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70" r:id="rId8"/>
    <p:sldId id="258" r:id="rId9"/>
    <p:sldId id="264" r:id="rId10"/>
    <p:sldId id="265" r:id="rId11"/>
    <p:sldId id="297" r:id="rId12"/>
    <p:sldId id="272" r:id="rId13"/>
    <p:sldId id="271" r:id="rId14"/>
    <p:sldId id="275" r:id="rId15"/>
    <p:sldId id="278" r:id="rId16"/>
    <p:sldId id="279" r:id="rId17"/>
    <p:sldId id="273" r:id="rId18"/>
    <p:sldId id="276" r:id="rId19"/>
    <p:sldId id="277" r:id="rId20"/>
    <p:sldId id="282" r:id="rId21"/>
    <p:sldId id="283" r:id="rId22"/>
    <p:sldId id="280" r:id="rId23"/>
    <p:sldId id="281" r:id="rId24"/>
    <p:sldId id="284" r:id="rId25"/>
    <p:sldId id="285" r:id="rId26"/>
    <p:sldId id="286" r:id="rId27"/>
    <p:sldId id="298" r:id="rId28"/>
    <p:sldId id="299" r:id="rId29"/>
    <p:sldId id="287" r:id="rId30"/>
    <p:sldId id="288" r:id="rId31"/>
    <p:sldId id="289" r:id="rId32"/>
    <p:sldId id="290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296" r:id="rId41"/>
    <p:sldId id="307" r:id="rId4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8293100" y="5803900"/>
            <a:ext cx="366713" cy="67786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AE5BD-62D7-4221-9FCD-017168970740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CE02E-78DC-4499-9C3D-03AD79C9D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82FB-B41D-4F7F-9A8C-65CDF0A8E03C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D15C5-5F84-4F24-8D62-D852C41ED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B1FE99-A1B6-435C-87D1-50774EA70AFD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6F8F-A83E-45FB-AE3F-229F6864D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7F58BE-E3EA-49EC-91D4-023397151F1F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3F8C4-67E6-4BF3-843B-15CE19254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38F188C-21CE-4E1E-81B9-AD3284B04AE3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1FD6-696D-4B0D-BC9A-F2424FC80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CE2E-F005-4C55-96E1-D1503B363F9F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27BC-D0EA-4619-8415-F176FA7D2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FFF83-1D03-4B91-8CA6-590F72C890A6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E28B-DD6A-4414-99BB-30E9C8100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4F89-110A-4A95-941A-EE900B56695A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4F26-C4CF-42A7-8A8C-289F6D13D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FAE0E-1AD0-4713-AF33-455536BD29E0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93E4-7224-412F-AD2D-07FB1F702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A9760-07B0-4618-A580-C939E91DA279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6F73A-47C0-4140-BC48-5A8E3D7F2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8293100" y="5803900"/>
            <a:ext cx="366713" cy="67786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447292A-7F27-4944-92A6-7B9D89E6C324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144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A2233-16E3-4C6F-AD0D-D760989D8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5533-4C80-45BF-BC91-763EDD35D43A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E724-400E-4563-BCC5-73FF8C0C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8AA0-0078-432C-BF2A-FCF21ACC85E1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DC962-9586-43CC-8729-2CB1FDDD6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7374A-BEA5-46A1-8989-0F5D2BABA9C6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310DE-0BC4-447F-A8CA-5EFD9D595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7E81-1AA5-4DA4-A89E-3697E9834BEE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CA1CD-AC6E-4AC8-A461-E1A42E085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78C1-47DA-46A7-AAE6-BA82E5F8A0DD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05619-6A04-498F-8E4E-3EDFED152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A42A-E016-44D1-B392-D1B76B743937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FBD9E-16AF-43AA-81AD-536101D0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444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9775" y="2770188"/>
            <a:ext cx="7662863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FA6C4-C67B-41F7-8CEC-3AA9B3DB3986}" type="datetimeFigureOut">
              <a:rPr lang="en-US"/>
              <a:pPr>
                <a:defRPr/>
              </a:pPr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6A6309-CA78-47A1-B69D-254C2B70F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3" r:id="rId2"/>
    <p:sldLayoutId id="2147483696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97" r:id="rId10"/>
    <p:sldLayoutId id="2147483698" r:id="rId11"/>
    <p:sldLayoutId id="2147483699" r:id="rId12"/>
    <p:sldLayoutId id="2147483700" r:id="rId13"/>
    <p:sldLayoutId id="2147483686" r:id="rId14"/>
    <p:sldLayoutId id="2147483701" r:id="rId15"/>
    <p:sldLayoutId id="2147483702" r:id="rId16"/>
    <p:sldLayoutId id="2147483694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18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itchFamily="2" charset="2"/>
        <a:buChar char="S"/>
        <a:defRPr sz="2000" kern="1200">
          <a:solidFill>
            <a:srgbClr val="595959"/>
          </a:solidFill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S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itchFamily="2" charset="2"/>
        <a:buChar char="S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S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n.wikipedia.org/wiki/File:Lineweaver-Burke_plot.sv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//upload.wikimedia.org/wikipedia/commons/8/89/NADNADH.svg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5.png"/><Relationship Id="rId4" Type="http://schemas.openxmlformats.org/officeDocument/2006/relationships/hyperlink" Target="http://upload.wikimedia.org/wikipedia/commons/b/b5/NAD_oxidation_reduction.svg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228013" cy="1927225"/>
          </a:xfrm>
        </p:spPr>
        <p:txBody>
          <a:bodyPr/>
          <a:lstStyle/>
          <a:p>
            <a:pPr eaLnBrk="1" hangingPunct="1"/>
            <a:r>
              <a:rPr lang="en-US" smtClean="0"/>
              <a:t>Enzymes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Enzyme Active center(specificity)</a:t>
            </a:r>
          </a:p>
        </p:txBody>
      </p:sp>
      <p:pic>
        <p:nvPicPr>
          <p:cNvPr id="2662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18022" b="-18022"/>
          <a:stretch>
            <a:fillRect/>
          </a:stretch>
        </p:blipFill>
        <p:spPr>
          <a:xfrm>
            <a:off x="739775" y="2770188"/>
            <a:ext cx="6172200" cy="32670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Enzyme Active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Some enzymes are </a:t>
            </a:r>
            <a:r>
              <a:rPr lang="en-US" sz="1800" dirty="0" smtClean="0">
                <a:solidFill>
                  <a:srgbClr val="FF0000"/>
                </a:solidFill>
              </a:rPr>
              <a:t>extremely specific</a:t>
            </a:r>
            <a:r>
              <a:rPr lang="en-US" sz="1800" dirty="0" smtClean="0"/>
              <a:t> while others accept a broad range of substrate structures (although the various substrates will not react equally well.)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Active site is:</a:t>
            </a:r>
          </a:p>
          <a:p>
            <a:pPr eaLnBrk="1" hangingPunct="1">
              <a:lnSpc>
                <a:spcPct val="80000"/>
              </a:lnSpc>
              <a:buFont typeface="Calisto MT" pitchFamily="18" charset="0"/>
              <a:buAutoNum type="arabicPeriod"/>
            </a:pPr>
            <a:r>
              <a:rPr lang="en-US" sz="1800" dirty="0" smtClean="0"/>
              <a:t> small &lt; 5 % of the total </a:t>
            </a:r>
            <a:r>
              <a:rPr lang="en-US" sz="1800" dirty="0" err="1" smtClean="0"/>
              <a:t>a.a</a:t>
            </a:r>
            <a:r>
              <a:rPr lang="en-US" sz="1800" dirty="0" smtClean="0"/>
              <a:t>. in the molecule</a:t>
            </a:r>
          </a:p>
          <a:p>
            <a:pPr eaLnBrk="1" hangingPunct="1">
              <a:lnSpc>
                <a:spcPct val="80000"/>
              </a:lnSpc>
              <a:buFont typeface="Calisto MT" pitchFamily="18" charset="0"/>
              <a:buAutoNum type="arabicPeriod"/>
            </a:pPr>
            <a:r>
              <a:rPr lang="en-US" sz="1800" dirty="0" smtClean="0"/>
              <a:t> Is a 3-D structure (as a result of the overall tertiary structure of the protein)</a:t>
            </a:r>
          </a:p>
          <a:p>
            <a:pPr eaLnBrk="1" hangingPunct="1">
              <a:lnSpc>
                <a:spcPct val="80000"/>
              </a:lnSpc>
              <a:buFont typeface="Calisto MT" pitchFamily="18" charset="0"/>
              <a:buAutoNum type="arabicPeriod"/>
            </a:pPr>
            <a:r>
              <a:rPr lang="en-US" sz="1800" dirty="0" smtClean="0"/>
              <a:t>Occur in clefts &amp; crevices in the protein</a:t>
            </a:r>
          </a:p>
          <a:p>
            <a:pPr eaLnBrk="1" hangingPunct="1">
              <a:lnSpc>
                <a:spcPct val="80000"/>
              </a:lnSpc>
              <a:buFont typeface="Calisto MT" pitchFamily="18" charset="0"/>
              <a:buAutoNum type="arabicPeriod"/>
            </a:pPr>
            <a:r>
              <a:rPr lang="en-US" sz="1800" dirty="0" smtClean="0"/>
              <a:t>Complements the structure of the substrate molecule</a:t>
            </a:r>
          </a:p>
          <a:p>
            <a:pPr eaLnBrk="1" hangingPunct="1">
              <a:lnSpc>
                <a:spcPct val="80000"/>
              </a:lnSpc>
              <a:buFont typeface="Calisto MT" pitchFamily="18" charset="0"/>
              <a:buAutoNum type="arabicPeriod"/>
            </a:pPr>
            <a:r>
              <a:rPr lang="en-US" sz="1800" dirty="0" smtClean="0"/>
              <a:t>Attraction between E &amp; S is </a:t>
            </a:r>
            <a:r>
              <a:rPr lang="en-US" sz="1800" dirty="0" err="1" smtClean="0"/>
              <a:t>noncovalent</a:t>
            </a:r>
            <a:r>
              <a:rPr lang="en-US" sz="1800" dirty="0" smtClean="0"/>
              <a:t> bonding (Hydrogen bonding, electrostatic and hydrophobic interactions and Van </a:t>
            </a:r>
            <a:r>
              <a:rPr lang="en-US" sz="1800" dirty="0" err="1" smtClean="0"/>
              <a:t>Der</a:t>
            </a:r>
            <a:r>
              <a:rPr lang="en-US" sz="1800" dirty="0" smtClean="0"/>
              <a:t> Waals forces)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endParaRPr lang="en-US" sz="15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smtClean="0"/>
              <a:t>4 Enzyme Specificities</a:t>
            </a:r>
            <a:r>
              <a:rPr lang="en-US" smtClean="0"/>
              <a:t> 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739775" y="1676400"/>
            <a:ext cx="7662863" cy="3267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Absolute Specific</a:t>
            </a:r>
            <a:r>
              <a:rPr lang="en-US" sz="2400" smtClean="0"/>
              <a:t>: enzyme combines with only one substrate ( catalyzes only one reaction)</a:t>
            </a: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Group Specific</a:t>
            </a:r>
            <a:r>
              <a:rPr lang="en-US" sz="2400" smtClean="0"/>
              <a:t>: enzyme combines with all substrates containing a particular chemical group</a:t>
            </a: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Bond Specific</a:t>
            </a:r>
            <a:r>
              <a:rPr lang="en-US" sz="2400" smtClean="0"/>
              <a:t>: enzyme combines with substrates that exhibit a specific chemical bond regardless of the rest of the chemical structure </a:t>
            </a: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Stereoisometric Specific</a:t>
            </a:r>
            <a:r>
              <a:rPr lang="en-US" sz="2400" smtClean="0"/>
              <a:t>: enzyme combines predominantly with only one optical isomer of a certain compound.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>Factors that Affect the </a:t>
            </a:r>
            <a:r>
              <a:rPr lang="en-US" sz="4200" smtClean="0">
                <a:solidFill>
                  <a:srgbClr val="FF0000"/>
                </a:solidFill>
              </a:rPr>
              <a:t>Rate</a:t>
            </a:r>
            <a:r>
              <a:rPr lang="en-US" sz="4200" smtClean="0"/>
              <a:t> of Enzyme Catalyzed  Reactions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740568" y="2600371"/>
            <a:ext cx="7662863" cy="326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[E] = enzyme concentration (</a:t>
            </a:r>
            <a:r>
              <a:rPr lang="en-US" sz="2400" dirty="0" smtClean="0">
                <a:solidFill>
                  <a:srgbClr val="FF0000"/>
                </a:solidFill>
              </a:rPr>
              <a:t>directly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proportional to rate</a:t>
            </a:r>
            <a:r>
              <a:rPr lang="en-US" sz="2400" dirty="0" smtClean="0"/>
              <a:t>)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[S] = substrate concentration (1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order –</a:t>
            </a:r>
            <a:r>
              <a:rPr lang="en-US" sz="2400" dirty="0" smtClean="0">
                <a:solidFill>
                  <a:srgbClr val="FF0000"/>
                </a:solidFill>
              </a:rPr>
              <a:t>proportional to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rate</a:t>
            </a:r>
            <a:r>
              <a:rPr lang="en-US" sz="2400" dirty="0" smtClean="0"/>
              <a:t>, zero order-only dependent on </a:t>
            </a:r>
            <a:r>
              <a:rPr lang="en-US" dirty="0" smtClean="0">
                <a:solidFill>
                  <a:srgbClr val="FF0000"/>
                </a:solidFill>
              </a:rPr>
              <a:t>[E]</a:t>
            </a:r>
            <a:r>
              <a:rPr lang="en-US" dirty="0" smtClean="0"/>
              <a:t> 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Inhibitors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Activators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Temperature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pH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457200" y="915988"/>
            <a:ext cx="8229600" cy="651555"/>
          </a:xfrm>
        </p:spPr>
        <p:txBody>
          <a:bodyPr/>
          <a:lstStyle/>
          <a:p>
            <a:r>
              <a:rPr lang="en-US" sz="4200" dirty="0" err="1" smtClean="0"/>
              <a:t>Michaelis-Menten</a:t>
            </a:r>
            <a:r>
              <a:rPr lang="en-US" sz="4200" dirty="0" smtClean="0"/>
              <a:t> Curve</a:t>
            </a:r>
            <a:br>
              <a:rPr lang="en-US" sz="4200" dirty="0" smtClean="0"/>
            </a:br>
            <a:r>
              <a:rPr lang="en-US" sz="1800" dirty="0" smtClean="0"/>
              <a:t>Where Km is called the </a:t>
            </a:r>
            <a:r>
              <a:rPr lang="en-US" sz="1800" dirty="0" err="1" smtClean="0"/>
              <a:t>Michaelis</a:t>
            </a:r>
            <a:r>
              <a:rPr lang="en-US" sz="1800" dirty="0" smtClean="0"/>
              <a:t> –</a:t>
            </a:r>
            <a:r>
              <a:rPr lang="en-US" sz="1800" dirty="0" err="1" smtClean="0"/>
              <a:t>Menten</a:t>
            </a:r>
            <a:r>
              <a:rPr lang="en-US" sz="1800" dirty="0" smtClean="0"/>
              <a:t> constant of enzyme for a specific [S] </a:t>
            </a:r>
            <a:br>
              <a:rPr lang="en-US" sz="1800" dirty="0" smtClean="0"/>
            </a:br>
            <a:r>
              <a:rPr lang="en-US" sz="1800" dirty="0" smtClean="0"/>
              <a:t>The value of </a:t>
            </a:r>
            <a:r>
              <a:rPr lang="en-US" sz="1800" dirty="0" smtClean="0">
                <a:solidFill>
                  <a:srgbClr val="FF0000"/>
                </a:solidFill>
              </a:rPr>
              <a:t>km</a:t>
            </a:r>
            <a:r>
              <a:rPr lang="en-US" sz="1800" dirty="0" smtClean="0"/>
              <a:t> is given</a:t>
            </a:r>
            <a:r>
              <a:rPr lang="en-US" sz="4200" dirty="0" smtClean="0"/>
              <a:t> </a:t>
            </a:r>
            <a:r>
              <a:rPr lang="en-US" sz="1800" dirty="0" smtClean="0"/>
              <a:t>by the [S] at which one </a:t>
            </a:r>
            <a:r>
              <a:rPr lang="en-US" sz="1800" dirty="0" smtClean="0">
                <a:solidFill>
                  <a:srgbClr val="FF0000"/>
                </a:solidFill>
              </a:rPr>
              <a:t>half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of the </a:t>
            </a:r>
            <a:r>
              <a:rPr lang="en-US" sz="1800" dirty="0" smtClean="0">
                <a:solidFill>
                  <a:srgbClr val="FF0000"/>
                </a:solidFill>
              </a:rPr>
              <a:t>maximum velocity</a:t>
            </a:r>
            <a:r>
              <a:rPr lang="en-US" sz="1800" dirty="0" smtClean="0"/>
              <a:t> is obtained</a:t>
            </a:r>
            <a:br>
              <a:rPr lang="en-US" sz="1800" dirty="0" smtClean="0"/>
            </a:br>
            <a:endParaRPr lang="en-US" sz="1800" dirty="0" smtClean="0"/>
          </a:p>
        </p:txBody>
      </p:sp>
      <p:pic>
        <p:nvPicPr>
          <p:cNvPr id="45060" name="Picture 4" descr="800px-Michaelis-Menten_saturation_curve_of_an_enzyme_rea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9649" y="2535919"/>
            <a:ext cx="5248275" cy="3667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>Line-weaver-Burk plot</a:t>
            </a:r>
            <a:br>
              <a:rPr lang="en-US" sz="4200" smtClean="0"/>
            </a:br>
            <a:endParaRPr lang="en-US" sz="4200" smtClean="0"/>
          </a:p>
        </p:txBody>
      </p:sp>
      <p:pic>
        <p:nvPicPr>
          <p:cNvPr id="48133" name="Picture 5" descr="Lineweaver-Burke plot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6350" y="2852480"/>
            <a:ext cx="4619399" cy="3048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9157" name="Rectangle 5"/>
          <p:cNvSpPr>
            <a:spLocks noGrp="1"/>
          </p:cNvSpPr>
          <p:nvPr>
            <p:ph type="body" sz="half" idx="1"/>
          </p:nvPr>
        </p:nvSpPr>
        <p:spPr>
          <a:xfrm>
            <a:off x="739775" y="2770188"/>
            <a:ext cx="3754438" cy="3267075"/>
          </a:xfrm>
        </p:spPr>
        <p:txBody>
          <a:bodyPr/>
          <a:lstStyle/>
          <a:p>
            <a:r>
              <a:rPr lang="en-US" sz="2000" smtClean="0">
                <a:solidFill>
                  <a:srgbClr val="FF0000"/>
                </a:solidFill>
              </a:rPr>
              <a:t>Michaelis-Menten Curve </a:t>
            </a:r>
            <a:r>
              <a:rPr lang="en-US" sz="2000" smtClean="0">
                <a:solidFill>
                  <a:schemeClr val="tx1"/>
                </a:solidFill>
              </a:rPr>
              <a:t>hyperbolic curve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</a:rPr>
              <a:t>     Hard to calculate Vmax and  Km at high </a:t>
            </a:r>
            <a:r>
              <a:rPr lang="en-US" sz="2000" smtClean="0"/>
              <a:t>[S] </a:t>
            </a:r>
            <a:endParaRPr lang="en-US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000" smtClean="0">
              <a:solidFill>
                <a:schemeClr val="tx1"/>
              </a:solidFill>
            </a:endParaRPr>
          </a:p>
        </p:txBody>
      </p:sp>
      <p:sp>
        <p:nvSpPr>
          <p:cNvPr id="49158" name="Rectangle 6"/>
          <p:cNvSpPr>
            <a:spLocks noGrp="1"/>
          </p:cNvSpPr>
          <p:nvPr>
            <p:ph type="body" sz="half" idx="2"/>
          </p:nvPr>
        </p:nvSpPr>
        <p:spPr>
          <a:xfrm>
            <a:off x="4646613" y="2770188"/>
            <a:ext cx="3756025" cy="3267075"/>
          </a:xfrm>
        </p:spPr>
        <p:txBody>
          <a:bodyPr/>
          <a:lstStyle/>
          <a:p>
            <a:r>
              <a:rPr lang="en-US" sz="2000" smtClean="0">
                <a:solidFill>
                  <a:srgbClr val="FF0000"/>
                </a:solidFill>
              </a:rPr>
              <a:t>Line-weaver-Burk plot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straight line (reciprocal of equation)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     Easy to calculate Vmax and  Km even at high [S] 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   </a:t>
            </a:r>
          </a:p>
        </p:txBody>
      </p:sp>
      <p:pic>
        <p:nvPicPr>
          <p:cNvPr id="49160" name="Picture 8" descr="es1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3525" y="4997450"/>
            <a:ext cx="1943100" cy="619125"/>
          </a:xfrm>
          <a:prstGeom prst="rect">
            <a:avLst/>
          </a:prstGeom>
          <a:noFill/>
        </p:spPr>
      </p:pic>
      <p:pic>
        <p:nvPicPr>
          <p:cNvPr id="49162" name="Picture 10" descr=" v = \frac{ V_\max {[S]}}{K_m + [S]}.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0850" y="4997450"/>
            <a:ext cx="1162050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order Kinetics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[S] readily binds to free enzyme at low [S] </a:t>
            </a:r>
          </a:p>
          <a:p>
            <a:r>
              <a:rPr lang="en-US" smtClean="0"/>
              <a:t>Reaction rate steadily increase as more [S] is added (</a:t>
            </a:r>
            <a:r>
              <a:rPr lang="en-US" smtClean="0">
                <a:solidFill>
                  <a:srgbClr val="FF0000"/>
                </a:solidFill>
              </a:rPr>
              <a:t>linear</a:t>
            </a:r>
            <a:r>
              <a:rPr lang="en-US" smtClean="0"/>
              <a:t> </a:t>
            </a:r>
            <a:r>
              <a:rPr lang="en-US" smtClean="0">
                <a:solidFill>
                  <a:schemeClr val="tx1"/>
                </a:solidFill>
              </a:rPr>
              <a:t>part </a:t>
            </a:r>
            <a:r>
              <a:rPr lang="en-US" smtClean="0"/>
              <a:t>of reaction curve)</a:t>
            </a:r>
          </a:p>
          <a:p>
            <a:r>
              <a:rPr lang="en-US" smtClean="0"/>
              <a:t>Reaction rate is </a:t>
            </a:r>
            <a:r>
              <a:rPr lang="en-US" smtClean="0">
                <a:solidFill>
                  <a:srgbClr val="FF0000"/>
                </a:solidFill>
              </a:rPr>
              <a:t>directly proportional</a:t>
            </a:r>
            <a:r>
              <a:rPr lang="en-US" smtClean="0"/>
              <a:t> to [S]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Zero Order Kinetics 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When Substrate finally </a:t>
            </a:r>
            <a:r>
              <a:rPr lang="en-US" smtClean="0">
                <a:solidFill>
                  <a:srgbClr val="FF0000"/>
                </a:solidFill>
              </a:rPr>
              <a:t>saturates all</a:t>
            </a:r>
            <a:r>
              <a:rPr lang="en-US" i="1" smtClean="0"/>
              <a:t> </a:t>
            </a:r>
            <a:r>
              <a:rPr lang="en-US" smtClean="0"/>
              <a:t>available enzyme (</a:t>
            </a:r>
            <a:r>
              <a:rPr lang="en-US" smtClean="0">
                <a:solidFill>
                  <a:srgbClr val="FF0000"/>
                </a:solidFill>
              </a:rPr>
              <a:t>plateau</a:t>
            </a:r>
            <a:r>
              <a:rPr lang="en-US" smtClean="0"/>
              <a:t> on reaction curve)</a:t>
            </a:r>
          </a:p>
          <a:p>
            <a:r>
              <a:rPr lang="en-US" smtClean="0"/>
              <a:t> When reaction velocity reaches its maximum</a:t>
            </a:r>
            <a:r>
              <a:rPr lang="en-US" b="1" i="1" smtClean="0"/>
              <a:t> </a:t>
            </a:r>
            <a:r>
              <a:rPr lang="en-US" u="sng" smtClean="0"/>
              <a:t>(</a:t>
            </a:r>
            <a:r>
              <a:rPr lang="en-US" u="sng" smtClean="0">
                <a:solidFill>
                  <a:srgbClr val="FF0000"/>
                </a:solidFill>
              </a:rPr>
              <a:t>Vmax</a:t>
            </a:r>
            <a:r>
              <a:rPr lang="en-US" u="sng" smtClean="0"/>
              <a:t>)</a:t>
            </a:r>
          </a:p>
          <a:p>
            <a:r>
              <a:rPr lang="en-US" smtClean="0"/>
              <a:t>Therefore whenever [P] is formed –the </a:t>
            </a:r>
            <a:r>
              <a:rPr lang="en-US" smtClean="0">
                <a:solidFill>
                  <a:srgbClr val="FF0000"/>
                </a:solidFill>
              </a:rPr>
              <a:t>newly free enzyme</a:t>
            </a:r>
            <a:r>
              <a:rPr lang="en-US" smtClean="0"/>
              <a:t> immediately combines with free [S] </a:t>
            </a:r>
          </a:p>
          <a:p>
            <a:r>
              <a:rPr lang="en-US" smtClean="0"/>
              <a:t>Reaction rate depends </a:t>
            </a:r>
            <a:r>
              <a:rPr lang="en-US" smtClean="0">
                <a:solidFill>
                  <a:srgbClr val="FF0000"/>
                </a:solidFill>
              </a:rPr>
              <a:t>only </a:t>
            </a:r>
            <a:r>
              <a:rPr lang="en-US" smtClean="0"/>
              <a:t>on [E] </a:t>
            </a:r>
          </a:p>
          <a:p>
            <a:pPr>
              <a:spcBef>
                <a:spcPts val="13"/>
              </a:spcBef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Inhibitors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Compete</a:t>
            </a:r>
            <a:r>
              <a:rPr lang="en-US" smtClean="0"/>
              <a:t> with the </a:t>
            </a:r>
            <a:r>
              <a:rPr lang="en-US" sz="2400" smtClean="0"/>
              <a:t>[S] for the enzymes’s </a:t>
            </a:r>
            <a:r>
              <a:rPr lang="en-US" sz="2400" smtClean="0">
                <a:solidFill>
                  <a:srgbClr val="FF0000"/>
                </a:solidFill>
              </a:rPr>
              <a:t>active site</a:t>
            </a:r>
          </a:p>
          <a:p>
            <a:r>
              <a:rPr lang="en-US" sz="2400" smtClean="0"/>
              <a:t>Counteracted by </a:t>
            </a:r>
            <a:r>
              <a:rPr lang="en-US" sz="2400" smtClean="0">
                <a:solidFill>
                  <a:srgbClr val="FF0000"/>
                </a:solidFill>
              </a:rPr>
              <a:t>increased [S]</a:t>
            </a:r>
            <a:r>
              <a:rPr lang="en-US" sz="2400" smtClean="0"/>
              <a:t> </a:t>
            </a:r>
          </a:p>
          <a:p>
            <a:r>
              <a:rPr lang="en-US" sz="2400" smtClean="0"/>
              <a:t>Reaction has </a:t>
            </a:r>
            <a:r>
              <a:rPr lang="en-US" sz="2400" smtClean="0">
                <a:solidFill>
                  <a:srgbClr val="FF0000"/>
                </a:solidFill>
              </a:rPr>
              <a:t>slower rate</a:t>
            </a:r>
            <a:r>
              <a:rPr lang="en-US" sz="2400" smtClean="0"/>
              <a:t> but same Vmax</a:t>
            </a:r>
          </a:p>
          <a:p>
            <a:r>
              <a:rPr lang="en-US" sz="2400" smtClean="0"/>
              <a:t>Km </a:t>
            </a:r>
            <a:r>
              <a:rPr lang="en-US" sz="2400" smtClean="0">
                <a:solidFill>
                  <a:srgbClr val="FF0000"/>
                </a:solidFill>
              </a:rPr>
              <a:t>appears</a:t>
            </a:r>
            <a:r>
              <a:rPr lang="en-US" sz="2400" smtClean="0"/>
              <a:t> to increase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Topic 4: Enzymes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Define the following terms: catalyst, cofactor,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holoenzyme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apoenzyme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coenzyme, and prosthetic group.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Differentiate the four types of enzyme specificities.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and define the five classes of enzyme reactions.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Explain the effects of pH, temperature, substrate and enzyme concentrations on enzyme kinetics.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Michaelis-Menten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plot and equation including definition of terms.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the purpose of the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Lineweaver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-Burk plot.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Non-competitive Inhibitors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Binds at location </a:t>
            </a:r>
            <a:r>
              <a:rPr lang="en-US" smtClean="0">
                <a:solidFill>
                  <a:srgbClr val="FF0000"/>
                </a:solidFill>
              </a:rPr>
              <a:t>other than active site</a:t>
            </a:r>
          </a:p>
          <a:p>
            <a:pPr>
              <a:lnSpc>
                <a:spcPct val="90000"/>
              </a:lnSpc>
            </a:pPr>
            <a:r>
              <a:rPr lang="en-US" smtClean="0"/>
              <a:t>Can bind enzyme only or the ES complex</a:t>
            </a:r>
          </a:p>
          <a:p>
            <a:pPr>
              <a:lnSpc>
                <a:spcPct val="90000"/>
              </a:lnSpc>
            </a:pPr>
            <a:r>
              <a:rPr lang="en-US" smtClean="0"/>
              <a:t>Maybe reversible or irreversible </a:t>
            </a:r>
          </a:p>
          <a:p>
            <a:pPr>
              <a:lnSpc>
                <a:spcPct val="90000"/>
              </a:lnSpc>
            </a:pPr>
            <a:r>
              <a:rPr lang="en-US" smtClean="0"/>
              <a:t>Adding </a:t>
            </a:r>
            <a:r>
              <a:rPr lang="en-US" smtClean="0">
                <a:solidFill>
                  <a:srgbClr val="FF0000"/>
                </a:solidFill>
              </a:rPr>
              <a:t>more [S]</a:t>
            </a:r>
            <a:r>
              <a:rPr lang="en-US" smtClean="0"/>
              <a:t> has </a:t>
            </a:r>
            <a:r>
              <a:rPr lang="en-US" smtClean="0">
                <a:solidFill>
                  <a:srgbClr val="FF0000"/>
                </a:solidFill>
              </a:rPr>
              <a:t>no effect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mtClean="0"/>
              <a:t>Km is unchanged</a:t>
            </a:r>
          </a:p>
          <a:p>
            <a:pPr>
              <a:lnSpc>
                <a:spcPct val="90000"/>
              </a:lnSpc>
            </a:pPr>
            <a:r>
              <a:rPr lang="en-US" smtClean="0"/>
              <a:t>Vmax cannot be reached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Uncompetitive Inhibitors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Binds to ES complex</a:t>
            </a:r>
          </a:p>
          <a:p>
            <a:r>
              <a:rPr lang="en-US" smtClean="0"/>
              <a:t>Increasing [S] </a:t>
            </a:r>
            <a:r>
              <a:rPr lang="en-US" smtClean="0">
                <a:solidFill>
                  <a:srgbClr val="FF0000"/>
                </a:solidFill>
              </a:rPr>
              <a:t>increases inhibition</a:t>
            </a:r>
          </a:p>
          <a:p>
            <a:r>
              <a:rPr lang="en-US" smtClean="0"/>
              <a:t>Maximum velocity cannot be reached </a:t>
            </a:r>
            <a:endParaRPr lang="en-US" smtClean="0">
              <a:solidFill>
                <a:srgbClr val="FF0000"/>
              </a:solidFill>
            </a:endParaRPr>
          </a:p>
          <a:p>
            <a:r>
              <a:rPr lang="en-US" smtClean="0"/>
              <a:t>Km appears decreased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rate of an enzymatic reaction is </a:t>
            </a:r>
            <a:r>
              <a:rPr lang="en-US" sz="2000" dirty="0" smtClean="0">
                <a:solidFill>
                  <a:srgbClr val="FF0000"/>
                </a:solidFill>
              </a:rPr>
              <a:t>directly proportional</a:t>
            </a:r>
            <a:r>
              <a:rPr lang="en-US" sz="2000" dirty="0" smtClean="0"/>
              <a:t> to its reaction temperature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Thermal inactivation</a:t>
            </a:r>
            <a:r>
              <a:rPr lang="en-US" sz="2000" dirty="0" smtClean="0"/>
              <a:t> &amp;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denaturation</a:t>
            </a:r>
            <a:r>
              <a:rPr lang="en-US" sz="2000" dirty="0" smtClean="0"/>
              <a:t> is instantaneous at temperatures        of 60 ° C to 70 ° C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Different enzymes have different </a:t>
            </a:r>
            <a:r>
              <a:rPr lang="en-US" sz="2000" dirty="0" smtClean="0">
                <a:solidFill>
                  <a:srgbClr val="FF0000"/>
                </a:solidFill>
              </a:rPr>
              <a:t>optimal temperatures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Most of analytical systems operate at </a:t>
            </a:r>
            <a:r>
              <a:rPr lang="en-US" sz="2000" dirty="0" smtClean="0">
                <a:solidFill>
                  <a:srgbClr val="FF0000"/>
                </a:solidFill>
              </a:rPr>
              <a:t>37° C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Accurate temp. control to within +/- 0.1 ° C during the enzymatic reaction is essential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Low temp</a:t>
            </a:r>
            <a:r>
              <a:rPr lang="en-US" sz="2000" dirty="0" smtClean="0"/>
              <a:t>. reversibly inactivates enzyme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smtClean="0"/>
              <a:t>Many of the enzymes in blood plasma show maximum activity in vitro in the pH range from </a:t>
            </a:r>
            <a:r>
              <a:rPr lang="en-US" sz="2000" smtClean="0">
                <a:solidFill>
                  <a:srgbClr val="FF0000"/>
                </a:solidFill>
              </a:rPr>
              <a:t>7-8</a:t>
            </a:r>
          </a:p>
          <a:p>
            <a:pPr eaLnBrk="1" hangingPunct="1"/>
            <a:r>
              <a:rPr lang="en-US" sz="2000" smtClean="0"/>
              <a:t>Both pH &amp; ionic environment will have an effect on the 3-D conformation of the protein       on the enzyme activity (may be irreversibly denatured at extreme values of pH )</a:t>
            </a:r>
          </a:p>
          <a:p>
            <a:pPr eaLnBrk="1" hangingPunct="1"/>
            <a:r>
              <a:rPr lang="en-US" sz="2000" smtClean="0"/>
              <a:t>Enzyme assays should be conducted at the pH of </a:t>
            </a:r>
            <a:r>
              <a:rPr lang="en-US" sz="2000" smtClean="0">
                <a:solidFill>
                  <a:srgbClr val="FF0000"/>
                </a:solidFill>
              </a:rPr>
              <a:t>optimal activity</a:t>
            </a:r>
          </a:p>
          <a:p>
            <a:pPr eaLnBrk="1" hangingPunct="1"/>
            <a:r>
              <a:rPr lang="en-US" sz="2000" smtClean="0"/>
              <a:t>Use </a:t>
            </a:r>
            <a:r>
              <a:rPr lang="en-US" sz="2000" smtClean="0">
                <a:solidFill>
                  <a:srgbClr val="FF0000"/>
                </a:solidFill>
              </a:rPr>
              <a:t>buffer </a:t>
            </a:r>
            <a:r>
              <a:rPr lang="en-US" sz="2000" smtClean="0"/>
              <a:t>solutions to control pH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57675" y="4238625"/>
            <a:ext cx="317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>Measurement of Enzyme Activity 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Activity is related to [E] 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Measurement monitored by </a:t>
            </a:r>
            <a:r>
              <a:rPr lang="en-US" sz="1800" dirty="0" smtClean="0">
                <a:solidFill>
                  <a:srgbClr val="FF0000"/>
                </a:solidFill>
              </a:rPr>
              <a:t>product formation</a:t>
            </a:r>
            <a:r>
              <a:rPr lang="en-US" sz="1800" dirty="0" smtClean="0"/>
              <a:t> or </a:t>
            </a:r>
            <a:r>
              <a:rPr lang="en-US" sz="1800" dirty="0" smtClean="0">
                <a:solidFill>
                  <a:srgbClr val="FF0000"/>
                </a:solidFill>
              </a:rPr>
              <a:t>[S] depletion</a:t>
            </a:r>
            <a:r>
              <a:rPr lang="en-US" sz="1800" dirty="0" smtClean="0"/>
              <a:t> over time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Older methods are photometric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Newer methods are ultraviolet optical properties of coenzymes as they are altered by enzyme activity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NADH absorbs light at 340 nm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NAD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does not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NAD/NADH 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Acts as a reagent for a coupled-enzyme assay</a:t>
            </a:r>
          </a:p>
          <a:p>
            <a:r>
              <a:rPr lang="en-US" smtClean="0"/>
              <a:t>Measurement of increase or decrease of NADH @ 340 nm</a:t>
            </a:r>
          </a:p>
          <a:p>
            <a:r>
              <a:rPr lang="en-US" smtClean="0"/>
              <a:t>International Unit (IU):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 Amount of enzyme that will catalyze the reaction of 1 micromol of </a:t>
            </a:r>
            <a:r>
              <a:rPr lang="en-US" smtClean="0">
                <a:solidFill>
                  <a:schemeClr val="tx1"/>
                </a:solidFill>
              </a:rPr>
              <a:t>[S]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/min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under specified conditions of temp.,pH, substrates, and activators</a:t>
            </a:r>
          </a:p>
          <a:p>
            <a:pPr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NAD/NADH 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More than 1 enzyme is added in </a:t>
            </a:r>
            <a:r>
              <a:rPr lang="en-US" sz="2000" dirty="0" smtClean="0">
                <a:solidFill>
                  <a:srgbClr val="FF0000"/>
                </a:solidFill>
              </a:rPr>
              <a:t>excess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Multiple reactions are catalyzed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rgbClr val="FF0000"/>
                </a:solidFill>
              </a:rPr>
              <a:t>specific</a:t>
            </a:r>
            <a:r>
              <a:rPr lang="en-US" sz="2000" dirty="0" smtClean="0"/>
              <a:t> enzyme catalyzes a </a:t>
            </a:r>
            <a:r>
              <a:rPr lang="en-US" sz="2000" dirty="0" smtClean="0">
                <a:solidFill>
                  <a:srgbClr val="FF0000"/>
                </a:solidFill>
              </a:rPr>
              <a:t>specific</a:t>
            </a:r>
            <a:r>
              <a:rPr lang="en-US" sz="2000" dirty="0" smtClean="0"/>
              <a:t> reaction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Product becomes substrate for intermediate </a:t>
            </a:r>
            <a:r>
              <a:rPr lang="en-US" sz="2000" dirty="0" smtClean="0">
                <a:solidFill>
                  <a:srgbClr val="FF0000"/>
                </a:solidFill>
              </a:rPr>
              <a:t>auxiliary enzyme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The product becomes the substrate for the final reaction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The final reaction is catalyzed by an </a:t>
            </a:r>
            <a:r>
              <a:rPr lang="en-US" sz="2000" dirty="0" smtClean="0">
                <a:solidFill>
                  <a:srgbClr val="FF0000"/>
                </a:solidFill>
              </a:rPr>
              <a:t>indicator enzymes</a:t>
            </a:r>
            <a:r>
              <a:rPr lang="en-US" sz="2000" dirty="0" smtClean="0"/>
              <a:t> involving the conversion of NAD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to NADH or vice versa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NADNADH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5027" y="3235680"/>
            <a:ext cx="3467100" cy="2743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7" name="Picture 6" descr="File:NAD oxidation reduction.sv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816325"/>
            <a:ext cx="4186037" cy="316255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NADH absorbs light at 340 nm and NAD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 does not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equilibrium is achieved in minutes with the first reaction whereas it is achieved in years for the second reaction!!!</a:t>
            </a:r>
            <a:br>
              <a:rPr lang="en-US" sz="2800" dirty="0" smtClean="0"/>
            </a:br>
            <a:r>
              <a:rPr lang="en-US" sz="2800" dirty="0" smtClean="0"/>
              <a:t>Would the absorbance increase or decrease ?</a:t>
            </a:r>
            <a:endParaRPr lang="en-US" sz="2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30897" y="2770188"/>
            <a:ext cx="7662863" cy="32670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LD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1. </a:t>
            </a:r>
            <a:r>
              <a:rPr lang="en-US" dirty="0" err="1" smtClean="0"/>
              <a:t>Pyruvate</a:t>
            </a:r>
            <a:r>
              <a:rPr lang="en-US" dirty="0" smtClean="0"/>
              <a:t> + NADH + H</a:t>
            </a:r>
            <a:r>
              <a:rPr lang="en-US" baseline="30000" dirty="0" smtClean="0"/>
              <a:t>+</a:t>
            </a:r>
            <a:r>
              <a:rPr lang="en-US" dirty="0" smtClean="0"/>
              <a:t>             L-Lactate + NAD</a:t>
            </a:r>
            <a:r>
              <a:rPr lang="en-US" baseline="30000" dirty="0" smtClean="0"/>
              <a:t>+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No enzyme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2. </a:t>
            </a:r>
            <a:r>
              <a:rPr lang="en-US" dirty="0" err="1" smtClean="0"/>
              <a:t>Pyruvate</a:t>
            </a:r>
            <a:r>
              <a:rPr lang="en-US" dirty="0" smtClean="0"/>
              <a:t> + NADH + H</a:t>
            </a:r>
            <a:r>
              <a:rPr lang="en-US" baseline="30000" dirty="0" smtClean="0"/>
              <a:t>+</a:t>
            </a:r>
            <a:r>
              <a:rPr lang="en-US" dirty="0" smtClean="0"/>
              <a:t>             L-Lactate + NAD</a:t>
            </a:r>
            <a:r>
              <a:rPr lang="en-US" baseline="30000" dirty="0" smtClean="0"/>
              <a:t>+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63628" y="3249227"/>
            <a:ext cx="7190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163628" y="3373515"/>
            <a:ext cx="719091" cy="8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63628" y="4714043"/>
            <a:ext cx="719091" cy="88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163628" y="4927107"/>
            <a:ext cx="719091" cy="88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/>
            </a:r>
            <a:br>
              <a:rPr lang="en-US" sz="4200" smtClean="0"/>
            </a:br>
            <a:r>
              <a:rPr lang="en-US" sz="4200" smtClean="0"/>
              <a:t>End-Point Measurement 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Reactants are allowed to incubate for a </a:t>
            </a:r>
            <a:r>
              <a:rPr lang="en-US" smtClean="0">
                <a:solidFill>
                  <a:srgbClr val="FF0000"/>
                </a:solidFill>
              </a:rPr>
              <a:t>predetermined time</a:t>
            </a:r>
            <a:r>
              <a:rPr lang="en-US" smtClean="0"/>
              <a:t> before the absorbance is read</a:t>
            </a:r>
          </a:p>
          <a:p>
            <a:r>
              <a:rPr lang="en-US" smtClean="0"/>
              <a:t>Activity is calculated by comparing absorbance readings with a </a:t>
            </a:r>
            <a:r>
              <a:rPr lang="en-US" smtClean="0">
                <a:solidFill>
                  <a:srgbClr val="FF0000"/>
                </a:solidFill>
              </a:rPr>
              <a:t>standard solution</a:t>
            </a:r>
          </a:p>
          <a:p>
            <a:r>
              <a:rPr lang="en-US" smtClean="0"/>
              <a:t>Assumed that the reaction progresses linearly and follows </a:t>
            </a:r>
            <a:r>
              <a:rPr lang="en-US" smtClean="0">
                <a:solidFill>
                  <a:srgbClr val="FF0000"/>
                </a:solidFill>
              </a:rPr>
              <a:t>zero-order</a:t>
            </a:r>
            <a:r>
              <a:rPr lang="en-US" smtClean="0"/>
              <a:t> kinetics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Differentiate first-order and zero-order kinetics and relate the two to laboratory assays.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effects of the following types of inhibitors on enzyme reactions: competitive, non-competitive, and uncompetitive.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the role of NAD and NADH in enzyme reactions including the appropriate wavelength for monitoring these reactions.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Define the International Unit in terms of enzyme activity.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Differentiate the following types of reaction rate measurements: end-point, multiple-point, and continuous.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enzyme elevations that are characteristic of myocardial infarction.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Multiple-Point Measurement 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Several absorbance readings are taken @ specific times during the reaction</a:t>
            </a:r>
          </a:p>
          <a:p>
            <a:r>
              <a:rPr lang="en-US" smtClean="0"/>
              <a:t>This method allows </a:t>
            </a:r>
            <a:r>
              <a:rPr lang="en-US" smtClean="0">
                <a:solidFill>
                  <a:srgbClr val="FF0000"/>
                </a:solidFill>
              </a:rPr>
              <a:t>verification</a:t>
            </a:r>
            <a:r>
              <a:rPr lang="en-US" smtClean="0"/>
              <a:t> of </a:t>
            </a:r>
            <a:r>
              <a:rPr lang="en-US" smtClean="0">
                <a:solidFill>
                  <a:srgbClr val="FF0000"/>
                </a:solidFill>
              </a:rPr>
              <a:t>linearity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>Continuous Monitoring </a:t>
            </a:r>
            <a:br>
              <a:rPr lang="en-US" sz="4200" smtClean="0"/>
            </a:br>
            <a:r>
              <a:rPr lang="en-US" sz="4200" smtClean="0"/>
              <a:t>Measurement 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Uses a recording spectrophotometer to trace the reaction over time</a:t>
            </a:r>
          </a:p>
          <a:p>
            <a:r>
              <a:rPr lang="en-US" smtClean="0">
                <a:solidFill>
                  <a:srgbClr val="FF0000"/>
                </a:solidFill>
              </a:rPr>
              <a:t>Constant monitoring</a:t>
            </a:r>
            <a:r>
              <a:rPr lang="en-US" smtClean="0"/>
              <a:t> not just @ fixed times</a:t>
            </a:r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slope of the linear portion</a:t>
            </a:r>
            <a:r>
              <a:rPr lang="en-US" smtClean="0"/>
              <a:t> of the progress curve is used for enzymes activity</a:t>
            </a:r>
          </a:p>
          <a:p>
            <a:r>
              <a:rPr lang="en-US" smtClean="0">
                <a:solidFill>
                  <a:srgbClr val="FF0000"/>
                </a:solidFill>
              </a:rPr>
              <a:t>Elevated</a:t>
            </a:r>
            <a:r>
              <a:rPr lang="en-US" smtClean="0"/>
              <a:t> enzyme activity may cause the need for a </a:t>
            </a:r>
            <a:r>
              <a:rPr lang="en-US" smtClean="0">
                <a:solidFill>
                  <a:srgbClr val="FF0000"/>
                </a:solidFill>
              </a:rPr>
              <a:t>dilution</a:t>
            </a:r>
          </a:p>
          <a:p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>
          <a:xfrm>
            <a:off x="0" y="2770188"/>
            <a:ext cx="7662863" cy="326707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67666" y="736849"/>
          <a:ext cx="6871316" cy="5226494"/>
        </p:xfrm>
        <a:graphic>
          <a:graphicData uri="http://schemas.openxmlformats.org/drawingml/2006/table">
            <a:tbl>
              <a:tblPr/>
              <a:tblGrid>
                <a:gridCol w="1713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Enzyme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Abbreviation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Principal Sources of Enzyme in Blood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Clinical Applications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Alanine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aminotransferase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ALT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Liver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Hepatic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parenchymal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Alkaline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phosphatase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ALP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Liver, bone, intestinal mucosa, placenta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Bone diseases,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hepatobiliary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Amylase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AMY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Salivary glands, pancreas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Pancreatic diseases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Aspartate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aminotransferase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Liver, skeletal muscle, heart, erythrocytes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Hepatic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parenchymal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disease, muscle disease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79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Cholinesterase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CHS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Liver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Organophosphorus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insecticide poisoning,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suxamethonium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sensitivity, hepatic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parenchymal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Creatine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kinase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CK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Skeletal muscle, heart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Muscle diseases (myocardial infarction)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γ-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Glutamyl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transferase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GGT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Liver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Hepatobiliary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diseases, marker of alcohol abuse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7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Lactate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dehydrogenase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LDH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Heart, liver, skeletal muscle, erythrocytes, platelets, lymph nodes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Hemolysis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hepatic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parenchymal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diseases, tumor marker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Lipase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Pancreas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Pancreatic diseases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5′-Nucleotidase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Liver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Hepatobiliary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diseases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Trypsin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Pancreas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Pancreatic diseases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Biomarkers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9775" y="2246050"/>
            <a:ext cx="7662863" cy="3791213"/>
          </a:xfrm>
        </p:spPr>
        <p:txBody>
          <a:bodyPr/>
          <a:lstStyle/>
          <a:p>
            <a:r>
              <a:rPr lang="en-US" dirty="0" smtClean="0"/>
              <a:t>Clinical laboratory tests which are useful in detecting and monitoring cardiac disease; most commonly in cases of AMI </a:t>
            </a:r>
          </a:p>
          <a:p>
            <a:r>
              <a:rPr lang="en-US" dirty="0" smtClean="0"/>
              <a:t>AMI (Acute Myocardial Infarction):</a:t>
            </a:r>
          </a:p>
          <a:p>
            <a:pPr lvl="1"/>
            <a:r>
              <a:rPr lang="en-US" dirty="0" smtClean="0"/>
              <a:t>Diagnostic tools include history of chest pain/presence of typical AMI symptoms or ECG changes/a pattern indicative of ischemia; Q waves, </a:t>
            </a:r>
            <a:r>
              <a:rPr lang="en-US" b="1" dirty="0" smtClean="0"/>
              <a:t>AND</a:t>
            </a:r>
            <a:r>
              <a:rPr lang="en-US" dirty="0" smtClean="0"/>
              <a:t> typical rise and fall pattern of cardiac markers </a:t>
            </a:r>
          </a:p>
          <a:p>
            <a:pPr lvl="1"/>
            <a:r>
              <a:rPr lang="en-US" dirty="0" smtClean="0"/>
              <a:t>Most common AMI biomarkers: </a:t>
            </a:r>
            <a:r>
              <a:rPr lang="en-US" dirty="0" err="1" smtClean="0"/>
              <a:t>Troponin</a:t>
            </a:r>
            <a:r>
              <a:rPr lang="en-US" dirty="0" smtClean="0"/>
              <a:t>, CKMB, </a:t>
            </a:r>
            <a:r>
              <a:rPr lang="en-US" dirty="0" err="1" smtClean="0"/>
              <a:t>Myoglobin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Troponin</a:t>
            </a:r>
            <a:r>
              <a:rPr lang="en-US" dirty="0" smtClean="0"/>
              <a:t> </a:t>
            </a:r>
          </a:p>
        </p:txBody>
      </p:sp>
      <p:sp>
        <p:nvSpPr>
          <p:cNvPr id="65544" name="Rectangle 8"/>
          <p:cNvSpPr>
            <a:spLocks noGrp="1"/>
          </p:cNvSpPr>
          <p:nvPr>
            <p:ph sz="quarter" idx="1"/>
          </p:nvPr>
        </p:nvSpPr>
        <p:spPr>
          <a:xfrm>
            <a:off x="739775" y="2338251"/>
            <a:ext cx="7662863" cy="3086808"/>
          </a:xfrm>
        </p:spPr>
        <p:txBody>
          <a:bodyPr/>
          <a:lstStyle/>
          <a:p>
            <a:r>
              <a:rPr lang="en-US" dirty="0" smtClean="0"/>
              <a:t>Complex made of </a:t>
            </a:r>
            <a:r>
              <a:rPr lang="en-US" dirty="0" smtClean="0">
                <a:solidFill>
                  <a:srgbClr val="FF0000"/>
                </a:solidFill>
              </a:rPr>
              <a:t>3 isomers</a:t>
            </a:r>
            <a:r>
              <a:rPr lang="en-US" dirty="0" smtClean="0"/>
              <a:t> (</a:t>
            </a:r>
            <a:r>
              <a:rPr lang="en-US" dirty="0" err="1" smtClean="0"/>
              <a:t>Tn</a:t>
            </a:r>
            <a:r>
              <a:rPr lang="en-US" dirty="0" smtClean="0"/>
              <a:t>-I, </a:t>
            </a:r>
            <a:r>
              <a:rPr lang="en-US" dirty="0" err="1" smtClean="0"/>
              <a:t>Tn</a:t>
            </a:r>
            <a:r>
              <a:rPr lang="en-US" dirty="0" smtClean="0"/>
              <a:t>-T, &amp; </a:t>
            </a:r>
            <a:r>
              <a:rPr lang="en-US" dirty="0" err="1" smtClean="0"/>
              <a:t>Tn</a:t>
            </a:r>
            <a:r>
              <a:rPr lang="en-US" dirty="0" smtClean="0"/>
              <a:t>-C)</a:t>
            </a:r>
          </a:p>
          <a:p>
            <a:r>
              <a:rPr lang="en-US" dirty="0" smtClean="0"/>
              <a:t>Complex helps muscle fibers convert ATP into mechanical work (</a:t>
            </a:r>
            <a:r>
              <a:rPr lang="en-US" dirty="0" smtClean="0">
                <a:solidFill>
                  <a:srgbClr val="FF0000"/>
                </a:solidFill>
              </a:rPr>
              <a:t>muscle contraction</a:t>
            </a:r>
            <a:r>
              <a:rPr lang="en-US" dirty="0" smtClean="0"/>
              <a:t>); regulate muscle contraction</a:t>
            </a:r>
          </a:p>
          <a:p>
            <a:r>
              <a:rPr lang="en-US" b="1" dirty="0" smtClean="0"/>
              <a:t>NOT </a:t>
            </a:r>
            <a:r>
              <a:rPr lang="en-US" dirty="0" smtClean="0"/>
              <a:t>found in serum of healthy adults</a:t>
            </a:r>
          </a:p>
          <a:p>
            <a:r>
              <a:rPr lang="en-US" dirty="0" smtClean="0"/>
              <a:t>Cardiac </a:t>
            </a:r>
            <a:r>
              <a:rPr lang="en-US" dirty="0" err="1" smtClean="0"/>
              <a:t>troponin</a:t>
            </a:r>
            <a:r>
              <a:rPr lang="en-US" dirty="0" smtClean="0"/>
              <a:t> subunits are very specific to myocardium</a:t>
            </a:r>
          </a:p>
          <a:p>
            <a:r>
              <a:rPr lang="en-US" dirty="0" smtClean="0"/>
              <a:t>Association with AMI: Rise and Fall Pattern</a:t>
            </a:r>
          </a:p>
          <a:p>
            <a:pPr lvl="1"/>
            <a:r>
              <a:rPr lang="en-US" dirty="0" smtClean="0"/>
              <a:t>Levels begin to increase within 4 hours</a:t>
            </a:r>
          </a:p>
          <a:p>
            <a:pPr lvl="1"/>
            <a:r>
              <a:rPr lang="en-US" dirty="0" smtClean="0"/>
              <a:t>Levels can remain elevated for greater than 7 days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CK-MB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23937" y="2344782"/>
            <a:ext cx="7662863" cy="1841863"/>
          </a:xfrm>
        </p:spPr>
        <p:txBody>
          <a:bodyPr/>
          <a:lstStyle/>
          <a:p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Isoenzyme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en-US" sz="2000" dirty="0" err="1" smtClean="0">
                <a:solidFill>
                  <a:srgbClr val="FF0000"/>
                </a:solidFill>
              </a:rPr>
              <a:t>Creatine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Kinase</a:t>
            </a:r>
            <a:r>
              <a:rPr lang="en-US" sz="2000" dirty="0" smtClean="0">
                <a:solidFill>
                  <a:srgbClr val="FF0000"/>
                </a:solidFill>
              </a:rPr>
              <a:t> (CK)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Isoenzymes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CK-MM, CK-MB, CK-BB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CK-MB predominantly found in myocardium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Increases can be due to heart damage or to an increase in total CK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Skeletal muscle damage can cause an extreme elevation in CK, and therefore in CK-MB as it is a fraction of the total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CK-MB &gt;5% of total CK due to heart damage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Association with AMI: Rise and Fall Pattern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Increases within 4-9 hours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Returns to baseline levels within 2-3 days</a:t>
            </a:r>
          </a:p>
          <a:p>
            <a:pPr lvl="1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9781" y="6423482"/>
            <a:ext cx="2632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sto MT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Myoglobin </a:t>
            </a:r>
          </a:p>
        </p:txBody>
      </p:sp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739775" y="2542818"/>
            <a:ext cx="7662863" cy="37557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Located in skeletal and heart muscle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More sensitive than CK-MB in first hrs after onset of chest pain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Association with AMI: Rise and Fall Pattern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Rises in 1-4 hr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Peaks in 6-9 hr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Returns to normal in 18-24 hr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If it remains w/in the normal range 8 hr after onset of chest pain </a:t>
            </a:r>
            <a:r>
              <a:rPr lang="en-US" dirty="0" smtClean="0">
                <a:solidFill>
                  <a:srgbClr val="FF0000"/>
                </a:solidFill>
              </a:rPr>
              <a:t>(not AMI)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Negative predictor; used to rule out AMI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Markers in AMI</a:t>
            </a:r>
            <a:endParaRPr lang="en-US" dirty="0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/>
          <a:srcRect t="7615"/>
          <a:stretch>
            <a:fillRect/>
          </a:stretch>
        </p:blipFill>
        <p:spPr bwMode="auto">
          <a:xfrm>
            <a:off x="220979" y="2340864"/>
            <a:ext cx="6230353" cy="420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0975" y="3429000"/>
            <a:ext cx="4362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smtClean="0"/>
              <a:t/>
            </a:r>
            <a:br>
              <a:rPr lang="en-US" sz="4200" smtClean="0"/>
            </a:br>
            <a:r>
              <a:rPr lang="en-US" sz="4200" smtClean="0"/>
              <a:t>B-type Natriuretic Peptide </a:t>
            </a:r>
          </a:p>
        </p:txBody>
      </p:sp>
      <p:sp>
        <p:nvSpPr>
          <p:cNvPr id="70659" name="Rectangle 3"/>
          <p:cNvSpPr>
            <a:spLocks noGrp="1"/>
          </p:cNvSpPr>
          <p:nvPr>
            <p:ph sz="quarter" idx="1"/>
          </p:nvPr>
        </p:nvSpPr>
        <p:spPr>
          <a:xfrm>
            <a:off x="739775" y="2747118"/>
            <a:ext cx="7662863" cy="3267075"/>
          </a:xfrm>
        </p:spPr>
        <p:txBody>
          <a:bodyPr/>
          <a:lstStyle/>
          <a:p>
            <a:r>
              <a:rPr lang="en-US" dirty="0" smtClean="0"/>
              <a:t>Peptide hormone secreted primarily by the cardiac ventricles; released in response to cardiac </a:t>
            </a:r>
            <a:r>
              <a:rPr lang="en-US" i="1" dirty="0" smtClean="0"/>
              <a:t>stretch</a:t>
            </a:r>
            <a:endParaRPr lang="en-US" dirty="0" smtClean="0"/>
          </a:p>
          <a:p>
            <a:r>
              <a:rPr lang="en-US" dirty="0" smtClean="0"/>
              <a:t>Stimulates </a:t>
            </a:r>
            <a:r>
              <a:rPr lang="en-US" dirty="0" err="1" smtClean="0"/>
              <a:t>natriuresis</a:t>
            </a:r>
            <a:r>
              <a:rPr lang="en-US" dirty="0" smtClean="0"/>
              <a:t> (Na excretion) and </a:t>
            </a:r>
            <a:r>
              <a:rPr lang="en-US" dirty="0" err="1" smtClean="0"/>
              <a:t>diuresis</a:t>
            </a:r>
            <a:r>
              <a:rPr lang="en-US" dirty="0" smtClean="0"/>
              <a:t> (water excretion), decreasing vascular tone and stress on the heart</a:t>
            </a:r>
          </a:p>
          <a:p>
            <a:r>
              <a:rPr lang="en-US" dirty="0" smtClean="0"/>
              <a:t>Increased in diseases with increased fluid volume (renal failure, </a:t>
            </a:r>
            <a:r>
              <a:rPr lang="en-US" dirty="0" err="1" smtClean="0"/>
              <a:t>aldosteronism</a:t>
            </a:r>
            <a:r>
              <a:rPr lang="en-US" dirty="0" smtClean="0"/>
              <a:t> &amp; CHF), reduced renal clearance of peptides, or stimulation of peptide production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457200" y="530352"/>
            <a:ext cx="8229600" cy="1143000"/>
          </a:xfrm>
        </p:spPr>
        <p:txBody>
          <a:bodyPr/>
          <a:lstStyle/>
          <a:p>
            <a:r>
              <a:rPr lang="en-US" dirty="0" smtClean="0"/>
              <a:t>Congestive Heart Failure</a:t>
            </a:r>
            <a:br>
              <a:rPr lang="en-US" dirty="0" smtClean="0"/>
            </a:br>
            <a:r>
              <a:rPr lang="en-US" dirty="0" smtClean="0"/>
              <a:t>(CHF)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Abnormality of cardiac function that is responsible for the failure of the heart to pump sufficient blood to satisfy the requirements of the metabolizing tissues</a:t>
            </a:r>
          </a:p>
          <a:p>
            <a:r>
              <a:rPr lang="en-US" dirty="0" smtClean="0"/>
              <a:t>Ineffective pumping of blood leads to fluid accumulation in the lungs</a:t>
            </a:r>
          </a:p>
          <a:p>
            <a:r>
              <a:rPr lang="en-US" dirty="0" smtClean="0"/>
              <a:t>BNP helps in diagnosing patients with CHF (results &gt;100 considered abnormal) and is associated with poor prognosis after AMI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the use of troponin measurements in possible heart disease.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compound myoglobin.  Discuss its measurement as diagnostic tool.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B-type natriuretic peptide and discuss its use in diagnosing heart failure.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each of the following enzymes including the normal reaction catalyzed, clinical assays, significance of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isoenzymes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organ of origin, and clinical significance: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CHF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2710" name="Picture 6" descr="Congestive_Heart_Failure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738" y="2989263"/>
            <a:ext cx="3890962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18872"/>
          <a:ext cx="8741664" cy="6666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656">
                <a:tc>
                  <a:txBody>
                    <a:bodyPr/>
                    <a:lstStyle/>
                    <a:p>
                      <a:r>
                        <a:rPr lang="en-US" dirty="0" smtClean="0"/>
                        <a:t>Enzyme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Function/Clinical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Creatine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Kinase</a:t>
                      </a:r>
                      <a:r>
                        <a:rPr lang="en-US" sz="1400" dirty="0" smtClean="0"/>
                        <a:t> (CK)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Catalyzes the formation of</a:t>
                      </a:r>
                      <a:r>
                        <a:rPr lang="en-US" sz="1400" baseline="0" dirty="0" smtClean="0"/>
                        <a:t> ATP from ADP + </a:t>
                      </a:r>
                      <a:r>
                        <a:rPr lang="en-US" sz="1400" baseline="0" dirty="0" err="1" smtClean="0"/>
                        <a:t>creatine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phospate</a:t>
                      </a:r>
                      <a:r>
                        <a:rPr lang="en-US" sz="1400" baseline="0" dirty="0" smtClean="0"/>
                        <a:t> in </a:t>
                      </a:r>
                      <a:r>
                        <a:rPr lang="en-US" sz="1400" i="1" baseline="0" dirty="0" smtClean="0"/>
                        <a:t>muscle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0" baseline="0" dirty="0" smtClean="0"/>
                        <a:t>Levels related to muscle mass and function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Lactate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Dehydrogenase</a:t>
                      </a:r>
                      <a:r>
                        <a:rPr lang="en-US" sz="1400" baseline="0" dirty="0" smtClean="0"/>
                        <a:t> (LD/LDH)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Catalyzes</a:t>
                      </a:r>
                      <a:r>
                        <a:rPr lang="en-US" sz="1400" baseline="0" dirty="0" smtClean="0"/>
                        <a:t> a hydrogen transfer that causes the oxidation of lactate to </a:t>
                      </a:r>
                      <a:r>
                        <a:rPr lang="en-US" sz="1400" baseline="0" dirty="0" err="1" smtClean="0"/>
                        <a:t>pyruvate</a:t>
                      </a:r>
                      <a:r>
                        <a:rPr lang="en-US" sz="1400" baseline="0" dirty="0" smtClean="0"/>
                        <a:t> and vice versa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5 </a:t>
                      </a:r>
                      <a:r>
                        <a:rPr lang="en-US" sz="1400" baseline="0" dirty="0" err="1" smtClean="0"/>
                        <a:t>isoenzymes</a:t>
                      </a:r>
                      <a:r>
                        <a:rPr lang="en-US" sz="1400" baseline="0" dirty="0" smtClean="0"/>
                        <a:t> found throughout the body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Acid </a:t>
                      </a:r>
                      <a:r>
                        <a:rPr lang="en-US" sz="1400" dirty="0" err="1" smtClean="0"/>
                        <a:t>Phosphatase</a:t>
                      </a:r>
                      <a:r>
                        <a:rPr lang="en-US" sz="1400" dirty="0" smtClean="0"/>
                        <a:t> (ACP)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Phosphatase</a:t>
                      </a:r>
                      <a:r>
                        <a:rPr lang="en-US" sz="1400" dirty="0" smtClean="0"/>
                        <a:t> that</a:t>
                      </a:r>
                      <a:r>
                        <a:rPr lang="en-US" sz="1400" baseline="0" dirty="0" smtClean="0"/>
                        <a:t> catalyzes the removal of a phosphate group from its substrate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Found in greatest concentrations in bone, prostate, spleen, </a:t>
                      </a:r>
                      <a:r>
                        <a:rPr lang="en-US" sz="1400" baseline="0" dirty="0" err="1" smtClean="0"/>
                        <a:t>plts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Amylase (AMY)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Hydrolase</a:t>
                      </a:r>
                      <a:r>
                        <a:rPr lang="en-US" sz="1400" dirty="0" smtClean="0"/>
                        <a:t> that catalyzes the hydrolysis</a:t>
                      </a:r>
                      <a:r>
                        <a:rPr lang="en-US" sz="1400" baseline="0" dirty="0" smtClean="0"/>
                        <a:t> of 1,4-</a:t>
                      </a:r>
                      <a:r>
                        <a:rPr lang="el-GR" sz="1400" baseline="0" dirty="0" smtClean="0"/>
                        <a:t>α</a:t>
                      </a:r>
                      <a:r>
                        <a:rPr lang="en-US" sz="1400" baseline="0" dirty="0" smtClean="0"/>
                        <a:t>-</a:t>
                      </a:r>
                      <a:r>
                        <a:rPr lang="en-US" sz="1400" baseline="0" dirty="0" err="1" smtClean="0"/>
                        <a:t>glucosidic</a:t>
                      </a:r>
                      <a:r>
                        <a:rPr lang="en-US" sz="1400" baseline="0" dirty="0" smtClean="0"/>
                        <a:t> linkages in polysaccharides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Found primarily in salivary glands and pancreas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Lipase (LIP)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Hydrolyzes glycerol esters of long chain fatty acids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Primarily found in pancreas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Marker for pancreatic damage/pancreatitis</a:t>
                      </a:r>
                      <a:endParaRPr lang="en-US" sz="1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Cholinesterase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Hydrolyzes acetylcholine (a neurotransmitter); mediates transmission</a:t>
                      </a:r>
                      <a:r>
                        <a:rPr lang="en-US" sz="1400" baseline="0" dirty="0" smtClean="0"/>
                        <a:t> of neural impulse across synapse</a:t>
                      </a:r>
                      <a:endParaRPr lang="en-US" sz="1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Found in RBCs, lungs, spleen, gray matter of brain, nerve endings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Pseudocholinesterase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Has a different substrate; hydrolyzes </a:t>
                      </a:r>
                      <a:r>
                        <a:rPr lang="en-US" sz="1400" dirty="0" err="1" smtClean="0"/>
                        <a:t>butyrylcholine</a:t>
                      </a:r>
                      <a:r>
                        <a:rPr lang="en-US" sz="1400" dirty="0" smtClean="0"/>
                        <a:t> (an acetylcholine-like molecule)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Found in liver, pancreas, heart, white matter of brain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Deficiency causes problems when given certain muscle relaxants (</a:t>
                      </a:r>
                      <a:r>
                        <a:rPr lang="en-US" sz="1400" baseline="0" dirty="0" err="1" smtClean="0"/>
                        <a:t>succinylcholine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5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Glucose-6-Phosphate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Dehydrogenase</a:t>
                      </a:r>
                      <a:r>
                        <a:rPr lang="en-US" sz="1400" baseline="0" dirty="0" smtClean="0"/>
                        <a:t> (G6PD)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Catalyzes the</a:t>
                      </a:r>
                      <a:r>
                        <a:rPr lang="en-US" sz="1400" baseline="0" dirty="0" smtClean="0"/>
                        <a:t> conversion of glucose-6-phosphate to 6-phosphogluconate, generating ATP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Deficiency causes </a:t>
                      </a:r>
                      <a:r>
                        <a:rPr lang="en-US" sz="1400" baseline="0" dirty="0" err="1" smtClean="0"/>
                        <a:t>hemolysis</a:t>
                      </a:r>
                      <a:r>
                        <a:rPr lang="en-US" sz="1400" baseline="0" dirty="0" smtClean="0"/>
                        <a:t> associated with </a:t>
                      </a:r>
                      <a:r>
                        <a:rPr lang="en-US" sz="1400" baseline="0" smtClean="0"/>
                        <a:t>oxidative stress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aspartate aminotransferase (AST)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alanine aminotransferase (ALT)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creatine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kinase (CK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lactate dehydrogenase (LDH)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alkaline phosphatase (ALP)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acid phosphatase (ACP)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amylase (AMS)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lipase (LPS)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gamma-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glutamyl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transferase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(GGT)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glucose-6-phosphate dehydrogenase (G6PD)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pseudocholinesterase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Enzymes are Protein Catalysts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149475"/>
            <a:ext cx="7662863" cy="44735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catalyst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a substance that increases the rate of a particular chemical reaction without being consumed or permanently altered. Enzymes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en-US" dirty="0" smtClean="0">
                <a:solidFill>
                  <a:srgbClr val="FF0000"/>
                </a:solidFill>
              </a:rPr>
              <a:t>activation energy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 the reaction.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max. catalysis a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nonprotein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substance (</a:t>
            </a:r>
            <a:r>
              <a:rPr lang="en-US" dirty="0" smtClean="0">
                <a:solidFill>
                  <a:srgbClr val="FF0000"/>
                </a:solidFill>
              </a:rPr>
              <a:t>cofactor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may be required such as an organic compound called a </a:t>
            </a:r>
            <a:r>
              <a:rPr lang="en-US" dirty="0" smtClean="0">
                <a:solidFill>
                  <a:srgbClr val="FF0000"/>
                </a:solidFill>
              </a:rPr>
              <a:t>coenzyme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(ex: NAD </a:t>
            </a:r>
            <a:r>
              <a:rPr lang="en-US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NADP</a:t>
            </a:r>
            <a:r>
              <a:rPr lang="en-US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or an inorganic ion called an </a:t>
            </a:r>
            <a:r>
              <a:rPr lang="en-US" dirty="0" smtClean="0">
                <a:solidFill>
                  <a:srgbClr val="FF0000"/>
                </a:solidFill>
              </a:rPr>
              <a:t>activator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Cl</a:t>
            </a:r>
            <a:r>
              <a:rPr lang="en-US" baseline="30000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, Mg</a:t>
            </a:r>
            <a:r>
              <a:rPr lang="en-US" baseline="30000" dirty="0" smtClean="0">
                <a:solidFill>
                  <a:schemeClr val="tx1"/>
                </a:solidFill>
              </a:rPr>
              <a:t>2+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Cofactors that are so tightly bound are called </a:t>
            </a:r>
            <a:r>
              <a:rPr lang="en-US" dirty="0" smtClean="0">
                <a:solidFill>
                  <a:srgbClr val="FF0000"/>
                </a:solidFill>
              </a:rPr>
              <a:t>prosthetic groups </a:t>
            </a:r>
            <a:r>
              <a:rPr lang="en-US" dirty="0" smtClean="0">
                <a:solidFill>
                  <a:schemeClr val="tx1"/>
                </a:solidFill>
              </a:rPr>
              <a:t>(ex: </a:t>
            </a:r>
            <a:r>
              <a:rPr lang="en-US" dirty="0" err="1" smtClean="0">
                <a:solidFill>
                  <a:schemeClr val="tx1"/>
                </a:solidFill>
              </a:rPr>
              <a:t>heme</a:t>
            </a:r>
            <a:r>
              <a:rPr lang="en-US" dirty="0" smtClean="0">
                <a:solidFill>
                  <a:schemeClr val="tx1"/>
                </a:solidFill>
              </a:rPr>
              <a:t> portion of peroxidase)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It is possible to dialyze away the loosely held cofactors from some enzymes and still retain some activity this gives an </a:t>
            </a:r>
            <a:r>
              <a:rPr lang="en-US" dirty="0" err="1" smtClean="0">
                <a:solidFill>
                  <a:srgbClr val="FF0000"/>
                </a:solidFill>
              </a:rPr>
              <a:t>apoenzyme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holoenzyme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the complete enzyme-cofactor complex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Chemical Reactions 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May occur </a:t>
            </a:r>
            <a:r>
              <a:rPr lang="en-US" smtClean="0">
                <a:solidFill>
                  <a:srgbClr val="FF0000"/>
                </a:solidFill>
              </a:rPr>
              <a:t>spontaneously </a:t>
            </a:r>
            <a:r>
              <a:rPr lang="en-US" smtClean="0"/>
              <a:t>if the free energy/available kinetic energy is higher for the reactants than for the products. </a:t>
            </a:r>
          </a:p>
          <a:p>
            <a:r>
              <a:rPr lang="en-US" smtClean="0"/>
              <a:t>Proceed toward the lower energy if the reactant molecules possess enough </a:t>
            </a:r>
            <a:r>
              <a:rPr lang="en-US" smtClean="0">
                <a:solidFill>
                  <a:schemeClr val="tx1"/>
                </a:solidFill>
              </a:rPr>
              <a:t>EXCESS ENERGY</a:t>
            </a:r>
            <a:r>
              <a:rPr lang="en-US" smtClean="0">
                <a:solidFill>
                  <a:srgbClr val="FF0000"/>
                </a:solidFill>
              </a:rPr>
              <a:t> (activation energy)</a:t>
            </a:r>
            <a:r>
              <a:rPr lang="en-US" smtClean="0"/>
              <a:t> to break their chemical bonds and collide to form new bonds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200" smtClean="0"/>
              <a:t>Activation Energy</a:t>
            </a:r>
            <a:br>
              <a:rPr lang="en-US" sz="4200" smtClean="0"/>
            </a:br>
            <a:r>
              <a:rPr lang="en-US" sz="1800" smtClean="0"/>
              <a:t>Energy required to raise all the molecules in 1 mole of a compound to </a:t>
            </a:r>
            <a:br>
              <a:rPr lang="en-US" sz="1800" smtClean="0"/>
            </a:br>
            <a:r>
              <a:rPr lang="en-US" sz="1800" smtClean="0"/>
              <a:t>the Transition State at the peak of the energy barrier</a:t>
            </a:r>
          </a:p>
        </p:txBody>
      </p:sp>
      <p:sp>
        <p:nvSpPr>
          <p:cNvPr id="2457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4579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775" y="2316163"/>
            <a:ext cx="68326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3"/>
          <p:cNvSpPr>
            <a:spLocks noGrp="1"/>
          </p:cNvSpPr>
          <p:nvPr>
            <p:ph type="title"/>
          </p:nvPr>
        </p:nvSpPr>
        <p:spPr>
          <a:xfrm>
            <a:off x="457200" y="344488"/>
            <a:ext cx="8229600" cy="791854"/>
          </a:xfrm>
        </p:spPr>
        <p:txBody>
          <a:bodyPr/>
          <a:lstStyle/>
          <a:p>
            <a:pPr eaLnBrk="1" hangingPunct="1"/>
            <a:r>
              <a:rPr lang="en-US" sz="3600" dirty="0" smtClean="0"/>
              <a:t>Enzyme classification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39775" y="1012054"/>
          <a:ext cx="7662864" cy="5638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757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786">
                <a:tc>
                  <a:txBody>
                    <a:bodyPr/>
                    <a:lstStyle/>
                    <a:p>
                      <a:r>
                        <a:rPr lang="en-US" dirty="0" smtClean="0"/>
                        <a:t>1.Oxidoreductases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Catalyze electron transfer or redox reactions (ex: </a:t>
                      </a:r>
                      <a:r>
                        <a:rPr lang="en-US" smtClean="0"/>
                        <a:t>LD) or the addition or removal</a:t>
                      </a:r>
                      <a:r>
                        <a:rPr lang="en-US" baseline="0" smtClean="0"/>
                        <a:t> of H</a:t>
                      </a:r>
                      <a:r>
                        <a:rPr lang="en-US" baseline="30000" smtClean="0"/>
                        <a:t>+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757">
                <a:tc>
                  <a:txBody>
                    <a:bodyPr/>
                    <a:lstStyle/>
                    <a:p>
                      <a:r>
                        <a:rPr lang="en-US" dirty="0" smtClean="0"/>
                        <a:t>2.Transferases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Catalyze</a:t>
                      </a:r>
                      <a:r>
                        <a:rPr lang="en-US" baseline="0" dirty="0" smtClean="0"/>
                        <a:t> the transfer of a group such as an amino, carboxyl, </a:t>
                      </a:r>
                      <a:r>
                        <a:rPr lang="en-US" baseline="0" dirty="0" err="1" smtClean="0"/>
                        <a:t>glucosyl</a:t>
                      </a:r>
                      <a:r>
                        <a:rPr lang="en-US" baseline="0" dirty="0" smtClean="0"/>
                        <a:t>, methyl or </a:t>
                      </a:r>
                      <a:r>
                        <a:rPr lang="en-US" baseline="0" dirty="0" err="1" smtClean="0"/>
                        <a:t>phosphoryl</a:t>
                      </a:r>
                      <a:r>
                        <a:rPr lang="en-US" baseline="0" dirty="0" smtClean="0"/>
                        <a:t> (ex: ALT)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757">
                <a:tc>
                  <a:txBody>
                    <a:bodyPr/>
                    <a:lstStyle/>
                    <a:p>
                      <a:r>
                        <a:rPr lang="en-US" dirty="0" smtClean="0"/>
                        <a:t>3.Hydrolases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Catalyze</a:t>
                      </a:r>
                      <a:r>
                        <a:rPr lang="en-US" baseline="0" dirty="0" smtClean="0"/>
                        <a:t> the cleavage of C-O, C-N, C-C  </a:t>
                      </a:r>
                    </a:p>
                    <a:p>
                      <a:r>
                        <a:rPr lang="en-US" baseline="0" dirty="0" smtClean="0"/>
                        <a:t>with the addition of water (</a:t>
                      </a:r>
                      <a:r>
                        <a:rPr lang="en-US" baseline="0" dirty="0" err="1" smtClean="0"/>
                        <a:t>ex:ALP</a:t>
                      </a:r>
                      <a:r>
                        <a:rPr lang="en-US" baseline="0" dirty="0" smtClean="0"/>
                        <a:t>) </a:t>
                      </a:r>
                    </a:p>
                    <a:p>
                      <a:r>
                        <a:rPr lang="en-US" baseline="0" dirty="0" smtClean="0"/>
                        <a:t>A-B +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O          A-OH + B-H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757">
                <a:tc>
                  <a:txBody>
                    <a:bodyPr/>
                    <a:lstStyle/>
                    <a:p>
                      <a:r>
                        <a:rPr lang="en-US" dirty="0" smtClean="0"/>
                        <a:t>4.Lyases or synthase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Catalyze</a:t>
                      </a:r>
                      <a:r>
                        <a:rPr lang="en-US" baseline="0" dirty="0" smtClean="0"/>
                        <a:t> the hydrolysis of C-O, C-N, C-C  bonds by elimination with the formation of a double bond or catalyze the addition of a group to a double bond  (ex: fructose </a:t>
                      </a:r>
                      <a:r>
                        <a:rPr lang="en-US" baseline="0" dirty="0" err="1" smtClean="0"/>
                        <a:t>biphosphate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aldolase</a:t>
                      </a:r>
                      <a:r>
                        <a:rPr lang="en-US" baseline="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757">
                <a:tc>
                  <a:txBody>
                    <a:bodyPr/>
                    <a:lstStyle/>
                    <a:p>
                      <a:r>
                        <a:rPr lang="en-US" dirty="0" smtClean="0"/>
                        <a:t>5.Isomerase(</a:t>
                      </a:r>
                      <a:r>
                        <a:rPr lang="en-US" dirty="0" err="1" smtClean="0"/>
                        <a:t>epimerases</a:t>
                      </a:r>
                      <a:r>
                        <a:rPr lang="en-US" dirty="0" smtClean="0"/>
                        <a:t> or </a:t>
                      </a:r>
                      <a:r>
                        <a:rPr lang="en-US" dirty="0" err="1" smtClean="0"/>
                        <a:t>mutase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Catalyze structural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geomertrical</a:t>
                      </a:r>
                      <a:r>
                        <a:rPr lang="en-US" baseline="0" dirty="0" smtClean="0"/>
                        <a:t> changes within a molecule (ex: glucose phosphate </a:t>
                      </a:r>
                      <a:r>
                        <a:rPr lang="en-US" baseline="0" dirty="0" err="1" smtClean="0"/>
                        <a:t>isomerase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8786">
                <a:tc>
                  <a:txBody>
                    <a:bodyPr/>
                    <a:lstStyle/>
                    <a:p>
                      <a:r>
                        <a:rPr lang="en-US" dirty="0" smtClean="0"/>
                        <a:t>6.Ligases or </a:t>
                      </a:r>
                      <a:r>
                        <a:rPr lang="en-US" dirty="0" err="1" smtClean="0"/>
                        <a:t>Synthetases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molecules are joined,</a:t>
                      </a:r>
                      <a:r>
                        <a:rPr lang="en-US" baseline="0" dirty="0" smtClean="0"/>
                        <a:t> coupled with hydrolysis of the pyrophosphate in ATP. (</a:t>
                      </a:r>
                      <a:r>
                        <a:rPr lang="en-US" baseline="0" dirty="0" err="1" smtClean="0"/>
                        <a:t>ex:glutamine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Synthetase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430713" y="3737499"/>
            <a:ext cx="388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797</TotalTime>
  <Words>2400</Words>
  <Application>Microsoft Office PowerPoint</Application>
  <PresentationFormat>On-screen Show (4:3)</PresentationFormat>
  <Paragraphs>283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Calisto MT</vt:lpstr>
      <vt:lpstr>Times New Roman</vt:lpstr>
      <vt:lpstr>Wingdings</vt:lpstr>
      <vt:lpstr>Genesis</vt:lpstr>
      <vt:lpstr>Enzymes</vt:lpstr>
      <vt:lpstr>Topic 4: Enzymes Objectives</vt:lpstr>
      <vt:lpstr>Objectives cont….</vt:lpstr>
      <vt:lpstr>Objectives cont….</vt:lpstr>
      <vt:lpstr>Objectives cont….</vt:lpstr>
      <vt:lpstr> Enzymes are Protein Catalysts</vt:lpstr>
      <vt:lpstr>Chemical Reactions </vt:lpstr>
      <vt:lpstr>Activation Energy Energy required to raise all the molecules in 1 mole of a compound to  the Transition State at the peak of the energy barrier</vt:lpstr>
      <vt:lpstr>Enzyme classification</vt:lpstr>
      <vt:lpstr>Enzyme Active center(specificity)</vt:lpstr>
      <vt:lpstr>Enzyme Active center</vt:lpstr>
      <vt:lpstr>4 Enzyme Specificities </vt:lpstr>
      <vt:lpstr>Factors that Affect the Rate of Enzyme Catalyzed  Reactions</vt:lpstr>
      <vt:lpstr>Michaelis-Menten Curve Where Km is called the Michaelis –Menten constant of enzyme for a specific [S]  The value of km is given by the [S] at which one half  of the maximum velocity is obtained </vt:lpstr>
      <vt:lpstr>Line-weaver-Burk plot </vt:lpstr>
      <vt:lpstr>PowerPoint Presentation</vt:lpstr>
      <vt:lpstr>1st order Kinetics</vt:lpstr>
      <vt:lpstr>Zero Order Kinetics </vt:lpstr>
      <vt:lpstr>Competitive Inhibitors</vt:lpstr>
      <vt:lpstr>Non-competitive Inhibitors</vt:lpstr>
      <vt:lpstr>Uncompetitive Inhibitors</vt:lpstr>
      <vt:lpstr>Temperature</vt:lpstr>
      <vt:lpstr>pH</vt:lpstr>
      <vt:lpstr>Measurement of Enzyme Activity </vt:lpstr>
      <vt:lpstr>NAD/NADH </vt:lpstr>
      <vt:lpstr>NAD/NADH </vt:lpstr>
      <vt:lpstr>  NADH absorbs light at 340 nm and NAD+ does not  </vt:lpstr>
      <vt:lpstr>The equilibrium is achieved in minutes with the first reaction whereas it is achieved in years for the second reaction!!! Would the absorbance increase or decrease ?</vt:lpstr>
      <vt:lpstr> End-Point Measurement </vt:lpstr>
      <vt:lpstr>Multiple-Point Measurement </vt:lpstr>
      <vt:lpstr>Continuous Monitoring  Measurement </vt:lpstr>
      <vt:lpstr>PowerPoint Presentation</vt:lpstr>
      <vt:lpstr>Cardiac Biomarkers</vt:lpstr>
      <vt:lpstr>Troponin </vt:lpstr>
      <vt:lpstr>CK-MB</vt:lpstr>
      <vt:lpstr>Myoglobin </vt:lpstr>
      <vt:lpstr>Cardiac Markers in AMI</vt:lpstr>
      <vt:lpstr> B-type Natriuretic Peptide </vt:lpstr>
      <vt:lpstr>Congestive Heart Failure (CHF)</vt:lpstr>
      <vt:lpstr>CHF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</dc:title>
  <dc:creator>Fadwa Al-Mousa</dc:creator>
  <cp:lastModifiedBy>Docia D. Murphy-Johnson</cp:lastModifiedBy>
  <cp:revision>48</cp:revision>
  <dcterms:created xsi:type="dcterms:W3CDTF">2011-10-31T00:20:43Z</dcterms:created>
  <dcterms:modified xsi:type="dcterms:W3CDTF">2023-05-26T20:22:10Z</dcterms:modified>
</cp:coreProperties>
</file>