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95" r:id="rId1"/>
  </p:sldMasterIdLst>
  <p:notesMasterIdLst>
    <p:notesMasterId r:id="rId38"/>
  </p:notesMasterIdLst>
  <p:handoutMasterIdLst>
    <p:handoutMasterId r:id="rId39"/>
  </p:handoutMasterIdLst>
  <p:sldIdLst>
    <p:sldId id="256" r:id="rId2"/>
    <p:sldId id="257" r:id="rId3"/>
    <p:sldId id="269" r:id="rId4"/>
    <p:sldId id="270" r:id="rId5"/>
    <p:sldId id="273" r:id="rId6"/>
    <p:sldId id="279" r:id="rId7"/>
    <p:sldId id="262" r:id="rId8"/>
    <p:sldId id="280" r:id="rId9"/>
    <p:sldId id="285" r:id="rId10"/>
    <p:sldId id="286" r:id="rId11"/>
    <p:sldId id="272" r:id="rId12"/>
    <p:sldId id="275" r:id="rId13"/>
    <p:sldId id="266" r:id="rId14"/>
    <p:sldId id="268" r:id="rId15"/>
    <p:sldId id="260" r:id="rId16"/>
    <p:sldId id="261" r:id="rId17"/>
    <p:sldId id="274" r:id="rId18"/>
    <p:sldId id="277" r:id="rId19"/>
    <p:sldId id="281" r:id="rId20"/>
    <p:sldId id="283" r:id="rId21"/>
    <p:sldId id="282" r:id="rId22"/>
    <p:sldId id="284" r:id="rId23"/>
    <p:sldId id="287" r:id="rId24"/>
    <p:sldId id="288" r:id="rId25"/>
    <p:sldId id="289" r:id="rId26"/>
    <p:sldId id="290" r:id="rId27"/>
    <p:sldId id="293" r:id="rId28"/>
    <p:sldId id="294" r:id="rId29"/>
    <p:sldId id="296" r:id="rId30"/>
    <p:sldId id="297" r:id="rId31"/>
    <p:sldId id="298" r:id="rId32"/>
    <p:sldId id="300" r:id="rId33"/>
    <p:sldId id="301" r:id="rId34"/>
    <p:sldId id="302" r:id="rId35"/>
    <p:sldId id="305" r:id="rId36"/>
    <p:sldId id="306" r:id="rId3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3" d="100"/>
          <a:sy n="73" d="100"/>
        </p:scale>
        <p:origin x="79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03252C8D-6B36-4066-8E88-CBAE91907493}" type="datetimeFigureOut">
              <a:rPr lang="en-US"/>
              <a:pPr>
                <a:defRPr/>
              </a:pPr>
              <a:t>6/14/2023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801AE217-1964-45D2-ADE5-23162DA7D291}" type="slidenum">
              <a:rPr lang="en-US"/>
              <a:pPr>
                <a:defRPr/>
              </a:pPr>
              <a:t>‹#›</a:t>
            </a:fld>
            <a:endParaRPr lang="en-US"/>
          </a:p>
        </p:txBody>
      </p:sp>
    </p:spTree>
    <p:extLst>
      <p:ext uri="{BB962C8B-B14F-4D97-AF65-F5344CB8AC3E}">
        <p14:creationId xmlns:p14="http://schemas.microsoft.com/office/powerpoint/2010/main" val="35544669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31C153E3-8A04-46D1-808C-0EA6C9D90F6A}" type="datetimeFigureOut">
              <a:rPr lang="en-US"/>
              <a:pPr>
                <a:defRPr/>
              </a:pPr>
              <a:t>6/14/2023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05C51B4-A9ED-444D-A49F-5CA617E90BBE}" type="slidenum">
              <a:rPr lang="en-US"/>
              <a:pPr>
                <a:defRPr/>
              </a:pPr>
              <a:t>‹#›</a:t>
            </a:fld>
            <a:endParaRPr lang="en-US"/>
          </a:p>
        </p:txBody>
      </p:sp>
    </p:spTree>
    <p:extLst>
      <p:ext uri="{BB962C8B-B14F-4D97-AF65-F5344CB8AC3E}">
        <p14:creationId xmlns:p14="http://schemas.microsoft.com/office/powerpoint/2010/main" val="1791037967"/>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Rectangle 2"/>
          <p:cNvSpPr txBox="1">
            <a:spLocks noGrp="1" noRot="1" noChangeAspect="1" noChangeArrowheads="1" noTextEdit="1"/>
          </p:cNvSpPr>
          <p:nvPr>
            <p:ph type="sldImg"/>
          </p:nvPr>
        </p:nvSpPr>
        <p:spPr bwMode="auto">
          <a:xfrm>
            <a:off x="1143000" y="693738"/>
            <a:ext cx="4572000" cy="3429000"/>
          </a:xfrm>
          <a:noFill/>
          <a:ln>
            <a:solidFill>
              <a:srgbClr val="000000"/>
            </a:solidFill>
            <a:miter lim="800000"/>
            <a:headEnd/>
            <a:tailEnd/>
          </a:ln>
        </p:spPr>
      </p:sp>
      <p:sp>
        <p:nvSpPr>
          <p:cNvPr id="58371" name="Rectangle 3"/>
          <p:cNvSpPr txBox="1">
            <a:spLocks noGrp="1" noChangeArrowheads="1"/>
          </p:cNvSpPr>
          <p:nvPr>
            <p:ph type="body" idx="1"/>
          </p:nvPr>
        </p:nvSpPr>
        <p:spPr bwMode="auto">
          <a:xfrm>
            <a:off x="684213" y="4341813"/>
            <a:ext cx="5487987" cy="4032250"/>
          </a:xfrm>
          <a:noFill/>
        </p:spPr>
        <p:txBody>
          <a:bodyPr wrap="none" numCol="1" anchor="ctr" anchorCtr="0" compatLnSpc="1">
            <a:prstTxWarp prst="textNoShape">
              <a:avLst/>
            </a:prstTxWarp>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597DE614-C235-104B-A602-D9DFEE73A8C0}" type="slidenum">
              <a:rPr lang="en-US"/>
              <a:pPr>
                <a:defRPr/>
              </a:pPr>
              <a:t>34</a:t>
            </a:fld>
            <a:endParaRPr lang="en-US"/>
          </a:p>
        </p:txBody>
      </p:sp>
      <p:sp>
        <p:nvSpPr>
          <p:cNvPr id="11161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11618"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DA949094-D8CD-DA44-8B5D-A2D1AF378FEA}" type="slidenum">
              <a:rPr lang="en-US"/>
              <a:pPr>
                <a:defRPr/>
              </a:pPr>
              <a:t>35</a:t>
            </a:fld>
            <a:endParaRPr lang="en-US"/>
          </a:p>
        </p:txBody>
      </p:sp>
      <p:sp>
        <p:nvSpPr>
          <p:cNvPr id="11468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14690"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05C51B4-A9ED-444D-A49F-5CA617E90BB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9B8006D1-2AFE-804A-A569-9CB6B2E155B6}" type="slidenum">
              <a:rPr lang="en-US"/>
              <a:pPr>
                <a:defRPr/>
              </a:pPr>
              <a:t>27</a:t>
            </a:fld>
            <a:endParaRPr lang="en-US"/>
          </a:p>
        </p:txBody>
      </p:sp>
      <p:sp>
        <p:nvSpPr>
          <p:cNvPr id="10240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2402"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7797D7FF-3777-8A4C-A7A0-6C333FC878D9}" type="slidenum">
              <a:rPr lang="en-US"/>
              <a:pPr>
                <a:defRPr/>
              </a:pPr>
              <a:t>28</a:t>
            </a:fld>
            <a:endParaRPr lang="en-US"/>
          </a:p>
        </p:txBody>
      </p:sp>
      <p:sp>
        <p:nvSpPr>
          <p:cNvPr id="103425"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3426"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2DE0B790-53C8-B146-ABDD-3D9709B7D4B2}" type="slidenum">
              <a:rPr lang="en-US"/>
              <a:pPr>
                <a:defRPr/>
              </a:pPr>
              <a:t>29</a:t>
            </a:fld>
            <a:endParaRPr lang="en-US"/>
          </a:p>
        </p:txBody>
      </p:sp>
      <p:sp>
        <p:nvSpPr>
          <p:cNvPr id="105473"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5474"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C7E1B16E-5BE5-F44D-B2C8-1C44857AC639}" type="slidenum">
              <a:rPr lang="en-US"/>
              <a:pPr>
                <a:defRPr/>
              </a:pPr>
              <a:t>30</a:t>
            </a:fld>
            <a:endParaRPr lang="en-US"/>
          </a:p>
        </p:txBody>
      </p:sp>
      <p:sp>
        <p:nvSpPr>
          <p:cNvPr id="106497"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6498"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4707BB8B-1196-AE4A-A9CF-D655A404C4E8}" type="slidenum">
              <a:rPr lang="en-US"/>
              <a:pPr>
                <a:defRPr/>
              </a:pPr>
              <a:t>31</a:t>
            </a:fld>
            <a:endParaRPr lang="en-US"/>
          </a:p>
        </p:txBody>
      </p:sp>
      <p:sp>
        <p:nvSpPr>
          <p:cNvPr id="107521"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7522"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1AA38804-8349-EC43-8996-51C3539DD000}" type="slidenum">
              <a:rPr lang="en-US"/>
              <a:pPr>
                <a:defRPr/>
              </a:pPr>
              <a:t>32</a:t>
            </a:fld>
            <a:endParaRPr lang="en-US"/>
          </a:p>
        </p:txBody>
      </p:sp>
      <p:sp>
        <p:nvSpPr>
          <p:cNvPr id="109569"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09570"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smtClean="0">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Slide Number Placeholder 6"/>
          <p:cNvSpPr>
            <a:spLocks noGrp="1" noChangeArrowheads="1"/>
          </p:cNvSpPr>
          <p:nvPr>
            <p:ph type="sldNum" sz="quarter"/>
          </p:nvPr>
        </p:nvSpPr>
        <p:spPr/>
        <p:txBody>
          <a:bodyPr/>
          <a:lstStyle/>
          <a:p>
            <a:pPr>
              <a:defRPr/>
            </a:pPr>
            <a:fld id="{1F77461B-9071-3A40-889B-930D9D24E646}" type="slidenum">
              <a:rPr lang="en-US"/>
              <a:pPr>
                <a:defRPr/>
              </a:pPr>
              <a:t>33</a:t>
            </a:fld>
            <a:endParaRPr lang="en-US" dirty="0"/>
          </a:p>
        </p:txBody>
      </p:sp>
      <p:sp>
        <p:nvSpPr>
          <p:cNvPr id="110593" name="Text Box 1"/>
          <p:cNvSpPr txBox="1">
            <a:spLocks noGrp="1" noRot="1" noChangeAspect="1" noChangeArrowheads="1"/>
          </p:cNvSpPr>
          <p:nvPr>
            <p:ph type="sldImg"/>
          </p:nvPr>
        </p:nvSpPr>
        <p:spPr>
          <a:xfrm>
            <a:off x="1143000" y="693738"/>
            <a:ext cx="4572000" cy="3429000"/>
          </a:xfrm>
          <a:solidFill>
            <a:srgbClr val="FFFFFF"/>
          </a:solidFill>
          <a:ln>
            <a:solidFill>
              <a:srgbClr val="000000"/>
            </a:solidFill>
            <a:miter lim="800000"/>
            <a:headEnd/>
            <a:tailEnd/>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sp>
      <p:sp>
        <p:nvSpPr>
          <p:cNvPr id="110594" name="Text Box 2"/>
          <p:cNvSpPr txBox="1">
            <a:spLocks noGrp="1" noChangeArrowheads="1"/>
          </p:cNvSpPr>
          <p:nvPr>
            <p:ph type="body" idx="1"/>
          </p:nvPr>
        </p:nvSpPr>
        <p:spPr>
          <a:xfrm>
            <a:off x="684960" y="4342535"/>
            <a:ext cx="5486680" cy="4032250"/>
          </a:xfrm>
          <a:ln/>
          <a:extLs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pPr>
              <a:defRPr/>
            </a:pPr>
            <a:endParaRPr lang="en-US" dirty="0"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pPr>
              <a:defRPr/>
            </a:pPr>
            <a:fld id="{FAFBD0C7-01FE-4CA3-ABD7-01C64C255DA1}" type="datetime1">
              <a:rPr lang="en-US" smtClean="0"/>
              <a:pPr>
                <a:defRPr/>
              </a:pPr>
              <a:t>6/14/2023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pPr>
              <a:defRPr/>
            </a:pPr>
            <a:fld id="{49556E39-A043-4CCC-8F6E-40D111C967B2}" type="slidenum">
              <a:rPr lang="en-US" smtClean="0"/>
              <a:pPr>
                <a:defRPr/>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49764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578534081"/>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3305752082"/>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1923179382"/>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679051244"/>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650029349"/>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4224306178"/>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E8204061-8B62-49E0-8435-0652DE94BC66}"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01022877-5BF8-4334-B199-BACF988BA1F5}" type="slidenum">
              <a:rPr lang="en-US" smtClean="0"/>
              <a:pPr>
                <a:defRPr/>
              </a:pPr>
              <a:t>‹#›</a:t>
            </a:fld>
            <a:endParaRPr lang="en-US"/>
          </a:p>
        </p:txBody>
      </p:sp>
    </p:spTree>
    <p:extLst>
      <p:ext uri="{BB962C8B-B14F-4D97-AF65-F5344CB8AC3E}">
        <p14:creationId xmlns:p14="http://schemas.microsoft.com/office/powerpoint/2010/main" val="25176182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C0D048F4-44A4-4820-AE66-ED770BA580F2}"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435222D3-D4EA-40B8-B1A4-DABF596B1F3A}" type="slidenum">
              <a:rPr lang="en-US" smtClean="0"/>
              <a:pPr>
                <a:defRPr/>
              </a:pPr>
              <a:t>‹#›</a:t>
            </a:fld>
            <a:endParaRPr lang="en-US"/>
          </a:p>
        </p:txBody>
      </p:sp>
    </p:spTree>
    <p:extLst>
      <p:ext uri="{BB962C8B-B14F-4D97-AF65-F5344CB8AC3E}">
        <p14:creationId xmlns:p14="http://schemas.microsoft.com/office/powerpoint/2010/main" val="1592120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pPr>
              <a:defRPr/>
            </a:pPr>
            <a:fld id="{33E3FF32-5A9B-4B74-A85E-56300CA3076F}" type="datetime1">
              <a:rPr lang="en-US" smtClean="0"/>
              <a:pPr>
                <a:defRPr/>
              </a:pPr>
              <a:t>6/14/2023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pPr>
              <a:defRPr/>
            </a:pPr>
            <a:fld id="{7B9A6D98-F186-43DF-9B91-F99030DA03AF}" type="slidenum">
              <a:rPr lang="en-US" smtClean="0"/>
              <a:pPr>
                <a:defRPr/>
              </a:pPr>
              <a:t>‹#›</a:t>
            </a:fld>
            <a:endParaRPr lang="en-US"/>
          </a:p>
        </p:txBody>
      </p:sp>
    </p:spTree>
    <p:extLst>
      <p:ext uri="{BB962C8B-B14F-4D97-AF65-F5344CB8AC3E}">
        <p14:creationId xmlns:p14="http://schemas.microsoft.com/office/powerpoint/2010/main" val="2785905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6D8E3AEE-1EB6-4228-AF00-A637A0546D08}" type="datetime1">
              <a:rPr lang="en-US" smtClean="0"/>
              <a:pPr>
                <a:defRPr/>
              </a:pPr>
              <a:t>6/14/2023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pPr>
              <a:defRPr/>
            </a:pPr>
            <a:fld id="{DEF6BB05-B55F-49C6-96B3-39C5BEF26F8E}" type="slidenum">
              <a:rPr lang="en-US" smtClean="0"/>
              <a:pPr>
                <a:defRPr/>
              </a:pPr>
              <a:t>‹#›</a:t>
            </a:fld>
            <a:endParaRPr lang="en-US"/>
          </a:p>
        </p:txBody>
      </p:sp>
    </p:spTree>
    <p:extLst>
      <p:ext uri="{BB962C8B-B14F-4D97-AF65-F5344CB8AC3E}">
        <p14:creationId xmlns:p14="http://schemas.microsoft.com/office/powerpoint/2010/main" val="620556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358733102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976888856"/>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2883516689"/>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8FF0087E-11CF-D54B-B212-947621B4E7FE}" type="slidenum">
              <a:rPr lang="en-US" smtClean="0"/>
              <a:pPr>
                <a:defRPr/>
              </a:pPr>
              <a:t>‹#›</a:t>
            </a:fld>
            <a:endParaRPr lang="en-US"/>
          </a:p>
        </p:txBody>
      </p:sp>
    </p:spTree>
    <p:extLst>
      <p:ext uri="{BB962C8B-B14F-4D97-AF65-F5344CB8AC3E}">
        <p14:creationId xmlns:p14="http://schemas.microsoft.com/office/powerpoint/2010/main" val="37248654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272EE7F7-5D81-43A0-97A0-C6F601AC5A30}" type="datetime1">
              <a:rPr lang="en-US" smtClean="0"/>
              <a:pPr>
                <a:defRPr/>
              </a:pPr>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B4A8344E-4435-41C2-A40E-3A3ACEC28639}" type="slidenum">
              <a:rPr lang="en-US" smtClean="0"/>
              <a:pPr>
                <a:defRPr/>
              </a:pPr>
              <a:t>‹#›</a:t>
            </a:fld>
            <a:endParaRPr lang="en-US"/>
          </a:p>
        </p:txBody>
      </p:sp>
    </p:spTree>
    <p:extLst>
      <p:ext uri="{BB962C8B-B14F-4D97-AF65-F5344CB8AC3E}">
        <p14:creationId xmlns:p14="http://schemas.microsoft.com/office/powerpoint/2010/main" val="459058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4B709A5D-BBF8-41D3-B45D-1B24B81FF770}" type="datetime1">
              <a:rPr lang="en-US" smtClean="0"/>
              <a:pPr>
                <a:defRPr/>
              </a:pPr>
              <a:t>6/14/2023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1463222525"/>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4B709A5D-BBF8-41D3-B45D-1B24B81FF770}" type="datetime1">
              <a:rPr lang="en-US" smtClean="0"/>
              <a:pPr>
                <a:defRPr/>
              </a:pPr>
              <a:t>6/14/2023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pPr>
              <a:defRPr/>
            </a:pPr>
            <a:fld id="{78318048-DDF4-4113-85B7-0FDF46BBD956}" type="slidenum">
              <a:rPr lang="en-US" smtClean="0"/>
              <a:pPr>
                <a:defRPr/>
              </a:pPr>
              <a:t>‹#›</a:t>
            </a:fld>
            <a:endParaRPr lang="en-US"/>
          </a:p>
        </p:txBody>
      </p:sp>
    </p:spTree>
    <p:extLst>
      <p:ext uri="{BB962C8B-B14F-4D97-AF65-F5344CB8AC3E}">
        <p14:creationId xmlns:p14="http://schemas.microsoft.com/office/powerpoint/2010/main" val="2430562430"/>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hf hd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ctrTitle"/>
          </p:nvPr>
        </p:nvSpPr>
        <p:spPr>
          <a:xfrm>
            <a:off x="679269" y="2834641"/>
            <a:ext cx="8007531" cy="862148"/>
          </a:xfrm>
        </p:spPr>
        <p:txBody>
          <a:bodyPr>
            <a:normAutofit fontScale="90000"/>
          </a:bodyPr>
          <a:lstStyle/>
          <a:p>
            <a:pPr eaLnBrk="1" hangingPunct="1"/>
            <a:r>
              <a:rPr lang="en-US" dirty="0" smtClean="0">
                <a:latin typeface="Calisto MT" pitchFamily="18" charset="0"/>
              </a:rPr>
              <a:t>Inborn Errors of Metabolism</a:t>
            </a:r>
          </a:p>
        </p:txBody>
      </p:sp>
      <p:sp>
        <p:nvSpPr>
          <p:cNvPr id="20484"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3178408-F472-4418-BD98-F2281083BEAB}" type="slidenum">
              <a:rPr lang="en-US"/>
              <a:pPr fontAlgn="base">
                <a:spcBef>
                  <a:spcPct val="0"/>
                </a:spcBef>
                <a:spcAft>
                  <a:spcPct val="0"/>
                </a:spcAft>
                <a:defRPr/>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661" name="Picture 5" descr="978-0-7216-3865-2_0723"/>
          <p:cNvPicPr>
            <a:picLocks noChangeAspect="1" noChangeArrowheads="1"/>
          </p:cNvPicPr>
          <p:nvPr/>
        </p:nvPicPr>
        <p:blipFill>
          <a:blip r:embed="rId2"/>
          <a:srcRect/>
          <a:stretch>
            <a:fillRect/>
          </a:stretch>
        </p:blipFill>
        <p:spPr bwMode="auto">
          <a:xfrm>
            <a:off x="2667000" y="1155700"/>
            <a:ext cx="3810000" cy="5362575"/>
          </a:xfrm>
          <a:prstGeom prst="rect">
            <a:avLst/>
          </a:prstGeom>
          <a:noFill/>
        </p:spPr>
      </p:pic>
      <p:sp>
        <p:nvSpPr>
          <p:cNvPr id="70662" name="Rectangle 6"/>
          <p:cNvSpPr>
            <a:spLocks noGrp="1"/>
          </p:cNvSpPr>
          <p:nvPr>
            <p:ph type="title"/>
          </p:nvPr>
        </p:nvSpPr>
        <p:spPr>
          <a:xfrm>
            <a:off x="982133" y="457201"/>
            <a:ext cx="7704667" cy="698499"/>
          </a:xfrm>
        </p:spPr>
        <p:txBody>
          <a:bodyPr/>
          <a:lstStyle/>
          <a:p>
            <a:r>
              <a:rPr lang="en-US" sz="3200" dirty="0" err="1" smtClean="0">
                <a:latin typeface="Calisto MT" pitchFamily="18" charset="0"/>
              </a:rPr>
              <a:t>Tietz</a:t>
            </a:r>
            <a:r>
              <a:rPr lang="en-US" sz="3200" dirty="0" smtClean="0">
                <a:latin typeface="Calisto MT" pitchFamily="18" charset="0"/>
              </a:rPr>
              <a:t> Page 828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982133" y="391885"/>
            <a:ext cx="7704667" cy="1249681"/>
          </a:xfrm>
        </p:spPr>
        <p:txBody>
          <a:bodyPr/>
          <a:lstStyle/>
          <a:p>
            <a:pPr eaLnBrk="1" hangingPunct="1"/>
            <a:r>
              <a:rPr lang="en-US" dirty="0" smtClean="0">
                <a:latin typeface="Calisto MT" pitchFamily="18" charset="0"/>
              </a:rPr>
              <a:t>Genetics</a:t>
            </a:r>
          </a:p>
        </p:txBody>
      </p:sp>
      <p:sp>
        <p:nvSpPr>
          <p:cNvPr id="5" name="Content Placeholder 4"/>
          <p:cNvSpPr>
            <a:spLocks noGrp="1"/>
          </p:cNvSpPr>
          <p:nvPr>
            <p:ph idx="1"/>
          </p:nvPr>
        </p:nvSpPr>
        <p:spPr>
          <a:xfrm>
            <a:off x="982133" y="1643743"/>
            <a:ext cx="7704667" cy="3332816"/>
          </a:xfrm>
        </p:spPr>
        <p:txBody>
          <a:bodyPr>
            <a:normAutofit/>
          </a:bodyPr>
          <a:lstStyle/>
          <a:p>
            <a:pPr eaLnBrk="1" hangingPunct="1">
              <a:lnSpc>
                <a:spcPct val="90000"/>
              </a:lnSpc>
            </a:pPr>
            <a:r>
              <a:rPr lang="en-US" dirty="0" smtClean="0">
                <a:latin typeface="Calisto MT" pitchFamily="18" charset="0"/>
              </a:rPr>
              <a:t>Caused by </a:t>
            </a:r>
            <a:r>
              <a:rPr lang="en-US" dirty="0" smtClean="0">
                <a:solidFill>
                  <a:srgbClr val="FF0000"/>
                </a:solidFill>
                <a:latin typeface="Calisto MT" pitchFamily="18" charset="0"/>
              </a:rPr>
              <a:t>mutations </a:t>
            </a:r>
            <a:r>
              <a:rPr lang="en-US" dirty="0" smtClean="0">
                <a:latin typeface="Calisto MT" pitchFamily="18" charset="0"/>
              </a:rPr>
              <a:t>in the genes that code for specific enzymes involved in metabolic pathways</a:t>
            </a:r>
          </a:p>
          <a:p>
            <a:pPr eaLnBrk="1" hangingPunct="1">
              <a:lnSpc>
                <a:spcPct val="90000"/>
              </a:lnSpc>
            </a:pPr>
            <a:r>
              <a:rPr lang="en-US" dirty="0" smtClean="0">
                <a:latin typeface="Calisto MT" pitchFamily="18" charset="0"/>
              </a:rPr>
              <a:t>Majority are </a:t>
            </a:r>
            <a:r>
              <a:rPr lang="en-US" dirty="0" smtClean="0">
                <a:solidFill>
                  <a:srgbClr val="FF0000"/>
                </a:solidFill>
                <a:latin typeface="Calisto MT" pitchFamily="18" charset="0"/>
              </a:rPr>
              <a:t>autosomal recessive</a:t>
            </a:r>
            <a:r>
              <a:rPr lang="en-US" dirty="0" smtClean="0">
                <a:latin typeface="Calisto MT" pitchFamily="18" charset="0"/>
              </a:rPr>
              <a:t>: affect boys and girls equally</a:t>
            </a:r>
          </a:p>
          <a:p>
            <a:pPr eaLnBrk="1" hangingPunct="1">
              <a:lnSpc>
                <a:spcPct val="90000"/>
              </a:lnSpc>
            </a:pPr>
            <a:r>
              <a:rPr lang="en-US" dirty="0" smtClean="0">
                <a:solidFill>
                  <a:srgbClr val="FF0000"/>
                </a:solidFill>
                <a:latin typeface="Calisto MT" pitchFamily="18" charset="0"/>
              </a:rPr>
              <a:t>Affected</a:t>
            </a:r>
            <a:r>
              <a:rPr lang="en-US" dirty="0" smtClean="0">
                <a:latin typeface="Calisto MT" pitchFamily="18" charset="0"/>
              </a:rPr>
              <a:t> individuals have a mutation in </a:t>
            </a:r>
            <a:r>
              <a:rPr lang="en-US" dirty="0" smtClean="0">
                <a:solidFill>
                  <a:srgbClr val="FF0000"/>
                </a:solidFill>
                <a:latin typeface="Calisto MT" pitchFamily="18" charset="0"/>
              </a:rPr>
              <a:t>both</a:t>
            </a:r>
            <a:r>
              <a:rPr lang="en-US" dirty="0" smtClean="0">
                <a:latin typeface="Calisto MT" pitchFamily="18" charset="0"/>
              </a:rPr>
              <a:t> alleles encoding for a specific enzyme/transporter</a:t>
            </a:r>
          </a:p>
          <a:p>
            <a:pPr eaLnBrk="1" hangingPunct="1">
              <a:lnSpc>
                <a:spcPct val="90000"/>
              </a:lnSpc>
            </a:pPr>
            <a:r>
              <a:rPr lang="en-US" dirty="0" smtClean="0">
                <a:latin typeface="Calisto MT" pitchFamily="18" charset="0"/>
              </a:rPr>
              <a:t>When Parents are </a:t>
            </a:r>
            <a:r>
              <a:rPr lang="en-US" dirty="0" smtClean="0">
                <a:solidFill>
                  <a:srgbClr val="FF0000"/>
                </a:solidFill>
                <a:latin typeface="Calisto MT" pitchFamily="18" charset="0"/>
              </a:rPr>
              <a:t>carriers</a:t>
            </a:r>
            <a:r>
              <a:rPr lang="en-US" dirty="0" smtClean="0">
                <a:latin typeface="Calisto MT" pitchFamily="18" charset="0"/>
              </a:rPr>
              <a:t> of the condition (one normal and one mutant allele) they show no </a:t>
            </a:r>
            <a:r>
              <a:rPr lang="en-US" dirty="0" smtClean="0">
                <a:solidFill>
                  <a:srgbClr val="FF0000"/>
                </a:solidFill>
                <a:latin typeface="Calisto MT" pitchFamily="18" charset="0"/>
              </a:rPr>
              <a:t>clinical signs</a:t>
            </a:r>
          </a:p>
        </p:txBody>
      </p:sp>
      <p:sp>
        <p:nvSpPr>
          <p:cNvPr id="30723" name="Footer Placeholder 1"/>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30724" name="Slide Number Placeholder 2"/>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96BE7D7-2404-4B3E-8B11-3EFA2D627F48}" type="slidenum">
              <a:rPr lang="en-US"/>
              <a:pPr fontAlgn="base">
                <a:spcBef>
                  <a:spcPct val="0"/>
                </a:spcBef>
                <a:spcAft>
                  <a:spcPct val="0"/>
                </a:spcAft>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p:cNvSpPr>
          <p:nvPr>
            <p:ph type="title"/>
          </p:nvPr>
        </p:nvSpPr>
        <p:spPr/>
        <p:txBody>
          <a:bodyPr>
            <a:normAutofit/>
          </a:bodyPr>
          <a:lstStyle/>
          <a:p>
            <a:r>
              <a:rPr lang="en-US" sz="4800" smtClean="0">
                <a:latin typeface="Calisto MT" pitchFamily="18" charset="0"/>
              </a:rPr>
              <a:t>Autosomal Recessive Inheretance</a:t>
            </a:r>
          </a:p>
        </p:txBody>
      </p:sp>
      <p:pic>
        <p:nvPicPr>
          <p:cNvPr id="51206" name="Picture 6" descr="siegal1"/>
          <p:cNvPicPr>
            <a:picLocks noChangeAspect="1" noChangeArrowheads="1"/>
          </p:cNvPicPr>
          <p:nvPr/>
        </p:nvPicPr>
        <p:blipFill>
          <a:blip r:embed="rId2"/>
          <a:srcRect/>
          <a:stretch>
            <a:fillRect/>
          </a:stretch>
        </p:blipFill>
        <p:spPr bwMode="auto">
          <a:xfrm>
            <a:off x="2349121" y="2278407"/>
            <a:ext cx="4970689" cy="427479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5"/>
          <p:cNvSpPr>
            <a:spLocks noGrp="1"/>
          </p:cNvSpPr>
          <p:nvPr>
            <p:ph type="title"/>
          </p:nvPr>
        </p:nvSpPr>
        <p:spPr/>
        <p:txBody>
          <a:bodyPr/>
          <a:lstStyle/>
          <a:p>
            <a:pPr eaLnBrk="1" hangingPunct="1"/>
            <a:r>
              <a:rPr lang="en-US" smtClean="0">
                <a:latin typeface="Calisto MT" pitchFamily="18" charset="0"/>
              </a:rPr>
              <a:t>Medical Consequences</a:t>
            </a:r>
          </a:p>
        </p:txBody>
      </p:sp>
      <p:sp>
        <p:nvSpPr>
          <p:cNvPr id="31746" name="Content Placeholder 6"/>
          <p:cNvSpPr>
            <a:spLocks noGrp="1"/>
          </p:cNvSpPr>
          <p:nvPr>
            <p:ph idx="1"/>
          </p:nvPr>
        </p:nvSpPr>
        <p:spPr>
          <a:xfrm>
            <a:off x="982133" y="1959429"/>
            <a:ext cx="7704667" cy="3008422"/>
          </a:xfrm>
        </p:spPr>
        <p:txBody>
          <a:bodyPr/>
          <a:lstStyle/>
          <a:p>
            <a:pPr marL="0" indent="0"/>
            <a:r>
              <a:rPr lang="en-US" dirty="0">
                <a:latin typeface="Calisto MT" pitchFamily="18" charset="0"/>
              </a:rPr>
              <a:t> </a:t>
            </a:r>
            <a:r>
              <a:rPr lang="en-US" dirty="0" smtClean="0">
                <a:latin typeface="Calisto MT" pitchFamily="18" charset="0"/>
              </a:rPr>
              <a:t>Failure to </a:t>
            </a:r>
            <a:r>
              <a:rPr lang="en-US" dirty="0" smtClean="0">
                <a:solidFill>
                  <a:srgbClr val="FF0000"/>
                </a:solidFill>
                <a:latin typeface="Calisto MT" pitchFamily="18" charset="0"/>
              </a:rPr>
              <a:t>thrive</a:t>
            </a:r>
            <a:endParaRPr lang="en-US" dirty="0" smtClean="0">
              <a:latin typeface="Calisto MT" pitchFamily="18" charset="0"/>
            </a:endParaRPr>
          </a:p>
          <a:p>
            <a:pPr marL="0" indent="0"/>
            <a:r>
              <a:rPr lang="en-US" dirty="0">
                <a:latin typeface="Calisto MT" pitchFamily="18" charset="0"/>
              </a:rPr>
              <a:t> </a:t>
            </a:r>
            <a:r>
              <a:rPr lang="en-US" dirty="0" smtClean="0">
                <a:latin typeface="Calisto MT" pitchFamily="18" charset="0"/>
              </a:rPr>
              <a:t>Acute illness leading to: </a:t>
            </a:r>
            <a:r>
              <a:rPr lang="en-US" dirty="0" smtClean="0">
                <a:solidFill>
                  <a:srgbClr val="FF0000"/>
                </a:solidFill>
                <a:latin typeface="Calisto MT" pitchFamily="18" charset="0"/>
              </a:rPr>
              <a:t>Brain damage</a:t>
            </a:r>
            <a:r>
              <a:rPr lang="en-US" dirty="0" smtClean="0">
                <a:latin typeface="Calisto MT" pitchFamily="18" charset="0"/>
              </a:rPr>
              <a:t> (encephalopathy), </a:t>
            </a:r>
            <a:r>
              <a:rPr lang="en-US" dirty="0" smtClean="0">
                <a:solidFill>
                  <a:srgbClr val="FF0000"/>
                </a:solidFill>
                <a:latin typeface="Calisto MT" pitchFamily="18" charset="0"/>
              </a:rPr>
              <a:t>coma</a:t>
            </a:r>
            <a:r>
              <a:rPr lang="en-US" dirty="0" smtClean="0">
                <a:latin typeface="Calisto MT" pitchFamily="18" charset="0"/>
              </a:rPr>
              <a:t>, </a:t>
            </a:r>
            <a:r>
              <a:rPr lang="en-US" dirty="0" smtClean="0">
                <a:solidFill>
                  <a:srgbClr val="FF0000"/>
                </a:solidFill>
                <a:latin typeface="Calisto MT" pitchFamily="18" charset="0"/>
              </a:rPr>
              <a:t>death</a:t>
            </a:r>
          </a:p>
          <a:p>
            <a:pPr marL="0" indent="0"/>
            <a:r>
              <a:rPr lang="en-US" dirty="0" smtClean="0">
                <a:latin typeface="Calisto MT" pitchFamily="18" charset="0"/>
              </a:rPr>
              <a:t>Acute presentation preceded by a symptom-free period</a:t>
            </a:r>
          </a:p>
          <a:p>
            <a:pPr marL="0" indent="0" eaLnBrk="1" hangingPunct="1">
              <a:buFont typeface="Wingdings 2" pitchFamily="18" charset="2"/>
              <a:buNone/>
            </a:pPr>
            <a:endParaRPr lang="en-US" dirty="0" smtClean="0">
              <a:latin typeface="Calisto MT" pitchFamily="18" charset="0"/>
            </a:endParaRPr>
          </a:p>
        </p:txBody>
      </p:sp>
      <p:sp>
        <p:nvSpPr>
          <p:cNvPr id="31747"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31748"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0C8B95D-828F-496B-A276-02263DF55AFE}" type="slidenum">
              <a:rPr lang="en-US"/>
              <a:pPr fontAlgn="base">
                <a:spcBef>
                  <a:spcPct val="0"/>
                </a:spcBef>
                <a:spcAft>
                  <a:spcPct val="0"/>
                </a:spcAft>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mtClean="0">
                <a:latin typeface="Calisto MT" pitchFamily="18" charset="0"/>
              </a:rPr>
              <a:t>Treatment</a:t>
            </a:r>
          </a:p>
        </p:txBody>
      </p:sp>
      <p:sp>
        <p:nvSpPr>
          <p:cNvPr id="32770" name="Content Placeholder 2"/>
          <p:cNvSpPr>
            <a:spLocks noGrp="1"/>
          </p:cNvSpPr>
          <p:nvPr>
            <p:ph idx="1"/>
          </p:nvPr>
        </p:nvSpPr>
        <p:spPr>
          <a:xfrm>
            <a:off x="982133" y="1593669"/>
            <a:ext cx="7704667" cy="2825542"/>
          </a:xfrm>
        </p:spPr>
        <p:txBody>
          <a:bodyPr/>
          <a:lstStyle/>
          <a:p>
            <a:pPr eaLnBrk="1" hangingPunct="1"/>
            <a:r>
              <a:rPr lang="en-US" dirty="0" smtClean="0">
                <a:solidFill>
                  <a:srgbClr val="FF0000"/>
                </a:solidFill>
                <a:latin typeface="Calisto MT" pitchFamily="18" charset="0"/>
              </a:rPr>
              <a:t>Special diet</a:t>
            </a:r>
            <a:r>
              <a:rPr lang="en-US" dirty="0" smtClean="0">
                <a:latin typeface="Calisto MT" pitchFamily="18" charset="0"/>
              </a:rPr>
              <a:t> lacking specific nutrients that cannot be metabolized, in addition to </a:t>
            </a:r>
            <a:r>
              <a:rPr lang="en-US" dirty="0" smtClean="0">
                <a:solidFill>
                  <a:srgbClr val="FF0000"/>
                </a:solidFill>
                <a:latin typeface="Calisto MT" pitchFamily="18" charset="0"/>
              </a:rPr>
              <a:t>vitamins</a:t>
            </a:r>
            <a:r>
              <a:rPr lang="en-US" dirty="0" smtClean="0">
                <a:latin typeface="Calisto MT" pitchFamily="18" charset="0"/>
              </a:rPr>
              <a:t> and other </a:t>
            </a:r>
            <a:r>
              <a:rPr lang="en-US" dirty="0" smtClean="0">
                <a:solidFill>
                  <a:srgbClr val="FF0000"/>
                </a:solidFill>
                <a:latin typeface="Calisto MT" pitchFamily="18" charset="0"/>
              </a:rPr>
              <a:t>cofactors</a:t>
            </a:r>
          </a:p>
          <a:p>
            <a:pPr eaLnBrk="1" hangingPunct="1"/>
            <a:r>
              <a:rPr lang="en-US" dirty="0" smtClean="0">
                <a:solidFill>
                  <a:srgbClr val="FF0000"/>
                </a:solidFill>
                <a:latin typeface="Calisto MT" pitchFamily="18" charset="0"/>
              </a:rPr>
              <a:t>Effective if begun early</a:t>
            </a:r>
          </a:p>
        </p:txBody>
      </p:sp>
      <p:sp>
        <p:nvSpPr>
          <p:cNvPr id="32771"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32772"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C72957-384A-4743-8EB1-CF52B79345FE}" type="slidenum">
              <a:rPr lang="en-US"/>
              <a:pPr fontAlgn="base">
                <a:spcBef>
                  <a:spcPct val="0"/>
                </a:spcBef>
                <a:spcAft>
                  <a:spcPct val="0"/>
                </a:spcAft>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normAutofit/>
          </a:bodyPr>
          <a:lstStyle/>
          <a:p>
            <a:pPr eaLnBrk="1" hangingPunct="1"/>
            <a:r>
              <a:rPr lang="en-US" sz="4400" dirty="0" smtClean="0">
                <a:latin typeface="Calisto MT" pitchFamily="18" charset="0"/>
              </a:rPr>
              <a:t>Common Lab </a:t>
            </a:r>
            <a:r>
              <a:rPr lang="en-US" sz="4400" dirty="0" smtClean="0">
                <a:solidFill>
                  <a:srgbClr val="FF0000"/>
                </a:solidFill>
                <a:latin typeface="Calisto MT" pitchFamily="18" charset="0"/>
              </a:rPr>
              <a:t>Presentations</a:t>
            </a:r>
          </a:p>
        </p:txBody>
      </p:sp>
      <p:sp>
        <p:nvSpPr>
          <p:cNvPr id="6" name="Content Placeholder 5"/>
          <p:cNvSpPr>
            <a:spLocks noGrp="1"/>
          </p:cNvSpPr>
          <p:nvPr>
            <p:ph idx="1"/>
          </p:nvPr>
        </p:nvSpPr>
        <p:spPr>
          <a:xfrm>
            <a:off x="982133" y="2327366"/>
            <a:ext cx="7704667" cy="3332816"/>
          </a:xfrm>
        </p:spPr>
        <p:txBody>
          <a:bodyPr>
            <a:normAutofit lnSpcReduction="10000"/>
          </a:bodyPr>
          <a:lstStyle/>
          <a:p>
            <a:pPr>
              <a:spcBef>
                <a:spcPts val="0"/>
              </a:spcBef>
              <a:defRPr/>
            </a:pPr>
            <a:r>
              <a:rPr lang="en-US" dirty="0"/>
              <a:t>Neonatal hypoglycemia</a:t>
            </a:r>
          </a:p>
          <a:p>
            <a:pPr>
              <a:spcBef>
                <a:spcPts val="0"/>
              </a:spcBef>
              <a:defRPr/>
            </a:pPr>
            <a:r>
              <a:rPr lang="en-US" dirty="0"/>
              <a:t>Jaundice</a:t>
            </a:r>
          </a:p>
          <a:p>
            <a:pPr>
              <a:spcBef>
                <a:spcPts val="0"/>
              </a:spcBef>
              <a:defRPr/>
            </a:pPr>
            <a:r>
              <a:rPr lang="en-US" dirty="0"/>
              <a:t>Metabolic acidosis</a:t>
            </a:r>
          </a:p>
          <a:p>
            <a:pPr>
              <a:spcBef>
                <a:spcPts val="0"/>
              </a:spcBef>
              <a:defRPr/>
            </a:pPr>
            <a:r>
              <a:rPr lang="en-US" dirty="0"/>
              <a:t>Lactic acidosis</a:t>
            </a:r>
          </a:p>
          <a:p>
            <a:pPr>
              <a:spcBef>
                <a:spcPts val="0"/>
              </a:spcBef>
              <a:defRPr/>
            </a:pPr>
            <a:r>
              <a:rPr lang="en-US" dirty="0">
                <a:solidFill>
                  <a:srgbClr val="FF0000"/>
                </a:solidFill>
              </a:rPr>
              <a:t>Severe</a:t>
            </a:r>
            <a:r>
              <a:rPr lang="en-US" dirty="0"/>
              <a:t> </a:t>
            </a:r>
            <a:r>
              <a:rPr lang="en-US" dirty="0" err="1"/>
              <a:t>Hyperammonemia</a:t>
            </a:r>
            <a:r>
              <a:rPr lang="en-US" dirty="0"/>
              <a:t> ( </a:t>
            </a:r>
            <a:r>
              <a:rPr lang="en-US" dirty="0">
                <a:solidFill>
                  <a:srgbClr val="FF0000"/>
                </a:solidFill>
              </a:rPr>
              <a:t>&gt;150μmol/L </a:t>
            </a:r>
            <a:r>
              <a:rPr lang="en-US" dirty="0"/>
              <a:t>) which may be caused by a urea cycle disorder, other inborn errors of metabolism,  or transient </a:t>
            </a:r>
            <a:r>
              <a:rPr lang="en-US" dirty="0" err="1"/>
              <a:t>Hyperammonemia</a:t>
            </a:r>
            <a:r>
              <a:rPr lang="en-US" dirty="0"/>
              <a:t> of the new born</a:t>
            </a:r>
          </a:p>
          <a:p>
            <a:pPr>
              <a:buNone/>
            </a:pPr>
            <a:endParaRPr lang="en-US" dirty="0"/>
          </a:p>
        </p:txBody>
      </p:sp>
      <p:sp>
        <p:nvSpPr>
          <p:cNvPr id="33795"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33796"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3819234-74FF-4400-8D5A-57A2926639DA}" type="slidenum">
              <a:rPr lang="en-US"/>
              <a:pPr fontAlgn="base">
                <a:spcBef>
                  <a:spcPct val="0"/>
                </a:spcBef>
                <a:spcAft>
                  <a:spcPct val="0"/>
                </a:spcAft>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6"/>
          <p:cNvSpPr>
            <a:spLocks noGrp="1"/>
          </p:cNvSpPr>
          <p:nvPr>
            <p:ph type="title"/>
          </p:nvPr>
        </p:nvSpPr>
        <p:spPr/>
        <p:txBody>
          <a:bodyPr>
            <a:normAutofit/>
          </a:bodyPr>
          <a:lstStyle/>
          <a:p>
            <a:pPr eaLnBrk="1" hangingPunct="1"/>
            <a:r>
              <a:rPr lang="en-US" sz="3600" smtClean="0">
                <a:latin typeface="Calisto MT" pitchFamily="18" charset="0"/>
              </a:rPr>
              <a:t>Amino Acid Metabolism Disorders</a:t>
            </a:r>
          </a:p>
        </p:txBody>
      </p:sp>
      <p:sp>
        <p:nvSpPr>
          <p:cNvPr id="3" name="Content Placeholder 2"/>
          <p:cNvSpPr>
            <a:spLocks noGrp="1"/>
          </p:cNvSpPr>
          <p:nvPr>
            <p:ph idx="1"/>
          </p:nvPr>
        </p:nvSpPr>
        <p:spPr>
          <a:xfrm>
            <a:off x="982133" y="2118360"/>
            <a:ext cx="7704667" cy="3332816"/>
          </a:xfrm>
        </p:spPr>
        <p:txBody>
          <a:bodyPr>
            <a:normAutofit fontScale="92500" lnSpcReduction="10000"/>
          </a:bodyPr>
          <a:lstStyle/>
          <a:p>
            <a:pPr marL="0" indent="0" eaLnBrk="1" hangingPunct="1">
              <a:buFont typeface="Wingdings 2" pitchFamily="18" charset="2"/>
              <a:buNone/>
            </a:pPr>
            <a:endParaRPr lang="en-US" dirty="0" smtClean="0">
              <a:solidFill>
                <a:srgbClr val="FF0000"/>
              </a:solidFill>
              <a:latin typeface="Calisto MT" pitchFamily="18" charset="0"/>
            </a:endParaRPr>
          </a:p>
          <a:p>
            <a:pPr marL="0" indent="0" eaLnBrk="1" hangingPunct="1"/>
            <a:r>
              <a:rPr lang="en-US" dirty="0" smtClean="0">
                <a:latin typeface="Calisto MT" pitchFamily="18" charset="0"/>
              </a:rPr>
              <a:t>Almost all transmitted as </a:t>
            </a:r>
            <a:r>
              <a:rPr lang="en-US" dirty="0" smtClean="0">
                <a:solidFill>
                  <a:srgbClr val="FF0000"/>
                </a:solidFill>
                <a:latin typeface="Calisto MT" pitchFamily="18" charset="0"/>
              </a:rPr>
              <a:t>autosomal recessive </a:t>
            </a:r>
            <a:r>
              <a:rPr lang="en-US" dirty="0" smtClean="0">
                <a:latin typeface="Calisto MT" pitchFamily="18" charset="0"/>
              </a:rPr>
              <a:t>traits</a:t>
            </a:r>
          </a:p>
          <a:p>
            <a:pPr marL="0" indent="0" eaLnBrk="1" hangingPunct="1"/>
            <a:r>
              <a:rPr lang="en-US" dirty="0" smtClean="0">
                <a:latin typeface="Calisto MT" pitchFamily="18" charset="0"/>
              </a:rPr>
              <a:t>Caused by a </a:t>
            </a:r>
            <a:r>
              <a:rPr lang="en-US" dirty="0" smtClean="0">
                <a:solidFill>
                  <a:srgbClr val="FF0000"/>
                </a:solidFill>
                <a:latin typeface="Calisto MT" pitchFamily="18" charset="0"/>
              </a:rPr>
              <a:t>lack of a specific enzyme </a:t>
            </a:r>
            <a:r>
              <a:rPr lang="en-US" dirty="0" smtClean="0">
                <a:latin typeface="Calisto MT" pitchFamily="18" charset="0"/>
              </a:rPr>
              <a:t>in the metabolic</a:t>
            </a:r>
          </a:p>
          <a:p>
            <a:pPr marL="0" indent="0" eaLnBrk="1" hangingPunct="1">
              <a:buFont typeface="Wingdings 2" pitchFamily="18" charset="2"/>
              <a:buNone/>
            </a:pPr>
            <a:r>
              <a:rPr lang="en-US" dirty="0" smtClean="0">
                <a:latin typeface="Calisto MT" pitchFamily="18" charset="0"/>
              </a:rPr>
              <a:t>    pathway of an </a:t>
            </a:r>
            <a:r>
              <a:rPr lang="en-US" dirty="0" smtClean="0">
                <a:solidFill>
                  <a:srgbClr val="3399FF"/>
                </a:solidFill>
                <a:latin typeface="Calisto MT" pitchFamily="18" charset="0"/>
              </a:rPr>
              <a:t>amino acid</a:t>
            </a:r>
          </a:p>
          <a:p>
            <a:pPr marL="0" indent="0" eaLnBrk="1" hangingPunct="1"/>
            <a:r>
              <a:rPr lang="en-US" dirty="0" smtClean="0">
                <a:solidFill>
                  <a:srgbClr val="FF0000"/>
                </a:solidFill>
                <a:latin typeface="Calisto MT" pitchFamily="18" charset="0"/>
              </a:rPr>
              <a:t>Buildup</a:t>
            </a:r>
            <a:r>
              <a:rPr lang="en-US" dirty="0" smtClean="0">
                <a:latin typeface="Calisto MT" pitchFamily="18" charset="0"/>
              </a:rPr>
              <a:t> of parent the </a:t>
            </a:r>
            <a:r>
              <a:rPr lang="en-US" dirty="0" smtClean="0">
                <a:solidFill>
                  <a:srgbClr val="FF0000"/>
                </a:solidFill>
                <a:latin typeface="Calisto MT" pitchFamily="18" charset="0"/>
              </a:rPr>
              <a:t>amino acid </a:t>
            </a:r>
            <a:r>
              <a:rPr lang="en-US" dirty="0" smtClean="0">
                <a:latin typeface="Calisto MT" pitchFamily="18" charset="0"/>
              </a:rPr>
              <a:t>or by the </a:t>
            </a:r>
            <a:r>
              <a:rPr lang="en-US" dirty="0" smtClean="0">
                <a:solidFill>
                  <a:srgbClr val="FF0000"/>
                </a:solidFill>
                <a:latin typeface="Calisto MT" pitchFamily="18" charset="0"/>
              </a:rPr>
              <a:t>byproducts</a:t>
            </a:r>
            <a:r>
              <a:rPr lang="en-US" dirty="0" smtClean="0">
                <a:latin typeface="Calisto MT" pitchFamily="18" charset="0"/>
              </a:rPr>
              <a:t> or </a:t>
            </a:r>
          </a:p>
          <a:p>
            <a:pPr marL="0" indent="0" eaLnBrk="1" hangingPunct="1">
              <a:buFont typeface="Wingdings 2" pitchFamily="18" charset="2"/>
              <a:buNone/>
            </a:pPr>
            <a:r>
              <a:rPr lang="en-US" dirty="0" smtClean="0">
                <a:latin typeface="Calisto MT" pitchFamily="18" charset="0"/>
              </a:rPr>
              <a:t>    the </a:t>
            </a:r>
            <a:r>
              <a:rPr lang="en-US" dirty="0" smtClean="0">
                <a:solidFill>
                  <a:srgbClr val="FF0000"/>
                </a:solidFill>
                <a:latin typeface="Calisto MT" pitchFamily="18" charset="0"/>
              </a:rPr>
              <a:t>catabolic products</a:t>
            </a:r>
          </a:p>
          <a:p>
            <a:pPr marL="0" indent="0" eaLnBrk="1" hangingPunct="1">
              <a:buFont typeface="Wingdings 2" pitchFamily="18" charset="2"/>
              <a:buNone/>
            </a:pPr>
            <a:r>
              <a:rPr lang="en-US" dirty="0" smtClean="0">
                <a:solidFill>
                  <a:srgbClr val="3399FF"/>
                </a:solidFill>
                <a:latin typeface="Calisto MT" pitchFamily="18" charset="0"/>
              </a:rPr>
              <a:t>Collectively (all different </a:t>
            </a:r>
            <a:r>
              <a:rPr lang="en-US" dirty="0" err="1" smtClean="0">
                <a:solidFill>
                  <a:srgbClr val="3399FF"/>
                </a:solidFill>
                <a:latin typeface="Calisto MT" pitchFamily="18" charset="0"/>
              </a:rPr>
              <a:t>a.a</a:t>
            </a:r>
            <a:r>
              <a:rPr lang="en-US" dirty="0" smtClean="0">
                <a:solidFill>
                  <a:srgbClr val="3399FF"/>
                </a:solidFill>
                <a:latin typeface="Calisto MT" pitchFamily="18" charset="0"/>
              </a:rPr>
              <a:t>.) they affect 1 in 8000    newborns</a:t>
            </a:r>
          </a:p>
          <a:p>
            <a:pPr marL="0" indent="0" eaLnBrk="1" hangingPunct="1">
              <a:buFont typeface="Wingdings 2" pitchFamily="18" charset="2"/>
              <a:buNone/>
            </a:pPr>
            <a:endParaRPr lang="en-US" dirty="0" smtClean="0">
              <a:solidFill>
                <a:srgbClr val="3399FF"/>
              </a:solidFill>
              <a:latin typeface="Calisto MT" pitchFamily="18" charset="0"/>
            </a:endParaRPr>
          </a:p>
        </p:txBody>
      </p:sp>
      <p:sp>
        <p:nvSpPr>
          <p:cNvPr id="34820"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4687B6C-1CC3-4C96-86CF-50F3D0431B43}" type="slidenum">
              <a:rPr lang="en-US"/>
              <a:pPr fontAlgn="base">
                <a:spcBef>
                  <a:spcPct val="0"/>
                </a:spcBef>
                <a:spcAft>
                  <a:spcPct val="0"/>
                </a:spcAft>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5"/>
          <p:cNvSpPr>
            <a:spLocks noGrp="1"/>
          </p:cNvSpPr>
          <p:nvPr>
            <p:ph type="title"/>
          </p:nvPr>
        </p:nvSpPr>
        <p:spPr>
          <a:xfrm>
            <a:off x="982134" y="457201"/>
            <a:ext cx="7443410" cy="1345473"/>
          </a:xfrm>
        </p:spPr>
        <p:txBody>
          <a:bodyPr>
            <a:normAutofit/>
          </a:bodyPr>
          <a:lstStyle/>
          <a:p>
            <a:pPr eaLnBrk="1" hangingPunct="1"/>
            <a:r>
              <a:rPr lang="en-US" sz="4000" dirty="0" smtClean="0">
                <a:latin typeface="Calisto MT" pitchFamily="18" charset="0"/>
              </a:rPr>
              <a:t>Amino Acid Metabolism Disorders</a:t>
            </a:r>
          </a:p>
        </p:txBody>
      </p:sp>
      <p:sp>
        <p:nvSpPr>
          <p:cNvPr id="35842" name="Text Placeholder 6"/>
          <p:cNvSpPr>
            <a:spLocks noGrp="1"/>
          </p:cNvSpPr>
          <p:nvPr>
            <p:ph type="body" idx="1"/>
          </p:nvPr>
        </p:nvSpPr>
        <p:spPr>
          <a:xfrm>
            <a:off x="1329481" y="1918148"/>
            <a:ext cx="3456291" cy="576262"/>
          </a:xfrm>
        </p:spPr>
        <p:txBody>
          <a:bodyPr/>
          <a:lstStyle/>
          <a:p>
            <a:pPr eaLnBrk="1" hangingPunct="1">
              <a:spcAft>
                <a:spcPct val="0"/>
              </a:spcAft>
            </a:pPr>
            <a:r>
              <a:rPr lang="en-US" dirty="0" err="1" smtClean="0">
                <a:solidFill>
                  <a:srgbClr val="FF0000"/>
                </a:solidFill>
                <a:latin typeface="Calisto MT" pitchFamily="18" charset="0"/>
              </a:rPr>
              <a:t>Aminoacidopathies</a:t>
            </a:r>
            <a:endParaRPr lang="en-US" dirty="0" smtClean="0">
              <a:solidFill>
                <a:srgbClr val="FF0000"/>
              </a:solidFill>
              <a:latin typeface="Calisto MT" pitchFamily="18" charset="0"/>
            </a:endParaRPr>
          </a:p>
        </p:txBody>
      </p:sp>
      <p:sp>
        <p:nvSpPr>
          <p:cNvPr id="8" name="Content Placeholder 7"/>
          <p:cNvSpPr>
            <a:spLocks noGrp="1"/>
          </p:cNvSpPr>
          <p:nvPr>
            <p:ph sz="half" idx="2"/>
          </p:nvPr>
        </p:nvSpPr>
        <p:spPr>
          <a:xfrm>
            <a:off x="1113523" y="2609884"/>
            <a:ext cx="3672248" cy="3390712"/>
          </a:xfrm>
        </p:spPr>
        <p:txBody>
          <a:bodyPr rtlCol="0">
            <a:normAutofit/>
          </a:bodyPr>
          <a:lstStyle/>
          <a:p>
            <a:pPr eaLnBrk="1" fontAlgn="auto" hangingPunct="1">
              <a:spcBef>
                <a:spcPts val="0"/>
              </a:spcBef>
              <a:defRPr/>
            </a:pPr>
            <a:r>
              <a:rPr lang="en-US" dirty="0" smtClean="0">
                <a:solidFill>
                  <a:srgbClr val="3366FF"/>
                </a:solidFill>
              </a:rPr>
              <a:t>Parent amino acid </a:t>
            </a:r>
            <a:r>
              <a:rPr lang="en-US" dirty="0" smtClean="0"/>
              <a:t>accumulation in excess in the </a:t>
            </a:r>
            <a:r>
              <a:rPr lang="en-US" dirty="0" smtClean="0">
                <a:solidFill>
                  <a:srgbClr val="3366FF"/>
                </a:solidFill>
              </a:rPr>
              <a:t>blood</a:t>
            </a:r>
            <a:r>
              <a:rPr lang="en-US" dirty="0" smtClean="0"/>
              <a:t> and spills over </a:t>
            </a:r>
            <a:r>
              <a:rPr lang="en-US" dirty="0" smtClean="0">
                <a:solidFill>
                  <a:srgbClr val="3366FF"/>
                </a:solidFill>
              </a:rPr>
              <a:t>into urine</a:t>
            </a:r>
          </a:p>
          <a:p>
            <a:pPr marL="0" indent="0" eaLnBrk="1" fontAlgn="auto" hangingPunct="1">
              <a:spcBef>
                <a:spcPts val="0"/>
              </a:spcBef>
              <a:buFont typeface="Wingdings 2" pitchFamily="18" charset="2"/>
              <a:buNone/>
              <a:defRPr/>
            </a:pPr>
            <a:r>
              <a:rPr lang="en-US" dirty="0" smtClean="0"/>
              <a:t>1.PKU-phenylketonuria</a:t>
            </a:r>
          </a:p>
          <a:p>
            <a:pPr marL="0" indent="0" eaLnBrk="1" fontAlgn="auto" hangingPunct="1">
              <a:spcBef>
                <a:spcPts val="0"/>
              </a:spcBef>
              <a:buFont typeface="Wingdings 2" pitchFamily="18" charset="2"/>
              <a:buNone/>
              <a:defRPr/>
            </a:pPr>
            <a:r>
              <a:rPr lang="en-US" dirty="0" smtClean="0"/>
              <a:t>2.Maple syrup urine disease</a:t>
            </a:r>
          </a:p>
          <a:p>
            <a:pPr marL="0" indent="0" eaLnBrk="1" fontAlgn="auto" hangingPunct="1">
              <a:spcBef>
                <a:spcPts val="0"/>
              </a:spcBef>
              <a:buFont typeface="Wingdings 2" pitchFamily="18" charset="2"/>
              <a:buNone/>
              <a:defRPr/>
            </a:pPr>
            <a:r>
              <a:rPr lang="en-US" dirty="0" smtClean="0"/>
              <a:t>3.Homocystenuria</a:t>
            </a:r>
          </a:p>
          <a:p>
            <a:pPr marL="0" indent="0" eaLnBrk="1" fontAlgn="auto" hangingPunct="1">
              <a:spcBef>
                <a:spcPts val="0"/>
              </a:spcBef>
              <a:buFont typeface="Wingdings 2" pitchFamily="18" charset="2"/>
              <a:buNone/>
              <a:defRPr/>
            </a:pPr>
            <a:r>
              <a:rPr lang="en-US" dirty="0" smtClean="0"/>
              <a:t>4.Type I </a:t>
            </a:r>
            <a:r>
              <a:rPr lang="en-US" dirty="0" err="1" smtClean="0"/>
              <a:t>Tyrosinemia</a:t>
            </a:r>
            <a:endParaRPr lang="en-US" dirty="0" smtClean="0"/>
          </a:p>
          <a:p>
            <a:pPr marL="0" indent="0" eaLnBrk="1" fontAlgn="auto" hangingPunct="1">
              <a:spcBef>
                <a:spcPts val="0"/>
              </a:spcBef>
              <a:buFont typeface="Wingdings 2" pitchFamily="18" charset="2"/>
              <a:buNone/>
              <a:defRPr/>
            </a:pPr>
            <a:r>
              <a:rPr lang="en-US" dirty="0" smtClean="0"/>
              <a:t>5.Alkaptonuria</a:t>
            </a:r>
          </a:p>
          <a:p>
            <a:pPr marL="0" indent="0" eaLnBrk="1" fontAlgn="auto" hangingPunct="1">
              <a:spcBef>
                <a:spcPts val="0"/>
              </a:spcBef>
              <a:buFont typeface="Wingdings 2" pitchFamily="18" charset="2"/>
              <a:buNone/>
              <a:defRPr/>
            </a:pPr>
            <a:r>
              <a:rPr lang="en-US" dirty="0" smtClean="0"/>
              <a:t>6.Cystinuria</a:t>
            </a:r>
            <a:endParaRPr lang="en-US" dirty="0"/>
          </a:p>
        </p:txBody>
      </p:sp>
      <p:sp>
        <p:nvSpPr>
          <p:cNvPr id="35844" name="Text Placeholder 8"/>
          <p:cNvSpPr>
            <a:spLocks noGrp="1"/>
          </p:cNvSpPr>
          <p:nvPr>
            <p:ph type="body" sz="quarter" idx="3"/>
          </p:nvPr>
        </p:nvSpPr>
        <p:spPr>
          <a:xfrm>
            <a:off x="5059487" y="1942473"/>
            <a:ext cx="3467806" cy="576262"/>
          </a:xfrm>
        </p:spPr>
        <p:txBody>
          <a:bodyPr/>
          <a:lstStyle/>
          <a:p>
            <a:pPr eaLnBrk="1" hangingPunct="1">
              <a:spcAft>
                <a:spcPct val="0"/>
              </a:spcAft>
            </a:pPr>
            <a:r>
              <a:rPr lang="en-US" dirty="0" smtClean="0">
                <a:solidFill>
                  <a:srgbClr val="FF0000"/>
                </a:solidFill>
                <a:latin typeface="Calisto MT" pitchFamily="18" charset="0"/>
              </a:rPr>
              <a:t>Organic </a:t>
            </a:r>
            <a:r>
              <a:rPr lang="en-US" dirty="0" err="1" smtClean="0">
                <a:solidFill>
                  <a:srgbClr val="FF0000"/>
                </a:solidFill>
                <a:latin typeface="Calisto MT" pitchFamily="18" charset="0"/>
              </a:rPr>
              <a:t>Acidemias</a:t>
            </a:r>
            <a:endParaRPr lang="en-US" dirty="0" smtClean="0">
              <a:solidFill>
                <a:srgbClr val="FF0000"/>
              </a:solidFill>
              <a:latin typeface="Calisto MT" pitchFamily="18" charset="0"/>
            </a:endParaRPr>
          </a:p>
        </p:txBody>
      </p:sp>
      <p:sp>
        <p:nvSpPr>
          <p:cNvPr id="10" name="Content Placeholder 9"/>
          <p:cNvSpPr>
            <a:spLocks noGrp="1"/>
          </p:cNvSpPr>
          <p:nvPr>
            <p:ph sz="quarter" idx="4"/>
          </p:nvPr>
        </p:nvSpPr>
        <p:spPr>
          <a:xfrm>
            <a:off x="4957266" y="2658534"/>
            <a:ext cx="3672248" cy="3342061"/>
          </a:xfrm>
        </p:spPr>
        <p:txBody>
          <a:bodyPr rtlCol="0">
            <a:normAutofit/>
          </a:bodyPr>
          <a:lstStyle/>
          <a:p>
            <a:pPr eaLnBrk="1" fontAlgn="auto" hangingPunct="1">
              <a:spcBef>
                <a:spcPts val="0"/>
              </a:spcBef>
              <a:defRPr/>
            </a:pPr>
            <a:r>
              <a:rPr lang="en-US" dirty="0" smtClean="0">
                <a:solidFill>
                  <a:srgbClr val="3366FF"/>
                </a:solidFill>
              </a:rPr>
              <a:t>Products </a:t>
            </a:r>
            <a:r>
              <a:rPr lang="en-US" dirty="0" smtClean="0"/>
              <a:t>in the catabolic pathway of certain amino acids </a:t>
            </a:r>
            <a:r>
              <a:rPr lang="en-US" dirty="0" smtClean="0">
                <a:solidFill>
                  <a:srgbClr val="3366FF"/>
                </a:solidFill>
              </a:rPr>
              <a:t>accumulate</a:t>
            </a:r>
          </a:p>
          <a:p>
            <a:pPr marL="0" indent="0" eaLnBrk="1" fontAlgn="auto" hangingPunct="1">
              <a:spcBef>
                <a:spcPts val="0"/>
              </a:spcBef>
              <a:buFont typeface="Wingdings 2" pitchFamily="18" charset="2"/>
              <a:buNone/>
              <a:defRPr/>
            </a:pPr>
            <a:r>
              <a:rPr lang="en-US" dirty="0" smtClean="0"/>
              <a:t>1.Glutaric </a:t>
            </a:r>
            <a:r>
              <a:rPr lang="en-US" dirty="0" err="1" smtClean="0"/>
              <a:t>Acidemia</a:t>
            </a:r>
            <a:r>
              <a:rPr lang="en-US" dirty="0" smtClean="0"/>
              <a:t> Type I</a:t>
            </a:r>
          </a:p>
          <a:p>
            <a:pPr marL="0" indent="0" eaLnBrk="1" fontAlgn="auto" hangingPunct="1">
              <a:spcBef>
                <a:spcPts val="0"/>
              </a:spcBef>
              <a:buFont typeface="Wingdings 2" pitchFamily="18" charset="2"/>
              <a:buNone/>
              <a:defRPr/>
            </a:pPr>
            <a:r>
              <a:rPr lang="en-US" dirty="0" smtClean="0"/>
              <a:t>2.Isovaleric </a:t>
            </a:r>
            <a:r>
              <a:rPr lang="en-US" dirty="0" err="1" smtClean="0"/>
              <a:t>acidemia</a:t>
            </a:r>
            <a:endParaRPr lang="en-US" dirty="0" smtClean="0"/>
          </a:p>
          <a:p>
            <a:pPr marL="0" indent="0" eaLnBrk="1" fontAlgn="auto" hangingPunct="1">
              <a:spcBef>
                <a:spcPts val="0"/>
              </a:spcBef>
              <a:buFont typeface="Wingdings 2" pitchFamily="18" charset="2"/>
              <a:buNone/>
              <a:defRPr/>
            </a:pPr>
            <a:r>
              <a:rPr lang="en-US" dirty="0" smtClean="0"/>
              <a:t>3.Methylmalonic </a:t>
            </a:r>
            <a:r>
              <a:rPr lang="en-US" dirty="0" err="1" smtClean="0"/>
              <a:t>Acidemia</a:t>
            </a:r>
            <a:endParaRPr lang="en-US" dirty="0" smtClean="0"/>
          </a:p>
          <a:p>
            <a:pPr marL="0" indent="0" eaLnBrk="1" fontAlgn="auto" hangingPunct="1">
              <a:spcBef>
                <a:spcPts val="0"/>
              </a:spcBef>
              <a:buFont typeface="Wingdings 2" pitchFamily="18" charset="2"/>
              <a:buNone/>
              <a:defRPr/>
            </a:pPr>
            <a:r>
              <a:rPr lang="en-US" dirty="0" smtClean="0"/>
              <a:t>4.Propionic </a:t>
            </a:r>
            <a:r>
              <a:rPr lang="en-US" dirty="0" err="1" smtClean="0"/>
              <a:t>Acidemia</a:t>
            </a:r>
            <a:endParaRPr lang="en-US" dirty="0" smtClean="0"/>
          </a:p>
          <a:p>
            <a:pPr marL="0" indent="0" eaLnBrk="1" fontAlgn="auto" hangingPunct="1">
              <a:spcBef>
                <a:spcPts val="0"/>
              </a:spcBef>
              <a:buFont typeface="Wingdings 2" pitchFamily="18" charset="2"/>
              <a:buNone/>
              <a:defRPr/>
            </a:pPr>
            <a:endParaRPr lang="en-US" dirty="0"/>
          </a:p>
        </p:txBody>
      </p:sp>
      <p:sp>
        <p:nvSpPr>
          <p:cNvPr id="35847"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5E46EE-702F-4309-A204-54E4A5FFBEA3}" type="slidenum">
              <a:rPr lang="en-US"/>
              <a:pPr fontAlgn="base">
                <a:spcBef>
                  <a:spcPct val="0"/>
                </a:spcBef>
                <a:spcAft>
                  <a:spcPct val="0"/>
                </a:spcAft>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p:txBody>
          <a:bodyPr>
            <a:normAutofit fontScale="90000"/>
          </a:bodyPr>
          <a:lstStyle/>
          <a:p>
            <a:r>
              <a:rPr lang="en-US" sz="4800" dirty="0" err="1" smtClean="0">
                <a:solidFill>
                  <a:srgbClr val="000000"/>
                </a:solidFill>
                <a:latin typeface="Calisto MT" pitchFamily="18" charset="0"/>
              </a:rPr>
              <a:t>Phenylketonuria</a:t>
            </a:r>
            <a:r>
              <a:rPr lang="en-US" sz="4800" dirty="0" smtClean="0">
                <a:solidFill>
                  <a:srgbClr val="000000"/>
                </a:solidFill>
                <a:latin typeface="Calisto MT" pitchFamily="18" charset="0"/>
              </a:rPr>
              <a:t>/</a:t>
            </a:r>
            <a:br>
              <a:rPr lang="en-US" sz="4800" dirty="0" smtClean="0">
                <a:solidFill>
                  <a:srgbClr val="000000"/>
                </a:solidFill>
                <a:latin typeface="Calisto MT" pitchFamily="18" charset="0"/>
              </a:rPr>
            </a:br>
            <a:r>
              <a:rPr lang="en-US" sz="4800" dirty="0" smtClean="0">
                <a:solidFill>
                  <a:srgbClr val="000000"/>
                </a:solidFill>
                <a:latin typeface="Calisto MT" pitchFamily="18" charset="0"/>
              </a:rPr>
              <a:t>          </a:t>
            </a:r>
            <a:r>
              <a:rPr lang="en-US" sz="4800" dirty="0" err="1" smtClean="0">
                <a:solidFill>
                  <a:srgbClr val="000000"/>
                </a:solidFill>
                <a:latin typeface="Calisto MT" pitchFamily="18" charset="0"/>
              </a:rPr>
              <a:t>Hyperphenylalaninemia</a:t>
            </a:r>
            <a:endParaRPr lang="en-US" sz="4800" dirty="0" smtClean="0">
              <a:solidFill>
                <a:srgbClr val="000000"/>
              </a:solidFill>
              <a:latin typeface="Calisto MT" pitchFamily="18" charset="0"/>
            </a:endParaRPr>
          </a:p>
        </p:txBody>
      </p:sp>
      <p:sp>
        <p:nvSpPr>
          <p:cNvPr id="7" name="Content Placeholder 6"/>
          <p:cNvSpPr>
            <a:spLocks noGrp="1"/>
          </p:cNvSpPr>
          <p:nvPr>
            <p:ph idx="1"/>
          </p:nvPr>
        </p:nvSpPr>
        <p:spPr>
          <a:xfrm>
            <a:off x="1201782" y="2438401"/>
            <a:ext cx="7485017" cy="4071810"/>
          </a:xfrm>
        </p:spPr>
        <p:txBody>
          <a:bodyPr/>
          <a:lstStyle/>
          <a:p>
            <a:pPr>
              <a:lnSpc>
                <a:spcPct val="80000"/>
              </a:lnSpc>
            </a:pPr>
            <a:r>
              <a:rPr lang="en-US" dirty="0" smtClean="0">
                <a:solidFill>
                  <a:srgbClr val="000000"/>
                </a:solidFill>
                <a:latin typeface="Calisto MT" pitchFamily="18" charset="0"/>
              </a:rPr>
              <a:t>A disorder of </a:t>
            </a:r>
            <a:r>
              <a:rPr lang="en-US" dirty="0" smtClean="0">
                <a:solidFill>
                  <a:srgbClr val="FF0000"/>
                </a:solidFill>
                <a:latin typeface="Calisto MT" pitchFamily="18" charset="0"/>
              </a:rPr>
              <a:t>phenylalanine</a:t>
            </a:r>
            <a:r>
              <a:rPr lang="en-US" dirty="0" smtClean="0">
                <a:solidFill>
                  <a:srgbClr val="000000"/>
                </a:solidFill>
                <a:latin typeface="Calisto MT" pitchFamily="18" charset="0"/>
              </a:rPr>
              <a:t> metabolism</a:t>
            </a:r>
          </a:p>
          <a:p>
            <a:pPr>
              <a:lnSpc>
                <a:spcPct val="80000"/>
              </a:lnSpc>
            </a:pPr>
            <a:r>
              <a:rPr lang="en-US" dirty="0" smtClean="0">
                <a:solidFill>
                  <a:srgbClr val="000000"/>
                </a:solidFill>
                <a:latin typeface="Calisto MT" pitchFamily="18" charset="0"/>
              </a:rPr>
              <a:t>Phenylalanine is an </a:t>
            </a:r>
            <a:r>
              <a:rPr lang="en-US" dirty="0" smtClean="0">
                <a:solidFill>
                  <a:srgbClr val="FF0000"/>
                </a:solidFill>
                <a:latin typeface="Calisto MT" pitchFamily="18" charset="0"/>
              </a:rPr>
              <a:t>essential amino acid</a:t>
            </a:r>
            <a:r>
              <a:rPr lang="en-US" dirty="0" smtClean="0">
                <a:solidFill>
                  <a:srgbClr val="000000"/>
                </a:solidFill>
                <a:latin typeface="Calisto MT" pitchFamily="18" charset="0"/>
              </a:rPr>
              <a:t>, constituting 4 to 6 % of all dietary protein.</a:t>
            </a:r>
          </a:p>
          <a:p>
            <a:pPr>
              <a:lnSpc>
                <a:spcPct val="80000"/>
              </a:lnSpc>
            </a:pPr>
            <a:r>
              <a:rPr lang="en-US" dirty="0" smtClean="0">
                <a:solidFill>
                  <a:srgbClr val="000000"/>
                </a:solidFill>
                <a:latin typeface="Calisto MT" pitchFamily="18" charset="0"/>
              </a:rPr>
              <a:t>Phenylalanine that is not used in protein synthesis is </a:t>
            </a:r>
            <a:r>
              <a:rPr lang="en-US" dirty="0" smtClean="0">
                <a:solidFill>
                  <a:srgbClr val="FF0000"/>
                </a:solidFill>
                <a:latin typeface="Calisto MT" pitchFamily="18" charset="0"/>
              </a:rPr>
              <a:t>converted to</a:t>
            </a:r>
            <a:r>
              <a:rPr lang="en-US" dirty="0" smtClean="0">
                <a:solidFill>
                  <a:srgbClr val="000000"/>
                </a:solidFill>
                <a:latin typeface="Calisto MT" pitchFamily="18" charset="0"/>
              </a:rPr>
              <a:t> </a:t>
            </a:r>
            <a:r>
              <a:rPr lang="en-US" dirty="0" smtClean="0">
                <a:solidFill>
                  <a:srgbClr val="FF0000"/>
                </a:solidFill>
                <a:latin typeface="Calisto MT" pitchFamily="18" charset="0"/>
              </a:rPr>
              <a:t>tyrosine</a:t>
            </a:r>
            <a:r>
              <a:rPr lang="en-US" dirty="0" smtClean="0">
                <a:solidFill>
                  <a:srgbClr val="000000"/>
                </a:solidFill>
                <a:latin typeface="Calisto MT" pitchFamily="18" charset="0"/>
              </a:rPr>
              <a:t> by the enzyme </a:t>
            </a:r>
            <a:r>
              <a:rPr lang="en-US" dirty="0" smtClean="0">
                <a:solidFill>
                  <a:srgbClr val="FF0000"/>
                </a:solidFill>
                <a:latin typeface="Calisto MT" pitchFamily="18" charset="0"/>
              </a:rPr>
              <a:t>phenylalanine </a:t>
            </a:r>
            <a:r>
              <a:rPr lang="en-US" dirty="0" err="1" smtClean="0">
                <a:solidFill>
                  <a:srgbClr val="FF0000"/>
                </a:solidFill>
                <a:latin typeface="Calisto MT" pitchFamily="18" charset="0"/>
              </a:rPr>
              <a:t>hydroxylase</a:t>
            </a:r>
            <a:r>
              <a:rPr lang="en-US" dirty="0" smtClean="0">
                <a:solidFill>
                  <a:srgbClr val="000000"/>
                </a:solidFill>
                <a:latin typeface="Calisto MT" pitchFamily="18" charset="0"/>
              </a:rPr>
              <a:t> and further degraded via a </a:t>
            </a:r>
            <a:r>
              <a:rPr lang="en-US" dirty="0" err="1" smtClean="0">
                <a:solidFill>
                  <a:srgbClr val="000000"/>
                </a:solidFill>
                <a:latin typeface="Calisto MT" pitchFamily="18" charset="0"/>
              </a:rPr>
              <a:t>ketogenic</a:t>
            </a:r>
            <a:r>
              <a:rPr lang="en-US" dirty="0" smtClean="0">
                <a:solidFill>
                  <a:srgbClr val="000000"/>
                </a:solidFill>
                <a:latin typeface="Calisto MT" pitchFamily="18" charset="0"/>
              </a:rPr>
              <a:t> pathway.</a:t>
            </a:r>
          </a:p>
          <a:p>
            <a:pPr>
              <a:lnSpc>
                <a:spcPct val="80000"/>
              </a:lnSpc>
            </a:pPr>
            <a:r>
              <a:rPr lang="en-US" dirty="0" smtClean="0">
                <a:solidFill>
                  <a:srgbClr val="000000"/>
                </a:solidFill>
                <a:latin typeface="Calisto MT" pitchFamily="18" charset="0"/>
              </a:rPr>
              <a:t>Several forms of the disorder exist with a frequency of 1:10,000 to 1:20,000 live births</a:t>
            </a:r>
          </a:p>
          <a:p>
            <a:pPr>
              <a:buNone/>
            </a:pPr>
            <a:endParaRPr lang="en-US" dirty="0"/>
          </a:p>
        </p:txBody>
      </p:sp>
      <p:sp>
        <p:nvSpPr>
          <p:cNvPr id="5" name="Footer Placeholder 7"/>
          <p:cNvSpPr>
            <a:spLocks noGrp="1"/>
          </p:cNvSpPr>
          <p:nvPr>
            <p:ph type="ftr" sz="quarter" idx="11"/>
          </p:nvPr>
        </p:nvSpPr>
        <p:spPr/>
        <p:txBody>
          <a:bodyPr/>
          <a:lstStyle/>
          <a:p>
            <a:r>
              <a:rPr lang="en-US"/>
              <a:t>19</a:t>
            </a:r>
          </a:p>
        </p:txBody>
      </p:sp>
      <p:pic>
        <p:nvPicPr>
          <p:cNvPr id="55301" name="Picture 5" descr="phenylalanine"/>
          <p:cNvPicPr>
            <a:picLocks noChangeAspect="1" noChangeArrowheads="1"/>
          </p:cNvPicPr>
          <p:nvPr/>
        </p:nvPicPr>
        <p:blipFill>
          <a:blip r:embed="rId2"/>
          <a:srcRect/>
          <a:stretch>
            <a:fillRect/>
          </a:stretch>
        </p:blipFill>
        <p:spPr bwMode="auto">
          <a:xfrm>
            <a:off x="169863" y="46038"/>
            <a:ext cx="1922462" cy="13716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p:cNvSpPr>
          <p:nvPr>
            <p:ph type="title"/>
          </p:nvPr>
        </p:nvSpPr>
        <p:spPr>
          <a:xfrm>
            <a:off x="982133" y="457201"/>
            <a:ext cx="7704667" cy="1005839"/>
          </a:xfrm>
        </p:spPr>
        <p:txBody>
          <a:bodyPr/>
          <a:lstStyle/>
          <a:p>
            <a:r>
              <a:rPr lang="en-US" dirty="0" smtClean="0">
                <a:latin typeface="Calisto MT" pitchFamily="18" charset="0"/>
              </a:rPr>
              <a:t>PKU</a:t>
            </a:r>
          </a:p>
        </p:txBody>
      </p:sp>
      <p:sp>
        <p:nvSpPr>
          <p:cNvPr id="7" name="Content Placeholder 6"/>
          <p:cNvSpPr>
            <a:spLocks noGrp="1"/>
          </p:cNvSpPr>
          <p:nvPr>
            <p:ph sz="half" idx="2"/>
          </p:nvPr>
        </p:nvSpPr>
        <p:spPr>
          <a:xfrm>
            <a:off x="1113523" y="2220686"/>
            <a:ext cx="3672248" cy="3779909"/>
          </a:xfrm>
        </p:spPr>
        <p:txBody>
          <a:bodyPr>
            <a:normAutofit/>
          </a:bodyPr>
          <a:lstStyle/>
          <a:p>
            <a:r>
              <a:rPr lang="en-US" u="sng" dirty="0" smtClean="0">
                <a:solidFill>
                  <a:srgbClr val="FF0000"/>
                </a:solidFill>
                <a:latin typeface="Calisto MT" pitchFamily="18" charset="0"/>
              </a:rPr>
              <a:t>Classic or Primary</a:t>
            </a:r>
          </a:p>
          <a:p>
            <a:pPr>
              <a:buFont typeface="Wingdings 2" pitchFamily="18" charset="2"/>
              <a:buNone/>
            </a:pPr>
            <a:r>
              <a:rPr lang="en-US" dirty="0" smtClean="0">
                <a:solidFill>
                  <a:srgbClr val="FF0000"/>
                </a:solidFill>
                <a:latin typeface="Calisto MT" pitchFamily="18" charset="0"/>
              </a:rPr>
              <a:t>98% </a:t>
            </a:r>
            <a:r>
              <a:rPr lang="en-US" dirty="0" smtClean="0">
                <a:latin typeface="Calisto MT" pitchFamily="18" charset="0"/>
              </a:rPr>
              <a:t>of all cases</a:t>
            </a:r>
          </a:p>
          <a:p>
            <a:pPr>
              <a:buFont typeface="Wingdings 2" pitchFamily="18" charset="2"/>
              <a:buNone/>
            </a:pPr>
            <a:r>
              <a:rPr lang="en-US" dirty="0" smtClean="0">
                <a:latin typeface="Calisto MT" pitchFamily="18" charset="0"/>
              </a:rPr>
              <a:t>Caused by mutations in </a:t>
            </a:r>
          </a:p>
          <a:p>
            <a:pPr>
              <a:buFont typeface="Wingdings 2" pitchFamily="18" charset="2"/>
              <a:buNone/>
            </a:pPr>
            <a:r>
              <a:rPr lang="en-US" dirty="0" smtClean="0">
                <a:latin typeface="Calisto MT" pitchFamily="18" charset="0"/>
              </a:rPr>
              <a:t>the </a:t>
            </a:r>
            <a:r>
              <a:rPr lang="en-US" dirty="0" smtClean="0">
                <a:solidFill>
                  <a:srgbClr val="FF0000"/>
                </a:solidFill>
                <a:latin typeface="Calisto MT" pitchFamily="18" charset="0"/>
              </a:rPr>
              <a:t>phenylalanine </a:t>
            </a:r>
            <a:r>
              <a:rPr lang="en-US" dirty="0" err="1" smtClean="0">
                <a:solidFill>
                  <a:srgbClr val="FF0000"/>
                </a:solidFill>
                <a:latin typeface="Calisto MT" pitchFamily="18" charset="0"/>
              </a:rPr>
              <a:t>hydroxylase</a:t>
            </a:r>
            <a:r>
              <a:rPr lang="en-US" dirty="0" smtClean="0">
                <a:solidFill>
                  <a:srgbClr val="000000"/>
                </a:solidFill>
                <a:latin typeface="Calisto MT" pitchFamily="18" charset="0"/>
              </a:rPr>
              <a:t> </a:t>
            </a:r>
          </a:p>
          <a:p>
            <a:pPr>
              <a:buFont typeface="Wingdings 2" pitchFamily="18" charset="2"/>
              <a:buNone/>
            </a:pPr>
            <a:r>
              <a:rPr lang="en-US" dirty="0" smtClean="0">
                <a:latin typeface="Calisto MT" pitchFamily="18" charset="0"/>
              </a:rPr>
              <a:t>gene</a:t>
            </a:r>
          </a:p>
          <a:p>
            <a:pPr>
              <a:buNone/>
            </a:pPr>
            <a:endParaRPr lang="en-US" dirty="0"/>
          </a:p>
        </p:txBody>
      </p:sp>
      <p:sp>
        <p:nvSpPr>
          <p:cNvPr id="9" name="Content Placeholder 8"/>
          <p:cNvSpPr>
            <a:spLocks noGrp="1"/>
          </p:cNvSpPr>
          <p:nvPr>
            <p:ph sz="quarter" idx="4"/>
          </p:nvPr>
        </p:nvSpPr>
        <p:spPr>
          <a:xfrm>
            <a:off x="4957266" y="2220686"/>
            <a:ext cx="3672248" cy="3779909"/>
          </a:xfrm>
        </p:spPr>
        <p:txBody>
          <a:bodyPr>
            <a:normAutofit/>
          </a:bodyPr>
          <a:lstStyle/>
          <a:p>
            <a:r>
              <a:rPr lang="en-US" u="sng" dirty="0" smtClean="0">
                <a:solidFill>
                  <a:srgbClr val="FF0000"/>
                </a:solidFill>
                <a:latin typeface="Calisto MT" pitchFamily="18" charset="0"/>
              </a:rPr>
              <a:t>Secondary </a:t>
            </a:r>
          </a:p>
          <a:p>
            <a:pPr>
              <a:buFont typeface="Wingdings 2" pitchFamily="18" charset="2"/>
              <a:buNone/>
            </a:pPr>
            <a:r>
              <a:rPr lang="en-US" dirty="0" smtClean="0">
                <a:latin typeface="Calisto MT" pitchFamily="18" charset="0"/>
              </a:rPr>
              <a:t>Remaining</a:t>
            </a:r>
            <a:r>
              <a:rPr lang="en-US" dirty="0" smtClean="0">
                <a:solidFill>
                  <a:srgbClr val="FF0000"/>
                </a:solidFill>
                <a:latin typeface="Calisto MT" pitchFamily="18" charset="0"/>
              </a:rPr>
              <a:t> 2% </a:t>
            </a:r>
            <a:r>
              <a:rPr lang="en-US" dirty="0" smtClean="0">
                <a:latin typeface="Calisto MT" pitchFamily="18" charset="0"/>
              </a:rPr>
              <a:t>of all cases</a:t>
            </a:r>
          </a:p>
          <a:p>
            <a:pPr>
              <a:buFont typeface="Wingdings 2" pitchFamily="18" charset="2"/>
              <a:buNone/>
            </a:pPr>
            <a:r>
              <a:rPr lang="en-US" dirty="0" smtClean="0">
                <a:latin typeface="Calisto MT" pitchFamily="18" charset="0"/>
              </a:rPr>
              <a:t>Caused by defects in biosynthesis</a:t>
            </a:r>
          </a:p>
          <a:p>
            <a:pPr>
              <a:buFont typeface="Wingdings 2" pitchFamily="18" charset="2"/>
              <a:buNone/>
            </a:pPr>
            <a:r>
              <a:rPr lang="en-US" dirty="0" smtClean="0">
                <a:latin typeface="Calisto MT" pitchFamily="18" charset="0"/>
              </a:rPr>
              <a:t>or recycling of </a:t>
            </a:r>
            <a:r>
              <a:rPr lang="en-US" dirty="0" err="1" smtClean="0">
                <a:solidFill>
                  <a:srgbClr val="FF0000"/>
                </a:solidFill>
                <a:latin typeface="Calisto MT" pitchFamily="18" charset="0"/>
              </a:rPr>
              <a:t>tetrahydrobiopterin</a:t>
            </a:r>
            <a:endParaRPr lang="en-US" dirty="0" smtClean="0">
              <a:solidFill>
                <a:srgbClr val="FF0000"/>
              </a:solidFill>
              <a:latin typeface="Calisto MT" pitchFamily="18" charset="0"/>
            </a:endParaRPr>
          </a:p>
          <a:p>
            <a:pPr>
              <a:buFont typeface="Wingdings 2" pitchFamily="18" charset="2"/>
              <a:buNone/>
            </a:pPr>
            <a:r>
              <a:rPr lang="en-US" dirty="0" smtClean="0">
                <a:solidFill>
                  <a:srgbClr val="FF0000"/>
                </a:solidFill>
                <a:latin typeface="Calisto MT" pitchFamily="18" charset="0"/>
              </a:rPr>
              <a:t>(BH</a:t>
            </a:r>
            <a:r>
              <a:rPr lang="en-US" baseline="-25000" dirty="0" smtClean="0">
                <a:solidFill>
                  <a:srgbClr val="FF0000"/>
                </a:solidFill>
                <a:latin typeface="Calisto MT" pitchFamily="18" charset="0"/>
              </a:rPr>
              <a:t>4</a:t>
            </a:r>
            <a:r>
              <a:rPr lang="en-US" dirty="0" smtClean="0">
                <a:solidFill>
                  <a:srgbClr val="FF0000"/>
                </a:solidFill>
                <a:latin typeface="Calisto MT" pitchFamily="18" charset="0"/>
              </a:rPr>
              <a:t>)</a:t>
            </a:r>
            <a:r>
              <a:rPr lang="en-US" dirty="0" smtClean="0">
                <a:latin typeface="Calisto MT" pitchFamily="18" charset="0"/>
              </a:rPr>
              <a:t> which is the </a:t>
            </a:r>
            <a:r>
              <a:rPr lang="en-US" dirty="0" smtClean="0">
                <a:solidFill>
                  <a:srgbClr val="FF0000"/>
                </a:solidFill>
                <a:latin typeface="Calisto MT" pitchFamily="18" charset="0"/>
              </a:rPr>
              <a:t>cofactor</a:t>
            </a:r>
            <a:r>
              <a:rPr lang="en-US" dirty="0" smtClean="0">
                <a:latin typeface="Calisto MT" pitchFamily="18" charset="0"/>
              </a:rPr>
              <a:t> for</a:t>
            </a:r>
          </a:p>
          <a:p>
            <a:pPr>
              <a:buFont typeface="Wingdings 2" pitchFamily="18" charset="2"/>
              <a:buNone/>
            </a:pPr>
            <a:r>
              <a:rPr lang="en-US" dirty="0" smtClean="0">
                <a:latin typeface="Calisto MT" pitchFamily="18" charset="0"/>
              </a:rPr>
              <a:t>phenylalanine </a:t>
            </a:r>
            <a:r>
              <a:rPr lang="en-US" dirty="0" err="1" smtClean="0">
                <a:latin typeface="Calisto MT" pitchFamily="18" charset="0"/>
              </a:rPr>
              <a:t>hydroxylase</a:t>
            </a:r>
            <a:endParaRPr lang="en-US" dirty="0" smtClean="0">
              <a:latin typeface="Calisto MT" pitchFamily="18" charset="0"/>
            </a:endParaRPr>
          </a:p>
          <a:p>
            <a:pPr>
              <a:buNone/>
            </a:pPr>
            <a:endParaRPr lang="en-US" dirty="0"/>
          </a:p>
        </p:txBody>
      </p:sp>
      <p:sp>
        <p:nvSpPr>
          <p:cNvPr id="5" name="Footer Placeholder 7"/>
          <p:cNvSpPr>
            <a:spLocks noGrp="1"/>
          </p:cNvSpPr>
          <p:nvPr>
            <p:ph type="ftr" sz="quarter" idx="11"/>
          </p:nvPr>
        </p:nvSpPr>
        <p:spPr/>
        <p:txBody>
          <a:bodyPr/>
          <a:lstStyle/>
          <a:p>
            <a:r>
              <a:rPr lang="en-US"/>
              <a:t>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457200" y="0"/>
            <a:ext cx="8229600" cy="1143000"/>
          </a:xfrm>
        </p:spPr>
        <p:txBody>
          <a:bodyPr>
            <a:normAutofit/>
          </a:bodyPr>
          <a:lstStyle/>
          <a:p>
            <a:pPr eaLnBrk="1" hangingPunct="1"/>
            <a:r>
              <a:rPr lang="en-US" sz="3200" u="sng" dirty="0" smtClean="0">
                <a:latin typeface="Calisto MT" pitchFamily="18" charset="0"/>
              </a:rPr>
              <a:t>Topic 6</a:t>
            </a:r>
            <a:r>
              <a:rPr lang="en-US" sz="3200" dirty="0" smtClean="0">
                <a:latin typeface="Calisto MT" pitchFamily="18" charset="0"/>
              </a:rPr>
              <a:t>: Inborn Errors of Metabolism Objectives</a:t>
            </a:r>
          </a:p>
        </p:txBody>
      </p:sp>
      <p:sp>
        <p:nvSpPr>
          <p:cNvPr id="5" name="Content Placeholder 4"/>
          <p:cNvSpPr>
            <a:spLocks noGrp="1"/>
          </p:cNvSpPr>
          <p:nvPr>
            <p:ph idx="1"/>
          </p:nvPr>
        </p:nvSpPr>
        <p:spPr>
          <a:xfrm>
            <a:off x="666206" y="1358537"/>
            <a:ext cx="8112034" cy="5225142"/>
          </a:xfrm>
        </p:spPr>
        <p:txBody>
          <a:bodyPr rtlCol="0">
            <a:normAutofit fontScale="55000" lnSpcReduction="20000"/>
          </a:bodyPr>
          <a:lstStyle/>
          <a:p>
            <a:pPr eaLnBrk="1" fontAlgn="auto" hangingPunct="1">
              <a:spcBef>
                <a:spcPts val="0"/>
              </a:spcBef>
              <a:defRPr/>
            </a:pPr>
            <a:r>
              <a:rPr lang="en-US" sz="2900" dirty="0"/>
              <a:t>Describe the most common findings in </a:t>
            </a:r>
            <a:r>
              <a:rPr lang="en-US" sz="2900" dirty="0" err="1"/>
              <a:t>cystinuria</a:t>
            </a:r>
            <a:r>
              <a:rPr lang="en-US" sz="2900" dirty="0"/>
              <a:t>.</a:t>
            </a:r>
          </a:p>
          <a:p>
            <a:pPr eaLnBrk="1" fontAlgn="auto" hangingPunct="1">
              <a:spcBef>
                <a:spcPts val="0"/>
              </a:spcBef>
              <a:defRPr/>
            </a:pPr>
            <a:r>
              <a:rPr lang="en-US" sz="2900" dirty="0"/>
              <a:t>Differentiate between </a:t>
            </a:r>
            <a:r>
              <a:rPr lang="en-US" sz="2900" dirty="0" err="1"/>
              <a:t>cystinuria</a:t>
            </a:r>
            <a:r>
              <a:rPr lang="en-US" sz="2900" dirty="0"/>
              <a:t> and </a:t>
            </a:r>
            <a:r>
              <a:rPr lang="en-US" sz="2900" dirty="0" err="1"/>
              <a:t>cystinosis</a:t>
            </a:r>
            <a:r>
              <a:rPr lang="en-US" sz="2900" dirty="0"/>
              <a:t>.</a:t>
            </a:r>
          </a:p>
          <a:p>
            <a:pPr eaLnBrk="1" fontAlgn="auto" hangingPunct="1">
              <a:spcBef>
                <a:spcPts val="0"/>
              </a:spcBef>
              <a:defRPr/>
            </a:pPr>
            <a:r>
              <a:rPr lang="en-US" sz="2900" dirty="0"/>
              <a:t>Differentiate the following </a:t>
            </a:r>
            <a:r>
              <a:rPr lang="en-US" sz="2900" dirty="0" err="1"/>
              <a:t>aminoacidurias</a:t>
            </a:r>
            <a:r>
              <a:rPr lang="en-US" sz="2900" dirty="0"/>
              <a:t> including the defect, lab assessment and significant findings;</a:t>
            </a:r>
          </a:p>
          <a:p>
            <a:pPr lvl="1" eaLnBrk="1" fontAlgn="auto" hangingPunct="1">
              <a:spcBef>
                <a:spcPts val="0"/>
              </a:spcBef>
              <a:defRPr/>
            </a:pPr>
            <a:r>
              <a:rPr lang="en-US" sz="2900" dirty="0"/>
              <a:t>phenylketonuria</a:t>
            </a:r>
          </a:p>
          <a:p>
            <a:pPr lvl="1" eaLnBrk="1" fontAlgn="auto" hangingPunct="1">
              <a:spcBef>
                <a:spcPts val="0"/>
              </a:spcBef>
              <a:defRPr/>
            </a:pPr>
            <a:r>
              <a:rPr lang="en-US" sz="2900" dirty="0" err="1"/>
              <a:t>alkaptonuria</a:t>
            </a:r>
            <a:endParaRPr lang="en-US" sz="2900" dirty="0"/>
          </a:p>
          <a:p>
            <a:pPr lvl="1" eaLnBrk="1" fontAlgn="auto" hangingPunct="1">
              <a:spcBef>
                <a:spcPts val="0"/>
              </a:spcBef>
              <a:defRPr/>
            </a:pPr>
            <a:r>
              <a:rPr lang="en-US" sz="2900" dirty="0"/>
              <a:t>maple syrup urinary disease</a:t>
            </a:r>
          </a:p>
          <a:p>
            <a:pPr eaLnBrk="1" fontAlgn="auto" hangingPunct="1">
              <a:spcBef>
                <a:spcPts val="0"/>
              </a:spcBef>
              <a:defRPr/>
            </a:pPr>
            <a:r>
              <a:rPr lang="en-US" sz="2900" dirty="0"/>
              <a:t>Define the term glycogen storage disease and list at least one disease within this category</a:t>
            </a:r>
            <a:r>
              <a:rPr lang="en-US" sz="2900" dirty="0" smtClean="0"/>
              <a:t>.</a:t>
            </a:r>
          </a:p>
          <a:p>
            <a:pPr>
              <a:spcBef>
                <a:spcPts val="0"/>
              </a:spcBef>
              <a:defRPr/>
            </a:pPr>
            <a:r>
              <a:rPr lang="en-US" sz="2900" dirty="0"/>
              <a:t>Explain why urines from young children and infants are screened for reducing sugars.</a:t>
            </a:r>
          </a:p>
          <a:p>
            <a:pPr>
              <a:spcBef>
                <a:spcPts val="0"/>
              </a:spcBef>
              <a:defRPr/>
            </a:pPr>
            <a:r>
              <a:rPr lang="en-US" sz="2900" dirty="0"/>
              <a:t>Define the term lipid storage disease.</a:t>
            </a:r>
          </a:p>
          <a:p>
            <a:pPr>
              <a:spcBef>
                <a:spcPts val="0"/>
              </a:spcBef>
              <a:defRPr/>
            </a:pPr>
            <a:r>
              <a:rPr lang="en-US" sz="2900" dirty="0"/>
              <a:t>Discuss the enzyme defect, accumulation product, and significant findings for the following:</a:t>
            </a:r>
          </a:p>
          <a:p>
            <a:pPr lvl="1">
              <a:spcBef>
                <a:spcPts val="0"/>
              </a:spcBef>
              <a:defRPr/>
            </a:pPr>
            <a:r>
              <a:rPr lang="en-US" sz="2900" dirty="0" err="1"/>
              <a:t>Gaucher's</a:t>
            </a:r>
            <a:r>
              <a:rPr lang="en-US" sz="2900" dirty="0"/>
              <a:t> disease</a:t>
            </a:r>
          </a:p>
          <a:p>
            <a:pPr lvl="1">
              <a:spcBef>
                <a:spcPts val="0"/>
              </a:spcBef>
              <a:defRPr/>
            </a:pPr>
            <a:r>
              <a:rPr lang="en-US" sz="2900" dirty="0" err="1"/>
              <a:t>Niemann</a:t>
            </a:r>
            <a:r>
              <a:rPr lang="en-US" sz="2900" dirty="0"/>
              <a:t>-Pick disease</a:t>
            </a:r>
          </a:p>
          <a:p>
            <a:pPr lvl="1">
              <a:spcBef>
                <a:spcPts val="0"/>
              </a:spcBef>
              <a:defRPr/>
            </a:pPr>
            <a:r>
              <a:rPr lang="en-US" sz="2900" dirty="0" err="1"/>
              <a:t>Tay-Sach's</a:t>
            </a:r>
            <a:r>
              <a:rPr lang="en-US" sz="2900" dirty="0"/>
              <a:t> disease</a:t>
            </a:r>
          </a:p>
          <a:p>
            <a:pPr>
              <a:spcBef>
                <a:spcPts val="0"/>
              </a:spcBef>
              <a:defRPr/>
            </a:pPr>
            <a:r>
              <a:rPr lang="en-US" sz="2900" dirty="0"/>
              <a:t>Describe the substances measured and the procedures for assessing fetal lung maturity. Given results of tests for fetal lung maturity, determine the risk to the fetus if delivery were to occur.</a:t>
            </a:r>
          </a:p>
          <a:p>
            <a:pPr>
              <a:spcBef>
                <a:spcPts val="0"/>
              </a:spcBef>
              <a:defRPr/>
            </a:pPr>
            <a:r>
              <a:rPr lang="en-US" sz="2900" dirty="0"/>
              <a:t>List reasons for performing a gastric analysis. Describe the procedure for performing a gastric analysis.</a:t>
            </a:r>
          </a:p>
          <a:p>
            <a:pPr eaLnBrk="1" fontAlgn="auto" hangingPunct="1">
              <a:spcBef>
                <a:spcPts val="0"/>
              </a:spcBef>
              <a:defRPr/>
            </a:pPr>
            <a:endParaRPr lang="en-US" sz="2000" dirty="0"/>
          </a:p>
        </p:txBody>
      </p:sp>
      <p:sp>
        <p:nvSpPr>
          <p:cNvPr id="21508" name="Slide Number Placeholder 6"/>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0F817FA-BBB6-4FE0-8729-20CB08CE2663}" type="slidenum">
              <a:rPr lang="en-US"/>
              <a:pPr fontAlgn="base">
                <a:spcBef>
                  <a:spcPct val="0"/>
                </a:spcBef>
                <a:spcAft>
                  <a:spcPct val="0"/>
                </a:spcAft>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7"/>
          <p:cNvSpPr>
            <a:spLocks noGrp="1"/>
          </p:cNvSpPr>
          <p:nvPr>
            <p:ph type="ftr" sz="quarter" idx="11"/>
          </p:nvPr>
        </p:nvSpPr>
        <p:spPr/>
        <p:txBody>
          <a:bodyPr/>
          <a:lstStyle/>
          <a:p>
            <a:r>
              <a:rPr lang="en-US"/>
              <a:t>21</a:t>
            </a:r>
          </a:p>
        </p:txBody>
      </p:sp>
      <p:pic>
        <p:nvPicPr>
          <p:cNvPr id="66565" name="Picture 5" descr="978-0-7216-3865-2_0726"/>
          <p:cNvPicPr>
            <a:picLocks noChangeAspect="1" noChangeArrowheads="1"/>
          </p:cNvPicPr>
          <p:nvPr/>
        </p:nvPicPr>
        <p:blipFill>
          <a:blip r:embed="rId2"/>
          <a:srcRect/>
          <a:stretch>
            <a:fillRect/>
          </a:stretch>
        </p:blipFill>
        <p:spPr bwMode="auto">
          <a:xfrm>
            <a:off x="1032932" y="313508"/>
            <a:ext cx="7825410" cy="5523321"/>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p:cNvSpPr>
          <p:nvPr>
            <p:ph type="title"/>
          </p:nvPr>
        </p:nvSpPr>
        <p:spPr>
          <a:xfrm>
            <a:off x="982132" y="378823"/>
            <a:ext cx="7704667" cy="1079864"/>
          </a:xfrm>
        </p:spPr>
        <p:txBody>
          <a:bodyPr/>
          <a:lstStyle/>
          <a:p>
            <a:r>
              <a:rPr lang="en-US" dirty="0" smtClean="0">
                <a:latin typeface="Calisto MT" pitchFamily="18" charset="0"/>
              </a:rPr>
              <a:t>PKU Lab Tests</a:t>
            </a:r>
          </a:p>
        </p:txBody>
      </p:sp>
      <p:sp>
        <p:nvSpPr>
          <p:cNvPr id="65539" name="Rectangle 3"/>
          <p:cNvSpPr>
            <a:spLocks noGrp="1"/>
          </p:cNvSpPr>
          <p:nvPr>
            <p:ph idx="1"/>
          </p:nvPr>
        </p:nvSpPr>
        <p:spPr>
          <a:xfrm>
            <a:off x="982133" y="2011680"/>
            <a:ext cx="7704667" cy="3988136"/>
          </a:xfrm>
        </p:spPr>
        <p:txBody>
          <a:bodyPr>
            <a:normAutofit fontScale="92500" lnSpcReduction="20000"/>
          </a:bodyPr>
          <a:lstStyle/>
          <a:p>
            <a:r>
              <a:rPr lang="en-US" sz="2400" dirty="0" smtClean="0">
                <a:solidFill>
                  <a:srgbClr val="FF0000"/>
                </a:solidFill>
                <a:latin typeface="Calisto MT" pitchFamily="18" charset="0"/>
              </a:rPr>
              <a:t>Plasma</a:t>
            </a:r>
            <a:r>
              <a:rPr lang="en-US" sz="2400" dirty="0" smtClean="0">
                <a:latin typeface="Calisto MT" pitchFamily="18" charset="0"/>
              </a:rPr>
              <a:t>: showing </a:t>
            </a:r>
            <a:r>
              <a:rPr lang="en-US" sz="2400" dirty="0" smtClean="0">
                <a:solidFill>
                  <a:srgbClr val="3399FF"/>
                </a:solidFill>
                <a:latin typeface="Calisto MT" pitchFamily="18" charset="0"/>
              </a:rPr>
              <a:t>elevated phenylalanine</a:t>
            </a:r>
            <a:r>
              <a:rPr lang="en-US" sz="2400" dirty="0" smtClean="0">
                <a:latin typeface="Calisto MT" pitchFamily="18" charset="0"/>
              </a:rPr>
              <a:t> and phenylalanine/tyrosine ratio</a:t>
            </a:r>
          </a:p>
          <a:p>
            <a:r>
              <a:rPr lang="en-US" sz="2400" dirty="0" smtClean="0">
                <a:solidFill>
                  <a:srgbClr val="FF0000"/>
                </a:solidFill>
                <a:latin typeface="Calisto MT" pitchFamily="18" charset="0"/>
              </a:rPr>
              <a:t>Urine</a:t>
            </a:r>
            <a:r>
              <a:rPr lang="en-US" sz="2400" dirty="0" smtClean="0">
                <a:latin typeface="Calisto MT" pitchFamily="18" charset="0"/>
              </a:rPr>
              <a:t>: elevated </a:t>
            </a:r>
            <a:r>
              <a:rPr lang="en-US" sz="2400" dirty="0" err="1" smtClean="0">
                <a:solidFill>
                  <a:srgbClr val="3399FF"/>
                </a:solidFill>
                <a:latin typeface="Calisto MT" pitchFamily="18" charset="0"/>
              </a:rPr>
              <a:t>phenylketones</a:t>
            </a:r>
            <a:r>
              <a:rPr lang="en-US" sz="2400" dirty="0" smtClean="0">
                <a:solidFill>
                  <a:srgbClr val="3399FF"/>
                </a:solidFill>
                <a:latin typeface="Calisto MT" pitchFamily="18" charset="0"/>
              </a:rPr>
              <a:t> (</a:t>
            </a:r>
            <a:r>
              <a:rPr lang="en-US" sz="2400" dirty="0" smtClean="0">
                <a:latin typeface="Calisto MT" pitchFamily="18" charset="0"/>
              </a:rPr>
              <a:t>hence the name </a:t>
            </a:r>
            <a:r>
              <a:rPr lang="en-US" sz="2400" dirty="0" err="1" smtClean="0">
                <a:latin typeface="Calisto MT" pitchFamily="18" charset="0"/>
              </a:rPr>
              <a:t>phenylketonuria</a:t>
            </a:r>
            <a:r>
              <a:rPr lang="en-US" sz="2400" dirty="0" smtClean="0">
                <a:latin typeface="Calisto MT" pitchFamily="18" charset="0"/>
              </a:rPr>
              <a:t>)</a:t>
            </a:r>
          </a:p>
          <a:p>
            <a:r>
              <a:rPr lang="en-US" sz="2400" dirty="0" smtClean="0">
                <a:solidFill>
                  <a:srgbClr val="FF0000"/>
                </a:solidFill>
                <a:latin typeface="Calisto MT" pitchFamily="18" charset="0"/>
              </a:rPr>
              <a:t>Enzymatic phenylalanine </a:t>
            </a:r>
            <a:r>
              <a:rPr lang="en-US" sz="2400" dirty="0" err="1" smtClean="0">
                <a:solidFill>
                  <a:srgbClr val="FF0000"/>
                </a:solidFill>
                <a:latin typeface="Calisto MT" pitchFamily="18" charset="0"/>
              </a:rPr>
              <a:t>hydroxylase</a:t>
            </a:r>
            <a:r>
              <a:rPr lang="en-US" sz="2400" dirty="0" smtClean="0">
                <a:solidFill>
                  <a:srgbClr val="FF0000"/>
                </a:solidFill>
                <a:latin typeface="Calisto MT" pitchFamily="18" charset="0"/>
              </a:rPr>
              <a:t> </a:t>
            </a:r>
            <a:r>
              <a:rPr lang="en-US" sz="2400" dirty="0" err="1" smtClean="0">
                <a:latin typeface="Calisto MT" pitchFamily="18" charset="0"/>
              </a:rPr>
              <a:t>confimation</a:t>
            </a:r>
            <a:r>
              <a:rPr lang="en-US" sz="2400" dirty="0" smtClean="0">
                <a:latin typeface="Calisto MT" pitchFamily="18" charset="0"/>
              </a:rPr>
              <a:t>: not usually performed (the enzyme is only expressed in liver)</a:t>
            </a:r>
          </a:p>
          <a:p>
            <a:r>
              <a:rPr lang="en-US" sz="2400" dirty="0" smtClean="0">
                <a:solidFill>
                  <a:srgbClr val="FF0000"/>
                </a:solidFill>
                <a:latin typeface="Calisto MT" pitchFamily="18" charset="0"/>
              </a:rPr>
              <a:t>Mutation analysis</a:t>
            </a:r>
            <a:r>
              <a:rPr lang="en-US" sz="2400" dirty="0" smtClean="0">
                <a:latin typeface="Calisto MT" pitchFamily="18" charset="0"/>
              </a:rPr>
              <a:t> of gene: </a:t>
            </a:r>
            <a:r>
              <a:rPr lang="en-US" sz="2400" dirty="0" smtClean="0">
                <a:solidFill>
                  <a:srgbClr val="3399FF"/>
                </a:solidFill>
                <a:latin typeface="Calisto MT" pitchFamily="18" charset="0"/>
              </a:rPr>
              <a:t>increasingly used</a:t>
            </a:r>
            <a:r>
              <a:rPr lang="en-US" sz="2400" dirty="0" smtClean="0">
                <a:latin typeface="Calisto MT" pitchFamily="18" charset="0"/>
              </a:rPr>
              <a:t> because there is a </a:t>
            </a:r>
            <a:r>
              <a:rPr lang="en-US" sz="2400" dirty="0" smtClean="0">
                <a:solidFill>
                  <a:srgbClr val="3399FF"/>
                </a:solidFill>
                <a:latin typeface="Calisto MT" pitchFamily="18" charset="0"/>
              </a:rPr>
              <a:t>correlation</a:t>
            </a:r>
            <a:r>
              <a:rPr lang="en-US" sz="2400" dirty="0" smtClean="0">
                <a:latin typeface="Calisto MT" pitchFamily="18" charset="0"/>
              </a:rPr>
              <a:t> between severity of </a:t>
            </a:r>
            <a:r>
              <a:rPr lang="en-US" sz="2400" dirty="0" err="1" smtClean="0">
                <a:latin typeface="Calisto MT" pitchFamily="18" charset="0"/>
              </a:rPr>
              <a:t>mutaion</a:t>
            </a:r>
            <a:r>
              <a:rPr lang="en-US" sz="2400" dirty="0" smtClean="0">
                <a:latin typeface="Calisto MT" pitchFamily="18" charset="0"/>
              </a:rPr>
              <a:t> &amp; </a:t>
            </a:r>
            <a:r>
              <a:rPr lang="en-US" sz="2400" dirty="0" smtClean="0">
                <a:solidFill>
                  <a:srgbClr val="3399FF"/>
                </a:solidFill>
                <a:latin typeface="Calisto MT" pitchFamily="18" charset="0"/>
              </a:rPr>
              <a:t>phenylalanine tolerance</a:t>
            </a:r>
          </a:p>
          <a:p>
            <a:r>
              <a:rPr lang="en-US" sz="2400" dirty="0" smtClean="0">
                <a:solidFill>
                  <a:srgbClr val="FF0000"/>
                </a:solidFill>
                <a:latin typeface="Calisto MT" pitchFamily="18" charset="0"/>
              </a:rPr>
              <a:t>BH</a:t>
            </a:r>
            <a:r>
              <a:rPr lang="en-US" sz="2400" baseline="-25000" dirty="0" smtClean="0">
                <a:solidFill>
                  <a:srgbClr val="FF0000"/>
                </a:solidFill>
                <a:latin typeface="Calisto MT" pitchFamily="18" charset="0"/>
              </a:rPr>
              <a:t>4</a:t>
            </a:r>
            <a:r>
              <a:rPr lang="en-US" sz="2400" dirty="0" smtClean="0">
                <a:latin typeface="Calisto MT" pitchFamily="18" charset="0"/>
              </a:rPr>
              <a:t>: all children with </a:t>
            </a:r>
            <a:r>
              <a:rPr lang="en-US" sz="2400" dirty="0" err="1" smtClean="0">
                <a:latin typeface="Calisto MT" pitchFamily="18" charset="0"/>
              </a:rPr>
              <a:t>hyperphenylalaninemia</a:t>
            </a:r>
            <a:r>
              <a:rPr lang="en-US" sz="2400" dirty="0" smtClean="0">
                <a:latin typeface="Calisto MT" pitchFamily="18" charset="0"/>
              </a:rPr>
              <a:t> should be screened for defects in </a:t>
            </a:r>
            <a:r>
              <a:rPr lang="en-US" sz="2400" dirty="0" smtClean="0">
                <a:solidFill>
                  <a:srgbClr val="FF0000"/>
                </a:solidFill>
                <a:latin typeface="Calisto MT" pitchFamily="18" charset="0"/>
              </a:rPr>
              <a:t>BH</a:t>
            </a:r>
            <a:r>
              <a:rPr lang="en-US" sz="2400" baseline="-25000" dirty="0" smtClean="0">
                <a:solidFill>
                  <a:srgbClr val="FF0000"/>
                </a:solidFill>
                <a:latin typeface="Calisto MT" pitchFamily="18" charset="0"/>
              </a:rPr>
              <a:t>4</a:t>
            </a:r>
            <a:r>
              <a:rPr lang="en-US" sz="2400" dirty="0" smtClean="0">
                <a:latin typeface="Calisto MT" pitchFamily="18" charset="0"/>
              </a:rPr>
              <a:t> synthesis or recycling</a:t>
            </a:r>
          </a:p>
          <a:p>
            <a:endParaRPr lang="en-US" sz="2000" dirty="0" smtClean="0">
              <a:latin typeface="Calisto MT"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a:xfrm>
            <a:off x="571500" y="53066"/>
            <a:ext cx="8001000" cy="1143000"/>
          </a:xfrm>
        </p:spPr>
        <p:txBody>
          <a:bodyPr/>
          <a:lstStyle/>
          <a:p>
            <a:r>
              <a:rPr lang="en-US" sz="4000" dirty="0"/>
              <a:t>The </a:t>
            </a:r>
            <a:r>
              <a:rPr lang="en-US" sz="4000" dirty="0">
                <a:solidFill>
                  <a:srgbClr val="FF0000"/>
                </a:solidFill>
              </a:rPr>
              <a:t>Guthrie </a:t>
            </a:r>
            <a:r>
              <a:rPr lang="en-US" sz="4000" dirty="0"/>
              <a:t>test </a:t>
            </a:r>
            <a:endParaRPr lang="en-US" sz="4000" dirty="0" smtClean="0">
              <a:latin typeface="Calisto MT" pitchFamily="18" charset="0"/>
            </a:endParaRPr>
          </a:p>
        </p:txBody>
      </p:sp>
      <p:sp>
        <p:nvSpPr>
          <p:cNvPr id="68611" name="Rectangle 3"/>
          <p:cNvSpPr>
            <a:spLocks noGrp="1"/>
          </p:cNvSpPr>
          <p:nvPr>
            <p:ph type="body" idx="1"/>
          </p:nvPr>
        </p:nvSpPr>
        <p:spPr>
          <a:xfrm>
            <a:off x="1476102" y="1920240"/>
            <a:ext cx="7213963" cy="4434839"/>
          </a:xfrm>
        </p:spPr>
        <p:txBody>
          <a:bodyPr>
            <a:normAutofit lnSpcReduction="10000"/>
          </a:bodyPr>
          <a:lstStyle/>
          <a:p>
            <a:pPr marL="0" indent="0">
              <a:buNone/>
              <a:defRPr/>
            </a:pPr>
            <a:r>
              <a:rPr lang="en-US" sz="2200" dirty="0" smtClean="0"/>
              <a:t>A </a:t>
            </a:r>
            <a:r>
              <a:rPr lang="en-US" sz="2200" dirty="0" smtClean="0">
                <a:solidFill>
                  <a:srgbClr val="3399FF"/>
                </a:solidFill>
              </a:rPr>
              <a:t>microbiological </a:t>
            </a:r>
            <a:r>
              <a:rPr lang="en-US" sz="2200" dirty="0">
                <a:solidFill>
                  <a:srgbClr val="3399FF"/>
                </a:solidFill>
              </a:rPr>
              <a:t>assay </a:t>
            </a:r>
            <a:r>
              <a:rPr lang="en-US" sz="2200" dirty="0"/>
              <a:t>developed by </a:t>
            </a:r>
            <a:r>
              <a:rPr lang="en-US" sz="2200" dirty="0">
                <a:solidFill>
                  <a:srgbClr val="FF0000"/>
                </a:solidFill>
              </a:rPr>
              <a:t>Dr. Guthrie</a:t>
            </a:r>
            <a:r>
              <a:rPr lang="en-US" sz="2200" dirty="0"/>
              <a:t>. </a:t>
            </a:r>
          </a:p>
          <a:p>
            <a:pPr>
              <a:buFontTx/>
              <a:buChar char="-"/>
              <a:defRPr/>
            </a:pPr>
            <a:r>
              <a:rPr lang="en-US" sz="2200" dirty="0" smtClean="0"/>
              <a:t>Involves </a:t>
            </a:r>
            <a:r>
              <a:rPr lang="en-US" sz="2200" dirty="0"/>
              <a:t>the incorporation of bacterium </a:t>
            </a:r>
            <a:r>
              <a:rPr lang="en-US" sz="2200" i="1" dirty="0">
                <a:solidFill>
                  <a:srgbClr val="FF0000"/>
                </a:solidFill>
              </a:rPr>
              <a:t>Bacillus subtilis </a:t>
            </a:r>
            <a:r>
              <a:rPr lang="en-US" sz="2200" dirty="0">
                <a:solidFill>
                  <a:srgbClr val="FF0000"/>
                </a:solidFill>
              </a:rPr>
              <a:t> </a:t>
            </a:r>
            <a:r>
              <a:rPr lang="en-US" sz="2200" dirty="0"/>
              <a:t>and </a:t>
            </a:r>
            <a:r>
              <a:rPr lang="en-US" sz="2200" dirty="0" smtClean="0"/>
              <a:t>the </a:t>
            </a:r>
            <a:r>
              <a:rPr lang="en-US" sz="2200" dirty="0"/>
              <a:t>growth antagonist beta-2-thienylalanine into agar.</a:t>
            </a:r>
          </a:p>
          <a:p>
            <a:pPr>
              <a:buFontTx/>
              <a:buChar char="-"/>
              <a:defRPr/>
            </a:pPr>
            <a:r>
              <a:rPr lang="en-US" sz="2200" dirty="0" smtClean="0">
                <a:solidFill>
                  <a:srgbClr val="FF0000"/>
                </a:solidFill>
              </a:rPr>
              <a:t>Dried </a:t>
            </a:r>
            <a:r>
              <a:rPr lang="en-US" sz="2200" dirty="0">
                <a:solidFill>
                  <a:srgbClr val="FF0000"/>
                </a:solidFill>
              </a:rPr>
              <a:t>blood spot </a:t>
            </a:r>
            <a:r>
              <a:rPr lang="en-US" sz="2200" dirty="0"/>
              <a:t>is placed on the agar</a:t>
            </a:r>
          </a:p>
          <a:p>
            <a:pPr>
              <a:buFontTx/>
              <a:buChar char="-"/>
              <a:defRPr/>
            </a:pPr>
            <a:r>
              <a:rPr lang="en-US" sz="2200" dirty="0" smtClean="0"/>
              <a:t>If </a:t>
            </a:r>
            <a:r>
              <a:rPr lang="en-US" sz="2200" dirty="0"/>
              <a:t>there is a normal concentration of phenylalanine in the sample, </a:t>
            </a:r>
            <a:r>
              <a:rPr lang="en-US" sz="2200" dirty="0">
                <a:solidFill>
                  <a:srgbClr val="FF0000"/>
                </a:solidFill>
              </a:rPr>
              <a:t>bacterial </a:t>
            </a:r>
            <a:r>
              <a:rPr lang="en-US" sz="2200" dirty="0" smtClean="0">
                <a:solidFill>
                  <a:srgbClr val="FF0000"/>
                </a:solidFill>
              </a:rPr>
              <a:t>growth </a:t>
            </a:r>
            <a:r>
              <a:rPr lang="en-US" sz="2200" dirty="0"/>
              <a:t>will be </a:t>
            </a:r>
            <a:r>
              <a:rPr lang="en-US" sz="2200" dirty="0">
                <a:solidFill>
                  <a:srgbClr val="FF0000"/>
                </a:solidFill>
              </a:rPr>
              <a:t>inhibited</a:t>
            </a:r>
            <a:r>
              <a:rPr lang="en-US" sz="2200" dirty="0"/>
              <a:t>.</a:t>
            </a:r>
          </a:p>
          <a:p>
            <a:pPr>
              <a:buFontTx/>
              <a:buChar char="-"/>
              <a:defRPr/>
            </a:pPr>
            <a:r>
              <a:rPr lang="en-US" sz="2200" dirty="0" smtClean="0">
                <a:solidFill>
                  <a:srgbClr val="FF0000"/>
                </a:solidFill>
              </a:rPr>
              <a:t>Excess </a:t>
            </a:r>
            <a:r>
              <a:rPr lang="en-US" sz="2200" dirty="0">
                <a:solidFill>
                  <a:srgbClr val="FF0000"/>
                </a:solidFill>
              </a:rPr>
              <a:t>phenylalanine </a:t>
            </a:r>
            <a:r>
              <a:rPr lang="en-US" sz="2200" dirty="0"/>
              <a:t>will counteract the antagonist and </a:t>
            </a:r>
            <a:r>
              <a:rPr lang="en-US" sz="2200" dirty="0">
                <a:solidFill>
                  <a:srgbClr val="FF0000"/>
                </a:solidFill>
              </a:rPr>
              <a:t>restore</a:t>
            </a:r>
            <a:r>
              <a:rPr lang="en-US" sz="2200" dirty="0"/>
              <a:t> growth of </a:t>
            </a:r>
            <a:r>
              <a:rPr lang="en-US" sz="2200" dirty="0" smtClean="0"/>
              <a:t>bacterium </a:t>
            </a:r>
            <a:r>
              <a:rPr lang="en-US" sz="2200" dirty="0"/>
              <a:t>around the spot</a:t>
            </a:r>
            <a:r>
              <a:rPr lang="en-US" sz="2200" dirty="0" smtClean="0"/>
              <a:t>.</a:t>
            </a:r>
          </a:p>
          <a:p>
            <a:pPr>
              <a:buFontTx/>
              <a:buChar char="-"/>
              <a:defRPr/>
            </a:pPr>
            <a:r>
              <a:rPr lang="en-US" sz="2200" dirty="0" smtClean="0"/>
              <a:t>Test is sensitive to phenylalanine conc. </a:t>
            </a:r>
            <a:r>
              <a:rPr lang="en-US" sz="2200" dirty="0"/>
              <a:t>o</a:t>
            </a:r>
            <a:r>
              <a:rPr lang="en-US" sz="2200" dirty="0" smtClean="0"/>
              <a:t>f &gt;4mg/</a:t>
            </a:r>
            <a:r>
              <a:rPr lang="en-US" sz="2200" dirty="0" err="1" smtClean="0"/>
              <a:t>dL</a:t>
            </a:r>
            <a:endParaRPr lang="en-US" sz="2200" dirty="0" smtClean="0"/>
          </a:p>
          <a:p>
            <a:pPr>
              <a:buFontTx/>
              <a:buChar char="-"/>
              <a:defRPr/>
            </a:pPr>
            <a:r>
              <a:rPr lang="en-US" sz="2200" dirty="0" smtClean="0"/>
              <a:t>Allows for testing of </a:t>
            </a:r>
            <a:r>
              <a:rPr lang="en-US" sz="2200" dirty="0" smtClean="0">
                <a:solidFill>
                  <a:srgbClr val="3399FF"/>
                </a:solidFill>
              </a:rPr>
              <a:t>other amino acid </a:t>
            </a:r>
            <a:r>
              <a:rPr lang="en-US" sz="2200" dirty="0" smtClean="0"/>
              <a:t>disorders using </a:t>
            </a:r>
            <a:r>
              <a:rPr lang="en-US" sz="2200" dirty="0" smtClean="0">
                <a:solidFill>
                  <a:srgbClr val="3399FF"/>
                </a:solidFill>
              </a:rPr>
              <a:t>different growth antagonists</a:t>
            </a:r>
          </a:p>
          <a:p>
            <a:pPr>
              <a:buFontTx/>
              <a:buChar cha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097280" y="457201"/>
            <a:ext cx="7589520" cy="953588"/>
          </a:xfrm>
        </p:spPr>
        <p:txBody>
          <a:bodyPr/>
          <a:lstStyle/>
          <a:p>
            <a:r>
              <a:rPr lang="en-US" dirty="0" smtClean="0">
                <a:latin typeface="Calisto MT" pitchFamily="18" charset="0"/>
              </a:rPr>
              <a:t> </a:t>
            </a:r>
            <a:r>
              <a:rPr lang="en-US" dirty="0">
                <a:solidFill>
                  <a:srgbClr val="FF0000"/>
                </a:solidFill>
                <a:latin typeface="Calisto MT" pitchFamily="18" charset="0"/>
              </a:rPr>
              <a:t>T</a:t>
            </a:r>
            <a:r>
              <a:rPr lang="en-US" dirty="0" smtClean="0">
                <a:solidFill>
                  <a:srgbClr val="FF0000"/>
                </a:solidFill>
                <a:latin typeface="Calisto MT" pitchFamily="18" charset="0"/>
              </a:rPr>
              <a:t>etrahydrobiopterin </a:t>
            </a:r>
            <a:r>
              <a:rPr lang="en-US" dirty="0">
                <a:latin typeface="Calisto MT" pitchFamily="18" charset="0"/>
              </a:rPr>
              <a:t>(BH</a:t>
            </a:r>
            <a:r>
              <a:rPr lang="en-US" baseline="-25000" dirty="0">
                <a:latin typeface="Calisto MT" pitchFamily="18" charset="0"/>
              </a:rPr>
              <a:t>4</a:t>
            </a:r>
            <a:r>
              <a:rPr lang="en-US" dirty="0">
                <a:latin typeface="Calisto MT" pitchFamily="18" charset="0"/>
              </a:rPr>
              <a:t>) </a:t>
            </a:r>
            <a:endParaRPr lang="en-US" dirty="0"/>
          </a:p>
        </p:txBody>
      </p:sp>
      <p:sp>
        <p:nvSpPr>
          <p:cNvPr id="10" name="Content Placeholder 9"/>
          <p:cNvSpPr>
            <a:spLocks noGrp="1"/>
          </p:cNvSpPr>
          <p:nvPr>
            <p:ph idx="1"/>
          </p:nvPr>
        </p:nvSpPr>
        <p:spPr>
          <a:xfrm>
            <a:off x="898071" y="2129245"/>
            <a:ext cx="7788729" cy="3619772"/>
          </a:xfrm>
        </p:spPr>
        <p:txBody>
          <a:bodyPr>
            <a:normAutofit fontScale="92500" lnSpcReduction="10000"/>
          </a:bodyPr>
          <a:lstStyle/>
          <a:p>
            <a:r>
              <a:rPr lang="en-US" dirty="0" smtClean="0"/>
              <a:t>Also a </a:t>
            </a:r>
            <a:r>
              <a:rPr lang="en-US" dirty="0" smtClean="0">
                <a:solidFill>
                  <a:srgbClr val="FF0000"/>
                </a:solidFill>
              </a:rPr>
              <a:t>cofactor for </a:t>
            </a:r>
            <a:r>
              <a:rPr lang="en-US" dirty="0" smtClean="0">
                <a:solidFill>
                  <a:srgbClr val="3399FF"/>
                </a:solidFill>
              </a:rPr>
              <a:t>tyrosine </a:t>
            </a:r>
            <a:r>
              <a:rPr lang="en-US" dirty="0" smtClean="0"/>
              <a:t>hydrolase, </a:t>
            </a:r>
            <a:r>
              <a:rPr lang="en-US" dirty="0" smtClean="0">
                <a:solidFill>
                  <a:srgbClr val="3399FF"/>
                </a:solidFill>
              </a:rPr>
              <a:t>tryptophan</a:t>
            </a:r>
            <a:r>
              <a:rPr lang="en-US" dirty="0" smtClean="0"/>
              <a:t> hydrolase, and </a:t>
            </a:r>
            <a:r>
              <a:rPr lang="en-US" dirty="0" smtClean="0">
                <a:solidFill>
                  <a:srgbClr val="3399FF"/>
                </a:solidFill>
              </a:rPr>
              <a:t>nitric oxide synthase</a:t>
            </a:r>
          </a:p>
          <a:p>
            <a:r>
              <a:rPr lang="en-US" dirty="0" smtClean="0"/>
              <a:t>Affects the synthesis of several </a:t>
            </a:r>
            <a:r>
              <a:rPr lang="en-US" dirty="0" smtClean="0">
                <a:solidFill>
                  <a:srgbClr val="FF0000"/>
                </a:solidFill>
              </a:rPr>
              <a:t>neurotransmitters </a:t>
            </a:r>
            <a:r>
              <a:rPr lang="en-US" dirty="0" smtClean="0"/>
              <a:t>(dopamine &amp; serotonin)</a:t>
            </a:r>
          </a:p>
          <a:p>
            <a:r>
              <a:rPr lang="en-US" dirty="0" smtClean="0"/>
              <a:t>Defects in synthesis or recycling lead to </a:t>
            </a:r>
            <a:r>
              <a:rPr lang="en-US" dirty="0" smtClean="0">
                <a:solidFill>
                  <a:srgbClr val="FF0000"/>
                </a:solidFill>
              </a:rPr>
              <a:t>neurological</a:t>
            </a:r>
            <a:r>
              <a:rPr lang="en-US" dirty="0" smtClean="0"/>
              <a:t> </a:t>
            </a:r>
            <a:r>
              <a:rPr lang="en-US" dirty="0" smtClean="0">
                <a:solidFill>
                  <a:srgbClr val="FF0000"/>
                </a:solidFill>
              </a:rPr>
              <a:t>symptoms</a:t>
            </a:r>
            <a:r>
              <a:rPr lang="en-US" dirty="0" smtClean="0"/>
              <a:t> &amp; </a:t>
            </a:r>
            <a:r>
              <a:rPr lang="en-US" dirty="0" smtClean="0">
                <a:solidFill>
                  <a:srgbClr val="FF0000"/>
                </a:solidFill>
              </a:rPr>
              <a:t>developmental regression </a:t>
            </a:r>
            <a:r>
              <a:rPr lang="en-US" dirty="0" smtClean="0"/>
              <a:t>in the first few months of life</a:t>
            </a:r>
          </a:p>
          <a:p>
            <a:r>
              <a:rPr lang="en-US" dirty="0" smtClean="0"/>
              <a:t>Patients can develop </a:t>
            </a:r>
            <a:r>
              <a:rPr lang="en-US" dirty="0" smtClean="0">
                <a:solidFill>
                  <a:srgbClr val="FF0000"/>
                </a:solidFill>
              </a:rPr>
              <a:t>seizures</a:t>
            </a:r>
          </a:p>
          <a:p>
            <a:r>
              <a:rPr lang="en-US" dirty="0" smtClean="0"/>
              <a:t>Patients may or may not require low phenylalanine diet once </a:t>
            </a:r>
            <a:r>
              <a:rPr lang="en-US" dirty="0" smtClean="0">
                <a:solidFill>
                  <a:srgbClr val="FF0000"/>
                </a:solidFill>
              </a:rPr>
              <a:t>BH</a:t>
            </a:r>
            <a:r>
              <a:rPr lang="en-US" baseline="-25000" dirty="0" smtClean="0">
                <a:solidFill>
                  <a:srgbClr val="FF0000"/>
                </a:solidFill>
              </a:rPr>
              <a:t>4</a:t>
            </a:r>
            <a:r>
              <a:rPr lang="en-US" dirty="0" smtClean="0">
                <a:solidFill>
                  <a:srgbClr val="FF0000"/>
                </a:solidFill>
              </a:rPr>
              <a:t> </a:t>
            </a:r>
            <a:r>
              <a:rPr lang="en-US" dirty="0" smtClean="0"/>
              <a:t>therapy is initiated</a:t>
            </a:r>
          </a:p>
          <a:p>
            <a:pPr marL="0" indent="0">
              <a:buNone/>
            </a:pPr>
            <a:endParaRPr lang="en-US" dirty="0" smtClean="0">
              <a:solidFill>
                <a:srgbClr val="FF0000"/>
              </a:solidFill>
            </a:endParaRPr>
          </a:p>
          <a:p>
            <a:pPr marL="0" indent="0">
              <a:buNone/>
            </a:pPr>
            <a:endParaRPr lang="en-US" dirty="0">
              <a:solidFill>
                <a:srgbClr val="FF0000"/>
              </a:solidFill>
            </a:endParaRPr>
          </a:p>
        </p:txBody>
      </p:sp>
      <p:sp>
        <p:nvSpPr>
          <p:cNvPr id="8" name="Slide Number Placeholder 7"/>
          <p:cNvSpPr>
            <a:spLocks noGrp="1"/>
          </p:cNvSpPr>
          <p:nvPr>
            <p:ph type="sldNum" sz="quarter" idx="12"/>
          </p:nvPr>
        </p:nvSpPr>
        <p:spPr/>
        <p:txBody>
          <a:bodyPr/>
          <a:lstStyle/>
          <a:p>
            <a:pPr>
              <a:defRPr/>
            </a:pPr>
            <a:fld id="{F96FA223-7FDD-40AF-A478-C338CC47DAEF}" type="slidenum">
              <a:rPr lang="en-US" smtClean="0"/>
              <a:pPr>
                <a:defRPr/>
              </a:pPr>
              <a:t>23</a:t>
            </a:fld>
            <a:endParaRPr lang="en-US"/>
          </a:p>
        </p:txBody>
      </p:sp>
    </p:spTree>
    <p:extLst>
      <p:ext uri="{BB962C8B-B14F-4D97-AF65-F5344CB8AC3E}">
        <p14:creationId xmlns:p14="http://schemas.microsoft.com/office/powerpoint/2010/main" val="35622342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679268"/>
          </a:xfrm>
        </p:spPr>
        <p:txBody>
          <a:bodyPr>
            <a:normAutofit fontScale="90000"/>
          </a:bodyPr>
          <a:lstStyle/>
          <a:p>
            <a:r>
              <a:rPr lang="en-US" sz="4000" dirty="0"/>
              <a:t>Maple syrup urine disease </a:t>
            </a:r>
            <a:r>
              <a:rPr lang="en-US" sz="4000" dirty="0">
                <a:solidFill>
                  <a:srgbClr val="FF0000"/>
                </a:solidFill>
              </a:rPr>
              <a:t>(MSUD) </a:t>
            </a:r>
          </a:p>
        </p:txBody>
      </p:sp>
      <p:sp>
        <p:nvSpPr>
          <p:cNvPr id="3" name="Content Placeholder 2"/>
          <p:cNvSpPr>
            <a:spLocks noGrp="1"/>
          </p:cNvSpPr>
          <p:nvPr>
            <p:ph idx="1"/>
          </p:nvPr>
        </p:nvSpPr>
        <p:spPr>
          <a:xfrm>
            <a:off x="982132" y="2286000"/>
            <a:ext cx="7822233" cy="3370218"/>
          </a:xfrm>
        </p:spPr>
        <p:txBody>
          <a:bodyPr>
            <a:normAutofit fontScale="92500" lnSpcReduction="20000"/>
          </a:bodyPr>
          <a:lstStyle/>
          <a:p>
            <a:r>
              <a:rPr lang="en-US" dirty="0" smtClean="0"/>
              <a:t>Caused by a </a:t>
            </a:r>
            <a:r>
              <a:rPr lang="en-US" dirty="0" smtClean="0">
                <a:solidFill>
                  <a:srgbClr val="FF0000"/>
                </a:solidFill>
              </a:rPr>
              <a:t>gene defect</a:t>
            </a:r>
          </a:p>
          <a:p>
            <a:r>
              <a:rPr lang="en-US" dirty="0" smtClean="0"/>
              <a:t>Can’t break down branched-chain </a:t>
            </a:r>
            <a:r>
              <a:rPr lang="en-US" dirty="0" err="1" smtClean="0">
                <a:solidFill>
                  <a:srgbClr val="FF0000"/>
                </a:solidFill>
              </a:rPr>
              <a:t>leucine</a:t>
            </a:r>
            <a:r>
              <a:rPr lang="en-US" dirty="0" smtClean="0"/>
              <a:t>, </a:t>
            </a:r>
            <a:r>
              <a:rPr lang="en-US" dirty="0" smtClean="0">
                <a:solidFill>
                  <a:srgbClr val="FF0000"/>
                </a:solidFill>
              </a:rPr>
              <a:t>isoleucine</a:t>
            </a:r>
            <a:r>
              <a:rPr lang="en-US" dirty="0" smtClean="0"/>
              <a:t>, and </a:t>
            </a:r>
            <a:r>
              <a:rPr lang="en-US" dirty="0" smtClean="0">
                <a:solidFill>
                  <a:srgbClr val="FF0000"/>
                </a:solidFill>
              </a:rPr>
              <a:t>valine</a:t>
            </a:r>
            <a:r>
              <a:rPr lang="en-US" dirty="0" smtClean="0"/>
              <a:t> which leads to buildup of in the blood</a:t>
            </a:r>
          </a:p>
          <a:p>
            <a:r>
              <a:rPr lang="en-US" dirty="0" smtClean="0"/>
              <a:t>MSUD </a:t>
            </a:r>
            <a:r>
              <a:rPr lang="en-US" dirty="0" smtClean="0">
                <a:solidFill>
                  <a:srgbClr val="FF0000"/>
                </a:solidFill>
              </a:rPr>
              <a:t>can damage the brain </a:t>
            </a:r>
            <a:r>
              <a:rPr lang="en-US" dirty="0" smtClean="0"/>
              <a:t>in most severe cases during times of physical stress (Ex: infection, fever, or not eating for along time)</a:t>
            </a:r>
          </a:p>
          <a:p>
            <a:r>
              <a:rPr lang="en-US" dirty="0" smtClean="0"/>
              <a:t>MSUD also occurs in an </a:t>
            </a:r>
            <a:r>
              <a:rPr lang="en-US" dirty="0" smtClean="0">
                <a:solidFill>
                  <a:srgbClr val="FF0000"/>
                </a:solidFill>
              </a:rPr>
              <a:t>intermittent &amp; a mild form</a:t>
            </a:r>
          </a:p>
          <a:p>
            <a:r>
              <a:rPr lang="en-US" dirty="0" smtClean="0"/>
              <a:t>Even in the mildest form, repeated periods of physical stress can cause high levels of </a:t>
            </a:r>
            <a:r>
              <a:rPr lang="en-US" dirty="0" err="1" smtClean="0"/>
              <a:t>leucine</a:t>
            </a:r>
            <a:endParaRPr lang="en-US" dirty="0" smtClean="0"/>
          </a:p>
          <a:p>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7B9A6D98-F186-43DF-9B91-F99030DA03AF}" type="slidenum">
              <a:rPr lang="en-US" smtClean="0"/>
              <a:pPr>
                <a:defRPr/>
              </a:pPr>
              <a:t>24</a:t>
            </a:fld>
            <a:endParaRPr lang="en-US" dirty="0"/>
          </a:p>
        </p:txBody>
      </p:sp>
    </p:spTree>
    <p:extLst>
      <p:ext uri="{BB962C8B-B14F-4D97-AF65-F5344CB8AC3E}">
        <p14:creationId xmlns:p14="http://schemas.microsoft.com/office/powerpoint/2010/main" val="2482599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9698" y="235130"/>
            <a:ext cx="7704667" cy="883921"/>
          </a:xfrm>
        </p:spPr>
        <p:txBody>
          <a:bodyPr/>
          <a:lstStyle/>
          <a:p>
            <a:r>
              <a:rPr lang="en-US" dirty="0" smtClean="0"/>
              <a:t>Symptoms of MSUD</a:t>
            </a:r>
            <a:endParaRPr lang="en-US" dirty="0"/>
          </a:p>
        </p:txBody>
      </p:sp>
      <p:sp>
        <p:nvSpPr>
          <p:cNvPr id="3" name="Content Placeholder 2"/>
          <p:cNvSpPr>
            <a:spLocks noGrp="1"/>
          </p:cNvSpPr>
          <p:nvPr>
            <p:ph idx="1"/>
          </p:nvPr>
        </p:nvSpPr>
        <p:spPr>
          <a:xfrm>
            <a:off x="1099698" y="783771"/>
            <a:ext cx="7704667" cy="4197142"/>
          </a:xfrm>
        </p:spPr>
        <p:txBody>
          <a:bodyPr>
            <a:normAutofit/>
          </a:bodyPr>
          <a:lstStyle/>
          <a:p>
            <a:pPr lvl="1">
              <a:buSzPct val="45000"/>
              <a:buFont typeface="Wingdings" charset="0"/>
              <a:buChar char=""/>
              <a:defRPr/>
            </a:pPr>
            <a:r>
              <a:rPr lang="en-US" sz="2000" dirty="0" smtClean="0"/>
              <a:t>Avoiding </a:t>
            </a:r>
            <a:r>
              <a:rPr lang="en-US" sz="2000" dirty="0" smtClean="0"/>
              <a:t>food, coma, feeding difficulties, lethargy</a:t>
            </a:r>
            <a:endParaRPr lang="en-US" sz="2000" dirty="0"/>
          </a:p>
          <a:p>
            <a:pPr>
              <a:spcBef>
                <a:spcPts val="500"/>
              </a:spcBef>
              <a:spcAft>
                <a:spcPts val="500"/>
              </a:spcAft>
              <a:buClrTx/>
              <a:buSzTx/>
              <a:buFontTx/>
              <a:buNone/>
              <a:defRPr/>
            </a:pPr>
            <a:r>
              <a:rPr lang="en-US" sz="2000" dirty="0"/>
              <a:t> 	 </a:t>
            </a:r>
            <a:r>
              <a:rPr lang="en-US" sz="2000" dirty="0" smtClean="0"/>
              <a:t>   seizures, </a:t>
            </a:r>
            <a:r>
              <a:rPr lang="en-US" sz="2000" dirty="0" smtClean="0">
                <a:solidFill>
                  <a:srgbClr val="3399FF"/>
                </a:solidFill>
              </a:rPr>
              <a:t>urine </a:t>
            </a:r>
            <a:r>
              <a:rPr lang="en-US" sz="2000" dirty="0">
                <a:solidFill>
                  <a:srgbClr val="3399FF"/>
                </a:solidFill>
              </a:rPr>
              <a:t>that smells like maple </a:t>
            </a:r>
            <a:r>
              <a:rPr lang="en-US" sz="2000" dirty="0" smtClean="0">
                <a:solidFill>
                  <a:srgbClr val="3399FF"/>
                </a:solidFill>
              </a:rPr>
              <a:t>syrup</a:t>
            </a:r>
            <a:r>
              <a:rPr lang="en-US" sz="2000" dirty="0" smtClean="0"/>
              <a:t>, and vomiting</a:t>
            </a:r>
            <a:endParaRPr lang="en-US" sz="2000" dirty="0"/>
          </a:p>
          <a:p>
            <a:pPr>
              <a:spcBef>
                <a:spcPts val="500"/>
              </a:spcBef>
              <a:spcAft>
                <a:spcPts val="500"/>
              </a:spcAft>
              <a:buClrTx/>
              <a:buSzTx/>
              <a:buFontTx/>
              <a:buNone/>
              <a:defRPr/>
            </a:pPr>
            <a:endParaRPr lang="en-US" sz="800" dirty="0"/>
          </a:p>
          <a:p>
            <a:pPr lvl="1">
              <a:buSzPct val="45000"/>
              <a:buFont typeface="Wingdings" charset="0"/>
              <a:buChar char=""/>
              <a:defRPr/>
            </a:pPr>
            <a:r>
              <a:rPr lang="en-US" sz="2000" dirty="0"/>
              <a:t>Exams and Tests</a:t>
            </a:r>
          </a:p>
          <a:p>
            <a:pPr lvl="3">
              <a:buSzPct val="45000"/>
              <a:buFontTx/>
              <a:buChar char="•"/>
              <a:defRPr/>
            </a:pPr>
            <a:r>
              <a:rPr lang="en-US" sz="2000" dirty="0" smtClean="0"/>
              <a:t>Plasma </a:t>
            </a:r>
            <a:r>
              <a:rPr lang="en-US" sz="2000" dirty="0"/>
              <a:t>Amino Acid </a:t>
            </a:r>
            <a:r>
              <a:rPr lang="en-US" sz="2000" dirty="0" smtClean="0"/>
              <a:t>Test</a:t>
            </a:r>
            <a:endParaRPr lang="en-US" sz="2000" dirty="0"/>
          </a:p>
          <a:p>
            <a:pPr lvl="3">
              <a:buSzPct val="45000"/>
              <a:buFontTx/>
              <a:buChar char="•"/>
              <a:defRPr/>
            </a:pPr>
            <a:r>
              <a:rPr lang="en-US" sz="2000" dirty="0"/>
              <a:t>Urine Amino Acid Test</a:t>
            </a:r>
          </a:p>
          <a:p>
            <a:pPr lvl="3">
              <a:buSzPct val="45000"/>
              <a:buFontTx/>
              <a:buNone/>
              <a:defRPr/>
            </a:pPr>
            <a:endParaRPr lang="en-US" sz="1000" dirty="0"/>
          </a:p>
          <a:p>
            <a:pPr>
              <a:buClrTx/>
              <a:buSzTx/>
              <a:buFontTx/>
              <a:buNone/>
              <a:defRPr/>
            </a:pPr>
            <a:r>
              <a:rPr lang="en-US" sz="2000" dirty="0"/>
              <a:t>There will be signs of </a:t>
            </a:r>
            <a:r>
              <a:rPr lang="en-US" sz="2000" dirty="0">
                <a:solidFill>
                  <a:srgbClr val="3399FF"/>
                </a:solidFill>
              </a:rPr>
              <a:t>ketosis</a:t>
            </a:r>
            <a:r>
              <a:rPr lang="en-US" sz="2000" dirty="0"/>
              <a:t> and excess acid in blood (</a:t>
            </a:r>
            <a:r>
              <a:rPr lang="en-US" sz="2000" dirty="0" smtClean="0">
                <a:solidFill>
                  <a:srgbClr val="3399FF"/>
                </a:solidFill>
              </a:rPr>
              <a:t>acidosis</a:t>
            </a:r>
            <a:r>
              <a:rPr lang="en-US" sz="2000" dirty="0" smtClean="0"/>
              <a:t>)</a:t>
            </a:r>
            <a:endParaRPr lang="en-US" dirty="0"/>
          </a:p>
        </p:txBody>
      </p:sp>
      <p:sp>
        <p:nvSpPr>
          <p:cNvPr id="5" name="Slide Number Placeholder 4"/>
          <p:cNvSpPr>
            <a:spLocks noGrp="1"/>
          </p:cNvSpPr>
          <p:nvPr>
            <p:ph type="sldNum" sz="quarter" idx="12"/>
          </p:nvPr>
        </p:nvSpPr>
        <p:spPr/>
        <p:txBody>
          <a:bodyPr/>
          <a:lstStyle/>
          <a:p>
            <a:pPr>
              <a:defRPr/>
            </a:pPr>
            <a:fld id="{7B9A6D98-F186-43DF-9B91-F99030DA03AF}" type="slidenum">
              <a:rPr lang="en-US" smtClean="0"/>
              <a:pPr>
                <a:defRPr/>
              </a:pPr>
              <a:t>25</a:t>
            </a:fld>
            <a:endParaRPr lang="en-US" dirty="0"/>
          </a:p>
        </p:txBody>
      </p:sp>
    </p:spTree>
    <p:extLst>
      <p:ext uri="{BB962C8B-B14F-4D97-AF65-F5344CB8AC3E}">
        <p14:creationId xmlns:p14="http://schemas.microsoft.com/office/powerpoint/2010/main" val="205923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109728"/>
            <a:ext cx="8001000" cy="1143000"/>
          </a:xfrm>
        </p:spPr>
        <p:txBody>
          <a:bodyPr/>
          <a:lstStyle/>
          <a:p>
            <a:r>
              <a:rPr lang="en-US" sz="4400" dirty="0" smtClean="0"/>
              <a:t>Treatment of </a:t>
            </a:r>
            <a:r>
              <a:rPr lang="en-US" sz="4400" dirty="0" smtClean="0">
                <a:solidFill>
                  <a:srgbClr val="FF0000"/>
                </a:solidFill>
              </a:rPr>
              <a:t>MSUD</a:t>
            </a:r>
            <a:endParaRPr lang="en-US" sz="4400" dirty="0">
              <a:solidFill>
                <a:srgbClr val="FF0000"/>
              </a:solidFill>
            </a:endParaRPr>
          </a:p>
        </p:txBody>
      </p:sp>
      <p:sp>
        <p:nvSpPr>
          <p:cNvPr id="3" name="Content Placeholder 2"/>
          <p:cNvSpPr>
            <a:spLocks noGrp="1"/>
          </p:cNvSpPr>
          <p:nvPr>
            <p:ph idx="1"/>
          </p:nvPr>
        </p:nvSpPr>
        <p:spPr>
          <a:xfrm>
            <a:off x="1280160" y="679922"/>
            <a:ext cx="7562088" cy="5605273"/>
          </a:xfrm>
        </p:spPr>
        <p:txBody>
          <a:bodyPr>
            <a:normAutofit/>
          </a:bodyPr>
          <a:lstStyle/>
          <a:p>
            <a:pPr>
              <a:buClrTx/>
              <a:buSzTx/>
              <a:buFontTx/>
              <a:buNone/>
              <a:defRPr/>
            </a:pPr>
            <a:r>
              <a:rPr lang="en-US" sz="2000" dirty="0"/>
              <a:t>When the condition is diagnosed, and during episodes, treatment </a:t>
            </a:r>
            <a:r>
              <a:rPr lang="en-US" sz="2000" dirty="0" smtClean="0"/>
              <a:t>involves eating </a:t>
            </a:r>
            <a:r>
              <a:rPr lang="en-US" sz="2000" dirty="0"/>
              <a:t>a </a:t>
            </a:r>
            <a:r>
              <a:rPr lang="en-US" sz="2000" dirty="0" smtClean="0"/>
              <a:t>protein-free </a:t>
            </a:r>
            <a:r>
              <a:rPr lang="en-US" sz="2000" dirty="0"/>
              <a:t>diet. Fluids, sugars, and possibly fats are given through a vein (IV). </a:t>
            </a:r>
          </a:p>
          <a:p>
            <a:pPr>
              <a:buClrTx/>
              <a:buSzTx/>
              <a:buFontTx/>
              <a:buNone/>
              <a:defRPr/>
            </a:pPr>
            <a:r>
              <a:rPr lang="en-US" sz="2000" dirty="0" smtClean="0"/>
              <a:t>Peritoneal </a:t>
            </a:r>
            <a:r>
              <a:rPr lang="en-US" sz="2000" dirty="0"/>
              <a:t>dialysis or hemodialysis can be used to reduce the level </a:t>
            </a:r>
            <a:r>
              <a:rPr lang="en-US" sz="2000" dirty="0" smtClean="0"/>
              <a:t>of amino </a:t>
            </a:r>
            <a:r>
              <a:rPr lang="en-US" sz="2000" dirty="0"/>
              <a:t>acids</a:t>
            </a:r>
            <a:r>
              <a:rPr lang="en-US" sz="2000" dirty="0" smtClean="0"/>
              <a:t>.</a:t>
            </a:r>
            <a:endParaRPr lang="en-US" sz="2000" dirty="0"/>
          </a:p>
          <a:p>
            <a:pPr>
              <a:buClrTx/>
              <a:buSzTx/>
              <a:buFontTx/>
              <a:buNone/>
              <a:defRPr/>
            </a:pPr>
            <a:r>
              <a:rPr lang="en-US" sz="2000" dirty="0" smtClean="0"/>
              <a:t>A </a:t>
            </a:r>
            <a:r>
              <a:rPr lang="en-US" sz="2000" dirty="0"/>
              <a:t>special diet free of branched-chain amino acids is started when amino acid levels </a:t>
            </a:r>
            <a:r>
              <a:rPr lang="en-US" sz="2000" dirty="0" smtClean="0"/>
              <a:t>are </a:t>
            </a:r>
            <a:r>
              <a:rPr lang="en-US" sz="2000" dirty="0"/>
              <a:t>normal. </a:t>
            </a:r>
          </a:p>
          <a:p>
            <a:pPr>
              <a:buClrTx/>
              <a:buSzTx/>
              <a:buFontTx/>
              <a:buNone/>
              <a:defRPr/>
            </a:pPr>
            <a:r>
              <a:rPr lang="en-US" sz="2000" dirty="0" smtClean="0"/>
              <a:t>Long </a:t>
            </a:r>
            <a:r>
              <a:rPr lang="en-US" sz="2000" dirty="0"/>
              <a:t>term treatment requires a special diet with low levels of the amino acids leucine, </a:t>
            </a:r>
            <a:r>
              <a:rPr lang="en-US" sz="2000" dirty="0" smtClean="0"/>
              <a:t>isoleucine</a:t>
            </a:r>
            <a:r>
              <a:rPr lang="en-US" sz="2000" dirty="0"/>
              <a:t>, and valine. Persons with this condition must remain on this diet </a:t>
            </a:r>
            <a:r>
              <a:rPr lang="en-US" sz="2000" dirty="0" smtClean="0"/>
              <a:t>permanently.</a:t>
            </a:r>
            <a:endParaRPr lang="en-US" sz="2000" dirty="0"/>
          </a:p>
          <a:p>
            <a:pPr>
              <a:buClrTx/>
              <a:buSzTx/>
              <a:buFontTx/>
              <a:buNone/>
              <a:defRPr/>
            </a:pPr>
            <a:r>
              <a:rPr lang="en-US" sz="2000" dirty="0" smtClean="0"/>
              <a:t>Following  </a:t>
            </a:r>
            <a:r>
              <a:rPr lang="en-US" sz="2000" dirty="0"/>
              <a:t>this diet will prevent neurological damage. </a:t>
            </a:r>
          </a:p>
          <a:p>
            <a:pPr>
              <a:buClrTx/>
              <a:buSzTx/>
              <a:buFontTx/>
              <a:buNone/>
              <a:defRPr/>
            </a:pPr>
            <a:r>
              <a:rPr lang="en-US" sz="2000" dirty="0" smtClean="0"/>
              <a:t>This </a:t>
            </a:r>
            <a:r>
              <a:rPr lang="en-US" sz="2000" dirty="0"/>
              <a:t>requires frequent blood tests and close supervision</a:t>
            </a:r>
            <a:r>
              <a:rPr lang="en-US" sz="2000" dirty="0" smtClean="0"/>
              <a:t>.</a:t>
            </a:r>
            <a:endParaRPr lang="en-US" sz="2000" dirty="0"/>
          </a:p>
        </p:txBody>
      </p:sp>
      <p:sp>
        <p:nvSpPr>
          <p:cNvPr id="5" name="Slide Number Placeholder 4"/>
          <p:cNvSpPr>
            <a:spLocks noGrp="1"/>
          </p:cNvSpPr>
          <p:nvPr>
            <p:ph type="sldNum" sz="quarter" idx="12"/>
          </p:nvPr>
        </p:nvSpPr>
        <p:spPr/>
        <p:txBody>
          <a:bodyPr/>
          <a:lstStyle/>
          <a:p>
            <a:pPr>
              <a:defRPr/>
            </a:pPr>
            <a:fld id="{7B9A6D98-F186-43DF-9B91-F99030DA03AF}" type="slidenum">
              <a:rPr lang="en-US" smtClean="0"/>
              <a:pPr>
                <a:defRPr/>
              </a:pPr>
              <a:t>26</a:t>
            </a:fld>
            <a:endParaRPr lang="en-US" dirty="0"/>
          </a:p>
        </p:txBody>
      </p:sp>
    </p:spTree>
    <p:extLst>
      <p:ext uri="{BB962C8B-B14F-4D97-AF65-F5344CB8AC3E}">
        <p14:creationId xmlns:p14="http://schemas.microsoft.com/office/powerpoint/2010/main" val="1881935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82133" y="195943"/>
            <a:ext cx="7704667" cy="740230"/>
          </a:xfrm>
        </p:spPr>
        <p:txBody>
          <a:bodyPr>
            <a:normAutofit/>
          </a:bodyPr>
          <a:lstStyle/>
          <a:p>
            <a:r>
              <a:rPr lang="en-US" dirty="0" err="1" smtClean="0">
                <a:solidFill>
                  <a:srgbClr val="FF0000"/>
                </a:solidFill>
              </a:rPr>
              <a:t>Alkaptonuria</a:t>
            </a:r>
            <a:endParaRPr lang="en-US" dirty="0"/>
          </a:p>
        </p:txBody>
      </p:sp>
      <p:sp>
        <p:nvSpPr>
          <p:cNvPr id="4" name="Content Placeholder 3"/>
          <p:cNvSpPr>
            <a:spLocks noGrp="1"/>
          </p:cNvSpPr>
          <p:nvPr>
            <p:ph idx="1"/>
          </p:nvPr>
        </p:nvSpPr>
        <p:spPr>
          <a:xfrm>
            <a:off x="982133" y="1815736"/>
            <a:ext cx="7704667" cy="4184079"/>
          </a:xfrm>
        </p:spPr>
        <p:txBody>
          <a:bodyPr>
            <a:normAutofit fontScale="92500" lnSpcReduction="20000"/>
          </a:bodyPr>
          <a:lstStyle/>
          <a:p>
            <a:pPr>
              <a:defRPr/>
            </a:pPr>
            <a:r>
              <a:rPr lang="en-US" u="sng" dirty="0" err="1"/>
              <a:t>Alkaptonuria</a:t>
            </a:r>
            <a:r>
              <a:rPr lang="en-US" u="sng" dirty="0"/>
              <a:t> </a:t>
            </a:r>
            <a:r>
              <a:rPr lang="en-US" dirty="0"/>
              <a:t>is a </a:t>
            </a:r>
            <a:r>
              <a:rPr lang="en-US" dirty="0">
                <a:solidFill>
                  <a:srgbClr val="3399FF"/>
                </a:solidFill>
              </a:rPr>
              <a:t>rare </a:t>
            </a:r>
            <a:r>
              <a:rPr lang="en-US" dirty="0"/>
              <a:t>condition in which a person's </a:t>
            </a:r>
            <a:r>
              <a:rPr lang="en-US" dirty="0">
                <a:solidFill>
                  <a:srgbClr val="3399FF"/>
                </a:solidFill>
              </a:rPr>
              <a:t>urine </a:t>
            </a:r>
            <a:r>
              <a:rPr lang="en-US" dirty="0"/>
              <a:t>turns a dark </a:t>
            </a:r>
            <a:r>
              <a:rPr lang="en-US" dirty="0">
                <a:solidFill>
                  <a:srgbClr val="3399FF"/>
                </a:solidFill>
              </a:rPr>
              <a:t>brownish-black </a:t>
            </a:r>
            <a:r>
              <a:rPr lang="en-US" dirty="0" smtClean="0"/>
              <a:t>color </a:t>
            </a:r>
            <a:r>
              <a:rPr lang="en-US" dirty="0"/>
              <a:t>when exposed to air.  </a:t>
            </a:r>
            <a:r>
              <a:rPr lang="en-US" dirty="0" err="1"/>
              <a:t>Autosomal</a:t>
            </a:r>
            <a:r>
              <a:rPr lang="en-US" dirty="0"/>
              <a:t> recessive</a:t>
            </a:r>
            <a:r>
              <a:rPr lang="en-US" dirty="0" smtClean="0"/>
              <a:t>.</a:t>
            </a:r>
            <a:endParaRPr lang="en-US" dirty="0"/>
          </a:p>
          <a:p>
            <a:pPr marL="0" indent="0">
              <a:buNone/>
              <a:defRPr/>
            </a:pPr>
            <a:r>
              <a:rPr lang="en-US" sz="3000" dirty="0"/>
              <a:t>Causes</a:t>
            </a:r>
          </a:p>
          <a:p>
            <a:pPr>
              <a:defRPr/>
            </a:pPr>
            <a:r>
              <a:rPr lang="en-US" dirty="0" smtClean="0"/>
              <a:t>A </a:t>
            </a:r>
            <a:r>
              <a:rPr lang="en-US" dirty="0"/>
              <a:t>defect in the HGD gene causes </a:t>
            </a:r>
            <a:r>
              <a:rPr lang="en-US" dirty="0" err="1"/>
              <a:t>alkaptonuria</a:t>
            </a:r>
            <a:r>
              <a:rPr lang="en-US" dirty="0" smtClean="0"/>
              <a:t>.</a:t>
            </a:r>
            <a:endParaRPr lang="en-US" dirty="0"/>
          </a:p>
          <a:p>
            <a:pPr>
              <a:defRPr/>
            </a:pPr>
            <a:r>
              <a:rPr lang="en-US" dirty="0" smtClean="0"/>
              <a:t>The </a:t>
            </a:r>
            <a:r>
              <a:rPr lang="en-US" dirty="0"/>
              <a:t>gene defect makes the body unable to properly break down </a:t>
            </a:r>
            <a:r>
              <a:rPr lang="en-US" dirty="0" smtClean="0">
                <a:solidFill>
                  <a:srgbClr val="3399FF"/>
                </a:solidFill>
              </a:rPr>
              <a:t>tyrosine</a:t>
            </a:r>
            <a:r>
              <a:rPr lang="en-US" dirty="0" smtClean="0"/>
              <a:t> </a:t>
            </a:r>
            <a:r>
              <a:rPr lang="en-US" dirty="0"/>
              <a:t>and </a:t>
            </a:r>
            <a:r>
              <a:rPr lang="en-US" dirty="0">
                <a:solidFill>
                  <a:srgbClr val="3399FF"/>
                </a:solidFill>
              </a:rPr>
              <a:t>phenylalanine</a:t>
            </a:r>
            <a:r>
              <a:rPr lang="en-US" dirty="0"/>
              <a:t>. </a:t>
            </a:r>
          </a:p>
          <a:p>
            <a:pPr>
              <a:defRPr/>
            </a:pPr>
            <a:r>
              <a:rPr lang="en-US" dirty="0" smtClean="0"/>
              <a:t>Causes </a:t>
            </a:r>
            <a:r>
              <a:rPr lang="en-US" dirty="0"/>
              <a:t>a buildup of </a:t>
            </a:r>
            <a:r>
              <a:rPr lang="en-US" dirty="0" err="1">
                <a:solidFill>
                  <a:srgbClr val="3399FF"/>
                </a:solidFill>
              </a:rPr>
              <a:t>homogentisic</a:t>
            </a:r>
            <a:r>
              <a:rPr lang="en-US" dirty="0">
                <a:solidFill>
                  <a:srgbClr val="3399FF"/>
                </a:solidFill>
              </a:rPr>
              <a:t> acid</a:t>
            </a:r>
            <a:r>
              <a:rPr lang="en-US" dirty="0"/>
              <a:t> in the skin and other body </a:t>
            </a:r>
            <a:r>
              <a:rPr lang="en-US" dirty="0" smtClean="0"/>
              <a:t>tissues</a:t>
            </a:r>
            <a:r>
              <a:rPr lang="en-US" dirty="0"/>
              <a:t>. </a:t>
            </a:r>
            <a:endParaRPr lang="en-US" dirty="0" smtClean="0"/>
          </a:p>
          <a:p>
            <a:pPr>
              <a:defRPr/>
            </a:pPr>
            <a:r>
              <a:rPr lang="en-US" dirty="0"/>
              <a:t>A</a:t>
            </a:r>
            <a:r>
              <a:rPr lang="en-US" dirty="0" smtClean="0"/>
              <a:t>cid </a:t>
            </a:r>
            <a:r>
              <a:rPr lang="en-US" dirty="0"/>
              <a:t>leaves the body through the urine </a:t>
            </a:r>
          </a:p>
          <a:p>
            <a:pPr>
              <a:defRPr/>
            </a:pPr>
            <a:r>
              <a:rPr lang="en-US" dirty="0"/>
              <a:t>U</a:t>
            </a:r>
            <a:r>
              <a:rPr lang="en-US" dirty="0" smtClean="0"/>
              <a:t>rine </a:t>
            </a:r>
            <a:r>
              <a:rPr lang="en-US" dirty="0"/>
              <a:t>turns brownish-black when it mixes with air</a:t>
            </a:r>
          </a:p>
          <a:p>
            <a:endParaRPr lang="en-US" dirty="0"/>
          </a:p>
        </p:txBody>
      </p:sp>
    </p:spTree>
    <p:extLst>
      <p:ext uri="{BB962C8B-B14F-4D97-AF65-F5344CB8AC3E}">
        <p14:creationId xmlns:p14="http://schemas.microsoft.com/office/powerpoint/2010/main" val="640980829"/>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4567" y="209005"/>
            <a:ext cx="7704667" cy="831670"/>
          </a:xfrm>
        </p:spPr>
        <p:txBody>
          <a:bodyPr/>
          <a:lstStyle/>
          <a:p>
            <a:r>
              <a:rPr lang="en-US" dirty="0" err="1" smtClean="0">
                <a:solidFill>
                  <a:srgbClr val="FF0000"/>
                </a:solidFill>
              </a:rPr>
              <a:t>Alkaptonuria</a:t>
            </a:r>
            <a:endParaRPr lang="en-US" dirty="0"/>
          </a:p>
        </p:txBody>
      </p:sp>
      <p:sp>
        <p:nvSpPr>
          <p:cNvPr id="4" name="Content Placeholder 3"/>
          <p:cNvSpPr>
            <a:spLocks noGrp="1"/>
          </p:cNvSpPr>
          <p:nvPr>
            <p:ph idx="1"/>
          </p:nvPr>
        </p:nvSpPr>
        <p:spPr>
          <a:xfrm>
            <a:off x="1118180" y="1040675"/>
            <a:ext cx="7882128" cy="5573484"/>
          </a:xfrm>
        </p:spPr>
        <p:txBody>
          <a:bodyPr>
            <a:normAutofit fontScale="47500" lnSpcReduction="20000"/>
          </a:bodyPr>
          <a:lstStyle/>
          <a:p>
            <a:pPr>
              <a:defRPr/>
            </a:pPr>
            <a:r>
              <a:rPr lang="en-US" sz="3600" dirty="0" smtClean="0">
                <a:solidFill>
                  <a:srgbClr val="FF0000"/>
                </a:solidFill>
              </a:rPr>
              <a:t>Symptoms:</a:t>
            </a:r>
          </a:p>
          <a:p>
            <a:pPr lvl="1">
              <a:defRPr/>
            </a:pPr>
            <a:r>
              <a:rPr lang="en-US" sz="3600" dirty="0" smtClean="0">
                <a:solidFill>
                  <a:srgbClr val="3399FF"/>
                </a:solidFill>
              </a:rPr>
              <a:t>Urine </a:t>
            </a:r>
            <a:r>
              <a:rPr lang="en-US" sz="3600" dirty="0"/>
              <a:t>in infants diaper may turn </a:t>
            </a:r>
            <a:r>
              <a:rPr lang="en-US" sz="3600" dirty="0">
                <a:solidFill>
                  <a:srgbClr val="3399FF"/>
                </a:solidFill>
              </a:rPr>
              <a:t>almost black </a:t>
            </a:r>
            <a:r>
              <a:rPr lang="en-US" sz="3600" dirty="0"/>
              <a:t>after several </a:t>
            </a:r>
            <a:r>
              <a:rPr lang="en-US" sz="3600" dirty="0" smtClean="0"/>
              <a:t>hours</a:t>
            </a:r>
          </a:p>
          <a:p>
            <a:pPr lvl="1">
              <a:defRPr/>
            </a:pPr>
            <a:r>
              <a:rPr lang="en-US" sz="3600" dirty="0" smtClean="0"/>
              <a:t>Many </a:t>
            </a:r>
            <a:r>
              <a:rPr lang="en-US" sz="3600" dirty="0"/>
              <a:t>individuals do not know they have this condition until </a:t>
            </a:r>
            <a:r>
              <a:rPr lang="en-US" sz="3600" dirty="0" smtClean="0"/>
              <a:t>adulthood.</a:t>
            </a:r>
          </a:p>
          <a:p>
            <a:pPr lvl="1">
              <a:defRPr/>
            </a:pPr>
            <a:r>
              <a:rPr lang="en-US" sz="3600" dirty="0" smtClean="0"/>
              <a:t>Arthritis </a:t>
            </a:r>
            <a:r>
              <a:rPr lang="en-US" sz="3600" dirty="0"/>
              <a:t>( especially of the </a:t>
            </a:r>
            <a:r>
              <a:rPr lang="en-US" sz="3600" dirty="0" smtClean="0"/>
              <a:t>spine)</a:t>
            </a:r>
          </a:p>
          <a:p>
            <a:pPr lvl="1">
              <a:defRPr/>
            </a:pPr>
            <a:r>
              <a:rPr lang="en-US" sz="3600" dirty="0" smtClean="0"/>
              <a:t>Darkening </a:t>
            </a:r>
            <a:r>
              <a:rPr lang="en-US" sz="3600" dirty="0"/>
              <a:t>of the </a:t>
            </a:r>
            <a:r>
              <a:rPr lang="en-US" sz="3600" dirty="0" smtClean="0"/>
              <a:t>ear</a:t>
            </a:r>
          </a:p>
          <a:p>
            <a:pPr lvl="1">
              <a:defRPr/>
            </a:pPr>
            <a:r>
              <a:rPr lang="en-US" sz="3600" dirty="0" smtClean="0"/>
              <a:t>Dark </a:t>
            </a:r>
            <a:r>
              <a:rPr lang="en-US" sz="3600" dirty="0"/>
              <a:t>spots on the sclera and the </a:t>
            </a:r>
            <a:r>
              <a:rPr lang="en-US" sz="3600" dirty="0" smtClean="0"/>
              <a:t>cornea</a:t>
            </a:r>
            <a:endParaRPr lang="en-US" sz="3600" dirty="0"/>
          </a:p>
          <a:p>
            <a:pPr>
              <a:defRPr/>
            </a:pPr>
            <a:r>
              <a:rPr lang="en-US" sz="3600" dirty="0">
                <a:solidFill>
                  <a:srgbClr val="FF0000"/>
                </a:solidFill>
              </a:rPr>
              <a:t>Exams and </a:t>
            </a:r>
            <a:r>
              <a:rPr lang="en-US" sz="3600" dirty="0" smtClean="0">
                <a:solidFill>
                  <a:srgbClr val="FF0000"/>
                </a:solidFill>
              </a:rPr>
              <a:t>Tests:</a:t>
            </a:r>
          </a:p>
          <a:p>
            <a:pPr lvl="1">
              <a:defRPr/>
            </a:pPr>
            <a:r>
              <a:rPr lang="en-US" sz="3600" dirty="0" smtClean="0">
                <a:solidFill>
                  <a:srgbClr val="3399FF"/>
                </a:solidFill>
              </a:rPr>
              <a:t>Urinalysis</a:t>
            </a:r>
            <a:r>
              <a:rPr lang="en-US" sz="3600" dirty="0"/>
              <a:t>: Ferric Chloride added to urine of individuals with this </a:t>
            </a:r>
            <a:r>
              <a:rPr lang="en-US" sz="3600" dirty="0" smtClean="0"/>
              <a:t>condition will </a:t>
            </a:r>
            <a:r>
              <a:rPr lang="en-US" sz="3600" dirty="0"/>
              <a:t>turn a black color</a:t>
            </a:r>
            <a:r>
              <a:rPr lang="en-US" sz="3600" dirty="0" smtClean="0"/>
              <a:t>.</a:t>
            </a:r>
            <a:endParaRPr lang="en-US" sz="3600" dirty="0"/>
          </a:p>
          <a:p>
            <a:pPr>
              <a:defRPr/>
            </a:pPr>
            <a:r>
              <a:rPr lang="en-US" sz="3600" dirty="0">
                <a:solidFill>
                  <a:srgbClr val="FF0000"/>
                </a:solidFill>
              </a:rPr>
              <a:t>Treatment:  </a:t>
            </a:r>
          </a:p>
          <a:p>
            <a:pPr lvl="1">
              <a:defRPr/>
            </a:pPr>
            <a:r>
              <a:rPr lang="en-US" sz="3600" dirty="0" smtClean="0"/>
              <a:t>High </a:t>
            </a:r>
            <a:r>
              <a:rPr lang="en-US" sz="3600" dirty="0"/>
              <a:t>doses of Vitamin C.</a:t>
            </a:r>
          </a:p>
          <a:p>
            <a:pPr>
              <a:defRPr/>
            </a:pPr>
            <a:r>
              <a:rPr lang="en-US" sz="3600" dirty="0">
                <a:solidFill>
                  <a:srgbClr val="FF0000"/>
                </a:solidFill>
              </a:rPr>
              <a:t>Possible </a:t>
            </a:r>
            <a:r>
              <a:rPr lang="en-US" sz="3600" dirty="0" smtClean="0">
                <a:solidFill>
                  <a:srgbClr val="FF0000"/>
                </a:solidFill>
              </a:rPr>
              <a:t>Complications:</a:t>
            </a:r>
            <a:endParaRPr lang="en-US" sz="3600" dirty="0" smtClean="0"/>
          </a:p>
          <a:p>
            <a:pPr lvl="1">
              <a:defRPr/>
            </a:pPr>
            <a:r>
              <a:rPr lang="en-US" sz="3600" dirty="0" smtClean="0">
                <a:solidFill>
                  <a:srgbClr val="3399FF"/>
                </a:solidFill>
              </a:rPr>
              <a:t>Buildup</a:t>
            </a:r>
            <a:r>
              <a:rPr lang="en-US" sz="3600" dirty="0" smtClean="0"/>
              <a:t> </a:t>
            </a:r>
            <a:r>
              <a:rPr lang="en-US" sz="3600" dirty="0"/>
              <a:t>of </a:t>
            </a:r>
            <a:r>
              <a:rPr lang="en-US" sz="3600" dirty="0" err="1"/>
              <a:t>Homogentisic</a:t>
            </a:r>
            <a:r>
              <a:rPr lang="en-US" sz="3600" dirty="0"/>
              <a:t> acid in </a:t>
            </a:r>
            <a:r>
              <a:rPr lang="en-US" sz="3600" dirty="0">
                <a:solidFill>
                  <a:srgbClr val="3399FF"/>
                </a:solidFill>
              </a:rPr>
              <a:t>heart valves </a:t>
            </a:r>
            <a:r>
              <a:rPr lang="en-US" sz="3600" dirty="0"/>
              <a:t>may lead to </a:t>
            </a:r>
            <a:r>
              <a:rPr lang="en-US" sz="3600" dirty="0" smtClean="0"/>
              <a:t>need </a:t>
            </a:r>
            <a:r>
              <a:rPr lang="en-US" sz="3600" dirty="0"/>
              <a:t>for valve </a:t>
            </a:r>
            <a:r>
              <a:rPr lang="en-US" sz="3600" dirty="0" smtClean="0"/>
              <a:t>replacement</a:t>
            </a:r>
          </a:p>
          <a:p>
            <a:pPr lvl="1">
              <a:defRPr/>
            </a:pPr>
            <a:r>
              <a:rPr lang="en-US" sz="3600" dirty="0" smtClean="0">
                <a:solidFill>
                  <a:srgbClr val="3399FF"/>
                </a:solidFill>
              </a:rPr>
              <a:t>Coronary </a:t>
            </a:r>
            <a:r>
              <a:rPr lang="en-US" sz="3600" dirty="0">
                <a:solidFill>
                  <a:srgbClr val="3399FF"/>
                </a:solidFill>
              </a:rPr>
              <a:t>Artery Disease</a:t>
            </a:r>
            <a:r>
              <a:rPr lang="en-US" sz="3600" dirty="0"/>
              <a:t>- may develop </a:t>
            </a:r>
            <a:r>
              <a:rPr lang="en-US" sz="3600" dirty="0" smtClean="0"/>
              <a:t>earlier</a:t>
            </a:r>
          </a:p>
          <a:p>
            <a:pPr lvl="1">
              <a:defRPr/>
            </a:pPr>
            <a:r>
              <a:rPr lang="en-US" sz="3600" dirty="0" smtClean="0">
                <a:solidFill>
                  <a:srgbClr val="3399FF"/>
                </a:solidFill>
              </a:rPr>
              <a:t>Kidney</a:t>
            </a:r>
            <a:r>
              <a:rPr lang="en-US" sz="3600" dirty="0" smtClean="0"/>
              <a:t> </a:t>
            </a:r>
            <a:r>
              <a:rPr lang="en-US" sz="3600" dirty="0"/>
              <a:t>and </a:t>
            </a:r>
            <a:r>
              <a:rPr lang="en-US" sz="3600" dirty="0">
                <a:solidFill>
                  <a:srgbClr val="3399FF"/>
                </a:solidFill>
              </a:rPr>
              <a:t>prostate stones </a:t>
            </a:r>
            <a:r>
              <a:rPr lang="en-US" sz="3600" dirty="0"/>
              <a:t>are more common.</a:t>
            </a:r>
          </a:p>
          <a:p>
            <a:pPr>
              <a:defRPr/>
            </a:pPr>
            <a:endParaRPr lang="en-US" dirty="0"/>
          </a:p>
          <a:p>
            <a:endParaRPr lang="en-US" dirty="0"/>
          </a:p>
        </p:txBody>
      </p:sp>
    </p:spTree>
    <p:extLst>
      <p:ext uri="{BB962C8B-B14F-4D97-AF65-F5344CB8AC3E}">
        <p14:creationId xmlns:p14="http://schemas.microsoft.com/office/powerpoint/2010/main" val="2891592512"/>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3816" y="1729417"/>
            <a:ext cx="4354560" cy="3110727"/>
          </a:xfrm>
          <a:prstGeom prst="rect">
            <a:avLst/>
          </a:prstGeom>
          <a:noFill/>
          <a:ln>
            <a:noFill/>
          </a:ln>
          <a:effectLst/>
          <a:extLst>
            <a:ext uri="{909E8E84-426E-40dd-AFC4-6F175D3DCCD1}">
              <a14:hiddenFill xmlns="" xmlns:a14="http://schemas.microsoft.com/office/drawing/2010/main">
                <a:blipFill dpi="0" rotWithShape="0">
                  <a:blip/>
                  <a:srcRect/>
                  <a:stretch>
                    <a:fillRect/>
                  </a:stretch>
                </a:blip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pic>
      <p:sp>
        <p:nvSpPr>
          <p:cNvPr id="5" name="Title 4"/>
          <p:cNvSpPr>
            <a:spLocks noGrp="1"/>
          </p:cNvSpPr>
          <p:nvPr>
            <p:ph type="title"/>
          </p:nvPr>
        </p:nvSpPr>
        <p:spPr>
          <a:xfrm>
            <a:off x="1151950" y="47619"/>
            <a:ext cx="7704667" cy="1079863"/>
          </a:xfrm>
        </p:spPr>
        <p:txBody>
          <a:bodyPr/>
          <a:lstStyle/>
          <a:p>
            <a:r>
              <a:rPr lang="en-US" dirty="0" err="1" smtClean="0"/>
              <a:t>Cystinuria</a:t>
            </a:r>
            <a:endParaRPr lang="en-US" dirty="0"/>
          </a:p>
        </p:txBody>
      </p:sp>
      <p:sp>
        <p:nvSpPr>
          <p:cNvPr id="6" name="Content Placeholder 5"/>
          <p:cNvSpPr>
            <a:spLocks noGrp="1"/>
          </p:cNvSpPr>
          <p:nvPr>
            <p:ph sz="half" idx="1"/>
          </p:nvPr>
        </p:nvSpPr>
        <p:spPr>
          <a:xfrm>
            <a:off x="982133" y="1384663"/>
            <a:ext cx="3739896" cy="4651011"/>
          </a:xfrm>
        </p:spPr>
        <p:txBody>
          <a:bodyPr>
            <a:normAutofit/>
          </a:bodyPr>
          <a:lstStyle/>
          <a:p>
            <a:pPr>
              <a:defRPr/>
            </a:pPr>
            <a:r>
              <a:rPr lang="en-US" dirty="0" err="1">
                <a:solidFill>
                  <a:srgbClr val="FF0000"/>
                </a:solidFill>
              </a:rPr>
              <a:t>Cystinuria</a:t>
            </a:r>
            <a:r>
              <a:rPr lang="en-US" dirty="0"/>
              <a:t> is a disorder characterized by </a:t>
            </a:r>
            <a:r>
              <a:rPr lang="en-US" dirty="0" err="1">
                <a:solidFill>
                  <a:srgbClr val="FF0000"/>
                </a:solidFill>
              </a:rPr>
              <a:t>cystine</a:t>
            </a:r>
            <a:r>
              <a:rPr lang="en-US" dirty="0"/>
              <a:t> stones in the </a:t>
            </a:r>
            <a:r>
              <a:rPr lang="en-US" dirty="0">
                <a:solidFill>
                  <a:srgbClr val="FF0000"/>
                </a:solidFill>
              </a:rPr>
              <a:t>kidney</a:t>
            </a:r>
            <a:r>
              <a:rPr lang="en-US" dirty="0"/>
              <a:t>, </a:t>
            </a:r>
            <a:r>
              <a:rPr lang="en-US" dirty="0" err="1">
                <a:solidFill>
                  <a:srgbClr val="FF0000"/>
                </a:solidFill>
              </a:rPr>
              <a:t>ureter</a:t>
            </a:r>
            <a:r>
              <a:rPr lang="en-US" dirty="0"/>
              <a:t>, and </a:t>
            </a:r>
            <a:r>
              <a:rPr lang="en-US" dirty="0" smtClean="0">
                <a:solidFill>
                  <a:srgbClr val="FF0000"/>
                </a:solidFill>
              </a:rPr>
              <a:t>bladder</a:t>
            </a:r>
            <a:r>
              <a:rPr lang="en-US" dirty="0"/>
              <a:t>. A genetic abnormality results in </a:t>
            </a:r>
            <a:r>
              <a:rPr lang="en-US" dirty="0">
                <a:solidFill>
                  <a:srgbClr val="3399FF"/>
                </a:solidFill>
              </a:rPr>
              <a:t>abnormal transport of amino acids </a:t>
            </a:r>
            <a:r>
              <a:rPr lang="en-US" dirty="0"/>
              <a:t>in the kidney. </a:t>
            </a:r>
          </a:p>
          <a:p>
            <a:pPr>
              <a:defRPr/>
            </a:pPr>
            <a:r>
              <a:rPr lang="en-US" dirty="0"/>
              <a:t>The high levels of the amino acid </a:t>
            </a:r>
            <a:r>
              <a:rPr lang="en-US" dirty="0" err="1"/>
              <a:t>cystine</a:t>
            </a:r>
            <a:r>
              <a:rPr lang="en-US" dirty="0"/>
              <a:t> in the urine lead to stone formation. </a:t>
            </a:r>
          </a:p>
          <a:p>
            <a:pPr>
              <a:defRPr/>
            </a:pPr>
            <a:r>
              <a:rPr lang="en-US" dirty="0"/>
              <a:t>While this disease only accounts for 1-2 % of urinary tract stones in the </a:t>
            </a:r>
            <a:r>
              <a:rPr lang="en-US" dirty="0" smtClean="0"/>
              <a:t>general population</a:t>
            </a:r>
            <a:r>
              <a:rPr lang="en-US" dirty="0"/>
              <a:t>, it is the </a:t>
            </a:r>
            <a:r>
              <a:rPr lang="en-US" dirty="0">
                <a:solidFill>
                  <a:srgbClr val="3399FF"/>
                </a:solidFill>
              </a:rPr>
              <a:t>most common cause among children</a:t>
            </a:r>
            <a:r>
              <a:rPr lang="en-US" dirty="0"/>
              <a:t>.</a:t>
            </a:r>
          </a:p>
          <a:p>
            <a:endParaRPr lang="en-US" dirty="0"/>
          </a:p>
        </p:txBody>
      </p:sp>
    </p:spTree>
    <p:extLst>
      <p:ext uri="{BB962C8B-B14F-4D97-AF65-F5344CB8AC3E}">
        <p14:creationId xmlns:p14="http://schemas.microsoft.com/office/powerpoint/2010/main" val="2705023745"/>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982133" y="446314"/>
            <a:ext cx="7704667" cy="1328058"/>
          </a:xfrm>
        </p:spPr>
        <p:txBody>
          <a:bodyPr/>
          <a:lstStyle/>
          <a:p>
            <a:pPr eaLnBrk="1" hangingPunct="1"/>
            <a:r>
              <a:rPr lang="en-US" dirty="0" smtClean="0">
                <a:latin typeface="Calisto MT" pitchFamily="18" charset="0"/>
              </a:rPr>
              <a:t>Introduction</a:t>
            </a:r>
          </a:p>
        </p:txBody>
      </p:sp>
      <p:sp>
        <p:nvSpPr>
          <p:cNvPr id="6" name="Content Placeholder 5"/>
          <p:cNvSpPr>
            <a:spLocks noGrp="1"/>
          </p:cNvSpPr>
          <p:nvPr>
            <p:ph idx="1"/>
          </p:nvPr>
        </p:nvSpPr>
        <p:spPr>
          <a:xfrm>
            <a:off x="982133" y="1554480"/>
            <a:ext cx="7704667" cy="4445336"/>
          </a:xfrm>
        </p:spPr>
        <p:txBody>
          <a:bodyPr>
            <a:normAutofit/>
          </a:bodyPr>
          <a:lstStyle/>
          <a:p>
            <a:pPr>
              <a:spcBef>
                <a:spcPts val="0"/>
              </a:spcBef>
              <a:defRPr/>
            </a:pPr>
            <a:r>
              <a:rPr lang="en-US" dirty="0"/>
              <a:t>One in 600 infants has an inborn error of metabolism, and </a:t>
            </a:r>
            <a:r>
              <a:rPr lang="en-US" dirty="0">
                <a:solidFill>
                  <a:srgbClr val="FF0000"/>
                </a:solidFill>
              </a:rPr>
              <a:t>newborn screening </a:t>
            </a:r>
            <a:r>
              <a:rPr lang="en-US" dirty="0"/>
              <a:t>(NBS) will pick up the </a:t>
            </a:r>
            <a:r>
              <a:rPr lang="en-US" dirty="0">
                <a:solidFill>
                  <a:srgbClr val="FF0000"/>
                </a:solidFill>
              </a:rPr>
              <a:t>most common </a:t>
            </a:r>
            <a:r>
              <a:rPr lang="en-US" dirty="0"/>
              <a:t>and the </a:t>
            </a:r>
            <a:r>
              <a:rPr lang="en-US" dirty="0">
                <a:solidFill>
                  <a:srgbClr val="FF0000"/>
                </a:solidFill>
              </a:rPr>
              <a:t>most treatable </a:t>
            </a:r>
            <a:r>
              <a:rPr lang="en-US" dirty="0"/>
              <a:t>of these conditions</a:t>
            </a:r>
          </a:p>
          <a:p>
            <a:pPr>
              <a:spcBef>
                <a:spcPts val="0"/>
              </a:spcBef>
              <a:defRPr/>
            </a:pPr>
            <a:r>
              <a:rPr lang="en-US" dirty="0"/>
              <a:t>Physicians must be familiar with the </a:t>
            </a:r>
            <a:r>
              <a:rPr lang="en-US" dirty="0">
                <a:solidFill>
                  <a:srgbClr val="FF0000"/>
                </a:solidFill>
              </a:rPr>
              <a:t>panel of disorders </a:t>
            </a:r>
            <a:r>
              <a:rPr lang="en-US" dirty="0"/>
              <a:t>detected by the local NBS program</a:t>
            </a:r>
          </a:p>
          <a:p>
            <a:pPr>
              <a:spcBef>
                <a:spcPts val="0"/>
              </a:spcBef>
              <a:defRPr/>
            </a:pPr>
            <a:r>
              <a:rPr lang="en-US" dirty="0"/>
              <a:t>Each NBS lab must have the testing capacity to </a:t>
            </a:r>
            <a:r>
              <a:rPr lang="en-US" dirty="0">
                <a:solidFill>
                  <a:srgbClr val="FF0000"/>
                </a:solidFill>
              </a:rPr>
              <a:t>diagnose</a:t>
            </a:r>
            <a:r>
              <a:rPr lang="en-US" dirty="0"/>
              <a:t> </a:t>
            </a:r>
            <a:r>
              <a:rPr lang="en-US" dirty="0">
                <a:solidFill>
                  <a:srgbClr val="FF0000"/>
                </a:solidFill>
              </a:rPr>
              <a:t>quickly</a:t>
            </a:r>
            <a:r>
              <a:rPr lang="en-US" dirty="0"/>
              <a:t> and guide treatment for </a:t>
            </a:r>
            <a:r>
              <a:rPr lang="en-US" dirty="0">
                <a:solidFill>
                  <a:srgbClr val="FF0000"/>
                </a:solidFill>
              </a:rPr>
              <a:t>potentially life</a:t>
            </a:r>
            <a:r>
              <a:rPr lang="en-US" dirty="0"/>
              <a:t>-</a:t>
            </a:r>
            <a:r>
              <a:rPr lang="en-US" dirty="0">
                <a:solidFill>
                  <a:srgbClr val="FF0000"/>
                </a:solidFill>
              </a:rPr>
              <a:t>threatening</a:t>
            </a:r>
            <a:r>
              <a:rPr lang="en-US" dirty="0"/>
              <a:t> genetic illnesses that may be present in neonatal period.</a:t>
            </a:r>
          </a:p>
          <a:p>
            <a:pPr>
              <a:spcBef>
                <a:spcPts val="0"/>
              </a:spcBef>
              <a:defRPr/>
            </a:pPr>
            <a:r>
              <a:rPr lang="en-US" dirty="0"/>
              <a:t>Testing is usually a </a:t>
            </a:r>
            <a:r>
              <a:rPr lang="en-US" dirty="0">
                <a:solidFill>
                  <a:srgbClr val="FF0000"/>
                </a:solidFill>
              </a:rPr>
              <a:t>public health activity </a:t>
            </a:r>
            <a:r>
              <a:rPr lang="en-US" dirty="0"/>
              <a:t>that was first began by </a:t>
            </a:r>
            <a:r>
              <a:rPr lang="en-US" dirty="0">
                <a:solidFill>
                  <a:srgbClr val="FF0000"/>
                </a:solidFill>
              </a:rPr>
              <a:t>Dr. Robert Guthrie </a:t>
            </a:r>
            <a:r>
              <a:rPr lang="en-US" dirty="0"/>
              <a:t>in the early 1960’s</a:t>
            </a:r>
          </a:p>
          <a:p>
            <a:pPr>
              <a:buNone/>
            </a:pPr>
            <a:endParaRPr lang="en-US" dirty="0"/>
          </a:p>
        </p:txBody>
      </p:sp>
      <p:sp>
        <p:nvSpPr>
          <p:cNvPr id="23555"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23556"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38D778-A176-4949-B83E-1CE9A935DAAA}" type="slidenum">
              <a:rPr lang="en-US"/>
              <a:pPr fontAlgn="base">
                <a:spcBef>
                  <a:spcPct val="0"/>
                </a:spcBef>
                <a:spcAft>
                  <a:spcPct val="0"/>
                </a:spcAft>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099698" y="326570"/>
            <a:ext cx="7704667" cy="988424"/>
          </a:xfrm>
        </p:spPr>
        <p:txBody>
          <a:bodyPr/>
          <a:lstStyle/>
          <a:p>
            <a:r>
              <a:rPr lang="en-US" dirty="0" err="1" smtClean="0"/>
              <a:t>Cystinuria</a:t>
            </a:r>
            <a:endParaRPr lang="en-US" dirty="0"/>
          </a:p>
        </p:txBody>
      </p:sp>
      <p:sp>
        <p:nvSpPr>
          <p:cNvPr id="4" name="Content Placeholder 3"/>
          <p:cNvSpPr>
            <a:spLocks noGrp="1"/>
          </p:cNvSpPr>
          <p:nvPr>
            <p:ph idx="1"/>
          </p:nvPr>
        </p:nvSpPr>
        <p:spPr>
          <a:xfrm>
            <a:off x="982133" y="1881051"/>
            <a:ext cx="7704667" cy="4118765"/>
          </a:xfrm>
        </p:spPr>
        <p:txBody>
          <a:bodyPr>
            <a:normAutofit fontScale="85000" lnSpcReduction="20000"/>
          </a:bodyPr>
          <a:lstStyle/>
          <a:p>
            <a:pPr lvl="1">
              <a:buSzPct val="45000"/>
              <a:buNone/>
              <a:defRPr/>
            </a:pPr>
            <a:r>
              <a:rPr lang="en-US" sz="3200" dirty="0">
                <a:solidFill>
                  <a:srgbClr val="FF0000"/>
                </a:solidFill>
              </a:rPr>
              <a:t>Symptoms</a:t>
            </a:r>
          </a:p>
          <a:p>
            <a:pPr lvl="3">
              <a:spcBef>
                <a:spcPts val="454"/>
              </a:spcBef>
              <a:spcAft>
                <a:spcPts val="454"/>
              </a:spcAft>
              <a:buSzPct val="45000"/>
              <a:buFont typeface="Wingdings" charset="0"/>
              <a:buChar char=""/>
              <a:defRPr/>
            </a:pPr>
            <a:r>
              <a:rPr lang="en-US" sz="2200" dirty="0"/>
              <a:t>Blood in the urine</a:t>
            </a:r>
          </a:p>
          <a:p>
            <a:pPr lvl="3">
              <a:spcBef>
                <a:spcPts val="454"/>
              </a:spcBef>
              <a:spcAft>
                <a:spcPts val="454"/>
              </a:spcAft>
              <a:buSzPct val="45000"/>
              <a:buFont typeface="Wingdings" charset="0"/>
              <a:buChar char=""/>
              <a:defRPr/>
            </a:pPr>
            <a:r>
              <a:rPr lang="en-US" sz="2200" dirty="0"/>
              <a:t>Flank pain or pain in the side or the back</a:t>
            </a:r>
          </a:p>
          <a:p>
            <a:pPr lvl="4">
              <a:spcBef>
                <a:spcPts val="454"/>
              </a:spcBef>
              <a:spcAft>
                <a:spcPts val="454"/>
              </a:spcAft>
              <a:buSzPct val="45000"/>
              <a:buFont typeface="Wingdings" charset="0"/>
              <a:buChar char=""/>
              <a:defRPr/>
            </a:pPr>
            <a:r>
              <a:rPr lang="en-US" dirty="0"/>
              <a:t>Usually on one side; rarely felt on both sides</a:t>
            </a:r>
          </a:p>
          <a:p>
            <a:pPr lvl="4">
              <a:spcBef>
                <a:spcPts val="454"/>
              </a:spcBef>
              <a:spcAft>
                <a:spcPts val="454"/>
              </a:spcAft>
              <a:buSzPct val="45000"/>
              <a:buFont typeface="Wingdings" charset="0"/>
              <a:buChar char=""/>
              <a:defRPr/>
            </a:pPr>
            <a:r>
              <a:rPr lang="en-US" dirty="0"/>
              <a:t>Often severe</a:t>
            </a:r>
          </a:p>
          <a:p>
            <a:pPr lvl="4">
              <a:spcBef>
                <a:spcPts val="454"/>
              </a:spcBef>
              <a:spcAft>
                <a:spcPts val="454"/>
              </a:spcAft>
              <a:buSzPct val="45000"/>
              <a:buFont typeface="Wingdings" charset="0"/>
              <a:buChar char=""/>
              <a:defRPr/>
            </a:pPr>
            <a:r>
              <a:rPr lang="en-US" dirty="0"/>
              <a:t>May get increasingly worse over days</a:t>
            </a:r>
          </a:p>
          <a:p>
            <a:pPr lvl="4">
              <a:spcBef>
                <a:spcPts val="454"/>
              </a:spcBef>
              <a:spcAft>
                <a:spcPts val="454"/>
              </a:spcAft>
              <a:buSzPct val="45000"/>
              <a:buFont typeface="Wingdings" charset="0"/>
              <a:buChar char=""/>
              <a:defRPr/>
            </a:pPr>
            <a:r>
              <a:rPr lang="en-US" dirty="0"/>
              <a:t>Pain may also be felt in the pelvis, groin, genitals, or between the </a:t>
            </a:r>
          </a:p>
          <a:p>
            <a:pPr lvl="4">
              <a:spcBef>
                <a:spcPts val="454"/>
              </a:spcBef>
              <a:spcAft>
                <a:spcPts val="454"/>
              </a:spcAft>
              <a:buSzPct val="45000"/>
              <a:buNone/>
              <a:defRPr/>
            </a:pPr>
            <a:r>
              <a:rPr lang="en-US" dirty="0" smtClean="0"/>
              <a:t>upper </a:t>
            </a:r>
            <a:r>
              <a:rPr lang="en-US" dirty="0"/>
              <a:t>abdomen and the back.</a:t>
            </a:r>
          </a:p>
          <a:p>
            <a:pPr lvl="4">
              <a:spcBef>
                <a:spcPts val="454"/>
              </a:spcBef>
              <a:spcAft>
                <a:spcPts val="454"/>
              </a:spcAft>
              <a:buSzPct val="45000"/>
              <a:defRPr/>
            </a:pPr>
            <a:endParaRPr lang="en-US" dirty="0"/>
          </a:p>
          <a:p>
            <a:pPr lvl="1">
              <a:buSzPct val="45000"/>
              <a:buFont typeface="Wingdings" charset="0"/>
              <a:buNone/>
              <a:defRPr/>
            </a:pPr>
            <a:r>
              <a:rPr lang="en-US" sz="3200" dirty="0">
                <a:solidFill>
                  <a:srgbClr val="FF0000"/>
                </a:solidFill>
              </a:rPr>
              <a:t>Exams and Tests</a:t>
            </a:r>
          </a:p>
          <a:p>
            <a:pPr lvl="1">
              <a:buSzPct val="45000"/>
              <a:buFont typeface="Wingdings" charset="0"/>
              <a:buNone/>
              <a:defRPr/>
            </a:pPr>
            <a:endParaRPr lang="en-US" sz="700" dirty="0"/>
          </a:p>
          <a:p>
            <a:pPr lvl="3">
              <a:buSzPct val="45000"/>
              <a:buFont typeface="Wingdings" charset="0"/>
              <a:buChar char=""/>
              <a:defRPr/>
            </a:pPr>
            <a:r>
              <a:rPr lang="en-US" dirty="0" smtClean="0"/>
              <a:t>Usually </a:t>
            </a:r>
            <a:r>
              <a:rPr lang="en-US" dirty="0"/>
              <a:t>diagnosed after an episode of kidney stones. </a:t>
            </a:r>
          </a:p>
          <a:p>
            <a:pPr lvl="3">
              <a:buSzPct val="45000"/>
              <a:buFont typeface="Wingdings" charset="0"/>
              <a:buChar char=""/>
              <a:defRPr/>
            </a:pPr>
            <a:r>
              <a:rPr lang="en-US" dirty="0"/>
              <a:t>Analysis of the stones shows they are made of </a:t>
            </a:r>
            <a:r>
              <a:rPr lang="en-US" dirty="0" err="1"/>
              <a:t>cystine</a:t>
            </a:r>
            <a:r>
              <a:rPr lang="en-US" dirty="0"/>
              <a:t>.</a:t>
            </a:r>
          </a:p>
          <a:p>
            <a:endParaRPr lang="en-US" dirty="0"/>
          </a:p>
        </p:txBody>
      </p:sp>
    </p:spTree>
    <p:extLst>
      <p:ext uri="{BB962C8B-B14F-4D97-AF65-F5344CB8AC3E}">
        <p14:creationId xmlns:p14="http://schemas.microsoft.com/office/powerpoint/2010/main" val="941134512"/>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ext Box 1"/>
          <p:cNvSpPr txBox="1">
            <a:spLocks noChangeArrowheads="1"/>
          </p:cNvSpPr>
          <p:nvPr/>
        </p:nvSpPr>
        <p:spPr bwMode="auto">
          <a:xfrm>
            <a:off x="925586" y="1306286"/>
            <a:ext cx="8087785" cy="5264331"/>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lIns="81639" tIns="58421" rIns="81639" bIns="4082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9pPr>
          </a:lstStyle>
          <a:p>
            <a:pPr>
              <a:defRPr/>
            </a:pPr>
            <a:r>
              <a:rPr lang="en-US" sz="2000" dirty="0">
                <a:solidFill>
                  <a:srgbClr val="FF0000"/>
                </a:solidFill>
              </a:rPr>
              <a:t>Tests</a:t>
            </a:r>
            <a:r>
              <a:rPr lang="en-US" sz="2000" dirty="0"/>
              <a:t> that may be done to detect stones and diagnose this condition include</a:t>
            </a:r>
            <a:r>
              <a:rPr lang="en-US" dirty="0" smtClean="0">
                <a:cs typeface="+mn-cs"/>
              </a:rPr>
              <a:t>:</a:t>
            </a:r>
          </a:p>
          <a:p>
            <a:pPr>
              <a:spcBef>
                <a:spcPts val="454"/>
              </a:spcBef>
              <a:spcAft>
                <a:spcPts val="454"/>
              </a:spcAft>
              <a:defRPr/>
            </a:pPr>
            <a:endParaRPr lang="en-US" dirty="0" smtClean="0">
              <a:cs typeface="+mn-cs"/>
            </a:endParaRPr>
          </a:p>
          <a:p>
            <a:pPr>
              <a:spcBef>
                <a:spcPts val="454"/>
              </a:spcBef>
              <a:spcAft>
                <a:spcPts val="454"/>
              </a:spcAft>
              <a:buFont typeface="Arial" pitchFamily="34" charset="0"/>
              <a:buChar char="•"/>
              <a:defRPr/>
            </a:pPr>
            <a:r>
              <a:rPr lang="en-US" sz="2000" dirty="0" smtClean="0"/>
              <a:t> Abdominal </a:t>
            </a:r>
            <a:r>
              <a:rPr lang="en-US" sz="2000" dirty="0"/>
              <a:t>CT scan, MRI, or ultrasound</a:t>
            </a:r>
          </a:p>
          <a:p>
            <a:pPr>
              <a:spcBef>
                <a:spcPts val="454"/>
              </a:spcBef>
              <a:spcAft>
                <a:spcPts val="454"/>
              </a:spcAft>
              <a:buFont typeface="Arial" pitchFamily="34" charset="0"/>
              <a:buChar char="•"/>
              <a:defRPr/>
            </a:pPr>
            <a:r>
              <a:rPr lang="en-US" sz="2000" dirty="0" smtClean="0"/>
              <a:t> Intravenous </a:t>
            </a:r>
            <a:r>
              <a:rPr lang="en-US" sz="2000" dirty="0" err="1"/>
              <a:t>pyelogram</a:t>
            </a:r>
            <a:endParaRPr lang="en-US" sz="2000" dirty="0"/>
          </a:p>
          <a:p>
            <a:pPr>
              <a:spcBef>
                <a:spcPts val="454"/>
              </a:spcBef>
              <a:spcAft>
                <a:spcPts val="454"/>
              </a:spcAft>
              <a:buFont typeface="Arial" pitchFamily="34" charset="0"/>
              <a:buChar char="•"/>
              <a:defRPr/>
            </a:pPr>
            <a:r>
              <a:rPr lang="en-US" sz="2000" dirty="0" smtClean="0"/>
              <a:t> Urinalysis </a:t>
            </a:r>
            <a:r>
              <a:rPr lang="en-US" sz="2000" dirty="0"/>
              <a:t>(may show </a:t>
            </a:r>
            <a:r>
              <a:rPr lang="en-US" sz="2000" dirty="0" err="1"/>
              <a:t>cystine</a:t>
            </a:r>
            <a:r>
              <a:rPr lang="en-US" sz="2000" dirty="0"/>
              <a:t> crystals)</a:t>
            </a:r>
          </a:p>
          <a:p>
            <a:pPr>
              <a:spcBef>
                <a:spcPts val="454"/>
              </a:spcBef>
              <a:spcAft>
                <a:spcPts val="454"/>
              </a:spcAft>
              <a:buFont typeface="Arial" pitchFamily="34" charset="0"/>
              <a:buChar char="•"/>
              <a:defRPr/>
            </a:pPr>
            <a:r>
              <a:rPr lang="en-US" sz="2000" dirty="0" smtClean="0"/>
              <a:t> 24-hour </a:t>
            </a:r>
            <a:r>
              <a:rPr lang="en-US" sz="2000" dirty="0"/>
              <a:t>urine collection (shows high levels of </a:t>
            </a:r>
            <a:r>
              <a:rPr lang="en-US" sz="2000" dirty="0" err="1"/>
              <a:t>cystine</a:t>
            </a:r>
            <a:r>
              <a:rPr lang="en-US" sz="2000" dirty="0"/>
              <a:t>)</a:t>
            </a:r>
          </a:p>
          <a:p>
            <a:pPr>
              <a:spcBef>
                <a:spcPts val="454"/>
              </a:spcBef>
              <a:spcAft>
                <a:spcPts val="454"/>
              </a:spcAft>
              <a:defRPr/>
            </a:pPr>
            <a:endParaRPr lang="en-US" sz="1100" dirty="0"/>
          </a:p>
          <a:p>
            <a:pPr>
              <a:spcBef>
                <a:spcPts val="454"/>
              </a:spcBef>
              <a:spcAft>
                <a:spcPts val="454"/>
              </a:spcAft>
              <a:defRPr/>
            </a:pPr>
            <a:r>
              <a:rPr lang="en-US" sz="2000" dirty="0">
                <a:solidFill>
                  <a:srgbClr val="FF0000"/>
                </a:solidFill>
              </a:rPr>
              <a:t>Treatment</a:t>
            </a:r>
            <a:r>
              <a:rPr lang="en-US" sz="2000" dirty="0" smtClean="0">
                <a:solidFill>
                  <a:srgbClr val="FF0000"/>
                </a:solidFill>
              </a:rPr>
              <a:t>:</a:t>
            </a:r>
            <a:endParaRPr lang="en-US" sz="1300" dirty="0"/>
          </a:p>
          <a:p>
            <a:pPr>
              <a:spcBef>
                <a:spcPts val="454"/>
              </a:spcBef>
              <a:spcAft>
                <a:spcPts val="454"/>
              </a:spcAft>
              <a:buFont typeface="Arial" pitchFamily="34" charset="0"/>
              <a:buChar char="•"/>
              <a:defRPr/>
            </a:pPr>
            <a:r>
              <a:rPr lang="en-US" sz="2000" dirty="0" smtClean="0"/>
              <a:t> Drink </a:t>
            </a:r>
            <a:r>
              <a:rPr lang="en-US" sz="2000" dirty="0"/>
              <a:t>plenty of fluids (IV therapy may be needed)</a:t>
            </a:r>
          </a:p>
          <a:p>
            <a:pPr>
              <a:spcBef>
                <a:spcPts val="454"/>
              </a:spcBef>
              <a:spcAft>
                <a:spcPts val="454"/>
              </a:spcAft>
              <a:buFont typeface="Arial" pitchFamily="34" charset="0"/>
              <a:buChar char="•"/>
              <a:defRPr/>
            </a:pPr>
            <a:r>
              <a:rPr lang="en-US" sz="2000" dirty="0" smtClean="0"/>
              <a:t> Medications </a:t>
            </a:r>
            <a:r>
              <a:rPr lang="en-US" sz="2000" dirty="0"/>
              <a:t>to dissolve </a:t>
            </a:r>
            <a:r>
              <a:rPr lang="en-US" sz="2000" dirty="0" err="1"/>
              <a:t>Cystine</a:t>
            </a:r>
            <a:r>
              <a:rPr lang="en-US" sz="2000" dirty="0"/>
              <a:t> crystals; eat less salt.</a:t>
            </a:r>
          </a:p>
          <a:p>
            <a:pPr>
              <a:spcBef>
                <a:spcPts val="454"/>
              </a:spcBef>
              <a:spcAft>
                <a:spcPts val="454"/>
              </a:spcAft>
              <a:buFont typeface="Arial" pitchFamily="34" charset="0"/>
              <a:buChar char="•"/>
              <a:defRPr/>
            </a:pPr>
            <a:r>
              <a:rPr lang="en-US" sz="2000" dirty="0" smtClean="0"/>
              <a:t> Pain </a:t>
            </a:r>
            <a:r>
              <a:rPr lang="en-US" sz="2000" dirty="0"/>
              <a:t>relievers for relief of passage of </a:t>
            </a:r>
            <a:r>
              <a:rPr lang="en-US" sz="2000" dirty="0" smtClean="0"/>
              <a:t>stones</a:t>
            </a:r>
          </a:p>
          <a:p>
            <a:pPr>
              <a:buFont typeface="Arial" pitchFamily="34" charset="0"/>
              <a:buChar char="•"/>
              <a:defRPr/>
            </a:pPr>
            <a:r>
              <a:rPr lang="en-US" sz="2000" dirty="0" smtClean="0">
                <a:solidFill>
                  <a:srgbClr val="FF0000"/>
                </a:solidFill>
              </a:rPr>
              <a:t> Surgery </a:t>
            </a:r>
            <a:r>
              <a:rPr lang="en-US" sz="2000" dirty="0" smtClean="0"/>
              <a:t>may be needed if a stone cannot pass</a:t>
            </a:r>
          </a:p>
          <a:p>
            <a:pPr>
              <a:defRPr/>
            </a:pPr>
            <a:endParaRPr lang="en-US" sz="2000" dirty="0" smtClean="0"/>
          </a:p>
          <a:p>
            <a:pPr>
              <a:defRPr/>
            </a:pPr>
            <a:r>
              <a:rPr lang="en-US" sz="2000" dirty="0" smtClean="0"/>
              <a:t>	</a:t>
            </a:r>
            <a:endParaRPr lang="en-US" sz="2000" dirty="0"/>
          </a:p>
        </p:txBody>
      </p:sp>
      <p:sp>
        <p:nvSpPr>
          <p:cNvPr id="3" name="Title 2"/>
          <p:cNvSpPr>
            <a:spLocks noGrp="1"/>
          </p:cNvSpPr>
          <p:nvPr>
            <p:ph type="title"/>
          </p:nvPr>
        </p:nvSpPr>
        <p:spPr>
          <a:xfrm>
            <a:off x="925586" y="233271"/>
            <a:ext cx="7704667" cy="1171304"/>
          </a:xfrm>
        </p:spPr>
        <p:txBody>
          <a:bodyPr/>
          <a:lstStyle/>
          <a:p>
            <a:r>
              <a:rPr lang="en-US" dirty="0" err="1" smtClean="0"/>
              <a:t>Cystinuria</a:t>
            </a:r>
            <a:endParaRPr lang="en-US" dirty="0"/>
          </a:p>
        </p:txBody>
      </p:sp>
    </p:spTree>
    <p:extLst>
      <p:ext uri="{BB962C8B-B14F-4D97-AF65-F5344CB8AC3E}">
        <p14:creationId xmlns:p14="http://schemas.microsoft.com/office/powerpoint/2010/main" val="2982190288"/>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ext Box 1"/>
          <p:cNvSpPr txBox="1">
            <a:spLocks noChangeArrowheads="1"/>
          </p:cNvSpPr>
          <p:nvPr/>
        </p:nvSpPr>
        <p:spPr bwMode="auto">
          <a:xfrm>
            <a:off x="391884" y="1484811"/>
            <a:ext cx="8386356" cy="4292237"/>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1639" tIns="60021" rIns="81639" bIns="4082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a:solidFill>
                  <a:srgbClr val="000000"/>
                </a:solidFill>
                <a:latin typeface="Arial" charset="0"/>
                <a:ea typeface="ＭＳ Ｐゴシック" charset="0"/>
              </a:defRPr>
            </a:lvl9pPr>
          </a:lstStyle>
          <a:p>
            <a:pPr>
              <a:defRPr/>
            </a:pPr>
            <a:endParaRPr lang="en-US" sz="2200" dirty="0"/>
          </a:p>
          <a:p>
            <a:pPr>
              <a:buFont typeface="Arial" pitchFamily="34" charset="0"/>
              <a:buChar char="•"/>
              <a:defRPr/>
            </a:pPr>
            <a:r>
              <a:rPr lang="en-US" sz="2200" dirty="0"/>
              <a:t> </a:t>
            </a:r>
            <a:r>
              <a:rPr lang="en-US" sz="2200" dirty="0" smtClean="0"/>
              <a:t>Condition </a:t>
            </a:r>
            <a:r>
              <a:rPr lang="en-US" sz="2200" dirty="0"/>
              <a:t>in which the body accumulates </a:t>
            </a:r>
            <a:r>
              <a:rPr lang="en-US" sz="2200" dirty="0" err="1">
                <a:solidFill>
                  <a:srgbClr val="3399FF"/>
                </a:solidFill>
              </a:rPr>
              <a:t>Cystine</a:t>
            </a:r>
            <a:r>
              <a:rPr lang="en-US" sz="2200" dirty="0">
                <a:solidFill>
                  <a:srgbClr val="3399FF"/>
                </a:solidFill>
              </a:rPr>
              <a:t> within </a:t>
            </a:r>
            <a:r>
              <a:rPr lang="en-US" sz="2200" dirty="0" smtClean="0">
                <a:solidFill>
                  <a:srgbClr val="3399FF"/>
                </a:solidFill>
              </a:rPr>
              <a:t>cells</a:t>
            </a:r>
            <a:r>
              <a:rPr lang="en-US" sz="2200" dirty="0" smtClean="0"/>
              <a:t>.</a:t>
            </a:r>
          </a:p>
          <a:p>
            <a:pPr>
              <a:buFont typeface="Arial" pitchFamily="34" charset="0"/>
              <a:buChar char="•"/>
              <a:defRPr/>
            </a:pPr>
            <a:r>
              <a:rPr lang="en-US" sz="2200" dirty="0" smtClean="0"/>
              <a:t> Caused </a:t>
            </a:r>
            <a:r>
              <a:rPr lang="en-US" sz="2200" dirty="0"/>
              <a:t>by </a:t>
            </a:r>
            <a:r>
              <a:rPr lang="en-US" sz="2200" dirty="0">
                <a:solidFill>
                  <a:srgbClr val="3399FF"/>
                </a:solidFill>
              </a:rPr>
              <a:t>mutations in the CTNS gene</a:t>
            </a:r>
            <a:r>
              <a:rPr lang="en-US" sz="2200" dirty="0"/>
              <a:t>. </a:t>
            </a:r>
            <a:endParaRPr lang="en-US" sz="2200" dirty="0" smtClean="0"/>
          </a:p>
          <a:p>
            <a:pPr>
              <a:buFont typeface="Arial" pitchFamily="34" charset="0"/>
              <a:buChar char="•"/>
              <a:defRPr/>
            </a:pPr>
            <a:r>
              <a:rPr lang="en-US" sz="2200" dirty="0" smtClean="0"/>
              <a:t> Most common cause of </a:t>
            </a:r>
            <a:r>
              <a:rPr lang="en-US" sz="2200" dirty="0" err="1" smtClean="0"/>
              <a:t>Fanconi</a:t>
            </a:r>
            <a:r>
              <a:rPr lang="en-US" sz="2200" dirty="0" smtClean="0"/>
              <a:t> syndrome in pediatric population</a:t>
            </a:r>
            <a:endParaRPr lang="en-US" sz="2200" dirty="0"/>
          </a:p>
          <a:p>
            <a:pPr>
              <a:buFont typeface="Arial" pitchFamily="34" charset="0"/>
              <a:buChar char="•"/>
              <a:defRPr/>
            </a:pPr>
            <a:r>
              <a:rPr lang="en-US" sz="2200" dirty="0" smtClean="0"/>
              <a:t>Buildup </a:t>
            </a:r>
            <a:r>
              <a:rPr lang="en-US" sz="2200" dirty="0"/>
              <a:t>of </a:t>
            </a:r>
            <a:r>
              <a:rPr lang="en-US" sz="2200" dirty="0" err="1" smtClean="0"/>
              <a:t>cystine</a:t>
            </a:r>
            <a:r>
              <a:rPr lang="en-US" sz="2200" dirty="0" smtClean="0"/>
              <a:t> </a:t>
            </a:r>
            <a:r>
              <a:rPr lang="en-US" sz="2200" dirty="0"/>
              <a:t>damages cells in the </a:t>
            </a:r>
            <a:r>
              <a:rPr lang="en-US" sz="2200" dirty="0">
                <a:solidFill>
                  <a:srgbClr val="3399FF"/>
                </a:solidFill>
              </a:rPr>
              <a:t>kidneys</a:t>
            </a:r>
            <a:r>
              <a:rPr lang="en-US" sz="2200" dirty="0"/>
              <a:t>, </a:t>
            </a:r>
            <a:r>
              <a:rPr lang="en-US" sz="2200" dirty="0">
                <a:solidFill>
                  <a:srgbClr val="3399FF"/>
                </a:solidFill>
              </a:rPr>
              <a:t>eyes</a:t>
            </a:r>
            <a:r>
              <a:rPr lang="en-US" sz="2200" dirty="0"/>
              <a:t> and </a:t>
            </a:r>
            <a:r>
              <a:rPr lang="en-US" sz="2200" dirty="0">
                <a:solidFill>
                  <a:srgbClr val="3399FF"/>
                </a:solidFill>
              </a:rPr>
              <a:t>other </a:t>
            </a:r>
            <a:endParaRPr lang="en-US" sz="2200" dirty="0" smtClean="0">
              <a:solidFill>
                <a:srgbClr val="3399FF"/>
              </a:solidFill>
            </a:endParaRPr>
          </a:p>
          <a:p>
            <a:pPr>
              <a:defRPr/>
            </a:pPr>
            <a:r>
              <a:rPr lang="en-US" sz="2200" dirty="0" smtClean="0">
                <a:solidFill>
                  <a:srgbClr val="3399FF"/>
                </a:solidFill>
              </a:rPr>
              <a:t> organs</a:t>
            </a:r>
            <a:r>
              <a:rPr lang="en-US" sz="2200" dirty="0"/>
              <a:t>. </a:t>
            </a:r>
            <a:endParaRPr lang="en-US" sz="2200" dirty="0" smtClean="0"/>
          </a:p>
          <a:p>
            <a:pPr>
              <a:buFont typeface="Arial" pitchFamily="34" charset="0"/>
              <a:buChar char="•"/>
              <a:defRPr/>
            </a:pPr>
            <a:r>
              <a:rPr lang="en-US" sz="2200" dirty="0" smtClean="0">
                <a:solidFill>
                  <a:srgbClr val="FF0000"/>
                </a:solidFill>
              </a:rPr>
              <a:t>Three </a:t>
            </a:r>
            <a:r>
              <a:rPr lang="en-US" sz="2200" dirty="0">
                <a:solidFill>
                  <a:srgbClr val="FF0000"/>
                </a:solidFill>
              </a:rPr>
              <a:t>types:</a:t>
            </a:r>
          </a:p>
          <a:p>
            <a:pPr>
              <a:defRPr/>
            </a:pPr>
            <a:r>
              <a:rPr lang="en-US" sz="2200" dirty="0"/>
              <a:t>		1)  </a:t>
            </a:r>
            <a:r>
              <a:rPr lang="en-US" sz="2200" dirty="0" err="1"/>
              <a:t>Nephropathis</a:t>
            </a:r>
            <a:r>
              <a:rPr lang="en-US" sz="2200" dirty="0"/>
              <a:t> </a:t>
            </a:r>
            <a:r>
              <a:rPr lang="en-US" sz="2200" dirty="0" err="1"/>
              <a:t>Cystinosis</a:t>
            </a:r>
            <a:endParaRPr lang="en-US" sz="2200" dirty="0"/>
          </a:p>
          <a:p>
            <a:pPr>
              <a:defRPr/>
            </a:pPr>
            <a:r>
              <a:rPr lang="en-US" sz="2200" dirty="0"/>
              <a:t>		2)  Intermediate </a:t>
            </a:r>
            <a:r>
              <a:rPr lang="en-US" sz="2200" dirty="0" err="1"/>
              <a:t>Cystinosis</a:t>
            </a:r>
            <a:endParaRPr lang="en-US" sz="2200" dirty="0"/>
          </a:p>
          <a:p>
            <a:pPr>
              <a:defRPr/>
            </a:pPr>
            <a:r>
              <a:rPr lang="en-US" sz="2200" dirty="0"/>
              <a:t>		3)  Non-</a:t>
            </a:r>
            <a:r>
              <a:rPr lang="en-US" sz="2200" dirty="0" err="1"/>
              <a:t>Nephropathic</a:t>
            </a:r>
            <a:r>
              <a:rPr lang="en-US" sz="2200" dirty="0"/>
              <a:t> or Ocular </a:t>
            </a:r>
            <a:r>
              <a:rPr lang="en-US" sz="2200" dirty="0" err="1"/>
              <a:t>cystinosis</a:t>
            </a:r>
            <a:endParaRPr lang="en-US" sz="2200" dirty="0"/>
          </a:p>
        </p:txBody>
      </p:sp>
      <p:sp>
        <p:nvSpPr>
          <p:cNvPr id="3" name="Title 2"/>
          <p:cNvSpPr>
            <a:spLocks noGrp="1"/>
          </p:cNvSpPr>
          <p:nvPr>
            <p:ph type="title"/>
          </p:nvPr>
        </p:nvSpPr>
        <p:spPr>
          <a:xfrm>
            <a:off x="1073573" y="391884"/>
            <a:ext cx="7704667" cy="1092927"/>
          </a:xfrm>
        </p:spPr>
        <p:txBody>
          <a:bodyPr/>
          <a:lstStyle/>
          <a:p>
            <a:pPr>
              <a:defRPr/>
            </a:pPr>
            <a:r>
              <a:rPr lang="en-US" dirty="0" err="1">
                <a:solidFill>
                  <a:srgbClr val="FF0000"/>
                </a:solidFill>
              </a:rPr>
              <a:t>Cystinosis</a:t>
            </a:r>
            <a:r>
              <a:rPr lang="en-US" dirty="0">
                <a:solidFill>
                  <a:srgbClr val="FF0000"/>
                </a:solidFill>
              </a:rPr>
              <a:t>:</a:t>
            </a:r>
          </a:p>
        </p:txBody>
      </p:sp>
    </p:spTree>
    <p:extLst>
      <p:ext uri="{BB962C8B-B14F-4D97-AF65-F5344CB8AC3E}">
        <p14:creationId xmlns:p14="http://schemas.microsoft.com/office/powerpoint/2010/main" val="2170248703"/>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ext Box 1"/>
          <p:cNvSpPr txBox="1">
            <a:spLocks noChangeArrowheads="1"/>
          </p:cNvSpPr>
          <p:nvPr/>
        </p:nvSpPr>
        <p:spPr bwMode="auto">
          <a:xfrm>
            <a:off x="908741" y="1466817"/>
            <a:ext cx="7326518" cy="3318108"/>
          </a:xfrm>
          <a:prstGeom prst="rect">
            <a:avLst/>
          </a:prstGeom>
          <a:noFill/>
          <a:ln>
            <a:noFill/>
          </a:ln>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 uri="{AF507438-7753-43e0-B8FC-AC1667EBCBE1}">
              <a14:hiddenEffects xmlns="" xmlns:a14="http://schemas.microsoft.com/office/drawing/2010/main">
                <a:effectLst>
                  <a:outerShdw blurRad="63500" dist="38099" dir="2700000" algn="ctr" rotWithShape="0">
                    <a:srgbClr val="000000">
                      <a:alpha val="74998"/>
                    </a:srgbClr>
                  </a:outerShdw>
                </a:effectLst>
              </a14:hiddenEffects>
            </a:ext>
          </a:extLst>
        </p:spPr>
        <p:txBody>
          <a:bodyPr wrap="none" lIns="81639" tIns="60021" rIns="81639" bIns="4082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5pPr>
            <a:lvl6pPr marL="25146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6pPr>
            <a:lvl7pPr marL="29718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7pPr>
            <a:lvl8pPr marL="34290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8pPr>
            <a:lvl9pPr marL="3886200" indent="-228600" fontAlgn="base" hangingPunct="0">
              <a:lnSpc>
                <a:spcPct val="93000"/>
              </a:lnSpc>
              <a:spcBef>
                <a:spcPct val="0"/>
              </a:spcBef>
              <a:spcAft>
                <a:spcPct val="0"/>
              </a:spcAft>
              <a:buClr>
                <a:srgbClr val="000000"/>
              </a:buClr>
              <a:buSzPct val="100000"/>
              <a:buFont typeface="Times New Roman"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rgbClr val="000000"/>
                </a:solidFill>
                <a:latin typeface="Arial" charset="0"/>
                <a:ea typeface="ＭＳ Ｐゴシック" charset="0"/>
              </a:defRPr>
            </a:lvl9pPr>
          </a:lstStyle>
          <a:p>
            <a:pPr>
              <a:defRPr/>
            </a:pPr>
            <a:endParaRPr lang="en-US" sz="2400" dirty="0"/>
          </a:p>
          <a:p>
            <a:pPr>
              <a:buFont typeface="Arial" pitchFamily="34" charset="0"/>
              <a:buChar char="•"/>
              <a:defRPr/>
            </a:pPr>
            <a:r>
              <a:rPr lang="en-US" sz="2400" dirty="0"/>
              <a:t> </a:t>
            </a:r>
            <a:r>
              <a:rPr lang="en-US" sz="2400" dirty="0" smtClean="0"/>
              <a:t>Deficiency </a:t>
            </a:r>
            <a:r>
              <a:rPr lang="en-US" sz="2400" dirty="0"/>
              <a:t>or absence of an enzyme that participates in </a:t>
            </a:r>
            <a:endParaRPr lang="en-US" sz="2400" dirty="0" smtClean="0"/>
          </a:p>
          <a:p>
            <a:pPr>
              <a:defRPr/>
            </a:pPr>
            <a:r>
              <a:rPr lang="en-US" sz="2400" dirty="0" smtClean="0"/>
              <a:t>Carbohydrate metabolism </a:t>
            </a:r>
            <a:r>
              <a:rPr lang="en-US" sz="2400" dirty="0"/>
              <a:t>may result in the </a:t>
            </a:r>
            <a:r>
              <a:rPr lang="en-US" sz="2400" dirty="0">
                <a:solidFill>
                  <a:srgbClr val="3399FF"/>
                </a:solidFill>
              </a:rPr>
              <a:t>accumulation </a:t>
            </a:r>
            <a:endParaRPr lang="en-US" sz="2400" dirty="0" smtClean="0">
              <a:solidFill>
                <a:srgbClr val="3399FF"/>
              </a:solidFill>
            </a:endParaRPr>
          </a:p>
          <a:p>
            <a:pPr>
              <a:defRPr/>
            </a:pPr>
            <a:r>
              <a:rPr lang="en-US" sz="2400" dirty="0" smtClean="0">
                <a:solidFill>
                  <a:srgbClr val="3399FF"/>
                </a:solidFill>
              </a:rPr>
              <a:t>of monosaccharides </a:t>
            </a:r>
            <a:r>
              <a:rPr lang="en-US" sz="2400" dirty="0" smtClean="0"/>
              <a:t>in </a:t>
            </a:r>
            <a:r>
              <a:rPr lang="en-US" sz="2400" dirty="0"/>
              <a:t>the </a:t>
            </a:r>
            <a:r>
              <a:rPr lang="en-US" sz="2400" dirty="0" smtClean="0">
                <a:solidFill>
                  <a:srgbClr val="3399FF"/>
                </a:solidFill>
              </a:rPr>
              <a:t>urine</a:t>
            </a:r>
          </a:p>
          <a:p>
            <a:pPr>
              <a:defRPr/>
            </a:pPr>
            <a:endParaRPr lang="en-US" sz="2400" dirty="0">
              <a:solidFill>
                <a:srgbClr val="3399FF"/>
              </a:solidFill>
            </a:endParaRPr>
          </a:p>
          <a:p>
            <a:pPr>
              <a:buFont typeface="Arial" pitchFamily="34" charset="0"/>
              <a:buChar char="•"/>
              <a:defRPr/>
            </a:pPr>
            <a:r>
              <a:rPr lang="en-US" sz="2400" dirty="0" smtClean="0">
                <a:solidFill>
                  <a:srgbClr val="3399FF"/>
                </a:solidFill>
              </a:rPr>
              <a:t>  </a:t>
            </a:r>
            <a:r>
              <a:rPr lang="en-US" sz="2400" dirty="0" smtClean="0"/>
              <a:t>The </a:t>
            </a:r>
            <a:r>
              <a:rPr lang="en-US" sz="2400" dirty="0"/>
              <a:t>urinary sugars of clinical interest are </a:t>
            </a:r>
            <a:r>
              <a:rPr lang="en-US" sz="2400" dirty="0">
                <a:solidFill>
                  <a:srgbClr val="3399FF"/>
                </a:solidFill>
              </a:rPr>
              <a:t>glucose</a:t>
            </a:r>
            <a:r>
              <a:rPr lang="en-US" sz="2400" dirty="0"/>
              <a:t> and </a:t>
            </a:r>
            <a:endParaRPr lang="en-US" sz="2400" dirty="0" smtClean="0"/>
          </a:p>
          <a:p>
            <a:pPr>
              <a:defRPr/>
            </a:pPr>
            <a:r>
              <a:rPr lang="en-US" sz="2400" dirty="0" smtClean="0">
                <a:solidFill>
                  <a:srgbClr val="3399FF"/>
                </a:solidFill>
              </a:rPr>
              <a:t>galactose</a:t>
            </a:r>
            <a:r>
              <a:rPr lang="en-US" sz="2400" dirty="0" smtClean="0"/>
              <a:t>.</a:t>
            </a:r>
          </a:p>
          <a:p>
            <a:pPr>
              <a:defRPr/>
            </a:pPr>
            <a:endParaRPr lang="en-US" sz="2400" dirty="0" smtClean="0"/>
          </a:p>
          <a:p>
            <a:pPr>
              <a:buFont typeface="Arial" pitchFamily="34" charset="0"/>
              <a:buChar char="•"/>
              <a:defRPr/>
            </a:pPr>
            <a:r>
              <a:rPr lang="en-US" sz="2400" dirty="0" smtClean="0"/>
              <a:t>  Testing </a:t>
            </a:r>
            <a:r>
              <a:rPr lang="en-US" sz="2400" dirty="0"/>
              <a:t>of urine from infants and children by both the </a:t>
            </a:r>
            <a:endParaRPr lang="en-US" sz="2400" dirty="0" smtClean="0"/>
          </a:p>
          <a:p>
            <a:pPr>
              <a:defRPr/>
            </a:pPr>
            <a:r>
              <a:rPr lang="en-US" sz="2400" dirty="0" smtClean="0">
                <a:solidFill>
                  <a:srgbClr val="3399FF"/>
                </a:solidFill>
              </a:rPr>
              <a:t>glucose </a:t>
            </a:r>
            <a:r>
              <a:rPr lang="en-US" sz="2400" dirty="0">
                <a:solidFill>
                  <a:srgbClr val="3399FF"/>
                </a:solidFill>
              </a:rPr>
              <a:t>oxidase </a:t>
            </a:r>
            <a:r>
              <a:rPr lang="en-US" sz="2400" dirty="0" smtClean="0"/>
              <a:t>and </a:t>
            </a:r>
            <a:r>
              <a:rPr lang="en-US" sz="2400" dirty="0"/>
              <a:t>the </a:t>
            </a:r>
            <a:r>
              <a:rPr lang="en-US" sz="2400" dirty="0">
                <a:solidFill>
                  <a:srgbClr val="3399FF"/>
                </a:solidFill>
              </a:rPr>
              <a:t>copper reduction</a:t>
            </a:r>
            <a:r>
              <a:rPr lang="en-US" sz="2400" dirty="0"/>
              <a:t> tests will identify </a:t>
            </a:r>
            <a:endParaRPr lang="en-US" sz="2400" dirty="0" smtClean="0"/>
          </a:p>
          <a:p>
            <a:pPr>
              <a:defRPr/>
            </a:pPr>
            <a:r>
              <a:rPr lang="en-US" sz="2400" dirty="0" smtClean="0"/>
              <a:t>individuals </a:t>
            </a:r>
            <a:r>
              <a:rPr lang="en-US" sz="2400" dirty="0"/>
              <a:t>with </a:t>
            </a:r>
            <a:r>
              <a:rPr lang="en-US" sz="2400" dirty="0" smtClean="0"/>
              <a:t>inborn errors </a:t>
            </a:r>
            <a:r>
              <a:rPr lang="en-US" sz="2400" dirty="0"/>
              <a:t>of carbohydrate metabolism.</a:t>
            </a:r>
          </a:p>
        </p:txBody>
      </p:sp>
      <p:sp>
        <p:nvSpPr>
          <p:cNvPr id="3" name="Title 2"/>
          <p:cNvSpPr>
            <a:spLocks noGrp="1"/>
          </p:cNvSpPr>
          <p:nvPr>
            <p:ph type="title"/>
          </p:nvPr>
        </p:nvSpPr>
        <p:spPr>
          <a:xfrm>
            <a:off x="457200" y="650388"/>
            <a:ext cx="8229600" cy="1143000"/>
          </a:xfrm>
        </p:spPr>
        <p:txBody>
          <a:bodyPr>
            <a:normAutofit fontScale="90000"/>
          </a:bodyPr>
          <a:lstStyle/>
          <a:p>
            <a:r>
              <a:rPr lang="en-US" dirty="0" smtClean="0">
                <a:solidFill>
                  <a:srgbClr val="FF0000"/>
                </a:solidFill>
              </a:rPr>
              <a:t>Inborn Errors of Carbohydrate Metabolism</a:t>
            </a:r>
            <a:br>
              <a:rPr lang="en-US" dirty="0" smtClean="0">
                <a:solidFill>
                  <a:srgbClr val="FF0000"/>
                </a:solidFill>
              </a:rPr>
            </a:br>
            <a:endParaRPr lang="en-US" dirty="0"/>
          </a:p>
        </p:txBody>
      </p:sp>
    </p:spTree>
    <p:extLst>
      <p:ext uri="{BB962C8B-B14F-4D97-AF65-F5344CB8AC3E}">
        <p14:creationId xmlns:p14="http://schemas.microsoft.com/office/powerpoint/2010/main" val="867153155"/>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rgbClr val="FF0000"/>
                </a:solidFill>
              </a:rPr>
              <a:t>Glycogen Storage Disease  </a:t>
            </a:r>
            <a:r>
              <a:rPr lang="en-US" dirty="0" smtClean="0">
                <a:solidFill>
                  <a:schemeClr val="tx1"/>
                </a:solidFill>
              </a:rPr>
              <a:t>(GSD)</a:t>
            </a:r>
            <a:r>
              <a:rPr lang="en-US" dirty="0" smtClean="0">
                <a:solidFill>
                  <a:srgbClr val="FF0000"/>
                </a:solidFill>
              </a:rPr>
              <a:t>:</a:t>
            </a:r>
            <a:br>
              <a:rPr lang="en-US" dirty="0" smtClean="0">
                <a:solidFill>
                  <a:srgbClr val="FF0000"/>
                </a:solidFill>
              </a:rPr>
            </a:br>
            <a:endParaRPr lang="en-US" dirty="0"/>
          </a:p>
        </p:txBody>
      </p:sp>
      <p:sp>
        <p:nvSpPr>
          <p:cNvPr id="4" name="Content Placeholder 3"/>
          <p:cNvSpPr>
            <a:spLocks noGrp="1"/>
          </p:cNvSpPr>
          <p:nvPr>
            <p:ph idx="1"/>
          </p:nvPr>
        </p:nvSpPr>
        <p:spPr>
          <a:xfrm>
            <a:off x="770708" y="1724296"/>
            <a:ext cx="7916091" cy="4831951"/>
          </a:xfrm>
        </p:spPr>
        <p:txBody>
          <a:bodyPr>
            <a:normAutofit/>
          </a:bodyPr>
          <a:lstStyle/>
          <a:p>
            <a:r>
              <a:rPr lang="en-US" dirty="0" smtClean="0"/>
              <a:t>Absence or deficiency of enzymes responsible for either the formation of glycogen or breakdown of glycogen</a:t>
            </a:r>
          </a:p>
          <a:p>
            <a:r>
              <a:rPr lang="en-US" dirty="0" smtClean="0"/>
              <a:t>Causes either an increase or decrease in glycogen and affects blood glucose levels</a:t>
            </a:r>
          </a:p>
          <a:p>
            <a:r>
              <a:rPr lang="en-US" dirty="0" smtClean="0"/>
              <a:t>11 known types</a:t>
            </a:r>
          </a:p>
          <a:p>
            <a:pPr lvl="1"/>
            <a:r>
              <a:rPr lang="en-US" dirty="0" smtClean="0"/>
              <a:t>Most often deal with liver, kidney, or both</a:t>
            </a:r>
          </a:p>
          <a:p>
            <a:r>
              <a:rPr lang="en-US" dirty="0" smtClean="0"/>
              <a:t>Most common type = Type 1: Von </a:t>
            </a:r>
            <a:r>
              <a:rPr lang="en-US" dirty="0" err="1" smtClean="0"/>
              <a:t>Gierke</a:t>
            </a:r>
            <a:r>
              <a:rPr lang="en-US" dirty="0" smtClean="0"/>
              <a:t> Disease</a:t>
            </a:r>
          </a:p>
          <a:p>
            <a:pPr lvl="1"/>
            <a:r>
              <a:rPr lang="en-US" dirty="0" smtClean="0"/>
              <a:t>Deficiency of glucose-6-phosphatase</a:t>
            </a:r>
          </a:p>
          <a:p>
            <a:pPr lvl="1"/>
            <a:r>
              <a:rPr lang="en-US" dirty="0" smtClean="0"/>
              <a:t>Cannot produce glucose via </a:t>
            </a:r>
            <a:r>
              <a:rPr lang="en-US" dirty="0" err="1" smtClean="0"/>
              <a:t>glycogenolysis</a:t>
            </a:r>
            <a:r>
              <a:rPr lang="en-US" dirty="0" smtClean="0"/>
              <a:t> or </a:t>
            </a:r>
            <a:r>
              <a:rPr lang="en-US" dirty="0" err="1" smtClean="0"/>
              <a:t>gluconeogenesis</a:t>
            </a:r>
            <a:endParaRPr lang="en-US" dirty="0" smtClean="0"/>
          </a:p>
          <a:p>
            <a:pPr lvl="1"/>
            <a:r>
              <a:rPr lang="en-US" dirty="0" smtClean="0"/>
              <a:t>Hypoglycemia, Increased triglycerides and lactate, enlarged liver</a:t>
            </a:r>
          </a:p>
          <a:p>
            <a:pPr lvl="1">
              <a:buNone/>
            </a:pPr>
            <a:endParaRPr lang="en-US" dirty="0"/>
          </a:p>
        </p:txBody>
      </p:sp>
    </p:spTree>
    <p:extLst>
      <p:ext uri="{BB962C8B-B14F-4D97-AF65-F5344CB8AC3E}">
        <p14:creationId xmlns:p14="http://schemas.microsoft.com/office/powerpoint/2010/main" val="1722111118"/>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solidFill>
                  <a:srgbClr val="FF0000"/>
                </a:solidFill>
              </a:rPr>
              <a:t>Lipid Storage Disease</a:t>
            </a:r>
            <a:r>
              <a:rPr lang="en-US" sz="3600" dirty="0" smtClean="0"/>
              <a:t/>
            </a:r>
            <a:br>
              <a:rPr lang="en-US" sz="3600" dirty="0" smtClean="0"/>
            </a:br>
            <a:endParaRPr lang="en-US" dirty="0"/>
          </a:p>
        </p:txBody>
      </p:sp>
      <p:sp>
        <p:nvSpPr>
          <p:cNvPr id="4" name="Content Placeholder 3"/>
          <p:cNvSpPr>
            <a:spLocks noGrp="1"/>
          </p:cNvSpPr>
          <p:nvPr>
            <p:ph idx="1"/>
          </p:nvPr>
        </p:nvSpPr>
        <p:spPr>
          <a:xfrm>
            <a:off x="982133" y="1737360"/>
            <a:ext cx="7704667" cy="4262456"/>
          </a:xfrm>
        </p:spPr>
        <p:txBody>
          <a:bodyPr>
            <a:normAutofit/>
          </a:bodyPr>
          <a:lstStyle/>
          <a:p>
            <a:pPr>
              <a:defRPr/>
            </a:pPr>
            <a:r>
              <a:rPr lang="en-US" dirty="0" smtClean="0"/>
              <a:t>Group </a:t>
            </a:r>
            <a:r>
              <a:rPr lang="en-US" dirty="0"/>
              <a:t>of inherited metabolic disorders; </a:t>
            </a:r>
            <a:r>
              <a:rPr lang="en-US" dirty="0">
                <a:solidFill>
                  <a:srgbClr val="3399FF"/>
                </a:solidFill>
              </a:rPr>
              <a:t>harmful </a:t>
            </a:r>
            <a:r>
              <a:rPr lang="en-US" dirty="0"/>
              <a:t>amounts of </a:t>
            </a:r>
            <a:r>
              <a:rPr lang="en-US" dirty="0">
                <a:solidFill>
                  <a:srgbClr val="3399FF"/>
                </a:solidFill>
              </a:rPr>
              <a:t>lipids </a:t>
            </a:r>
            <a:r>
              <a:rPr lang="en-US" dirty="0" smtClean="0">
                <a:solidFill>
                  <a:srgbClr val="3399FF"/>
                </a:solidFill>
              </a:rPr>
              <a:t>accumulate</a:t>
            </a:r>
            <a:r>
              <a:rPr lang="en-US" dirty="0" smtClean="0"/>
              <a:t> </a:t>
            </a:r>
            <a:r>
              <a:rPr lang="en-US" dirty="0"/>
              <a:t>in body's cells and tissues</a:t>
            </a:r>
          </a:p>
          <a:p>
            <a:pPr>
              <a:defRPr/>
            </a:pPr>
            <a:r>
              <a:rPr lang="en-US" dirty="0"/>
              <a:t>E</a:t>
            </a:r>
            <a:r>
              <a:rPr lang="en-US" dirty="0" smtClean="0"/>
              <a:t>ither </a:t>
            </a:r>
            <a:r>
              <a:rPr lang="en-US" dirty="0"/>
              <a:t>caused by </a:t>
            </a:r>
            <a:r>
              <a:rPr lang="en-US" dirty="0">
                <a:solidFill>
                  <a:srgbClr val="3399FF"/>
                </a:solidFill>
              </a:rPr>
              <a:t>lack</a:t>
            </a:r>
            <a:r>
              <a:rPr lang="en-US" dirty="0"/>
              <a:t> of production of </a:t>
            </a:r>
            <a:r>
              <a:rPr lang="en-US" dirty="0">
                <a:solidFill>
                  <a:srgbClr val="3399FF"/>
                </a:solidFill>
              </a:rPr>
              <a:t>enzymes</a:t>
            </a:r>
            <a:r>
              <a:rPr lang="en-US" dirty="0"/>
              <a:t> needed to </a:t>
            </a:r>
            <a:r>
              <a:rPr lang="en-US" dirty="0" smtClean="0"/>
              <a:t>metabolize lipids </a:t>
            </a:r>
            <a:r>
              <a:rPr lang="en-US" dirty="0"/>
              <a:t>or production of enzymes that </a:t>
            </a:r>
            <a:r>
              <a:rPr lang="en-US" dirty="0">
                <a:solidFill>
                  <a:srgbClr val="3399FF"/>
                </a:solidFill>
              </a:rPr>
              <a:t>don't work properly</a:t>
            </a:r>
          </a:p>
          <a:p>
            <a:pPr>
              <a:defRPr/>
            </a:pPr>
            <a:r>
              <a:rPr lang="en-US" dirty="0" smtClean="0"/>
              <a:t>Causes </a:t>
            </a:r>
            <a:r>
              <a:rPr lang="en-US" dirty="0">
                <a:solidFill>
                  <a:srgbClr val="3399FF"/>
                </a:solidFill>
              </a:rPr>
              <a:t>permanent</a:t>
            </a:r>
            <a:r>
              <a:rPr lang="en-US" dirty="0"/>
              <a:t> cellular and tissue </a:t>
            </a:r>
            <a:r>
              <a:rPr lang="en-US" dirty="0">
                <a:solidFill>
                  <a:srgbClr val="3399FF"/>
                </a:solidFill>
              </a:rPr>
              <a:t>damage</a:t>
            </a:r>
            <a:r>
              <a:rPr lang="en-US" dirty="0"/>
              <a:t> particularly in the </a:t>
            </a:r>
            <a:r>
              <a:rPr lang="en-US" dirty="0" smtClean="0"/>
              <a:t>brain, peripheral </a:t>
            </a:r>
            <a:r>
              <a:rPr lang="en-US" dirty="0"/>
              <a:t>nervous system, liver, spleen, and bone </a:t>
            </a:r>
            <a:r>
              <a:rPr lang="en-US" dirty="0" smtClean="0"/>
              <a:t>marrow</a:t>
            </a:r>
          </a:p>
          <a:p>
            <a:pPr>
              <a:defRPr/>
            </a:pPr>
            <a:r>
              <a:rPr lang="en-US" dirty="0" err="1" smtClean="0"/>
              <a:t>Autosomal</a:t>
            </a:r>
            <a:r>
              <a:rPr lang="en-US" dirty="0" smtClean="0"/>
              <a:t> Recessive</a:t>
            </a:r>
          </a:p>
          <a:p>
            <a:pPr>
              <a:buNone/>
            </a:pPr>
            <a:endParaRPr lang="en-US" dirty="0"/>
          </a:p>
        </p:txBody>
      </p:sp>
    </p:spTree>
    <p:extLst>
      <p:ext uri="{BB962C8B-B14F-4D97-AF65-F5344CB8AC3E}">
        <p14:creationId xmlns:p14="http://schemas.microsoft.com/office/powerpoint/2010/main" val="1913450657"/>
      </p:ext>
    </p:extLst>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248193"/>
            <a:ext cx="7704667" cy="1001487"/>
          </a:xfrm>
        </p:spPr>
        <p:txBody>
          <a:bodyPr/>
          <a:lstStyle/>
          <a:p>
            <a:r>
              <a:rPr lang="en-US" dirty="0" err="1" smtClean="0"/>
              <a:t>Sphingolipidoses</a:t>
            </a:r>
            <a:endParaRPr lang="en-US" dirty="0"/>
          </a:p>
        </p:txBody>
      </p:sp>
      <p:sp>
        <p:nvSpPr>
          <p:cNvPr id="3" name="Content Placeholder 2"/>
          <p:cNvSpPr>
            <a:spLocks noGrp="1"/>
          </p:cNvSpPr>
          <p:nvPr>
            <p:ph idx="1"/>
          </p:nvPr>
        </p:nvSpPr>
        <p:spPr>
          <a:xfrm>
            <a:off x="982133" y="1397726"/>
            <a:ext cx="7704667" cy="4602090"/>
          </a:xfrm>
        </p:spPr>
        <p:txBody>
          <a:bodyPr>
            <a:normAutofit/>
          </a:bodyPr>
          <a:lstStyle/>
          <a:p>
            <a:r>
              <a:rPr lang="en-US" dirty="0" smtClean="0"/>
              <a:t>Group of lipid storage diseases that result in buildup of </a:t>
            </a:r>
            <a:r>
              <a:rPr lang="en-US" dirty="0" err="1" smtClean="0"/>
              <a:t>sphingolipids</a:t>
            </a:r>
            <a:endParaRPr lang="en-US" dirty="0" smtClean="0"/>
          </a:p>
          <a:p>
            <a:r>
              <a:rPr lang="en-US" dirty="0" err="1" smtClean="0"/>
              <a:t>Niemann</a:t>
            </a:r>
            <a:r>
              <a:rPr lang="en-US" dirty="0" smtClean="0"/>
              <a:t>-Pick</a:t>
            </a:r>
          </a:p>
          <a:p>
            <a:pPr lvl="1"/>
            <a:r>
              <a:rPr lang="en-US" dirty="0" smtClean="0"/>
              <a:t>Deficiency of </a:t>
            </a:r>
            <a:r>
              <a:rPr lang="en-US" dirty="0" err="1" smtClean="0"/>
              <a:t>sphingomyelinase</a:t>
            </a:r>
            <a:endParaRPr lang="en-US" dirty="0" smtClean="0"/>
          </a:p>
          <a:p>
            <a:r>
              <a:rPr lang="en-US" dirty="0" err="1" smtClean="0"/>
              <a:t>Gaucher</a:t>
            </a:r>
            <a:r>
              <a:rPr lang="en-US" dirty="0" smtClean="0"/>
              <a:t> Disease</a:t>
            </a:r>
          </a:p>
          <a:p>
            <a:pPr lvl="1"/>
            <a:r>
              <a:rPr lang="en-US" dirty="0" smtClean="0"/>
              <a:t>Deficiency of </a:t>
            </a:r>
            <a:r>
              <a:rPr lang="en-US" dirty="0" err="1" smtClean="0"/>
              <a:t>glucosylceramidase</a:t>
            </a:r>
            <a:endParaRPr lang="en-US" dirty="0" smtClean="0"/>
          </a:p>
          <a:p>
            <a:r>
              <a:rPr lang="en-US" dirty="0" err="1" smtClean="0"/>
              <a:t>Tay-Sach’s</a:t>
            </a:r>
            <a:r>
              <a:rPr lang="en-US" dirty="0" smtClean="0"/>
              <a:t> Disease</a:t>
            </a:r>
          </a:p>
          <a:p>
            <a:pPr lvl="1"/>
            <a:r>
              <a:rPr lang="en-US" dirty="0" smtClean="0"/>
              <a:t>Deficiency of </a:t>
            </a:r>
            <a:r>
              <a:rPr lang="en-US" dirty="0" err="1" smtClean="0"/>
              <a:t>hexosaminidase</a:t>
            </a:r>
            <a:r>
              <a:rPr lang="en-US" dirty="0" smtClean="0"/>
              <a:t> A </a:t>
            </a:r>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a:defRPr/>
            </a:pPr>
            <a:fld id="{7B9A6D98-F186-43DF-9B91-F99030DA03AF}" type="slidenum">
              <a:rPr lang="en-US" smtClean="0"/>
              <a:pPr>
                <a:defRPr/>
              </a:pPr>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571500" y="109728"/>
            <a:ext cx="8001000" cy="969962"/>
          </a:xfrm>
        </p:spPr>
        <p:txBody>
          <a:bodyPr>
            <a:normAutofit fontScale="90000"/>
          </a:bodyPr>
          <a:lstStyle/>
          <a:p>
            <a:pPr eaLnBrk="1" hangingPunct="1"/>
            <a:r>
              <a:rPr lang="en-US" sz="3600" dirty="0" smtClean="0">
                <a:latin typeface="Calisto MT" pitchFamily="18" charset="0"/>
              </a:rPr>
              <a:t>Components of a Newborn Screening Program</a:t>
            </a:r>
          </a:p>
        </p:txBody>
      </p:sp>
      <p:sp>
        <p:nvSpPr>
          <p:cNvPr id="6" name="Content Placeholder 5"/>
          <p:cNvSpPr>
            <a:spLocks noGrp="1"/>
          </p:cNvSpPr>
          <p:nvPr>
            <p:ph idx="1"/>
          </p:nvPr>
        </p:nvSpPr>
        <p:spPr>
          <a:xfrm>
            <a:off x="1358537" y="1293222"/>
            <a:ext cx="8451669" cy="5236899"/>
          </a:xfrm>
        </p:spPr>
        <p:txBody>
          <a:bodyPr>
            <a:normAutofit fontScale="40000" lnSpcReduction="20000"/>
          </a:bodyPr>
          <a:lstStyle/>
          <a:p>
            <a:pPr marL="0" indent="0">
              <a:spcBef>
                <a:spcPts val="0"/>
              </a:spcBef>
              <a:buNone/>
              <a:defRPr/>
            </a:pPr>
            <a:r>
              <a:rPr lang="en-US" sz="3400" dirty="0" smtClean="0"/>
              <a:t>1. </a:t>
            </a:r>
            <a:r>
              <a:rPr lang="en-US" sz="3400" dirty="0" smtClean="0">
                <a:solidFill>
                  <a:srgbClr val="FF0000"/>
                </a:solidFill>
              </a:rPr>
              <a:t>Screening</a:t>
            </a:r>
            <a:endParaRPr lang="en-US" sz="3400" dirty="0">
              <a:solidFill>
                <a:srgbClr val="FF0000"/>
              </a:solidFill>
            </a:endParaRPr>
          </a:p>
          <a:p>
            <a:pPr lvl="1">
              <a:spcBef>
                <a:spcPts val="0"/>
              </a:spcBef>
              <a:buFont typeface="+mj-lt"/>
              <a:buAutoNum type="alphaLcParenR"/>
              <a:defRPr/>
            </a:pPr>
            <a:r>
              <a:rPr lang="en-US" sz="3400" dirty="0"/>
              <a:t>Sample Collection and delivery</a:t>
            </a:r>
          </a:p>
          <a:p>
            <a:pPr lvl="1">
              <a:spcBef>
                <a:spcPts val="0"/>
              </a:spcBef>
              <a:buFont typeface="+mj-lt"/>
              <a:buAutoNum type="alphaLcParenR"/>
              <a:defRPr/>
            </a:pPr>
            <a:r>
              <a:rPr lang="en-US" sz="3400" dirty="0"/>
              <a:t>Lab testing</a:t>
            </a:r>
          </a:p>
          <a:p>
            <a:pPr marL="0" indent="0">
              <a:spcBef>
                <a:spcPts val="0"/>
              </a:spcBef>
              <a:buNone/>
              <a:defRPr/>
            </a:pPr>
            <a:r>
              <a:rPr lang="en-US" sz="3400" dirty="0" smtClean="0"/>
              <a:t>2. </a:t>
            </a:r>
            <a:r>
              <a:rPr lang="en-US" sz="3400" dirty="0" smtClean="0">
                <a:solidFill>
                  <a:srgbClr val="FF0000"/>
                </a:solidFill>
              </a:rPr>
              <a:t>Follow-up </a:t>
            </a:r>
            <a:r>
              <a:rPr lang="en-US" sz="3400" dirty="0">
                <a:solidFill>
                  <a:srgbClr val="FF0000"/>
                </a:solidFill>
              </a:rPr>
              <a:t>of</a:t>
            </a:r>
          </a:p>
          <a:p>
            <a:pPr lvl="1">
              <a:spcBef>
                <a:spcPts val="0"/>
              </a:spcBef>
              <a:buFont typeface="+mj-lt"/>
              <a:buAutoNum type="alphaLcParenR"/>
              <a:defRPr/>
            </a:pPr>
            <a:r>
              <a:rPr lang="en-US" sz="3400" dirty="0"/>
              <a:t>Incomplete demographic information</a:t>
            </a:r>
          </a:p>
          <a:p>
            <a:pPr lvl="1">
              <a:spcBef>
                <a:spcPts val="0"/>
              </a:spcBef>
              <a:buFont typeface="+mj-lt"/>
              <a:buAutoNum type="alphaLcParenR"/>
              <a:defRPr/>
            </a:pPr>
            <a:r>
              <a:rPr lang="en-US" sz="3400" dirty="0"/>
              <a:t>Unsatisfactory specimens</a:t>
            </a:r>
          </a:p>
          <a:p>
            <a:pPr lvl="1">
              <a:spcBef>
                <a:spcPts val="0"/>
              </a:spcBef>
              <a:buFont typeface="+mj-lt"/>
              <a:buAutoNum type="alphaLcParenR"/>
              <a:defRPr/>
            </a:pPr>
            <a:r>
              <a:rPr lang="en-US" sz="3400" dirty="0"/>
              <a:t>Abnormal screening results</a:t>
            </a:r>
          </a:p>
          <a:p>
            <a:pPr marL="0" indent="0">
              <a:spcBef>
                <a:spcPts val="0"/>
              </a:spcBef>
              <a:buNone/>
              <a:defRPr/>
            </a:pPr>
            <a:r>
              <a:rPr lang="en-US" sz="3400" dirty="0" smtClean="0"/>
              <a:t>3. </a:t>
            </a:r>
            <a:r>
              <a:rPr lang="en-US" sz="3400" dirty="0" smtClean="0">
                <a:solidFill>
                  <a:srgbClr val="FF0000"/>
                </a:solidFill>
              </a:rPr>
              <a:t>Diagnosis</a:t>
            </a:r>
            <a:endParaRPr lang="en-US" sz="3400" dirty="0">
              <a:solidFill>
                <a:srgbClr val="FF0000"/>
              </a:solidFill>
            </a:endParaRPr>
          </a:p>
          <a:p>
            <a:pPr lvl="1">
              <a:spcBef>
                <a:spcPts val="0"/>
              </a:spcBef>
              <a:buFont typeface="+mj-lt"/>
              <a:buAutoNum type="alphaLcParenR"/>
              <a:defRPr/>
            </a:pPr>
            <a:r>
              <a:rPr lang="en-US" sz="3400" dirty="0"/>
              <a:t>Confirmatory tests</a:t>
            </a:r>
          </a:p>
          <a:p>
            <a:pPr lvl="1">
              <a:spcBef>
                <a:spcPts val="0"/>
              </a:spcBef>
              <a:buFont typeface="+mj-lt"/>
              <a:buAutoNum type="alphaLcParenR"/>
              <a:defRPr/>
            </a:pPr>
            <a:r>
              <a:rPr lang="en-US" sz="3400" dirty="0"/>
              <a:t>Clinical </a:t>
            </a:r>
            <a:r>
              <a:rPr lang="en-US" sz="3400" dirty="0" smtClean="0"/>
              <a:t>consultation</a:t>
            </a:r>
          </a:p>
          <a:p>
            <a:pPr marL="0" indent="0">
              <a:spcBef>
                <a:spcPts val="0"/>
              </a:spcBef>
              <a:buNone/>
              <a:defRPr/>
            </a:pPr>
            <a:r>
              <a:rPr lang="en-US" sz="3400" dirty="0" smtClean="0"/>
              <a:t>4. </a:t>
            </a:r>
            <a:r>
              <a:rPr lang="en-US" sz="3400" dirty="0" smtClean="0">
                <a:solidFill>
                  <a:srgbClr val="FF0000"/>
                </a:solidFill>
              </a:rPr>
              <a:t>Clinical </a:t>
            </a:r>
            <a:r>
              <a:rPr lang="en-US" sz="3400" dirty="0">
                <a:solidFill>
                  <a:srgbClr val="FF0000"/>
                </a:solidFill>
              </a:rPr>
              <a:t>Management</a:t>
            </a:r>
          </a:p>
          <a:p>
            <a:pPr marL="0" indent="0">
              <a:spcBef>
                <a:spcPts val="0"/>
              </a:spcBef>
              <a:buNone/>
              <a:defRPr/>
            </a:pPr>
            <a:r>
              <a:rPr lang="en-US" sz="3400" dirty="0" smtClean="0"/>
              <a:t>5. </a:t>
            </a:r>
            <a:r>
              <a:rPr lang="en-US" sz="3400" dirty="0" smtClean="0">
                <a:solidFill>
                  <a:srgbClr val="FF0000"/>
                </a:solidFill>
              </a:rPr>
              <a:t>Education </a:t>
            </a:r>
            <a:r>
              <a:rPr lang="en-US" sz="3400" dirty="0">
                <a:solidFill>
                  <a:srgbClr val="FF0000"/>
                </a:solidFill>
              </a:rPr>
              <a:t>of</a:t>
            </a:r>
          </a:p>
          <a:p>
            <a:pPr lvl="1">
              <a:spcBef>
                <a:spcPts val="0"/>
              </a:spcBef>
              <a:buFont typeface="+mj-lt"/>
              <a:buAutoNum type="alphaLcParenR"/>
              <a:defRPr/>
            </a:pPr>
            <a:r>
              <a:rPr lang="en-US" sz="3400" dirty="0">
                <a:solidFill>
                  <a:srgbClr val="000000"/>
                </a:solidFill>
              </a:rPr>
              <a:t>Healthcare professionals</a:t>
            </a:r>
          </a:p>
          <a:p>
            <a:pPr lvl="1">
              <a:spcBef>
                <a:spcPts val="0"/>
              </a:spcBef>
              <a:buFont typeface="+mj-lt"/>
              <a:buAutoNum type="alphaLcParenR"/>
              <a:defRPr/>
            </a:pPr>
            <a:r>
              <a:rPr lang="en-US" sz="3400" dirty="0">
                <a:solidFill>
                  <a:srgbClr val="000000"/>
                </a:solidFill>
              </a:rPr>
              <a:t>parents</a:t>
            </a:r>
          </a:p>
          <a:p>
            <a:pPr marL="0" indent="0">
              <a:spcBef>
                <a:spcPts val="0"/>
              </a:spcBef>
              <a:buNone/>
              <a:defRPr/>
            </a:pPr>
            <a:r>
              <a:rPr lang="en-US" sz="3400" dirty="0" smtClean="0">
                <a:solidFill>
                  <a:srgbClr val="000000"/>
                </a:solidFill>
              </a:rPr>
              <a:t>6. </a:t>
            </a:r>
            <a:r>
              <a:rPr lang="en-US" sz="3400" dirty="0" smtClean="0">
                <a:solidFill>
                  <a:srgbClr val="FF0000"/>
                </a:solidFill>
              </a:rPr>
              <a:t>Quality </a:t>
            </a:r>
            <a:r>
              <a:rPr lang="en-US" sz="3400" dirty="0">
                <a:solidFill>
                  <a:srgbClr val="FF0000"/>
                </a:solidFill>
              </a:rPr>
              <a:t>Assurance</a:t>
            </a:r>
          </a:p>
          <a:p>
            <a:pPr lvl="1">
              <a:spcBef>
                <a:spcPts val="0"/>
              </a:spcBef>
              <a:buFont typeface="+mj-lt"/>
              <a:buAutoNum type="alphaLcParenR"/>
              <a:defRPr/>
            </a:pPr>
            <a:r>
              <a:rPr lang="en-US" sz="3400" dirty="0">
                <a:solidFill>
                  <a:srgbClr val="000000"/>
                </a:solidFill>
              </a:rPr>
              <a:t>Analytical: proficiency testing, quality controls, standards</a:t>
            </a:r>
          </a:p>
          <a:p>
            <a:pPr lvl="1">
              <a:spcBef>
                <a:spcPts val="0"/>
              </a:spcBef>
              <a:buFont typeface="+mj-lt"/>
              <a:buAutoNum type="alphaLcParenR"/>
              <a:defRPr/>
            </a:pPr>
            <a:r>
              <a:rPr lang="en-US" sz="3400" dirty="0">
                <a:solidFill>
                  <a:srgbClr val="000000"/>
                </a:solidFill>
              </a:rPr>
              <a:t>Efficiency of follow-up system</a:t>
            </a:r>
          </a:p>
          <a:p>
            <a:pPr lvl="1">
              <a:spcBef>
                <a:spcPts val="0"/>
              </a:spcBef>
              <a:buFont typeface="+mj-lt"/>
              <a:buAutoNum type="alphaLcParenR"/>
              <a:defRPr/>
            </a:pPr>
            <a:r>
              <a:rPr lang="en-US" sz="3400" dirty="0">
                <a:solidFill>
                  <a:srgbClr val="000000"/>
                </a:solidFill>
              </a:rPr>
              <a:t>Efficacy of treatment</a:t>
            </a:r>
          </a:p>
          <a:p>
            <a:pPr lvl="1">
              <a:spcBef>
                <a:spcPts val="0"/>
              </a:spcBef>
              <a:buFont typeface="+mj-lt"/>
              <a:buAutoNum type="alphaLcParenR"/>
              <a:defRPr/>
            </a:pPr>
            <a:r>
              <a:rPr lang="en-US" sz="3400" dirty="0">
                <a:solidFill>
                  <a:srgbClr val="000000"/>
                </a:solidFill>
              </a:rPr>
              <a:t>Long-term outcome</a:t>
            </a:r>
          </a:p>
          <a:p>
            <a:pPr>
              <a:spcBef>
                <a:spcPts val="0"/>
              </a:spcBef>
              <a:buNone/>
              <a:defRPr/>
            </a:pPr>
            <a:endParaRPr lang="en-US" sz="2800" dirty="0"/>
          </a:p>
          <a:p>
            <a:pPr>
              <a:buNone/>
            </a:pPr>
            <a:endParaRPr lang="en-US" dirty="0"/>
          </a:p>
        </p:txBody>
      </p:sp>
      <p:sp>
        <p:nvSpPr>
          <p:cNvPr id="24580"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7F706A-642C-4702-82B6-B72019AB5C62}" type="slidenum">
              <a:rPr lang="en-US"/>
              <a:pPr fontAlgn="base">
                <a:spcBef>
                  <a:spcPct val="0"/>
                </a:spcBef>
                <a:spcAft>
                  <a:spcPct val="0"/>
                </a:spcAft>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normAutofit/>
          </a:bodyPr>
          <a:lstStyle/>
          <a:p>
            <a:pPr eaLnBrk="1" hangingPunct="1"/>
            <a:r>
              <a:rPr lang="en-US" sz="2000" dirty="0" smtClean="0">
                <a:latin typeface="Calisto MT" pitchFamily="18" charset="0"/>
              </a:rPr>
              <a:t>Panels of disorders screened varies among the states:</a:t>
            </a:r>
            <a:r>
              <a:rPr lang="en-US" sz="1800" dirty="0" smtClean="0">
                <a:latin typeface="Calisto MT" pitchFamily="18" charset="0"/>
              </a:rPr>
              <a:t/>
            </a:r>
            <a:br>
              <a:rPr lang="en-US" sz="1800" dirty="0" smtClean="0">
                <a:latin typeface="Calisto MT" pitchFamily="18" charset="0"/>
              </a:rPr>
            </a:br>
            <a:r>
              <a:rPr lang="en-US" sz="2400" dirty="0" smtClean="0">
                <a:latin typeface="Calisto MT" pitchFamily="18" charset="0"/>
              </a:rPr>
              <a:t>Recommendations by the </a:t>
            </a:r>
            <a:r>
              <a:rPr lang="en-US" sz="2400" dirty="0" smtClean="0">
                <a:solidFill>
                  <a:srgbClr val="FF0000"/>
                </a:solidFill>
                <a:latin typeface="Calisto MT" pitchFamily="18" charset="0"/>
              </a:rPr>
              <a:t>A</a:t>
            </a:r>
            <a:r>
              <a:rPr lang="en-US" sz="2400" dirty="0" smtClean="0">
                <a:latin typeface="Calisto MT" pitchFamily="18" charset="0"/>
              </a:rPr>
              <a:t>merican </a:t>
            </a:r>
            <a:r>
              <a:rPr lang="en-US" sz="2400" dirty="0" smtClean="0">
                <a:solidFill>
                  <a:srgbClr val="FF0000"/>
                </a:solidFill>
                <a:latin typeface="Calisto MT" pitchFamily="18" charset="0"/>
              </a:rPr>
              <a:t>C</a:t>
            </a:r>
            <a:r>
              <a:rPr lang="en-US" sz="2400" dirty="0" smtClean="0">
                <a:latin typeface="Calisto MT" pitchFamily="18" charset="0"/>
              </a:rPr>
              <a:t>ollege of </a:t>
            </a:r>
            <a:r>
              <a:rPr lang="en-US" sz="2400" dirty="0" smtClean="0">
                <a:solidFill>
                  <a:srgbClr val="FF0000"/>
                </a:solidFill>
                <a:latin typeface="Calisto MT" pitchFamily="18" charset="0"/>
              </a:rPr>
              <a:t>M</a:t>
            </a:r>
            <a:r>
              <a:rPr lang="en-US" sz="2400" dirty="0" smtClean="0">
                <a:latin typeface="Calisto MT" pitchFamily="18" charset="0"/>
              </a:rPr>
              <a:t>edical </a:t>
            </a:r>
            <a:r>
              <a:rPr lang="en-US" sz="2400" dirty="0" smtClean="0">
                <a:solidFill>
                  <a:srgbClr val="FF0000"/>
                </a:solidFill>
                <a:latin typeface="Calisto MT" pitchFamily="18" charset="0"/>
              </a:rPr>
              <a:t>G</a:t>
            </a:r>
            <a:r>
              <a:rPr lang="en-US" sz="2400" dirty="0" smtClean="0">
                <a:latin typeface="Calisto MT" pitchFamily="18" charset="0"/>
              </a:rPr>
              <a:t>enetics (</a:t>
            </a:r>
            <a:r>
              <a:rPr lang="en-US" sz="2400" dirty="0" smtClean="0">
                <a:solidFill>
                  <a:srgbClr val="FF0000"/>
                </a:solidFill>
                <a:latin typeface="Calisto MT" pitchFamily="18" charset="0"/>
              </a:rPr>
              <a:t>ACMG)</a:t>
            </a:r>
            <a:r>
              <a:rPr lang="en-US" sz="2400" dirty="0" smtClean="0">
                <a:latin typeface="Calisto MT" pitchFamily="18" charset="0"/>
              </a:rPr>
              <a:t> include:</a:t>
            </a:r>
          </a:p>
        </p:txBody>
      </p:sp>
      <p:sp>
        <p:nvSpPr>
          <p:cNvPr id="26626" name="Content Placeholder 2"/>
          <p:cNvSpPr>
            <a:spLocks noGrp="1"/>
          </p:cNvSpPr>
          <p:nvPr>
            <p:ph idx="1"/>
          </p:nvPr>
        </p:nvSpPr>
        <p:spPr>
          <a:xfrm>
            <a:off x="1151950" y="2288177"/>
            <a:ext cx="7704667" cy="3332816"/>
          </a:xfrm>
        </p:spPr>
        <p:txBody>
          <a:bodyPr/>
          <a:lstStyle/>
          <a:p>
            <a:pPr eaLnBrk="1" hangingPunct="1"/>
            <a:r>
              <a:rPr lang="en-US" dirty="0" smtClean="0">
                <a:solidFill>
                  <a:srgbClr val="3399FF"/>
                </a:solidFill>
                <a:latin typeface="Calisto MT" pitchFamily="18" charset="0"/>
              </a:rPr>
              <a:t>Five</a:t>
            </a:r>
            <a:r>
              <a:rPr lang="en-US" dirty="0" smtClean="0">
                <a:latin typeface="Calisto MT" pitchFamily="18" charset="0"/>
              </a:rPr>
              <a:t> Fatty-acid oxidation disorders</a:t>
            </a:r>
          </a:p>
          <a:p>
            <a:pPr eaLnBrk="1" hangingPunct="1"/>
            <a:r>
              <a:rPr lang="en-US" dirty="0" smtClean="0">
                <a:solidFill>
                  <a:srgbClr val="3399FF"/>
                </a:solidFill>
                <a:latin typeface="Calisto MT" pitchFamily="18" charset="0"/>
              </a:rPr>
              <a:t>Nine</a:t>
            </a:r>
            <a:r>
              <a:rPr lang="en-US" dirty="0" smtClean="0">
                <a:latin typeface="Calisto MT" pitchFamily="18" charset="0"/>
              </a:rPr>
              <a:t> organic </a:t>
            </a:r>
            <a:r>
              <a:rPr lang="en-US" dirty="0" err="1" smtClean="0">
                <a:latin typeface="Calisto MT" pitchFamily="18" charset="0"/>
              </a:rPr>
              <a:t>acidemias</a:t>
            </a:r>
            <a:endParaRPr lang="en-US" dirty="0" smtClean="0">
              <a:latin typeface="Calisto MT" pitchFamily="18" charset="0"/>
            </a:endParaRPr>
          </a:p>
          <a:p>
            <a:pPr eaLnBrk="1" hangingPunct="1"/>
            <a:r>
              <a:rPr lang="en-US" dirty="0" smtClean="0">
                <a:solidFill>
                  <a:srgbClr val="3399FF"/>
                </a:solidFill>
                <a:latin typeface="Calisto MT" pitchFamily="18" charset="0"/>
              </a:rPr>
              <a:t>Six</a:t>
            </a:r>
            <a:r>
              <a:rPr lang="en-US" dirty="0" smtClean="0">
                <a:latin typeface="Calisto MT" pitchFamily="18" charset="0"/>
              </a:rPr>
              <a:t> </a:t>
            </a:r>
            <a:r>
              <a:rPr lang="en-US" dirty="0" err="1" smtClean="0">
                <a:latin typeface="Calisto MT" pitchFamily="18" charset="0"/>
              </a:rPr>
              <a:t>aminoacidopathies</a:t>
            </a:r>
            <a:endParaRPr lang="en-US" dirty="0" smtClean="0">
              <a:latin typeface="Calisto MT" pitchFamily="18" charset="0"/>
            </a:endParaRPr>
          </a:p>
          <a:p>
            <a:pPr eaLnBrk="1" hangingPunct="1"/>
            <a:r>
              <a:rPr lang="en-US" dirty="0" smtClean="0">
                <a:solidFill>
                  <a:srgbClr val="3399FF"/>
                </a:solidFill>
                <a:latin typeface="Calisto MT" pitchFamily="18" charset="0"/>
              </a:rPr>
              <a:t>Three </a:t>
            </a:r>
            <a:r>
              <a:rPr lang="en-US" dirty="0" err="1" smtClean="0">
                <a:latin typeface="Calisto MT" pitchFamily="18" charset="0"/>
              </a:rPr>
              <a:t>hemoglobinopaties</a:t>
            </a:r>
            <a:endParaRPr lang="en-US" dirty="0" smtClean="0">
              <a:latin typeface="Calisto MT" pitchFamily="18" charset="0"/>
            </a:endParaRPr>
          </a:p>
          <a:p>
            <a:pPr eaLnBrk="1" hangingPunct="1"/>
            <a:r>
              <a:rPr lang="en-US" dirty="0" smtClean="0">
                <a:solidFill>
                  <a:srgbClr val="3399FF"/>
                </a:solidFill>
                <a:latin typeface="Calisto MT" pitchFamily="18" charset="0"/>
              </a:rPr>
              <a:t>Six </a:t>
            </a:r>
            <a:r>
              <a:rPr lang="en-US" dirty="0" smtClean="0">
                <a:latin typeface="Calisto MT" pitchFamily="18" charset="0"/>
              </a:rPr>
              <a:t>other disorders</a:t>
            </a:r>
          </a:p>
          <a:p>
            <a:pPr eaLnBrk="1" hangingPunct="1">
              <a:buFont typeface="Wingdings 2" pitchFamily="18" charset="2"/>
              <a:buNone/>
            </a:pPr>
            <a:r>
              <a:rPr lang="en-US" dirty="0" smtClean="0">
                <a:solidFill>
                  <a:srgbClr val="FF0000"/>
                </a:solidFill>
                <a:latin typeface="Calisto MT" pitchFamily="18" charset="0"/>
              </a:rPr>
              <a:t>* </a:t>
            </a:r>
            <a:r>
              <a:rPr lang="en-US" dirty="0" err="1" smtClean="0">
                <a:solidFill>
                  <a:srgbClr val="FF0000"/>
                </a:solidFill>
                <a:latin typeface="Calisto MT" pitchFamily="18" charset="0"/>
              </a:rPr>
              <a:t>Tietz</a:t>
            </a:r>
            <a:r>
              <a:rPr lang="en-US" dirty="0" smtClean="0">
                <a:solidFill>
                  <a:srgbClr val="FF0000"/>
                </a:solidFill>
                <a:latin typeface="Calisto MT" pitchFamily="18" charset="0"/>
              </a:rPr>
              <a:t> Table 44-1 page 827</a:t>
            </a:r>
          </a:p>
        </p:txBody>
      </p:sp>
      <p:sp>
        <p:nvSpPr>
          <p:cNvPr id="26627"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26628"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C81AF56-FB7F-4D31-BB24-69D02D4B9170}" type="slidenum">
              <a:rPr lang="en-US"/>
              <a:pPr fontAlgn="base">
                <a:spcBef>
                  <a:spcPct val="0"/>
                </a:spcBef>
                <a:spcAft>
                  <a:spcPct val="0"/>
                </a:spcAft>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901337" y="1227909"/>
            <a:ext cx="7772400" cy="2288775"/>
          </a:xfrm>
          <a:prstGeom prst="rect">
            <a:avLst/>
          </a:prstGeom>
          <a:noFill/>
          <a:ln w="9525">
            <a:noFill/>
            <a:round/>
            <a:headEnd/>
            <a:tailEnd/>
          </a:ln>
          <a:effectLst/>
        </p:spPr>
        <p:txBody>
          <a:bodyPr lIns="81639" tIns="58421" rIns="81639" bIns="40820"/>
          <a:lstStyle/>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000000"/>
                </a:solidFill>
              </a:rPr>
              <a:t>Some of these disorders can be tested by </a:t>
            </a:r>
            <a:r>
              <a:rPr lang="en-US" dirty="0">
                <a:solidFill>
                  <a:srgbClr val="FF0000"/>
                </a:solidFill>
              </a:rPr>
              <a:t>Tandem mass</a:t>
            </a:r>
            <a:r>
              <a:rPr lang="en-US" dirty="0">
                <a:solidFill>
                  <a:srgbClr val="000000"/>
                </a:solidFill>
              </a:rPr>
              <a:t>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FF0000"/>
                </a:solidFill>
              </a:rPr>
              <a:t>spectrometry</a:t>
            </a:r>
            <a:r>
              <a:rPr lang="en-US" dirty="0">
                <a:solidFill>
                  <a:srgbClr val="000000"/>
                </a:solidFill>
              </a:rPr>
              <a:t> (MS/MS) but a number of conditions are still tested using traditional methods: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endParaRPr lang="en-US" dirty="0">
              <a:solidFill>
                <a:srgbClr val="000000"/>
              </a:solidFill>
            </a:endParaRP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smtClean="0">
                <a:solidFill>
                  <a:srgbClr val="000000"/>
                </a:solidFill>
              </a:rPr>
              <a:t>      *  </a:t>
            </a:r>
            <a:r>
              <a:rPr lang="en-US" dirty="0">
                <a:solidFill>
                  <a:srgbClr val="000000"/>
                </a:solidFill>
              </a:rPr>
              <a:t>immunoassay technology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smtClean="0">
                <a:solidFill>
                  <a:srgbClr val="000000"/>
                </a:solidFill>
              </a:rPr>
              <a:t>      *  </a:t>
            </a:r>
            <a:r>
              <a:rPr lang="en-US" dirty="0">
                <a:solidFill>
                  <a:srgbClr val="000000"/>
                </a:solidFill>
              </a:rPr>
              <a:t>isoelectric focusing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endParaRPr lang="en-US" dirty="0">
              <a:solidFill>
                <a:srgbClr val="000000"/>
              </a:solidFill>
            </a:endParaRP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FF0000"/>
                </a:solidFill>
              </a:rPr>
              <a:t>Advantage of Tandem mass</a:t>
            </a:r>
            <a:r>
              <a:rPr lang="en-US" dirty="0">
                <a:solidFill>
                  <a:srgbClr val="000000"/>
                </a:solidFill>
              </a:rPr>
              <a:t> spectrometry :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000000"/>
                </a:solidFill>
              </a:rPr>
              <a:t>      * multiple metabolites can be detected simultaneously in the same spot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000000"/>
                </a:solidFill>
              </a:rPr>
              <a:t>      * allows the identification of several disorders at once </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endParaRPr lang="en-US" dirty="0">
              <a:solidFill>
                <a:srgbClr val="000000"/>
              </a:solidFill>
            </a:endParaRP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solidFill>
                  <a:srgbClr val="000000"/>
                </a:solidFill>
              </a:rPr>
              <a:t>This ability allows use of </a:t>
            </a:r>
            <a:r>
              <a:rPr lang="en-US" dirty="0">
                <a:solidFill>
                  <a:srgbClr val="FF0000"/>
                </a:solidFill>
              </a:rPr>
              <a:t>ratios of metabolites</a:t>
            </a:r>
            <a:r>
              <a:rPr lang="en-US" dirty="0">
                <a:solidFill>
                  <a:srgbClr val="000000"/>
                </a:solidFill>
              </a:rPr>
              <a:t> to define whether an elevated value is due to a metabolic derangement or to the </a:t>
            </a:r>
            <a:r>
              <a:rPr lang="en-US" dirty="0">
                <a:solidFill>
                  <a:srgbClr val="FF0000"/>
                </a:solidFill>
              </a:rPr>
              <a:t>clinical </a:t>
            </a:r>
            <a:r>
              <a:rPr lang="en-US" dirty="0">
                <a:solidFill>
                  <a:srgbClr val="000000"/>
                </a:solidFill>
              </a:rPr>
              <a:t>and </a:t>
            </a:r>
            <a:r>
              <a:rPr lang="en-US" dirty="0">
                <a:solidFill>
                  <a:srgbClr val="FF0000"/>
                </a:solidFill>
              </a:rPr>
              <a:t>nutritional status </a:t>
            </a:r>
            <a:r>
              <a:rPr lang="en-US" dirty="0">
                <a:solidFill>
                  <a:srgbClr val="000000"/>
                </a:solidFill>
              </a:rPr>
              <a:t>of the newborn.</a:t>
            </a: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endParaRPr lang="en-US" dirty="0">
              <a:solidFill>
                <a:srgbClr val="000000"/>
              </a:solidFill>
            </a:endParaRP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r>
              <a:rPr lang="en-US" dirty="0"/>
              <a:t>The development of tandem mass spectrometry screening in the early </a:t>
            </a:r>
            <a:r>
              <a:rPr lang="en-US" dirty="0">
                <a:solidFill>
                  <a:srgbClr val="FF0000"/>
                </a:solidFill>
              </a:rPr>
              <a:t>1990s </a:t>
            </a:r>
            <a:r>
              <a:rPr lang="en-US" dirty="0"/>
              <a:t>led to a large </a:t>
            </a:r>
            <a:r>
              <a:rPr lang="en-US" dirty="0">
                <a:solidFill>
                  <a:srgbClr val="FF0000"/>
                </a:solidFill>
              </a:rPr>
              <a:t>expansion</a:t>
            </a:r>
            <a:r>
              <a:rPr lang="en-US" dirty="0"/>
              <a:t> of potentially detectable congenital metabolic disease that affect blood levels of </a:t>
            </a:r>
            <a:r>
              <a:rPr lang="en-US" dirty="0">
                <a:solidFill>
                  <a:srgbClr val="FF0000"/>
                </a:solidFill>
              </a:rPr>
              <a:t>organic acids</a:t>
            </a:r>
            <a:r>
              <a:rPr lang="en-US" dirty="0"/>
              <a:t>. </a:t>
            </a:r>
            <a:endParaRPr lang="en-US" dirty="0">
              <a:solidFill>
                <a:srgbClr val="000000"/>
              </a:solidFill>
            </a:endParaRPr>
          </a:p>
          <a:p>
            <a:pPr defTabSz="414338" hangingPunct="0">
              <a:lnSpc>
                <a:spcPct val="93000"/>
              </a:lnSpc>
              <a:buClr>
                <a:srgbClr val="000000"/>
              </a:buClr>
              <a:buSzPct val="100000"/>
              <a:buFont typeface="Times New Roman" pitchFamily="18" charset="0"/>
              <a:buNone/>
              <a:tabLst>
                <a:tab pos="657225" algn="l"/>
                <a:tab pos="1312863" algn="l"/>
                <a:tab pos="1970088" algn="l"/>
                <a:tab pos="2627313" algn="l"/>
                <a:tab pos="3282950" algn="l"/>
                <a:tab pos="3940175" algn="l"/>
                <a:tab pos="4595813" algn="l"/>
                <a:tab pos="5253038" algn="l"/>
                <a:tab pos="5910263" algn="l"/>
                <a:tab pos="6565900" algn="l"/>
                <a:tab pos="7223125" algn="l"/>
                <a:tab pos="7880350" algn="l"/>
                <a:tab pos="8535988" algn="l"/>
              </a:tabLst>
            </a:pPr>
            <a:endParaRPr lang="en-US" sz="2000" dirty="0">
              <a:solidFill>
                <a:srgbClr val="000000"/>
              </a:solidFill>
            </a:endParaRPr>
          </a:p>
        </p:txBody>
      </p:sp>
      <p:sp>
        <p:nvSpPr>
          <p:cNvPr id="57349" name="Rectangle 5"/>
          <p:cNvSpPr>
            <a:spLocks noGrp="1"/>
          </p:cNvSpPr>
          <p:nvPr>
            <p:ph type="title"/>
          </p:nvPr>
        </p:nvSpPr>
        <p:spPr>
          <a:xfrm>
            <a:off x="571500" y="274638"/>
            <a:ext cx="8001000" cy="833437"/>
          </a:xfrm>
        </p:spPr>
        <p:txBody>
          <a:bodyPr>
            <a:normAutofit fontScale="90000"/>
          </a:bodyPr>
          <a:lstStyle/>
          <a:p>
            <a:r>
              <a:rPr lang="en-US" sz="3600" smtClean="0">
                <a:latin typeface="Calisto MT" pitchFamily="18" charset="0"/>
              </a:rPr>
              <a:t>Methodology</a:t>
            </a:r>
            <a:br>
              <a:rPr lang="en-US" sz="3600" smtClean="0">
                <a:latin typeface="Calisto MT" pitchFamily="18" charset="0"/>
              </a:rPr>
            </a:br>
            <a:r>
              <a:rPr lang="en-US" sz="3600" smtClean="0">
                <a:latin typeface="Calisto MT" pitchFamily="18" charset="0"/>
              </a:rPr>
              <a:t>Tietz Pages 133-136</a:t>
            </a:r>
          </a:p>
        </p:txBody>
      </p:sp>
    </p:spTree>
  </p:cSld>
  <p:clrMapOvr>
    <a:masterClrMapping/>
  </p:clrMapOvr>
  <p:transition spd="slow"/>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768216" y="359228"/>
            <a:ext cx="7704667" cy="1602378"/>
          </a:xfrm>
        </p:spPr>
        <p:txBody>
          <a:bodyPr/>
          <a:lstStyle/>
          <a:p>
            <a:pPr eaLnBrk="1" hangingPunct="1"/>
            <a:r>
              <a:rPr lang="en-US" dirty="0" smtClean="0">
                <a:latin typeface="Calisto MT" pitchFamily="18" charset="0"/>
              </a:rPr>
              <a:t>Definition</a:t>
            </a:r>
          </a:p>
        </p:txBody>
      </p:sp>
      <p:sp>
        <p:nvSpPr>
          <p:cNvPr id="6" name="Content Placeholder 5"/>
          <p:cNvSpPr>
            <a:spLocks noGrp="1"/>
          </p:cNvSpPr>
          <p:nvPr>
            <p:ph idx="1"/>
          </p:nvPr>
        </p:nvSpPr>
        <p:spPr>
          <a:xfrm>
            <a:off x="982132" y="1961606"/>
            <a:ext cx="7704667" cy="3332816"/>
          </a:xfrm>
        </p:spPr>
        <p:txBody>
          <a:bodyPr/>
          <a:lstStyle/>
          <a:p>
            <a:pPr>
              <a:spcBef>
                <a:spcPts val="0"/>
              </a:spcBef>
              <a:defRPr/>
            </a:pPr>
            <a:r>
              <a:rPr lang="en-US" dirty="0"/>
              <a:t>Inborn Errors of metabolism: affect the conversion of nutrients into one another or into energy</a:t>
            </a:r>
          </a:p>
          <a:p>
            <a:pPr>
              <a:spcBef>
                <a:spcPts val="0"/>
              </a:spcBef>
              <a:defRPr/>
            </a:pPr>
            <a:r>
              <a:rPr lang="en-US" dirty="0"/>
              <a:t>Caused by: Impaired </a:t>
            </a:r>
            <a:r>
              <a:rPr lang="en-US" dirty="0">
                <a:solidFill>
                  <a:srgbClr val="FF0000"/>
                </a:solidFill>
              </a:rPr>
              <a:t>enzyme </a:t>
            </a:r>
            <a:r>
              <a:rPr lang="en-US" dirty="0"/>
              <a:t>activity or impaired </a:t>
            </a:r>
            <a:r>
              <a:rPr lang="en-US" dirty="0">
                <a:solidFill>
                  <a:srgbClr val="FF0000"/>
                </a:solidFill>
              </a:rPr>
              <a:t>transporter</a:t>
            </a:r>
            <a:r>
              <a:rPr lang="en-US" dirty="0"/>
              <a:t> or </a:t>
            </a:r>
            <a:r>
              <a:rPr lang="en-US" dirty="0">
                <a:solidFill>
                  <a:srgbClr val="FF0000"/>
                </a:solidFill>
              </a:rPr>
              <a:t>cofactor</a:t>
            </a:r>
          </a:p>
          <a:p>
            <a:pPr>
              <a:spcBef>
                <a:spcPts val="0"/>
              </a:spcBef>
              <a:defRPr/>
            </a:pPr>
            <a:r>
              <a:rPr lang="en-US" dirty="0"/>
              <a:t>Results in: </a:t>
            </a:r>
            <a:r>
              <a:rPr lang="en-US" dirty="0">
                <a:solidFill>
                  <a:srgbClr val="FF0000"/>
                </a:solidFill>
              </a:rPr>
              <a:t>accumulation </a:t>
            </a:r>
            <a:r>
              <a:rPr lang="en-US" dirty="0"/>
              <a:t>of abnormal </a:t>
            </a:r>
            <a:r>
              <a:rPr lang="en-US" dirty="0">
                <a:solidFill>
                  <a:srgbClr val="FF0000"/>
                </a:solidFill>
              </a:rPr>
              <a:t>metabolites </a:t>
            </a:r>
            <a:r>
              <a:rPr lang="en-US" dirty="0"/>
              <a:t>proximal to the metabolic block followed by a </a:t>
            </a:r>
            <a:r>
              <a:rPr lang="en-US" dirty="0">
                <a:solidFill>
                  <a:srgbClr val="FF0000"/>
                </a:solidFill>
              </a:rPr>
              <a:t>deficiency </a:t>
            </a:r>
            <a:r>
              <a:rPr lang="en-US" dirty="0"/>
              <a:t>of another necessary product</a:t>
            </a:r>
          </a:p>
          <a:p>
            <a:pPr>
              <a:buNone/>
            </a:pPr>
            <a:endParaRPr lang="en-US" dirty="0"/>
          </a:p>
        </p:txBody>
      </p:sp>
      <p:sp>
        <p:nvSpPr>
          <p:cNvPr id="27651" name="Footer Placeholder 3"/>
          <p:cNvSpPr>
            <a:spLocks noGrp="1"/>
          </p:cNvSpPr>
          <p:nvPr>
            <p:ph type="ftr" sz="quarter" idx="11"/>
          </p:nvPr>
        </p:nvSpPr>
        <p:spPr bwMode="auto">
          <a:ln>
            <a:miter lim="800000"/>
            <a:headEnd/>
            <a:tailEnd/>
          </a:ln>
        </p:spPr>
        <p:txBody>
          <a:bodyPr rtlCol="0"/>
          <a:lstStyle/>
          <a:p>
            <a:pPr>
              <a:defRPr/>
            </a:pPr>
            <a:endParaRPr lang="en-US">
              <a:latin typeface="+mn-lt"/>
            </a:endParaRPr>
          </a:p>
        </p:txBody>
      </p:sp>
      <p:sp>
        <p:nvSpPr>
          <p:cNvPr id="27652" name="Slide Number Placeholder 4"/>
          <p:cNvSpPr>
            <a:spLocks noGrp="1"/>
          </p:cNvSpPr>
          <p:nvPr>
            <p:ph type="sldNum" sz="quarter" idx="12"/>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1258D5-E812-4754-84A4-A93ECCAD8AD9}" type="slidenum">
              <a:rPr lang="en-US"/>
              <a:pPr fontAlgn="base">
                <a:spcBef>
                  <a:spcPct val="0"/>
                </a:spcBef>
                <a:spcAft>
                  <a:spcPct val="0"/>
                </a:spcAft>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4"/>
          <p:cNvSpPr>
            <a:spLocks noGrp="1"/>
          </p:cNvSpPr>
          <p:nvPr>
            <p:ph type="title"/>
          </p:nvPr>
        </p:nvSpPr>
        <p:spPr/>
        <p:txBody>
          <a:bodyPr>
            <a:normAutofit/>
          </a:bodyPr>
          <a:lstStyle/>
          <a:p>
            <a:pPr algn="l"/>
            <a:r>
              <a:rPr lang="en-US" sz="2000" b="1" dirty="0" smtClean="0">
                <a:solidFill>
                  <a:srgbClr val="FF0000"/>
                </a:solidFill>
                <a:latin typeface="Calisto MT" pitchFamily="18" charset="0"/>
              </a:rPr>
              <a:t>Figure 44-3</a:t>
            </a:r>
            <a:r>
              <a:rPr lang="en-US" sz="2000" b="1" dirty="0" smtClean="0">
                <a:latin typeface="Calisto MT" pitchFamily="18" charset="0"/>
              </a:rPr>
              <a:t> A block in a metabolic pathway results in accumulation of substance A, deficiency of product B, and accumulation of byproduct F </a:t>
            </a:r>
            <a:r>
              <a:rPr lang="en-US" sz="2000" b="1" dirty="0" smtClean="0">
                <a:solidFill>
                  <a:srgbClr val="3399FF"/>
                </a:solidFill>
                <a:latin typeface="Calisto MT" pitchFamily="18" charset="0"/>
              </a:rPr>
              <a:t>(</a:t>
            </a:r>
            <a:r>
              <a:rPr lang="en-US" sz="2000" b="1" dirty="0" err="1" smtClean="0">
                <a:solidFill>
                  <a:srgbClr val="3399FF"/>
                </a:solidFill>
                <a:latin typeface="Calisto MT" pitchFamily="18" charset="0"/>
              </a:rPr>
              <a:t>Tietz</a:t>
            </a:r>
            <a:r>
              <a:rPr lang="en-US" sz="2000" b="1" dirty="0" smtClean="0">
                <a:solidFill>
                  <a:srgbClr val="3399FF"/>
                </a:solidFill>
                <a:latin typeface="Calisto MT" pitchFamily="18" charset="0"/>
              </a:rPr>
              <a:t> Page 828)</a:t>
            </a:r>
          </a:p>
        </p:txBody>
      </p:sp>
      <p:pic>
        <p:nvPicPr>
          <p:cNvPr id="61446" name="Picture 6" descr="978-0-7216-3865-2_0724"/>
          <p:cNvPicPr>
            <a:picLocks noChangeAspect="1" noChangeArrowheads="1"/>
          </p:cNvPicPr>
          <p:nvPr/>
        </p:nvPicPr>
        <p:blipFill>
          <a:blip r:embed="rId2"/>
          <a:srcRect/>
          <a:stretch>
            <a:fillRect/>
          </a:stretch>
        </p:blipFill>
        <p:spPr bwMode="auto">
          <a:xfrm>
            <a:off x="1838325" y="2290763"/>
            <a:ext cx="5467350" cy="227647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p:txBody>
          <a:bodyPr/>
          <a:lstStyle/>
          <a:p>
            <a:r>
              <a:rPr lang="en-US" smtClean="0">
                <a:latin typeface="Calisto MT" pitchFamily="18" charset="0"/>
              </a:rPr>
              <a:t>Classes of Disorders</a:t>
            </a:r>
          </a:p>
        </p:txBody>
      </p:sp>
      <p:sp>
        <p:nvSpPr>
          <p:cNvPr id="69635" name="Rectangle 3"/>
          <p:cNvSpPr>
            <a:spLocks noGrp="1"/>
          </p:cNvSpPr>
          <p:nvPr>
            <p:ph idx="1"/>
          </p:nvPr>
        </p:nvSpPr>
        <p:spPr/>
        <p:txBody>
          <a:bodyPr/>
          <a:lstStyle/>
          <a:p>
            <a:r>
              <a:rPr lang="en-US" dirty="0" smtClean="0">
                <a:latin typeface="Calisto MT" pitchFamily="18" charset="0"/>
              </a:rPr>
              <a:t>Disorders of metabolism of </a:t>
            </a:r>
            <a:r>
              <a:rPr lang="en-US" dirty="0" smtClean="0">
                <a:solidFill>
                  <a:srgbClr val="FF0000"/>
                </a:solidFill>
                <a:latin typeface="Calisto MT" pitchFamily="18" charset="0"/>
              </a:rPr>
              <a:t>amino acids</a:t>
            </a:r>
          </a:p>
          <a:p>
            <a:pPr>
              <a:buFont typeface="Wingdings 2" pitchFamily="18" charset="2"/>
              <a:buNone/>
            </a:pPr>
            <a:endParaRPr lang="en-US" dirty="0" smtClean="0">
              <a:solidFill>
                <a:srgbClr val="FF0000"/>
              </a:solidFill>
              <a:latin typeface="Calisto MT" pitchFamily="18" charset="0"/>
            </a:endParaRPr>
          </a:p>
          <a:p>
            <a:r>
              <a:rPr lang="en-US" dirty="0" smtClean="0">
                <a:latin typeface="Calisto MT" pitchFamily="18" charset="0"/>
              </a:rPr>
              <a:t>Disorders of metabolism of </a:t>
            </a:r>
            <a:r>
              <a:rPr lang="en-US" dirty="0" smtClean="0">
                <a:solidFill>
                  <a:srgbClr val="FF0000"/>
                </a:solidFill>
                <a:latin typeface="Calisto MT" pitchFamily="18" charset="0"/>
              </a:rPr>
              <a:t>fats</a:t>
            </a:r>
          </a:p>
          <a:p>
            <a:pPr>
              <a:buFont typeface="Wingdings 2" pitchFamily="18" charset="2"/>
              <a:buNone/>
            </a:pPr>
            <a:endParaRPr lang="en-US" dirty="0" smtClean="0">
              <a:solidFill>
                <a:srgbClr val="FF0000"/>
              </a:solidFill>
              <a:latin typeface="Calisto MT" pitchFamily="18" charset="0"/>
            </a:endParaRPr>
          </a:p>
          <a:p>
            <a:r>
              <a:rPr lang="en-US" dirty="0" smtClean="0">
                <a:latin typeface="Calisto MT" pitchFamily="18" charset="0"/>
              </a:rPr>
              <a:t>Disorders of metabolism of </a:t>
            </a:r>
            <a:r>
              <a:rPr lang="en-US" dirty="0" smtClean="0">
                <a:solidFill>
                  <a:srgbClr val="FF0000"/>
                </a:solidFill>
                <a:latin typeface="Calisto MT" pitchFamily="18" charset="0"/>
              </a:rPr>
              <a:t>carbohydrates</a:t>
            </a:r>
          </a:p>
          <a:p>
            <a:endParaRPr lang="en-US" dirty="0" smtClean="0">
              <a:solidFill>
                <a:srgbClr val="FF0000"/>
              </a:solidFill>
              <a:latin typeface="Calisto MT"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693</TotalTime>
  <Words>2200</Words>
  <Application>Microsoft Office PowerPoint</Application>
  <PresentationFormat>On-screen Show (4:3)</PresentationFormat>
  <Paragraphs>308</Paragraphs>
  <Slides>36</Slides>
  <Notes>11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ＭＳ Ｐゴシック</vt:lpstr>
      <vt:lpstr>Arial</vt:lpstr>
      <vt:lpstr>Calibri</vt:lpstr>
      <vt:lpstr>Calisto MT</vt:lpstr>
      <vt:lpstr>Corbel</vt:lpstr>
      <vt:lpstr>Times New Roman</vt:lpstr>
      <vt:lpstr>Wingdings</vt:lpstr>
      <vt:lpstr>Wingdings 2</vt:lpstr>
      <vt:lpstr>Parallax</vt:lpstr>
      <vt:lpstr>Inborn Errors of Metabolism</vt:lpstr>
      <vt:lpstr>Topic 6: Inborn Errors of Metabolism Objectives</vt:lpstr>
      <vt:lpstr>Introduction</vt:lpstr>
      <vt:lpstr>Components of a Newborn Screening Program</vt:lpstr>
      <vt:lpstr>Panels of disorders screened varies among the states: Recommendations by the American College of Medical Genetics (ACMG) include:</vt:lpstr>
      <vt:lpstr>Methodology Tietz Pages 133-136</vt:lpstr>
      <vt:lpstr>Definition</vt:lpstr>
      <vt:lpstr>Figure 44-3 A block in a metabolic pathway results in accumulation of substance A, deficiency of product B, and accumulation of byproduct F (Tietz Page 828)</vt:lpstr>
      <vt:lpstr>Classes of Disorders</vt:lpstr>
      <vt:lpstr>Tietz Page 828</vt:lpstr>
      <vt:lpstr>Genetics</vt:lpstr>
      <vt:lpstr>Autosomal Recessive Inheretance</vt:lpstr>
      <vt:lpstr>Medical Consequences</vt:lpstr>
      <vt:lpstr>Treatment</vt:lpstr>
      <vt:lpstr>Common Lab Presentations</vt:lpstr>
      <vt:lpstr>Amino Acid Metabolism Disorders</vt:lpstr>
      <vt:lpstr>Amino Acid Metabolism Disorders</vt:lpstr>
      <vt:lpstr>Phenylketonuria/           Hyperphenylalaninemia</vt:lpstr>
      <vt:lpstr>PKU</vt:lpstr>
      <vt:lpstr>PowerPoint Presentation</vt:lpstr>
      <vt:lpstr>PKU Lab Tests</vt:lpstr>
      <vt:lpstr>The Guthrie test </vt:lpstr>
      <vt:lpstr> Tetrahydrobiopterin (BH4) </vt:lpstr>
      <vt:lpstr>Maple syrup urine disease (MSUD) </vt:lpstr>
      <vt:lpstr>Symptoms of MSUD</vt:lpstr>
      <vt:lpstr>Treatment of MSUD</vt:lpstr>
      <vt:lpstr>Alkaptonuria</vt:lpstr>
      <vt:lpstr>Alkaptonuria</vt:lpstr>
      <vt:lpstr>Cystinuria</vt:lpstr>
      <vt:lpstr>Cystinuria</vt:lpstr>
      <vt:lpstr>Cystinuria</vt:lpstr>
      <vt:lpstr>Cystinosis:</vt:lpstr>
      <vt:lpstr>Inborn Errors of Carbohydrate Metabolism </vt:lpstr>
      <vt:lpstr>Glycogen Storage Disease  (GSD): </vt:lpstr>
      <vt:lpstr>Lipid Storage Disease </vt:lpstr>
      <vt:lpstr>Sphingolipidoses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Inborn Errors of Metabolism</dc:title>
  <dc:creator>Fadwa Al-Mousa</dc:creator>
  <cp:lastModifiedBy>Docia D. Murphy-Johnson</cp:lastModifiedBy>
  <cp:revision>49</cp:revision>
  <dcterms:created xsi:type="dcterms:W3CDTF">2011-11-03T01:12:48Z</dcterms:created>
  <dcterms:modified xsi:type="dcterms:W3CDTF">2023-06-14T15:24:15Z</dcterms:modified>
</cp:coreProperties>
</file>