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58" r:id="rId3"/>
    <p:sldId id="259" r:id="rId4"/>
    <p:sldId id="260" r:id="rId5"/>
    <p:sldId id="293" r:id="rId6"/>
    <p:sldId id="292" r:id="rId7"/>
    <p:sldId id="261" r:id="rId8"/>
    <p:sldId id="262" r:id="rId9"/>
    <p:sldId id="264" r:id="rId10"/>
    <p:sldId id="299" r:id="rId11"/>
    <p:sldId id="266" r:id="rId12"/>
    <p:sldId id="267" r:id="rId13"/>
    <p:sldId id="294" r:id="rId14"/>
    <p:sldId id="300" r:id="rId15"/>
    <p:sldId id="295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96" r:id="rId33"/>
    <p:sldId id="291" r:id="rId34"/>
    <p:sldId id="284" r:id="rId35"/>
    <p:sldId id="297" r:id="rId36"/>
    <p:sldId id="285" r:id="rId37"/>
    <p:sldId id="286" r:id="rId38"/>
    <p:sldId id="287" r:id="rId39"/>
    <p:sldId id="288" r:id="rId40"/>
    <p:sldId id="289" r:id="rId41"/>
    <p:sldId id="298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F00"/>
    <a:srgbClr val="FFFFCC"/>
    <a:srgbClr val="FFCC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1" autoAdjust="0"/>
    <p:restoredTop sz="94660"/>
  </p:normalViewPr>
  <p:slideViewPr>
    <p:cSldViewPr>
      <p:cViewPr varScale="1">
        <p:scale>
          <a:sx n="73" d="100"/>
          <a:sy n="73" d="100"/>
        </p:scale>
        <p:origin x="147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8D3BD-ACC5-4101-88C6-92458DC2884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AE3042-9A58-41B0-B7CE-A15DA9606063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Free</a:t>
          </a:r>
          <a:endParaRPr lang="en-US" dirty="0">
            <a:solidFill>
              <a:srgbClr val="FF0000"/>
            </a:solidFill>
          </a:endParaRPr>
        </a:p>
      </dgm:t>
    </dgm:pt>
    <dgm:pt modelId="{700E339B-AA73-4576-9FF6-BCDEE038851E}" type="parTrans" cxnId="{D9680FFE-D354-41D9-B5B7-054A80E9D468}">
      <dgm:prSet/>
      <dgm:spPr/>
      <dgm:t>
        <a:bodyPr/>
        <a:lstStyle/>
        <a:p>
          <a:endParaRPr lang="en-US"/>
        </a:p>
      </dgm:t>
    </dgm:pt>
    <dgm:pt modelId="{E5E27E36-8377-4F24-9231-7115AAB0F196}" type="sibTrans" cxnId="{D9680FFE-D354-41D9-B5B7-054A80E9D468}">
      <dgm:prSet/>
      <dgm:spPr/>
      <dgm:t>
        <a:bodyPr/>
        <a:lstStyle/>
        <a:p>
          <a:endParaRPr lang="en-US"/>
        </a:p>
      </dgm:t>
    </dgm:pt>
    <dgm:pt modelId="{AB452D60-D351-4376-A504-6C1261C42CD4}">
      <dgm:prSet phldrT="[Text]"/>
      <dgm:spPr/>
      <dgm:t>
        <a:bodyPr/>
        <a:lstStyle/>
        <a:p>
          <a:r>
            <a:rPr lang="en-US" dirty="0" smtClean="0"/>
            <a:t>2%-3%</a:t>
          </a:r>
          <a:endParaRPr lang="en-US" dirty="0"/>
        </a:p>
      </dgm:t>
    </dgm:pt>
    <dgm:pt modelId="{F140A9E7-347A-4DB1-BD94-039DCBA0883E}" type="parTrans" cxnId="{A68974E5-7E34-4515-95D5-7CE7F8813E41}">
      <dgm:prSet/>
      <dgm:spPr/>
      <dgm:t>
        <a:bodyPr/>
        <a:lstStyle/>
        <a:p>
          <a:endParaRPr lang="en-US"/>
        </a:p>
      </dgm:t>
    </dgm:pt>
    <dgm:pt modelId="{F13E2453-BEF3-446B-81D0-AC92F6538D79}" type="sibTrans" cxnId="{A68974E5-7E34-4515-95D5-7CE7F8813E41}">
      <dgm:prSet/>
      <dgm:spPr/>
      <dgm:t>
        <a:bodyPr/>
        <a:lstStyle/>
        <a:p>
          <a:endParaRPr lang="en-US"/>
        </a:p>
      </dgm:t>
    </dgm:pt>
    <dgm:pt modelId="{88222B36-9CEC-4F48-8020-865D687AACAB}">
      <dgm:prSet phldrT="[Text]"/>
      <dgm:spPr/>
      <dgm:t>
        <a:bodyPr/>
        <a:lstStyle/>
        <a:p>
          <a:r>
            <a:rPr lang="en-US" dirty="0" smtClean="0"/>
            <a:t>Initially thought to represent the biologically active fraction</a:t>
          </a:r>
          <a:endParaRPr lang="en-US" dirty="0"/>
        </a:p>
      </dgm:t>
    </dgm:pt>
    <dgm:pt modelId="{CBED96CC-FCB3-40E0-8A6F-C10AB39F4070}" type="parTrans" cxnId="{FF8B2449-A7C0-4338-AECA-C7A98C28E184}">
      <dgm:prSet/>
      <dgm:spPr/>
      <dgm:t>
        <a:bodyPr/>
        <a:lstStyle/>
        <a:p>
          <a:endParaRPr lang="en-US"/>
        </a:p>
      </dgm:t>
    </dgm:pt>
    <dgm:pt modelId="{431D2E68-6A9B-4339-84C3-1915B4677B12}" type="sibTrans" cxnId="{FF8B2449-A7C0-4338-AECA-C7A98C28E184}">
      <dgm:prSet/>
      <dgm:spPr/>
      <dgm:t>
        <a:bodyPr/>
        <a:lstStyle/>
        <a:p>
          <a:endParaRPr lang="en-US"/>
        </a:p>
      </dgm:t>
    </dgm:pt>
    <dgm:pt modelId="{2F40E5B4-6394-4F87-83F4-4E9688A226D9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SHBG</a:t>
          </a:r>
          <a:r>
            <a:rPr lang="en-US" dirty="0" smtClean="0"/>
            <a:t> sex hormone biding globulin</a:t>
          </a:r>
          <a:endParaRPr lang="en-US" dirty="0"/>
        </a:p>
      </dgm:t>
    </dgm:pt>
    <dgm:pt modelId="{0C11BAC6-CE25-4D03-BE93-00EAFC0D7ECF}" type="parTrans" cxnId="{BF943E88-AB00-4771-BB78-24A1A7CE19AF}">
      <dgm:prSet/>
      <dgm:spPr/>
      <dgm:t>
        <a:bodyPr/>
        <a:lstStyle/>
        <a:p>
          <a:endParaRPr lang="en-US"/>
        </a:p>
      </dgm:t>
    </dgm:pt>
    <dgm:pt modelId="{10C129A7-E0E5-49FC-AE0C-3BC072810899}" type="sibTrans" cxnId="{BF943E88-AB00-4771-BB78-24A1A7CE19AF}">
      <dgm:prSet/>
      <dgm:spPr/>
      <dgm:t>
        <a:bodyPr/>
        <a:lstStyle/>
        <a:p>
          <a:endParaRPr lang="en-US"/>
        </a:p>
      </dgm:t>
    </dgm:pt>
    <dgm:pt modelId="{9BC45693-233C-4A04-82AF-FCCD1016FF1E}">
      <dgm:prSet phldrT="[Text]"/>
      <dgm:spPr/>
      <dgm:t>
        <a:bodyPr/>
        <a:lstStyle/>
        <a:p>
          <a:r>
            <a:rPr lang="en-US" dirty="0" smtClean="0"/>
            <a:t>Low capacity</a:t>
          </a:r>
          <a:endParaRPr lang="en-US" dirty="0"/>
        </a:p>
      </dgm:t>
    </dgm:pt>
    <dgm:pt modelId="{CAE30D4F-5E0C-49FC-BA35-DA6D14D2E649}" type="parTrans" cxnId="{BDF22EEA-7E70-43C3-A461-4A5F02A99CEB}">
      <dgm:prSet/>
      <dgm:spPr/>
      <dgm:t>
        <a:bodyPr/>
        <a:lstStyle/>
        <a:p>
          <a:endParaRPr lang="en-US"/>
        </a:p>
      </dgm:t>
    </dgm:pt>
    <dgm:pt modelId="{B65E82BC-5920-41B0-832C-C4E03E3F522E}" type="sibTrans" cxnId="{BDF22EEA-7E70-43C3-A461-4A5F02A99CEB}">
      <dgm:prSet/>
      <dgm:spPr/>
      <dgm:t>
        <a:bodyPr/>
        <a:lstStyle/>
        <a:p>
          <a:endParaRPr lang="en-US"/>
        </a:p>
      </dgm:t>
    </dgm:pt>
    <dgm:pt modelId="{C5F905AD-1385-41B0-94F7-5F03193939DE}">
      <dgm:prSet phldrT="[Text]"/>
      <dgm:spPr/>
      <dgm:t>
        <a:bodyPr/>
        <a:lstStyle/>
        <a:p>
          <a:r>
            <a:rPr lang="en-US" dirty="0" smtClean="0"/>
            <a:t>High affinity</a:t>
          </a:r>
          <a:endParaRPr lang="en-US" dirty="0"/>
        </a:p>
      </dgm:t>
    </dgm:pt>
    <dgm:pt modelId="{CDC0ECDD-10B2-4D95-9267-31F27C01E478}" type="parTrans" cxnId="{8EADA3D0-7A3F-4796-802E-B71EEA3DC704}">
      <dgm:prSet/>
      <dgm:spPr/>
      <dgm:t>
        <a:bodyPr/>
        <a:lstStyle/>
        <a:p>
          <a:endParaRPr lang="en-US"/>
        </a:p>
      </dgm:t>
    </dgm:pt>
    <dgm:pt modelId="{DAF42689-88A4-4447-AE70-F4A902F3979E}" type="sibTrans" cxnId="{8EADA3D0-7A3F-4796-802E-B71EEA3DC704}">
      <dgm:prSet/>
      <dgm:spPr/>
      <dgm:t>
        <a:bodyPr/>
        <a:lstStyle/>
        <a:p>
          <a:endParaRPr lang="en-US"/>
        </a:p>
      </dgm:t>
    </dgm:pt>
    <dgm:pt modelId="{3A4E14DD-A830-4116-9345-EC5601B02299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Albumin</a:t>
          </a:r>
          <a:endParaRPr lang="en-US" dirty="0">
            <a:solidFill>
              <a:srgbClr val="FF0000"/>
            </a:solidFill>
          </a:endParaRPr>
        </a:p>
      </dgm:t>
    </dgm:pt>
    <dgm:pt modelId="{91179CD3-2A1C-433D-8BED-310BCCCD0BC2}" type="parTrans" cxnId="{7E3E7FA4-4FBC-402D-A42B-6FBDFB18D8E6}">
      <dgm:prSet/>
      <dgm:spPr/>
      <dgm:t>
        <a:bodyPr/>
        <a:lstStyle/>
        <a:p>
          <a:endParaRPr lang="en-US"/>
        </a:p>
      </dgm:t>
    </dgm:pt>
    <dgm:pt modelId="{730D6DD6-10EE-4636-A837-84BB41DD02C3}" type="sibTrans" cxnId="{7E3E7FA4-4FBC-402D-A42B-6FBDFB18D8E6}">
      <dgm:prSet/>
      <dgm:spPr/>
      <dgm:t>
        <a:bodyPr/>
        <a:lstStyle/>
        <a:p>
          <a:endParaRPr lang="en-US"/>
        </a:p>
      </dgm:t>
    </dgm:pt>
    <dgm:pt modelId="{4F76D292-630A-4CF4-B7D5-1C501DC7F9E7}">
      <dgm:prSet phldrT="[Text]"/>
      <dgm:spPr/>
      <dgm:t>
        <a:bodyPr/>
        <a:lstStyle/>
        <a:p>
          <a:r>
            <a:rPr lang="en-US" dirty="0" smtClean="0"/>
            <a:t>High capacity</a:t>
          </a:r>
          <a:endParaRPr lang="en-US" dirty="0"/>
        </a:p>
      </dgm:t>
    </dgm:pt>
    <dgm:pt modelId="{667C6F92-FF8B-4003-8599-841C7F1A40FF}" type="parTrans" cxnId="{84F878BC-A75E-4628-A237-E0A17570036D}">
      <dgm:prSet/>
      <dgm:spPr/>
      <dgm:t>
        <a:bodyPr/>
        <a:lstStyle/>
        <a:p>
          <a:endParaRPr lang="en-US"/>
        </a:p>
      </dgm:t>
    </dgm:pt>
    <dgm:pt modelId="{862EF460-9231-49A4-B053-34749F4093F6}" type="sibTrans" cxnId="{84F878BC-A75E-4628-A237-E0A17570036D}">
      <dgm:prSet/>
      <dgm:spPr/>
      <dgm:t>
        <a:bodyPr/>
        <a:lstStyle/>
        <a:p>
          <a:endParaRPr lang="en-US"/>
        </a:p>
      </dgm:t>
    </dgm:pt>
    <dgm:pt modelId="{FDC843B9-0615-4ECB-A9DB-E3CA8152BD85}">
      <dgm:prSet phldrT="[Text]"/>
      <dgm:spPr/>
      <dgm:t>
        <a:bodyPr/>
        <a:lstStyle/>
        <a:p>
          <a:r>
            <a:rPr lang="en-US" dirty="0" smtClean="0"/>
            <a:t>Low affinity</a:t>
          </a:r>
          <a:endParaRPr lang="en-US" dirty="0"/>
        </a:p>
      </dgm:t>
    </dgm:pt>
    <dgm:pt modelId="{4C1F40FC-C493-46D6-B1F7-381950B36DA4}" type="parTrans" cxnId="{CFDBD862-B1C4-498F-A08B-09883DEAD4EA}">
      <dgm:prSet/>
      <dgm:spPr/>
      <dgm:t>
        <a:bodyPr/>
        <a:lstStyle/>
        <a:p>
          <a:endParaRPr lang="en-US"/>
        </a:p>
      </dgm:t>
    </dgm:pt>
    <dgm:pt modelId="{478919B3-5247-43CD-BDFD-A43D8AE3146A}" type="sibTrans" cxnId="{CFDBD862-B1C4-498F-A08B-09883DEAD4EA}">
      <dgm:prSet/>
      <dgm:spPr/>
      <dgm:t>
        <a:bodyPr/>
        <a:lstStyle/>
        <a:p>
          <a:endParaRPr lang="en-US"/>
        </a:p>
      </dgm:t>
    </dgm:pt>
    <dgm:pt modelId="{C4E38962-3232-4E5B-91B7-80A3F1B6BB59}" type="pres">
      <dgm:prSet presAssocID="{DED8D3BD-ACC5-4101-88C6-92458DC288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E6F797-B09A-4869-8B22-57890EA47A0A}" type="pres">
      <dgm:prSet presAssocID="{97AE3042-9A58-41B0-B7CE-A15DA9606063}" presName="composite" presStyleCnt="0"/>
      <dgm:spPr/>
    </dgm:pt>
    <dgm:pt modelId="{BB47AA2F-6158-42A7-BE8B-4546897251D5}" type="pres">
      <dgm:prSet presAssocID="{97AE3042-9A58-41B0-B7CE-A15DA960606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1A7FAE-2A09-41F5-A2BA-E692EFBFA8CC}" type="pres">
      <dgm:prSet presAssocID="{97AE3042-9A58-41B0-B7CE-A15DA960606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FC754F-1B3D-4B8B-8490-964CD60E3D6F}" type="pres">
      <dgm:prSet presAssocID="{E5E27E36-8377-4F24-9231-7115AAB0F196}" presName="space" presStyleCnt="0"/>
      <dgm:spPr/>
    </dgm:pt>
    <dgm:pt modelId="{4E130A0C-6849-474C-9DC9-2BAD292AF697}" type="pres">
      <dgm:prSet presAssocID="{2F40E5B4-6394-4F87-83F4-4E9688A226D9}" presName="composite" presStyleCnt="0"/>
      <dgm:spPr/>
    </dgm:pt>
    <dgm:pt modelId="{DB131666-5373-4A26-9D17-9F072B3F2521}" type="pres">
      <dgm:prSet presAssocID="{2F40E5B4-6394-4F87-83F4-4E9688A226D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C9B850-CD08-4983-B09C-1447653D3449}" type="pres">
      <dgm:prSet presAssocID="{2F40E5B4-6394-4F87-83F4-4E9688A226D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06FF9-680D-4E2B-8F3D-B7F94748F246}" type="pres">
      <dgm:prSet presAssocID="{10C129A7-E0E5-49FC-AE0C-3BC072810899}" presName="space" presStyleCnt="0"/>
      <dgm:spPr/>
    </dgm:pt>
    <dgm:pt modelId="{CDB353C3-8C5A-4FB9-BD38-B5423973CABA}" type="pres">
      <dgm:prSet presAssocID="{3A4E14DD-A830-4116-9345-EC5601B02299}" presName="composite" presStyleCnt="0"/>
      <dgm:spPr/>
    </dgm:pt>
    <dgm:pt modelId="{3B079FAC-3FE3-445F-96AC-25897FAF1ED8}" type="pres">
      <dgm:prSet presAssocID="{3A4E14DD-A830-4116-9345-EC5601B0229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03B164-6D65-4E98-B818-F78609697542}" type="pres">
      <dgm:prSet presAssocID="{3A4E14DD-A830-4116-9345-EC5601B0229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A368C5-046E-4FA6-A82B-DFD229E1F64F}" type="presOf" srcId="{9BC45693-233C-4A04-82AF-FCCD1016FF1E}" destId="{F2C9B850-CD08-4983-B09C-1447653D3449}" srcOrd="0" destOrd="0" presId="urn:microsoft.com/office/officeart/2005/8/layout/hList1"/>
    <dgm:cxn modelId="{7FCDE70F-FC83-48F7-BED4-9997C84AFF71}" type="presOf" srcId="{C5F905AD-1385-41B0-94F7-5F03193939DE}" destId="{F2C9B850-CD08-4983-B09C-1447653D3449}" srcOrd="0" destOrd="1" presId="urn:microsoft.com/office/officeart/2005/8/layout/hList1"/>
    <dgm:cxn modelId="{B85C4905-6B5A-4BC1-9817-7D64F998BE3D}" type="presOf" srcId="{FDC843B9-0615-4ECB-A9DB-E3CA8152BD85}" destId="{1603B164-6D65-4E98-B818-F78609697542}" srcOrd="0" destOrd="1" presId="urn:microsoft.com/office/officeart/2005/8/layout/hList1"/>
    <dgm:cxn modelId="{CFDBD862-B1C4-498F-A08B-09883DEAD4EA}" srcId="{3A4E14DD-A830-4116-9345-EC5601B02299}" destId="{FDC843B9-0615-4ECB-A9DB-E3CA8152BD85}" srcOrd="1" destOrd="0" parTransId="{4C1F40FC-C493-46D6-B1F7-381950B36DA4}" sibTransId="{478919B3-5247-43CD-BDFD-A43D8AE3146A}"/>
    <dgm:cxn modelId="{7E3E7FA4-4FBC-402D-A42B-6FBDFB18D8E6}" srcId="{DED8D3BD-ACC5-4101-88C6-92458DC28842}" destId="{3A4E14DD-A830-4116-9345-EC5601B02299}" srcOrd="2" destOrd="0" parTransId="{91179CD3-2A1C-433D-8BED-310BCCCD0BC2}" sibTransId="{730D6DD6-10EE-4636-A837-84BB41DD02C3}"/>
    <dgm:cxn modelId="{F398E6D8-0A50-4651-A05A-0925F169B4E5}" type="presOf" srcId="{88222B36-9CEC-4F48-8020-865D687AACAB}" destId="{EC1A7FAE-2A09-41F5-A2BA-E692EFBFA8CC}" srcOrd="0" destOrd="1" presId="urn:microsoft.com/office/officeart/2005/8/layout/hList1"/>
    <dgm:cxn modelId="{8F648928-FA5D-45C6-91BD-0D58F878E75A}" type="presOf" srcId="{2F40E5B4-6394-4F87-83F4-4E9688A226D9}" destId="{DB131666-5373-4A26-9D17-9F072B3F2521}" srcOrd="0" destOrd="0" presId="urn:microsoft.com/office/officeart/2005/8/layout/hList1"/>
    <dgm:cxn modelId="{84F878BC-A75E-4628-A237-E0A17570036D}" srcId="{3A4E14DD-A830-4116-9345-EC5601B02299}" destId="{4F76D292-630A-4CF4-B7D5-1C501DC7F9E7}" srcOrd="0" destOrd="0" parTransId="{667C6F92-FF8B-4003-8599-841C7F1A40FF}" sibTransId="{862EF460-9231-49A4-B053-34749F4093F6}"/>
    <dgm:cxn modelId="{001CFE6F-4C82-4F20-B62A-00797315A90D}" type="presOf" srcId="{3A4E14DD-A830-4116-9345-EC5601B02299}" destId="{3B079FAC-3FE3-445F-96AC-25897FAF1ED8}" srcOrd="0" destOrd="0" presId="urn:microsoft.com/office/officeart/2005/8/layout/hList1"/>
    <dgm:cxn modelId="{C11B3230-BBB0-4DA0-8D1C-BC75C3151A81}" type="presOf" srcId="{4F76D292-630A-4CF4-B7D5-1C501DC7F9E7}" destId="{1603B164-6D65-4E98-B818-F78609697542}" srcOrd="0" destOrd="0" presId="urn:microsoft.com/office/officeart/2005/8/layout/hList1"/>
    <dgm:cxn modelId="{57410DB3-A978-4FCB-9164-BDFF5D43CC54}" type="presOf" srcId="{97AE3042-9A58-41B0-B7CE-A15DA9606063}" destId="{BB47AA2F-6158-42A7-BE8B-4546897251D5}" srcOrd="0" destOrd="0" presId="urn:microsoft.com/office/officeart/2005/8/layout/hList1"/>
    <dgm:cxn modelId="{30A0C573-A5F3-4CC2-A182-EFC32F05E3A6}" type="presOf" srcId="{AB452D60-D351-4376-A504-6C1261C42CD4}" destId="{EC1A7FAE-2A09-41F5-A2BA-E692EFBFA8CC}" srcOrd="0" destOrd="0" presId="urn:microsoft.com/office/officeart/2005/8/layout/hList1"/>
    <dgm:cxn modelId="{FF8B2449-A7C0-4338-AECA-C7A98C28E184}" srcId="{97AE3042-9A58-41B0-B7CE-A15DA9606063}" destId="{88222B36-9CEC-4F48-8020-865D687AACAB}" srcOrd="1" destOrd="0" parTransId="{CBED96CC-FCB3-40E0-8A6F-C10AB39F4070}" sibTransId="{431D2E68-6A9B-4339-84C3-1915B4677B12}"/>
    <dgm:cxn modelId="{BF943E88-AB00-4771-BB78-24A1A7CE19AF}" srcId="{DED8D3BD-ACC5-4101-88C6-92458DC28842}" destId="{2F40E5B4-6394-4F87-83F4-4E9688A226D9}" srcOrd="1" destOrd="0" parTransId="{0C11BAC6-CE25-4D03-BE93-00EAFC0D7ECF}" sibTransId="{10C129A7-E0E5-49FC-AE0C-3BC072810899}"/>
    <dgm:cxn modelId="{D9680FFE-D354-41D9-B5B7-054A80E9D468}" srcId="{DED8D3BD-ACC5-4101-88C6-92458DC28842}" destId="{97AE3042-9A58-41B0-B7CE-A15DA9606063}" srcOrd="0" destOrd="0" parTransId="{700E339B-AA73-4576-9FF6-BCDEE038851E}" sibTransId="{E5E27E36-8377-4F24-9231-7115AAB0F196}"/>
    <dgm:cxn modelId="{BDF22EEA-7E70-43C3-A461-4A5F02A99CEB}" srcId="{2F40E5B4-6394-4F87-83F4-4E9688A226D9}" destId="{9BC45693-233C-4A04-82AF-FCCD1016FF1E}" srcOrd="0" destOrd="0" parTransId="{CAE30D4F-5E0C-49FC-BA35-DA6D14D2E649}" sibTransId="{B65E82BC-5920-41B0-832C-C4E03E3F522E}"/>
    <dgm:cxn modelId="{A68974E5-7E34-4515-95D5-7CE7F8813E41}" srcId="{97AE3042-9A58-41B0-B7CE-A15DA9606063}" destId="{AB452D60-D351-4376-A504-6C1261C42CD4}" srcOrd="0" destOrd="0" parTransId="{F140A9E7-347A-4DB1-BD94-039DCBA0883E}" sibTransId="{F13E2453-BEF3-446B-81D0-AC92F6538D79}"/>
    <dgm:cxn modelId="{8EADA3D0-7A3F-4796-802E-B71EEA3DC704}" srcId="{2F40E5B4-6394-4F87-83F4-4E9688A226D9}" destId="{C5F905AD-1385-41B0-94F7-5F03193939DE}" srcOrd="1" destOrd="0" parTransId="{CDC0ECDD-10B2-4D95-9267-31F27C01E478}" sibTransId="{DAF42689-88A4-4447-AE70-F4A902F3979E}"/>
    <dgm:cxn modelId="{1B799C2B-E87D-455F-97A3-001837DD6AF6}" type="presOf" srcId="{DED8D3BD-ACC5-4101-88C6-92458DC28842}" destId="{C4E38962-3232-4E5B-91B7-80A3F1B6BB59}" srcOrd="0" destOrd="0" presId="urn:microsoft.com/office/officeart/2005/8/layout/hList1"/>
    <dgm:cxn modelId="{F7C04389-772B-4A25-ACC2-E5C8164EE7B4}" type="presParOf" srcId="{C4E38962-3232-4E5B-91B7-80A3F1B6BB59}" destId="{E1E6F797-B09A-4869-8B22-57890EA47A0A}" srcOrd="0" destOrd="0" presId="urn:microsoft.com/office/officeart/2005/8/layout/hList1"/>
    <dgm:cxn modelId="{0B8148CA-9036-46FC-9DB0-19749AC1C986}" type="presParOf" srcId="{E1E6F797-B09A-4869-8B22-57890EA47A0A}" destId="{BB47AA2F-6158-42A7-BE8B-4546897251D5}" srcOrd="0" destOrd="0" presId="urn:microsoft.com/office/officeart/2005/8/layout/hList1"/>
    <dgm:cxn modelId="{C8D839B7-B21B-4AB3-828B-DADD59ED15B6}" type="presParOf" srcId="{E1E6F797-B09A-4869-8B22-57890EA47A0A}" destId="{EC1A7FAE-2A09-41F5-A2BA-E692EFBFA8CC}" srcOrd="1" destOrd="0" presId="urn:microsoft.com/office/officeart/2005/8/layout/hList1"/>
    <dgm:cxn modelId="{DC697EFF-7FD7-4EC5-B2BC-0F5B6271EB73}" type="presParOf" srcId="{C4E38962-3232-4E5B-91B7-80A3F1B6BB59}" destId="{C9FC754F-1B3D-4B8B-8490-964CD60E3D6F}" srcOrd="1" destOrd="0" presId="urn:microsoft.com/office/officeart/2005/8/layout/hList1"/>
    <dgm:cxn modelId="{F8E79DA3-424E-41AB-9DA7-FB35239E422F}" type="presParOf" srcId="{C4E38962-3232-4E5B-91B7-80A3F1B6BB59}" destId="{4E130A0C-6849-474C-9DC9-2BAD292AF697}" srcOrd="2" destOrd="0" presId="urn:microsoft.com/office/officeart/2005/8/layout/hList1"/>
    <dgm:cxn modelId="{45267F93-D455-4F42-BF94-580AA89441E3}" type="presParOf" srcId="{4E130A0C-6849-474C-9DC9-2BAD292AF697}" destId="{DB131666-5373-4A26-9D17-9F072B3F2521}" srcOrd="0" destOrd="0" presId="urn:microsoft.com/office/officeart/2005/8/layout/hList1"/>
    <dgm:cxn modelId="{903FF27A-F92E-4C02-BFA1-91BFB690666F}" type="presParOf" srcId="{4E130A0C-6849-474C-9DC9-2BAD292AF697}" destId="{F2C9B850-CD08-4983-B09C-1447653D3449}" srcOrd="1" destOrd="0" presId="urn:microsoft.com/office/officeart/2005/8/layout/hList1"/>
    <dgm:cxn modelId="{BF0054F8-AD6D-464B-9360-73207CD5234A}" type="presParOf" srcId="{C4E38962-3232-4E5B-91B7-80A3F1B6BB59}" destId="{8C606FF9-680D-4E2B-8F3D-B7F94748F246}" srcOrd="3" destOrd="0" presId="urn:microsoft.com/office/officeart/2005/8/layout/hList1"/>
    <dgm:cxn modelId="{EFDC1B2E-CB69-411F-8EDD-BF176F837880}" type="presParOf" srcId="{C4E38962-3232-4E5B-91B7-80A3F1B6BB59}" destId="{CDB353C3-8C5A-4FB9-BD38-B5423973CABA}" srcOrd="4" destOrd="0" presId="urn:microsoft.com/office/officeart/2005/8/layout/hList1"/>
    <dgm:cxn modelId="{C613C3D8-8B81-4F2C-9E7A-8D94F479CDD3}" type="presParOf" srcId="{CDB353C3-8C5A-4FB9-BD38-B5423973CABA}" destId="{3B079FAC-3FE3-445F-96AC-25897FAF1ED8}" srcOrd="0" destOrd="0" presId="urn:microsoft.com/office/officeart/2005/8/layout/hList1"/>
    <dgm:cxn modelId="{AE8B9170-C5E0-4B93-BF2D-6689DA356172}" type="presParOf" srcId="{CDB353C3-8C5A-4FB9-BD38-B5423973CABA}" destId="{1603B164-6D65-4E98-B818-F7860969754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7AA2F-6158-42A7-BE8B-4546897251D5}">
      <dsp:nvSpPr>
        <dsp:cNvPr id="0" name=""/>
        <dsp:cNvSpPr/>
      </dsp:nvSpPr>
      <dsp:spPr>
        <a:xfrm>
          <a:off x="1905" y="1048139"/>
          <a:ext cx="1857374" cy="5842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0000"/>
              </a:solidFill>
            </a:rPr>
            <a:t>Free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1905" y="1048139"/>
        <a:ext cx="1857374" cy="584240"/>
      </dsp:txXfrm>
    </dsp:sp>
    <dsp:sp modelId="{EC1A7FAE-2A09-41F5-A2BA-E692EFBFA8CC}">
      <dsp:nvSpPr>
        <dsp:cNvPr id="0" name=""/>
        <dsp:cNvSpPr/>
      </dsp:nvSpPr>
      <dsp:spPr>
        <a:xfrm>
          <a:off x="1905" y="1632380"/>
          <a:ext cx="1857374" cy="13834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2%-3%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Initially thought to represent the biologically active fraction</a:t>
          </a:r>
          <a:endParaRPr lang="en-US" sz="1600" kern="1200" dirty="0"/>
        </a:p>
      </dsp:txBody>
      <dsp:txXfrm>
        <a:off x="1905" y="1632380"/>
        <a:ext cx="1857374" cy="1383480"/>
      </dsp:txXfrm>
    </dsp:sp>
    <dsp:sp modelId="{DB131666-5373-4A26-9D17-9F072B3F2521}">
      <dsp:nvSpPr>
        <dsp:cNvPr id="0" name=""/>
        <dsp:cNvSpPr/>
      </dsp:nvSpPr>
      <dsp:spPr>
        <a:xfrm>
          <a:off x="2119312" y="1048139"/>
          <a:ext cx="1857374" cy="5842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0000"/>
              </a:solidFill>
            </a:rPr>
            <a:t>SHBG</a:t>
          </a:r>
          <a:r>
            <a:rPr lang="en-US" sz="1600" kern="1200" dirty="0" smtClean="0"/>
            <a:t> sex hormone biding globulin</a:t>
          </a:r>
          <a:endParaRPr lang="en-US" sz="1600" kern="1200" dirty="0"/>
        </a:p>
      </dsp:txBody>
      <dsp:txXfrm>
        <a:off x="2119312" y="1048139"/>
        <a:ext cx="1857374" cy="584240"/>
      </dsp:txXfrm>
    </dsp:sp>
    <dsp:sp modelId="{F2C9B850-CD08-4983-B09C-1447653D3449}">
      <dsp:nvSpPr>
        <dsp:cNvPr id="0" name=""/>
        <dsp:cNvSpPr/>
      </dsp:nvSpPr>
      <dsp:spPr>
        <a:xfrm>
          <a:off x="2119312" y="1632380"/>
          <a:ext cx="1857374" cy="13834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Low capacity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High affinity</a:t>
          </a:r>
          <a:endParaRPr lang="en-US" sz="1600" kern="1200" dirty="0"/>
        </a:p>
      </dsp:txBody>
      <dsp:txXfrm>
        <a:off x="2119312" y="1632380"/>
        <a:ext cx="1857374" cy="1383480"/>
      </dsp:txXfrm>
    </dsp:sp>
    <dsp:sp modelId="{3B079FAC-3FE3-445F-96AC-25897FAF1ED8}">
      <dsp:nvSpPr>
        <dsp:cNvPr id="0" name=""/>
        <dsp:cNvSpPr/>
      </dsp:nvSpPr>
      <dsp:spPr>
        <a:xfrm>
          <a:off x="4236719" y="1048139"/>
          <a:ext cx="1857374" cy="5842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0000"/>
              </a:solidFill>
            </a:rPr>
            <a:t>Albumin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4236719" y="1048139"/>
        <a:ext cx="1857374" cy="584240"/>
      </dsp:txXfrm>
    </dsp:sp>
    <dsp:sp modelId="{1603B164-6D65-4E98-B818-F78609697542}">
      <dsp:nvSpPr>
        <dsp:cNvPr id="0" name=""/>
        <dsp:cNvSpPr/>
      </dsp:nvSpPr>
      <dsp:spPr>
        <a:xfrm>
          <a:off x="4236719" y="1632380"/>
          <a:ext cx="1857374" cy="13834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High capacity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Low affinity</a:t>
          </a:r>
          <a:endParaRPr lang="en-US" sz="1600" kern="1200" dirty="0"/>
        </a:p>
      </dsp:txBody>
      <dsp:txXfrm>
        <a:off x="4236719" y="1632380"/>
        <a:ext cx="1857374" cy="1383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92A82-C604-4182-B4CA-9D0465C9D184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E4C90-037D-46FF-A295-AFE71C3FE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CDE01-0692-4C27-913E-8178F8ACC19A}" type="datetime1">
              <a:rPr lang="en-US" smtClean="0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F4BDB-3E96-42A9-8EE8-B7D7DDDE7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50595-D2D3-4071-826F-50389AF5DC11}" type="datetime1">
              <a:rPr lang="en-US" smtClean="0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9E10B-1202-4D33-99DF-C77B12191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F9653-2217-46D5-8240-97BCF7F13C6A}" type="datetime1">
              <a:rPr lang="en-US" smtClean="0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8C52D-BD38-4038-9E21-90707EE50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E19E9-7A3E-41F3-8E80-734367537906}" type="datetime1">
              <a:rPr lang="en-US" smtClean="0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17F65-1CAF-4C13-861B-FA9B6D4D6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0BC3B-3CE4-4897-A115-D1129D998383}" type="datetime1">
              <a:rPr lang="en-US" smtClean="0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4085C-EF38-4A17-AEC8-CDC0E3C9A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B716-9E72-4595-B15D-6C5F45E865D4}" type="datetime1">
              <a:rPr lang="en-US" smtClean="0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C25E8-DB10-4548-8C9B-71607B224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C7EDF-9765-422E-A0D3-8F8EC590AE1B}" type="datetime1">
              <a:rPr lang="en-US" smtClean="0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7C572-125A-4A01-8A00-8F6CF9232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23282-17F2-46FB-9B61-B6542964192D}" type="datetime1">
              <a:rPr lang="en-US" smtClean="0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9552A-6379-4962-AC03-2B1DAD683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2A31F-D15E-46DD-9B64-3FC0D960A232}" type="datetime1">
              <a:rPr lang="en-US" smtClean="0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FEB32-193F-42C2-9552-FF57052C1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4D3FE-DE3F-4E69-8565-C94D4D3C4D18}" type="datetime1">
              <a:rPr lang="en-US" smtClean="0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2CE5C-6A74-4F81-96A5-097E9BD72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FB8D0-4E91-43DF-ADD1-E62A87884A06}" type="datetime1">
              <a:rPr lang="en-US" smtClean="0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08C95-D6D5-4DE5-8C1D-31D9D2F33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1312C-9557-4F8A-8911-4670D2648246}" type="datetime1">
              <a:rPr lang="en-US" smtClean="0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BBEB3-8D25-412E-91C0-AE1B83D38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2F5C1D-3220-40B4-B22A-67238D9F3F12}" type="datetime1">
              <a:rPr lang="en-US" smtClean="0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E6D8F5-8676-4728-8141-B693904CF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4"/>
          <p:cNvSpPr>
            <a:spLocks noGrp="1"/>
          </p:cNvSpPr>
          <p:nvPr>
            <p:ph type="ctrTitle"/>
          </p:nvPr>
        </p:nvSpPr>
        <p:spPr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en-US" smtClean="0"/>
              <a:t>Reproductive Disorders</a:t>
            </a:r>
          </a:p>
        </p:txBody>
      </p:sp>
      <p:sp>
        <p:nvSpPr>
          <p:cNvPr id="14338" name="Subtitle 5"/>
          <p:cNvSpPr>
            <a:spLocks noGrp="1"/>
          </p:cNvSpPr>
          <p:nvPr>
            <p:ph type="subTitle" idx="1"/>
          </p:nvPr>
        </p:nvSpPr>
        <p:spPr>
          <a:solidFill>
            <a:srgbClr val="FF99CC"/>
          </a:solidFill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Northside Hospital</a:t>
            </a:r>
            <a:endParaRPr lang="en-US" dirty="0" smtClean="0">
              <a:solidFill>
                <a:srgbClr val="0070C0"/>
              </a:solidFill>
            </a:endParaRPr>
          </a:p>
          <a:p>
            <a:pPr eaLnBrk="1" hangingPunct="1"/>
            <a:endParaRPr lang="en-US" dirty="0" smtClean="0">
              <a:solidFill>
                <a:srgbClr val="89898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F4BDB-3E96-42A9-8EE8-B7D7DDDE7BB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1600" dirty="0" smtClean="0">
                <a:solidFill>
                  <a:srgbClr val="0070C0"/>
                </a:solidFill>
              </a:rPr>
              <a:t>Figure 42-1 </a:t>
            </a:r>
            <a:r>
              <a:rPr lang="en-US" sz="1600" dirty="0" smtClean="0"/>
              <a:t>Summary of the endocrine control of the testis. Dashed lines indicate inhibitory effects, and solid lines stimulatory effects. FSH, Follicular-stimulating hormone: </a:t>
            </a:r>
            <a:r>
              <a:rPr lang="en-US" sz="1600" dirty="0" err="1" smtClean="0"/>
              <a:t>GnRH</a:t>
            </a:r>
            <a:r>
              <a:rPr lang="en-US" sz="1600" dirty="0" smtClean="0"/>
              <a:t>, gonadotropin –releasing hormone; LH, Luteinizing hormone</a:t>
            </a:r>
            <a:br>
              <a:rPr lang="en-US" sz="1600" dirty="0" smtClean="0"/>
            </a:br>
            <a:r>
              <a:rPr lang="en-US" sz="1600" dirty="0" smtClean="0">
                <a:solidFill>
                  <a:srgbClr val="0070C0"/>
                </a:solidFill>
              </a:rPr>
              <a:t>Tietz Page 781</a:t>
            </a:r>
            <a:endParaRPr lang="en-US" sz="1600" dirty="0">
              <a:solidFill>
                <a:srgbClr val="0070C0"/>
              </a:solidFill>
            </a:endParaRPr>
          </a:p>
        </p:txBody>
      </p:sp>
      <p:pic>
        <p:nvPicPr>
          <p:cNvPr id="6" name="Content Placeholder 5" descr="978-0-7216-3865-2_07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58466" y="1600200"/>
            <a:ext cx="3227068" cy="4525963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Loss</a:t>
            </a:r>
            <a:r>
              <a:rPr lang="en-US" smtClean="0"/>
              <a:t> of Negative Feedback</a:t>
            </a:r>
          </a:p>
        </p:txBody>
      </p:sp>
      <p:sp>
        <p:nvSpPr>
          <p:cNvPr id="24578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  FSH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en-US" smtClean="0"/>
              <a:t>Disorders in which </a:t>
            </a:r>
            <a:r>
              <a:rPr lang="en-US" smtClean="0">
                <a:solidFill>
                  <a:srgbClr val="FF3300"/>
                </a:solidFill>
              </a:rPr>
              <a:t>Sertoli </a:t>
            </a:r>
            <a:r>
              <a:rPr lang="en-US" smtClean="0"/>
              <a:t>cell numbers are reduced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   which causes a </a:t>
            </a:r>
            <a:r>
              <a:rPr lang="en-US" smtClean="0">
                <a:solidFill>
                  <a:srgbClr val="FFFF00"/>
                </a:solidFill>
              </a:rPr>
              <a:t>decrease </a:t>
            </a:r>
            <a:r>
              <a:rPr lang="en-US" smtClean="0"/>
              <a:t>in </a:t>
            </a:r>
            <a:r>
              <a:rPr lang="en-US" smtClean="0">
                <a:solidFill>
                  <a:srgbClr val="FFFF00"/>
                </a:solidFill>
              </a:rPr>
              <a:t>inhibin</a:t>
            </a:r>
            <a:r>
              <a:rPr lang="en-US" smtClean="0"/>
              <a:t> concentrations</a:t>
            </a:r>
          </a:p>
        </p:txBody>
      </p:sp>
      <p:sp>
        <p:nvSpPr>
          <p:cNvPr id="24580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   LH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en-US" smtClean="0"/>
              <a:t>Disorders in which </a:t>
            </a:r>
            <a:r>
              <a:rPr lang="en-US" smtClean="0">
                <a:solidFill>
                  <a:srgbClr val="FF3300"/>
                </a:solidFill>
              </a:rPr>
              <a:t>leydig </a:t>
            </a:r>
            <a:r>
              <a:rPr lang="en-US" smtClean="0"/>
              <a:t> cell numbers are reduced which causes a </a:t>
            </a:r>
            <a:r>
              <a:rPr lang="en-US" smtClean="0">
                <a:solidFill>
                  <a:srgbClr val="FFFF00"/>
                </a:solidFill>
              </a:rPr>
              <a:t>decrease</a:t>
            </a:r>
            <a:r>
              <a:rPr lang="en-US" smtClean="0"/>
              <a:t> in </a:t>
            </a:r>
            <a:r>
              <a:rPr lang="en-US" smtClean="0">
                <a:solidFill>
                  <a:srgbClr val="FFFF00"/>
                </a:solidFill>
              </a:rPr>
              <a:t>testosterone </a:t>
            </a:r>
            <a:r>
              <a:rPr lang="en-US" smtClean="0"/>
              <a:t>concentrations</a:t>
            </a:r>
          </a:p>
        </p:txBody>
      </p:sp>
      <p:sp>
        <p:nvSpPr>
          <p:cNvPr id="11" name="Up Arrow 10"/>
          <p:cNvSpPr/>
          <p:nvPr/>
        </p:nvSpPr>
        <p:spPr>
          <a:xfrm>
            <a:off x="4800600" y="1752600"/>
            <a:ext cx="76200" cy="2921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609600" y="1752600"/>
            <a:ext cx="76200" cy="2921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9552A-6379-4962-AC03-2B1DAD683C3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Androgens</a:t>
            </a:r>
          </a:p>
        </p:txBody>
      </p:sp>
      <p:sp>
        <p:nvSpPr>
          <p:cNvPr id="25602" name="Content Placeholder 7"/>
          <p:cNvSpPr>
            <a:spLocks noGrp="1"/>
          </p:cNvSpPr>
          <p:nvPr>
            <p:ph idx="1"/>
          </p:nvPr>
        </p:nvSpPr>
        <p:spPr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en-US" smtClean="0"/>
              <a:t>Group of C19 steroids </a:t>
            </a:r>
          </a:p>
          <a:p>
            <a:pPr eaLnBrk="1" hangingPunct="1">
              <a:buFont typeface="Arial" charset="0"/>
              <a:buNone/>
            </a:pPr>
            <a:r>
              <a:rPr lang="en-US" smtClean="0">
                <a:solidFill>
                  <a:srgbClr val="FF0000"/>
                </a:solidFill>
              </a:rPr>
              <a:t>Function:</a:t>
            </a:r>
          </a:p>
          <a:p>
            <a:pPr eaLnBrk="1" hangingPunct="1">
              <a:buFont typeface="Arial" charset="0"/>
              <a:buNone/>
            </a:pPr>
            <a:r>
              <a:rPr lang="en-US" smtClean="0">
                <a:solidFill>
                  <a:srgbClr val="FF3300"/>
                </a:solidFill>
              </a:rPr>
              <a:t>1-</a:t>
            </a:r>
            <a:r>
              <a:rPr lang="en-US" smtClean="0"/>
              <a:t>cause masculinization of the genital tract   </a:t>
            </a:r>
          </a:p>
          <a:p>
            <a:pPr eaLnBrk="1" hangingPunct="1">
              <a:buFont typeface="Arial" charset="0"/>
              <a:buNone/>
            </a:pPr>
            <a:r>
              <a:rPr lang="en-US" smtClean="0">
                <a:solidFill>
                  <a:srgbClr val="FF3300"/>
                </a:solidFill>
              </a:rPr>
              <a:t>2-</a:t>
            </a:r>
            <a:r>
              <a:rPr lang="en-US" smtClean="0"/>
              <a:t> development &amp; maintenance of male secondary sex characteristics</a:t>
            </a:r>
          </a:p>
          <a:p>
            <a:pPr eaLnBrk="1" hangingPunct="1">
              <a:buFont typeface="Arial" charset="0"/>
              <a:buNone/>
            </a:pPr>
            <a:r>
              <a:rPr lang="en-US" smtClean="0">
                <a:solidFill>
                  <a:srgbClr val="FF3300"/>
                </a:solidFill>
              </a:rPr>
              <a:t>3-</a:t>
            </a:r>
            <a:r>
              <a:rPr lang="en-US" smtClean="0"/>
              <a:t>contribute to muscle bulk, bone mass, libido </a:t>
            </a:r>
            <a:r>
              <a:rPr lang="en-US" sz="1800" smtClean="0"/>
              <a:t>(refers to a person's sex drive or desire for sexual activity )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  and sex performance in men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Chemical Structure of </a:t>
            </a:r>
            <a:r>
              <a:rPr lang="en-US" sz="4000" dirty="0" smtClean="0">
                <a:solidFill>
                  <a:srgbClr val="0070C0"/>
                </a:solidFill>
              </a:rPr>
              <a:t>Androgens</a:t>
            </a:r>
            <a:br>
              <a:rPr lang="en-US" sz="4000" dirty="0" smtClean="0">
                <a:solidFill>
                  <a:srgbClr val="0070C0"/>
                </a:solidFill>
              </a:rPr>
            </a:br>
            <a:r>
              <a:rPr lang="en-US" sz="3200" dirty="0" smtClean="0"/>
              <a:t>Tietz Page 781</a:t>
            </a:r>
          </a:p>
        </p:txBody>
      </p:sp>
      <p:pic>
        <p:nvPicPr>
          <p:cNvPr id="52230" name="Picture 6" descr="978-0-7216-3865-2_07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600200"/>
            <a:ext cx="3810000" cy="48768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FEB32-193F-42C2-9552-FF57052C19C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Androgen Transport in Blood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FEB32-193F-42C2-9552-FF57052C19C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Androgen Transport in the Blood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en-US" dirty="0" smtClean="0"/>
              <a:t>Bio-available Testosterone= 35% of total=</a:t>
            </a:r>
          </a:p>
          <a:p>
            <a:pPr>
              <a:buFont typeface="Arial" charset="0"/>
              <a:buNone/>
            </a:pPr>
            <a:r>
              <a:rPr lang="en-US" dirty="0" smtClean="0">
                <a:solidFill>
                  <a:srgbClr val="FF3300"/>
                </a:solidFill>
              </a:rPr>
              <a:t>    free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3300"/>
                </a:solidFill>
              </a:rPr>
              <a:t>albumin bound</a:t>
            </a:r>
            <a:r>
              <a:rPr lang="en-US" dirty="0" smtClean="0"/>
              <a:t> (also called the weakly bound fraction)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Androgens</a:t>
            </a:r>
          </a:p>
        </p:txBody>
      </p:sp>
      <p:sp>
        <p:nvSpPr>
          <p:cNvPr id="26626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Leydig Cells of Testes</a:t>
            </a:r>
          </a:p>
        </p:txBody>
      </p:sp>
      <p:sp>
        <p:nvSpPr>
          <p:cNvPr id="26627" name="Content Placeholder 7"/>
          <p:cNvSpPr>
            <a:spLocks noGrp="1"/>
          </p:cNvSpPr>
          <p:nvPr>
            <p:ph sz="half" idx="2"/>
          </p:nvPr>
        </p:nvSpPr>
        <p:spPr>
          <a:solidFill>
            <a:srgbClr val="33CCCC"/>
          </a:solidFill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Produce: 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   testosterone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(women produce about 5%-10% as much testosterone as do men)</a:t>
            </a:r>
          </a:p>
        </p:txBody>
      </p:sp>
      <p:sp>
        <p:nvSpPr>
          <p:cNvPr id="26628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Adrenal Gland</a:t>
            </a:r>
          </a:p>
        </p:txBody>
      </p:sp>
      <p:sp>
        <p:nvSpPr>
          <p:cNvPr id="26629" name="Content Placeholder 9"/>
          <p:cNvSpPr>
            <a:spLocks noGrp="1"/>
          </p:cNvSpPr>
          <p:nvPr>
            <p:ph sz="quarter" idx="4"/>
          </p:nvPr>
        </p:nvSpPr>
        <p:spPr>
          <a:solidFill>
            <a:srgbClr val="33CCCC"/>
          </a:solidFill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Produces :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1-dehydroepiandrosterone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       (DHEA)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2-dehydroepiandrosterone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  (DHEA-S)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3-androstenedione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4-androstenediol</a:t>
            </a:r>
          </a:p>
          <a:p>
            <a:pPr eaLnBrk="1" hangingPunct="1"/>
            <a:endParaRPr lang="en-US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9552A-6379-4962-AC03-2B1DAD683C3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Male reproductive Abnormalities</a:t>
            </a:r>
          </a:p>
        </p:txBody>
      </p:sp>
      <p:sp>
        <p:nvSpPr>
          <p:cNvPr id="27650" name="Content Placeholder 7"/>
          <p:cNvSpPr>
            <a:spLocks noGrp="1"/>
          </p:cNvSpPr>
          <p:nvPr>
            <p:ph idx="1"/>
          </p:nvPr>
        </p:nvSpPr>
        <p:spPr>
          <a:solidFill>
            <a:srgbClr val="CCFFFF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>
                <a:solidFill>
                  <a:srgbClr val="FF0000"/>
                </a:solidFill>
              </a:rPr>
              <a:t>Hypogonadism: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Condition caused by a </a:t>
            </a:r>
            <a:r>
              <a:rPr lang="en-US" smtClean="0">
                <a:solidFill>
                  <a:srgbClr val="FF0000"/>
                </a:solidFill>
              </a:rPr>
              <a:t>decreased</a:t>
            </a:r>
            <a:r>
              <a:rPr lang="en-US" smtClean="0"/>
              <a:t> function 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of the </a:t>
            </a:r>
            <a:r>
              <a:rPr lang="en-US" smtClean="0">
                <a:solidFill>
                  <a:srgbClr val="FF0000"/>
                </a:solidFill>
              </a:rPr>
              <a:t>testes</a:t>
            </a:r>
            <a:r>
              <a:rPr lang="en-US" smtClean="0"/>
              <a:t> leading to retardation of sexual 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development if manifested early in life </a:t>
            </a:r>
          </a:p>
          <a:p>
            <a:pPr eaLnBrk="1" hangingPunct="1">
              <a:buFont typeface="Arial" charset="0"/>
              <a:buNone/>
            </a:pPr>
            <a:r>
              <a:rPr lang="en-US" smtClean="0">
                <a:solidFill>
                  <a:schemeClr val="tx2"/>
                </a:solidFill>
              </a:rPr>
              <a:t>Two Types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1-</a:t>
            </a:r>
            <a:r>
              <a:rPr lang="en-US" smtClean="0">
                <a:solidFill>
                  <a:srgbClr val="FF0000"/>
                </a:solidFill>
              </a:rPr>
              <a:t>Hypo</a:t>
            </a:r>
            <a:r>
              <a:rPr lang="en-US" smtClean="0"/>
              <a:t>gonadotropic:  LH &amp; FSH are: </a:t>
            </a:r>
            <a:r>
              <a:rPr lang="en-US" smtClean="0">
                <a:solidFill>
                  <a:srgbClr val="FF3300"/>
                </a:solidFill>
              </a:rPr>
              <a:t>Low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2-</a:t>
            </a:r>
            <a:r>
              <a:rPr lang="en-US" smtClean="0">
                <a:solidFill>
                  <a:srgbClr val="FF0000"/>
                </a:solidFill>
              </a:rPr>
              <a:t>Hyper</a:t>
            </a:r>
            <a:r>
              <a:rPr lang="en-US" smtClean="0"/>
              <a:t>gonadotropic:  LH &amp; FSH are: </a:t>
            </a:r>
            <a:r>
              <a:rPr lang="en-US" smtClean="0">
                <a:solidFill>
                  <a:srgbClr val="FF3300"/>
                </a:solidFill>
              </a:rPr>
              <a:t>High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Hypo</a:t>
            </a:r>
            <a:r>
              <a:rPr lang="en-US" smtClean="0"/>
              <a:t>gonadotropic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Caused by defects in the </a:t>
            </a:r>
            <a:r>
              <a:rPr lang="en-US" sz="3000" dirty="0" smtClean="0">
                <a:solidFill>
                  <a:srgbClr val="FF0000"/>
                </a:solidFill>
              </a:rPr>
              <a:t>hypothalamus</a:t>
            </a:r>
            <a:r>
              <a:rPr lang="en-US" sz="3000" dirty="0" smtClean="0"/>
              <a:t> or </a:t>
            </a:r>
            <a:r>
              <a:rPr lang="en-US" sz="3000" dirty="0" smtClean="0">
                <a:solidFill>
                  <a:srgbClr val="FF0000"/>
                </a:solidFill>
              </a:rPr>
              <a:t>pituitary</a:t>
            </a:r>
            <a:r>
              <a:rPr lang="en-US" sz="3000" dirty="0" smtClean="0"/>
              <a:t> which prevent normal </a:t>
            </a:r>
            <a:r>
              <a:rPr lang="en-US" sz="3000" dirty="0" err="1" smtClean="0"/>
              <a:t>gonadal</a:t>
            </a:r>
            <a:r>
              <a:rPr lang="en-US" sz="3000" dirty="0" smtClean="0"/>
              <a:t> stimulation.( </a:t>
            </a:r>
            <a:r>
              <a:rPr lang="en-US" sz="3000" dirty="0" smtClean="0">
                <a:solidFill>
                  <a:srgbClr val="FF3300"/>
                </a:solidFill>
              </a:rPr>
              <a:t>decreased</a:t>
            </a:r>
            <a:r>
              <a:rPr lang="en-US" sz="3000" dirty="0" smtClean="0"/>
              <a:t> testosterone &amp; gonadotropin)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dirty="0" smtClean="0">
                <a:solidFill>
                  <a:srgbClr val="558ED5"/>
                </a:solidFill>
              </a:rPr>
              <a:t>Causative Factors</a:t>
            </a:r>
            <a:r>
              <a:rPr lang="en-US" sz="3000" dirty="0" smtClean="0"/>
              <a:t>: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dirty="0" smtClean="0"/>
              <a:t>1- congenital or acquired </a:t>
            </a:r>
            <a:r>
              <a:rPr lang="en-US" sz="3000" dirty="0" err="1" smtClean="0"/>
              <a:t>panhypopituitarism</a:t>
            </a:r>
            <a:endParaRPr lang="en-US" sz="30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dirty="0" smtClean="0"/>
              <a:t>2-hypothalamic syndromes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dirty="0" smtClean="0"/>
              <a:t>3-</a:t>
            </a:r>
            <a:r>
              <a:rPr lang="en-US" sz="3000" dirty="0" smtClean="0">
                <a:solidFill>
                  <a:srgbClr val="FF3300"/>
                </a:solidFill>
              </a:rPr>
              <a:t>GnRH</a:t>
            </a:r>
            <a:r>
              <a:rPr lang="en-US" sz="3000" dirty="0" smtClean="0"/>
              <a:t> deficiency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dirty="0" smtClean="0"/>
              <a:t>4-</a:t>
            </a:r>
            <a:r>
              <a:rPr lang="en-US" sz="3000" dirty="0" smtClean="0">
                <a:solidFill>
                  <a:srgbClr val="FF3300"/>
                </a:solidFill>
              </a:rPr>
              <a:t>hyperprolactinemia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dirty="0" smtClean="0"/>
              <a:t>5-malnutrition or anorexia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dirty="0" smtClean="0"/>
              <a:t>6-iatrogenic causes </a:t>
            </a:r>
            <a:r>
              <a:rPr lang="en-US" sz="1800" dirty="0" smtClean="0"/>
              <a:t>(a disease that is caused by medical treatment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Kallmann Syndrome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solidFill>
            <a:srgbClr val="CCFFFF"/>
          </a:solidFill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Most common form of </a:t>
            </a:r>
            <a:r>
              <a:rPr lang="en-US" dirty="0" err="1" smtClean="0">
                <a:solidFill>
                  <a:srgbClr val="FF0000"/>
                </a:solidFill>
              </a:rPr>
              <a:t>Hypo</a:t>
            </a:r>
            <a:r>
              <a:rPr lang="en-US" dirty="0" err="1" smtClean="0"/>
              <a:t>gonadotropic</a:t>
            </a:r>
            <a:r>
              <a:rPr lang="en-US" dirty="0" smtClean="0"/>
              <a:t> </a:t>
            </a:r>
            <a:r>
              <a:rPr lang="en-US" dirty="0" err="1" smtClean="0"/>
              <a:t>hypogonadism</a:t>
            </a:r>
            <a:r>
              <a:rPr lang="en-US" dirty="0" smtClean="0"/>
              <a:t> resulting from a </a:t>
            </a:r>
            <a:r>
              <a:rPr lang="en-US" dirty="0" smtClean="0">
                <a:solidFill>
                  <a:srgbClr val="0070C0"/>
                </a:solidFill>
              </a:rPr>
              <a:t>deficiency of  </a:t>
            </a:r>
            <a:r>
              <a:rPr lang="en-US" dirty="0" err="1" smtClean="0">
                <a:solidFill>
                  <a:srgbClr val="0070C0"/>
                </a:solidFill>
              </a:rPr>
              <a:t>GnRH</a:t>
            </a:r>
            <a:r>
              <a:rPr lang="en-US" dirty="0" smtClean="0"/>
              <a:t> in the hypothalamus during embryonic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   development (</a:t>
            </a:r>
            <a:r>
              <a:rPr lang="en-US" dirty="0" smtClean="0">
                <a:solidFill>
                  <a:srgbClr val="FF3300"/>
                </a:solidFill>
              </a:rPr>
              <a:t>congenital defect)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Lecture Objectives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>
                <a:solidFill>
                  <a:srgbClr val="FF0000"/>
                </a:solidFill>
              </a:rPr>
              <a:t>Topic 11: Endocrinology: Reproductive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Describe the synthesis of steroid hormones including the name of a precursor molecule, metabolic products and the glands in which they are synthesized.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Differentiate androgens, estrogens and progesterone in terms of their metabolism and gland of origin.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Describe the hormonal regulation of the male and female reproductive systems.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Differentiate </a:t>
            </a:r>
            <a:r>
              <a:rPr lang="en-US" sz="3600" dirty="0" err="1" smtClean="0"/>
              <a:t>estradiol</a:t>
            </a:r>
            <a:r>
              <a:rPr lang="en-US" sz="3600" dirty="0" smtClean="0"/>
              <a:t> and </a:t>
            </a:r>
            <a:r>
              <a:rPr lang="en-US" sz="3600" dirty="0" err="1" smtClean="0"/>
              <a:t>estriol</a:t>
            </a:r>
            <a:r>
              <a:rPr lang="en-US" sz="36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Discuss the change in hormonal effects during pregnancy.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Differentiate </a:t>
            </a:r>
            <a:r>
              <a:rPr lang="en-US" sz="3600" dirty="0" err="1" smtClean="0"/>
              <a:t>pretesticular</a:t>
            </a:r>
            <a:r>
              <a:rPr lang="en-US" sz="3600" dirty="0" smtClean="0"/>
              <a:t>, testicular, and </a:t>
            </a:r>
            <a:r>
              <a:rPr lang="en-US" sz="3600" dirty="0" err="1" smtClean="0"/>
              <a:t>posttesticular</a:t>
            </a:r>
            <a:r>
              <a:rPr lang="en-US" sz="3600" dirty="0" smtClean="0"/>
              <a:t> causes for male infertility.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List the causes, clinical symptoms, and laboratory findings in precocious puberty.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Differentiate the causes of </a:t>
            </a:r>
            <a:r>
              <a:rPr lang="en-US" sz="3600" dirty="0" err="1" smtClean="0"/>
              <a:t>hirsuitism</a:t>
            </a:r>
            <a:r>
              <a:rPr lang="en-US" sz="36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Identify the major causes of amenorrhea.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Hyper</a:t>
            </a:r>
            <a:r>
              <a:rPr lang="en-US" smtClean="0"/>
              <a:t>gonadotropic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000" smtClean="0"/>
              <a:t> Gonadal dysfunction (</a:t>
            </a:r>
            <a:r>
              <a:rPr lang="en-US" sz="3000" smtClean="0">
                <a:solidFill>
                  <a:srgbClr val="FF3300"/>
                </a:solidFill>
              </a:rPr>
              <a:t>primary testicular failure</a:t>
            </a:r>
            <a:r>
              <a:rPr lang="en-US" sz="3000" smtClean="0"/>
              <a:t>)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smtClean="0"/>
              <a:t>     </a:t>
            </a:r>
            <a:r>
              <a:rPr lang="en-US" sz="3000" smtClean="0">
                <a:solidFill>
                  <a:schemeClr val="hlink"/>
                </a:solidFill>
              </a:rPr>
              <a:t>LH</a:t>
            </a:r>
            <a:r>
              <a:rPr lang="en-US" sz="3000" smtClean="0"/>
              <a:t> &amp; </a:t>
            </a:r>
            <a:r>
              <a:rPr lang="en-US" sz="3000" smtClean="0">
                <a:solidFill>
                  <a:schemeClr val="hlink"/>
                </a:solidFill>
              </a:rPr>
              <a:t>FSH</a:t>
            </a:r>
            <a:r>
              <a:rPr lang="en-US" sz="3000" smtClean="0"/>
              <a:t> are </a:t>
            </a:r>
            <a:r>
              <a:rPr lang="en-US" sz="3000" smtClean="0">
                <a:solidFill>
                  <a:srgbClr val="FF3300"/>
                </a:solidFill>
              </a:rPr>
              <a:t>high</a:t>
            </a:r>
            <a:r>
              <a:rPr lang="en-US" sz="3000" smtClean="0"/>
              <a:t> , whereas </a:t>
            </a:r>
            <a:r>
              <a:rPr lang="en-US" sz="3000" smtClean="0">
                <a:solidFill>
                  <a:schemeClr val="hlink"/>
                </a:solidFill>
              </a:rPr>
              <a:t>testosterone</a:t>
            </a:r>
            <a:r>
              <a:rPr lang="en-US" sz="3000" smtClean="0"/>
              <a:t> is </a:t>
            </a:r>
            <a:r>
              <a:rPr lang="en-US" sz="3000" smtClean="0">
                <a:solidFill>
                  <a:srgbClr val="FF3300"/>
                </a:solidFill>
              </a:rPr>
              <a:t>low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smtClean="0">
                <a:solidFill>
                  <a:srgbClr val="FF0000"/>
                </a:solidFill>
              </a:rPr>
              <a:t>Causes: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smtClean="0"/>
              <a:t>1- testicular damage (irradiation, disease, or drugs)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smtClean="0"/>
              <a:t>2-chromosomal defects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smtClean="0"/>
              <a:t>3-enzymatic defects in androgen synthesis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smtClean="0"/>
              <a:t>4-testicular agenesis (</a:t>
            </a:r>
            <a:r>
              <a:rPr lang="en-US" smtClean="0"/>
              <a:t>atrophy of </a:t>
            </a:r>
            <a:br>
              <a:rPr lang="en-US" smtClean="0"/>
            </a:br>
            <a:r>
              <a:rPr lang="en-US" smtClean="0"/>
              <a:t>the testis)</a:t>
            </a:r>
            <a:endParaRPr lang="en-US" sz="30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smtClean="0"/>
              <a:t>5-seminiferous tubular disease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000" smtClean="0"/>
              <a:t>6-other miscellaneous causes      7- aging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3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Male reproductive Abnormalities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sz="3000" smtClean="0">
                <a:solidFill>
                  <a:srgbClr val="FF0000"/>
                </a:solidFill>
              </a:rPr>
              <a:t>Defects in Androgen Action</a:t>
            </a:r>
          </a:p>
          <a:p>
            <a:pPr eaLnBrk="1" hangingPunct="1"/>
            <a:r>
              <a:rPr lang="en-US" sz="3000" smtClean="0"/>
              <a:t>The most common and severe is </a:t>
            </a:r>
            <a:r>
              <a:rPr lang="en-US" sz="3000" smtClean="0">
                <a:solidFill>
                  <a:schemeClr val="accent1"/>
                </a:solidFill>
              </a:rPr>
              <a:t>testicular </a:t>
            </a:r>
          </a:p>
          <a:p>
            <a:pPr eaLnBrk="1" hangingPunct="1">
              <a:buFont typeface="Arial" charset="0"/>
              <a:buNone/>
            </a:pPr>
            <a:r>
              <a:rPr lang="en-US" sz="3000" smtClean="0">
                <a:solidFill>
                  <a:schemeClr val="accent1"/>
                </a:solidFill>
              </a:rPr>
              <a:t>     feminization syndrome</a:t>
            </a:r>
          </a:p>
          <a:p>
            <a:pPr eaLnBrk="1" hangingPunct="1"/>
            <a:r>
              <a:rPr lang="en-US" sz="3000" smtClean="0"/>
              <a:t>Patients have female habitus and develop </a:t>
            </a:r>
          </a:p>
          <a:p>
            <a:pPr eaLnBrk="1" hangingPunct="1">
              <a:buFont typeface="Arial" charset="0"/>
              <a:buNone/>
            </a:pPr>
            <a:r>
              <a:rPr lang="en-US" sz="3000" smtClean="0"/>
              <a:t>    breasts. Vagina ends in a blind pouch and male </a:t>
            </a:r>
          </a:p>
          <a:p>
            <a:pPr eaLnBrk="1" hangingPunct="1">
              <a:buFont typeface="Arial" charset="0"/>
              <a:buNone/>
            </a:pPr>
            <a:r>
              <a:rPr lang="en-US" sz="3000" smtClean="0"/>
              <a:t>    testes are present. Might a rise from a defect in </a:t>
            </a:r>
          </a:p>
          <a:p>
            <a:pPr eaLnBrk="1" hangingPunct="1">
              <a:buFont typeface="Arial" charset="0"/>
              <a:buNone/>
            </a:pPr>
            <a:r>
              <a:rPr lang="en-US" sz="3000" smtClean="0"/>
              <a:t>    the </a:t>
            </a:r>
            <a:r>
              <a:rPr lang="en-US" sz="3000" smtClean="0">
                <a:solidFill>
                  <a:srgbClr val="FF3300"/>
                </a:solidFill>
              </a:rPr>
              <a:t>androgen receptor</a:t>
            </a:r>
            <a:r>
              <a:rPr lang="en-US" sz="3000" smtClean="0"/>
              <a:t>. </a:t>
            </a:r>
          </a:p>
          <a:p>
            <a:pPr eaLnBrk="1" hangingPunct="1"/>
            <a:r>
              <a:rPr lang="en-US" sz="3000" smtClean="0"/>
              <a:t>Testosterone levels are </a:t>
            </a:r>
            <a:r>
              <a:rPr lang="en-US" sz="3000" smtClean="0">
                <a:solidFill>
                  <a:srgbClr val="FF3300"/>
                </a:solidFill>
              </a:rPr>
              <a:t>normal</a:t>
            </a:r>
            <a:r>
              <a:rPr lang="en-US" sz="3000" smtClean="0"/>
              <a:t> to </a:t>
            </a:r>
            <a:r>
              <a:rPr lang="en-US" sz="3000" smtClean="0">
                <a:solidFill>
                  <a:srgbClr val="FF3300"/>
                </a:solidFill>
              </a:rPr>
              <a:t>high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Male reproductive Abnormalities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600" smtClean="0">
                <a:solidFill>
                  <a:srgbClr val="FF0000"/>
                </a:solidFill>
              </a:rPr>
              <a:t>Impotence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Persistant inability to develop or maintain a penile erection that is sufficient for intercourse &amp; ejaculation in </a:t>
            </a:r>
            <a:r>
              <a:rPr lang="en-US" sz="2600" smtClean="0">
                <a:solidFill>
                  <a:schemeClr val="hlink"/>
                </a:solidFill>
              </a:rPr>
              <a:t>50%</a:t>
            </a:r>
            <a:r>
              <a:rPr lang="en-US" sz="2600" smtClean="0"/>
              <a:t> or more of attempts.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600" smtClean="0">
                <a:solidFill>
                  <a:srgbClr val="FF3300"/>
                </a:solidFill>
              </a:rPr>
              <a:t>Causes: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1- Psychogenic              2-vascular disease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3-diabetes mellitus      4- hypertension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5-uremia                        6-neurological disease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600" smtClean="0"/>
              <a:t>    7-hypogonadism           8- hyperthyroidism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600" smtClean="0"/>
              <a:t>    9-Hypothyroidism        10-neoplasms     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600" smtClean="0"/>
              <a:t>   11- drugs</a:t>
            </a:r>
          </a:p>
          <a:p>
            <a:pPr eaLnBrk="1" hangingPunct="1">
              <a:lnSpc>
                <a:spcPct val="90000"/>
              </a:lnSpc>
            </a:pPr>
            <a:endParaRPr lang="en-US" sz="30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3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Male reproductive Abnormalities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solidFill>
            <a:srgbClr val="33CCCC"/>
          </a:solidFill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Gynecomastia</a:t>
            </a:r>
            <a:endParaRPr lang="en-US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dirty="0" smtClean="0"/>
              <a:t>Benign growth of glandular breast tissue in men.</a:t>
            </a:r>
          </a:p>
          <a:p>
            <a:pPr eaLnBrk="1" hangingPunct="1"/>
            <a:r>
              <a:rPr lang="en-US" dirty="0" smtClean="0"/>
              <a:t>Associated with increased (</a:t>
            </a:r>
            <a:r>
              <a:rPr lang="en-US" dirty="0" smtClean="0">
                <a:solidFill>
                  <a:srgbClr val="FFFF00"/>
                </a:solidFill>
              </a:rPr>
              <a:t>estrogen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FF00"/>
                </a:solidFill>
              </a:rPr>
              <a:t>androgen </a:t>
            </a:r>
            <a:r>
              <a:rPr lang="en-US" dirty="0" smtClean="0"/>
              <a:t>)ratio</a:t>
            </a:r>
          </a:p>
          <a:p>
            <a:pPr eaLnBrk="1" hangingPunct="1"/>
            <a:r>
              <a:rPr lang="en-US" dirty="0" err="1" smtClean="0"/>
              <a:t>Prolactin</a:t>
            </a:r>
            <a:r>
              <a:rPr lang="en-US" dirty="0" smtClean="0"/>
              <a:t> plays an indirect role 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  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Gynecomastia</a:t>
            </a:r>
          </a:p>
        </p:txBody>
      </p:sp>
      <p:graphicFrame>
        <p:nvGraphicFramePr>
          <p:cNvPr id="34833" name="Group 1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79216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Newborns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-transient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(60%-90%)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Caused by high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estrogen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concentrations that cross the placenta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Puberty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-self limited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(50%-70%)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Caused by low testosterone, low DHT, or,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high estrogen: androgen ratio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Adult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(50-80 Year old men)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Caused by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testicular failure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 which leads to high estrogen: androgen ratio)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 or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increased body fat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(increased peripheral aromatization of testosterone to estradiol)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17F65-1CAF-4C13-861B-FA9B6D4D6B6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Female Reproductive Biology</a:t>
            </a:r>
          </a:p>
        </p:txBody>
      </p:sp>
      <p:pic>
        <p:nvPicPr>
          <p:cNvPr id="35842" name="Picture 4" descr="https://www.theeveningjava.com/images/femalerepro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67000" y="1824038"/>
            <a:ext cx="3810000" cy="40767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Physiology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>
          <a:solidFill>
            <a:srgbClr val="FF99CC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During the reproductive life span of an adult woman, </a:t>
            </a:r>
            <a:r>
              <a:rPr lang="en-US" sz="2800" smtClean="0">
                <a:solidFill>
                  <a:srgbClr val="FF3300"/>
                </a:solidFill>
              </a:rPr>
              <a:t>300-400 follicles</a:t>
            </a:r>
            <a:r>
              <a:rPr lang="en-US" sz="2800" smtClean="0"/>
              <a:t> will reach maturity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 single mature follicle is produced during each normal menstrual cycle at approx. </a:t>
            </a:r>
            <a:r>
              <a:rPr lang="en-US" sz="2800" smtClean="0">
                <a:solidFill>
                  <a:srgbClr val="FF3300"/>
                </a:solidFill>
              </a:rPr>
              <a:t>day 14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After ovulation the granulosa &amp; thecal cells of the follicle become the </a:t>
            </a:r>
            <a:r>
              <a:rPr lang="en-US" sz="2800" smtClean="0">
                <a:solidFill>
                  <a:srgbClr val="FF3300"/>
                </a:solidFill>
              </a:rPr>
              <a:t>corpus luteum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Ovulation is also associated with a </a:t>
            </a:r>
            <a:r>
              <a:rPr lang="en-US" sz="2800" smtClean="0">
                <a:solidFill>
                  <a:srgbClr val="FF3300"/>
                </a:solidFill>
              </a:rPr>
              <a:t>rapid rise</a:t>
            </a:r>
            <a:r>
              <a:rPr lang="en-US" sz="2800" smtClean="0"/>
              <a:t> in body temperature, by </a:t>
            </a:r>
            <a:r>
              <a:rPr lang="en-US" sz="2800" smtClean="0">
                <a:solidFill>
                  <a:srgbClr val="FF3300"/>
                </a:solidFill>
              </a:rPr>
              <a:t>0.5 °C</a:t>
            </a:r>
            <a:r>
              <a:rPr lang="en-US" sz="2800" smtClean="0"/>
              <a:t> , which </a:t>
            </a:r>
            <a:r>
              <a:rPr lang="en-US" sz="2800" smtClean="0">
                <a:solidFill>
                  <a:srgbClr val="FF3300"/>
                </a:solidFill>
              </a:rPr>
              <a:t>persists</a:t>
            </a:r>
            <a:r>
              <a:rPr lang="en-US" sz="2800" smtClean="0"/>
              <a:t> through the luteal phase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</a:t>
            </a:r>
            <a:r>
              <a:rPr lang="en-US" sz="2800" smtClean="0">
                <a:solidFill>
                  <a:srgbClr val="FF3300"/>
                </a:solidFill>
              </a:rPr>
              <a:t>luteal cells</a:t>
            </a:r>
            <a:r>
              <a:rPr lang="en-US" sz="2800" smtClean="0"/>
              <a:t> produce </a:t>
            </a:r>
            <a:r>
              <a:rPr lang="en-US" sz="2800" smtClean="0">
                <a:solidFill>
                  <a:srgbClr val="FF3300"/>
                </a:solidFill>
              </a:rPr>
              <a:t>estrogen</a:t>
            </a:r>
            <a:r>
              <a:rPr lang="en-US" sz="2800" smtClean="0"/>
              <a:t> &amp;</a:t>
            </a:r>
            <a:r>
              <a:rPr lang="en-US" sz="2800" smtClean="0">
                <a:solidFill>
                  <a:srgbClr val="FF3300"/>
                </a:solidFill>
              </a:rPr>
              <a:t>progesterone</a:t>
            </a:r>
            <a:r>
              <a:rPr lang="en-US" sz="2800" smtClean="0"/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800" smtClean="0">
              <a:solidFill>
                <a:srgbClr val="FF33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0" name="Rectangle 5"/>
          <p:cNvSpPr>
            <a:spLocks noGrp="1"/>
          </p:cNvSpPr>
          <p:nvPr>
            <p:ph type="body" sz="half" idx="1"/>
          </p:nvPr>
        </p:nvSpPr>
        <p:spPr>
          <a:xfrm>
            <a:off x="381000" y="1600200"/>
            <a:ext cx="4038600" cy="4525963"/>
          </a:xfrm>
          <a:solidFill>
            <a:srgbClr val="FFCCFF"/>
          </a:solidFill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>
                <a:solidFill>
                  <a:schemeClr val="hlink"/>
                </a:solidFill>
              </a:rPr>
              <a:t>If fertalization &amp; pregnancy occur</a:t>
            </a:r>
          </a:p>
          <a:p>
            <a:pPr eaLnBrk="1" hangingPunct="1"/>
            <a:r>
              <a:rPr lang="en-US" smtClean="0"/>
              <a:t>The corpus luteum </a:t>
            </a:r>
            <a:r>
              <a:rPr lang="en-US" smtClean="0">
                <a:solidFill>
                  <a:srgbClr val="FF3300"/>
                </a:solidFill>
              </a:rPr>
              <a:t>persists</a:t>
            </a:r>
            <a:r>
              <a:rPr lang="en-US" smtClean="0"/>
              <a:t> &amp; continues to produce estrogen 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  &amp;progesterone 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sp>
        <p:nvSpPr>
          <p:cNvPr id="37891" name="Rectangle 6"/>
          <p:cNvSpPr>
            <a:spLocks noGrp="1"/>
          </p:cNvSpPr>
          <p:nvPr>
            <p:ph type="body" sz="half" idx="2"/>
          </p:nvPr>
        </p:nvSpPr>
        <p:spPr>
          <a:solidFill>
            <a:srgbClr val="FF99CC"/>
          </a:solidFill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hlink"/>
                </a:solidFill>
              </a:rPr>
              <a:t>If pregnancy does not  occur</a:t>
            </a:r>
          </a:p>
          <a:p>
            <a:pPr eaLnBrk="1" hangingPunct="1"/>
            <a:r>
              <a:rPr lang="en-US" smtClean="0"/>
              <a:t>The corpus luteum </a:t>
            </a:r>
            <a:r>
              <a:rPr lang="en-US" smtClean="0">
                <a:solidFill>
                  <a:srgbClr val="FF3300"/>
                </a:solidFill>
              </a:rPr>
              <a:t>regresses </a:t>
            </a:r>
            <a:r>
              <a:rPr lang="en-US" smtClean="0"/>
              <a:t>&amp; is eventually replaced by scar tissue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7C572-125A-4A01-8A00-8F6CF9232C57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smtClean="0"/>
              <a:t>The uterine cavity is lined by the endometrium which undergoes cyclical changes in preparation for implantation &amp; pregnancy</a:t>
            </a:r>
            <a:r>
              <a:rPr lang="en-US" sz="4000" smtClean="0"/>
              <a:t>.</a:t>
            </a:r>
          </a:p>
        </p:txBody>
      </p:sp>
      <p:sp>
        <p:nvSpPr>
          <p:cNvPr id="38914" name="Rectangle 3"/>
          <p:cNvSpPr>
            <a:spLocks noGrp="1"/>
          </p:cNvSpPr>
          <p:nvPr>
            <p:ph type="body" sz="half" idx="1"/>
          </p:nvPr>
        </p:nvSpPr>
        <p:spPr>
          <a:xfrm>
            <a:off x="304800" y="1676400"/>
            <a:ext cx="4038600" cy="4602163"/>
          </a:xfrm>
          <a:solidFill>
            <a:srgbClr val="FF99CC"/>
          </a:solidFill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 </a:t>
            </a:r>
            <a:r>
              <a:rPr lang="en-US" smtClean="0">
                <a:solidFill>
                  <a:schemeClr val="hlink"/>
                </a:solidFill>
              </a:rPr>
              <a:t>luteal phase </a:t>
            </a:r>
          </a:p>
          <a:p>
            <a:pPr eaLnBrk="1" hangingPunct="1"/>
            <a:r>
              <a:rPr lang="en-US" smtClean="0"/>
              <a:t>the endometrial lining increases in thickness &amp; vascularity</a:t>
            </a:r>
          </a:p>
        </p:txBody>
      </p:sp>
      <p:sp>
        <p:nvSpPr>
          <p:cNvPr id="38915" name="Rectangle 4"/>
          <p:cNvSpPr>
            <a:spLocks noGrp="1"/>
          </p:cNvSpPr>
          <p:nvPr>
            <p:ph type="body" sz="half" idx="2"/>
          </p:nvPr>
        </p:nvSpPr>
        <p:spPr>
          <a:xfrm>
            <a:off x="4572000" y="1676400"/>
            <a:ext cx="4038600" cy="4525963"/>
          </a:xfrm>
          <a:solidFill>
            <a:srgbClr val="FF99FF"/>
          </a:solidFill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>
                <a:solidFill>
                  <a:schemeClr val="hlink"/>
                </a:solidFill>
              </a:rPr>
              <a:t>Menstration</a:t>
            </a:r>
          </a:p>
          <a:p>
            <a:pPr eaLnBrk="1" hangingPunct="1"/>
            <a:r>
              <a:rPr lang="en-US" smtClean="0"/>
              <a:t>The endometrium is shed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7C572-125A-4A01-8A00-8F6CF9232C5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Normal Menstrual Cycle</a:t>
            </a:r>
            <a:br>
              <a:rPr lang="en-US" sz="4000" dirty="0" smtClean="0"/>
            </a:br>
            <a:r>
              <a:rPr lang="en-US" sz="1800" dirty="0" smtClean="0">
                <a:solidFill>
                  <a:schemeClr val="hlink"/>
                </a:solidFill>
              </a:rPr>
              <a:t>(Measurement of LH Serge is indicative of</a:t>
            </a:r>
            <a:r>
              <a:rPr lang="en-US" sz="4000" dirty="0" smtClean="0">
                <a:solidFill>
                  <a:schemeClr val="hlink"/>
                </a:solidFill>
              </a:rPr>
              <a:t> </a:t>
            </a:r>
            <a:r>
              <a:rPr lang="en-US" sz="1800" dirty="0" smtClean="0">
                <a:solidFill>
                  <a:schemeClr val="hlink"/>
                </a:solidFill>
              </a:rPr>
              <a:t>the occurrence of ovulation)</a:t>
            </a:r>
          </a:p>
        </p:txBody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pic>
        <p:nvPicPr>
          <p:cNvPr id="39939" name="Picture 2" descr="http://8e.devbio.com/images/ch19/11.HMEM.01.thu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00200"/>
            <a:ext cx="6477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Male Reproductive Biology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function of the testes is to synthesize both </a:t>
            </a:r>
            <a:r>
              <a:rPr lang="en-US" smtClean="0">
                <a:solidFill>
                  <a:srgbClr val="FF0000"/>
                </a:solidFill>
              </a:rPr>
              <a:t>sperm</a:t>
            </a:r>
            <a:r>
              <a:rPr lang="en-US" smtClean="0"/>
              <a:t> &amp; </a:t>
            </a:r>
            <a:r>
              <a:rPr lang="en-US" smtClean="0">
                <a:solidFill>
                  <a:srgbClr val="FF0000"/>
                </a:solidFill>
              </a:rPr>
              <a:t>androgens </a:t>
            </a:r>
            <a:r>
              <a:rPr lang="en-US" smtClean="0"/>
              <a:t>(steriods that masculinize)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dirty="0" smtClean="0">
                <a:solidFill>
                  <a:srgbClr val="FF3300"/>
                </a:solidFill>
              </a:rPr>
              <a:t>Hypothalamic- Pituitary-</a:t>
            </a:r>
            <a:r>
              <a:rPr lang="en-US" sz="3600" dirty="0" err="1" smtClean="0">
                <a:solidFill>
                  <a:srgbClr val="FF3300"/>
                </a:solidFill>
              </a:rPr>
              <a:t>Gonadal</a:t>
            </a:r>
            <a:r>
              <a:rPr lang="en-US" sz="3600" dirty="0" smtClean="0">
                <a:solidFill>
                  <a:srgbClr val="FF3300"/>
                </a:solidFill>
              </a:rPr>
              <a:t> Axis</a:t>
            </a:r>
            <a:br>
              <a:rPr lang="en-US" sz="3600" dirty="0" smtClean="0">
                <a:solidFill>
                  <a:srgbClr val="FF3300"/>
                </a:solidFill>
              </a:rPr>
            </a:br>
            <a:r>
              <a:rPr lang="en-US" sz="1400" dirty="0" smtClean="0">
                <a:solidFill>
                  <a:srgbClr val="002060"/>
                </a:solidFill>
              </a:rPr>
              <a:t>Figure 42-6 </a:t>
            </a:r>
            <a:r>
              <a:rPr lang="en-US" sz="1400" dirty="0" err="1" smtClean="0">
                <a:solidFill>
                  <a:srgbClr val="002060"/>
                </a:solidFill>
              </a:rPr>
              <a:t>Tietz</a:t>
            </a:r>
            <a:r>
              <a:rPr lang="en-US" sz="1400" dirty="0" smtClean="0">
                <a:solidFill>
                  <a:srgbClr val="002060"/>
                </a:solidFill>
              </a:rPr>
              <a:t> Page 788 </a:t>
            </a:r>
          </a:p>
        </p:txBody>
      </p:sp>
      <p:pic>
        <p:nvPicPr>
          <p:cNvPr id="7" name="Content Placeholder 6" descr="978-0-7216-3865-2_07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74201" y="1600200"/>
            <a:ext cx="3795598" cy="452596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Estrogens</a:t>
            </a:r>
          </a:p>
        </p:txBody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700" smtClean="0"/>
          </a:p>
          <a:p>
            <a:pPr eaLnBrk="1" hangingPunct="1">
              <a:lnSpc>
                <a:spcPct val="80000"/>
              </a:lnSpc>
            </a:pPr>
            <a:endParaRPr lang="en-US" sz="900" smtClean="0"/>
          </a:p>
          <a:p>
            <a:pPr eaLnBrk="1" hangingPunct="1">
              <a:lnSpc>
                <a:spcPct val="80000"/>
              </a:lnSpc>
            </a:pPr>
            <a:endParaRPr lang="en-US" sz="900" smtClean="0"/>
          </a:p>
          <a:p>
            <a:pPr eaLnBrk="1" hangingPunct="1">
              <a:lnSpc>
                <a:spcPct val="80000"/>
              </a:lnSpc>
            </a:pPr>
            <a:endParaRPr lang="en-US" sz="900" smtClean="0"/>
          </a:p>
          <a:p>
            <a:pPr eaLnBrk="1" hangingPunct="1">
              <a:lnSpc>
                <a:spcPct val="80000"/>
              </a:lnSpc>
            </a:pPr>
            <a:endParaRPr lang="en-US" sz="9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Female sex hormones that are responsible for the development &amp; maintenance of female sex organs &amp; </a:t>
            </a:r>
            <a:r>
              <a:rPr lang="en-US" sz="1800" smtClean="0">
                <a:solidFill>
                  <a:srgbClr val="FF3300"/>
                </a:solidFill>
              </a:rPr>
              <a:t>female secondary sex characteristics</a:t>
            </a:r>
            <a:r>
              <a:rPr lang="en-US" sz="18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They also help regulate the menstrual cycle &amp; breast &amp; uterine growth.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They also help </a:t>
            </a:r>
            <a:r>
              <a:rPr lang="en-US" sz="1800" smtClean="0">
                <a:solidFill>
                  <a:srgbClr val="FF3300"/>
                </a:solidFill>
              </a:rPr>
              <a:t>maintain pregnancy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Have a </a:t>
            </a:r>
            <a:r>
              <a:rPr lang="en-US" sz="1800" smtClean="0">
                <a:solidFill>
                  <a:srgbClr val="FF3300"/>
                </a:solidFill>
              </a:rPr>
              <a:t>beneficial effect on bone mass</a:t>
            </a:r>
            <a:r>
              <a:rPr lang="en-US" sz="1800" smtClean="0"/>
              <a:t> : decrease bone resorption (loss), accelerated linear bone growth and causes epiphyseal closture in prepubertal girls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Long term </a:t>
            </a:r>
            <a:r>
              <a:rPr lang="en-US" sz="1800" smtClean="0">
                <a:solidFill>
                  <a:srgbClr val="FF3300"/>
                </a:solidFill>
              </a:rPr>
              <a:t>decresed levels</a:t>
            </a:r>
            <a:r>
              <a:rPr lang="en-US" sz="1800" smtClean="0"/>
              <a:t> would cause: </a:t>
            </a:r>
            <a:r>
              <a:rPr lang="en-US" sz="1800" smtClean="0">
                <a:solidFill>
                  <a:srgbClr val="FF3300"/>
                </a:solidFill>
              </a:rPr>
              <a:t>loss </a:t>
            </a:r>
            <a:r>
              <a:rPr lang="en-US" sz="1800" smtClean="0"/>
              <a:t>of bone </a:t>
            </a:r>
            <a:r>
              <a:rPr lang="en-US" sz="1800" smtClean="0">
                <a:solidFill>
                  <a:srgbClr val="FF3300"/>
                </a:solidFill>
              </a:rPr>
              <a:t>mineral</a:t>
            </a:r>
            <a:r>
              <a:rPr lang="en-US" sz="1800" smtClean="0"/>
              <a:t> content, an increase in </a:t>
            </a:r>
            <a:r>
              <a:rPr lang="en-US" sz="1800" smtClean="0">
                <a:solidFill>
                  <a:srgbClr val="FF3300"/>
                </a:solidFill>
              </a:rPr>
              <a:t>stress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FF3300"/>
                </a:solidFill>
              </a:rPr>
              <a:t>fractures</a:t>
            </a:r>
            <a:r>
              <a:rPr lang="en-US" sz="1800" smtClean="0"/>
              <a:t>, and postmenopausal </a:t>
            </a:r>
            <a:r>
              <a:rPr lang="en-US" sz="1800" smtClean="0">
                <a:solidFill>
                  <a:srgbClr val="FF3300"/>
                </a:solidFill>
              </a:rPr>
              <a:t>osteoporosis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They increase conc. of sex hormone binding globulin </a:t>
            </a:r>
            <a:r>
              <a:rPr lang="en-US" sz="1800" smtClean="0">
                <a:solidFill>
                  <a:srgbClr val="FF3300"/>
                </a:solidFill>
              </a:rPr>
              <a:t>SHBG, corticosteriod-BG, and thyroxine-BG </a:t>
            </a:r>
            <a:r>
              <a:rPr lang="en-US" sz="1800" smtClean="0"/>
              <a:t>(adult men have ½ SHBG conc. of women)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During pregnancy, estrogens are produced by the </a:t>
            </a:r>
            <a:r>
              <a:rPr lang="en-US" sz="1800" smtClean="0">
                <a:solidFill>
                  <a:srgbClr val="FF3300"/>
                </a:solidFill>
              </a:rPr>
              <a:t>placenta </a:t>
            </a:r>
            <a:r>
              <a:rPr lang="en-US" sz="1800" smtClean="0"/>
              <a:t>as well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FF3300"/>
                </a:solidFill>
              </a:rPr>
              <a:t>Adrenals</a:t>
            </a:r>
            <a:r>
              <a:rPr lang="en-US" sz="1800" smtClean="0"/>
              <a:t> &amp; </a:t>
            </a:r>
            <a:r>
              <a:rPr lang="en-US" sz="1800" smtClean="0">
                <a:solidFill>
                  <a:srgbClr val="FF3300"/>
                </a:solidFill>
              </a:rPr>
              <a:t>testes </a:t>
            </a:r>
            <a:r>
              <a:rPr lang="en-US" sz="1800" smtClean="0"/>
              <a:t>are also believed to secrete minute quantities of estrogens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800" smtClean="0">
              <a:solidFill>
                <a:srgbClr val="3399FF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4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4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400" smtClean="0"/>
              <a:t>    </a:t>
            </a:r>
            <a:endParaRPr lang="en-US" sz="1400" smtClean="0">
              <a:solidFill>
                <a:srgbClr val="3399FF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400" smtClean="0">
              <a:solidFill>
                <a:srgbClr val="3399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Structural Formulas of important Estrogens </a:t>
            </a:r>
            <a:r>
              <a:rPr lang="en-US" sz="3200" dirty="0" smtClean="0"/>
              <a:t>(Tietz Page 788)</a:t>
            </a:r>
          </a:p>
        </p:txBody>
      </p:sp>
      <p:pic>
        <p:nvPicPr>
          <p:cNvPr id="56326" name="Picture 6" descr="978-0-7216-3865-2_07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028825"/>
            <a:ext cx="4572000" cy="399097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FEB32-193F-42C2-9552-FF57052C19C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Estrogens</a:t>
            </a:r>
          </a:p>
        </p:txBody>
      </p:sp>
      <p:sp>
        <p:nvSpPr>
          <p:cNvPr id="43010" name="Rectangle 5"/>
          <p:cNvSpPr>
            <a:spLocks noGrp="1"/>
          </p:cNvSpPr>
          <p:nvPr>
            <p:ph type="body" sz="half" idx="1"/>
          </p:nvPr>
        </p:nvSpPr>
        <p:spPr>
          <a:solidFill>
            <a:srgbClr val="FF99CC"/>
          </a:solidFill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400" smtClean="0">
                <a:solidFill>
                  <a:srgbClr val="FF3300"/>
                </a:solidFill>
              </a:rPr>
              <a:t>During Pregnancy</a:t>
            </a:r>
          </a:p>
          <a:p>
            <a:pPr eaLnBrk="1" hangingPunct="1"/>
            <a:r>
              <a:rPr lang="en-US" sz="2400" smtClean="0"/>
              <a:t>Source: </a:t>
            </a:r>
            <a:r>
              <a:rPr lang="en-US" sz="2400" smtClean="0">
                <a:solidFill>
                  <a:schemeClr val="hlink"/>
                </a:solidFill>
              </a:rPr>
              <a:t>Placenta</a:t>
            </a:r>
          </a:p>
          <a:p>
            <a:pPr eaLnBrk="1" hangingPunct="1"/>
            <a:r>
              <a:rPr lang="en-US" sz="2400" smtClean="0"/>
              <a:t>Quantity: in the </a:t>
            </a:r>
            <a:r>
              <a:rPr lang="en-US" sz="2400" smtClean="0">
                <a:solidFill>
                  <a:srgbClr val="FF3300"/>
                </a:solidFill>
              </a:rPr>
              <a:t>mg’s</a:t>
            </a:r>
          </a:p>
          <a:p>
            <a:pPr eaLnBrk="1" hangingPunct="1"/>
            <a:r>
              <a:rPr lang="en-US" sz="2400" smtClean="0"/>
              <a:t>Major Type: </a:t>
            </a:r>
            <a:r>
              <a:rPr lang="en-US" sz="2400" smtClean="0">
                <a:solidFill>
                  <a:srgbClr val="FF3300"/>
                </a:solidFill>
              </a:rPr>
              <a:t>estriol</a:t>
            </a:r>
          </a:p>
          <a:p>
            <a:pPr eaLnBrk="1" hangingPunct="1"/>
            <a:r>
              <a:rPr lang="en-US" sz="2400" smtClean="0"/>
              <a:t>Estriol formed from DHEA-S through the action of sulfatase  &amp; aromatase</a:t>
            </a:r>
          </a:p>
          <a:p>
            <a:pPr eaLnBrk="1" hangingPunct="1"/>
            <a:r>
              <a:rPr lang="en-US" sz="2400" smtClean="0"/>
              <a:t>Serum estriol measurements are commoly used for </a:t>
            </a:r>
            <a:r>
              <a:rPr lang="en-US" sz="2400" smtClean="0">
                <a:solidFill>
                  <a:srgbClr val="FF3300"/>
                </a:solidFill>
              </a:rPr>
              <a:t>Down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FF3300"/>
                </a:solidFill>
              </a:rPr>
              <a:t>Syndrome</a:t>
            </a:r>
            <a:r>
              <a:rPr lang="en-US" sz="2400" smtClean="0"/>
              <a:t> screening</a:t>
            </a:r>
          </a:p>
          <a:p>
            <a:pPr eaLnBrk="1" hangingPunct="1">
              <a:buFont typeface="Arial" charset="0"/>
              <a:buNone/>
            </a:pPr>
            <a:endParaRPr lang="en-US" sz="2400" smtClean="0">
              <a:solidFill>
                <a:srgbClr val="FF3300"/>
              </a:solidFill>
            </a:endParaRPr>
          </a:p>
          <a:p>
            <a:pPr eaLnBrk="1" hangingPunct="1"/>
            <a:endParaRPr lang="en-US" sz="2400" smtClean="0">
              <a:solidFill>
                <a:srgbClr val="FF3300"/>
              </a:solidFill>
            </a:endParaRPr>
          </a:p>
          <a:p>
            <a:pPr eaLnBrk="1" hangingPunct="1">
              <a:buFont typeface="Arial" charset="0"/>
              <a:buNone/>
            </a:pPr>
            <a:endParaRPr lang="el-GR" sz="2400" smtClean="0"/>
          </a:p>
          <a:p>
            <a:pPr eaLnBrk="1" hangingPunct="1"/>
            <a:endParaRPr lang="en-US" sz="2400" smtClean="0"/>
          </a:p>
        </p:txBody>
      </p:sp>
      <p:sp>
        <p:nvSpPr>
          <p:cNvPr id="43011" name="Rectangle 6"/>
          <p:cNvSpPr>
            <a:spLocks noGrp="1"/>
          </p:cNvSpPr>
          <p:nvPr>
            <p:ph type="body" sz="half" idx="2"/>
          </p:nvPr>
        </p:nvSpPr>
        <p:spPr>
          <a:solidFill>
            <a:srgbClr val="FF99FF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3300"/>
                </a:solidFill>
              </a:rPr>
              <a:t>Nonpregnant woman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Source: </a:t>
            </a:r>
            <a:r>
              <a:rPr lang="en-US" sz="2400" smtClean="0">
                <a:solidFill>
                  <a:schemeClr val="hlink"/>
                </a:solidFill>
              </a:rPr>
              <a:t>Ovaries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Quantity: in the </a:t>
            </a:r>
            <a:r>
              <a:rPr lang="el-GR" sz="2400" smtClean="0">
                <a:solidFill>
                  <a:srgbClr val="FF3300"/>
                </a:solidFill>
              </a:rPr>
              <a:t>μ</a:t>
            </a:r>
            <a:r>
              <a:rPr lang="en-US" sz="2400" smtClean="0">
                <a:solidFill>
                  <a:srgbClr val="FF3300"/>
                </a:solidFill>
              </a:rPr>
              <a:t>g’s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Major Type: </a:t>
            </a:r>
            <a:r>
              <a:rPr lang="en-US" sz="2400" smtClean="0">
                <a:solidFill>
                  <a:srgbClr val="FF3300"/>
                </a:solidFill>
              </a:rPr>
              <a:t>Estradiol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Estriol measurement has little clinical value, Why? …… Because estriol is derived almost exclusively from estradiol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3300"/>
                </a:solidFill>
              </a:rPr>
              <a:t>Estradiol</a:t>
            </a:r>
            <a:r>
              <a:rPr lang="en-US" sz="2400" smtClean="0"/>
              <a:t> measurement is sufficient to evaluate ovarian function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7C572-125A-4A01-8A00-8F6CF9232C57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Progesterone (</a:t>
            </a:r>
            <a:r>
              <a:rPr lang="en-US" sz="3200" smtClean="0"/>
              <a:t>pregnancy Hormone</a:t>
            </a:r>
            <a:r>
              <a:rPr lang="en-US" smtClean="0"/>
              <a:t>)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>
          <a:solidFill>
            <a:srgbClr val="FF99CC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Helps regulate the accessory organs during the menstrual cycle.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Especially important in preparing the uterus for the implantation of the blastocyte &amp; in maintaining pregnancy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During pregnancy</a:t>
            </a:r>
            <a:r>
              <a:rPr lang="en-US" sz="2400" smtClean="0"/>
              <a:t>, progesterone is produced mainly by the </a:t>
            </a:r>
            <a:r>
              <a:rPr lang="en-US" sz="2400" smtClean="0">
                <a:solidFill>
                  <a:srgbClr val="FF3300"/>
                </a:solidFill>
              </a:rPr>
              <a:t>placenta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In a nonpregnant</a:t>
            </a:r>
            <a:r>
              <a:rPr lang="en-US" sz="2400" smtClean="0">
                <a:solidFill>
                  <a:srgbClr val="FF3300"/>
                </a:solidFill>
              </a:rPr>
              <a:t> </a:t>
            </a:r>
            <a:r>
              <a:rPr lang="en-US" sz="2400" smtClean="0"/>
              <a:t>women</a:t>
            </a:r>
            <a:r>
              <a:rPr lang="en-US" sz="2400" smtClean="0">
                <a:solidFill>
                  <a:srgbClr val="FF3300"/>
                </a:solidFill>
              </a:rPr>
              <a:t> </a:t>
            </a:r>
            <a:r>
              <a:rPr lang="en-US" sz="2400" smtClean="0"/>
              <a:t>progesterone is produced and secreted by the </a:t>
            </a:r>
            <a:r>
              <a:rPr lang="en-US" sz="2400" smtClean="0">
                <a:solidFill>
                  <a:srgbClr val="FF3300"/>
                </a:solidFill>
              </a:rPr>
              <a:t>corpus luteum</a:t>
            </a:r>
            <a:r>
              <a:rPr lang="en-US" sz="2400" smtClean="0"/>
              <a:t> </a:t>
            </a:r>
            <a:endParaRPr lang="en-US" sz="240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Minor sources are the </a:t>
            </a:r>
            <a:r>
              <a:rPr lang="en-US" sz="2400" smtClean="0">
                <a:solidFill>
                  <a:srgbClr val="FF3300"/>
                </a:solidFill>
              </a:rPr>
              <a:t>adrenal cortex</a:t>
            </a:r>
            <a:r>
              <a:rPr lang="en-US" sz="2400" smtClean="0"/>
              <a:t> in both sexes &amp; the </a:t>
            </a:r>
            <a:r>
              <a:rPr lang="en-US" sz="2400" smtClean="0">
                <a:solidFill>
                  <a:srgbClr val="FF3300"/>
                </a:solidFill>
              </a:rPr>
              <a:t>testes </a:t>
            </a:r>
            <a:r>
              <a:rPr lang="en-US" sz="2400" smtClean="0"/>
              <a:t>in men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smtClean="0">
                <a:solidFill>
                  <a:srgbClr val="3399FF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Structural Formula of Progesterone &amp; 19-Nortestosterone </a:t>
            </a:r>
            <a:r>
              <a:rPr lang="en-US" sz="1800" dirty="0" smtClean="0"/>
              <a:t>(Tietz page790)</a:t>
            </a:r>
            <a:br>
              <a:rPr lang="en-US" sz="1800" dirty="0" smtClean="0"/>
            </a:br>
            <a:endParaRPr lang="en-US" sz="1800" dirty="0" smtClean="0"/>
          </a:p>
        </p:txBody>
      </p:sp>
      <p:pic>
        <p:nvPicPr>
          <p:cNvPr id="58374" name="Picture 6" descr="978-0-7216-3865-2_07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3050" y="2066925"/>
            <a:ext cx="6057900" cy="272415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FEB32-193F-42C2-9552-FF57052C19C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Female Reproductive Abnormalities</a:t>
            </a:r>
          </a:p>
        </p:txBody>
      </p:sp>
      <p:sp>
        <p:nvSpPr>
          <p:cNvPr id="156674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dirty="0" smtClean="0">
                <a:solidFill>
                  <a:srgbClr val="FF3300"/>
                </a:solidFill>
              </a:rPr>
              <a:t>Precocious Puberty (early Puberty)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Development of secondary sexual characteristics in girls &lt; 8 years old &amp; boys&lt; 9 years old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Examples of secondary sexual characteristics include: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dirty="0" smtClean="0"/>
              <a:t>1-premature breast development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dirty="0" smtClean="0"/>
              <a:t>2-premature sexual hair development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dirty="0" smtClean="0"/>
              <a:t>3-phallic enlargement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Precocious Puberty</a:t>
            </a:r>
          </a:p>
        </p:txBody>
      </p:sp>
      <p:sp>
        <p:nvSpPr>
          <p:cNvPr id="46082" name="Rectangle 5"/>
          <p:cNvSpPr>
            <a:spLocks noGrp="1"/>
          </p:cNvSpPr>
          <p:nvPr>
            <p:ph type="body" sz="half" idx="1"/>
          </p:nvPr>
        </p:nvSpPr>
        <p:spPr>
          <a:solidFill>
            <a:srgbClr val="FF99CC"/>
          </a:solidFill>
          <a:ln>
            <a:solidFill>
              <a:srgbClr val="0000FF"/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>
                <a:solidFill>
                  <a:srgbClr val="FF3300"/>
                </a:solidFill>
              </a:rPr>
              <a:t>GnRH dependent</a:t>
            </a:r>
          </a:p>
          <a:p>
            <a:pPr eaLnBrk="1" hangingPunct="1"/>
            <a:r>
              <a:rPr lang="en-US" smtClean="0"/>
              <a:t>Precocious activation of </a:t>
            </a:r>
            <a:r>
              <a:rPr lang="en-US" sz="2400" smtClean="0"/>
              <a:t>Hypothalamic- Pituitary-Gonadal Axis</a:t>
            </a:r>
            <a:r>
              <a:rPr lang="en-US" smtClean="0"/>
              <a:t> </a:t>
            </a:r>
          </a:p>
        </p:txBody>
      </p:sp>
      <p:sp>
        <p:nvSpPr>
          <p:cNvPr id="46083" name="Rectangle 6"/>
          <p:cNvSpPr>
            <a:spLocks noGrp="1"/>
          </p:cNvSpPr>
          <p:nvPr>
            <p:ph type="body" sz="half" idx="2"/>
          </p:nvPr>
        </p:nvSpPr>
        <p:spPr>
          <a:solidFill>
            <a:srgbClr val="FFFFCC"/>
          </a:solidFill>
          <a:ln>
            <a:solidFill>
              <a:srgbClr val="0000FF"/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>
                <a:solidFill>
                  <a:srgbClr val="FF3300"/>
                </a:solidFill>
              </a:rPr>
              <a:t>GnRH independent</a:t>
            </a:r>
            <a:r>
              <a:rPr lang="en-US" smtClean="0"/>
              <a:t> (or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psuedoprecocious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puberty)</a:t>
            </a:r>
          </a:p>
          <a:p>
            <a:pPr eaLnBrk="1" hangingPunct="1"/>
            <a:r>
              <a:rPr lang="en-US" smtClean="0"/>
              <a:t>Caused by tumors of the adrenal gland, ovaries, &amp; testes</a:t>
            </a:r>
          </a:p>
          <a:p>
            <a:pPr eaLnBrk="1" hangingPunct="1">
              <a:buFont typeface="Arial" charset="0"/>
              <a:buNone/>
            </a:pPr>
            <a:r>
              <a:rPr lang="en-US" smtClean="0">
                <a:solidFill>
                  <a:srgbClr val="3399FF"/>
                </a:solidFill>
              </a:rPr>
              <a:t>( tumors secrete sex </a:t>
            </a:r>
          </a:p>
          <a:p>
            <a:pPr eaLnBrk="1" hangingPunct="1">
              <a:buFont typeface="Arial" charset="0"/>
              <a:buNone/>
            </a:pPr>
            <a:r>
              <a:rPr lang="en-US" smtClean="0">
                <a:solidFill>
                  <a:srgbClr val="3399FF"/>
                </a:solidFill>
              </a:rPr>
              <a:t>steriods)</a:t>
            </a:r>
          </a:p>
          <a:p>
            <a:pPr eaLnBrk="1" hangingPunct="1"/>
            <a:endParaRPr lang="en-US" smtClean="0">
              <a:solidFill>
                <a:srgbClr val="3399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7C572-125A-4A01-8A00-8F6CF9232C5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Diagnosis of Precocious Puberty</a:t>
            </a:r>
          </a:p>
        </p:txBody>
      </p:sp>
      <p:sp>
        <p:nvSpPr>
          <p:cNvPr id="471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smtClean="0">
                <a:solidFill>
                  <a:srgbClr val="FF3300"/>
                </a:solidFill>
              </a:rPr>
              <a:t>Based on</a:t>
            </a:r>
            <a:r>
              <a:rPr lang="en-US" dirty="0" smtClean="0"/>
              <a:t>: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1-Clinical presentation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2-Thorough pubertal history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3-Bone age determinations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solidFill>
                  <a:srgbClr val="FF3300"/>
                </a:solidFill>
              </a:rPr>
              <a:t>laboratory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3300"/>
                </a:solidFill>
              </a:rPr>
              <a:t>test:</a:t>
            </a:r>
            <a:r>
              <a:rPr lang="en-US" dirty="0" smtClean="0"/>
              <a:t> to assess gonadotropin conc.&amp;  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                            response to exogenous </a:t>
            </a:r>
            <a:r>
              <a:rPr lang="en-US" dirty="0" err="1" smtClean="0"/>
              <a:t>GnRH</a:t>
            </a:r>
            <a:r>
              <a:rPr lang="en-US" dirty="0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                            (</a:t>
            </a:r>
            <a:r>
              <a:rPr lang="en-US" dirty="0" err="1" smtClean="0">
                <a:solidFill>
                  <a:srgbClr val="FF3300"/>
                </a:solidFill>
              </a:rPr>
              <a:t>GnRH</a:t>
            </a:r>
            <a:r>
              <a:rPr lang="en-US" dirty="0" smtClean="0">
                <a:solidFill>
                  <a:srgbClr val="FF3300"/>
                </a:solidFill>
              </a:rPr>
              <a:t> stimulation test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Irregular Menses &amp; Amenorrhea</a:t>
            </a:r>
            <a:br>
              <a:rPr lang="en-US" dirty="0" smtClean="0"/>
            </a:br>
            <a:r>
              <a:rPr lang="en-US" sz="1600" dirty="0" smtClean="0">
                <a:solidFill>
                  <a:schemeClr val="hlink"/>
                </a:solidFill>
              </a:rPr>
              <a:t>Causes Tietz Page 795</a:t>
            </a:r>
          </a:p>
        </p:txBody>
      </p:sp>
      <p:sp>
        <p:nvSpPr>
          <p:cNvPr id="48130" name="Rectangle 5"/>
          <p:cNvSpPr>
            <a:spLocks noGrp="1"/>
          </p:cNvSpPr>
          <p:nvPr>
            <p:ph type="body" sz="half" idx="1"/>
          </p:nvPr>
        </p:nvSpPr>
        <p:spPr>
          <a:solidFill>
            <a:srgbClr val="FF99CC"/>
          </a:solidFill>
          <a:ln>
            <a:solidFill>
              <a:srgbClr val="FF33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smtClean="0">
                <a:solidFill>
                  <a:srgbClr val="FF3300"/>
                </a:solidFill>
              </a:rPr>
              <a:t>Primary Amenorrhea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The failure to establish spontaneous periodic menstruation by the </a:t>
            </a:r>
            <a:r>
              <a:rPr lang="en-US" sz="2000" smtClean="0">
                <a:solidFill>
                  <a:srgbClr val="FF3300"/>
                </a:solidFill>
              </a:rPr>
              <a:t>age of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FF3300"/>
                </a:solidFill>
              </a:rPr>
              <a:t>16</a:t>
            </a:r>
            <a:r>
              <a:rPr lang="en-US" sz="2000" smtClean="0"/>
              <a:t> regardless of whether secondary sex characteristics have developed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40% have </a:t>
            </a:r>
            <a:r>
              <a:rPr lang="en-US" sz="2000" smtClean="0">
                <a:solidFill>
                  <a:srgbClr val="FFFF00"/>
                </a:solidFill>
              </a:rPr>
              <a:t>Turner Syndrome</a:t>
            </a:r>
            <a:r>
              <a:rPr lang="en-US" sz="2000" smtClean="0"/>
              <a:t> or pure gonadal dysgenesis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2</a:t>
            </a:r>
            <a:r>
              <a:rPr lang="en-US" sz="2000" baseline="30000" smtClean="0"/>
              <a:t>nd</a:t>
            </a:r>
            <a:r>
              <a:rPr lang="en-US" sz="2000" smtClean="0"/>
              <a:t> most common manifestation is M</a:t>
            </a:r>
            <a:r>
              <a:rPr lang="el-GR" sz="2000" smtClean="0"/>
              <a:t>ϋ</a:t>
            </a:r>
            <a:r>
              <a:rPr lang="en-US" sz="2000" smtClean="0"/>
              <a:t>llerian duct agenesis or dysgenesis with absence of vagina or uterus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3</a:t>
            </a:r>
            <a:r>
              <a:rPr lang="en-US" sz="2000" baseline="30000" smtClean="0"/>
              <a:t>rd</a:t>
            </a:r>
            <a:r>
              <a:rPr lang="en-US" sz="2000" smtClean="0"/>
              <a:t> most common is testicular feminization also called complete androgen insensitivity syndrome</a:t>
            </a:r>
            <a:endParaRPr lang="el-GR" sz="2000" smtClean="0"/>
          </a:p>
        </p:txBody>
      </p:sp>
      <p:sp>
        <p:nvSpPr>
          <p:cNvPr id="48131" name="Rectangle 6"/>
          <p:cNvSpPr>
            <a:spLocks noGrp="1"/>
          </p:cNvSpPr>
          <p:nvPr>
            <p:ph type="body" sz="half" idx="2"/>
          </p:nvPr>
        </p:nvSpPr>
        <p:spPr>
          <a:solidFill>
            <a:srgbClr val="FFFFCC"/>
          </a:solidFill>
          <a:ln>
            <a:solidFill>
              <a:srgbClr val="FF33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smtClean="0">
                <a:solidFill>
                  <a:srgbClr val="FF3300"/>
                </a:solidFill>
              </a:rPr>
              <a:t>Secondary Amenorrhea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An absence of periodic menstruation for at least </a:t>
            </a:r>
            <a:r>
              <a:rPr lang="en-US" sz="2400" smtClean="0">
                <a:solidFill>
                  <a:srgbClr val="FF3300"/>
                </a:solidFill>
              </a:rPr>
              <a:t>6 months</a:t>
            </a:r>
            <a:r>
              <a:rPr lang="en-US" sz="2400" smtClean="0"/>
              <a:t> in women who have previously experienced menses, or for 12 mths in a woman with prior </a:t>
            </a:r>
            <a:r>
              <a:rPr lang="en-US" sz="2400" smtClean="0">
                <a:solidFill>
                  <a:srgbClr val="FF3300"/>
                </a:solidFill>
              </a:rPr>
              <a:t>oligomenorrhea </a:t>
            </a:r>
            <a:r>
              <a:rPr lang="en-US" sz="2400" smtClean="0"/>
              <a:t>(infrequent menstration)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hlink"/>
                </a:solidFill>
              </a:rPr>
              <a:t>Pregnancy</a:t>
            </a:r>
            <a:r>
              <a:rPr lang="en-US" sz="2400" smtClean="0"/>
              <a:t> is the most common cause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FF3300"/>
                </a:solidFill>
              </a:rPr>
              <a:t>Increased prolactin</a:t>
            </a:r>
            <a:r>
              <a:rPr lang="en-US" sz="2400" smtClean="0"/>
              <a:t>, which inhibits the release of </a:t>
            </a:r>
            <a:r>
              <a:rPr lang="en-US" sz="2400" smtClean="0">
                <a:solidFill>
                  <a:srgbClr val="FF3300"/>
                </a:solidFill>
              </a:rPr>
              <a:t>LH</a:t>
            </a:r>
            <a:r>
              <a:rPr lang="en-US" sz="2400" smtClean="0"/>
              <a:t> &amp; </a:t>
            </a:r>
            <a:r>
              <a:rPr lang="en-US" sz="2400" smtClean="0">
                <a:solidFill>
                  <a:srgbClr val="FF3300"/>
                </a:solidFill>
              </a:rPr>
              <a:t>FSH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7C572-125A-4A01-8A00-8F6CF9232C57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Histology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en-US" sz="3200" dirty="0" err="1" smtClean="0">
                <a:solidFill>
                  <a:srgbClr val="FF0000"/>
                </a:solidFill>
              </a:rPr>
              <a:t>Sertoli</a:t>
            </a:r>
            <a:r>
              <a:rPr lang="en-US" sz="3200" dirty="0" smtClean="0">
                <a:solidFill>
                  <a:srgbClr val="FF0000"/>
                </a:solidFill>
              </a:rPr>
              <a:t> cell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1- In the </a:t>
            </a:r>
            <a:r>
              <a:rPr lang="en-US" dirty="0" err="1" smtClean="0"/>
              <a:t>seminiferous</a:t>
            </a:r>
            <a:r>
              <a:rPr lang="en-US" dirty="0" smtClean="0"/>
              <a:t> tubules- play a crucial role in sperm maturation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2-Secrete </a:t>
            </a:r>
            <a:r>
              <a:rPr lang="en-US" dirty="0" err="1" smtClean="0">
                <a:solidFill>
                  <a:srgbClr val="0070C0"/>
                </a:solidFill>
              </a:rPr>
              <a:t>inhibin</a:t>
            </a:r>
            <a:r>
              <a:rPr lang="en-US" dirty="0" smtClean="0"/>
              <a:t> which inhibits the pituitary secretion of </a:t>
            </a:r>
            <a:r>
              <a:rPr lang="en-US" dirty="0" smtClean="0">
                <a:solidFill>
                  <a:srgbClr val="0070C0"/>
                </a:solidFill>
              </a:rPr>
              <a:t>FSH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en-US" sz="3200" dirty="0" err="1" smtClean="0">
                <a:solidFill>
                  <a:srgbClr val="FF0000"/>
                </a:solidFill>
              </a:rPr>
              <a:t>Leydig</a:t>
            </a:r>
            <a:r>
              <a:rPr lang="en-US" sz="3200" dirty="0" smtClean="0">
                <a:solidFill>
                  <a:srgbClr val="FF0000"/>
                </a:solidFill>
              </a:rPr>
              <a:t> cells</a:t>
            </a:r>
          </a:p>
          <a:p>
            <a:pPr eaLnBrk="1" hangingPunct="1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1-Surrounding the </a:t>
            </a:r>
            <a:r>
              <a:rPr lang="en-US" dirty="0" err="1" smtClean="0"/>
              <a:t>seminiferous</a:t>
            </a:r>
            <a:r>
              <a:rPr lang="en-US" dirty="0" smtClean="0"/>
              <a:t> tubules-produces </a:t>
            </a:r>
            <a:r>
              <a:rPr lang="en-US" dirty="0" smtClean="0">
                <a:solidFill>
                  <a:srgbClr val="0070C0"/>
                </a:solidFill>
              </a:rPr>
              <a:t>testicular androgens(</a:t>
            </a:r>
            <a:r>
              <a:rPr lang="en-US" sz="2400" dirty="0" smtClean="0">
                <a:solidFill>
                  <a:srgbClr val="0070C0"/>
                </a:solidFill>
              </a:rPr>
              <a:t>testosterone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2-necessary for sperm maturation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7C572-125A-4A01-8A00-8F6CF9232C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Hirsutism</a:t>
            </a:r>
          </a:p>
        </p:txBody>
      </p:sp>
      <p:sp>
        <p:nvSpPr>
          <p:cNvPr id="491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excessive growth of terminal hair in </a:t>
            </a:r>
            <a:r>
              <a:rPr lang="en-US" smtClean="0">
                <a:solidFill>
                  <a:srgbClr val="FF3300"/>
                </a:solidFill>
              </a:rPr>
              <a:t>women </a:t>
            </a:r>
            <a:r>
              <a:rPr lang="en-US" smtClean="0"/>
              <a:t>&amp; </a:t>
            </a:r>
            <a:r>
              <a:rPr lang="en-US" smtClean="0">
                <a:solidFill>
                  <a:srgbClr val="FF3300"/>
                </a:solidFill>
              </a:rPr>
              <a:t>children</a:t>
            </a:r>
            <a:r>
              <a:rPr lang="en-US" smtClean="0"/>
              <a:t> in a distribution similar to that occurring in postpubertal men</a:t>
            </a:r>
          </a:p>
          <a:p>
            <a:pPr eaLnBrk="1" hangingPunct="1"/>
            <a:r>
              <a:rPr lang="en-US" smtClean="0"/>
              <a:t>Has to be distinguished from </a:t>
            </a:r>
            <a:r>
              <a:rPr lang="en-US" smtClean="0">
                <a:solidFill>
                  <a:srgbClr val="FF3300"/>
                </a:solidFill>
              </a:rPr>
              <a:t>hypertrichosis </a:t>
            </a:r>
            <a:r>
              <a:rPr lang="en-US" smtClean="0"/>
              <a:t>which is excessive growth of vellus or non-androgen-responsive hair </a:t>
            </a:r>
            <a:r>
              <a:rPr lang="en-US" smtClean="0">
                <a:solidFill>
                  <a:schemeClr val="hlink"/>
                </a:solidFill>
              </a:rPr>
              <a:t>(fine, usually unpigmented downy hair)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Causes of Hirsutism</a:t>
            </a:r>
          </a:p>
        </p:txBody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en-US" dirty="0" smtClean="0"/>
              <a:t>Ovarian </a:t>
            </a:r>
            <a:r>
              <a:rPr lang="en-US" sz="1800" dirty="0" smtClean="0"/>
              <a:t>Ex: Androgen producing ovarian tumors</a:t>
            </a:r>
          </a:p>
          <a:p>
            <a:r>
              <a:rPr lang="en-US" dirty="0" smtClean="0"/>
              <a:t>Adrenal </a:t>
            </a:r>
            <a:r>
              <a:rPr lang="en-US" sz="1800" dirty="0" smtClean="0"/>
              <a:t>Ex: Androgen producing adrenal tumors</a:t>
            </a:r>
            <a:endParaRPr lang="en-US" dirty="0" smtClean="0"/>
          </a:p>
          <a:p>
            <a:r>
              <a:rPr lang="en-US" dirty="0" smtClean="0"/>
              <a:t>Familial (genetic)</a:t>
            </a:r>
            <a:r>
              <a:rPr lang="en-US" dirty="0" err="1" smtClean="0"/>
              <a:t>Hirsutism</a:t>
            </a:r>
            <a:endParaRPr lang="en-US" dirty="0" smtClean="0"/>
          </a:p>
          <a:p>
            <a:r>
              <a:rPr lang="en-US" dirty="0" smtClean="0"/>
              <a:t>Endocrine Disorders </a:t>
            </a:r>
            <a:r>
              <a:rPr lang="en-US" sz="1800" dirty="0" smtClean="0"/>
              <a:t>Ex: Polycystic ovary syndrome, </a:t>
            </a:r>
            <a:r>
              <a:rPr lang="en-US" sz="1800" dirty="0" err="1" smtClean="0"/>
              <a:t>Acromegaly</a:t>
            </a:r>
            <a:endParaRPr lang="en-US" sz="1800" dirty="0" smtClean="0"/>
          </a:p>
          <a:p>
            <a:r>
              <a:rPr lang="en-US" dirty="0" smtClean="0"/>
              <a:t>Idiopathic </a:t>
            </a:r>
            <a:r>
              <a:rPr lang="en-US" dirty="0" err="1" smtClean="0"/>
              <a:t>Hirsutism</a:t>
            </a:r>
            <a:endParaRPr lang="en-US" dirty="0" smtClean="0"/>
          </a:p>
          <a:p>
            <a:r>
              <a:rPr lang="en-US" dirty="0" smtClean="0"/>
              <a:t>Iatrogenic </a:t>
            </a:r>
            <a:r>
              <a:rPr lang="en-US" sz="1800" dirty="0" smtClean="0"/>
              <a:t>Ex: Drugs including: Androgens, </a:t>
            </a:r>
            <a:r>
              <a:rPr lang="en-US" sz="1800" dirty="0" err="1" smtClean="0"/>
              <a:t>Progestogens</a:t>
            </a:r>
            <a:r>
              <a:rPr lang="en-US" sz="1800" dirty="0" smtClean="0"/>
              <a:t>, </a:t>
            </a:r>
            <a:r>
              <a:rPr lang="en-US" sz="1800" dirty="0" err="1" smtClean="0"/>
              <a:t>Dilantin</a:t>
            </a:r>
            <a:r>
              <a:rPr lang="en-US" sz="1800" dirty="0" smtClean="0"/>
              <a:t> &amp; </a:t>
            </a:r>
          </a:p>
          <a:p>
            <a:pPr>
              <a:buFont typeface="Arial" charset="0"/>
              <a:buNone/>
            </a:pPr>
            <a:r>
              <a:rPr lang="en-US" sz="1800" dirty="0" smtClean="0"/>
              <a:t>                                              Cyclosporine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http://www.udel.edu/biology/Wags/histopage/colorpage/cmr/cmrstl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143000"/>
            <a:ext cx="7058025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72CE5C-6A74-4F81-96A5-097E9BD7296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www.ouhsc.edu/histology/Glass%20slides/104_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914400"/>
            <a:ext cx="61150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72CE5C-6A74-4F81-96A5-097E9BD7296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http://www.uh.edu/~tgill2/image0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533400"/>
            <a:ext cx="5791200" cy="596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Spermatogenesis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FEB32-193F-42C2-9552-FF57052C19C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http://www.ouhsc.edu/histology/Glass%20slides/104_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609600"/>
            <a:ext cx="671988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72CE5C-6A74-4F81-96A5-097E9BD7296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Role of Hypothalamic-Pituitary-</a:t>
            </a:r>
            <a:r>
              <a:rPr lang="en-US" dirty="0" err="1" smtClean="0"/>
              <a:t>Gonadal</a:t>
            </a:r>
            <a:r>
              <a:rPr lang="en-US" dirty="0" smtClean="0"/>
              <a:t> Axis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 dirty="0" err="1" smtClean="0"/>
              <a:t>Gonadotropin</a:t>
            </a:r>
            <a:r>
              <a:rPr lang="en-US" sz="3000" dirty="0" smtClean="0"/>
              <a:t>-releasing hormone(</a:t>
            </a:r>
            <a:r>
              <a:rPr lang="en-US" sz="3000" dirty="0" err="1" smtClean="0">
                <a:solidFill>
                  <a:srgbClr val="FF3300"/>
                </a:solidFill>
              </a:rPr>
              <a:t>GnRH</a:t>
            </a:r>
            <a:r>
              <a:rPr lang="en-US" sz="3000" dirty="0" smtClean="0"/>
              <a:t>) is synthesized in the hypothalamus and transported to the </a:t>
            </a:r>
            <a:r>
              <a:rPr lang="en-US" sz="3000" dirty="0" smtClean="0">
                <a:solidFill>
                  <a:srgbClr val="FF3300"/>
                </a:solidFill>
              </a:rPr>
              <a:t>anterior </a:t>
            </a:r>
            <a:r>
              <a:rPr lang="en-US" sz="3000" dirty="0" smtClean="0"/>
              <a:t>pituitary 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dirty="0" err="1" smtClean="0">
                <a:solidFill>
                  <a:srgbClr val="FF3300"/>
                </a:solidFill>
              </a:rPr>
              <a:t>GnRH</a:t>
            </a:r>
            <a:r>
              <a:rPr lang="en-US" sz="3000" dirty="0" smtClean="0"/>
              <a:t> stimulates the release of </a:t>
            </a:r>
            <a:r>
              <a:rPr lang="en-US" sz="3000" dirty="0" smtClean="0">
                <a:solidFill>
                  <a:srgbClr val="FF3300"/>
                </a:solidFill>
              </a:rPr>
              <a:t>FSH</a:t>
            </a:r>
            <a:r>
              <a:rPr lang="en-US" sz="3000" dirty="0" smtClean="0"/>
              <a:t> &amp; </a:t>
            </a:r>
            <a:r>
              <a:rPr lang="en-US" sz="3000" dirty="0" smtClean="0">
                <a:solidFill>
                  <a:srgbClr val="FF3300"/>
                </a:solidFill>
              </a:rPr>
              <a:t>LH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dirty="0" smtClean="0">
                <a:solidFill>
                  <a:srgbClr val="FF0000"/>
                </a:solidFill>
              </a:rPr>
              <a:t>LH</a:t>
            </a:r>
            <a:r>
              <a:rPr lang="en-US" sz="3000" dirty="0" smtClean="0"/>
              <a:t> acts on </a:t>
            </a:r>
            <a:r>
              <a:rPr lang="en-US" sz="3000" dirty="0" err="1" smtClean="0">
                <a:solidFill>
                  <a:srgbClr val="FF0000"/>
                </a:solidFill>
              </a:rPr>
              <a:t>Leydig</a:t>
            </a:r>
            <a:r>
              <a:rPr lang="en-US" sz="3000" dirty="0" smtClean="0">
                <a:solidFill>
                  <a:srgbClr val="FF0000"/>
                </a:solidFill>
              </a:rPr>
              <a:t> cells </a:t>
            </a:r>
            <a:r>
              <a:rPr lang="en-US" sz="3000" dirty="0" smtClean="0"/>
              <a:t>to synthesize </a:t>
            </a:r>
            <a:r>
              <a:rPr lang="en-US" sz="3000" dirty="0" smtClean="0">
                <a:solidFill>
                  <a:srgbClr val="0070C0"/>
                </a:solidFill>
              </a:rPr>
              <a:t>testosterone</a:t>
            </a:r>
            <a:r>
              <a:rPr lang="en-US" sz="30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dirty="0" smtClean="0">
                <a:solidFill>
                  <a:srgbClr val="FF0000"/>
                </a:solidFill>
              </a:rPr>
              <a:t>FSH </a:t>
            </a:r>
            <a:r>
              <a:rPr lang="en-US" sz="3000" dirty="0" smtClean="0"/>
              <a:t>is known to act on </a:t>
            </a:r>
            <a:r>
              <a:rPr lang="en-US" sz="3000" dirty="0" err="1" smtClean="0">
                <a:solidFill>
                  <a:srgbClr val="FF0000"/>
                </a:solidFill>
              </a:rPr>
              <a:t>Sertoli</a:t>
            </a:r>
            <a:r>
              <a:rPr lang="en-US" sz="3000" dirty="0" smtClean="0">
                <a:solidFill>
                  <a:srgbClr val="FF0000"/>
                </a:solidFill>
              </a:rPr>
              <a:t> cells </a:t>
            </a:r>
            <a:r>
              <a:rPr lang="en-US" sz="3000" dirty="0" smtClean="0"/>
              <a:t>to stimulate </a:t>
            </a:r>
            <a:r>
              <a:rPr lang="en-US" sz="3000" dirty="0" err="1" smtClean="0"/>
              <a:t>gametogenesis</a:t>
            </a:r>
            <a:r>
              <a:rPr lang="en-US" sz="3000" dirty="0" smtClean="0"/>
              <a:t> &amp; the synthesis &amp; release of </a:t>
            </a:r>
            <a:r>
              <a:rPr lang="en-US" sz="3000" dirty="0" err="1" smtClean="0">
                <a:solidFill>
                  <a:srgbClr val="FF3300"/>
                </a:solidFill>
              </a:rPr>
              <a:t>inhibin</a:t>
            </a:r>
            <a:r>
              <a:rPr lang="en-US" sz="30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dirty="0" smtClean="0">
                <a:solidFill>
                  <a:srgbClr val="FF3300"/>
                </a:solidFill>
              </a:rPr>
              <a:t>Sex </a:t>
            </a:r>
            <a:r>
              <a:rPr lang="en-US" sz="3000" dirty="0" err="1" smtClean="0">
                <a:solidFill>
                  <a:srgbClr val="FF3300"/>
                </a:solidFill>
              </a:rPr>
              <a:t>steriods</a:t>
            </a:r>
            <a:r>
              <a:rPr lang="en-US" sz="3000" dirty="0" smtClean="0"/>
              <a:t> &amp; </a:t>
            </a:r>
            <a:r>
              <a:rPr lang="en-US" sz="3000" dirty="0" err="1" smtClean="0">
                <a:solidFill>
                  <a:srgbClr val="FF3300"/>
                </a:solidFill>
              </a:rPr>
              <a:t>inhibin</a:t>
            </a:r>
            <a:r>
              <a:rPr lang="en-US" sz="3000" dirty="0" smtClean="0"/>
              <a:t> together provide </a:t>
            </a:r>
            <a:r>
              <a:rPr lang="en-US" sz="3000" dirty="0" smtClean="0">
                <a:solidFill>
                  <a:srgbClr val="FF3300"/>
                </a:solidFill>
              </a:rPr>
              <a:t>negative </a:t>
            </a:r>
            <a:r>
              <a:rPr lang="en-US" sz="3000" dirty="0" smtClean="0"/>
              <a:t>feedback control of LH &amp; FSH secretion, respectively. </a:t>
            </a:r>
          </a:p>
          <a:p>
            <a:pPr eaLnBrk="1" hangingPunct="1">
              <a:lnSpc>
                <a:spcPct val="80000"/>
              </a:lnSpc>
            </a:pPr>
            <a:endParaRPr lang="en-US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4085C-EF38-4A17-AEC8-CDC0E3C9AF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1708</Words>
  <Application>Microsoft Office PowerPoint</Application>
  <PresentationFormat>On-screen Show (4:3)</PresentationFormat>
  <Paragraphs>294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Office Theme</vt:lpstr>
      <vt:lpstr>Reproductive Disorders</vt:lpstr>
      <vt:lpstr>Lecture Objectives</vt:lpstr>
      <vt:lpstr>Male Reproductive Biology</vt:lpstr>
      <vt:lpstr>Histology</vt:lpstr>
      <vt:lpstr>PowerPoint Presentation</vt:lpstr>
      <vt:lpstr>PowerPoint Presentation</vt:lpstr>
      <vt:lpstr>Spermatogenesis</vt:lpstr>
      <vt:lpstr>PowerPoint Presentation</vt:lpstr>
      <vt:lpstr>Role of Hypothalamic-Pituitary-Gonadal Axis</vt:lpstr>
      <vt:lpstr>Figure 42-1 Summary of the endocrine control of the testis. Dashed lines indicate inhibitory effects, and solid lines stimulatory effects. FSH, Follicular-stimulating hormone: GnRH, gonadotropin –releasing hormone; LH, Luteinizing hormone Tietz Page 781</vt:lpstr>
      <vt:lpstr>Loss of Negative Feedback</vt:lpstr>
      <vt:lpstr>Androgens</vt:lpstr>
      <vt:lpstr>Chemical Structure of Androgens Tietz Page 781</vt:lpstr>
      <vt:lpstr>Androgen Transport in Blood</vt:lpstr>
      <vt:lpstr>Androgen Transport in the Blood</vt:lpstr>
      <vt:lpstr>Androgens</vt:lpstr>
      <vt:lpstr>Male reproductive Abnormalities</vt:lpstr>
      <vt:lpstr>Hypogonadotropic </vt:lpstr>
      <vt:lpstr>Kallmann Syndrome</vt:lpstr>
      <vt:lpstr>Hypergonadotropic</vt:lpstr>
      <vt:lpstr>Male reproductive Abnormalities</vt:lpstr>
      <vt:lpstr>Male reproductive Abnormalities</vt:lpstr>
      <vt:lpstr>Male reproductive Abnormalities</vt:lpstr>
      <vt:lpstr>Gynecomastia</vt:lpstr>
      <vt:lpstr>Female Reproductive Biology</vt:lpstr>
      <vt:lpstr>Physiology</vt:lpstr>
      <vt:lpstr>PowerPoint Presentation</vt:lpstr>
      <vt:lpstr>The uterine cavity is lined by the endometrium which undergoes cyclical changes in preparation for implantation &amp; pregnancy.</vt:lpstr>
      <vt:lpstr>Normal Menstrual Cycle (Measurement of LH Serge is indicative of the occurrence of ovulation)</vt:lpstr>
      <vt:lpstr>Hypothalamic- Pituitary-Gonadal Axis Figure 42-6 Tietz Page 788 </vt:lpstr>
      <vt:lpstr>Estrogens</vt:lpstr>
      <vt:lpstr>Structural Formulas of important Estrogens (Tietz Page 788)</vt:lpstr>
      <vt:lpstr>Estrogens</vt:lpstr>
      <vt:lpstr>Progesterone (pregnancy Hormone)</vt:lpstr>
      <vt:lpstr> Structural Formula of Progesterone &amp; 19-Nortestosterone (Tietz page790) </vt:lpstr>
      <vt:lpstr>Female Reproductive Abnormalities</vt:lpstr>
      <vt:lpstr>Precocious Puberty</vt:lpstr>
      <vt:lpstr>Diagnosis of Precocious Puberty</vt:lpstr>
      <vt:lpstr>Irregular Menses &amp; Amenorrhea Causes Tietz Page 795</vt:lpstr>
      <vt:lpstr>Hirsutism</vt:lpstr>
      <vt:lpstr>Causes of Hirsutism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Reproductive Disorders</dc:title>
  <dc:creator>Fadwa  Amin Zaqzouq</dc:creator>
  <cp:lastModifiedBy>Docia D. Murphy-Johnson</cp:lastModifiedBy>
  <cp:revision>62</cp:revision>
  <dcterms:created xsi:type="dcterms:W3CDTF">2010-11-17T01:07:15Z</dcterms:created>
  <dcterms:modified xsi:type="dcterms:W3CDTF">2023-06-20T15:16:17Z</dcterms:modified>
</cp:coreProperties>
</file>