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51"/>
  </p:notesMasterIdLst>
  <p:handoutMasterIdLst>
    <p:handoutMasterId r:id="rId52"/>
  </p:handoutMasterIdLst>
  <p:sldIdLst>
    <p:sldId id="256" r:id="rId2"/>
    <p:sldId id="257" r:id="rId3"/>
    <p:sldId id="320" r:id="rId4"/>
    <p:sldId id="258" r:id="rId5"/>
    <p:sldId id="259" r:id="rId6"/>
    <p:sldId id="321" r:id="rId7"/>
    <p:sldId id="260" r:id="rId8"/>
    <p:sldId id="261" r:id="rId9"/>
    <p:sldId id="266" r:id="rId10"/>
    <p:sldId id="347" r:id="rId11"/>
    <p:sldId id="348" r:id="rId12"/>
    <p:sldId id="267" r:id="rId13"/>
    <p:sldId id="268" r:id="rId14"/>
    <p:sldId id="349" r:id="rId15"/>
    <p:sldId id="269" r:id="rId16"/>
    <p:sldId id="270" r:id="rId17"/>
    <p:sldId id="271" r:id="rId18"/>
    <p:sldId id="262" r:id="rId19"/>
    <p:sldId id="263" r:id="rId20"/>
    <p:sldId id="350" r:id="rId21"/>
    <p:sldId id="272" r:id="rId22"/>
    <p:sldId id="273" r:id="rId23"/>
    <p:sldId id="274" r:id="rId24"/>
    <p:sldId id="275" r:id="rId25"/>
    <p:sldId id="276" r:id="rId26"/>
    <p:sldId id="277" r:id="rId27"/>
    <p:sldId id="280" r:id="rId28"/>
    <p:sldId id="278" r:id="rId29"/>
    <p:sldId id="339" r:id="rId30"/>
    <p:sldId id="342" r:id="rId31"/>
    <p:sldId id="341" r:id="rId32"/>
    <p:sldId id="340" r:id="rId33"/>
    <p:sldId id="281" r:id="rId34"/>
    <p:sldId id="282" r:id="rId35"/>
    <p:sldId id="322" r:id="rId36"/>
    <p:sldId id="323" r:id="rId37"/>
    <p:sldId id="343" r:id="rId38"/>
    <p:sldId id="324" r:id="rId39"/>
    <p:sldId id="317" r:id="rId40"/>
    <p:sldId id="344" r:id="rId41"/>
    <p:sldId id="345" r:id="rId42"/>
    <p:sldId id="327" r:id="rId43"/>
    <p:sldId id="328" r:id="rId44"/>
    <p:sldId id="329" r:id="rId45"/>
    <p:sldId id="346" r:id="rId46"/>
    <p:sldId id="337" r:id="rId47"/>
    <p:sldId id="338" r:id="rId48"/>
    <p:sldId id="331" r:id="rId49"/>
    <p:sldId id="332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FF00"/>
    <a:srgbClr val="CCFFFF"/>
    <a:srgbClr val="00FFFF"/>
    <a:srgbClr val="FFCCFF"/>
    <a:srgbClr val="CC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8" autoAdjust="0"/>
    <p:restoredTop sz="86343" autoAdjust="0"/>
  </p:normalViewPr>
  <p:slideViewPr>
    <p:cSldViewPr>
      <p:cViewPr varScale="1">
        <p:scale>
          <a:sx n="67" d="100"/>
          <a:sy n="67" d="100"/>
        </p:scale>
        <p:origin x="105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BF7CE6D-EC94-40C5-8566-C2E00ABE36DD}" type="datetimeFigureOut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980362B-088C-48B3-8B6D-2EA9930B7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8B506C7-E3E0-47A5-AC68-0E42034C7E0A}" type="datetimeFigureOut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8518246-A651-4848-8FDB-72CA1C2A4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/>
            </a:p>
          </p:txBody>
        </p:sp>
      </p:grpSp>
      <p:sp>
        <p:nvSpPr>
          <p:cNvPr id="14644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644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91F9948-7232-436A-90FC-7961C615AF36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1C81AE7-BCFA-4D7F-87B1-9838DAF6C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1B39E-BC71-449D-9CC6-88E5C1186D7C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E080D-7A26-498A-9F8B-D1B499B63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05B0F-8A55-4370-8C88-7A48BDA313DE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960FE-0743-4B94-A6CF-6AA84994D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0DF6F-D805-47B4-A37E-87CEE0931785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3CD30-566A-4547-939E-CE581A432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A30DB-D17D-4D93-840A-48C688B57FAE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8AAE7-1D1D-4506-93CC-FD09CFA7A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E404B-7D1B-4781-B897-E24B68999CC9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95B8D-1ABA-4B68-B18D-0D6CFAB55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75B0F-2F7C-42EB-A755-05FCA00AC578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15FEC-CD5E-49B4-9BF5-2D394883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55F5C-95C0-4490-B3DC-3FD449D7311F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2F996-9502-4F21-998A-8DAF27C94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69516-187A-413A-BCE0-4A2EEC318D77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58CF7-323B-49FA-BE6D-6ACB648F9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4E551-3F06-4C37-AE69-FE2AD7C16EB4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15D58-8475-44F5-9B34-CFBF9242B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ED8A6-BC6F-4DC7-BDEC-71AF90219569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DE7-C62E-41AB-BC18-40D8B3771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4541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4541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4541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54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2ED3CC70-6C38-4C44-8B8B-4EB226459FE7}" type="datetime1">
              <a:rPr lang="en-US"/>
              <a:pPr>
                <a:defRPr/>
              </a:pPr>
              <a:t>6/20/2023</a:t>
            </a:fld>
            <a:endParaRPr lang="en-US"/>
          </a:p>
        </p:txBody>
      </p:sp>
      <p:sp>
        <p:nvSpPr>
          <p:cNvPr id="1454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454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ED4B795-2CAA-4938-97EE-88DE4E122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0" r:id="rId2"/>
    <p:sldLayoutId id="2147483679" r:id="rId3"/>
    <p:sldLayoutId id="2147483678" r:id="rId4"/>
    <p:sldLayoutId id="2147483677" r:id="rId5"/>
    <p:sldLayoutId id="2147483676" r:id="rId6"/>
    <p:sldLayoutId id="2147483675" r:id="rId7"/>
    <p:sldLayoutId id="2147483674" r:id="rId8"/>
    <p:sldLayoutId id="2147483673" r:id="rId9"/>
    <p:sldLayoutId id="2147483672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0A483D-A896-43BD-A0DF-C8489A33F64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smtClean="0"/>
              <a:t>Tumor Markers </a:t>
            </a:r>
          </a:p>
        </p:txBody>
      </p:sp>
      <p:sp>
        <p:nvSpPr>
          <p:cNvPr id="15363" name="Subtitle 2"/>
          <p:cNvSpPr>
            <a:spLocks noGrp="1"/>
          </p:cNvSpPr>
          <p:nvPr>
            <p:ph type="subTitle" idx="4294967295"/>
          </p:nvPr>
        </p:nvSpPr>
        <p:spPr>
          <a:xfrm>
            <a:off x="2047875" y="4097338"/>
            <a:ext cx="6042025" cy="1590675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Northside Hospital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Prostate Gland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58CF7-323B-49FA-BE6D-6ACB648F960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101378" name="Picture 2" descr="http://images.medicinenet.com/images/image_collection/anatomy/prostate-gla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895600"/>
            <a:ext cx="3352800" cy="3028950"/>
          </a:xfrm>
          <a:prstGeom prst="rect">
            <a:avLst/>
          </a:prstGeom>
          <a:noFill/>
        </p:spPr>
      </p:pic>
      <p:pic>
        <p:nvPicPr>
          <p:cNvPr id="101380" name="Picture 4" descr="http://www.deltagen.com/target/histologyatlas/atlas_files/male_rep/prostate_gland_40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895600"/>
            <a:ext cx="35941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Applications of PSA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PSA is used to: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Screen</a:t>
            </a:r>
            <a:r>
              <a:rPr lang="en-US" dirty="0" smtClean="0"/>
              <a:t> for prostate cancer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Stage</a:t>
            </a:r>
            <a:r>
              <a:rPr lang="en-US" dirty="0" smtClean="0"/>
              <a:t> (organ confined/metastases)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FF0000"/>
                </a:solidFill>
              </a:rPr>
              <a:t>Monitor treatment</a:t>
            </a:r>
            <a:r>
              <a:rPr lang="en-US" dirty="0" smtClean="0"/>
              <a:t> &amp; recurrence</a:t>
            </a:r>
          </a:p>
          <a:p>
            <a:pPr>
              <a:buNone/>
            </a:pPr>
            <a:r>
              <a:rPr lang="en-US" dirty="0" smtClean="0"/>
              <a:t>    of prostate cancer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72F996-9502-4F21-998A-8DAF27C942F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C80AF7-A1FD-4EDE-A21E-00387AFC1FCA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216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 smtClean="0"/>
              <a:t>Clinical Applications of PSA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Early Detection of Prostate Cancer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The use of serum PSA together with digital rectal examination followed by transrectal ultrasonography provides a more accurate and sensitive diagnosis than digital examination alone.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5B8094-6CA1-47E4-A9BC-C2CE7F74E39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318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 smtClean="0"/>
              <a:t>Clinical Applications of PSA</a:t>
            </a:r>
          </a:p>
        </p:txBody>
      </p:sp>
      <p:sp>
        <p:nvSpPr>
          <p:cNvPr id="9318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Staging of Prostate Cancer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- Higher PSA conc., and higher percentages of patients with elevated PSA are associated with more advanced stages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- PSA concentration can </a:t>
            </a:r>
            <a:r>
              <a:rPr lang="en-US" sz="2400" dirty="0" smtClean="0">
                <a:solidFill>
                  <a:srgbClr val="3399FF"/>
                </a:solidFill>
              </a:rPr>
              <a:t>serve as a guide</a:t>
            </a:r>
            <a:r>
              <a:rPr lang="en-US" sz="2400" dirty="0" smtClean="0"/>
              <a:t> &amp; is more useful in evaluating the presence of metastasis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- Organ-confined    </a:t>
            </a:r>
            <a:r>
              <a:rPr lang="en-US" sz="2400" dirty="0" smtClean="0">
                <a:solidFill>
                  <a:srgbClr val="3399FF"/>
                </a:solidFill>
              </a:rPr>
              <a:t>versus </a:t>
            </a:r>
            <a:r>
              <a:rPr lang="en-US" sz="2400" dirty="0" smtClean="0"/>
              <a:t>    bone metastasis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seldom </a:t>
            </a:r>
            <a:r>
              <a:rPr lang="en-US" sz="2400" dirty="0" smtClean="0">
                <a:solidFill>
                  <a:srgbClr val="FF3300"/>
                </a:solidFill>
              </a:rPr>
              <a:t>&gt; 50 </a:t>
            </a:r>
            <a:r>
              <a:rPr lang="el-GR" sz="2400" dirty="0" smtClean="0">
                <a:solidFill>
                  <a:srgbClr val="FF3300"/>
                </a:solidFill>
              </a:rPr>
              <a:t>μ</a:t>
            </a:r>
            <a:r>
              <a:rPr lang="en-US" sz="2400" dirty="0" smtClean="0">
                <a:solidFill>
                  <a:srgbClr val="FF3300"/>
                </a:solidFill>
              </a:rPr>
              <a:t>g/L</a:t>
            </a:r>
            <a:r>
              <a:rPr lang="en-US" sz="2400" dirty="0" smtClean="0"/>
              <a:t>                </a:t>
            </a:r>
            <a:r>
              <a:rPr lang="en-US" sz="2400" dirty="0" smtClean="0">
                <a:solidFill>
                  <a:srgbClr val="FF3300"/>
                </a:solidFill>
              </a:rPr>
              <a:t>&lt; 20 </a:t>
            </a:r>
            <a:r>
              <a:rPr lang="el-GR" sz="2400" dirty="0" smtClean="0">
                <a:solidFill>
                  <a:srgbClr val="FF3300"/>
                </a:solidFill>
              </a:rPr>
              <a:t>μ</a:t>
            </a:r>
            <a:r>
              <a:rPr lang="en-US" sz="2400" dirty="0" smtClean="0">
                <a:solidFill>
                  <a:srgbClr val="FF3300"/>
                </a:solidFill>
              </a:rPr>
              <a:t>g/L</a:t>
            </a:r>
            <a:r>
              <a:rPr lang="en-US" sz="2400" dirty="0" smtClean="0"/>
              <a:t> rarely have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                                             bone metastasis    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2286000" y="4953000"/>
            <a:ext cx="6096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943600" y="49530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Applications of PSA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Monitoring Therapy </a:t>
            </a:r>
            <a:r>
              <a:rPr lang="en-US" dirty="0" smtClean="0"/>
              <a:t>(greatest clinical use)</a:t>
            </a:r>
            <a:endParaRPr lang="en-US" dirty="0" smtClean="0">
              <a:solidFill>
                <a:srgbClr val="558ED5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558ED5"/>
                </a:solidFill>
              </a:rPr>
              <a:t>Radical prostatectomy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558ED5"/>
                </a:solidFill>
              </a:rPr>
              <a:t>Radiation Therapy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>
                <a:solidFill>
                  <a:srgbClr val="558ED5"/>
                </a:solidFill>
              </a:rPr>
              <a:t>Anti-androgen Therapy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58CF7-323B-49FA-BE6D-6ACB648F960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B6B43C-22D5-4D42-8CA0-BF8F59A4E33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4210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Clinical Applications of PSA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4294967295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Monitoring Therapy</a:t>
            </a:r>
            <a:endParaRPr lang="en-US" sz="2400" dirty="0" smtClean="0">
              <a:solidFill>
                <a:srgbClr val="558ED5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558ED5"/>
                </a:solidFill>
              </a:rPr>
              <a:t>Radical prostatectomy</a:t>
            </a:r>
            <a:r>
              <a:rPr lang="en-US" sz="2400" dirty="0" smtClean="0"/>
              <a:t>: Removal of all prostatic tissue.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-PSA level should fall below the detection limit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(0.1 </a:t>
            </a:r>
            <a:r>
              <a:rPr lang="el-GR" sz="2400" dirty="0" smtClean="0"/>
              <a:t>μ</a:t>
            </a:r>
            <a:r>
              <a:rPr lang="en-US" sz="2400" dirty="0" smtClean="0"/>
              <a:t>g/L ) of traditional assays 2-3 weeks after the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procedure.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-80% of patients have a PSA &lt; 0.01 </a:t>
            </a:r>
            <a:r>
              <a:rPr lang="el-GR" sz="2400" dirty="0" smtClean="0"/>
              <a:t>μ</a:t>
            </a:r>
            <a:r>
              <a:rPr lang="en-US" sz="2400" dirty="0" smtClean="0"/>
              <a:t>g/L &amp; 20% have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 a PSA &lt;0.001 </a:t>
            </a:r>
            <a:r>
              <a:rPr lang="el-GR" sz="2400" dirty="0" smtClean="0"/>
              <a:t>μ</a:t>
            </a:r>
            <a:r>
              <a:rPr lang="en-US" sz="2400" dirty="0" smtClean="0"/>
              <a:t>g/L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-Must use </a:t>
            </a:r>
            <a:r>
              <a:rPr lang="en-US" sz="2400" dirty="0" smtClean="0">
                <a:solidFill>
                  <a:schemeClr val="bg1"/>
                </a:solidFill>
              </a:rPr>
              <a:t>ultrasensitive assays</a:t>
            </a:r>
            <a:r>
              <a:rPr lang="en-US" sz="2400" dirty="0" smtClean="0"/>
              <a:t> (detection levels of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0.01 -0.001 </a:t>
            </a:r>
            <a:r>
              <a:rPr lang="el-GR" sz="2400" dirty="0" smtClean="0"/>
              <a:t>μ</a:t>
            </a:r>
            <a:r>
              <a:rPr lang="en-US" sz="2400" dirty="0" smtClean="0"/>
              <a:t>g/L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-All patients with the </a:t>
            </a:r>
            <a:r>
              <a:rPr lang="en-US" sz="2400" dirty="0" smtClean="0">
                <a:solidFill>
                  <a:schemeClr val="bg1"/>
                </a:solidFill>
              </a:rPr>
              <a:t>recurrence of cancer</a:t>
            </a:r>
            <a:r>
              <a:rPr lang="en-US" sz="2400" dirty="0" smtClean="0"/>
              <a:t> had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elevated PSA</a:t>
            </a:r>
            <a:r>
              <a:rPr lang="en-US" sz="2400" dirty="0" smtClean="0"/>
              <a:t> concentrations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99CFC8-4FCC-4878-8346-0D237CCBEE3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5234" name="Title 3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Clinical Applications of PSA</a:t>
            </a:r>
          </a:p>
        </p:txBody>
      </p:sp>
      <p:sp>
        <p:nvSpPr>
          <p:cNvPr id="95235" name="Content Placeholder 4"/>
          <p:cNvSpPr>
            <a:spLocks noGrp="1"/>
          </p:cNvSpPr>
          <p:nvPr>
            <p:ph idx="4294967295"/>
          </p:nvPr>
        </p:nvSpPr>
        <p:spPr>
          <a:solidFill>
            <a:srgbClr val="FFCC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Monitoring Therapy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en-US" sz="2400" dirty="0" smtClean="0">
                <a:solidFill>
                  <a:srgbClr val="558ED5"/>
                </a:solidFill>
              </a:rPr>
              <a:t>-Radiation Therapy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558ED5"/>
                </a:solidFill>
              </a:rPr>
              <a:t>    </a:t>
            </a:r>
            <a:r>
              <a:rPr lang="en-US" sz="2400" dirty="0" smtClean="0"/>
              <a:t>Majority of patients show an initial decrease of PSA</a:t>
            </a:r>
            <a:endParaRPr lang="en-US" sz="2400" dirty="0" smtClean="0">
              <a:solidFill>
                <a:srgbClr val="558ED5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    PSA is better than digital rectal examination for detecting residual cancer after radiation therapy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solidFill>
                  <a:srgbClr val="558ED5"/>
                </a:solidFill>
              </a:rPr>
              <a:t>  - Anti-androgen Therapy </a:t>
            </a:r>
            <a:r>
              <a:rPr lang="en-US" sz="2400" dirty="0" smtClean="0"/>
              <a:t>( LH-RH analogues)</a:t>
            </a:r>
            <a:r>
              <a:rPr lang="en-US" sz="2400" dirty="0" smtClean="0">
                <a:solidFill>
                  <a:srgbClr val="558ED5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    The concentration of PSA is </a:t>
            </a:r>
            <a:r>
              <a:rPr lang="en-US" sz="2400" dirty="0" smtClean="0">
                <a:solidFill>
                  <a:schemeClr val="bg1"/>
                </a:solidFill>
              </a:rPr>
              <a:t>inversely proportional</a:t>
            </a:r>
            <a:r>
              <a:rPr lang="en-US" sz="2400" dirty="0" smtClean="0"/>
              <a:t> to survival time and increases with cancer progression, decreases in remission, and remains unchanged in stable disease.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6042AA-88F4-44D7-A207-54BC5945001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625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Measuring PSA Levels in Women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Ultrasensitive methods are also useful in measuring PSA in women because normal PSA concentrations in women are ≤ 0.01</a:t>
            </a:r>
            <a:r>
              <a:rPr lang="el-GR" smtClean="0"/>
              <a:t> μ</a:t>
            </a:r>
            <a:r>
              <a:rPr lang="en-US" smtClean="0"/>
              <a:t>g/L </a:t>
            </a:r>
          </a:p>
          <a:p>
            <a:pPr eaLnBrk="1" hangingPunct="1"/>
            <a:r>
              <a:rPr lang="en-US" smtClean="0"/>
              <a:t>An increased PSA in women is seen during </a:t>
            </a:r>
            <a:r>
              <a:rPr lang="en-US" smtClean="0">
                <a:solidFill>
                  <a:srgbClr val="FF0000"/>
                </a:solidFill>
              </a:rPr>
              <a:t>pregnancy</a:t>
            </a:r>
            <a:r>
              <a:rPr lang="en-US" smtClean="0"/>
              <a:t> and in </a:t>
            </a:r>
            <a:r>
              <a:rPr lang="en-US" smtClean="0">
                <a:solidFill>
                  <a:srgbClr val="FF0000"/>
                </a:solidFill>
              </a:rPr>
              <a:t>breast cancer </a:t>
            </a:r>
            <a:r>
              <a:rPr lang="en-US" smtClean="0"/>
              <a:t>patients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0CE661-22FA-49B4-893D-CBA70B2D50B3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7282" name="Title 4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Alkaline Phosphatase </a:t>
            </a:r>
            <a:r>
              <a:rPr lang="en-US" smtClean="0">
                <a:solidFill>
                  <a:srgbClr val="FF0000"/>
                </a:solidFill>
              </a:rPr>
              <a:t>ALP</a:t>
            </a:r>
          </a:p>
        </p:txBody>
      </p:sp>
      <p:sp>
        <p:nvSpPr>
          <p:cNvPr id="97283" name="Content Placeholder 5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May rise from liver, bone, or placenta.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Increased in primary or secondary </a:t>
            </a:r>
            <a:r>
              <a:rPr lang="en-US" sz="2400" smtClean="0">
                <a:solidFill>
                  <a:srgbClr val="FF3300"/>
                </a:solidFill>
              </a:rPr>
              <a:t>liver cancer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Helpful in evaluating metastatic cancer with </a:t>
            </a:r>
            <a:r>
              <a:rPr lang="en-US" sz="2400" smtClean="0">
                <a:solidFill>
                  <a:srgbClr val="3399FF"/>
                </a:solidFill>
              </a:rPr>
              <a:t>liver </a:t>
            </a:r>
            <a:r>
              <a:rPr lang="en-US" sz="2400" smtClean="0"/>
              <a:t>or </a:t>
            </a:r>
            <a:r>
              <a:rPr lang="en-US" sz="2400" smtClean="0">
                <a:solidFill>
                  <a:srgbClr val="3399FF"/>
                </a:solidFill>
              </a:rPr>
              <a:t>bone </a:t>
            </a:r>
            <a:r>
              <a:rPr lang="en-US" sz="2400" smtClean="0"/>
              <a:t>involvement.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Greatest elevations seen in patients with </a:t>
            </a:r>
            <a:r>
              <a:rPr lang="en-US" sz="2400" smtClean="0">
                <a:solidFill>
                  <a:srgbClr val="FF0000"/>
                </a:solidFill>
              </a:rPr>
              <a:t>osteoblastic</a:t>
            </a:r>
            <a:r>
              <a:rPr lang="en-US" sz="2400" smtClean="0"/>
              <a:t> lesions (Ex: prostatic cancer with bone metastasis)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Minimal elevations are seen in patients with </a:t>
            </a:r>
            <a:r>
              <a:rPr lang="en-US" sz="2400" smtClean="0">
                <a:solidFill>
                  <a:srgbClr val="FF0000"/>
                </a:solidFill>
              </a:rPr>
              <a:t>osteolytic</a:t>
            </a:r>
            <a:r>
              <a:rPr lang="en-US" sz="2400" smtClean="0"/>
              <a:t> lesions (Ex: breast cancer with bone metastasis)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To assess liver metastasis other </a:t>
            </a:r>
            <a:r>
              <a:rPr lang="en-US" sz="2400" smtClean="0">
                <a:solidFill>
                  <a:srgbClr val="3399FF"/>
                </a:solidFill>
              </a:rPr>
              <a:t>liver enzymes</a:t>
            </a:r>
            <a:r>
              <a:rPr lang="en-US" sz="2400" smtClean="0"/>
              <a:t> must be used to increase specificity 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0811C4-397C-4F5F-8808-0734C54D909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9830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Lactate Dehydrogenase </a:t>
            </a:r>
            <a:r>
              <a:rPr lang="en-US" smtClean="0">
                <a:solidFill>
                  <a:srgbClr val="FF0000"/>
                </a:solidFill>
              </a:rPr>
              <a:t>LD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Released as a result of </a:t>
            </a:r>
            <a:r>
              <a:rPr lang="en-US" smtClean="0">
                <a:solidFill>
                  <a:srgbClr val="FF0000"/>
                </a:solidFill>
              </a:rPr>
              <a:t>cell damage</a:t>
            </a:r>
          </a:p>
          <a:p>
            <a:pPr eaLnBrk="1" hangingPunct="1"/>
            <a:r>
              <a:rPr lang="en-US" smtClean="0"/>
              <a:t>Tumor associated marker (</a:t>
            </a:r>
            <a:r>
              <a:rPr lang="en-US" smtClean="0">
                <a:solidFill>
                  <a:srgbClr val="558ED5"/>
                </a:solidFill>
              </a:rPr>
              <a:t>Low specificity</a:t>
            </a:r>
            <a:r>
              <a:rPr lang="en-US" smtClean="0"/>
              <a:t>) </a:t>
            </a:r>
          </a:p>
          <a:p>
            <a:pPr eaLnBrk="1" hangingPunct="1"/>
            <a:r>
              <a:rPr lang="en-US" smtClean="0"/>
              <a:t>Increased in </a:t>
            </a:r>
            <a:r>
              <a:rPr lang="en-US" smtClean="0">
                <a:solidFill>
                  <a:srgbClr val="FF0000"/>
                </a:solidFill>
              </a:rPr>
              <a:t>many cancers </a:t>
            </a:r>
            <a:r>
              <a:rPr lang="en-US" smtClean="0"/>
              <a:t>including liver, non Hodgkin lymphoma, acute leukemia, and carcinoma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330E9B-0805-416E-A524-E7982E3E34A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Lecture Objectives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Topic 14 Tumor Markers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List the characteristics of an ideal tumor marker. Identify an ideal tumor marker.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Identify the most common uses for tumor markers.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Categorize the most well-known tumor markers. Identify the most significant tumor markers within each category and discuss their applications.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6D0685-FABA-4175-AB34-396E0BFD5F9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0354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Neuron-Specific Enolase </a:t>
            </a:r>
            <a:r>
              <a:rPr lang="en-US" smtClean="0">
                <a:solidFill>
                  <a:srgbClr val="FF0000"/>
                </a:solidFill>
              </a:rPr>
              <a:t>NSE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4294967295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/>
            <a:r>
              <a:rPr lang="en-US" sz="2800" smtClean="0"/>
              <a:t>Found in tumors </a:t>
            </a:r>
            <a:r>
              <a:rPr lang="en-US" sz="2800" smtClean="0">
                <a:solidFill>
                  <a:srgbClr val="FF0000"/>
                </a:solidFill>
              </a:rPr>
              <a:t>associated</a:t>
            </a:r>
            <a:r>
              <a:rPr lang="en-US" sz="2800" smtClean="0"/>
              <a:t> with a </a:t>
            </a:r>
            <a:r>
              <a:rPr lang="en-US" sz="2800" smtClean="0">
                <a:solidFill>
                  <a:srgbClr val="FF0000"/>
                </a:solidFill>
              </a:rPr>
              <a:t>neuroendocrine </a:t>
            </a:r>
            <a:r>
              <a:rPr lang="en-US" sz="2800" smtClean="0"/>
              <a:t>origin, including small cell lung cancer, neuroblastoma, pheochromocytoma, carciniod , medullary carcinoma of the thyroid, melanoma, and pancreatic endocrine tumors.</a:t>
            </a:r>
          </a:p>
          <a:p>
            <a:pPr eaLnBrk="1" hangingPunct="1"/>
            <a:r>
              <a:rPr lang="en-US" sz="2800" smtClean="0"/>
              <a:t>When elevated in children with stage IV neuroblastoma              </a:t>
            </a:r>
            <a:r>
              <a:rPr lang="en-US" sz="2800" smtClean="0">
                <a:solidFill>
                  <a:srgbClr val="FF0000"/>
                </a:solidFill>
              </a:rPr>
              <a:t>poorer</a:t>
            </a:r>
            <a:r>
              <a:rPr lang="en-US" sz="2800" smtClean="0"/>
              <a:t> outcome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4343400" y="5257800"/>
            <a:ext cx="9779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BEE6B4-88C8-4370-ABF2-2B070120D0D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99330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3600" smtClean="0">
                <a:solidFill>
                  <a:srgbClr val="FF0000"/>
                </a:solidFill>
              </a:rPr>
              <a:t/>
            </a:r>
            <a:br>
              <a:rPr lang="en-US" sz="3600" smtClean="0">
                <a:solidFill>
                  <a:srgbClr val="FF0000"/>
                </a:solidFill>
              </a:rPr>
            </a:br>
            <a:r>
              <a:rPr lang="en-US" sz="3600" smtClean="0">
                <a:solidFill>
                  <a:srgbClr val="FF0000"/>
                </a:solidFill>
              </a:rPr>
              <a:t>Hormones as Tumor Markers</a:t>
            </a:r>
            <a:br>
              <a:rPr lang="en-US" sz="3600" smtClean="0">
                <a:solidFill>
                  <a:srgbClr val="FF0000"/>
                </a:solidFill>
              </a:rPr>
            </a:br>
            <a:r>
              <a:rPr lang="en-US" sz="3600" smtClean="0">
                <a:solidFill>
                  <a:srgbClr val="FF0000"/>
                </a:solidFill>
              </a:rPr>
              <a:t>ACTH</a:t>
            </a:r>
            <a:r>
              <a:rPr lang="en-US" sz="3600" smtClean="0"/>
              <a:t> (Adrenocorticotropic Hormone)</a:t>
            </a:r>
            <a:br>
              <a:rPr lang="en-US" sz="3600" smtClean="0"/>
            </a:br>
            <a:endParaRPr lang="en-US" sz="3600" smtClean="0">
              <a:solidFill>
                <a:srgbClr val="FF0000"/>
              </a:solidFill>
            </a:endParaRPr>
          </a:p>
        </p:txBody>
      </p:sp>
      <p:sp>
        <p:nvSpPr>
          <p:cNvPr id="9933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A </a:t>
            </a:r>
            <a:r>
              <a:rPr lang="en-US" sz="2200" smtClean="0">
                <a:solidFill>
                  <a:srgbClr val="FF0000"/>
                </a:solidFill>
              </a:rPr>
              <a:t>polypeptide</a:t>
            </a:r>
            <a:r>
              <a:rPr lang="en-US" sz="2200" smtClean="0"/>
              <a:t> hormone produced by the corticotropic cells of the </a:t>
            </a:r>
            <a:r>
              <a:rPr lang="en-US" sz="2200" smtClean="0">
                <a:solidFill>
                  <a:srgbClr val="558ED5"/>
                </a:solidFill>
              </a:rPr>
              <a:t>anterior pituitary gland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Elevated serum concentrations of ACTH could be the result of </a:t>
            </a:r>
            <a:r>
              <a:rPr lang="en-US" sz="2200" smtClean="0">
                <a:solidFill>
                  <a:srgbClr val="FF0000"/>
                </a:solidFill>
              </a:rPr>
              <a:t>pituitary</a:t>
            </a:r>
            <a:r>
              <a:rPr lang="en-US" sz="2200" smtClean="0"/>
              <a:t> or </a:t>
            </a:r>
            <a:r>
              <a:rPr lang="en-US" sz="2200" smtClean="0">
                <a:solidFill>
                  <a:srgbClr val="FF0000"/>
                </a:solidFill>
              </a:rPr>
              <a:t>ectopic</a:t>
            </a:r>
            <a:r>
              <a:rPr lang="en-US" sz="2200" smtClean="0"/>
              <a:t> production.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A high concentration of </a:t>
            </a:r>
            <a:r>
              <a:rPr lang="en-US" sz="2200" smtClean="0">
                <a:solidFill>
                  <a:srgbClr val="FF0000"/>
                </a:solidFill>
              </a:rPr>
              <a:t>&gt;200 ng/L </a:t>
            </a:r>
            <a:r>
              <a:rPr lang="en-US" sz="2200" smtClean="0"/>
              <a:t>is suggestive of an ectopic origin.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Half of the ectopic production is a result of </a:t>
            </a:r>
            <a:r>
              <a:rPr lang="en-US" sz="2200" smtClean="0">
                <a:solidFill>
                  <a:srgbClr val="3399FF"/>
                </a:solidFill>
              </a:rPr>
              <a:t>small cell carcinoma of the lung.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Other conditions including: pancreatic, breast, gastric, and colon cancer.</a:t>
            </a:r>
          </a:p>
          <a:p>
            <a:pPr eaLnBrk="1" hangingPunct="1">
              <a:lnSpc>
                <a:spcPct val="80000"/>
              </a:lnSpc>
            </a:pPr>
            <a:r>
              <a:rPr lang="en-US" sz="2200" smtClean="0"/>
              <a:t>Benign conditions include: chronic obstructive pulmonary disease, mental depression, obesity, hypertension, diabetes mellitus, and stress. 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A241E0-81F1-4F8A-8F30-206FE6D09EE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137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4000" smtClean="0">
                <a:solidFill>
                  <a:srgbClr val="FF0000"/>
                </a:solidFill>
              </a:rPr>
              <a:t>Hormones as Tumor Marker</a:t>
            </a:r>
            <a:br>
              <a:rPr lang="en-US" sz="4000" smtClean="0">
                <a:solidFill>
                  <a:srgbClr val="FF0000"/>
                </a:solidFill>
              </a:rPr>
            </a:br>
            <a:r>
              <a:rPr lang="en-US" sz="4000" smtClean="0">
                <a:solidFill>
                  <a:srgbClr val="FF0000"/>
                </a:solidFill>
              </a:rPr>
              <a:t>Calcitonin</a:t>
            </a:r>
            <a:endParaRPr lang="en-US" sz="4000" smtClean="0"/>
          </a:p>
        </p:txBody>
      </p:sp>
      <p:sp>
        <p:nvSpPr>
          <p:cNvPr id="101379" name="Content Placeholder 2"/>
          <p:cNvSpPr>
            <a:spLocks noGrp="1"/>
          </p:cNvSpPr>
          <p:nvPr>
            <p:ph idx="4294967295"/>
          </p:nvPr>
        </p:nvSpPr>
        <p:spPr>
          <a:solidFill>
            <a:srgbClr val="FFFF99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 polypeptide produced by the </a:t>
            </a:r>
            <a:r>
              <a:rPr lang="en-US" sz="2400" smtClean="0">
                <a:solidFill>
                  <a:srgbClr val="558ED5"/>
                </a:solidFill>
              </a:rPr>
              <a:t>C cells </a:t>
            </a:r>
            <a:r>
              <a:rPr lang="en-US" sz="2400" smtClean="0"/>
              <a:t>of the </a:t>
            </a:r>
            <a:r>
              <a:rPr lang="en-US" sz="2400" smtClean="0">
                <a:solidFill>
                  <a:srgbClr val="558ED5"/>
                </a:solidFill>
              </a:rPr>
              <a:t>thyroid gland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Normally, secreted in response to increased serum </a:t>
            </a:r>
            <a:r>
              <a:rPr lang="en-US" sz="2400" smtClean="0">
                <a:solidFill>
                  <a:srgbClr val="FF0000"/>
                </a:solidFill>
              </a:rPr>
              <a:t>calcium</a:t>
            </a:r>
            <a:r>
              <a:rPr lang="en-US" sz="24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Function: </a:t>
            </a:r>
            <a:r>
              <a:rPr lang="en-US" sz="2400" smtClean="0">
                <a:solidFill>
                  <a:srgbClr val="FF0000"/>
                </a:solidFill>
              </a:rPr>
              <a:t>inhibits</a:t>
            </a:r>
            <a:r>
              <a:rPr lang="en-US" sz="2400" smtClean="0"/>
              <a:t> the release of Ca </a:t>
            </a:r>
            <a:r>
              <a:rPr lang="en-US" sz="2400" baseline="30000" smtClean="0"/>
              <a:t>+2</a:t>
            </a:r>
            <a:r>
              <a:rPr lang="en-US" sz="2400" smtClean="0"/>
              <a:t> from bone and thus </a:t>
            </a:r>
            <a:r>
              <a:rPr lang="en-US" sz="2400" smtClean="0">
                <a:solidFill>
                  <a:srgbClr val="FF0000"/>
                </a:solidFill>
              </a:rPr>
              <a:t>lowers</a:t>
            </a:r>
            <a:r>
              <a:rPr lang="en-US" sz="2400" smtClean="0"/>
              <a:t> the serum calcium concentration.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An elevated conc. </a:t>
            </a:r>
            <a:r>
              <a:rPr lang="en-US" sz="2400" smtClean="0">
                <a:solidFill>
                  <a:srgbClr val="FF0000"/>
                </a:solidFill>
              </a:rPr>
              <a:t>(&gt;0.1 </a:t>
            </a:r>
            <a:r>
              <a:rPr lang="el-GR" sz="2400" smtClean="0">
                <a:solidFill>
                  <a:srgbClr val="FF0000"/>
                </a:solidFill>
              </a:rPr>
              <a:t>μ</a:t>
            </a:r>
            <a:r>
              <a:rPr lang="en-US" sz="2400" smtClean="0">
                <a:solidFill>
                  <a:srgbClr val="FF0000"/>
                </a:solidFill>
              </a:rPr>
              <a:t>g/L </a:t>
            </a:r>
            <a:r>
              <a:rPr lang="en-US" sz="2400" smtClean="0"/>
              <a:t>)is usually associated with medullary carcinoma of the thyroid.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Also elevated in some patients with carcinoid and cancer of the lungs, breast, kidney, and liver.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 </a:t>
            </a:r>
            <a:r>
              <a:rPr lang="en-US" sz="2400" smtClean="0">
                <a:solidFill>
                  <a:srgbClr val="558ED5"/>
                </a:solidFill>
              </a:rPr>
              <a:t>Nonmalignant conditions </a:t>
            </a:r>
            <a:r>
              <a:rPr lang="en-US" sz="2400" smtClean="0"/>
              <a:t>including: pulmonary disease, pancreatitis, hyperparathyroidism, pernicious anemia, Paget disease of bone, and pregnancy.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41F31C-C239-44E6-86AA-F60468D924A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240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3600" smtClean="0">
                <a:solidFill>
                  <a:srgbClr val="FF0000"/>
                </a:solidFill>
              </a:rPr>
              <a:t>Hormones as Tumor Marker</a:t>
            </a:r>
            <a:br>
              <a:rPr lang="en-US" sz="3600" smtClean="0">
                <a:solidFill>
                  <a:srgbClr val="FF0000"/>
                </a:solidFill>
              </a:rPr>
            </a:br>
            <a:r>
              <a:rPr lang="en-US" sz="3600" smtClean="0">
                <a:solidFill>
                  <a:schemeClr val="tx1"/>
                </a:solidFill>
              </a:rPr>
              <a:t>Human Chorionic Gonadotropin</a:t>
            </a:r>
            <a:r>
              <a:rPr lang="en-US" sz="3600" smtClean="0">
                <a:solidFill>
                  <a:srgbClr val="FF0000"/>
                </a:solidFill>
              </a:rPr>
              <a:t> hCG</a:t>
            </a:r>
            <a:endParaRPr lang="en-US" sz="3600" smtClean="0"/>
          </a:p>
        </p:txBody>
      </p:sp>
      <p:sp>
        <p:nvSpPr>
          <p:cNvPr id="102403" name="Content Placeholder 2"/>
          <p:cNvSpPr>
            <a:spLocks noGrp="1"/>
          </p:cNvSpPr>
          <p:nvPr>
            <p:ph idx="4294967295"/>
          </p:nvPr>
        </p:nvSpPr>
        <p:spPr>
          <a:xfrm>
            <a:off x="1066800" y="1447800"/>
            <a:ext cx="7772400" cy="41148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z="2800" dirty="0" smtClean="0"/>
              <a:t>A glycoprotein secreted by the </a:t>
            </a:r>
            <a:r>
              <a:rPr lang="en-US" sz="2800" dirty="0" err="1" smtClean="0"/>
              <a:t>syncytiotrophoblastic</a:t>
            </a:r>
            <a:r>
              <a:rPr lang="en-US" sz="2800" dirty="0" smtClean="0"/>
              <a:t> cells of </a:t>
            </a:r>
            <a:r>
              <a:rPr lang="en-US" sz="2800" dirty="0" smtClean="0">
                <a:solidFill>
                  <a:srgbClr val="558ED5"/>
                </a:solidFill>
              </a:rPr>
              <a:t>normal placenta</a:t>
            </a:r>
            <a:r>
              <a:rPr lang="en-US" sz="2800" dirty="0" smtClean="0"/>
              <a:t>.</a:t>
            </a:r>
          </a:p>
          <a:p>
            <a:pPr eaLnBrk="1" hangingPunct="1"/>
            <a:r>
              <a:rPr lang="en-US" sz="2800" dirty="0" smtClean="0"/>
              <a:t>Elevated levels are seen in </a:t>
            </a:r>
            <a:r>
              <a:rPr lang="en-US" sz="2800" dirty="0" smtClean="0">
                <a:solidFill>
                  <a:srgbClr val="558ED5"/>
                </a:solidFill>
              </a:rPr>
              <a:t>pregnancy</a:t>
            </a:r>
            <a:r>
              <a:rPr lang="en-US" sz="2800" dirty="0" smtClean="0"/>
              <a:t>, </a:t>
            </a:r>
            <a:r>
              <a:rPr lang="en-US" sz="2800" dirty="0" err="1" smtClean="0">
                <a:solidFill>
                  <a:srgbClr val="558ED5"/>
                </a:solidFill>
              </a:rPr>
              <a:t>trophoblastic</a:t>
            </a:r>
            <a:r>
              <a:rPr lang="en-US" sz="2800" dirty="0" smtClean="0">
                <a:solidFill>
                  <a:srgbClr val="558ED5"/>
                </a:solidFill>
              </a:rPr>
              <a:t> diseases</a:t>
            </a:r>
            <a:r>
              <a:rPr lang="en-US" sz="2800" dirty="0" smtClean="0"/>
              <a:t>, and </a:t>
            </a:r>
            <a:r>
              <a:rPr lang="en-US" sz="2800" dirty="0" smtClean="0">
                <a:solidFill>
                  <a:srgbClr val="FF0000"/>
                </a:solidFill>
              </a:rPr>
              <a:t>germ cell tumors</a:t>
            </a:r>
            <a:r>
              <a:rPr lang="en-US" sz="2800" dirty="0" smtClean="0"/>
              <a:t>.</a:t>
            </a:r>
          </a:p>
          <a:p>
            <a:pPr eaLnBrk="1" hangingPunct="1"/>
            <a:r>
              <a:rPr lang="en-US" sz="2800" dirty="0" smtClean="0"/>
              <a:t>Also a useful marker for tumors of the </a:t>
            </a:r>
            <a:r>
              <a:rPr lang="en-US" sz="2800" dirty="0" smtClean="0">
                <a:solidFill>
                  <a:srgbClr val="FF0000"/>
                </a:solidFill>
              </a:rPr>
              <a:t>placenta </a:t>
            </a:r>
            <a:r>
              <a:rPr lang="en-US" sz="2800" dirty="0" smtClean="0"/>
              <a:t>(</a:t>
            </a:r>
            <a:r>
              <a:rPr lang="en-US" sz="2800" dirty="0" err="1" smtClean="0"/>
              <a:t>trophoblastic</a:t>
            </a:r>
            <a:r>
              <a:rPr lang="en-US" sz="2800" dirty="0" smtClean="0"/>
              <a:t> tumors) and tumors of the </a:t>
            </a:r>
            <a:r>
              <a:rPr lang="en-US" sz="2800" dirty="0" smtClean="0">
                <a:solidFill>
                  <a:srgbClr val="FF0000"/>
                </a:solidFill>
              </a:rPr>
              <a:t>testes</a:t>
            </a:r>
            <a:r>
              <a:rPr lang="en-US" sz="2800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58FB5C-311B-4945-8259-17E61CE0159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0342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4000" smtClean="0">
                <a:solidFill>
                  <a:srgbClr val="FF0000"/>
                </a:solidFill>
              </a:rPr>
              <a:t>hCG Biochemistry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103427" name="Text Placeholder 3"/>
          <p:cNvSpPr>
            <a:spLocks noGrp="1"/>
          </p:cNvSpPr>
          <p:nvPr>
            <p:ph type="body" idx="4294967295"/>
          </p:nvPr>
        </p:nvSpPr>
        <p:spPr>
          <a:xfrm>
            <a:off x="609600" y="1676400"/>
            <a:ext cx="4040188" cy="639763"/>
          </a:xfrm>
        </p:spPr>
        <p:txBody>
          <a:bodyPr anchor="b"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smtClean="0"/>
              <a:t>                 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200" b="1" smtClean="0">
                <a:solidFill>
                  <a:srgbClr val="FF0000"/>
                </a:solidFill>
              </a:rPr>
              <a:t>α</a:t>
            </a:r>
            <a:r>
              <a:rPr lang="en-US" sz="2200" b="1" smtClean="0">
                <a:solidFill>
                  <a:srgbClr val="FF0000"/>
                </a:solidFill>
              </a:rPr>
              <a:t>-subunit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533400" y="2438400"/>
            <a:ext cx="3814763" cy="359251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/>
              <a:t>Common to several other hormones including: LH, FSH, TSH.</a:t>
            </a:r>
          </a:p>
          <a:p>
            <a:pPr eaLnBrk="1" hangingPunct="1">
              <a:defRPr/>
            </a:pPr>
            <a:endParaRPr lang="en-US" sz="2400"/>
          </a:p>
        </p:txBody>
      </p:sp>
      <p:sp>
        <p:nvSpPr>
          <p:cNvPr id="103429" name="Text Placeholder 5"/>
          <p:cNvSpPr>
            <a:spLocks noGrp="1"/>
          </p:cNvSpPr>
          <p:nvPr>
            <p:ph type="body" sz="quarter" idx="4294967295"/>
          </p:nvPr>
        </p:nvSpPr>
        <p:spPr>
          <a:xfrm>
            <a:off x="4724400" y="1676400"/>
            <a:ext cx="4041775" cy="639763"/>
          </a:xfrm>
        </p:spPr>
        <p:txBody>
          <a:bodyPr anchor="b"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400" b="1" smtClean="0"/>
              <a:t> </a:t>
            </a:r>
            <a:r>
              <a:rPr lang="el-GR" sz="2400" b="1" smtClean="0">
                <a:solidFill>
                  <a:srgbClr val="FF0000"/>
                </a:solidFill>
              </a:rPr>
              <a:t>β</a:t>
            </a:r>
            <a:r>
              <a:rPr lang="en-US" sz="2400" b="1" smtClean="0">
                <a:solidFill>
                  <a:srgbClr val="FF0000"/>
                </a:solidFill>
              </a:rPr>
              <a:t>-subunit</a:t>
            </a:r>
            <a:r>
              <a:rPr lang="en-US" sz="2400" b="1" smtClean="0"/>
              <a:t>               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724400" y="2438400"/>
            <a:ext cx="3816350" cy="359251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/>
              <a:t>Unique to hCG , and the 28-30 amino acids composing the carboxyl terminal are antigenically distinct.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CC6735-2EA7-4381-BCFC-E50FD1F76560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04450" name="Title 9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hCG in Pregnancy</a:t>
            </a:r>
          </a:p>
        </p:txBody>
      </p:sp>
      <p:sp>
        <p:nvSpPr>
          <p:cNvPr id="104451" name="Content Placeholder 10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production of the </a:t>
            </a:r>
            <a:r>
              <a:rPr lang="el-GR" sz="2800" smtClean="0">
                <a:solidFill>
                  <a:srgbClr val="FF0000"/>
                </a:solidFill>
              </a:rPr>
              <a:t>α </a:t>
            </a:r>
            <a:r>
              <a:rPr lang="en-US" sz="2800" smtClean="0">
                <a:solidFill>
                  <a:srgbClr val="FF0000"/>
                </a:solidFill>
              </a:rPr>
              <a:t> and </a:t>
            </a:r>
            <a:r>
              <a:rPr lang="el-GR" sz="2800" smtClean="0">
                <a:solidFill>
                  <a:srgbClr val="FF0000"/>
                </a:solidFill>
              </a:rPr>
              <a:t>β </a:t>
            </a:r>
            <a:r>
              <a:rPr lang="en-US" sz="2800" smtClean="0">
                <a:solidFill>
                  <a:srgbClr val="FF0000"/>
                </a:solidFill>
              </a:rPr>
              <a:t>–subunits</a:t>
            </a:r>
            <a:r>
              <a:rPr lang="en-US" sz="2800" smtClean="0"/>
              <a:t> are under separate genetic control.</a:t>
            </a:r>
          </a:p>
          <a:p>
            <a:pPr eaLnBrk="1" hangingPunct="1"/>
            <a:r>
              <a:rPr lang="en-US" sz="2800" smtClean="0"/>
              <a:t>In early pregnancy, the free</a:t>
            </a:r>
            <a:r>
              <a:rPr lang="en-US" sz="2800" smtClean="0">
                <a:solidFill>
                  <a:srgbClr val="FF0000"/>
                </a:solidFill>
              </a:rPr>
              <a:t> </a:t>
            </a:r>
            <a:r>
              <a:rPr lang="el-GR" sz="2800" smtClean="0">
                <a:solidFill>
                  <a:srgbClr val="FF0000"/>
                </a:solidFill>
              </a:rPr>
              <a:t>β</a:t>
            </a:r>
            <a:r>
              <a:rPr lang="en-US" sz="2800" smtClean="0">
                <a:solidFill>
                  <a:srgbClr val="FF0000"/>
                </a:solidFill>
              </a:rPr>
              <a:t>-subunit</a:t>
            </a:r>
            <a:r>
              <a:rPr lang="en-US" sz="2800" smtClean="0"/>
              <a:t> is produced together with intact hCG.</a:t>
            </a:r>
          </a:p>
          <a:p>
            <a:pPr eaLnBrk="1" hangingPunct="1"/>
            <a:r>
              <a:rPr lang="en-US" sz="2800" smtClean="0"/>
              <a:t>In late pregnancy, the free </a:t>
            </a:r>
            <a:r>
              <a:rPr lang="el-GR" sz="2800" smtClean="0">
                <a:solidFill>
                  <a:srgbClr val="FF0000"/>
                </a:solidFill>
              </a:rPr>
              <a:t>α</a:t>
            </a:r>
            <a:r>
              <a:rPr lang="en-US" sz="2800" smtClean="0">
                <a:solidFill>
                  <a:srgbClr val="FF0000"/>
                </a:solidFill>
              </a:rPr>
              <a:t>-subunit </a:t>
            </a:r>
            <a:r>
              <a:rPr lang="en-US" sz="2800" smtClean="0"/>
              <a:t>predominates.</a:t>
            </a:r>
          </a:p>
          <a:p>
            <a:pPr eaLnBrk="1" hangingPunct="1"/>
            <a:r>
              <a:rPr lang="en-US" sz="2800" smtClean="0"/>
              <a:t>Most cancer patients produce both free </a:t>
            </a:r>
            <a:r>
              <a:rPr lang="el-GR" sz="2800" smtClean="0">
                <a:solidFill>
                  <a:srgbClr val="FF0000"/>
                </a:solidFill>
              </a:rPr>
              <a:t>β</a:t>
            </a:r>
            <a:r>
              <a:rPr lang="en-US" sz="2800" smtClean="0">
                <a:solidFill>
                  <a:srgbClr val="FF0000"/>
                </a:solidFill>
              </a:rPr>
              <a:t>-subunit</a:t>
            </a:r>
            <a:r>
              <a:rPr lang="en-US" sz="2800" smtClean="0"/>
              <a:t> and intact molecules.          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5C2FC8-EF0E-4277-81EE-079659AA3112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05474" name="Title 3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Clinical applications </a:t>
            </a:r>
            <a:r>
              <a:rPr lang="en-US" smtClean="0"/>
              <a:t>(hCG)</a:t>
            </a:r>
          </a:p>
        </p:txBody>
      </p:sp>
      <p:sp>
        <p:nvSpPr>
          <p:cNvPr id="105475" name="Content Placeholder 4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err="1" smtClean="0"/>
              <a:t>hCG</a:t>
            </a:r>
            <a:r>
              <a:rPr lang="en-US" sz="2400" dirty="0" smtClean="0"/>
              <a:t> is elevated in nearly all patients with </a:t>
            </a:r>
            <a:r>
              <a:rPr lang="en-US" sz="2400" dirty="0" err="1" smtClean="0">
                <a:solidFill>
                  <a:srgbClr val="558ED5"/>
                </a:solidFill>
              </a:rPr>
              <a:t>trophoblastic</a:t>
            </a:r>
            <a:r>
              <a:rPr lang="en-US" sz="2400" dirty="0" smtClean="0">
                <a:solidFill>
                  <a:srgbClr val="558ED5"/>
                </a:solidFill>
              </a:rPr>
              <a:t> tumors</a:t>
            </a:r>
            <a:r>
              <a:rPr lang="en-US" sz="2400" dirty="0" smtClean="0">
                <a:solidFill>
                  <a:srgbClr val="FF0000"/>
                </a:solidFill>
              </a:rPr>
              <a:t>(&gt;1 million IU/L)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Also elevated in 70% of those with </a:t>
            </a:r>
            <a:r>
              <a:rPr lang="en-US" sz="2400" dirty="0" err="1" smtClean="0"/>
              <a:t>nonseminomatous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558ED5"/>
                </a:solidFill>
              </a:rPr>
              <a:t>testicular tumor</a:t>
            </a:r>
            <a:r>
              <a:rPr lang="en-US" sz="2400" dirty="0" smtClean="0"/>
              <a:t>, and less frequently in those with </a:t>
            </a:r>
            <a:r>
              <a:rPr lang="en-US" sz="2400" dirty="0" err="1" smtClean="0">
                <a:solidFill>
                  <a:srgbClr val="558ED5"/>
                </a:solidFill>
              </a:rPr>
              <a:t>seminoma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Because </a:t>
            </a:r>
            <a:r>
              <a:rPr lang="en-US" sz="2400" dirty="0" err="1" smtClean="0"/>
              <a:t>hCG</a:t>
            </a:r>
            <a:r>
              <a:rPr lang="en-US" sz="2400" dirty="0" smtClean="0"/>
              <a:t> does not cross the blood brain barrier, the normal CSF: serum ratio is </a:t>
            </a:r>
            <a:r>
              <a:rPr lang="en-US" sz="2400" dirty="0" smtClean="0">
                <a:solidFill>
                  <a:srgbClr val="FF0000"/>
                </a:solidFill>
              </a:rPr>
              <a:t>1:60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Higher conc. In CSF may indicate </a:t>
            </a:r>
            <a:r>
              <a:rPr lang="en-US" sz="2400" dirty="0" smtClean="0">
                <a:solidFill>
                  <a:srgbClr val="3399FF"/>
                </a:solidFill>
              </a:rPr>
              <a:t>metastases</a:t>
            </a:r>
            <a:r>
              <a:rPr lang="en-US" sz="2400" dirty="0" smtClean="0"/>
              <a:t> to the brain.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Measuring CSF </a:t>
            </a:r>
            <a:r>
              <a:rPr lang="en-US" sz="2400" dirty="0" err="1" smtClean="0"/>
              <a:t>hCG</a:t>
            </a:r>
            <a:r>
              <a:rPr lang="en-US" sz="2400" dirty="0" smtClean="0"/>
              <a:t> conc. helps monitor response to therapy in patients with </a:t>
            </a:r>
            <a:r>
              <a:rPr lang="en-US" sz="2400" dirty="0" smtClean="0">
                <a:solidFill>
                  <a:srgbClr val="FF0000"/>
                </a:solidFill>
              </a:rPr>
              <a:t>CNS metastases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E4FF9A-332F-4548-86DB-67219D5AF46B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0649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hCG &amp; Trophoblastic disease</a:t>
            </a:r>
          </a:p>
        </p:txBody>
      </p:sp>
      <p:sp>
        <p:nvSpPr>
          <p:cNvPr id="10649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patient with an initial  hCG of &gt; 400,000 IU/L is considered at high risk for </a:t>
            </a:r>
            <a:r>
              <a:rPr lang="en-US" smtClean="0">
                <a:solidFill>
                  <a:srgbClr val="FF0000"/>
                </a:solidFill>
              </a:rPr>
              <a:t>treatment failure</a:t>
            </a:r>
            <a:r>
              <a:rPr lang="en-US" smtClean="0"/>
              <a:t>.</a:t>
            </a:r>
          </a:p>
          <a:p>
            <a:pPr eaLnBrk="1" hangingPunct="1"/>
            <a:r>
              <a:rPr lang="en-US" smtClean="0"/>
              <a:t>Slowly decreasing or persistent conc. of hCG after removal of the tumor suggest </a:t>
            </a:r>
            <a:r>
              <a:rPr lang="en-US" smtClean="0">
                <a:solidFill>
                  <a:srgbClr val="FF0000"/>
                </a:solidFill>
              </a:rPr>
              <a:t>residual disease.</a:t>
            </a:r>
          </a:p>
          <a:p>
            <a:pPr eaLnBrk="1" hangingPunct="1"/>
            <a:r>
              <a:rPr lang="en-US" smtClean="0"/>
              <a:t>After remission, yearly hCG measurement is recommended to detect </a:t>
            </a:r>
            <a:r>
              <a:rPr lang="en-US" smtClean="0">
                <a:solidFill>
                  <a:srgbClr val="FF0000"/>
                </a:solidFill>
              </a:rPr>
              <a:t>relapse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89687B-9098-47A2-86CD-E93C674BA0D6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0752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3200" smtClean="0"/>
              <a:t>Analytical Methodology (</a:t>
            </a:r>
            <a:r>
              <a:rPr lang="en-US" sz="3200" smtClean="0">
                <a:solidFill>
                  <a:srgbClr val="FF0000"/>
                </a:solidFill>
              </a:rPr>
              <a:t>hCG</a:t>
            </a:r>
            <a:r>
              <a:rPr lang="en-US" sz="3200" smtClean="0"/>
              <a:t>)</a:t>
            </a:r>
          </a:p>
        </p:txBody>
      </p:sp>
      <p:sp>
        <p:nvSpPr>
          <p:cNvPr id="10752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total </a:t>
            </a:r>
            <a:r>
              <a:rPr lang="el-GR" smtClean="0">
                <a:solidFill>
                  <a:srgbClr val="FF0000"/>
                </a:solidFill>
              </a:rPr>
              <a:t>β</a:t>
            </a:r>
            <a:r>
              <a:rPr lang="en-US" smtClean="0">
                <a:solidFill>
                  <a:srgbClr val="FF0000"/>
                </a:solidFill>
              </a:rPr>
              <a:t>-hCG </a:t>
            </a:r>
            <a:r>
              <a:rPr lang="en-US" smtClean="0"/>
              <a:t>assay measures both the intact hCG and free  </a:t>
            </a:r>
            <a:r>
              <a:rPr lang="el-GR" smtClean="0">
                <a:solidFill>
                  <a:srgbClr val="FF0000"/>
                </a:solidFill>
              </a:rPr>
              <a:t>β</a:t>
            </a:r>
            <a:r>
              <a:rPr lang="en-US" smtClean="0">
                <a:solidFill>
                  <a:srgbClr val="FF0000"/>
                </a:solidFill>
              </a:rPr>
              <a:t>-subunit</a:t>
            </a:r>
            <a:r>
              <a:rPr lang="en-US" smtClean="0"/>
              <a:t>. As a tumor marker , a total assay may be preferred because cancer patients produce notable amounts of the free </a:t>
            </a:r>
            <a:r>
              <a:rPr lang="el-GR" smtClean="0">
                <a:solidFill>
                  <a:srgbClr val="FF0000"/>
                </a:solidFill>
              </a:rPr>
              <a:t>β</a:t>
            </a:r>
            <a:r>
              <a:rPr lang="en-US" smtClean="0">
                <a:solidFill>
                  <a:srgbClr val="FF0000"/>
                </a:solidFill>
              </a:rPr>
              <a:t>-subunit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smtClean="0">
                <a:solidFill>
                  <a:schemeClr val="hlink"/>
                </a:solidFill>
              </a:rPr>
              <a:t>        (Ordered as T-hCG here at WHC)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E5D759-D67F-47EC-8093-51B0B8C03BEF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hCG to Detect Pregnancy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hCG appears in the </a:t>
            </a:r>
            <a:r>
              <a:rPr lang="en-US" sz="2400" smtClean="0">
                <a:solidFill>
                  <a:srgbClr val="FF3300"/>
                </a:solidFill>
              </a:rPr>
              <a:t>blood</a:t>
            </a:r>
            <a:r>
              <a:rPr lang="en-US" sz="2400" smtClean="0"/>
              <a:t> and </a:t>
            </a:r>
            <a:r>
              <a:rPr lang="en-US" sz="2400" smtClean="0">
                <a:solidFill>
                  <a:srgbClr val="FF3300"/>
                </a:solidFill>
              </a:rPr>
              <a:t>urine</a:t>
            </a:r>
            <a:r>
              <a:rPr lang="en-US" sz="2400" smtClean="0"/>
              <a:t> of pregnant women as early as </a:t>
            </a:r>
            <a:r>
              <a:rPr lang="en-US" sz="2400" smtClean="0">
                <a:solidFill>
                  <a:srgbClr val="3399FF"/>
                </a:solidFill>
              </a:rPr>
              <a:t>10 days</a:t>
            </a:r>
            <a:r>
              <a:rPr lang="en-US" sz="2400" smtClean="0"/>
              <a:t> after conception. 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FF3300"/>
                </a:solidFill>
              </a:rPr>
              <a:t>Qualitative</a:t>
            </a:r>
            <a:r>
              <a:rPr lang="en-US" sz="2400" smtClean="0"/>
              <a:t>, which measures </a:t>
            </a:r>
            <a:r>
              <a:rPr lang="en-US" sz="2400" i="1" smtClean="0"/>
              <a:t>whether</a:t>
            </a:r>
            <a:r>
              <a:rPr lang="en-US" sz="2400" smtClean="0"/>
              <a:t> the HCG hormone is present (ABG bench) in serum or urine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rgbClr val="FF3300"/>
                </a:solidFill>
              </a:rPr>
              <a:t>Quantitative</a:t>
            </a:r>
            <a:r>
              <a:rPr lang="en-US" sz="2400" smtClean="0"/>
              <a:t>, which measures </a:t>
            </a:r>
            <a:r>
              <a:rPr lang="en-US" sz="2400" i="1" smtClean="0"/>
              <a:t>how much</a:t>
            </a:r>
            <a:r>
              <a:rPr lang="en-US" sz="2400" smtClean="0"/>
              <a:t> HCG is present (Vista) – serum only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HCG levels should almost </a:t>
            </a:r>
            <a:r>
              <a:rPr lang="en-US" sz="2400" smtClean="0">
                <a:solidFill>
                  <a:srgbClr val="3399FF"/>
                </a:solidFill>
              </a:rPr>
              <a:t>double every 48 hours</a:t>
            </a:r>
            <a:r>
              <a:rPr lang="en-US" sz="2400" smtClean="0"/>
              <a:t> in the beginning of a pregnancy. HCG levels that do not rise appropriately may indicate a problem with the pregnancy; include </a:t>
            </a:r>
            <a:r>
              <a:rPr lang="en-US" sz="2400" smtClean="0">
                <a:solidFill>
                  <a:srgbClr val="3399FF"/>
                </a:solidFill>
              </a:rPr>
              <a:t>miscarriage &amp; ectopic (tubal) pregnancy</a:t>
            </a:r>
            <a:r>
              <a:rPr lang="en-US" sz="2400" u="sng" smtClean="0">
                <a:solidFill>
                  <a:srgbClr val="3399FF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endParaRPr lang="en-US" sz="2400" u="sng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4F5A34-9933-4890-9C83-5DE209BE336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499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1143000"/>
          </a:xfrm>
        </p:spPr>
        <p:txBody>
          <a:bodyPr lIns="92075" tIns="46038" rIns="92075" bIns="46038" anchor="ctr"/>
          <a:lstStyle/>
          <a:p>
            <a:pPr eaLnBrk="1" hangingPunct="1"/>
            <a:r>
              <a:rPr lang="en-US" smtClean="0"/>
              <a:t>Leading causes of death in the United States</a:t>
            </a:r>
          </a:p>
        </p:txBody>
      </p:sp>
      <p:graphicFrame>
        <p:nvGraphicFramePr>
          <p:cNvPr id="84995" name="Object 3"/>
          <p:cNvGraphicFramePr>
            <a:graphicFrameLocks noGrp="1"/>
          </p:cNvGraphicFramePr>
          <p:nvPr>
            <p:ph type="tbl" idx="4294967295"/>
          </p:nvPr>
        </p:nvGraphicFramePr>
        <p:xfrm>
          <a:off x="228600" y="2057400"/>
          <a:ext cx="8132763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7" name="Document" r:id="rId3" imgW="8421849" imgH="3975856" progId="Word.Document.8">
                  <p:embed/>
                </p:oleObj>
              </mc:Choice>
              <mc:Fallback>
                <p:oleObj name="Document" r:id="rId3" imgW="8421849" imgH="3975856" progId="Word.Document.8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132763" cy="4267200"/>
                      </a:xfrm>
                      <a:prstGeom prst="rect">
                        <a:avLst/>
                      </a:prstGeom>
                      <a:solidFill>
                        <a:schemeClr val="tx2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4"/>
          <p:cNvSpPr>
            <a:spLocks noChangeArrowheads="1"/>
          </p:cNvSpPr>
          <p:nvPr/>
        </p:nvSpPr>
        <p:spPr bwMode="auto">
          <a:xfrm>
            <a:off x="304800" y="5791200"/>
            <a:ext cx="490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>
                <a:solidFill>
                  <a:srgbClr val="EAEAEA"/>
                </a:solidFill>
                <a:latin typeface="Times New Roman" pitchFamily="18" charset="0"/>
                <a:cs typeface="Arial" charset="0"/>
              </a:rPr>
              <a:t>Source: National Vital Statistics Report (1999 data)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02882A-5FB9-4157-A824-5A7746B25AE2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095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hCG to Detect Pregnancy</a:t>
            </a:r>
            <a:br>
              <a:rPr lang="en-US" smtClean="0"/>
            </a:br>
            <a:r>
              <a:rPr lang="en-US" sz="2800" smtClean="0"/>
              <a:t>hCG Peaks during the 1</a:t>
            </a:r>
            <a:r>
              <a:rPr lang="en-US" sz="2800" baseline="30000" smtClean="0"/>
              <a:t>st</a:t>
            </a:r>
            <a:r>
              <a:rPr lang="en-US" sz="2800" smtClean="0"/>
              <a:t> trimester of pregnancy</a:t>
            </a:r>
          </a:p>
        </p:txBody>
      </p:sp>
      <p:sp>
        <p:nvSpPr>
          <p:cNvPr id="10957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09572" name="Picture 7" descr="figure20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981200"/>
            <a:ext cx="60293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94513E-C921-4C7E-853D-A156B89CD8A8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1059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93038" cy="1462088"/>
          </a:xfrm>
        </p:spPr>
        <p:txBody>
          <a:bodyPr/>
          <a:lstStyle/>
          <a:p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hCG to Detect Abnormalities in Pregnancy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11059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10596" name="Picture 9" descr="2902_f1_al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828800"/>
            <a:ext cx="5362575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4BF87A-5739-488D-B341-A7721C061346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116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hCG to Detect Pregnancy</a:t>
            </a:r>
          </a:p>
        </p:txBody>
      </p:sp>
      <p:sp>
        <p:nvSpPr>
          <p:cNvPr id="11161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11620" name="Picture 7" descr="Pregnancy t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38400"/>
            <a:ext cx="4648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F070DC-D933-4D31-AB12-E90C4818D6CE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1264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4000" smtClean="0">
                <a:solidFill>
                  <a:srgbClr val="FF0000"/>
                </a:solidFill>
              </a:rPr>
              <a:t>Oncofetal </a:t>
            </a:r>
            <a:r>
              <a:rPr lang="en-US" sz="4000" smtClean="0">
                <a:solidFill>
                  <a:schemeClr val="tx1"/>
                </a:solidFill>
              </a:rPr>
              <a:t>Antigens as Tumor Markers</a:t>
            </a:r>
          </a:p>
        </p:txBody>
      </p:sp>
      <p:sp>
        <p:nvSpPr>
          <p:cNvPr id="112643" name="Content Placeholder 2"/>
          <p:cNvSpPr>
            <a:spLocks noGrp="1"/>
          </p:cNvSpPr>
          <p:nvPr>
            <p:ph idx="4294967295"/>
          </p:nvPr>
        </p:nvSpPr>
        <p:spPr>
          <a:solidFill>
            <a:srgbClr val="FFCC00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000" smtClean="0">
                <a:solidFill>
                  <a:srgbClr val="558ED5"/>
                </a:solidFill>
              </a:rPr>
              <a:t>Alpha Fetoprotein (AFP)</a:t>
            </a:r>
          </a:p>
          <a:p>
            <a:pPr eaLnBrk="1" hangingPunct="1"/>
            <a:r>
              <a:rPr lang="en-US" sz="2400" smtClean="0"/>
              <a:t>One of the major proteins in the </a:t>
            </a:r>
            <a:r>
              <a:rPr lang="en-US" sz="2400" smtClean="0">
                <a:solidFill>
                  <a:schemeClr val="bg1"/>
                </a:solidFill>
              </a:rPr>
              <a:t>fetal circulation</a:t>
            </a:r>
            <a:r>
              <a:rPr lang="en-US" sz="2400" smtClean="0"/>
              <a:t>.</a:t>
            </a:r>
          </a:p>
          <a:p>
            <a:pPr eaLnBrk="1" hangingPunct="1"/>
            <a:r>
              <a:rPr lang="en-US" sz="2400" smtClean="0"/>
              <a:t>Closely </a:t>
            </a:r>
            <a:r>
              <a:rPr lang="en-US" sz="2400" smtClean="0">
                <a:solidFill>
                  <a:schemeClr val="bg1"/>
                </a:solidFill>
              </a:rPr>
              <a:t>related </a:t>
            </a:r>
            <a:r>
              <a:rPr lang="en-US" sz="2400" smtClean="0"/>
              <a:t>both genetically and structurally to </a:t>
            </a:r>
            <a:r>
              <a:rPr lang="en-US" sz="2400" smtClean="0">
                <a:solidFill>
                  <a:schemeClr val="bg1"/>
                </a:solidFill>
              </a:rPr>
              <a:t>albumin</a:t>
            </a:r>
            <a:r>
              <a:rPr lang="en-US" sz="2400" smtClean="0"/>
              <a:t>.</a:t>
            </a:r>
          </a:p>
          <a:p>
            <a:pPr eaLnBrk="1" hangingPunct="1"/>
            <a:r>
              <a:rPr lang="en-US" sz="2400" smtClean="0"/>
              <a:t>As albumin synthesis increases during later fetal development, AFP conc. begins to decline.</a:t>
            </a:r>
          </a:p>
          <a:p>
            <a:pPr eaLnBrk="1" hangingPunct="1"/>
            <a:r>
              <a:rPr lang="en-US" sz="2400" smtClean="0"/>
              <a:t>They finally reach the </a:t>
            </a:r>
            <a:r>
              <a:rPr lang="en-US" sz="2400" smtClean="0">
                <a:solidFill>
                  <a:schemeClr val="bg1"/>
                </a:solidFill>
              </a:rPr>
              <a:t>trace concentrations</a:t>
            </a:r>
            <a:r>
              <a:rPr lang="en-US" sz="2400" smtClean="0"/>
              <a:t> Found in normal adults </a:t>
            </a:r>
            <a:r>
              <a:rPr lang="en-US" sz="2400" smtClean="0">
                <a:solidFill>
                  <a:schemeClr val="bg1"/>
                </a:solidFill>
              </a:rPr>
              <a:t>18 months after birth</a:t>
            </a:r>
            <a:r>
              <a:rPr lang="en-US" sz="240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4964-3A31-40DC-A7CF-0F84D816D589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1366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Clinical Applications (AFP)</a:t>
            </a:r>
          </a:p>
        </p:txBody>
      </p:sp>
      <p:sp>
        <p:nvSpPr>
          <p:cNvPr id="113667" name="Content Placeholder 2"/>
          <p:cNvSpPr>
            <a:spLocks noGrp="1"/>
          </p:cNvSpPr>
          <p:nvPr>
            <p:ph idx="4294967295"/>
          </p:nvPr>
        </p:nvSpPr>
        <p:spPr>
          <a:solidFill>
            <a:srgbClr val="FFCC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&lt; 10</a:t>
            </a:r>
            <a:r>
              <a:rPr lang="el-GR" sz="2400" smtClean="0">
                <a:solidFill>
                  <a:srgbClr val="FF0000"/>
                </a:solidFill>
              </a:rPr>
              <a:t> </a:t>
            </a:r>
            <a:r>
              <a:rPr lang="el-GR" sz="2400" smtClean="0"/>
              <a:t>μ</a:t>
            </a:r>
            <a:r>
              <a:rPr lang="en-US" sz="2400" smtClean="0"/>
              <a:t>g/L is normal for healthy adults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solidFill>
                  <a:srgbClr val="FF0000"/>
                </a:solidFill>
              </a:rPr>
              <a:t>Elevated</a:t>
            </a:r>
            <a:r>
              <a:rPr lang="en-US" sz="2400" smtClean="0"/>
              <a:t> conc. Could be associated with benign liver conditions such as </a:t>
            </a:r>
            <a:r>
              <a:rPr lang="en-US" sz="2400" smtClean="0">
                <a:solidFill>
                  <a:srgbClr val="558ED5"/>
                </a:solidFill>
              </a:rPr>
              <a:t>hepatitis </a:t>
            </a:r>
            <a:r>
              <a:rPr lang="en-US" sz="2400" smtClean="0"/>
              <a:t>&amp; </a:t>
            </a:r>
            <a:r>
              <a:rPr lang="en-US" sz="2400" smtClean="0">
                <a:solidFill>
                  <a:srgbClr val="558ED5"/>
                </a:solidFill>
              </a:rPr>
              <a:t>cirrhosis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558ED5"/>
                </a:solidFill>
              </a:rPr>
              <a:t>    </a:t>
            </a:r>
            <a:r>
              <a:rPr lang="en-US" sz="2400" smtClean="0"/>
              <a:t>(&lt; 200 </a:t>
            </a:r>
            <a:r>
              <a:rPr lang="el-GR" sz="2400" smtClean="0"/>
              <a:t>μ</a:t>
            </a:r>
            <a:r>
              <a:rPr lang="en-US" sz="2400" smtClean="0"/>
              <a:t>g/L)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Except in the </a:t>
            </a:r>
            <a:r>
              <a:rPr lang="en-US" sz="2400" smtClean="0">
                <a:solidFill>
                  <a:srgbClr val="558ED5"/>
                </a:solidFill>
              </a:rPr>
              <a:t>pregnant</a:t>
            </a:r>
            <a:r>
              <a:rPr lang="en-US" sz="2400" smtClean="0"/>
              <a:t> patient, AFP conc. &gt; 1000 </a:t>
            </a:r>
            <a:r>
              <a:rPr lang="el-GR" sz="2400" smtClean="0"/>
              <a:t>μ</a:t>
            </a:r>
            <a:r>
              <a:rPr lang="en-US" sz="2400" smtClean="0"/>
              <a:t>g/L are indicative of </a:t>
            </a:r>
            <a:r>
              <a:rPr lang="en-US" sz="2400" smtClean="0">
                <a:solidFill>
                  <a:srgbClr val="FF0000"/>
                </a:solidFill>
              </a:rPr>
              <a:t>hepatocellular</a:t>
            </a:r>
            <a:r>
              <a:rPr lang="en-US" sz="2400" smtClean="0"/>
              <a:t> carcinomas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To detect </a:t>
            </a:r>
            <a:r>
              <a:rPr lang="en-US" sz="2400" smtClean="0">
                <a:solidFill>
                  <a:srgbClr val="FF0000"/>
                </a:solidFill>
              </a:rPr>
              <a:t>small tumors</a:t>
            </a:r>
            <a:r>
              <a:rPr lang="en-US" sz="2400" smtClean="0"/>
              <a:t>, the cutoff conc. Has to be set at a low value EX 10-20 </a:t>
            </a:r>
            <a:r>
              <a:rPr lang="el-GR" sz="2400" smtClean="0"/>
              <a:t>μ</a:t>
            </a:r>
            <a:r>
              <a:rPr lang="en-US" sz="2400" smtClean="0"/>
              <a:t>g/L </a:t>
            </a:r>
            <a:r>
              <a:rPr lang="en-US" sz="2400" smtClean="0">
                <a:solidFill>
                  <a:srgbClr val="FF0000"/>
                </a:solidFill>
              </a:rPr>
              <a:t>(Rule out hepatitis &amp; cirrhosis)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  <a:p>
            <a:pPr eaLnBrk="1" hangingPunct="1">
              <a:lnSpc>
                <a:spcPct val="90000"/>
              </a:lnSpc>
            </a:pPr>
            <a:endParaRPr lang="en-US" sz="3000" smtClean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BACCAF-5119-42E5-ABB9-E96FAB443A7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14690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Combined AFP/hCG</a:t>
            </a:r>
          </a:p>
        </p:txBody>
      </p:sp>
      <p:sp>
        <p:nvSpPr>
          <p:cNvPr id="114691" name="Rectangle 3"/>
          <p:cNvSpPr>
            <a:spLocks noGrp="1"/>
          </p:cNvSpPr>
          <p:nvPr>
            <p:ph type="body" idx="4294967295"/>
          </p:nvPr>
        </p:nvSpPr>
        <p:spPr>
          <a:xfrm>
            <a:off x="152400" y="1752600"/>
            <a:ext cx="8915400" cy="685800"/>
          </a:xfrm>
        </p:spPr>
        <p:txBody>
          <a:bodyPr/>
          <a:lstStyle/>
          <a:p>
            <a:pPr eaLnBrk="1" hangingPunct="1"/>
            <a:r>
              <a:rPr lang="en-US" smtClean="0"/>
              <a:t>Useful for differentiating </a:t>
            </a:r>
            <a:r>
              <a:rPr lang="en-US" smtClean="0">
                <a:solidFill>
                  <a:srgbClr val="FF3300"/>
                </a:solidFill>
              </a:rPr>
              <a:t>germ cell tumors</a:t>
            </a:r>
          </a:p>
        </p:txBody>
      </p:sp>
      <p:graphicFrame>
        <p:nvGraphicFramePr>
          <p:cNvPr id="110622" name="Group 30"/>
          <p:cNvGraphicFramePr>
            <a:graphicFrameLocks noGrp="1"/>
          </p:cNvGraphicFramePr>
          <p:nvPr/>
        </p:nvGraphicFramePr>
        <p:xfrm>
          <a:off x="304800" y="2514600"/>
          <a:ext cx="8610600" cy="4069080"/>
        </p:xfrm>
        <a:graphic>
          <a:graphicData uri="http://schemas.openxmlformats.org/drawingml/2006/table">
            <a:tbl>
              <a:tblPr/>
              <a:tblGrid>
                <a:gridCol w="518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AFP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hCG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Yolk sac tumors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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Choriocarcinoma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Embryonal carcinoma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Seminomas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Teratoma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nl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Nonseminomatous testicular tumor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Symbol" pitchFamily="18" charset="2"/>
                        </a:rPr>
                        <a:t>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548E59-6F1C-49DA-8688-5CAD45ED949F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15714" name="Rectangle 2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8001000" cy="1143000"/>
          </a:xfrm>
        </p:spPr>
        <p:txBody>
          <a:bodyPr anchor="ctr"/>
          <a:lstStyle/>
          <a:p>
            <a:pPr eaLnBrk="1" hangingPunct="1"/>
            <a:r>
              <a:rPr lang="en-US" sz="3600" smtClean="0">
                <a:solidFill>
                  <a:srgbClr val="FF0000"/>
                </a:solidFill>
              </a:rPr>
              <a:t>Oncofetal </a:t>
            </a:r>
            <a:r>
              <a:rPr lang="en-US" sz="3600" smtClean="0">
                <a:solidFill>
                  <a:schemeClr val="tx1"/>
                </a:solidFill>
              </a:rPr>
              <a:t>Antigens as Tumor Markers</a:t>
            </a:r>
            <a:r>
              <a:rPr lang="en-US" sz="3600" smtClean="0">
                <a:solidFill>
                  <a:srgbClr val="FF0000"/>
                </a:solidFill>
              </a:rPr>
              <a:t> </a:t>
            </a:r>
            <a:r>
              <a:rPr lang="en-US" sz="3600" smtClean="0">
                <a:solidFill>
                  <a:schemeClr val="tx1"/>
                </a:solidFill>
              </a:rPr>
              <a:t>Carcinoembryonic Antigen</a:t>
            </a:r>
            <a:r>
              <a:rPr lang="en-US" sz="3600" smtClean="0">
                <a:solidFill>
                  <a:srgbClr val="FF0000"/>
                </a:solidFill>
              </a:rPr>
              <a:t> CEA </a:t>
            </a:r>
            <a:br>
              <a:rPr lang="en-US" sz="3600" smtClean="0">
                <a:solidFill>
                  <a:srgbClr val="FF0000"/>
                </a:solidFill>
              </a:rPr>
            </a:br>
            <a:endParaRPr lang="en-US" sz="3600" smtClean="0">
              <a:solidFill>
                <a:srgbClr val="FF0000"/>
              </a:solidFill>
            </a:endParaRPr>
          </a:p>
        </p:txBody>
      </p:sp>
      <p:sp>
        <p:nvSpPr>
          <p:cNvPr id="115715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 eaLnBrk="1" hangingPunct="1"/>
            <a:r>
              <a:rPr lang="en-US" sz="2800" smtClean="0"/>
              <a:t>Family of up to 36 large, cell-surface glycoproteins</a:t>
            </a:r>
          </a:p>
          <a:p>
            <a:pPr eaLnBrk="1" hangingPunct="1"/>
            <a:r>
              <a:rPr lang="en-US" sz="2800" smtClean="0"/>
              <a:t>Elevated in . . .</a:t>
            </a:r>
          </a:p>
          <a:p>
            <a:pPr lvl="1" eaLnBrk="1" hangingPunct="1"/>
            <a:r>
              <a:rPr lang="en-US" sz="2400" smtClean="0"/>
              <a:t>70% of colorectal cancers</a:t>
            </a:r>
          </a:p>
          <a:p>
            <a:pPr lvl="1" eaLnBrk="1" hangingPunct="1"/>
            <a:r>
              <a:rPr lang="en-US" sz="2400" smtClean="0"/>
              <a:t>45% of lung cancers</a:t>
            </a:r>
          </a:p>
          <a:p>
            <a:pPr lvl="1" eaLnBrk="1" hangingPunct="1"/>
            <a:r>
              <a:rPr lang="en-US" sz="2400" smtClean="0"/>
              <a:t>50% of gastric cancers</a:t>
            </a:r>
          </a:p>
          <a:p>
            <a:pPr lvl="1" eaLnBrk="1" hangingPunct="1"/>
            <a:r>
              <a:rPr lang="en-US" sz="2400" smtClean="0"/>
              <a:t>40% of breast cancers</a:t>
            </a:r>
          </a:p>
          <a:p>
            <a:pPr lvl="1" eaLnBrk="1" hangingPunct="1"/>
            <a:r>
              <a:rPr lang="en-US" sz="2400" smtClean="0"/>
              <a:t>55% of pancreatic cancers</a:t>
            </a:r>
          </a:p>
          <a:p>
            <a:pPr lvl="1" eaLnBrk="1" hangingPunct="1"/>
            <a:r>
              <a:rPr lang="en-US" sz="2400" smtClean="0"/>
              <a:t>25% of ovarian cancers</a:t>
            </a:r>
          </a:p>
          <a:p>
            <a:pPr lvl="1" eaLnBrk="1" hangingPunct="1"/>
            <a:r>
              <a:rPr lang="en-US" sz="2400" smtClean="0"/>
              <a:t>40% of uterine cancers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F31FAD-3ACF-438D-B7EF-9CA4CDC90E7C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solidFill>
                  <a:schemeClr val="tx1"/>
                </a:solidFill>
              </a:rPr>
              <a:t>Carcinoembryonic Antigen</a:t>
            </a:r>
            <a:r>
              <a:rPr lang="en-US" sz="4000" smtClean="0">
                <a:solidFill>
                  <a:srgbClr val="FF0000"/>
                </a:solidFill>
              </a:rPr>
              <a:t> CEA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Discovered by Gold &amp; Freeman in 1965 by immunizing rabbits with extracts of human </a:t>
            </a:r>
            <a:r>
              <a:rPr lang="en-US" sz="2800" smtClean="0">
                <a:solidFill>
                  <a:srgbClr val="3399FF"/>
                </a:solidFill>
              </a:rPr>
              <a:t>colon cancer tissue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resultant antisera were absorbed with extracts of human colon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Some </a:t>
            </a:r>
            <a:r>
              <a:rPr lang="en-US" sz="2800" smtClean="0">
                <a:solidFill>
                  <a:srgbClr val="3399FF"/>
                </a:solidFill>
              </a:rPr>
              <a:t>antisera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3399FF"/>
                </a:solidFill>
              </a:rPr>
              <a:t>reacted with the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3399FF"/>
                </a:solidFill>
              </a:rPr>
              <a:t>tumor </a:t>
            </a:r>
            <a:r>
              <a:rPr lang="en-US" sz="2800" smtClean="0"/>
              <a:t>extracts, but not with the extracts of normal tissue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antigen, which was </a:t>
            </a:r>
            <a:r>
              <a:rPr lang="en-US" sz="2800" smtClean="0">
                <a:solidFill>
                  <a:srgbClr val="3399FF"/>
                </a:solidFill>
              </a:rPr>
              <a:t>also found in</a:t>
            </a:r>
            <a:r>
              <a:rPr lang="en-US" sz="2800" smtClean="0"/>
              <a:t> </a:t>
            </a:r>
            <a:r>
              <a:rPr lang="en-US" sz="2800" smtClean="0">
                <a:solidFill>
                  <a:srgbClr val="3399FF"/>
                </a:solidFill>
              </a:rPr>
              <a:t>embryonic tissue</a:t>
            </a:r>
            <a:r>
              <a:rPr lang="en-US" sz="2800" smtClean="0"/>
              <a:t> was named CEA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CFD2DE-C7FD-4333-AAB1-AC7455B4D7F7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17762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Use of CEA</a:t>
            </a:r>
          </a:p>
        </p:txBody>
      </p:sp>
      <p:sp>
        <p:nvSpPr>
          <p:cNvPr id="117763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smtClean="0"/>
              <a:t>Elevated in non-malignant conditions:</a:t>
            </a:r>
          </a:p>
          <a:p>
            <a:pPr lvl="1" eaLnBrk="1" hangingPunct="1"/>
            <a:r>
              <a:rPr lang="en-US" smtClean="0"/>
              <a:t>Cirrhosis, emphysema, rectal polyps, benign breast disease, ulcerative colitis</a:t>
            </a:r>
          </a:p>
          <a:p>
            <a:pPr eaLnBrk="1" hangingPunct="1"/>
            <a:r>
              <a:rPr lang="en-US" smtClean="0"/>
              <a:t>Most useful in </a:t>
            </a:r>
            <a:r>
              <a:rPr lang="en-US" smtClean="0">
                <a:solidFill>
                  <a:srgbClr val="3399FF"/>
                </a:solidFill>
              </a:rPr>
              <a:t>staging</a:t>
            </a:r>
            <a:r>
              <a:rPr lang="en-US" smtClean="0"/>
              <a:t> and monitoring </a:t>
            </a:r>
            <a:r>
              <a:rPr lang="en-US" smtClean="0">
                <a:solidFill>
                  <a:srgbClr val="3399FF"/>
                </a:solidFill>
              </a:rPr>
              <a:t>recurrence</a:t>
            </a:r>
            <a:r>
              <a:rPr lang="en-US" smtClean="0"/>
              <a:t> of disease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904A69-D53E-4056-B8A0-14B9D83510C1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18786" name="Rectangle 2"/>
          <p:cNvSpPr>
            <a:spLocks noGrp="1"/>
          </p:cNvSpPr>
          <p:nvPr>
            <p:ph type="title" idx="4294967295"/>
          </p:nvPr>
        </p:nvSpPr>
        <p:spPr>
          <a:xfrm>
            <a:off x="1371600" y="6096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sz="3200" smtClean="0"/>
              <a:t>Carbohydrate Markers</a:t>
            </a:r>
            <a:br>
              <a:rPr lang="en-US" sz="3200" smtClean="0"/>
            </a:br>
            <a:r>
              <a:rPr lang="en-US" sz="2400" smtClean="0">
                <a:solidFill>
                  <a:schemeClr val="hlink"/>
                </a:solidFill>
              </a:rPr>
              <a:t>High molecular weight</a:t>
            </a:r>
            <a:r>
              <a:rPr lang="en-US" sz="2400" smtClean="0"/>
              <a:t> </a:t>
            </a:r>
            <a:r>
              <a:rPr lang="en-US" sz="2400" smtClean="0">
                <a:solidFill>
                  <a:schemeClr val="hlink"/>
                </a:solidFill>
              </a:rPr>
              <a:t>mucins or blood group antigens, more specific than enzymes &amp; hormones</a:t>
            </a:r>
          </a:p>
        </p:txBody>
      </p:sp>
      <p:sp>
        <p:nvSpPr>
          <p:cNvPr id="118787" name="Rectangle 4"/>
          <p:cNvSpPr>
            <a:spLocks noGrp="1"/>
          </p:cNvSpPr>
          <p:nvPr>
            <p:ph type="body" sz="half" idx="4294967295"/>
          </p:nvPr>
        </p:nvSpPr>
        <p:spPr>
          <a:xfrm>
            <a:off x="457200" y="3200400"/>
            <a:ext cx="4038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Antigens on the tumor cell surface</a:t>
            </a:r>
          </a:p>
        </p:txBody>
      </p:sp>
      <p:sp>
        <p:nvSpPr>
          <p:cNvPr id="118788" name="Rectangle 5"/>
          <p:cNvSpPr>
            <a:spLocks noGrp="1"/>
          </p:cNvSpPr>
          <p:nvPr>
            <p:ph type="body" sz="half" idx="4294967295"/>
          </p:nvPr>
        </p:nvSpPr>
        <p:spPr>
          <a:xfrm>
            <a:off x="4648200" y="3200400"/>
            <a:ext cx="40386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Secreted by the tumor cells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13CDFF-200D-4990-9F0F-37CF6E96423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6018" name="Title 1"/>
          <p:cNvSpPr>
            <a:spLocks noGrp="1"/>
          </p:cNvSpPr>
          <p:nvPr>
            <p:ph type="title" idx="4294967295"/>
          </p:nvPr>
        </p:nvSpPr>
        <p:spPr>
          <a:xfrm>
            <a:off x="914400" y="5334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smtClean="0">
                <a:solidFill>
                  <a:srgbClr val="FF0000"/>
                </a:solidFill>
              </a:rPr>
              <a:t>Atumor marker </a:t>
            </a:r>
            <a:r>
              <a:rPr lang="en-US" smtClean="0"/>
              <a:t>is a substance: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Arial" charset="0"/>
              <a:buAutoNum type="arabicPeriod"/>
            </a:pPr>
            <a:r>
              <a:rPr lang="en-US" smtClean="0"/>
              <a:t>Prodused by a tumor</a:t>
            </a:r>
          </a:p>
          <a:p>
            <a:pPr eaLnBrk="1" hangingPunct="1">
              <a:buFont typeface="Arial" charset="0"/>
              <a:buAutoNum type="arabicPeriod"/>
            </a:pPr>
            <a:r>
              <a:rPr lang="en-US" smtClean="0"/>
              <a:t>Or by the host in response to a tumor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,that is used to differentiate a tumor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from normal tissue or to determine the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presence of a tumor based 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measurements in the blood or secretions.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94A01F-B265-4D55-866B-CBEB945E9EE3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Carbohydrate Markers</a:t>
            </a:r>
            <a:br>
              <a:rPr lang="en-US" sz="3600" smtClean="0"/>
            </a:br>
            <a:r>
              <a:rPr lang="en-US" sz="3600" smtClean="0">
                <a:solidFill>
                  <a:srgbClr val="FF3300"/>
                </a:solidFill>
              </a:rPr>
              <a:t>Mucin </a:t>
            </a:r>
            <a:r>
              <a:rPr lang="en-US" sz="3600" smtClean="0"/>
              <a:t>(glycoproteins)Tumor Markers</a:t>
            </a:r>
          </a:p>
        </p:txBody>
      </p:sp>
      <p:graphicFrame>
        <p:nvGraphicFramePr>
          <p:cNvPr id="140337" name="Group 49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528948"/>
        </p:xfrm>
        <a:graphic>
          <a:graphicData uri="http://schemas.openxmlformats.org/drawingml/2006/table">
            <a:tbl>
              <a:tblPr/>
              <a:tblGrid>
                <a:gridCol w="2093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78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Type of Cancer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 125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Ovarian, endometrial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Tahoma" pitchFamily="34" charset="0"/>
                        </a:rPr>
                        <a:t>CA 15-3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Tahoma" pitchFamily="34" charset="0"/>
                        </a:rPr>
                        <a:t>Episialin Epitope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Breast, ovarian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Tahoma" pitchFamily="34" charset="0"/>
                        </a:rPr>
                        <a:t>CA 549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Tahoma" pitchFamily="34" charset="0"/>
                        </a:rPr>
                        <a:t>Episialin Epitope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3399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Breast, ovarian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Tahoma" pitchFamily="34" charset="0"/>
                        </a:rPr>
                        <a:t>CA 27.29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Tahoma" pitchFamily="34" charset="0"/>
                        </a:rPr>
                        <a:t>Episialin Epitope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Breast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Breast, ovarian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DU-PAN-2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Pancreatic, ovarian, GI, lung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1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6B068C-395F-4EC1-8EC2-094209CFE9C9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Episialin Antigen Epitopes</a:t>
            </a:r>
          </a:p>
        </p:txBody>
      </p:sp>
      <p:graphicFrame>
        <p:nvGraphicFramePr>
          <p:cNvPr id="142360" name="Group 24"/>
          <p:cNvGraphicFramePr>
            <a:graphicFrameLocks noGrp="1"/>
          </p:cNvGraphicFramePr>
          <p:nvPr>
            <p:ph idx="1"/>
          </p:nvPr>
        </p:nvGraphicFramePr>
        <p:xfrm>
          <a:off x="1182688" y="2017713"/>
          <a:ext cx="7772400" cy="4288536"/>
        </p:xfrm>
        <a:graphic>
          <a:graphicData uri="http://schemas.openxmlformats.org/drawingml/2006/table">
            <a:tbl>
              <a:tblPr/>
              <a:tblGrid>
                <a:gridCol w="2627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5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Tahoma" pitchFamily="34" charset="0"/>
                        </a:rPr>
                        <a:t>Epitope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Tahoma" pitchFamily="34" charset="0"/>
                        </a:rPr>
                        <a:t>Clinical Application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CA 15-3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Incidence of elevation is low 23%; shouldn’t be used to diagnose primary breast cancer.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Most useful in monitoring therapy &amp; disease progression in metastatic breast cancer patients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CA 549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Incidence of elevation is low 23%; shouldn’t be used to diagnose primary breast cancer.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 increasing value after initial decrease or stabilization indicates development of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FF"/>
                          </a:solidFill>
                          <a:effectLst/>
                          <a:latin typeface="Tahoma" pitchFamily="34" charset="0"/>
                        </a:rPr>
                        <a:t>metastasis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ahoma" pitchFamily="34" charset="0"/>
                        </a:rPr>
                        <a:t>CA 27.29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Has been approved by the FDA for clinical use in the detection of recurrent breast cancer in patients with stage II or III disease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19340B-6670-4864-B0C3-16DD6B53CC5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2185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3048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CA 125</a:t>
            </a:r>
          </a:p>
        </p:txBody>
      </p:sp>
      <p:sp>
        <p:nvSpPr>
          <p:cNvPr id="121859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High MW glycoprotein recognized by monoclonal Antibody OC125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Ab Isolated from a patient with serous </a:t>
            </a:r>
            <a:r>
              <a:rPr lang="en-US" smtClean="0">
                <a:solidFill>
                  <a:srgbClr val="3399FF"/>
                </a:solidFill>
              </a:rPr>
              <a:t>ovarian tumor 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3399FF"/>
                </a:solidFill>
              </a:rPr>
              <a:t>most useful for ovarian cancer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Elevated in 50% of stage I ovarian cancer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Elevated in 90% of stage II, &gt;90% III, and IV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4DF48E-E93D-4AF7-9E28-76510C26727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22882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DU-PAN-2</a:t>
            </a:r>
          </a:p>
        </p:txBody>
      </p:sp>
      <p:sp>
        <p:nvSpPr>
          <p:cNvPr id="122883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1981200"/>
            <a:ext cx="80010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100-500 kd mucin (80% carbohydrate)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Found mainly in pancreatic and biliary epithelium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Also in breast, bronchi, salivary glands, stomach, colon, intestine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60% sensitivity for pancreatic cancer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45% sensitivity for biliary tract cancer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44% sensitivity for hepatocellular carcinoma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644B02-A118-486D-B40E-3E45CDA9A617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23906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4000" smtClean="0"/>
              <a:t>Blood group antigens</a:t>
            </a:r>
            <a:br>
              <a:rPr lang="en-US" sz="4000" smtClean="0"/>
            </a:br>
            <a:r>
              <a:rPr lang="en-US" sz="4000" smtClean="0"/>
              <a:t> </a:t>
            </a:r>
            <a:r>
              <a:rPr lang="en-US" sz="2400" smtClean="0">
                <a:solidFill>
                  <a:srgbClr val="FF3300"/>
                </a:solidFill>
              </a:rPr>
              <a:t>blood group carbohydrates identified by monoclonal  </a:t>
            </a:r>
            <a:br>
              <a:rPr lang="en-US" sz="2400" smtClean="0">
                <a:solidFill>
                  <a:srgbClr val="FF3300"/>
                </a:solidFill>
              </a:rPr>
            </a:br>
            <a:r>
              <a:rPr lang="en-US" sz="2400" smtClean="0">
                <a:solidFill>
                  <a:srgbClr val="FF3300"/>
                </a:solidFill>
              </a:rPr>
              <a:t> antibodies; used as tumor markers as follows</a:t>
            </a:r>
          </a:p>
        </p:txBody>
      </p:sp>
      <p:graphicFrame>
        <p:nvGraphicFramePr>
          <p:cNvPr id="118803" name="Group 19"/>
          <p:cNvGraphicFramePr>
            <a:graphicFrameLocks noGrp="1"/>
          </p:cNvGraphicFramePr>
          <p:nvPr/>
        </p:nvGraphicFramePr>
        <p:xfrm>
          <a:off x="685800" y="1981200"/>
          <a:ext cx="7772400" cy="4298316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 19-9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Sensitivity 80% for pancreatic cancer;, 30% for colorectal cancer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 19-5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GI, pancreatic, ovarian cancer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 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Sensitivity 90% for pancreatic cancer;  as high as 73% for Duke’s stage C or D colon cancer. Also elevated in esophageal, liver, gastric cancer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 72-4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Sensitivity 40% in GI cancer, 40% in lung cancer, 36% in ovarian cancer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 242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Sensitivity 75%  for pancreatic cancer, 70% for colorectal cancer, 44% for gastric cancer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10EF1694-5687-4785-B9B3-B75970B45AE0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1249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Proteins</a:t>
            </a:r>
            <a:r>
              <a:rPr lang="en-US" smtClean="0"/>
              <a:t> as Tumor Markers</a:t>
            </a:r>
          </a:p>
        </p:txBody>
      </p:sp>
      <p:sp>
        <p:nvSpPr>
          <p:cNvPr id="1249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smtClean="0">
                <a:solidFill>
                  <a:srgbClr val="FF3300"/>
                </a:solidFill>
              </a:rPr>
              <a:t>Immunoglobulins</a:t>
            </a:r>
          </a:p>
          <a:p>
            <a:r>
              <a:rPr lang="en-US" sz="2000" smtClean="0"/>
              <a:t>Monoclonal immunoglobulins has been used as marker for </a:t>
            </a:r>
            <a:r>
              <a:rPr lang="en-US" sz="2000" smtClean="0">
                <a:solidFill>
                  <a:srgbClr val="3399FF"/>
                </a:solidFill>
              </a:rPr>
              <a:t>multiple myeloma</a:t>
            </a:r>
            <a:r>
              <a:rPr lang="en-US" sz="2000" smtClean="0"/>
              <a:t> (MM) for &gt; 100 years</a:t>
            </a:r>
          </a:p>
          <a:p>
            <a:r>
              <a:rPr lang="en-US" sz="2000" smtClean="0"/>
              <a:t>Monoclonal paraproteins appear as </a:t>
            </a:r>
            <a:r>
              <a:rPr lang="en-US" sz="2000" smtClean="0">
                <a:solidFill>
                  <a:srgbClr val="3399FF"/>
                </a:solidFill>
              </a:rPr>
              <a:t>sharp bands</a:t>
            </a:r>
            <a:r>
              <a:rPr lang="en-US" sz="2000" smtClean="0"/>
              <a:t> in the globulin area of the SPE patterns</a:t>
            </a:r>
          </a:p>
          <a:p>
            <a:r>
              <a:rPr lang="en-US" sz="2000" smtClean="0"/>
              <a:t>More than 95% of patients with MM have these abnormal high bands (</a:t>
            </a:r>
            <a:r>
              <a:rPr lang="en-US" sz="2000" smtClean="0">
                <a:solidFill>
                  <a:srgbClr val="3399FF"/>
                </a:solidFill>
              </a:rPr>
              <a:t>M-spike</a:t>
            </a:r>
            <a:r>
              <a:rPr lang="en-US" sz="2000" smtClean="0"/>
              <a:t>)</a:t>
            </a:r>
          </a:p>
          <a:p>
            <a:r>
              <a:rPr lang="en-US" sz="2000" smtClean="0">
                <a:solidFill>
                  <a:srgbClr val="3399FF"/>
                </a:solidFill>
              </a:rPr>
              <a:t>Bence Jones</a:t>
            </a:r>
            <a:r>
              <a:rPr lang="en-US" sz="2000" smtClean="0"/>
              <a:t> protein is a free monoclonal immunoglobulin in the </a:t>
            </a:r>
            <a:r>
              <a:rPr lang="en-US" sz="2000" smtClean="0">
                <a:solidFill>
                  <a:srgbClr val="3399FF"/>
                </a:solidFill>
              </a:rPr>
              <a:t>urine</a:t>
            </a:r>
          </a:p>
          <a:p>
            <a:r>
              <a:rPr lang="en-US" sz="2000" smtClean="0"/>
              <a:t>Lower Bence Jones protein concentrations are associated with more favorable outcome of treatment success </a:t>
            </a:r>
          </a:p>
          <a:p>
            <a:endParaRPr lang="en-US" sz="2000" smtClean="0"/>
          </a:p>
          <a:p>
            <a:endParaRPr lang="en-US" sz="200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939ABC-0D61-4B13-B0AA-12968271A9E0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25954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Proteins</a:t>
            </a:r>
            <a:r>
              <a:rPr lang="en-US" smtClean="0"/>
              <a:t> as Tumor Markers</a:t>
            </a:r>
          </a:p>
        </p:txBody>
      </p:sp>
      <p:sp>
        <p:nvSpPr>
          <p:cNvPr id="12595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25956" name="Picture 5" descr="Monoclonal_gammopathy_Multiple_Myelo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438400"/>
            <a:ext cx="327660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5957" name="Picture 7" descr="myeloma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1600200"/>
            <a:ext cx="487362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00A756-1DBC-4E3C-857F-266DF2D98606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26978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Normal Serum Electrophoresis </a:t>
            </a:r>
          </a:p>
        </p:txBody>
      </p:sp>
      <p:sp>
        <p:nvSpPr>
          <p:cNvPr id="12697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26980" name="Picture 5" descr="EPScanNor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7010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6067C4-D7F9-4513-9A4B-BD94A4445BC1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28002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Other tumor markers</a:t>
            </a:r>
          </a:p>
        </p:txBody>
      </p:sp>
      <p:sp>
        <p:nvSpPr>
          <p:cNvPr id="128003" name="Rectangle 3"/>
          <p:cNvSpPr>
            <a:spLocks noGrp="1"/>
          </p:cNvSpPr>
          <p:nvPr>
            <p:ph type="body" idx="4294967295"/>
          </p:nvPr>
        </p:nvSpPr>
        <p:spPr>
          <a:xfrm>
            <a:off x="1182688" y="1752600"/>
            <a:ext cx="7772400" cy="43799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700" dirty="0" err="1" smtClean="0">
                <a:solidFill>
                  <a:srgbClr val="FF3300"/>
                </a:solidFill>
              </a:rPr>
              <a:t>Oncogenes</a:t>
            </a:r>
            <a:r>
              <a:rPr lang="en-US" sz="1700" dirty="0" smtClean="0">
                <a:solidFill>
                  <a:srgbClr val="FF3300"/>
                </a:solidFill>
              </a:rPr>
              <a:t> </a:t>
            </a:r>
            <a:r>
              <a:rPr lang="en-US" sz="1700" dirty="0" smtClean="0"/>
              <a:t>(A mutated normal cellular gene that causes the malignant transformation of normal cells when activated)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err="1" smtClean="0"/>
              <a:t>ras</a:t>
            </a:r>
            <a:r>
              <a:rPr lang="en-US" sz="1500" dirty="0" smtClean="0"/>
              <a:t>, HER-2/</a:t>
            </a:r>
            <a:r>
              <a:rPr lang="en-US" sz="1500" dirty="0" err="1" smtClean="0"/>
              <a:t>neu</a:t>
            </a:r>
            <a:r>
              <a:rPr lang="en-US" sz="1500" dirty="0" smtClean="0"/>
              <a:t>, bcl-2, c-</a:t>
            </a:r>
            <a:r>
              <a:rPr lang="en-US" sz="1500" dirty="0" err="1" smtClean="0"/>
              <a:t>myc</a:t>
            </a:r>
            <a:endParaRPr lang="en-US" sz="1500" dirty="0" smtClean="0"/>
          </a:p>
          <a:p>
            <a:pPr eaLnBrk="1" hangingPunct="1">
              <a:lnSpc>
                <a:spcPct val="80000"/>
              </a:lnSpc>
            </a:pPr>
            <a:r>
              <a:rPr lang="en-US" sz="1700" dirty="0" smtClean="0">
                <a:solidFill>
                  <a:srgbClr val="FF3300"/>
                </a:solidFill>
              </a:rPr>
              <a:t>Tumor Suppressor genes </a:t>
            </a:r>
            <a:r>
              <a:rPr lang="en-US" sz="1700" dirty="0" smtClean="0"/>
              <a:t>( A gene involved in the regulation of cellular growth: loss of a tumor-suppressor gene has the potential to allow autonomous growth)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Retinoblastoma, p53, BRCA1 and 2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dirty="0" smtClean="0">
                <a:solidFill>
                  <a:srgbClr val="FF3300"/>
                </a:solidFill>
              </a:rPr>
              <a:t>Receptors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Estrogen &amp; Progesterone Receptors are used in breast cancer as indicators for hormonal therapy(patients with positive estrogen &amp; progesterone receptors tend to respond to hormonal therapy where as patients who don’t have to be treated using other therapies- Ex: chemotherapy). Patients with positive receptors have a better prognosis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dirty="0" smtClean="0">
                <a:solidFill>
                  <a:srgbClr val="FF3300"/>
                </a:solidFill>
              </a:rPr>
              <a:t>Cell-free Nucleic Acids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>
                <a:solidFill>
                  <a:srgbClr val="FF3300"/>
                </a:solidFill>
              </a:rPr>
              <a:t>  </a:t>
            </a:r>
            <a:r>
              <a:rPr lang="en-US" sz="1700" dirty="0" smtClean="0"/>
              <a:t>Circulating DNA &amp; RNA  could be used as tumor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marker. However, there must be a mechanism to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differentiate normal DNA from </a:t>
            </a:r>
            <a:r>
              <a:rPr lang="en-US" sz="1700" dirty="0" err="1" smtClean="0"/>
              <a:t>neoplastic</a:t>
            </a:r>
            <a:r>
              <a:rPr lang="en-US" sz="1700" dirty="0" smtClean="0"/>
              <a:t> DNA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Detecting mutations in the circulating DNA that are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dirty="0" smtClean="0"/>
              <a:t>  present in the cancer cells.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7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1500" dirty="0" smtClean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701159-95DE-4F43-8F6A-C5F16F378053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29026" name="Rectangle 2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Oncogene associations</a:t>
            </a:r>
          </a:p>
        </p:txBody>
      </p:sp>
      <p:graphicFrame>
        <p:nvGraphicFramePr>
          <p:cNvPr id="122897" name="Group 17"/>
          <p:cNvGraphicFramePr>
            <a:graphicFrameLocks noGrp="1"/>
          </p:cNvGraphicFramePr>
          <p:nvPr/>
        </p:nvGraphicFramePr>
        <p:xfrm>
          <a:off x="685800" y="1981200"/>
          <a:ext cx="7772400" cy="4237356"/>
        </p:xfrm>
        <a:graphic>
          <a:graphicData uri="http://schemas.openxmlformats.org/drawingml/2006/table">
            <a:tbl>
              <a:tblPr/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N-ras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AML, neuroblastoma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K-ras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Leukemia, lymphoma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c-myc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B, T-cell lymphoma, small cell lung cancer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HER-2/neu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Breast, ovarian, GI cancer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bcl-2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Leukemia, lymphoma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E08B9C-EC81-4393-8B43-D0BAC9B46B3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704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An ideal tumor marker should be: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4294967295"/>
          </p:nvPr>
        </p:nvSpPr>
        <p:spPr>
          <a:xfrm>
            <a:off x="1219200" y="1981200"/>
            <a:ext cx="7772400" cy="4114800"/>
          </a:xfrm>
          <a:solidFill>
            <a:srgbClr val="FFCC99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F0000"/>
                </a:solidFill>
              </a:rPr>
              <a:t>Specific</a:t>
            </a:r>
            <a:r>
              <a:rPr lang="en-US" sz="2400" smtClean="0"/>
              <a:t> for a given type of cancer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rgbClr val="FF0000"/>
                </a:solidFill>
              </a:rPr>
              <a:t>Sensitive</a:t>
            </a:r>
            <a:r>
              <a:rPr lang="en-US" sz="2400" smtClean="0"/>
              <a:t> enough to detect small tumors to allow early diagnosis or use in screening.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Unfortunately</a:t>
            </a:r>
            <a:r>
              <a:rPr lang="en-US" sz="2400" smtClean="0"/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Few markers are specific !!!!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7030A0"/>
                </a:solidFill>
              </a:rPr>
              <a:t>(tumor- specific markers versus tumor-associated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7030A0"/>
                </a:solidFill>
              </a:rPr>
              <a:t>markers)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In practice, tumor markers are most useful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in evaluating the </a:t>
            </a:r>
            <a:r>
              <a:rPr lang="en-US" sz="2400" smtClean="0">
                <a:solidFill>
                  <a:srgbClr val="FFFF00"/>
                </a:solidFill>
              </a:rPr>
              <a:t>progression of disease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status after the initial therapy and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FFFF00"/>
                </a:solidFill>
              </a:rPr>
              <a:t>monitoring </a:t>
            </a:r>
            <a:r>
              <a:rPr lang="en-US" sz="2400" smtClean="0"/>
              <a:t>subsequent </a:t>
            </a:r>
            <a:r>
              <a:rPr lang="en-US" sz="2400" smtClean="0">
                <a:solidFill>
                  <a:srgbClr val="FFFF00"/>
                </a:solidFill>
              </a:rPr>
              <a:t>treatment</a:t>
            </a:r>
            <a:r>
              <a:rPr lang="en-US" sz="2400" smtClean="0"/>
              <a:t> modalities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smtClean="0"/>
              <a:t>(Table 20-2) Page340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3000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EAB1BD-7F29-4B11-9DAC-66CDB321B05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2447925" y="1168400"/>
            <a:ext cx="4152900" cy="45212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86019" name="Group 3"/>
          <p:cNvGrpSpPr>
            <a:grpSpLocks/>
          </p:cNvGrpSpPr>
          <p:nvPr/>
        </p:nvGrpSpPr>
        <p:grpSpPr bwMode="auto">
          <a:xfrm>
            <a:off x="3243263" y="3054350"/>
            <a:ext cx="665162" cy="2349500"/>
            <a:chOff x="2620" y="1924"/>
            <a:chExt cx="472" cy="1480"/>
          </a:xfrm>
        </p:grpSpPr>
        <p:sp>
          <p:nvSpPr>
            <p:cNvPr id="88098" name="Oval 4"/>
            <p:cNvSpPr>
              <a:spLocks noChangeArrowheads="1"/>
            </p:cNvSpPr>
            <p:nvPr/>
          </p:nvSpPr>
          <p:spPr bwMode="auto">
            <a:xfrm>
              <a:off x="2716" y="230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99" name="Oval 5"/>
            <p:cNvSpPr>
              <a:spLocks noChangeArrowheads="1"/>
            </p:cNvSpPr>
            <p:nvPr/>
          </p:nvSpPr>
          <p:spPr bwMode="auto">
            <a:xfrm>
              <a:off x="2764" y="264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0" name="Oval 6"/>
            <p:cNvSpPr>
              <a:spLocks noChangeArrowheads="1"/>
            </p:cNvSpPr>
            <p:nvPr/>
          </p:nvSpPr>
          <p:spPr bwMode="auto">
            <a:xfrm>
              <a:off x="2716" y="278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1" name="Oval 7"/>
            <p:cNvSpPr>
              <a:spLocks noChangeArrowheads="1"/>
            </p:cNvSpPr>
            <p:nvPr/>
          </p:nvSpPr>
          <p:spPr bwMode="auto">
            <a:xfrm>
              <a:off x="2812" y="2932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2" name="Oval 8"/>
            <p:cNvSpPr>
              <a:spLocks noChangeArrowheads="1"/>
            </p:cNvSpPr>
            <p:nvPr/>
          </p:nvSpPr>
          <p:spPr bwMode="auto">
            <a:xfrm>
              <a:off x="2812" y="3316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3" name="Oval 9"/>
            <p:cNvSpPr>
              <a:spLocks noChangeArrowheads="1"/>
            </p:cNvSpPr>
            <p:nvPr/>
          </p:nvSpPr>
          <p:spPr bwMode="auto">
            <a:xfrm>
              <a:off x="2812" y="3172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4" name="Oval 10"/>
            <p:cNvSpPr>
              <a:spLocks noChangeArrowheads="1"/>
            </p:cNvSpPr>
            <p:nvPr/>
          </p:nvSpPr>
          <p:spPr bwMode="auto">
            <a:xfrm>
              <a:off x="2860" y="230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5" name="Oval 11"/>
            <p:cNvSpPr>
              <a:spLocks noChangeArrowheads="1"/>
            </p:cNvSpPr>
            <p:nvPr/>
          </p:nvSpPr>
          <p:spPr bwMode="auto">
            <a:xfrm>
              <a:off x="2812" y="216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6" name="Oval 12"/>
            <p:cNvSpPr>
              <a:spLocks noChangeArrowheads="1"/>
            </p:cNvSpPr>
            <p:nvPr/>
          </p:nvSpPr>
          <p:spPr bwMode="auto">
            <a:xfrm>
              <a:off x="2620" y="264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7" name="Oval 13"/>
            <p:cNvSpPr>
              <a:spLocks noChangeArrowheads="1"/>
            </p:cNvSpPr>
            <p:nvPr/>
          </p:nvSpPr>
          <p:spPr bwMode="auto">
            <a:xfrm>
              <a:off x="2908" y="264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8" name="Oval 14"/>
            <p:cNvSpPr>
              <a:spLocks noChangeArrowheads="1"/>
            </p:cNvSpPr>
            <p:nvPr/>
          </p:nvSpPr>
          <p:spPr bwMode="auto">
            <a:xfrm>
              <a:off x="2908" y="278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09" name="Oval 15"/>
            <p:cNvSpPr>
              <a:spLocks noChangeArrowheads="1"/>
            </p:cNvSpPr>
            <p:nvPr/>
          </p:nvSpPr>
          <p:spPr bwMode="auto">
            <a:xfrm>
              <a:off x="2716" y="3076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10" name="Oval 16"/>
            <p:cNvSpPr>
              <a:spLocks noChangeArrowheads="1"/>
            </p:cNvSpPr>
            <p:nvPr/>
          </p:nvSpPr>
          <p:spPr bwMode="auto">
            <a:xfrm>
              <a:off x="2764" y="2452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11" name="Oval 17"/>
            <p:cNvSpPr>
              <a:spLocks noChangeArrowheads="1"/>
            </p:cNvSpPr>
            <p:nvPr/>
          </p:nvSpPr>
          <p:spPr bwMode="auto">
            <a:xfrm>
              <a:off x="2620" y="2932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12" name="Oval 18"/>
            <p:cNvSpPr>
              <a:spLocks noChangeArrowheads="1"/>
            </p:cNvSpPr>
            <p:nvPr/>
          </p:nvSpPr>
          <p:spPr bwMode="auto">
            <a:xfrm>
              <a:off x="3004" y="288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13" name="Oval 19"/>
            <p:cNvSpPr>
              <a:spLocks noChangeArrowheads="1"/>
            </p:cNvSpPr>
            <p:nvPr/>
          </p:nvSpPr>
          <p:spPr bwMode="auto">
            <a:xfrm>
              <a:off x="2908" y="3076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14" name="Oval 20"/>
            <p:cNvSpPr>
              <a:spLocks noChangeArrowheads="1"/>
            </p:cNvSpPr>
            <p:nvPr/>
          </p:nvSpPr>
          <p:spPr bwMode="auto">
            <a:xfrm>
              <a:off x="2812" y="192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15" name="Oval 21"/>
            <p:cNvSpPr>
              <a:spLocks noChangeArrowheads="1"/>
            </p:cNvSpPr>
            <p:nvPr/>
          </p:nvSpPr>
          <p:spPr bwMode="auto">
            <a:xfrm>
              <a:off x="3004" y="254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16" name="Oval 22"/>
            <p:cNvSpPr>
              <a:spLocks noChangeArrowheads="1"/>
            </p:cNvSpPr>
            <p:nvPr/>
          </p:nvSpPr>
          <p:spPr bwMode="auto">
            <a:xfrm>
              <a:off x="2668" y="2500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17" name="Oval 23"/>
            <p:cNvSpPr>
              <a:spLocks noChangeArrowheads="1"/>
            </p:cNvSpPr>
            <p:nvPr/>
          </p:nvSpPr>
          <p:spPr bwMode="auto">
            <a:xfrm>
              <a:off x="2668" y="3220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118" name="Oval 24"/>
            <p:cNvSpPr>
              <a:spLocks noChangeArrowheads="1"/>
            </p:cNvSpPr>
            <p:nvPr/>
          </p:nvSpPr>
          <p:spPr bwMode="auto">
            <a:xfrm>
              <a:off x="2908" y="2452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grpSp>
        <p:nvGrpSpPr>
          <p:cNvPr id="86041" name="Group 25"/>
          <p:cNvGrpSpPr>
            <a:grpSpLocks/>
          </p:cNvGrpSpPr>
          <p:nvPr/>
        </p:nvGrpSpPr>
        <p:grpSpPr bwMode="auto">
          <a:xfrm>
            <a:off x="5072063" y="1454150"/>
            <a:ext cx="665162" cy="2349500"/>
            <a:chOff x="3916" y="916"/>
            <a:chExt cx="472" cy="1480"/>
          </a:xfrm>
        </p:grpSpPr>
        <p:sp>
          <p:nvSpPr>
            <p:cNvPr id="88077" name="Oval 26"/>
            <p:cNvSpPr>
              <a:spLocks noChangeArrowheads="1"/>
            </p:cNvSpPr>
            <p:nvPr/>
          </p:nvSpPr>
          <p:spPr bwMode="auto">
            <a:xfrm>
              <a:off x="4012" y="192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78" name="Oval 27"/>
            <p:cNvSpPr>
              <a:spLocks noChangeArrowheads="1"/>
            </p:cNvSpPr>
            <p:nvPr/>
          </p:nvSpPr>
          <p:spPr bwMode="auto">
            <a:xfrm>
              <a:off x="4060" y="158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79" name="Oval 28"/>
            <p:cNvSpPr>
              <a:spLocks noChangeArrowheads="1"/>
            </p:cNvSpPr>
            <p:nvPr/>
          </p:nvSpPr>
          <p:spPr bwMode="auto">
            <a:xfrm>
              <a:off x="4012" y="144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0" name="Oval 29"/>
            <p:cNvSpPr>
              <a:spLocks noChangeArrowheads="1"/>
            </p:cNvSpPr>
            <p:nvPr/>
          </p:nvSpPr>
          <p:spPr bwMode="auto">
            <a:xfrm>
              <a:off x="4108" y="1300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1" name="Oval 30"/>
            <p:cNvSpPr>
              <a:spLocks noChangeArrowheads="1"/>
            </p:cNvSpPr>
            <p:nvPr/>
          </p:nvSpPr>
          <p:spPr bwMode="auto">
            <a:xfrm>
              <a:off x="4108" y="916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2" name="Oval 31"/>
            <p:cNvSpPr>
              <a:spLocks noChangeArrowheads="1"/>
            </p:cNvSpPr>
            <p:nvPr/>
          </p:nvSpPr>
          <p:spPr bwMode="auto">
            <a:xfrm>
              <a:off x="4108" y="1060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3" name="Oval 32"/>
            <p:cNvSpPr>
              <a:spLocks noChangeArrowheads="1"/>
            </p:cNvSpPr>
            <p:nvPr/>
          </p:nvSpPr>
          <p:spPr bwMode="auto">
            <a:xfrm>
              <a:off x="4156" y="192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4" name="Oval 33"/>
            <p:cNvSpPr>
              <a:spLocks noChangeArrowheads="1"/>
            </p:cNvSpPr>
            <p:nvPr/>
          </p:nvSpPr>
          <p:spPr bwMode="auto">
            <a:xfrm>
              <a:off x="4108" y="206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5" name="Oval 34"/>
            <p:cNvSpPr>
              <a:spLocks noChangeArrowheads="1"/>
            </p:cNvSpPr>
            <p:nvPr/>
          </p:nvSpPr>
          <p:spPr bwMode="auto">
            <a:xfrm>
              <a:off x="3916" y="158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6" name="Oval 35"/>
            <p:cNvSpPr>
              <a:spLocks noChangeArrowheads="1"/>
            </p:cNvSpPr>
            <p:nvPr/>
          </p:nvSpPr>
          <p:spPr bwMode="auto">
            <a:xfrm>
              <a:off x="4204" y="158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7" name="Oval 36"/>
            <p:cNvSpPr>
              <a:spLocks noChangeArrowheads="1"/>
            </p:cNvSpPr>
            <p:nvPr/>
          </p:nvSpPr>
          <p:spPr bwMode="auto">
            <a:xfrm>
              <a:off x="4204" y="144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8" name="Oval 37"/>
            <p:cNvSpPr>
              <a:spLocks noChangeArrowheads="1"/>
            </p:cNvSpPr>
            <p:nvPr/>
          </p:nvSpPr>
          <p:spPr bwMode="auto">
            <a:xfrm>
              <a:off x="4012" y="1156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89" name="Oval 38"/>
            <p:cNvSpPr>
              <a:spLocks noChangeArrowheads="1"/>
            </p:cNvSpPr>
            <p:nvPr/>
          </p:nvSpPr>
          <p:spPr bwMode="auto">
            <a:xfrm>
              <a:off x="4060" y="1780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90" name="Oval 39"/>
            <p:cNvSpPr>
              <a:spLocks noChangeArrowheads="1"/>
            </p:cNvSpPr>
            <p:nvPr/>
          </p:nvSpPr>
          <p:spPr bwMode="auto">
            <a:xfrm>
              <a:off x="3916" y="1300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91" name="Oval 40"/>
            <p:cNvSpPr>
              <a:spLocks noChangeArrowheads="1"/>
            </p:cNvSpPr>
            <p:nvPr/>
          </p:nvSpPr>
          <p:spPr bwMode="auto">
            <a:xfrm>
              <a:off x="4300" y="134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92" name="Oval 41"/>
            <p:cNvSpPr>
              <a:spLocks noChangeArrowheads="1"/>
            </p:cNvSpPr>
            <p:nvPr/>
          </p:nvSpPr>
          <p:spPr bwMode="auto">
            <a:xfrm>
              <a:off x="4204" y="1156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93" name="Oval 42"/>
            <p:cNvSpPr>
              <a:spLocks noChangeArrowheads="1"/>
            </p:cNvSpPr>
            <p:nvPr/>
          </p:nvSpPr>
          <p:spPr bwMode="auto">
            <a:xfrm>
              <a:off x="4108" y="2308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94" name="Oval 43"/>
            <p:cNvSpPr>
              <a:spLocks noChangeArrowheads="1"/>
            </p:cNvSpPr>
            <p:nvPr/>
          </p:nvSpPr>
          <p:spPr bwMode="auto">
            <a:xfrm>
              <a:off x="4300" y="1684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95" name="Oval 44"/>
            <p:cNvSpPr>
              <a:spLocks noChangeArrowheads="1"/>
            </p:cNvSpPr>
            <p:nvPr/>
          </p:nvSpPr>
          <p:spPr bwMode="auto">
            <a:xfrm>
              <a:off x="3964" y="1732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96" name="Oval 45"/>
            <p:cNvSpPr>
              <a:spLocks noChangeArrowheads="1"/>
            </p:cNvSpPr>
            <p:nvPr/>
          </p:nvSpPr>
          <p:spPr bwMode="auto">
            <a:xfrm>
              <a:off x="3964" y="1012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88097" name="Oval 46"/>
            <p:cNvSpPr>
              <a:spLocks noChangeArrowheads="1"/>
            </p:cNvSpPr>
            <p:nvPr/>
          </p:nvSpPr>
          <p:spPr bwMode="auto">
            <a:xfrm>
              <a:off x="4204" y="1780"/>
              <a:ext cx="88" cy="88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</p:grpSp>
      <p:sp>
        <p:nvSpPr>
          <p:cNvPr id="88069" name="Rectangle 47"/>
          <p:cNvSpPr>
            <a:spLocks noChangeArrowheads="1"/>
          </p:cNvSpPr>
          <p:nvPr/>
        </p:nvSpPr>
        <p:spPr bwMode="auto">
          <a:xfrm rot="-5400000">
            <a:off x="491331" y="3258344"/>
            <a:ext cx="328136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latin typeface="Helvetica"/>
                <a:cs typeface="Arial" charset="0"/>
              </a:rPr>
              <a:t>Marker</a:t>
            </a:r>
            <a:r>
              <a:rPr lang="en-US" sz="2400" b="1">
                <a:solidFill>
                  <a:schemeClr val="bg1"/>
                </a:solidFill>
                <a:latin typeface="Helvetica"/>
                <a:cs typeface="Arial" charset="0"/>
              </a:rPr>
              <a:t> </a:t>
            </a:r>
            <a:r>
              <a:rPr lang="en-US" sz="2400" b="1">
                <a:latin typeface="Helvetica"/>
                <a:cs typeface="Arial" charset="0"/>
              </a:rPr>
              <a:t>concentration</a:t>
            </a:r>
          </a:p>
        </p:txBody>
      </p:sp>
      <p:sp>
        <p:nvSpPr>
          <p:cNvPr id="88070" name="Line 48"/>
          <p:cNvSpPr>
            <a:spLocks noChangeShapeType="1"/>
          </p:cNvSpPr>
          <p:nvPr/>
        </p:nvSpPr>
        <p:spPr bwMode="auto">
          <a:xfrm>
            <a:off x="4456113" y="1231900"/>
            <a:ext cx="0" cy="4394200"/>
          </a:xfrm>
          <a:prstGeom prst="line">
            <a:avLst/>
          </a:prstGeom>
          <a:noFill/>
          <a:ln w="2540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71" name="Rectangle 49"/>
          <p:cNvSpPr>
            <a:spLocks noChangeArrowheads="1"/>
          </p:cNvSpPr>
          <p:nvPr/>
        </p:nvSpPr>
        <p:spPr bwMode="auto">
          <a:xfrm>
            <a:off x="3360738" y="5686425"/>
            <a:ext cx="315912" cy="576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latin typeface="Helvetica"/>
                <a:cs typeface="Arial" charset="0"/>
              </a:rPr>
              <a:t>-</a:t>
            </a:r>
          </a:p>
        </p:txBody>
      </p:sp>
      <p:sp>
        <p:nvSpPr>
          <p:cNvPr id="88072" name="Rectangle 50"/>
          <p:cNvSpPr>
            <a:spLocks noChangeArrowheads="1"/>
          </p:cNvSpPr>
          <p:nvPr/>
        </p:nvSpPr>
        <p:spPr bwMode="auto">
          <a:xfrm>
            <a:off x="5324475" y="5686425"/>
            <a:ext cx="419100" cy="576263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chemeClr val="bg1"/>
                </a:solidFill>
                <a:latin typeface="Helvetica"/>
                <a:cs typeface="Arial" charset="0"/>
              </a:rPr>
              <a:t>+</a:t>
            </a:r>
          </a:p>
        </p:txBody>
      </p:sp>
      <p:sp>
        <p:nvSpPr>
          <p:cNvPr id="88073" name="Rectangle 51"/>
          <p:cNvSpPr>
            <a:spLocks noChangeArrowheads="1"/>
          </p:cNvSpPr>
          <p:nvPr/>
        </p:nvSpPr>
        <p:spPr bwMode="auto">
          <a:xfrm>
            <a:off x="3833813" y="5853113"/>
            <a:ext cx="1335087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400" b="1">
                <a:latin typeface="Helvetica"/>
                <a:cs typeface="Arial" charset="0"/>
              </a:rPr>
              <a:t>Disease</a:t>
            </a:r>
          </a:p>
        </p:txBody>
      </p:sp>
      <p:sp>
        <p:nvSpPr>
          <p:cNvPr id="86068" name="Line 52"/>
          <p:cNvSpPr>
            <a:spLocks noChangeShapeType="1"/>
          </p:cNvSpPr>
          <p:nvPr/>
        </p:nvSpPr>
        <p:spPr bwMode="auto">
          <a:xfrm>
            <a:off x="2514600" y="3048000"/>
            <a:ext cx="4038600" cy="0"/>
          </a:xfrm>
          <a:prstGeom prst="line">
            <a:avLst/>
          </a:prstGeom>
          <a:noFill/>
          <a:ln w="25400">
            <a:solidFill>
              <a:srgbClr val="FAFD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69" name="Line 53"/>
          <p:cNvSpPr>
            <a:spLocks noChangeShapeType="1"/>
          </p:cNvSpPr>
          <p:nvPr/>
        </p:nvSpPr>
        <p:spPr bwMode="auto">
          <a:xfrm>
            <a:off x="2514600" y="3886200"/>
            <a:ext cx="4038600" cy="0"/>
          </a:xfrm>
          <a:prstGeom prst="line">
            <a:avLst/>
          </a:prstGeom>
          <a:noFill/>
          <a:ln w="25400">
            <a:solidFill>
              <a:srgbClr val="FAFD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70" name="Line 54"/>
          <p:cNvSpPr>
            <a:spLocks noChangeShapeType="1"/>
          </p:cNvSpPr>
          <p:nvPr/>
        </p:nvSpPr>
        <p:spPr bwMode="auto">
          <a:xfrm>
            <a:off x="2514600" y="3429000"/>
            <a:ext cx="4038600" cy="0"/>
          </a:xfrm>
          <a:prstGeom prst="line">
            <a:avLst/>
          </a:prstGeom>
          <a:noFill/>
          <a:ln w="25400">
            <a:solidFill>
              <a:srgbClr val="FAFD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60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60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68" grpId="0" animBg="1"/>
      <p:bldP spid="86069" grpId="0" animBg="1"/>
      <p:bldP spid="8607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C84F75-3173-4857-9E08-29AB6C7B3CD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9090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List of Marker Categories</a:t>
            </a:r>
          </a:p>
        </p:txBody>
      </p:sp>
      <p:sp>
        <p:nvSpPr>
          <p:cNvPr id="89091" name="Content Placeholder 2"/>
          <p:cNvSpPr>
            <a:spLocks noGrp="1"/>
          </p:cNvSpPr>
          <p:nvPr>
            <p:ph idx="4294967295"/>
          </p:nvPr>
        </p:nvSpPr>
        <p:spPr>
          <a:solidFill>
            <a:srgbClr val="FFCC00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Enzymes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Hormones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Oncofetal antigens:</a:t>
            </a:r>
            <a:r>
              <a:rPr lang="en-US" sz="3000" smtClean="0"/>
              <a:t> </a:t>
            </a:r>
            <a:r>
              <a:rPr lang="en-US" sz="1500" smtClean="0">
                <a:solidFill>
                  <a:srgbClr val="FF3300"/>
                </a:solidFill>
              </a:rPr>
              <a:t>Proteins </a:t>
            </a:r>
            <a:r>
              <a:rPr lang="en-US" sz="1500" smtClean="0"/>
              <a:t>produced during </a:t>
            </a:r>
            <a:r>
              <a:rPr lang="en-US" sz="1500" smtClean="0">
                <a:solidFill>
                  <a:srgbClr val="FF3300"/>
                </a:solidFill>
              </a:rPr>
              <a:t>fetal life</a:t>
            </a:r>
            <a:r>
              <a:rPr lang="en-US" sz="1500" smtClean="0"/>
              <a:t> that decrease to low or undetectable concentrations after birth. They </a:t>
            </a:r>
            <a:r>
              <a:rPr lang="en-US" sz="1500" smtClean="0">
                <a:solidFill>
                  <a:srgbClr val="FF3300"/>
                </a:solidFill>
              </a:rPr>
              <a:t>reappear</a:t>
            </a:r>
            <a:r>
              <a:rPr lang="en-US" sz="1500" smtClean="0"/>
              <a:t> in some forms of cancer because of the </a:t>
            </a:r>
            <a:r>
              <a:rPr lang="en-US" sz="1500" smtClean="0">
                <a:solidFill>
                  <a:srgbClr val="FF3300"/>
                </a:solidFill>
              </a:rPr>
              <a:t>reactivation of a gene</a:t>
            </a:r>
            <a:r>
              <a:rPr lang="en-US" sz="1500" smtClean="0"/>
              <a:t> in the transformed </a:t>
            </a:r>
            <a:r>
              <a:rPr lang="en-US" sz="1500" smtClean="0">
                <a:solidFill>
                  <a:srgbClr val="FF3300"/>
                </a:solidFill>
              </a:rPr>
              <a:t>malignant cells</a:t>
            </a:r>
            <a:r>
              <a:rPr lang="en-US" sz="150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Carbohydrate markers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Blood group antigens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Proteins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Receptors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Genes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6D969-DEFD-4D1B-AF30-9845DAB28B6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0114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Enzymes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1182688" y="2017713"/>
            <a:ext cx="3814762" cy="41148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>
                <a:solidFill>
                  <a:srgbClr val="FF0000"/>
                </a:solidFill>
              </a:rPr>
              <a:t>Spectrophotometric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>
                <a:solidFill>
                  <a:srgbClr val="FF0000"/>
                </a:solidFill>
              </a:rPr>
              <a:t>determination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Measuring </a:t>
            </a:r>
            <a:r>
              <a:rPr lang="en-US" sz="2800">
                <a:solidFill>
                  <a:srgbClr val="FFFF00"/>
                </a:solidFill>
              </a:rPr>
              <a:t>enzyme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00"/>
                </a:solidFill>
              </a:rPr>
              <a:t>activity </a:t>
            </a:r>
            <a:r>
              <a:rPr lang="en-US" sz="2800"/>
              <a:t>(reaction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producing a color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proportional to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enzyme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concentration)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/>
          </a:p>
        </p:txBody>
      </p:sp>
      <p:sp>
        <p:nvSpPr>
          <p:cNvPr id="4" name="Content Placeholder 3"/>
          <p:cNvSpPr>
            <a:spLocks noGrp="1"/>
          </p:cNvSpPr>
          <p:nvPr>
            <p:ph sz="half" idx="4294967295"/>
          </p:nvPr>
        </p:nvSpPr>
        <p:spPr>
          <a:xfrm>
            <a:off x="5140325" y="2017713"/>
            <a:ext cx="3814763" cy="41148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>
                <a:solidFill>
                  <a:srgbClr val="FF0000"/>
                </a:solidFill>
              </a:rPr>
              <a:t>Immunoassay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>
                <a:solidFill>
                  <a:srgbClr val="FF0000"/>
                </a:solidFill>
              </a:rPr>
              <a:t>determination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Enzyme content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measured as a </a:t>
            </a:r>
            <a:r>
              <a:rPr lang="en-US" sz="2800">
                <a:solidFill>
                  <a:srgbClr val="FFFF00"/>
                </a:solidFill>
              </a:rPr>
              <a:t>protein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>
                <a:solidFill>
                  <a:srgbClr val="FFFF00"/>
                </a:solidFill>
              </a:rPr>
              <a:t>antigen mass</a:t>
            </a:r>
            <a:r>
              <a:rPr lang="en-US" sz="2800"/>
              <a:t> instead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of its catalytic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/>
              <a:t>activity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C50370-D254-405D-B3F4-21C3DB4B739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113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mtClean="0"/>
              <a:t>Prostate-Specific Antigen </a:t>
            </a:r>
            <a:r>
              <a:rPr lang="en-US" smtClean="0">
                <a:solidFill>
                  <a:srgbClr val="FF0000"/>
                </a:solidFill>
              </a:rPr>
              <a:t>PSA</a:t>
            </a:r>
          </a:p>
        </p:txBody>
      </p:sp>
      <p:sp>
        <p:nvSpPr>
          <p:cNvPr id="91139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The most </a:t>
            </a:r>
            <a:r>
              <a:rPr lang="en-US" sz="2400" smtClean="0">
                <a:solidFill>
                  <a:srgbClr val="FF0000"/>
                </a:solidFill>
              </a:rPr>
              <a:t>promising</a:t>
            </a:r>
            <a:r>
              <a:rPr lang="en-US" sz="2400" smtClean="0"/>
              <a:t> tumor marker available</a:t>
            </a:r>
          </a:p>
          <a:p>
            <a:pPr eaLnBrk="1" hangingPunct="1"/>
            <a:r>
              <a:rPr lang="en-US" sz="2400" smtClean="0"/>
              <a:t>One of the few </a:t>
            </a:r>
            <a:r>
              <a:rPr lang="en-US" sz="2400" smtClean="0">
                <a:solidFill>
                  <a:srgbClr val="FF0000"/>
                </a:solidFill>
              </a:rPr>
              <a:t>organ-specific </a:t>
            </a:r>
            <a:r>
              <a:rPr lang="en-US" sz="2400" smtClean="0"/>
              <a:t>tumor markers</a:t>
            </a:r>
          </a:p>
          <a:p>
            <a:pPr eaLnBrk="1" hangingPunct="1"/>
            <a:r>
              <a:rPr lang="en-US" sz="2400" smtClean="0">
                <a:solidFill>
                  <a:srgbClr val="FF3300"/>
                </a:solidFill>
              </a:rPr>
              <a:t>Prostate cancer</a:t>
            </a:r>
            <a:r>
              <a:rPr lang="en-US" sz="2400" smtClean="0"/>
              <a:t> is the leading cancer in older men; when detected early (organ confined), it is potentially cured by radical prostatectomy.</a:t>
            </a:r>
          </a:p>
          <a:p>
            <a:pPr eaLnBrk="1" hangingPunct="1"/>
            <a:r>
              <a:rPr lang="en-US" sz="2400" smtClean="0"/>
              <a:t>Produced exclusively by the </a:t>
            </a:r>
            <a:r>
              <a:rPr lang="en-US" sz="2400" smtClean="0">
                <a:solidFill>
                  <a:srgbClr val="FF0000"/>
                </a:solidFill>
              </a:rPr>
              <a:t>epithelial cells </a:t>
            </a:r>
            <a:r>
              <a:rPr lang="en-US" sz="2400" smtClean="0"/>
              <a:t>of the acini and ducts of the </a:t>
            </a:r>
            <a:r>
              <a:rPr lang="en-US" sz="2400" smtClean="0">
                <a:solidFill>
                  <a:srgbClr val="558ED5"/>
                </a:solidFill>
              </a:rPr>
              <a:t>prostate gland</a:t>
            </a:r>
            <a:endParaRPr lang="en-US" sz="2400" smtClean="0"/>
          </a:p>
          <a:p>
            <a:pPr eaLnBrk="1" hangingPunct="1"/>
            <a:r>
              <a:rPr lang="en-US" sz="2400" smtClean="0"/>
              <a:t>It cleaves a seminal vesicle-specific protein into several low molecular weight proteins as part of the process of liquefaction of the seminal coagulum   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2248</TotalTime>
  <Words>2575</Words>
  <Application>Microsoft Office PowerPoint</Application>
  <PresentationFormat>On-screen Show (4:3)</PresentationFormat>
  <Paragraphs>378</Paragraphs>
  <Slides>49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Arial</vt:lpstr>
      <vt:lpstr>Calibri</vt:lpstr>
      <vt:lpstr>Helvetica</vt:lpstr>
      <vt:lpstr>Symbol</vt:lpstr>
      <vt:lpstr>Tahoma</vt:lpstr>
      <vt:lpstr>Times New Roman</vt:lpstr>
      <vt:lpstr>Wingdings</vt:lpstr>
      <vt:lpstr>Blends</vt:lpstr>
      <vt:lpstr>Document</vt:lpstr>
      <vt:lpstr>Tumor Markers </vt:lpstr>
      <vt:lpstr>Lecture Objectives</vt:lpstr>
      <vt:lpstr>Leading causes of death in the United States</vt:lpstr>
      <vt:lpstr>Atumor marker is a substance:</vt:lpstr>
      <vt:lpstr>An ideal tumor marker should be:</vt:lpstr>
      <vt:lpstr>PowerPoint Presentation</vt:lpstr>
      <vt:lpstr>List of Marker Categories</vt:lpstr>
      <vt:lpstr>Enzymes</vt:lpstr>
      <vt:lpstr>Prostate-Specific Antigen PSA</vt:lpstr>
      <vt:lpstr>Prostate Gland</vt:lpstr>
      <vt:lpstr>Clinical Applications of PSA</vt:lpstr>
      <vt:lpstr>Clinical Applications of PSA</vt:lpstr>
      <vt:lpstr>Clinical Applications of PSA</vt:lpstr>
      <vt:lpstr>Clinical Applications of PSA</vt:lpstr>
      <vt:lpstr>Clinical Applications of PSA</vt:lpstr>
      <vt:lpstr>Clinical Applications of PSA</vt:lpstr>
      <vt:lpstr>Measuring PSA Levels in Women</vt:lpstr>
      <vt:lpstr>Alkaline Phosphatase ALP</vt:lpstr>
      <vt:lpstr>Lactate Dehydrogenase LD</vt:lpstr>
      <vt:lpstr>Neuron-Specific Enolase NSE</vt:lpstr>
      <vt:lpstr> Hormones as Tumor Markers ACTH (Adrenocorticotropic Hormone) </vt:lpstr>
      <vt:lpstr>Hormones as Tumor Marker Calcitonin</vt:lpstr>
      <vt:lpstr>Hormones as Tumor Marker Human Chorionic Gonadotropin hCG</vt:lpstr>
      <vt:lpstr>hCG Biochemistry </vt:lpstr>
      <vt:lpstr>hCG in Pregnancy</vt:lpstr>
      <vt:lpstr>Clinical applications (hCG)</vt:lpstr>
      <vt:lpstr>hCG &amp; Trophoblastic disease</vt:lpstr>
      <vt:lpstr>Analytical Methodology (hCG)</vt:lpstr>
      <vt:lpstr>hCG to Detect Pregnancy</vt:lpstr>
      <vt:lpstr>hCG to Detect Pregnancy hCG Peaks during the 1st trimester of pregnancy</vt:lpstr>
      <vt:lpstr>   hCG to Detect Abnormalities in Pregnancy </vt:lpstr>
      <vt:lpstr>hCG to Detect Pregnancy</vt:lpstr>
      <vt:lpstr>Oncofetal Antigens as Tumor Markers</vt:lpstr>
      <vt:lpstr>Clinical Applications (AFP)</vt:lpstr>
      <vt:lpstr>Combined AFP/hCG</vt:lpstr>
      <vt:lpstr>Oncofetal Antigens as Tumor Markers Carcinoembryonic Antigen CEA  </vt:lpstr>
      <vt:lpstr>Carcinoembryonic Antigen CEA</vt:lpstr>
      <vt:lpstr>Use of CEA</vt:lpstr>
      <vt:lpstr>Carbohydrate Markers High molecular weight mucins or blood group antigens, more specific than enzymes &amp; hormones</vt:lpstr>
      <vt:lpstr>Carbohydrate Markers Mucin (glycoproteins)Tumor Markers</vt:lpstr>
      <vt:lpstr>Episialin Antigen Epitopes</vt:lpstr>
      <vt:lpstr>CA 125</vt:lpstr>
      <vt:lpstr>DU-PAN-2</vt:lpstr>
      <vt:lpstr>Blood group antigens  blood group carbohydrates identified by monoclonal    antibodies; used as tumor markers as follows</vt:lpstr>
      <vt:lpstr>Proteins as Tumor Markers</vt:lpstr>
      <vt:lpstr>Proteins as Tumor Markers</vt:lpstr>
      <vt:lpstr>Normal Serum Electrophoresis </vt:lpstr>
      <vt:lpstr>Other tumor markers</vt:lpstr>
      <vt:lpstr>Oncogene associations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Tumor Markers</dc:title>
  <dc:creator>Fadwa  Amin Zaqzouq</dc:creator>
  <cp:lastModifiedBy>Docia D. Murphy-Johnson</cp:lastModifiedBy>
  <cp:revision>185</cp:revision>
  <dcterms:created xsi:type="dcterms:W3CDTF">2010-10-24T11:30:51Z</dcterms:created>
  <dcterms:modified xsi:type="dcterms:W3CDTF">2023-06-20T16:09:34Z</dcterms:modified>
</cp:coreProperties>
</file>