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87" r:id="rId4"/>
    <p:sldId id="261" r:id="rId5"/>
    <p:sldId id="288" r:id="rId6"/>
    <p:sldId id="281" r:id="rId7"/>
    <p:sldId id="258" r:id="rId8"/>
    <p:sldId id="259" r:id="rId9"/>
    <p:sldId id="260" r:id="rId10"/>
    <p:sldId id="289" r:id="rId11"/>
    <p:sldId id="264" r:id="rId12"/>
    <p:sldId id="265" r:id="rId13"/>
    <p:sldId id="290" r:id="rId14"/>
    <p:sldId id="268" r:id="rId15"/>
    <p:sldId id="266" r:id="rId16"/>
    <p:sldId id="267" r:id="rId17"/>
    <p:sldId id="291" r:id="rId18"/>
    <p:sldId id="292" r:id="rId19"/>
    <p:sldId id="269" r:id="rId20"/>
    <p:sldId id="272" r:id="rId21"/>
    <p:sldId id="270" r:id="rId22"/>
    <p:sldId id="297" r:id="rId23"/>
    <p:sldId id="294" r:id="rId24"/>
    <p:sldId id="275" r:id="rId25"/>
    <p:sldId id="295" r:id="rId26"/>
    <p:sldId id="273" r:id="rId27"/>
    <p:sldId id="274" r:id="rId28"/>
    <p:sldId id="296" r:id="rId29"/>
    <p:sldId id="276" r:id="rId30"/>
    <p:sldId id="277" r:id="rId31"/>
    <p:sldId id="280" r:id="rId32"/>
    <p:sldId id="299" r:id="rId33"/>
    <p:sldId id="282" r:id="rId34"/>
    <p:sldId id="283" r:id="rId35"/>
    <p:sldId id="278" r:id="rId36"/>
    <p:sldId id="279" r:id="rId37"/>
    <p:sldId id="284" r:id="rId38"/>
    <p:sldId id="285" r:id="rId39"/>
    <p:sldId id="286"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7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80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80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80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80A0C5-1699-4FC4-B5EE-E691B451303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7FCA57C-FE04-43B8-937A-36EB726D65F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76DFE-37FD-4345-8EC3-0B4C51A0EFB4}" type="slidenum">
              <a:rPr lang="en-US"/>
              <a:pPr/>
              <a:t>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9855B-7F29-498D-9A0B-EBFAEA031C47}" type="slidenum">
              <a:rPr lang="en-US"/>
              <a:pPr/>
              <a:t>10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0D7544-22E9-47F3-B1FA-D2D8CB206C68}"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9B091-F033-4744-9B09-AF01B1C1B8A6}" type="slidenum">
              <a:rPr lang="en-US"/>
              <a:pPr/>
              <a:t>12</a:t>
            </a:fld>
            <a:endParaRPr lang="en-US"/>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F5F24-55BD-4A9D-B63A-AEC7559ECDDC}" type="slidenum">
              <a:rPr lang="en-US"/>
              <a:pPr/>
              <a:t>13</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2809C-7D7E-4EE2-8425-B3FAA7AA505A}" type="slidenum">
              <a:rPr lang="en-US"/>
              <a:pPr/>
              <a:t>14</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4E416A-48C3-4366-9418-C20D89C71F6B}" type="slidenum">
              <a:rPr lang="en-US"/>
              <a:pPr/>
              <a:t>15</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A4BD17-F020-4D05-BC66-F896E5C2F653}" type="slidenum">
              <a:rPr lang="en-US"/>
              <a:pPr/>
              <a:t>16</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A5FB1A-10FA-4773-9953-53684CB78FAA}" type="slidenum">
              <a:rPr lang="en-US"/>
              <a:pPr/>
              <a:t>17</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FD573E-32A3-4B32-BAB1-64BE56C6C476}" type="slidenum">
              <a:rPr lang="en-US"/>
              <a:pPr/>
              <a:t>18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88198-69BF-4263-A9F3-A08FAED4350D}" type="slidenum">
              <a:rPr lang="en-US"/>
              <a:pPr/>
              <a:t>19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AF5744-8594-41A9-8BD9-36203C500144}" type="slidenum">
              <a:rPr lang="en-US"/>
              <a:pPr/>
              <a:t>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4A8B6-D0B7-4999-BE03-54279A0F8B72}" type="slidenum">
              <a:rPr lang="en-US"/>
              <a:pPr/>
              <a:t>20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CA98F7-8019-4427-A25A-33E32A12E75D}" type="slidenum">
              <a:rPr lang="en-US"/>
              <a:pPr/>
              <a:t>21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5E18A4-CCBB-4607-B00A-7AB6174D69C1}" type="slidenum">
              <a:rPr lang="en-US"/>
              <a:pPr/>
              <a:t>22</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1C8964-5435-4E4E-A701-3738D6301A73}" type="slidenum">
              <a:rPr lang="en-US"/>
              <a:pPr/>
              <a:t>23</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2843E-76A6-48E4-BEDD-898F05708D67}" type="slidenum">
              <a:rPr lang="en-US"/>
              <a:pPr/>
              <a:t>24</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B8357-7348-4CB8-AB20-830DD9CE4FDA}" type="slidenum">
              <a:rPr lang="en-US"/>
              <a:pPr/>
              <a:t>25</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F920D7-1F8F-476B-A768-E734CB628744}" type="slidenum">
              <a:rPr lang="en-US"/>
              <a:pPr/>
              <a:t>26</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0AD2D-60BE-467D-82A0-1D115AE5D78A}" type="slidenum">
              <a:rPr lang="en-US"/>
              <a:pPr/>
              <a:t>27</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EB16A-F92C-4279-815B-2936D6B88B76}" type="slidenum">
              <a:rPr lang="en-US"/>
              <a:pPr/>
              <a:t>28</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8049B7-DA13-4AAB-A148-134F9BCD97B0}" type="slidenum">
              <a:rPr lang="en-US"/>
              <a:pPr/>
              <a:t>29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2019ED-29B8-4D37-A06A-323211E66C99}"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E2155-EB7C-48D0-8113-D54486221D2B}" type="slidenum">
              <a:rPr lang="en-US"/>
              <a:pPr/>
              <a:t>30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DF373-B0D4-42B1-BA95-CBF5AF5D4857}" type="slidenum">
              <a:rPr lang="en-US"/>
              <a:pPr/>
              <a:t>31</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A54B8-94B0-43E0-B8A1-0DDEA622E1C7}" type="slidenum">
              <a:rPr lang="en-US"/>
              <a:pPr/>
              <a:t>32</a:t>
            </a:fld>
            <a:endParaRPr lang="en-US"/>
          </a:p>
        </p:txBody>
      </p:sp>
      <p:sp>
        <p:nvSpPr>
          <p:cNvPr id="98306" name="Rectangle 2"/>
          <p:cNvSpPr>
            <a:spLocks noGrp="1" noRot="1" noChangeAspect="1" noChangeArrowheads="1" noTextEdit="1"/>
          </p:cNvSpPr>
          <p:nvPr>
            <p:ph type="sldImg"/>
          </p:nvPr>
        </p:nvSpPr>
        <p:spPr>
          <a:xfrm>
            <a:off x="1146175" y="685800"/>
            <a:ext cx="4570413" cy="3427413"/>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90F7D-3514-4F64-A316-33EBBF17ED37}" type="slidenum">
              <a:rPr lang="en-US"/>
              <a:pPr/>
              <a:t>33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7E418F-F87C-4502-9C74-AFCC3CA1DFF4}" type="slidenum">
              <a:rPr lang="en-US"/>
              <a:pPr/>
              <a:t>34</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F0AFB-C221-4E12-BADA-E1A81FE103E8}" type="slidenum">
              <a:rPr lang="en-US"/>
              <a:pPr/>
              <a:t>35</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CF8A4-366B-429B-9830-9655BC84D8B9}" type="slidenum">
              <a:rPr lang="en-US"/>
              <a:pPr/>
              <a:t>36</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C4ED8-E2A2-4B5F-A6DD-C3244C5FA597}" type="slidenum">
              <a:rPr lang="en-US"/>
              <a:pPr/>
              <a:t>37</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1D8F9-A199-4A6F-A6F1-EE546FD993F5}" type="slidenum">
              <a:rPr lang="en-US"/>
              <a:pPr/>
              <a:t>38</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A99AB-CA8E-4940-8286-6BA6201CA8C8}" type="slidenum">
              <a:rPr lang="en-US"/>
              <a:pPr/>
              <a:t>39</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DD6D85-DBB5-486C-9D83-A0C4C86BD40D}" type="slidenum">
              <a:rPr lang="en-US"/>
              <a:pPr/>
              <a:t>4</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DC50F1-FC7E-45DE-A5E4-A7A23E73C1CB}" type="slidenum">
              <a:rPr lang="en-US"/>
              <a:pPr/>
              <a:t>5</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056989-DDBE-495F-9560-72559301CC95}" type="slidenum">
              <a:rPr lang="en-US"/>
              <a:pPr/>
              <a:t>6</a:t>
            </a:fld>
            <a:endParaRPr lang="en-US"/>
          </a:p>
        </p:txBody>
      </p:sp>
      <p:sp>
        <p:nvSpPr>
          <p:cNvPr id="55298" name="Rectangle 2"/>
          <p:cNvSpPr>
            <a:spLocks noGrp="1" noRot="1" noChangeAspect="1" noChangeArrowheads="1" noTextEdit="1"/>
          </p:cNvSpPr>
          <p:nvPr>
            <p:ph type="sldImg"/>
          </p:nvPr>
        </p:nvSpPr>
        <p:spPr>
          <a:xfrm>
            <a:off x="1146175" y="685800"/>
            <a:ext cx="4570413" cy="3427413"/>
          </a:xfrm>
          <a:ln/>
        </p:spPr>
      </p:sp>
      <p:sp>
        <p:nvSpPr>
          <p:cNvPr id="5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46FF0-C43E-4DB7-B07F-DA5DEE7667EF}" type="slidenum">
              <a:rPr lang="en-US"/>
              <a:pPr/>
              <a:t>7</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79C492-3B87-406F-BA40-33C7FB419852}" type="slidenum">
              <a:rPr lang="en-US"/>
              <a:pPr/>
              <a:t>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790F64-E792-4E62-87BE-546DA0FBCA31}" type="slidenum">
              <a:rPr lang="en-US"/>
              <a:pPr/>
              <a:t>9</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789D48-A410-40D7-8687-E8FAEAECADA8}"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845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76AE91-E4FA-45C9-9AF3-835F0A635A3C}" type="slidenum">
              <a:rPr lang="en-US" smtClean="0"/>
              <a:pPr/>
              <a:t>‹#›</a:t>
            </a:fld>
            <a:endParaRPr lang="en-US"/>
          </a:p>
        </p:txBody>
      </p:sp>
    </p:spTree>
    <p:extLst>
      <p:ext uri="{BB962C8B-B14F-4D97-AF65-F5344CB8AC3E}">
        <p14:creationId xmlns:p14="http://schemas.microsoft.com/office/powerpoint/2010/main" val="3902989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EB1B3-4C25-46F3-806C-F16F5330D029}"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87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CB598C-0747-4AAD-B407-40D74DBDB745}" type="slidenum">
              <a:rPr lang="en-US" smtClean="0"/>
              <a:pPr/>
              <a:t>‹#›</a:t>
            </a:fld>
            <a:endParaRPr lang="en-US"/>
          </a:p>
        </p:txBody>
      </p:sp>
    </p:spTree>
    <p:extLst>
      <p:ext uri="{BB962C8B-B14F-4D97-AF65-F5344CB8AC3E}">
        <p14:creationId xmlns:p14="http://schemas.microsoft.com/office/powerpoint/2010/main" val="1511994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55ABE8-BCA5-4F58-A7FE-C4EF35141C5E}"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99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BC51A0-BF67-4BF4-88D8-6C70CF9CBE84}" type="slidenum">
              <a:rPr lang="en-US" smtClean="0"/>
              <a:pPr/>
              <a:t>‹#›</a:t>
            </a:fld>
            <a:endParaRPr lang="en-US"/>
          </a:p>
        </p:txBody>
      </p:sp>
    </p:spTree>
    <p:extLst>
      <p:ext uri="{BB962C8B-B14F-4D97-AF65-F5344CB8AC3E}">
        <p14:creationId xmlns:p14="http://schemas.microsoft.com/office/powerpoint/2010/main" val="2076742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049CD-11BD-4A44-82BC-675F581ED4C8}" type="slidenum">
              <a:rPr lang="en-US" smtClean="0"/>
              <a:pPr/>
              <a:t>‹#›</a:t>
            </a:fld>
            <a:endParaRPr lang="en-US"/>
          </a:p>
        </p:txBody>
      </p:sp>
    </p:spTree>
    <p:extLst>
      <p:ext uri="{BB962C8B-B14F-4D97-AF65-F5344CB8AC3E}">
        <p14:creationId xmlns:p14="http://schemas.microsoft.com/office/powerpoint/2010/main" val="268959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22E2C9-A557-4B3B-A6DE-B91442704B60}" type="slidenum">
              <a:rPr lang="en-US" smtClean="0"/>
              <a:pPr/>
              <a:t>‹#›</a:t>
            </a:fld>
            <a:endParaRPr lang="en-US"/>
          </a:p>
        </p:txBody>
      </p:sp>
    </p:spTree>
    <p:extLst>
      <p:ext uri="{BB962C8B-B14F-4D97-AF65-F5344CB8AC3E}">
        <p14:creationId xmlns:p14="http://schemas.microsoft.com/office/powerpoint/2010/main" val="2294676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6FCF0F-6ED9-416A-B33E-CFD844AB8B1F}" type="slidenum">
              <a:rPr lang="en-US" smtClean="0"/>
              <a:pPr/>
              <a:t>‹#›</a:t>
            </a:fld>
            <a:endParaRPr lang="en-US"/>
          </a:p>
        </p:txBody>
      </p:sp>
    </p:spTree>
    <p:extLst>
      <p:ext uri="{BB962C8B-B14F-4D97-AF65-F5344CB8AC3E}">
        <p14:creationId xmlns:p14="http://schemas.microsoft.com/office/powerpoint/2010/main" val="82671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1D5E1-C8D7-4C93-A0AD-B3F170FBD859}" type="slidenum">
              <a:rPr lang="en-US" smtClean="0"/>
              <a:pPr/>
              <a:t>‹#›</a:t>
            </a:fld>
            <a:endParaRPr lang="en-US"/>
          </a:p>
        </p:txBody>
      </p:sp>
    </p:spTree>
    <p:extLst>
      <p:ext uri="{BB962C8B-B14F-4D97-AF65-F5344CB8AC3E}">
        <p14:creationId xmlns:p14="http://schemas.microsoft.com/office/powerpoint/2010/main" val="404317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C39FB-19CA-4503-83ED-2B79E1B0A845}"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8300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BA4C309-F0E2-4458-A0A6-16DAD25F451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3881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t>Body Iron/Bilirubin</a:t>
            </a:r>
          </a:p>
        </p:txBody>
      </p:sp>
      <p:sp>
        <p:nvSpPr>
          <p:cNvPr id="2051" name="Rectangle 3"/>
          <p:cNvSpPr>
            <a:spLocks noGrp="1" noChangeArrowheads="1"/>
          </p:cNvSpPr>
          <p:nvPr>
            <p:ph type="subTitle" idx="1"/>
          </p:nvPr>
        </p:nvSpPr>
        <p:spPr/>
        <p:txBody>
          <a:bodyPr/>
          <a:lstStyle/>
          <a:p>
            <a:pPr>
              <a:lnSpc>
                <a:spcPct val="80000"/>
              </a:lnSpc>
            </a:pPr>
            <a:r>
              <a:rPr lang="en-US" sz="2800" dirty="0" smtClean="0"/>
              <a:t>Northside Hospital</a:t>
            </a:r>
            <a:endParaRPr lang="en-US" sz="2800" dirty="0"/>
          </a:p>
        </p:txBody>
      </p:sp>
      <p:sp>
        <p:nvSpPr>
          <p:cNvPr id="4" name="Slide Number Placeholder 5"/>
          <p:cNvSpPr>
            <a:spLocks noGrp="1"/>
          </p:cNvSpPr>
          <p:nvPr>
            <p:ph type="sldNum" sz="quarter" idx="12"/>
          </p:nvPr>
        </p:nvSpPr>
        <p:spPr/>
        <p:txBody>
          <a:bodyPr/>
          <a:lstStyle/>
          <a:p>
            <a:fld id="{C69E6CD0-86CE-4771-B709-392A65B4239A}" type="slidenum">
              <a:rPr lang="en-US"/>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Control of Iron Balance</a:t>
            </a:r>
          </a:p>
        </p:txBody>
      </p:sp>
      <p:sp>
        <p:nvSpPr>
          <p:cNvPr id="71683" name="Rectangle 3"/>
          <p:cNvSpPr>
            <a:spLocks noGrp="1" noChangeArrowheads="1"/>
          </p:cNvSpPr>
          <p:nvPr>
            <p:ph idx="1"/>
          </p:nvPr>
        </p:nvSpPr>
        <p:spPr>
          <a:xfrm>
            <a:off x="228600" y="1600200"/>
            <a:ext cx="8686800" cy="4953000"/>
          </a:xfrm>
        </p:spPr>
        <p:txBody>
          <a:bodyPr/>
          <a:lstStyle/>
          <a:p>
            <a:pPr>
              <a:lnSpc>
                <a:spcPct val="80000"/>
              </a:lnSpc>
            </a:pPr>
            <a:r>
              <a:rPr lang="en-US" sz="2000"/>
              <a:t>Iron Balance is largely controlled by changes in </a:t>
            </a:r>
            <a:r>
              <a:rPr lang="en-US" sz="2000" b="1"/>
              <a:t>absorption</a:t>
            </a:r>
            <a:r>
              <a:rPr lang="en-US" sz="2000"/>
              <a:t>; body iron stores vs rate of erythropoiesis</a:t>
            </a:r>
          </a:p>
          <a:p>
            <a:pPr lvl="1">
              <a:lnSpc>
                <a:spcPct val="80000"/>
              </a:lnSpc>
            </a:pPr>
            <a:r>
              <a:rPr lang="en-US" sz="1800" b="1"/>
              <a:t>Efficiency of absorption</a:t>
            </a:r>
            <a:r>
              <a:rPr lang="en-US" sz="1800"/>
              <a:t> can be increased by 3x or more</a:t>
            </a:r>
          </a:p>
          <a:p>
            <a:pPr lvl="2">
              <a:lnSpc>
                <a:spcPct val="80000"/>
              </a:lnSpc>
            </a:pPr>
            <a:r>
              <a:rPr lang="en-US" sz="1600"/>
              <a:t>Iron Deficiency, pregnancy, accelerated erythropoiesis in some anemias all stimulate </a:t>
            </a:r>
            <a:r>
              <a:rPr lang="en-US" sz="1600" b="1"/>
              <a:t>increased absorption</a:t>
            </a:r>
          </a:p>
          <a:p>
            <a:pPr lvl="1">
              <a:lnSpc>
                <a:spcPct val="80000"/>
              </a:lnSpc>
            </a:pPr>
            <a:r>
              <a:rPr lang="en-US" sz="1800" b="1"/>
              <a:t>Absorption is reduced</a:t>
            </a:r>
            <a:r>
              <a:rPr lang="en-US" sz="1800"/>
              <a:t> after large amounts of iron have been consumed (ex. dietary supplements, iron poisoning)</a:t>
            </a:r>
          </a:p>
          <a:p>
            <a:pPr lvl="1">
              <a:lnSpc>
                <a:spcPct val="80000"/>
              </a:lnSpc>
            </a:pPr>
            <a:r>
              <a:rPr lang="en-US" sz="1800" b="1"/>
              <a:t>Hepcidin – </a:t>
            </a:r>
            <a:r>
              <a:rPr lang="en-US" sz="1800"/>
              <a:t>produced by liver in response to iron needs</a:t>
            </a:r>
          </a:p>
          <a:p>
            <a:pPr lvl="2">
              <a:lnSpc>
                <a:spcPct val="80000"/>
              </a:lnSpc>
            </a:pPr>
            <a:r>
              <a:rPr lang="en-US" sz="1600"/>
              <a:t>Binds with</a:t>
            </a:r>
            <a:r>
              <a:rPr lang="en-US" sz="1600" b="1"/>
              <a:t> ferroportin</a:t>
            </a:r>
            <a:r>
              <a:rPr lang="en-US" sz="1600"/>
              <a:t> to inhibit iron release</a:t>
            </a:r>
          </a:p>
          <a:p>
            <a:pPr lvl="3">
              <a:lnSpc>
                <a:spcPct val="80000"/>
              </a:lnSpc>
            </a:pPr>
            <a:r>
              <a:rPr lang="en-US" sz="1400" b="1"/>
              <a:t>Low levels of hepcidin promotes</a:t>
            </a:r>
            <a:r>
              <a:rPr lang="en-US" sz="1400"/>
              <a:t> iron release into the circulation </a:t>
            </a:r>
          </a:p>
          <a:p>
            <a:pPr lvl="3">
              <a:lnSpc>
                <a:spcPct val="80000"/>
              </a:lnSpc>
            </a:pPr>
            <a:r>
              <a:rPr lang="en-US" sz="1400" b="1"/>
              <a:t>High levels of hepcidin restricts</a:t>
            </a:r>
            <a:r>
              <a:rPr lang="en-US" sz="1400"/>
              <a:t> iron release into the circulation</a:t>
            </a:r>
          </a:p>
          <a:p>
            <a:pPr>
              <a:lnSpc>
                <a:spcPct val="80000"/>
              </a:lnSpc>
            </a:pPr>
            <a:r>
              <a:rPr lang="en-US" sz="2000"/>
              <a:t>When </a:t>
            </a:r>
            <a:r>
              <a:rPr lang="en-US" sz="2000" b="1"/>
              <a:t>RBC destruction</a:t>
            </a:r>
            <a:r>
              <a:rPr lang="en-US" sz="2000"/>
              <a:t>  exceeds the rate of production, iron accumulates in storage pool.</a:t>
            </a:r>
          </a:p>
          <a:p>
            <a:pPr>
              <a:lnSpc>
                <a:spcPct val="80000"/>
              </a:lnSpc>
            </a:pPr>
            <a:r>
              <a:rPr lang="en-US" sz="2000"/>
              <a:t>When </a:t>
            </a:r>
            <a:r>
              <a:rPr lang="en-US" sz="2000" b="1"/>
              <a:t>RBC production</a:t>
            </a:r>
            <a:r>
              <a:rPr lang="en-US" sz="2000"/>
              <a:t> exceed destruction, iron is released from the storage pool</a:t>
            </a:r>
          </a:p>
          <a:p>
            <a:pPr lvl="1">
              <a:lnSpc>
                <a:spcPct val="80000"/>
              </a:lnSpc>
            </a:pPr>
            <a:r>
              <a:rPr lang="en-US" sz="2000"/>
              <a:t>Infection, inflammation, and malignancy interfere with the release of iron from macrophagesand may result in a drop in RBC production despite adequate iron stores</a:t>
            </a:r>
          </a:p>
          <a:p>
            <a:pPr>
              <a:lnSpc>
                <a:spcPct val="80000"/>
              </a:lnSpc>
            </a:pPr>
            <a:endParaRPr lang="en-US" sz="1800"/>
          </a:p>
        </p:txBody>
      </p:sp>
      <p:sp>
        <p:nvSpPr>
          <p:cNvPr id="4" name="Slide Number Placeholder 5"/>
          <p:cNvSpPr>
            <a:spLocks noGrp="1"/>
          </p:cNvSpPr>
          <p:nvPr>
            <p:ph type="sldNum" sz="quarter" idx="12"/>
          </p:nvPr>
        </p:nvSpPr>
        <p:spPr/>
        <p:txBody>
          <a:bodyPr/>
          <a:lstStyle/>
          <a:p>
            <a:fld id="{C99184EF-223E-460C-A289-BA6C6132EC8A}" type="slidenum">
              <a:rPr lang="en-US"/>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4000"/>
              <a:t>Clinical Significance/Pathological Conditions</a:t>
            </a:r>
          </a:p>
        </p:txBody>
      </p:sp>
      <p:sp>
        <p:nvSpPr>
          <p:cNvPr id="10243" name="Rectangle 3"/>
          <p:cNvSpPr>
            <a:spLocks noGrp="1" noChangeArrowheads="1"/>
          </p:cNvSpPr>
          <p:nvPr>
            <p:ph idx="1"/>
          </p:nvPr>
        </p:nvSpPr>
        <p:spPr>
          <a:xfrm>
            <a:off x="228600" y="1600200"/>
            <a:ext cx="8610600" cy="4953000"/>
          </a:xfrm>
        </p:spPr>
        <p:txBody>
          <a:bodyPr/>
          <a:lstStyle/>
          <a:p>
            <a:pPr>
              <a:lnSpc>
                <a:spcPct val="80000"/>
              </a:lnSpc>
            </a:pPr>
            <a:r>
              <a:rPr lang="en-US" sz="2800"/>
              <a:t>Iron </a:t>
            </a:r>
            <a:r>
              <a:rPr lang="en-US" sz="2800" b="1"/>
              <a:t>Deficiency</a:t>
            </a:r>
          </a:p>
          <a:p>
            <a:pPr>
              <a:lnSpc>
                <a:spcPct val="80000"/>
              </a:lnSpc>
            </a:pPr>
            <a:r>
              <a:rPr lang="en-US" sz="2800"/>
              <a:t>Iron </a:t>
            </a:r>
            <a:r>
              <a:rPr lang="en-US" sz="2800" b="1"/>
              <a:t>Overload</a:t>
            </a:r>
            <a:r>
              <a:rPr lang="en-US" sz="2800"/>
              <a:t> – hemosiderosis &amp; hemochromatosis</a:t>
            </a:r>
          </a:p>
          <a:p>
            <a:pPr>
              <a:lnSpc>
                <a:spcPct val="80000"/>
              </a:lnSpc>
            </a:pPr>
            <a:r>
              <a:rPr lang="en-US" sz="2800" b="1"/>
              <a:t>Abnormal</a:t>
            </a:r>
            <a:r>
              <a:rPr lang="en-US" sz="2800"/>
              <a:t> </a:t>
            </a:r>
            <a:r>
              <a:rPr lang="en-US" sz="2800" b="1"/>
              <a:t>distribution</a:t>
            </a:r>
            <a:r>
              <a:rPr lang="en-US" sz="2800"/>
              <a:t> of iron; primary or secondary role</a:t>
            </a:r>
          </a:p>
          <a:p>
            <a:pPr lvl="1">
              <a:lnSpc>
                <a:spcPct val="80000"/>
              </a:lnSpc>
            </a:pPr>
            <a:r>
              <a:rPr lang="en-US" sz="2400"/>
              <a:t>Hyperferritienemia with cataracts</a:t>
            </a:r>
          </a:p>
          <a:p>
            <a:pPr lvl="1">
              <a:lnSpc>
                <a:spcPct val="80000"/>
              </a:lnSpc>
            </a:pPr>
            <a:r>
              <a:rPr lang="en-US" sz="2400"/>
              <a:t>Aceruloplasminemia</a:t>
            </a:r>
          </a:p>
          <a:p>
            <a:pPr lvl="1">
              <a:lnSpc>
                <a:spcPct val="80000"/>
              </a:lnSpc>
            </a:pPr>
            <a:r>
              <a:rPr lang="en-US" sz="2400"/>
              <a:t>GRACILE syndrome (</a:t>
            </a:r>
            <a:r>
              <a:rPr lang="en-US" sz="2400" b="1" u="sng"/>
              <a:t>gr</a:t>
            </a:r>
            <a:r>
              <a:rPr lang="en-US" sz="2400"/>
              <a:t> retard, </a:t>
            </a:r>
            <a:r>
              <a:rPr lang="en-US" sz="2400" b="1" u="sng"/>
              <a:t>a</a:t>
            </a:r>
            <a:r>
              <a:rPr lang="en-US" sz="2400"/>
              <a:t>minoaciduria, </a:t>
            </a:r>
            <a:r>
              <a:rPr lang="en-US" sz="2400" b="1" u="sng"/>
              <a:t>c</a:t>
            </a:r>
            <a:r>
              <a:rPr lang="en-US" sz="2400"/>
              <a:t>holestasis, </a:t>
            </a:r>
            <a:r>
              <a:rPr lang="en-US" sz="2400" b="1" u="sng"/>
              <a:t>i</a:t>
            </a:r>
            <a:r>
              <a:rPr lang="en-US" sz="2400"/>
              <a:t>ron overload, </a:t>
            </a:r>
            <a:r>
              <a:rPr lang="en-US" sz="2400" b="1" u="sng"/>
              <a:t>l</a:t>
            </a:r>
            <a:r>
              <a:rPr lang="en-US" sz="2400"/>
              <a:t>actacidosis, and </a:t>
            </a:r>
            <a:r>
              <a:rPr lang="en-US" sz="2400" b="1" u="sng"/>
              <a:t>e</a:t>
            </a:r>
            <a:r>
              <a:rPr lang="en-US" sz="2400"/>
              <a:t>arly death)</a:t>
            </a:r>
          </a:p>
          <a:p>
            <a:pPr lvl="1">
              <a:lnSpc>
                <a:spcPct val="80000"/>
              </a:lnSpc>
            </a:pPr>
            <a:r>
              <a:rPr lang="en-US" sz="2400"/>
              <a:t>Neuroferritinopathy</a:t>
            </a:r>
          </a:p>
          <a:p>
            <a:pPr lvl="1">
              <a:lnSpc>
                <a:spcPct val="80000"/>
              </a:lnSpc>
            </a:pPr>
            <a:r>
              <a:rPr lang="en-US" sz="2400"/>
              <a:t>Atransferinemia</a:t>
            </a:r>
          </a:p>
          <a:p>
            <a:pPr lvl="1">
              <a:lnSpc>
                <a:spcPct val="80000"/>
              </a:lnSpc>
            </a:pPr>
            <a:r>
              <a:rPr lang="en-US" sz="2400"/>
              <a:t>Neurodegenerative diseases (Parkinson’s, Hallervorden-Spatz syndrome, &amp; Alzheimer)</a:t>
            </a:r>
          </a:p>
        </p:txBody>
      </p:sp>
      <p:sp>
        <p:nvSpPr>
          <p:cNvPr id="4" name="Slide Number Placeholder 5"/>
          <p:cNvSpPr>
            <a:spLocks noGrp="1"/>
          </p:cNvSpPr>
          <p:nvPr>
            <p:ph type="sldNum" sz="quarter" idx="12"/>
          </p:nvPr>
        </p:nvSpPr>
        <p:spPr/>
        <p:txBody>
          <a:bodyPr/>
          <a:lstStyle/>
          <a:p>
            <a:fld id="{87E8378E-4C6A-480D-8D16-E8F8B33ED9F9}"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Iron Deficiency</a:t>
            </a:r>
          </a:p>
        </p:txBody>
      </p:sp>
      <p:sp>
        <p:nvSpPr>
          <p:cNvPr id="11267" name="Rectangle 3"/>
          <p:cNvSpPr>
            <a:spLocks noGrp="1" noChangeArrowheads="1"/>
          </p:cNvSpPr>
          <p:nvPr>
            <p:ph idx="1"/>
          </p:nvPr>
        </p:nvSpPr>
        <p:spPr>
          <a:xfrm>
            <a:off x="228600" y="1219200"/>
            <a:ext cx="8686800" cy="5410200"/>
          </a:xfrm>
        </p:spPr>
        <p:txBody>
          <a:bodyPr/>
          <a:lstStyle/>
          <a:p>
            <a:pPr>
              <a:lnSpc>
                <a:spcPct val="80000"/>
              </a:lnSpc>
            </a:pPr>
            <a:r>
              <a:rPr lang="en-US" sz="2000"/>
              <a:t>When </a:t>
            </a:r>
            <a:r>
              <a:rPr lang="en-US" sz="2000" b="1"/>
              <a:t>iron intake falls below the amount needed</a:t>
            </a:r>
            <a:r>
              <a:rPr lang="en-US" sz="2000"/>
              <a:t> for RBC production, iron stores become depleted, iron studies abnormal, and anemia develops</a:t>
            </a:r>
          </a:p>
          <a:p>
            <a:pPr>
              <a:lnSpc>
                <a:spcPct val="80000"/>
              </a:lnSpc>
            </a:pPr>
            <a:r>
              <a:rPr lang="en-US" sz="2000"/>
              <a:t>Develops in stages</a:t>
            </a:r>
          </a:p>
          <a:p>
            <a:pPr lvl="1">
              <a:lnSpc>
                <a:spcPct val="80000"/>
              </a:lnSpc>
            </a:pPr>
            <a:r>
              <a:rPr lang="en-US" sz="1800"/>
              <a:t>Prolonged negative iron balance -&gt; depletion of iron stores; no stainable iron in BM</a:t>
            </a:r>
          </a:p>
          <a:p>
            <a:pPr lvl="1">
              <a:lnSpc>
                <a:spcPct val="80000"/>
              </a:lnSpc>
            </a:pPr>
            <a:r>
              <a:rPr lang="en-US" sz="1800"/>
              <a:t>Biochemical tests of iron metabolism then become abnormal</a:t>
            </a:r>
          </a:p>
          <a:p>
            <a:pPr lvl="1">
              <a:lnSpc>
                <a:spcPct val="80000"/>
              </a:lnSpc>
            </a:pPr>
            <a:r>
              <a:rPr lang="en-US" sz="1800"/>
              <a:t>Then a drop in hgb</a:t>
            </a:r>
          </a:p>
          <a:p>
            <a:pPr lvl="1">
              <a:lnSpc>
                <a:spcPct val="80000"/>
              </a:lnSpc>
            </a:pPr>
            <a:r>
              <a:rPr lang="en-US" sz="1800"/>
              <a:t>Red cells become micro/hypo; decreased MCV, MCH, MCHC; aniso, poikilo</a:t>
            </a:r>
          </a:p>
          <a:p>
            <a:pPr>
              <a:lnSpc>
                <a:spcPct val="80000"/>
              </a:lnSpc>
            </a:pPr>
            <a:r>
              <a:rPr lang="en-US" sz="2000"/>
              <a:t>One of the </a:t>
            </a:r>
            <a:r>
              <a:rPr lang="en-US" sz="2000" b="1"/>
              <a:t>most common nutritional disorders</a:t>
            </a:r>
            <a:r>
              <a:rPr lang="en-US" sz="2000"/>
              <a:t> of all ages and social strata</a:t>
            </a:r>
          </a:p>
          <a:p>
            <a:pPr lvl="1">
              <a:lnSpc>
                <a:spcPct val="80000"/>
              </a:lnSpc>
            </a:pPr>
            <a:r>
              <a:rPr lang="en-US" sz="1800"/>
              <a:t>Children – milk has a low iron content/increased demand</a:t>
            </a:r>
          </a:p>
          <a:p>
            <a:pPr lvl="1">
              <a:lnSpc>
                <a:spcPct val="80000"/>
              </a:lnSpc>
            </a:pPr>
            <a:r>
              <a:rPr lang="en-US" sz="1800"/>
              <a:t>Young women – chronic blood loss/childbearing 10% USA</a:t>
            </a:r>
          </a:p>
          <a:p>
            <a:pPr lvl="1">
              <a:lnSpc>
                <a:spcPct val="80000"/>
              </a:lnSpc>
            </a:pPr>
            <a:r>
              <a:rPr lang="en-US" sz="1800"/>
              <a:t>Older people</a:t>
            </a:r>
          </a:p>
          <a:p>
            <a:pPr lvl="1">
              <a:lnSpc>
                <a:spcPct val="80000"/>
              </a:lnSpc>
            </a:pPr>
            <a:r>
              <a:rPr lang="en-US" sz="1800"/>
              <a:t>2% of adult men USA – often GI tract bleeding</a:t>
            </a:r>
          </a:p>
          <a:p>
            <a:pPr lvl="1">
              <a:lnSpc>
                <a:spcPct val="80000"/>
              </a:lnSpc>
            </a:pPr>
            <a:r>
              <a:rPr lang="en-US" sz="1800"/>
              <a:t>Numbers much higher In pregnant women (increased demand) and low socioeconomic status</a:t>
            </a:r>
          </a:p>
          <a:p>
            <a:pPr lvl="1">
              <a:lnSpc>
                <a:spcPct val="80000"/>
              </a:lnSpc>
            </a:pPr>
            <a:r>
              <a:rPr lang="en-US" sz="1800"/>
              <a:t>Impaired absorption of iron after GI surgery, chronic diarrhea, or malabsorption</a:t>
            </a:r>
          </a:p>
          <a:p>
            <a:pPr>
              <a:lnSpc>
                <a:spcPct val="80000"/>
              </a:lnSpc>
            </a:pPr>
            <a:endParaRPr lang="en-US" sz="2000"/>
          </a:p>
        </p:txBody>
      </p:sp>
      <p:sp>
        <p:nvSpPr>
          <p:cNvPr id="4" name="Slide Number Placeholder 5"/>
          <p:cNvSpPr>
            <a:spLocks noGrp="1"/>
          </p:cNvSpPr>
          <p:nvPr>
            <p:ph type="sldNum" sz="quarter" idx="12"/>
          </p:nvPr>
        </p:nvSpPr>
        <p:spPr/>
        <p:txBody>
          <a:bodyPr/>
          <a:lstStyle/>
          <a:p>
            <a:fld id="{21FC1A6C-C43E-4678-901E-BDF8DA0D1183}" type="slidenum">
              <a:rPr lang="en-US"/>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a:t>Laboratory Tests for Iron Status</a:t>
            </a:r>
          </a:p>
        </p:txBody>
      </p:sp>
      <p:sp>
        <p:nvSpPr>
          <p:cNvPr id="73731" name="Rectangle 3"/>
          <p:cNvSpPr>
            <a:spLocks noGrp="1" noChangeArrowheads="1"/>
          </p:cNvSpPr>
          <p:nvPr>
            <p:ph idx="1"/>
          </p:nvPr>
        </p:nvSpPr>
        <p:spPr>
          <a:xfrm>
            <a:off x="457200" y="1295400"/>
            <a:ext cx="8229600" cy="5257800"/>
          </a:xfrm>
        </p:spPr>
        <p:txBody>
          <a:bodyPr/>
          <a:lstStyle/>
          <a:p>
            <a:pPr>
              <a:lnSpc>
                <a:spcPct val="80000"/>
              </a:lnSpc>
            </a:pPr>
            <a:r>
              <a:rPr lang="en-US" sz="2400"/>
              <a:t>To distinguish iron deficiency from other</a:t>
            </a:r>
            <a:r>
              <a:rPr lang="en-US" sz="2400" b="1"/>
              <a:t> </a:t>
            </a:r>
            <a:r>
              <a:rPr lang="en-US" sz="2400"/>
              <a:t>causes of micro/hypo anemia</a:t>
            </a:r>
          </a:p>
          <a:p>
            <a:pPr>
              <a:lnSpc>
                <a:spcPct val="80000"/>
              </a:lnSpc>
            </a:pPr>
            <a:r>
              <a:rPr lang="en-US" sz="2400" b="1"/>
              <a:t>Tests for diagnosis</a:t>
            </a:r>
            <a:r>
              <a:rPr lang="en-US" sz="2400"/>
              <a:t> of iron deficiency- none by itself superior and differing opinions on which combination works best.</a:t>
            </a:r>
          </a:p>
          <a:p>
            <a:pPr lvl="1">
              <a:lnSpc>
                <a:spcPct val="80000"/>
              </a:lnSpc>
            </a:pPr>
            <a:r>
              <a:rPr lang="en-US" sz="2000"/>
              <a:t>Hgb/RBC indices originally</a:t>
            </a:r>
          </a:p>
          <a:p>
            <a:pPr lvl="1">
              <a:lnSpc>
                <a:spcPct val="80000"/>
              </a:lnSpc>
            </a:pPr>
            <a:r>
              <a:rPr lang="en-US" sz="2000"/>
              <a:t>Staining of BM for iron – BM is invasive</a:t>
            </a:r>
          </a:p>
          <a:p>
            <a:pPr lvl="1">
              <a:lnSpc>
                <a:spcPct val="80000"/>
              </a:lnSpc>
            </a:pPr>
            <a:r>
              <a:rPr lang="en-US" sz="2000"/>
              <a:t>Serum Iron concentration - decreases</a:t>
            </a:r>
          </a:p>
          <a:p>
            <a:pPr lvl="1">
              <a:lnSpc>
                <a:spcPct val="80000"/>
              </a:lnSpc>
            </a:pPr>
            <a:r>
              <a:rPr lang="en-US" sz="2000"/>
              <a:t>Total Iron Binding Capacity = capacity of transferrin for iron- increases </a:t>
            </a:r>
          </a:p>
          <a:p>
            <a:pPr lvl="1">
              <a:lnSpc>
                <a:spcPct val="80000"/>
              </a:lnSpc>
            </a:pPr>
            <a:r>
              <a:rPr lang="en-US" sz="2000"/>
              <a:t>Transferrin Saturation = iron/TIBC is well decreased</a:t>
            </a:r>
          </a:p>
          <a:p>
            <a:pPr lvl="1">
              <a:lnSpc>
                <a:spcPct val="80000"/>
              </a:lnSpc>
            </a:pPr>
            <a:r>
              <a:rPr lang="en-US" sz="2000"/>
              <a:t>Serum Ferritin = reflection of iron stores – decreased * most reliable indicator of iron deficiency</a:t>
            </a:r>
          </a:p>
          <a:p>
            <a:pPr lvl="1">
              <a:lnSpc>
                <a:spcPct val="80000"/>
              </a:lnSpc>
            </a:pPr>
            <a:r>
              <a:rPr lang="en-US" sz="2000"/>
              <a:t>Free Erythrocyte protoporphyrin – increased, but not specific for iron deficiency</a:t>
            </a:r>
          </a:p>
          <a:p>
            <a:pPr lvl="1">
              <a:lnSpc>
                <a:spcPct val="80000"/>
              </a:lnSpc>
            </a:pPr>
            <a:r>
              <a:rPr lang="en-US" sz="2000"/>
              <a:t>Circulating transferrin receptor</a:t>
            </a:r>
          </a:p>
          <a:p>
            <a:pPr lvl="1">
              <a:lnSpc>
                <a:spcPct val="80000"/>
              </a:lnSpc>
            </a:pPr>
            <a:r>
              <a:rPr lang="en-US" sz="2000"/>
              <a:t>Reticulocyte hemoglobin values – Sysmex new parameter</a:t>
            </a:r>
          </a:p>
          <a:p>
            <a:pPr>
              <a:lnSpc>
                <a:spcPct val="80000"/>
              </a:lnSpc>
            </a:pPr>
            <a:endParaRPr lang="en-US" sz="2400"/>
          </a:p>
        </p:txBody>
      </p:sp>
      <p:sp>
        <p:nvSpPr>
          <p:cNvPr id="4" name="Slide Number Placeholder 5"/>
          <p:cNvSpPr>
            <a:spLocks noGrp="1"/>
          </p:cNvSpPr>
          <p:nvPr>
            <p:ph type="sldNum" sz="quarter" idx="12"/>
          </p:nvPr>
        </p:nvSpPr>
        <p:spPr/>
        <p:txBody>
          <a:bodyPr/>
          <a:lstStyle/>
          <a:p>
            <a:fld id="{BD9C0AF1-18F2-4069-B748-15C74C99C6DB}"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a:t>Lab Tests/Reference Range</a:t>
            </a:r>
            <a:br>
              <a:rPr lang="en-US" sz="4000"/>
            </a:br>
            <a:r>
              <a:rPr lang="en-US" sz="4000"/>
              <a:t>Kaplan p 759 table 39-2</a:t>
            </a:r>
          </a:p>
        </p:txBody>
      </p:sp>
      <p:sp>
        <p:nvSpPr>
          <p:cNvPr id="14339" name="Rectangle 3"/>
          <p:cNvSpPr>
            <a:spLocks noGrp="1" noChangeArrowheads="1"/>
          </p:cNvSpPr>
          <p:nvPr>
            <p:ph idx="1"/>
          </p:nvPr>
        </p:nvSpPr>
        <p:spPr>
          <a:xfrm>
            <a:off x="152400" y="1447800"/>
            <a:ext cx="8763000" cy="5257800"/>
          </a:xfrm>
        </p:spPr>
        <p:txBody>
          <a:bodyPr/>
          <a:lstStyle/>
          <a:p>
            <a:pPr>
              <a:lnSpc>
                <a:spcPct val="80000"/>
              </a:lnSpc>
            </a:pPr>
            <a:r>
              <a:rPr lang="en-US" sz="2800"/>
              <a:t>Hemoglobin – 1 – WHO anemia &lt;13 g/dl men, &lt; 12 g/dl women – does not contribute to dx of hemochromatosis</a:t>
            </a:r>
          </a:p>
          <a:p>
            <a:pPr>
              <a:lnSpc>
                <a:spcPct val="80000"/>
              </a:lnSpc>
            </a:pPr>
            <a:r>
              <a:rPr lang="en-US" sz="2800"/>
              <a:t>Serum Iron- 3</a:t>
            </a:r>
          </a:p>
          <a:p>
            <a:pPr lvl="1">
              <a:lnSpc>
                <a:spcPct val="80000"/>
              </a:lnSpc>
            </a:pPr>
            <a:r>
              <a:rPr lang="en-US" sz="2400"/>
              <a:t>Males: 65-175 ug/dl</a:t>
            </a:r>
          </a:p>
          <a:p>
            <a:pPr lvl="1">
              <a:lnSpc>
                <a:spcPct val="80000"/>
              </a:lnSpc>
            </a:pPr>
            <a:r>
              <a:rPr lang="en-US" sz="2400"/>
              <a:t>Females: 50-170 ug/dl</a:t>
            </a:r>
          </a:p>
          <a:p>
            <a:pPr>
              <a:lnSpc>
                <a:spcPct val="80000"/>
              </a:lnSpc>
            </a:pPr>
            <a:r>
              <a:rPr lang="en-US" sz="2800"/>
              <a:t>Total Iron-Binding Capacity – 250-450 ug/dL</a:t>
            </a:r>
          </a:p>
          <a:p>
            <a:pPr lvl="1">
              <a:lnSpc>
                <a:spcPct val="80000"/>
              </a:lnSpc>
            </a:pPr>
            <a:r>
              <a:rPr lang="en-US" sz="2400"/>
              <a:t>UIBC (calculation) = (TIBC – IRON)</a:t>
            </a:r>
          </a:p>
          <a:p>
            <a:pPr>
              <a:lnSpc>
                <a:spcPct val="80000"/>
              </a:lnSpc>
            </a:pPr>
            <a:r>
              <a:rPr lang="en-US" sz="2800"/>
              <a:t>Transferrin Saturation (calculation):- 4</a:t>
            </a:r>
          </a:p>
          <a:p>
            <a:pPr lvl="1">
              <a:lnSpc>
                <a:spcPct val="80000"/>
              </a:lnSpc>
            </a:pPr>
            <a:r>
              <a:rPr lang="en-US" sz="2400"/>
              <a:t>ISAT = 100 (IRON/TIBC)</a:t>
            </a:r>
          </a:p>
          <a:p>
            <a:pPr>
              <a:lnSpc>
                <a:spcPct val="80000"/>
              </a:lnSpc>
            </a:pPr>
            <a:r>
              <a:rPr lang="en-US" sz="2800"/>
              <a:t>Serum Ferritin - 2</a:t>
            </a:r>
          </a:p>
          <a:p>
            <a:pPr lvl="1">
              <a:lnSpc>
                <a:spcPct val="80000"/>
              </a:lnSpc>
            </a:pPr>
            <a:r>
              <a:rPr lang="en-US" sz="2400"/>
              <a:t>Males 26-388 ng/mL</a:t>
            </a:r>
          </a:p>
          <a:p>
            <a:pPr lvl="1">
              <a:lnSpc>
                <a:spcPct val="80000"/>
              </a:lnSpc>
            </a:pPr>
            <a:r>
              <a:rPr lang="en-US" sz="2400"/>
              <a:t>Females 8-252ng/mL</a:t>
            </a:r>
          </a:p>
          <a:p>
            <a:pPr>
              <a:lnSpc>
                <a:spcPct val="80000"/>
              </a:lnSpc>
            </a:pPr>
            <a:endParaRPr lang="en-US" sz="2800"/>
          </a:p>
        </p:txBody>
      </p:sp>
      <p:sp>
        <p:nvSpPr>
          <p:cNvPr id="4" name="Slide Number Placeholder 5"/>
          <p:cNvSpPr>
            <a:spLocks noGrp="1"/>
          </p:cNvSpPr>
          <p:nvPr>
            <p:ph type="sldNum" sz="quarter" idx="12"/>
          </p:nvPr>
        </p:nvSpPr>
        <p:spPr/>
        <p:txBody>
          <a:bodyPr/>
          <a:lstStyle/>
          <a:p>
            <a:fld id="{AAB0CFF2-5DF9-49E3-AE96-D274487D851A}" type="slidenum">
              <a:rPr lang="en-US"/>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Iron Overload</a:t>
            </a:r>
          </a:p>
        </p:txBody>
      </p:sp>
      <p:sp>
        <p:nvSpPr>
          <p:cNvPr id="12291" name="Rectangle 3"/>
          <p:cNvSpPr>
            <a:spLocks noGrp="1" noChangeArrowheads="1"/>
          </p:cNvSpPr>
          <p:nvPr>
            <p:ph idx="1"/>
          </p:nvPr>
        </p:nvSpPr>
        <p:spPr/>
        <p:txBody>
          <a:bodyPr/>
          <a:lstStyle/>
          <a:p>
            <a:pPr>
              <a:lnSpc>
                <a:spcPct val="90000"/>
              </a:lnSpc>
            </a:pPr>
            <a:r>
              <a:rPr lang="en-US"/>
              <a:t>Hemosiderosis</a:t>
            </a:r>
          </a:p>
          <a:p>
            <a:pPr lvl="1">
              <a:lnSpc>
                <a:spcPct val="90000"/>
              </a:lnSpc>
            </a:pPr>
            <a:r>
              <a:rPr lang="en-US"/>
              <a:t>Iron overload without associated tissue injury</a:t>
            </a:r>
          </a:p>
          <a:p>
            <a:pPr lvl="1">
              <a:lnSpc>
                <a:spcPct val="90000"/>
              </a:lnSpc>
            </a:pPr>
            <a:r>
              <a:rPr lang="en-US"/>
              <a:t>Occurs locally in sites of bleeding or inflammation</a:t>
            </a:r>
          </a:p>
          <a:p>
            <a:pPr lvl="1">
              <a:lnSpc>
                <a:spcPct val="90000"/>
              </a:lnSpc>
            </a:pPr>
            <a:r>
              <a:rPr lang="en-US"/>
              <a:t>May be widespread in patients given large amounts of iron as medication or as blood transfusions</a:t>
            </a:r>
          </a:p>
          <a:p>
            <a:pPr>
              <a:lnSpc>
                <a:spcPct val="90000"/>
              </a:lnSpc>
            </a:pPr>
            <a:r>
              <a:rPr lang="en-US"/>
              <a:t>Hemochromatosis</a:t>
            </a:r>
          </a:p>
          <a:p>
            <a:pPr lvl="1">
              <a:lnSpc>
                <a:spcPct val="90000"/>
              </a:lnSpc>
            </a:pPr>
            <a:r>
              <a:rPr lang="en-US"/>
              <a:t>Body accumulates large amounts of iron leading to organ impairment and damage</a:t>
            </a:r>
          </a:p>
        </p:txBody>
      </p:sp>
      <p:sp>
        <p:nvSpPr>
          <p:cNvPr id="4" name="Slide Number Placeholder 5"/>
          <p:cNvSpPr>
            <a:spLocks noGrp="1"/>
          </p:cNvSpPr>
          <p:nvPr>
            <p:ph type="sldNum" sz="quarter" idx="12"/>
          </p:nvPr>
        </p:nvSpPr>
        <p:spPr/>
        <p:txBody>
          <a:bodyPr/>
          <a:lstStyle/>
          <a:p>
            <a:fld id="{9AE298D6-35F0-48EC-B783-CA8911C79F75}"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0"/>
            <a:ext cx="8229600" cy="1417638"/>
          </a:xfrm>
        </p:spPr>
        <p:txBody>
          <a:bodyPr/>
          <a:lstStyle/>
          <a:p>
            <a:r>
              <a:rPr lang="en-US" sz="4000"/>
              <a:t>Iron Overload –Hemochromatosis </a:t>
            </a:r>
          </a:p>
        </p:txBody>
      </p:sp>
      <p:sp>
        <p:nvSpPr>
          <p:cNvPr id="13315" name="Rectangle 3"/>
          <p:cNvSpPr>
            <a:spLocks noGrp="1" noChangeArrowheads="1"/>
          </p:cNvSpPr>
          <p:nvPr>
            <p:ph idx="1"/>
          </p:nvPr>
        </p:nvSpPr>
        <p:spPr>
          <a:xfrm>
            <a:off x="152400" y="1066800"/>
            <a:ext cx="8763000" cy="5791200"/>
          </a:xfrm>
        </p:spPr>
        <p:txBody>
          <a:bodyPr/>
          <a:lstStyle/>
          <a:p>
            <a:pPr>
              <a:lnSpc>
                <a:spcPct val="80000"/>
              </a:lnSpc>
            </a:pPr>
            <a:r>
              <a:rPr lang="en-US" sz="2000"/>
              <a:t>Hereditary Hemochromatosis/ Primary Hemochromatosis /Classic</a:t>
            </a:r>
          </a:p>
          <a:p>
            <a:pPr lvl="1">
              <a:lnSpc>
                <a:spcPct val="80000"/>
              </a:lnSpc>
            </a:pPr>
            <a:r>
              <a:rPr lang="en-US" sz="2000"/>
              <a:t>Inherited abn of proteins that regulate iron hemostasis – 80% HFE protein (C282Y mutation); 20%  other mutations</a:t>
            </a:r>
          </a:p>
          <a:p>
            <a:pPr lvl="2">
              <a:lnSpc>
                <a:spcPct val="80000"/>
              </a:lnSpc>
            </a:pPr>
            <a:r>
              <a:rPr lang="en-US" sz="2000"/>
              <a:t>Autosomal recessive, N. European descent 10% (0.3% homozygous)</a:t>
            </a:r>
          </a:p>
          <a:p>
            <a:pPr lvl="3">
              <a:lnSpc>
                <a:spcPct val="80000"/>
              </a:lnSpc>
            </a:pPr>
            <a:r>
              <a:rPr lang="en-US"/>
              <a:t>Not all homozygotes have full blown disease</a:t>
            </a:r>
          </a:p>
          <a:p>
            <a:pPr lvl="3">
              <a:lnSpc>
                <a:spcPct val="80000"/>
              </a:lnSpc>
            </a:pPr>
            <a:r>
              <a:rPr lang="en-US"/>
              <a:t>Men &gt; women (menstrual loss/pregnancy)</a:t>
            </a:r>
          </a:p>
          <a:p>
            <a:pPr lvl="3">
              <a:lnSpc>
                <a:spcPct val="80000"/>
              </a:lnSpc>
            </a:pPr>
            <a:r>
              <a:rPr lang="en-US"/>
              <a:t>Symptoms not usually apparent until 40 yrs</a:t>
            </a:r>
          </a:p>
          <a:p>
            <a:pPr lvl="2">
              <a:lnSpc>
                <a:spcPct val="80000"/>
              </a:lnSpc>
            </a:pPr>
            <a:r>
              <a:rPr lang="en-US" sz="2000"/>
              <a:t>May absorb a healthy amount of iron in diet  but deposited directly to parenchymal cells of the liver, pancreas, heart, and other organs.  It accumulates for years resulting in tissue damage and ultimately organ failure (20 g iron limit)</a:t>
            </a:r>
          </a:p>
          <a:p>
            <a:pPr lvl="3">
              <a:lnSpc>
                <a:spcPct val="80000"/>
              </a:lnSpc>
            </a:pPr>
            <a:r>
              <a:rPr lang="en-US"/>
              <a:t>Liver enlarged -&gt; cirrhosis -&gt; liver CA</a:t>
            </a:r>
          </a:p>
          <a:p>
            <a:pPr lvl="3">
              <a:lnSpc>
                <a:spcPct val="80000"/>
              </a:lnSpc>
            </a:pPr>
            <a:r>
              <a:rPr lang="en-US"/>
              <a:t>Pancreas islet cells-&gt; Diabetes</a:t>
            </a:r>
          </a:p>
          <a:p>
            <a:pPr lvl="3">
              <a:lnSpc>
                <a:spcPct val="80000"/>
              </a:lnSpc>
            </a:pPr>
            <a:r>
              <a:rPr lang="en-US"/>
              <a:t>Increased melanin &amp; iron in the skin -&gt;Increase in skin pigmentation ; bronzing of the skin</a:t>
            </a:r>
          </a:p>
          <a:p>
            <a:pPr lvl="3">
              <a:lnSpc>
                <a:spcPct val="80000"/>
              </a:lnSpc>
            </a:pPr>
            <a:r>
              <a:rPr lang="en-US"/>
              <a:t>Cardiac -&gt; CHF or arrythmias</a:t>
            </a:r>
          </a:p>
          <a:p>
            <a:pPr lvl="3">
              <a:lnSpc>
                <a:spcPct val="80000"/>
              </a:lnSpc>
            </a:pPr>
            <a:r>
              <a:rPr lang="en-US"/>
              <a:t>Iron in pituitary gland -&gt; testicular atrophy due to decrease gonadotropins</a:t>
            </a:r>
          </a:p>
          <a:p>
            <a:pPr lvl="3">
              <a:lnSpc>
                <a:spcPct val="80000"/>
              </a:lnSpc>
            </a:pPr>
            <a:r>
              <a:rPr lang="en-US"/>
              <a:t>Joints -&gt; arthritis</a:t>
            </a:r>
          </a:p>
          <a:p>
            <a:pPr>
              <a:lnSpc>
                <a:spcPct val="80000"/>
              </a:lnSpc>
            </a:pPr>
            <a:endParaRPr lang="en-US" sz="2000"/>
          </a:p>
          <a:p>
            <a:pPr>
              <a:lnSpc>
                <a:spcPct val="80000"/>
              </a:lnSpc>
              <a:buFontTx/>
              <a:buNone/>
            </a:pPr>
            <a:r>
              <a:rPr lang="en-US" sz="800"/>
              <a:t>    – </a:t>
            </a:r>
          </a:p>
        </p:txBody>
      </p:sp>
      <p:sp>
        <p:nvSpPr>
          <p:cNvPr id="4" name="Slide Number Placeholder 5"/>
          <p:cNvSpPr>
            <a:spLocks noGrp="1"/>
          </p:cNvSpPr>
          <p:nvPr>
            <p:ph type="sldNum" sz="quarter" idx="12"/>
          </p:nvPr>
        </p:nvSpPr>
        <p:spPr/>
        <p:txBody>
          <a:bodyPr/>
          <a:lstStyle/>
          <a:p>
            <a:fld id="{8A2C242D-46DD-40D5-B2F3-AAACC8A710BC}"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0"/>
            <a:ext cx="7848600" cy="685800"/>
          </a:xfrm>
        </p:spPr>
        <p:txBody>
          <a:bodyPr/>
          <a:lstStyle/>
          <a:p>
            <a:r>
              <a:rPr lang="en-US" sz="4000"/>
              <a:t>Iron Overload –Hemochromatosis </a:t>
            </a:r>
          </a:p>
        </p:txBody>
      </p:sp>
      <p:sp>
        <p:nvSpPr>
          <p:cNvPr id="75779" name="Rectangle 3"/>
          <p:cNvSpPr>
            <a:spLocks noGrp="1" noChangeArrowheads="1"/>
          </p:cNvSpPr>
          <p:nvPr>
            <p:ph idx="1"/>
          </p:nvPr>
        </p:nvSpPr>
        <p:spPr>
          <a:xfrm>
            <a:off x="228600" y="914400"/>
            <a:ext cx="8686800" cy="5715000"/>
          </a:xfrm>
        </p:spPr>
        <p:txBody>
          <a:bodyPr/>
          <a:lstStyle/>
          <a:p>
            <a:pPr>
              <a:lnSpc>
                <a:spcPct val="80000"/>
              </a:lnSpc>
            </a:pPr>
            <a:r>
              <a:rPr lang="en-US" sz="1800" b="1"/>
              <a:t>Juvenile Hematochromatosis</a:t>
            </a:r>
          </a:p>
          <a:p>
            <a:pPr>
              <a:lnSpc>
                <a:spcPct val="80000"/>
              </a:lnSpc>
              <a:buFontTx/>
              <a:buNone/>
            </a:pPr>
            <a:r>
              <a:rPr lang="en-US" sz="1800"/>
              <a:t>		rare, ressembles hereditary  clinically but occurs at a much younger age</a:t>
            </a:r>
          </a:p>
          <a:p>
            <a:pPr lvl="1">
              <a:lnSpc>
                <a:spcPct val="80000"/>
              </a:lnSpc>
            </a:pPr>
            <a:r>
              <a:rPr lang="en-US" sz="1800"/>
              <a:t>More endocrine and cardiac involvement</a:t>
            </a:r>
          </a:p>
          <a:p>
            <a:pPr>
              <a:lnSpc>
                <a:spcPct val="80000"/>
              </a:lnSpc>
            </a:pPr>
            <a:r>
              <a:rPr lang="en-US" sz="1800" b="1"/>
              <a:t>Secondary Hemochromatosis</a:t>
            </a:r>
            <a:r>
              <a:rPr lang="en-US" sz="1800"/>
              <a:t> - acquired</a:t>
            </a:r>
          </a:p>
          <a:p>
            <a:pPr lvl="1">
              <a:lnSpc>
                <a:spcPct val="80000"/>
              </a:lnSpc>
            </a:pPr>
            <a:r>
              <a:rPr lang="en-US" sz="1800"/>
              <a:t>Blood transfusions and diet -&gt; excess iron in RE cells of the liver, spleen, and BM</a:t>
            </a:r>
          </a:p>
          <a:p>
            <a:pPr lvl="1">
              <a:lnSpc>
                <a:spcPct val="80000"/>
              </a:lnSpc>
            </a:pPr>
            <a:r>
              <a:rPr lang="en-US" sz="1800"/>
              <a:t>As iron load increases, the distribution changes -&gt; parenchymal cells of liver, pancreas, heart, and other organs.</a:t>
            </a:r>
          </a:p>
          <a:p>
            <a:pPr lvl="1">
              <a:lnSpc>
                <a:spcPct val="80000"/>
              </a:lnSpc>
            </a:pPr>
            <a:r>
              <a:rPr lang="en-US" sz="1800"/>
              <a:t>Clinical picture then ressembles the hereditary hemochromatosis</a:t>
            </a:r>
          </a:p>
          <a:p>
            <a:pPr lvl="1">
              <a:lnSpc>
                <a:spcPct val="80000"/>
              </a:lnSpc>
            </a:pPr>
            <a:r>
              <a:rPr lang="en-US" sz="1800"/>
              <a:t>May be a </a:t>
            </a:r>
            <a:r>
              <a:rPr lang="en-US" sz="1800" b="1"/>
              <a:t>complication of anemias with ineffective erythropoiesis</a:t>
            </a:r>
            <a:r>
              <a:rPr lang="en-US" sz="1800"/>
              <a:t>; iron absorption is increased and patients treated with multiple blood transfusions</a:t>
            </a:r>
          </a:p>
          <a:p>
            <a:pPr lvl="2">
              <a:lnSpc>
                <a:spcPct val="80000"/>
              </a:lnSpc>
            </a:pPr>
            <a:r>
              <a:rPr lang="en-US" sz="1800"/>
              <a:t>Thalassemia major (B- Thal most common), </a:t>
            </a:r>
          </a:p>
          <a:p>
            <a:pPr lvl="2">
              <a:lnSpc>
                <a:spcPct val="80000"/>
              </a:lnSpc>
            </a:pPr>
            <a:r>
              <a:rPr lang="en-US" sz="1800"/>
              <a:t>acquired MDS, </a:t>
            </a:r>
          </a:p>
          <a:p>
            <a:pPr lvl="2">
              <a:lnSpc>
                <a:spcPct val="80000"/>
              </a:lnSpc>
            </a:pPr>
            <a:r>
              <a:rPr lang="en-US" sz="1800"/>
              <a:t>Sideroblastic anemias (def of D-ALA synthase), </a:t>
            </a:r>
          </a:p>
          <a:p>
            <a:pPr lvl="2">
              <a:lnSpc>
                <a:spcPct val="80000"/>
              </a:lnSpc>
            </a:pPr>
            <a:r>
              <a:rPr lang="en-US" sz="1800"/>
              <a:t>congenital dyserythropoietic anemia, </a:t>
            </a:r>
          </a:p>
          <a:p>
            <a:pPr lvl="2">
              <a:lnSpc>
                <a:spcPct val="80000"/>
              </a:lnSpc>
            </a:pPr>
            <a:r>
              <a:rPr lang="en-US" sz="1800"/>
              <a:t>RBC enz def such as PKU</a:t>
            </a:r>
          </a:p>
          <a:p>
            <a:pPr lvl="1">
              <a:lnSpc>
                <a:spcPct val="80000"/>
              </a:lnSpc>
            </a:pPr>
            <a:r>
              <a:rPr lang="en-US" sz="1800" b="1"/>
              <a:t>Alcoholics with chronic liver disease</a:t>
            </a:r>
            <a:r>
              <a:rPr lang="en-US" sz="1800"/>
              <a:t> may develop an increase in iron stores (if massive overload probably genetic hemochromatosis).</a:t>
            </a:r>
          </a:p>
          <a:p>
            <a:pPr lvl="1">
              <a:lnSpc>
                <a:spcPct val="80000"/>
              </a:lnSpc>
            </a:pPr>
            <a:r>
              <a:rPr lang="en-US" sz="1800"/>
              <a:t>Medicinal iron supplements do not, on their own, cause hemochromatosis</a:t>
            </a:r>
          </a:p>
          <a:p>
            <a:pPr>
              <a:lnSpc>
                <a:spcPct val="80000"/>
              </a:lnSpc>
            </a:pPr>
            <a:endParaRPr lang="en-US" sz="1800"/>
          </a:p>
        </p:txBody>
      </p:sp>
      <p:sp>
        <p:nvSpPr>
          <p:cNvPr id="4" name="Slide Number Placeholder 5"/>
          <p:cNvSpPr>
            <a:spLocks noGrp="1"/>
          </p:cNvSpPr>
          <p:nvPr>
            <p:ph type="sldNum" sz="quarter" idx="12"/>
          </p:nvPr>
        </p:nvSpPr>
        <p:spPr/>
        <p:txBody>
          <a:bodyPr/>
          <a:lstStyle/>
          <a:p>
            <a:fld id="{A09495C8-607B-4CD8-A5CC-0B8C0B5CB8A3}" type="slidenum">
              <a:rPr lang="en-US"/>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Serum Iron - general</a:t>
            </a:r>
          </a:p>
        </p:txBody>
      </p:sp>
      <p:sp>
        <p:nvSpPr>
          <p:cNvPr id="77827" name="Rectangle 3"/>
          <p:cNvSpPr>
            <a:spLocks noGrp="1" noChangeArrowheads="1"/>
          </p:cNvSpPr>
          <p:nvPr>
            <p:ph idx="1"/>
          </p:nvPr>
        </p:nvSpPr>
        <p:spPr/>
        <p:txBody>
          <a:bodyPr/>
          <a:lstStyle/>
          <a:p>
            <a:r>
              <a:rPr lang="en-US"/>
              <a:t>fluctuates, even with healthy individuals</a:t>
            </a:r>
          </a:p>
          <a:p>
            <a:pPr lvl="1"/>
            <a:r>
              <a:rPr lang="en-US"/>
              <a:t>Momentary imbalances of iron inflow and outflow</a:t>
            </a:r>
          </a:p>
          <a:p>
            <a:pPr lvl="1"/>
            <a:r>
              <a:rPr lang="en-US"/>
              <a:t>Diurnal variations – decrease in the evening</a:t>
            </a:r>
          </a:p>
          <a:p>
            <a:pPr lvl="1"/>
            <a:r>
              <a:rPr lang="en-US"/>
              <a:t>Day to day variations significant</a:t>
            </a:r>
          </a:p>
          <a:p>
            <a:pPr lvl="1"/>
            <a:r>
              <a:rPr lang="en-US"/>
              <a:t>Therefore, a single serum iron is not useful</a:t>
            </a:r>
          </a:p>
          <a:p>
            <a:pPr lvl="2"/>
            <a:r>
              <a:rPr lang="en-US"/>
              <a:t>Interpret in combination with other iron studies</a:t>
            </a:r>
          </a:p>
          <a:p>
            <a:pPr>
              <a:buFontTx/>
              <a:buNone/>
            </a:pPr>
            <a:endParaRPr lang="en-US"/>
          </a:p>
        </p:txBody>
      </p:sp>
      <p:sp>
        <p:nvSpPr>
          <p:cNvPr id="4" name="Slide Number Placeholder 5"/>
          <p:cNvSpPr>
            <a:spLocks noGrp="1"/>
          </p:cNvSpPr>
          <p:nvPr>
            <p:ph type="sldNum" sz="quarter" idx="12"/>
          </p:nvPr>
        </p:nvSpPr>
        <p:spPr/>
        <p:txBody>
          <a:bodyPr/>
          <a:lstStyle/>
          <a:p>
            <a:fld id="{A330A2B1-121A-491E-8FA0-9C621EA0C7B1}"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792162"/>
          </a:xfrm>
        </p:spPr>
        <p:txBody>
          <a:bodyPr/>
          <a:lstStyle/>
          <a:p>
            <a:r>
              <a:rPr lang="en-US"/>
              <a:t>Serum Iron Test Principle</a:t>
            </a:r>
          </a:p>
        </p:txBody>
      </p:sp>
      <p:sp>
        <p:nvSpPr>
          <p:cNvPr id="15363" name="Rectangle 3"/>
          <p:cNvSpPr>
            <a:spLocks noGrp="1" noChangeArrowheads="1"/>
          </p:cNvSpPr>
          <p:nvPr>
            <p:ph idx="1"/>
          </p:nvPr>
        </p:nvSpPr>
        <p:spPr>
          <a:xfrm>
            <a:off x="457200" y="1219200"/>
            <a:ext cx="8229600" cy="5410200"/>
          </a:xfrm>
        </p:spPr>
        <p:txBody>
          <a:bodyPr/>
          <a:lstStyle/>
          <a:p>
            <a:pPr lvl="1">
              <a:lnSpc>
                <a:spcPct val="80000"/>
              </a:lnSpc>
            </a:pPr>
            <a:r>
              <a:rPr lang="en-US" sz="1800" b="1"/>
              <a:t>Fe</a:t>
            </a:r>
            <a:r>
              <a:rPr lang="en-US" sz="1800" b="1" baseline="30000"/>
              <a:t>3+ </a:t>
            </a:r>
            <a:r>
              <a:rPr lang="en-US" sz="1800" b="1"/>
              <a:t>Iron released</a:t>
            </a:r>
            <a:r>
              <a:rPr lang="en-US" sz="1800"/>
              <a:t> from transferrin:</a:t>
            </a:r>
          </a:p>
          <a:p>
            <a:pPr lvl="1">
              <a:lnSpc>
                <a:spcPct val="80000"/>
              </a:lnSpc>
            </a:pPr>
            <a:r>
              <a:rPr lang="en-US" sz="1800"/>
              <a:t>decreasing the pH using ascorbic acid reduces  </a:t>
            </a:r>
            <a:r>
              <a:rPr lang="en-US" sz="1800" b="1"/>
              <a:t>Fe3+ to Fe2</a:t>
            </a:r>
            <a:r>
              <a:rPr lang="en-US" sz="1800"/>
              <a:t>+)</a:t>
            </a:r>
          </a:p>
          <a:p>
            <a:pPr lvl="2">
              <a:lnSpc>
                <a:spcPct val="80000"/>
              </a:lnSpc>
            </a:pPr>
            <a:r>
              <a:rPr lang="en-US" sz="1800"/>
              <a:t>Fe</a:t>
            </a:r>
            <a:r>
              <a:rPr lang="en-US" sz="1800" baseline="30000"/>
              <a:t>3+</a:t>
            </a:r>
            <a:r>
              <a:rPr lang="en-US" sz="1800"/>
              <a:t> - transferrin -&gt; Fe</a:t>
            </a:r>
            <a:r>
              <a:rPr lang="en-US" sz="1800" baseline="30000"/>
              <a:t>3+</a:t>
            </a:r>
            <a:r>
              <a:rPr lang="en-US" sz="1800"/>
              <a:t> + transferrin</a:t>
            </a:r>
          </a:p>
          <a:p>
            <a:pPr lvl="2">
              <a:lnSpc>
                <a:spcPct val="80000"/>
              </a:lnSpc>
            </a:pPr>
            <a:r>
              <a:rPr lang="en-US" sz="1800"/>
              <a:t>2Fe</a:t>
            </a:r>
            <a:r>
              <a:rPr lang="en-US" sz="1800" baseline="30000"/>
              <a:t>3+</a:t>
            </a:r>
            <a:r>
              <a:rPr lang="en-US" sz="1800"/>
              <a:t> + ascorbic acid -&gt; 2 Fe</a:t>
            </a:r>
            <a:r>
              <a:rPr lang="en-US" sz="1800" baseline="30000"/>
              <a:t>2+</a:t>
            </a:r>
            <a:r>
              <a:rPr lang="en-US" sz="1800"/>
              <a:t> + dehyrdroascorbic acid + 2H+</a:t>
            </a:r>
          </a:p>
          <a:p>
            <a:pPr lvl="1">
              <a:lnSpc>
                <a:spcPct val="80000"/>
              </a:lnSpc>
            </a:pPr>
            <a:r>
              <a:rPr lang="en-US" sz="1800" b="1"/>
              <a:t>Complex with a chromogen</a:t>
            </a:r>
            <a:r>
              <a:rPr lang="en-US" sz="1800"/>
              <a:t> </a:t>
            </a:r>
          </a:p>
          <a:p>
            <a:pPr lvl="2">
              <a:lnSpc>
                <a:spcPct val="80000"/>
              </a:lnSpc>
            </a:pPr>
            <a:r>
              <a:rPr lang="en-US" sz="1800"/>
              <a:t>Bathophenanthroline</a:t>
            </a:r>
          </a:p>
          <a:p>
            <a:pPr lvl="2">
              <a:lnSpc>
                <a:spcPct val="80000"/>
              </a:lnSpc>
            </a:pPr>
            <a:r>
              <a:rPr lang="en-US" sz="1800"/>
              <a:t>Ferrozine* (Ferene used at WHC with thiourea (carcinogenic) added to minimize the interference of copper)</a:t>
            </a:r>
          </a:p>
          <a:p>
            <a:pPr lvl="3">
              <a:lnSpc>
                <a:spcPct val="80000"/>
              </a:lnSpc>
            </a:pPr>
            <a:r>
              <a:rPr lang="en-US" sz="1800"/>
              <a:t>Fe</a:t>
            </a:r>
            <a:r>
              <a:rPr lang="en-US" sz="1800" baseline="30000"/>
              <a:t>2+</a:t>
            </a:r>
            <a:r>
              <a:rPr lang="en-US" sz="1800"/>
              <a:t> + 3 Ferene -&gt; Fe</a:t>
            </a:r>
            <a:r>
              <a:rPr lang="en-US" sz="1800" baseline="30000"/>
              <a:t>2+ </a:t>
            </a:r>
            <a:r>
              <a:rPr lang="en-US" sz="1800"/>
              <a:t> - Ferene</a:t>
            </a:r>
            <a:r>
              <a:rPr lang="en-US" sz="1800" baseline="-25000"/>
              <a:t>3</a:t>
            </a:r>
            <a:r>
              <a:rPr lang="en-US" sz="1800"/>
              <a:t> complex (absorbs at </a:t>
            </a:r>
            <a:r>
              <a:rPr lang="en-US" sz="1800" b="1"/>
              <a:t>600nm)</a:t>
            </a:r>
          </a:p>
          <a:p>
            <a:pPr lvl="3">
              <a:lnSpc>
                <a:spcPct val="80000"/>
              </a:lnSpc>
            </a:pPr>
            <a:r>
              <a:rPr lang="en-US" sz="1800" b="1"/>
              <a:t> </a:t>
            </a:r>
            <a:r>
              <a:rPr lang="en-US" sz="1800"/>
              <a:t>Such </a:t>
            </a:r>
            <a:r>
              <a:rPr lang="en-US" sz="1800" b="1"/>
              <a:t>iron-chromogen complexes</a:t>
            </a:r>
            <a:r>
              <a:rPr lang="en-US" sz="1800"/>
              <a:t> have an extremely </a:t>
            </a:r>
            <a:r>
              <a:rPr lang="en-US" sz="1800" b="1"/>
              <a:t>high absorbance</a:t>
            </a:r>
            <a:r>
              <a:rPr lang="en-US" sz="1800"/>
              <a:t> at the appropriate wavelength (which is proportional to iron concentration )</a:t>
            </a:r>
          </a:p>
          <a:p>
            <a:pPr lvl="2">
              <a:lnSpc>
                <a:spcPct val="80000"/>
              </a:lnSpc>
            </a:pPr>
            <a:r>
              <a:rPr lang="en-US" sz="1800"/>
              <a:t>The absorbance of the complex is directly proportional to the concentration of </a:t>
            </a:r>
            <a:r>
              <a:rPr lang="en-US" sz="1800" b="1"/>
              <a:t>transferrin-bound iron ( in Fe</a:t>
            </a:r>
            <a:r>
              <a:rPr lang="en-US" sz="1800" b="1" baseline="30000"/>
              <a:t>3+)</a:t>
            </a:r>
            <a:r>
              <a:rPr lang="en-US" sz="1800"/>
              <a:t>  in the sample; it does not include the iron contained in serum as free hemoglobin</a:t>
            </a:r>
          </a:p>
          <a:p>
            <a:pPr lvl="2">
              <a:lnSpc>
                <a:spcPct val="80000"/>
              </a:lnSpc>
            </a:pPr>
            <a:r>
              <a:rPr lang="en-US" sz="1800" b="1"/>
              <a:t>Bichromatic endpoint technique (600/700 nm)</a:t>
            </a:r>
          </a:p>
        </p:txBody>
      </p:sp>
      <p:sp>
        <p:nvSpPr>
          <p:cNvPr id="4" name="Slide Number Placeholder 5"/>
          <p:cNvSpPr>
            <a:spLocks noGrp="1"/>
          </p:cNvSpPr>
          <p:nvPr>
            <p:ph type="sldNum" sz="quarter" idx="12"/>
          </p:nvPr>
        </p:nvSpPr>
        <p:spPr/>
        <p:txBody>
          <a:bodyPr/>
          <a:lstStyle/>
          <a:p>
            <a:fld id="{DA8DDE03-BF31-4A97-90F4-A415F982CE35}" type="slidenum">
              <a:rPr lang="en-US"/>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39762"/>
          </a:xfrm>
        </p:spPr>
        <p:txBody>
          <a:bodyPr/>
          <a:lstStyle/>
          <a:p>
            <a:r>
              <a:rPr lang="en-US" sz="4000"/>
              <a:t>Iron </a:t>
            </a:r>
          </a:p>
        </p:txBody>
      </p:sp>
      <p:sp>
        <p:nvSpPr>
          <p:cNvPr id="3075" name="Rectangle 3"/>
          <p:cNvSpPr>
            <a:spLocks noGrp="1" noChangeArrowheads="1"/>
          </p:cNvSpPr>
          <p:nvPr>
            <p:ph idx="1"/>
          </p:nvPr>
        </p:nvSpPr>
        <p:spPr>
          <a:xfrm>
            <a:off x="457200" y="1219200"/>
            <a:ext cx="8229600" cy="5410200"/>
          </a:xfrm>
        </p:spPr>
        <p:txBody>
          <a:bodyPr/>
          <a:lstStyle/>
          <a:p>
            <a:pPr>
              <a:lnSpc>
                <a:spcPct val="80000"/>
              </a:lnSpc>
            </a:pPr>
            <a:r>
              <a:rPr lang="en-US" sz="2000"/>
              <a:t>Average </a:t>
            </a:r>
            <a:r>
              <a:rPr lang="en-US" sz="2000" b="1"/>
              <a:t>adult male</a:t>
            </a:r>
            <a:r>
              <a:rPr lang="en-US" sz="2000"/>
              <a:t> 4 g of body iron; 65-75% in hemoglobin, 10% in myoglobin and other iron containing enzymes and proteins. Remaining 20-25% stored.</a:t>
            </a:r>
          </a:p>
          <a:p>
            <a:pPr>
              <a:lnSpc>
                <a:spcPct val="80000"/>
              </a:lnSpc>
            </a:pPr>
            <a:r>
              <a:rPr lang="en-US" sz="2000"/>
              <a:t>Average </a:t>
            </a:r>
            <a:r>
              <a:rPr lang="en-US" sz="2000" b="1"/>
              <a:t>adult woman</a:t>
            </a:r>
            <a:r>
              <a:rPr lang="en-US" sz="2000"/>
              <a:t> 2-3g of body iron; lower hemoglobin, smaller vascular volume, and small iron reserves.</a:t>
            </a:r>
          </a:p>
          <a:p>
            <a:pPr>
              <a:lnSpc>
                <a:spcPct val="80000"/>
              </a:lnSpc>
            </a:pPr>
            <a:r>
              <a:rPr lang="en-US" sz="2000"/>
              <a:t>Normally there are very small amounts of iron in most cells of the body, in plasma, and in other extracellular fluids. </a:t>
            </a:r>
          </a:p>
          <a:p>
            <a:pPr lvl="1">
              <a:lnSpc>
                <a:spcPct val="80000"/>
              </a:lnSpc>
            </a:pPr>
            <a:r>
              <a:rPr lang="en-US" sz="2000"/>
              <a:t>8 mg</a:t>
            </a:r>
            <a:r>
              <a:rPr lang="en-US" sz="2000" i="1"/>
              <a:t> in “tissue iron compartment”:</a:t>
            </a:r>
            <a:endParaRPr lang="en-US" sz="2000"/>
          </a:p>
          <a:p>
            <a:pPr lvl="2">
              <a:lnSpc>
                <a:spcPct val="80000"/>
              </a:lnSpc>
            </a:pPr>
            <a:r>
              <a:rPr lang="en-US" sz="2000"/>
              <a:t>Tissue iron in porphyrin ring of  </a:t>
            </a:r>
            <a:r>
              <a:rPr lang="en-US" sz="2000" b="1"/>
              <a:t>heme proteins</a:t>
            </a:r>
            <a:r>
              <a:rPr lang="en-US" sz="2000"/>
              <a:t> such as catalase, peroxidase, cytochromes, </a:t>
            </a:r>
          </a:p>
          <a:p>
            <a:pPr lvl="2">
              <a:lnSpc>
                <a:spcPct val="80000"/>
              </a:lnSpc>
            </a:pPr>
            <a:r>
              <a:rPr lang="en-US" sz="2000"/>
              <a:t>Tissue iron in </a:t>
            </a:r>
            <a:r>
              <a:rPr lang="en-US" sz="2000" b="1"/>
              <a:t>iron-inorganic sulfur clusters</a:t>
            </a:r>
            <a:r>
              <a:rPr lang="en-US" sz="2000"/>
              <a:t>  such as NADH dehydrogenase, succinate dehydrogenase, aconitase and ferredoxin</a:t>
            </a:r>
          </a:p>
          <a:p>
            <a:pPr lvl="1">
              <a:lnSpc>
                <a:spcPct val="80000"/>
              </a:lnSpc>
            </a:pPr>
            <a:r>
              <a:rPr lang="en-US" sz="2000" b="1"/>
              <a:t>Myoglobin</a:t>
            </a:r>
            <a:endParaRPr lang="en-US" sz="2000"/>
          </a:p>
          <a:p>
            <a:pPr lvl="1">
              <a:lnSpc>
                <a:spcPct val="80000"/>
              </a:lnSpc>
            </a:pPr>
            <a:r>
              <a:rPr lang="en-US" sz="2000"/>
              <a:t>Approximately 2g are in the form of </a:t>
            </a:r>
            <a:r>
              <a:rPr lang="en-US" sz="2000" b="1"/>
              <a:t>hemoglobin</a:t>
            </a:r>
            <a:r>
              <a:rPr lang="en-US" sz="2000"/>
              <a:t> iron</a:t>
            </a:r>
          </a:p>
          <a:p>
            <a:pPr lvl="1">
              <a:lnSpc>
                <a:spcPct val="80000"/>
              </a:lnSpc>
            </a:pPr>
            <a:r>
              <a:rPr lang="en-US" sz="2000" i="1"/>
              <a:t>the </a:t>
            </a:r>
            <a:r>
              <a:rPr lang="en-US" sz="2000" b="1"/>
              <a:t>labile iron pool”</a:t>
            </a:r>
            <a:r>
              <a:rPr lang="en-US" sz="2000" i="1"/>
              <a:t> 80 mg – </a:t>
            </a:r>
            <a:r>
              <a:rPr lang="en-US" sz="2000"/>
              <a:t>it exists but not know where</a:t>
            </a:r>
          </a:p>
          <a:p>
            <a:pPr lvl="1">
              <a:lnSpc>
                <a:spcPct val="80000"/>
              </a:lnSpc>
            </a:pPr>
            <a:r>
              <a:rPr lang="en-US" sz="2000"/>
              <a:t>In all of these proteins</a:t>
            </a:r>
            <a:r>
              <a:rPr lang="en-US" sz="2000" b="1"/>
              <a:t>, iron</a:t>
            </a:r>
            <a:r>
              <a:rPr lang="en-US" sz="2000"/>
              <a:t> interacts reversibly with oxygen and functions in electron transfer reactions, making it </a:t>
            </a:r>
            <a:r>
              <a:rPr lang="en-US" sz="2000" b="1"/>
              <a:t>biologically indispensible</a:t>
            </a:r>
          </a:p>
          <a:p>
            <a:pPr lvl="1">
              <a:lnSpc>
                <a:spcPct val="80000"/>
              </a:lnSpc>
            </a:pPr>
            <a:endParaRPr lang="en-US" sz="2000" b="1"/>
          </a:p>
        </p:txBody>
      </p:sp>
      <p:sp>
        <p:nvSpPr>
          <p:cNvPr id="4" name="Slide Number Placeholder 5"/>
          <p:cNvSpPr>
            <a:spLocks noGrp="1"/>
          </p:cNvSpPr>
          <p:nvPr>
            <p:ph type="sldNum" sz="quarter" idx="12"/>
          </p:nvPr>
        </p:nvSpPr>
        <p:spPr/>
        <p:txBody>
          <a:bodyPr/>
          <a:lstStyle/>
          <a:p>
            <a:fld id="{91869E78-6DB2-4C38-B39D-810D3BF61493}" type="slidenum">
              <a:rPr lang="en-US"/>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Serum Iron- abnormal values</a:t>
            </a:r>
          </a:p>
        </p:txBody>
      </p:sp>
      <p:sp>
        <p:nvSpPr>
          <p:cNvPr id="18435" name="Rectangle 3"/>
          <p:cNvSpPr>
            <a:spLocks noGrp="1" noChangeArrowheads="1"/>
          </p:cNvSpPr>
          <p:nvPr>
            <p:ph idx="1"/>
          </p:nvPr>
        </p:nvSpPr>
        <p:spPr/>
        <p:txBody>
          <a:bodyPr>
            <a:normAutofit lnSpcReduction="10000"/>
          </a:bodyPr>
          <a:lstStyle/>
          <a:p>
            <a:pPr>
              <a:lnSpc>
                <a:spcPct val="90000"/>
              </a:lnSpc>
            </a:pPr>
            <a:r>
              <a:rPr lang="en-US" sz="2400"/>
              <a:t>Decreased serum iron:</a:t>
            </a:r>
          </a:p>
          <a:p>
            <a:pPr lvl="1">
              <a:lnSpc>
                <a:spcPct val="90000"/>
              </a:lnSpc>
            </a:pPr>
            <a:r>
              <a:rPr lang="en-US" sz="2000"/>
              <a:t>in many (not all )iron deficiency anemias</a:t>
            </a:r>
          </a:p>
          <a:p>
            <a:pPr lvl="1">
              <a:lnSpc>
                <a:spcPct val="90000"/>
              </a:lnSpc>
            </a:pPr>
            <a:r>
              <a:rPr lang="en-US" sz="2000"/>
              <a:t>chronic inflammatory disorders such as acute infection, immunization, </a:t>
            </a:r>
          </a:p>
          <a:p>
            <a:pPr lvl="1">
              <a:lnSpc>
                <a:spcPct val="90000"/>
              </a:lnSpc>
            </a:pPr>
            <a:r>
              <a:rPr lang="en-US" sz="2000"/>
              <a:t>MI</a:t>
            </a:r>
            <a:endParaRPr lang="en-US" sz="2400"/>
          </a:p>
          <a:p>
            <a:pPr>
              <a:lnSpc>
                <a:spcPct val="90000"/>
              </a:lnSpc>
            </a:pPr>
            <a:r>
              <a:rPr lang="en-US" sz="2800"/>
              <a:t>Increased serum iron:</a:t>
            </a:r>
          </a:p>
          <a:p>
            <a:pPr lvl="1">
              <a:lnSpc>
                <a:spcPct val="90000"/>
              </a:lnSpc>
            </a:pPr>
            <a:r>
              <a:rPr lang="en-US" sz="2400"/>
              <a:t>Iron-loading disorders (ex. hemochromatosis)</a:t>
            </a:r>
          </a:p>
          <a:p>
            <a:pPr lvl="1">
              <a:lnSpc>
                <a:spcPct val="90000"/>
              </a:lnSpc>
            </a:pPr>
            <a:r>
              <a:rPr lang="en-US" sz="2400"/>
              <a:t>Aplastic anemia</a:t>
            </a:r>
          </a:p>
          <a:p>
            <a:pPr lvl="1">
              <a:lnSpc>
                <a:spcPct val="90000"/>
              </a:lnSpc>
            </a:pPr>
            <a:r>
              <a:rPr lang="en-US" sz="2400"/>
              <a:t>Acute iron poisoning in children</a:t>
            </a:r>
          </a:p>
          <a:p>
            <a:pPr lvl="1">
              <a:lnSpc>
                <a:spcPct val="90000"/>
              </a:lnSpc>
            </a:pPr>
            <a:r>
              <a:rPr lang="en-US" sz="2400"/>
              <a:t>After ingestion of iron medication (oral or parenteral)</a:t>
            </a:r>
          </a:p>
          <a:p>
            <a:pPr lvl="1">
              <a:lnSpc>
                <a:spcPct val="90000"/>
              </a:lnSpc>
            </a:pPr>
            <a:r>
              <a:rPr lang="en-US" sz="2400"/>
              <a:t>Acute hepatitis</a:t>
            </a:r>
          </a:p>
          <a:p>
            <a:pPr lvl="1">
              <a:lnSpc>
                <a:spcPct val="90000"/>
              </a:lnSpc>
            </a:pPr>
            <a:endParaRPr lang="en-US" sz="2400"/>
          </a:p>
          <a:p>
            <a:pPr lvl="2">
              <a:lnSpc>
                <a:spcPct val="90000"/>
              </a:lnSpc>
              <a:buFontTx/>
              <a:buNone/>
            </a:pPr>
            <a:endParaRPr lang="en-US" sz="2000"/>
          </a:p>
          <a:p>
            <a:pPr>
              <a:lnSpc>
                <a:spcPct val="90000"/>
              </a:lnSpc>
              <a:buFontTx/>
              <a:buNone/>
            </a:pPr>
            <a:endParaRPr lang="en-US" sz="2800"/>
          </a:p>
          <a:p>
            <a:pPr lvl="1">
              <a:lnSpc>
                <a:spcPct val="90000"/>
              </a:lnSpc>
              <a:buFontTx/>
              <a:buNone/>
            </a:pPr>
            <a:endParaRPr lang="en-US" sz="2400"/>
          </a:p>
        </p:txBody>
      </p:sp>
      <p:sp>
        <p:nvSpPr>
          <p:cNvPr id="4" name="Slide Number Placeholder 5"/>
          <p:cNvSpPr>
            <a:spLocks noGrp="1"/>
          </p:cNvSpPr>
          <p:nvPr>
            <p:ph type="sldNum" sz="quarter" idx="12"/>
          </p:nvPr>
        </p:nvSpPr>
        <p:spPr/>
        <p:txBody>
          <a:bodyPr/>
          <a:lstStyle/>
          <a:p>
            <a:fld id="{D89C3265-1759-45AB-8C24-3C78AD0688BB}"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Serum TIBC &amp; unsaturated IBC</a:t>
            </a:r>
          </a:p>
        </p:txBody>
      </p:sp>
      <p:sp>
        <p:nvSpPr>
          <p:cNvPr id="16387" name="Rectangle 3"/>
          <p:cNvSpPr>
            <a:spLocks noGrp="1" noChangeArrowheads="1"/>
          </p:cNvSpPr>
          <p:nvPr>
            <p:ph idx="1"/>
          </p:nvPr>
        </p:nvSpPr>
        <p:spPr>
          <a:xfrm>
            <a:off x="457200" y="1219200"/>
            <a:ext cx="8229600" cy="5410200"/>
          </a:xfrm>
        </p:spPr>
        <p:txBody>
          <a:bodyPr/>
          <a:lstStyle/>
          <a:p>
            <a:pPr>
              <a:lnSpc>
                <a:spcPct val="80000"/>
              </a:lnSpc>
            </a:pPr>
            <a:r>
              <a:rPr lang="en-US" sz="2400"/>
              <a:t>Measures the max amount of iron that serum proteins can bind; indirectly assess transferrin levels</a:t>
            </a:r>
          </a:p>
          <a:p>
            <a:pPr>
              <a:lnSpc>
                <a:spcPct val="80000"/>
              </a:lnSpc>
            </a:pPr>
            <a:r>
              <a:rPr lang="en-US" sz="2400"/>
              <a:t>Add sufficient Fe3+ to </a:t>
            </a:r>
            <a:r>
              <a:rPr lang="en-US" sz="2400" b="1"/>
              <a:t>saturate iron binding sites</a:t>
            </a:r>
            <a:r>
              <a:rPr lang="en-US" sz="2400"/>
              <a:t> on transferrin</a:t>
            </a:r>
          </a:p>
          <a:p>
            <a:pPr>
              <a:lnSpc>
                <a:spcPct val="80000"/>
              </a:lnSpc>
            </a:pPr>
            <a:r>
              <a:rPr lang="en-US" sz="2400" b="1"/>
              <a:t>Excess Fe3+ is photometrically determined</a:t>
            </a:r>
            <a:r>
              <a:rPr lang="en-US" sz="2400"/>
              <a:t> (instead of removal)</a:t>
            </a:r>
          </a:p>
          <a:p>
            <a:pPr>
              <a:lnSpc>
                <a:spcPct val="80000"/>
              </a:lnSpc>
            </a:pPr>
            <a:r>
              <a:rPr lang="en-US" sz="2400"/>
              <a:t>Assay for </a:t>
            </a:r>
            <a:r>
              <a:rPr lang="en-US" sz="2400" b="1"/>
              <a:t>serum iron repeated</a:t>
            </a:r>
          </a:p>
          <a:p>
            <a:pPr>
              <a:lnSpc>
                <a:spcPct val="80000"/>
              </a:lnSpc>
            </a:pPr>
            <a:r>
              <a:rPr lang="en-US" sz="2400"/>
              <a:t>From this measurement, the TIBC is obtained; the maximum conc of iron that transferrin binds</a:t>
            </a:r>
          </a:p>
          <a:p>
            <a:pPr>
              <a:lnSpc>
                <a:spcPct val="80000"/>
              </a:lnSpc>
            </a:pPr>
            <a:r>
              <a:rPr lang="en-US" sz="2400"/>
              <a:t>Normally, 1/3 of the iron-binding sites of transferrin are occupied by Fe3+. The other 2/3 is a reserve or </a:t>
            </a:r>
            <a:r>
              <a:rPr lang="en-US" sz="2400" b="1"/>
              <a:t>unsat’d IBC</a:t>
            </a:r>
          </a:p>
          <a:p>
            <a:pPr>
              <a:lnSpc>
                <a:spcPct val="80000"/>
              </a:lnSpc>
            </a:pPr>
            <a:r>
              <a:rPr lang="en-US" sz="2400"/>
              <a:t>TIBC is often increased in iron deficiency and decreased in chronic inflammatory disorders or malignancies, and hemochromatosis</a:t>
            </a:r>
          </a:p>
        </p:txBody>
      </p:sp>
      <p:sp>
        <p:nvSpPr>
          <p:cNvPr id="4" name="Slide Number Placeholder 5"/>
          <p:cNvSpPr>
            <a:spLocks noGrp="1"/>
          </p:cNvSpPr>
          <p:nvPr>
            <p:ph type="sldNum" sz="quarter" idx="12"/>
          </p:nvPr>
        </p:nvSpPr>
        <p:spPr/>
        <p:txBody>
          <a:bodyPr/>
          <a:lstStyle/>
          <a:p>
            <a:fld id="{42752BDF-1088-4102-BC45-71004165D8B0}" type="slidenum">
              <a:rPr lang="en-US"/>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Transferrin Saturation </a:t>
            </a:r>
          </a:p>
        </p:txBody>
      </p:sp>
      <p:sp>
        <p:nvSpPr>
          <p:cNvPr id="92163" name="Rectangle 3"/>
          <p:cNvSpPr>
            <a:spLocks noGrp="1" noChangeArrowheads="1"/>
          </p:cNvSpPr>
          <p:nvPr>
            <p:ph idx="1"/>
          </p:nvPr>
        </p:nvSpPr>
        <p:spPr>
          <a:xfrm>
            <a:off x="457200" y="1219200"/>
            <a:ext cx="8229600" cy="4906963"/>
          </a:xfrm>
        </p:spPr>
        <p:txBody>
          <a:bodyPr/>
          <a:lstStyle/>
          <a:p>
            <a:pPr>
              <a:lnSpc>
                <a:spcPct val="80000"/>
              </a:lnSpc>
            </a:pPr>
            <a:r>
              <a:rPr lang="en-US" sz="2800"/>
              <a:t>Transferrin Saturation (%) = 100 x (serum iron/TIBC)</a:t>
            </a:r>
          </a:p>
          <a:p>
            <a:pPr lvl="1">
              <a:lnSpc>
                <a:spcPct val="80000"/>
              </a:lnSpc>
            </a:pPr>
            <a:r>
              <a:rPr lang="en-US" sz="2400"/>
              <a:t>Low serum iron/high TIBC = low transferrin saturation</a:t>
            </a:r>
          </a:p>
          <a:p>
            <a:pPr lvl="2">
              <a:lnSpc>
                <a:spcPct val="80000"/>
              </a:lnSpc>
            </a:pPr>
            <a:r>
              <a:rPr lang="en-US" sz="2000"/>
              <a:t>Pregnancy and chronic disease</a:t>
            </a:r>
          </a:p>
          <a:p>
            <a:pPr lvl="1">
              <a:lnSpc>
                <a:spcPct val="80000"/>
              </a:lnSpc>
            </a:pPr>
            <a:r>
              <a:rPr lang="en-US" sz="2400"/>
              <a:t>High transferrin saturation </a:t>
            </a:r>
          </a:p>
          <a:p>
            <a:pPr lvl="2">
              <a:lnSpc>
                <a:spcPct val="80000"/>
              </a:lnSpc>
            </a:pPr>
            <a:r>
              <a:rPr lang="en-US" sz="2000"/>
              <a:t>Iron overload/hemochromatosis *</a:t>
            </a:r>
          </a:p>
          <a:p>
            <a:pPr lvl="2">
              <a:lnSpc>
                <a:spcPct val="80000"/>
              </a:lnSpc>
            </a:pPr>
            <a:r>
              <a:rPr lang="en-US" sz="2000"/>
              <a:t>Thalassemia major</a:t>
            </a:r>
          </a:p>
          <a:p>
            <a:pPr lvl="2">
              <a:lnSpc>
                <a:spcPct val="80000"/>
              </a:lnSpc>
            </a:pPr>
            <a:r>
              <a:rPr lang="en-US" sz="2000"/>
              <a:t>Sideroblastic anemia</a:t>
            </a:r>
          </a:p>
          <a:p>
            <a:pPr lvl="2">
              <a:lnSpc>
                <a:spcPct val="80000"/>
              </a:lnSpc>
            </a:pPr>
            <a:r>
              <a:rPr lang="en-US" sz="2000"/>
              <a:t>Acute iron poisoning</a:t>
            </a:r>
          </a:p>
          <a:p>
            <a:pPr lvl="1">
              <a:lnSpc>
                <a:spcPct val="80000"/>
              </a:lnSpc>
            </a:pPr>
            <a:r>
              <a:rPr lang="en-US" sz="2400"/>
              <a:t>Transferrin can also be directly measured by immunoassay</a:t>
            </a:r>
          </a:p>
          <a:p>
            <a:pPr>
              <a:lnSpc>
                <a:spcPct val="80000"/>
              </a:lnSpc>
            </a:pPr>
            <a:r>
              <a:rPr lang="en-US" sz="2800" b="1"/>
              <a:t>Serum Iron, TIBC, and Transferrin Saturation should be reported and evaluated together.</a:t>
            </a:r>
          </a:p>
          <a:p>
            <a:pPr>
              <a:lnSpc>
                <a:spcPct val="80000"/>
              </a:lnSpc>
            </a:pPr>
            <a:endParaRPr lang="en-US" sz="2800" b="1"/>
          </a:p>
        </p:txBody>
      </p:sp>
      <p:sp>
        <p:nvSpPr>
          <p:cNvPr id="4" name="Slide Number Placeholder 5"/>
          <p:cNvSpPr>
            <a:spLocks noGrp="1"/>
          </p:cNvSpPr>
          <p:nvPr>
            <p:ph type="sldNum" sz="quarter" idx="12"/>
          </p:nvPr>
        </p:nvSpPr>
        <p:spPr/>
        <p:txBody>
          <a:bodyPr/>
          <a:lstStyle/>
          <a:p>
            <a:fld id="{6625B40F-D91C-4B19-8162-E73EADAF0D4B}"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274638"/>
            <a:ext cx="8229600" cy="868362"/>
          </a:xfrm>
        </p:spPr>
        <p:txBody>
          <a:bodyPr/>
          <a:lstStyle/>
          <a:p>
            <a:r>
              <a:rPr lang="en-US"/>
              <a:t>Serum Ferritin </a:t>
            </a:r>
          </a:p>
        </p:txBody>
      </p:sp>
      <p:sp>
        <p:nvSpPr>
          <p:cNvPr id="81923" name="Rectangle 3"/>
          <p:cNvSpPr>
            <a:spLocks noGrp="1" noChangeArrowheads="1"/>
          </p:cNvSpPr>
          <p:nvPr>
            <p:ph idx="1"/>
          </p:nvPr>
        </p:nvSpPr>
        <p:spPr>
          <a:xfrm>
            <a:off x="457200" y="1219200"/>
            <a:ext cx="8229600" cy="5410200"/>
          </a:xfrm>
        </p:spPr>
        <p:txBody>
          <a:bodyPr/>
          <a:lstStyle/>
          <a:p>
            <a:r>
              <a:rPr lang="en-US" sz="2800"/>
              <a:t>A small amount circulates as iron-free apoferritin</a:t>
            </a:r>
          </a:p>
          <a:p>
            <a:pPr lvl="1"/>
            <a:r>
              <a:rPr lang="en-US" sz="2400"/>
              <a:t>In equilibrium with tissue iron stores, and usually refects the amount of storage iron</a:t>
            </a:r>
          </a:p>
          <a:p>
            <a:pPr lvl="1"/>
            <a:r>
              <a:rPr lang="en-US" sz="2400"/>
              <a:t>Low in iron deficiency </a:t>
            </a:r>
          </a:p>
          <a:p>
            <a:pPr lvl="2"/>
            <a:r>
              <a:rPr lang="en-US" sz="2000"/>
              <a:t>Drops early, before serum iron and transferrin saturation</a:t>
            </a:r>
          </a:p>
          <a:p>
            <a:r>
              <a:rPr lang="en-US" sz="2800"/>
              <a:t>Increase in Ferritin may be first indication of iron overload</a:t>
            </a:r>
          </a:p>
          <a:p>
            <a:r>
              <a:rPr lang="en-US" sz="2800"/>
              <a:t>Damaged tissues in hepatitis, acute inflammation, and a variety of tumors also significantly increase the serum ferritin</a:t>
            </a:r>
          </a:p>
          <a:p>
            <a:pPr lvl="2"/>
            <a:r>
              <a:rPr lang="en-US" sz="2000"/>
              <a:t>False indication of iron overload</a:t>
            </a:r>
          </a:p>
          <a:p>
            <a:pPr lvl="2"/>
            <a:r>
              <a:rPr lang="en-US" sz="2000"/>
              <a:t>Mask iron deficiency</a:t>
            </a:r>
          </a:p>
        </p:txBody>
      </p:sp>
      <p:sp>
        <p:nvSpPr>
          <p:cNvPr id="4" name="Slide Number Placeholder 5"/>
          <p:cNvSpPr>
            <a:spLocks noGrp="1"/>
          </p:cNvSpPr>
          <p:nvPr>
            <p:ph type="sldNum" sz="quarter" idx="12"/>
          </p:nvPr>
        </p:nvSpPr>
        <p:spPr/>
        <p:txBody>
          <a:bodyPr/>
          <a:lstStyle/>
          <a:p>
            <a:fld id="{84904F4D-AF6F-4419-B356-098B869965DE}"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Serum Ferritin Test</a:t>
            </a:r>
          </a:p>
        </p:txBody>
      </p:sp>
      <p:sp>
        <p:nvSpPr>
          <p:cNvPr id="41987" name="Rectangle 3"/>
          <p:cNvSpPr>
            <a:spLocks noGrp="1" noChangeArrowheads="1"/>
          </p:cNvSpPr>
          <p:nvPr>
            <p:ph idx="1"/>
          </p:nvPr>
        </p:nvSpPr>
        <p:spPr/>
        <p:txBody>
          <a:bodyPr>
            <a:normAutofit fontScale="92500" lnSpcReduction="10000"/>
          </a:bodyPr>
          <a:lstStyle/>
          <a:p>
            <a:pPr>
              <a:lnSpc>
                <a:spcPct val="80000"/>
              </a:lnSpc>
            </a:pPr>
            <a:r>
              <a:rPr lang="en-US" sz="2000" b="1"/>
              <a:t>Ferritin method is a homogeneous, sandwich chemiluminescent immunoassay based on LOCI technology.</a:t>
            </a:r>
          </a:p>
          <a:p>
            <a:pPr lvl="1">
              <a:lnSpc>
                <a:spcPct val="80000"/>
              </a:lnSpc>
            </a:pPr>
            <a:r>
              <a:rPr lang="en-US" sz="1800"/>
              <a:t>2 synthetic beads</a:t>
            </a:r>
          </a:p>
          <a:p>
            <a:pPr lvl="2">
              <a:lnSpc>
                <a:spcPct val="80000"/>
              </a:lnSpc>
            </a:pPr>
            <a:r>
              <a:rPr lang="en-US" sz="1600"/>
              <a:t>1</a:t>
            </a:r>
            <a:r>
              <a:rPr lang="en-US" sz="1600" baseline="30000"/>
              <a:t>st</a:t>
            </a:r>
            <a:r>
              <a:rPr lang="en-US" sz="1600"/>
              <a:t> bead reagent (Sensibeads) is coated with streptavidin and contains a photosensitizer dye.</a:t>
            </a:r>
          </a:p>
          <a:p>
            <a:pPr lvl="2">
              <a:lnSpc>
                <a:spcPct val="80000"/>
              </a:lnSpc>
            </a:pPr>
            <a:r>
              <a:rPr lang="en-US" sz="1600"/>
              <a:t>2</a:t>
            </a:r>
            <a:r>
              <a:rPr lang="en-US" sz="1600" baseline="30000"/>
              <a:t>nd</a:t>
            </a:r>
            <a:r>
              <a:rPr lang="en-US" sz="1600"/>
              <a:t> bead reagent (Chemibeads) is coated with a </a:t>
            </a:r>
            <a:r>
              <a:rPr lang="en-US" sz="1600" u="sng"/>
              <a:t>second</a:t>
            </a:r>
            <a:r>
              <a:rPr lang="en-US" sz="1600"/>
              <a:t> anti-ferritin monoclonal Ab and contains a chemiluminescent dye</a:t>
            </a:r>
          </a:p>
          <a:p>
            <a:pPr lvl="1">
              <a:lnSpc>
                <a:spcPct val="80000"/>
              </a:lnSpc>
            </a:pPr>
            <a:r>
              <a:rPr lang="en-US" sz="1800"/>
              <a:t>Biotinylated anti-ferritin monoclonal antibody fragment.</a:t>
            </a:r>
          </a:p>
          <a:p>
            <a:pPr>
              <a:lnSpc>
                <a:spcPct val="80000"/>
              </a:lnSpc>
            </a:pPr>
            <a:r>
              <a:rPr lang="en-US" sz="2000" b="1"/>
              <a:t>Sample is incubated with biotinylated Ab and Chemibeads to form a particle/ferritin/biotinylated Ab sandwich</a:t>
            </a:r>
          </a:p>
          <a:p>
            <a:pPr lvl="1">
              <a:lnSpc>
                <a:spcPct val="80000"/>
              </a:lnSpc>
            </a:pPr>
            <a:r>
              <a:rPr lang="en-US" sz="1800" b="1"/>
              <a:t>Sensibeads</a:t>
            </a:r>
            <a:r>
              <a:rPr lang="en-US" sz="1800"/>
              <a:t> are added  and bind to the biotin to form bead pair immunocomplexes.</a:t>
            </a:r>
          </a:p>
          <a:p>
            <a:pPr lvl="1">
              <a:lnSpc>
                <a:spcPct val="80000"/>
              </a:lnSpc>
            </a:pPr>
            <a:r>
              <a:rPr lang="en-US" sz="1800"/>
              <a:t>Illumination of the complex at </a:t>
            </a:r>
            <a:r>
              <a:rPr lang="en-US" sz="1800" b="1"/>
              <a:t>680nm</a:t>
            </a:r>
            <a:r>
              <a:rPr lang="en-US" sz="1800"/>
              <a:t> generates singlet oxygen from Sensibeads, which diffuses into the</a:t>
            </a:r>
            <a:r>
              <a:rPr lang="en-US" sz="1800" b="1"/>
              <a:t> Chemibeads </a:t>
            </a:r>
            <a:r>
              <a:rPr lang="en-US" sz="1800"/>
              <a:t>, triggering a chemiluminescent reaction.  </a:t>
            </a:r>
          </a:p>
          <a:p>
            <a:pPr lvl="1">
              <a:lnSpc>
                <a:spcPct val="80000"/>
              </a:lnSpc>
            </a:pPr>
            <a:r>
              <a:rPr lang="en-US" sz="1800"/>
              <a:t>The resulting signal is measured at </a:t>
            </a:r>
            <a:r>
              <a:rPr lang="en-US" sz="1800" b="1"/>
              <a:t>612 nm</a:t>
            </a:r>
            <a:r>
              <a:rPr lang="en-US" sz="1800"/>
              <a:t> and is a direct function of the </a:t>
            </a:r>
            <a:r>
              <a:rPr lang="en-US" sz="1800" b="1"/>
              <a:t>ferritin concentration</a:t>
            </a:r>
            <a:r>
              <a:rPr lang="en-US" sz="1800"/>
              <a:t> in the sample.</a:t>
            </a:r>
          </a:p>
        </p:txBody>
      </p:sp>
      <p:sp>
        <p:nvSpPr>
          <p:cNvPr id="4" name="Slide Number Placeholder 5"/>
          <p:cNvSpPr>
            <a:spLocks noGrp="1"/>
          </p:cNvSpPr>
          <p:nvPr>
            <p:ph type="sldNum" sz="quarter" idx="12"/>
          </p:nvPr>
        </p:nvSpPr>
        <p:spPr/>
        <p:txBody>
          <a:bodyPr/>
          <a:lstStyle/>
          <a:p>
            <a:fld id="{17C04E00-905F-4F45-ADFF-C9EE8DB0B867}" type="slidenum">
              <a:rPr lang="en-US"/>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Free Erythrocyte Protoporphyrin</a:t>
            </a:r>
          </a:p>
        </p:txBody>
      </p:sp>
      <p:sp>
        <p:nvSpPr>
          <p:cNvPr id="83971" name="Rectangle 3"/>
          <p:cNvSpPr>
            <a:spLocks noGrp="1" noChangeArrowheads="1"/>
          </p:cNvSpPr>
          <p:nvPr>
            <p:ph idx="1"/>
          </p:nvPr>
        </p:nvSpPr>
        <p:spPr>
          <a:xfrm>
            <a:off x="457200" y="1219200"/>
            <a:ext cx="8229600" cy="4906963"/>
          </a:xfrm>
        </p:spPr>
        <p:txBody>
          <a:bodyPr/>
          <a:lstStyle/>
          <a:p>
            <a:pPr>
              <a:lnSpc>
                <a:spcPct val="80000"/>
              </a:lnSpc>
            </a:pPr>
            <a:r>
              <a:rPr lang="en-US" sz="2400"/>
              <a:t>In normal HEME synthesis, small number of protoporphyrin molecules bind Zn </a:t>
            </a:r>
            <a:r>
              <a:rPr lang="en-US" sz="2400" baseline="30000"/>
              <a:t>2+ </a:t>
            </a:r>
            <a:r>
              <a:rPr lang="en-US" sz="2400"/>
              <a:t>instead of Fe</a:t>
            </a:r>
            <a:r>
              <a:rPr lang="en-US" sz="2400" baseline="30000"/>
              <a:t> 2+ </a:t>
            </a:r>
            <a:r>
              <a:rPr lang="en-US" sz="2400"/>
              <a:t>to produce zinc protoporphyrin which circulates in the mature rbc</a:t>
            </a:r>
          </a:p>
          <a:p>
            <a:pPr>
              <a:lnSpc>
                <a:spcPct val="80000"/>
              </a:lnSpc>
            </a:pPr>
            <a:r>
              <a:rPr lang="en-US" sz="2400"/>
              <a:t>Increase in Zn Protoporphyrins</a:t>
            </a:r>
          </a:p>
          <a:p>
            <a:pPr lvl="1">
              <a:lnSpc>
                <a:spcPct val="80000"/>
              </a:lnSpc>
            </a:pPr>
            <a:r>
              <a:rPr lang="en-US" sz="2000"/>
              <a:t>In iron deficiency (absolute lack of iron) </a:t>
            </a:r>
          </a:p>
          <a:p>
            <a:pPr lvl="1">
              <a:lnSpc>
                <a:spcPct val="80000"/>
              </a:lnSpc>
            </a:pPr>
            <a:r>
              <a:rPr lang="en-US" sz="2000"/>
              <a:t>chronic disease (impaired utilization of iron)</a:t>
            </a:r>
          </a:p>
          <a:p>
            <a:pPr lvl="1">
              <a:lnSpc>
                <a:spcPct val="80000"/>
              </a:lnSpc>
            </a:pPr>
            <a:r>
              <a:rPr lang="en-US" sz="2000"/>
              <a:t>lead poisoning – large increases of Zn protoporphyrin</a:t>
            </a:r>
          </a:p>
          <a:p>
            <a:pPr lvl="1">
              <a:lnSpc>
                <a:spcPct val="80000"/>
              </a:lnSpc>
            </a:pPr>
            <a:r>
              <a:rPr lang="en-US" sz="2000"/>
              <a:t>Protoporphyria (hereditary deficiency of ferrochelatase) – very high levels of Zn protoporphyrins</a:t>
            </a:r>
          </a:p>
          <a:p>
            <a:pPr>
              <a:lnSpc>
                <a:spcPct val="80000"/>
              </a:lnSpc>
            </a:pPr>
            <a:r>
              <a:rPr lang="en-US" sz="2400"/>
              <a:t>Measuring Zn Protoporphyrins – not specific for iron status but used as screening in children</a:t>
            </a:r>
          </a:p>
          <a:p>
            <a:pPr lvl="1">
              <a:lnSpc>
                <a:spcPct val="80000"/>
              </a:lnSpc>
            </a:pPr>
            <a:r>
              <a:rPr lang="en-US" sz="2000"/>
              <a:t>Measured as FEP (free erythrocyte protoporphyrin)</a:t>
            </a:r>
          </a:p>
          <a:p>
            <a:pPr lvl="1">
              <a:lnSpc>
                <a:spcPct val="80000"/>
              </a:lnSpc>
            </a:pPr>
            <a:r>
              <a:rPr lang="en-US" sz="2000"/>
              <a:t>Measured as (ZnPP/H) Zinc protoporphyrin:heme ratio (1 drop of blood)</a:t>
            </a:r>
          </a:p>
          <a:p>
            <a:pPr>
              <a:lnSpc>
                <a:spcPct val="80000"/>
              </a:lnSpc>
            </a:pPr>
            <a:endParaRPr lang="en-US" sz="2400" baseline="30000"/>
          </a:p>
          <a:p>
            <a:pPr lvl="1">
              <a:lnSpc>
                <a:spcPct val="80000"/>
              </a:lnSpc>
            </a:pPr>
            <a:endParaRPr lang="en-US" sz="2000"/>
          </a:p>
        </p:txBody>
      </p:sp>
      <p:sp>
        <p:nvSpPr>
          <p:cNvPr id="4" name="Slide Number Placeholder 5"/>
          <p:cNvSpPr>
            <a:spLocks noGrp="1"/>
          </p:cNvSpPr>
          <p:nvPr>
            <p:ph type="sldNum" sz="quarter" idx="12"/>
          </p:nvPr>
        </p:nvSpPr>
        <p:spPr/>
        <p:txBody>
          <a:bodyPr/>
          <a:lstStyle/>
          <a:p>
            <a:fld id="{9B9C719B-34D2-4625-970E-4015BFE9B8C3}"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z="4000"/>
              <a:t>Testing Interferences – Serum Iron, TIBC, transferrin</a:t>
            </a:r>
          </a:p>
        </p:txBody>
      </p:sp>
      <p:sp>
        <p:nvSpPr>
          <p:cNvPr id="19459" name="Rectangle 3"/>
          <p:cNvSpPr>
            <a:spLocks noGrp="1" noChangeArrowheads="1"/>
          </p:cNvSpPr>
          <p:nvPr>
            <p:ph idx="1"/>
          </p:nvPr>
        </p:nvSpPr>
        <p:spPr/>
        <p:txBody>
          <a:bodyPr>
            <a:normAutofit fontScale="92500" lnSpcReduction="10000"/>
          </a:bodyPr>
          <a:lstStyle/>
          <a:p>
            <a:pPr>
              <a:lnSpc>
                <a:spcPct val="90000"/>
              </a:lnSpc>
            </a:pPr>
            <a:r>
              <a:rPr lang="en-US" sz="2400"/>
              <a:t>Serum Iron</a:t>
            </a:r>
          </a:p>
          <a:p>
            <a:pPr lvl="1">
              <a:lnSpc>
                <a:spcPct val="90000"/>
              </a:lnSpc>
            </a:pPr>
            <a:r>
              <a:rPr lang="en-US" sz="2000"/>
              <a:t>Recommended serum sample, complete clot formation before centrifugation, cells &amp; serum separated with max of 2 hrs after collection.  Good for 4</a:t>
            </a:r>
            <a:r>
              <a:rPr lang="en-US" sz="2000" baseline="30000"/>
              <a:t>o</a:t>
            </a:r>
            <a:r>
              <a:rPr lang="en-US" sz="2000"/>
              <a:t>C for up to 7 days and may be frozen at -20</a:t>
            </a:r>
            <a:r>
              <a:rPr lang="en-US" sz="2000" baseline="30000"/>
              <a:t>o</a:t>
            </a:r>
            <a:r>
              <a:rPr lang="en-US" sz="2000"/>
              <a:t>C for up to 6 months.</a:t>
            </a:r>
          </a:p>
          <a:p>
            <a:pPr lvl="2">
              <a:lnSpc>
                <a:spcPct val="90000"/>
              </a:lnSpc>
            </a:pPr>
            <a:r>
              <a:rPr lang="en-US" sz="1800"/>
              <a:t>EDTA, chelator of metal ions – do not use</a:t>
            </a:r>
          </a:p>
          <a:p>
            <a:pPr lvl="2">
              <a:lnSpc>
                <a:spcPct val="90000"/>
              </a:lnSpc>
            </a:pPr>
            <a:r>
              <a:rPr lang="en-US" sz="1800"/>
              <a:t>Sodium citrate, or combination of potassium oxalate and sodium fluoride- do not use.</a:t>
            </a:r>
          </a:p>
          <a:p>
            <a:pPr lvl="1">
              <a:lnSpc>
                <a:spcPct val="90000"/>
              </a:lnSpc>
            </a:pPr>
            <a:r>
              <a:rPr lang="en-US" sz="2000"/>
              <a:t>Hemolysis – little effect because hgb iron is not released from heme by acid treatment</a:t>
            </a:r>
          </a:p>
          <a:p>
            <a:pPr lvl="1">
              <a:lnSpc>
                <a:spcPct val="90000"/>
              </a:lnSpc>
            </a:pPr>
            <a:r>
              <a:rPr lang="en-US" sz="2000"/>
              <a:t>Marked hemolysis – some iron may be released from hemoglobin – should not be used. </a:t>
            </a:r>
          </a:p>
          <a:p>
            <a:pPr>
              <a:lnSpc>
                <a:spcPct val="90000"/>
              </a:lnSpc>
            </a:pPr>
            <a:r>
              <a:rPr lang="en-US" sz="2400"/>
              <a:t>Diurnal variation – N in am, low mid afternoon, very low near midnight</a:t>
            </a:r>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p:txBody>
      </p:sp>
      <p:sp>
        <p:nvSpPr>
          <p:cNvPr id="4" name="Slide Number Placeholder 5"/>
          <p:cNvSpPr>
            <a:spLocks noGrp="1"/>
          </p:cNvSpPr>
          <p:nvPr>
            <p:ph type="sldNum" sz="quarter" idx="12"/>
          </p:nvPr>
        </p:nvSpPr>
        <p:spPr/>
        <p:txBody>
          <a:bodyPr/>
          <a:lstStyle/>
          <a:p>
            <a:fld id="{2587BE58-6834-46B2-B144-29E9C345D303}"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Testing Interferences – Serum Iron, TIBC, transferrin cont….</a:t>
            </a:r>
          </a:p>
        </p:txBody>
      </p:sp>
      <p:sp>
        <p:nvSpPr>
          <p:cNvPr id="39939" name="Rectangle 3"/>
          <p:cNvSpPr>
            <a:spLocks noGrp="1" noChangeArrowheads="1"/>
          </p:cNvSpPr>
          <p:nvPr>
            <p:ph idx="1"/>
          </p:nvPr>
        </p:nvSpPr>
        <p:spPr/>
        <p:txBody>
          <a:bodyPr>
            <a:normAutofit lnSpcReduction="10000"/>
          </a:bodyPr>
          <a:lstStyle/>
          <a:p>
            <a:pPr>
              <a:lnSpc>
                <a:spcPct val="90000"/>
              </a:lnSpc>
            </a:pPr>
            <a:r>
              <a:rPr lang="en-US" sz="2400"/>
              <a:t>TIBC</a:t>
            </a:r>
          </a:p>
          <a:p>
            <a:pPr lvl="1">
              <a:lnSpc>
                <a:spcPct val="90000"/>
              </a:lnSpc>
            </a:pPr>
            <a:r>
              <a:rPr lang="en-US" sz="2000"/>
              <a:t>May be inaccurate if performed within 14 days of IV iron dextran administration</a:t>
            </a:r>
          </a:p>
          <a:p>
            <a:pPr lvl="1">
              <a:lnSpc>
                <a:spcPct val="90000"/>
              </a:lnSpc>
            </a:pPr>
            <a:r>
              <a:rPr lang="en-US" sz="2000"/>
              <a:t>Ferrous sulfate at 250 ug/dl increases TIBC results by 17%.</a:t>
            </a:r>
          </a:p>
          <a:p>
            <a:pPr lvl="1">
              <a:lnSpc>
                <a:spcPct val="90000"/>
              </a:lnSpc>
            </a:pPr>
            <a:r>
              <a:rPr lang="en-US" sz="2000"/>
              <a:t>Hemoglobin at 200 mg/dl increases TIBC results by 13% at TIBC concentrations of 416 ug/dl</a:t>
            </a:r>
          </a:p>
          <a:p>
            <a:pPr>
              <a:lnSpc>
                <a:spcPct val="90000"/>
              </a:lnSpc>
            </a:pPr>
            <a:r>
              <a:rPr lang="en-US" sz="2400"/>
              <a:t>Serum Ferritin</a:t>
            </a:r>
          </a:p>
          <a:p>
            <a:pPr lvl="1">
              <a:lnSpc>
                <a:spcPct val="90000"/>
              </a:lnSpc>
            </a:pPr>
            <a:r>
              <a:rPr lang="en-US" sz="2000"/>
              <a:t>Recommended serum sample, complete clot formation before centrifugation, cells &amp; serum separated with max of 2 hrs after collection.  Good for 4</a:t>
            </a:r>
            <a:r>
              <a:rPr lang="en-US" sz="2000" baseline="30000"/>
              <a:t>o</a:t>
            </a:r>
            <a:r>
              <a:rPr lang="en-US" sz="2000"/>
              <a:t>C for up to 7 days and may be frozen at -20</a:t>
            </a:r>
            <a:r>
              <a:rPr lang="en-US" sz="2000" baseline="30000"/>
              <a:t>o</a:t>
            </a:r>
            <a:r>
              <a:rPr lang="en-US" sz="2000"/>
              <a:t>C for up to 6 months.</a:t>
            </a:r>
          </a:p>
          <a:p>
            <a:pPr lvl="1">
              <a:lnSpc>
                <a:spcPct val="90000"/>
              </a:lnSpc>
            </a:pPr>
            <a:r>
              <a:rPr lang="en-US" sz="2000"/>
              <a:t>Avoid using grossly hemolyzed samples. </a:t>
            </a:r>
          </a:p>
          <a:p>
            <a:pPr lvl="1">
              <a:lnSpc>
                <a:spcPct val="90000"/>
              </a:lnSpc>
            </a:pPr>
            <a:endParaRPr lang="en-US" sz="2000"/>
          </a:p>
        </p:txBody>
      </p:sp>
      <p:sp>
        <p:nvSpPr>
          <p:cNvPr id="4" name="Slide Number Placeholder 5"/>
          <p:cNvSpPr>
            <a:spLocks noGrp="1"/>
          </p:cNvSpPr>
          <p:nvPr>
            <p:ph type="sldNum" sz="quarter" idx="12"/>
          </p:nvPr>
        </p:nvSpPr>
        <p:spPr/>
        <p:txBody>
          <a:bodyPr/>
          <a:lstStyle/>
          <a:p>
            <a:fld id="{DDA41797-1006-405C-AFF0-62519178F669}" type="slidenum">
              <a:rPr lang="en-US"/>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lide Number Placeholder 3"/>
          <p:cNvSpPr>
            <a:spLocks noGrp="1"/>
          </p:cNvSpPr>
          <p:nvPr>
            <p:ph type="sldNum" sz="quarter" idx="12"/>
          </p:nvPr>
        </p:nvSpPr>
        <p:spPr/>
        <p:txBody>
          <a:bodyPr/>
          <a:lstStyle/>
          <a:p>
            <a:fld id="{511C0D5D-CB19-4061-8482-1EE8B47C08DB}" type="slidenum">
              <a:rPr lang="en-US"/>
              <a:pPr/>
              <a:t>28</a:t>
            </a:fld>
            <a:endParaRPr lang="en-US"/>
          </a:p>
        </p:txBody>
      </p:sp>
      <p:graphicFrame>
        <p:nvGraphicFramePr>
          <p:cNvPr id="86118" name="Group 102"/>
          <p:cNvGraphicFramePr>
            <a:graphicFrameLocks noGrp="1"/>
          </p:cNvGraphicFramePr>
          <p:nvPr/>
        </p:nvGraphicFramePr>
        <p:xfrm>
          <a:off x="304800" y="381000"/>
          <a:ext cx="8485505" cy="6394134"/>
        </p:xfrm>
        <a:graphic>
          <a:graphicData uri="http://schemas.openxmlformats.org/drawingml/2006/table">
            <a:tbl>
              <a:tblPr/>
              <a:tblGrid>
                <a:gridCol w="1800225">
                  <a:extLst>
                    <a:ext uri="{9D8B030D-6E8A-4147-A177-3AD203B41FA5}">
                      <a16:colId xmlns:a16="http://schemas.microsoft.com/office/drawing/2014/main" val="20000"/>
                    </a:ext>
                  </a:extLst>
                </a:gridCol>
                <a:gridCol w="1476375">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495425">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tblGrid>
              <a:tr h="10429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Normal Range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Iron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ACD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Thal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trait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Sidero-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Blastic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anemia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Hemochrom-atosis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8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Serum Iron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ug/dl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65-75men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50-175 women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42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TIBC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ug/dl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250-450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42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Transferrin Saturation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20-50men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15-50 women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82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Serum Ferritin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ug/L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20-250men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10-120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women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DEC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42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Free Erythrocyte Protoporphyrin ug/L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170-770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or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INCR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rPr>
                        <a:t>Norm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Bilirubin</a:t>
            </a:r>
          </a:p>
        </p:txBody>
      </p:sp>
      <p:sp>
        <p:nvSpPr>
          <p:cNvPr id="44035" name="Rectangle 3"/>
          <p:cNvSpPr>
            <a:spLocks noGrp="1" noChangeArrowheads="1"/>
          </p:cNvSpPr>
          <p:nvPr>
            <p:ph idx="1"/>
          </p:nvPr>
        </p:nvSpPr>
        <p:spPr/>
        <p:txBody>
          <a:bodyPr/>
          <a:lstStyle/>
          <a:p>
            <a:r>
              <a:rPr lang="en-US" sz="2800"/>
              <a:t>Orange-yellow pigment from senescent RBCs biotransformed in the liver, and excreted in bile and urine.</a:t>
            </a:r>
          </a:p>
          <a:p>
            <a:r>
              <a:rPr lang="en-US" sz="2800"/>
              <a:t>Tetrapyrolle</a:t>
            </a:r>
          </a:p>
          <a:p>
            <a:pPr lvl="1"/>
            <a:r>
              <a:rPr lang="en-US" sz="2400"/>
              <a:t>Insoluble in water</a:t>
            </a:r>
          </a:p>
          <a:p>
            <a:pPr lvl="1"/>
            <a:r>
              <a:rPr lang="en-US" sz="2400"/>
              <a:t>Soluble in several non-polar solvents</a:t>
            </a:r>
          </a:p>
          <a:p>
            <a:pPr lvl="1"/>
            <a:r>
              <a:rPr lang="en-US" sz="2400"/>
              <a:t>Cis and trans isomers</a:t>
            </a:r>
          </a:p>
          <a:p>
            <a:pPr lvl="2"/>
            <a:r>
              <a:rPr lang="en-US" sz="2000"/>
              <a:t>When exposed to light, trans -&gt; cis, more water soluble</a:t>
            </a:r>
          </a:p>
          <a:p>
            <a:pPr lvl="2"/>
            <a:r>
              <a:rPr lang="en-US" sz="2000"/>
              <a:t>Basis of light treatment for neonates with sign clin jaundice; to reduce plasma unconjugated bilibrubin concentrations</a:t>
            </a:r>
          </a:p>
        </p:txBody>
      </p:sp>
      <p:sp>
        <p:nvSpPr>
          <p:cNvPr id="4" name="Slide Number Placeholder 5"/>
          <p:cNvSpPr>
            <a:spLocks noGrp="1"/>
          </p:cNvSpPr>
          <p:nvPr>
            <p:ph type="sldNum" sz="quarter" idx="12"/>
          </p:nvPr>
        </p:nvSpPr>
        <p:spPr/>
        <p:txBody>
          <a:bodyPr/>
          <a:lstStyle/>
          <a:p>
            <a:fld id="{848617A6-B87B-4496-BB66-5374F76FB62C}" type="slidenum">
              <a:rPr lang="en-US"/>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Iron  loss &amp; recycling</a:t>
            </a:r>
          </a:p>
        </p:txBody>
      </p:sp>
      <p:sp>
        <p:nvSpPr>
          <p:cNvPr id="67587" name="Rectangle 3"/>
          <p:cNvSpPr>
            <a:spLocks noGrp="1" noChangeArrowheads="1"/>
          </p:cNvSpPr>
          <p:nvPr>
            <p:ph idx="1"/>
          </p:nvPr>
        </p:nvSpPr>
        <p:spPr>
          <a:xfrm>
            <a:off x="228600" y="1600200"/>
            <a:ext cx="8686800" cy="4525963"/>
          </a:xfrm>
        </p:spPr>
        <p:txBody>
          <a:bodyPr/>
          <a:lstStyle/>
          <a:p>
            <a:pPr>
              <a:lnSpc>
                <a:spcPct val="90000"/>
              </a:lnSpc>
            </a:pPr>
            <a:r>
              <a:rPr lang="en-US" sz="2400"/>
              <a:t>The body conserves/recycles the iron </a:t>
            </a:r>
          </a:p>
          <a:p>
            <a:pPr>
              <a:lnSpc>
                <a:spcPct val="90000"/>
              </a:lnSpc>
            </a:pPr>
            <a:r>
              <a:rPr lang="en-US" sz="2400"/>
              <a:t>Less than 0.1% (1 mg) of iron is lost daily</a:t>
            </a:r>
          </a:p>
          <a:p>
            <a:pPr lvl="1">
              <a:lnSpc>
                <a:spcPct val="90000"/>
              </a:lnSpc>
            </a:pPr>
            <a:r>
              <a:rPr lang="en-US" sz="2000"/>
              <a:t>Normal skin epithelial cell shedding, GI and UA tract lining cells</a:t>
            </a:r>
          </a:p>
          <a:p>
            <a:pPr lvl="1">
              <a:lnSpc>
                <a:spcPct val="90000"/>
              </a:lnSpc>
            </a:pPr>
            <a:r>
              <a:rPr lang="en-US" sz="2000"/>
              <a:t>Absorption of 1 mg of iron daily is sufficient for men and postmenopausal women</a:t>
            </a:r>
          </a:p>
          <a:p>
            <a:pPr lvl="1">
              <a:lnSpc>
                <a:spcPct val="90000"/>
              </a:lnSpc>
            </a:pPr>
            <a:r>
              <a:rPr lang="en-US" sz="2000"/>
              <a:t>Pregnant/menstruating women lose more and need more.</a:t>
            </a:r>
          </a:p>
          <a:p>
            <a:pPr>
              <a:lnSpc>
                <a:spcPct val="90000"/>
              </a:lnSpc>
            </a:pPr>
            <a:r>
              <a:rPr lang="en-US" sz="2400"/>
              <a:t>“Only about 5-10% of the 10-15mg iron (as heme proteins, 	hemoglobin, and myoglobin in meat) taken in daily in a       	healthy N.A. diet is actually absorbed:</a:t>
            </a:r>
          </a:p>
          <a:p>
            <a:pPr lvl="1">
              <a:lnSpc>
                <a:spcPct val="90000"/>
              </a:lnSpc>
            </a:pPr>
            <a:r>
              <a:rPr lang="en-US" sz="2000"/>
              <a:t>in upper small intestine (duodenum)</a:t>
            </a:r>
          </a:p>
          <a:p>
            <a:pPr lvl="1">
              <a:lnSpc>
                <a:spcPct val="90000"/>
              </a:lnSpc>
            </a:pPr>
            <a:r>
              <a:rPr lang="en-US" sz="2000"/>
              <a:t>in </a:t>
            </a:r>
            <a:r>
              <a:rPr lang="en-US" sz="2000" b="1"/>
              <a:t>Fe</a:t>
            </a:r>
            <a:r>
              <a:rPr lang="en-US" sz="2000" b="1" baseline="30000"/>
              <a:t>3+</a:t>
            </a:r>
            <a:r>
              <a:rPr lang="en-US" sz="2000" b="1"/>
              <a:t> state; m</a:t>
            </a:r>
            <a:r>
              <a:rPr lang="en-US" sz="2000"/>
              <a:t>ust be </a:t>
            </a:r>
            <a:r>
              <a:rPr lang="en-US" sz="2000" b="1"/>
              <a:t>converted to Fe</a:t>
            </a:r>
            <a:r>
              <a:rPr lang="en-US" sz="2000" b="1" baseline="30000"/>
              <a:t>2+</a:t>
            </a:r>
            <a:r>
              <a:rPr lang="en-US" sz="2000"/>
              <a:t> before it can enter the intestinal cell</a:t>
            </a:r>
          </a:p>
          <a:p>
            <a:pPr lvl="1">
              <a:lnSpc>
                <a:spcPct val="90000"/>
              </a:lnSpc>
            </a:pPr>
            <a:r>
              <a:rPr lang="en-US" sz="2000"/>
              <a:t>Transported into the cell by a </a:t>
            </a:r>
            <a:r>
              <a:rPr lang="en-US" sz="2000" b="1"/>
              <a:t>DMT1</a:t>
            </a:r>
            <a:r>
              <a:rPr lang="en-US" sz="2000"/>
              <a:t> (divalent metal transporter)</a:t>
            </a:r>
          </a:p>
          <a:p>
            <a:pPr>
              <a:lnSpc>
                <a:spcPct val="90000"/>
              </a:lnSpc>
            </a:pPr>
            <a:endParaRPr lang="en-US" sz="2400"/>
          </a:p>
          <a:p>
            <a:pPr>
              <a:lnSpc>
                <a:spcPct val="90000"/>
              </a:lnSpc>
            </a:pPr>
            <a:endParaRPr lang="en-US" sz="2400"/>
          </a:p>
        </p:txBody>
      </p:sp>
      <p:sp>
        <p:nvSpPr>
          <p:cNvPr id="4" name="Slide Number Placeholder 5"/>
          <p:cNvSpPr>
            <a:spLocks noGrp="1"/>
          </p:cNvSpPr>
          <p:nvPr>
            <p:ph type="sldNum" sz="quarter" idx="12"/>
          </p:nvPr>
        </p:nvSpPr>
        <p:spPr/>
        <p:txBody>
          <a:bodyPr/>
          <a:lstStyle/>
          <a:p>
            <a:fld id="{CCF9CA61-CE36-4D39-98E5-320694C27899}" type="slidenum">
              <a:rPr lang="en-US"/>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Bilirubin  cont…</a:t>
            </a:r>
          </a:p>
        </p:txBody>
      </p:sp>
      <p:sp>
        <p:nvSpPr>
          <p:cNvPr id="46083" name="Rectangle 3"/>
          <p:cNvSpPr>
            <a:spLocks noGrp="1" noChangeArrowheads="1"/>
          </p:cNvSpPr>
          <p:nvPr>
            <p:ph idx="1"/>
          </p:nvPr>
        </p:nvSpPr>
        <p:spPr/>
        <p:txBody>
          <a:bodyPr>
            <a:normAutofit lnSpcReduction="10000"/>
          </a:bodyPr>
          <a:lstStyle/>
          <a:p>
            <a:pPr>
              <a:lnSpc>
                <a:spcPct val="80000"/>
              </a:lnSpc>
            </a:pPr>
            <a:r>
              <a:rPr lang="en-US" sz="2400"/>
              <a:t>Biochemistry:</a:t>
            </a:r>
          </a:p>
          <a:p>
            <a:pPr lvl="1">
              <a:lnSpc>
                <a:spcPct val="80000"/>
              </a:lnSpc>
            </a:pPr>
            <a:r>
              <a:rPr lang="en-US" sz="2000"/>
              <a:t>85% of senescent RBCs catabolised this way</a:t>
            </a:r>
          </a:p>
          <a:p>
            <a:pPr lvl="1">
              <a:lnSpc>
                <a:spcPct val="80000"/>
              </a:lnSpc>
              <a:buFontTx/>
              <a:buNone/>
            </a:pPr>
            <a:r>
              <a:rPr lang="en-US" sz="2000"/>
              <a:t>	by the RE system of the liver, spleen, and Bone Marrow; remaining 15% from other heme-containing proteins such as myoglobin, cytochromes, peroxidases.</a:t>
            </a:r>
          </a:p>
          <a:p>
            <a:pPr lvl="1">
              <a:lnSpc>
                <a:spcPct val="80000"/>
              </a:lnSpc>
            </a:pPr>
            <a:r>
              <a:rPr lang="en-US" sz="2000"/>
              <a:t>Protoporphyrin IX catabolised by enz. heme Oxygenase</a:t>
            </a:r>
          </a:p>
          <a:p>
            <a:pPr lvl="1">
              <a:lnSpc>
                <a:spcPct val="80000"/>
              </a:lnSpc>
            </a:pPr>
            <a:r>
              <a:rPr lang="en-US" sz="2000"/>
              <a:t>Tetrapyrolle ring opened at the a-methene bridge -&gt; green pigment biliverdin,</a:t>
            </a:r>
          </a:p>
          <a:p>
            <a:pPr lvl="1">
              <a:lnSpc>
                <a:spcPct val="80000"/>
              </a:lnSpc>
            </a:pPr>
            <a:r>
              <a:rPr lang="en-US" sz="2000"/>
              <a:t>Biliverdin is reduced to unconjugated pre-hepatic bilirubin by biliveridin reductase</a:t>
            </a:r>
          </a:p>
          <a:p>
            <a:pPr lvl="1">
              <a:lnSpc>
                <a:spcPct val="80000"/>
              </a:lnSpc>
            </a:pPr>
            <a:r>
              <a:rPr lang="en-US" sz="2000"/>
              <a:t>For each mole of heme catabolised this way, one mole each of  carbon monoxide, bilirubin, ferric iron is produced</a:t>
            </a:r>
          </a:p>
          <a:p>
            <a:pPr lvl="1">
              <a:lnSpc>
                <a:spcPct val="80000"/>
              </a:lnSpc>
            </a:pPr>
            <a:r>
              <a:rPr lang="en-US" sz="2000"/>
              <a:t>Ave 250-300 mg</a:t>
            </a:r>
          </a:p>
          <a:p>
            <a:pPr>
              <a:lnSpc>
                <a:spcPct val="80000"/>
              </a:lnSpc>
              <a:buFontTx/>
              <a:buNone/>
            </a:pPr>
            <a:r>
              <a:rPr lang="en-US" sz="2400"/>
              <a:t>		</a:t>
            </a:r>
          </a:p>
          <a:p>
            <a:pPr>
              <a:lnSpc>
                <a:spcPct val="80000"/>
              </a:lnSpc>
              <a:buFontTx/>
              <a:buNone/>
            </a:pPr>
            <a:endParaRPr lang="en-US" sz="2400"/>
          </a:p>
        </p:txBody>
      </p:sp>
      <p:sp>
        <p:nvSpPr>
          <p:cNvPr id="4" name="Slide Number Placeholder 5"/>
          <p:cNvSpPr>
            <a:spLocks noGrp="1"/>
          </p:cNvSpPr>
          <p:nvPr>
            <p:ph type="sldNum" sz="quarter" idx="12"/>
          </p:nvPr>
        </p:nvSpPr>
        <p:spPr/>
        <p:txBody>
          <a:bodyPr/>
          <a:lstStyle/>
          <a:p>
            <a:fld id="{12D7F802-EE71-460C-933A-D54A5DCA66C6}" type="slidenum">
              <a:rPr lang="en-US"/>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52400"/>
            <a:ext cx="8229600" cy="533400"/>
          </a:xfrm>
        </p:spPr>
        <p:txBody>
          <a:bodyPr>
            <a:normAutofit fontScale="90000"/>
          </a:bodyPr>
          <a:lstStyle/>
          <a:p>
            <a:r>
              <a:rPr lang="en-US" sz="4000"/>
              <a:t>Bilirubin cont..</a:t>
            </a:r>
          </a:p>
        </p:txBody>
      </p:sp>
      <p:sp>
        <p:nvSpPr>
          <p:cNvPr id="52227" name="Rectangle 3"/>
          <p:cNvSpPr>
            <a:spLocks noGrp="1" noChangeArrowheads="1"/>
          </p:cNvSpPr>
          <p:nvPr>
            <p:ph idx="1"/>
          </p:nvPr>
        </p:nvSpPr>
        <p:spPr>
          <a:xfrm>
            <a:off x="228600" y="838200"/>
            <a:ext cx="8610600" cy="5715000"/>
          </a:xfrm>
        </p:spPr>
        <p:txBody>
          <a:bodyPr/>
          <a:lstStyle/>
          <a:p>
            <a:pPr>
              <a:lnSpc>
                <a:spcPct val="80000"/>
              </a:lnSpc>
            </a:pPr>
            <a:r>
              <a:rPr lang="en-US" sz="1400" b="1"/>
              <a:t>Bilirubin bound to albumin</a:t>
            </a:r>
          </a:p>
          <a:p>
            <a:pPr>
              <a:lnSpc>
                <a:spcPct val="80000"/>
              </a:lnSpc>
            </a:pPr>
            <a:r>
              <a:rPr lang="en-US" sz="1400"/>
              <a:t>Transported to the </a:t>
            </a:r>
            <a:r>
              <a:rPr lang="en-US" sz="1400" b="1"/>
              <a:t>liver</a:t>
            </a:r>
          </a:p>
          <a:p>
            <a:pPr>
              <a:lnSpc>
                <a:spcPct val="80000"/>
              </a:lnSpc>
            </a:pPr>
            <a:r>
              <a:rPr lang="en-US" sz="1400"/>
              <a:t>Dissociates from the albumin at the hepatocyte membrane</a:t>
            </a:r>
          </a:p>
          <a:p>
            <a:pPr lvl="1">
              <a:lnSpc>
                <a:spcPct val="80000"/>
              </a:lnSpc>
            </a:pPr>
            <a:r>
              <a:rPr lang="en-US" sz="1400"/>
              <a:t>Inside the liver cells, bilirubin becomes reversibly bound to soluble proteins known as ligandin or protein Y</a:t>
            </a:r>
          </a:p>
          <a:p>
            <a:pPr lvl="1">
              <a:lnSpc>
                <a:spcPct val="80000"/>
              </a:lnSpc>
            </a:pPr>
            <a:r>
              <a:rPr lang="en-US" sz="1400"/>
              <a:t>Rapidly conjugated by g Microsomal enz, bilirubin UDP – glucuronyltransferase to produce the conjugated direct bilirubins: monoglucuronide and diglucuronide  which are then excreted into the </a:t>
            </a:r>
            <a:r>
              <a:rPr lang="en-US" sz="1400" b="1"/>
              <a:t>bile</a:t>
            </a:r>
            <a:r>
              <a:rPr lang="en-US" sz="1400"/>
              <a:t>.</a:t>
            </a:r>
          </a:p>
          <a:p>
            <a:pPr lvl="1">
              <a:lnSpc>
                <a:spcPct val="80000"/>
              </a:lnSpc>
            </a:pPr>
            <a:r>
              <a:rPr lang="en-US" sz="1400"/>
              <a:t>In the </a:t>
            </a:r>
            <a:r>
              <a:rPr lang="en-US" sz="1400" b="1"/>
              <a:t>intestines</a:t>
            </a:r>
            <a:r>
              <a:rPr lang="en-US" sz="1400"/>
              <a:t>, B-glucuronidase from the liver, intestinal epithelial cells, and bacteria, hydrolyze the </a:t>
            </a:r>
            <a:r>
              <a:rPr lang="en-US" sz="1400" b="1"/>
              <a:t>bilirubin glucuronides.</a:t>
            </a:r>
          </a:p>
          <a:p>
            <a:pPr lvl="1">
              <a:lnSpc>
                <a:spcPct val="80000"/>
              </a:lnSpc>
            </a:pPr>
            <a:r>
              <a:rPr lang="en-US" sz="1400"/>
              <a:t>Reduced by intestinal flora to </a:t>
            </a:r>
            <a:r>
              <a:rPr lang="en-US" sz="1400" b="1"/>
              <a:t>three colorless tetrapyrolles</a:t>
            </a:r>
            <a:r>
              <a:rPr lang="en-US" sz="1400"/>
              <a:t> collectively known as </a:t>
            </a:r>
            <a:r>
              <a:rPr lang="en-US" sz="1400" b="1"/>
              <a:t>UROBILINOGENS.</a:t>
            </a:r>
          </a:p>
          <a:p>
            <a:pPr lvl="2">
              <a:lnSpc>
                <a:spcPct val="80000"/>
              </a:lnSpc>
            </a:pPr>
            <a:r>
              <a:rPr lang="en-US" sz="1400" b="1"/>
              <a:t>Stercobilinogen</a:t>
            </a:r>
          </a:p>
          <a:p>
            <a:pPr lvl="2">
              <a:lnSpc>
                <a:spcPct val="80000"/>
              </a:lnSpc>
            </a:pPr>
            <a:r>
              <a:rPr lang="en-US" sz="1400" b="1"/>
              <a:t>Mesobilinogen</a:t>
            </a:r>
          </a:p>
          <a:p>
            <a:pPr lvl="2">
              <a:lnSpc>
                <a:spcPct val="80000"/>
              </a:lnSpc>
            </a:pPr>
            <a:r>
              <a:rPr lang="en-US" sz="1400" b="1"/>
              <a:t>Urobilinogen</a:t>
            </a:r>
          </a:p>
          <a:p>
            <a:pPr lvl="1">
              <a:lnSpc>
                <a:spcPct val="80000"/>
              </a:lnSpc>
            </a:pPr>
            <a:r>
              <a:rPr lang="en-US" sz="1400" b="1"/>
              <a:t>Some of the urobilinogens are reabsorbed from the intestine, taken up by the liver , and rexcreted in the bile.</a:t>
            </a:r>
          </a:p>
          <a:p>
            <a:pPr lvl="1">
              <a:lnSpc>
                <a:spcPct val="80000"/>
              </a:lnSpc>
            </a:pPr>
            <a:r>
              <a:rPr lang="en-US" sz="1400"/>
              <a:t>A </a:t>
            </a:r>
            <a:r>
              <a:rPr lang="en-US" sz="1400" b="1"/>
              <a:t>small fraction enters the general circulation and appears in urine.</a:t>
            </a:r>
          </a:p>
          <a:p>
            <a:pPr lvl="1">
              <a:lnSpc>
                <a:spcPct val="80000"/>
              </a:lnSpc>
            </a:pPr>
            <a:r>
              <a:rPr lang="en-US" sz="1400"/>
              <a:t>In the lower intestinal tract, the 3 urobilinogens are oxidized to the corresponding bile pigments which are </a:t>
            </a:r>
            <a:r>
              <a:rPr lang="en-US" sz="1400" b="1"/>
              <a:t>orange brown and the major pigments of stool</a:t>
            </a:r>
          </a:p>
          <a:p>
            <a:pPr lvl="2">
              <a:lnSpc>
                <a:spcPct val="80000"/>
              </a:lnSpc>
            </a:pPr>
            <a:r>
              <a:rPr lang="en-US" sz="1400" b="1"/>
              <a:t>Stercobilin</a:t>
            </a:r>
          </a:p>
          <a:p>
            <a:pPr lvl="2">
              <a:lnSpc>
                <a:spcPct val="80000"/>
              </a:lnSpc>
            </a:pPr>
            <a:r>
              <a:rPr lang="en-US" sz="1400" b="1"/>
              <a:t>Mesobilin</a:t>
            </a:r>
          </a:p>
          <a:p>
            <a:pPr lvl="2">
              <a:lnSpc>
                <a:spcPct val="80000"/>
              </a:lnSpc>
            </a:pPr>
            <a:r>
              <a:rPr lang="en-US" sz="1400" b="1"/>
              <a:t>urobilin</a:t>
            </a:r>
          </a:p>
          <a:p>
            <a:pPr lvl="2">
              <a:lnSpc>
                <a:spcPct val="80000"/>
              </a:lnSpc>
              <a:buFontTx/>
              <a:buNone/>
            </a:pPr>
            <a:endParaRPr lang="en-US" sz="1400" b="1"/>
          </a:p>
          <a:p>
            <a:pPr lvl="1">
              <a:lnSpc>
                <a:spcPct val="80000"/>
              </a:lnSpc>
              <a:buFontTx/>
              <a:buNone/>
            </a:pPr>
            <a:endParaRPr lang="en-US" sz="1400"/>
          </a:p>
          <a:p>
            <a:pPr lvl="1">
              <a:lnSpc>
                <a:spcPct val="80000"/>
              </a:lnSpc>
              <a:buFontTx/>
              <a:buNone/>
            </a:pPr>
            <a:endParaRPr lang="en-US" sz="1000"/>
          </a:p>
          <a:p>
            <a:pPr>
              <a:lnSpc>
                <a:spcPct val="80000"/>
              </a:lnSpc>
              <a:buFontTx/>
              <a:buNone/>
            </a:pPr>
            <a:r>
              <a:rPr lang="en-US" sz="900"/>
              <a:t>	</a:t>
            </a:r>
          </a:p>
          <a:p>
            <a:pPr>
              <a:lnSpc>
                <a:spcPct val="80000"/>
              </a:lnSpc>
            </a:pPr>
            <a:endParaRPr lang="en-US" sz="900"/>
          </a:p>
        </p:txBody>
      </p:sp>
      <p:sp>
        <p:nvSpPr>
          <p:cNvPr id="4" name="Slide Number Placeholder 5"/>
          <p:cNvSpPr>
            <a:spLocks noGrp="1"/>
          </p:cNvSpPr>
          <p:nvPr>
            <p:ph type="sldNum" sz="quarter" idx="12"/>
          </p:nvPr>
        </p:nvSpPr>
        <p:spPr/>
        <p:txBody>
          <a:bodyPr/>
          <a:lstStyle/>
          <a:p>
            <a:fld id="{2CA0DF1B-5535-4503-A997-25DCB666BCD0}"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F59CFF1-6E76-4A4F-94AD-FF64CC992A35}" type="slidenum">
              <a:rPr lang="en-US"/>
              <a:pPr/>
              <a:t>32</a:t>
            </a:fld>
            <a:endParaRPr lang="en-US"/>
          </a:p>
        </p:txBody>
      </p:sp>
      <p:pic>
        <p:nvPicPr>
          <p:cNvPr id="97282" name="Picture 2" descr="Extravascular Hemolysis of RBCs"/>
          <p:cNvPicPr>
            <a:picLocks noChangeAspect="1" noChangeArrowheads="1"/>
          </p:cNvPicPr>
          <p:nvPr/>
        </p:nvPicPr>
        <p:blipFill>
          <a:blip r:embed="rId3" cstate="print"/>
          <a:srcRect/>
          <a:stretch>
            <a:fillRect/>
          </a:stretch>
        </p:blipFill>
        <p:spPr bwMode="auto">
          <a:xfrm>
            <a:off x="0" y="0"/>
            <a:ext cx="5468938" cy="6858000"/>
          </a:xfrm>
          <a:prstGeom prst="rect">
            <a:avLst/>
          </a:prstGeom>
          <a:noFill/>
        </p:spPr>
      </p:pic>
      <p:sp>
        <p:nvSpPr>
          <p:cNvPr id="97283" name="Text Box 3"/>
          <p:cNvSpPr txBox="1">
            <a:spLocks noChangeArrowheads="1"/>
          </p:cNvSpPr>
          <p:nvPr/>
        </p:nvSpPr>
        <p:spPr bwMode="auto">
          <a:xfrm>
            <a:off x="6019800" y="1828800"/>
            <a:ext cx="2514600" cy="3663950"/>
          </a:xfrm>
          <a:prstGeom prst="rect">
            <a:avLst/>
          </a:prstGeom>
          <a:noFill/>
          <a:ln w="9525">
            <a:noFill/>
            <a:miter lim="800000"/>
            <a:headEnd/>
            <a:tailEnd/>
          </a:ln>
          <a:effectLst/>
        </p:spPr>
        <p:txBody>
          <a:bodyPr>
            <a:spAutoFit/>
          </a:bodyPr>
          <a:lstStyle/>
          <a:p>
            <a:pPr>
              <a:spcBef>
                <a:spcPct val="50000"/>
              </a:spcBef>
            </a:pPr>
            <a:r>
              <a:rPr lang="en-US"/>
              <a:t>The Normal Erythrocyte</a:t>
            </a:r>
          </a:p>
          <a:p>
            <a:pPr>
              <a:spcBef>
                <a:spcPct val="50000"/>
              </a:spcBef>
            </a:pPr>
            <a:r>
              <a:rPr lang="en-US"/>
              <a:t>EXTRAVASCULAR HEMOLYSIS</a:t>
            </a:r>
          </a:p>
          <a:p>
            <a:pPr algn="l">
              <a:spcBef>
                <a:spcPct val="50000"/>
              </a:spcBef>
            </a:pPr>
            <a:r>
              <a:rPr lang="en-US"/>
              <a:t>The major pathways of red cell destruction and hemoglobin degradation involving the Reticuloendothelial System .  It takes place primarily in the Spleen.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Bilirubin cont…</a:t>
            </a:r>
          </a:p>
        </p:txBody>
      </p:sp>
      <p:sp>
        <p:nvSpPr>
          <p:cNvPr id="56323" name="Rectangle 3"/>
          <p:cNvSpPr>
            <a:spLocks noGrp="1" noChangeArrowheads="1"/>
          </p:cNvSpPr>
          <p:nvPr>
            <p:ph idx="1"/>
          </p:nvPr>
        </p:nvSpPr>
        <p:spPr/>
        <p:txBody>
          <a:bodyPr>
            <a:normAutofit fontScale="92500" lnSpcReduction="20000"/>
          </a:bodyPr>
          <a:lstStyle/>
          <a:p>
            <a:pPr>
              <a:lnSpc>
                <a:spcPct val="90000"/>
              </a:lnSpc>
            </a:pPr>
            <a:r>
              <a:rPr lang="en-US" sz="2800"/>
              <a:t>Clinical Significance:</a:t>
            </a:r>
          </a:p>
          <a:p>
            <a:pPr lvl="1">
              <a:lnSpc>
                <a:spcPct val="90000"/>
              </a:lnSpc>
            </a:pPr>
            <a:r>
              <a:rPr lang="en-US" sz="2400"/>
              <a:t>Defects in bilirubin metabolism results in Jaundice</a:t>
            </a:r>
          </a:p>
          <a:p>
            <a:pPr lvl="1">
              <a:lnSpc>
                <a:spcPct val="90000"/>
              </a:lnSpc>
            </a:pPr>
            <a:r>
              <a:rPr lang="en-US" sz="2400"/>
              <a:t>Such defects are known to occur at each step in the metabolic pathway</a:t>
            </a:r>
          </a:p>
          <a:p>
            <a:pPr lvl="2">
              <a:lnSpc>
                <a:spcPct val="90000"/>
              </a:lnSpc>
            </a:pPr>
            <a:r>
              <a:rPr lang="en-US" sz="2000"/>
              <a:t>Elevations in either conjugated or unconjugated bilirubin in the absence of other abnormal liver tests</a:t>
            </a:r>
          </a:p>
          <a:p>
            <a:pPr lvl="2">
              <a:lnSpc>
                <a:spcPct val="90000"/>
              </a:lnSpc>
            </a:pPr>
            <a:r>
              <a:rPr lang="en-US" sz="2000"/>
              <a:t>Only time bilirubin fractionation is clinically useful</a:t>
            </a:r>
          </a:p>
          <a:p>
            <a:pPr lvl="2">
              <a:lnSpc>
                <a:spcPct val="90000"/>
              </a:lnSpc>
            </a:pPr>
            <a:r>
              <a:rPr lang="en-US" sz="2000"/>
              <a:t>familial hyperbilirubinemia</a:t>
            </a:r>
          </a:p>
          <a:p>
            <a:pPr lvl="2">
              <a:lnSpc>
                <a:spcPct val="90000"/>
              </a:lnSpc>
            </a:pPr>
            <a:r>
              <a:rPr lang="en-US" sz="2000"/>
              <a:t>hemolysis</a:t>
            </a:r>
          </a:p>
          <a:p>
            <a:pPr>
              <a:lnSpc>
                <a:spcPct val="90000"/>
              </a:lnSpc>
            </a:pPr>
            <a:r>
              <a:rPr lang="en-US" sz="2800"/>
              <a:t>Disorders – Classification:</a:t>
            </a:r>
          </a:p>
          <a:p>
            <a:pPr lvl="1">
              <a:lnSpc>
                <a:spcPct val="90000"/>
              </a:lnSpc>
            </a:pPr>
            <a:r>
              <a:rPr lang="en-US" sz="2400"/>
              <a:t>Inherited disorders</a:t>
            </a:r>
          </a:p>
          <a:p>
            <a:pPr lvl="1">
              <a:lnSpc>
                <a:spcPct val="90000"/>
              </a:lnSpc>
            </a:pPr>
            <a:r>
              <a:rPr lang="en-US" sz="2400"/>
              <a:t>Jaundice of the newborn</a:t>
            </a:r>
          </a:p>
          <a:p>
            <a:pPr>
              <a:lnSpc>
                <a:spcPct val="90000"/>
              </a:lnSpc>
            </a:pPr>
            <a:endParaRPr lang="en-US" sz="2800"/>
          </a:p>
        </p:txBody>
      </p:sp>
      <p:sp>
        <p:nvSpPr>
          <p:cNvPr id="4" name="Slide Number Placeholder 5"/>
          <p:cNvSpPr>
            <a:spLocks noGrp="1"/>
          </p:cNvSpPr>
          <p:nvPr>
            <p:ph type="sldNum" sz="quarter" idx="12"/>
          </p:nvPr>
        </p:nvSpPr>
        <p:spPr/>
        <p:txBody>
          <a:bodyPr/>
          <a:lstStyle/>
          <a:p>
            <a:fld id="{40BD0749-F2FC-4AFD-8CCC-16A504DBE46E}" type="slidenum">
              <a:rPr lang="en-US"/>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Bilirubin – Inherited Disorders</a:t>
            </a:r>
          </a:p>
        </p:txBody>
      </p:sp>
      <p:sp>
        <p:nvSpPr>
          <p:cNvPr id="58371" name="Rectangle 3"/>
          <p:cNvSpPr>
            <a:spLocks noGrp="1" noChangeArrowheads="1"/>
          </p:cNvSpPr>
          <p:nvPr>
            <p:ph idx="1"/>
          </p:nvPr>
        </p:nvSpPr>
        <p:spPr/>
        <p:txBody>
          <a:bodyPr/>
          <a:lstStyle/>
          <a:p>
            <a:r>
              <a:rPr lang="en-US"/>
              <a:t>Gilbert Syndrome</a:t>
            </a:r>
          </a:p>
          <a:p>
            <a:r>
              <a:rPr lang="en-US"/>
              <a:t>Crigler-Jajjar(Type 1)</a:t>
            </a:r>
          </a:p>
          <a:p>
            <a:r>
              <a:rPr lang="en-US"/>
              <a:t>Crigler-Jajjar (Type II)</a:t>
            </a:r>
          </a:p>
          <a:p>
            <a:r>
              <a:rPr lang="en-US"/>
              <a:t>Lucy- Driscoll</a:t>
            </a:r>
          </a:p>
          <a:p>
            <a:r>
              <a:rPr lang="en-US"/>
              <a:t>Dubin-Johnson</a:t>
            </a:r>
          </a:p>
          <a:p>
            <a:r>
              <a:rPr lang="en-US"/>
              <a:t>Rotor Syndromes</a:t>
            </a:r>
          </a:p>
        </p:txBody>
      </p:sp>
      <p:sp>
        <p:nvSpPr>
          <p:cNvPr id="4" name="Slide Number Placeholder 5"/>
          <p:cNvSpPr>
            <a:spLocks noGrp="1"/>
          </p:cNvSpPr>
          <p:nvPr>
            <p:ph type="sldNum" sz="quarter" idx="12"/>
          </p:nvPr>
        </p:nvSpPr>
        <p:spPr/>
        <p:txBody>
          <a:bodyPr/>
          <a:lstStyle/>
          <a:p>
            <a:fld id="{8C3CCCFA-5094-47AF-BF43-24FCDBB929F0}" type="slidenum">
              <a:rPr lang="en-US"/>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5"/>
          <p:cNvSpPr>
            <a:spLocks noGrp="1" noChangeArrowheads="1"/>
          </p:cNvSpPr>
          <p:nvPr>
            <p:ph type="title"/>
          </p:nvPr>
        </p:nvSpPr>
        <p:spPr/>
        <p:txBody>
          <a:bodyPr/>
          <a:lstStyle/>
          <a:p>
            <a:r>
              <a:rPr lang="en-US"/>
              <a:t>Gilbert Syndrome</a:t>
            </a:r>
          </a:p>
        </p:txBody>
      </p:sp>
      <p:sp>
        <p:nvSpPr>
          <p:cNvPr id="48134" name="Rectangle 6"/>
          <p:cNvSpPr>
            <a:spLocks noGrp="1" noChangeArrowheads="1"/>
          </p:cNvSpPr>
          <p:nvPr>
            <p:ph idx="1"/>
          </p:nvPr>
        </p:nvSpPr>
        <p:spPr/>
        <p:txBody>
          <a:bodyPr/>
          <a:lstStyle/>
          <a:p>
            <a:r>
              <a:rPr lang="en-US" sz="2800"/>
              <a:t>Benign</a:t>
            </a:r>
          </a:p>
          <a:p>
            <a:r>
              <a:rPr lang="en-US" sz="2800"/>
              <a:t>Mild increase unconjugated bilirubin</a:t>
            </a:r>
          </a:p>
          <a:p>
            <a:pPr lvl="1"/>
            <a:r>
              <a:rPr lang="en-US" sz="2400"/>
              <a:t>3-5% of population</a:t>
            </a:r>
          </a:p>
          <a:p>
            <a:pPr lvl="1"/>
            <a:r>
              <a:rPr lang="en-US" sz="2400"/>
              <a:t>Autosomal recessive</a:t>
            </a:r>
          </a:p>
          <a:p>
            <a:pPr lvl="1"/>
            <a:r>
              <a:rPr lang="en-US" sz="2400"/>
              <a:t>Serum conc of bilirubin  fluctuates between 1.5 and 3 mg/dL (26-54 umol/L) and increases with fasting</a:t>
            </a:r>
          </a:p>
          <a:p>
            <a:pPr lvl="1"/>
            <a:r>
              <a:rPr lang="en-US" sz="2400"/>
              <a:t>Easily distinguished from chronic hepatitis; no anemia, no bilirubin in urine, and normal liver function tests.</a:t>
            </a:r>
          </a:p>
          <a:p>
            <a:pPr lvl="1"/>
            <a:r>
              <a:rPr lang="en-US" sz="2400"/>
              <a:t>No treatment</a:t>
            </a:r>
          </a:p>
          <a:p>
            <a:pPr>
              <a:buFontTx/>
              <a:buNone/>
            </a:pPr>
            <a:endParaRPr lang="en-US" sz="2800"/>
          </a:p>
        </p:txBody>
      </p:sp>
      <p:sp>
        <p:nvSpPr>
          <p:cNvPr id="4" name="Slide Number Placeholder 5"/>
          <p:cNvSpPr>
            <a:spLocks noGrp="1"/>
          </p:cNvSpPr>
          <p:nvPr>
            <p:ph type="sldNum" sz="quarter" idx="12"/>
          </p:nvPr>
        </p:nvSpPr>
        <p:spPr/>
        <p:txBody>
          <a:bodyPr/>
          <a:lstStyle/>
          <a:p>
            <a:fld id="{0083D078-E908-4E1E-8A63-249FAC9C23DB}"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z="4000"/>
              <a:t>Crigler-Jajjar(Type 1)</a:t>
            </a:r>
            <a:br>
              <a:rPr lang="en-US" sz="4000"/>
            </a:br>
            <a:endParaRPr lang="en-US" sz="4000"/>
          </a:p>
        </p:txBody>
      </p:sp>
      <p:sp>
        <p:nvSpPr>
          <p:cNvPr id="50179" name="Rectangle 3"/>
          <p:cNvSpPr>
            <a:spLocks noGrp="1" noChangeArrowheads="1"/>
          </p:cNvSpPr>
          <p:nvPr>
            <p:ph idx="1"/>
          </p:nvPr>
        </p:nvSpPr>
        <p:spPr/>
        <p:txBody>
          <a:bodyPr>
            <a:normAutofit fontScale="85000" lnSpcReduction="10000"/>
          </a:bodyPr>
          <a:lstStyle/>
          <a:p>
            <a:pPr>
              <a:lnSpc>
                <a:spcPct val="90000"/>
              </a:lnSpc>
            </a:pPr>
            <a:r>
              <a:rPr lang="en-US" sz="2800"/>
              <a:t>Rare</a:t>
            </a:r>
          </a:p>
          <a:p>
            <a:pPr>
              <a:lnSpc>
                <a:spcPct val="90000"/>
              </a:lnSpc>
            </a:pPr>
            <a:r>
              <a:rPr lang="en-US" sz="2800"/>
              <a:t>Complete absence of UDP-glucuronyltransferase</a:t>
            </a:r>
          </a:p>
          <a:p>
            <a:pPr>
              <a:lnSpc>
                <a:spcPct val="90000"/>
              </a:lnSpc>
            </a:pPr>
            <a:r>
              <a:rPr lang="en-US" sz="2800"/>
              <a:t>High concentrations of unconjugated bilirubin (25-50 mg/dl)</a:t>
            </a:r>
          </a:p>
          <a:p>
            <a:pPr>
              <a:lnSpc>
                <a:spcPct val="90000"/>
              </a:lnSpc>
            </a:pPr>
            <a:r>
              <a:rPr lang="en-US" sz="2800"/>
              <a:t>Autosomal recessive</a:t>
            </a:r>
          </a:p>
          <a:p>
            <a:pPr>
              <a:lnSpc>
                <a:spcPct val="90000"/>
              </a:lnSpc>
            </a:pPr>
            <a:r>
              <a:rPr lang="en-US" sz="2800"/>
              <a:t>Kernicterus (encephalopathy due to increased bilirubin leading to permanent brain damage) within 1</a:t>
            </a:r>
            <a:r>
              <a:rPr lang="en-US" sz="2800" baseline="30000"/>
              <a:t>st</a:t>
            </a:r>
            <a:r>
              <a:rPr lang="en-US" sz="2800"/>
              <a:t> year of life</a:t>
            </a:r>
          </a:p>
          <a:p>
            <a:pPr>
              <a:lnSpc>
                <a:spcPct val="90000"/>
              </a:lnSpc>
            </a:pPr>
            <a:r>
              <a:rPr lang="en-US" sz="2800"/>
              <a:t>Phlebotomy and plasmapheresis reduce the serum bilirubin but early liver transplant is the only effective therapy.</a:t>
            </a:r>
          </a:p>
        </p:txBody>
      </p:sp>
      <p:sp>
        <p:nvSpPr>
          <p:cNvPr id="4" name="Slide Number Placeholder 5"/>
          <p:cNvSpPr>
            <a:spLocks noGrp="1"/>
          </p:cNvSpPr>
          <p:nvPr>
            <p:ph type="sldNum" sz="quarter" idx="12"/>
          </p:nvPr>
        </p:nvSpPr>
        <p:spPr/>
        <p:txBody>
          <a:bodyPr/>
          <a:lstStyle/>
          <a:p>
            <a:fld id="{637B6BD5-FA75-4150-A1AC-5866A95A763D}" type="slidenum">
              <a:rPr lang="en-US"/>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Crigler-Jajjar (Type II)</a:t>
            </a:r>
          </a:p>
        </p:txBody>
      </p:sp>
      <p:sp>
        <p:nvSpPr>
          <p:cNvPr id="61443" name="Rectangle 3"/>
          <p:cNvSpPr>
            <a:spLocks noGrp="1" noChangeArrowheads="1"/>
          </p:cNvSpPr>
          <p:nvPr>
            <p:ph idx="1"/>
          </p:nvPr>
        </p:nvSpPr>
        <p:spPr/>
        <p:txBody>
          <a:bodyPr/>
          <a:lstStyle/>
          <a:p>
            <a:r>
              <a:rPr lang="en-US"/>
              <a:t>Rare</a:t>
            </a:r>
          </a:p>
          <a:p>
            <a:r>
              <a:rPr lang="en-US"/>
              <a:t>Autosomal dominant</a:t>
            </a:r>
          </a:p>
          <a:p>
            <a:r>
              <a:rPr lang="en-US"/>
              <a:t>Partial deficiency of UDP-glucuronlytransferase</a:t>
            </a:r>
          </a:p>
          <a:p>
            <a:r>
              <a:rPr lang="en-US"/>
              <a:t>Unconjugated bilirubin in 5-20 mg/dl (85-340umol/L</a:t>
            </a:r>
          </a:p>
          <a:p>
            <a:r>
              <a:rPr lang="en-US"/>
              <a:t>Treatment – phenobarbitol – good response and normal life</a:t>
            </a:r>
          </a:p>
          <a:p>
            <a:endParaRPr lang="en-US"/>
          </a:p>
        </p:txBody>
      </p:sp>
      <p:sp>
        <p:nvSpPr>
          <p:cNvPr id="4" name="Slide Number Placeholder 5"/>
          <p:cNvSpPr>
            <a:spLocks noGrp="1"/>
          </p:cNvSpPr>
          <p:nvPr>
            <p:ph type="sldNum" sz="quarter" idx="12"/>
          </p:nvPr>
        </p:nvSpPr>
        <p:spPr/>
        <p:txBody>
          <a:bodyPr/>
          <a:lstStyle/>
          <a:p>
            <a:fld id="{9D59E5AC-3B4E-414A-B2E0-1CEB63877683}" type="slidenum">
              <a:rPr lang="en-US"/>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Lucy- Driscoll</a:t>
            </a:r>
            <a:br>
              <a:rPr lang="en-US" sz="4000"/>
            </a:br>
            <a:r>
              <a:rPr lang="en-US" sz="4000"/>
              <a:t>Syndrome</a:t>
            </a:r>
          </a:p>
        </p:txBody>
      </p:sp>
      <p:sp>
        <p:nvSpPr>
          <p:cNvPr id="63491" name="Rectangle 3"/>
          <p:cNvSpPr>
            <a:spLocks noGrp="1" noChangeArrowheads="1"/>
          </p:cNvSpPr>
          <p:nvPr>
            <p:ph idx="1"/>
          </p:nvPr>
        </p:nvSpPr>
        <p:spPr/>
        <p:txBody>
          <a:bodyPr/>
          <a:lstStyle/>
          <a:p>
            <a:r>
              <a:rPr lang="en-US"/>
              <a:t>Familial </a:t>
            </a:r>
          </a:p>
          <a:p>
            <a:r>
              <a:rPr lang="en-US"/>
              <a:t>Mild unconjugated hyperbilirubinemia </a:t>
            </a:r>
          </a:p>
          <a:p>
            <a:pPr lvl="1"/>
            <a:r>
              <a:rPr lang="en-US"/>
              <a:t>Lasts first 2-3 weeks of life</a:t>
            </a:r>
          </a:p>
          <a:p>
            <a:r>
              <a:rPr lang="en-US"/>
              <a:t>Circulating inhibitor of bilirubin conjugation</a:t>
            </a:r>
          </a:p>
          <a:p>
            <a:endParaRPr lang="en-US"/>
          </a:p>
        </p:txBody>
      </p:sp>
      <p:sp>
        <p:nvSpPr>
          <p:cNvPr id="4" name="Slide Number Placeholder 5"/>
          <p:cNvSpPr>
            <a:spLocks noGrp="1"/>
          </p:cNvSpPr>
          <p:nvPr>
            <p:ph type="sldNum" sz="quarter" idx="12"/>
          </p:nvPr>
        </p:nvSpPr>
        <p:spPr/>
        <p:txBody>
          <a:bodyPr/>
          <a:lstStyle/>
          <a:p>
            <a:fld id="{1A44439D-8077-4823-A41C-F4689156BF8A}" type="slidenum">
              <a:rPr lang="en-US"/>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Dubin-Johnson</a:t>
            </a:r>
            <a:br>
              <a:rPr lang="en-US" sz="4000"/>
            </a:br>
            <a:r>
              <a:rPr lang="en-US" sz="4000"/>
              <a:t>and Rotor Syndromes</a:t>
            </a:r>
          </a:p>
        </p:txBody>
      </p:sp>
      <p:sp>
        <p:nvSpPr>
          <p:cNvPr id="65539" name="Rectangle 3"/>
          <p:cNvSpPr>
            <a:spLocks noGrp="1" noChangeArrowheads="1"/>
          </p:cNvSpPr>
          <p:nvPr>
            <p:ph idx="1"/>
          </p:nvPr>
        </p:nvSpPr>
        <p:spPr/>
        <p:txBody>
          <a:bodyPr/>
          <a:lstStyle/>
          <a:p>
            <a:r>
              <a:rPr lang="en-US"/>
              <a:t>Both -Benign</a:t>
            </a:r>
          </a:p>
          <a:p>
            <a:r>
              <a:rPr lang="en-US"/>
              <a:t>Both -autosomal recessive</a:t>
            </a:r>
          </a:p>
          <a:p>
            <a:r>
              <a:rPr lang="en-US"/>
              <a:t>Both -Jaundice due to </a:t>
            </a:r>
            <a:r>
              <a:rPr lang="en-US" u="sng"/>
              <a:t>elevated conjugated</a:t>
            </a:r>
            <a:r>
              <a:rPr lang="en-US"/>
              <a:t> bilirubin with a </a:t>
            </a:r>
            <a:r>
              <a:rPr lang="en-US" u="sng"/>
              <a:t>minor elevation of</a:t>
            </a:r>
            <a:r>
              <a:rPr lang="en-US"/>
              <a:t> </a:t>
            </a:r>
            <a:r>
              <a:rPr lang="en-US" u="sng"/>
              <a:t>unconjugated bilirubin</a:t>
            </a:r>
          </a:p>
          <a:p>
            <a:r>
              <a:rPr lang="en-US"/>
              <a:t>Dubin-Johnson syndrome has a black pigment in the liver but Rotor syndrome does not. </a:t>
            </a:r>
          </a:p>
          <a:p>
            <a:endParaRPr lang="en-US"/>
          </a:p>
        </p:txBody>
      </p:sp>
      <p:sp>
        <p:nvSpPr>
          <p:cNvPr id="4" name="Slide Number Placeholder 5"/>
          <p:cNvSpPr>
            <a:spLocks noGrp="1"/>
          </p:cNvSpPr>
          <p:nvPr>
            <p:ph type="sldNum" sz="quarter" idx="12"/>
          </p:nvPr>
        </p:nvSpPr>
        <p:spPr/>
        <p:txBody>
          <a:bodyPr/>
          <a:lstStyle/>
          <a:p>
            <a:fld id="{7C90DFDA-9270-46E2-A4E3-2E78BA6D05CB}" type="slidenum">
              <a:rPr lang="en-US"/>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219200"/>
          </a:xfrm>
        </p:spPr>
        <p:txBody>
          <a:bodyPr>
            <a:normAutofit fontScale="90000"/>
          </a:bodyPr>
          <a:lstStyle/>
          <a:p>
            <a:r>
              <a:rPr lang="en-US" sz="4000"/>
              <a:t>IRON TRANSPORT/</a:t>
            </a:r>
            <a:br>
              <a:rPr lang="en-US" sz="4000"/>
            </a:br>
            <a:r>
              <a:rPr lang="en-US" sz="4000"/>
              <a:t>Absorption “Transferrin Cycle”</a:t>
            </a:r>
            <a:br>
              <a:rPr lang="en-US" sz="4000"/>
            </a:br>
            <a:endParaRPr lang="en-US" sz="4000"/>
          </a:p>
        </p:txBody>
      </p:sp>
      <p:sp>
        <p:nvSpPr>
          <p:cNvPr id="7171" name="Rectangle 3"/>
          <p:cNvSpPr>
            <a:spLocks noGrp="1" noChangeArrowheads="1"/>
          </p:cNvSpPr>
          <p:nvPr>
            <p:ph idx="1"/>
          </p:nvPr>
        </p:nvSpPr>
        <p:spPr>
          <a:xfrm>
            <a:off x="457200" y="1371600"/>
            <a:ext cx="8229600" cy="5257800"/>
          </a:xfrm>
        </p:spPr>
        <p:txBody>
          <a:bodyPr/>
          <a:lstStyle/>
          <a:p>
            <a:pPr>
              <a:lnSpc>
                <a:spcPct val="90000"/>
              </a:lnSpc>
            </a:pPr>
            <a:r>
              <a:rPr lang="en-US" sz="2400"/>
              <a:t>Iron is toxic to cells &amp; biomolecules; thus, it travels through the body bound to specific proteins</a:t>
            </a:r>
          </a:p>
          <a:p>
            <a:pPr>
              <a:lnSpc>
                <a:spcPct val="90000"/>
              </a:lnSpc>
            </a:pPr>
            <a:r>
              <a:rPr lang="en-US" sz="2400"/>
              <a:t>Dynamic process; circulating iron pool turns over 10-20x/day, so average iron in plasma only 2 hours.</a:t>
            </a:r>
          </a:p>
          <a:p>
            <a:pPr>
              <a:lnSpc>
                <a:spcPct val="90000"/>
              </a:lnSpc>
            </a:pPr>
            <a:r>
              <a:rPr lang="en-US" sz="2400"/>
              <a:t>Plasma iron transport protein = </a:t>
            </a:r>
            <a:r>
              <a:rPr lang="en-US" sz="2400" b="1"/>
              <a:t>apotransferrin              </a:t>
            </a:r>
          </a:p>
          <a:p>
            <a:pPr>
              <a:lnSpc>
                <a:spcPct val="90000"/>
              </a:lnSpc>
            </a:pPr>
            <a:r>
              <a:rPr lang="en-US" sz="2400"/>
              <a:t>Apotransferrin –Fe3+ complex is called </a:t>
            </a:r>
            <a:r>
              <a:rPr lang="en-US" sz="2400" b="1"/>
              <a:t>transferrin</a:t>
            </a:r>
          </a:p>
          <a:p>
            <a:pPr lvl="1">
              <a:lnSpc>
                <a:spcPct val="90000"/>
              </a:lnSpc>
            </a:pPr>
            <a:r>
              <a:rPr lang="en-US" sz="2000"/>
              <a:t>Binds to </a:t>
            </a:r>
            <a:r>
              <a:rPr lang="en-US" sz="2000" b="1"/>
              <a:t>transferrin receptor- </a:t>
            </a:r>
            <a:r>
              <a:rPr lang="en-US" sz="2000"/>
              <a:t>each of which has 2 binding</a:t>
            </a:r>
            <a:r>
              <a:rPr lang="en-US" sz="2000" b="1"/>
              <a:t> </a:t>
            </a:r>
            <a:r>
              <a:rPr lang="en-US" sz="2000"/>
              <a:t>sites for Fe</a:t>
            </a:r>
            <a:r>
              <a:rPr lang="en-US" sz="2000" baseline="30000"/>
              <a:t>3+</a:t>
            </a:r>
            <a:endParaRPr lang="en-US" sz="2000"/>
          </a:p>
          <a:p>
            <a:pPr lvl="1">
              <a:lnSpc>
                <a:spcPct val="90000"/>
              </a:lnSpc>
            </a:pPr>
            <a:r>
              <a:rPr lang="en-US" sz="2000"/>
              <a:t>Transferrin /receptor complex internalized into the endosome of the intestinal cell</a:t>
            </a:r>
          </a:p>
          <a:p>
            <a:pPr lvl="2">
              <a:lnSpc>
                <a:spcPct val="90000"/>
              </a:lnSpc>
            </a:pPr>
            <a:r>
              <a:rPr lang="en-US" sz="1800" b="1"/>
              <a:t>acidified</a:t>
            </a:r>
            <a:r>
              <a:rPr lang="en-US" sz="1800"/>
              <a:t>, </a:t>
            </a:r>
            <a:r>
              <a:rPr lang="en-US" sz="1800" b="1"/>
              <a:t>iron released</a:t>
            </a:r>
            <a:r>
              <a:rPr lang="en-US" sz="1800"/>
              <a:t> from transferrin, and reduced to ferrous </a:t>
            </a:r>
            <a:r>
              <a:rPr lang="en-US" sz="1800" b="1"/>
              <a:t>Fe2+</a:t>
            </a:r>
          </a:p>
          <a:p>
            <a:pPr lvl="3">
              <a:lnSpc>
                <a:spcPct val="90000"/>
              </a:lnSpc>
            </a:pPr>
            <a:r>
              <a:rPr lang="en-US" sz="1600"/>
              <a:t>Fe2+ transported into cell </a:t>
            </a:r>
            <a:r>
              <a:rPr lang="en-US" sz="1600" b="1"/>
              <a:t>via DMT1</a:t>
            </a:r>
            <a:r>
              <a:rPr lang="en-US" sz="1600"/>
              <a:t> (divalent metal transporter) where iron is used for erythropoeisis, heme, etc or goes to the storage pool</a:t>
            </a:r>
          </a:p>
          <a:p>
            <a:pPr lvl="3">
              <a:lnSpc>
                <a:spcPct val="90000"/>
              </a:lnSpc>
            </a:pPr>
            <a:r>
              <a:rPr lang="en-US" sz="1600" b="1"/>
              <a:t>Apotransferrin back to the cell surface to do it’s job again</a:t>
            </a:r>
          </a:p>
          <a:p>
            <a:pPr lvl="2">
              <a:lnSpc>
                <a:spcPct val="90000"/>
              </a:lnSpc>
              <a:buFontTx/>
              <a:buNone/>
            </a:pPr>
            <a:r>
              <a:rPr lang="en-US" sz="1800"/>
              <a:t>	</a:t>
            </a:r>
          </a:p>
        </p:txBody>
      </p:sp>
      <p:sp>
        <p:nvSpPr>
          <p:cNvPr id="4" name="Slide Number Placeholder 5"/>
          <p:cNvSpPr>
            <a:spLocks noGrp="1"/>
          </p:cNvSpPr>
          <p:nvPr>
            <p:ph type="sldNum" sz="quarter" idx="12"/>
          </p:nvPr>
        </p:nvSpPr>
        <p:spPr/>
        <p:txBody>
          <a:bodyPr/>
          <a:lstStyle/>
          <a:p>
            <a:fld id="{81ED693C-39B8-413D-8F47-CABCF60DF4E5}" type="slidenum">
              <a:rPr lang="en-US"/>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Iron Absorption cont…</a:t>
            </a:r>
          </a:p>
        </p:txBody>
      </p:sp>
      <p:sp>
        <p:nvSpPr>
          <p:cNvPr id="69635" name="Rectangle 3"/>
          <p:cNvSpPr>
            <a:spLocks noGrp="1" noChangeArrowheads="1"/>
          </p:cNvSpPr>
          <p:nvPr>
            <p:ph idx="1"/>
          </p:nvPr>
        </p:nvSpPr>
        <p:spPr>
          <a:xfrm>
            <a:off x="457200" y="1219200"/>
            <a:ext cx="8229600" cy="5334000"/>
          </a:xfrm>
        </p:spPr>
        <p:txBody>
          <a:bodyPr/>
          <a:lstStyle/>
          <a:p>
            <a:pPr lvl="1">
              <a:lnSpc>
                <a:spcPct val="80000"/>
              </a:lnSpc>
            </a:pPr>
            <a:r>
              <a:rPr lang="en-US" sz="1800"/>
              <a:t>Ingested iron into </a:t>
            </a:r>
            <a:r>
              <a:rPr lang="en-US" sz="1800" b="1"/>
              <a:t>soluble solutions increase iron absorption</a:t>
            </a:r>
          </a:p>
          <a:p>
            <a:pPr lvl="2">
              <a:lnSpc>
                <a:spcPct val="80000"/>
              </a:lnSpc>
            </a:pPr>
            <a:r>
              <a:rPr lang="en-US" sz="1600"/>
              <a:t>Gastric acid and dietary components that form soluble </a:t>
            </a:r>
            <a:r>
              <a:rPr lang="en-US" sz="1600" b="1"/>
              <a:t>iron chelates</a:t>
            </a:r>
          </a:p>
          <a:p>
            <a:pPr lvl="3">
              <a:lnSpc>
                <a:spcPct val="80000"/>
              </a:lnSpc>
            </a:pPr>
            <a:r>
              <a:rPr lang="en-US" sz="1400"/>
              <a:t>Ascorbic acid, sugars, amino acids</a:t>
            </a:r>
          </a:p>
          <a:p>
            <a:pPr lvl="1">
              <a:lnSpc>
                <a:spcPct val="80000"/>
              </a:lnSpc>
            </a:pPr>
            <a:r>
              <a:rPr lang="en-US" sz="1800" b="1"/>
              <a:t>Insoluble iron complexes</a:t>
            </a:r>
            <a:r>
              <a:rPr lang="en-US" sz="1800"/>
              <a:t> </a:t>
            </a:r>
            <a:r>
              <a:rPr lang="en-US" sz="1800" b="1"/>
              <a:t>decrease iron absorption</a:t>
            </a:r>
          </a:p>
          <a:p>
            <a:pPr lvl="2">
              <a:lnSpc>
                <a:spcPct val="80000"/>
              </a:lnSpc>
            </a:pPr>
            <a:r>
              <a:rPr lang="en-US" sz="1600"/>
              <a:t>Phosphates (eggs, cheese, milk)</a:t>
            </a:r>
          </a:p>
          <a:p>
            <a:pPr lvl="2">
              <a:lnSpc>
                <a:spcPct val="80000"/>
              </a:lnSpc>
            </a:pPr>
            <a:r>
              <a:rPr lang="en-US" sz="1600"/>
              <a:t>Oxalates and phytates (vegetables)</a:t>
            </a:r>
          </a:p>
          <a:p>
            <a:pPr lvl="2">
              <a:lnSpc>
                <a:spcPct val="80000"/>
              </a:lnSpc>
            </a:pPr>
            <a:r>
              <a:rPr lang="en-US" sz="1600"/>
              <a:t>Tannates (tea)</a:t>
            </a:r>
            <a:endParaRPr lang="en-US" sz="1600" b="1"/>
          </a:p>
          <a:p>
            <a:pPr lvl="1">
              <a:lnSpc>
                <a:spcPct val="80000"/>
              </a:lnSpc>
            </a:pPr>
            <a:r>
              <a:rPr lang="en-US" sz="1800" b="1"/>
              <a:t>Heme iron </a:t>
            </a:r>
            <a:r>
              <a:rPr lang="en-US" sz="1800"/>
              <a:t>from meat and fish absorbed differently</a:t>
            </a:r>
          </a:p>
          <a:p>
            <a:pPr lvl="2">
              <a:lnSpc>
                <a:spcPct val="80000"/>
              </a:lnSpc>
            </a:pPr>
            <a:r>
              <a:rPr lang="en-US" sz="1600"/>
              <a:t>Released from polypeptide chain, heme is absorbed intact by the intestinal cell </a:t>
            </a:r>
          </a:p>
          <a:p>
            <a:pPr lvl="2">
              <a:lnSpc>
                <a:spcPct val="80000"/>
              </a:lnSpc>
            </a:pPr>
            <a:r>
              <a:rPr lang="en-US" sz="1600"/>
              <a:t>Porphyrin ring is split and iron is released</a:t>
            </a:r>
          </a:p>
          <a:p>
            <a:pPr lvl="2">
              <a:lnSpc>
                <a:spcPct val="80000"/>
              </a:lnSpc>
            </a:pPr>
            <a:r>
              <a:rPr lang="en-US" sz="1600"/>
              <a:t>More efficient than absorption of non-heme iron; not affected by dietary factors</a:t>
            </a:r>
          </a:p>
          <a:p>
            <a:pPr lvl="1">
              <a:lnSpc>
                <a:spcPct val="80000"/>
              </a:lnSpc>
            </a:pPr>
            <a:r>
              <a:rPr lang="en-US" sz="1800"/>
              <a:t>Most of the iron (20-25mg/day) comes from </a:t>
            </a:r>
            <a:r>
              <a:rPr lang="en-US" sz="1800" b="1"/>
              <a:t>recycling</a:t>
            </a:r>
            <a:r>
              <a:rPr lang="en-US" sz="1800"/>
              <a:t> iron from </a:t>
            </a:r>
            <a:r>
              <a:rPr lang="en-US" sz="1800" b="1"/>
              <a:t>senescent RBCs</a:t>
            </a:r>
          </a:p>
          <a:p>
            <a:pPr lvl="2">
              <a:lnSpc>
                <a:spcPct val="80000"/>
              </a:lnSpc>
            </a:pPr>
            <a:r>
              <a:rPr lang="en-US" sz="1600"/>
              <a:t>Primarily in spleen</a:t>
            </a:r>
          </a:p>
          <a:p>
            <a:pPr lvl="2">
              <a:lnSpc>
                <a:spcPct val="80000"/>
              </a:lnSpc>
            </a:pPr>
            <a:r>
              <a:rPr lang="en-US" sz="1600"/>
              <a:t>Heme oxygenase breaks open the porphyrin ring, releasing the iron</a:t>
            </a:r>
          </a:p>
          <a:p>
            <a:pPr lvl="2">
              <a:lnSpc>
                <a:spcPct val="80000"/>
              </a:lnSpc>
            </a:pPr>
            <a:r>
              <a:rPr lang="en-US" sz="1600"/>
              <a:t>Macrophages transfer most of iron to </a:t>
            </a:r>
            <a:r>
              <a:rPr lang="en-US" sz="1600" b="1"/>
              <a:t>transferrin -&gt; BM</a:t>
            </a:r>
            <a:endParaRPr lang="en-US" sz="1600"/>
          </a:p>
          <a:p>
            <a:pPr lvl="2">
              <a:lnSpc>
                <a:spcPct val="80000"/>
              </a:lnSpc>
            </a:pPr>
            <a:r>
              <a:rPr lang="en-US" sz="1600"/>
              <a:t>RE system recycles</a:t>
            </a:r>
          </a:p>
          <a:p>
            <a:pPr lvl="2">
              <a:lnSpc>
                <a:spcPct val="80000"/>
              </a:lnSpc>
              <a:buFontTx/>
              <a:buNone/>
            </a:pPr>
            <a:endParaRPr lang="en-US" sz="1600"/>
          </a:p>
          <a:p>
            <a:pPr lvl="2">
              <a:lnSpc>
                <a:spcPct val="80000"/>
              </a:lnSpc>
              <a:buFontTx/>
              <a:buNone/>
            </a:pPr>
            <a:endParaRPr lang="en-US" sz="1600"/>
          </a:p>
          <a:p>
            <a:pPr>
              <a:lnSpc>
                <a:spcPct val="80000"/>
              </a:lnSpc>
            </a:pPr>
            <a:endParaRPr lang="en-US" sz="2000"/>
          </a:p>
          <a:p>
            <a:pPr>
              <a:lnSpc>
                <a:spcPct val="80000"/>
              </a:lnSpc>
            </a:pPr>
            <a:endParaRPr lang="en-US" sz="2000"/>
          </a:p>
        </p:txBody>
      </p:sp>
      <p:sp>
        <p:nvSpPr>
          <p:cNvPr id="4" name="Slide Number Placeholder 5"/>
          <p:cNvSpPr>
            <a:spLocks noGrp="1"/>
          </p:cNvSpPr>
          <p:nvPr>
            <p:ph type="sldNum" sz="quarter" idx="12"/>
          </p:nvPr>
        </p:nvSpPr>
        <p:spPr/>
        <p:txBody>
          <a:bodyPr/>
          <a:lstStyle/>
          <a:p>
            <a:fld id="{E82DF885-DED1-421B-9AAD-78A24A3BF250}" type="slidenum">
              <a:rPr lang="en-US"/>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71CCFB0-89FA-4C0E-B7D7-8A536DB192F7}" type="slidenum">
              <a:rPr lang="en-US"/>
              <a:pPr/>
              <a:t>6</a:t>
            </a:fld>
            <a:endParaRPr lang="en-US"/>
          </a:p>
        </p:txBody>
      </p:sp>
      <p:pic>
        <p:nvPicPr>
          <p:cNvPr id="54274" name="Picture 2" descr="Extravascular Hemolysis of RBCs"/>
          <p:cNvPicPr>
            <a:picLocks noChangeAspect="1" noChangeArrowheads="1"/>
          </p:cNvPicPr>
          <p:nvPr/>
        </p:nvPicPr>
        <p:blipFill>
          <a:blip r:embed="rId3" cstate="print"/>
          <a:srcRect/>
          <a:stretch>
            <a:fillRect/>
          </a:stretch>
        </p:blipFill>
        <p:spPr bwMode="auto">
          <a:xfrm>
            <a:off x="0" y="0"/>
            <a:ext cx="5468938" cy="6858000"/>
          </a:xfrm>
          <a:prstGeom prst="rect">
            <a:avLst/>
          </a:prstGeom>
          <a:noFill/>
        </p:spPr>
      </p:pic>
      <p:sp>
        <p:nvSpPr>
          <p:cNvPr id="54275" name="Text Box 3"/>
          <p:cNvSpPr txBox="1">
            <a:spLocks noChangeArrowheads="1"/>
          </p:cNvSpPr>
          <p:nvPr/>
        </p:nvSpPr>
        <p:spPr bwMode="auto">
          <a:xfrm>
            <a:off x="6019800" y="1828800"/>
            <a:ext cx="2514600" cy="3663950"/>
          </a:xfrm>
          <a:prstGeom prst="rect">
            <a:avLst/>
          </a:prstGeom>
          <a:noFill/>
          <a:ln w="9525">
            <a:noFill/>
            <a:miter lim="800000"/>
            <a:headEnd/>
            <a:tailEnd/>
          </a:ln>
          <a:effectLst/>
        </p:spPr>
        <p:txBody>
          <a:bodyPr>
            <a:spAutoFit/>
          </a:bodyPr>
          <a:lstStyle/>
          <a:p>
            <a:pPr>
              <a:spcBef>
                <a:spcPct val="50000"/>
              </a:spcBef>
            </a:pPr>
            <a:r>
              <a:rPr lang="en-US"/>
              <a:t>The Normal Erythrocyte</a:t>
            </a:r>
          </a:p>
          <a:p>
            <a:pPr>
              <a:spcBef>
                <a:spcPct val="50000"/>
              </a:spcBef>
            </a:pPr>
            <a:r>
              <a:rPr lang="en-US"/>
              <a:t>EXTRAVASCULAR HEMOLYSIS</a:t>
            </a:r>
          </a:p>
          <a:p>
            <a:pPr algn="l">
              <a:spcBef>
                <a:spcPct val="50000"/>
              </a:spcBef>
            </a:pPr>
            <a:r>
              <a:rPr lang="en-US"/>
              <a:t>The major pathways of red cell destruction and hemoglobin degradation involving the Reticuloendothelial System .  It takes place primarily in the Spleen.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a:t>IRON STORAGE POOL- general</a:t>
            </a:r>
          </a:p>
        </p:txBody>
      </p:sp>
      <p:sp>
        <p:nvSpPr>
          <p:cNvPr id="4099" name="Rectangle 3"/>
          <p:cNvSpPr>
            <a:spLocks noGrp="1" noChangeArrowheads="1"/>
          </p:cNvSpPr>
          <p:nvPr>
            <p:ph idx="1"/>
          </p:nvPr>
        </p:nvSpPr>
        <p:spPr>
          <a:xfrm>
            <a:off x="457200" y="1219200"/>
            <a:ext cx="8229600" cy="5257800"/>
          </a:xfrm>
        </p:spPr>
        <p:txBody>
          <a:bodyPr/>
          <a:lstStyle/>
          <a:p>
            <a:pPr>
              <a:lnSpc>
                <a:spcPct val="80000"/>
              </a:lnSpc>
            </a:pPr>
            <a:r>
              <a:rPr lang="en-US" sz="3600"/>
              <a:t>Iron Stored in macrophages as Ferritin and Hemosiderin:</a:t>
            </a:r>
          </a:p>
          <a:p>
            <a:pPr>
              <a:lnSpc>
                <a:spcPct val="80000"/>
              </a:lnSpc>
            </a:pPr>
            <a:r>
              <a:rPr lang="en-US" sz="3600" b="1"/>
              <a:t>Prussian Blue Dye</a:t>
            </a:r>
            <a:r>
              <a:rPr lang="en-US" sz="3600"/>
              <a:t> – granules 1-2 um in diameter/light microscope</a:t>
            </a:r>
          </a:p>
          <a:p>
            <a:pPr>
              <a:lnSpc>
                <a:spcPct val="80000"/>
              </a:lnSpc>
            </a:pPr>
            <a:r>
              <a:rPr lang="en-US" sz="3600" b="1"/>
              <a:t>Ferritin</a:t>
            </a:r>
            <a:r>
              <a:rPr lang="en-US" sz="3600"/>
              <a:t> – a protein shell (apoferritin) surrounding an iron core</a:t>
            </a:r>
          </a:p>
          <a:p>
            <a:pPr>
              <a:lnSpc>
                <a:spcPct val="80000"/>
              </a:lnSpc>
            </a:pPr>
            <a:r>
              <a:rPr lang="en-US" sz="3600" b="1"/>
              <a:t>Hemosiderin</a:t>
            </a:r>
            <a:r>
              <a:rPr lang="en-US" sz="3600"/>
              <a:t> – is formed when ferritin is broken down in secondary lysosomes;  end point of the intracellular storage iron</a:t>
            </a:r>
          </a:p>
        </p:txBody>
      </p:sp>
      <p:sp>
        <p:nvSpPr>
          <p:cNvPr id="4" name="Slide Number Placeholder 5"/>
          <p:cNvSpPr>
            <a:spLocks noGrp="1"/>
          </p:cNvSpPr>
          <p:nvPr>
            <p:ph type="sldNum" sz="quarter" idx="12"/>
          </p:nvPr>
        </p:nvSpPr>
        <p:spPr/>
        <p:txBody>
          <a:bodyPr/>
          <a:lstStyle/>
          <a:p>
            <a:fld id="{7895D633-53A7-4C13-B0B8-FC54646A12EE}"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FERRITIN</a:t>
            </a:r>
          </a:p>
        </p:txBody>
      </p:sp>
      <p:sp>
        <p:nvSpPr>
          <p:cNvPr id="5123" name="Rectangle 3"/>
          <p:cNvSpPr>
            <a:spLocks noGrp="1" noChangeArrowheads="1"/>
          </p:cNvSpPr>
          <p:nvPr>
            <p:ph idx="1"/>
          </p:nvPr>
        </p:nvSpPr>
        <p:spPr>
          <a:xfrm>
            <a:off x="457200" y="1600200"/>
            <a:ext cx="8229600" cy="4876800"/>
          </a:xfrm>
        </p:spPr>
        <p:txBody>
          <a:bodyPr/>
          <a:lstStyle/>
          <a:p>
            <a:r>
              <a:rPr lang="en-US" sz="2800"/>
              <a:t>Found in nearly all cells of the body</a:t>
            </a:r>
          </a:p>
          <a:p>
            <a:r>
              <a:rPr lang="en-US" sz="2800"/>
              <a:t>Reserve of iron readily available for hemoglobin and other HEME proteins</a:t>
            </a:r>
          </a:p>
          <a:p>
            <a:pPr lvl="1"/>
            <a:r>
              <a:rPr lang="en-US" sz="2400"/>
              <a:t>Hepatocytes of liver</a:t>
            </a:r>
          </a:p>
          <a:p>
            <a:pPr lvl="1"/>
            <a:r>
              <a:rPr lang="en-US" sz="2400"/>
              <a:t>Macrophages especially spleen and BM</a:t>
            </a:r>
          </a:p>
          <a:p>
            <a:r>
              <a:rPr lang="en-US" sz="2800"/>
              <a:t>Non-ionized form (ferric oxyhydroxide crystalline core) so no oxidative damage</a:t>
            </a:r>
          </a:p>
          <a:p>
            <a:r>
              <a:rPr lang="en-US" sz="2800"/>
              <a:t>More in men (800mg) than women (200mg)</a:t>
            </a:r>
          </a:p>
          <a:p>
            <a:r>
              <a:rPr lang="en-US" sz="2800"/>
              <a:t>Minute quantities in serum normally</a:t>
            </a:r>
          </a:p>
          <a:p>
            <a:r>
              <a:rPr lang="en-US" sz="2800" b="1"/>
              <a:t>Soluble</a:t>
            </a:r>
            <a:r>
              <a:rPr lang="en-US" sz="2800"/>
              <a:t> in aqueous solutions </a:t>
            </a:r>
          </a:p>
        </p:txBody>
      </p:sp>
      <p:sp>
        <p:nvSpPr>
          <p:cNvPr id="4" name="Slide Number Placeholder 5"/>
          <p:cNvSpPr>
            <a:spLocks noGrp="1"/>
          </p:cNvSpPr>
          <p:nvPr>
            <p:ph type="sldNum" sz="quarter" idx="12"/>
          </p:nvPr>
        </p:nvSpPr>
        <p:spPr/>
        <p:txBody>
          <a:bodyPr/>
          <a:lstStyle/>
          <a:p>
            <a:fld id="{53717A35-3B99-4DE2-AE45-F540918EEF01}" type="slidenum">
              <a:rPr lang="en-US"/>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HEMOSIDERIN</a:t>
            </a:r>
          </a:p>
        </p:txBody>
      </p:sp>
      <p:sp>
        <p:nvSpPr>
          <p:cNvPr id="6147" name="Rectangle 3"/>
          <p:cNvSpPr>
            <a:spLocks noGrp="1" noChangeArrowheads="1"/>
          </p:cNvSpPr>
          <p:nvPr>
            <p:ph idx="1"/>
          </p:nvPr>
        </p:nvSpPr>
        <p:spPr/>
        <p:txBody>
          <a:bodyPr/>
          <a:lstStyle/>
          <a:p>
            <a:r>
              <a:rPr lang="en-US"/>
              <a:t>Aggregated, partially deproteinized ferritin; </a:t>
            </a:r>
            <a:r>
              <a:rPr lang="en-US" b="1"/>
              <a:t>insoluble</a:t>
            </a:r>
            <a:r>
              <a:rPr lang="en-US"/>
              <a:t> in aqueous solutions</a:t>
            </a:r>
          </a:p>
          <a:p>
            <a:r>
              <a:rPr lang="en-US"/>
              <a:t>Like ferritin, found primarily in liver (1/3), BM(1/3), spleen and other tissues</a:t>
            </a:r>
          </a:p>
          <a:p>
            <a:r>
              <a:rPr lang="en-US" b="1"/>
              <a:t>Higher iron concentration than ferritin, but releases iron more slowly.</a:t>
            </a:r>
          </a:p>
        </p:txBody>
      </p:sp>
      <p:sp>
        <p:nvSpPr>
          <p:cNvPr id="4" name="Slide Number Placeholder 5"/>
          <p:cNvSpPr>
            <a:spLocks noGrp="1"/>
          </p:cNvSpPr>
          <p:nvPr>
            <p:ph type="sldNum" sz="quarter" idx="12"/>
          </p:nvPr>
        </p:nvSpPr>
        <p:spPr/>
        <p:txBody>
          <a:bodyPr/>
          <a:lstStyle/>
          <a:p>
            <a:fld id="{B9AFB30D-4A96-4C82-959A-4BB05D3FA015}" type="slidenum">
              <a:rPr lang="en-US"/>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1046</TotalTime>
  <Words>3405</Words>
  <Application>Microsoft Office PowerPoint</Application>
  <PresentationFormat>On-screen Show (4:3)</PresentationFormat>
  <Paragraphs>498</Paragraphs>
  <Slides>39</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Tw Cen MT</vt:lpstr>
      <vt:lpstr>Tw Cen MT Condensed</vt:lpstr>
      <vt:lpstr>Wingdings 3</vt:lpstr>
      <vt:lpstr>Integral</vt:lpstr>
      <vt:lpstr>Body Iron/Bilirubin</vt:lpstr>
      <vt:lpstr>Iron </vt:lpstr>
      <vt:lpstr>Iron  loss &amp; recycling</vt:lpstr>
      <vt:lpstr>IRON TRANSPORT/ Absorption “Transferrin Cycle” </vt:lpstr>
      <vt:lpstr>Iron Absorption cont…</vt:lpstr>
      <vt:lpstr>PowerPoint Presentation</vt:lpstr>
      <vt:lpstr>IRON STORAGE POOL- general</vt:lpstr>
      <vt:lpstr>FERRITIN</vt:lpstr>
      <vt:lpstr>HEMOSIDERIN</vt:lpstr>
      <vt:lpstr>Control of Iron Balance</vt:lpstr>
      <vt:lpstr>Clinical Significance/Pathological Conditions</vt:lpstr>
      <vt:lpstr>Iron Deficiency</vt:lpstr>
      <vt:lpstr>Laboratory Tests for Iron Status</vt:lpstr>
      <vt:lpstr>Lab Tests/Reference Range Kaplan p 759 table 39-2</vt:lpstr>
      <vt:lpstr>Iron Overload</vt:lpstr>
      <vt:lpstr>Iron Overload –Hemochromatosis </vt:lpstr>
      <vt:lpstr>Iron Overload –Hemochromatosis </vt:lpstr>
      <vt:lpstr>Serum Iron - general</vt:lpstr>
      <vt:lpstr>Serum Iron Test Principle</vt:lpstr>
      <vt:lpstr>Serum Iron- abnormal values</vt:lpstr>
      <vt:lpstr>Serum TIBC &amp; unsaturated IBC</vt:lpstr>
      <vt:lpstr>Transferrin Saturation </vt:lpstr>
      <vt:lpstr>Serum Ferritin </vt:lpstr>
      <vt:lpstr>Serum Ferritin Test</vt:lpstr>
      <vt:lpstr>Free Erythrocyte Protoporphyrin</vt:lpstr>
      <vt:lpstr>Testing Interferences – Serum Iron, TIBC, transferrin</vt:lpstr>
      <vt:lpstr>Testing Interferences – Serum Iron, TIBC, transferrin cont….</vt:lpstr>
      <vt:lpstr>PowerPoint Presentation</vt:lpstr>
      <vt:lpstr>Bilirubin</vt:lpstr>
      <vt:lpstr>Bilirubin  cont…</vt:lpstr>
      <vt:lpstr>Bilirubin cont..</vt:lpstr>
      <vt:lpstr>PowerPoint Presentation</vt:lpstr>
      <vt:lpstr>Bilirubin cont…</vt:lpstr>
      <vt:lpstr>Bilirubin – Inherited Disorders</vt:lpstr>
      <vt:lpstr>Gilbert Syndrome</vt:lpstr>
      <vt:lpstr>Crigler-Jajjar(Type 1) </vt:lpstr>
      <vt:lpstr>Crigler-Jajjar (Type II)</vt:lpstr>
      <vt:lpstr>Lucy- Driscoll Syndrome</vt:lpstr>
      <vt:lpstr>Dubin-Johnson and Rotor Syndromes</vt:lpstr>
    </vt:vector>
  </TitlesOfParts>
  <Company>RKK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Iron</dc:title>
  <dc:creator>Earl Leach</dc:creator>
  <cp:lastModifiedBy>Docia D. Murphy-Johnson</cp:lastModifiedBy>
  <cp:revision>44</cp:revision>
  <dcterms:created xsi:type="dcterms:W3CDTF">2011-11-05T20:56:05Z</dcterms:created>
  <dcterms:modified xsi:type="dcterms:W3CDTF">2023-06-21T16:03:55Z</dcterms:modified>
</cp:coreProperties>
</file>