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324" r:id="rId2"/>
    <p:sldId id="273" r:id="rId3"/>
    <p:sldId id="312" r:id="rId4"/>
    <p:sldId id="274" r:id="rId5"/>
    <p:sldId id="257" r:id="rId6"/>
    <p:sldId id="283" r:id="rId7"/>
    <p:sldId id="265" r:id="rId8"/>
    <p:sldId id="256" r:id="rId9"/>
    <p:sldId id="275" r:id="rId10"/>
    <p:sldId id="277" r:id="rId11"/>
    <p:sldId id="263" r:id="rId12"/>
    <p:sldId id="286" r:id="rId13"/>
    <p:sldId id="264" r:id="rId14"/>
    <p:sldId id="267" r:id="rId15"/>
    <p:sldId id="284" r:id="rId16"/>
    <p:sldId id="285" r:id="rId17"/>
    <p:sldId id="287" r:id="rId18"/>
    <p:sldId id="313" r:id="rId19"/>
    <p:sldId id="314" r:id="rId20"/>
    <p:sldId id="281" r:id="rId21"/>
    <p:sldId id="266" r:id="rId22"/>
    <p:sldId id="316" r:id="rId23"/>
    <p:sldId id="288" r:id="rId24"/>
    <p:sldId id="315" r:id="rId25"/>
    <p:sldId id="289" r:id="rId26"/>
    <p:sldId id="290" r:id="rId27"/>
    <p:sldId id="293" r:id="rId28"/>
    <p:sldId id="282" r:id="rId29"/>
    <p:sldId id="291" r:id="rId30"/>
    <p:sldId id="321" r:id="rId31"/>
    <p:sldId id="294" r:id="rId32"/>
    <p:sldId id="317" r:id="rId33"/>
    <p:sldId id="295" r:id="rId34"/>
    <p:sldId id="296" r:id="rId35"/>
    <p:sldId id="297" r:id="rId36"/>
    <p:sldId id="298" r:id="rId37"/>
    <p:sldId id="300" r:id="rId38"/>
    <p:sldId id="299" r:id="rId39"/>
    <p:sldId id="269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268" r:id="rId52"/>
    <p:sldId id="319" r:id="rId53"/>
    <p:sldId id="318" r:id="rId54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94660"/>
  </p:normalViewPr>
  <p:slideViewPr>
    <p:cSldViewPr>
      <p:cViewPr varScale="1">
        <p:scale>
          <a:sx n="73" d="100"/>
          <a:sy n="73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9003F27A-B909-49B5-97BC-9AD17E56F6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4722F55B-6EE8-487E-B5FC-014D860E06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65BC7-8472-4BB5-B323-F8E35A237A3A}" type="slidenum">
              <a:rPr lang="en-US"/>
              <a:pPr/>
              <a:t>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BF317-264C-4535-A835-589CCB48024B}" type="slidenum">
              <a:rPr lang="en-US"/>
              <a:pPr/>
              <a:t>10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89171-FFE9-4745-AC1C-6E90DE4A9A82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296B8-6CCB-480A-ABDC-5C1C7A26B787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40CBC-C419-43DA-9001-25F8887E1460}" type="slidenum">
              <a:rPr lang="en-US"/>
              <a:pPr/>
              <a:t>13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ADA2F-1F21-4BCC-B70C-2AD050B87510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30CE7-EC94-40BB-B58A-5A76AE778E55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3B5BD-DCCF-410D-BC7A-96A4C83BB476}" type="slidenum">
              <a:rPr lang="en-US"/>
              <a:pPr/>
              <a:t>16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2760A-FDB5-4D6C-846A-EEF9342B0D3F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89E8F-EDE0-486D-A60C-AE1C0885DF66}" type="slidenum">
              <a:rPr lang="en-US"/>
              <a:pPr/>
              <a:t>18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20E37-9F10-4356-A6A7-C40F645795AF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E17C1-A513-4E03-83C3-AEFFA21B9359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1229E-7D86-4628-B6DD-91A8F1D88B21}" type="slidenum">
              <a:rPr lang="en-US"/>
              <a:pPr/>
              <a:t>20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A3A09-70D9-4969-B1D8-D505AB0809E9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0ACF4-1424-4296-B658-557C2F7F3A09}" type="slidenum">
              <a:rPr lang="en-US"/>
              <a:pPr/>
              <a:t>22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10E92-436B-4C18-8F79-59FE6EC044A2}" type="slidenum">
              <a:rPr lang="en-US"/>
              <a:pPr/>
              <a:t>23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D1DF8-FA33-4236-91B3-BC361040029F}" type="slidenum">
              <a:rPr lang="en-US"/>
              <a:pPr/>
              <a:t>24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CAE77-E0E8-42FA-9CD4-128CA3EE9C6B}" type="slidenum">
              <a:rPr lang="en-US"/>
              <a:pPr/>
              <a:t>25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073DD-1766-4B2E-B270-028108B05CEA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8A7DA-E093-425C-8D48-BD798B74FCEF}" type="slidenum">
              <a:rPr lang="en-US"/>
              <a:pPr/>
              <a:t>27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179E9-9A4A-4798-A6BD-04DB032C19E9}" type="slidenum">
              <a:rPr lang="en-US"/>
              <a:pPr/>
              <a:t>28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DE1AD-FF86-4D46-BFA4-DA0246BFCFAD}" type="slidenum">
              <a:rPr lang="en-US"/>
              <a:pPr/>
              <a:t>29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14166-30B7-41B1-9696-5197F35EE47D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18F73-6F5D-4467-9636-7B4825A779CA}" type="slidenum">
              <a:rPr lang="en-US"/>
              <a:pPr/>
              <a:t>30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02ADA-EAFC-403E-825A-74F87B5C6983}" type="slidenum">
              <a:rPr lang="en-US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14218-E23E-4E03-A2D8-EF711B3B85D8}" type="slidenum">
              <a:rPr lang="en-US"/>
              <a:pPr/>
              <a:t>32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9D173-BBA5-4C88-9542-960F2E291BF1}" type="slidenum">
              <a:rPr lang="en-US"/>
              <a:pPr/>
              <a:t>33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633B6-E888-4A36-BD83-95E2C1EF84E2}" type="slidenum">
              <a:rPr lang="en-US"/>
              <a:pPr/>
              <a:t>34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9693D-7B5B-4549-816E-27C28C6B7A85}" type="slidenum">
              <a:rPr lang="en-US"/>
              <a:pPr/>
              <a:t>35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36CE6-B710-456C-A971-89D073398939}" type="slidenum">
              <a:rPr lang="en-US"/>
              <a:pPr/>
              <a:t>36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96167-6E66-4174-8AE6-8FBD6A89CD6F}" type="slidenum">
              <a:rPr lang="en-US"/>
              <a:pPr/>
              <a:t>37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C12E3-5BC1-4C02-935E-DBD86E828105}" type="slidenum">
              <a:rPr lang="en-US"/>
              <a:pPr/>
              <a:t>38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2B7B8-C618-4181-B826-204D1006A408}" type="slidenum">
              <a:rPr lang="en-US"/>
              <a:pPr/>
              <a:t>39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3C445-089A-4B5E-8C39-6775C1A566C2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DA2EB-2C2E-45F6-A711-08C6B8F4E0D7}" type="slidenum">
              <a:rPr lang="en-US"/>
              <a:pPr/>
              <a:t>40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FACEC-4684-4798-B952-2A3CB7239143}" type="slidenum">
              <a:rPr lang="en-US"/>
              <a:pPr/>
              <a:t>41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27C49-AD97-4AA6-B973-744E0C893C8D}" type="slidenum">
              <a:rPr lang="en-US"/>
              <a:pPr/>
              <a:t>42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5B764-20EC-49F0-A9EB-2E3507B690E8}" type="slidenum">
              <a:rPr lang="en-US"/>
              <a:pPr/>
              <a:t>43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9DADB-A219-43A4-A6F6-6C953F14B605}" type="slidenum">
              <a:rPr lang="en-US"/>
              <a:pPr/>
              <a:t>44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226D8-5569-46AE-A2A1-ADBB1D567680}" type="slidenum">
              <a:rPr lang="en-US"/>
              <a:pPr/>
              <a:t>45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F3C3A-FDC7-40F1-B3C0-ECEFAADAE701}" type="slidenum">
              <a:rPr lang="en-US"/>
              <a:pPr/>
              <a:t>46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E2B08-2134-48B0-A363-BC24FD949515}" type="slidenum">
              <a:rPr lang="en-US"/>
              <a:pPr/>
              <a:t>47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8B1BF-7A08-43F0-8F60-4303DA07CFE3}" type="slidenum">
              <a:rPr lang="en-US"/>
              <a:pPr/>
              <a:t>48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33186-1B83-499C-9858-99F070CC9B26}" type="slidenum">
              <a:rPr lang="en-US"/>
              <a:pPr/>
              <a:t>49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4D9E8-E565-422A-BC12-A0E4A083325C}" type="slidenum">
              <a:rPr lang="en-US"/>
              <a:pPr/>
              <a:t>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0167F-104D-48EB-AD9A-ED976046D102}" type="slidenum">
              <a:rPr lang="en-US"/>
              <a:pPr/>
              <a:t>50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77970-C6A0-4187-837A-30F64E1E5EEE}" type="slidenum">
              <a:rPr lang="en-US"/>
              <a:pPr/>
              <a:t>51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A31E9-C679-4490-AA21-55D141F39495}" type="slidenum">
              <a:rPr lang="en-US"/>
              <a:pPr/>
              <a:t>52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AA9BB-9ABD-482B-9579-CA3F350F044E}" type="slidenum">
              <a:rPr lang="en-US"/>
              <a:pPr/>
              <a:t>53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3F3A1-8BB4-4523-8E70-8C3C3F88E6AB}" type="slidenum">
              <a:rPr lang="en-US"/>
              <a:pPr/>
              <a:t>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0FCA3-F114-4FBE-82E8-0DAFA73DC289}" type="slidenum">
              <a:rPr lang="en-US"/>
              <a:pPr/>
              <a:t>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11418-F94D-4212-87A8-708A3CA22FB0}" type="slidenum">
              <a:rPr lang="en-US"/>
              <a:pPr/>
              <a:t>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8737-57C3-475A-9932-822799BAC13F}" type="slidenum">
              <a:rPr lang="en-US"/>
              <a:pPr/>
              <a:t>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668B-3262-48A4-A7FB-E11A141168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47D7-0BE0-46A2-8198-F98E52746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EAA0-93F8-46FB-A064-544BFD9EBD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7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22DB-F409-47BF-B96B-2182D84A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F10B-081F-44EB-B27D-87018DC4CB9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6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A5FE-3CC5-4379-A36B-B994D90A3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642E-F9BB-40E6-983D-B10548C90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9B4-922F-4FB8-A227-B66D68F4B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F00D-52C8-46A8-B9FB-3068AE289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4C7-ACE5-4586-8D4A-E440A44B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972B-4D70-4945-8C0A-40DC8DA200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3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E3B212-C33C-4D75-8017-27AA5549F73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5007664"/>
            <a:ext cx="2667000" cy="1463040"/>
          </a:xfrm>
        </p:spPr>
        <p:txBody>
          <a:bodyPr/>
          <a:lstStyle/>
          <a:p>
            <a:r>
              <a:rPr lang="en-US" dirty="0" err="1"/>
              <a:t>Porphyrias</a:t>
            </a:r>
            <a:endParaRPr lang="en-US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2827" y="5087915"/>
            <a:ext cx="3310346" cy="1302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Northside Hospital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76CB-1B33-41C2-9BC7-91BB961C0D5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HEME PATHWAY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Condensation of glycine and succinyl CoA to form delta-aminolevulinate (ALA)</a:t>
            </a:r>
          </a:p>
          <a:p>
            <a:pPr lvl="1"/>
            <a:r>
              <a:rPr lang="en-US" sz="2400"/>
              <a:t>Enzyme mitochondrial enzyme </a:t>
            </a:r>
            <a:r>
              <a:rPr lang="en-US" sz="2400" b="1"/>
              <a:t>ALA synthase</a:t>
            </a:r>
            <a:r>
              <a:rPr lang="en-US" sz="2400"/>
              <a:t> (ALAS)</a:t>
            </a:r>
          </a:p>
          <a:p>
            <a:pPr lvl="1"/>
            <a:r>
              <a:rPr lang="en-US" sz="2400" b="1"/>
              <a:t>Pyridoxal phosphate (B6) as a cofactor</a:t>
            </a:r>
          </a:p>
          <a:p>
            <a:pPr lvl="1"/>
            <a:r>
              <a:rPr lang="en-US" sz="2400" b="1"/>
              <a:t>Rate limiting step</a:t>
            </a:r>
          </a:p>
          <a:p>
            <a:pPr lvl="1"/>
            <a:r>
              <a:rPr lang="en-US" sz="2400"/>
              <a:t>Under </a:t>
            </a:r>
            <a:r>
              <a:rPr lang="en-US" sz="2400" b="1"/>
              <a:t>negative-feedback control by heme</a:t>
            </a:r>
          </a:p>
          <a:p>
            <a:pPr lvl="1"/>
            <a:r>
              <a:rPr lang="en-US" sz="2400" b="1"/>
              <a:t>Coupled to iron availability</a:t>
            </a:r>
          </a:p>
          <a:p>
            <a:pPr lvl="1"/>
            <a:r>
              <a:rPr lang="en-US" sz="2400" b="1"/>
              <a:t>Deficiency -&gt; Sideroblastic Anemia </a:t>
            </a:r>
            <a:r>
              <a:rPr lang="en-US" sz="2400"/>
              <a:t>(only one of the 8 enzymes whose deficiency is not a porphyria). </a:t>
            </a:r>
            <a:endParaRPr lang="en-US" sz="2400" b="1"/>
          </a:p>
          <a:p>
            <a:pPr lvl="1"/>
            <a:endParaRPr lang="en-US" sz="24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204E-5CE6-41F4-99A7-E97647A1702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3 porphyrins of Clinical Significance.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Differences in porphyrin structure depends on the </a:t>
            </a:r>
            <a:r>
              <a:rPr lang="en-US" sz="2400" b="1"/>
              <a:t>type and position of side chains</a:t>
            </a:r>
            <a:r>
              <a:rPr lang="en-US" sz="2400"/>
              <a:t> located at the corners of the </a:t>
            </a:r>
            <a:r>
              <a:rPr lang="en-US" sz="2400" b="1"/>
              <a:t>pyrrole rings</a:t>
            </a:r>
            <a:r>
              <a:rPr lang="en-US" sz="2400"/>
              <a:t>. </a:t>
            </a:r>
          </a:p>
          <a:p>
            <a:pPr>
              <a:lnSpc>
                <a:spcPct val="80000"/>
              </a:lnSpc>
            </a:pPr>
            <a:r>
              <a:rPr lang="en-US" sz="2400" b="1"/>
              <a:t>URO = UROPORPHYRINOGEN</a:t>
            </a:r>
            <a:r>
              <a:rPr lang="en-US" sz="2400"/>
              <a:t>– 4 propionate and 4 acetate side chains</a:t>
            </a:r>
          </a:p>
          <a:p>
            <a:pPr>
              <a:lnSpc>
                <a:spcPct val="80000"/>
              </a:lnSpc>
            </a:pPr>
            <a:r>
              <a:rPr lang="en-US" sz="2400" b="1"/>
              <a:t>COPRO= COPROPORPHYRINOGEN- </a:t>
            </a:r>
            <a:r>
              <a:rPr lang="en-US" sz="2400"/>
              <a:t>4 propionate and 4 methyl side chains (3 isomers but only III in RBCs)</a:t>
            </a:r>
          </a:p>
          <a:p>
            <a:pPr>
              <a:lnSpc>
                <a:spcPct val="80000"/>
              </a:lnSpc>
            </a:pPr>
            <a:r>
              <a:rPr lang="en-US" sz="2400" b="1"/>
              <a:t>PROTO = PROTOPORPHYRINOGEN-</a:t>
            </a:r>
            <a:r>
              <a:rPr lang="en-US" sz="2400"/>
              <a:t> 2 propionate and 2 vinyl, and 4 methyl (15 diff isomers but only IX in humans)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2C5F-B2C7-4C23-BBE0-FF3FB9D323C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Porphyrias cont…..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excretions of excess porphyrins and their precursors is the basis for diagnosing the porphyrias. </a:t>
            </a:r>
          </a:p>
          <a:p>
            <a:pPr>
              <a:lnSpc>
                <a:spcPct val="80000"/>
              </a:lnSpc>
            </a:pPr>
            <a:r>
              <a:rPr lang="en-US" sz="2400" b="1"/>
              <a:t>Porphyrin precursors (ALA and PBG) and the more water</a:t>
            </a:r>
            <a:r>
              <a:rPr lang="en-US" sz="2400"/>
              <a:t> </a:t>
            </a:r>
            <a:r>
              <a:rPr lang="en-US" sz="2400" b="1"/>
              <a:t>soluble</a:t>
            </a:r>
            <a:r>
              <a:rPr lang="en-US" sz="2400"/>
              <a:t> porphyrins (with multiple carboxyl groups) are excreted mainly in </a:t>
            </a:r>
            <a:r>
              <a:rPr lang="en-US" sz="2400" b="1"/>
              <a:t>Urine</a:t>
            </a:r>
            <a:r>
              <a:rPr lang="en-US" sz="2400"/>
              <a:t> -&gt; </a:t>
            </a:r>
            <a:r>
              <a:rPr lang="en-US" sz="2400" b="1"/>
              <a:t>urine PORPHYRINURIA</a:t>
            </a:r>
            <a:r>
              <a:rPr lang="en-US" sz="2400"/>
              <a:t> </a:t>
            </a:r>
            <a:r>
              <a:rPr lang="en-US" sz="2400" b="1"/>
              <a:t>Other</a:t>
            </a:r>
            <a:r>
              <a:rPr lang="en-US" sz="2400"/>
              <a:t> porphyrins are mainly excreted in the </a:t>
            </a:r>
            <a:r>
              <a:rPr lang="en-US" sz="2400" b="1"/>
              <a:t>feces by way of the bile.</a:t>
            </a: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 b="1"/>
              <a:t>routes of excretions is a function of solubility;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URO </a:t>
            </a:r>
            <a:r>
              <a:rPr lang="en-US" sz="2400"/>
              <a:t>, with </a:t>
            </a:r>
            <a:r>
              <a:rPr lang="en-US" sz="2400" b="1"/>
              <a:t>8 carboxyl</a:t>
            </a:r>
            <a:r>
              <a:rPr lang="en-US" sz="2400"/>
              <a:t> groups, is the most </a:t>
            </a:r>
            <a:r>
              <a:rPr lang="en-US" sz="2400" b="1"/>
              <a:t>water-soluble</a:t>
            </a:r>
            <a:r>
              <a:rPr lang="en-US" sz="2400"/>
              <a:t> and is excreted almost entirely in </a:t>
            </a:r>
            <a:r>
              <a:rPr lang="en-US" sz="2400" b="1"/>
              <a:t>urine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COPRO</a:t>
            </a:r>
            <a:r>
              <a:rPr lang="en-US" sz="2400"/>
              <a:t>, with </a:t>
            </a:r>
            <a:r>
              <a:rPr lang="en-US" sz="2400" b="1"/>
              <a:t>4 carboxyl</a:t>
            </a:r>
            <a:r>
              <a:rPr lang="en-US" sz="2400"/>
              <a:t> groups, is excreted by </a:t>
            </a:r>
            <a:r>
              <a:rPr lang="en-US" sz="2400" b="1"/>
              <a:t>either</a:t>
            </a:r>
            <a:r>
              <a:rPr lang="en-US" sz="2400"/>
              <a:t> urine or feces.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PROTO</a:t>
            </a:r>
            <a:r>
              <a:rPr lang="en-US" sz="2400"/>
              <a:t>, with only </a:t>
            </a:r>
            <a:r>
              <a:rPr lang="en-US" sz="2400" b="1"/>
              <a:t>2 carboxyl</a:t>
            </a:r>
            <a:r>
              <a:rPr lang="en-US" sz="2400"/>
              <a:t> groups, is excreted exclusively in </a:t>
            </a:r>
            <a:r>
              <a:rPr lang="en-US" sz="2400" b="1"/>
              <a:t>feces.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355-088F-4013-A0CC-4742269AB86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Porphyrins vs Porphyrinogens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Protoporphyrin</a:t>
            </a:r>
            <a:r>
              <a:rPr lang="en-US" u="sng"/>
              <a:t>ogen</a:t>
            </a:r>
            <a:r>
              <a:rPr lang="en-US"/>
              <a:t> IX vs Protoporphyr</a:t>
            </a:r>
            <a:r>
              <a:rPr lang="en-US" u="sng"/>
              <a:t>in</a:t>
            </a:r>
            <a:r>
              <a:rPr lang="en-US"/>
              <a:t> IX</a:t>
            </a:r>
          </a:p>
          <a:p>
            <a:pPr lvl="1"/>
            <a:r>
              <a:rPr lang="en-US"/>
              <a:t>All have Methyl, Propionate, and Vinyl groups </a:t>
            </a:r>
          </a:p>
          <a:p>
            <a:pPr lvl="1"/>
            <a:r>
              <a:rPr lang="en-US"/>
              <a:t>More double bonds in protoporphyr</a:t>
            </a:r>
            <a:r>
              <a:rPr lang="en-US" b="1" i="1" u="sng"/>
              <a:t>in </a:t>
            </a:r>
            <a:r>
              <a:rPr lang="en-US"/>
              <a:t>than in protoporphyr</a:t>
            </a:r>
            <a:r>
              <a:rPr lang="en-US" b="1" i="1" u="sng"/>
              <a:t>inogen</a:t>
            </a:r>
          </a:p>
          <a:p>
            <a:pPr lvl="1"/>
            <a:r>
              <a:rPr lang="en-US"/>
              <a:t>Porphyrins are the oxidized forms of porphyrinogens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39A5-CB42-4863-B572-F210B615E60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Porphyrias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Diagnostic Approach to screening for and differentiating</a:t>
            </a:r>
          </a:p>
          <a:p>
            <a:pPr>
              <a:lnSpc>
                <a:spcPct val="90000"/>
              </a:lnSpc>
            </a:pPr>
            <a:r>
              <a:rPr lang="en-US" sz="2400"/>
              <a:t>Each of the different type of </a:t>
            </a:r>
            <a:r>
              <a:rPr lang="en-US" sz="2400" b="1"/>
              <a:t>porphyria</a:t>
            </a:r>
            <a:r>
              <a:rPr lang="en-US" sz="2400"/>
              <a:t> is linked to a </a:t>
            </a:r>
            <a:r>
              <a:rPr lang="en-US" sz="2400" b="1"/>
              <a:t>reduced activity or deficiency of a specific enzyme</a:t>
            </a:r>
            <a:r>
              <a:rPr lang="en-US" sz="2400"/>
              <a:t> </a:t>
            </a:r>
            <a:r>
              <a:rPr lang="en-US" sz="2400" b="1"/>
              <a:t>in</a:t>
            </a:r>
            <a:r>
              <a:rPr lang="en-US" sz="2400"/>
              <a:t> </a:t>
            </a:r>
            <a:r>
              <a:rPr lang="en-US" sz="2400" b="1"/>
              <a:t>the heme biosynthetic pathway</a:t>
            </a:r>
            <a:r>
              <a:rPr lang="en-US" sz="2400"/>
              <a:t>. 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enzyme </a:t>
            </a:r>
            <a:r>
              <a:rPr lang="en-US" sz="2000" b="1"/>
              <a:t>deficiency impairs the production of the end product HEME</a:t>
            </a:r>
            <a:r>
              <a:rPr lang="en-US" sz="2000"/>
              <a:t> and there is </a:t>
            </a:r>
            <a:r>
              <a:rPr lang="en-US" sz="2000" b="1"/>
              <a:t>overproduction and increased excretion of the heme precursor formed by the steps</a:t>
            </a:r>
            <a:r>
              <a:rPr lang="en-US" sz="2000"/>
              <a:t> </a:t>
            </a:r>
            <a:r>
              <a:rPr lang="en-US" sz="2000" b="1"/>
              <a:t>BEFORE the enzyme defect</a:t>
            </a:r>
            <a:r>
              <a:rPr lang="en-US" sz="200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Also a </a:t>
            </a:r>
            <a:r>
              <a:rPr lang="en-US" sz="2000" b="1"/>
              <a:t>compensatory</a:t>
            </a:r>
            <a:r>
              <a:rPr lang="en-US" sz="2000"/>
              <a:t> </a:t>
            </a:r>
            <a:r>
              <a:rPr lang="en-US" sz="2000" b="1"/>
              <a:t>increase in the activity of the initial and rate limited enzyme ALAS. </a:t>
            </a:r>
          </a:p>
          <a:p>
            <a:pPr>
              <a:lnSpc>
                <a:spcPct val="90000"/>
              </a:lnSpc>
            </a:pPr>
            <a:r>
              <a:rPr lang="en-US" sz="2400" b="1"/>
              <a:t>Deficiencies in seven of the eight enzymes involved in</a:t>
            </a:r>
            <a:r>
              <a:rPr lang="en-US" sz="2400"/>
              <a:t> </a:t>
            </a:r>
            <a:r>
              <a:rPr lang="en-US" sz="2400" b="1"/>
              <a:t>heme synthesis,</a:t>
            </a:r>
            <a:r>
              <a:rPr lang="en-US" sz="2400"/>
              <a:t> </a:t>
            </a:r>
            <a:r>
              <a:rPr lang="en-US" sz="2400" b="1"/>
              <a:t>each leading to a distinct form of</a:t>
            </a:r>
            <a:r>
              <a:rPr lang="en-US" sz="2400"/>
              <a:t> </a:t>
            </a:r>
            <a:r>
              <a:rPr lang="en-US" sz="2400" b="1"/>
              <a:t>porphyria</a:t>
            </a:r>
            <a:r>
              <a:rPr lang="en-US" sz="2400"/>
              <a:t>, have been described.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B3C3-691F-46FE-8BD8-D18AE09D7B3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Porphyrias cont…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Most</a:t>
            </a:r>
            <a:r>
              <a:rPr lang="en-US" sz="2800"/>
              <a:t> of the porphyrias are inherited as an </a:t>
            </a:r>
            <a:r>
              <a:rPr lang="en-US" sz="2800" b="1"/>
              <a:t>autosomal dominant trait</a:t>
            </a:r>
          </a:p>
          <a:p>
            <a:pPr lvl="1"/>
            <a:r>
              <a:rPr lang="en-US" sz="2400"/>
              <a:t>Since the </a:t>
            </a:r>
            <a:r>
              <a:rPr lang="en-US" sz="2400" u="sng"/>
              <a:t>heterozygous patient with porphyria</a:t>
            </a:r>
            <a:r>
              <a:rPr lang="en-US" sz="2400"/>
              <a:t> has </a:t>
            </a:r>
            <a:r>
              <a:rPr lang="en-US" sz="2400" b="1"/>
              <a:t>only one gene</a:t>
            </a:r>
            <a:r>
              <a:rPr lang="en-US" sz="2400"/>
              <a:t> </a:t>
            </a:r>
            <a:r>
              <a:rPr lang="en-US" sz="2400" b="1"/>
              <a:t>producing a functionnal enzyme</a:t>
            </a:r>
            <a:r>
              <a:rPr lang="en-US" sz="2400"/>
              <a:t>, about </a:t>
            </a:r>
            <a:r>
              <a:rPr lang="en-US" sz="2400" b="1"/>
              <a:t>50% of normal enzyme</a:t>
            </a:r>
            <a:r>
              <a:rPr lang="en-US" sz="2400"/>
              <a:t> </a:t>
            </a:r>
            <a:r>
              <a:rPr lang="en-US" sz="2400" b="1"/>
              <a:t>activity takes place</a:t>
            </a:r>
            <a:r>
              <a:rPr lang="en-US" sz="2400"/>
              <a:t>.  This does not cause a deficiency of heme in rbcs so the patients are </a:t>
            </a:r>
            <a:r>
              <a:rPr lang="en-US" sz="2400" b="1"/>
              <a:t>not anemic.</a:t>
            </a:r>
            <a:r>
              <a:rPr lang="en-US" sz="2400"/>
              <a:t> </a:t>
            </a:r>
          </a:p>
          <a:p>
            <a:pPr lvl="1"/>
            <a:r>
              <a:rPr lang="en-US" sz="2400" b="1"/>
              <a:t>Porphyrins and their precursors build up behind the deficient enzyme and accumulate in body tissues and fluids.</a:t>
            </a:r>
          </a:p>
          <a:p>
            <a:pPr lvl="1">
              <a:buFontTx/>
              <a:buNone/>
            </a:pPr>
            <a:endParaRPr lang="en-US" sz="2400" b="1"/>
          </a:p>
          <a:p>
            <a:endParaRPr lang="en-US" sz="2800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8F80-5B48-4319-8A99-3575D55A9A7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Porphyrias cont….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photosensitizing properties</a:t>
            </a:r>
            <a:r>
              <a:rPr lang="en-US"/>
              <a:t> of porphyrins are responsible for the </a:t>
            </a:r>
            <a:r>
              <a:rPr lang="en-US" b="1"/>
              <a:t>cutaneous</a:t>
            </a:r>
            <a:r>
              <a:rPr lang="en-US"/>
              <a:t> signs and symptoms seen in some of the patients with these disorders.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3230-59B7-442C-8FA7-C24DA35E709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Neurologic, Cutaneous, Secondary Porphyrias…….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Porphyrias, in the past, have been classified as either </a:t>
            </a:r>
            <a:r>
              <a:rPr lang="en-US" sz="2800" u="sng"/>
              <a:t>erythropoietic</a:t>
            </a:r>
            <a:r>
              <a:rPr lang="en-US" sz="2800"/>
              <a:t> or </a:t>
            </a:r>
            <a:r>
              <a:rPr lang="en-US" sz="2800" u="sng"/>
              <a:t>hepatic,</a:t>
            </a:r>
            <a:r>
              <a:rPr lang="en-US" sz="2800"/>
              <a:t> based on the site of overproduction.</a:t>
            </a:r>
          </a:p>
          <a:p>
            <a:r>
              <a:rPr lang="en-US" sz="2800"/>
              <a:t>Currently, they are  classified:</a:t>
            </a:r>
          </a:p>
          <a:p>
            <a:pPr lvl="1"/>
            <a:r>
              <a:rPr lang="en-US" sz="2400"/>
              <a:t> as Acute vs Non-acute Porphyrias and/or</a:t>
            </a:r>
          </a:p>
          <a:p>
            <a:pPr lvl="1"/>
            <a:r>
              <a:rPr lang="en-US" sz="2400"/>
              <a:t>neurological vs cutaneous - by signs and symptoms </a:t>
            </a:r>
          </a:p>
          <a:p>
            <a:pPr lvl="1">
              <a:buFontTx/>
              <a:buNone/>
            </a:pPr>
            <a:r>
              <a:rPr lang="en-US" sz="2400"/>
              <a:t>	(</a:t>
            </a:r>
            <a:r>
              <a:rPr lang="en-US" sz="2400">
                <a:sym typeface="Wingdings" pitchFamily="2" charset="2"/>
              </a:rPr>
              <a:t>clinical presentation)</a:t>
            </a:r>
          </a:p>
          <a:p>
            <a:pPr lvl="1">
              <a:buFontTx/>
              <a:buNone/>
            </a:pPr>
            <a:r>
              <a:rPr lang="en-US" sz="2400">
                <a:sym typeface="Wingdings" pitchFamily="2" charset="2"/>
              </a:rPr>
              <a:t>	Note: The </a:t>
            </a:r>
            <a:r>
              <a:rPr lang="en-US" sz="2400" u="sng">
                <a:sym typeface="Wingdings" pitchFamily="2" charset="2"/>
              </a:rPr>
              <a:t>clinical symptoms</a:t>
            </a:r>
            <a:r>
              <a:rPr lang="en-US" sz="2400">
                <a:sym typeface="Wingdings" pitchFamily="2" charset="2"/>
              </a:rPr>
              <a:t> of different porphyrias significantly overlap; therefore, they cannot be used alone for identification.</a:t>
            </a:r>
          </a:p>
          <a:p>
            <a:pPr lvl="1">
              <a:buFontTx/>
              <a:buNone/>
            </a:pPr>
            <a:endParaRPr lang="en-US" sz="2400">
              <a:sym typeface="Wingdings" pitchFamily="2" charset="2"/>
            </a:endParaRPr>
          </a:p>
          <a:p>
            <a:pPr lvl="1">
              <a:buFontTx/>
              <a:buNone/>
            </a:pPr>
            <a:endParaRPr lang="en-US" sz="2400">
              <a:sym typeface="Wingdings" pitchFamily="2" charset="2"/>
            </a:endParaRPr>
          </a:p>
          <a:p>
            <a:pPr lvl="1">
              <a:buFontTx/>
              <a:buNone/>
            </a:pPr>
            <a:endParaRPr lang="en-US" sz="2400">
              <a:sym typeface="Wingdings" pitchFamily="2" charset="2"/>
            </a:endParaRPr>
          </a:p>
          <a:p>
            <a:pPr lvl="1">
              <a:buFontTx/>
              <a:buNone/>
            </a:pPr>
            <a:endParaRPr lang="en-US" sz="24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2728D-3183-4D3B-B9C1-F251D03B1A4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Different Porphyria Classification</a:t>
            </a:r>
            <a:br>
              <a:rPr lang="en-US" sz="4000"/>
            </a:br>
            <a:r>
              <a:rPr lang="en-US" sz="4000"/>
              <a:t>OLD- FYI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Erythropoietic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Erythropoietic porphyria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Erythropoietic protoporphyria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Erythropoietic coproporphyria</a:t>
            </a:r>
          </a:p>
          <a:p>
            <a:pPr>
              <a:lnSpc>
                <a:spcPct val="90000"/>
              </a:lnSpc>
            </a:pPr>
            <a:r>
              <a:rPr lang="en-US" sz="2400"/>
              <a:t>Hepatic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Acute Intermittent porphyria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Variegate porphyria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Hereditary coproporphyria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ALA dehydratas deficiency porphyria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Porphyria cutanea tarda</a:t>
            </a:r>
          </a:p>
          <a:p>
            <a:pPr>
              <a:lnSpc>
                <a:spcPct val="90000"/>
              </a:lnSpc>
            </a:pPr>
            <a:r>
              <a:rPr lang="en-US" sz="2400"/>
              <a:t>Hepatoerythropoietic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Hepatoerythopoietic porphyria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FB8D-FAC0-48D2-83DA-272B96897D3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Different Porphyria Classification NEW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Porphyrias with </a:t>
            </a:r>
            <a:r>
              <a:rPr lang="en-US" sz="2400" b="1" u="sng"/>
              <a:t>Neurological manifestations</a:t>
            </a:r>
            <a:r>
              <a:rPr lang="en-US" sz="2400"/>
              <a:t>  (no cutaneous)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(ALA and PBG are not photosensitizing) 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Acute intermittent porphyria – Acute (AD)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ALA dehydratase deficiency – Acute (AR)</a:t>
            </a:r>
          </a:p>
          <a:p>
            <a:pPr>
              <a:lnSpc>
                <a:spcPct val="80000"/>
              </a:lnSpc>
            </a:pPr>
            <a:r>
              <a:rPr lang="en-US" sz="2400"/>
              <a:t>Porphyrias </a:t>
            </a:r>
            <a:r>
              <a:rPr lang="en-US" sz="2400" b="1" i="1" u="sng"/>
              <a:t>with</a:t>
            </a:r>
            <a:r>
              <a:rPr lang="en-US" sz="2400"/>
              <a:t> </a:t>
            </a:r>
            <a:r>
              <a:rPr lang="en-US" sz="2400" b="1" i="1" u="sng"/>
              <a:t>cutaneous</a:t>
            </a:r>
            <a:r>
              <a:rPr lang="en-US" sz="2400"/>
              <a:t> manifestations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Hereditary coproporphyria – </a:t>
            </a:r>
            <a:r>
              <a:rPr lang="en-US" sz="2000" b="1" i="1"/>
              <a:t>neurological and cutaneous</a:t>
            </a:r>
            <a:r>
              <a:rPr lang="en-US" sz="2000" b="1"/>
              <a:t> – Acute (AD)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Porphyria cutanea tarda – non-acute (AD)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Erythropoietic protoporphyria – non-acute (AD)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Congenital erythropoietic porphyria – non-acute (AR)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Variegate porphyria – </a:t>
            </a:r>
            <a:r>
              <a:rPr lang="en-US" sz="2000" b="1" i="1"/>
              <a:t>neurological and cutaneous</a:t>
            </a:r>
            <a:r>
              <a:rPr lang="en-US" sz="2000" b="1"/>
              <a:t> – Acute (AD)</a:t>
            </a:r>
          </a:p>
          <a:p>
            <a:pPr>
              <a:lnSpc>
                <a:spcPct val="80000"/>
              </a:lnSpc>
            </a:pPr>
            <a:r>
              <a:rPr lang="en-US" sz="2400"/>
              <a:t>Secondary (Porphyrinurias)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F625-2945-4152-A92D-A4C1FDCCB25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Porphyrias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Def: a </a:t>
            </a:r>
            <a:r>
              <a:rPr lang="en-US" sz="2400" b="1"/>
              <a:t>group</a:t>
            </a:r>
            <a:r>
              <a:rPr lang="en-US" sz="2400"/>
              <a:t> of </a:t>
            </a:r>
            <a:r>
              <a:rPr lang="en-US" sz="2400" b="1"/>
              <a:t>metabolic disorders</a:t>
            </a:r>
            <a:r>
              <a:rPr lang="en-US" sz="2400"/>
              <a:t> involving </a:t>
            </a:r>
            <a:r>
              <a:rPr lang="en-US" sz="2400" b="1"/>
              <a:t>defects </a:t>
            </a:r>
            <a:r>
              <a:rPr lang="en-US" sz="2400"/>
              <a:t>in </a:t>
            </a:r>
            <a:r>
              <a:rPr lang="en-US" sz="2400" b="1" i="1" u="sng"/>
              <a:t>heme</a:t>
            </a:r>
            <a:r>
              <a:rPr lang="en-US" sz="2400" b="1"/>
              <a:t> synthesis</a:t>
            </a:r>
            <a:r>
              <a:rPr lang="en-US" sz="2400"/>
              <a:t>.  </a:t>
            </a:r>
            <a:r>
              <a:rPr lang="en-US" sz="2400" b="1"/>
              <a:t>Most</a:t>
            </a:r>
            <a:r>
              <a:rPr lang="en-US" sz="2400"/>
              <a:t> are </a:t>
            </a:r>
            <a:r>
              <a:rPr lang="en-US" sz="2400" b="1"/>
              <a:t>inherited</a:t>
            </a:r>
            <a:r>
              <a:rPr lang="en-US" sz="2400"/>
              <a:t> in an </a:t>
            </a:r>
            <a:r>
              <a:rPr lang="en-US" sz="2400" b="1"/>
              <a:t>autosomal dominant</a:t>
            </a:r>
            <a:r>
              <a:rPr lang="en-US" sz="2400"/>
              <a:t> pattern, some are </a:t>
            </a:r>
            <a:r>
              <a:rPr lang="en-US" sz="2400" b="1"/>
              <a:t>recessive</a:t>
            </a:r>
            <a:r>
              <a:rPr lang="en-US" sz="2400"/>
              <a:t>, and others </a:t>
            </a:r>
            <a:r>
              <a:rPr lang="en-US" sz="2400" b="1"/>
              <a:t>acquired</a:t>
            </a:r>
            <a:r>
              <a:rPr lang="en-US" sz="2400"/>
              <a:t> through exposure to porphyrinogenic drugs and chemicals.  Porphyrias are </a:t>
            </a:r>
            <a:r>
              <a:rPr lang="en-US" sz="2400" b="1"/>
              <a:t>relatively</a:t>
            </a:r>
            <a:r>
              <a:rPr lang="en-US" sz="2400"/>
              <a:t> </a:t>
            </a:r>
            <a:r>
              <a:rPr lang="en-US" sz="2400" b="1"/>
              <a:t>rare</a:t>
            </a:r>
            <a:r>
              <a:rPr lang="en-US" sz="2400"/>
              <a:t>. </a:t>
            </a:r>
          </a:p>
          <a:p>
            <a:pPr>
              <a:lnSpc>
                <a:spcPct val="90000"/>
              </a:lnSpc>
            </a:pPr>
            <a:r>
              <a:rPr lang="en-US" sz="2400"/>
              <a:t>A linked group of diseases, often called  </a:t>
            </a:r>
            <a:r>
              <a:rPr lang="en-US" sz="2400" b="1"/>
              <a:t>porphyrin</a:t>
            </a:r>
            <a:r>
              <a:rPr lang="en-US" sz="2400" b="1" u="sng"/>
              <a:t>urias</a:t>
            </a:r>
            <a:r>
              <a:rPr lang="en-US" sz="2400" b="1"/>
              <a:t>,</a:t>
            </a:r>
            <a:r>
              <a:rPr lang="en-US" sz="2400"/>
              <a:t> are not porphyrias but have in common, alterations of heme synthesis (lead poisoning, alcohol, iron deficiency anemia, and liver disease).  They are also called </a:t>
            </a:r>
            <a:r>
              <a:rPr lang="en-US" sz="2400" b="1"/>
              <a:t>Secondary Porphyrias</a:t>
            </a:r>
            <a:r>
              <a:rPr lang="en-US" sz="2400"/>
              <a:t>. </a:t>
            </a:r>
          </a:p>
          <a:p>
            <a:pPr>
              <a:lnSpc>
                <a:spcPct val="90000"/>
              </a:lnSpc>
            </a:pPr>
            <a:r>
              <a:rPr lang="en-US" sz="2400" b="1"/>
              <a:t>HEME, </a:t>
            </a:r>
            <a:r>
              <a:rPr lang="en-US" sz="2400"/>
              <a:t> an iron-porphyrin complex, is central to all biologic </a:t>
            </a:r>
            <a:r>
              <a:rPr lang="en-US" sz="2400" i="1" u="sng"/>
              <a:t>oxidation reactions</a:t>
            </a:r>
            <a:r>
              <a:rPr lang="en-US" sz="2400"/>
              <a:t> in the body.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9E4-B210-4487-8205-8BC9516291C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Neurologic Porphyrias - general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Neurological – overproduction of all the porphyrins and porphyrin precursors proximal to the enzyme defect.  Increased excretion of porphyrin precursors is caused by </a:t>
            </a:r>
            <a:r>
              <a:rPr lang="en-US" sz="2800" b="1"/>
              <a:t>decreased activity of PBGD.</a:t>
            </a:r>
          </a:p>
          <a:p>
            <a:pPr>
              <a:lnSpc>
                <a:spcPct val="90000"/>
              </a:lnSpc>
            </a:pPr>
            <a:r>
              <a:rPr lang="en-US" sz="2800"/>
              <a:t>The decreased activity of PBGD can be cause by </a:t>
            </a:r>
            <a:r>
              <a:rPr lang="en-US" sz="2800" b="1"/>
              <a:t>genetic mutation of the enzyme</a:t>
            </a:r>
            <a:r>
              <a:rPr lang="en-US" sz="2800"/>
              <a:t> (acute intermittent porphyria) or </a:t>
            </a:r>
            <a:r>
              <a:rPr lang="en-US" sz="2800" b="1"/>
              <a:t>inhibition of PBGD by Protoporphyrinogen</a:t>
            </a:r>
            <a:r>
              <a:rPr lang="en-US" sz="2800"/>
              <a:t>(variegate porphyria) or </a:t>
            </a:r>
            <a:r>
              <a:rPr lang="en-US" sz="2800" b="1"/>
              <a:t>coproporphyrinogen</a:t>
            </a:r>
            <a:r>
              <a:rPr lang="en-US" sz="2800"/>
              <a:t> (hereditary coproroporphyria).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E711-E5E6-47E8-8D04-2A6A3575BE3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Neurologic Porphyrias</a:t>
            </a:r>
            <a:br>
              <a:rPr lang="en-US" sz="4000"/>
            </a:br>
            <a:r>
              <a:rPr lang="en-US" sz="4000"/>
              <a:t>general cont…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r>
              <a:rPr lang="en-US" sz="2400"/>
              <a:t>General Symptoms – there are </a:t>
            </a:r>
            <a:r>
              <a:rPr lang="en-US" sz="2400" b="1"/>
              <a:t>3or 4 neurological</a:t>
            </a:r>
            <a:r>
              <a:rPr lang="en-US" sz="2400"/>
              <a:t> </a:t>
            </a:r>
            <a:r>
              <a:rPr lang="en-US" sz="2400" b="1"/>
              <a:t>porphyrias</a:t>
            </a:r>
            <a:r>
              <a:rPr lang="en-US" sz="2400"/>
              <a:t> characterized by acute attacks of </a:t>
            </a:r>
            <a:r>
              <a:rPr lang="en-US" sz="2400" b="1"/>
              <a:t>abdominal</a:t>
            </a:r>
            <a:r>
              <a:rPr lang="en-US" sz="2400"/>
              <a:t> </a:t>
            </a:r>
            <a:r>
              <a:rPr lang="en-US" sz="2400" b="1"/>
              <a:t>pain, neurological signs and symptoms, and psychiatric disturbances.</a:t>
            </a:r>
          </a:p>
          <a:p>
            <a:pPr lvl="1"/>
            <a:r>
              <a:rPr lang="en-US" sz="2400"/>
              <a:t>The </a:t>
            </a:r>
            <a:r>
              <a:rPr lang="en-US" sz="2400" b="1"/>
              <a:t>acute attacks</a:t>
            </a:r>
            <a:r>
              <a:rPr lang="en-US" sz="2400"/>
              <a:t> last from </a:t>
            </a:r>
            <a:r>
              <a:rPr lang="en-US" sz="2400" b="1"/>
              <a:t>days to weeks</a:t>
            </a:r>
            <a:r>
              <a:rPr lang="en-US" sz="2400"/>
              <a:t> and are accompanied by in </a:t>
            </a:r>
            <a:r>
              <a:rPr lang="en-US" sz="2400" i="1"/>
              <a:t>increase in the excretion of ALA and PBG in</a:t>
            </a:r>
            <a:r>
              <a:rPr lang="en-US" sz="2400"/>
              <a:t> </a:t>
            </a:r>
            <a:r>
              <a:rPr lang="en-US" sz="2400" b="1"/>
              <a:t>urine</a:t>
            </a:r>
            <a:r>
              <a:rPr lang="en-US" sz="2400"/>
              <a:t>. </a:t>
            </a:r>
            <a:r>
              <a:rPr lang="en-US" sz="2400" u="sng"/>
              <a:t>The finding of a</a:t>
            </a:r>
            <a:r>
              <a:rPr lang="en-US" sz="2400"/>
              <a:t> </a:t>
            </a:r>
            <a:r>
              <a:rPr lang="en-US" sz="2400" b="1" u="sng"/>
              <a:t>ALA and PBG in the urine during acute attacks establishes the presence of</a:t>
            </a:r>
            <a:r>
              <a:rPr lang="en-US" sz="2400" u="sng"/>
              <a:t> </a:t>
            </a:r>
            <a:r>
              <a:rPr lang="en-US" sz="2400" b="1" u="sng"/>
              <a:t>neurological porphyria</a:t>
            </a:r>
            <a:r>
              <a:rPr lang="en-US" sz="2400"/>
              <a:t>. Urine may turn dark red/brown due to increased excretion of ALA, PBG, and other porphyrins. The excretion of ALA and PBG usually </a:t>
            </a:r>
            <a:r>
              <a:rPr lang="en-US" sz="2400" b="1"/>
              <a:t>decreases with clinical improvement. </a:t>
            </a:r>
          </a:p>
          <a:p>
            <a:endParaRPr lang="en-US" sz="2400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777-DF16-4343-AF4C-16B8269C74A7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Neurologic Porphyrias-</a:t>
            </a:r>
            <a:br>
              <a:rPr lang="en-US" sz="4000"/>
            </a:br>
            <a:r>
              <a:rPr lang="en-US" sz="4000"/>
              <a:t>general…..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/>
              <a:t>Signs and symptoms usually begin during </a:t>
            </a:r>
            <a:r>
              <a:rPr lang="en-US" sz="2400" b="1"/>
              <a:t>adolescence or early adulthood (Autosomal dominant).</a:t>
            </a:r>
          </a:p>
          <a:p>
            <a:pPr lvl="2"/>
            <a:r>
              <a:rPr lang="en-US"/>
              <a:t>Women&gt;men  (2</a:t>
            </a:r>
            <a:r>
              <a:rPr lang="en-US" baseline="30000"/>
              <a:t>nd</a:t>
            </a:r>
            <a:r>
              <a:rPr lang="en-US"/>
              <a:t> ½ of woman’s menstrual cycle) </a:t>
            </a:r>
          </a:p>
          <a:p>
            <a:pPr lvl="2"/>
            <a:r>
              <a:rPr lang="en-US"/>
              <a:t>Abdominal pain, constipation, nausea, and vomiting</a:t>
            </a:r>
          </a:p>
          <a:p>
            <a:pPr lvl="2"/>
            <a:r>
              <a:rPr lang="en-US"/>
              <a:t>Tachycardia, hypertension, sweating, and urinary retention.</a:t>
            </a:r>
          </a:p>
          <a:p>
            <a:pPr lvl="2"/>
            <a:r>
              <a:rPr lang="en-US"/>
              <a:t>Sensory and motor dysfunction -&gt; pain in the extremities, areas of reduced or altered sensation, muscle weakness, and paralysis.</a:t>
            </a:r>
          </a:p>
          <a:p>
            <a:pPr lvl="2"/>
            <a:endParaRPr lang="en-US"/>
          </a:p>
          <a:p>
            <a:endParaRPr lang="en-US" sz="28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7703-D8EE-4F8E-878A-6730A6BF21E4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Neurologic Porphyrias cont..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/>
              <a:t>Visual disturbances, seizures, and coma may also occur</a:t>
            </a:r>
          </a:p>
          <a:p>
            <a:pPr lvl="2"/>
            <a:r>
              <a:rPr lang="en-US" sz="2800"/>
              <a:t>Increase demand on the liver for heme which in turn induce heme synthesis</a:t>
            </a:r>
          </a:p>
          <a:p>
            <a:pPr lvl="2"/>
            <a:r>
              <a:rPr lang="en-US" sz="2800" b="1"/>
              <a:t>Inappropriate secretion of antidiuretic hormone may contribute to a low serum sodium concentration.</a:t>
            </a:r>
          </a:p>
          <a:p>
            <a:pPr lvl="2"/>
            <a:r>
              <a:rPr lang="en-US" sz="2800"/>
              <a:t>Bizarre psychotic behavior often suggests a primary psychiatric illness</a:t>
            </a:r>
          </a:p>
          <a:p>
            <a:pPr lvl="1" algn="ctr">
              <a:buFontTx/>
              <a:buNone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8C45-C313-4AF8-ABC5-D281DF37DA8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Neurologic Porphyrias </a:t>
            </a:r>
            <a:br>
              <a:rPr lang="en-US" sz="4000"/>
            </a:br>
            <a:r>
              <a:rPr lang="en-US" sz="4000"/>
              <a:t>general….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Neurologic Porphyrias, precipitating an attack:</a:t>
            </a:r>
          </a:p>
          <a:p>
            <a:pPr lvl="1"/>
            <a:r>
              <a:rPr lang="en-US" sz="2400"/>
              <a:t>List of drugs/hormones (barbiturates/ oral </a:t>
            </a:r>
            <a:r>
              <a:rPr lang="en-US" sz="2400" u="sng"/>
              <a:t>contraceptives with synthetic estrogen</a:t>
            </a:r>
            <a:r>
              <a:rPr lang="en-US" sz="2400"/>
              <a:t>) /stress, which can precipitate an attack.</a:t>
            </a:r>
          </a:p>
          <a:p>
            <a:pPr lvl="1"/>
            <a:r>
              <a:rPr lang="en-US" sz="2400"/>
              <a:t>Fasting, alcohol consumption, infections, environmental chemicals  can precipitate an attack.</a:t>
            </a:r>
          </a:p>
          <a:p>
            <a:pPr lvl="1"/>
            <a:r>
              <a:rPr lang="en-US" sz="2400"/>
              <a:t>Between attacks, the signs and symptoms of porphyria are usually absent. </a:t>
            </a:r>
          </a:p>
          <a:p>
            <a:pPr lvl="1"/>
            <a:r>
              <a:rPr lang="en-US" sz="2400" b="1"/>
              <a:t>Most of the people who carry the gene for one of these porphyrias never have an attack and their disease remains clinically latent. </a:t>
            </a:r>
          </a:p>
          <a:p>
            <a:endParaRPr lang="en-US" sz="2800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BDDB-93B6-44DB-BA62-B18414A90DF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Neurologic Porphyria </a:t>
            </a:r>
            <a:br>
              <a:rPr lang="en-US" sz="4000"/>
            </a:br>
            <a:r>
              <a:rPr lang="en-US" sz="4000"/>
              <a:t>1-Acute Intermittent Porphyria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u="sng"/>
              <a:t>Most common</a:t>
            </a:r>
            <a:r>
              <a:rPr lang="en-US" sz="2400"/>
              <a:t> of the </a:t>
            </a:r>
            <a:r>
              <a:rPr lang="en-US" sz="2400" u="sng"/>
              <a:t>neurologic porphyria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(1-10/100,000)</a:t>
            </a:r>
          </a:p>
          <a:p>
            <a:pPr>
              <a:lnSpc>
                <a:spcPct val="80000"/>
              </a:lnSpc>
            </a:pPr>
            <a:r>
              <a:rPr lang="en-US" sz="2400" b="1"/>
              <a:t>50% deficiency of porphobilinogen deaminase</a:t>
            </a:r>
            <a:r>
              <a:rPr lang="en-US" sz="2400"/>
              <a:t>, the enzyme that joins four PBG molecules to form uroporphyrinogen.</a:t>
            </a:r>
          </a:p>
          <a:p>
            <a:pPr>
              <a:lnSpc>
                <a:spcPct val="80000"/>
              </a:lnSpc>
            </a:pPr>
            <a:r>
              <a:rPr lang="en-US" sz="2400" u="sng"/>
              <a:t>Most severe</a:t>
            </a:r>
            <a:r>
              <a:rPr lang="en-US" sz="2400"/>
              <a:t> of the acute porphyrias.</a:t>
            </a:r>
          </a:p>
          <a:p>
            <a:pPr>
              <a:lnSpc>
                <a:spcPct val="80000"/>
              </a:lnSpc>
            </a:pPr>
            <a:r>
              <a:rPr lang="en-US" sz="2400"/>
              <a:t>After puberty and attacks in young adults ( less frequent after menopause.</a:t>
            </a:r>
          </a:p>
          <a:p>
            <a:pPr>
              <a:lnSpc>
                <a:spcPct val="80000"/>
              </a:lnSpc>
            </a:pPr>
            <a:r>
              <a:rPr lang="en-US" sz="2400"/>
              <a:t>ALA and PBG accumulate, inducing the activity of ALA synthase</a:t>
            </a:r>
          </a:p>
          <a:p>
            <a:pPr>
              <a:lnSpc>
                <a:spcPct val="80000"/>
              </a:lnSpc>
            </a:pPr>
            <a:r>
              <a:rPr lang="en-US" sz="2400"/>
              <a:t>ALA and PBG are excreted in the largest amounts in this porphyria in urine. </a:t>
            </a:r>
          </a:p>
          <a:p>
            <a:pPr>
              <a:lnSpc>
                <a:spcPct val="80000"/>
              </a:lnSpc>
            </a:pPr>
            <a:r>
              <a:rPr lang="en-US" sz="2400"/>
              <a:t>Since the defect </a:t>
            </a:r>
            <a:r>
              <a:rPr lang="en-US" sz="2400" b="1"/>
              <a:t>does not involve the porphyrinogen</a:t>
            </a:r>
            <a:r>
              <a:rPr lang="en-US" sz="2400"/>
              <a:t> </a:t>
            </a:r>
            <a:r>
              <a:rPr lang="en-US" sz="2400" b="1"/>
              <a:t>portion of the pathway, porphyrins are not produced in excess and photosensitivity does not occur. </a:t>
            </a:r>
          </a:p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endParaRPr lang="en-US" sz="600"/>
          </a:p>
          <a:p>
            <a:pPr>
              <a:lnSpc>
                <a:spcPct val="80000"/>
              </a:lnSpc>
            </a:pPr>
            <a:endParaRPr lang="en-US" sz="600"/>
          </a:p>
          <a:p>
            <a:pPr lvl="1">
              <a:lnSpc>
                <a:spcPct val="80000"/>
              </a:lnSpc>
            </a:pPr>
            <a:endParaRPr lang="en-US" sz="900"/>
          </a:p>
          <a:p>
            <a:pPr lvl="1">
              <a:lnSpc>
                <a:spcPct val="80000"/>
              </a:lnSpc>
              <a:buFontTx/>
              <a:buNone/>
            </a:pPr>
            <a:endParaRPr lang="en-US" sz="9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4D17-8E85-4089-9797-1EF275535C5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Neurologic Porphyria  </a:t>
            </a:r>
            <a:br>
              <a:rPr lang="en-US" sz="4000"/>
            </a:br>
            <a:r>
              <a:rPr lang="en-US" sz="4000"/>
              <a:t>1– Acute Intermittent Porphyria cont..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Main lab findings: increase in urine ALA and PBG concentrations during acute attacks. Between attacks, normal.</a:t>
            </a:r>
          </a:p>
          <a:p>
            <a:pPr>
              <a:lnSpc>
                <a:spcPct val="90000"/>
              </a:lnSpc>
            </a:pPr>
            <a:r>
              <a:rPr lang="en-US" sz="2400" b="1"/>
              <a:t>PBG present at high concentrations in the urine</a:t>
            </a:r>
            <a:r>
              <a:rPr lang="en-US" sz="2400"/>
              <a:t> -&gt; spontaneous condenses and cyclizes to form uroporphyrinogen (</a:t>
            </a:r>
            <a:r>
              <a:rPr lang="en-US" sz="2400" u="sng"/>
              <a:t>type 1 isomer</a:t>
            </a:r>
            <a:r>
              <a:rPr lang="en-US" sz="2400"/>
              <a:t>) which oxidizes to URO. </a:t>
            </a:r>
          </a:p>
          <a:p>
            <a:pPr>
              <a:lnSpc>
                <a:spcPct val="90000"/>
              </a:lnSpc>
            </a:pPr>
            <a:r>
              <a:rPr lang="en-US" sz="2400"/>
              <a:t> </a:t>
            </a:r>
            <a:r>
              <a:rPr lang="en-US" sz="2400" b="1"/>
              <a:t>Large increase in URO</a:t>
            </a:r>
            <a:r>
              <a:rPr lang="en-US" sz="2400"/>
              <a:t> present in all neurological porphyrias, especially this one. </a:t>
            </a:r>
          </a:p>
          <a:p>
            <a:pPr>
              <a:lnSpc>
                <a:spcPct val="90000"/>
              </a:lnSpc>
            </a:pPr>
            <a:r>
              <a:rPr lang="en-US" sz="2400" b="1"/>
              <a:t>Fecal porphyrinogens will be normal.</a:t>
            </a:r>
          </a:p>
          <a:p>
            <a:pPr>
              <a:lnSpc>
                <a:spcPct val="90000"/>
              </a:lnSpc>
            </a:pPr>
            <a:r>
              <a:rPr lang="en-US" sz="2400"/>
              <a:t>Treatment: High carbohydrate diet( i.v. glucose) and hematin, and avoidance of the precipitating factors.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80D17-C99B-4572-87BB-882FBE13036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2-Neurological Porphyria </a:t>
            </a:r>
            <a:br>
              <a:rPr lang="en-US" sz="4000"/>
            </a:br>
            <a:r>
              <a:rPr lang="en-US" sz="4000"/>
              <a:t> ALA DEHYRATASE DEFICIENCY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Hereditary near complete deficiency</a:t>
            </a:r>
          </a:p>
          <a:p>
            <a:pPr>
              <a:lnSpc>
                <a:spcPct val="90000"/>
              </a:lnSpc>
            </a:pPr>
            <a:r>
              <a:rPr lang="en-US"/>
              <a:t>Homozygotes have neurological symptoms but no photosensitivity; diffuse abdominal pain, peripheral neuropathies, and mental disturbances. </a:t>
            </a:r>
          </a:p>
          <a:p>
            <a:pPr lvl="1">
              <a:lnSpc>
                <a:spcPct val="90000"/>
              </a:lnSpc>
            </a:pPr>
            <a:r>
              <a:rPr lang="en-US"/>
              <a:t>(Heterozygotes = asymptomatic)</a:t>
            </a:r>
          </a:p>
          <a:p>
            <a:pPr>
              <a:lnSpc>
                <a:spcPct val="90000"/>
              </a:lnSpc>
            </a:pPr>
            <a:r>
              <a:rPr lang="en-US"/>
              <a:t>Increase </a:t>
            </a:r>
            <a:r>
              <a:rPr lang="en-US" b="1"/>
              <a:t>ALA , </a:t>
            </a:r>
            <a:r>
              <a:rPr lang="en-US" b="1" i="1"/>
              <a:t>PBG, and COPRO</a:t>
            </a:r>
            <a:r>
              <a:rPr lang="en-US" b="1"/>
              <a:t> isomers</a:t>
            </a:r>
            <a:r>
              <a:rPr lang="en-US"/>
              <a:t> in urine.</a:t>
            </a:r>
          </a:p>
          <a:p>
            <a:pPr>
              <a:lnSpc>
                <a:spcPct val="90000"/>
              </a:lnSpc>
            </a:pPr>
            <a:r>
              <a:rPr lang="en-US" b="1"/>
              <a:t>ALA-D activity in RBCs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23C-8FCE-4C52-9D04-546B55AB89E1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Cutaneous Porphyrias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There is an </a:t>
            </a:r>
            <a:r>
              <a:rPr lang="en-US" sz="2400" b="1"/>
              <a:t>overproduction of all porphyrinogens formed before the enzyme but NO overproduction of porphyrin precursors (ALA or PBG).</a:t>
            </a:r>
          </a:p>
          <a:p>
            <a:pPr>
              <a:lnSpc>
                <a:spcPct val="90000"/>
              </a:lnSpc>
            </a:pPr>
            <a:r>
              <a:rPr lang="en-US" sz="2400" b="1"/>
              <a:t>Cutaneous porphyrias have in common an excess of porphyrins in body tissues, including skin.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Porphyrin molecules </a:t>
            </a:r>
            <a:r>
              <a:rPr lang="en-US" sz="2000" b="1"/>
              <a:t>absorb light at about 400 nm</a:t>
            </a:r>
            <a:r>
              <a:rPr lang="en-US" sz="2000"/>
              <a:t> -&gt; electrons to higher energy state.  As electrons to ground state, some of the energy they release may be transferred to oxygen that can react with membranes and other cellular constituents.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release of proteolytic enzymes from damaged lysosomes may be responsible for cell injury, and ultimately the </a:t>
            </a:r>
            <a:r>
              <a:rPr lang="en-US" sz="2000" b="1"/>
              <a:t>photosensitivity and skin lesions</a:t>
            </a:r>
            <a:r>
              <a:rPr lang="en-US" sz="2000"/>
              <a:t> seen in these disorders.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7B75-7ABA-461A-AA7A-BE30B7609B2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Neurologic &amp; Cutaneous Porphyria</a:t>
            </a:r>
            <a:br>
              <a:rPr lang="en-US" sz="4000"/>
            </a:br>
            <a:r>
              <a:rPr lang="en-US" sz="4000"/>
              <a:t> 1-Variegate Porphyria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000" b="1"/>
              <a:t>Acute neurological attacks, sensitivity of skin to sunlight and/or mechanical trauma.</a:t>
            </a:r>
          </a:p>
          <a:p>
            <a:r>
              <a:rPr lang="en-US" sz="2000"/>
              <a:t>Partial deficiency of </a:t>
            </a:r>
            <a:r>
              <a:rPr lang="en-US" sz="2000" b="1"/>
              <a:t>protoporphyrinogen oxidase.</a:t>
            </a:r>
          </a:p>
          <a:p>
            <a:r>
              <a:rPr lang="en-US" sz="2000" b="1"/>
              <a:t>PROTO and COPRO</a:t>
            </a:r>
            <a:r>
              <a:rPr lang="en-US" sz="2000"/>
              <a:t> accumulate in the body -&gt; </a:t>
            </a:r>
            <a:r>
              <a:rPr lang="en-US" sz="2000" b="1"/>
              <a:t>photosensitivity and cutaneus lesions. </a:t>
            </a:r>
          </a:p>
          <a:p>
            <a:r>
              <a:rPr lang="en-US" sz="2000"/>
              <a:t>Common – Dutch descendants in S. African </a:t>
            </a:r>
          </a:p>
          <a:p>
            <a:r>
              <a:rPr lang="en-US" sz="2000"/>
              <a:t>The finding of </a:t>
            </a:r>
            <a:r>
              <a:rPr lang="en-US" sz="2000" b="1"/>
              <a:t>ALA and PBG in the urine</a:t>
            </a:r>
            <a:r>
              <a:rPr lang="en-US" sz="2000"/>
              <a:t> during acute attacks establishes the presence of a neurological porphyria</a:t>
            </a:r>
            <a:r>
              <a:rPr lang="en-US" sz="2800"/>
              <a:t>.</a:t>
            </a:r>
          </a:p>
          <a:p>
            <a:r>
              <a:rPr lang="en-US" sz="2400"/>
              <a:t>Variegate Porphyria is distinguished from the other 2 neurological by the </a:t>
            </a:r>
            <a:r>
              <a:rPr lang="en-US" sz="2400" b="1"/>
              <a:t>increased excretion of PROTO and COPRO in the feces. </a:t>
            </a:r>
          </a:p>
          <a:p>
            <a:r>
              <a:rPr lang="en-US" sz="2400"/>
              <a:t>Management – avoid precipitating drugs and protect from sunlight.</a:t>
            </a:r>
          </a:p>
          <a:p>
            <a:endParaRPr lang="en-US" sz="2400" b="1"/>
          </a:p>
          <a:p>
            <a:endParaRPr lang="en-US" sz="2000"/>
          </a:p>
          <a:p>
            <a:endParaRPr lang="en-US" sz="20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5EC-7965-4656-8EDB-C32C8E6B9DF2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800" b="1"/>
              <a:t>Primary site</a:t>
            </a:r>
            <a:r>
              <a:rPr lang="en-US" sz="2800"/>
              <a:t> of Heme synthesis is the </a:t>
            </a:r>
            <a:r>
              <a:rPr lang="en-US" sz="2800" b="1"/>
              <a:t>erythroid BM</a:t>
            </a:r>
            <a:r>
              <a:rPr lang="en-US" sz="2800"/>
              <a:t> which is responsible for </a:t>
            </a:r>
            <a:r>
              <a:rPr lang="en-US" sz="2800" b="1"/>
              <a:t>85</a:t>
            </a:r>
            <a:r>
              <a:rPr lang="en-US" sz="2800"/>
              <a:t> </a:t>
            </a:r>
            <a:r>
              <a:rPr lang="en-US" sz="2800" b="1"/>
              <a:t>%</a:t>
            </a:r>
            <a:r>
              <a:rPr lang="en-US" sz="2800"/>
              <a:t> of the daily Heme requirement. </a:t>
            </a:r>
          </a:p>
          <a:p>
            <a:pPr lvl="1"/>
            <a:r>
              <a:rPr lang="en-US" sz="2400"/>
              <a:t>Heme is preserved as hemoglobin in circulating rbcs for approx 120 days.  There is a relatively </a:t>
            </a:r>
            <a:r>
              <a:rPr lang="en-US" sz="2400" u="sng"/>
              <a:t>slow response</a:t>
            </a:r>
            <a:r>
              <a:rPr lang="en-US" sz="2400"/>
              <a:t> to fluctuations in intracellular heme levels (days).</a:t>
            </a:r>
          </a:p>
          <a:p>
            <a:r>
              <a:rPr lang="en-US" sz="2800"/>
              <a:t>Heme is also produced by the </a:t>
            </a:r>
            <a:r>
              <a:rPr lang="en-US" sz="2800" b="1"/>
              <a:t>Liver </a:t>
            </a:r>
            <a:r>
              <a:rPr lang="en-US" sz="2800"/>
              <a:t>(15%)</a:t>
            </a:r>
            <a:r>
              <a:rPr lang="en-US" sz="2800" b="1"/>
              <a:t> </a:t>
            </a:r>
            <a:r>
              <a:rPr lang="en-US" sz="2800"/>
              <a:t>; this heme is also sensitive to fluctuation in intracellular heme levels but  </a:t>
            </a:r>
            <a:r>
              <a:rPr lang="en-US" sz="2800" u="sng"/>
              <a:t>responds quickly</a:t>
            </a:r>
            <a:r>
              <a:rPr lang="en-US" sz="2800"/>
              <a:t> to the needs for synthesis (hours).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4C0E-F874-4698-A7D8-CA1232BAA24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554162"/>
          </a:xfrm>
        </p:spPr>
        <p:txBody>
          <a:bodyPr/>
          <a:lstStyle/>
          <a:p>
            <a:r>
              <a:rPr lang="en-US" sz="4000"/>
              <a:t>Neurological &amp; Cutaneous Porphyria </a:t>
            </a:r>
            <a:br>
              <a:rPr lang="en-US" sz="4000"/>
            </a:br>
            <a:r>
              <a:rPr lang="en-US" sz="4000"/>
              <a:t>2-Hereditary Coproporphyria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</a:t>
            </a:r>
            <a:r>
              <a:rPr lang="en-US" b="1"/>
              <a:t>partial deficiency</a:t>
            </a:r>
            <a:r>
              <a:rPr lang="en-US"/>
              <a:t> of </a:t>
            </a:r>
            <a:r>
              <a:rPr lang="en-US" b="1"/>
              <a:t>coproporphyrinogen oxidase</a:t>
            </a:r>
            <a:r>
              <a:rPr lang="en-US"/>
              <a:t> in this disease causes </a:t>
            </a:r>
            <a:r>
              <a:rPr lang="en-US" b="1"/>
              <a:t>COPRO to</a:t>
            </a:r>
            <a:r>
              <a:rPr lang="en-US"/>
              <a:t> </a:t>
            </a:r>
            <a:r>
              <a:rPr lang="en-US" b="1"/>
              <a:t>accumulate</a:t>
            </a:r>
            <a:r>
              <a:rPr lang="en-US"/>
              <a:t>.  In addition to the acute attacks, </a:t>
            </a:r>
            <a:r>
              <a:rPr lang="en-US" b="1"/>
              <a:t>photosensitivity and skin lesions</a:t>
            </a:r>
            <a:r>
              <a:rPr lang="en-US"/>
              <a:t> may occur (less often than Variegate).</a:t>
            </a:r>
          </a:p>
          <a:p>
            <a:pPr>
              <a:lnSpc>
                <a:spcPct val="90000"/>
              </a:lnSpc>
            </a:pPr>
            <a:r>
              <a:rPr lang="en-US" b="1"/>
              <a:t>Urinary levels of ALA and PBG are</a:t>
            </a:r>
            <a:r>
              <a:rPr lang="en-US"/>
              <a:t> </a:t>
            </a:r>
            <a:r>
              <a:rPr lang="en-US" b="1"/>
              <a:t>increased during acute attacks</a:t>
            </a:r>
            <a:r>
              <a:rPr lang="en-US"/>
              <a:t>. The key diagnostic find in </a:t>
            </a:r>
            <a:r>
              <a:rPr lang="en-US" b="1"/>
              <a:t>COPRO in the feces</a:t>
            </a:r>
            <a:r>
              <a:rPr lang="en-US"/>
              <a:t>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351B-8F96-491B-830F-5BE1B3964FE2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CutaneousPorphyrias </a:t>
            </a:r>
            <a:br>
              <a:rPr lang="en-US" sz="4000"/>
            </a:br>
            <a:r>
              <a:rPr lang="en-US" sz="4000"/>
              <a:t>3- Porphyria cutanea tarda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Skin disorder which appears in </a:t>
            </a:r>
            <a:r>
              <a:rPr lang="en-US" sz="2400" b="1"/>
              <a:t>adulthood, esp elderly men.</a:t>
            </a:r>
          </a:p>
          <a:p>
            <a:pPr>
              <a:lnSpc>
                <a:spcPct val="90000"/>
              </a:lnSpc>
            </a:pPr>
            <a:r>
              <a:rPr lang="en-US" sz="2400" b="1"/>
              <a:t>Most common</a:t>
            </a:r>
            <a:r>
              <a:rPr lang="en-US" sz="2400"/>
              <a:t> porphyria</a:t>
            </a:r>
          </a:p>
          <a:p>
            <a:pPr>
              <a:lnSpc>
                <a:spcPct val="90000"/>
              </a:lnSpc>
            </a:pPr>
            <a:r>
              <a:rPr lang="en-US" sz="2400"/>
              <a:t>Partial deficiency of </a:t>
            </a:r>
            <a:r>
              <a:rPr lang="en-US" sz="2400" b="1"/>
              <a:t>uroporphyrinogen decarboxylase (UROD).</a:t>
            </a:r>
          </a:p>
          <a:p>
            <a:pPr>
              <a:lnSpc>
                <a:spcPct val="90000"/>
              </a:lnSpc>
            </a:pPr>
            <a:r>
              <a:rPr lang="en-US" sz="2400"/>
              <a:t>Some hereditary, but </a:t>
            </a:r>
            <a:r>
              <a:rPr lang="en-US" sz="2400" b="1"/>
              <a:t>most acquired</a:t>
            </a:r>
            <a:r>
              <a:rPr lang="en-US" sz="2400"/>
              <a:t> </a:t>
            </a:r>
            <a:r>
              <a:rPr lang="en-US" sz="2400" b="1"/>
              <a:t>deficiency of the hepatic enzyme. </a:t>
            </a:r>
          </a:p>
          <a:p>
            <a:pPr>
              <a:lnSpc>
                <a:spcPct val="90000"/>
              </a:lnSpc>
            </a:pPr>
            <a:r>
              <a:rPr lang="en-US" sz="2400"/>
              <a:t>Fragile skin, blister formation, thickening and scarring of sun-exposed skin, and areas of hyperpigmentation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disease remains </a:t>
            </a:r>
            <a:r>
              <a:rPr lang="en-US" sz="2000" u="sng"/>
              <a:t>dormant until some liver dysfunction</a:t>
            </a:r>
            <a:r>
              <a:rPr lang="en-US" sz="2000"/>
              <a:t> (hemachromatosis or alcoholic liver disease or hepatitis C). 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Estrogen therapy may activate skin lesions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A76E-08C2-43E5-9451-8656D74FBC33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Cutaneous Porphyrias</a:t>
            </a:r>
            <a:br>
              <a:rPr lang="en-US" sz="4000"/>
            </a:br>
            <a:r>
              <a:rPr lang="en-US" sz="4000"/>
              <a:t>3 - Porphyria cutanea tarda…..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Rare Homozygous – hepatoerythropoietic  porphyria </a:t>
            </a:r>
            <a:r>
              <a:rPr lang="en-US" sz="2800">
                <a:sym typeface="Wingdings" pitchFamily="2" charset="2"/>
              </a:rPr>
              <a:t></a:t>
            </a:r>
            <a:r>
              <a:rPr lang="en-US" sz="2800" b="1">
                <a:sym typeface="Wingdings" pitchFamily="2" charset="2"/>
              </a:rPr>
              <a:t>severe photosensitivity</a:t>
            </a:r>
          </a:p>
          <a:p>
            <a:pPr>
              <a:lnSpc>
                <a:spcPct val="90000"/>
              </a:lnSpc>
            </a:pPr>
            <a:r>
              <a:rPr lang="en-US" sz="2800" b="1">
                <a:sym typeface="Wingdings" pitchFamily="2" charset="2"/>
              </a:rPr>
              <a:t>URO</a:t>
            </a:r>
            <a:r>
              <a:rPr lang="en-US" sz="2800">
                <a:sym typeface="Wingdings" pitchFamily="2" charset="2"/>
              </a:rPr>
              <a:t> as well as porphyrins with 7,6,5 carboxyl groups accumulate in the urine.  Fecal porphyrins only mildly elevated.</a:t>
            </a:r>
          </a:p>
          <a:p>
            <a:pPr>
              <a:lnSpc>
                <a:spcPct val="90000"/>
              </a:lnSpc>
            </a:pPr>
            <a:r>
              <a:rPr lang="en-US" sz="2800">
                <a:sym typeface="Wingdings" pitchFamily="2" charset="2"/>
              </a:rPr>
              <a:t>Presence of </a:t>
            </a:r>
            <a:r>
              <a:rPr lang="en-US" sz="2800" b="1" u="sng">
                <a:sym typeface="Wingdings" pitchFamily="2" charset="2"/>
              </a:rPr>
              <a:t>isocoproporphyrin (</a:t>
            </a:r>
            <a:r>
              <a:rPr lang="en-US" sz="2800" b="1">
                <a:sym typeface="Wingdings" pitchFamily="2" charset="2"/>
              </a:rPr>
              <a:t>COPRO isomer)</a:t>
            </a:r>
            <a:r>
              <a:rPr lang="en-US" sz="2800">
                <a:sym typeface="Wingdings" pitchFamily="2" charset="2"/>
              </a:rPr>
              <a:t> is distinctive for this disorder. </a:t>
            </a:r>
          </a:p>
          <a:p>
            <a:pPr>
              <a:lnSpc>
                <a:spcPct val="90000"/>
              </a:lnSpc>
            </a:pPr>
            <a:r>
              <a:rPr lang="en-US" sz="2800" b="1" u="sng">
                <a:sym typeface="Wingdings" pitchFamily="2" charset="2"/>
              </a:rPr>
              <a:t>Most treatable porphyria</a:t>
            </a:r>
            <a:r>
              <a:rPr lang="en-US" sz="2800">
                <a:sym typeface="Wingdings" pitchFamily="2" charset="2"/>
              </a:rPr>
              <a:t>; stay away from sun, alcohol, estrogens, certain chemicals, and phlebotomy weekly or bi-weekly.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8ED-D24E-4462-8F91-F5576353A3C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Cutaneous Porphyrias </a:t>
            </a:r>
            <a:br>
              <a:rPr lang="en-US" sz="4000"/>
            </a:br>
            <a:r>
              <a:rPr lang="en-US" sz="4000"/>
              <a:t>4- Erythopoietic Protoporphyria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Partial deficiency of </a:t>
            </a:r>
            <a:r>
              <a:rPr lang="en-US" sz="2400" b="1"/>
              <a:t>ferrochelatase</a:t>
            </a:r>
            <a:r>
              <a:rPr lang="en-US" sz="2400"/>
              <a:t>, the last enzyme in the heme pathway.</a:t>
            </a:r>
          </a:p>
          <a:p>
            <a:pPr>
              <a:lnSpc>
                <a:spcPct val="80000"/>
              </a:lnSpc>
            </a:pPr>
            <a:r>
              <a:rPr lang="en-US" sz="2400" b="1"/>
              <a:t>Accumulation of PROTO</a:t>
            </a:r>
            <a:r>
              <a:rPr lang="en-US" sz="2400"/>
              <a:t> -&gt; photosensitivity starting in childhood or adolescence.</a:t>
            </a:r>
          </a:p>
          <a:p>
            <a:pPr>
              <a:lnSpc>
                <a:spcPct val="80000"/>
              </a:lnSpc>
            </a:pPr>
            <a:r>
              <a:rPr lang="en-US" sz="2400"/>
              <a:t>Sunlight </a:t>
            </a:r>
            <a:r>
              <a:rPr lang="en-US" sz="2400">
                <a:sym typeface="Wingdings" pitchFamily="2" charset="2"/>
              </a:rPr>
              <a:t> </a:t>
            </a:r>
            <a:r>
              <a:rPr lang="en-US" sz="2400" b="1">
                <a:sym typeface="Wingdings" pitchFamily="2" charset="2"/>
              </a:rPr>
              <a:t>burning, itching, swelling, and redness</a:t>
            </a:r>
            <a:r>
              <a:rPr lang="en-US" sz="2400">
                <a:sym typeface="Wingdings" pitchFamily="2" charset="2"/>
              </a:rPr>
              <a:t> of the skin but skin changes are mild and scarring uncommon. 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Patients tend to develop liver disease of </a:t>
            </a:r>
            <a:r>
              <a:rPr lang="en-US" sz="2400" b="1">
                <a:sym typeface="Wingdings" pitchFamily="2" charset="2"/>
              </a:rPr>
              <a:t>protoporphyrin-containing gallstone</a:t>
            </a:r>
            <a:r>
              <a:rPr lang="en-US" sz="2400">
                <a:sym typeface="Wingdings" pitchFamily="2" charset="2"/>
              </a:rPr>
              <a:t> since the liver must excrete the really high amount of PROTO.</a:t>
            </a:r>
          </a:p>
          <a:p>
            <a:pPr>
              <a:lnSpc>
                <a:spcPct val="80000"/>
              </a:lnSpc>
            </a:pPr>
            <a:r>
              <a:rPr lang="en-US" sz="2400"/>
              <a:t>Concentration of </a:t>
            </a:r>
            <a:r>
              <a:rPr lang="en-US" sz="2400" b="1"/>
              <a:t>free erythrocyte protoporphyrin</a:t>
            </a:r>
            <a:r>
              <a:rPr lang="en-US" sz="2400"/>
              <a:t> is </a:t>
            </a:r>
            <a:r>
              <a:rPr lang="en-US" sz="2400" b="1"/>
              <a:t>greatly elevated</a:t>
            </a:r>
            <a:r>
              <a:rPr lang="en-US" sz="2400"/>
              <a:t> </a:t>
            </a:r>
            <a:r>
              <a:rPr lang="en-US" sz="2400" b="1"/>
              <a:t>as is fecal PROTO</a:t>
            </a:r>
            <a:r>
              <a:rPr lang="en-US" sz="2400"/>
              <a:t>.</a:t>
            </a:r>
          </a:p>
          <a:p>
            <a:pPr>
              <a:lnSpc>
                <a:spcPct val="80000"/>
              </a:lnSpc>
            </a:pPr>
            <a:r>
              <a:rPr lang="en-US" sz="2400" b="1"/>
              <a:t>Urine porphyrins and their precursors are normal</a:t>
            </a:r>
            <a:r>
              <a:rPr lang="en-US" sz="2400"/>
              <a:t>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2247-BFBD-4B47-B3F1-90B69A1F3A0B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Cutaneous Porphyrias </a:t>
            </a:r>
            <a:br>
              <a:rPr lang="en-US" sz="4000"/>
            </a:br>
            <a:r>
              <a:rPr lang="en-US" sz="4000"/>
              <a:t>5- Congenital erythropoietic porphyria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Rare autosomal recessive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</a:pPr>
            <a:r>
              <a:rPr lang="en-US" sz="2000"/>
              <a:t>Deficiency of </a:t>
            </a:r>
            <a:r>
              <a:rPr lang="en-US" sz="2000" b="1"/>
              <a:t>uroporphyrinogen III synthase</a:t>
            </a:r>
          </a:p>
          <a:p>
            <a:pPr>
              <a:lnSpc>
                <a:spcPct val="80000"/>
              </a:lnSpc>
            </a:pPr>
            <a:r>
              <a:rPr lang="en-US" sz="2000"/>
              <a:t>Enough uroporphyrinogen IIl is made for metabolic needs.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Large amounts of an </a:t>
            </a:r>
            <a:r>
              <a:rPr lang="en-US" sz="2000" b="1"/>
              <a:t>isomer</a:t>
            </a:r>
            <a:r>
              <a:rPr lang="en-US" sz="2000"/>
              <a:t> is formed which eventually oxidizes to form </a:t>
            </a:r>
            <a:r>
              <a:rPr lang="en-US" sz="2000" b="1"/>
              <a:t>URO I and COPRO I (which have no role in Heme Synthesis)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Early childhood; </a:t>
            </a:r>
            <a:r>
              <a:rPr lang="en-US" sz="2000"/>
              <a:t>usually discovered soon after birth due to </a:t>
            </a:r>
            <a:r>
              <a:rPr lang="en-US" sz="2000" b="1"/>
              <a:t>red urine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Extreme photosensitivity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Light exposed areas scarred and as older, extensive scarring and mutilation of the fingers, nose, and ears may occur.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Erythrodontia </a:t>
            </a:r>
            <a:r>
              <a:rPr lang="en-US" sz="2000"/>
              <a:t>= reddish-brown staining of teeth caused by porphyrin deposition.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Patients develop </a:t>
            </a:r>
            <a:r>
              <a:rPr lang="en-US" sz="2000" b="1"/>
              <a:t>hemolytic anemia  with splenomegaly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 b="1"/>
              <a:t>Worst prognosis of all porphyrias!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87D4-7D25-48C3-946F-1CFDA6517E3F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Cutaneous Porphyrias </a:t>
            </a:r>
            <a:br>
              <a:rPr lang="en-US" sz="4000"/>
            </a:br>
            <a:r>
              <a:rPr lang="en-US" sz="4000"/>
              <a:t>5 Congenital erythropoietic porphyria cont….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153400" cy="4297363"/>
          </a:xfrm>
        </p:spPr>
        <p:txBody>
          <a:bodyPr/>
          <a:lstStyle/>
          <a:p>
            <a:r>
              <a:rPr lang="en-US" sz="2800" b="1"/>
              <a:t>Urine is pink or red</a:t>
            </a:r>
            <a:r>
              <a:rPr lang="en-US" sz="2800"/>
              <a:t> due to </a:t>
            </a:r>
            <a:r>
              <a:rPr lang="en-US" sz="2800" b="1"/>
              <a:t>URO and COPRO (I isomers?)</a:t>
            </a:r>
          </a:p>
          <a:p>
            <a:r>
              <a:rPr lang="en-US" sz="2800" b="1"/>
              <a:t>RBCs contain large amounts of URO and COPRO and fluoresce when examined microscopically under ultraviolet light.</a:t>
            </a:r>
          </a:p>
          <a:p>
            <a:r>
              <a:rPr lang="en-US" sz="2800" b="1"/>
              <a:t>Fecal porphyrins also increase</a:t>
            </a:r>
            <a:r>
              <a:rPr lang="en-US" sz="2800"/>
              <a:t>.</a:t>
            </a:r>
          </a:p>
          <a:p>
            <a:r>
              <a:rPr lang="en-US" sz="2800"/>
              <a:t>ALA and PBG are normal.</a:t>
            </a:r>
          </a:p>
          <a:p>
            <a:r>
              <a:rPr lang="en-US" sz="2800"/>
              <a:t>Management: splenectomy, avoid sunlight, and treatment of secondary skin infections.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59C9-6AB2-4CDA-AB4F-B2B6B2EB76DA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Secondary Disorders of Porphyrin Metabolism -Porphyrinurias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Lead Poisoning</a:t>
            </a: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Children eating chips of lead paint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“moonshine” made in lead-containing equipment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Abdominal pain and neurological abnormalities that may mimic an acute attack of porphyria.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Lead inhibits 2 enzymes – </a:t>
            </a:r>
            <a:r>
              <a:rPr lang="en-US" sz="2400" b="1"/>
              <a:t>ALA dehydratase and</a:t>
            </a:r>
            <a:r>
              <a:rPr lang="en-US" sz="2400"/>
              <a:t> </a:t>
            </a:r>
            <a:r>
              <a:rPr lang="en-US" sz="2400" b="1"/>
              <a:t>ferrochelatase </a:t>
            </a:r>
            <a:r>
              <a:rPr lang="en-US" sz="2400">
                <a:sym typeface="Wingdings" pitchFamily="2" charset="2"/>
              </a:rPr>
              <a:t> increase  in urine </a:t>
            </a:r>
            <a:r>
              <a:rPr lang="en-US" sz="2400" b="1">
                <a:sym typeface="Wingdings" pitchFamily="2" charset="2"/>
              </a:rPr>
              <a:t>ALA</a:t>
            </a:r>
            <a:r>
              <a:rPr lang="en-US" sz="2400">
                <a:sym typeface="Wingdings" pitchFamily="2" charset="2"/>
              </a:rPr>
              <a:t> but not PBG. </a:t>
            </a:r>
            <a:r>
              <a:rPr lang="en-US" sz="2400" b="1">
                <a:sym typeface="Wingdings" pitchFamily="2" charset="2"/>
              </a:rPr>
              <a:t>Increase of zinc protoporphyrin in erythrocytes</a:t>
            </a:r>
            <a:r>
              <a:rPr lang="en-US" sz="2400">
                <a:sym typeface="Wingdings" pitchFamily="2" charset="2"/>
              </a:rPr>
              <a:t>. </a:t>
            </a:r>
            <a:r>
              <a:rPr lang="en-US" sz="2400" b="1">
                <a:sym typeface="Wingdings" pitchFamily="2" charset="2"/>
              </a:rPr>
              <a:t>Urine COPRO also increased</a:t>
            </a:r>
            <a:r>
              <a:rPr lang="en-US" sz="2400">
                <a:sym typeface="Wingdings" pitchFamily="2" charset="2"/>
              </a:rPr>
              <a:t>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sym typeface="Wingdings" pitchFamily="2" charset="2"/>
              </a:rPr>
              <a:t>	(zinc replacement of iron since iron transport affected)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Diagnosis based on increased lead in the blood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B3C-1D41-48BD-BB85-EFDDAD38FECC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Secondary Disorders of Porphyrin Metabolism - </a:t>
            </a:r>
            <a:r>
              <a:rPr lang="en-US" sz="4000" b="1"/>
              <a:t>Iron Deficiency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b="1"/>
              <a:t>Iron Deficiency</a:t>
            </a:r>
            <a:r>
              <a:rPr lang="en-US" sz="2800">
                <a:sym typeface="Wingdings" pitchFamily="2" charset="2"/>
              </a:rPr>
              <a:t> an imbalance between protoporphyrin (normal amounts) and iron (decreased amounts)</a:t>
            </a:r>
            <a:r>
              <a:rPr lang="en-US" sz="2800" b="1">
                <a:sym typeface="Wingdings" pitchFamily="2" charset="2"/>
              </a:rPr>
              <a:t>zinc protoporphyrin accumulating in the erythrocytes at a higher than normal level.</a:t>
            </a:r>
          </a:p>
          <a:p>
            <a:pPr>
              <a:lnSpc>
                <a:spcPct val="80000"/>
              </a:lnSpc>
            </a:pPr>
            <a:r>
              <a:rPr lang="en-US" sz="2800">
                <a:sym typeface="Wingdings" pitchFamily="2" charset="2"/>
              </a:rPr>
              <a:t>Because iron deficiency is so common, it is the most </a:t>
            </a:r>
            <a:r>
              <a:rPr lang="en-US" sz="2800" b="1">
                <a:sym typeface="Wingdings" pitchFamily="2" charset="2"/>
              </a:rPr>
              <a:t>common cause of increased rbc porphyrins. </a:t>
            </a:r>
          </a:p>
          <a:p>
            <a:pPr>
              <a:lnSpc>
                <a:spcPct val="80000"/>
              </a:lnSpc>
            </a:pPr>
            <a:r>
              <a:rPr lang="en-US" sz="2800">
                <a:sym typeface="Wingdings" pitchFamily="2" charset="2"/>
              </a:rPr>
              <a:t>Measurement of </a:t>
            </a:r>
            <a:r>
              <a:rPr lang="en-US" sz="2800" b="1">
                <a:sym typeface="Wingdings" pitchFamily="2" charset="2"/>
              </a:rPr>
              <a:t>zinc protoporphyrin is a useful</a:t>
            </a:r>
            <a:r>
              <a:rPr lang="en-US" sz="2800">
                <a:sym typeface="Wingdings" pitchFamily="2" charset="2"/>
              </a:rPr>
              <a:t> </a:t>
            </a:r>
            <a:r>
              <a:rPr lang="en-US" sz="2800" b="1">
                <a:sym typeface="Wingdings" pitchFamily="2" charset="2"/>
              </a:rPr>
              <a:t>screening for iron deficiency</a:t>
            </a:r>
            <a:r>
              <a:rPr lang="en-US" sz="2800">
                <a:sym typeface="Wingdings" pitchFamily="2" charset="2"/>
              </a:rPr>
              <a:t>, but the </a:t>
            </a:r>
            <a:r>
              <a:rPr lang="en-US" sz="2800" b="1">
                <a:sym typeface="Wingdings" pitchFamily="2" charset="2"/>
              </a:rPr>
              <a:t>diagnosis is confirmed by studies of serum iron, TIBC, and ferritin. </a:t>
            </a:r>
          </a:p>
          <a:p>
            <a:pPr>
              <a:lnSpc>
                <a:spcPct val="80000"/>
              </a:lnSpc>
            </a:pPr>
            <a:endParaRPr lang="en-US" sz="2800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D918-00C4-40DF-A9D0-B3450B5A2204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Secondary Disorders of Porphyrin Metabolism- </a:t>
            </a:r>
            <a:r>
              <a:rPr lang="en-US" sz="4000" b="1"/>
              <a:t>Coproporphyrinuria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Coproporphyrinuria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b="1"/>
              <a:t>Increased urinary COPRO = most common abnormal lab result when urine is screened for porphyrins.</a:t>
            </a:r>
          </a:p>
          <a:p>
            <a:pPr lvl="1">
              <a:lnSpc>
                <a:spcPct val="90000"/>
              </a:lnSpc>
            </a:pPr>
            <a:r>
              <a:rPr lang="en-US" b="1"/>
              <a:t>May indicate a porphyria, but more likely caused by problems unrelated to heme synthesis; if isolated non-specific</a:t>
            </a:r>
          </a:p>
          <a:p>
            <a:pPr lvl="2">
              <a:lnSpc>
                <a:spcPct val="90000"/>
              </a:lnSpc>
            </a:pPr>
            <a:r>
              <a:rPr lang="en-US" b="1"/>
              <a:t>Liver disease</a:t>
            </a:r>
          </a:p>
          <a:p>
            <a:pPr lvl="2">
              <a:lnSpc>
                <a:spcPct val="90000"/>
              </a:lnSpc>
            </a:pPr>
            <a:r>
              <a:rPr lang="en-US" b="1"/>
              <a:t>Acute illness</a:t>
            </a:r>
          </a:p>
          <a:p>
            <a:pPr lvl="2">
              <a:lnSpc>
                <a:spcPct val="90000"/>
              </a:lnSpc>
            </a:pPr>
            <a:r>
              <a:rPr lang="en-US" b="1"/>
              <a:t>Exposure to toxic compounds</a:t>
            </a:r>
          </a:p>
          <a:p>
            <a:pPr lvl="2">
              <a:lnSpc>
                <a:spcPct val="90000"/>
              </a:lnSpc>
            </a:pPr>
            <a:endParaRPr lang="en-US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57E2-6110-4A4E-991E-EEA242F5A46C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The laboratory workup depends on the clinical presentation</a:t>
            </a:r>
          </a:p>
          <a:p>
            <a:pPr>
              <a:lnSpc>
                <a:spcPct val="90000"/>
              </a:lnSpc>
            </a:pPr>
            <a:r>
              <a:rPr lang="en-US" sz="2800"/>
              <a:t>Screening tests are used to </a:t>
            </a:r>
            <a:r>
              <a:rPr lang="en-US" sz="2800" b="1"/>
              <a:t>identify increases in PBG and in urine and fecal porphyrins. </a:t>
            </a:r>
          </a:p>
          <a:p>
            <a:pPr>
              <a:lnSpc>
                <a:spcPct val="90000"/>
              </a:lnSpc>
            </a:pPr>
            <a:r>
              <a:rPr lang="en-US" sz="2800" b="1"/>
              <a:t>Positive screening tests should be confirmed</a:t>
            </a:r>
            <a:r>
              <a:rPr lang="en-US" sz="2800"/>
              <a:t> by </a:t>
            </a:r>
            <a:r>
              <a:rPr lang="en-US" sz="2800" b="1"/>
              <a:t>quantitative</a:t>
            </a:r>
            <a:r>
              <a:rPr lang="en-US" sz="2800"/>
              <a:t> measures on a </a:t>
            </a:r>
            <a:r>
              <a:rPr lang="en-US" sz="2800" b="1"/>
              <a:t>24-hr urine</a:t>
            </a:r>
            <a:r>
              <a:rPr lang="en-US" sz="2800"/>
              <a:t> or </a:t>
            </a:r>
            <a:r>
              <a:rPr lang="en-US" sz="2800" b="1"/>
              <a:t>random feces</a:t>
            </a:r>
            <a:r>
              <a:rPr lang="en-US" sz="2800"/>
              <a:t>, as well as which porphyrins are elevated.</a:t>
            </a:r>
          </a:p>
          <a:p>
            <a:pPr>
              <a:lnSpc>
                <a:spcPct val="90000"/>
              </a:lnSpc>
            </a:pPr>
            <a:r>
              <a:rPr lang="en-US" sz="2800" b="1"/>
              <a:t>Negative screening require no further analysis.</a:t>
            </a:r>
            <a:r>
              <a:rPr lang="en-US" sz="280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12EB-16DB-4919-A9A3-FBB734DF3444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Porphyria cont…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There are 8 enzymatic reactions in the biosynthetic pathway of heme.</a:t>
            </a:r>
          </a:p>
          <a:p>
            <a:r>
              <a:rPr lang="en-US" sz="2800"/>
              <a:t>In humans, mutations affecting the 1</a:t>
            </a:r>
            <a:r>
              <a:rPr lang="en-US" sz="2800" baseline="30000"/>
              <a:t>st</a:t>
            </a:r>
            <a:r>
              <a:rPr lang="en-US" sz="2800"/>
              <a:t> enzyme of the heme biosynthetic pathway produces </a:t>
            </a:r>
            <a:r>
              <a:rPr lang="en-US" sz="2800" b="1"/>
              <a:t>sideroblastic anemia</a:t>
            </a:r>
            <a:r>
              <a:rPr lang="en-US" sz="2800"/>
              <a:t>.  </a:t>
            </a:r>
          </a:p>
          <a:p>
            <a:r>
              <a:rPr lang="en-US" sz="2800"/>
              <a:t>Errors at subsequent enzymatic sites in this pathway usually result in </a:t>
            </a:r>
            <a:r>
              <a:rPr lang="en-US" sz="2800" b="1"/>
              <a:t>porphyrias.</a:t>
            </a:r>
          </a:p>
          <a:p>
            <a:r>
              <a:rPr lang="en-US" sz="2800"/>
              <a:t>Trivia note:  British Royal family and Van Gogh family have porphyrias in their family history.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5D-2982-4F89-9EE4-32BF1AAEBEB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The interpretation of results – both require </a:t>
            </a:r>
            <a:r>
              <a:rPr lang="en-US" sz="2800" b="1"/>
              <a:t>subjective</a:t>
            </a:r>
            <a:r>
              <a:rPr lang="en-US" sz="2800"/>
              <a:t> judgment as to whether the expected </a:t>
            </a:r>
            <a:r>
              <a:rPr lang="en-US" sz="2800" b="1"/>
              <a:t>color</a:t>
            </a:r>
            <a:r>
              <a:rPr lang="en-US" sz="2800"/>
              <a:t> if present: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Porphyrins are extracted </a:t>
            </a:r>
            <a:r>
              <a:rPr lang="en-US" sz="2400" b="1"/>
              <a:t>into an acidified organic solvent, </a:t>
            </a:r>
            <a:r>
              <a:rPr lang="en-US" sz="2400"/>
              <a:t>and a positive result  is a </a:t>
            </a:r>
            <a:r>
              <a:rPr lang="en-US" sz="2400" b="1"/>
              <a:t>reddish-pink fluorescence</a:t>
            </a:r>
            <a:r>
              <a:rPr lang="en-US" sz="2400"/>
              <a:t> of the extract under long-wavelength ultraviolet light.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qualitative screening test for PBG is based on its reaction with </a:t>
            </a:r>
            <a:r>
              <a:rPr lang="en-US" sz="2400" b="1"/>
              <a:t>p-dimethyl-aminobenzaldehyde (Ehrlich</a:t>
            </a:r>
            <a:r>
              <a:rPr lang="en-US" sz="2400"/>
              <a:t> reagent) to form a </a:t>
            </a:r>
            <a:r>
              <a:rPr lang="en-US" sz="2400" b="1"/>
              <a:t>reddish-purple color</a:t>
            </a:r>
            <a:r>
              <a:rPr lang="en-US" sz="2400"/>
              <a:t>.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Specificity has been improved in the Watson-Schwartz test using chloroform and n-butanol to remove interfering substances.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2788-5352-48D6-B208-9C86792D2468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Interfering substances may cause both false positives and false negatives. </a:t>
            </a:r>
          </a:p>
          <a:p>
            <a:pPr>
              <a:lnSpc>
                <a:spcPct val="90000"/>
              </a:lnSpc>
            </a:pPr>
            <a:r>
              <a:rPr lang="en-US" sz="2400"/>
              <a:t>Newer screening tests – </a:t>
            </a:r>
            <a:r>
              <a:rPr lang="en-US" sz="2400" b="1"/>
              <a:t>spectro</a:t>
            </a:r>
            <a:r>
              <a:rPr lang="en-US" sz="2400" b="1" u="sng"/>
              <a:t>photometry</a:t>
            </a:r>
            <a:r>
              <a:rPr lang="en-US" sz="2400"/>
              <a:t> and </a:t>
            </a:r>
            <a:r>
              <a:rPr lang="en-US" sz="2400" b="1"/>
              <a:t>spectro</a:t>
            </a:r>
            <a:r>
              <a:rPr lang="en-US" sz="2400" b="1" u="sng"/>
              <a:t>fluorometry</a:t>
            </a:r>
            <a:r>
              <a:rPr lang="en-US" sz="2400" b="1"/>
              <a:t> </a:t>
            </a:r>
            <a:r>
              <a:rPr lang="en-US" sz="2400"/>
              <a:t>have eliminated the interferences and provide a </a:t>
            </a:r>
            <a:r>
              <a:rPr lang="en-US" sz="2400" b="1"/>
              <a:t>numerical value for the amount of PBG or porphyrin present in the sample on a 24 hr. urine. </a:t>
            </a:r>
          </a:p>
          <a:p>
            <a:pPr>
              <a:lnSpc>
                <a:spcPct val="90000"/>
              </a:lnSpc>
            </a:pPr>
            <a:r>
              <a:rPr lang="en-US" sz="2400" b="1"/>
              <a:t>Urine, fecal, and red blood cell porphyrins are typically increased by 5-10x in patients with porphyria</a:t>
            </a:r>
            <a:r>
              <a:rPr lang="en-US" sz="2400"/>
              <a:t>. Also, </a:t>
            </a:r>
            <a:r>
              <a:rPr lang="en-US" sz="2400" b="1"/>
              <a:t>ALA and PBG in acute phase of neurological porphoryia. </a:t>
            </a:r>
          </a:p>
          <a:p>
            <a:pPr>
              <a:lnSpc>
                <a:spcPct val="90000"/>
              </a:lnSpc>
            </a:pPr>
            <a:r>
              <a:rPr lang="en-US" sz="2400" b="1"/>
              <a:t>Isolated non-specific increase in urine, feces, and rbcs in people who do not have a porphryia.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3D26-9C24-4458-AAE6-819CF14A4DDA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Porphobilinogen (PBG)</a:t>
            </a:r>
          </a:p>
          <a:p>
            <a:pPr lvl="1"/>
            <a:r>
              <a:rPr lang="en-US"/>
              <a:t>Elevated in acute intermittent porphyria, variegate porphyria, and hereditary coproporphyria.</a:t>
            </a:r>
          </a:p>
          <a:p>
            <a:pPr lvl="1"/>
            <a:r>
              <a:rPr lang="en-US"/>
              <a:t>Postive during acute attacks; may be negative between attacks.</a:t>
            </a:r>
          </a:p>
          <a:p>
            <a:pPr lvl="1"/>
            <a:r>
              <a:rPr lang="en-US"/>
              <a:t>Positive screen is confirmed by a quantitative PBG analysis, done on a 24 – hr urine.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6673-3F38-47CC-AE17-7B88AC64FACD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/>
              <a:t>Delta –Aminolevulinic Acid (ALA)</a:t>
            </a:r>
          </a:p>
          <a:p>
            <a:pPr lvl="1"/>
            <a:r>
              <a:rPr lang="en-US" sz="2400"/>
              <a:t>Runs parallel to PBG in the  acute neurological porphyrias.</a:t>
            </a:r>
          </a:p>
          <a:p>
            <a:pPr lvl="1"/>
            <a:r>
              <a:rPr lang="en-US" sz="2400"/>
              <a:t>Also increased in lead poisoning and hereditary tyrosinemia, therefore, a less specific indicator of porphyrias than PBG.</a:t>
            </a:r>
          </a:p>
          <a:p>
            <a:pPr lvl="1"/>
            <a:r>
              <a:rPr lang="en-US" sz="2400"/>
              <a:t>Measurements on a 24 hr urine.</a:t>
            </a:r>
          </a:p>
          <a:p>
            <a:pPr lvl="1"/>
            <a:r>
              <a:rPr lang="en-US" sz="2400"/>
              <a:t>Chromatographic separation from other components, then reacted to acetylacetone to form a pyrrole, with then react with the Ehrlich reagent.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CFAF-B21A-4E28-B283-0E96764B9E89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/>
              <a:t>Urine Porphyrins</a:t>
            </a:r>
          </a:p>
          <a:p>
            <a:pPr lvl="1"/>
            <a:r>
              <a:rPr lang="en-US" sz="2400" b="1"/>
              <a:t>Usually positive for all porphyrias except for protoporphyria</a:t>
            </a:r>
          </a:p>
          <a:p>
            <a:pPr lvl="1"/>
            <a:r>
              <a:rPr lang="en-US" sz="2400"/>
              <a:t>Positive screens confirmed by </a:t>
            </a:r>
            <a:r>
              <a:rPr lang="en-US" sz="2400" b="1"/>
              <a:t>24 hr urine quantitative</a:t>
            </a:r>
            <a:r>
              <a:rPr lang="en-US" sz="2400"/>
              <a:t> measurement and </a:t>
            </a:r>
            <a:r>
              <a:rPr lang="en-US" sz="2400" b="1"/>
              <a:t>identification of the</a:t>
            </a:r>
            <a:r>
              <a:rPr lang="en-US" sz="2400"/>
              <a:t> </a:t>
            </a:r>
            <a:r>
              <a:rPr lang="en-US" sz="2400" b="1"/>
              <a:t>porphyrins that are elevated</a:t>
            </a:r>
            <a:r>
              <a:rPr lang="en-US" sz="2400"/>
              <a:t>.</a:t>
            </a:r>
          </a:p>
          <a:p>
            <a:pPr lvl="1"/>
            <a:r>
              <a:rPr lang="en-US" sz="2400"/>
              <a:t>A </a:t>
            </a:r>
            <a:r>
              <a:rPr lang="en-US" sz="2400" b="1"/>
              <a:t>slight to moderate increase of COPRO is seen in liver disease, lead poisoning, alcohol ingestion, and</a:t>
            </a:r>
            <a:r>
              <a:rPr lang="en-US" sz="2400"/>
              <a:t> </a:t>
            </a:r>
            <a:r>
              <a:rPr lang="en-US" sz="2400" b="1"/>
              <a:t>acute illness.</a:t>
            </a:r>
            <a:r>
              <a:rPr lang="en-US" sz="2400"/>
              <a:t> </a:t>
            </a:r>
            <a:r>
              <a:rPr lang="en-US" sz="2400" b="1" u="sng"/>
              <a:t>Larger increases of COPRO and URO are more likely to indicate a porphyria.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9A4B-2AEF-45BA-8A84-9994132E25CA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b="1"/>
              <a:t>Huge amounts of URO and COPRO  in patients with congenital erythopoietic porphyria.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</a:t>
            </a:r>
            <a:r>
              <a:rPr lang="en-US" sz="2400" b="1"/>
              <a:t>cutanea tarda, excretion of URO and 7, 6,5 carboxyl porphyrins and </a:t>
            </a:r>
            <a:r>
              <a:rPr lang="en-US" sz="2400"/>
              <a:t>COPRO isomer</a:t>
            </a:r>
            <a:r>
              <a:rPr lang="en-US" sz="2400" b="1"/>
              <a:t> is diagnostic.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Variegate porphyria and hereditary coproporphyria are characterized by excess of COPRO in the feces.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Patients with acute intermittent porphyria sometimes excrete high levels of URO, produced by the </a:t>
            </a:r>
            <a:r>
              <a:rPr lang="en-US" sz="2400" b="1" u="sng"/>
              <a:t>nonenzmatic condensation of PBG molecules in urine. </a:t>
            </a:r>
          </a:p>
          <a:p>
            <a:pPr lvl="1">
              <a:lnSpc>
                <a:spcPct val="80000"/>
              </a:lnSpc>
            </a:pPr>
            <a:r>
              <a:rPr lang="en-US" sz="2400" b="1"/>
              <a:t>Increase URO in the other neurological porphyrias for the same reason.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7CF5-8C1B-49DE-8DB9-2F23A91FC07D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u="sng"/>
              <a:t>Fecal Porphyrins</a:t>
            </a:r>
            <a:r>
              <a:rPr lang="en-US" sz="2800"/>
              <a:t> – </a:t>
            </a:r>
            <a:r>
              <a:rPr lang="en-US" sz="2800" b="1"/>
              <a:t>COPRO , PROTO, and several dicarboxylic porphyrins</a:t>
            </a:r>
          </a:p>
          <a:p>
            <a:pPr lvl="1"/>
            <a:r>
              <a:rPr lang="en-US" sz="2400"/>
              <a:t>The amount excreted by this route is a </a:t>
            </a:r>
            <a:r>
              <a:rPr lang="en-US" sz="2400" b="1"/>
              <a:t>function of diet and anaerobic flora of the colon.</a:t>
            </a:r>
          </a:p>
          <a:p>
            <a:pPr lvl="1"/>
            <a:r>
              <a:rPr lang="en-US" sz="2400"/>
              <a:t>Therefore, increases in fecal porphyrin </a:t>
            </a:r>
            <a:r>
              <a:rPr lang="en-US" sz="2400" b="1"/>
              <a:t>up to 3x may be seen in normal, healthy individuals.</a:t>
            </a:r>
          </a:p>
          <a:p>
            <a:pPr lvl="1"/>
            <a:r>
              <a:rPr lang="en-US" sz="2400" b="1"/>
              <a:t>Increase in all the porphyrias except acute intermittent porphyria (and ALA dehydatase def)</a:t>
            </a:r>
          </a:p>
          <a:p>
            <a:pPr lvl="1"/>
            <a:r>
              <a:rPr lang="en-US" sz="2400"/>
              <a:t>Most important use: </a:t>
            </a:r>
            <a:r>
              <a:rPr lang="en-US" sz="2400" b="1"/>
              <a:t>variegate porphyria (PROTO AND COPRO both elevated) but in hereditary coproporphyria (only COPRO elevated)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B895-95D0-4F1B-9619-630868060CF4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b="1"/>
              <a:t>PROTO</a:t>
            </a:r>
            <a:r>
              <a:rPr lang="en-US"/>
              <a:t> increase seen in Erythropoietic protoporphyria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/>
              <a:t>	(COPRO</a:t>
            </a:r>
            <a:r>
              <a:rPr lang="en-US"/>
              <a:t> increase in Congenital erythropoietic porphyria)</a:t>
            </a:r>
          </a:p>
          <a:p>
            <a:pPr lvl="1">
              <a:lnSpc>
                <a:spcPct val="90000"/>
              </a:lnSpc>
            </a:pPr>
            <a:r>
              <a:rPr lang="en-US" b="1"/>
              <a:t>Fecal porphyrins</a:t>
            </a:r>
            <a:r>
              <a:rPr lang="en-US"/>
              <a:t> may be within the reference range or only slightly increased in </a:t>
            </a:r>
            <a:r>
              <a:rPr lang="en-US" b="1"/>
              <a:t>porphyria cutanea tarda</a:t>
            </a:r>
            <a:r>
              <a:rPr lang="en-US"/>
              <a:t>, but fractionation </a:t>
            </a:r>
            <a:r>
              <a:rPr lang="en-US">
                <a:sym typeface="Wingdings" pitchFamily="2" charset="2"/>
              </a:rPr>
              <a:t>range of porphyrins including URO, 7 carboxy porphyrin, and </a:t>
            </a:r>
            <a:r>
              <a:rPr lang="en-US" u="sng">
                <a:sym typeface="Wingdings" pitchFamily="2" charset="2"/>
              </a:rPr>
              <a:t>isocoproporphyrin</a:t>
            </a:r>
            <a:r>
              <a:rPr lang="en-US">
                <a:sym typeface="Wingdings" pitchFamily="2" charset="2"/>
              </a:rPr>
              <a:t>, not normally found in feces.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3BB6-2DBE-4D68-94BD-06CC055308ED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/>
              <a:t>Red Blood Cell Porphyrins</a:t>
            </a:r>
          </a:p>
          <a:p>
            <a:pPr lvl="1"/>
            <a:r>
              <a:rPr lang="en-US" sz="2400"/>
              <a:t>Rbc porphyrins other than heme are measured as </a:t>
            </a:r>
            <a:r>
              <a:rPr lang="en-US" sz="2400" b="1"/>
              <a:t>fre</a:t>
            </a:r>
            <a:r>
              <a:rPr lang="en-US" sz="2400"/>
              <a:t>e </a:t>
            </a:r>
            <a:r>
              <a:rPr lang="en-US" sz="2400" b="1"/>
              <a:t>erythrocyte protoporphyrin (FEP).</a:t>
            </a:r>
            <a:r>
              <a:rPr lang="en-US" sz="2400"/>
              <a:t>  Under </a:t>
            </a:r>
            <a:r>
              <a:rPr lang="en-US" sz="2400" b="1"/>
              <a:t>normal </a:t>
            </a:r>
            <a:r>
              <a:rPr lang="en-US" sz="2400"/>
              <a:t>conditions, FEP </a:t>
            </a:r>
            <a:r>
              <a:rPr lang="en-US" sz="2400" b="1"/>
              <a:t>reflects zinc protoporphyrin.</a:t>
            </a:r>
          </a:p>
          <a:p>
            <a:pPr lvl="1"/>
            <a:r>
              <a:rPr lang="en-US" sz="2400" b="1"/>
              <a:t>Greatly increased in congenital erythopoietic porphyria (URO and COPRO) and protoporphyria (PROTO) but normal in the other porphyrias</a:t>
            </a:r>
            <a:r>
              <a:rPr lang="en-US" sz="2400"/>
              <a:t>. These 2 disorders can be differentiated by urine porphyrin assays and clinical presentation. </a:t>
            </a:r>
          </a:p>
          <a:p>
            <a:pPr lvl="1"/>
            <a:endParaRPr lang="en-US" sz="24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09C5-FCFF-4699-9B30-C379641E5FC9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Enzyme Assays</a:t>
            </a:r>
          </a:p>
          <a:p>
            <a:pPr lvl="1"/>
            <a:r>
              <a:rPr lang="en-US" sz="2400"/>
              <a:t>Only 1 enzyme in the heme pathway , </a:t>
            </a:r>
            <a:r>
              <a:rPr lang="en-US" sz="2400" b="1"/>
              <a:t>porphobilinogen deaminase</a:t>
            </a:r>
            <a:r>
              <a:rPr lang="en-US" sz="2400"/>
              <a:t>, is routinely measured in the lab. </a:t>
            </a:r>
          </a:p>
          <a:p>
            <a:pPr lvl="1"/>
            <a:r>
              <a:rPr lang="en-US" sz="2400"/>
              <a:t>Activity &lt; 50% with acute intermittent porphryia</a:t>
            </a:r>
          </a:p>
          <a:p>
            <a:pPr lvl="1"/>
            <a:r>
              <a:rPr lang="en-US" sz="2400"/>
              <a:t>Drawback</a:t>
            </a:r>
          </a:p>
          <a:p>
            <a:pPr lvl="2"/>
            <a:r>
              <a:rPr lang="en-US" sz="2000" b="1"/>
              <a:t>Overlap with normal at the lower end of the reference range.</a:t>
            </a:r>
          </a:p>
          <a:p>
            <a:pPr lvl="2"/>
            <a:r>
              <a:rPr lang="en-US" sz="2000" b="1"/>
              <a:t>Small # of patients with the disease have normal PBG deaminase in rbcs.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211-B59B-466E-8BFB-991FECC35CB4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8787-2AE4-475C-B444-6B39B2DF58BF}" type="slidenum">
              <a:rPr lang="en-US"/>
              <a:pPr/>
              <a:t>5</a:t>
            </a:fld>
            <a:endParaRPr lang="en-US"/>
          </a:p>
        </p:txBody>
      </p:sp>
      <p:pic>
        <p:nvPicPr>
          <p:cNvPr id="3076" name="Picture 4" descr="Single Pyrrole 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336550"/>
            <a:ext cx="5694363" cy="61849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33800" y="2133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Pyrrole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Screening Tests for Initial Evaluation of Porphyrias cont…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Molecular Genetics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All the genes that encode enzymes of the heme synthetic pathway have now been identified and their coding sequences</a:t>
            </a:r>
            <a:r>
              <a:rPr lang="en-US" sz="2000"/>
              <a:t> </a:t>
            </a:r>
            <a:r>
              <a:rPr lang="en-US" sz="2000" b="1"/>
              <a:t>determined.</a:t>
            </a:r>
            <a:r>
              <a:rPr lang="en-US" sz="2000"/>
              <a:t>  This work has led to the discovery of mutation that cause each of the porphyrias. 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DNA based testing</a:t>
            </a:r>
            <a:r>
              <a:rPr lang="en-US" sz="2000"/>
              <a:t> for the mutation can now be offered to family members.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</a:t>
            </a:r>
            <a:r>
              <a:rPr lang="en-US" sz="2000" b="1"/>
              <a:t>positive test does not predict</a:t>
            </a:r>
            <a:r>
              <a:rPr lang="en-US" sz="2000"/>
              <a:t> whether the course of the disease will be asymptomatic, mild, or severe.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Since the mutations are limited to only one or several families and the search for them is labor-intensive, it is </a:t>
            </a:r>
            <a:r>
              <a:rPr lang="en-US" sz="2000" b="1"/>
              <a:t>not yet possible to offer it routinely and it is available only in a limited number of research and specialty laboratories.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5A9-662D-48FE-A876-8FBD02B6BC9E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Specimens handling requirements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Excess PBG in urine is nonenzymatically converted to uroporphyrin 1.  </a:t>
            </a:r>
          </a:p>
          <a:p>
            <a:pPr lvl="1"/>
            <a:r>
              <a:rPr lang="en-US" sz="2400"/>
              <a:t>This process may be slowed by </a:t>
            </a:r>
            <a:r>
              <a:rPr lang="en-US" sz="2400" b="1"/>
              <a:t>refrigeration and alkalinization of the urine specimen to pH8-9. </a:t>
            </a:r>
          </a:p>
          <a:p>
            <a:pPr lvl="1"/>
            <a:r>
              <a:rPr lang="en-US" sz="2400"/>
              <a:t>“Please use a dark plastic jug for collecting the 24 hr urine. The urine should be </a:t>
            </a:r>
            <a:r>
              <a:rPr lang="en-US" sz="2400" b="1"/>
              <a:t>protected from light</a:t>
            </a:r>
            <a:r>
              <a:rPr lang="en-US" sz="2400"/>
              <a:t> during collection and during shipping. Add 5 grams of sodium carbonate to the jug, which is a powder that will readily dissolve in the urine. This </a:t>
            </a:r>
            <a:r>
              <a:rPr lang="en-US" sz="2400" b="1"/>
              <a:t>adjusts the</a:t>
            </a:r>
            <a:r>
              <a:rPr lang="en-US" sz="2400"/>
              <a:t> </a:t>
            </a:r>
            <a:r>
              <a:rPr lang="en-US" sz="2400" b="1"/>
              <a:t>acidity</a:t>
            </a:r>
            <a:r>
              <a:rPr lang="en-US" sz="2400"/>
              <a:t> of the urine and helps preserve the things the lab will be measuring. It is not toxic or irritating.”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3F9B-C84B-494C-89E0-A923BCD2D92C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02F7-7B57-480E-9059-3F03FDFA8691}" type="slidenum">
              <a:rPr lang="en-US"/>
              <a:pPr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7696200" cy="432088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 Cited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Wiley, James S. and Moore, Michael R. “Heme Biosynthesis and Its Disorders”.</a:t>
            </a:r>
            <a:r>
              <a:rPr lang="en-US" sz="2000" u="sng"/>
              <a:t> Hematology  Basic Principles and </a:t>
            </a:r>
            <a:r>
              <a:rPr lang="en-US" sz="2000"/>
              <a:t>Practises 4</a:t>
            </a:r>
            <a:r>
              <a:rPr lang="en-US" sz="2000" baseline="30000"/>
              <a:t>th</a:t>
            </a:r>
            <a:r>
              <a:rPr lang="en-US" sz="2000"/>
              <a:t> edition. Philadelphia:  Elsevier, 2005.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Schreiber, William E. “Iron, Porphyrin, and Bilirubin Metabolism”. </a:t>
            </a:r>
            <a:r>
              <a:rPr lang="en-US" sz="2000" u="sng"/>
              <a:t>Clinical Chemistry Theory, Analysis, Correlation 4</a:t>
            </a:r>
            <a:r>
              <a:rPr lang="en-US" sz="2000" u="sng" baseline="30000"/>
              <a:t>th</a:t>
            </a:r>
            <a:r>
              <a:rPr lang="en-US" sz="2000" u="sng"/>
              <a:t> edition</a:t>
            </a:r>
            <a:r>
              <a:rPr lang="en-US" sz="2000"/>
              <a:t>. Mosby,2003. 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Abel, Gyorgy and Parwani, Anil. “ Disorders of Porphyrin Synthesis and Iron Metabolism” </a:t>
            </a:r>
            <a:r>
              <a:rPr lang="en-US" sz="2000" u="sng"/>
              <a:t>Clinical Chemistry Laboratory Management and Clinical Correlations.  </a:t>
            </a:r>
            <a:r>
              <a:rPr lang="en-US" sz="2000"/>
              <a:t>Lippincott, 2002.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Parnas, M.Laura and Frank, Elizabeth L. “Porphyrias” A guide to laboratory assessment “ </a:t>
            </a:r>
            <a:r>
              <a:rPr lang="en-US" sz="2000" u="sng"/>
              <a:t>Clinical Laboratory News, </a:t>
            </a:r>
            <a:r>
              <a:rPr lang="en-US" sz="2000"/>
              <a:t>2010.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C1C-41E1-4059-B2A6-362F363ED792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Porphyrins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The </a:t>
            </a:r>
            <a:r>
              <a:rPr lang="en-US" sz="2800" b="1"/>
              <a:t>porphyrins</a:t>
            </a:r>
            <a:r>
              <a:rPr lang="en-US" sz="2800"/>
              <a:t> are a class of molecules which have in common a central, macrocyclic ring consisting of </a:t>
            </a:r>
            <a:r>
              <a:rPr lang="en-US" sz="2800" b="1"/>
              <a:t>4 pyrrole units joined by METHENYL (=CH-) bridges. </a:t>
            </a:r>
          </a:p>
          <a:p>
            <a:pPr>
              <a:lnSpc>
                <a:spcPct val="80000"/>
              </a:lnSpc>
            </a:pPr>
            <a:r>
              <a:rPr lang="en-US" sz="2800"/>
              <a:t>The cyclic network of alternating single and double bonds causes </a:t>
            </a:r>
            <a:r>
              <a:rPr lang="en-US" sz="2800" u="sng"/>
              <a:t>porphyrins</a:t>
            </a:r>
            <a:r>
              <a:rPr lang="en-US" sz="2800"/>
              <a:t> to </a:t>
            </a:r>
            <a:r>
              <a:rPr lang="en-US" sz="2800" b="1"/>
              <a:t>absorb visible</a:t>
            </a:r>
            <a:r>
              <a:rPr lang="en-US" sz="2800"/>
              <a:t> </a:t>
            </a:r>
            <a:r>
              <a:rPr lang="en-US" sz="2800" b="1"/>
              <a:t>light</a:t>
            </a:r>
            <a:r>
              <a:rPr lang="en-US" sz="2800"/>
              <a:t> (gives red color to hgb).</a:t>
            </a:r>
          </a:p>
          <a:p>
            <a:pPr>
              <a:lnSpc>
                <a:spcPct val="80000"/>
              </a:lnSpc>
            </a:pPr>
            <a:r>
              <a:rPr lang="en-US" sz="2800"/>
              <a:t>Fluoresce a</a:t>
            </a:r>
            <a:r>
              <a:rPr lang="en-US" sz="2800" b="1"/>
              <a:t> reddish-pink</a:t>
            </a:r>
            <a:r>
              <a:rPr lang="en-US" sz="2800"/>
              <a:t> under long wavelength </a:t>
            </a:r>
            <a:r>
              <a:rPr lang="en-US" sz="2800" b="1"/>
              <a:t>UV light</a:t>
            </a:r>
            <a:r>
              <a:rPr lang="en-US" sz="2800"/>
              <a:t> </a:t>
            </a:r>
            <a:r>
              <a:rPr lang="en-US" sz="2800" b="1"/>
              <a:t>610-640 nm</a:t>
            </a:r>
            <a:r>
              <a:rPr lang="en-US" sz="2800"/>
              <a:t> (useful property for detecting and measuring them) </a:t>
            </a:r>
          </a:p>
          <a:p>
            <a:pPr>
              <a:lnSpc>
                <a:spcPct val="80000"/>
              </a:lnSpc>
            </a:pPr>
            <a:r>
              <a:rPr lang="en-US" sz="2800" b="1"/>
              <a:t>4 Nitrogens</a:t>
            </a:r>
            <a:r>
              <a:rPr lang="en-US" sz="2800"/>
              <a:t> at the center of the ring, enables porphyrins to chelate metal atoms (such as iron).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76C1-5623-4A32-BEB8-ED607B9AED6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Heme Biosynthesis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Mitochondria vs cell cytoplasm</a:t>
            </a:r>
          </a:p>
          <a:p>
            <a:r>
              <a:rPr lang="en-US"/>
              <a:t>Enzymes, substrates, and products at each step</a:t>
            </a:r>
          </a:p>
          <a:p>
            <a:r>
              <a:rPr lang="en-US"/>
              <a:t>Corresponding genes have been determined for all 8 of the enzymes of heme biosynthesis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57FD-6B28-4375-B175-0949BFAD1AC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53CE-27FB-485E-8ACB-EC58FF508159}" type="slidenum">
              <a:rPr lang="en-US"/>
              <a:pPr/>
              <a:t>8</a:t>
            </a:fld>
            <a:endParaRPr lang="en-US"/>
          </a:p>
        </p:txBody>
      </p:sp>
      <p:pic>
        <p:nvPicPr>
          <p:cNvPr id="2052" name="Picture 4" descr="Protoporphyrin (Heme)Synth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7119938" cy="561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HEME Biosynthesis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An essential pathway</a:t>
            </a:r>
          </a:p>
          <a:p>
            <a:pPr>
              <a:lnSpc>
                <a:spcPct val="80000"/>
              </a:lnSpc>
            </a:pPr>
            <a:r>
              <a:rPr lang="en-US" sz="2400"/>
              <a:t>Occurs in all metabolically active cells that contain </a:t>
            </a:r>
            <a:r>
              <a:rPr lang="en-US" sz="2400" b="1"/>
              <a:t>mitochondria.</a:t>
            </a:r>
          </a:p>
          <a:p>
            <a:pPr>
              <a:lnSpc>
                <a:spcPct val="80000"/>
              </a:lnSpc>
            </a:pPr>
            <a:r>
              <a:rPr lang="en-US" sz="2400"/>
              <a:t>Most active in </a:t>
            </a:r>
            <a:r>
              <a:rPr lang="en-US" sz="2400" b="1"/>
              <a:t>erythropoietic tissue</a:t>
            </a:r>
            <a:r>
              <a:rPr lang="en-US" sz="2400"/>
              <a:t> in the </a:t>
            </a:r>
            <a:r>
              <a:rPr lang="en-US" sz="2400" b="1"/>
              <a:t>Bone Marrow</a:t>
            </a:r>
            <a:r>
              <a:rPr lang="en-US" sz="2400"/>
              <a:t> (</a:t>
            </a:r>
            <a:r>
              <a:rPr lang="en-US" sz="2400" b="1"/>
              <a:t>85%</a:t>
            </a:r>
            <a:r>
              <a:rPr lang="en-US" sz="2400"/>
              <a:t> of daily Heme requirement), where it is required for hemoglobin synthesis, and in </a:t>
            </a:r>
            <a:r>
              <a:rPr lang="en-US" sz="2400" b="1"/>
              <a:t>hepatic tissue</a:t>
            </a:r>
            <a:r>
              <a:rPr lang="en-US" sz="2400"/>
              <a:t>, where the heme forms the basis of various heme-containing enzymes such as the </a:t>
            </a:r>
            <a:r>
              <a:rPr lang="en-US" sz="2400" b="1"/>
              <a:t>cytochromes P450(primary)  catalase, cytochrome oxidase, tryptophan pyrrolase, nitric acid synthetase, and myoglobin. </a:t>
            </a:r>
          </a:p>
          <a:p>
            <a:pPr>
              <a:lnSpc>
                <a:spcPct val="80000"/>
              </a:lnSpc>
            </a:pPr>
            <a:r>
              <a:rPr lang="en-US" sz="2400" b="1"/>
              <a:t>Heme complexed with globin</a:t>
            </a:r>
            <a:r>
              <a:rPr lang="en-US" sz="2400"/>
              <a:t> is preserved in circulating rbcs for about </a:t>
            </a:r>
            <a:r>
              <a:rPr lang="en-US" sz="2400" b="1"/>
              <a:t>120 days</a:t>
            </a:r>
            <a:r>
              <a:rPr lang="en-US" sz="2400"/>
              <a:t>, whereas </a:t>
            </a:r>
            <a:r>
              <a:rPr lang="en-US" sz="2400" b="1"/>
              <a:t>heme produced in the liver</a:t>
            </a:r>
            <a:r>
              <a:rPr lang="en-US" sz="2400"/>
              <a:t> is subject to much more rapid turnover </a:t>
            </a:r>
            <a:r>
              <a:rPr lang="en-US" sz="2400" b="1"/>
              <a:t>(</a:t>
            </a:r>
            <a:r>
              <a:rPr lang="en-US" sz="2400" b="1" i="1" u="sng"/>
              <a:t>hours).</a:t>
            </a:r>
            <a:r>
              <a:rPr lang="en-US" sz="2400" b="1"/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F1AF-35C3-4E1E-B010-C640F10A915E}" type="slidenum">
              <a:rPr lang="en-US"/>
              <a:pPr/>
              <a:t>9</a:t>
            </a:fld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971800" y="2362200"/>
            <a:ext cx="76200" cy="76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2161</TotalTime>
  <Words>4014</Words>
  <Application>Microsoft Office PowerPoint</Application>
  <PresentationFormat>On-screen Show (4:3)</PresentationFormat>
  <Paragraphs>408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Porphyrias</vt:lpstr>
      <vt:lpstr>Porphyrias</vt:lpstr>
      <vt:lpstr>HEME</vt:lpstr>
      <vt:lpstr>Porphyria cont…</vt:lpstr>
      <vt:lpstr>PowerPoint Presentation</vt:lpstr>
      <vt:lpstr>Porphyrins </vt:lpstr>
      <vt:lpstr>Steps in Heme Biosynthesis</vt:lpstr>
      <vt:lpstr>PowerPoint Presentation</vt:lpstr>
      <vt:lpstr>HEME Biosynthesis</vt:lpstr>
      <vt:lpstr>Beginning of HEME PATHWAY</vt:lpstr>
      <vt:lpstr>The 3 porphyrins of Clinical Significance.</vt:lpstr>
      <vt:lpstr>Porphyrias cont…..</vt:lpstr>
      <vt:lpstr>Porphyrins vs Porphyrinogens</vt:lpstr>
      <vt:lpstr>Porphyrias</vt:lpstr>
      <vt:lpstr>Porphyrias cont…</vt:lpstr>
      <vt:lpstr>Porphyrias cont….</vt:lpstr>
      <vt:lpstr>Neurologic, Cutaneous, Secondary Porphyrias…….</vt:lpstr>
      <vt:lpstr>Different Porphyria Classification OLD- FYI</vt:lpstr>
      <vt:lpstr>Different Porphyria Classification NEW </vt:lpstr>
      <vt:lpstr>Neurologic Porphyrias - general</vt:lpstr>
      <vt:lpstr> Neurologic Porphyrias general cont…</vt:lpstr>
      <vt:lpstr> Neurologic Porphyrias- general…..</vt:lpstr>
      <vt:lpstr>Neurologic Porphyrias cont..</vt:lpstr>
      <vt:lpstr> Neurologic Porphyrias  general….</vt:lpstr>
      <vt:lpstr>Neurologic Porphyria  1-Acute Intermittent Porphyria</vt:lpstr>
      <vt:lpstr>Neurologic Porphyria   1– Acute Intermittent Porphyria cont..</vt:lpstr>
      <vt:lpstr>2-Neurological Porphyria   ALA DEHYRATASE DEFICIENCY </vt:lpstr>
      <vt:lpstr>Cutaneous Porphyrias</vt:lpstr>
      <vt:lpstr>Neurologic &amp; Cutaneous Porphyria  1-Variegate Porphyria</vt:lpstr>
      <vt:lpstr>Neurological &amp; Cutaneous Porphyria  2-Hereditary Coproporphyria </vt:lpstr>
      <vt:lpstr>CutaneousPorphyrias  3- Porphyria cutanea tarda</vt:lpstr>
      <vt:lpstr>Cutaneous Porphyrias 3 - Porphyria cutanea tarda…..</vt:lpstr>
      <vt:lpstr>Cutaneous Porphyrias  4- Erythopoietic Protoporphyria</vt:lpstr>
      <vt:lpstr>Cutaneous Porphyrias  5- Congenital erythropoietic porphyria</vt:lpstr>
      <vt:lpstr>Cutaneous Porphyrias  5 Congenital erythropoietic porphyria cont….</vt:lpstr>
      <vt:lpstr>Secondary Disorders of Porphyrin Metabolism -Porphyrinurias</vt:lpstr>
      <vt:lpstr>Secondary Disorders of Porphyrin Metabolism - Iron Deficiency</vt:lpstr>
      <vt:lpstr>Secondary Disorders of Porphyrin Metabolism- Coproporphyrinuria</vt:lpstr>
      <vt:lpstr>Screening Tests for Initial Evaluation of Porphyrias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Screening Tests for Initial Evaluation of Porphyrias cont…</vt:lpstr>
      <vt:lpstr>Specimens handling requirements</vt:lpstr>
      <vt:lpstr>PowerPoint Presentation</vt:lpstr>
      <vt:lpstr>Works Cited</vt:lpstr>
    </vt:vector>
  </TitlesOfParts>
  <Company>RKK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Earl Leach</dc:creator>
  <cp:lastModifiedBy>Docia D. Murphy-Johnson</cp:lastModifiedBy>
  <cp:revision>141</cp:revision>
  <dcterms:created xsi:type="dcterms:W3CDTF">2008-11-22T21:11:44Z</dcterms:created>
  <dcterms:modified xsi:type="dcterms:W3CDTF">2023-06-21T16:37:50Z</dcterms:modified>
</cp:coreProperties>
</file>