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3" r:id="rId1"/>
  </p:sldMasterIdLst>
  <p:notesMasterIdLst>
    <p:notesMasterId r:id="rId44"/>
  </p:notesMasterIdLst>
  <p:sldIdLst>
    <p:sldId id="323" r:id="rId2"/>
    <p:sldId id="325" r:id="rId3"/>
    <p:sldId id="326" r:id="rId4"/>
    <p:sldId id="324" r:id="rId5"/>
    <p:sldId id="259" r:id="rId6"/>
    <p:sldId id="328" r:id="rId7"/>
    <p:sldId id="275" r:id="rId8"/>
    <p:sldId id="274" r:id="rId9"/>
    <p:sldId id="276" r:id="rId10"/>
    <p:sldId id="336" r:id="rId11"/>
    <p:sldId id="294" r:id="rId12"/>
    <p:sldId id="337" r:id="rId13"/>
    <p:sldId id="312" r:id="rId14"/>
    <p:sldId id="331" r:id="rId15"/>
    <p:sldId id="330" r:id="rId16"/>
    <p:sldId id="314" r:id="rId17"/>
    <p:sldId id="313" r:id="rId18"/>
    <p:sldId id="338" r:id="rId19"/>
    <p:sldId id="341" r:id="rId20"/>
    <p:sldId id="342" r:id="rId21"/>
    <p:sldId id="343" r:id="rId22"/>
    <p:sldId id="315" r:id="rId23"/>
    <p:sldId id="339" r:id="rId24"/>
    <p:sldId id="333" r:id="rId25"/>
    <p:sldId id="277" r:id="rId26"/>
    <p:sldId id="278" r:id="rId27"/>
    <p:sldId id="344" r:id="rId28"/>
    <p:sldId id="279" r:id="rId29"/>
    <p:sldId id="318" r:id="rId30"/>
    <p:sldId id="345" r:id="rId31"/>
    <p:sldId id="287" r:id="rId32"/>
    <p:sldId id="349" r:id="rId33"/>
    <p:sldId id="350" r:id="rId34"/>
    <p:sldId id="346" r:id="rId35"/>
    <p:sldId id="319" r:id="rId36"/>
    <p:sldId id="335" r:id="rId37"/>
    <p:sldId id="320" r:id="rId38"/>
    <p:sldId id="321" r:id="rId39"/>
    <p:sldId id="322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2924"/>
    <a:srgbClr val="5E5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8C81D3-CEAC-4637-99EA-0E62ABD1DDFD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F73B996-527F-486F-82FA-FAE27CAA0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7D70ABC-63CC-495D-901B-FBF49C1A4B15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E578E3-D9A1-4816-8392-CB353CED2B1D}" type="slidenum">
              <a:rPr lang="en-US"/>
              <a:pPr/>
              <a:t>41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2871E8-0C2A-45D3-9335-5D7556697662}" type="slidenum">
              <a:rPr lang="en-US"/>
              <a:pPr/>
              <a:t>42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333964-1A30-45EE-B43D-E62A97DA02B6}" type="slidenum">
              <a:rPr lang="en-US"/>
              <a:pPr/>
              <a:t>7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DB7B45-A138-4DE1-8468-ACE49F30A0FB}" type="slidenum">
              <a:rPr lang="en-US"/>
              <a:pPr/>
              <a:t>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67556F-1D70-4F30-A748-E901B8670EB8}" type="slidenum">
              <a:rPr lang="en-US"/>
              <a:pPr/>
              <a:t>9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51BA38-F31E-46E8-B775-BB1ADCD6CCFA}" type="slidenum">
              <a:rPr lang="en-US"/>
              <a:pPr/>
              <a:t>25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4D5F94-434F-4AB4-B8B6-7AC14A02CE94}" type="slidenum">
              <a:rPr lang="en-US"/>
              <a:pPr/>
              <a:t>26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6A3E96-9A8A-4C98-B5F4-AA8507476F8A}" type="slidenum">
              <a:rPr lang="en-US"/>
              <a:pPr/>
              <a:t>28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401E62-556B-4D00-BDCF-21550ABD941C}" type="slidenum">
              <a:rPr lang="en-US"/>
              <a:pPr/>
              <a:t>31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916676-0525-4B7F-AB8F-FAECCB52DC39}" type="slidenum">
              <a:rPr lang="en-US"/>
              <a:pPr/>
              <a:t>40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2877D294-136C-42C8-BB24-C57BF18E258E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98CC59-7AA7-4293-9B31-EAC265831E45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0675F5-86BC-4928-8CFF-91125613A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D904B8-2057-4790-AD43-41A73F9021D7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EB1663-3E5E-45F2-8B2F-32BBF06B9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6963C3-C6F9-4443-8950-964C4FEF81FA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DD3D3D-DC94-4D4F-BE3E-DACFC7E6E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77E834-D64E-4B3B-8427-5158CD963DF1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8BB067-A48C-4292-AB0B-3DAA93C09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0F1DFD-86C9-4F8A-9A51-33C014E889E7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32638F-C947-438B-8382-345D09A61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50F926-6E42-4AD3-B646-CC39BCD1ECD1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6288AE-0AFF-41E6-AB0E-B560F9629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97F431-2B28-44F8-BB88-2F1F90BE134C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259B51-B73F-4393-8D6F-94374B3D4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5D1967-35BD-4B5E-96DC-CF9FDD4AF304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7C5B72-D009-4CB4-A3E8-5ACA93CD7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595824-4241-4518-8A15-99D13711F6E7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FAD478-3985-41F9-82C3-7C9A4F06B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9A2431-87CB-4FEF-9E2C-838E849817C8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A746E3-E9D0-4C45-9770-B6918EE9C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2C0FC7-EED2-47C4-8802-925EFE1186AC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6B0019-08BE-4D13-B44F-716241CC3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smtClean="0">
                <a:solidFill>
                  <a:srgbClr val="595959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E549BEA3-8168-4BB2-B0BF-6833AB967810}" type="datetime1">
              <a:rPr lang="en-US"/>
              <a:pPr>
                <a:defRPr/>
              </a:pPr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smtClean="0">
                <a:solidFill>
                  <a:srgbClr val="595959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fld id="{9ECE00F3-3D47-40FE-8EAC-EAC995AF7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C1BCAE-3DEF-4590-B115-974943155140}" type="slidenum">
              <a:rPr lang="en-US"/>
              <a:pPr/>
              <a:t>1</a:t>
            </a:fld>
            <a:endParaRPr lang="en-US"/>
          </a:p>
        </p:txBody>
      </p:sp>
      <p:sp>
        <p:nvSpPr>
          <p:cNvPr id="14339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solidFill>
            <a:schemeClr val="accent1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Adrenal Gland</a:t>
            </a:r>
          </a:p>
        </p:txBody>
      </p:sp>
      <p:sp>
        <p:nvSpPr>
          <p:cNvPr id="14340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solidFill>
            <a:schemeClr val="hlink"/>
          </a:solidFill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en-US" dirty="0" smtClean="0">
                <a:solidFill>
                  <a:schemeClr val="bg1"/>
                </a:solidFill>
              </a:rPr>
              <a:t>Northside Hospital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4F63BB-EE54-40F2-8CC2-0463A3EB0B34}" type="slidenum">
              <a:rPr lang="en-US"/>
              <a:pPr/>
              <a:t>10</a:t>
            </a:fld>
            <a:endParaRPr lang="en-US"/>
          </a:p>
        </p:txBody>
      </p:sp>
      <p:pic>
        <p:nvPicPr>
          <p:cNvPr id="2355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2100" y="0"/>
            <a:ext cx="34718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anchor="b"/>
          <a:lstStyle/>
          <a:p>
            <a:pPr algn="r" defTabSz="914400">
              <a:defRPr/>
            </a:pPr>
            <a:fld id="{5FC59EF1-96BD-4C89-8C6A-D00F099B71BC}" type="slidenum">
              <a:rPr 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defTabSz="914400">
                <a:defRPr/>
              </a:pPr>
              <a:t>10</a:t>
            </a:fld>
            <a:endParaRPr 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786C6F-B8B2-4EF8-8164-1A32D4EE1171}" type="slidenum">
              <a:rPr lang="en-US"/>
              <a:pPr/>
              <a:t>11</a:t>
            </a:fld>
            <a:endParaRPr lang="en-US"/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Cortex Steroidogenesis</a:t>
            </a:r>
            <a:br>
              <a:rPr lang="en-US" smtClean="0"/>
            </a:br>
            <a:endParaRPr lang="en-US" smtClean="0"/>
          </a:p>
        </p:txBody>
      </p:sp>
      <p:pic>
        <p:nvPicPr>
          <p:cNvPr id="24580" name="Content Placeholder 3" descr="adrenalsteroidsynthesi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1707" r="-21707"/>
          <a:stretch>
            <a:fillRect/>
          </a:stretch>
        </p:blipFill>
        <p:spPr>
          <a:xfrm>
            <a:off x="498475" y="1252538"/>
            <a:ext cx="8118475" cy="5235575"/>
          </a:xfrm>
          <a:noFill/>
        </p:spPr>
      </p:pic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7070725" y="2847975"/>
            <a:ext cx="1820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ym typeface="Wingdings" pitchFamily="2" charset="2"/>
              </a:rPr>
              <a:t></a:t>
            </a:r>
            <a:r>
              <a:rPr lang="en-US"/>
              <a:t>Under control of ACTH</a:t>
            </a:r>
          </a:p>
        </p:txBody>
      </p:sp>
      <p:sp>
        <p:nvSpPr>
          <p:cNvPr id="6" name="Left Brace 5"/>
          <p:cNvSpPr/>
          <p:nvPr/>
        </p:nvSpPr>
        <p:spPr>
          <a:xfrm>
            <a:off x="1768475" y="1600200"/>
            <a:ext cx="788988" cy="189547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257175" y="2297113"/>
            <a:ext cx="1751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Occurs in Mitochondria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7498BA-56DF-4BED-870C-CF8FFF6FA42A}" type="slidenum">
              <a:rPr lang="en-US"/>
              <a:pPr/>
              <a:t>12</a:t>
            </a:fld>
            <a:endParaRPr lang="en-US"/>
          </a:p>
        </p:txBody>
      </p:sp>
      <p:sp>
        <p:nvSpPr>
          <p:cNvPr id="2560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                   Basic Steroid Nucleus </a:t>
            </a:r>
          </a:p>
        </p:txBody>
      </p:sp>
      <p:sp>
        <p:nvSpPr>
          <p:cNvPr id="2560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>
                <a:solidFill>
                  <a:schemeClr val="tx1"/>
                </a:solidFill>
              </a:rPr>
              <a:t>Consisting of</a:t>
            </a:r>
            <a:r>
              <a:rPr lang="en-US" smtClean="0"/>
              <a:t> </a:t>
            </a:r>
            <a:r>
              <a:rPr lang="en-US" smtClean="0">
                <a:solidFill>
                  <a:srgbClr val="5E5EC2"/>
                </a:solidFill>
              </a:rPr>
              <a:t>3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six-carbon</a:t>
            </a:r>
            <a:r>
              <a:rPr lang="en-US" smtClean="0"/>
              <a:t> </a:t>
            </a:r>
            <a:r>
              <a:rPr lang="en-US" smtClean="0">
                <a:solidFill>
                  <a:schemeClr val="tx1"/>
                </a:solidFill>
              </a:rPr>
              <a:t>hexane rings &amp;</a:t>
            </a:r>
            <a:r>
              <a:rPr lang="en-US" smtClean="0"/>
              <a:t> </a:t>
            </a:r>
            <a:r>
              <a:rPr lang="en-US" smtClean="0">
                <a:solidFill>
                  <a:srgbClr val="5E5EC2"/>
                </a:solidFill>
              </a:rPr>
              <a:t>on</a:t>
            </a:r>
            <a:r>
              <a:rPr lang="en-US" smtClean="0"/>
              <a:t>e </a:t>
            </a:r>
            <a:r>
              <a:rPr lang="en-US" smtClean="0">
                <a:solidFill>
                  <a:schemeClr val="hlink"/>
                </a:solidFill>
              </a:rPr>
              <a:t>five-carbon</a:t>
            </a:r>
            <a:r>
              <a:rPr lang="en-US" smtClean="0"/>
              <a:t> </a:t>
            </a:r>
            <a:r>
              <a:rPr lang="en-US" smtClean="0">
                <a:solidFill>
                  <a:schemeClr val="tx1"/>
                </a:solidFill>
              </a:rPr>
              <a:t>pentane rings</a:t>
            </a:r>
          </a:p>
          <a:p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5605" name="Picture 4" descr="pict3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5988" y="1860550"/>
            <a:ext cx="44323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6AE64C-F383-49BB-A1CC-A8822323A5C5}" type="slidenum">
              <a:rPr lang="en-US"/>
              <a:pPr/>
              <a:t>13</a:t>
            </a:fld>
            <a:endParaRPr lang="en-US"/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Adrenal Cortical Hormones</a:t>
            </a: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chemeClr val="tx1"/>
                </a:solidFill>
              </a:rPr>
              <a:t>Glucocorticoids( primarily </a:t>
            </a:r>
            <a:r>
              <a:rPr lang="en-US" sz="2000" smtClean="0">
                <a:solidFill>
                  <a:srgbClr val="5E5EC2"/>
                </a:solidFill>
              </a:rPr>
              <a:t>cortisol</a:t>
            </a:r>
            <a:r>
              <a:rPr lang="en-US" sz="2000" smtClean="0">
                <a:solidFill>
                  <a:schemeClr val="tx1"/>
                </a:solidFill>
              </a:rPr>
              <a:t> in humans)</a:t>
            </a:r>
          </a:p>
          <a:p>
            <a:pPr lvl="1" indent="-228600">
              <a:buFont typeface="Wingdings" pitchFamily="2" charset="2"/>
              <a:buChar char="n"/>
            </a:pPr>
            <a:endParaRPr lang="en-US" sz="1800" b="0" smtClean="0">
              <a:solidFill>
                <a:schemeClr val="tx1"/>
              </a:solidFill>
            </a:endParaRP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Under adrenocorticotropic hormone (</a:t>
            </a:r>
            <a:r>
              <a:rPr lang="en-US" sz="1800" b="0" smtClean="0">
                <a:solidFill>
                  <a:schemeClr val="hlink"/>
                </a:solidFill>
              </a:rPr>
              <a:t>ACTH</a:t>
            </a:r>
            <a:r>
              <a:rPr lang="en-US" sz="1800" b="0" smtClean="0">
                <a:solidFill>
                  <a:schemeClr val="tx1"/>
                </a:solidFill>
              </a:rPr>
              <a:t>) control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Hypthalamus produces </a:t>
            </a:r>
            <a:r>
              <a:rPr lang="en-US" sz="1800" b="0" smtClean="0">
                <a:solidFill>
                  <a:schemeClr val="hlink"/>
                </a:solidFill>
              </a:rPr>
              <a:t>corticotropin releasing Hormone </a:t>
            </a:r>
            <a:r>
              <a:rPr lang="en-US" sz="1800" b="0" smtClean="0">
                <a:solidFill>
                  <a:schemeClr val="tx1"/>
                </a:solidFill>
              </a:rPr>
              <a:t>(</a:t>
            </a:r>
            <a:r>
              <a:rPr lang="en-US" sz="1800" b="0" smtClean="0">
                <a:solidFill>
                  <a:schemeClr val="hlink"/>
                </a:solidFill>
              </a:rPr>
              <a:t>CRH</a:t>
            </a:r>
            <a:r>
              <a:rPr lang="en-US" sz="1800" b="0" smtClean="0">
                <a:solidFill>
                  <a:schemeClr val="tx1"/>
                </a:solidFill>
              </a:rPr>
              <a:t>) which stimulates </a:t>
            </a:r>
            <a:r>
              <a:rPr lang="en-US" sz="1800" b="0" smtClean="0">
                <a:solidFill>
                  <a:schemeClr val="hlink"/>
                </a:solidFill>
              </a:rPr>
              <a:t>ACTH</a:t>
            </a:r>
            <a:r>
              <a:rPr lang="en-US" sz="1800" b="0" smtClean="0">
                <a:solidFill>
                  <a:schemeClr val="tx1"/>
                </a:solidFill>
              </a:rPr>
              <a:t>.  ACTH stimulates </a:t>
            </a:r>
            <a:r>
              <a:rPr lang="en-US" sz="1800" b="0" smtClean="0">
                <a:solidFill>
                  <a:srgbClr val="5E5EC2"/>
                </a:solidFill>
              </a:rPr>
              <a:t>cortisol</a:t>
            </a:r>
            <a:r>
              <a:rPr lang="en-US" sz="1800" b="0" smtClean="0">
                <a:solidFill>
                  <a:schemeClr val="tx1"/>
                </a:solidFill>
              </a:rPr>
              <a:t> release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rgbClr val="5E5EC2"/>
                </a:solidFill>
              </a:rPr>
              <a:t>Negative feedback from cortisol to the pituitary gland.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90% of secreted cortisol is bound to transcortin (</a:t>
            </a:r>
            <a:r>
              <a:rPr lang="en-US" sz="1800" b="0" smtClean="0">
                <a:solidFill>
                  <a:schemeClr val="hlink"/>
                </a:solidFill>
              </a:rPr>
              <a:t>cortisol binding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globulin</a:t>
            </a:r>
            <a:r>
              <a:rPr lang="en-US" sz="1800" b="0" smtClean="0">
                <a:solidFill>
                  <a:schemeClr val="tx1"/>
                </a:solidFill>
              </a:rPr>
              <a:t>) or </a:t>
            </a:r>
            <a:r>
              <a:rPr lang="en-US" sz="1800" b="0" smtClean="0">
                <a:solidFill>
                  <a:schemeClr val="hlink"/>
                </a:solidFill>
              </a:rPr>
              <a:t>albumin</a:t>
            </a:r>
            <a:r>
              <a:rPr lang="en-US" sz="1800" b="0" smtClean="0">
                <a:solidFill>
                  <a:schemeClr val="tx1"/>
                </a:solidFill>
              </a:rPr>
              <a:t> and has a half life of 90 min.</a:t>
            </a:r>
          </a:p>
          <a:p>
            <a:pPr marL="228600" indent="-228600" algn="l">
              <a:spcBef>
                <a:spcPts val="2000"/>
              </a:spcBef>
            </a:pPr>
            <a:endParaRPr lang="en-US" sz="2000" smtClean="0">
              <a:solidFill>
                <a:srgbClr val="595959"/>
              </a:solidFill>
            </a:endParaRPr>
          </a:p>
          <a:p>
            <a:pPr marL="228600" indent="-228600" algn="l">
              <a:spcBef>
                <a:spcPts val="2000"/>
              </a:spcBef>
            </a:pPr>
            <a:endParaRPr lang="en-US" sz="2000" smtClean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4E1650-714D-4A70-B104-FDD31EAA16E8}" type="slidenum">
              <a:rPr lang="en-US"/>
              <a:pPr/>
              <a:t>14</a:t>
            </a:fld>
            <a:endParaRPr lang="en-US"/>
          </a:p>
        </p:txBody>
      </p:sp>
      <p:pic>
        <p:nvPicPr>
          <p:cNvPr id="27651" name="Picture 6" descr="978-0-323-03658-0_08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7450" y="1381125"/>
            <a:ext cx="38100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/>
              <a:t>Control &amp; Metabolism of glucocorticoids</a:t>
            </a:r>
            <a:br>
              <a:rPr lang="en-US" sz="2400" smtClean="0"/>
            </a:br>
            <a:r>
              <a:rPr lang="en-US" sz="1800" smtClean="0"/>
              <a:t>Kaplan Page 1007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B6DF6A-FE46-4D4E-8AE0-373437B7FEEF}" type="slidenum">
              <a:rPr lang="en-US"/>
              <a:pPr/>
              <a:t>15</a:t>
            </a:fld>
            <a:endParaRPr lang="en-US"/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Diurnal Cortisol Variations</a:t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sz="2000" smtClean="0">
                <a:solidFill>
                  <a:schemeClr val="tx1"/>
                </a:solidFill>
              </a:rPr>
              <a:t>Kaplan Page 1007</a:t>
            </a:r>
          </a:p>
        </p:txBody>
      </p:sp>
      <p:sp>
        <p:nvSpPr>
          <p:cNvPr id="2867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2"/>
            <a:r>
              <a:rPr lang="en-US" smtClean="0">
                <a:solidFill>
                  <a:schemeClr val="hlink"/>
                </a:solidFill>
              </a:rPr>
              <a:t>Peak</a:t>
            </a:r>
            <a:r>
              <a:rPr lang="en-US" smtClean="0">
                <a:solidFill>
                  <a:schemeClr val="tx1"/>
                </a:solidFill>
              </a:rPr>
              <a:t>:  6-8am</a:t>
            </a:r>
          </a:p>
          <a:p>
            <a:pPr lvl="2"/>
            <a:r>
              <a:rPr lang="en-US" smtClean="0">
                <a:solidFill>
                  <a:schemeClr val="hlink"/>
                </a:solidFill>
              </a:rPr>
              <a:t>Trough</a:t>
            </a:r>
            <a:r>
              <a:rPr lang="en-US" smtClean="0">
                <a:solidFill>
                  <a:schemeClr val="tx1"/>
                </a:solidFill>
              </a:rPr>
              <a:t>: 6pm-12am</a:t>
            </a:r>
          </a:p>
          <a:p>
            <a:pPr lvl="2"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28677" name="Picture 5" descr="978-0-323-03658-0_08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2175" y="3216275"/>
            <a:ext cx="3810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EFDAD6-B4F6-43E6-8952-BEFE155BF2F0}" type="slidenum">
              <a:rPr lang="en-US"/>
              <a:pPr/>
              <a:t>16</a:t>
            </a:fld>
            <a:endParaRPr lang="en-US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Adrenal Cortical Hormones</a:t>
            </a:r>
          </a:p>
        </p:txBody>
      </p:sp>
      <p:sp>
        <p:nvSpPr>
          <p:cNvPr id="29700" name="Content Placeholder 2"/>
          <p:cNvSpPr>
            <a:spLocks noGrp="1"/>
          </p:cNvSpPr>
          <p:nvPr>
            <p:ph idx="1"/>
          </p:nvPr>
        </p:nvSpPr>
        <p:spPr>
          <a:xfrm>
            <a:off x="333375" y="141605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chemeClr val="tx1"/>
                </a:solidFill>
              </a:rPr>
              <a:t>Laboratory measurement of Cortisol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Sleep patterns</a:t>
            </a:r>
            <a:r>
              <a:rPr lang="en-US" sz="1800" b="0" smtClean="0">
                <a:solidFill>
                  <a:schemeClr val="tx1"/>
                </a:solidFill>
              </a:rPr>
              <a:t> or </a:t>
            </a:r>
            <a:r>
              <a:rPr lang="en-US" sz="1800" b="0" smtClean="0">
                <a:solidFill>
                  <a:schemeClr val="hlink"/>
                </a:solidFill>
              </a:rPr>
              <a:t>stress</a:t>
            </a:r>
            <a:r>
              <a:rPr lang="en-US" sz="1800" b="0" smtClean="0">
                <a:solidFill>
                  <a:schemeClr val="tx1"/>
                </a:solidFill>
              </a:rPr>
              <a:t> can cause alterations in cortisol and ACTH circadian pattern.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RIA</a:t>
            </a:r>
            <a:r>
              <a:rPr lang="en-US" sz="1800" b="0" smtClean="0">
                <a:solidFill>
                  <a:schemeClr val="tx1"/>
                </a:solidFill>
              </a:rPr>
              <a:t> and Fluorescence Polarization Immunoassay</a:t>
            </a:r>
            <a:r>
              <a:rPr lang="en-US" sz="1800" b="0" smtClean="0"/>
              <a:t>(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FPIA</a:t>
            </a:r>
            <a:r>
              <a:rPr lang="en-US" sz="1800" b="0" smtClean="0">
                <a:solidFill>
                  <a:schemeClr val="tx1"/>
                </a:solidFill>
              </a:rPr>
              <a:t>) commonly used.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HPLC</a:t>
            </a:r>
            <a:r>
              <a:rPr lang="en-US" sz="1800" b="0" smtClean="0">
                <a:solidFill>
                  <a:schemeClr val="tx1"/>
                </a:solidFill>
              </a:rPr>
              <a:t>, </a:t>
            </a:r>
            <a:r>
              <a:rPr lang="en-US" sz="1800" b="0" smtClean="0">
                <a:solidFill>
                  <a:schemeClr val="hlink"/>
                </a:solidFill>
              </a:rPr>
              <a:t>GC-MS</a:t>
            </a:r>
            <a:r>
              <a:rPr lang="en-US" sz="1800" b="0" smtClean="0">
                <a:solidFill>
                  <a:schemeClr val="tx1"/>
                </a:solidFill>
              </a:rPr>
              <a:t> , and </a:t>
            </a:r>
            <a:r>
              <a:rPr lang="en-US" sz="1800" b="0" smtClean="0">
                <a:solidFill>
                  <a:schemeClr val="hlink"/>
                </a:solidFill>
              </a:rPr>
              <a:t>LC-MS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Serum samples</a:t>
            </a:r>
            <a:r>
              <a:rPr lang="en-US" sz="1800" b="0" smtClean="0">
                <a:solidFill>
                  <a:schemeClr val="tx1"/>
                </a:solidFill>
              </a:rPr>
              <a:t> collected at both 8am and 4 pm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Reference ranges</a:t>
            </a:r>
            <a:r>
              <a:rPr lang="en-US" sz="1800" b="0" smtClean="0">
                <a:solidFill>
                  <a:schemeClr val="tx1"/>
                </a:solidFill>
              </a:rPr>
              <a:t>: 8am= 5-23 ug/dL, 4pm= 3-16ug/dl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Urine testing</a:t>
            </a:r>
            <a:r>
              <a:rPr lang="en-US" sz="1800" b="0" smtClean="0">
                <a:solidFill>
                  <a:schemeClr val="tx1"/>
                </a:solidFill>
              </a:rPr>
              <a:t>: </a:t>
            </a:r>
            <a:r>
              <a:rPr lang="en-US" sz="1800" b="0" smtClean="0">
                <a:solidFill>
                  <a:srgbClr val="5E5EC2"/>
                </a:solidFill>
              </a:rPr>
              <a:t>cortisol</a:t>
            </a:r>
            <a:r>
              <a:rPr lang="en-US" sz="1800" b="0" smtClean="0">
                <a:solidFill>
                  <a:schemeClr val="tx1"/>
                </a:solidFill>
              </a:rPr>
              <a:t> metabolites (</a:t>
            </a:r>
            <a:r>
              <a:rPr lang="en-US" sz="1800" b="0" smtClean="0">
                <a:solidFill>
                  <a:srgbClr val="5E5EC2"/>
                </a:solidFill>
              </a:rPr>
              <a:t>17-hydroxycorticosteroids </a:t>
            </a:r>
            <a:r>
              <a:rPr lang="en-US" sz="1800" b="0" smtClean="0">
                <a:solidFill>
                  <a:schemeClr val="tx1"/>
                </a:solidFill>
              </a:rPr>
              <a:t>(Porter Silber color reaction) and 17-ketogenic steroids (Zimmerman chromogenic reaction) Both replaced with </a:t>
            </a:r>
            <a:r>
              <a:rPr lang="en-US" sz="1800" b="0" smtClean="0">
                <a:solidFill>
                  <a:schemeClr val="hlink"/>
                </a:solidFill>
              </a:rPr>
              <a:t>immunoassays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B50490-1479-4025-B70C-7A9271C8A708}" type="slidenum">
              <a:rPr lang="en-US"/>
              <a:pPr/>
              <a:t>17</a:t>
            </a:fld>
            <a:endParaRPr lang="en-US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Adrenal Cortical Hormones</a:t>
            </a:r>
            <a:br>
              <a:rPr lang="en-US" sz="3200" smtClean="0"/>
            </a:br>
            <a:r>
              <a:rPr lang="en-US" sz="3200" smtClean="0"/>
              <a:t> </a:t>
            </a:r>
            <a:r>
              <a:rPr lang="en-US" sz="3200" smtClean="0">
                <a:solidFill>
                  <a:srgbClr val="5E5EC2"/>
                </a:solidFill>
              </a:rPr>
              <a:t>Cortisol</a:t>
            </a:r>
            <a:r>
              <a:rPr lang="en-US" sz="3200" smtClean="0"/>
              <a:t> </a:t>
            </a:r>
            <a:r>
              <a:rPr lang="en-US" sz="3200" smtClean="0">
                <a:solidFill>
                  <a:schemeClr val="tx1"/>
                </a:solidFill>
              </a:rPr>
              <a:t>Functions</a:t>
            </a:r>
          </a:p>
        </p:txBody>
      </p:sp>
      <p:sp>
        <p:nvSpPr>
          <p:cNvPr id="30724" name="Content Placeholder 2"/>
          <p:cNvSpPr>
            <a:spLocks noGrp="1"/>
          </p:cNvSpPr>
          <p:nvPr>
            <p:ph idx="1"/>
          </p:nvPr>
        </p:nvSpPr>
        <p:spPr>
          <a:xfrm>
            <a:off x="498475" y="1414463"/>
            <a:ext cx="7556500" cy="4144962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</a:pPr>
            <a:endParaRPr lang="en-US" sz="2000" smtClean="0">
              <a:solidFill>
                <a:schemeClr val="tx1"/>
              </a:solidFill>
            </a:endParaRP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    Essential for life and a </a:t>
            </a:r>
            <a:r>
              <a:rPr lang="en-US" sz="1800" b="0" smtClean="0">
                <a:solidFill>
                  <a:schemeClr val="hlink"/>
                </a:solidFill>
              </a:rPr>
              <a:t>catabolic</a:t>
            </a:r>
            <a:r>
              <a:rPr lang="en-US" sz="1800" b="0" smtClean="0">
                <a:solidFill>
                  <a:schemeClr val="tx1"/>
                </a:solidFill>
              </a:rPr>
              <a:t> hormone 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Promotes </a:t>
            </a:r>
            <a:r>
              <a:rPr lang="en-US" b="0" smtClean="0">
                <a:solidFill>
                  <a:schemeClr val="hlink"/>
                </a:solidFill>
              </a:rPr>
              <a:t>protein</a:t>
            </a:r>
            <a:r>
              <a:rPr lang="en-US" b="0" smtClean="0">
                <a:solidFill>
                  <a:schemeClr val="tx1"/>
                </a:solidFill>
              </a:rPr>
              <a:t> and lipid breakdown</a:t>
            </a:r>
            <a:r>
              <a:rPr lang="en-US" b="0" smtClean="0">
                <a:solidFill>
                  <a:schemeClr val="hlink"/>
                </a:solidFill>
              </a:rPr>
              <a:t> (lipolysis)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Inhibits protein synthesis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Stimulates </a:t>
            </a:r>
            <a:r>
              <a:rPr lang="en-US" b="0" smtClean="0">
                <a:solidFill>
                  <a:schemeClr val="hlink"/>
                </a:solidFill>
              </a:rPr>
              <a:t>gluconeogenesis </a:t>
            </a:r>
            <a:r>
              <a:rPr lang="en-US" b="0" smtClean="0">
                <a:solidFill>
                  <a:schemeClr val="tx1"/>
                </a:solidFill>
              </a:rPr>
              <a:t>and </a:t>
            </a:r>
            <a:r>
              <a:rPr lang="en-US" b="0" smtClean="0">
                <a:solidFill>
                  <a:schemeClr val="hlink"/>
                </a:solidFill>
              </a:rPr>
              <a:t>glycogenolysis</a:t>
            </a:r>
            <a:r>
              <a:rPr lang="en-US" b="0" smtClean="0">
                <a:solidFill>
                  <a:schemeClr val="tx1"/>
                </a:solidFill>
              </a:rPr>
              <a:t> in liver; </a:t>
            </a:r>
            <a:r>
              <a:rPr lang="en-US" b="0" smtClean="0">
                <a:solidFill>
                  <a:schemeClr val="hlink"/>
                </a:solidFill>
              </a:rPr>
              <a:t>increasing glucose levels </a:t>
            </a:r>
            <a:r>
              <a:rPr lang="en-US" b="0" smtClean="0">
                <a:solidFill>
                  <a:schemeClr val="tx1"/>
                </a:solidFill>
              </a:rPr>
              <a:t>(antagonistic to insulin)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hlink"/>
                </a:solidFill>
              </a:rPr>
              <a:t>Inhibit </a:t>
            </a:r>
            <a:r>
              <a:rPr lang="en-US" b="0" smtClean="0">
                <a:solidFill>
                  <a:schemeClr val="tx1"/>
                </a:solidFill>
              </a:rPr>
              <a:t>glucose uptake in peripheral tissues –</a:t>
            </a:r>
            <a:r>
              <a:rPr lang="en-US" b="0" smtClean="0">
                <a:solidFill>
                  <a:schemeClr val="hlink"/>
                </a:solidFill>
              </a:rPr>
              <a:t>muscles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hlink"/>
                </a:solidFill>
              </a:rPr>
              <a:t>Promotes</a:t>
            </a:r>
            <a:r>
              <a:rPr lang="en-US" b="0" smtClean="0">
                <a:solidFill>
                  <a:schemeClr val="tx1"/>
                </a:solidFill>
              </a:rPr>
              <a:t> glucose uptake in essential tissues- </a:t>
            </a:r>
            <a:r>
              <a:rPr lang="en-US" b="0" smtClean="0">
                <a:solidFill>
                  <a:schemeClr val="hlink"/>
                </a:solidFill>
              </a:rPr>
              <a:t>brain &amp; RBC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Decreased absorption of calcium from intestines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hlink"/>
                </a:solidFill>
              </a:rPr>
              <a:t>Immunosuppression</a:t>
            </a:r>
            <a:r>
              <a:rPr lang="en-US" b="0" smtClean="0">
                <a:solidFill>
                  <a:schemeClr val="tx1"/>
                </a:solidFill>
              </a:rPr>
              <a:t> and </a:t>
            </a:r>
            <a:r>
              <a:rPr lang="en-US" b="0" smtClean="0">
                <a:solidFill>
                  <a:schemeClr val="hlink"/>
                </a:solidFill>
              </a:rPr>
              <a:t>anti-inflammatory </a:t>
            </a:r>
            <a:r>
              <a:rPr lang="en-US" b="0" smtClean="0">
                <a:solidFill>
                  <a:schemeClr val="tx1"/>
                </a:solidFill>
              </a:rPr>
              <a:t>effect if in high concentrations (used to treat inflammatory conditions such as arthritis)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16FE9E-45A5-44B6-894C-6994FA8FE24B}" type="slidenum">
              <a:rPr lang="en-US"/>
              <a:pPr/>
              <a:t>18</a:t>
            </a:fld>
            <a:endParaRPr lang="en-US"/>
          </a:p>
        </p:txBody>
      </p:sp>
      <p:sp>
        <p:nvSpPr>
          <p:cNvPr id="3174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Adrenal Cortical Hormones</a:t>
            </a:r>
            <a:br>
              <a:rPr lang="en-US" sz="3200" smtClean="0"/>
            </a:br>
            <a:r>
              <a:rPr lang="en-US" sz="3200" smtClean="0">
                <a:solidFill>
                  <a:srgbClr val="5E5EC2"/>
                </a:solidFill>
              </a:rPr>
              <a:t>Cortisol</a:t>
            </a:r>
            <a:r>
              <a:rPr lang="en-US" sz="3200" smtClean="0"/>
              <a:t> </a:t>
            </a:r>
            <a:r>
              <a:rPr lang="en-US" sz="3200" smtClean="0">
                <a:solidFill>
                  <a:schemeClr val="tx1"/>
                </a:solidFill>
              </a:rPr>
              <a:t>Functions</a:t>
            </a:r>
          </a:p>
        </p:txBody>
      </p:sp>
      <p:sp>
        <p:nvSpPr>
          <p:cNvPr id="3174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chemeClr val="tx1"/>
                </a:solidFill>
              </a:rPr>
              <a:t>At high levels cortisol </a:t>
            </a:r>
            <a:r>
              <a:rPr lang="en-US" smtClean="0">
                <a:solidFill>
                  <a:schemeClr val="hlink"/>
                </a:solidFill>
              </a:rPr>
              <a:t>also contributes</a:t>
            </a:r>
            <a:r>
              <a:rPr lang="en-US" smtClean="0">
                <a:solidFill>
                  <a:schemeClr val="tx1"/>
                </a:solidFill>
              </a:rPr>
              <a:t> to maintenance of </a:t>
            </a:r>
            <a:r>
              <a:rPr lang="en-US" smtClean="0">
                <a:solidFill>
                  <a:schemeClr val="hlink"/>
                </a:solidFill>
              </a:rPr>
              <a:t>blood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pressure </a:t>
            </a:r>
            <a:r>
              <a:rPr lang="en-US" smtClean="0">
                <a:solidFill>
                  <a:schemeClr val="tx1"/>
                </a:solidFill>
              </a:rPr>
              <a:t>through:</a:t>
            </a:r>
          </a:p>
          <a:p>
            <a:r>
              <a:rPr lang="en-US" smtClean="0">
                <a:solidFill>
                  <a:schemeClr val="tx1"/>
                </a:solidFill>
              </a:rPr>
              <a:t>Stimulating glomerular filtration rate (</a:t>
            </a:r>
            <a:r>
              <a:rPr lang="en-US" smtClean="0">
                <a:solidFill>
                  <a:schemeClr val="hlink"/>
                </a:solidFill>
              </a:rPr>
              <a:t>GFR</a:t>
            </a:r>
            <a:r>
              <a:rPr lang="en-US" smtClean="0">
                <a:solidFill>
                  <a:schemeClr val="tx1"/>
                </a:solidFill>
              </a:rPr>
              <a:t>) and </a:t>
            </a:r>
            <a:r>
              <a:rPr lang="en-US" smtClean="0">
                <a:solidFill>
                  <a:schemeClr val="hlink"/>
                </a:solidFill>
              </a:rPr>
              <a:t>decreasing H</a:t>
            </a:r>
            <a:r>
              <a:rPr lang="en-US" baseline="-25000" smtClean="0">
                <a:solidFill>
                  <a:schemeClr val="hlink"/>
                </a:solidFill>
              </a:rPr>
              <a:t>2</a:t>
            </a:r>
            <a:r>
              <a:rPr lang="en-US" smtClean="0">
                <a:solidFill>
                  <a:schemeClr val="hlink"/>
                </a:solidFill>
              </a:rPr>
              <a:t>O reabsorption</a:t>
            </a:r>
          </a:p>
          <a:p>
            <a:r>
              <a:rPr lang="en-US" smtClean="0">
                <a:solidFill>
                  <a:schemeClr val="tx1"/>
                </a:solidFill>
              </a:rPr>
              <a:t>At high concentrations cortisol affects </a:t>
            </a:r>
            <a:r>
              <a:rPr lang="en-US" smtClean="0">
                <a:solidFill>
                  <a:schemeClr val="hlink"/>
                </a:solidFill>
              </a:rPr>
              <a:t>cardiac output</a:t>
            </a:r>
            <a:r>
              <a:rPr lang="en-US" smtClean="0">
                <a:solidFill>
                  <a:schemeClr val="tx1"/>
                </a:solidFill>
              </a:rPr>
              <a:t> through </a:t>
            </a:r>
            <a:r>
              <a:rPr lang="en-US" smtClean="0">
                <a:solidFill>
                  <a:schemeClr val="hlink"/>
                </a:solidFill>
              </a:rPr>
              <a:t>increasing </a:t>
            </a:r>
            <a:r>
              <a:rPr lang="en-US" smtClean="0">
                <a:solidFill>
                  <a:schemeClr val="tx1"/>
                </a:solidFill>
              </a:rPr>
              <a:t>vascular reactivity to </a:t>
            </a:r>
            <a:r>
              <a:rPr lang="en-US" smtClean="0">
                <a:solidFill>
                  <a:schemeClr val="hlink"/>
                </a:solidFill>
              </a:rPr>
              <a:t>vasoconstrictors </a:t>
            </a:r>
            <a:r>
              <a:rPr lang="en-US" smtClean="0">
                <a:solidFill>
                  <a:schemeClr val="tx1"/>
                </a:solidFill>
              </a:rPr>
              <a:t>(epinephrine)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449705-8788-46EA-B476-347E08BA955C}" type="slidenum">
              <a:rPr lang="en-US"/>
              <a:pPr/>
              <a:t>19</a:t>
            </a:fld>
            <a:endParaRPr lang="en-US"/>
          </a:p>
        </p:txBody>
      </p:sp>
      <p:sp>
        <p:nvSpPr>
          <p:cNvPr id="3277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Mineralocorticoids : </a:t>
            </a:r>
            <a:r>
              <a:rPr lang="en-US" smtClean="0">
                <a:solidFill>
                  <a:srgbClr val="5E5EC2"/>
                </a:solidFill>
              </a:rPr>
              <a:t>Aldosterone</a:t>
            </a:r>
          </a:p>
        </p:txBody>
      </p:sp>
      <p:sp>
        <p:nvSpPr>
          <p:cNvPr id="3277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How is </a:t>
            </a:r>
            <a:r>
              <a:rPr lang="en-US" smtClean="0">
                <a:solidFill>
                  <a:schemeClr val="hlink"/>
                </a:solidFill>
              </a:rPr>
              <a:t>aldosterone</a:t>
            </a:r>
            <a:r>
              <a:rPr lang="en-US" smtClean="0">
                <a:solidFill>
                  <a:schemeClr val="tx1"/>
                </a:solidFill>
              </a:rPr>
              <a:t> level regulated in the body?</a:t>
            </a:r>
          </a:p>
          <a:p>
            <a:r>
              <a:rPr lang="en-US" smtClean="0">
                <a:solidFill>
                  <a:schemeClr val="tx1"/>
                </a:solidFill>
              </a:rPr>
              <a:t>Answer: under control of </a:t>
            </a:r>
            <a:r>
              <a:rPr lang="en-US" smtClean="0">
                <a:solidFill>
                  <a:schemeClr val="hlink"/>
                </a:solidFill>
              </a:rPr>
              <a:t>renin-angiotensin</a:t>
            </a:r>
            <a:r>
              <a:rPr lang="en-US" smtClean="0">
                <a:solidFill>
                  <a:schemeClr val="tx1"/>
                </a:solidFill>
              </a:rPr>
              <a:t> system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6C1EC1-2947-49E0-9B1F-63A7A2259FED}" type="slidenum">
              <a:rPr lang="en-US"/>
              <a:pPr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Objectives</a:t>
            </a:r>
            <a:br>
              <a:rPr lang="en-US" sz="2800" smtClean="0"/>
            </a:br>
            <a:r>
              <a:rPr lang="en-US" sz="2800" smtClean="0"/>
              <a:t>Topic 12: Endocrinology:  Adrenal Gland</a:t>
            </a:r>
          </a:p>
        </p:txBody>
      </p:sp>
      <p:sp>
        <p:nvSpPr>
          <p:cNvPr id="1536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lnSpc>
                <a:spcPct val="90000"/>
              </a:lnSpc>
            </a:pPr>
            <a:r>
              <a:rPr lang="en-US" smtClean="0"/>
              <a:t>Identify the hormones produced by the adrenal cortex.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Describe the classification, regulation, and functions of cortisol and aldosterone.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Discuss the procedure for the ACTH stimulation test and the dexamethasone suppression test including the interpretation.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Describe the deficiency, clinical and laboratory findings of congenital adrenal hyperplasia.</a:t>
            </a:r>
          </a:p>
          <a:p>
            <a:pPr marL="381000" indent="-381000">
              <a:lnSpc>
                <a:spcPct val="90000"/>
              </a:lnSpc>
            </a:pPr>
            <a:r>
              <a:rPr lang="en-US" smtClean="0"/>
              <a:t>Describe the causes, symptoms, and laboratory findings for Cushing's syndrome and disease.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27B632-6488-481C-B4A4-A9DEDA2F529B}" type="slidenum">
              <a:rPr lang="en-US"/>
              <a:pPr/>
              <a:t>20</a:t>
            </a:fld>
            <a:endParaRPr lang="en-US"/>
          </a:p>
        </p:txBody>
      </p:sp>
      <p:sp>
        <p:nvSpPr>
          <p:cNvPr id="3379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smtClean="0"/>
              <a:t>Control and Metabolism of Aldosterone</a:t>
            </a:r>
            <a:br>
              <a:rPr lang="en-US" sz="2800" smtClean="0"/>
            </a:br>
            <a:r>
              <a:rPr lang="en-US" sz="1800" smtClean="0"/>
              <a:t>Kaplan Page 1008</a:t>
            </a:r>
          </a:p>
        </p:txBody>
      </p:sp>
      <p:pic>
        <p:nvPicPr>
          <p:cNvPr id="33796" name="Picture 3" descr="978-0-323-03658-0_08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6313" y="1733550"/>
            <a:ext cx="5068887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1BD7B0-9C95-49C1-95FE-0F0F88833739}" type="slidenum">
              <a:rPr lang="en-US"/>
              <a:pPr/>
              <a:t>21</a:t>
            </a:fld>
            <a:endParaRPr lang="en-US"/>
          </a:p>
        </p:txBody>
      </p:sp>
      <p:sp>
        <p:nvSpPr>
          <p:cNvPr id="3481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hlink"/>
                </a:solidFill>
              </a:rPr>
              <a:t>Renin-angiotensin</a:t>
            </a:r>
            <a:r>
              <a:rPr lang="en-US" smtClean="0">
                <a:solidFill>
                  <a:schemeClr val="tx1"/>
                </a:solidFill>
              </a:rPr>
              <a:t> system</a:t>
            </a:r>
          </a:p>
        </p:txBody>
      </p:sp>
      <p:sp>
        <p:nvSpPr>
          <p:cNvPr id="3482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A </a:t>
            </a:r>
            <a:r>
              <a:rPr lang="en-US" smtClean="0">
                <a:solidFill>
                  <a:schemeClr val="hlink"/>
                </a:solidFill>
              </a:rPr>
              <a:t>drop </a:t>
            </a:r>
            <a:r>
              <a:rPr lang="en-US" smtClean="0"/>
              <a:t>in </a:t>
            </a:r>
            <a:r>
              <a:rPr lang="en-US" smtClean="0">
                <a:solidFill>
                  <a:schemeClr val="hlink"/>
                </a:solidFill>
              </a:rPr>
              <a:t>blood pressure</a:t>
            </a:r>
            <a:r>
              <a:rPr lang="en-US" smtClean="0"/>
              <a:t> or </a:t>
            </a:r>
            <a:r>
              <a:rPr lang="en-US" smtClean="0">
                <a:solidFill>
                  <a:schemeClr val="hlink"/>
                </a:solidFill>
              </a:rPr>
              <a:t>serum Na</a:t>
            </a:r>
            <a:r>
              <a:rPr lang="en-US" baseline="30000" smtClean="0">
                <a:solidFill>
                  <a:schemeClr val="hlink"/>
                </a:solidFill>
              </a:rPr>
              <a:t>+</a:t>
            </a:r>
            <a:r>
              <a:rPr lang="en-US" smtClean="0"/>
              <a:t> concentration results in the release of </a:t>
            </a:r>
            <a:r>
              <a:rPr lang="en-US" smtClean="0">
                <a:solidFill>
                  <a:schemeClr val="hlink"/>
                </a:solidFill>
              </a:rPr>
              <a:t>renin</a:t>
            </a:r>
          </a:p>
          <a:p>
            <a:r>
              <a:rPr lang="en-US" smtClean="0">
                <a:solidFill>
                  <a:schemeClr val="hlink"/>
                </a:solidFill>
              </a:rPr>
              <a:t>Renin</a:t>
            </a:r>
            <a:r>
              <a:rPr lang="en-US" smtClean="0"/>
              <a:t> (proteolytic enzyme) cleaves a protein secreted by </a:t>
            </a:r>
            <a:r>
              <a:rPr lang="en-US" smtClean="0">
                <a:solidFill>
                  <a:srgbClr val="5E5EC2"/>
                </a:solidFill>
              </a:rPr>
              <a:t>liver</a:t>
            </a:r>
            <a:r>
              <a:rPr lang="en-US" smtClean="0"/>
              <a:t> to produce at the end a potent vasoconstrictor (</a:t>
            </a:r>
            <a:r>
              <a:rPr lang="en-US" smtClean="0">
                <a:solidFill>
                  <a:schemeClr val="hlink"/>
                </a:solidFill>
              </a:rPr>
              <a:t>Angiotensin II</a:t>
            </a:r>
            <a:r>
              <a:rPr lang="en-US" smtClean="0"/>
              <a:t>)</a:t>
            </a:r>
          </a:p>
          <a:p>
            <a:r>
              <a:rPr lang="en-US" smtClean="0">
                <a:solidFill>
                  <a:schemeClr val="hlink"/>
                </a:solidFill>
              </a:rPr>
              <a:t>Angiotensin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II </a:t>
            </a:r>
            <a:r>
              <a:rPr lang="en-US" smtClean="0"/>
              <a:t>increases blood pressure &amp; stimulates </a:t>
            </a:r>
            <a:r>
              <a:rPr lang="en-US" smtClean="0">
                <a:solidFill>
                  <a:schemeClr val="hlink"/>
                </a:solidFill>
              </a:rPr>
              <a:t>aldosterone</a:t>
            </a:r>
            <a:r>
              <a:rPr lang="en-US" smtClean="0"/>
              <a:t> release</a:t>
            </a:r>
          </a:p>
          <a:p>
            <a:r>
              <a:rPr lang="en-US" smtClean="0">
                <a:solidFill>
                  <a:schemeClr val="hlink"/>
                </a:solidFill>
              </a:rPr>
              <a:t>Aldosterone</a:t>
            </a:r>
            <a:r>
              <a:rPr lang="en-US" smtClean="0"/>
              <a:t> works on receptors within kidney tubular cells to facilitate </a:t>
            </a:r>
            <a:r>
              <a:rPr lang="en-US" smtClean="0">
                <a:solidFill>
                  <a:schemeClr val="hlink"/>
                </a:solidFill>
              </a:rPr>
              <a:t>Na</a:t>
            </a:r>
            <a:r>
              <a:rPr lang="en-US" baseline="30000" smtClean="0">
                <a:solidFill>
                  <a:schemeClr val="hlink"/>
                </a:solidFill>
              </a:rPr>
              <a:t>+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retention &amp; K</a:t>
            </a:r>
            <a:r>
              <a:rPr lang="en-US" baseline="30000" smtClean="0">
                <a:solidFill>
                  <a:schemeClr val="hlink"/>
                </a:solidFill>
              </a:rPr>
              <a:t>+</a:t>
            </a:r>
            <a:r>
              <a:rPr lang="en-US" smtClean="0">
                <a:solidFill>
                  <a:schemeClr val="hlink"/>
                </a:solidFill>
              </a:rPr>
              <a:t> loss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5EBD52-2451-4423-BDD0-6DE2910592C8}" type="slidenum">
              <a:rPr lang="en-US"/>
              <a:pPr/>
              <a:t>22</a:t>
            </a:fld>
            <a:endParaRPr lang="en-US"/>
          </a:p>
        </p:txBody>
      </p:sp>
      <p:sp>
        <p:nvSpPr>
          <p:cNvPr id="358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Adrenal Cortical Hormones</a:t>
            </a:r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chemeClr val="tx1"/>
                </a:solidFill>
              </a:rPr>
              <a:t> </a:t>
            </a:r>
            <a:r>
              <a:rPr lang="en-US" sz="2000" smtClean="0">
                <a:solidFill>
                  <a:srgbClr val="5E5EC2"/>
                </a:solidFill>
              </a:rPr>
              <a:t>Aldosterone: function</a:t>
            </a:r>
            <a:endParaRPr lang="en-US" sz="2000" smtClean="0">
              <a:solidFill>
                <a:schemeClr val="tx1"/>
              </a:solidFill>
            </a:endParaRP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Regulation of extracellular fluid volume and body </a:t>
            </a:r>
            <a:r>
              <a:rPr lang="en-US" sz="1800" b="0" smtClean="0">
                <a:solidFill>
                  <a:schemeClr val="hlink"/>
                </a:solidFill>
              </a:rPr>
              <a:t>Na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K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</a:p>
          <a:p>
            <a:pPr lvl="1" indent="-228600"/>
            <a:r>
              <a:rPr lang="en-US" sz="1800" b="0" smtClean="0">
                <a:solidFill>
                  <a:schemeClr val="tx1"/>
                </a:solidFill>
              </a:rPr>
              <a:t>    by stimulating the distal convoluted tubule and collecting </a:t>
            </a:r>
          </a:p>
          <a:p>
            <a:pPr lvl="1" indent="-228600"/>
            <a:r>
              <a:rPr lang="en-US" sz="1800" b="0" smtClean="0">
                <a:solidFill>
                  <a:schemeClr val="tx1"/>
                </a:solidFill>
              </a:rPr>
              <a:t>    ducts to </a:t>
            </a:r>
            <a:r>
              <a:rPr lang="en-US" sz="1800" b="0" smtClean="0">
                <a:solidFill>
                  <a:schemeClr val="hlink"/>
                </a:solidFill>
              </a:rPr>
              <a:t>reabsorb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Na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secrete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K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H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endParaRPr lang="en-US" sz="1800" b="0" smtClean="0">
              <a:solidFill>
                <a:schemeClr val="tx1"/>
              </a:solidFill>
            </a:endParaRP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rgbClr val="5E5EC2"/>
                </a:solidFill>
              </a:rPr>
              <a:t>Laboratory measurement of Aldosterone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Serum, plasma or urine by </a:t>
            </a:r>
            <a:r>
              <a:rPr lang="en-US" b="0" smtClean="0">
                <a:solidFill>
                  <a:schemeClr val="hlink"/>
                </a:solidFill>
              </a:rPr>
              <a:t>RIA</a:t>
            </a:r>
          </a:p>
          <a:p>
            <a:pPr marL="685800" lvl="2" indent="-228600">
              <a:buFont typeface="Wingdings" pitchFamily="2" charset="2"/>
              <a:buChar char="n"/>
            </a:pPr>
            <a:r>
              <a:rPr lang="en-US" b="0" smtClean="0">
                <a:solidFill>
                  <a:schemeClr val="hlink"/>
                </a:solidFill>
              </a:rPr>
              <a:t>Posture</a:t>
            </a:r>
            <a:r>
              <a:rPr lang="en-US" b="0" smtClean="0">
                <a:solidFill>
                  <a:schemeClr val="tx1"/>
                </a:solidFill>
              </a:rPr>
              <a:t> of the patient may affect values</a:t>
            </a:r>
          </a:p>
          <a:p>
            <a:pPr marL="685800" lvl="2" indent="-228600">
              <a:buFont typeface="Wingdings" pitchFamily="2" charset="2"/>
              <a:buChar char="n"/>
            </a:pPr>
            <a:endParaRPr lang="en-US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343AD8-13A4-43DD-B90A-03A0FF008379}" type="slidenum">
              <a:rPr lang="en-US"/>
              <a:pPr/>
              <a:t>23</a:t>
            </a:fld>
            <a:endParaRPr lang="en-US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Juxtaglomerular Apparatus ( JGA)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FC2924"/>
                </a:solidFill>
              </a:rPr>
              <a:t>1)</a:t>
            </a:r>
            <a:r>
              <a:rPr lang="en-US" smtClean="0">
                <a:solidFill>
                  <a:srgbClr val="5E5EC2"/>
                </a:solidFill>
              </a:rPr>
              <a:t>Macula densa cells</a:t>
            </a:r>
            <a:r>
              <a:rPr lang="en-US" smtClean="0"/>
              <a:t>: columnar epithelial thickening of distal tubule (senses amount of NaCl inside renal distal convoluted tubule)</a:t>
            </a:r>
            <a:endParaRPr lang="en-US" smtClean="0">
              <a:solidFill>
                <a:srgbClr val="5E5EC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FC2924"/>
                </a:solidFill>
              </a:rPr>
              <a:t>2)</a:t>
            </a:r>
            <a:r>
              <a:rPr lang="en-US" smtClean="0">
                <a:solidFill>
                  <a:srgbClr val="5E5EC2"/>
                </a:solidFill>
              </a:rPr>
              <a:t>Juxtaglomerular</a:t>
            </a:r>
            <a:r>
              <a:rPr lang="en-US" smtClean="0"/>
              <a:t> </a:t>
            </a:r>
            <a:r>
              <a:rPr lang="en-US" smtClean="0">
                <a:solidFill>
                  <a:srgbClr val="5E5EC2"/>
                </a:solidFill>
              </a:rPr>
              <a:t>cells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or </a:t>
            </a:r>
            <a:r>
              <a:rPr lang="en-US" smtClean="0">
                <a:solidFill>
                  <a:srgbClr val="5E5EC2"/>
                </a:solidFill>
              </a:rPr>
              <a:t>granular cells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 (</a:t>
            </a:r>
            <a:r>
              <a:rPr lang="en-US" smtClean="0">
                <a:solidFill>
                  <a:schemeClr val="hlink"/>
                </a:solidFill>
              </a:rPr>
              <a:t>secrete renin)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FC2924"/>
                </a:solidFill>
              </a:rPr>
              <a:t>3)</a:t>
            </a:r>
            <a:r>
              <a:rPr lang="en-US" smtClean="0">
                <a:solidFill>
                  <a:schemeClr val="tx1"/>
                </a:solidFill>
              </a:rPr>
              <a:t>Extraglomerular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  </a:t>
            </a:r>
            <a:r>
              <a:rPr lang="en-US" smtClean="0">
                <a:solidFill>
                  <a:schemeClr val="tx1"/>
                </a:solidFill>
              </a:rPr>
              <a:t>mesangial cells</a:t>
            </a:r>
          </a:p>
          <a:p>
            <a:pPr>
              <a:buFont typeface="Wingdings" pitchFamily="2" charset="2"/>
              <a:buNone/>
            </a:pPr>
            <a:endParaRPr lang="en-US" smtClean="0">
              <a:solidFill>
                <a:schemeClr val="hlink"/>
              </a:solidFill>
            </a:endParaRPr>
          </a:p>
        </p:txBody>
      </p:sp>
      <p:pic>
        <p:nvPicPr>
          <p:cNvPr id="36869" name="Picture 4" descr="JGA%20-%203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5713" y="2949575"/>
            <a:ext cx="47720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E4C516-7B60-45C5-8B89-CE99ACCE645F}" type="slidenum">
              <a:rPr lang="en-US"/>
              <a:pPr/>
              <a:t>24</a:t>
            </a:fld>
            <a:endParaRPr lang="en-US"/>
          </a:p>
        </p:txBody>
      </p:sp>
      <p:sp>
        <p:nvSpPr>
          <p:cNvPr id="37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Renin-Angiotesin Control System</a:t>
            </a:r>
          </a:p>
        </p:txBody>
      </p:sp>
      <p:sp>
        <p:nvSpPr>
          <p:cNvPr id="37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A </a:t>
            </a:r>
            <a:r>
              <a:rPr lang="en-US" smtClean="0">
                <a:solidFill>
                  <a:schemeClr val="hlink"/>
                </a:solidFill>
              </a:rPr>
              <a:t>drop </a:t>
            </a:r>
            <a:r>
              <a:rPr lang="en-US" smtClean="0"/>
              <a:t>in </a:t>
            </a:r>
            <a:r>
              <a:rPr lang="en-US" smtClean="0">
                <a:solidFill>
                  <a:schemeClr val="hlink"/>
                </a:solidFill>
              </a:rPr>
              <a:t>blood pressure</a:t>
            </a:r>
            <a:r>
              <a:rPr lang="en-US" smtClean="0"/>
              <a:t> or </a:t>
            </a:r>
            <a:r>
              <a:rPr lang="en-US" smtClean="0">
                <a:solidFill>
                  <a:schemeClr val="hlink"/>
                </a:solidFill>
              </a:rPr>
              <a:t>serum Na</a:t>
            </a:r>
            <a:r>
              <a:rPr lang="en-US" baseline="30000" smtClean="0">
                <a:solidFill>
                  <a:schemeClr val="hlink"/>
                </a:solidFill>
              </a:rPr>
              <a:t>+</a:t>
            </a:r>
            <a:r>
              <a:rPr lang="en-US" smtClean="0"/>
              <a:t> concentration results in the release of </a:t>
            </a:r>
            <a:r>
              <a:rPr lang="en-US" smtClean="0">
                <a:solidFill>
                  <a:schemeClr val="hlink"/>
                </a:solidFill>
              </a:rPr>
              <a:t>renin</a:t>
            </a:r>
          </a:p>
          <a:p>
            <a:r>
              <a:rPr lang="en-US" smtClean="0">
                <a:solidFill>
                  <a:schemeClr val="hlink"/>
                </a:solidFill>
              </a:rPr>
              <a:t>Renin</a:t>
            </a:r>
            <a:r>
              <a:rPr lang="en-US" smtClean="0"/>
              <a:t> (proteolytic enzyme) cleaves a protein secreted by </a:t>
            </a:r>
            <a:r>
              <a:rPr lang="en-US" smtClean="0">
                <a:solidFill>
                  <a:srgbClr val="5E5EC2"/>
                </a:solidFill>
              </a:rPr>
              <a:t>liver</a:t>
            </a:r>
            <a:r>
              <a:rPr lang="en-US" smtClean="0"/>
              <a:t> to produce at the end a potent vasoconstrictor (</a:t>
            </a:r>
            <a:r>
              <a:rPr lang="en-US" smtClean="0">
                <a:solidFill>
                  <a:schemeClr val="hlink"/>
                </a:solidFill>
              </a:rPr>
              <a:t>Angiotensin II</a:t>
            </a:r>
            <a:r>
              <a:rPr lang="en-US" smtClean="0"/>
              <a:t>)</a:t>
            </a:r>
          </a:p>
          <a:p>
            <a:r>
              <a:rPr lang="en-US" smtClean="0">
                <a:solidFill>
                  <a:schemeClr val="hlink"/>
                </a:solidFill>
              </a:rPr>
              <a:t>Angiotensin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II </a:t>
            </a:r>
            <a:r>
              <a:rPr lang="en-US" smtClean="0"/>
              <a:t>increases blood pressure &amp; stimulates </a:t>
            </a:r>
            <a:r>
              <a:rPr lang="en-US" smtClean="0">
                <a:solidFill>
                  <a:schemeClr val="hlink"/>
                </a:solidFill>
              </a:rPr>
              <a:t>aldosterone</a:t>
            </a:r>
            <a:r>
              <a:rPr lang="en-US" smtClean="0"/>
              <a:t> release</a:t>
            </a:r>
          </a:p>
          <a:p>
            <a:r>
              <a:rPr lang="en-US" smtClean="0">
                <a:solidFill>
                  <a:schemeClr val="hlink"/>
                </a:solidFill>
              </a:rPr>
              <a:t>Aldosterone</a:t>
            </a:r>
            <a:r>
              <a:rPr lang="en-US" smtClean="0"/>
              <a:t> works on receptors within kidney tubular cells to facilitate </a:t>
            </a:r>
            <a:r>
              <a:rPr lang="en-US" smtClean="0">
                <a:solidFill>
                  <a:schemeClr val="hlink"/>
                </a:solidFill>
              </a:rPr>
              <a:t>Na</a:t>
            </a:r>
            <a:r>
              <a:rPr lang="en-US" baseline="30000" smtClean="0">
                <a:solidFill>
                  <a:schemeClr val="hlink"/>
                </a:solidFill>
              </a:rPr>
              <a:t>+</a:t>
            </a:r>
            <a:r>
              <a:rPr lang="en-US" smtClean="0"/>
              <a:t> </a:t>
            </a:r>
            <a:r>
              <a:rPr lang="en-US" smtClean="0">
                <a:solidFill>
                  <a:schemeClr val="hlink"/>
                </a:solidFill>
              </a:rPr>
              <a:t>retention &amp; K</a:t>
            </a:r>
            <a:r>
              <a:rPr lang="en-US" baseline="30000" smtClean="0">
                <a:solidFill>
                  <a:schemeClr val="hlink"/>
                </a:solidFill>
              </a:rPr>
              <a:t>+</a:t>
            </a:r>
            <a:r>
              <a:rPr lang="en-US" smtClean="0">
                <a:solidFill>
                  <a:schemeClr val="hlink"/>
                </a:solidFill>
              </a:rPr>
              <a:t> loss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794559-23F2-4E79-97A2-B57994E15C63}" type="slidenum">
              <a:rPr lang="en-US"/>
              <a:pPr/>
              <a:t>25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Cortex:  Clinical Significance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Congenital Adrenal Hyperplasia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An inherited family of enzyme disorders causing </a:t>
            </a:r>
            <a:r>
              <a:rPr lang="en-US" sz="1800" b="0" smtClean="0">
                <a:solidFill>
                  <a:schemeClr val="hlink"/>
                </a:solidFill>
              </a:rPr>
              <a:t>decreased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cortisol &amp; aldosterone</a:t>
            </a:r>
            <a:r>
              <a:rPr lang="en-US" sz="1800" b="0" smtClean="0">
                <a:solidFill>
                  <a:schemeClr val="tx1"/>
                </a:solidFill>
              </a:rPr>
              <a:t>  production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Characterized by a </a:t>
            </a:r>
            <a:r>
              <a:rPr lang="en-US" sz="1800" b="0" smtClean="0">
                <a:solidFill>
                  <a:schemeClr val="hlink"/>
                </a:solidFill>
              </a:rPr>
              <a:t>decrease or absence</a:t>
            </a:r>
            <a:r>
              <a:rPr lang="en-US" sz="1800" b="0" smtClean="0">
                <a:solidFill>
                  <a:schemeClr val="tx1"/>
                </a:solidFill>
              </a:rPr>
              <a:t> of the </a:t>
            </a:r>
            <a:r>
              <a:rPr lang="en-US" sz="1800" b="0" smtClean="0">
                <a:solidFill>
                  <a:schemeClr val="hlink"/>
                </a:solidFill>
              </a:rPr>
              <a:t>enzymes </a:t>
            </a:r>
            <a:r>
              <a:rPr lang="en-US" sz="1800" b="0" smtClean="0">
                <a:solidFill>
                  <a:schemeClr val="tx1"/>
                </a:solidFill>
              </a:rPr>
              <a:t>necessary to synthesize one or more adrenal hormones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Decreased cortisol level leads to and </a:t>
            </a:r>
            <a:r>
              <a:rPr lang="en-US" sz="1800" b="0" smtClean="0">
                <a:solidFill>
                  <a:schemeClr val="hlink"/>
                </a:solidFill>
              </a:rPr>
              <a:t>increased ACTH</a:t>
            </a:r>
            <a:r>
              <a:rPr lang="en-US" sz="1800" b="0" smtClean="0">
                <a:solidFill>
                  <a:schemeClr val="tx1"/>
                </a:solidFill>
              </a:rPr>
              <a:t> and hyperplasia of the adrenal cortex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Accumulation of </a:t>
            </a:r>
            <a:r>
              <a:rPr lang="en-US" sz="1800" b="0" smtClean="0">
                <a:solidFill>
                  <a:schemeClr val="hlink"/>
                </a:solidFill>
              </a:rPr>
              <a:t>progesterone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Most common enzymes found to be deficient are </a:t>
            </a:r>
            <a:r>
              <a:rPr lang="en-US" sz="1800" b="0" smtClean="0">
                <a:solidFill>
                  <a:schemeClr val="hlink"/>
                </a:solidFill>
              </a:rPr>
              <a:t>21-hyroxylase</a:t>
            </a:r>
            <a:r>
              <a:rPr lang="en-US" sz="1800" b="0" smtClean="0">
                <a:solidFill>
                  <a:schemeClr val="tx1"/>
                </a:solidFill>
              </a:rPr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11-hydroxylase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E8BEE4-6CC3-483F-8DCB-C943F028868E}" type="slidenum">
              <a:rPr lang="en-US"/>
              <a:pPr/>
              <a:t>26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Cortex:  Clinical Significance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Hypercortisolism:  Cushing’s syndrome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Elevated cortisol due to </a:t>
            </a:r>
            <a:r>
              <a:rPr lang="en-US" sz="1800" b="0" smtClean="0">
                <a:solidFill>
                  <a:schemeClr val="hlink"/>
                </a:solidFill>
              </a:rPr>
              <a:t>autonomous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excessive ACTH production</a:t>
            </a:r>
            <a:r>
              <a:rPr lang="en-US" sz="1800" b="0" smtClean="0">
                <a:solidFill>
                  <a:schemeClr val="tx1"/>
                </a:solidFill>
              </a:rPr>
              <a:t> cause adrenal hyperplasia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Other causes</a:t>
            </a:r>
            <a:r>
              <a:rPr lang="en-US" sz="1800" b="0" smtClean="0">
                <a:solidFill>
                  <a:schemeClr val="tx1"/>
                </a:solidFill>
              </a:rPr>
              <a:t>:  adenoma, carcinoma, nodules on adrenal gland, exogenous administration of glucocorticoids or ACTH, ectopic ACTH secreting tumors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Symptoms</a:t>
            </a:r>
            <a:r>
              <a:rPr lang="en-US" sz="1800" b="0" smtClean="0">
                <a:solidFill>
                  <a:schemeClr val="tx1"/>
                </a:solidFill>
              </a:rPr>
              <a:t>:  “moon” face, truncal obesity, or hirsuitism (excessive body hair), hypertension, CHO intolerance, hypokalemic (low K</a:t>
            </a:r>
            <a:r>
              <a:rPr lang="en-US" sz="1800" b="0" baseline="30000" smtClean="0">
                <a:solidFill>
                  <a:schemeClr val="tx1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)metabolic alkalosis, and neuropsychiatric symptoms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Laboratory findings</a:t>
            </a:r>
            <a:r>
              <a:rPr lang="en-US" sz="1800" b="0" smtClean="0">
                <a:solidFill>
                  <a:schemeClr val="tx1"/>
                </a:solidFill>
              </a:rPr>
              <a:t>:  Glucose intolerance, increased </a:t>
            </a:r>
            <a:r>
              <a:rPr lang="en-US" sz="1800" b="0" smtClean="0">
                <a:solidFill>
                  <a:schemeClr val="hlink"/>
                </a:solidFill>
              </a:rPr>
              <a:t>Na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,</a:t>
            </a:r>
            <a:r>
              <a:rPr lang="en-US" sz="1800" b="0" smtClean="0">
                <a:solidFill>
                  <a:schemeClr val="hlink"/>
                </a:solidFill>
              </a:rPr>
              <a:t> </a:t>
            </a:r>
            <a:r>
              <a:rPr lang="en-US" sz="1800" b="0" smtClean="0">
                <a:solidFill>
                  <a:schemeClr val="tx1"/>
                </a:solidFill>
              </a:rPr>
              <a:t>decreased </a:t>
            </a:r>
            <a:r>
              <a:rPr lang="en-US" sz="1800" b="0" smtClean="0">
                <a:solidFill>
                  <a:schemeClr val="hlink"/>
                </a:solidFill>
              </a:rPr>
              <a:t>K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tx1"/>
                </a:solidFill>
              </a:rPr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loss of cortisol diurnal variation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Dexamethasone</a:t>
            </a:r>
            <a:r>
              <a:rPr lang="en-US" sz="1800" b="0" smtClean="0">
                <a:solidFill>
                  <a:schemeClr val="tx1"/>
                </a:solidFill>
              </a:rPr>
              <a:t> test and ACTH useful</a:t>
            </a:r>
          </a:p>
          <a:p>
            <a:pPr lvl="1" indent="-228600" eaLnBrk="1" hangingPunct="1"/>
            <a:endParaRPr lang="en-US" sz="18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194C90-0931-45D4-9E88-68082A1353E5}" type="slidenum">
              <a:rPr lang="en-US"/>
              <a:pPr/>
              <a:t>27</a:t>
            </a:fld>
            <a:endParaRPr lang="en-US"/>
          </a:p>
        </p:txBody>
      </p:sp>
      <p:sp>
        <p:nvSpPr>
          <p:cNvPr id="4096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Adrenal Cortex Function Tests</a:t>
            </a:r>
          </a:p>
        </p:txBody>
      </p:sp>
      <p:sp>
        <p:nvSpPr>
          <p:cNvPr id="40964" name="Content Placeholder 2"/>
          <p:cNvSpPr>
            <a:spLocks noGrp="1"/>
          </p:cNvSpPr>
          <p:nvPr>
            <p:ph idx="4294967295"/>
          </p:nvPr>
        </p:nvSpPr>
        <p:spPr>
          <a:xfrm>
            <a:off x="498475" y="1449388"/>
            <a:ext cx="7556500" cy="4144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5E5EC2"/>
                </a:solidFill>
              </a:rPr>
              <a:t>Dexamethasone Suppression Test </a:t>
            </a:r>
          </a:p>
          <a:p>
            <a:r>
              <a:rPr lang="en-US" smtClean="0">
                <a:solidFill>
                  <a:schemeClr val="hlink"/>
                </a:solidFill>
              </a:rPr>
              <a:t>Dexamethasone</a:t>
            </a:r>
            <a:r>
              <a:rPr lang="en-US" smtClean="0"/>
              <a:t> is an </a:t>
            </a:r>
            <a:r>
              <a:rPr lang="en-US" smtClean="0">
                <a:solidFill>
                  <a:schemeClr val="hlink"/>
                </a:solidFill>
              </a:rPr>
              <a:t>analog </a:t>
            </a:r>
            <a:r>
              <a:rPr lang="en-US" smtClean="0"/>
              <a:t>of cortisol that </a:t>
            </a:r>
            <a:r>
              <a:rPr lang="en-US" smtClean="0">
                <a:solidFill>
                  <a:schemeClr val="hlink"/>
                </a:solidFill>
              </a:rPr>
              <a:t>suppresses </a:t>
            </a:r>
            <a:r>
              <a:rPr lang="en-US" smtClean="0"/>
              <a:t>the secretion of </a:t>
            </a:r>
            <a:r>
              <a:rPr lang="en-US" smtClean="0">
                <a:solidFill>
                  <a:schemeClr val="hlink"/>
                </a:solidFill>
              </a:rPr>
              <a:t>ACTH </a:t>
            </a:r>
            <a:r>
              <a:rPr lang="en-US" smtClean="0"/>
              <a:t>from the pituitary gland</a:t>
            </a:r>
          </a:p>
          <a:p>
            <a:r>
              <a:rPr lang="en-US" smtClean="0"/>
              <a:t>Used to evaluate patients with </a:t>
            </a:r>
            <a:r>
              <a:rPr lang="en-US" smtClean="0">
                <a:solidFill>
                  <a:schemeClr val="hlink"/>
                </a:solidFill>
              </a:rPr>
              <a:t>Cushing’s syndrome</a:t>
            </a:r>
          </a:p>
          <a:p>
            <a:r>
              <a:rPr lang="en-US" smtClean="0"/>
              <a:t>Patient given </a:t>
            </a:r>
            <a:r>
              <a:rPr lang="en-US" smtClean="0">
                <a:solidFill>
                  <a:schemeClr val="hlink"/>
                </a:solidFill>
              </a:rPr>
              <a:t>dexamethasone</a:t>
            </a:r>
          </a:p>
          <a:p>
            <a:r>
              <a:rPr lang="en-US" smtClean="0">
                <a:solidFill>
                  <a:schemeClr val="hlink"/>
                </a:solidFill>
              </a:rPr>
              <a:t>Cortisol </a:t>
            </a:r>
            <a:r>
              <a:rPr lang="en-US" smtClean="0"/>
              <a:t>levels drawn next day at </a:t>
            </a:r>
            <a:r>
              <a:rPr lang="en-US" smtClean="0">
                <a:solidFill>
                  <a:schemeClr val="hlink"/>
                </a:solidFill>
              </a:rPr>
              <a:t>8am</a:t>
            </a:r>
          </a:p>
          <a:p>
            <a:r>
              <a:rPr lang="en-US" smtClean="0">
                <a:solidFill>
                  <a:srgbClr val="FC2924"/>
                </a:solidFill>
              </a:rPr>
              <a:t>Normal</a:t>
            </a:r>
            <a:r>
              <a:rPr lang="en-US" smtClean="0"/>
              <a:t>:  ACTH is suppressed and </a:t>
            </a:r>
            <a:r>
              <a:rPr lang="en-US" smtClean="0">
                <a:solidFill>
                  <a:schemeClr val="hlink"/>
                </a:solidFill>
              </a:rPr>
              <a:t>cortisol level drops</a:t>
            </a:r>
          </a:p>
          <a:p>
            <a:r>
              <a:rPr lang="en-US" smtClean="0">
                <a:solidFill>
                  <a:srgbClr val="FC2924"/>
                </a:solidFill>
              </a:rPr>
              <a:t>Abnormal</a:t>
            </a:r>
            <a:r>
              <a:rPr lang="en-US" smtClean="0"/>
              <a:t>:  </a:t>
            </a:r>
            <a:r>
              <a:rPr lang="en-US" smtClean="0">
                <a:solidFill>
                  <a:schemeClr val="hlink"/>
                </a:solidFill>
              </a:rPr>
              <a:t>increase in cortisol</a:t>
            </a:r>
            <a:r>
              <a:rPr lang="en-US" smtClean="0"/>
              <a:t> = problem with adrenal gland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8F0F9A-C998-435B-94A2-0F15E4BCDA09}" type="slidenum">
              <a:rPr lang="en-US"/>
              <a:pPr/>
              <a:t>28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463550"/>
            <a:ext cx="8524875" cy="768350"/>
          </a:xfrm>
        </p:spPr>
        <p:txBody>
          <a:bodyPr/>
          <a:lstStyle/>
          <a:p>
            <a:pPr eaLnBrk="1" hangingPunct="1"/>
            <a:r>
              <a:rPr lang="en-US" smtClean="0"/>
              <a:t>The Adrenal Cortex:  Clinical Significance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Hypocortisolism (adrenal insufficiency)</a:t>
            </a:r>
            <a:endParaRPr lang="en-US" sz="2000" smtClean="0">
              <a:solidFill>
                <a:srgbClr val="595959"/>
              </a:solidFill>
            </a:endParaRP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Primary</a:t>
            </a:r>
            <a:r>
              <a:rPr lang="en-US" sz="1800" b="0" smtClean="0"/>
              <a:t>:  acute or life-threatening, arises from sudden </a:t>
            </a:r>
            <a:r>
              <a:rPr lang="en-US" sz="1800" b="0" smtClean="0">
                <a:solidFill>
                  <a:schemeClr val="hlink"/>
                </a:solidFill>
              </a:rPr>
              <a:t>decrease </a:t>
            </a:r>
            <a:r>
              <a:rPr lang="en-US" sz="1800" b="0" smtClean="0"/>
              <a:t>in </a:t>
            </a:r>
            <a:r>
              <a:rPr lang="en-US" sz="1800" b="0" smtClean="0">
                <a:solidFill>
                  <a:schemeClr val="hlink"/>
                </a:solidFill>
              </a:rPr>
              <a:t>cortisol</a:t>
            </a:r>
            <a:r>
              <a:rPr lang="en-US" sz="1800" b="0" smtClean="0"/>
              <a:t> caused by trauma, hemorrhage, thrombosis, or infection of adrenal cortex</a:t>
            </a:r>
          </a:p>
          <a:p>
            <a:pPr lvl="1" indent="-228600" eaLnBrk="1" hangingPunct="1"/>
            <a:r>
              <a:rPr lang="en-US" sz="1800" b="0" smtClean="0">
                <a:solidFill>
                  <a:schemeClr val="hlink"/>
                </a:solidFill>
              </a:rPr>
              <a:t>    Ex: Addison’s disease</a:t>
            </a:r>
            <a:r>
              <a:rPr lang="en-US" sz="1800" b="0" smtClean="0"/>
              <a:t> (chronic primary adrenal sufficiency)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Secondary</a:t>
            </a:r>
            <a:r>
              <a:rPr lang="en-US" sz="1800" b="0" smtClean="0"/>
              <a:t>:  due to </a:t>
            </a:r>
            <a:r>
              <a:rPr lang="en-US" sz="1800" b="0" smtClean="0">
                <a:solidFill>
                  <a:schemeClr val="hlink"/>
                </a:solidFill>
              </a:rPr>
              <a:t>decreased ACTH secretion</a:t>
            </a:r>
            <a:r>
              <a:rPr lang="en-US" sz="1800" b="0" smtClean="0"/>
              <a:t>; symptoms similar to Addison’s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Diagnosis</a:t>
            </a:r>
            <a:r>
              <a:rPr lang="en-US" sz="1800" b="0" smtClean="0"/>
              <a:t> based on ability of the adrenal gland to release cortisol in an ACTH stimulation test.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5DC840-E519-4B5A-9AAA-458E31FBC169}" type="slidenum">
              <a:rPr lang="en-US"/>
              <a:pPr/>
              <a:t>29</a:t>
            </a:fld>
            <a:endParaRPr lang="en-US"/>
          </a:p>
        </p:txBody>
      </p:sp>
      <p:sp>
        <p:nvSpPr>
          <p:cNvPr id="430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Adrenal Cortex:  Clinical Significance</a:t>
            </a:r>
          </a:p>
        </p:txBody>
      </p:sp>
      <p:sp>
        <p:nvSpPr>
          <p:cNvPr id="43012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Hyperaldosteronism</a:t>
            </a:r>
          </a:p>
          <a:p>
            <a:pPr marL="228600" indent="-228600" algn="l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Conn’s disease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/>
              <a:t>May be due to </a:t>
            </a:r>
            <a:r>
              <a:rPr lang="en-US" sz="1800" b="0" smtClean="0">
                <a:solidFill>
                  <a:schemeClr val="hlink"/>
                </a:solidFill>
              </a:rPr>
              <a:t>adrenal adenoma</a:t>
            </a:r>
            <a:r>
              <a:rPr lang="en-US" sz="1800" b="0" smtClean="0"/>
              <a:t> or </a:t>
            </a:r>
            <a:r>
              <a:rPr lang="en-US" sz="1800" b="0" smtClean="0">
                <a:solidFill>
                  <a:schemeClr val="hlink"/>
                </a:solidFill>
              </a:rPr>
              <a:t>non-malignant hyperplasia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/>
              <a:t>Patient develops </a:t>
            </a:r>
            <a:r>
              <a:rPr lang="en-US" sz="1800" b="0" smtClean="0">
                <a:solidFill>
                  <a:schemeClr val="hlink"/>
                </a:solidFill>
              </a:rPr>
              <a:t>hypertension</a:t>
            </a:r>
            <a:r>
              <a:rPr lang="en-US" sz="1800" b="0" smtClean="0"/>
              <a:t>, muscle weakness, polyuria and polydipsia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/>
              <a:t>Plasma </a:t>
            </a:r>
            <a:r>
              <a:rPr lang="en-US" sz="1800" b="0" smtClean="0">
                <a:solidFill>
                  <a:schemeClr val="hlink"/>
                </a:solidFill>
              </a:rPr>
              <a:t>aldosterone increases</a:t>
            </a:r>
            <a:r>
              <a:rPr lang="en-US" sz="1800" b="0" smtClean="0"/>
              <a:t> leading to increased </a:t>
            </a:r>
            <a:r>
              <a:rPr lang="en-US" sz="1800" b="0" smtClean="0">
                <a:solidFill>
                  <a:schemeClr val="hlink"/>
                </a:solidFill>
              </a:rPr>
              <a:t>Na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hlink"/>
                </a:solidFill>
              </a:rPr>
              <a:t> retention</a:t>
            </a:r>
            <a:r>
              <a:rPr lang="en-US" sz="1800" b="0" smtClean="0"/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K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>
                <a:solidFill>
                  <a:schemeClr val="hlink"/>
                </a:solidFill>
              </a:rPr>
              <a:t> secretion</a:t>
            </a:r>
            <a:r>
              <a:rPr lang="en-US" sz="1800" b="0" smtClean="0"/>
              <a:t>.</a:t>
            </a:r>
          </a:p>
          <a:p>
            <a:pPr marL="228600" indent="-228600" algn="l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Secondary hyperaldosteronism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/>
              <a:t>Result of kidney lesions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Renin</a:t>
            </a:r>
            <a:r>
              <a:rPr lang="en-US" sz="1800" b="0" smtClean="0"/>
              <a:t> levels are </a:t>
            </a:r>
            <a:r>
              <a:rPr lang="en-US" sz="1800" b="0" smtClean="0">
                <a:solidFill>
                  <a:schemeClr val="hlink"/>
                </a:solidFill>
              </a:rPr>
              <a:t>very high</a:t>
            </a:r>
            <a:r>
              <a:rPr lang="en-US" sz="1800" b="0" smtClean="0"/>
              <a:t> leading to excess stimulation of aldosterone synthesis and release.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1B24FF-492E-4ABF-9484-7C40CA56B32F}" type="slidenum">
              <a:rPr lang="en-US"/>
              <a:pPr/>
              <a:t>3</a:t>
            </a:fld>
            <a:endParaRPr lang="en-US"/>
          </a:p>
        </p:txBody>
      </p:sp>
      <p:sp>
        <p:nvSpPr>
          <p:cNvPr id="163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Objectives Cont….</a:t>
            </a:r>
          </a:p>
        </p:txBody>
      </p:sp>
      <p:sp>
        <p:nvSpPr>
          <p:cNvPr id="163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</a:pPr>
            <a:r>
              <a:rPr lang="en-US" sz="1800" smtClean="0"/>
              <a:t>Differentiate primary adrenal insufficiency and Addison's disease by cause, symptoms, and laboratory findings.</a:t>
            </a:r>
          </a:p>
          <a:p>
            <a:pPr marL="381000" indent="-381000">
              <a:lnSpc>
                <a:spcPct val="80000"/>
              </a:lnSpc>
            </a:pPr>
            <a:r>
              <a:rPr lang="en-US" sz="1800" smtClean="0"/>
              <a:t>Differentiate primary and congenital primary hypoaldosteronism.</a:t>
            </a:r>
          </a:p>
          <a:p>
            <a:pPr marL="381000" indent="-381000">
              <a:lnSpc>
                <a:spcPct val="80000"/>
              </a:lnSpc>
            </a:pPr>
            <a:r>
              <a:rPr lang="en-US" sz="1800" smtClean="0"/>
              <a:t>Differentiate Conn's syndrome and secondary hyperaldosteronism.</a:t>
            </a:r>
          </a:p>
          <a:p>
            <a:pPr marL="381000" indent="-381000">
              <a:lnSpc>
                <a:spcPct val="80000"/>
              </a:lnSpc>
            </a:pPr>
            <a:r>
              <a:rPr lang="en-US" sz="1800" smtClean="0"/>
              <a:t>List the catecholamine hormones and briefly describe their synthesis and metabolism.</a:t>
            </a:r>
          </a:p>
          <a:p>
            <a:pPr marL="381000" indent="-381000">
              <a:lnSpc>
                <a:spcPct val="80000"/>
              </a:lnSpc>
            </a:pPr>
            <a:r>
              <a:rPr lang="en-US" sz="1800" smtClean="0"/>
              <a:t>For the hormones dopamine, norepinephrine and epinephrine, list their functions and metabolites which may be found in urine and/or blood.</a:t>
            </a:r>
          </a:p>
          <a:p>
            <a:pPr marL="381000" indent="-381000">
              <a:lnSpc>
                <a:spcPct val="80000"/>
              </a:lnSpc>
            </a:pPr>
            <a:r>
              <a:rPr lang="en-US" sz="1800" smtClean="0"/>
              <a:t>Describe the tumors pheochromocytoma and neuroblastoma including laboratory abnormalities.</a:t>
            </a:r>
          </a:p>
          <a:p>
            <a:pPr marL="381000" indent="-381000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A8452E-3F85-400D-A0CB-7FD72D8A6F77}" type="slidenum">
              <a:rPr lang="en-US"/>
              <a:pPr/>
              <a:t>30</a:t>
            </a:fld>
            <a:endParaRPr lang="en-US"/>
          </a:p>
        </p:txBody>
      </p:sp>
      <p:sp>
        <p:nvSpPr>
          <p:cNvPr id="4403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/>
              <a:t>The Adrenal Cortex:  Clinical Significance</a:t>
            </a:r>
          </a:p>
        </p:txBody>
      </p:sp>
      <p:sp>
        <p:nvSpPr>
          <p:cNvPr id="4403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>
                <a:solidFill>
                  <a:srgbClr val="5E5EC2"/>
                </a:solidFill>
              </a:rPr>
              <a:t>Adrenal androgens</a:t>
            </a:r>
            <a:r>
              <a:rPr lang="en-US" sz="1800" smtClean="0"/>
              <a:t> (</a:t>
            </a:r>
            <a:r>
              <a:rPr lang="en-US" sz="1800" smtClean="0">
                <a:solidFill>
                  <a:schemeClr val="hlink"/>
                </a:solidFill>
              </a:rPr>
              <a:t>progesterone</a:t>
            </a:r>
            <a:r>
              <a:rPr lang="en-US" sz="1800" smtClean="0"/>
              <a:t> &amp; </a:t>
            </a:r>
            <a:r>
              <a:rPr lang="en-US" sz="1800" smtClean="0">
                <a:solidFill>
                  <a:schemeClr val="hlink"/>
                </a:solidFill>
              </a:rPr>
              <a:t>estrogen</a:t>
            </a:r>
            <a:r>
              <a:rPr lang="en-US" sz="180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Also produced by </a:t>
            </a:r>
            <a:r>
              <a:rPr lang="en-US" sz="1800" smtClean="0">
                <a:solidFill>
                  <a:schemeClr val="hlink"/>
                </a:solidFill>
              </a:rPr>
              <a:t>gonads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Include</a:t>
            </a:r>
            <a:r>
              <a:rPr lang="en-US" sz="1800" smtClean="0"/>
              <a:t>: dehydro epiandro sterone (DHEA), (DHEA-S)                                 </a:t>
            </a:r>
            <a:r>
              <a:rPr lang="en-US" sz="1800" smtClean="0">
                <a:solidFill>
                  <a:schemeClr val="hlink"/>
                </a:solidFill>
              </a:rPr>
              <a:t>in the highest concentration</a:t>
            </a:r>
          </a:p>
          <a:p>
            <a:pPr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Also include: </a:t>
            </a:r>
            <a:r>
              <a:rPr lang="en-US" sz="1800" smtClean="0"/>
              <a:t>andro stene dione, testosterone, estradiol, estrone, and progesterone-</a:t>
            </a:r>
            <a:r>
              <a:rPr lang="en-US" sz="1800" smtClean="0">
                <a:solidFill>
                  <a:schemeClr val="hlink"/>
                </a:solidFill>
              </a:rPr>
              <a:t>at low concentrations </a:t>
            </a:r>
            <a:endParaRPr lang="en-US" sz="1800" smtClean="0"/>
          </a:p>
          <a:p>
            <a:pPr>
              <a:lnSpc>
                <a:spcPct val="80000"/>
              </a:lnSpc>
            </a:pPr>
            <a:r>
              <a:rPr lang="en-US" sz="1800" smtClean="0"/>
              <a:t>The </a:t>
            </a:r>
            <a:r>
              <a:rPr lang="en-US" sz="1800" smtClean="0">
                <a:solidFill>
                  <a:schemeClr val="hlink"/>
                </a:solidFill>
              </a:rPr>
              <a:t>liver </a:t>
            </a:r>
            <a:r>
              <a:rPr lang="en-US" sz="1800" smtClean="0"/>
              <a:t>is the principle site for the </a:t>
            </a:r>
            <a:r>
              <a:rPr lang="en-US" sz="1800" smtClean="0">
                <a:solidFill>
                  <a:schemeClr val="hlink"/>
                </a:solidFill>
              </a:rPr>
              <a:t>transformation </a:t>
            </a:r>
            <a:r>
              <a:rPr lang="en-US" sz="1800" smtClean="0"/>
              <a:t>and </a:t>
            </a:r>
            <a:r>
              <a:rPr lang="en-US" sz="1800" smtClean="0">
                <a:solidFill>
                  <a:schemeClr val="hlink"/>
                </a:solidFill>
              </a:rPr>
              <a:t>conjugation</a:t>
            </a:r>
            <a:r>
              <a:rPr lang="en-US" sz="1800" smtClean="0"/>
              <a:t> of </a:t>
            </a:r>
            <a:r>
              <a:rPr lang="en-US" sz="1800" smtClean="0">
                <a:solidFill>
                  <a:schemeClr val="hlink"/>
                </a:solidFill>
              </a:rPr>
              <a:t>steroid hormones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Metabolites  are excreted in </a:t>
            </a:r>
            <a:r>
              <a:rPr lang="en-US" sz="1800" smtClean="0">
                <a:solidFill>
                  <a:schemeClr val="hlink"/>
                </a:solidFill>
              </a:rPr>
              <a:t>urine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800" smtClean="0"/>
              <a:t>  </a:t>
            </a:r>
            <a:endParaRPr lang="en-US" sz="8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80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800" smtClean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0B07D9-D89D-4C86-BD91-203DDBD7E5D3}" type="slidenum">
              <a:rPr lang="en-US"/>
              <a:pPr/>
              <a:t>31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Medulla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dirty="0" smtClean="0">
                <a:solidFill>
                  <a:schemeClr val="tx1"/>
                </a:solidFill>
              </a:rPr>
              <a:t>Functions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Secretes </a:t>
            </a:r>
            <a:r>
              <a:rPr lang="en-US" sz="1800" b="0" dirty="0" err="1" smtClean="0">
                <a:solidFill>
                  <a:schemeClr val="hlink"/>
                </a:solidFill>
              </a:rPr>
              <a:t>catecholamines</a:t>
            </a:r>
            <a:r>
              <a:rPr lang="en-US" sz="1800" b="0" dirty="0" smtClean="0">
                <a:solidFill>
                  <a:schemeClr val="hlink"/>
                </a:solidFill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directly into circulation in lieu of transmitting messages via efferent axons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Acts as first responder to stress (within seconds) to promote </a:t>
            </a:r>
          </a:p>
          <a:p>
            <a:pPr lvl="1" indent="-228600" eaLnBrk="1" hangingPunct="1"/>
            <a:r>
              <a:rPr lang="en-US" sz="1800" b="0" dirty="0" smtClean="0">
                <a:solidFill>
                  <a:schemeClr val="tx1"/>
                </a:solidFill>
              </a:rPr>
              <a:t>    </a:t>
            </a:r>
            <a:r>
              <a:rPr lang="en-US" sz="1800" b="0" dirty="0" smtClean="0">
                <a:solidFill>
                  <a:schemeClr val="hlink"/>
                </a:solidFill>
              </a:rPr>
              <a:t>fight-or-flight response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b="1" dirty="0" smtClean="0"/>
              <a:t>The Sympathetic Nerves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Innervates all the smooth muscles and the various glands of the body, and the striated muscle of the heart. Both the sympathetic &amp; parasympathetic nervous systems are part of the </a:t>
            </a:r>
            <a:r>
              <a:rPr lang="en-US" sz="1600" dirty="0" smtClean="0">
                <a:solidFill>
                  <a:srgbClr val="FF0000"/>
                </a:solidFill>
              </a:rPr>
              <a:t>autonomic nervous system- </a:t>
            </a:r>
            <a:r>
              <a:rPr lang="en-US" sz="1600" dirty="0" smtClean="0"/>
              <a:t>works to maintain a stable internal environment.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59B51-B73F-4393-8D6F-94374B3D43B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93186" name="Picture 2" descr="The Sympathetic and Parasympathetic Nervous Syste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8081" y="2233813"/>
            <a:ext cx="52959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hlink"/>
                </a:solidFill>
              </a:rPr>
              <a:t>F</a:t>
            </a:r>
            <a:r>
              <a:rPr lang="en-US" b="0" dirty="0" smtClean="0">
                <a:solidFill>
                  <a:schemeClr val="hlink"/>
                </a:solidFill>
              </a:rPr>
              <a:t>ight-or-flight response</a:t>
            </a:r>
            <a:br>
              <a:rPr lang="en-US" b="0" dirty="0" smtClean="0">
                <a:solidFill>
                  <a:schemeClr val="hlink"/>
                </a:solidFill>
              </a:rPr>
            </a:br>
            <a:r>
              <a:rPr lang="en-US" sz="1600" dirty="0" smtClean="0">
                <a:solidFill>
                  <a:schemeClr val="hlink"/>
                </a:solidFill>
              </a:rPr>
              <a:t>Automatic (without thinking), quick reflex ( protects you), controlled by spinal cord (not brain)</a:t>
            </a:r>
            <a:br>
              <a:rPr lang="en-US" sz="1600" dirty="0" smtClean="0">
                <a:solidFill>
                  <a:schemeClr val="hlink"/>
                </a:solidFill>
              </a:rPr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BB067-A48C-4292-AB0B-3DAA93C09B3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79874" name="Picture 2" descr="http://home.comcast.net/~wnor/sympatheticch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080" y="2237173"/>
            <a:ext cx="3665121" cy="3082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8806D3-3241-48B9-9CD6-249B967FF9D5}" type="slidenum">
              <a:rPr lang="en-US"/>
              <a:pPr/>
              <a:t>34</a:t>
            </a:fld>
            <a:endParaRPr lang="en-US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tx1"/>
                </a:solidFill>
              </a:rPr>
              <a:t>Catecholamines : </a:t>
            </a:r>
            <a:r>
              <a:rPr lang="en-US" sz="1600" smtClean="0">
                <a:solidFill>
                  <a:schemeClr val="tx1"/>
                </a:solidFill>
              </a:rPr>
              <a:t>Biogenic amines that serve as neuronal or hormonal signals in a wide range of physiological responses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6085" name="Picture 5" descr="978-0-7216-3865-2_05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1138" y="2151063"/>
            <a:ext cx="5364162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D0200-4BE0-47F7-9F18-021ED234D9D0}" type="slidenum">
              <a:rPr lang="en-US"/>
              <a:pPr/>
              <a:t>35</a:t>
            </a:fld>
            <a:endParaRPr lang="en-US"/>
          </a:p>
        </p:txBody>
      </p:sp>
      <p:sp>
        <p:nvSpPr>
          <p:cNvPr id="471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Adrenal Medulla Hormones</a:t>
            </a:r>
          </a:p>
        </p:txBody>
      </p:sp>
      <p:sp>
        <p:nvSpPr>
          <p:cNvPr id="47108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</a:pPr>
            <a:r>
              <a:rPr lang="en-US" sz="2000" dirty="0" smtClean="0">
                <a:solidFill>
                  <a:srgbClr val="5E5EC2"/>
                </a:solidFill>
              </a:rPr>
              <a:t>Catecholamine Hormones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Synthesized from </a:t>
            </a:r>
            <a:r>
              <a:rPr lang="en-US" sz="1800" b="0" u="sng" dirty="0" smtClean="0">
                <a:solidFill>
                  <a:schemeClr val="tx1"/>
                </a:solidFill>
              </a:rPr>
              <a:t>amino acid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hlink"/>
                </a:solidFill>
              </a:rPr>
              <a:t>L-tyrosine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by a series of enzymatic steps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err="1" smtClean="0">
                <a:solidFill>
                  <a:schemeClr val="hlink"/>
                </a:solidFill>
              </a:rPr>
              <a:t>Norepinephrine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and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hlink"/>
                </a:solidFill>
              </a:rPr>
              <a:t>epinephrine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Have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hlink"/>
                </a:solidFill>
              </a:rPr>
              <a:t>short half life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(1-2min) and removed from circulation by liver, kidney or </a:t>
            </a:r>
            <a:r>
              <a:rPr lang="en-US" sz="1800" b="0" dirty="0" smtClean="0">
                <a:solidFill>
                  <a:schemeClr val="hlink"/>
                </a:solidFill>
              </a:rPr>
              <a:t>sympathetic nerves</a:t>
            </a:r>
            <a:r>
              <a:rPr lang="en-US" sz="1800" b="0" dirty="0" smtClean="0">
                <a:solidFill>
                  <a:schemeClr val="tx1"/>
                </a:solidFill>
              </a:rPr>
              <a:t>.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Degraded by 2 enzymes: monoamine </a:t>
            </a:r>
            <a:r>
              <a:rPr lang="en-US" sz="1800" b="0" dirty="0" err="1" smtClean="0">
                <a:solidFill>
                  <a:schemeClr val="tx1"/>
                </a:solidFill>
              </a:rPr>
              <a:t>oxidase</a:t>
            </a:r>
            <a:r>
              <a:rPr lang="en-US" sz="1800" b="0" dirty="0" smtClean="0">
                <a:solidFill>
                  <a:schemeClr val="tx1"/>
                </a:solidFill>
              </a:rPr>
              <a:t> (MAO) and </a:t>
            </a:r>
            <a:r>
              <a:rPr lang="en-US" sz="1800" b="0" dirty="0" err="1" smtClean="0">
                <a:solidFill>
                  <a:schemeClr val="tx1"/>
                </a:solidFill>
              </a:rPr>
              <a:t>catechol</a:t>
            </a:r>
            <a:r>
              <a:rPr lang="en-US" sz="1800" b="0" dirty="0" smtClean="0">
                <a:solidFill>
                  <a:schemeClr val="tx1"/>
                </a:solidFill>
              </a:rPr>
              <a:t>-O-methyl </a:t>
            </a:r>
            <a:r>
              <a:rPr lang="en-US" sz="1800" b="0" dirty="0" err="1" smtClean="0">
                <a:solidFill>
                  <a:schemeClr val="tx1"/>
                </a:solidFill>
              </a:rPr>
              <a:t>transferase</a:t>
            </a:r>
            <a:r>
              <a:rPr lang="en-US" sz="1800" b="0" dirty="0" smtClean="0">
                <a:solidFill>
                  <a:schemeClr val="tx1"/>
                </a:solidFill>
              </a:rPr>
              <a:t> (COMT) before release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Major metabolites are</a:t>
            </a:r>
            <a:r>
              <a:rPr lang="en-US" sz="1800" b="0" dirty="0" smtClean="0"/>
              <a:t> </a:t>
            </a:r>
            <a:r>
              <a:rPr lang="en-US" sz="1800" b="0" dirty="0" err="1" smtClean="0">
                <a:solidFill>
                  <a:schemeClr val="hlink"/>
                </a:solidFill>
              </a:rPr>
              <a:t>metanephrine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and</a:t>
            </a:r>
            <a:r>
              <a:rPr lang="en-US" sz="1800" b="0" dirty="0" smtClean="0"/>
              <a:t> </a:t>
            </a:r>
            <a:r>
              <a:rPr lang="en-US" sz="1800" b="0" dirty="0" err="1" smtClean="0">
                <a:solidFill>
                  <a:schemeClr val="hlink"/>
                </a:solidFill>
              </a:rPr>
              <a:t>normetanephrine</a:t>
            </a:r>
            <a:r>
              <a:rPr lang="en-US" sz="1800" b="0" dirty="0" smtClean="0"/>
              <a:t>, </a:t>
            </a:r>
            <a:r>
              <a:rPr lang="en-US" sz="1800" b="0" dirty="0" smtClean="0">
                <a:solidFill>
                  <a:schemeClr val="tx1"/>
                </a:solidFill>
              </a:rPr>
              <a:t>which are then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hlink"/>
                </a:solidFill>
              </a:rPr>
              <a:t>conjugated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and excreted into</a:t>
            </a:r>
            <a:r>
              <a:rPr lang="en-US" sz="1800" b="0" dirty="0" smtClean="0"/>
              <a:t> </a:t>
            </a:r>
            <a:r>
              <a:rPr lang="en-US" sz="1800" b="0" dirty="0" smtClean="0">
                <a:solidFill>
                  <a:schemeClr val="hlink"/>
                </a:solidFill>
              </a:rPr>
              <a:t>urine </a:t>
            </a:r>
            <a:r>
              <a:rPr lang="en-US" sz="1800" b="0" dirty="0" smtClean="0">
                <a:solidFill>
                  <a:schemeClr val="tx1"/>
                </a:solidFill>
              </a:rPr>
              <a:t>and the final metabolite of both is</a:t>
            </a:r>
            <a:r>
              <a:rPr lang="en-US" sz="1800" b="0" dirty="0" smtClean="0"/>
              <a:t> </a:t>
            </a:r>
            <a:r>
              <a:rPr lang="en-US" sz="1800" b="0" dirty="0" err="1" smtClean="0">
                <a:solidFill>
                  <a:schemeClr val="hlink"/>
                </a:solidFill>
              </a:rPr>
              <a:t>vanillymandelic</a:t>
            </a:r>
            <a:r>
              <a:rPr lang="en-US" sz="1800" b="0" dirty="0" smtClean="0">
                <a:solidFill>
                  <a:schemeClr val="hlink"/>
                </a:solidFill>
              </a:rPr>
              <a:t> acid (VMA)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hlink"/>
                </a:solidFill>
              </a:rPr>
              <a:t>Urine VMA testing </a:t>
            </a:r>
            <a:r>
              <a:rPr lang="en-US" sz="1800" b="0" dirty="0" smtClean="0">
                <a:solidFill>
                  <a:schemeClr val="tx1"/>
                </a:solidFill>
              </a:rPr>
              <a:t>maybe</a:t>
            </a:r>
            <a:r>
              <a:rPr lang="en-US" sz="1800" b="0" dirty="0" smtClean="0">
                <a:solidFill>
                  <a:schemeClr val="hlink"/>
                </a:solidFill>
              </a:rPr>
              <a:t> useful in the diagnosis of adrenal </a:t>
            </a:r>
            <a:r>
              <a:rPr lang="en-US" sz="1800" b="0" dirty="0" err="1" smtClean="0">
                <a:solidFill>
                  <a:schemeClr val="hlink"/>
                </a:solidFill>
              </a:rPr>
              <a:t>medullary</a:t>
            </a:r>
            <a:r>
              <a:rPr lang="en-US" sz="1800" b="0" dirty="0" smtClean="0">
                <a:solidFill>
                  <a:schemeClr val="hlink"/>
                </a:solidFill>
              </a:rPr>
              <a:t> disease</a:t>
            </a:r>
          </a:p>
          <a:p>
            <a:pPr marL="228600" indent="-228600" algn="l">
              <a:spcBef>
                <a:spcPts val="2000"/>
              </a:spcBef>
            </a:pPr>
            <a:endParaRPr lang="en-US" sz="2000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1E59A8-5BA6-4B33-9EBA-F9846AB265F1}" type="slidenum">
              <a:rPr lang="en-US"/>
              <a:pPr/>
              <a:t>36</a:t>
            </a:fld>
            <a:endParaRPr lang="en-US"/>
          </a:p>
        </p:txBody>
      </p:sp>
      <p:sp>
        <p:nvSpPr>
          <p:cNvPr id="4813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Synthesise of Medullary Hormones</a:t>
            </a:r>
            <a:br>
              <a:rPr lang="en-US" smtClean="0"/>
            </a:br>
            <a:r>
              <a:rPr lang="en-US" sz="1800" smtClean="0"/>
              <a:t>Kaplan Page 1005</a:t>
            </a:r>
          </a:p>
        </p:txBody>
      </p:sp>
      <p:pic>
        <p:nvPicPr>
          <p:cNvPr id="48132" name="Picture 6" descr="978-0-323-03658-0_08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600200"/>
            <a:ext cx="6132513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F4A499-33C4-4395-B654-5D82E4C83C5F}" type="slidenum">
              <a:rPr lang="en-US"/>
              <a:pPr/>
              <a:t>37</a:t>
            </a:fld>
            <a:endParaRPr lang="en-US"/>
          </a:p>
        </p:txBody>
      </p:sp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Adrenal Medulla Hormones</a:t>
            </a:r>
          </a:p>
        </p:txBody>
      </p:sp>
      <p:sp>
        <p:nvSpPr>
          <p:cNvPr id="49156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Dopamine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Highest concentration in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hlink"/>
                </a:solidFill>
              </a:rPr>
              <a:t>CNS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tx1"/>
                </a:solidFill>
              </a:rPr>
              <a:t>where is functions as a neurotransmitter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Inhibits synthesis and secretion of </a:t>
            </a:r>
            <a:r>
              <a:rPr lang="en-US" sz="1800" b="0" smtClean="0">
                <a:solidFill>
                  <a:schemeClr val="hlink"/>
                </a:solidFill>
              </a:rPr>
              <a:t>prolactin</a:t>
            </a:r>
            <a:r>
              <a:rPr lang="en-US" sz="1800" b="0" smtClean="0">
                <a:solidFill>
                  <a:schemeClr val="tx1"/>
                </a:solidFill>
              </a:rPr>
              <a:t> from the pituitary gland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Also synthesized in the adrenal gland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Metabolized  into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hlink"/>
                </a:solidFill>
              </a:rPr>
              <a:t>homovanillic acid</a:t>
            </a:r>
            <a:r>
              <a:rPr lang="en-US" sz="1800" b="0" smtClean="0"/>
              <a:t> </a:t>
            </a:r>
            <a:endParaRPr lang="en-US" sz="1800" b="0" smtClean="0">
              <a:solidFill>
                <a:schemeClr val="tx1"/>
              </a:solidFill>
            </a:endParaRP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Dopamine difficult to measure (veniputure cause catecholamines to increase)  HVA levels commonly measured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HVA measurement</a:t>
            </a:r>
            <a:r>
              <a:rPr lang="en-US" sz="1800" b="0" smtClean="0">
                <a:solidFill>
                  <a:schemeClr val="tx1"/>
                </a:solidFill>
              </a:rPr>
              <a:t>:  24hr Urine kept at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hlink"/>
                </a:solidFill>
              </a:rPr>
              <a:t>4°C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tx1"/>
                </a:solidFill>
              </a:rPr>
              <a:t>with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hlink"/>
                </a:solidFill>
              </a:rPr>
              <a:t>10ml HCl</a:t>
            </a:r>
            <a:r>
              <a:rPr lang="en-US" sz="1800" b="0" smtClean="0"/>
              <a:t>. </a:t>
            </a:r>
            <a:r>
              <a:rPr lang="en-US" sz="1800" b="0" smtClean="0">
                <a:solidFill>
                  <a:schemeClr val="hlink"/>
                </a:solidFill>
              </a:rPr>
              <a:t>Homovanillic acid</a:t>
            </a:r>
            <a:r>
              <a:rPr lang="en-US" sz="1800" b="0" smtClean="0">
                <a:solidFill>
                  <a:schemeClr val="tx1"/>
                </a:solidFill>
              </a:rPr>
              <a:t> extracted from sample by</a:t>
            </a:r>
            <a:r>
              <a:rPr lang="en-US" sz="1800" b="0" smtClean="0"/>
              <a:t> </a:t>
            </a:r>
            <a:r>
              <a:rPr lang="en-US" sz="1800" b="0" smtClean="0">
                <a:solidFill>
                  <a:schemeClr val="hlink"/>
                </a:solidFill>
              </a:rPr>
              <a:t>gas chromotography or HPLC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D28CBF-78E2-401B-B37A-BB41804B0809}" type="slidenum">
              <a:rPr lang="en-US"/>
              <a:pPr/>
              <a:t>38</a:t>
            </a:fld>
            <a:endParaRPr lang="en-US"/>
          </a:p>
        </p:txBody>
      </p:sp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Adrenal Medulla Hormones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Norepinephrine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High concentrations in brain and acts as </a:t>
            </a:r>
            <a:r>
              <a:rPr lang="en-US" sz="1800" b="0" smtClean="0">
                <a:solidFill>
                  <a:schemeClr val="hlink"/>
                </a:solidFill>
              </a:rPr>
              <a:t>neurotransmitter</a:t>
            </a:r>
            <a:r>
              <a:rPr lang="en-US" sz="1800" b="0" smtClean="0">
                <a:solidFill>
                  <a:schemeClr val="tx1"/>
                </a:solidFill>
              </a:rPr>
              <a:t>.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Found in </a:t>
            </a:r>
            <a:r>
              <a:rPr lang="en-US" sz="1800" b="0" smtClean="0">
                <a:solidFill>
                  <a:schemeClr val="hlink"/>
                </a:solidFill>
              </a:rPr>
              <a:t>sympathetic nervous system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Produced by neurons in hypothalamus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Causes </a:t>
            </a:r>
            <a:r>
              <a:rPr lang="en-US" sz="1800" b="0" smtClean="0">
                <a:solidFill>
                  <a:schemeClr val="hlink"/>
                </a:solidFill>
              </a:rPr>
              <a:t>vasoconstriction </a:t>
            </a:r>
            <a:r>
              <a:rPr lang="en-US" sz="1800" b="0" smtClean="0">
                <a:solidFill>
                  <a:schemeClr val="tx1"/>
                </a:solidFill>
              </a:rPr>
              <a:t>of small vessels in skin and relaxation of smooth muscle in GI tract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Final metabolite is </a:t>
            </a:r>
            <a:r>
              <a:rPr lang="en-US" sz="1800" b="0" smtClean="0">
                <a:solidFill>
                  <a:schemeClr val="hlink"/>
                </a:solidFill>
              </a:rPr>
              <a:t>vanillymandelic acid (VMA)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Norepinephrine, normetanephrine, and </a:t>
            </a:r>
            <a:r>
              <a:rPr lang="en-US" sz="1800" b="0" smtClean="0">
                <a:solidFill>
                  <a:schemeClr val="hlink"/>
                </a:solidFill>
              </a:rPr>
              <a:t>VMA </a:t>
            </a:r>
            <a:r>
              <a:rPr lang="en-US" sz="1800" b="0" smtClean="0">
                <a:solidFill>
                  <a:schemeClr val="tx1"/>
                </a:solidFill>
              </a:rPr>
              <a:t>can be measured in </a:t>
            </a:r>
            <a:r>
              <a:rPr lang="en-US" sz="1800" b="0" smtClean="0">
                <a:solidFill>
                  <a:schemeClr val="hlink"/>
                </a:solidFill>
              </a:rPr>
              <a:t>urine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92502F-CF8E-48B2-9F22-362C1C45089E}" type="slidenum">
              <a:rPr lang="en-US"/>
              <a:pPr/>
              <a:t>39</a:t>
            </a:fld>
            <a:endParaRPr lang="en-US"/>
          </a:p>
        </p:txBody>
      </p:sp>
      <p:sp>
        <p:nvSpPr>
          <p:cNvPr id="51203" name="Title 1"/>
          <p:cNvSpPr>
            <a:spLocks noGrp="1"/>
          </p:cNvSpPr>
          <p:nvPr>
            <p:ph type="title"/>
          </p:nvPr>
        </p:nvSpPr>
        <p:spPr>
          <a:xfrm>
            <a:off x="498475" y="119063"/>
            <a:ext cx="7556500" cy="1116012"/>
          </a:xfrm>
        </p:spPr>
        <p:txBody>
          <a:bodyPr/>
          <a:lstStyle/>
          <a:p>
            <a:r>
              <a:rPr lang="en-US" smtClean="0"/>
              <a:t>Adrenal Medulla Hormones</a:t>
            </a:r>
          </a:p>
        </p:txBody>
      </p:sp>
      <p:sp>
        <p:nvSpPr>
          <p:cNvPr id="51204" name="Content Placeholder 2"/>
          <p:cNvSpPr>
            <a:spLocks noGrp="1"/>
          </p:cNvSpPr>
          <p:nvPr>
            <p:ph idx="1"/>
          </p:nvPr>
        </p:nvSpPr>
        <p:spPr>
          <a:xfrm>
            <a:off x="307975" y="1057275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Epinephrine</a:t>
            </a:r>
          </a:p>
          <a:p>
            <a:pPr marL="228600" indent="-228600" algn="l">
              <a:spcBef>
                <a:spcPts val="2000"/>
              </a:spcBef>
            </a:pPr>
            <a:r>
              <a:rPr lang="en-US" sz="2000" smtClean="0">
                <a:solidFill>
                  <a:srgbClr val="5E5EC2"/>
                </a:solidFill>
              </a:rPr>
              <a:t>    </a:t>
            </a:r>
            <a:r>
              <a:rPr lang="en-US" sz="2000" smtClean="0">
                <a:solidFill>
                  <a:schemeClr val="tx1"/>
                </a:solidFill>
              </a:rPr>
              <a:t>(Functions as a circulating  hormone &amp; is released directly      from the adrenal medulla into the blood stream)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Major catecholemine produced by </a:t>
            </a:r>
            <a:r>
              <a:rPr lang="en-US" sz="1800" b="0" smtClean="0">
                <a:solidFill>
                  <a:schemeClr val="hlink"/>
                </a:solidFill>
              </a:rPr>
              <a:t>chromaffin cells </a:t>
            </a:r>
            <a:r>
              <a:rPr lang="en-US" sz="1800" b="0" smtClean="0">
                <a:solidFill>
                  <a:schemeClr val="tx1"/>
                </a:solidFill>
              </a:rPr>
              <a:t>in adrenal medulla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Final hormone produced in the synthetic pathway beginning with </a:t>
            </a:r>
            <a:r>
              <a:rPr lang="en-US" sz="1800" b="0" smtClean="0">
                <a:solidFill>
                  <a:schemeClr val="hlink"/>
                </a:solidFill>
              </a:rPr>
              <a:t>L-tyrosine </a:t>
            </a:r>
            <a:r>
              <a:rPr lang="en-US" sz="1800" b="0" smtClean="0">
                <a:solidFill>
                  <a:schemeClr val="tx1"/>
                </a:solidFill>
              </a:rPr>
              <a:t>(amino acid)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Causes “</a:t>
            </a:r>
            <a:r>
              <a:rPr lang="en-US" sz="1800" b="0" smtClean="0">
                <a:solidFill>
                  <a:schemeClr val="hlink"/>
                </a:solidFill>
              </a:rPr>
              <a:t>fight or flight response</a:t>
            </a:r>
            <a:r>
              <a:rPr lang="en-US" sz="1800" b="0" smtClean="0">
                <a:solidFill>
                  <a:schemeClr val="tx1"/>
                </a:solidFill>
              </a:rPr>
              <a:t>: increase heart rate, blood pressure, respiration, metabolic rates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Stimulates </a:t>
            </a:r>
            <a:r>
              <a:rPr lang="en-US" sz="1800" b="0" smtClean="0">
                <a:solidFill>
                  <a:schemeClr val="hlink"/>
                </a:solidFill>
              </a:rPr>
              <a:t>glycogenolysis</a:t>
            </a:r>
            <a:r>
              <a:rPr lang="en-US" sz="1800" b="0" smtClean="0">
                <a:solidFill>
                  <a:schemeClr val="tx1"/>
                </a:solidFill>
              </a:rPr>
              <a:t> in liver and skeletal muscle leading to </a:t>
            </a:r>
            <a:r>
              <a:rPr lang="en-US" sz="1800" b="0" smtClean="0">
                <a:solidFill>
                  <a:schemeClr val="hlink"/>
                </a:solidFill>
              </a:rPr>
              <a:t>increased plasma glucose</a:t>
            </a:r>
            <a:r>
              <a:rPr lang="en-US" sz="1800" b="0" smtClean="0">
                <a:solidFill>
                  <a:schemeClr val="tx1"/>
                </a:solidFill>
              </a:rPr>
              <a:t>.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Metabolized to metanephrine and </a:t>
            </a:r>
            <a:r>
              <a:rPr lang="en-US" sz="1800" b="0" smtClean="0">
                <a:solidFill>
                  <a:schemeClr val="hlink"/>
                </a:solidFill>
              </a:rPr>
              <a:t>VMA</a:t>
            </a:r>
          </a:p>
          <a:p>
            <a:pPr lvl="1" indent="-228600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hlink"/>
                </a:solidFill>
              </a:rPr>
              <a:t>Serum</a:t>
            </a:r>
            <a:r>
              <a:rPr lang="en-US" sz="1800" b="0" smtClean="0">
                <a:solidFill>
                  <a:schemeClr val="tx1"/>
                </a:solidFill>
              </a:rPr>
              <a:t> and </a:t>
            </a:r>
            <a:r>
              <a:rPr lang="en-US" sz="1800" b="0" smtClean="0">
                <a:solidFill>
                  <a:schemeClr val="hlink"/>
                </a:solidFill>
              </a:rPr>
              <a:t>urine</a:t>
            </a:r>
            <a:r>
              <a:rPr lang="en-US" sz="1800" b="0" smtClean="0">
                <a:solidFill>
                  <a:schemeClr val="tx1"/>
                </a:solidFill>
              </a:rPr>
              <a:t> measurement similar to dopamine.  </a:t>
            </a:r>
            <a:r>
              <a:rPr lang="en-US" sz="1800" b="0" smtClean="0">
                <a:solidFill>
                  <a:schemeClr val="hlink"/>
                </a:solidFill>
              </a:rPr>
              <a:t>VMA</a:t>
            </a:r>
            <a:r>
              <a:rPr lang="en-US" sz="1800" b="0" smtClean="0">
                <a:solidFill>
                  <a:schemeClr val="tx1"/>
                </a:solidFill>
              </a:rPr>
              <a:t> is  measured</a:t>
            </a:r>
          </a:p>
        </p:txBody>
      </p:sp>
      <p:pic>
        <p:nvPicPr>
          <p:cNvPr id="51205" name="Picture 5" descr="L-Tyros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15213" y="4833938"/>
            <a:ext cx="12795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ED5869-DBF3-4066-B990-F05C200639D9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Adrenal Gland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accent2"/>
                </a:solidFill>
              </a:rPr>
              <a:t>Composed of outer adrenal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hlink"/>
                </a:solidFill>
              </a:rPr>
              <a:t>cortex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(90 % )&amp; inner adrenal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hlink"/>
                </a:solidFill>
              </a:rPr>
              <a:t>medulla</a:t>
            </a: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Cortex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produces steroid hormones (mineralocorticoid, glucocorticoid, and androgens- progesterone &amp; estrogen)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Medulla </a:t>
            </a:r>
            <a:r>
              <a:rPr lang="en-US" sz="1800" smtClean="0">
                <a:solidFill>
                  <a:schemeClr val="accent2"/>
                </a:solidFill>
              </a:rPr>
              <a:t>secretes</a:t>
            </a:r>
            <a:r>
              <a:rPr lang="en-US" sz="1800" smtClean="0">
                <a:solidFill>
                  <a:schemeClr val="hlink"/>
                </a:solidFill>
              </a:rPr>
              <a:t> </a:t>
            </a:r>
            <a:r>
              <a:rPr lang="en-US" sz="1800" smtClean="0">
                <a:solidFill>
                  <a:schemeClr val="accent2"/>
                </a:solidFill>
              </a:rPr>
              <a:t>catecholamines (epinephrine, nor epinephrine, and dopamine)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accent2"/>
                </a:solidFill>
              </a:rPr>
              <a:t>Conditions affect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hlink"/>
                </a:solidFill>
              </a:rPr>
              <a:t>blood pressure, </a:t>
            </a:r>
            <a:r>
              <a:rPr lang="en-US" sz="1800" smtClean="0">
                <a:solidFill>
                  <a:schemeClr val="accent2"/>
                </a:solidFill>
              </a:rPr>
              <a:t>and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hlink"/>
                </a:solidFill>
              </a:rPr>
              <a:t>electrolyte balance</a:t>
            </a:r>
            <a:r>
              <a:rPr lang="en-US" sz="18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accent2"/>
                </a:solidFill>
              </a:rPr>
              <a:t>Hypofunction is treated with exogenous hormone replacement, hyperfunction with pharmacologic suppression or surgery.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accent2"/>
                </a:solidFill>
              </a:rPr>
              <a:t>Pyramid-shaped, located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hlink"/>
                </a:solidFill>
              </a:rPr>
              <a:t>just above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accent2"/>
                </a:solidFill>
              </a:rPr>
              <a:t>&amp; medial to</a:t>
            </a:r>
            <a:r>
              <a:rPr lang="en-US" sz="1800" smtClean="0"/>
              <a:t> </a:t>
            </a:r>
            <a:r>
              <a:rPr lang="en-US" sz="1800" smtClean="0">
                <a:solidFill>
                  <a:schemeClr val="hlink"/>
                </a:solidFill>
              </a:rPr>
              <a:t>kidneys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Highly vascular</a:t>
            </a:r>
            <a:r>
              <a:rPr lang="en-US" sz="1800" smtClean="0">
                <a:solidFill>
                  <a:schemeClr val="accent2"/>
                </a:solidFill>
              </a:rPr>
              <a:t> with a complex venous circulation (play a role in regulating steroid hormone synthesis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A55BDF-D78D-4785-99AB-8F43FFAE0D57}" type="slidenum">
              <a:rPr lang="en-US"/>
              <a:pPr/>
              <a:t>40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Medulla:  Clinical Significance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Pheochromocytoma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Rare </a:t>
            </a:r>
            <a:r>
              <a:rPr lang="en-US" sz="1800" b="0" u="sng" smtClean="0">
                <a:solidFill>
                  <a:schemeClr val="tx1"/>
                </a:solidFill>
              </a:rPr>
              <a:t>usually benign</a:t>
            </a:r>
            <a:r>
              <a:rPr lang="en-US" sz="1800" b="0" smtClean="0">
                <a:solidFill>
                  <a:schemeClr val="tx1"/>
                </a:solidFill>
              </a:rPr>
              <a:t> </a:t>
            </a:r>
            <a:r>
              <a:rPr lang="en-US" sz="1800" b="0" smtClean="0">
                <a:solidFill>
                  <a:schemeClr val="hlink"/>
                </a:solidFill>
              </a:rPr>
              <a:t>tumor</a:t>
            </a:r>
            <a:r>
              <a:rPr lang="en-US" sz="1800" b="0" smtClean="0">
                <a:solidFill>
                  <a:schemeClr val="tx1"/>
                </a:solidFill>
              </a:rPr>
              <a:t> of </a:t>
            </a:r>
            <a:r>
              <a:rPr lang="en-US" sz="1800" b="0" smtClean="0">
                <a:solidFill>
                  <a:schemeClr val="hlink"/>
                </a:solidFill>
              </a:rPr>
              <a:t>chromaffin cells</a:t>
            </a:r>
            <a:r>
              <a:rPr lang="en-US" sz="1800" b="0" smtClean="0">
                <a:solidFill>
                  <a:schemeClr val="tx1"/>
                </a:solidFill>
              </a:rPr>
              <a:t> secretes large amounts of epinephrine, norepinephrine or both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Some tumors found in </a:t>
            </a:r>
            <a:r>
              <a:rPr lang="en-US" sz="1800" b="0" smtClean="0">
                <a:solidFill>
                  <a:schemeClr val="hlink"/>
                </a:solidFill>
              </a:rPr>
              <a:t>other locations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rgbClr val="5E5EC2"/>
                </a:solidFill>
              </a:rPr>
              <a:t>Symptoms</a:t>
            </a:r>
            <a:r>
              <a:rPr lang="en-US" sz="1800" b="0" smtClean="0">
                <a:solidFill>
                  <a:schemeClr val="tx1"/>
                </a:solidFill>
              </a:rPr>
              <a:t>: </a:t>
            </a:r>
            <a:r>
              <a:rPr lang="en-US" sz="1800" b="0" smtClean="0">
                <a:solidFill>
                  <a:schemeClr val="hlink"/>
                </a:solidFill>
              </a:rPr>
              <a:t>hypertension</a:t>
            </a:r>
            <a:r>
              <a:rPr lang="en-US" sz="1800" b="0" smtClean="0">
                <a:solidFill>
                  <a:schemeClr val="tx1"/>
                </a:solidFill>
              </a:rPr>
              <a:t>, </a:t>
            </a:r>
            <a:r>
              <a:rPr lang="en-US" sz="1800" b="0" smtClean="0">
                <a:solidFill>
                  <a:schemeClr val="hlink"/>
                </a:solidFill>
              </a:rPr>
              <a:t>tachycardia</a:t>
            </a:r>
            <a:r>
              <a:rPr lang="en-US" sz="1800" b="0" smtClean="0">
                <a:solidFill>
                  <a:schemeClr val="tx1"/>
                </a:solidFill>
              </a:rPr>
              <a:t>, </a:t>
            </a:r>
            <a:r>
              <a:rPr lang="en-US" sz="1800" b="0" smtClean="0">
                <a:solidFill>
                  <a:schemeClr val="hlink"/>
                </a:solidFill>
              </a:rPr>
              <a:t>sweating</a:t>
            </a:r>
            <a:r>
              <a:rPr lang="en-US" sz="1800" b="0" smtClean="0">
                <a:solidFill>
                  <a:schemeClr val="tx1"/>
                </a:solidFill>
              </a:rPr>
              <a:t>, </a:t>
            </a:r>
            <a:r>
              <a:rPr lang="en-US" sz="1800" b="0" smtClean="0">
                <a:solidFill>
                  <a:schemeClr val="hlink"/>
                </a:solidFill>
              </a:rPr>
              <a:t>headaches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Hypermetabolic symptoms </a:t>
            </a:r>
            <a:r>
              <a:rPr lang="en-US" sz="1800" b="0" smtClean="0">
                <a:solidFill>
                  <a:schemeClr val="hlink"/>
                </a:solidFill>
              </a:rPr>
              <a:t>similar to hyperthyroidism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Easily </a:t>
            </a:r>
            <a:r>
              <a:rPr lang="en-US" sz="1800" b="0" smtClean="0">
                <a:solidFill>
                  <a:schemeClr val="hlink"/>
                </a:solidFill>
              </a:rPr>
              <a:t>treated surgically</a:t>
            </a:r>
            <a:r>
              <a:rPr lang="en-US" sz="1800" b="0" smtClean="0">
                <a:solidFill>
                  <a:schemeClr val="tx1"/>
                </a:solidFill>
              </a:rPr>
              <a:t> if caught early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>
                <a:solidFill>
                  <a:schemeClr val="tx1"/>
                </a:solidFill>
              </a:rPr>
              <a:t>Diagnosis requires measurement of:	</a:t>
            </a:r>
          </a:p>
          <a:p>
            <a:pPr marL="685800" lvl="2" indent="-228600" eaLnBrk="1" hangingPunct="1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Plasma epinephrine</a:t>
            </a:r>
          </a:p>
          <a:p>
            <a:pPr marL="685800" lvl="2" indent="-228600" eaLnBrk="1" hangingPunct="1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Norepinephrine</a:t>
            </a:r>
          </a:p>
          <a:p>
            <a:pPr marL="685800" lvl="2" indent="-228600" eaLnBrk="1" hangingPunct="1">
              <a:buFont typeface="Wingdings" pitchFamily="2" charset="2"/>
              <a:buChar char="n"/>
            </a:pPr>
            <a:r>
              <a:rPr lang="en-US" b="0" smtClean="0">
                <a:solidFill>
                  <a:schemeClr val="tx1"/>
                </a:solidFill>
              </a:rPr>
              <a:t>Urine metanephrines or </a:t>
            </a:r>
            <a:r>
              <a:rPr lang="en-US" b="0" smtClean="0">
                <a:solidFill>
                  <a:schemeClr val="hlink"/>
                </a:solidFill>
              </a:rPr>
              <a:t>VMA</a:t>
            </a:r>
          </a:p>
          <a:p>
            <a:pPr marL="685800" lvl="2" indent="-228600" eaLnBrk="1" hangingPunct="1">
              <a:buFont typeface="Wingdings" pitchFamily="2" charset="2"/>
              <a:buChar char="n"/>
            </a:pPr>
            <a:r>
              <a:rPr lang="en-US" b="0" smtClean="0">
                <a:solidFill>
                  <a:schemeClr val="hlink"/>
                </a:solidFill>
              </a:rPr>
              <a:t>Elevations </a:t>
            </a:r>
            <a:r>
              <a:rPr lang="en-US" b="0" smtClean="0">
                <a:solidFill>
                  <a:schemeClr val="tx1"/>
                </a:solidFill>
              </a:rPr>
              <a:t>are diagnostic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B387B1-03A0-4600-88FA-7787D20ABA7C}" type="slidenum">
              <a:rPr lang="en-US"/>
              <a:pPr/>
              <a:t>41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Medulla:  Clinical Significance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5E5EC2"/>
                </a:solidFill>
              </a:rPr>
              <a:t>Treatment of </a:t>
            </a:r>
            <a:r>
              <a:rPr lang="en-US" sz="2000" dirty="0" err="1" smtClean="0">
                <a:solidFill>
                  <a:srgbClr val="5E5EC2"/>
                </a:solidFill>
              </a:rPr>
              <a:t>Pheochromocytoma</a:t>
            </a:r>
            <a:endParaRPr lang="en-US" sz="2000" dirty="0" smtClean="0">
              <a:solidFill>
                <a:srgbClr val="5E5EC2"/>
              </a:solidFill>
            </a:endParaRP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hlink"/>
                </a:solidFill>
              </a:rPr>
              <a:t>Surgery</a:t>
            </a:r>
            <a:r>
              <a:rPr lang="en-US" sz="1800" b="0" dirty="0" smtClean="0">
                <a:solidFill>
                  <a:schemeClr val="tx1"/>
                </a:solidFill>
              </a:rPr>
              <a:t>, following appropriate medical preparation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Removal is a </a:t>
            </a:r>
            <a:r>
              <a:rPr lang="en-US" sz="1800" b="0" dirty="0" smtClean="0">
                <a:solidFill>
                  <a:schemeClr val="hlink"/>
                </a:solidFill>
              </a:rPr>
              <a:t>high-risk procedure</a:t>
            </a:r>
            <a:r>
              <a:rPr lang="en-US" sz="1800" b="0" dirty="0" smtClean="0">
                <a:solidFill>
                  <a:schemeClr val="tx1"/>
                </a:solidFill>
              </a:rPr>
              <a:t>.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err="1" smtClean="0">
                <a:solidFill>
                  <a:schemeClr val="tx1"/>
                </a:solidFill>
              </a:rPr>
              <a:t>Catecholamines</a:t>
            </a:r>
            <a:r>
              <a:rPr lang="en-US" sz="1800" b="0" dirty="0" smtClean="0">
                <a:solidFill>
                  <a:schemeClr val="tx1"/>
                </a:solidFill>
              </a:rPr>
              <a:t> fall to normal within 1 week of resection.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hlink"/>
                </a:solidFill>
              </a:rPr>
              <a:t>Preoperative alpha blockade</a:t>
            </a:r>
            <a:r>
              <a:rPr lang="en-US" sz="1800" b="0" dirty="0" smtClean="0">
                <a:solidFill>
                  <a:schemeClr val="tx1"/>
                </a:solidFill>
              </a:rPr>
              <a:t> is widely recommended.</a:t>
            </a:r>
          </a:p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5E5EC2"/>
                </a:solidFill>
              </a:rPr>
              <a:t>Outcome and Prognosis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Patients with </a:t>
            </a:r>
            <a:r>
              <a:rPr lang="en-US" sz="1800" b="0" dirty="0" smtClean="0">
                <a:solidFill>
                  <a:schemeClr val="hlink"/>
                </a:solidFill>
              </a:rPr>
              <a:t>familial</a:t>
            </a:r>
            <a:r>
              <a:rPr lang="en-US" sz="1800" b="0" dirty="0" smtClean="0">
                <a:solidFill>
                  <a:schemeClr val="tx1"/>
                </a:solidFill>
              </a:rPr>
              <a:t> </a:t>
            </a:r>
            <a:r>
              <a:rPr lang="en-US" sz="1800" b="0" dirty="0" err="1" smtClean="0">
                <a:solidFill>
                  <a:schemeClr val="tx1"/>
                </a:solidFill>
              </a:rPr>
              <a:t>pheochromocytomas</a:t>
            </a:r>
            <a:r>
              <a:rPr lang="en-US" sz="1800" b="0" dirty="0" smtClean="0">
                <a:solidFill>
                  <a:schemeClr val="tx1"/>
                </a:solidFill>
              </a:rPr>
              <a:t> are more likely to </a:t>
            </a:r>
            <a:r>
              <a:rPr lang="en-US" sz="1800" b="0" dirty="0" smtClean="0">
                <a:solidFill>
                  <a:schemeClr val="hlink"/>
                </a:solidFill>
              </a:rPr>
              <a:t>have recurrence</a:t>
            </a:r>
            <a:r>
              <a:rPr lang="en-US" sz="1800" b="0" dirty="0" smtClean="0">
                <a:solidFill>
                  <a:schemeClr val="tx1"/>
                </a:solidFill>
              </a:rPr>
              <a:t>.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hlink"/>
                </a:solidFill>
              </a:rPr>
              <a:t>Long-term monitoring</a:t>
            </a:r>
            <a:r>
              <a:rPr lang="en-US" sz="1800" b="0" dirty="0" smtClean="0">
                <a:solidFill>
                  <a:schemeClr val="tx1"/>
                </a:solidFill>
              </a:rPr>
              <a:t> is indicated in all patients.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54A712-731E-4748-A566-8221EED7DDAC}" type="slidenum">
              <a:rPr lang="en-US"/>
              <a:pPr/>
              <a:t>42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Medulla:  Clinical Significance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Neuroblastoma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tx1"/>
                </a:solidFill>
              </a:rPr>
              <a:t>Malignant tumor of </a:t>
            </a:r>
            <a:r>
              <a:rPr lang="en-US" sz="1600" b="0" smtClean="0">
                <a:solidFill>
                  <a:schemeClr val="hlink"/>
                </a:solidFill>
              </a:rPr>
              <a:t>neuron precursor</a:t>
            </a:r>
            <a:r>
              <a:rPr lang="en-US" sz="1600" b="0" smtClean="0">
                <a:solidFill>
                  <a:schemeClr val="tx1"/>
                </a:solidFill>
              </a:rPr>
              <a:t> cells in children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hlink"/>
                </a:solidFill>
              </a:rPr>
              <a:t>Primary tumor near adrenal gland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tx1"/>
                </a:solidFill>
              </a:rPr>
              <a:t>Usually not found until it has </a:t>
            </a:r>
            <a:r>
              <a:rPr lang="en-US" sz="1600" b="0" smtClean="0">
                <a:solidFill>
                  <a:schemeClr val="hlink"/>
                </a:solidFill>
              </a:rPr>
              <a:t>metastasized</a:t>
            </a:r>
            <a:r>
              <a:rPr lang="en-US" sz="1600" b="0" smtClean="0">
                <a:solidFill>
                  <a:schemeClr val="tx1"/>
                </a:solidFill>
              </a:rPr>
              <a:t> to another site such as the</a:t>
            </a:r>
            <a:r>
              <a:rPr lang="en-US" sz="1600" b="0" smtClean="0">
                <a:solidFill>
                  <a:schemeClr val="hlink"/>
                </a:solidFill>
              </a:rPr>
              <a:t> liver</a:t>
            </a:r>
            <a:r>
              <a:rPr lang="en-US" sz="1600" b="0" smtClean="0">
                <a:solidFill>
                  <a:schemeClr val="tx1"/>
                </a:solidFill>
              </a:rPr>
              <a:t>.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tx1"/>
                </a:solidFill>
              </a:rPr>
              <a:t>Catecholamines are secreted giving rise to sporadic measurable increases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tx1"/>
                </a:solidFill>
              </a:rPr>
              <a:t>Symptoms are similar to pheochromocytoma, only sporadic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tx1"/>
                </a:solidFill>
              </a:rPr>
              <a:t>Measurements of urine </a:t>
            </a:r>
            <a:r>
              <a:rPr lang="en-US" sz="1600" b="0" smtClean="0">
                <a:solidFill>
                  <a:schemeClr val="hlink"/>
                </a:solidFill>
              </a:rPr>
              <a:t>VMA</a:t>
            </a:r>
            <a:r>
              <a:rPr lang="en-US" sz="1600" b="0" smtClean="0">
                <a:solidFill>
                  <a:schemeClr val="tx1"/>
                </a:solidFill>
              </a:rPr>
              <a:t> and </a:t>
            </a:r>
            <a:r>
              <a:rPr lang="en-US" sz="1600" b="0" smtClean="0">
                <a:solidFill>
                  <a:schemeClr val="hlink"/>
                </a:solidFill>
              </a:rPr>
              <a:t>homovanillic acid</a:t>
            </a:r>
            <a:r>
              <a:rPr lang="en-US" sz="1600" b="0" smtClean="0"/>
              <a:t> </a:t>
            </a:r>
            <a:r>
              <a:rPr lang="en-US" sz="1600" b="0" smtClean="0">
                <a:solidFill>
                  <a:schemeClr val="tx1"/>
                </a:solidFill>
              </a:rPr>
              <a:t> may be helpful but are not always conclusive</a:t>
            </a:r>
          </a:p>
          <a:p>
            <a:pPr marL="685800" lvl="2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hlink"/>
                </a:solidFill>
              </a:rPr>
              <a:t>Hormone release is sporadic</a:t>
            </a:r>
            <a:r>
              <a:rPr lang="en-US" sz="1600" b="0" smtClean="0">
                <a:solidFill>
                  <a:schemeClr val="tx1"/>
                </a:solidFill>
              </a:rPr>
              <a:t> and many patients show only slight increases in </a:t>
            </a:r>
            <a:r>
              <a:rPr lang="en-US" sz="1600" b="0" smtClean="0">
                <a:solidFill>
                  <a:schemeClr val="hlink"/>
                </a:solidFill>
              </a:rPr>
              <a:t>VMA</a:t>
            </a:r>
            <a:r>
              <a:rPr lang="en-US" sz="1600" b="0" smtClean="0">
                <a:solidFill>
                  <a:schemeClr val="tx1"/>
                </a:solidFill>
              </a:rPr>
              <a:t>.</a:t>
            </a:r>
          </a:p>
          <a:p>
            <a:pPr marL="685800" lvl="2" indent="-228600" eaLnBrk="1" hangingPunct="1">
              <a:buFont typeface="Wingdings" pitchFamily="2" charset="2"/>
              <a:buChar char="n"/>
            </a:pPr>
            <a:r>
              <a:rPr lang="en-US" sz="1600" b="0" smtClean="0">
                <a:solidFill>
                  <a:schemeClr val="tx1"/>
                </a:solidFill>
              </a:rPr>
              <a:t>Difficult to obtain </a:t>
            </a:r>
            <a:r>
              <a:rPr lang="en-US" sz="1600" b="0" smtClean="0">
                <a:solidFill>
                  <a:schemeClr val="hlink"/>
                </a:solidFill>
              </a:rPr>
              <a:t>24hr urine</a:t>
            </a:r>
            <a:r>
              <a:rPr lang="en-US" sz="1600" b="0" smtClean="0">
                <a:solidFill>
                  <a:schemeClr val="tx1"/>
                </a:solidFill>
              </a:rPr>
              <a:t> from children and infants.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F9CEC7-8A1F-4E97-A99C-D14AB08B48FD}" type="slidenum">
              <a:rPr lang="en-US"/>
              <a:pPr/>
              <a:t>5</a:t>
            </a:fld>
            <a:endParaRPr lang="en-US"/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Adrenal Gland</a:t>
            </a:r>
          </a:p>
        </p:txBody>
      </p:sp>
      <p:pic>
        <p:nvPicPr>
          <p:cNvPr id="18436" name="Content Placeholder 3" descr="picadrenalgland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4961" r="-14961"/>
          <a:stretch>
            <a:fillRect/>
          </a:stretch>
        </p:blipFill>
        <p:spPr>
          <a:xfrm>
            <a:off x="498475" y="1981200"/>
            <a:ext cx="7556500" cy="4144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BE5480-E941-4D03-BB11-BA9E4B463EFC}" type="slidenum">
              <a:rPr lang="en-US"/>
              <a:pPr/>
              <a:t>6</a:t>
            </a:fld>
            <a:endParaRPr lang="en-US"/>
          </a:p>
        </p:txBody>
      </p:sp>
      <p:pic>
        <p:nvPicPr>
          <p:cNvPr id="19459" name="Picture 2" descr="f20-12c-d_adrenal_gland_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38" y="1366838"/>
            <a:ext cx="8659812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1A84CA-AC6F-476C-B213-7D7C4AA69537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Cortex by Zone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Zona Glomerulosa</a:t>
            </a:r>
            <a:r>
              <a:rPr lang="en-US" sz="2000" smtClean="0">
                <a:solidFill>
                  <a:srgbClr val="595959"/>
                </a:solidFill>
              </a:rPr>
              <a:t> (G-Zone) Cells (outer 10%)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/>
              <a:t>Synthesize </a:t>
            </a:r>
            <a:r>
              <a:rPr lang="en-US" sz="1800" b="0" smtClean="0">
                <a:solidFill>
                  <a:schemeClr val="hlink"/>
                </a:solidFill>
              </a:rPr>
              <a:t>mineralocorticoids</a:t>
            </a:r>
            <a:r>
              <a:rPr lang="en-US" sz="1800" b="0" smtClean="0"/>
              <a:t> critical for </a:t>
            </a:r>
            <a:r>
              <a:rPr lang="en-US" sz="1800" b="0" smtClean="0">
                <a:solidFill>
                  <a:schemeClr val="hlink"/>
                </a:solidFill>
              </a:rPr>
              <a:t>Na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smtClean="0"/>
              <a:t> retention, </a:t>
            </a:r>
            <a:r>
              <a:rPr lang="en-US" sz="1800" b="0" smtClean="0">
                <a:solidFill>
                  <a:schemeClr val="hlink"/>
                </a:solidFill>
              </a:rPr>
              <a:t>K</a:t>
            </a:r>
            <a:r>
              <a:rPr lang="en-US" sz="1800" b="0" baseline="30000" smtClean="0">
                <a:solidFill>
                  <a:schemeClr val="hlink"/>
                </a:solidFill>
              </a:rPr>
              <a:t>+</a:t>
            </a:r>
            <a:r>
              <a:rPr lang="en-US" sz="1800" b="0" baseline="30000" smtClean="0"/>
              <a:t>              </a:t>
            </a:r>
            <a:r>
              <a:rPr lang="en-US" sz="1800" b="0" smtClean="0"/>
              <a:t>   &amp; </a:t>
            </a:r>
            <a:r>
              <a:rPr lang="en-US" sz="1800" b="0" smtClean="0">
                <a:solidFill>
                  <a:schemeClr val="hlink"/>
                </a:solidFill>
              </a:rPr>
              <a:t>acid–base</a:t>
            </a:r>
            <a:r>
              <a:rPr lang="en-US" sz="1800" b="0" smtClean="0"/>
              <a:t> homeostasis</a:t>
            </a:r>
          </a:p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Zona Fasciculata</a:t>
            </a:r>
            <a:r>
              <a:rPr lang="en-US" sz="2000" smtClean="0">
                <a:solidFill>
                  <a:srgbClr val="595959"/>
                </a:solidFill>
              </a:rPr>
              <a:t> (F-Zone) Cells (middle 75%)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/>
              <a:t>Synthesize </a:t>
            </a:r>
            <a:r>
              <a:rPr lang="en-US" sz="1800" b="0" smtClean="0">
                <a:solidFill>
                  <a:schemeClr val="hlink"/>
                </a:solidFill>
              </a:rPr>
              <a:t>glucocorticoids</a:t>
            </a:r>
            <a:r>
              <a:rPr lang="en-US" sz="1800" b="0" smtClean="0"/>
              <a:t> critical to blood glucose homeostasis &amp; blood pressure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/>
              <a:t>Adrenal androgens</a:t>
            </a:r>
          </a:p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smtClean="0">
                <a:solidFill>
                  <a:srgbClr val="5E5EC2"/>
                </a:solidFill>
              </a:rPr>
              <a:t>Zona Reticularis</a:t>
            </a:r>
            <a:r>
              <a:rPr lang="en-US" sz="2000" smtClean="0">
                <a:solidFill>
                  <a:srgbClr val="595959"/>
                </a:solidFill>
              </a:rPr>
              <a:t> (R-Zone) Cells (inner 10%)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/>
              <a:t>Synthesize </a:t>
            </a:r>
            <a:r>
              <a:rPr lang="en-US" sz="1800" b="0" smtClean="0">
                <a:solidFill>
                  <a:schemeClr val="hlink"/>
                </a:solidFill>
              </a:rPr>
              <a:t>glucocorticoids</a:t>
            </a:r>
            <a:r>
              <a:rPr lang="en-US" sz="1800" b="0" smtClean="0"/>
              <a:t> critical to blood glucose homeostasis &amp; blood pressure</a:t>
            </a:r>
          </a:p>
          <a:p>
            <a:pPr lvl="1" indent="-228600" eaLnBrk="1" hangingPunct="1">
              <a:buFont typeface="Wingdings" pitchFamily="2" charset="2"/>
              <a:buChar char="n"/>
            </a:pPr>
            <a:r>
              <a:rPr lang="en-US" sz="1800" b="0" smtClean="0"/>
              <a:t>Adrenal androgens</a:t>
            </a:r>
          </a:p>
          <a:p>
            <a:pPr marL="228600" indent="-228600" algn="l" eaLnBrk="1" hangingPunct="1">
              <a:spcBef>
                <a:spcPts val="2000"/>
              </a:spcBef>
              <a:buFont typeface="Wingdings" pitchFamily="2" charset="2"/>
              <a:buChar char="n"/>
            </a:pPr>
            <a:endParaRPr lang="en-US" sz="2000" smtClean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F56B44-0D70-49A3-B4D1-5048DAB36618}" type="slidenum">
              <a:rPr lang="en-US"/>
              <a:pPr/>
              <a:t>8</a:t>
            </a:fld>
            <a:endParaRPr lang="en-US"/>
          </a:p>
        </p:txBody>
      </p:sp>
      <p:sp>
        <p:nvSpPr>
          <p:cNvPr id="2150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Adrenal Gland</a:t>
            </a:r>
          </a:p>
        </p:txBody>
      </p:sp>
      <p:pic>
        <p:nvPicPr>
          <p:cNvPr id="21508" name="Picture 4" descr="FIGURE 20-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-63194" b="-63194"/>
          <a:stretch>
            <a:fillRect/>
          </a:stretch>
        </p:blipFill>
        <p:spPr>
          <a:xfrm>
            <a:off x="498475" y="1985963"/>
            <a:ext cx="3657600" cy="4140200"/>
          </a:xfrm>
          <a:noFill/>
        </p:spPr>
      </p:pic>
      <p:sp>
        <p:nvSpPr>
          <p:cNvPr id="21509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1985963"/>
            <a:ext cx="3657600" cy="4140200"/>
          </a:xfrm>
        </p:spPr>
        <p:txBody>
          <a:bodyPr/>
          <a:lstStyle/>
          <a:p>
            <a:r>
              <a:rPr lang="en-US" smtClean="0">
                <a:solidFill>
                  <a:srgbClr val="5E5EC2"/>
                </a:solidFill>
              </a:rPr>
              <a:t>Cortex</a:t>
            </a:r>
          </a:p>
          <a:p>
            <a:pPr lvl="1"/>
            <a:r>
              <a:rPr lang="en-US" smtClean="0"/>
              <a:t>High lipid content</a:t>
            </a:r>
          </a:p>
          <a:p>
            <a:pPr lvl="1"/>
            <a:r>
              <a:rPr lang="en-US" smtClean="0"/>
              <a:t>Produces steroid hormones derived from </a:t>
            </a:r>
            <a:r>
              <a:rPr lang="en-US" smtClean="0">
                <a:solidFill>
                  <a:schemeClr val="hlink"/>
                </a:solidFill>
              </a:rPr>
              <a:t>cholesterol</a:t>
            </a:r>
          </a:p>
          <a:p>
            <a:r>
              <a:rPr lang="en-US" smtClean="0">
                <a:solidFill>
                  <a:srgbClr val="5E5EC2"/>
                </a:solidFill>
              </a:rPr>
              <a:t>Medulla</a:t>
            </a:r>
          </a:p>
          <a:p>
            <a:pPr lvl="1"/>
            <a:r>
              <a:rPr lang="en-US" smtClean="0">
                <a:solidFill>
                  <a:schemeClr val="hlink"/>
                </a:solidFill>
              </a:rPr>
              <a:t>Chromaffin</a:t>
            </a:r>
            <a:r>
              <a:rPr lang="en-US" smtClean="0"/>
              <a:t> cells</a:t>
            </a:r>
          </a:p>
          <a:p>
            <a:pPr lvl="1"/>
            <a:r>
              <a:rPr lang="en-US" smtClean="0"/>
              <a:t>Synthesizes </a:t>
            </a:r>
            <a:r>
              <a:rPr lang="en-US" smtClean="0">
                <a:solidFill>
                  <a:schemeClr val="hlink"/>
                </a:solidFill>
              </a:rPr>
              <a:t>catecholamine</a:t>
            </a:r>
            <a:r>
              <a:rPr lang="en-US" smtClean="0"/>
              <a:t> hormones: norepinephrine and epineprine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75067D-62D0-4012-8A8E-3D89B3A87A17}" type="slidenum">
              <a:rPr lang="en-US"/>
              <a:pPr/>
              <a:t>9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Adrenal Cortex by Zone (cont’d)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981200"/>
            <a:ext cx="7556500" cy="4144963"/>
          </a:xfrm>
          <a:noFill/>
        </p:spPr>
        <p:txBody>
          <a:bodyPr tIns="45720" bIns="45720" anchor="t"/>
          <a:lstStyle/>
          <a:p>
            <a:pPr marL="228600" indent="-228600" algn="l" eaLnBrk="1" hangingPunct="1">
              <a:lnSpc>
                <a:spcPct val="90000"/>
              </a:lnSpc>
              <a:spcBef>
                <a:spcPts val="2000"/>
              </a:spcBef>
              <a:buFont typeface="Wingdings" pitchFamily="2" charset="2"/>
              <a:buChar char="n"/>
            </a:pPr>
            <a:r>
              <a:rPr lang="en-US" sz="2000" dirty="0" smtClean="0">
                <a:solidFill>
                  <a:schemeClr val="tx1"/>
                </a:solidFill>
              </a:rPr>
              <a:t>Cortex </a:t>
            </a:r>
            <a:r>
              <a:rPr lang="en-US" sz="2000" dirty="0" err="1" smtClean="0">
                <a:solidFill>
                  <a:schemeClr val="tx1"/>
                </a:solidFill>
              </a:rPr>
              <a:t>Steroidogenesis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 indent="-2286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All adrenal </a:t>
            </a:r>
            <a:r>
              <a:rPr lang="en-US" sz="1800" b="0" dirty="0" smtClean="0">
                <a:solidFill>
                  <a:schemeClr val="hlink"/>
                </a:solidFill>
              </a:rPr>
              <a:t>steroids</a:t>
            </a:r>
            <a:r>
              <a:rPr lang="en-US" sz="1800" b="0" dirty="0" smtClean="0">
                <a:solidFill>
                  <a:schemeClr val="tx1"/>
                </a:solidFill>
              </a:rPr>
              <a:t> are derived by sequential enzymatic conversion of a common substrate, </a:t>
            </a:r>
            <a:r>
              <a:rPr lang="en-US" sz="1800" b="0" dirty="0" smtClean="0">
                <a:solidFill>
                  <a:schemeClr val="hlink"/>
                </a:solidFill>
              </a:rPr>
              <a:t>cholesterol</a:t>
            </a:r>
            <a:r>
              <a:rPr lang="en-US" sz="1800" b="0" dirty="0" smtClean="0">
                <a:solidFill>
                  <a:schemeClr val="tx1"/>
                </a:solidFill>
              </a:rPr>
              <a:t>( LDL –in most cases).</a:t>
            </a:r>
          </a:p>
          <a:p>
            <a:pPr lvl="1" indent="-2286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hlink"/>
                </a:solidFill>
              </a:rPr>
              <a:t>Cholesterol </a:t>
            </a:r>
            <a:r>
              <a:rPr lang="en-US" sz="1800" b="0" dirty="0" smtClean="0">
                <a:solidFill>
                  <a:schemeClr val="tx1"/>
                </a:solidFill>
              </a:rPr>
              <a:t>can also be made from </a:t>
            </a:r>
            <a:r>
              <a:rPr lang="en-US" sz="1800" b="0" dirty="0" smtClean="0">
                <a:solidFill>
                  <a:schemeClr val="hlink"/>
                </a:solidFill>
              </a:rPr>
              <a:t>acetyl coenzyme</a:t>
            </a:r>
            <a:r>
              <a:rPr lang="en-US" sz="1800" b="0" dirty="0" smtClean="0">
                <a:solidFill>
                  <a:schemeClr val="tx1"/>
                </a:solidFill>
              </a:rPr>
              <a:t> </a:t>
            </a:r>
            <a:r>
              <a:rPr lang="en-US" sz="1800" b="0" dirty="0" smtClean="0">
                <a:solidFill>
                  <a:schemeClr val="hlink"/>
                </a:solidFill>
              </a:rPr>
              <a:t>A</a:t>
            </a:r>
            <a:r>
              <a:rPr lang="en-US" sz="1800" b="0" dirty="0" smtClean="0">
                <a:solidFill>
                  <a:schemeClr val="tx1"/>
                </a:solidFill>
              </a:rPr>
              <a:t> to ensure continuous supply of free cholesterol for steroid synthesis</a:t>
            </a:r>
          </a:p>
          <a:p>
            <a:pPr lvl="1" indent="-2286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Only free cholesterol can enter </a:t>
            </a:r>
            <a:r>
              <a:rPr lang="en-US" sz="1800" b="0" dirty="0" err="1" smtClean="0">
                <a:solidFill>
                  <a:schemeClr val="tx1"/>
                </a:solidFill>
              </a:rPr>
              <a:t>steroidogenic</a:t>
            </a:r>
            <a:r>
              <a:rPr lang="en-US" sz="1800" b="0" dirty="0" smtClean="0">
                <a:solidFill>
                  <a:schemeClr val="tx1"/>
                </a:solidFill>
              </a:rPr>
              <a:t> pathways in response to</a:t>
            </a:r>
            <a:r>
              <a:rPr lang="en-US" sz="1800" b="0" dirty="0" smtClean="0">
                <a:solidFill>
                  <a:schemeClr val="hlink"/>
                </a:solidFill>
              </a:rPr>
              <a:t> ACTH</a:t>
            </a:r>
            <a:r>
              <a:rPr lang="en-US" sz="1800" b="0" dirty="0" smtClean="0">
                <a:solidFill>
                  <a:schemeClr val="tx1"/>
                </a:solidFill>
              </a:rPr>
              <a:t>.</a:t>
            </a:r>
          </a:p>
          <a:p>
            <a:pPr lvl="1" indent="-2286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Conversion of cholesterol to </a:t>
            </a:r>
            <a:r>
              <a:rPr lang="en-US" sz="1800" b="0" dirty="0" err="1" smtClean="0">
                <a:solidFill>
                  <a:schemeClr val="hlink"/>
                </a:solidFill>
              </a:rPr>
              <a:t>pregnenolone</a:t>
            </a:r>
            <a:r>
              <a:rPr lang="en-US" sz="1800" b="0" dirty="0" smtClean="0">
                <a:solidFill>
                  <a:schemeClr val="tx1"/>
                </a:solidFill>
              </a:rPr>
              <a:t> is a </a:t>
            </a:r>
            <a:r>
              <a:rPr lang="en-US" sz="1800" b="0" dirty="0" smtClean="0">
                <a:solidFill>
                  <a:schemeClr val="hlink"/>
                </a:solidFill>
              </a:rPr>
              <a:t>rate-limiting step</a:t>
            </a:r>
            <a:r>
              <a:rPr lang="en-US" sz="1800" b="0" dirty="0" smtClean="0">
                <a:solidFill>
                  <a:schemeClr val="tx1"/>
                </a:solidFill>
              </a:rPr>
              <a:t> in steroid biosynthesis.</a:t>
            </a:r>
          </a:p>
          <a:p>
            <a:pPr lvl="1" indent="-2286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Decreased activity of any enzymes required for biosynthesis can occur as an </a:t>
            </a:r>
            <a:r>
              <a:rPr lang="en-US" sz="1800" b="0" dirty="0" smtClean="0">
                <a:solidFill>
                  <a:schemeClr val="hlink"/>
                </a:solidFill>
              </a:rPr>
              <a:t>acquired</a:t>
            </a:r>
            <a:r>
              <a:rPr lang="en-US" sz="1800" b="0" dirty="0" smtClean="0">
                <a:solidFill>
                  <a:schemeClr val="tx1"/>
                </a:solidFill>
              </a:rPr>
              <a:t> or </a:t>
            </a:r>
            <a:r>
              <a:rPr lang="en-US" sz="1800" b="0" dirty="0" smtClean="0">
                <a:solidFill>
                  <a:schemeClr val="hlink"/>
                </a:solidFill>
              </a:rPr>
              <a:t>inherited trait</a:t>
            </a:r>
            <a:r>
              <a:rPr lang="en-US" sz="1800" b="0" dirty="0" smtClean="0">
                <a:solidFill>
                  <a:schemeClr val="tx1"/>
                </a:solidFill>
              </a:rPr>
              <a:t>.</a:t>
            </a:r>
          </a:p>
          <a:p>
            <a:pPr lvl="1" indent="-2286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en-US" sz="1800" b="0" dirty="0" smtClean="0">
                <a:solidFill>
                  <a:schemeClr val="tx1"/>
                </a:solidFill>
              </a:rPr>
              <a:t>Evaluation of </a:t>
            </a:r>
            <a:r>
              <a:rPr lang="en-US" sz="1800" b="0" dirty="0" smtClean="0">
                <a:solidFill>
                  <a:schemeClr val="hlink"/>
                </a:solidFill>
              </a:rPr>
              <a:t>adrenal function</a:t>
            </a:r>
            <a:r>
              <a:rPr lang="en-US" sz="1800" b="0" dirty="0" smtClean="0">
                <a:solidFill>
                  <a:schemeClr val="tx1"/>
                </a:solidFill>
              </a:rPr>
              <a:t> requires measuring relevant </a:t>
            </a:r>
            <a:r>
              <a:rPr lang="en-US" sz="1800" b="0" dirty="0" smtClean="0">
                <a:solidFill>
                  <a:schemeClr val="hlink"/>
                </a:solidFill>
              </a:rPr>
              <a:t>adrenal hormones</a:t>
            </a:r>
            <a:r>
              <a:rPr lang="en-US" sz="1800" b="0" dirty="0" smtClean="0">
                <a:solidFill>
                  <a:schemeClr val="tx1"/>
                </a:solidFill>
              </a:rPr>
              <a:t>, </a:t>
            </a:r>
            <a:r>
              <a:rPr lang="en-US" sz="1800" b="0" dirty="0" smtClean="0">
                <a:solidFill>
                  <a:schemeClr val="hlink"/>
                </a:solidFill>
              </a:rPr>
              <a:t>metabolites</a:t>
            </a:r>
            <a:r>
              <a:rPr lang="en-US" sz="1800" b="0" dirty="0" smtClean="0">
                <a:solidFill>
                  <a:schemeClr val="tx1"/>
                </a:solidFill>
              </a:rPr>
              <a:t> , or </a:t>
            </a:r>
            <a:r>
              <a:rPr lang="en-US" sz="1800" b="0" dirty="0" smtClean="0">
                <a:solidFill>
                  <a:schemeClr val="hlink"/>
                </a:solidFill>
              </a:rPr>
              <a:t>both</a:t>
            </a:r>
            <a:r>
              <a:rPr lang="en-US" sz="1800" b="0" dirty="0" smtClean="0">
                <a:solidFill>
                  <a:schemeClr val="tx1"/>
                </a:solidFill>
              </a:rPr>
              <a:t> </a:t>
            </a:r>
            <a:r>
              <a:rPr lang="en-US" sz="1800" b="0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1823</TotalTime>
  <Words>2192</Words>
  <Application>Microsoft Office PowerPoint</Application>
  <PresentationFormat>On-screen Show (4:3)</PresentationFormat>
  <Paragraphs>297</Paragraphs>
  <Slides>42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ＭＳ Ｐゴシック</vt:lpstr>
      <vt:lpstr>Arial</vt:lpstr>
      <vt:lpstr>Calibri</vt:lpstr>
      <vt:lpstr>Rockwell</vt:lpstr>
      <vt:lpstr>Wingdings</vt:lpstr>
      <vt:lpstr>Advantage</vt:lpstr>
      <vt:lpstr>Adrenal Gland</vt:lpstr>
      <vt:lpstr>Objectives Topic 12: Endocrinology:  Adrenal Gland</vt:lpstr>
      <vt:lpstr>Objectives Cont….</vt:lpstr>
      <vt:lpstr>Adrenal Gland</vt:lpstr>
      <vt:lpstr>Adrenal Gland</vt:lpstr>
      <vt:lpstr>PowerPoint Presentation</vt:lpstr>
      <vt:lpstr>The Adrenal Cortex by Zone</vt:lpstr>
      <vt:lpstr>Adrenal Gland</vt:lpstr>
      <vt:lpstr>The Adrenal Cortex by Zone (cont’d)</vt:lpstr>
      <vt:lpstr>PowerPoint Presentation</vt:lpstr>
      <vt:lpstr>Cortex Steroidogenesis </vt:lpstr>
      <vt:lpstr>                   Basic Steroid Nucleus </vt:lpstr>
      <vt:lpstr>Adrenal Cortical Hormones</vt:lpstr>
      <vt:lpstr>Control &amp; Metabolism of glucocorticoids Kaplan Page 1007</vt:lpstr>
      <vt:lpstr>Diurnal Cortisol Variations Kaplan Page 1007</vt:lpstr>
      <vt:lpstr>Adrenal Cortical Hormones</vt:lpstr>
      <vt:lpstr>Adrenal Cortical Hormones  Cortisol Functions</vt:lpstr>
      <vt:lpstr>Adrenal Cortical Hormones Cortisol Functions</vt:lpstr>
      <vt:lpstr>Mineralocorticoids : Aldosterone</vt:lpstr>
      <vt:lpstr>Control and Metabolism of Aldosterone Kaplan Page 1008</vt:lpstr>
      <vt:lpstr>Renin-angiotensin system</vt:lpstr>
      <vt:lpstr>Adrenal Cortical Hormones</vt:lpstr>
      <vt:lpstr>Juxtaglomerular Apparatus ( JGA)</vt:lpstr>
      <vt:lpstr>Renin-Angiotesin Control System</vt:lpstr>
      <vt:lpstr>The Adrenal Cortex:  Clinical Significance</vt:lpstr>
      <vt:lpstr>The Adrenal Cortex:  Clinical Significance</vt:lpstr>
      <vt:lpstr>Adrenal Cortex Function Tests</vt:lpstr>
      <vt:lpstr>The Adrenal Cortex:  Clinical Significance</vt:lpstr>
      <vt:lpstr>The Adrenal Cortex:  Clinical Significance</vt:lpstr>
      <vt:lpstr>The Adrenal Cortex:  Clinical Significance</vt:lpstr>
      <vt:lpstr>The Adrenal Medulla</vt:lpstr>
      <vt:lpstr>The Sympathetic Nerves Innervates all the smooth muscles and the various glands of the body, and the striated muscle of the heart. Both the sympathetic &amp; parasympathetic nervous systems are part of the autonomic nervous system- works to maintain a stable internal environment. </vt:lpstr>
      <vt:lpstr>Fight-or-flight response Automatic (without thinking), quick reflex ( protects you), controlled by spinal cord (not brain) </vt:lpstr>
      <vt:lpstr>Catecholamines : Biogenic amines that serve as neuronal or hormonal signals in a wide range of physiological responses</vt:lpstr>
      <vt:lpstr>Adrenal Medulla Hormones</vt:lpstr>
      <vt:lpstr>Synthesise of Medullary Hormones Kaplan Page 1005</vt:lpstr>
      <vt:lpstr>Adrenal Medulla Hormones</vt:lpstr>
      <vt:lpstr>Adrenal Medulla Hormones</vt:lpstr>
      <vt:lpstr>Adrenal Medulla Hormones</vt:lpstr>
      <vt:lpstr>The Adrenal Medulla:  Clinical Significance</vt:lpstr>
      <vt:lpstr>The Adrenal Medulla:  Clinical Significance</vt:lpstr>
      <vt:lpstr>The Adrenal Medulla:  Clinical Significance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Endocrinology:  Hypothalamus, Pituitary, Adrenal</dc:title>
  <dc:creator>Jocelyn Hauser</dc:creator>
  <cp:lastModifiedBy>Docia D. Murphy-Johnson</cp:lastModifiedBy>
  <cp:revision>90</cp:revision>
  <dcterms:created xsi:type="dcterms:W3CDTF">2009-12-04T13:31:54Z</dcterms:created>
  <dcterms:modified xsi:type="dcterms:W3CDTF">2023-06-21T18:13:54Z</dcterms:modified>
</cp:coreProperties>
</file>