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335" r:id="rId2"/>
    <p:sldId id="259" r:id="rId3"/>
    <p:sldId id="302" r:id="rId4"/>
    <p:sldId id="260" r:id="rId5"/>
    <p:sldId id="303" r:id="rId6"/>
    <p:sldId id="331" r:id="rId7"/>
    <p:sldId id="262" r:id="rId8"/>
    <p:sldId id="264" r:id="rId9"/>
    <p:sldId id="266" r:id="rId10"/>
    <p:sldId id="304" r:id="rId11"/>
    <p:sldId id="267" r:id="rId12"/>
    <p:sldId id="268" r:id="rId13"/>
    <p:sldId id="305" r:id="rId14"/>
    <p:sldId id="332" r:id="rId15"/>
    <p:sldId id="270" r:id="rId16"/>
    <p:sldId id="306" r:id="rId17"/>
    <p:sldId id="308" r:id="rId18"/>
    <p:sldId id="271" r:id="rId19"/>
    <p:sldId id="307" r:id="rId20"/>
    <p:sldId id="272" r:id="rId21"/>
    <p:sldId id="309" r:id="rId22"/>
    <p:sldId id="333" r:id="rId23"/>
    <p:sldId id="310" r:id="rId24"/>
    <p:sldId id="311" r:id="rId25"/>
    <p:sldId id="278" r:id="rId26"/>
    <p:sldId id="327" r:id="rId27"/>
    <p:sldId id="275" r:id="rId28"/>
    <p:sldId id="276" r:id="rId29"/>
    <p:sldId id="277" r:id="rId30"/>
    <p:sldId id="312" r:id="rId31"/>
    <p:sldId id="280" r:id="rId32"/>
    <p:sldId id="281" r:id="rId33"/>
    <p:sldId id="313" r:id="rId34"/>
    <p:sldId id="282" r:id="rId35"/>
    <p:sldId id="314" r:id="rId36"/>
    <p:sldId id="315" r:id="rId37"/>
    <p:sldId id="316" r:id="rId38"/>
    <p:sldId id="317" r:id="rId39"/>
    <p:sldId id="318" r:id="rId40"/>
    <p:sldId id="334" r:id="rId41"/>
    <p:sldId id="283" r:id="rId42"/>
    <p:sldId id="319" r:id="rId43"/>
    <p:sldId id="320" r:id="rId44"/>
    <p:sldId id="284" r:id="rId45"/>
    <p:sldId id="285" r:id="rId46"/>
    <p:sldId id="321" r:id="rId47"/>
    <p:sldId id="322" r:id="rId48"/>
    <p:sldId id="286" r:id="rId49"/>
    <p:sldId id="289" r:id="rId50"/>
    <p:sldId id="323" r:id="rId51"/>
    <p:sldId id="292" r:id="rId52"/>
    <p:sldId id="293" r:id="rId53"/>
    <p:sldId id="324" r:id="rId54"/>
    <p:sldId id="294" r:id="rId55"/>
    <p:sldId id="325" r:id="rId56"/>
    <p:sldId id="295" r:id="rId57"/>
    <p:sldId id="296" r:id="rId58"/>
    <p:sldId id="326" r:id="rId59"/>
    <p:sldId id="300" r:id="rId60"/>
    <p:sldId id="329" r:id="rId61"/>
    <p:sldId id="330" r:id="rId6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98B0"/>
    <a:srgbClr val="2C2E2D"/>
    <a:srgbClr val="40687F"/>
    <a:srgbClr val="A8122A"/>
    <a:srgbClr val="3B3D3C"/>
    <a:srgbClr val="FFFFFF"/>
    <a:srgbClr val="043D7A"/>
    <a:srgbClr val="951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01" autoAdjust="0"/>
    <p:restoredTop sz="90929"/>
  </p:normalViewPr>
  <p:slideViewPr>
    <p:cSldViewPr>
      <p:cViewPr varScale="1">
        <p:scale>
          <a:sx n="109" d="100"/>
          <a:sy n="109" d="100"/>
        </p:scale>
        <p:origin x="140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pitchFamily="6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 pitchFamily="64" charset="0"/>
              </a:defRPr>
            </a:lvl1pPr>
          </a:lstStyle>
          <a:p>
            <a:pPr>
              <a:defRPr/>
            </a:pPr>
            <a:fld id="{4289CFEC-822C-4A0A-921B-CD1D6EAAC4A1}" type="datetimeFigureOut">
              <a:rPr lang="en-US"/>
              <a:pPr>
                <a:defRPr/>
              </a:pPr>
              <a:t>8/7/2023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pitchFamily="6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15D5FFC-6FA1-41C6-947C-9D8C1ADEB9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6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6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6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D2A7A80-A11C-434B-A792-464037CC97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BE6A514-D4AA-4D53-996C-96D638054092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61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9804D6D-9BB9-4EFF-8013-ACF6513AC2E5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87EAF9C-EC70-4335-995F-1F6E6050DBF2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05E249E-7718-4316-A107-F20B33B4C675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FB225CA-971E-4AE1-9893-224C64F049D9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8192A3D-3D9A-43F3-B376-C1EDECADFA97}" type="slidenum">
              <a:rPr lang="en-US" altLang="en-US" sz="1200" smtClean="0"/>
              <a:pPr/>
              <a:t>27</a:t>
            </a:fld>
            <a:endParaRPr lang="en-US" altLang="en-US" sz="1200" smtClean="0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C1211AA-A73A-4816-B838-5E5A663B565A}" type="slidenum">
              <a:rPr lang="en-US" altLang="en-US" sz="1200" smtClean="0"/>
              <a:pPr/>
              <a:t>28</a:t>
            </a:fld>
            <a:endParaRPr lang="en-US" altLang="en-US" sz="1200" smtClean="0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EDBA19D-7AB9-4C69-90D0-5B5630A64AB0}" type="slidenum">
              <a:rPr lang="en-US" altLang="en-US" sz="1200" smtClean="0"/>
              <a:pPr/>
              <a:t>29</a:t>
            </a:fld>
            <a:endParaRPr lang="en-US" altLang="en-US" sz="1200" smtClean="0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9F3EBF3-DE4C-49B1-980E-D4AC6FAC7A17}" type="slidenum">
              <a:rPr lang="en-US" altLang="en-US" sz="1200" smtClean="0"/>
              <a:pPr/>
              <a:t>31</a:t>
            </a:fld>
            <a:endParaRPr lang="en-US" altLang="en-US" sz="1200" smtClean="0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32D0826-C507-4B8C-99B4-6AA3F69DCFC1}" type="slidenum">
              <a:rPr lang="en-US" altLang="en-US" sz="1200" smtClean="0"/>
              <a:pPr/>
              <a:t>32</a:t>
            </a:fld>
            <a:endParaRPr lang="en-US" altLang="en-US" sz="1200" smtClean="0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D672908-CDF8-4A6D-9F0F-171861E31DA1}" type="slidenum">
              <a:rPr lang="en-US" altLang="en-US" sz="1200" smtClean="0"/>
              <a:pPr/>
              <a:t>34</a:t>
            </a:fld>
            <a:endParaRPr lang="en-US" altLang="en-US" sz="1200" smtClean="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79BD193-C237-4087-9571-1E8FF6A3F0A7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81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DE2D465-79A6-4149-BA55-B68DB911F745}" type="slidenum">
              <a:rPr lang="en-US" altLang="en-US" sz="1200" smtClean="0"/>
              <a:pPr/>
              <a:t>41</a:t>
            </a:fld>
            <a:endParaRPr lang="en-US" altLang="en-US" sz="1200" smtClean="0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CE0881E-5B1B-4FA3-A34A-476CF7FC487C}" type="slidenum">
              <a:rPr lang="en-US" altLang="en-US" sz="1200" smtClean="0"/>
              <a:pPr/>
              <a:t>44</a:t>
            </a:fld>
            <a:endParaRPr lang="en-US" altLang="en-US" sz="1200" smtClean="0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BEDE13B-DB96-4D8F-80A9-C93822B82CFD}" type="slidenum">
              <a:rPr lang="en-US" altLang="en-US" sz="1200" smtClean="0"/>
              <a:pPr/>
              <a:t>45</a:t>
            </a:fld>
            <a:endParaRPr lang="en-US" altLang="en-US" sz="1200" smtClean="0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FCFF8CC-32C0-4EDB-BE6C-E9A70C7A2B0D}" type="slidenum">
              <a:rPr lang="en-US" altLang="en-US" sz="1200" smtClean="0"/>
              <a:pPr/>
              <a:t>48</a:t>
            </a:fld>
            <a:endParaRPr lang="en-US" altLang="en-US" sz="1200" smtClean="0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8724633-33CD-4034-99B6-0816702879A6}" type="slidenum">
              <a:rPr lang="en-US" altLang="en-US" sz="1200" smtClean="0"/>
              <a:pPr/>
              <a:t>49</a:t>
            </a:fld>
            <a:endParaRPr lang="en-US" altLang="en-US" sz="1200" smtClean="0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E12D5F1-F03D-43DA-B18A-2FE2E0A4F253}" type="slidenum">
              <a:rPr lang="en-US" altLang="en-US" sz="1200" smtClean="0"/>
              <a:pPr/>
              <a:t>51</a:t>
            </a:fld>
            <a:endParaRPr lang="en-US" altLang="en-US" sz="1200" smtClean="0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04032C6-3997-4949-B94D-CCDA7DA35BF8}" type="slidenum">
              <a:rPr lang="en-US" altLang="en-US" sz="1200" smtClean="0"/>
              <a:pPr/>
              <a:t>52</a:t>
            </a:fld>
            <a:endParaRPr lang="en-US" altLang="en-US" sz="1200" smtClean="0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C3BC01D-72D4-4667-98DA-B87E203447A4}" type="slidenum">
              <a:rPr lang="en-US" altLang="en-US" sz="1200" smtClean="0"/>
              <a:pPr/>
              <a:t>54</a:t>
            </a:fld>
            <a:endParaRPr lang="en-US" altLang="en-US" sz="1200" smtClean="0"/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69FB4FB-A8AF-4762-92ED-02182F9B008C}" type="slidenum">
              <a:rPr lang="en-US" altLang="en-US" sz="1200" smtClean="0"/>
              <a:pPr/>
              <a:t>56</a:t>
            </a:fld>
            <a:endParaRPr lang="en-US" altLang="en-US" sz="1200" smtClean="0"/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B068D73-E7F6-4165-9FD1-2314726E7AA3}" type="slidenum">
              <a:rPr lang="en-US" altLang="en-US" sz="1200" smtClean="0"/>
              <a:pPr/>
              <a:t>57</a:t>
            </a:fld>
            <a:endParaRPr lang="en-US" altLang="en-US" sz="1200" smtClean="0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AECCBAF-0AE9-4FE7-B4E5-7CE9D7ABCE91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112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042C391-2C91-4870-AD17-DE97B5396D42}" type="slidenum">
              <a:rPr lang="en-US" altLang="en-US" sz="1200" smtClean="0"/>
              <a:pPr/>
              <a:t>59</a:t>
            </a:fld>
            <a:endParaRPr lang="en-US" altLang="en-US" sz="1200" smtClean="0"/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F0580A9-3559-4B9E-BAC4-A90CC8BC85D4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15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8D4B93C-8E11-4FA4-9BFC-77EFD76DFD37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17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5A8540A-4294-46FB-8A75-2264F636ABEE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6BAC183-80C2-4F28-BB42-96D94D855248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973FECD-D384-42DB-820B-F607D7D0A21D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E9F94A4-6811-4128-AD6D-13779510B857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B4564-5F8B-4221-9CDB-E2AFCFB3B27B}" type="datetime10">
              <a:rPr lang="en-US"/>
              <a:pPr>
                <a:defRPr/>
              </a:pPr>
              <a:t>11:54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9205F-54D9-4961-8CA5-AC34C68B69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006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9C23D-B087-4289-A008-E7C0D0B2A937}" type="datetime10">
              <a:rPr lang="en-US"/>
              <a:pPr>
                <a:defRPr/>
              </a:pPr>
              <a:t>11:54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78683-5DE5-4394-961E-980D4CD395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708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F16AF-6956-475C-B8C5-5C91331D3753}" type="datetime10">
              <a:rPr lang="en-US"/>
              <a:pPr>
                <a:defRPr/>
              </a:pPr>
              <a:t>11:54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0ECE1-CBB5-4448-8382-D7D42C9EDC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49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1F5A3-CD22-4C4A-8570-01926237F2B6}" type="datetime10">
              <a:rPr lang="en-US"/>
              <a:pPr>
                <a:defRPr/>
              </a:pPr>
              <a:t>11:54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36B9A-B56B-4595-9559-796C7EAFA0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59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9302E-60B4-42D1-9AD4-C3F950A9D927}" type="datetime10">
              <a:rPr lang="en-US"/>
              <a:pPr>
                <a:defRPr/>
              </a:pPr>
              <a:t>11:54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1CFA5-1206-4298-88CE-5625AF86A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49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2BEFC-82AC-4B5E-B445-EB5A61B471C1}" type="datetime10">
              <a:rPr lang="en-US"/>
              <a:pPr>
                <a:defRPr/>
              </a:pPr>
              <a:t>11:54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A3587-0616-4E13-9969-26D3A35565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25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349C4-A030-491B-BE98-5B80290C5026}" type="datetime10">
              <a:rPr lang="en-US"/>
              <a:pPr>
                <a:defRPr/>
              </a:pPr>
              <a:t>11:54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F2CDF-797D-4290-966E-FB3EEE933B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54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0FE26-9F6B-4356-AEA1-35393166D68A}" type="datetime10">
              <a:rPr lang="en-US"/>
              <a:pPr>
                <a:defRPr/>
              </a:pPr>
              <a:t>11:54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8F42A-5B02-4909-BA4D-D0701F326A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48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3912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FB49F-5533-4280-BCA5-496E38F7FBF9}" type="datetime10">
              <a:rPr lang="en-US"/>
              <a:pPr>
                <a:defRPr/>
              </a:pPr>
              <a:t>11:54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4A21B-0678-423E-8D82-3022A35142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77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6140D-12A2-4C44-9BD9-BF64EC3B7AD0}" type="datetime10">
              <a:rPr lang="en-US"/>
              <a:pPr>
                <a:defRPr/>
              </a:pPr>
              <a:t>11:54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7A17F-4D92-4B49-95DE-A834ADFCB3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266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663CF-5F20-4B98-AE62-184908DE4C9E}" type="datetime10">
              <a:rPr lang="en-US"/>
              <a:pPr>
                <a:defRPr/>
              </a:pPr>
              <a:t>11:54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2D77-33BA-4FAF-983B-20E20C001A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2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98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64" charset="0"/>
              </a:defRPr>
            </a:lvl1pPr>
          </a:lstStyle>
          <a:p>
            <a:pPr>
              <a:defRPr/>
            </a:pPr>
            <a:fld id="{0E79657F-9CA7-4C76-B529-68582306F213}" type="datetime10">
              <a:rPr lang="en-US"/>
              <a:pPr>
                <a:defRPr/>
              </a:pPr>
              <a:t>11:54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6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6BD6652-B1A3-4526-AEFC-98B42B81A2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5" r:id="rId7"/>
    <p:sldLayoutId id="2147483811" r:id="rId8"/>
    <p:sldLayoutId id="2147483812" r:id="rId9"/>
    <p:sldLayoutId id="2147483813" r:id="rId10"/>
    <p:sldLayoutId id="2147483814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goe UI" panose="020B0502040204020203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goe UI" panose="020B0502040204020203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goe UI" panose="020B0502040204020203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goe UI" panose="020B0502040204020203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suCKm97yvyk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ideo" Target="http://www.youtube.com/v/OWUmXx5V_wE?version=3&amp;hl=en_US" TargetMode="External"/><Relationship Id="rId4" Type="http://schemas.openxmlformats.org/officeDocument/2006/relationships/hyperlink" Target="http://www.youtube.com/watch?v=I_xh-bkiv_c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ideo" Target="http://www.youtube.com/v/wzHIEzcN6Ig?version=3&amp;hl=en_US" TargetMode="External"/><Relationship Id="rId4" Type="http://schemas.openxmlformats.org/officeDocument/2006/relationships/hyperlink" Target="http://www.youtube.com/watch?v=wzHIEzcN6I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533400" y="3276600"/>
            <a:ext cx="8001000" cy="12192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FFFF"/>
                </a:solidFill>
                <a:cs typeface="Segoe UI" panose="020B0502040204020203" pitchFamily="34" charset="0"/>
              </a:rPr>
              <a:t>1. Principles of Immunology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762000" y="1371600"/>
            <a:ext cx="7543800" cy="40005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FF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Thomas • Murphy-Johnson</a:t>
            </a: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685800" y="2362200"/>
            <a:ext cx="8001000" cy="12192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FFFF"/>
                </a:solidFill>
                <a:cs typeface="Segoe UI" panose="020B0502040204020203" pitchFamily="34" charset="0"/>
              </a:rPr>
              <a:t>Clinical Laboratory Immunology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533400" y="457200"/>
            <a:ext cx="81534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Anatomical barrier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against infection – skin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Keratinized cells are physically tough and form the outer epithelium.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Epithelial cells cover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all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 outer surfaces and line inner cavities.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Skin breached by wounds, surgery, burns - leaves soft tissue open to infection.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Death in surgery historically due to introduction of pathogens.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gure_01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927100"/>
            <a:ext cx="7875588" cy="583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228600" y="76200"/>
            <a:ext cx="8421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Skin is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continuous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 with respiratory, gastrointestinal and urogenital tracts.</a:t>
            </a:r>
          </a:p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gure_01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31900"/>
            <a:ext cx="8531225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228600" y="0"/>
            <a:ext cx="86868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The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innate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response acts upon most infections to localize and eliminate them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without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symptoms developing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The innate system first recognizes a pathogen is present using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receptor proteins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then eliminates it by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recruitment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of effector cells (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phagocytes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)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and activation of complement.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latin typeface="Times" panose="02020603050405020304" pitchFamily="18" charset="0"/>
            </a:endParaRPr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3200400"/>
            <a:ext cx="8529638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28600" y="0"/>
            <a:ext cx="86868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cs typeface="Segoe UI" panose="020B0502040204020203" pitchFamily="34" charset="0"/>
              </a:rPr>
              <a:t>The innate system can also be triggered by secreted proteins (</a:t>
            </a:r>
            <a:r>
              <a:rPr lang="en-US" altLang="en-US" sz="2400" dirty="0">
                <a:solidFill>
                  <a:srgbClr val="FF0000"/>
                </a:solidFill>
                <a:cs typeface="Segoe UI" panose="020B0502040204020203" pitchFamily="34" charset="0"/>
              </a:rPr>
              <a:t>cytokines</a:t>
            </a:r>
            <a:r>
              <a:rPr lang="en-US" altLang="en-US" sz="2400" dirty="0">
                <a:solidFill>
                  <a:schemeClr val="bg1"/>
                </a:solidFill>
                <a:cs typeface="Segoe UI" panose="020B0502040204020203" pitchFamily="34" charset="0"/>
              </a:rPr>
              <a:t>) sent out by infected and damaged cells.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FF0000"/>
                </a:solidFill>
                <a:cs typeface="Segoe UI" panose="020B0502040204020203" pitchFamily="34" charset="0"/>
              </a:rPr>
              <a:t>Inflammation</a:t>
            </a:r>
            <a:r>
              <a:rPr lang="en-US" altLang="en-US" sz="2400" dirty="0">
                <a:solidFill>
                  <a:schemeClr val="bg1"/>
                </a:solidFill>
                <a:cs typeface="Segoe UI" panose="020B0502040204020203" pitchFamily="34" charset="0"/>
              </a:rPr>
              <a:t> is thus induced.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cs typeface="Segoe UI" panose="020B0502040204020203" pitchFamily="34" charset="0"/>
                <a:hlinkClick r:id="rId2"/>
              </a:rPr>
              <a:t>ACUTE INFLAMMATION 2009 – YouTube</a:t>
            </a:r>
            <a:endParaRPr lang="en-US" altLang="en-US" sz="2400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cs typeface="Segoe UI" panose="020B0502040204020203" pitchFamily="34" charset="0"/>
              </a:rPr>
              <a:t>Heat, pain, redness and swelling all result from the action of the innate response.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1400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cs typeface="Segoe UI" panose="020B0502040204020203" pitchFamily="34" charset="0"/>
              </a:rPr>
              <a:t>Heat and redness result from increased blood flow, pain and swelling due to the influx of immune cells.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gure_01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531225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309563" y="5341938"/>
            <a:ext cx="8305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The immune system acts in a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cascade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 – one event triggers the next leading to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amplification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 of the response.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457200" y="533400"/>
            <a:ext cx="84582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The innate response removes the majority of pathogens from the host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If the innate can only slow the progress of an infection but not clear it the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adaptive response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will be triggered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Adaptive response involves the actions of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lymphocytes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The adaptive arm of the immune system adds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power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and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specificity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to the attack on the pathogen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228600" y="428625"/>
            <a:ext cx="86868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The adaptive response is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specific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to the individual pathogen and will not usually cross react with a second infection.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Cell surface receptors of the innate and adaptive arms vary.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Innate has varied receptors which bind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common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features in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multiple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pathogens.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Adaptive has a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single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molecular receptor type which recognizes a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specific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 pathogen.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An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infinite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number of different adaptive receptors can theoretically be produced by cutting and splicing the transcripts from a group of receptor genes.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gure_01_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4100513"/>
            <a:ext cx="5372100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152400"/>
            <a:ext cx="342900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152400" y="762000"/>
            <a:ext cx="8763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Infection will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select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for only the lymphocytes which bear the receptor which recognizes the pathogen.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Selected lymphocytes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proliferate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 and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differentiate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 to amplify the adaptive response.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Clonal selection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Clonal expansion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The selection and expansion of the lymphocyte population takes time and results in a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lag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 between the innate and adaptive responses which we experience as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symptoms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 of disease.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gure_01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"/>
            <a:ext cx="3582988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152400" y="609600"/>
            <a:ext cx="48006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Microbe vs. Man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Microbes are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ubiquitous.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Exposure is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continuous.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The immune system is a big investment.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Vaccination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is a medical manipulation.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Success story is smallpox.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vaccinate with related vaccinia virus.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717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F9475D-0E50-4A08-A2BF-E701A3F72077}" type="slidenum">
              <a:rPr lang="en-US" altLang="en-US" sz="1400" smtClean="0">
                <a:latin typeface="Times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figure_01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306388"/>
            <a:ext cx="3340100" cy="624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228600" y="533400"/>
            <a:ext cx="8686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Some cells from the pool of expanded lymphocytes will differentiate to form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memory cells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which can respond rapidly and more strongly if the host is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re-exposed.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Remember memory only works if the pathogen fails to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adapt.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Primary response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= first exposure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Secondary response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= all subsequent exposures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228600" y="0"/>
            <a:ext cx="8686800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Vaccination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mimics first exposure and stimulates a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primary response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which leads to development of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memory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Poor stimulation of the primary response may not result in adequate development of memory.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Memory can fade.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10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Booster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may be required to re-establish memory.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686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A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lack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of innate immunity will have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serious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consequences</a:t>
            </a:r>
            <a:r>
              <a:rPr lang="en-US" altLang="en-US" sz="2400">
                <a:cs typeface="Segoe UI" panose="020B0502040204020203" pitchFamily="34" charset="0"/>
              </a:rPr>
              <a:t>. 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Genetic mutations which disrupt the innate system are not well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tolerated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Times" panose="02020603050405020304" pitchFamily="18" charset="0"/>
            </a:endParaRPr>
          </a:p>
        </p:txBody>
      </p:sp>
      <p:pic>
        <p:nvPicPr>
          <p:cNvPr id="38915" name="Picture 2" descr="figure_01_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133600"/>
            <a:ext cx="38862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381000" y="685800"/>
            <a:ext cx="8382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Leukocytes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are white blood cells.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Cells of the immune system are generated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continually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 through life –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hematopoiesis.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All cells (leukocytes, erythrocytes and megakaryocytes) arise from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pluripotent hematopoietic stem cell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which are self renewing though cellular division.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Hematopoiesis starts in the fetal liver moves to the fetal spleen and finally moves to the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bone marrow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where it continues throughout life.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All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blood cells are short lived and must be continually generated.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igure_01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317500"/>
            <a:ext cx="6757988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igure_01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317500"/>
            <a:ext cx="7569200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1"/>
          <p:cNvSpPr>
            <a:spLocks noChangeArrowheads="1"/>
          </p:cNvSpPr>
          <p:nvPr/>
        </p:nvSpPr>
        <p:spPr bwMode="auto">
          <a:xfrm>
            <a:off x="2743200" y="4038600"/>
            <a:ext cx="3962400" cy="2286000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43012" name="Rectangle 2"/>
          <p:cNvSpPr>
            <a:spLocks noChangeArrowheads="1"/>
          </p:cNvSpPr>
          <p:nvPr/>
        </p:nvSpPr>
        <p:spPr bwMode="auto">
          <a:xfrm>
            <a:off x="838200" y="4038600"/>
            <a:ext cx="2438400" cy="1981200"/>
          </a:xfrm>
          <a:prstGeom prst="rect">
            <a:avLst/>
          </a:prstGeom>
          <a:noFill/>
          <a:ln w="5715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43013" name="TextBox 3"/>
          <p:cNvSpPr txBox="1">
            <a:spLocks noChangeArrowheads="1"/>
          </p:cNvSpPr>
          <p:nvPr/>
        </p:nvSpPr>
        <p:spPr bwMode="auto">
          <a:xfrm>
            <a:off x="4049713" y="6400800"/>
            <a:ext cx="1360487" cy="4619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Segoe UI" panose="020B0502040204020203" pitchFamily="34" charset="0"/>
              </a:rPr>
              <a:t>INNATE</a:t>
            </a:r>
          </a:p>
        </p:txBody>
      </p:sp>
      <p:sp>
        <p:nvSpPr>
          <p:cNvPr id="43014" name="TextBox 4"/>
          <p:cNvSpPr txBox="1">
            <a:spLocks noChangeArrowheads="1"/>
          </p:cNvSpPr>
          <p:nvPr/>
        </p:nvSpPr>
        <p:spPr bwMode="auto">
          <a:xfrm>
            <a:off x="923925" y="6396038"/>
            <a:ext cx="1676400" cy="4619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Segoe UI" panose="020B0502040204020203" pitchFamily="34" charset="0"/>
              </a:rPr>
              <a:t>ADAPTIVE</a:t>
            </a:r>
          </a:p>
        </p:txBody>
      </p:sp>
      <p:sp>
        <p:nvSpPr>
          <p:cNvPr id="430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88AA80-ACD4-4245-A66B-FBAD93AB4F90}" type="slidenum">
              <a:rPr lang="en-US" altLang="en-US" sz="1400" smtClean="0">
                <a:latin typeface="Times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igure_01_12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97000"/>
            <a:ext cx="85312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igure_01_12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22400"/>
            <a:ext cx="853122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figure_01_12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531225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533400" y="685800"/>
            <a:ext cx="83820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Microbes live within us to obtain nutrients and protection from the environment.</a:t>
            </a:r>
          </a:p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Commensals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 – have established a non-pathogenic ‘treaty’ with humans and may even offer the host an advantage.</a:t>
            </a:r>
          </a:p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Vitamins, colicins and site protection by normal flora.</a:t>
            </a:r>
          </a:p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In absence of normal flora pathogens may invade,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opportunistic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 disease causing bacteria e.g </a:t>
            </a:r>
            <a:r>
              <a:rPr lang="en-US" altLang="en-US" sz="2400" i="1">
                <a:solidFill>
                  <a:schemeClr val="bg1"/>
                </a:solidFill>
                <a:cs typeface="Segoe UI" panose="020B0502040204020203" pitchFamily="34" charset="0"/>
              </a:rPr>
              <a:t>Clostridium difficile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.</a:t>
            </a:r>
            <a:endParaRPr lang="en-US" altLang="en-US" sz="2400" i="1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"/>
          <p:cNvSpPr txBox="1">
            <a:spLocks noChangeArrowheads="1"/>
          </p:cNvSpPr>
          <p:nvPr/>
        </p:nvSpPr>
        <p:spPr bwMode="auto">
          <a:xfrm>
            <a:off x="457200" y="609600"/>
            <a:ext cx="838200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MYLOID LEUKOCYTES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Granulocytes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contain reactive molecules and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enzymes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used to directly kill pathogens.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Alt. name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PMN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or polymorphonuclear leukocyte(s).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chemeClr val="bg1"/>
                </a:solidFill>
                <a:cs typeface="Segoe UI" panose="020B0502040204020203" pitchFamily="34" charset="0"/>
              </a:rPr>
              <a:t>3 types: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Neutrophils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– phagocytic granulocytes, first and most abundant responder in innate system, short lived, die and form puss.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Eosinophil</a:t>
            </a:r>
            <a:r>
              <a:rPr lang="en-US" altLang="en-US" sz="2400">
                <a:cs typeface="Segoe UI" panose="020B0502040204020203" pitchFamily="34" charset="0"/>
              </a:rPr>
              <a:t> –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intestinal parasites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Basophils</a:t>
            </a:r>
            <a:r>
              <a:rPr lang="en-US" altLang="en-US" sz="2400">
                <a:cs typeface="Segoe UI" panose="020B0502040204020203" pitchFamily="34" charset="0"/>
              </a:rPr>
              <a:t> –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parasites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igure_01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89000"/>
            <a:ext cx="8531225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figure_01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8531225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ADDB58-389E-4DC5-8A7A-8B4DE077320C}" type="slidenum">
              <a:rPr lang="en-US" altLang="en-US" sz="1400" smtClean="0">
                <a:latin typeface="Times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1"/>
          <p:cNvSpPr txBox="1">
            <a:spLocks noChangeArrowheads="1"/>
          </p:cNvSpPr>
          <p:nvPr/>
        </p:nvSpPr>
        <p:spPr bwMode="auto">
          <a:xfrm>
            <a:off x="457200" y="685800"/>
            <a:ext cx="81534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Monocytes, macrophages and dendritic cells.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Bigger than granulocytes.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Monocytes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circulate in the blood and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differentiate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into macrophages when they enter tissue.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Macrophages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phagocytose pathogens, dead cells and debris and are relatively long lived.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Macrophages are a first alert cell which secretes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cytokines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and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chemokines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to recruit other cells such as PMNs</a:t>
            </a:r>
            <a:r>
              <a:rPr lang="en-US" altLang="en-US" sz="2400">
                <a:cs typeface="Segoe UI" panose="020B0502040204020203" pitchFamily="34" charset="0"/>
              </a:rPr>
              <a:t>.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figure_01_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531225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1"/>
          <p:cNvSpPr txBox="1">
            <a:spLocks noChangeArrowheads="1"/>
          </p:cNvSpPr>
          <p:nvPr/>
        </p:nvSpPr>
        <p:spPr bwMode="auto">
          <a:xfrm>
            <a:off x="228600" y="2819400"/>
            <a:ext cx="8915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Mast cells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, resident in all connective tissue contribute to inflammation when activated.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Associated with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allergic response.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59395" name="Rectangle 1"/>
          <p:cNvSpPr>
            <a:spLocks noChangeArrowheads="1"/>
          </p:cNvSpPr>
          <p:nvPr/>
        </p:nvSpPr>
        <p:spPr bwMode="auto">
          <a:xfrm>
            <a:off x="304800" y="6096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Dendritic cells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sit in the tissue to survey for pathogens, once found these cells move to the lymphatics to alert the cells of the adaptive system –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antigen presenting cell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(APC).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ChangeArrowheads="1"/>
          </p:cNvSpPr>
          <p:nvPr/>
        </p:nvSpPr>
        <p:spPr bwMode="auto">
          <a:xfrm>
            <a:off x="228600" y="428625"/>
            <a:ext cx="86868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LYMPHOID LYMPHOCYTES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Large granular lymphocyte =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Natural killer cells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are part of innate system, involved in viral defense, secrete cytokines and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interferons.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Small lymphocytes =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B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and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T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cells adaptive response.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B cells have a surface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immunoglobulin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receptor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while T cells have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T cell receptor.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Both types of receptor are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structurally similar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and each cell expresses only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one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type of receptor which permits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antigen specificity.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Each human contains a population of T and B cells with many millions of different receptors.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ChangeArrowheads="1"/>
          </p:cNvSpPr>
          <p:nvPr/>
        </p:nvSpPr>
        <p:spPr bwMode="auto">
          <a:xfrm>
            <a:off x="533400" y="533400"/>
            <a:ext cx="79248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FF0000"/>
                </a:solidFill>
                <a:cs typeface="Segoe UI" panose="020B0502040204020203" pitchFamily="34" charset="0"/>
              </a:rPr>
              <a:t>Cytotoxic T </a:t>
            </a:r>
            <a:r>
              <a:rPr lang="en-US" altLang="en-US" sz="2400" dirty="0" smtClean="0">
                <a:solidFill>
                  <a:srgbClr val="FF0000"/>
                </a:solidFill>
                <a:cs typeface="Segoe UI" panose="020B0502040204020203" pitchFamily="34" charset="0"/>
              </a:rPr>
              <a:t>cells (CD8) </a:t>
            </a:r>
            <a:r>
              <a:rPr lang="en-US" altLang="en-US" sz="2400" dirty="0">
                <a:solidFill>
                  <a:schemeClr val="bg1"/>
                </a:solidFill>
                <a:cs typeface="Segoe UI" panose="020B0502040204020203" pitchFamily="34" charset="0"/>
              </a:rPr>
              <a:t>kill viruses and bacteria which replicate </a:t>
            </a:r>
            <a:r>
              <a:rPr lang="en-US" altLang="en-US" sz="2400" dirty="0">
                <a:solidFill>
                  <a:srgbClr val="FF0000"/>
                </a:solidFill>
                <a:cs typeface="Segoe UI" panose="020B0502040204020203" pitchFamily="34" charset="0"/>
              </a:rPr>
              <a:t>inside</a:t>
            </a:r>
            <a:r>
              <a:rPr lang="en-US" altLang="en-US" sz="2400" dirty="0">
                <a:solidFill>
                  <a:schemeClr val="bg1"/>
                </a:solidFill>
                <a:cs typeface="Segoe UI" panose="020B0502040204020203" pitchFamily="34" charset="0"/>
              </a:rPr>
              <a:t> human cells – over lap in function with NK cell.</a:t>
            </a:r>
          </a:p>
          <a:p>
            <a:pPr>
              <a:spcBef>
                <a:spcPct val="0"/>
              </a:spcBef>
            </a:pPr>
            <a:endParaRPr lang="en-US" altLang="en-US" sz="2400" dirty="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rgbClr val="FF0000"/>
                </a:solidFill>
                <a:cs typeface="Segoe UI" panose="020B0502040204020203" pitchFamily="34" charset="0"/>
              </a:rPr>
              <a:t>T helper </a:t>
            </a:r>
            <a:r>
              <a:rPr lang="en-US" altLang="en-US" sz="2400" dirty="0" smtClean="0">
                <a:solidFill>
                  <a:srgbClr val="FF0000"/>
                </a:solidFill>
                <a:cs typeface="Segoe UI" panose="020B0502040204020203" pitchFamily="34" charset="0"/>
              </a:rPr>
              <a:t>cells (CD4) </a:t>
            </a:r>
            <a:r>
              <a:rPr lang="en-US" altLang="en-US" sz="2400" dirty="0">
                <a:solidFill>
                  <a:schemeClr val="bg1"/>
                </a:solidFill>
                <a:cs typeface="Segoe UI" panose="020B0502040204020203" pitchFamily="34" charset="0"/>
              </a:rPr>
              <a:t>secrete cytokines which</a:t>
            </a:r>
            <a:r>
              <a:rPr lang="en-US" altLang="en-US" sz="2400" dirty="0"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cs typeface="Segoe UI" panose="020B0502040204020203" pitchFamily="34" charset="0"/>
              </a:rPr>
              <a:t>activate</a:t>
            </a:r>
            <a:r>
              <a:rPr lang="en-US" altLang="en-US" sz="2400" dirty="0">
                <a:cs typeface="Segoe UI" panose="020B0502040204020203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cs typeface="Segoe UI" panose="020B0502040204020203" pitchFamily="34" charset="0"/>
              </a:rPr>
              <a:t>other cells of the immune system e.g. B cell to plasma cell</a:t>
            </a:r>
            <a:r>
              <a:rPr lang="en-US" altLang="en-US" sz="2400" dirty="0" smtClean="0">
                <a:solidFill>
                  <a:schemeClr val="bg1"/>
                </a:solidFill>
                <a:cs typeface="Segoe UI" panose="020B0502040204020203" pitchFamily="34" charset="0"/>
              </a:rPr>
              <a:t>. Subsets of T-helper cells—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 smtClean="0">
                <a:solidFill>
                  <a:schemeClr val="bg1"/>
                </a:solidFill>
                <a:cs typeface="Segoe UI" panose="020B0502040204020203" pitchFamily="34" charset="0"/>
              </a:rPr>
              <a:t>Th1 – these T-cells recognize antigen processed by mononuclear phagocytes that release cytokines that activate monocytes and macrophages.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 smtClean="0">
                <a:solidFill>
                  <a:schemeClr val="bg1"/>
                </a:solidFill>
                <a:cs typeface="Segoe UI" panose="020B0502040204020203" pitchFamily="34" charset="0"/>
              </a:rPr>
              <a:t>Th2 – these T-cells release the required cytokines that initiate B-cell development and differentiation into plasma cells (antibody secreting cells).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 smtClean="0">
                <a:solidFill>
                  <a:schemeClr val="bg1"/>
                </a:solidFill>
                <a:cs typeface="Segoe UI" panose="020B0502040204020203" pitchFamily="34" charset="0"/>
              </a:rPr>
              <a:t>Th17 – these T-cells promote initial inflammatory responses by acting </a:t>
            </a:r>
            <a:r>
              <a:rPr lang="en-US" altLang="en-US" sz="2000" smtClean="0">
                <a:solidFill>
                  <a:schemeClr val="bg1"/>
                </a:solidFill>
                <a:cs typeface="Segoe UI" panose="020B0502040204020203" pitchFamily="34" charset="0"/>
              </a:rPr>
              <a:t>on neutrophils.</a:t>
            </a:r>
            <a:endParaRPr lang="en-US" altLang="en-US" sz="2000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1"/>
          <p:cNvSpPr txBox="1">
            <a:spLocks noChangeArrowheads="1"/>
          </p:cNvSpPr>
          <p:nvPr/>
        </p:nvSpPr>
        <p:spPr bwMode="auto">
          <a:xfrm>
            <a:off x="457200" y="1600200"/>
            <a:ext cx="80772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Lymphoid tissues and organs.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Organs: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Bone marrow, thymus, adenoids, tonsils, appendix, lymph nodes and peyers patches.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Tissues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 line respiratory, gastrointestinal and urogenital tracts.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1"/>
          <p:cNvSpPr txBox="1">
            <a:spLocks noChangeArrowheads="1"/>
          </p:cNvSpPr>
          <p:nvPr/>
        </p:nvSpPr>
        <p:spPr bwMode="auto">
          <a:xfrm>
            <a:off x="187325" y="838200"/>
            <a:ext cx="86868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Primary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/central lymphoid tissues.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Here lymphocytes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develop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and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mature.</a:t>
            </a:r>
          </a:p>
          <a:p>
            <a:pPr>
              <a:spcBef>
                <a:spcPct val="0"/>
              </a:spcBef>
            </a:pPr>
            <a:endParaRPr lang="en-US" altLang="en-US" sz="2400">
              <a:solidFill>
                <a:srgbClr val="FF0000"/>
              </a:solidFill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T and B cells arise in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bone marrow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where B cells also mature.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Immature T cells migrate from the bone marrow via the blood to the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thymus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for maturation.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figure_01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06388"/>
            <a:ext cx="7524750" cy="624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1"/>
          <p:cNvSpPr txBox="1">
            <a:spLocks noChangeArrowheads="1"/>
          </p:cNvSpPr>
          <p:nvPr/>
        </p:nvSpPr>
        <p:spPr bwMode="auto">
          <a:xfrm>
            <a:off x="304800" y="244475"/>
            <a:ext cx="8686800" cy="658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cs typeface="Segoe UI" panose="020B0502040204020203" pitchFamily="34" charset="0"/>
              </a:rPr>
              <a:t>ALL OTHER LYMPHOID TISSUE IS KNOWN AS SECONDARY or PERIPHERAL LYMPHOID TISSUE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These are the sites where mature lymphocytes sit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waiting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 to be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stimulated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by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antigen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from a pathogen.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1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A key site for T and B cell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interaction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with the antigen is the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lymph node.</a:t>
            </a:r>
          </a:p>
          <a:p>
            <a:pPr>
              <a:spcBef>
                <a:spcPct val="0"/>
              </a:spcBef>
            </a:pPr>
            <a:endParaRPr lang="en-US" altLang="en-US" sz="2400">
              <a:solidFill>
                <a:srgbClr val="FF0000"/>
              </a:solidFill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Lymph nodes lie at junctions of the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lymphatics.</a:t>
            </a: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Lymphatics originate in the connective tissue and form a net-work of branching and reconnecting vessels throughout the body.</a:t>
            </a:r>
          </a:p>
          <a:p>
            <a:pPr>
              <a:spcBef>
                <a:spcPct val="0"/>
              </a:spcBef>
            </a:pPr>
            <a:endParaRPr lang="en-US" altLang="en-US" sz="2400">
              <a:solidFill>
                <a:srgbClr val="FF0000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6935788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Box 2"/>
          <p:cNvSpPr txBox="1">
            <a:spLocks noChangeArrowheads="1"/>
          </p:cNvSpPr>
          <p:nvPr/>
        </p:nvSpPr>
        <p:spPr bwMode="auto">
          <a:xfrm>
            <a:off x="1143000" y="5322888"/>
            <a:ext cx="2286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C000"/>
                </a:solidFill>
                <a:cs typeface="Segoe UI" panose="020B0502040204020203" pitchFamily="34" charset="0"/>
              </a:rPr>
              <a:t>Primary Lymphoid Tissue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C000"/>
              </a:solidFill>
              <a:cs typeface="Segoe UI" panose="020B0502040204020203" pitchFamily="34" charset="0"/>
            </a:endParaRPr>
          </a:p>
        </p:txBody>
      </p:sp>
      <p:sp>
        <p:nvSpPr>
          <p:cNvPr id="65540" name="TextBox 3"/>
          <p:cNvSpPr txBox="1">
            <a:spLocks noChangeArrowheads="1"/>
          </p:cNvSpPr>
          <p:nvPr/>
        </p:nvSpPr>
        <p:spPr bwMode="auto">
          <a:xfrm>
            <a:off x="5791200" y="5287963"/>
            <a:ext cx="16002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B0F0"/>
                </a:solidFill>
                <a:cs typeface="Segoe UI" panose="020B0502040204020203" pitchFamily="34" charset="0"/>
              </a:rPr>
              <a:t>Secondary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B0F0"/>
                </a:solidFill>
                <a:cs typeface="Segoe UI" panose="020B0502040204020203" pitchFamily="34" charset="0"/>
              </a:rPr>
              <a:t>Lymphoid Tissue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B0F0"/>
              </a:solidFill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1"/>
          <p:cNvSpPr txBox="1">
            <a:spLocks noChangeArrowheads="1"/>
          </p:cNvSpPr>
          <p:nvPr/>
        </p:nvSpPr>
        <p:spPr bwMode="auto">
          <a:xfrm>
            <a:off x="381000" y="609600"/>
            <a:ext cx="83058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Lymphatics collect lymph fluid which leaks from the blood and forms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extracellular fluid.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Lymph is not pumped but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flows slowly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through valves which maintain the direction of flow back to the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thoracic duct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where it returns to the blood.</a:t>
            </a:r>
          </a:p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If you stop moving for an extended period lymph will pool to form edema.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152400" y="152400"/>
            <a:ext cx="8991600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Innate cells may enter the lymph nodes but usually circulate only in the blood.</a:t>
            </a:r>
          </a:p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T and B cells circulate in both the blood and lymph.</a:t>
            </a:r>
          </a:p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T and B lymphocytes enter lymph nodes and tissue through small blood capillaries.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If the lymphocyte is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activated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it remains in the node if not it will return to circulate in the lymphatics then re-enter the blood.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This system ensures that the population of lymphocytes in the node is continually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changing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Lymphatic recirculation permits continual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survey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for infection.</a:t>
            </a:r>
          </a:p>
          <a:p>
            <a:pPr>
              <a:spcBef>
                <a:spcPct val="0"/>
              </a:spcBef>
            </a:pPr>
            <a:endParaRPr lang="en-US" altLang="en-US" sz="1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Exception – spleen in and out via the blood.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5113"/>
            <a:ext cx="48006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figure_01_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317500"/>
            <a:ext cx="6294438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1"/>
          <p:cNvSpPr txBox="1">
            <a:spLocks noChangeArrowheads="1"/>
          </p:cNvSpPr>
          <p:nvPr/>
        </p:nvSpPr>
        <p:spPr bwMode="auto">
          <a:xfrm>
            <a:off x="152400" y="152400"/>
            <a:ext cx="87630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Draining lymph node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receives innate cells carrying pathogens and debris from an infection in the tissues.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The lymph node structure provides sites where lymphocytes may interact with the antigens from the pathogen.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T and B cells remain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separated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in the node with B cells confined to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the lymphoid follicles.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The macrophages within the node filter out pathogens from the lymph and dendritic APC cells migrate from site of infection to settle in the node.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Antigen is then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surveyed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by the lymphocytes.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1"/>
          <p:cNvSpPr txBox="1">
            <a:spLocks noChangeArrowheads="1"/>
          </p:cNvSpPr>
          <p:nvPr/>
        </p:nvSpPr>
        <p:spPr bwMode="auto">
          <a:xfrm>
            <a:off x="304800" y="457200"/>
            <a:ext cx="86106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Upon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activation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a pathogen specific B cell will form a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germinal center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in the follicle  where the B cells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proliferate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and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differentiate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to become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effector cells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– swollen glands.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Activated T cells may enter the B cell follicle to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help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stimulate the B cell to become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plasma cells.</a:t>
            </a:r>
          </a:p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Other effector T cells and antibody leave the node in the efferent lymph vessel and enter the blood to circulate to the site of infection.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At infection site the innate and adaptive cells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interact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to clear the infection and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repair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tissue.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figure_01_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76962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"/>
            <a:ext cx="4191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figure_01_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3413125" cy="65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2" descr="figure_01_22_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7500"/>
            <a:ext cx="3802063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7828" name="Straight Arrow Connector 3"/>
          <p:cNvCxnSpPr>
            <a:cxnSpLocks noChangeShapeType="1"/>
          </p:cNvCxnSpPr>
          <p:nvPr/>
        </p:nvCxnSpPr>
        <p:spPr bwMode="auto">
          <a:xfrm flipV="1">
            <a:off x="2463800" y="457200"/>
            <a:ext cx="1570038" cy="3187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29" name="Straight Arrow Connector 5"/>
          <p:cNvCxnSpPr>
            <a:cxnSpLocks noChangeShapeType="1"/>
          </p:cNvCxnSpPr>
          <p:nvPr/>
        </p:nvCxnSpPr>
        <p:spPr bwMode="auto">
          <a:xfrm flipV="1">
            <a:off x="2590800" y="6324600"/>
            <a:ext cx="137160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685800" y="685800"/>
            <a:ext cx="81534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Pathogen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 – potential to cause disease.</a:t>
            </a:r>
          </a:p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4 kinds; bacteria, viruses, fungi and parasites (generalized term).</a:t>
            </a:r>
          </a:p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The immune system limits the population size and location of pathogens.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Box 1"/>
          <p:cNvSpPr txBox="1">
            <a:spLocks noChangeArrowheads="1"/>
          </p:cNvSpPr>
          <p:nvPr/>
        </p:nvSpPr>
        <p:spPr bwMode="auto">
          <a:xfrm>
            <a:off x="304800" y="457200"/>
            <a:ext cx="8534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The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spleen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filters pathogens from the blood that have entered directly or failed to be captured by the lymph node.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The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red pulp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of the spleen removes dead red blood, the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white pulp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acts like a lymph node bringing lymphocytes into contact with a  pathogen to permit stimulation.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Loss or absence of a spleen makes an individual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more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susceptible to certain bacterial infections.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figure_01_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113"/>
            <a:ext cx="4114800" cy="42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2" descr="figure_01_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4243388"/>
            <a:ext cx="5867400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Box 2"/>
          <p:cNvSpPr txBox="1">
            <a:spLocks noChangeArrowheads="1"/>
          </p:cNvSpPr>
          <p:nvPr/>
        </p:nvSpPr>
        <p:spPr bwMode="auto">
          <a:xfrm>
            <a:off x="166688" y="457200"/>
            <a:ext cx="8991600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bg1"/>
                </a:solidFill>
                <a:cs typeface="Segoe UI" panose="020B0502040204020203" pitchFamily="34" charset="0"/>
              </a:rPr>
              <a:t>The majority of microbes interact with the body at a </a:t>
            </a:r>
            <a:r>
              <a:rPr lang="en-US" altLang="en-US" sz="2000">
                <a:solidFill>
                  <a:srgbClr val="FF0000"/>
                </a:solidFill>
                <a:cs typeface="Segoe UI" panose="020B0502040204020203" pitchFamily="34" charset="0"/>
              </a:rPr>
              <a:t>mucosal surface.</a:t>
            </a:r>
          </a:p>
          <a:p>
            <a:pPr>
              <a:spcBef>
                <a:spcPct val="0"/>
              </a:spcBef>
            </a:pPr>
            <a:endParaRPr lang="en-US" altLang="en-US" sz="200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cs typeface="Segoe UI" panose="020B0502040204020203" pitchFamily="34" charset="0"/>
              </a:rPr>
              <a:t>LOCATION 	LOCATION 	LOCATION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bg1"/>
                </a:solidFill>
                <a:cs typeface="Segoe UI" panose="020B0502040204020203" pitchFamily="34" charset="0"/>
              </a:rPr>
              <a:t>The gut, respiratory and urogenital mucosa are thus, under </a:t>
            </a:r>
            <a:r>
              <a:rPr lang="en-US" altLang="en-US" sz="2000">
                <a:solidFill>
                  <a:srgbClr val="FF0000"/>
                </a:solidFill>
                <a:cs typeface="Segoe UI" panose="020B0502040204020203" pitchFamily="34" charset="0"/>
              </a:rPr>
              <a:t>constant</a:t>
            </a:r>
            <a:r>
              <a:rPr lang="en-US" altLang="en-US" sz="2000">
                <a:cs typeface="Segoe UI" panose="020B0502040204020203" pitchFamily="34" charset="0"/>
              </a:rPr>
              <a:t> </a:t>
            </a:r>
            <a:r>
              <a:rPr lang="en-US" altLang="en-US" sz="2000">
                <a:solidFill>
                  <a:schemeClr val="bg1"/>
                </a:solidFill>
                <a:cs typeface="Segoe UI" panose="020B0502040204020203" pitchFamily="34" charset="0"/>
              </a:rPr>
              <a:t>pressure as secondary lymphoid tissue.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FF0000"/>
                </a:solidFill>
                <a:cs typeface="Segoe UI" panose="020B0502040204020203" pitchFamily="34" charset="0"/>
              </a:rPr>
              <a:t>GALT</a:t>
            </a:r>
            <a:r>
              <a:rPr lang="en-US" altLang="en-US" sz="2000">
                <a:cs typeface="Segoe UI" panose="020B0502040204020203" pitchFamily="34" charset="0"/>
              </a:rPr>
              <a:t> </a:t>
            </a:r>
            <a:r>
              <a:rPr lang="en-US" altLang="en-US" sz="2000">
                <a:solidFill>
                  <a:schemeClr val="bg1"/>
                </a:solidFill>
                <a:cs typeface="Segoe UI" panose="020B0502040204020203" pitchFamily="34" charset="0"/>
              </a:rPr>
              <a:t>= gut associated lymphoid tissue, tonsils, adenoids, appendix and peyers patches (line small intestine).</a:t>
            </a:r>
          </a:p>
          <a:p>
            <a:pPr>
              <a:spcBef>
                <a:spcPct val="0"/>
              </a:spcBef>
            </a:pPr>
            <a:endParaRPr lang="en-US" altLang="en-US" sz="20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FF0000"/>
                </a:solidFill>
                <a:cs typeface="Segoe UI" panose="020B0502040204020203" pitchFamily="34" charset="0"/>
              </a:rPr>
              <a:t>BALT</a:t>
            </a:r>
            <a:r>
              <a:rPr lang="en-US" altLang="en-US" sz="2000">
                <a:cs typeface="Segoe UI" panose="020B0502040204020203" pitchFamily="34" charset="0"/>
              </a:rPr>
              <a:t> </a:t>
            </a:r>
            <a:r>
              <a:rPr lang="en-US" altLang="en-US" sz="2000">
                <a:solidFill>
                  <a:schemeClr val="bg1"/>
                </a:solidFill>
                <a:cs typeface="Segoe UI" panose="020B0502040204020203" pitchFamily="34" charset="0"/>
              </a:rPr>
              <a:t>= bronchial associated lymphoid tissue, line respiratory epithelium.</a:t>
            </a:r>
          </a:p>
          <a:p>
            <a:pPr>
              <a:spcBef>
                <a:spcPct val="0"/>
              </a:spcBef>
            </a:pPr>
            <a:endParaRPr lang="en-US" altLang="en-US" sz="20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FF0000"/>
                </a:solidFill>
                <a:cs typeface="Segoe UI" panose="020B0502040204020203" pitchFamily="34" charset="0"/>
              </a:rPr>
              <a:t>MALT</a:t>
            </a:r>
            <a:r>
              <a:rPr lang="en-US" altLang="en-US" sz="2000">
                <a:cs typeface="Segoe UI" panose="020B0502040204020203" pitchFamily="34" charset="0"/>
              </a:rPr>
              <a:t> </a:t>
            </a:r>
            <a:r>
              <a:rPr lang="en-US" altLang="en-US" sz="2000">
                <a:solidFill>
                  <a:schemeClr val="bg1"/>
                </a:solidFill>
                <a:cs typeface="Segoe UI" panose="020B0502040204020203" pitchFamily="34" charset="0"/>
              </a:rPr>
              <a:t>= mucosal associated lymphoid tissue, more diffuse tissue.</a:t>
            </a:r>
          </a:p>
          <a:p>
            <a:pPr>
              <a:spcBef>
                <a:spcPct val="0"/>
              </a:spcBef>
            </a:pPr>
            <a:endParaRPr lang="en-US" altLang="en-US" sz="20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rgbClr val="FF0000"/>
                </a:solidFill>
                <a:cs typeface="Segoe UI" panose="020B0502040204020203" pitchFamily="34" charset="0"/>
              </a:rPr>
              <a:t>NALT</a:t>
            </a:r>
            <a:r>
              <a:rPr lang="en-US" altLang="en-US" sz="2000">
                <a:cs typeface="Segoe UI" panose="020B0502040204020203" pitchFamily="34" charset="0"/>
              </a:rPr>
              <a:t> </a:t>
            </a:r>
            <a:r>
              <a:rPr lang="en-US" altLang="en-US" sz="2000">
                <a:solidFill>
                  <a:schemeClr val="bg1"/>
                </a:solidFill>
                <a:cs typeface="Segoe UI" panose="020B0502040204020203" pitchFamily="34" charset="0"/>
              </a:rPr>
              <a:t>= nasopharyngeal-associated lymphoid tissue, upper respiratory tract.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ChangeArrowheads="1"/>
          </p:cNvSpPr>
          <p:nvPr/>
        </p:nvSpPr>
        <p:spPr bwMode="auto">
          <a:xfrm>
            <a:off x="152400" y="457200"/>
            <a:ext cx="88392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Similar structure and function to lymph node –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trap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pathogens and expose/activate lymphocytes.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Pathogens cross the mucosal epithelium directly through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M cells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not via lymph.</a:t>
            </a:r>
          </a:p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Lymphocytes enter mucosa from the blood and leave via lymphatics.</a:t>
            </a:r>
          </a:p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Upon activation lymphocytes can directly enter the mucosal tissue as effector cells.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figure_01_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0700"/>
            <a:ext cx="8531225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4643A7-8C12-47B1-AF8A-6FC2A91C7B66}" type="slidenum">
              <a:rPr lang="en-US" altLang="en-US" sz="1400" smtClean="0">
                <a:latin typeface="Times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Box 1"/>
          <p:cNvSpPr txBox="1">
            <a:spLocks noChangeArrowheads="1"/>
          </p:cNvSpPr>
          <p:nvPr/>
        </p:nvSpPr>
        <p:spPr bwMode="auto">
          <a:xfrm>
            <a:off x="152400" y="381000"/>
            <a:ext cx="88392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Remember, it takes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time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for the adaptive response to mount a defense against a pathogen and this is the period when the microbe is advancing infection and you experience disease.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A consequence of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clonal expansion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during the adaptive response is the production of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memory cells.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A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secondary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immune response is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faster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and more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aggressive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 – symptoms of disease do not usually have time to arise.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Secondary responses are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highly specific.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This is what makes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vaccination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possible.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figure_01_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317500"/>
            <a:ext cx="7105650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figure_01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6213"/>
            <a:ext cx="5106988" cy="624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TextBox 1"/>
          <p:cNvSpPr txBox="1">
            <a:spLocks noChangeArrowheads="1"/>
          </p:cNvSpPr>
          <p:nvPr/>
        </p:nvSpPr>
        <p:spPr bwMode="auto">
          <a:xfrm>
            <a:off x="304800" y="533400"/>
            <a:ext cx="3505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Importance of herd immunity</a:t>
            </a:r>
          </a:p>
        </p:txBody>
      </p:sp>
      <p:sp>
        <p:nvSpPr>
          <p:cNvPr id="91140" name="TextBox 2"/>
          <p:cNvSpPr txBox="1">
            <a:spLocks noChangeArrowheads="1"/>
          </p:cNvSpPr>
          <p:nvPr/>
        </p:nvSpPr>
        <p:spPr bwMode="auto">
          <a:xfrm>
            <a:off x="280988" y="4495800"/>
            <a:ext cx="37036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Sub-acute sclerosing panencephalitis due to viral mutation.</a:t>
            </a:r>
          </a:p>
        </p:txBody>
      </p:sp>
      <p:sp>
        <p:nvSpPr>
          <p:cNvPr id="9114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CB2131-DD07-47E5-B8C9-71DAD6786C13}" type="slidenum">
              <a:rPr lang="en-US" altLang="en-US" sz="1400" smtClean="0">
                <a:latin typeface="Times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Box 1"/>
          <p:cNvSpPr txBox="1">
            <a:spLocks noChangeArrowheads="1"/>
          </p:cNvSpPr>
          <p:nvPr/>
        </p:nvSpPr>
        <p:spPr bwMode="auto">
          <a:xfrm>
            <a:off x="533400" y="533400"/>
            <a:ext cx="82296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Defects in the immune system may be inherited, spontaneous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mutations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or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acquired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through infection, e.g. HIV.</a:t>
            </a:r>
          </a:p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Bone marrow transplantation may offer a cure but is an aggressive treatment.</a:t>
            </a:r>
          </a:p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HIV infects T helper cells and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disrupts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the adaptive immune response.  Patients with AIDS become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increasingly susceptible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to infection by pathogens and opportunistic microbes over the years that they have the syndrome.</a:t>
            </a:r>
          </a:p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33 million cases of HIV world wide.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figure_01_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4200"/>
            <a:ext cx="8531225" cy="569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04E939-289D-4777-B4EB-4A9B2EB5FDC1}" type="slidenum">
              <a:rPr lang="en-US" altLang="en-US" sz="1400" smtClean="0">
                <a:latin typeface="Times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685800" y="685800"/>
            <a:ext cx="81534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Pathogens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evolve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and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adapt</a:t>
            </a:r>
            <a:r>
              <a:rPr lang="en-US" altLang="en-US" sz="2400">
                <a:cs typeface="Segoe UI" panose="020B0502040204020203" pitchFamily="34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to enable them to infect, reproduce and transmit from a host.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cs typeface="Segoe UI" panose="020B0502040204020203" pitchFamily="34" charset="0"/>
              </a:rPr>
              <a:t>A POORLY ADAPTED MICROBE KILLS ITS HOST.</a:t>
            </a: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cs typeface="Segoe UI" panose="020B0502040204020203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Pathogens can adapt quickly to circumvent immunological memory. e.g., Influenza.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WUmXx5V_wE?version=3&amp;hl=en_US"/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28650"/>
            <a:ext cx="74676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TextBox 4"/>
          <p:cNvSpPr txBox="1">
            <a:spLocks noChangeArrowheads="1"/>
          </p:cNvSpPr>
          <p:nvPr/>
        </p:nvSpPr>
        <p:spPr bwMode="auto">
          <a:xfrm>
            <a:off x="2667000" y="150813"/>
            <a:ext cx="3930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Neutrophil chasing bacteria</a:t>
            </a:r>
          </a:p>
        </p:txBody>
      </p:sp>
      <p:sp>
        <p:nvSpPr>
          <p:cNvPr id="96260" name="TextBox 1"/>
          <p:cNvSpPr txBox="1">
            <a:spLocks noChangeArrowheads="1"/>
          </p:cNvSpPr>
          <p:nvPr/>
        </p:nvSpPr>
        <p:spPr bwMode="auto">
          <a:xfrm>
            <a:off x="1025525" y="1295400"/>
            <a:ext cx="721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cs typeface="Segoe UI" panose="020B0502040204020203" pitchFamily="34" charset="0"/>
                <a:hlinkClick r:id="rId4"/>
              </a:rPr>
              <a:t>Crawling Neutrophil Chasing a Bacterium - YouTube</a:t>
            </a:r>
            <a:endParaRPr lang="en-US" altLang="en-US" sz="2400" dirty="0"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ChangeArrowheads="1"/>
          </p:cNvSpPr>
          <p:nvPr/>
        </p:nvSpPr>
        <p:spPr bwMode="auto">
          <a:xfrm>
            <a:off x="2647950" y="2057400"/>
            <a:ext cx="18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panose="02020603050405020304" pitchFamily="18" charset="0"/>
            </a:endParaRPr>
          </a:p>
        </p:txBody>
      </p:sp>
      <p:pic>
        <p:nvPicPr>
          <p:cNvPr id="5" name="wzHIEzcN6Ig?version=3&amp;hl=en_US"/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28650"/>
            <a:ext cx="76962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TextBox 5"/>
          <p:cNvSpPr txBox="1">
            <a:spLocks noChangeArrowheads="1"/>
          </p:cNvSpPr>
          <p:nvPr/>
        </p:nvSpPr>
        <p:spPr bwMode="auto">
          <a:xfrm>
            <a:off x="3200400" y="166688"/>
            <a:ext cx="2513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Blood cell bakery</a:t>
            </a:r>
          </a:p>
        </p:txBody>
      </p:sp>
      <p:sp>
        <p:nvSpPr>
          <p:cNvPr id="97285" name="TextBox 1"/>
          <p:cNvSpPr txBox="1">
            <a:spLocks noChangeArrowheads="1"/>
          </p:cNvSpPr>
          <p:nvPr/>
        </p:nvSpPr>
        <p:spPr bwMode="auto">
          <a:xfrm>
            <a:off x="1524000" y="1447800"/>
            <a:ext cx="5929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cs typeface="Segoe UI" panose="020B0502040204020203" pitchFamily="34" charset="0"/>
                <a:hlinkClick r:id="rId4"/>
              </a:rPr>
              <a:t>Blood Cell Bakery--Introduction - YouTube</a:t>
            </a:r>
            <a:endParaRPr lang="en-US" altLang="en-US" sz="2400"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gure_01_03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1500"/>
            <a:ext cx="8531225" cy="57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111250" y="109538"/>
            <a:ext cx="6918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cs typeface="Segoe UI" panose="020B0502040204020203" pitchFamily="34" charset="0"/>
              </a:rPr>
              <a:t>HIV			Influenza		</a:t>
            </a:r>
            <a:r>
              <a:rPr lang="en-US" altLang="en-US" sz="2400" i="1">
                <a:solidFill>
                  <a:schemeClr val="bg1"/>
                </a:solidFill>
                <a:cs typeface="Segoe UI" panose="020B0502040204020203" pitchFamily="34" charset="0"/>
              </a:rPr>
              <a:t>S. aureus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762000" y="6281738"/>
            <a:ext cx="9418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bg1"/>
                </a:solidFill>
                <a:cs typeface="Segoe UI" panose="020B0502040204020203" pitchFamily="34" charset="0"/>
              </a:rPr>
              <a:t>Strep. pyogenes 	Salmonella		M. tuberculosis</a:t>
            </a:r>
            <a:r>
              <a:rPr lang="en-US" altLang="en-US" sz="2400">
                <a:latin typeface="Times" panose="02020603050405020304" pitchFamily="18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gure_01_04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43"/>
          <a:stretch>
            <a:fillRect/>
          </a:stretch>
        </p:blipFill>
        <p:spPr bwMode="auto">
          <a:xfrm>
            <a:off x="152400" y="533400"/>
            <a:ext cx="4500563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39"/>
          <a:stretch>
            <a:fillRect/>
          </a:stretch>
        </p:blipFill>
        <p:spPr bwMode="auto">
          <a:xfrm>
            <a:off x="4797425" y="533400"/>
            <a:ext cx="4346575" cy="605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gure_01_04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22400"/>
            <a:ext cx="853122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2065</Words>
  <Application>Microsoft Office PowerPoint</Application>
  <PresentationFormat>On-screen Show (4:3)</PresentationFormat>
  <Paragraphs>331</Paragraphs>
  <Slides>61</Slides>
  <Notes>30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Times</vt:lpstr>
      <vt:lpstr>Arial</vt:lpstr>
      <vt:lpstr>Segoe UI</vt:lpstr>
      <vt:lpstr>Segoe UI Semibold</vt:lpstr>
      <vt:lpstr>Segoe UI Black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Sumanas, Inc.</Manager>
  <Company>Garland Science 2009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Immunology</dc:title>
  <dc:creator>Tyler Thomas</dc:creator>
  <cp:lastModifiedBy>Tyler Thomas</cp:lastModifiedBy>
  <cp:revision>163</cp:revision>
  <dcterms:created xsi:type="dcterms:W3CDTF">2002-12-24T01:08:46Z</dcterms:created>
  <dcterms:modified xsi:type="dcterms:W3CDTF">2023-08-07T16:13:59Z</dcterms:modified>
</cp:coreProperties>
</file>