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7010400" cy="92964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78229" autoAdjust="0"/>
  </p:normalViewPr>
  <p:slideViewPr>
    <p:cSldViewPr>
      <p:cViewPr varScale="1">
        <p:scale>
          <a:sx n="120" d="100"/>
          <a:sy n="120" d="100"/>
        </p:scale>
        <p:origin x="13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9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7BB652-92FB-4EF1-8C21-5C32B91EF69C}" type="datetimeFigureOut">
              <a:rPr lang="en-US"/>
              <a:pPr>
                <a:defRPr/>
              </a:pPr>
              <a:t>8/21/2023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AD0232C-F8CD-47A7-B5FE-086AAC7F81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Neutrophils represent approximately 50% to 75% of the total peripheral WBCs in adults.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The main function of neutrophils is phagocytosis, resulting in the destruction of foreign particles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Eosinophils are approximately 12 to 15 μm in diameter and normally make up between 1% and 3% of the circulating WBCs in a nonallergic person. Their number increases in an allergic reaction or in response to certain parasitic infections.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Basophils are the least numerous of WBCs found in peripheral blood, representing less than 1% of all circulating WBCs.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Constituents of basophils include histamine, cytokines, growth factors, and a small amount of heparin, all of which have an important function in inducing and maintaining allergic reactions.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Monocytes are the largest cells in the peripheral blood, with a diameter that can vary from 12 to 22 μm (the average is </a:t>
            </a:r>
            <a:r>
              <a:rPr lang="el-GR" dirty="0"/>
              <a:t>18 μ</a:t>
            </a:r>
            <a:r>
              <a:rPr lang="en-US" dirty="0"/>
              <a:t>m). They then migrate to the tissues and become known as macrophages.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Lymphocytes are also involved in adaptive immunity.</a:t>
            </a:r>
          </a:p>
          <a:p>
            <a:pPr>
              <a:defRPr/>
            </a:pP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CE2E1A-B8B1-461C-9D11-35740BDE9EC3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F7CB14-4877-4D8D-B2EA-49500271A37E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APC = antigen-presenting cells.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9A642C-F399-42C5-9F32-E1520228F005}" type="slidenum">
              <a:rPr lang="en-US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B cells are derived from a lymphoid precursor that differentiates to become either a T cell, B cell, or NK cell depending on exposure to different cytokines.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 cells express unique surface markers that allow them to recognize foreign antigens bound to cell membrane proteins called major histocompatibility complex (MHC) molecules.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NK cells have the ability to kill target cells without prior exposure to them.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C31365-B783-4558-B3D8-2CC1DF84F51A}" type="slidenum">
              <a:rPr lang="en-US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T-cell maturation takes place over a 3-week period as cells filter through the thymic cortex to the medulla. Different surface antigens are expressed as T cells mature.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Two subtypes of T cells are CD4+, which are mainly helper or regulatory T cells, and CD8+, which are cytotoxic T cells.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21ECBE-C7C8-4424-BC7B-3B3EA616E324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r>
              <a:rPr lang="en-US" altLang="en-US"/>
              <a:t>Blood flows from the arterioles into the red pulp and then exits by way of the splenic vein.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AB2A30-8653-4A8A-AA15-58A397E6B478}" type="slidenum">
              <a:rPr lang="en-US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E5310B-7ACD-4400-BAFC-E1785DD28CE9}" type="slidenum">
              <a:rPr lang="en-US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5938" y="6251575"/>
            <a:ext cx="2420937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00">
                <a:ea typeface="MS PGothic" panose="020B0600070205080204" pitchFamily="34" charset="-128"/>
              </a:rPr>
              <a:t>Copyright © 2017 F.A. Davis Company</a:t>
            </a:r>
          </a:p>
        </p:txBody>
      </p:sp>
      <p:pic>
        <p:nvPicPr>
          <p:cNvPr id="5" name="Picture 7" descr="FAD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5889625"/>
            <a:ext cx="16224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209800"/>
            <a:ext cx="5791200" cy="99060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1A4B9A"/>
                </a:solidFill>
                <a:latin typeface="+mj-lt"/>
                <a:ea typeface="Adobe Heiti Std R" pitchFamily="34" charset="-12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429000"/>
            <a:ext cx="5791200" cy="838200"/>
          </a:xfrm>
        </p:spPr>
        <p:txBody>
          <a:bodyPr>
            <a:noAutofit/>
          </a:bodyPr>
          <a:lstStyle>
            <a:lvl1pPr marL="0" indent="0" algn="r">
              <a:buNone/>
              <a:defRPr sz="3200" baseline="0">
                <a:solidFill>
                  <a:schemeClr val="tx1"/>
                </a:solidFill>
                <a:latin typeface="+mn-lt"/>
                <a:ea typeface="Adobe Heiti Std R" pitchFamily="34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71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1617"/>
            <a:ext cx="9144000" cy="685801"/>
          </a:xfrm>
        </p:spPr>
        <p:txBody>
          <a:bodyPr/>
          <a:lstStyle>
            <a:lvl1pPr>
              <a:defRPr baseline="0">
                <a:solidFill>
                  <a:srgbClr val="1A4B9A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>
            <a:lvl1pPr>
              <a:buClr>
                <a:srgbClr val="00B0F0"/>
              </a:buClr>
              <a:defRPr/>
            </a:lvl1pPr>
            <a:lvl2pPr>
              <a:buClr>
                <a:srgbClr val="00B0F0"/>
              </a:buClr>
              <a:defRPr/>
            </a:lvl2pPr>
            <a:lvl3pPr>
              <a:buClr>
                <a:srgbClr val="00B0F0"/>
              </a:buClr>
              <a:defRPr/>
            </a:lvl3pPr>
            <a:lvl4pPr>
              <a:buClr>
                <a:srgbClr val="00B0F0"/>
              </a:buClr>
              <a:defRPr/>
            </a:lvl4pPr>
            <a:lvl5pPr>
              <a:buClr>
                <a:srgbClr val="00B0F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76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5956A7C-C91E-482A-99CA-2BC58386302F}" type="datetimeFigureOut">
              <a:rPr lang="en-US"/>
              <a:pPr>
                <a:defRPr/>
              </a:pPr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95BA00C-516E-47BB-ACD6-0D0631CDB3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5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31763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TextBox 6"/>
          <p:cNvSpPr txBox="1">
            <a:spLocks noChangeArrowheads="1"/>
          </p:cNvSpPr>
          <p:nvPr/>
        </p:nvSpPr>
        <p:spPr bwMode="auto">
          <a:xfrm>
            <a:off x="533400" y="6537325"/>
            <a:ext cx="2433638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00">
                <a:ea typeface="MS PGothic" panose="020B0600070205080204" pitchFamily="34" charset="-128"/>
              </a:rPr>
              <a:t>Copyright © 2017 F.A. Davis Company</a:t>
            </a:r>
          </a:p>
        </p:txBody>
      </p:sp>
      <p:pic>
        <p:nvPicPr>
          <p:cNvPr id="1029" name="Picture 5" descr="FAD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127750"/>
            <a:ext cx="16224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A4B9A"/>
          </a:solidFill>
          <a:latin typeface="+mj-lt"/>
          <a:ea typeface="Adobe Heiti Std R" pitchFamily="34" charset="-128"/>
          <a:cs typeface="Adobe Heiti Std R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4B9A"/>
          </a:solidFill>
          <a:latin typeface="Calibri" pitchFamily="34" charset="0"/>
          <a:ea typeface="Adobe Heiti Std R" pitchFamily="34" charset="-128"/>
          <a:cs typeface="Adobe Heiti Std R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4B9A"/>
          </a:solidFill>
          <a:latin typeface="Calibri" pitchFamily="34" charset="0"/>
          <a:ea typeface="Adobe Heiti Std R" pitchFamily="34" charset="-128"/>
          <a:cs typeface="Adobe Heiti Std R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4B9A"/>
          </a:solidFill>
          <a:latin typeface="Calibri" pitchFamily="34" charset="0"/>
          <a:ea typeface="Adobe Heiti Std R" pitchFamily="34" charset="-128"/>
          <a:cs typeface="Adobe Heiti Std R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4B9A"/>
          </a:solidFill>
          <a:latin typeface="Calibri" pitchFamily="34" charset="0"/>
          <a:ea typeface="Adobe Heiti Std R" pitchFamily="34" charset="-128"/>
          <a:cs typeface="Adobe Heiti Std R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1A5D1"/>
        </a:buClr>
        <a:buFont typeface="Wingdings" panose="05000000000000000000" pitchFamily="2" charset="2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1A5D1"/>
        </a:buClr>
        <a:buFont typeface="Wingdings" panose="05000000000000000000" pitchFamily="2" charset="2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1A5D1"/>
        </a:buClr>
        <a:buFont typeface="Wingdings" panose="05000000000000000000" pitchFamily="2" charset="2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1A5D1"/>
        </a:buClr>
        <a:buFont typeface="Wingdings" panose="05000000000000000000" pitchFamily="2" charset="2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1A5D1"/>
        </a:buClr>
        <a:buFont typeface="Wingdings" panose="05000000000000000000" pitchFamily="2" charset="2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Part I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cs typeface="+mj-cs"/>
            </a:endParaRPr>
          </a:p>
        </p:txBody>
      </p:sp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Adobe Heiti Std R"/>
                <a:cs typeface="Adobe Heiti Std R"/>
              </a:rPr>
              <a:t>Introduction to Immunity and the Immune 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Cells of the Innate Immune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4800600" cy="4351338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Mast cells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Resemble basophils but come from a different lineage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Play a role in allergic reactions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Can also function as APCs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Can enhance and suppress the adaptive immune response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3074" name="Picture 2" descr="D:\AMAR\FADC5\2016\08_Dec_Stevens; Clinical Immunology and Serology 4e_PPT\Stevens; Clinical Immunology and Serology 4e-20161208T070846Z\Stevens_ Clinical Immunology and Serology 4e\SAVE FOR WEB\F01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8822" y="2768722"/>
            <a:ext cx="3610378" cy="2355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Cells of the Innate Immune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Dendritic cells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Covered with long membranous extensions that make them resemble nerve cell dendrites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Are considered the most effective APC in the body and the most potent phagocytic cell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Cells of the Adaptive Immune System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867150" cy="4351338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Lymphocytes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Represent between 20% and 40% of the circulating WBCs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Types</a:t>
            </a:r>
          </a:p>
          <a:p>
            <a:pPr marL="1257300" lvl="2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B cells</a:t>
            </a:r>
          </a:p>
          <a:p>
            <a:pPr marL="1257300" lvl="2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T cells</a:t>
            </a:r>
          </a:p>
          <a:p>
            <a:pPr marL="1257300" lvl="2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Natural killer (NK) cells</a:t>
            </a:r>
          </a:p>
        </p:txBody>
      </p:sp>
      <p:pic>
        <p:nvPicPr>
          <p:cNvPr id="4098" name="Picture 2" descr="D:\AMAR\FADC5\2016\08_Dec_Stevens; Clinical Immunology and Serology 4e_PPT\Stevens; Clinical Immunology and Serology 4e-20161208T070846Z\Stevens_ Clinical Immunology and Serology 4e\SAVE FOR WEB\F01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547650"/>
            <a:ext cx="4224270" cy="271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Organs of the Immune System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Primary lymphoid organs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Bone marrow</a:t>
            </a:r>
          </a:p>
          <a:p>
            <a:pPr marL="1257300" lvl="2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One of the largest tissues in the body</a:t>
            </a:r>
          </a:p>
          <a:p>
            <a:pPr marL="1257300" lvl="2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Fills the core of all long flat bones</a:t>
            </a:r>
          </a:p>
          <a:p>
            <a:pPr marL="1257300" lvl="2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Main source of hematopoietic stem cells, which develop into erythrocytes, granulocytes, monocytes, platelets, and lymphocytes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Thymus</a:t>
            </a:r>
          </a:p>
          <a:p>
            <a:pPr marL="1257300" lvl="2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Small, flat, bilobed organ found in the thorax</a:t>
            </a:r>
          </a:p>
          <a:p>
            <a:pPr marL="1257300" lvl="2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Location for maturation of T lymphocytes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Organs of the Immune System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Secondary lymphoid organs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Function as potential sites for contact with foreign antigens 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Increase the probability of an immune response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Include:</a:t>
            </a:r>
          </a:p>
          <a:p>
            <a:pPr marL="1257300" lvl="2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Spleen</a:t>
            </a:r>
          </a:p>
          <a:p>
            <a:pPr marL="1257300" lvl="2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Lymph nodes</a:t>
            </a:r>
          </a:p>
          <a:p>
            <a:pPr marL="1257300" lvl="2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Mucosal-associated lymphoid tissue (MALT)</a:t>
            </a:r>
          </a:p>
          <a:p>
            <a:pPr marL="1257300" lvl="2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Cutaneous-associated lymphoid tissue (CALT)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Spleen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676275" y="1600200"/>
            <a:ext cx="3867150" cy="4351338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Red pulp 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Splenic tissue that makes up more than one-half of the total volume 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Destroys old red blood cells (RBCs)</a:t>
            </a:r>
          </a:p>
        </p:txBody>
      </p:sp>
      <p:pic>
        <p:nvPicPr>
          <p:cNvPr id="5122" name="Picture 2" descr="D:\AMAR\FADC5\2016\08_Dec_Stevens; Clinical Immunology and Serology 4e_PPT\Stevens; Clinical Immunology and Serology 4e-20161208T070846Z\Stevens_ Clinical Immunology and Serology 4e\SAVE FOR WEB\F01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0794" y="1422726"/>
            <a:ext cx="3329262" cy="4978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Spleen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248150" cy="4351338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White pulp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Comprises about 20% of the total weight of the spleen 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Contains lymphoid tissue arranged around arterioles in a periarteriolar lymphoid sheath containing T cells</a:t>
            </a:r>
          </a:p>
        </p:txBody>
      </p:sp>
      <p:pic>
        <p:nvPicPr>
          <p:cNvPr id="6" name="Picture 2" descr="D:\AMAR\FADC5\2016\08_Dec_Stevens; Clinical Immunology and Serology 4e_PPT\Stevens; Clinical Immunology and Serology 4e-20161208T070846Z\Stevens_ Clinical Immunology and Serology 4e\SAVE FOR WEB\F01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538" y="1422726"/>
            <a:ext cx="3329262" cy="4978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Spleen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Primary follicles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Contain B cells not yet stimulated by antigens</a:t>
            </a:r>
          </a:p>
        </p:txBody>
      </p:sp>
      <p:pic>
        <p:nvPicPr>
          <p:cNvPr id="6" name="Picture 2" descr="D:\AMAR\FADC5\2016\08_Dec_Stevens; Clinical Immunology and Serology 4e_PPT\Stevens; Clinical Immunology and Serology 4e-20161208T070846Z\Stevens_ Clinical Immunology and Serology 4e\SAVE FOR WEB\F01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538" y="1422726"/>
            <a:ext cx="3329262" cy="4978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Lymph Nodes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Central collecting points for lymph fluid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Lymphocytes and any foreign antigens enter nodes via afferent lymphatic vessels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Secondary follicles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Consist of antigen-stimulated proliferating B cells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Location where transformation of B cells takes place 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Form plasma cells and memory cells when exposed to an antigen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MALT and CALT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MALT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Found on mucosal surfaces of the gastrointestinal, respiratory, and urogenital tracts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A main port of entry for foreign antigens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Numerous macrophages and lymphocytes present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CALT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T cells, monocytes, macrophages, and dendritic cells found on skin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Chapter Overview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Immunity and immunization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Innate versus adaptive immunity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Cells of the innate and adaptive immune systems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Organs of the immune system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Summary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Innate immunity is the ability of the body to resist infection through means of normally present, nonspecific body functions.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Adaptive immunity is characterized by specificity, memory, and dependence upon lymphocytes.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All blood cells arise from hematopoietic stem cells in the bone marrow.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Summary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The five principal types of leukocytes are neutrophils, eosinophils, basophils, monocytes, and lymphocytes.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Tissue cells involved in immunity include mast cells, dendritic cells, and macrophages.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Cells that are involved in the innate immune response and are actively phagocytic include neutrophils, monocytes, macrophages, and dendritic cells.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Summary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Lymphocytes are the key cells involved in the adaptive immune response.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B cells are a type of lymphocyte that develop in the bone marrow and are capable of secreting antibody when mature.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T cells acquire their specificity in the thymus and consist of two subtypes: CD4 and CD8+.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Summary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NK cells kill virally infected or cancerous target cells without previous exposure to them.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The bone marrow and the thymus are considered primary lymphoid organs.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Secondary lymphoid organs include the spleen, lymph nodes, MALT, and CALT.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Immunology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Antigens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Foreign substances that induce a host response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All around us in nature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Immunity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Condition of being resistant to infection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Attenuation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Making a pathogen less virulent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Takes place through heat, aging, or chemical means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endParaRPr lang="en-US" altLang="en-US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Innate Immunity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Also known as </a:t>
            </a:r>
            <a:r>
              <a:rPr lang="en-US" altLang="en-US" i="1"/>
              <a:t>natural immunity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The ability to resist infection by means of normally present body functions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Considered nonadaptive or nonspecific; responses are the same for all pathogens or foreign substances to which one is exposed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Adaptive Immunity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A type of resistance characterized by specificity for each individual pathogen, or microbial agent, and the ability to remember a prior exposure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Cells of the Innate Immune System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Leukocytes (white blood cells [WBCs])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Found in peripheral blood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Play a key role in both innate and adaptive immunity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Types</a:t>
            </a:r>
          </a:p>
          <a:p>
            <a:pPr marL="1257300" lvl="2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Neutrophils </a:t>
            </a:r>
          </a:p>
          <a:p>
            <a:pPr marL="1257300" lvl="2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Eosinophils</a:t>
            </a:r>
          </a:p>
          <a:p>
            <a:pPr marL="1257300" lvl="2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Basophils</a:t>
            </a:r>
          </a:p>
          <a:p>
            <a:pPr marL="1257300" lvl="2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Monocytes</a:t>
            </a:r>
          </a:p>
          <a:p>
            <a:pPr marL="1257300" lvl="2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Lymphocytes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Cells of the Innate Immune System</a:t>
            </a:r>
          </a:p>
        </p:txBody>
      </p:sp>
      <p:sp>
        <p:nvSpPr>
          <p:cNvPr id="13314" name="Content Placeholder 4"/>
          <p:cNvSpPr>
            <a:spLocks noGrp="1"/>
          </p:cNvSpPr>
          <p:nvPr>
            <p:ph sz="half" idx="1"/>
          </p:nvPr>
        </p:nvSpPr>
        <p:spPr>
          <a:xfrm>
            <a:off x="1333500" y="1978025"/>
            <a:ext cx="3867150" cy="612775"/>
          </a:xfrm>
        </p:spPr>
        <p:txBody>
          <a:bodyPr/>
          <a:lstStyle/>
          <a:p>
            <a:pPr marL="0" indent="0" eaLnBrk="1" hangingPunct="1"/>
            <a:r>
              <a:rPr lang="en-US" altLang="en-US" dirty="0" err="1"/>
              <a:t>Neutrophils</a:t>
            </a:r>
            <a:endParaRPr lang="en-US" altLang="en-US" dirty="0"/>
          </a:p>
        </p:txBody>
      </p:sp>
      <p:sp>
        <p:nvSpPr>
          <p:cNvPr id="13315" name="Content Placeholder 5"/>
          <p:cNvSpPr>
            <a:spLocks noGrp="1"/>
          </p:cNvSpPr>
          <p:nvPr>
            <p:ph sz="half" idx="2"/>
          </p:nvPr>
        </p:nvSpPr>
        <p:spPr>
          <a:xfrm>
            <a:off x="5353050" y="1978025"/>
            <a:ext cx="3867150" cy="612775"/>
          </a:xfrm>
        </p:spPr>
        <p:txBody>
          <a:bodyPr/>
          <a:lstStyle/>
          <a:p>
            <a:pPr marL="0" indent="0" eaLnBrk="1" hangingPunct="1"/>
            <a:r>
              <a:rPr lang="en-US" altLang="en-US" dirty="0" err="1"/>
              <a:t>Eosinophils</a:t>
            </a:r>
            <a:endParaRPr lang="en-US" altLang="en-US" dirty="0"/>
          </a:p>
        </p:txBody>
      </p:sp>
      <p:pic>
        <p:nvPicPr>
          <p:cNvPr id="1026" name="Picture 2" descr="D:\AMAR\FADC5\2016\08_Dec_Stevens; Clinical Immunology and Serology 4e_PPT\Stevens; Clinical Immunology and Serology 4e-20161208T070846Z\Stevens_ Clinical Immunology and Serology 4e\SAVE FOR WEB\F01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0194" y="2789680"/>
            <a:ext cx="3996606" cy="2611604"/>
          </a:xfrm>
          <a:prstGeom prst="rect">
            <a:avLst/>
          </a:prstGeom>
          <a:noFill/>
        </p:spPr>
      </p:pic>
      <p:pic>
        <p:nvPicPr>
          <p:cNvPr id="1027" name="Picture 3" descr="D:\AMAR\FADC5\2016\08_Dec_Stevens; Clinical Immunology and Serology 4e_PPT\Stevens; Clinical Immunology and Serology 4e-20161208T070846Z\Stevens_ Clinical Immunology and Serology 4e\SAVE FOR WEB\F01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02148"/>
            <a:ext cx="3860082" cy="260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Cells of the Innate Immune System</a:t>
            </a:r>
          </a:p>
        </p:txBody>
      </p:sp>
      <p:sp>
        <p:nvSpPr>
          <p:cNvPr id="14338" name="Content Placeholder 4"/>
          <p:cNvSpPr>
            <a:spLocks noGrp="1"/>
          </p:cNvSpPr>
          <p:nvPr>
            <p:ph sz="half" idx="1"/>
          </p:nvPr>
        </p:nvSpPr>
        <p:spPr>
          <a:xfrm>
            <a:off x="1333500" y="2130425"/>
            <a:ext cx="3867150" cy="612775"/>
          </a:xfrm>
        </p:spPr>
        <p:txBody>
          <a:bodyPr/>
          <a:lstStyle/>
          <a:p>
            <a:pPr marL="0" indent="0" eaLnBrk="1" hangingPunct="1"/>
            <a:r>
              <a:rPr lang="en-US" altLang="en-US" dirty="0"/>
              <a:t>Monocytes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sz="half" idx="2"/>
          </p:nvPr>
        </p:nvSpPr>
        <p:spPr>
          <a:xfrm>
            <a:off x="5353050" y="2130425"/>
            <a:ext cx="3867150" cy="688975"/>
          </a:xfrm>
        </p:spPr>
        <p:txBody>
          <a:bodyPr/>
          <a:lstStyle/>
          <a:p>
            <a:pPr marL="0" indent="0" eaLnBrk="1" hangingPunct="1"/>
            <a:r>
              <a:rPr lang="en-US" altLang="en-US" dirty="0"/>
              <a:t>Basophil</a:t>
            </a:r>
          </a:p>
        </p:txBody>
      </p:sp>
      <p:pic>
        <p:nvPicPr>
          <p:cNvPr id="2050" name="Picture 2" descr="D:\AMAR\FADC5\2016\08_Dec_Stevens; Clinical Immunology and Serology 4e_PPT\Stevens; Clinical Immunology and Serology 4e-20161208T070846Z\Stevens_ Clinical Immunology and Serology 4e\SAVE FOR WEB\F01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820" y="2879021"/>
            <a:ext cx="3857380" cy="2621040"/>
          </a:xfrm>
          <a:prstGeom prst="rect">
            <a:avLst/>
          </a:prstGeom>
          <a:noFill/>
        </p:spPr>
      </p:pic>
      <p:pic>
        <p:nvPicPr>
          <p:cNvPr id="2051" name="Picture 3" descr="D:\AMAR\FADC5\2016\08_Dec_Stevens; Clinical Immunology and Serology 4e_PPT\Stevens; Clinical Immunology and Serology 4e-20161208T070846Z\Stevens_ Clinical Immunology and Serology 4e\SAVE FOR WEB\F01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5220" y="2846813"/>
            <a:ext cx="4187780" cy="2685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Cells of the Innate Immune System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Tissue cells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Macrophages</a:t>
            </a:r>
          </a:p>
          <a:p>
            <a:pPr marL="1257300" lvl="2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Play a role in initiating and regulating innate </a:t>
            </a:r>
            <a:r>
              <a:rPr lang="en-US" altLang="en-US" i="1"/>
              <a:t>and</a:t>
            </a:r>
            <a:r>
              <a:rPr lang="en-US" altLang="en-US"/>
              <a:t> adaptive immune responses</a:t>
            </a:r>
          </a:p>
          <a:p>
            <a:pPr marL="1257300" lvl="2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Innate immune functions</a:t>
            </a:r>
          </a:p>
          <a:p>
            <a:pPr marL="1714500" lvl="3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Microbial killing</a:t>
            </a:r>
          </a:p>
          <a:p>
            <a:pPr marL="1714500" lvl="3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Anti-tumor activity</a:t>
            </a:r>
          </a:p>
          <a:p>
            <a:pPr marL="1714500" lvl="3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Intracellular parasite eradication</a:t>
            </a:r>
          </a:p>
          <a:p>
            <a:pPr marL="1714500" lvl="3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Phagocytosis</a:t>
            </a:r>
          </a:p>
          <a:p>
            <a:pPr marL="1714500" lvl="3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Secretion of cell mediators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14&amp;quot;&quot;/&gt;&lt;property id=&quot;20307&quot; value=&quot;256&quot;/&gt;&lt;/object&gt;&lt;object type=&quot;3&quot; unique_id=&quot;11060&quot;&gt;&lt;property id=&quot;20148&quot; value=&quot;5&quot;/&gt;&lt;property id=&quot;20300&quot; value=&quot;Slide 2 - &amp;quot; Chapter Overview&amp;quot;&quot;/&gt;&lt;property id=&quot;20307&quot; value=&quot;290&quot;/&gt;&lt;/object&gt;&lt;object type=&quot;3&quot; unique_id=&quot;11061&quot;&gt;&lt;property id=&quot;20148&quot; value=&quot;5&quot;/&gt;&lt;property id=&quot;20300&quot; value=&quot;Slide 29 - &amp;quot;Summary&amp;quot;&quot;/&gt;&lt;property id=&quot;20307&quot; value=&quot;291&quot;/&gt;&lt;/object&gt;&lt;object type=&quot;3&quot; unique_id=&quot;11229&quot;&gt;&lt;property id=&quot;20148&quot; value=&quot;5&quot;/&gt;&lt;property id=&quot;20300&quot; value=&quot;Slide 3 - &amp;quot;Hypersensitivity&amp;quot;&quot;/&gt;&lt;property id=&quot;20307&quot; value=&quot;292&quot;/&gt;&lt;/object&gt;&lt;object type=&quot;3&quot; unique_id=&quot;11320&quot;&gt;&lt;property id=&quot;20148&quot; value=&quot;5&quot;/&gt;&lt;property id=&quot;20300&quot; value=&quot;Slide 4 - &amp;quot;Hypersensitivity&amp;quot;&quot;/&gt;&lt;property id=&quot;20307&quot; value=&quot;294&quot;/&gt;&lt;/object&gt;&lt;object type=&quot;3&quot; unique_id=&quot;11321&quot;&gt;&lt;property id=&quot;20148&quot; value=&quot;5&quot;/&gt;&lt;property id=&quot;20300&quot; value=&quot;Slide 5 - &amp;quot;Type I Hypersensitivity&amp;quot;&quot;/&gt;&lt;property id=&quot;20307&quot; value=&quot;293&quot;/&gt;&lt;/object&gt;&lt;object type=&quot;3&quot; unique_id=&quot;11354&quot;&gt;&lt;property id=&quot;20148&quot; value=&quot;5&quot;/&gt;&lt;property id=&quot;20300&quot; value=&quot;Slide 6 - &amp;quot;Sensitization phase&amp;quot;&quot;/&gt;&lt;property id=&quot;20307&quot; value=&quot;295&quot;/&gt;&lt;/object&gt;&lt;object type=&quot;3&quot; unique_id=&quot;11355&quot;&gt;&lt;property id=&quot;20148&quot; value=&quot;5&quot;/&gt;&lt;property id=&quot;20300&quot; value=&quot;Slide 7 - &amp;quot;Activation phase&amp;quot;&quot;/&gt;&lt;property id=&quot;20307&quot; value=&quot;296&quot;/&gt;&lt;/object&gt;&lt;object type=&quot;3&quot; unique_id=&quot;11426&quot;&gt;&lt;property id=&quot;20148&quot; value=&quot;5&quot;/&gt;&lt;property id=&quot;20300&quot; value=&quot;Slide 9 - &amp;quot;Clinical Manifestations of Type I Hypersensitivity&amp;quot;&quot;/&gt;&lt;property id=&quot;20307&quot; value=&quot;297&quot;/&gt;&lt;/object&gt;&lt;object type=&quot;3&quot; unique_id=&quot;11471&quot;&gt;&lt;property id=&quot;20148&quot; value=&quot;5&quot;/&gt;&lt;property id=&quot;20300&quot; value=&quot;Slide 8 - &amp;quot;Common Allergens&amp;quot;&quot;/&gt;&lt;property id=&quot;20307&quot; value=&quot;298&quot;/&gt;&lt;/object&gt;&lt;object type=&quot;3&quot; unique_id=&quot;11472&quot;&gt;&lt;property id=&quot;20148&quot; value=&quot;5&quot;/&gt;&lt;property id=&quot;20300&quot; value=&quot;Slide 10 - &amp;quot;Treatments for Type I Hypersensitivity&amp;quot;&quot;/&gt;&lt;property id=&quot;20307&quot; value=&quot;299&quot;/&gt;&lt;/object&gt;&lt;object type=&quot;3&quot; unique_id=&quot;11538&quot;&gt;&lt;property id=&quot;20148&quot; value=&quot;5&quot;/&gt;&lt;property id=&quot;20300&quot; value=&quot;Slide 11 - &amp;quot;Testing for Type I Hypersensitivity:&amp;#x0D;&amp;#x0A;In Vivo Skin Tests&amp;quot;&quot;/&gt;&lt;property id=&quot;20307&quot; value=&quot;300&quot;/&gt;&lt;/object&gt;&lt;object type=&quot;3&quot; unique_id=&quot;11595&quot;&gt;&lt;property id=&quot;20148&quot; value=&quot;5&quot;/&gt;&lt;property id=&quot;20300&quot; value=&quot;Slide 12 - &amp;quot;Allergen-Specific IgE Testing&amp;quot;&quot;/&gt;&lt;property id=&quot;20307&quot; value=&quot;301&quot;/&gt;&lt;/object&gt;&lt;object type=&quot;3&quot; unique_id=&quot;11596&quot;&gt;&lt;property id=&quot;20148&quot; value=&quot;5&quot;/&gt;&lt;property id=&quot;20300&quot; value=&quot;Slide 13 - &amp;quot;Testing for Total IgE&amp;quot;&quot;/&gt;&lt;property id=&quot;20307&quot; value=&quot;302&quot;/&gt;&lt;/object&gt;&lt;object type=&quot;3&quot; unique_id=&quot;11677&quot;&gt;&lt;property id=&quot;20148&quot; value=&quot;5&quot;/&gt;&lt;property id=&quot;20300&quot; value=&quot;Slide 14 - &amp;quot;Type II Hypersensitivity&amp;quot;&quot;/&gt;&lt;property id=&quot;20307&quot; value=&quot;303&quot;/&gt;&lt;/object&gt;&lt;object type=&quot;3&quot; unique_id=&quot;11678&quot;&gt;&lt;property id=&quot;20148&quot; value=&quot;5&quot;/&gt;&lt;property id=&quot;20300&quot; value=&quot;Slide 15 - &amp;quot;Cell damage in Type II Hypersensitivity&amp;quot;&quot;/&gt;&lt;property id=&quot;20307&quot; value=&quot;304&quot;/&gt;&lt;/object&gt;&lt;object type=&quot;3&quot; unique_id=&quot;11751&quot;&gt;&lt;property id=&quot;20148&quot; value=&quot;5&quot;/&gt;&lt;property id=&quot;20300&quot; value=&quot;Slide 16 - &amp;quot;Clinical Examples of Type II Hypersensitivity &amp;quot;&quot;/&gt;&lt;property id=&quot;20307&quot; value=&quot;305&quot;/&gt;&lt;/object&gt;&lt;object type=&quot;3&quot; unique_id=&quot;11752&quot;&gt;&lt;property id=&quot;20148&quot; value=&quot;5&quot;/&gt;&lt;property id=&quot;20300&quot; value=&quot;Slide 17 - &amp;quot;Hemolytic disease of the newborn&amp;quot;&quot;/&gt;&lt;property id=&quot;20307&quot; value=&quot;306&quot;/&gt;&lt;/object&gt;&lt;object type=&quot;3&quot; unique_id=&quot;11813&quot;&gt;&lt;property id=&quot;20148&quot; value=&quot;5&quot;/&gt;&lt;property id=&quot;20300&quot; value=&quot;Slide 18 - &amp;quot;Direct anti-globulin Test (DAT)&amp;quot;&quot;/&gt;&lt;property id=&quot;20307&quot; value=&quot;307&quot;/&gt;&lt;/object&gt;&lt;object type=&quot;3&quot; unique_id=&quot;11898&quot;&gt;&lt;property id=&quot;20148&quot; value=&quot;5&quot;/&gt;&lt;property id=&quot;20300&quot; value=&quot;Slide 20 - &amp;quot;Type III Hypersensitivity&amp;quot;&quot;/&gt;&lt;property id=&quot;20307&quot; value=&quot;308&quot;/&gt;&lt;/object&gt;&lt;object type=&quot;3&quot; unique_id=&quot;11899&quot;&gt;&lt;property id=&quot;20148&quot; value=&quot;5&quot;/&gt;&lt;property id=&quot;20300&quot; value=&quot;Slide 25 - &amp;quot;Type IV Hypersensitivity&amp;quot;&quot;/&gt;&lt;property id=&quot;20307&quot; value=&quot;309&quot;/&gt;&lt;/object&gt;&lt;object type=&quot;3&quot; unique_id=&quot;12107&quot;&gt;&lt;property id=&quot;20148&quot; value=&quot;5&quot;/&gt;&lt;property id=&quot;20300&quot; value=&quot;Slide 19 - &amp;quot;Indirect anti-globulin Test&amp;quot;&quot;/&gt;&lt;property id=&quot;20307&quot; value=&quot;310&quot;/&gt;&lt;/object&gt;&lt;object type=&quot;3&quot; unique_id=&quot;12252&quot;&gt;&lt;property id=&quot;20148&quot; value=&quot;5&quot;/&gt;&lt;property id=&quot;20300&quot; value=&quot;Slide 21 - &amp;quot;Arthus Reaction&amp;quot;&quot;/&gt;&lt;property id=&quot;20307&quot; value=&quot;311&quot;/&gt;&lt;/object&gt;&lt;object type=&quot;3&quot; unique_id=&quot;12253&quot;&gt;&lt;property id=&quot;20148&quot; value=&quot;5&quot;/&gt;&lt;property id=&quot;20300&quot; value=&quot;Slide 22 - &amp;quot;Serum Sickness&amp;quot;&quot;/&gt;&lt;property id=&quot;20307&quot; value=&quot;312&quot;/&gt;&lt;/object&gt;&lt;object type=&quot;3&quot; unique_id=&quot;12332&quot;&gt;&lt;property id=&quot;20148&quot; value=&quot;5&quot;/&gt;&lt;property id=&quot;20300&quot; value=&quot;Slide 23 - &amp;quot;Other Conditions Associated with Type III Hypersensitivity&amp;quot;&quot;/&gt;&lt;property id=&quot;20307&quot; value=&quot;313&quot;/&gt;&lt;/object&gt;&lt;object type=&quot;3&quot; unique_id=&quot;12414&quot;&gt;&lt;property id=&quot;20148&quot; value=&quot;5&quot;/&gt;&lt;property id=&quot;20300&quot; value=&quot;Slide 24 - &amp;quot;Laboratory Testing&amp;quot;&quot;/&gt;&lt;property id=&quot;20307&quot; value=&quot;314&quot;/&gt;&lt;/object&gt;&lt;object type=&quot;3&quot; unique_id=&quot;12443&quot;&gt;&lt;property id=&quot;20148&quot; value=&quot;5&quot;/&gt;&lt;property id=&quot;20300&quot; value=&quot;Slide 26 - &amp;quot;Clinical Examples of Type IV Hypersensitivity&amp;quot;&quot;/&gt;&lt;property id=&quot;20307&quot; value=&quot;315&quot;/&gt;&lt;/object&gt;&lt;object type=&quot;3&quot; unique_id=&quot;12560&quot;&gt;&lt;property id=&quot;20148&quot; value=&quot;5&quot;/&gt;&lt;property id=&quot;20300&quot; value=&quot;Slide 27 - &amp;quot;Contact dermatitis&amp;quot;&quot;/&gt;&lt;property id=&quot;20307&quot; value=&quot;316&quot;/&gt;&lt;/object&gt;&lt;object type=&quot;3&quot; unique_id=&quot;12651&quot;&gt;&lt;property id=&quot;20148&quot; value=&quot;5&quot;/&gt;&lt;property id=&quot;20300&quot; value=&quot;Slide 28 - &amp;quot;Skin testing for delayed hypersensitivity&amp;quot;&quot;/&gt;&lt;property id=&quot;20307&quot; value=&quot;31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Stevens_Clinical_Immunology4e</Template>
  <TotalTime>837</TotalTime>
  <Words>1112</Words>
  <Application>Microsoft Office PowerPoint</Application>
  <PresentationFormat>On-screen Show (4:3)</PresentationFormat>
  <Paragraphs>146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MS PGothic</vt:lpstr>
      <vt:lpstr>Adobe Heiti Std R</vt:lpstr>
      <vt:lpstr>Arial</vt:lpstr>
      <vt:lpstr>Calibri</vt:lpstr>
      <vt:lpstr>Wingdings</vt:lpstr>
      <vt:lpstr>Template</vt:lpstr>
      <vt:lpstr>Part I</vt:lpstr>
      <vt:lpstr>Chapter Overview</vt:lpstr>
      <vt:lpstr>Immunology</vt:lpstr>
      <vt:lpstr>Innate Immunity</vt:lpstr>
      <vt:lpstr>Adaptive Immunity</vt:lpstr>
      <vt:lpstr>Cells of the Innate Immune System</vt:lpstr>
      <vt:lpstr>Cells of the Innate Immune System</vt:lpstr>
      <vt:lpstr>Cells of the Innate Immune System</vt:lpstr>
      <vt:lpstr>Cells of the Innate Immune System</vt:lpstr>
      <vt:lpstr>Cells of the Innate Immune System</vt:lpstr>
      <vt:lpstr>Cells of the Innate Immune System</vt:lpstr>
      <vt:lpstr>Cells of the Adaptive Immune System</vt:lpstr>
      <vt:lpstr>Organs of the Immune System</vt:lpstr>
      <vt:lpstr>Organs of the Immune System</vt:lpstr>
      <vt:lpstr>Spleen</vt:lpstr>
      <vt:lpstr>Spleen</vt:lpstr>
      <vt:lpstr>Spleen</vt:lpstr>
      <vt:lpstr>Lymph Nodes</vt:lpstr>
      <vt:lpstr>MALT and CALT</vt:lpstr>
      <vt:lpstr>Summary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Upstate</dc:creator>
  <cp:lastModifiedBy>Tyler Thomas</cp:lastModifiedBy>
  <cp:revision>113</cp:revision>
  <dcterms:created xsi:type="dcterms:W3CDTF">2015-05-26T17:12:42Z</dcterms:created>
  <dcterms:modified xsi:type="dcterms:W3CDTF">2023-08-21T18:31:15Z</dcterms:modified>
</cp:coreProperties>
</file>