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371" r:id="rId2"/>
    <p:sldId id="317" r:id="rId3"/>
    <p:sldId id="259" r:id="rId4"/>
    <p:sldId id="318" r:id="rId5"/>
    <p:sldId id="260" r:id="rId6"/>
    <p:sldId id="319" r:id="rId7"/>
    <p:sldId id="320" r:id="rId8"/>
    <p:sldId id="261" r:id="rId9"/>
    <p:sldId id="321" r:id="rId10"/>
    <p:sldId id="373" r:id="rId11"/>
    <p:sldId id="263" r:id="rId12"/>
    <p:sldId id="322" r:id="rId13"/>
    <p:sldId id="375" r:id="rId14"/>
    <p:sldId id="264" r:id="rId15"/>
    <p:sldId id="374" r:id="rId16"/>
    <p:sldId id="265" r:id="rId17"/>
    <p:sldId id="362" r:id="rId18"/>
    <p:sldId id="387" r:id="rId19"/>
    <p:sldId id="266" r:id="rId20"/>
    <p:sldId id="323" r:id="rId21"/>
    <p:sldId id="268" r:id="rId22"/>
    <p:sldId id="274" r:id="rId23"/>
    <p:sldId id="315" r:id="rId24"/>
    <p:sldId id="275" r:id="rId25"/>
    <p:sldId id="363" r:id="rId26"/>
    <p:sldId id="324" r:id="rId27"/>
    <p:sldId id="276" r:id="rId28"/>
    <p:sldId id="361" r:id="rId29"/>
    <p:sldId id="346" r:id="rId30"/>
    <p:sldId id="360" r:id="rId31"/>
    <p:sldId id="299" r:id="rId32"/>
    <p:sldId id="300" r:id="rId33"/>
    <p:sldId id="301" r:id="rId34"/>
    <p:sldId id="302" r:id="rId35"/>
    <p:sldId id="303" r:id="rId36"/>
    <p:sldId id="347" r:id="rId37"/>
    <p:sldId id="379" r:id="rId38"/>
    <p:sldId id="380" r:id="rId39"/>
    <p:sldId id="381" r:id="rId40"/>
    <p:sldId id="382" r:id="rId41"/>
    <p:sldId id="383" r:id="rId42"/>
    <p:sldId id="348" r:id="rId43"/>
    <p:sldId id="388" r:id="rId44"/>
    <p:sldId id="368" r:id="rId45"/>
    <p:sldId id="378" r:id="rId46"/>
    <p:sldId id="389" r:id="rId47"/>
    <p:sldId id="384" r:id="rId48"/>
    <p:sldId id="385" r:id="rId49"/>
    <p:sldId id="325" r:id="rId50"/>
    <p:sldId id="332" r:id="rId51"/>
    <p:sldId id="277" r:id="rId52"/>
    <p:sldId id="278" r:id="rId53"/>
    <p:sldId id="326" r:id="rId54"/>
    <p:sldId id="327" r:id="rId55"/>
    <p:sldId id="279" r:id="rId56"/>
    <p:sldId id="376" r:id="rId57"/>
    <p:sldId id="281" r:id="rId58"/>
    <p:sldId id="377" r:id="rId59"/>
    <p:sldId id="282" r:id="rId60"/>
    <p:sldId id="283" r:id="rId61"/>
    <p:sldId id="328" r:id="rId62"/>
    <p:sldId id="284" r:id="rId63"/>
    <p:sldId id="286" r:id="rId64"/>
    <p:sldId id="287" r:id="rId65"/>
    <p:sldId id="288" r:id="rId66"/>
    <p:sldId id="329" r:id="rId67"/>
    <p:sldId id="330" r:id="rId68"/>
    <p:sldId id="290" r:id="rId69"/>
    <p:sldId id="291" r:id="rId70"/>
    <p:sldId id="333" r:id="rId71"/>
    <p:sldId id="334" r:id="rId72"/>
    <p:sldId id="336" r:id="rId73"/>
    <p:sldId id="358" r:id="rId74"/>
    <p:sldId id="335" r:id="rId75"/>
    <p:sldId id="357" r:id="rId76"/>
    <p:sldId id="292" r:id="rId77"/>
    <p:sldId id="359" r:id="rId78"/>
    <p:sldId id="337" r:id="rId79"/>
    <p:sldId id="338" r:id="rId80"/>
    <p:sldId id="339" r:id="rId81"/>
    <p:sldId id="312" r:id="rId82"/>
    <p:sldId id="313" r:id="rId83"/>
    <p:sldId id="340" r:id="rId84"/>
    <p:sldId id="341" r:id="rId85"/>
    <p:sldId id="366" r:id="rId86"/>
    <p:sldId id="294" r:id="rId87"/>
    <p:sldId id="295" r:id="rId88"/>
    <p:sldId id="296" r:id="rId89"/>
    <p:sldId id="372" r:id="rId90"/>
    <p:sldId id="342" r:id="rId91"/>
    <p:sldId id="343" r:id="rId92"/>
    <p:sldId id="298" r:id="rId93"/>
    <p:sldId id="345" r:id="rId94"/>
    <p:sldId id="349" r:id="rId95"/>
    <p:sldId id="370" r:id="rId96"/>
    <p:sldId id="350" r:id="rId97"/>
    <p:sldId id="369" r:id="rId98"/>
    <p:sldId id="306" r:id="rId99"/>
    <p:sldId id="307" r:id="rId100"/>
    <p:sldId id="351" r:id="rId101"/>
    <p:sldId id="352" r:id="rId102"/>
    <p:sldId id="353" r:id="rId103"/>
    <p:sldId id="309" r:id="rId104"/>
    <p:sldId id="354" r:id="rId105"/>
    <p:sldId id="356" r:id="rId106"/>
    <p:sldId id="311" r:id="rId1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42D"/>
    <a:srgbClr val="A8122A"/>
    <a:srgbClr val="3CC8E4"/>
    <a:srgbClr val="7098B0"/>
    <a:srgbClr val="40687F"/>
    <a:srgbClr val="3B3D3C"/>
    <a:srgbClr val="2C2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1" autoAdjust="0"/>
    <p:restoredTop sz="90929"/>
  </p:normalViewPr>
  <p:slideViewPr>
    <p:cSldViewPr>
      <p:cViewPr varScale="1">
        <p:scale>
          <a:sx n="109" d="100"/>
          <a:sy n="109" d="100"/>
        </p:scale>
        <p:origin x="14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fld id="{66F17F31-0B48-4408-9A2B-365942F49B69}" type="datetimeFigureOut">
              <a:rPr lang="en-US"/>
              <a:pPr>
                <a:defRPr/>
              </a:pPr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65D11B-9087-4D16-81AB-6D062170C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733093-82F3-4279-A33C-8F56631D5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04BBFE0-82AB-4E76-8935-8B0C2BA9A2AE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37EA1A0-C6FD-4D39-A363-1A7F636EC8D2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7BB2EC2-80AE-48CD-A97B-15B64990B1CA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00B043F-250B-48D5-BFD5-70B4DD82E1F8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E81FC8B-A6D6-4990-8A6B-FDD5D2F14AC5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D455EC4-0D43-4C73-819B-E84C8D43C172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CC776CC-8B6B-4E28-94AC-C63B57EA3D2A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8DA9E7C-C792-4DA9-AF9D-336402FC2E75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F1D0193-CDAC-45AA-892F-E7A970FE23A5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0D96573-93D6-4160-A97C-B6E727A66526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9C954A-C2E5-476B-99B6-D25C00D33A9C}" type="slidenum">
              <a:rPr lang="en-US" altLang="en-US" sz="1200" smtClean="0"/>
              <a:pPr/>
              <a:t>51</a:t>
            </a:fld>
            <a:endParaRPr lang="en-US" alt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992C0AA-6608-4ED6-84F9-EF0A6F7FB32A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F671626-A089-4612-9B4E-2D5D1295FF68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7E91E58-BA99-42F1-B4B1-60521FD71E29}" type="slidenum">
              <a:rPr lang="en-US" altLang="en-US" sz="1200" smtClean="0"/>
              <a:pPr/>
              <a:t>55</a:t>
            </a:fld>
            <a:endParaRPr lang="en-US" alt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D6B1DDF-22FC-41A8-856E-9DFDA2B203C5}" type="slidenum">
              <a:rPr lang="en-US" altLang="en-US" sz="1200" smtClean="0"/>
              <a:pPr/>
              <a:t>57</a:t>
            </a:fld>
            <a:endParaRPr lang="en-US" altLang="en-US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8F742A1-0D94-4F7B-9467-F0DA90EBA3C1}" type="slidenum">
              <a:rPr lang="en-US" altLang="en-US" sz="1200" smtClean="0"/>
              <a:pPr/>
              <a:t>59</a:t>
            </a:fld>
            <a:endParaRPr lang="en-US" altLang="en-US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E5A86EC-6287-4A63-BFC3-4445C7523804}" type="slidenum">
              <a:rPr lang="en-US" altLang="en-US" sz="1200" smtClean="0"/>
              <a:pPr/>
              <a:t>60</a:t>
            </a:fld>
            <a:endParaRPr lang="en-US" altLang="en-US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6CA39C6-2355-4CF7-8CD4-4EFF60D5A0ED}" type="slidenum">
              <a:rPr lang="en-US" altLang="en-US" sz="1200" smtClean="0"/>
              <a:pPr/>
              <a:t>62</a:t>
            </a:fld>
            <a:endParaRPr lang="en-US" alt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3766F-F010-4ECF-BC7B-6724CBDE9030}" type="slidenum">
              <a:rPr lang="en-US" altLang="en-US" sz="1200" smtClean="0"/>
              <a:pPr/>
              <a:t>63</a:t>
            </a:fld>
            <a:endParaRPr lang="en-US" altLang="en-US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F12C0EE-A702-4C62-8FD2-BA5421B09F02}" type="slidenum">
              <a:rPr lang="en-US" altLang="en-US" sz="1200" smtClean="0"/>
              <a:pPr/>
              <a:t>64</a:t>
            </a:fld>
            <a:endParaRPr lang="en-US" alt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B7DC0C2-DE9C-4D85-9C9F-436563BE6B47}" type="slidenum">
              <a:rPr lang="en-US" altLang="en-US" sz="1200" smtClean="0"/>
              <a:pPr/>
              <a:t>65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60F72BC-50BE-4E49-9FCC-F304EA2814B7}" type="slidenum">
              <a:rPr lang="en-US" altLang="en-US" sz="1200" smtClean="0"/>
              <a:pPr/>
              <a:t>68</a:t>
            </a:fld>
            <a:endParaRPr lang="en-US" altLang="en-US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86F332D-E45E-4869-9F25-51B4BB944C6D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66783B4-856C-49D1-BC8E-EA5172EE208C}" type="slidenum">
              <a:rPr lang="en-US" altLang="en-US" sz="1200" smtClean="0"/>
              <a:pPr/>
              <a:t>69</a:t>
            </a:fld>
            <a:endParaRPr lang="en-US" altLang="en-U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3065A08-5D56-409B-84E7-72C803DA4806}" type="slidenum">
              <a:rPr lang="en-US" altLang="en-US" sz="1200" smtClean="0"/>
              <a:pPr/>
              <a:t>76</a:t>
            </a:fld>
            <a:endParaRPr lang="en-US" alt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7B55B55-F3AF-4835-BD73-0E25AAD1510F}" type="slidenum">
              <a:rPr lang="en-US" altLang="en-US" sz="1200" smtClean="0"/>
              <a:pPr/>
              <a:t>81</a:t>
            </a:fld>
            <a:endParaRPr lang="en-US" alt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1FB7964-63F7-4178-9F4F-2D9A46F5FB5A}" type="slidenum">
              <a:rPr lang="en-US" altLang="en-US" sz="1200" smtClean="0"/>
              <a:pPr/>
              <a:t>82</a:t>
            </a:fld>
            <a:endParaRPr lang="en-US" alt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93C5D98-3753-4AA6-BBBD-88EF7787DBCC}" type="slidenum">
              <a:rPr lang="en-US" altLang="en-US" sz="1200" smtClean="0"/>
              <a:pPr/>
              <a:t>83</a:t>
            </a:fld>
            <a:endParaRPr lang="en-US" alt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3B597CA-2083-45AF-B06F-CA1BE3069509}" type="slidenum">
              <a:rPr lang="en-US" altLang="en-US" sz="1200" smtClean="0"/>
              <a:pPr/>
              <a:t>86</a:t>
            </a:fld>
            <a:endParaRPr lang="en-US" alt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43CB4C6-EA0B-43CA-8899-5697DA235B8B}" type="slidenum">
              <a:rPr lang="en-US" altLang="en-US" sz="1200" smtClean="0"/>
              <a:pPr/>
              <a:t>87</a:t>
            </a:fld>
            <a:endParaRPr lang="en-US" alt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DFBCBD0-90C5-433F-9754-9F239870F026}" type="slidenum">
              <a:rPr lang="en-US" altLang="en-US" sz="1200" smtClean="0"/>
              <a:pPr/>
              <a:t>88</a:t>
            </a:fld>
            <a:endParaRPr lang="en-US" alt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0B6566A-A5E9-4C60-BE8D-799803B6C664}" type="slidenum">
              <a:rPr lang="en-US" altLang="en-US" sz="1200" smtClean="0"/>
              <a:pPr/>
              <a:t>92</a:t>
            </a:fld>
            <a:endParaRPr lang="en-US" altLang="en-US" sz="12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E74A712-86D6-4E63-96E2-5F41E446C2EA}" type="slidenum">
              <a:rPr lang="en-US" altLang="en-US" sz="1200" smtClean="0"/>
              <a:pPr/>
              <a:t>98</a:t>
            </a:fld>
            <a:endParaRPr lang="en-US" altLang="en-US" sz="12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8C22E8F-5A29-4990-9292-B5A35F93C8BD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B899AFF-4415-477D-9423-954631062A5F}" type="slidenum">
              <a:rPr lang="en-US" altLang="en-US" sz="1200" smtClean="0"/>
              <a:pPr/>
              <a:t>99</a:t>
            </a:fld>
            <a:endParaRPr lang="en-US" altLang="en-US" sz="12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5C8093B-7EBB-4E6F-A9A3-D3A3EEE323E8}" type="slidenum">
              <a:rPr lang="en-US" altLang="en-US" sz="1200" smtClean="0"/>
              <a:pPr/>
              <a:t>103</a:t>
            </a:fld>
            <a:endParaRPr lang="en-US" altLang="en-US" sz="12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5E5A147-50C9-435E-AB27-C937602CA4A1}" type="slidenum">
              <a:rPr lang="en-US" altLang="en-US" sz="1200" smtClean="0"/>
              <a:pPr/>
              <a:t>106</a:t>
            </a:fld>
            <a:endParaRPr lang="en-US" altLang="en-US" sz="120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B27CC65-231F-480C-A709-C2600BFF6CE1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20FD31D-326A-4CBD-A190-4DCEA25BA439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354CD6E-DE35-4253-87AC-BEF37A678665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707C0CF-4B9C-4592-B4A7-4019B0BE3EEE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A6251D9-12B3-437E-B720-BE37FB7C113A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1D4E-7E7F-40B4-BF0A-8E5AD8ACCA40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9C884-5089-4203-8958-3CBBB5049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85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8ED7F-B810-4030-8B1B-3FDDCA85B429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29C76-01C3-4717-92F6-E43E09C61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27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CF360-BACF-4E44-9701-4FC91D585F6B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BF606-0E9F-4DF0-8DAB-00EA06A6FD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3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96BBC-FA54-49AD-B329-96DD11EA503F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49CB-A598-4CED-BF1D-B1E4CF621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19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82DB2-4048-4C95-BE0D-3D21CBBB791A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719F1-34A9-4BAA-AE24-358291A67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47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174BD-A650-412B-A7D6-4CBC21EA1111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8C9AC-DA41-4EC1-B026-329C456BA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49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49B83-2D83-4704-AA04-CC9CD6ED9BFD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78564-C669-4B92-990B-D01931F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6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2D5A-23FC-40D3-938F-3C56EDE84D61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9BDD9-73B8-456F-B557-EBD7B782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45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52AC7-BE04-4C8F-8401-B2987D7B1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83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71D-05B3-412C-B69F-94F8F28EF55A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5AA2F-05C1-40C0-8296-683CB005C3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52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E3941-FAE7-4552-B707-DC743775046D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61005-31A2-4FAE-94E3-E200392957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64" charset="0"/>
              </a:defRPr>
            </a:lvl1pPr>
          </a:lstStyle>
          <a:p>
            <a:pPr>
              <a:defRPr/>
            </a:pPr>
            <a:fld id="{702C717F-0A67-47E1-AC78-FDEAD11F4207}" type="datetime12">
              <a:rPr lang="en-US"/>
              <a:pPr>
                <a:defRPr/>
              </a:pPr>
              <a:t>12:16 PM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0EC19A-F689-4DE8-BFF1-A8464C5AB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91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.com/v/vbWYz9XDtLw?version=3&amp;hl=en_US" TargetMode="External"/><Relationship Id="rId4" Type="http://schemas.openxmlformats.org/officeDocument/2006/relationships/hyperlink" Target="https://www.youtube.com/watch?v=pup9I5LsGVU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.com/v/WEGGMaRX8f0?version=3&amp;hl=en_US" TargetMode="External"/><Relationship Id="rId4" Type="http://schemas.openxmlformats.org/officeDocument/2006/relationships/hyperlink" Target="https://www.youtube.com/watch?v=kSBrreaO9Tw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/>
        </p:nvSpPr>
        <p:spPr bwMode="auto">
          <a:xfrm>
            <a:off x="533400" y="3276600"/>
            <a:ext cx="8001000" cy="1219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Innate </a:t>
            </a:r>
            <a:r>
              <a:rPr lang="en-US" altLang="en-US" sz="2400" b="1" i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Immunity &amp; Complement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762000" y="1371600"/>
            <a:ext cx="75438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Thomas • Murphy-Johnson</a:t>
            </a:r>
          </a:p>
        </p:txBody>
      </p:sp>
      <p:sp>
        <p:nvSpPr>
          <p:cNvPr id="5124" name="Rectangle 2"/>
          <p:cNvSpPr>
            <a:spLocks noGrp="1" noChangeArrowheads="1"/>
          </p:cNvSpPr>
          <p:nvPr/>
        </p:nvSpPr>
        <p:spPr bwMode="auto">
          <a:xfrm>
            <a:off x="685800" y="2362200"/>
            <a:ext cx="8001000" cy="1219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Clinical Laboratory Immunology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04800"/>
            <a:ext cx="653415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1333500" y="1573823"/>
            <a:ext cx="20574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38904" y="1600200"/>
            <a:ext cx="20574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98527" y="1573823"/>
            <a:ext cx="20574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1"/>
          <p:cNvSpPr txBox="1">
            <a:spLocks noChangeArrowheads="1"/>
          </p:cNvSpPr>
          <p:nvPr/>
        </p:nvSpPr>
        <p:spPr bwMode="auto">
          <a:xfrm>
            <a:off x="228600" y="533400"/>
            <a:ext cx="8382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Natural killer cells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cytotoxic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granules (e.g., granzyme)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Migrate from the blood to tissue in response to inflammatory cytokines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absence of NK cells leads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persistent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viral infections despite a normal adaptive response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types of effector function;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 killing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 secretion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Compare to the cytotoxic T cell of the adaptive system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8229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are triggered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proliferate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IFN and are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activated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IFN, TNF-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IL-12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 develops the cells killer function while IL-12 stimulates the cell to secrete cytokines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secrete the cytokine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(type II interferon)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activates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 to secrete IL-12 which initiates a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positive feedback loop 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increases the activation of both NK cells and Macrophages at the site of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infection.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ChangeArrowheads="1"/>
          </p:cNvSpPr>
          <p:nvPr/>
        </p:nvSpPr>
        <p:spPr bwMode="auto">
          <a:xfrm>
            <a:off x="228600" y="304800"/>
            <a:ext cx="861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 secrete cytokines which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activate T cells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cells enter the site of infection and start to secret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kill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 cells then secrete IL-10 which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shuts down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NK cells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either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viral infection or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until a cytotoxic T cell response can 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2_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317500"/>
            <a:ext cx="55086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Box 1"/>
          <p:cNvSpPr txBox="1">
            <a:spLocks noChangeArrowheads="1"/>
          </p:cNvSpPr>
          <p:nvPr/>
        </p:nvSpPr>
        <p:spPr bwMode="auto">
          <a:xfrm>
            <a:off x="381000" y="152400"/>
            <a:ext cx="8229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respond quickly to viral infection because they circulate in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partially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activated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have cell surface receptors which deliver both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inhibitory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signals –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NK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1315" name="Picture 2" descr="figure_02_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45593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84582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an NK cell interacts with another cell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variety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ligands will bond to the NK receptors.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interaction is with a healthy cell the net effect of ligand interaction with both activating and inhibitory receptors on the NK cell will be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inhibit the cytotoxicity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NK cell.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Abnormal and infected cells express new ligands or increase the number of an existing ligands which interact with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activating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 on the NK cell.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the cell is abnormal, cancerous or infected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 effect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be to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stimulate killing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the NK cell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Think of NK cells as ‘utilitarian’ (sacrifice a few to save the many).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02_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65992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Box 1"/>
          <p:cNvSpPr txBox="1">
            <a:spLocks noChangeArrowheads="1"/>
          </p:cNvSpPr>
          <p:nvPr/>
        </p:nvSpPr>
        <p:spPr bwMode="auto">
          <a:xfrm>
            <a:off x="7315200" y="2743200"/>
            <a:ext cx="1635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Always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1963"/>
            <a:ext cx="5780088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9" name="Straight Connector 2"/>
          <p:cNvCxnSpPr>
            <a:cxnSpLocks noChangeShapeType="1"/>
          </p:cNvCxnSpPr>
          <p:nvPr/>
        </p:nvCxnSpPr>
        <p:spPr bwMode="auto">
          <a:xfrm>
            <a:off x="533400" y="2971800"/>
            <a:ext cx="8077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7491413" y="4953000"/>
            <a:ext cx="1676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common to all 3 pathways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0" y="769938"/>
            <a:ext cx="1981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ways to trigger complement</a:t>
            </a: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1555750" y="9525"/>
            <a:ext cx="5780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1st		2nd	            3rd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28600" y="457200"/>
            <a:ext cx="8305800" cy="6002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Alternative pathway—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Proteases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cleave C3 are called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 convertases.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C3 convertase is generated at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pathogen and binds and cleaves more C3 at this location.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resultant C3b then immediately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adheres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the pathogen surface.  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 convertase remains bound at the pathogen surface and generates more molecules of itself.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positive feedback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mechanism which propagates further C3 cleavage.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39763"/>
            <a:ext cx="85280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_0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figure_02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05000"/>
            <a:ext cx="2286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figure_02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10063"/>
            <a:ext cx="77724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6019800" y="2362200"/>
            <a:ext cx="297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Soluble C3 convertase must cleave C3 to make it stick to pathogen.</a:t>
            </a:r>
          </a:p>
        </p:txBody>
      </p:sp>
      <p:cxnSp>
        <p:nvCxnSpPr>
          <p:cNvPr id="23558" name="Straight Arrow Connector 3"/>
          <p:cNvCxnSpPr>
            <a:cxnSpLocks noChangeShapeType="1"/>
          </p:cNvCxnSpPr>
          <p:nvPr/>
        </p:nvCxnSpPr>
        <p:spPr bwMode="auto">
          <a:xfrm flipH="1" flipV="1">
            <a:off x="5791200" y="1524000"/>
            <a:ext cx="533400" cy="914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Arrow Connector 5"/>
          <p:cNvCxnSpPr>
            <a:cxnSpLocks noChangeShapeType="1"/>
          </p:cNvCxnSpPr>
          <p:nvPr/>
        </p:nvCxnSpPr>
        <p:spPr bwMode="auto">
          <a:xfrm flipH="1">
            <a:off x="5029200" y="3932238"/>
            <a:ext cx="1295400" cy="10636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62" y="161261"/>
            <a:ext cx="5663675" cy="6535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177800" y="457200"/>
            <a:ext cx="8763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rapid amplification of active complement components must be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regulated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controlled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 self.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Soluble complement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proteins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stabilize or degrade proteins within the complement cascade to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regulate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reaction.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bound proteins on human cells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fixation and activation upon the host.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1524000" y="304800"/>
            <a:ext cx="66294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of  COMPLEMENT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Properdin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stabilizes C3 convertase.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Factors H and I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to C3b cleavage to a form which can no longer make the C3 convertase.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membrane protein decay accelerating factor (DAF) binds to C3b causing it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dissociate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inactivate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the surface of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 cell.  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co-factor protein (MCP) has a similar function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next slide for detailed list of control mechanisms and pathways.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58324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5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304800" y="457200"/>
            <a:ext cx="8382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effector cell of innate is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Mature monocyte resident in tissue.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Common in connective tissue, and lining of gastrointestinal and respiratory tract and liver.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Known as Kupffer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liver.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lived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phagocytic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 of the innate system which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the adaptive system.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77724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Innate is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always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place.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mechanisms within the innate must first be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triggered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by the presence of a pathogen to become active and express genes which produce proteins capable of killing pathogens.</a:t>
            </a:r>
          </a:p>
          <a:p>
            <a:pPr eaLnBrk="1" hangingPunct="1">
              <a:defRPr/>
            </a:pPr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innate system can be activated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 hours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detecting a pathogen and will peak in response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 4 days.</a:t>
            </a:r>
          </a:p>
          <a:p>
            <a:pPr eaLnBrk="1" hangingPunct="1">
              <a:buFontTx/>
              <a:buNone/>
              <a:defRPr/>
            </a:pPr>
            <a:endParaRPr lang="en-US" altLang="en-US" dirty="0" smtClean="0"/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85344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29340" y="3657600"/>
            <a:ext cx="8610600" cy="1828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52400" y="152400"/>
            <a:ext cx="8763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MØ express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CR1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complement receptor 1 which binds to C3b on the surface of a pathogen.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Cross-linking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multiple ligands and receptors will trigger phagocytosis of an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opsonized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 also express CR3 and CR4 which improve interaction between cell and pathogen thus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improving.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.phagocytic efficiency</a:t>
            </a:r>
          </a:p>
        </p:txBody>
      </p:sp>
      <p:pic>
        <p:nvPicPr>
          <p:cNvPr id="32771" name="Picture 2" descr="figure_0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85312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280988" y="430213"/>
            <a:ext cx="8610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Five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complement proteins form the membrane attack complex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C5 – C9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proteins are cleaved into active forms which can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insert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bacterial and eukaryotic membranes to produce pores leading to cell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lysis.</a:t>
            </a:r>
          </a:p>
        </p:txBody>
      </p:sp>
      <p:pic>
        <p:nvPicPr>
          <p:cNvPr id="33795" name="Picture 2" descr="figure_02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85312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660525" y="3638550"/>
            <a:ext cx="566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Proteolytic cascade  =  Molecular hole punch!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ure_02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5312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533400" y="6096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 cells are protected from attack by CD59 (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protectin (sometimes called MIRL)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)which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inhibits the insertion of C9 into the membrane.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228600" y="117475"/>
            <a:ext cx="8763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Cleavage of C3 and C5 yield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small fragments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play a role in inflammation.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C3a and C5a are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anaphylatoxins.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Phagocytes, endothelial cells and mast cells have membrane bound C3a and C5a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of C3a and C5a results in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smooth muscle contraction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degranulation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mast and basophil cells.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Vasoactive substances such as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histamine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released leading to increased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permeability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capillaries and local blood vessels allowing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increased flow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plasma proteins and cells to the site of infection.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C5a acts on neutrophils and monocytes as 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chemoattractant,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increase phagocytosis and blood vessel adhesion.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gure_02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6309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5867400" y="762000"/>
            <a:ext cx="1752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Over-response = </a:t>
            </a: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anaphylactic shock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2819400" y="227013"/>
            <a:ext cx="354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Complement System</a:t>
            </a:r>
          </a:p>
        </p:txBody>
      </p:sp>
      <p:pic>
        <p:nvPicPr>
          <p:cNvPr id="3" name="vbWYz9XDtLw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715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1676400" y="1752600"/>
            <a:ext cx="4878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Complement System.avi - YouTube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28600" y="76200"/>
            <a:ext cx="88392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plasma proteins play a role in the innate response.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Damage to blood vessels triggers the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immuno-coagulation cascade.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cascade of enzymes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form blood clots which block microbes from entering the blood and lymph and slow the loss of fluid.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Platelets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release enzymes and growth factors that stimulate wound healing and inflammation.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Bradykinin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a vasodilatory peptide produced by the enzyme cascade of the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kinin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system.</a:t>
            </a:r>
          </a:p>
          <a:p>
            <a:pPr>
              <a:spcBef>
                <a:spcPct val="0"/>
              </a:spcBef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_02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590800"/>
            <a:ext cx="85312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Pathogens which utilize proteases to damage and enter tissue can be controlled by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protease inhibitors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serum.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E.g. </a:t>
            </a:r>
            <a:r>
              <a:rPr lang="el-GR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 baseline="-25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-macroglobulin.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Bait and trap mechanism.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381000" y="228600"/>
            <a:ext cx="82296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Mannose binding lectin (MBL) binds to mannose containing carbohydrates on pathogens and is a member of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collectins.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MBL has a complex structure with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multiple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carbohydrate-recognition domains.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Multipoint attachments are made between MBL and the pathogen increasing the overall strength of binding.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Mannose on human cells is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available in terms of conformation for multiple interactions with MBL and thus binding is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weak.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recognition of pathogen!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/>
          </p:cNvSpPr>
          <p:nvPr/>
        </p:nvSpPr>
        <p:spPr bwMode="auto">
          <a:xfrm>
            <a:off x="457200" y="304800"/>
            <a:ext cx="838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MBL or ficolins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binds to a pathogen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Lectin complement pathway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triggered.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MBL  serves as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opsonin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monocytes which lack the mannose receptor of the macrophage but have a MBL receptor.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457200" y="2609850"/>
            <a:ext cx="8229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MBL : Three identical polypeptides make up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region or domain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molecule.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2 - 6 of these units may comprise one MBL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molecule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15-18 binding sites total – i.e.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lots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attachment sites!!!</a:t>
            </a:r>
          </a:p>
          <a:p>
            <a:pPr>
              <a:spcBef>
                <a:spcPct val="0"/>
              </a:spcBef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ure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312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type of infection and organism will determine the exact pathway of response by the innate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2067118" y="6248400"/>
            <a:ext cx="5121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e.g. Bacterial cell       e.g. Human cell</a:t>
            </a:r>
          </a:p>
        </p:txBody>
      </p:sp>
      <p:pic>
        <p:nvPicPr>
          <p:cNvPr id="471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330200"/>
            <a:ext cx="5243512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830580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C-reactive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 (CRP)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alt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pentraxin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identical subunits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 a pentamer.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Binds to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lipopolysaccharides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bacterial cell walls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Mean CRP—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Bacterial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infections ~32 mg/L.</a:t>
            </a:r>
          </a:p>
          <a:p>
            <a:pPr lvl="1"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Fungal infections ~ 9 mg/L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Acts as an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opsonin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triggers the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classical complement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pathway in the absence of antibody.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  <p:pic>
        <p:nvPicPr>
          <p:cNvPr id="48131" name="Picture 2" descr="figure_02_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15529"/>
            <a:ext cx="2577403" cy="36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8529638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4806950" y="793750"/>
            <a:ext cx="423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Pyrogen(s) </a:t>
            </a: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 Acute phase proteins </a:t>
            </a:r>
          </a:p>
        </p:txBody>
      </p:sp>
      <p:sp>
        <p:nvSpPr>
          <p:cNvPr id="50180" name="Right Arrow 2"/>
          <p:cNvSpPr>
            <a:spLocks noChangeArrowheads="1"/>
          </p:cNvSpPr>
          <p:nvPr/>
        </p:nvSpPr>
        <p:spPr bwMode="auto">
          <a:xfrm rot="10800000">
            <a:off x="4578350" y="928688"/>
            <a:ext cx="228600" cy="150812"/>
          </a:xfrm>
          <a:prstGeom prst="rightArrow">
            <a:avLst>
              <a:gd name="adj1" fmla="val 50000"/>
              <a:gd name="adj2" fmla="val 4979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0181" name="Right Arrow 2"/>
          <p:cNvSpPr>
            <a:spLocks noChangeArrowheads="1"/>
          </p:cNvSpPr>
          <p:nvPr/>
        </p:nvSpPr>
        <p:spPr bwMode="auto">
          <a:xfrm rot="10800000">
            <a:off x="4578350" y="1419225"/>
            <a:ext cx="228600" cy="150813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4883150" y="1301750"/>
            <a:ext cx="2813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Opsonization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Complement activation</a:t>
            </a:r>
          </a:p>
        </p:txBody>
      </p:sp>
      <p:sp>
        <p:nvSpPr>
          <p:cNvPr id="50183" name="Right Arrow 2"/>
          <p:cNvSpPr>
            <a:spLocks noChangeArrowheads="1"/>
          </p:cNvSpPr>
          <p:nvPr/>
        </p:nvSpPr>
        <p:spPr bwMode="auto">
          <a:xfrm rot="10800000">
            <a:off x="4578350" y="2057400"/>
            <a:ext cx="228600" cy="150813"/>
          </a:xfrm>
          <a:prstGeom prst="rightArrow">
            <a:avLst>
              <a:gd name="adj1" fmla="val 50000"/>
              <a:gd name="adj2" fmla="val 4978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57200" y="533400"/>
            <a:ext cx="807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MBL and CRP are present at only low levels normally but are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elevated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1000-fold during the acute phase response (2 days post infection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 MBL and CRP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distinguish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 from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foreign.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ure_02_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3783867"/>
            <a:ext cx="85312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76200" y="0"/>
            <a:ext cx="89916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Mannose binding lectin in the serum associates with two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protease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zymogens.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Upon binding a pathogen the proteases become active and cleave C4 and C2 of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C4a is an </a:t>
            </a:r>
            <a:r>
              <a:rPr lang="en-US" altLang="en-US" sz="20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anaphylotoxin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C4b and C2a associate at the pathogen surface to form a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C3convertase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C3a and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this step the cascade takes the route of the alternative pathway generating more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C3bBb convertase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more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27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C92598-AE85-40EE-ABB4-3AFD56D4C87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ure_02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57200"/>
            <a:ext cx="63134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2133600" y="1905000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&amp; Lectin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figure_02_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687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152400" y="228600"/>
            <a:ext cx="8610600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Antigen-antibody complexes AND/OR C-reactive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 triggers the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classical complement pathway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CRP bound to a bacterium interacts with C1 and triggers its protease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activity.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 C1 cleaves C4  and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C2.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C4b attaches to the bacterial 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interacts with C2a to form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convertase (C4bC2a).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C4bC2a can combine with a cleaved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 to form a bi-functional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C3/C5 convertase (C4bC2aC3b).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step the classical and lectin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pathways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converge.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next few slides for Ag-Ab initiation.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6900"/>
            <a:ext cx="853122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6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5100"/>
            <a:ext cx="693578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2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65100"/>
            <a:ext cx="753268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381000" y="1066800"/>
            <a:ext cx="83820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Extracellular and intracellular infections will produce a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innate response.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 pathogens spend time in and replicate in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extracellular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spaces and are exposed to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soluble molecules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innate system.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Intracellular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pathogens will trigger the innate system to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kill the host cell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will expose the pathogen to the extracellular killing mechanisms and thus remove the infection.</a:t>
            </a:r>
          </a:p>
          <a:p>
            <a:pPr>
              <a:spcBef>
                <a:spcPct val="0"/>
              </a:spcBef>
            </a:pPr>
            <a:endParaRPr lang="en-US" altLang="en-US" sz="2800"/>
          </a:p>
          <a:p>
            <a:pPr>
              <a:spcBef>
                <a:spcPct val="0"/>
              </a:spcBef>
            </a:pP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874000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1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5100"/>
            <a:ext cx="46259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28600" y="304800"/>
            <a:ext cx="8458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alternative complement pathway is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be activated but once the inflammatory response develops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acute phase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entered.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Acute phase proteins lead to an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amplification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complement cascade through its activation via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classical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lectin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pathways.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 pathways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contribute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innate immunity and work together to produce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 convertase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the pathogen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340100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4495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Clearance</a:t>
            </a:r>
          </a:p>
          <a:p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receptors like CR1 on RBCs (erythrocytes) can bind immune complexes.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are transported to the liver </a:t>
            </a:r>
            <a:r>
              <a:rPr lang="en-US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spleen for </a:t>
            </a: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phagocytosis by macrophages.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RBCs have fewer receptors than macrophages—easier to remove complexes from RBCs as they travel to the liver and spleen.</a:t>
            </a:r>
          </a:p>
          <a:p>
            <a:endParaRPr lang="en-US" sz="1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Defects in this process leads to deposition and ineffectual clearing of immune complexes in the kidneys leading to </a:t>
            </a:r>
            <a:r>
              <a:rPr lang="en-US" sz="1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III systemic hypersensitivity reactions (e.g., </a:t>
            </a:r>
            <a:r>
              <a:rPr lang="en-US" sz="1800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pSS</a:t>
            </a:r>
            <a:r>
              <a:rPr lang="en-US" sz="1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(primary Sjögren’s Syndrome).</a:t>
            </a:r>
            <a:endParaRPr lang="en-US" sz="1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3048000" y="227013"/>
            <a:ext cx="3035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Review: Complement</a:t>
            </a:r>
          </a:p>
        </p:txBody>
      </p:sp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3505200" y="828675"/>
            <a:ext cx="234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333 rule….</a:t>
            </a:r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228600" y="2286000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PATHWAYS            3 OUTCOMES                    C3</a:t>
            </a:r>
          </a:p>
        </p:txBody>
      </p:sp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1313" y="3749675"/>
            <a:ext cx="1646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Lectin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Classical</a:t>
            </a:r>
          </a:p>
        </p:txBody>
      </p:sp>
      <p:sp>
        <p:nvSpPr>
          <p:cNvPr id="60422" name="TextBox 6"/>
          <p:cNvSpPr txBox="1">
            <a:spLocks noChangeArrowheads="1"/>
          </p:cNvSpPr>
          <p:nvPr/>
        </p:nvSpPr>
        <p:spPr bwMode="auto">
          <a:xfrm>
            <a:off x="3198813" y="3776663"/>
            <a:ext cx="3316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Opsonization (tagging)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attack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Inflammation</a:t>
            </a:r>
          </a:p>
        </p:txBody>
      </p:sp>
      <p:sp>
        <p:nvSpPr>
          <p:cNvPr id="60423" name="TextBox 7"/>
          <p:cNvSpPr txBox="1">
            <a:spLocks noChangeArrowheads="1"/>
          </p:cNvSpPr>
          <p:nvPr/>
        </p:nvSpPr>
        <p:spPr bwMode="auto">
          <a:xfrm>
            <a:off x="6735763" y="3749675"/>
            <a:ext cx="2276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Convertases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Anaphylatoxins</a:t>
            </a:r>
          </a:p>
        </p:txBody>
      </p:sp>
      <p:sp>
        <p:nvSpPr>
          <p:cNvPr id="60424" name="Down Arrow 8"/>
          <p:cNvSpPr>
            <a:spLocks noChangeArrowheads="1"/>
          </p:cNvSpPr>
          <p:nvPr/>
        </p:nvSpPr>
        <p:spPr bwMode="auto">
          <a:xfrm>
            <a:off x="1163638" y="2971800"/>
            <a:ext cx="284162" cy="533400"/>
          </a:xfrm>
          <a:prstGeom prst="downArrow">
            <a:avLst>
              <a:gd name="adj1" fmla="val 50000"/>
              <a:gd name="adj2" fmla="val 49900"/>
            </a:avLst>
          </a:prstGeom>
          <a:solidFill>
            <a:srgbClr val="FFFF0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25" name="Down Arrow 9"/>
          <p:cNvSpPr>
            <a:spLocks noChangeArrowheads="1"/>
          </p:cNvSpPr>
          <p:nvPr/>
        </p:nvSpPr>
        <p:spPr bwMode="auto">
          <a:xfrm>
            <a:off x="4573588" y="2971800"/>
            <a:ext cx="284162" cy="533400"/>
          </a:xfrm>
          <a:prstGeom prst="downArrow">
            <a:avLst>
              <a:gd name="adj1" fmla="val 50000"/>
              <a:gd name="adj2" fmla="val 49900"/>
            </a:avLst>
          </a:prstGeom>
          <a:solidFill>
            <a:srgbClr val="FFFF0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26" name="Down Arrow 10"/>
          <p:cNvSpPr>
            <a:spLocks noChangeArrowheads="1"/>
          </p:cNvSpPr>
          <p:nvPr/>
        </p:nvSpPr>
        <p:spPr bwMode="auto">
          <a:xfrm>
            <a:off x="7983538" y="2971800"/>
            <a:ext cx="284163" cy="533400"/>
          </a:xfrm>
          <a:prstGeom prst="downArrow">
            <a:avLst>
              <a:gd name="adj1" fmla="val 50000"/>
              <a:gd name="adj2" fmla="val 49899"/>
            </a:avLst>
          </a:prstGeom>
          <a:solidFill>
            <a:srgbClr val="FFFF0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27" name="TextBox 11"/>
          <p:cNvSpPr txBox="1">
            <a:spLocks noChangeArrowheads="1"/>
          </p:cNvSpPr>
          <p:nvPr/>
        </p:nvSpPr>
        <p:spPr bwMode="auto">
          <a:xfrm>
            <a:off x="-9525" y="6103938"/>
            <a:ext cx="925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                              Amplification              Communication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152400" y="1676400"/>
            <a:ext cx="8839200" cy="4419600"/>
          </a:xfrm>
          <a:prstGeom prst="rect">
            <a:avLst/>
          </a:prstGeom>
          <a:noFill/>
          <a:ln w="57150" algn="ctr">
            <a:solidFill>
              <a:srgbClr val="A812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3122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28600"/>
            <a:ext cx="3035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Review: Complement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1447800"/>
            <a:ext cx="289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/C-reactive protein + phosphocholine</a:t>
            </a:r>
            <a:endParaRPr lang="en-US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600" y="228600"/>
            <a:ext cx="3035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Review: Complement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200"/>
            <a:ext cx="5834378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304800"/>
            <a:ext cx="754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Laboratory Measurement of Complement</a:t>
            </a:r>
          </a:p>
          <a:p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assays—</a:t>
            </a:r>
          </a:p>
          <a:p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Functional—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CH50 assay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measures complement initiation through the classical pathway.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Ab-coated sheep RBCs are lysed—hemoglobin released is measured and compared to a standard.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AH50 assay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measures complement initiation through the alternative pathway.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Rabbit RBCs are mixed with patient serum—hemoglobin released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 alternative pathway activity.</a:t>
            </a:r>
          </a:p>
          <a:p>
            <a:pPr lvl="1"/>
            <a:endParaRPr 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Symbol" panose="05050102010706020507" pitchFamily="18" charset="2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New methods rely on neoantigen formation with MAC.</a:t>
            </a:r>
            <a:endParaRPr lang="en-US" sz="20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3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304800"/>
            <a:ext cx="70866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Laboratory Measurement of Complement</a:t>
            </a:r>
          </a:p>
          <a:p>
            <a:endParaRPr 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Antigenic—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Serologic measurement of protein C4a – measurement of activation through classical and lectin pathways.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C3Bb – measurement of the alternative pathway.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Symbol" panose="05050102010706020507" pitchFamily="18" charset="2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Terminal pathway activation via serologic analysis of anaphylatoxins C3a/C5a, and SC5b-9.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Symbol" panose="05050102010706020507" pitchFamily="18" charset="2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Radial-immunodiffusion can measure individual complement proteins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  <a:sym typeface="Symbol" panose="05050102010706020507" pitchFamily="18" charset="2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Collect in RED Top SST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. Why?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EDTA chelation (plasma) of divalent cations (Ca2++ and Mg2++) inhibits factor B in complement activation, and non-covalent interactions between C1q,r,s and classical pathway activation by C2. Centrifuge and store serum separately @ -70°C until analysis. 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22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152400" y="0"/>
            <a:ext cx="8839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Defensins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antimicrobial peptides (35-40 a.a.).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Amphipathic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nature—they can insert into microbial membranes causing disruption – bacteria, fungi and enveloped viruses.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Alpha and beta forms—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l-GR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-defensin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secreted by neutrophils and Paneth cells (small intestines in crypts).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β-defensin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 by epithelial cells.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_02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7700"/>
            <a:ext cx="8531225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304800" y="1066800"/>
            <a:ext cx="8382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Defensins are only active within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physiological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conditions of the phagosome and in sweat, tears (along with lysozyme) and the gut lumen.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this way host cell membranes are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attacked.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Humans vary in the defensin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set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they carry and pathogen adaptation drives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rapid evolution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new defensins.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gure_02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317500"/>
            <a:ext cx="3290887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figure_02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58850"/>
            <a:ext cx="8535987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39" name="Straight Connector 3"/>
          <p:cNvCxnSpPr>
            <a:cxnSpLocks noChangeShapeType="1"/>
          </p:cNvCxnSpPr>
          <p:nvPr/>
        </p:nvCxnSpPr>
        <p:spPr bwMode="auto">
          <a:xfrm rot="5400000">
            <a:off x="-762000" y="3276600"/>
            <a:ext cx="4191000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0" name="Straight Connector 5"/>
          <p:cNvCxnSpPr>
            <a:cxnSpLocks noChangeShapeType="1"/>
          </p:cNvCxnSpPr>
          <p:nvPr/>
        </p:nvCxnSpPr>
        <p:spPr bwMode="auto">
          <a:xfrm rot="16200000" flipH="1">
            <a:off x="-762000" y="3276600"/>
            <a:ext cx="4191000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5541" name="Picture 5" descr="C:\Users\smoleswo\AppData\Local\Microsoft\Windows\Temporary Internet Files\Content.IE5\3U60LA62\MC90043440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5897563"/>
            <a:ext cx="7842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1"/>
          <p:cNvSpPr txBox="1">
            <a:spLocks noChangeArrowheads="1"/>
          </p:cNvSpPr>
          <p:nvPr/>
        </p:nvSpPr>
        <p:spPr bwMode="auto">
          <a:xfrm>
            <a:off x="1725613" y="6181725"/>
            <a:ext cx="516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 try to learn the specific names.</a:t>
            </a:r>
          </a:p>
        </p:txBody>
      </p:sp>
      <p:cxnSp>
        <p:nvCxnSpPr>
          <p:cNvPr id="65543" name="Straight Connector 3"/>
          <p:cNvCxnSpPr>
            <a:cxnSpLocks noChangeShapeType="1"/>
          </p:cNvCxnSpPr>
          <p:nvPr/>
        </p:nvCxnSpPr>
        <p:spPr bwMode="auto">
          <a:xfrm>
            <a:off x="303213" y="4114800"/>
            <a:ext cx="853598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Microbes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animal cells in structure and biochemistry.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Plasma proteins and receptors on our cells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differences.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 many of the receptors which work with complement to eliminate the pathogen.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Microbial ligands may be carbohydrates or lipids which are recognized by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lectins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(mannose and glucan receptors).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Bacterial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lipopolysaccharide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(LPS) is recognized by complement receptors CR3 and CR4.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323850" y="762000"/>
            <a:ext cx="8610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of macrophage receptors to the microbial ligand initiates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 mediated endocytosis.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pathogen is then destroyed within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phagolysosome.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 also express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Toll-like receptors (TLRs)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trigger secretion of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pathogens are bound by the cell.</a:t>
            </a:r>
          </a:p>
        </p:txBody>
      </p:sp>
      <p:sp>
        <p:nvSpPr>
          <p:cNvPr id="68611" name="Rectangle 1"/>
          <p:cNvSpPr>
            <a:spLocks noChangeArrowheads="1"/>
          </p:cNvSpPr>
          <p:nvPr/>
        </p:nvSpPr>
        <p:spPr bwMode="auto">
          <a:xfrm>
            <a:off x="762000" y="3886200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innate “sees” generic differences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between self and pathogen.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igure_02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3290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4953000" y="3424238"/>
            <a:ext cx="3505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 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457200" y="152400"/>
            <a:ext cx="8458200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TLRs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a family of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signaling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 which recognize different microbial products.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Expressed on various cell types.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E.g., Macrophages –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TLR4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 for bacterial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LPS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stimulates cytokine secretion.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TLRs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transmembrane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 with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extracellular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 for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recognition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pathogen and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cytoplasmic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signaling domain.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133600"/>
            <a:ext cx="3276600" cy="38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igure_02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122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1290638" y="457200"/>
            <a:ext cx="6802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Humans have </a:t>
            </a:r>
            <a:r>
              <a:rPr lang="en-US" altLang="en-US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alt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TLR genes</a:t>
            </a:r>
          </a:p>
        </p:txBody>
      </p:sp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152400" y="5638800"/>
            <a:ext cx="868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TLRs are a trigger for </a:t>
            </a: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rapid</a:t>
            </a: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 production which amplifies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inflammatory response.</a:t>
            </a:r>
          </a:p>
        </p:txBody>
      </p:sp>
      <p:sp>
        <p:nvSpPr>
          <p:cNvPr id="72709" name="Oval 1"/>
          <p:cNvSpPr>
            <a:spLocks noChangeArrowheads="1"/>
          </p:cNvSpPr>
          <p:nvPr/>
        </p:nvSpPr>
        <p:spPr bwMode="auto">
          <a:xfrm>
            <a:off x="7467600" y="2819400"/>
            <a:ext cx="1143000" cy="228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10" name="Oval 5"/>
          <p:cNvSpPr>
            <a:spLocks noChangeArrowheads="1"/>
          </p:cNvSpPr>
          <p:nvPr/>
        </p:nvSpPr>
        <p:spPr bwMode="auto">
          <a:xfrm>
            <a:off x="7467600" y="4343400"/>
            <a:ext cx="1143000" cy="228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11" name="Oval 6"/>
          <p:cNvSpPr>
            <a:spLocks noChangeArrowheads="1"/>
          </p:cNvSpPr>
          <p:nvPr/>
        </p:nvSpPr>
        <p:spPr bwMode="auto">
          <a:xfrm>
            <a:off x="7581900" y="6362700"/>
            <a:ext cx="1333500" cy="342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12" name="Oval 7"/>
          <p:cNvSpPr>
            <a:spLocks noChangeArrowheads="1"/>
          </p:cNvSpPr>
          <p:nvPr/>
        </p:nvSpPr>
        <p:spPr bwMode="auto">
          <a:xfrm>
            <a:off x="7467600" y="4752975"/>
            <a:ext cx="1143000" cy="228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13" name="Oval 8"/>
          <p:cNvSpPr>
            <a:spLocks noChangeArrowheads="1"/>
          </p:cNvSpPr>
          <p:nvPr/>
        </p:nvSpPr>
        <p:spPr bwMode="auto">
          <a:xfrm>
            <a:off x="7467600" y="3962400"/>
            <a:ext cx="1143000" cy="2286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14" name="TextBox 2"/>
          <p:cNvSpPr txBox="1">
            <a:spLocks noChangeArrowheads="1"/>
          </p:cNvSpPr>
          <p:nvPr/>
        </p:nvSpPr>
        <p:spPr bwMode="auto">
          <a:xfrm>
            <a:off x="7585075" y="6316663"/>
            <a:ext cx="122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=Internal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36" y="263525"/>
            <a:ext cx="518795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63525"/>
            <a:ext cx="38481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62000" y="5675313"/>
            <a:ext cx="7678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Adaptor proteins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release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factor(s)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translocation to nucleus </a:t>
            </a:r>
            <a:r>
              <a:rPr lang="en-US" altLang="en-US" sz="18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b="1" dirty="0">
                <a:solidFill>
                  <a:srgbClr val="0064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of antimicrobial factors/proteins, cytokines and chemokines. </a:t>
            </a:r>
          </a:p>
        </p:txBody>
      </p:sp>
      <p:sp>
        <p:nvSpPr>
          <p:cNvPr id="74757" name="TextBox 5"/>
          <p:cNvSpPr txBox="1">
            <a:spLocks noChangeArrowheads="1"/>
          </p:cNvSpPr>
          <p:nvPr/>
        </p:nvSpPr>
        <p:spPr bwMode="auto">
          <a:xfrm>
            <a:off x="171390" y="4029710"/>
            <a:ext cx="34100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TLRs exist as either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homodimeric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en-US" altLang="en-US" sz="14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heterodimeric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complexes that recognize </a:t>
            </a: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pathogen-associated molecular patterns (PAMPs) or danger-/damage-associated molecular patterns (DAMPs) on pathogen surfaces.</a:t>
            </a: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758" name="Down Arrow 6"/>
          <p:cNvSpPr>
            <a:spLocks noChangeArrowheads="1"/>
          </p:cNvSpPr>
          <p:nvPr/>
        </p:nvSpPr>
        <p:spPr bwMode="auto">
          <a:xfrm rot="10800000">
            <a:off x="1752479" y="3428179"/>
            <a:ext cx="2286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Oval 8"/>
          <p:cNvSpPr/>
          <p:nvPr/>
        </p:nvSpPr>
        <p:spPr bwMode="auto">
          <a:xfrm>
            <a:off x="609600" y="1447800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71800" y="1447800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1800" y="1912721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362200" y="1912721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828800" y="1925691"/>
            <a:ext cx="536331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33854" y="1912721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31581" y="1898807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773116" y="1450856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7030A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184032" y="1441607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7030A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359269" y="1444397"/>
            <a:ext cx="6096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64" charset="0"/>
            </a:endParaRPr>
          </a:p>
        </p:txBody>
      </p:sp>
      <p:sp>
        <p:nvSpPr>
          <p:cNvPr id="20" name="Down Arrow 6"/>
          <p:cNvSpPr>
            <a:spLocks noChangeArrowheads="1"/>
          </p:cNvSpPr>
          <p:nvPr/>
        </p:nvSpPr>
        <p:spPr bwMode="auto">
          <a:xfrm rot="13134443">
            <a:off x="3218477" y="4691630"/>
            <a:ext cx="116247" cy="1155368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5102469" y="876535"/>
            <a:ext cx="2294518" cy="2425544"/>
          </a:xfrm>
          <a:prstGeom prst="ellips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4055360" y="3315835"/>
            <a:ext cx="4652901" cy="104132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52" y="4783276"/>
            <a:ext cx="2373041" cy="81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igure_02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7500"/>
            <a:ext cx="5649913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868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~30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 are made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constitutively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liver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are present in blood, lymph and extracellular fluid.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pathogen infecting the body will be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immediately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exposed to soluble complement proteins.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coats the surfaces of extracellular viruses and bacteria and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them for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phagocytosis.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Proteolytic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enzymes of complement are normally circulating in an inactive form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zymogens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 - control mechanism.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Infection triggers complement activation – 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cascade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protein interaction where complement proteases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cleave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subsequent complement proteins into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 forms.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gure_02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0831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2"/>
          <p:cNvSpPr txBox="1">
            <a:spLocks noChangeArrowheads="1"/>
          </p:cNvSpPr>
          <p:nvPr/>
        </p:nvSpPr>
        <p:spPr bwMode="auto">
          <a:xfrm>
            <a:off x="5562600" y="9906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TLRs may require co-receptors to bind the microbial component first and form 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recognition complex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the TLR.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CONTROL</a:t>
            </a:r>
            <a:endParaRPr lang="en-US" alt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/>
          <p:cNvSpPr txBox="1">
            <a:spLocks noChangeArrowheads="1"/>
          </p:cNvSpPr>
          <p:nvPr/>
        </p:nvSpPr>
        <p:spPr bwMode="auto">
          <a:xfrm>
            <a:off x="533400" y="609600"/>
            <a:ext cx="8382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a TLR is triggered it leads to the activation of a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factor.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factor </a:t>
            </a:r>
            <a:r>
              <a:rPr lang="el-GR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(NF</a:t>
            </a:r>
            <a:r>
              <a:rPr lang="el-GR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B) is stored in the cytoplasm of cells in an inactive form (complexed with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inhibitor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l-GR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(IKK)).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cytoplasmic domain of the TLR initiates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release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NF</a:t>
            </a:r>
            <a:r>
              <a:rPr lang="el-GR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from the inhibitor through the action of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adaptor proteins.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transcription factor then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translocates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the nucleus.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 the nucleus NF</a:t>
            </a:r>
            <a:r>
              <a:rPr lang="el-GR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initiates transcription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genes encoding inflammatory cytokines.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gure_02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>
            <a:fillRect/>
          </a:stretch>
        </p:blipFill>
        <p:spPr bwMode="auto">
          <a:xfrm>
            <a:off x="327025" y="152400"/>
            <a:ext cx="8531225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C:\Users\smoleswo\AppData\Local\Microsoft\Windows\Temporary Internet Files\Content.IE5\3U60LA62\MC90043440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5343525"/>
            <a:ext cx="669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1"/>
          <p:cNvSpPr txBox="1">
            <a:spLocks noChangeArrowheads="1"/>
          </p:cNvSpPr>
          <p:nvPr/>
        </p:nvSpPr>
        <p:spPr bwMode="auto">
          <a:xfrm>
            <a:off x="180975" y="5535613"/>
            <a:ext cx="862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Again—learn the BIG picture….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Adaptor proteins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release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factor(s)     </a:t>
            </a:r>
            <a:r>
              <a:rPr lang="en-US" altLang="en-US" sz="240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translocation to nucleus 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en-US" altLang="en-US" sz="2400">
                <a:solidFill>
                  <a:srgbClr val="0064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of cytokines.</a:t>
            </a:r>
          </a:p>
        </p:txBody>
      </p:sp>
      <p:sp>
        <p:nvSpPr>
          <p:cNvPr id="80901" name="Right Arrow 2"/>
          <p:cNvSpPr>
            <a:spLocks noChangeArrowheads="1"/>
          </p:cNvSpPr>
          <p:nvPr/>
        </p:nvSpPr>
        <p:spPr bwMode="auto">
          <a:xfrm>
            <a:off x="6605588" y="6045200"/>
            <a:ext cx="228600" cy="180975"/>
          </a:xfrm>
          <a:prstGeom prst="rightArrow">
            <a:avLst>
              <a:gd name="adj1" fmla="val 50000"/>
              <a:gd name="adj2" fmla="val 499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2" name="Right Arrow 5"/>
          <p:cNvSpPr>
            <a:spLocks noChangeArrowheads="1"/>
          </p:cNvSpPr>
          <p:nvPr/>
        </p:nvSpPr>
        <p:spPr bwMode="auto">
          <a:xfrm>
            <a:off x="1828800" y="6400800"/>
            <a:ext cx="228600" cy="180975"/>
          </a:xfrm>
          <a:prstGeom prst="rightArrow">
            <a:avLst>
              <a:gd name="adj1" fmla="val 50000"/>
              <a:gd name="adj2" fmla="val 499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3" name="Oval 3"/>
          <p:cNvSpPr>
            <a:spLocks noChangeArrowheads="1"/>
          </p:cNvSpPr>
          <p:nvPr/>
        </p:nvSpPr>
        <p:spPr bwMode="auto">
          <a:xfrm>
            <a:off x="4495800" y="3810000"/>
            <a:ext cx="990600" cy="10668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4" name="Oval 4"/>
          <p:cNvSpPr>
            <a:spLocks noChangeArrowheads="1"/>
          </p:cNvSpPr>
          <p:nvPr/>
        </p:nvSpPr>
        <p:spPr bwMode="auto">
          <a:xfrm>
            <a:off x="2057400" y="2514600"/>
            <a:ext cx="2514600" cy="2590800"/>
          </a:xfrm>
          <a:prstGeom prst="ellips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5" name="Oval 6"/>
          <p:cNvSpPr>
            <a:spLocks noChangeArrowheads="1"/>
          </p:cNvSpPr>
          <p:nvPr/>
        </p:nvSpPr>
        <p:spPr bwMode="auto">
          <a:xfrm>
            <a:off x="6858000" y="4114800"/>
            <a:ext cx="1752600" cy="1504950"/>
          </a:xfrm>
          <a:prstGeom prst="ellipse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6" name="Oval 7"/>
          <p:cNvSpPr>
            <a:spLocks noChangeArrowheads="1"/>
          </p:cNvSpPr>
          <p:nvPr/>
        </p:nvSpPr>
        <p:spPr bwMode="auto">
          <a:xfrm>
            <a:off x="5257800" y="4876800"/>
            <a:ext cx="457200" cy="534988"/>
          </a:xfrm>
          <a:prstGeom prst="ellips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gure_02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4861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2"/>
          <p:cNvSpPr txBox="1">
            <a:spLocks noChangeArrowheads="1"/>
          </p:cNvSpPr>
          <p:nvPr/>
        </p:nvSpPr>
        <p:spPr bwMode="auto">
          <a:xfrm flipH="1">
            <a:off x="274638" y="685800"/>
            <a:ext cx="49831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 3 and 4 also direct the synthesis of </a:t>
            </a:r>
            <a:r>
              <a:rPr lang="en-US" altLang="en-US" sz="240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interferons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translocation of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interferon response factor 3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IRF3 (another transcription factor).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gure_02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>
            <a:fillRect/>
          </a:stretch>
        </p:blipFill>
        <p:spPr bwMode="auto">
          <a:xfrm>
            <a:off x="1143000" y="609600"/>
            <a:ext cx="792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1143000" y="722293"/>
            <a:ext cx="5943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 release leads to inflammation.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swelling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reddening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pain</a:t>
            </a:r>
          </a:p>
        </p:txBody>
      </p:sp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1143000" y="1524000"/>
            <a:ext cx="3124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vasodilation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increased permeability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fluid and cell influx</a:t>
            </a:r>
          </a:p>
        </p:txBody>
      </p:sp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381000" y="609600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 are small proteins, produced in response to external stimuli, which bind to other cell surface receptors to cause stimulation – effect may be local or systemic.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igure_02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62484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Chemokines are chemoattractant cytokines which direct the migration of leukocytes along a </a:t>
            </a: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concentration gradient.</a:t>
            </a:r>
          </a:p>
          <a:p>
            <a:pPr>
              <a:spcBef>
                <a:spcPct val="0"/>
              </a:spcBef>
            </a:pPr>
            <a:endParaRPr lang="en-US" altLang="en-US" sz="20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Their production is tissue or cell </a:t>
            </a: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specific.</a:t>
            </a:r>
          </a:p>
          <a:p>
            <a:pPr>
              <a:spcBef>
                <a:spcPct val="0"/>
              </a:spcBef>
            </a:pPr>
            <a:endParaRPr lang="en-US" alt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Chemokines only attract cell types which express the </a:t>
            </a:r>
            <a:r>
              <a:rPr lang="en-US" altLang="en-US" sz="20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appropriate</a:t>
            </a:r>
            <a:r>
              <a:rPr lang="en-US" altLang="en-US" sz="20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457200" y="381000"/>
            <a:ext cx="8534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are attracted from the blood to the site of infection by the chemokine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CXCL8.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CXCL8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neutrophils surface receptor and increases the cells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adherence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walls of blood vessels (this slows the cell down).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then moves up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concentration gradient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chemokine.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 cells are activated by the cytokine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IL-12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kill virus infected cells.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 and chemokines are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inflammatory mediators.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"/>
          <p:cNvSpPr txBox="1">
            <a:spLocks noChangeArrowheads="1"/>
          </p:cNvSpPr>
          <p:nvPr/>
        </p:nvSpPr>
        <p:spPr bwMode="auto">
          <a:xfrm>
            <a:off x="381000" y="609600"/>
            <a:ext cx="84582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Inflammatory mediators can cause host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damage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not controlled.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Septic shock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systemic bacterial infection induces the release of large amounts of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TNF-</a:t>
            </a:r>
            <a:r>
              <a:rPr lang="el-GR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macrophages in the liver, spleen and tissues.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dilation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blood vessels leads to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massive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fluid leakage into the tissues throughout the body.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Widespread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blood clotting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capillaries leading to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disseminated intravascular coagulation (DIC)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—depleting clotting factors.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Failure of vital organs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compromised by a lack of normal blood supply.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Often caused by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Gram negative bacteria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(or LPS).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100,000 deaths per year in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igure_02_2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17500"/>
            <a:ext cx="64468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igure_02_2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17500"/>
            <a:ext cx="64468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8600" y="381000"/>
            <a:ext cx="845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Cleavage is highly specific at only one site on one protein member of complement –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mechanism.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most important member of complement - demonstrated by failure of innate in mutated patients.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Activation cleaves C3 into C3a (small) and C3b (large fragment).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C3b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covalently bind to pathogen surface and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for phagocytosis –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fixation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start the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attack complex (MAC).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C3a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chemoattractant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phagocytic effector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228600" y="533400"/>
            <a:ext cx="84375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defect in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TLR4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the macrophage leads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increased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susceptibility to septic shock.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receptor can only bind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weakly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LPS from Gram negative bacteria and this reduces the effectiveness of the innate system at the site of infection.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infection thus, has an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increased probability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becoming systemic and triggering septic shock through TNF-</a:t>
            </a:r>
            <a:r>
              <a:rPr lang="el-GR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production.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"/>
          <p:cNvSpPr txBox="1">
            <a:spLocks noChangeArrowheads="1"/>
          </p:cNvSpPr>
          <p:nvPr/>
        </p:nvSpPr>
        <p:spPr bwMode="auto">
          <a:xfrm>
            <a:off x="457200" y="685800"/>
            <a:ext cx="8153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the principal phagocytic cells of the innate immune system.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cell has distinct and complementary properties.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Macrophages, long lived, reside in tissues, work at the start of the infection,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APC.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Neutrophils, short lived, circulate in the blood, </a:t>
            </a:r>
            <a:r>
              <a:rPr lang="en-US" altLang="en-US" sz="24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recruited</a:t>
            </a: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site of infection in large numbers.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86106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Neutrophils, granulocyte polymorphonuclear leukocyte.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 abundant white blood cell (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Billion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circulate when healthy).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 for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 two days.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burden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the hematopoietic stem cells of bone marrow.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Mature in bone marrow and remain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stored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5 days – act as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reserve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can be released upon infection.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86106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do not enter healthy tissue and require the release of inflammatory mediators to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cell to enter a site of infection – CONTROL.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presence of neutrophils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marks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start of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inflammatory cascade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cells and molecules of the innate system are recruited to the site of infection.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can work under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anaerobic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conditions of a wound and contribute to the production of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pus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upon their death.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1"/>
          <p:cNvSpPr txBox="1">
            <a:spLocks noChangeArrowheads="1"/>
          </p:cNvSpPr>
          <p:nvPr/>
        </p:nvSpPr>
        <p:spPr bwMode="auto">
          <a:xfrm>
            <a:off x="304800" y="4572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99331" name="TextBox 2"/>
          <p:cNvSpPr txBox="1">
            <a:spLocks noChangeArrowheads="1"/>
          </p:cNvSpPr>
          <p:nvPr/>
        </p:nvSpPr>
        <p:spPr bwMode="auto">
          <a:xfrm>
            <a:off x="381000" y="1287463"/>
            <a:ext cx="8458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homing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describes the ability of the cell to recognize chemokine signals from an infection site.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respond by altering surface receptors which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slow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cell down and permit entry into the tissues. </a:t>
            </a:r>
          </a:p>
          <a:p>
            <a:pPr>
              <a:spcBef>
                <a:spcPct val="0"/>
              </a:spcBef>
            </a:pPr>
            <a:endParaRPr lang="en-US" altLang="en-U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use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adhesion molecules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home.</a:t>
            </a:r>
          </a:p>
          <a:p>
            <a:pPr>
              <a:spcBef>
                <a:spcPct val="0"/>
              </a:spcBef>
            </a:pP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1"/>
          <p:cNvSpPr txBox="1">
            <a:spLocks noChangeArrowheads="1"/>
          </p:cNvSpPr>
          <p:nvPr/>
        </p:nvSpPr>
        <p:spPr bwMode="auto">
          <a:xfrm>
            <a:off x="304800" y="4572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845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Adhesion molecules come in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complementary pairs. </a:t>
            </a:r>
          </a:p>
          <a:p>
            <a:pPr>
              <a:spcBef>
                <a:spcPct val="0"/>
              </a:spcBef>
            </a:pPr>
            <a:endParaRPr lang="en-US" altLang="en-US" sz="28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type expressed on the neutrophil and the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</a:t>
            </a:r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expressed on the vascular endothelial cell.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two adhesions interact a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temporary bond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formed between cells.</a:t>
            </a:r>
          </a:p>
          <a:p>
            <a:pPr>
              <a:spcBef>
                <a:spcPct val="0"/>
              </a:spcBef>
            </a:pPr>
            <a:endParaRPr lang="en-US" alt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Adhesion molecules provide </a:t>
            </a:r>
            <a:r>
              <a:rPr lang="en-US" altLang="en-US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anchor points </a:t>
            </a:r>
            <a:r>
              <a:rPr lang="en-US" alt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neutrophil (like Velcro).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igure_02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3148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4343400" cy="6370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~4</a:t>
            </a:r>
            <a:r>
              <a:rPr lang="en-US" dirty="0">
                <a:latin typeface="Times" pitchFamily="6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structural classes of adhesion molecules: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Selectin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Mucins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vascular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addressins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Integrins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Members of immunoglobulin super family.</a:t>
            </a:r>
          </a:p>
          <a:p>
            <a:pPr>
              <a:defRPr/>
            </a:pPr>
            <a:endParaRPr lang="en-US" dirty="0">
              <a:latin typeface="Times" pitchFamily="64" charset="0"/>
            </a:endParaRPr>
          </a:p>
          <a:p>
            <a:pPr>
              <a:defRPr/>
            </a:pPr>
            <a:endParaRPr lang="en-US" dirty="0">
              <a:latin typeface="Times" pitchFamily="64" charset="0"/>
            </a:endParaRPr>
          </a:p>
          <a:p>
            <a:pPr>
              <a:defRPr/>
            </a:pPr>
            <a:endParaRPr lang="en-US" dirty="0">
              <a:latin typeface="Times" pitchFamily="64" charset="0"/>
            </a:endParaRPr>
          </a:p>
          <a:p>
            <a:pPr>
              <a:defRPr/>
            </a:pPr>
            <a:endParaRPr lang="en-US" dirty="0">
              <a:latin typeface="Times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ChangeArrowheads="1"/>
          </p:cNvSpPr>
          <p:nvPr/>
        </p:nvSpPr>
        <p:spPr bwMode="auto">
          <a:xfrm>
            <a:off x="304800" y="304800"/>
            <a:ext cx="8534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Selectin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Carbohydrate binding proteins (lectins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 for oligosaccharide of various </a:t>
            </a:r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vascular </a:t>
            </a:r>
            <a:r>
              <a:rPr lang="en-US" altLang="en-US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addressin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mucins).</a:t>
            </a: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304800" y="304800"/>
            <a:ext cx="8534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1" indent="-457200">
              <a:defRPr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defRPr/>
            </a:pP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Integrins</a:t>
            </a:r>
          </a:p>
          <a:p>
            <a:pPr marL="914400" lvl="1" indent="-457200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family of proteins, example includes CR3 and 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CR4.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Arial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 for proteins including many members of </a:t>
            </a: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super </a:t>
            </a:r>
            <a:r>
              <a:rPr 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family.</a:t>
            </a:r>
            <a:endParaRPr 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Arial" charset="0"/>
              <a:buChar char="•"/>
              <a:defRPr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Adhesion molecules are </a:t>
            </a: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constitutively 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expressed on either the neutrophil or the vascular endothelium and must be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induced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either bacterial components or inflammatory mediators to produce activated 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2"/>
          <p:cNvSpPr txBox="1">
            <a:spLocks noChangeArrowheads="1"/>
          </p:cNvSpPr>
          <p:nvPr/>
        </p:nvSpPr>
        <p:spPr bwMode="auto">
          <a:xfrm>
            <a:off x="381000" y="457200"/>
            <a:ext cx="86106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 activation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stimulated  by bacteria specific peptide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N-</a:t>
            </a:r>
            <a:r>
              <a:rPr lang="en-US" alt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formylmethionine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alt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fMET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</a:t>
            </a:r>
            <a:r>
              <a:rPr lang="en-US" altLang="en-US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anaphylatoxin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C5a,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chemokine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CXCL8.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ligand – receptor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 lead to adhesion molecule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expression.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Vascular endothelial cell activation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(surrounding the infection) - by inflammatory mediators which in turn lead to production of ligands for the neutrophil adhesion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molecules.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process permits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migration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(extravasation) of the neutrophil from the blood to the site of infection in the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tissue.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_02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17500"/>
            <a:ext cx="5167313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200"/>
            <a:ext cx="8991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Extravasation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neutrophils occurs in four steps: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Rolling – slows down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Tight binding – attaches cell to vascular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Diapedesis – cell crawls between vascular endothelial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Migration – movement through tissue to infection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site.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dirty="0">
              <a:latin typeface="Times" pitchFamily="64" charset="0"/>
            </a:endParaRPr>
          </a:p>
          <a:p>
            <a:pPr>
              <a:defRPr/>
            </a:pPr>
            <a:endParaRPr lang="en-US" dirty="0">
              <a:latin typeface="Times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gure_02_31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001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152400" y="3886200"/>
            <a:ext cx="8839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P-selectin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stored in </a:t>
            </a:r>
            <a:r>
              <a:rPr lang="en-US" alt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Weibel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-Palade bodies is transported to surface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vascular endothelium after exposure of cell to leukotriene, C5a and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histamine.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E-selectin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also expressed on VE after exposure to LPS or TNF-</a:t>
            </a:r>
            <a:r>
              <a:rPr lang="el-GR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Selectins bind in a reversible manner to carbohydrate rich sialyl-Lewis</a:t>
            </a:r>
            <a:r>
              <a:rPr lang="en-US" altLang="en-US" sz="18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 chains on the surface glycoproteins/lipids (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vascular </a:t>
            </a:r>
            <a:r>
              <a:rPr lang="en-US" altLang="en-US" sz="18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addressin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the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neutrophil.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rolls breaking and making adhesion molecule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connections.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_02_31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119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8686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Integrins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LFA-1 and CR3 on the neutrophil undergo a conformational change when exposed to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chemokine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CXCL8 from the site of infection and  binds tightly to adhesion molecule ICAM-1 (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super family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on the wall of the blood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vessel.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stops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rolling.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_02_31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2484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2"/>
          <p:cNvSpPr txBox="1">
            <a:spLocks noChangeArrowheads="1"/>
          </p:cNvSpPr>
          <p:nvPr/>
        </p:nvSpPr>
        <p:spPr bwMode="auto">
          <a:xfrm>
            <a:off x="228600" y="3071813"/>
            <a:ext cx="8686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crosses the vessel wall with the aid of the adhesion molecules including CD31 (immunoglobulin superfamily protein) which is expressed at the junction of the endothelial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Diapedesis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action of squeezing between vessel walls to reach the basement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secretes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proteases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break down the membrane and gain access to the underlying tissue.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then travels along the CXCL8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gradient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infection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site.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/>
          </a:p>
          <a:p>
            <a:pPr>
              <a:spcBef>
                <a:spcPct val="0"/>
              </a:spcBef>
            </a:pPr>
            <a:endParaRPr lang="en-US" altLang="en-US" sz="2000" dirty="0"/>
          </a:p>
          <a:p>
            <a:pPr>
              <a:spcBef>
                <a:spcPct val="0"/>
              </a:spcBef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ChangeArrowheads="1"/>
          </p:cNvSpPr>
          <p:nvPr/>
        </p:nvSpPr>
        <p:spPr bwMode="auto">
          <a:xfrm>
            <a:off x="457200" y="213360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Chemokines and cytokines direct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homing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all white blood cells by inducing changes in adhesion molecules in a similar manner as those described for the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GGMaRX8f0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858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Box 2"/>
          <p:cNvSpPr txBox="1">
            <a:spLocks noChangeArrowheads="1"/>
          </p:cNvSpPr>
          <p:nvPr/>
        </p:nvSpPr>
        <p:spPr bwMode="auto">
          <a:xfrm>
            <a:off x="3230563" y="150813"/>
            <a:ext cx="2569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Leukocyte Rolling</a:t>
            </a:r>
          </a:p>
        </p:txBody>
      </p:sp>
      <p:sp>
        <p:nvSpPr>
          <p:cNvPr id="114692" name="TextBox 2"/>
          <p:cNvSpPr txBox="1">
            <a:spLocks noChangeArrowheads="1"/>
          </p:cNvSpPr>
          <p:nvPr/>
        </p:nvSpPr>
        <p:spPr bwMode="auto">
          <a:xfrm>
            <a:off x="2463985" y="1219200"/>
            <a:ext cx="4012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Leukocyte Rolling - YouTube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figure_02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52400"/>
            <a:ext cx="320675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122238" y="152400"/>
            <a:ext cx="5638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 a variety of receptors which recognize microbes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Also express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receptors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recognize opsonized pathogens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degradative enzymes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toxic substances 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inactive forms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 of granules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Azurophilic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granules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granules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Granules fuse with the phagosome and start the process of breaking down the macromolecules of the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figure_02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7938"/>
            <a:ext cx="7239000" cy="352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2" descr="figure_02_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08388"/>
            <a:ext cx="3695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Box 3"/>
          <p:cNvSpPr txBox="1">
            <a:spLocks noChangeArrowheads="1"/>
          </p:cNvSpPr>
          <p:nvPr/>
        </p:nvSpPr>
        <p:spPr bwMode="auto">
          <a:xfrm>
            <a:off x="3924300" y="4303713"/>
            <a:ext cx="5143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raise the pH of the neutrophil phagosome by using up hydrogen ions 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Contents of the granules become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destroy pathogen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Last reaction removes toxic hydrogen peroxide to protect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765" name="Right Arrow 1"/>
          <p:cNvSpPr>
            <a:spLocks noChangeArrowheads="1"/>
          </p:cNvSpPr>
          <p:nvPr/>
        </p:nvSpPr>
        <p:spPr bwMode="auto">
          <a:xfrm rot="-5400000">
            <a:off x="3964781" y="3550444"/>
            <a:ext cx="1138238" cy="381000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2"/>
          <p:cNvSpPr txBox="1">
            <a:spLocks noChangeArrowheads="1"/>
          </p:cNvSpPr>
          <p:nvPr/>
        </p:nvSpPr>
        <p:spPr bwMode="auto">
          <a:xfrm>
            <a:off x="228600" y="304800"/>
            <a:ext cx="89154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neutrophil killing power requires an increase in oxygen consumption called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‘respiratory burst’.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produces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reactive oxygen species (ROS) and/or reactive nitrogen species (RNS)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must be eliminated to prevent host cell damage.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Neutrophils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damage to host cells by producing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catalase and superoxide dismutase.</a:t>
            </a:r>
          </a:p>
          <a:p>
            <a:pPr>
              <a:spcBef>
                <a:spcPct val="0"/>
              </a:spcBef>
            </a:pPr>
            <a:endParaRPr lang="en-US" altLang="en-US" sz="2800" dirty="0"/>
          </a:p>
          <a:p>
            <a:pPr>
              <a:spcBef>
                <a:spcPct val="0"/>
              </a:spcBef>
            </a:pPr>
            <a:endParaRPr lang="en-US" altLang="en-US" sz="2800" dirty="0"/>
          </a:p>
        </p:txBody>
      </p:sp>
      <p:pic>
        <p:nvPicPr>
          <p:cNvPr id="1198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886200"/>
            <a:ext cx="5810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824288"/>
            <a:ext cx="31003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3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1225" cy="57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2919413" y="609600"/>
            <a:ext cx="624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Schematic of NAD(P)H/phagocyte oxidase ‘respiratory burst’.</a:t>
            </a:r>
            <a:endParaRPr lang="en-US" altLang="en-US" sz="24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81000" y="533400"/>
            <a:ext cx="84582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 may be activated in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ways.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few steps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cleavage cascade but all progress to the cleavage of C3 to C3a and C3b.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Initial  infection triggers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alternative pathway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lectin pathway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 the latter takes longer to react.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lectin pathway is triggered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carbohydrates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found on pathogens.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classical pathway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part of both the innate and adaptive system and requires a pathogen to be tagged by either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(adaptive),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serum amyloid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protein,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C-reactive protein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(innate).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Box 1"/>
          <p:cNvSpPr txBox="1">
            <a:spLocks noChangeArrowheads="1"/>
          </p:cNvSpPr>
          <p:nvPr/>
        </p:nvSpPr>
        <p:spPr bwMode="auto">
          <a:xfrm>
            <a:off x="685800" y="228600"/>
            <a:ext cx="8001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mature neutrophil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regenerate granules.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Once all the granules are used  the cell undergoes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apoptosis.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Apoptotic neutrophils undergo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NETosis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(neutrophil extracellular traps)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releasing nuclear chromatin to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trap and sequester pathogens. ROS/RNS also needed for this process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(Think of it as the last hoorah!)</a:t>
            </a: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Dead neutrophils are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phagocytosed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macrophages.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4582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Pro-inflammatory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 and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fever.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IL-1, IL-6 and TNF-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 on temperature control sites in the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hypothalamus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on muscle and fat cells to release proteins and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Pyrogens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molecules which induce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fever.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Pathogens induce fever by stimulating the production of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pyrogenic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Fever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slows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 replication,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speeds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immune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2_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85312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ChangeArrowheads="1"/>
          </p:cNvSpPr>
          <p:nvPr/>
        </p:nvSpPr>
        <p:spPr bwMode="auto">
          <a:xfrm>
            <a:off x="381000" y="685800"/>
            <a:ext cx="8229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Pyrogens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also induce production of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acute-phase proteins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the hepatocytes of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soluble plasma proteins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mannose-binding lectin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C-reactive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 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enhance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fixation of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the pathogen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305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I interferon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IFN-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virus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infected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Interferes with virus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replication.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Signals to neighboring cells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infection.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Alerts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 of immune system that infection is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305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Makes virus infected cells more vulnerable to attack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cytotoxic lymphocytes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(NK and T cells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Nearly all cell types can make interferon and its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 are expressed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constitutively –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immediate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Box 1"/>
          <p:cNvSpPr txBox="1">
            <a:spLocks noChangeArrowheads="1"/>
          </p:cNvSpPr>
          <p:nvPr/>
        </p:nvSpPr>
        <p:spPr bwMode="auto">
          <a:xfrm>
            <a:off x="381000" y="533400"/>
            <a:ext cx="8610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1 IFN production is induced by events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viral infection</a:t>
            </a:r>
          </a:p>
          <a:p>
            <a:pPr lvl="2"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dsRNA sensed by TLR3</a:t>
            </a:r>
          </a:p>
          <a:p>
            <a:pPr lvl="2">
              <a:spcBef>
                <a:spcPct val="0"/>
              </a:spcBef>
            </a:pPr>
            <a:endParaRPr lang="en-US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TLR3 binding leads to IRF3 translocation into nucleus and transcription of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binds to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original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 surface and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neighboring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 surfaces via IFN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6106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sends a signal into the cell to change gene expression and initiates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interferon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response.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Interferon response: 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Transcription factors are produced including IRF7 which leads to production of </a:t>
            </a:r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IFN-</a:t>
            </a:r>
            <a:r>
              <a:rPr lang="el-GR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Enzymes are produced by the cell which </a:t>
            </a:r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degrade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viral RNA and block viral protein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synthesis.</a:t>
            </a:r>
            <a:endParaRPr lang="en-US" alt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02_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6400"/>
            <a:ext cx="85312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Oval 1"/>
          <p:cNvSpPr>
            <a:spLocks noChangeArrowheads="1"/>
          </p:cNvSpPr>
          <p:nvPr/>
        </p:nvSpPr>
        <p:spPr bwMode="auto">
          <a:xfrm>
            <a:off x="5334000" y="2286000"/>
            <a:ext cx="11430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2100" name="Oval 3"/>
          <p:cNvSpPr>
            <a:spLocks noChangeArrowheads="1"/>
          </p:cNvSpPr>
          <p:nvPr/>
        </p:nvSpPr>
        <p:spPr bwMode="auto">
          <a:xfrm>
            <a:off x="6324600" y="4343400"/>
            <a:ext cx="1143000" cy="304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02_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484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Box 2"/>
          <p:cNvSpPr txBox="1">
            <a:spLocks noChangeArrowheads="1"/>
          </p:cNvSpPr>
          <p:nvPr/>
        </p:nvSpPr>
        <p:spPr bwMode="auto">
          <a:xfrm>
            <a:off x="457200" y="0"/>
            <a:ext cx="807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1 IFNs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binds to receptors on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NK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 leading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activation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Interferon also makes cells a better target for NK cells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up-regulating ligands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bind NK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  <p:sp>
        <p:nvSpPr>
          <p:cNvPr id="134148" name="TextBox 3"/>
          <p:cNvSpPr txBox="1">
            <a:spLocks noChangeArrowheads="1"/>
          </p:cNvSpPr>
          <p:nvPr/>
        </p:nvSpPr>
        <p:spPr bwMode="auto">
          <a:xfrm>
            <a:off x="152400" y="525780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Viral infections also trigger IFN production by specialized cells in the plasma.  IPC, interferon producing cells, resemble plasma cells and secrete 1000-fold more IFN than other cell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4278</Words>
  <Application>Microsoft Office PowerPoint</Application>
  <PresentationFormat>On-screen Show (4:3)</PresentationFormat>
  <Paragraphs>645</Paragraphs>
  <Slides>106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Arial</vt:lpstr>
      <vt:lpstr>Segoe UI</vt:lpstr>
      <vt:lpstr>Symbol</vt:lpstr>
      <vt:lpstr>Times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Garland Science 2009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Innate Immunity &amp; Complement</dc:title>
  <dc:creator>Tyler Thomas</dc:creator>
  <cp:lastModifiedBy>Tyler Thomas</cp:lastModifiedBy>
  <cp:revision>295</cp:revision>
  <dcterms:created xsi:type="dcterms:W3CDTF">2002-12-24T01:08:46Z</dcterms:created>
  <dcterms:modified xsi:type="dcterms:W3CDTF">2023-08-07T16:19:30Z</dcterms:modified>
  <cp:contentStatus/>
</cp:coreProperties>
</file>