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352" r:id="rId2"/>
    <p:sldId id="353" r:id="rId3"/>
    <p:sldId id="284" r:id="rId4"/>
    <p:sldId id="285" r:id="rId5"/>
    <p:sldId id="286" r:id="rId6"/>
    <p:sldId id="287" r:id="rId7"/>
    <p:sldId id="288" r:id="rId8"/>
    <p:sldId id="289" r:id="rId9"/>
    <p:sldId id="291" r:id="rId10"/>
    <p:sldId id="259" r:id="rId11"/>
    <p:sldId id="290" r:id="rId12"/>
    <p:sldId id="293" r:id="rId13"/>
    <p:sldId id="292" r:id="rId14"/>
    <p:sldId id="294" r:id="rId15"/>
    <p:sldId id="261" r:id="rId16"/>
    <p:sldId id="262" r:id="rId17"/>
    <p:sldId id="302" r:id="rId18"/>
    <p:sldId id="295" r:id="rId19"/>
    <p:sldId id="264" r:id="rId20"/>
    <p:sldId id="265" r:id="rId21"/>
    <p:sldId id="296" r:id="rId22"/>
    <p:sldId id="343" r:id="rId23"/>
    <p:sldId id="344" r:id="rId24"/>
    <p:sldId id="297" r:id="rId25"/>
    <p:sldId id="267" r:id="rId26"/>
    <p:sldId id="304" r:id="rId27"/>
    <p:sldId id="305" r:id="rId28"/>
    <p:sldId id="345" r:id="rId29"/>
    <p:sldId id="306" r:id="rId30"/>
    <p:sldId id="307" r:id="rId31"/>
    <p:sldId id="308" r:id="rId32"/>
    <p:sldId id="346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347" r:id="rId44"/>
    <p:sldId id="319" r:id="rId45"/>
    <p:sldId id="320" r:id="rId46"/>
    <p:sldId id="348" r:id="rId47"/>
    <p:sldId id="321" r:id="rId48"/>
    <p:sldId id="322" r:id="rId49"/>
    <p:sldId id="323" r:id="rId50"/>
    <p:sldId id="324" r:id="rId51"/>
    <p:sldId id="325" r:id="rId52"/>
    <p:sldId id="326" r:id="rId53"/>
    <p:sldId id="327" r:id="rId54"/>
    <p:sldId id="328" r:id="rId55"/>
    <p:sldId id="329" r:id="rId56"/>
    <p:sldId id="330" r:id="rId57"/>
    <p:sldId id="331" r:id="rId58"/>
    <p:sldId id="332" r:id="rId59"/>
    <p:sldId id="333" r:id="rId60"/>
    <p:sldId id="349" r:id="rId61"/>
    <p:sldId id="334" r:id="rId62"/>
    <p:sldId id="335" r:id="rId63"/>
    <p:sldId id="336" r:id="rId64"/>
    <p:sldId id="337" r:id="rId65"/>
    <p:sldId id="350" r:id="rId66"/>
    <p:sldId id="338" r:id="rId67"/>
    <p:sldId id="339" r:id="rId68"/>
    <p:sldId id="340" r:id="rId69"/>
    <p:sldId id="341" r:id="rId70"/>
    <p:sldId id="351" r:id="rId71"/>
    <p:sldId id="342" r:id="rId7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98B0"/>
    <a:srgbClr val="40687F"/>
    <a:srgbClr val="A8122A"/>
    <a:srgbClr val="3B3D3C"/>
    <a:srgbClr val="2C2E2D"/>
    <a:srgbClr val="FFFFFF"/>
    <a:srgbClr val="043D7A"/>
    <a:srgbClr val="951C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01" autoAdjust="0"/>
    <p:restoredTop sz="90929"/>
  </p:normalViewPr>
  <p:slideViewPr>
    <p:cSldViewPr>
      <p:cViewPr varScale="1">
        <p:scale>
          <a:sx n="109" d="100"/>
          <a:sy n="109" d="100"/>
        </p:scale>
        <p:origin x="140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59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pitchFamily="-12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" pitchFamily="-128" charset="0"/>
              </a:defRPr>
            </a:lvl1pPr>
          </a:lstStyle>
          <a:p>
            <a:pPr>
              <a:defRPr/>
            </a:pPr>
            <a:fld id="{DE936B79-C685-489A-9B15-6A8AB89E0DAF}" type="datetimeFigureOut">
              <a:rPr lang="en-US"/>
              <a:pPr>
                <a:defRPr/>
              </a:pPr>
              <a:t>8/7/2023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pitchFamily="-12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BE823D8-9D85-4DD7-91EB-751F5FEAAD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2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2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2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99B8AE6-4665-40FA-9198-FC6F4A260F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2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2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2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2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2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569B08E-8B11-4AEF-A9AB-125CB2ABC681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FAE30FB-C32D-40AA-AF7B-3A1A03D8B94A}" type="slidenum">
              <a:rPr lang="en-US" altLang="en-US" sz="1200" smtClean="0"/>
              <a:pPr/>
              <a:t>31</a:t>
            </a:fld>
            <a:endParaRPr lang="en-US" altLang="en-US" sz="120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95F85676-2A21-4EC3-80D7-BC6962EEFFF5}" type="slidenum">
              <a:rPr lang="en-US" altLang="en-US" sz="1200" smtClean="0"/>
              <a:pPr/>
              <a:t>35</a:t>
            </a:fld>
            <a:endParaRPr lang="en-US" altLang="en-US" sz="120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9331560E-E34E-4C30-BB90-28DC11913175}" type="slidenum">
              <a:rPr lang="en-US" altLang="en-US" sz="1200" smtClean="0"/>
              <a:pPr/>
              <a:t>36</a:t>
            </a:fld>
            <a:endParaRPr lang="en-US" altLang="en-US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68AFA24B-7BB6-4621-8059-C5B5B5AA2F5A}" type="slidenum">
              <a:rPr lang="en-US" altLang="en-US" sz="1200" smtClean="0"/>
              <a:pPr/>
              <a:t>38</a:t>
            </a:fld>
            <a:endParaRPr lang="en-US" altLang="en-US" sz="120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DD7D4D4-9C42-420F-8CD2-3C2DBAAA0B9F}" type="slidenum">
              <a:rPr lang="en-US" altLang="en-US" sz="1200" smtClean="0"/>
              <a:pPr/>
              <a:t>42</a:t>
            </a:fld>
            <a:endParaRPr lang="en-US" altLang="en-US" sz="120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C3BEBBF-2BBA-4900-ABD6-95BADFC0869C}" type="slidenum">
              <a:rPr lang="en-US" altLang="en-US" sz="1200" smtClean="0"/>
              <a:pPr/>
              <a:t>48</a:t>
            </a:fld>
            <a:endParaRPr lang="en-US" altLang="en-US" sz="120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D952CB05-2746-4096-9F84-520563844DC1}" type="slidenum">
              <a:rPr lang="en-US" altLang="en-US" sz="1200" smtClean="0"/>
              <a:pPr/>
              <a:t>53</a:t>
            </a:fld>
            <a:endParaRPr lang="en-US" altLang="en-US" sz="120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6A1CFE71-7021-4EA6-89B7-C3DA4CFF9B7D}" type="slidenum">
              <a:rPr lang="en-US" altLang="en-US" sz="1200" smtClean="0"/>
              <a:pPr/>
              <a:t>62</a:t>
            </a:fld>
            <a:endParaRPr lang="en-US" altLang="en-US" sz="1200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F3777BA-D4B5-4DBB-BB21-5599AA6E2303}" type="slidenum">
              <a:rPr lang="en-US" altLang="en-US" sz="1200" smtClean="0"/>
              <a:pPr/>
              <a:t>63</a:t>
            </a:fld>
            <a:endParaRPr lang="en-US" altLang="en-US" sz="1200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B77DC23A-F730-4681-8612-35A99A1250D2}" type="slidenum">
              <a:rPr lang="en-US" altLang="en-US" sz="1200" smtClean="0"/>
              <a:pPr/>
              <a:t>68</a:t>
            </a:fld>
            <a:endParaRPr lang="en-US" altLang="en-US" sz="120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C0AD321-C5A4-469B-BF1A-7DEC288A8BC8}" type="slidenum">
              <a:rPr lang="en-US" altLang="en-US" sz="1200" smtClean="0"/>
              <a:pPr/>
              <a:t>10</a:t>
            </a:fld>
            <a:endParaRPr lang="en-US" altLang="en-US" sz="1200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D268733-9BED-42D5-B641-0AA55DC338E8}" type="slidenum">
              <a:rPr lang="en-US" altLang="en-US" sz="1200" smtClean="0"/>
              <a:pPr/>
              <a:t>71</a:t>
            </a:fld>
            <a:endParaRPr lang="en-US" altLang="en-US" sz="1200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D6C8DD8-D9B7-4DE0-80EA-45AD715B2069}" type="slidenum">
              <a:rPr lang="en-US" altLang="en-US" sz="1200" smtClean="0"/>
              <a:pPr/>
              <a:t>15</a:t>
            </a:fld>
            <a:endParaRPr lang="en-US" altLang="en-US" sz="120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35F4826-894E-44B2-BFA7-AF66ACBDDD74}" type="slidenum">
              <a:rPr lang="en-US" altLang="en-US" sz="1200" smtClean="0"/>
              <a:pPr/>
              <a:t>16</a:t>
            </a:fld>
            <a:endParaRPr lang="en-US" altLang="en-US" sz="120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228310A-828E-4D3A-8862-4C67C9E0CF8A}" type="slidenum">
              <a:rPr lang="en-US" altLang="en-US" sz="1200" smtClean="0"/>
              <a:pPr/>
              <a:t>19</a:t>
            </a:fld>
            <a:endParaRPr lang="en-US" altLang="en-US" sz="120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20A6F6B-474F-4DC3-97E3-B5F06D857715}" type="slidenum">
              <a:rPr lang="en-US" altLang="en-US" sz="1200" smtClean="0"/>
              <a:pPr/>
              <a:t>20</a:t>
            </a:fld>
            <a:endParaRPr lang="en-US" altLang="en-US" sz="120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B6142B1-9464-4DFF-926D-79F5E69B69B9}" type="slidenum">
              <a:rPr lang="en-US" altLang="en-US" sz="1200" smtClean="0"/>
              <a:pPr/>
              <a:t>25</a:t>
            </a:fld>
            <a:endParaRPr lang="en-US" altLang="en-US" sz="12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BE902C77-E559-496C-B45A-DDB056AD1C37}" type="slidenum">
              <a:rPr lang="en-US" altLang="en-US" sz="1200" smtClean="0"/>
              <a:pPr/>
              <a:t>27</a:t>
            </a:fld>
            <a:endParaRPr lang="en-US" altLang="en-US" sz="120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64F342CD-47ED-4090-80ED-43F4A0B13D85}" type="slidenum">
              <a:rPr lang="en-US" altLang="en-US" sz="1200" smtClean="0"/>
              <a:pPr/>
              <a:t>28</a:t>
            </a:fld>
            <a:endParaRPr lang="en-US" altLang="en-US" sz="120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00020-F185-4A8B-8183-90FE2B542A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1133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559B0-F2DB-40B4-A054-0FBAA79145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3462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D6932-6B74-4801-880D-EB61C098D7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8097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95725-B717-407F-9687-953D7DA382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112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5E0AB-D1B2-4959-B6EA-2E28876377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7184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67461-9B39-44F8-ABD0-80636C73F3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7403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DE2FB-DFE7-4E5C-BE6F-6D562C2B86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4466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2BD6D-3F25-489B-B8B1-4E6345DB24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550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C2EFE-DDB4-41C8-AAD5-CCB999B80B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754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35DF2-CAF0-420B-9900-508511260D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782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8266C-BEE1-4E92-9EDF-8D63B72700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4829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98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-12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pitchFamily="-12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214F690-7CB0-425A-ACFF-48BD5672B6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2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2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2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2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2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2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2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2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CS1JI3ifrQ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Movies\Flash%20Movies\II_4_1_Gene_Recombination.swf" TargetMode="External"/><Relationship Id="rId4" Type="http://schemas.openxmlformats.org/officeDocument/2006/relationships/hyperlink" Target="https://www.youtube.com/watch?v=BGvzvBs-dMg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Movies\Flash%20Movies\IV_8_3_TCR-APC_Interaction.swf" TargetMode="External"/><Relationship Id="rId4" Type="http://schemas.openxmlformats.org/officeDocument/2006/relationships/hyperlink" Target="http://www.youtube.com/watch?v=Xt_y7f6KivI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http://www.youtube.com/v/L32Na8fGjzA?version=3&amp;hl=en_US" TargetMode="External"/><Relationship Id="rId4" Type="http://schemas.openxmlformats.org/officeDocument/2006/relationships/hyperlink" Target="http://www.youtube.com/watch?v=HLuWY_FAYck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/>
        </p:nvSpPr>
        <p:spPr bwMode="auto">
          <a:xfrm>
            <a:off x="533400" y="3276600"/>
            <a:ext cx="8001000" cy="12192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Adaptive Immunity, Immunogens and Antigens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762000" y="1371600"/>
            <a:ext cx="7543800" cy="40005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Thomas • Murphy-Johnson</a:t>
            </a:r>
          </a:p>
        </p:txBody>
      </p:sp>
      <p:sp>
        <p:nvSpPr>
          <p:cNvPr id="4100" name="Rectangle 2"/>
          <p:cNvSpPr>
            <a:spLocks noGrp="1" noChangeArrowheads="1"/>
          </p:cNvSpPr>
          <p:nvPr/>
        </p:nvSpPr>
        <p:spPr bwMode="auto">
          <a:xfrm>
            <a:off x="685800" y="2362200"/>
            <a:ext cx="8001000" cy="12192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Clinical Laboratory Immunology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igure_03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84300"/>
            <a:ext cx="8531225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001000" cy="5715000"/>
          </a:xfrm>
        </p:spPr>
        <p:txBody>
          <a:bodyPr/>
          <a:lstStyle/>
          <a:p>
            <a:pPr eaLnBrk="1" hangingPunct="1"/>
            <a:r>
              <a:rPr lang="en-US" altLang="en-US" sz="20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 cell receptor</a:t>
            </a:r>
          </a:p>
          <a:p>
            <a:pPr lvl="2" eaLnBrk="1" hangingPunct="1"/>
            <a:r>
              <a:rPr lang="el-GR" altLang="en-US" sz="200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α</a:t>
            </a:r>
            <a:r>
              <a:rPr lang="en-US" altLang="en-US" sz="200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chain and </a:t>
            </a:r>
            <a:r>
              <a:rPr lang="el-GR" altLang="en-US" sz="200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β</a:t>
            </a:r>
            <a:r>
              <a:rPr lang="en-US" altLang="en-US" sz="200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chain anchored in the cell membrane</a:t>
            </a:r>
          </a:p>
          <a:p>
            <a:pPr lvl="2" eaLnBrk="1" hangingPunct="1"/>
            <a:r>
              <a:rPr lang="en-US" altLang="en-US" sz="20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Both chains have a </a:t>
            </a:r>
            <a:r>
              <a:rPr lang="en-US" altLang="en-US" sz="200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variable </a:t>
            </a:r>
            <a:r>
              <a:rPr lang="en-US" altLang="en-US" sz="20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</a:t>
            </a:r>
            <a:r>
              <a:rPr lang="en-US" altLang="en-US" sz="200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constant </a:t>
            </a:r>
            <a:r>
              <a:rPr lang="en-US" altLang="en-US" sz="20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region</a:t>
            </a:r>
          </a:p>
          <a:p>
            <a:pPr lvl="2" eaLnBrk="1" hangingPunct="1"/>
            <a:r>
              <a:rPr lang="en-US" altLang="en-US" sz="20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Variable region forms the </a:t>
            </a:r>
            <a:r>
              <a:rPr lang="en-US" altLang="en-US" sz="200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antigen binding site</a:t>
            </a:r>
          </a:p>
          <a:p>
            <a:pPr lvl="2" eaLnBrk="1" hangingPunct="1">
              <a:buFontTx/>
              <a:buNone/>
            </a:pPr>
            <a:endParaRPr lang="en-US" altLang="en-US" sz="200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/>
            <a:r>
              <a:rPr lang="en-US" altLang="en-US" sz="20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 and B cell specificity is </a:t>
            </a:r>
            <a:r>
              <a:rPr lang="en-US" altLang="en-US" sz="200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restricted</a:t>
            </a:r>
            <a:r>
              <a:rPr lang="en-US" altLang="en-US" sz="200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an individual pathogen – </a:t>
            </a:r>
            <a:r>
              <a:rPr lang="en-US" altLang="en-US" sz="200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 cross reaction </a:t>
            </a:r>
            <a:r>
              <a:rPr lang="en-US" altLang="en-US" sz="20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between microbial species.</a:t>
            </a:r>
          </a:p>
          <a:p>
            <a:pPr eaLnBrk="1" hangingPunct="1"/>
            <a:endParaRPr lang="en-US" altLang="en-US" sz="2800" smtClean="0"/>
          </a:p>
        </p:txBody>
      </p:sp>
      <p:pic>
        <p:nvPicPr>
          <p:cNvPr id="16387" name="Picture 2" descr="figure_03_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52800"/>
            <a:ext cx="540702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228600" y="609600"/>
            <a:ext cx="86106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en-US" altLang="en-US" sz="28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8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constant</a:t>
            </a:r>
            <a:r>
              <a:rPr lang="en-US" altLang="en-US" sz="28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region of the immunoglobulin molecule contains binding sites for: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cellular receptors </a:t>
            </a:r>
            <a:r>
              <a:rPr lang="en-US" alt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 inflammatory cells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complement </a:t>
            </a:r>
          </a:p>
          <a:p>
            <a:pPr>
              <a:spcBef>
                <a:spcPct val="0"/>
              </a:spcBef>
            </a:pPr>
            <a:endParaRPr lang="en-US" altLang="en-US" sz="28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Immunolglogulin acts like a  “</a:t>
            </a:r>
            <a:r>
              <a:rPr lang="en-US" altLang="en-US" sz="28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molecular bridge</a:t>
            </a:r>
            <a:r>
              <a:rPr lang="en-US" altLang="en-US" sz="2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” connecting pathogen and effector cell/molecule.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382000" cy="55626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Somatic recombination</a:t>
            </a:r>
          </a:p>
          <a:p>
            <a:pPr eaLnBrk="1" hangingPunct="1">
              <a:defRPr/>
            </a:pPr>
            <a:endParaRPr lang="en-US" sz="2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Diversity</a:t>
            </a: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antigen receptors is generated at the </a:t>
            </a:r>
            <a:r>
              <a:rPr lang="en-US" sz="28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genetic level</a:t>
            </a:r>
          </a:p>
          <a:p>
            <a:pPr eaLnBrk="1" hangingPunct="1">
              <a:defRPr/>
            </a:pPr>
            <a:endParaRPr lang="en-US" sz="2800" dirty="0" smtClean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variable regions of both the B and T cell receptors are coded for in </a:t>
            </a:r>
            <a:r>
              <a:rPr lang="en-US" sz="28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segments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Variable segment = V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Joining segment = J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Diversity segment = D</a:t>
            </a:r>
          </a:p>
          <a:p>
            <a:pPr lvl="1" eaLnBrk="1" hangingPunct="1">
              <a:defRPr/>
            </a:pPr>
            <a:endParaRPr lang="en-US" sz="24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Each segment sequence is derived from the splicing of a different set of </a:t>
            </a:r>
            <a:r>
              <a:rPr lang="en-US" sz="28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tandem repeat genes </a:t>
            </a:r>
            <a:r>
              <a:rPr lang="en-US" sz="28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separated by </a:t>
            </a:r>
            <a:r>
              <a:rPr lang="en-US" sz="28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introns.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153400" cy="4114800"/>
          </a:xfrm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Variable region heavy chain or </a:t>
            </a:r>
            <a:r>
              <a:rPr lang="el-GR" altLang="en-US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β</a:t>
            </a:r>
            <a:r>
              <a:rPr lang="en-US" altLang="en-US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chain = segments </a:t>
            </a:r>
            <a:r>
              <a:rPr lang="en-US" altLang="en-US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V, D and J.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Variable region light chain or </a:t>
            </a:r>
            <a:r>
              <a:rPr lang="el-GR" altLang="en-US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α</a:t>
            </a:r>
            <a:r>
              <a:rPr lang="en-US" altLang="en-US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chain = segments </a:t>
            </a:r>
            <a:r>
              <a:rPr lang="en-US" altLang="en-US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 and J </a:t>
            </a:r>
            <a:r>
              <a:rPr lang="en-US" altLang="en-US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only.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Gene rearrangement must first occur to randomly select a V, D and J gene then splice out all other tandem genes and introns – </a:t>
            </a:r>
            <a:r>
              <a:rPr lang="en-US" altLang="en-US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enzyme catalyzed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 and B cell genetic mechanism is the same but there are separate T cell and B cell </a:t>
            </a:r>
            <a:r>
              <a:rPr lang="en-US" altLang="en-US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gene loci.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igure_03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4800"/>
            <a:ext cx="3303588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457200" y="685800"/>
            <a:ext cx="50292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Occurs within the </a:t>
            </a: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developing</a:t>
            </a:r>
            <a:r>
              <a:rPr lang="en-US" altLang="en-US" sz="2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 or T cell;</a:t>
            </a:r>
          </a:p>
          <a:p>
            <a:pPr>
              <a:spcBef>
                <a:spcPct val="0"/>
              </a:spcBef>
            </a:pPr>
            <a:endParaRPr lang="en-US" altLang="en-US" sz="24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Genes are inactive in the germ line configuration.</a:t>
            </a:r>
          </a:p>
          <a:p>
            <a:pPr>
              <a:spcBef>
                <a:spcPct val="0"/>
              </a:spcBef>
            </a:pPr>
            <a:endParaRPr lang="en-US" altLang="en-US" sz="24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One V segment and one J segment gene is </a:t>
            </a: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randomly</a:t>
            </a:r>
            <a:r>
              <a:rPr lang="en-US" altLang="en-US" sz="2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selected and recombination</a:t>
            </a:r>
            <a:r>
              <a:rPr lang="en-US" altLang="en-US" sz="2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excises</a:t>
            </a:r>
            <a:r>
              <a:rPr lang="en-US" altLang="en-US" sz="2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other genes.</a:t>
            </a:r>
          </a:p>
          <a:p>
            <a:pPr>
              <a:spcBef>
                <a:spcPct val="0"/>
              </a:spcBef>
            </a:pPr>
            <a:endParaRPr lang="en-US" altLang="en-US" sz="24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 and J are spliced together to make a </a:t>
            </a: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functional gene 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which will transcribe for a single mRNA.</a:t>
            </a:r>
          </a:p>
          <a:p>
            <a:pPr>
              <a:spcBef>
                <a:spcPct val="0"/>
              </a:spcBef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igure_03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8600"/>
            <a:ext cx="3290888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228600" y="533400"/>
            <a:ext cx="52578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Variability</a:t>
            </a:r>
            <a:r>
              <a:rPr lang="en-US" altLang="en-US" sz="20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receptor specificity is mainly due to the </a:t>
            </a:r>
            <a:r>
              <a:rPr lang="en-US" altLang="en-US" sz="20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different</a:t>
            </a:r>
            <a:r>
              <a:rPr lang="en-US" altLang="en-US" sz="20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combinations of V, D and J (or V and J) regions brought about by gene rearrangement.</a:t>
            </a:r>
          </a:p>
          <a:p>
            <a:pPr>
              <a:spcBef>
                <a:spcPct val="0"/>
              </a:spcBef>
            </a:pPr>
            <a:endParaRPr lang="en-US" altLang="en-US" sz="20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Further diversity </a:t>
            </a: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arises from </a:t>
            </a:r>
            <a:r>
              <a:rPr lang="en-US" altLang="en-US" sz="20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errors</a:t>
            </a:r>
            <a:r>
              <a:rPr lang="en-US" altLang="en-US" sz="20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cutting and splicing of the genes by enzymes – additional nucleotides can be introduced between the genes.</a:t>
            </a:r>
          </a:p>
          <a:p>
            <a:pPr>
              <a:spcBef>
                <a:spcPct val="0"/>
              </a:spcBef>
            </a:pPr>
            <a:endParaRPr lang="en-US" altLang="en-US" sz="20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Diversity is also created by the </a:t>
            </a:r>
            <a:r>
              <a:rPr lang="en-US" altLang="en-US" sz="20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different combinations</a:t>
            </a:r>
            <a:r>
              <a:rPr lang="en-US" altLang="en-US" sz="20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heavy and light or </a:t>
            </a:r>
            <a:r>
              <a:rPr lang="el-GR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α</a:t>
            </a: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chain and </a:t>
            </a:r>
            <a:r>
              <a:rPr lang="el-GR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β</a:t>
            </a: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chain which may associate to produce the final receptor.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smoleswo\Desktop\Virology 4729\labelon_jpg\01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5480050" cy="624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381000" y="304800"/>
            <a:ext cx="8458200" cy="711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3-4</a:t>
            </a: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Each T or B cell expresses receptors with a </a:t>
            </a: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single</a:t>
            </a:r>
            <a:r>
              <a:rPr lang="en-US" altLang="en-US" sz="2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specificity</a:t>
            </a:r>
          </a:p>
          <a:p>
            <a:pPr>
              <a:spcBef>
                <a:spcPct val="0"/>
              </a:spcBef>
            </a:pPr>
            <a:endParaRPr lang="en-US" altLang="en-US" sz="24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Each T or B cell within the host population of cells has the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potential</a:t>
            </a:r>
            <a:r>
              <a:rPr lang="en-US" altLang="en-US" sz="2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express a different receptor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This diversity allows for the </a:t>
            </a: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selection</a:t>
            </a:r>
            <a:r>
              <a:rPr lang="en-US" altLang="en-US" sz="2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only those cells which recognize a pathogen and then permits these cells to tailor the immune response</a:t>
            </a:r>
            <a:r>
              <a:rPr lang="en-US" altLang="en-US" sz="2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specifically</a:t>
            </a:r>
            <a:r>
              <a:rPr lang="en-US" altLang="en-US" sz="2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 that pathogen</a:t>
            </a:r>
          </a:p>
          <a:p>
            <a:pPr>
              <a:spcBef>
                <a:spcPct val="0"/>
              </a:spcBef>
            </a:pPr>
            <a:endParaRPr lang="en-US" altLang="en-US" sz="24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During a </a:t>
            </a: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primary infection 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small percentage of the T and B cell population is selected by the pathogen (</a:t>
            </a: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clonal selection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and numbers of these cells are increased by proliferation (</a:t>
            </a: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clonal expansion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>
              <a:spcBef>
                <a:spcPct val="0"/>
              </a:spcBef>
            </a:pPr>
            <a:endParaRPr lang="en-US" altLang="en-US" sz="24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 takes a few days for cell numbers to reach an</a:t>
            </a:r>
            <a:r>
              <a:rPr lang="en-US" altLang="en-US" sz="2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effective level</a:t>
            </a:r>
          </a:p>
          <a:p>
            <a:pPr>
              <a:spcBef>
                <a:spcPct val="0"/>
              </a:spcBef>
            </a:pPr>
            <a:endParaRPr lang="en-US" altLang="en-US" sz="2400"/>
          </a:p>
          <a:p>
            <a:pPr>
              <a:spcBef>
                <a:spcPct val="0"/>
              </a:spcBef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igure_03_05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317500"/>
            <a:ext cx="4321175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6816725" y="4572000"/>
            <a:ext cx="23272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Clonal selection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by pathogen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685800" y="381000"/>
            <a:ext cx="7772400" cy="4114800"/>
          </a:xfrm>
        </p:spPr>
        <p:txBody>
          <a:bodyPr/>
          <a:lstStyle/>
          <a:p>
            <a:r>
              <a:rPr lang="en-US" altLang="en-US" sz="24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Compounds that invoke an immune response are termed antigens (Ag) or immunogens.</a:t>
            </a:r>
          </a:p>
          <a:p>
            <a:pPr lvl="1"/>
            <a:r>
              <a:rPr lang="en-US" altLang="en-US" sz="20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Antigens -</a:t>
            </a:r>
            <a:r>
              <a:rPr lang="en-US" altLang="en-US" sz="200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ligands that specifically </a:t>
            </a:r>
            <a:r>
              <a:rPr lang="en-US" altLang="en-US" sz="20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bind to immune effector cells (cell-surface receptors) and or soluble antibodies/immunoglobulins (Ab).</a:t>
            </a:r>
          </a:p>
          <a:p>
            <a:pPr lvl="1"/>
            <a:r>
              <a:rPr lang="en-US" altLang="en-US" sz="20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Immunogens - </a:t>
            </a:r>
            <a:r>
              <a:rPr lang="en-US" altLang="en-US" sz="200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induce an immune response</a:t>
            </a:r>
            <a:r>
              <a:rPr lang="en-US" altLang="en-US" sz="20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(artificial or natural compounds, some ligands).</a:t>
            </a:r>
          </a:p>
          <a:p>
            <a:pPr lvl="2"/>
            <a:r>
              <a:rPr lang="en-US" altLang="en-US" sz="160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All immunogens are antigens, but not all antigens are immunogens</a:t>
            </a:r>
            <a:endParaRPr lang="en-US" altLang="en-US" sz="160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n-US" altLang="en-US" sz="20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Immune responses can be generated against all biochemical compound members (carbohydrates, proteins, lipids, nucleic acids), but also </a:t>
            </a:r>
            <a:r>
              <a:rPr lang="en-US" altLang="en-US" sz="200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drugs, food additives, cosmetics, and other synthetic molecules</a:t>
            </a:r>
            <a:r>
              <a:rPr lang="en-US" altLang="en-US" sz="20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lvl="2"/>
            <a:r>
              <a:rPr lang="en-US" altLang="en-US" sz="16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These are termed </a:t>
            </a:r>
            <a:r>
              <a:rPr lang="en-US" altLang="en-US" sz="160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haptens—</a:t>
            </a:r>
            <a:r>
              <a:rPr lang="en-US" altLang="en-US" sz="16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small molecules that are incapable of eliciting an immune response, only when </a:t>
            </a:r>
            <a:r>
              <a:rPr lang="en-US" altLang="en-US" sz="160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coupled/conjugated with a carrier</a:t>
            </a:r>
            <a:r>
              <a:rPr lang="en-US" altLang="en-US" sz="16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do they induce an immune response.</a:t>
            </a:r>
          </a:p>
          <a:p>
            <a:pPr lvl="1">
              <a:buFontTx/>
              <a:buChar char="-"/>
            </a:pPr>
            <a:r>
              <a:rPr lang="en-US" altLang="en-US" sz="20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 requirements for immunogenicity—</a:t>
            </a:r>
          </a:p>
          <a:p>
            <a:pPr lvl="1">
              <a:buFontTx/>
              <a:buChar char="-"/>
            </a:pPr>
            <a:r>
              <a:rPr lang="en-US" altLang="en-US" sz="200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(1) foreignness, (2) high molecular weight, (3) chemical complexity, (4) degradability/interactions with MHC/HLA.</a:t>
            </a:r>
          </a:p>
          <a:p>
            <a:pPr lvl="1"/>
            <a:endParaRPr lang="en-US" altLang="en-US" sz="200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igure_03_05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317500"/>
            <a:ext cx="4033838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6553200" y="381000"/>
            <a:ext cx="24955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Clonal expansion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T and B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609600" y="533400"/>
            <a:ext cx="79248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Unlike the innate system the adaptive immune response is </a:t>
            </a:r>
            <a:r>
              <a:rPr lang="en-US" altLang="en-US" sz="20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</a:t>
            </a:r>
            <a:r>
              <a:rPr lang="en-US" altLang="en-US" sz="20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initiated at the site of the infection but in specialized lymphoid tissues and organs throughout the body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Lymph nodes, white pulp of spleen, Peyer’s patches.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0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Phagocytic dendritic cells engulf antigen at the site of infection and </a:t>
            </a:r>
            <a:r>
              <a:rPr lang="en-US" altLang="en-US" sz="20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transport</a:t>
            </a:r>
            <a:r>
              <a:rPr lang="en-US" altLang="en-US" sz="20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 through the lymphatic system. </a:t>
            </a:r>
          </a:p>
          <a:p>
            <a:pPr>
              <a:spcBef>
                <a:spcPct val="0"/>
              </a:spcBef>
            </a:pPr>
            <a:endParaRPr lang="en-US" altLang="en-US" sz="20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Dendritic cells enter the </a:t>
            </a:r>
            <a:r>
              <a:rPr lang="en-US" altLang="en-US" sz="20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secondary lymphoid tissue </a:t>
            </a: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</a:t>
            </a:r>
            <a:r>
              <a:rPr lang="en-US" altLang="en-US" sz="20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interact</a:t>
            </a:r>
            <a:r>
              <a:rPr lang="en-US" altLang="en-US" sz="20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with T cells.</a:t>
            </a:r>
          </a:p>
          <a:p>
            <a:pPr>
              <a:spcBef>
                <a:spcPct val="0"/>
              </a:spcBef>
            </a:pPr>
            <a:endParaRPr lang="en-US" altLang="en-US" sz="20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Circulating</a:t>
            </a:r>
            <a:r>
              <a:rPr lang="en-US" altLang="en-US" sz="20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naïve</a:t>
            </a:r>
            <a:r>
              <a:rPr lang="en-US" altLang="en-US" sz="20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 cells enter a lymph node from the blood and survey the dendritic cell for </a:t>
            </a:r>
            <a:r>
              <a:rPr lang="en-US" altLang="en-US" sz="20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antigen recognition</a:t>
            </a:r>
          </a:p>
          <a:p>
            <a:pPr>
              <a:spcBef>
                <a:spcPct val="0"/>
              </a:spcBef>
            </a:pPr>
            <a:endParaRPr lang="en-US" altLang="en-US" sz="20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If there is not recognition a cell continues out of the lymph node.</a:t>
            </a:r>
          </a:p>
          <a:p>
            <a:pPr>
              <a:spcBef>
                <a:spcPct val="0"/>
              </a:spcBef>
            </a:pPr>
            <a:endParaRPr lang="en-US" altLang="en-US" sz="2400"/>
          </a:p>
          <a:p>
            <a:pPr>
              <a:spcBef>
                <a:spcPct val="0"/>
              </a:spcBef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7848600" cy="588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1"/>
          <p:cNvSpPr txBox="1">
            <a:spLocks noChangeArrowheads="1"/>
          </p:cNvSpPr>
          <p:nvPr/>
        </p:nvSpPr>
        <p:spPr bwMode="auto">
          <a:xfrm>
            <a:off x="1755775" y="762000"/>
            <a:ext cx="5556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Discovery of T-cell Receptors - YouTube</a:t>
            </a:r>
            <a:endParaRPr lang="en-US" altLang="en-US" sz="24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3352800" y="76200"/>
            <a:ext cx="222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T-cell receptor: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1752600" y="396875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2819400" y="152400"/>
            <a:ext cx="34067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Somatic Recombination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4" name="II_4_1_Gene_Recombination.swf"/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615950"/>
            <a:ext cx="807720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1"/>
          <p:cNvSpPr txBox="1">
            <a:spLocks noChangeArrowheads="1"/>
          </p:cNvSpPr>
          <p:nvPr/>
        </p:nvSpPr>
        <p:spPr bwMode="auto">
          <a:xfrm>
            <a:off x="2566988" y="1122363"/>
            <a:ext cx="4467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Gene Recombination - YouTube</a:t>
            </a:r>
            <a:endParaRPr lang="en-US" altLang="en-US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295275" y="152400"/>
            <a:ext cx="85344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 cell selection</a:t>
            </a:r>
          </a:p>
          <a:p>
            <a:pPr>
              <a:spcBef>
                <a:spcPct val="0"/>
              </a:spcBef>
            </a:pPr>
            <a:endParaRPr lang="en-US" altLang="en-US" sz="12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small fraction 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cells which bind the antigen stay in contact with the antigen presenting dendritic cell.</a:t>
            </a:r>
          </a:p>
          <a:p>
            <a:pPr>
              <a:spcBef>
                <a:spcPct val="0"/>
              </a:spcBef>
            </a:pPr>
            <a:endParaRPr lang="en-US" altLang="en-US" sz="24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This leads to T cell proliferation and differentiation into effector cells.</a:t>
            </a:r>
          </a:p>
          <a:p>
            <a:pPr>
              <a:spcBef>
                <a:spcPct val="0"/>
              </a:spcBef>
            </a:pPr>
            <a:endParaRPr lang="en-US" altLang="en-US" sz="16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Effector T cells may now </a:t>
            </a: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help</a:t>
            </a:r>
            <a:r>
              <a:rPr lang="en-US" altLang="en-US" sz="2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activate B cells.</a:t>
            </a:r>
          </a:p>
        </p:txBody>
      </p:sp>
      <p:pic>
        <p:nvPicPr>
          <p:cNvPr id="33795" name="Picture 2" descr="figure_03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52800"/>
            <a:ext cx="8531225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igure_03_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3"/>
          <a:stretch>
            <a:fillRect/>
          </a:stretch>
        </p:blipFill>
        <p:spPr bwMode="auto">
          <a:xfrm>
            <a:off x="304800" y="4038600"/>
            <a:ext cx="85312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Box 4"/>
          <p:cNvSpPr txBox="1">
            <a:spLocks noChangeArrowheads="1"/>
          </p:cNvSpPr>
          <p:nvPr/>
        </p:nvSpPr>
        <p:spPr bwMode="auto">
          <a:xfrm>
            <a:off x="228600" y="228600"/>
            <a:ext cx="83058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 cells do not recognize the pathogen as </a:t>
            </a:r>
            <a:r>
              <a:rPr lang="en-US" altLang="en-US" sz="20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whole </a:t>
            </a: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but only a short </a:t>
            </a:r>
            <a:r>
              <a:rPr lang="en-US" altLang="en-US" sz="20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peptide </a:t>
            </a: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(8-25 a.a.) of pathogen origin.</a:t>
            </a:r>
          </a:p>
          <a:p>
            <a:pPr>
              <a:spcBef>
                <a:spcPct val="0"/>
              </a:spcBef>
            </a:pPr>
            <a:endParaRPr lang="en-US" altLang="en-US" sz="20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Dendritic cells enzymatically degrade and </a:t>
            </a:r>
            <a:r>
              <a:rPr lang="en-US" altLang="en-US" sz="20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process</a:t>
            </a:r>
            <a:r>
              <a:rPr lang="en-US" altLang="en-US" sz="20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pathogen into a form which may be viewed by the T cell.</a:t>
            </a:r>
          </a:p>
          <a:p>
            <a:pPr>
              <a:spcBef>
                <a:spcPct val="0"/>
              </a:spcBef>
            </a:pPr>
            <a:endParaRPr lang="en-US" altLang="en-US" sz="20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Multiple antigens </a:t>
            </a: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can be produced from the pathogen.</a:t>
            </a:r>
          </a:p>
          <a:p>
            <a:pPr>
              <a:spcBef>
                <a:spcPct val="0"/>
              </a:spcBef>
            </a:pPr>
            <a:endParaRPr lang="en-US" altLang="en-US" sz="20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Dendritic cells present the antigenic peptides at their surface held in an </a:t>
            </a:r>
            <a:r>
              <a:rPr lang="en-US" altLang="en-US" sz="20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MHC molecule </a:t>
            </a: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= antigen processing and presentation.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457200" y="533400"/>
            <a:ext cx="83058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Processed</a:t>
            </a:r>
            <a:r>
              <a:rPr lang="en-US" altLang="en-US" sz="20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antigen within the dendritic cell is bound by a glycoprotein </a:t>
            </a:r>
            <a:r>
              <a:rPr lang="en-US" altLang="en-US" sz="20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MHC </a:t>
            </a: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(major histocompatibility complex) and stretched out into a </a:t>
            </a:r>
            <a:r>
              <a:rPr lang="en-US" altLang="en-US" sz="20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linear form </a:t>
            </a: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 presentation</a:t>
            </a:r>
          </a:p>
          <a:p>
            <a:pPr>
              <a:spcBef>
                <a:spcPct val="0"/>
              </a:spcBef>
            </a:pPr>
            <a:endParaRPr lang="en-US" altLang="en-US" sz="20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MHC-peptide complex is transported to the cell surface where the </a:t>
            </a:r>
            <a:r>
              <a:rPr lang="en-US" altLang="en-US" sz="20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entire complex </a:t>
            </a: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acts as the </a:t>
            </a:r>
            <a:r>
              <a:rPr lang="en-US" altLang="en-US" sz="20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ligand</a:t>
            </a:r>
            <a:r>
              <a:rPr lang="en-US" altLang="en-US" sz="20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 the </a:t>
            </a:r>
            <a:r>
              <a:rPr lang="en-US" altLang="en-US" sz="20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 cell receptor</a:t>
            </a:r>
          </a:p>
          <a:p>
            <a:pPr>
              <a:spcBef>
                <a:spcPct val="0"/>
              </a:spcBef>
            </a:pPr>
            <a:endParaRPr lang="en-US" altLang="en-US" sz="20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antigen must be presented in the </a:t>
            </a:r>
            <a:r>
              <a:rPr lang="en-US" altLang="en-US" sz="20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context</a:t>
            </a:r>
            <a:r>
              <a:rPr lang="en-US" altLang="en-US" sz="20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MHC molecule to be recognized by the T cell.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dendritic cell is termed an </a:t>
            </a:r>
            <a:r>
              <a:rPr lang="en-US" altLang="en-US" sz="20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antigen presenting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cell</a:t>
            </a:r>
          </a:p>
        </p:txBody>
      </p:sp>
      <p:pic>
        <p:nvPicPr>
          <p:cNvPr id="36867" name="Picture 2" descr="figure_03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86" b="5965"/>
          <a:stretch>
            <a:fillRect/>
          </a:stretch>
        </p:blipFill>
        <p:spPr bwMode="auto">
          <a:xfrm>
            <a:off x="6805613" y="3124200"/>
            <a:ext cx="19685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4"/>
          <p:cNvSpPr txBox="1">
            <a:spLocks noChangeArrowheads="1"/>
          </p:cNvSpPr>
          <p:nvPr/>
        </p:nvSpPr>
        <p:spPr bwMode="auto">
          <a:xfrm>
            <a:off x="228600" y="762000"/>
            <a:ext cx="86868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MHC molecules can only bind to peptides of a </a:t>
            </a: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certain length  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so not every breakdown product from the pathogen will be presented to T cells.</a:t>
            </a:r>
          </a:p>
          <a:p>
            <a:pPr>
              <a:spcBef>
                <a:spcPct val="0"/>
              </a:spcBef>
            </a:pPr>
            <a:endParaRPr lang="en-US" altLang="en-US" sz="24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Different forms of MHC have </a:t>
            </a: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different specificities 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are encoded for by </a:t>
            </a: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different genes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(a gene family).</a:t>
            </a:r>
          </a:p>
          <a:p>
            <a:pPr>
              <a:spcBef>
                <a:spcPct val="0"/>
              </a:spcBef>
            </a:pPr>
            <a:endParaRPr lang="en-US" altLang="en-US" sz="24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Different</a:t>
            </a:r>
            <a:r>
              <a:rPr lang="en-US" altLang="en-US" sz="2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alleles</a:t>
            </a:r>
            <a:r>
              <a:rPr lang="en-US" altLang="en-US" sz="2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the MHC genes are present within the human population and an individual is usually </a:t>
            </a: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heterozygous for MHC 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genes.</a:t>
            </a:r>
          </a:p>
          <a:p>
            <a:pPr>
              <a:spcBef>
                <a:spcPct val="0"/>
              </a:spcBef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4"/>
          <p:cNvSpPr txBox="1">
            <a:spLocks noChangeArrowheads="1"/>
          </p:cNvSpPr>
          <p:nvPr/>
        </p:nvSpPr>
        <p:spPr bwMode="auto">
          <a:xfrm>
            <a:off x="228600" y="914400"/>
            <a:ext cx="86868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Dendritic cells can produce a </a:t>
            </a: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variety</a:t>
            </a:r>
            <a:r>
              <a:rPr lang="en-US" altLang="en-US" sz="2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MHC glycoproteins and therefore present a range of different pathogen derived antigens.</a:t>
            </a:r>
          </a:p>
          <a:p>
            <a:pPr>
              <a:spcBef>
                <a:spcPct val="0"/>
              </a:spcBef>
            </a:pPr>
            <a:endParaRPr lang="en-US" altLang="en-US" sz="24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MHC</a:t>
            </a:r>
            <a:r>
              <a:rPr lang="en-US" altLang="en-US" sz="2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polymorphism</a:t>
            </a:r>
            <a:r>
              <a:rPr lang="en-US" altLang="en-US" sz="2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 the basis for tissue typing – </a:t>
            </a:r>
          </a:p>
          <a:p>
            <a:pPr>
              <a:spcBef>
                <a:spcPct val="0"/>
              </a:spcBef>
            </a:pPr>
            <a:endParaRPr lang="en-US" altLang="en-US" sz="24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If the MHC molecules of a donor tissue </a:t>
            </a: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 not match 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those of the recipient they are seen as </a:t>
            </a: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foreign</a:t>
            </a:r>
            <a:r>
              <a:rPr lang="en-US" altLang="en-US" sz="2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rejection occurs.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2"/>
          <p:cNvSpPr txBox="1">
            <a:spLocks noChangeArrowheads="1"/>
          </p:cNvSpPr>
          <p:nvPr/>
        </p:nvSpPr>
        <p:spPr bwMode="auto">
          <a:xfrm>
            <a:off x="76200" y="117475"/>
            <a:ext cx="8915400" cy="63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There are </a:t>
            </a: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two classes 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MHC molecule</a:t>
            </a:r>
          </a:p>
          <a:p>
            <a:pPr>
              <a:spcBef>
                <a:spcPct val="0"/>
              </a:spcBef>
            </a:pPr>
            <a:endParaRPr lang="en-US" altLang="en-US" sz="24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Extracellular</a:t>
            </a:r>
            <a:r>
              <a:rPr lang="en-US" altLang="en-US" sz="2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</a:t>
            </a:r>
            <a:r>
              <a:rPr lang="en-US" altLang="en-US" sz="2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intracellular</a:t>
            </a:r>
            <a:r>
              <a:rPr lang="en-US" altLang="en-US" sz="2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pathogens will be presented by different classes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Extracellular pathogens are phagocytosed and degraded within a vesicle while intracellular are degraded in the cytoplasm.</a:t>
            </a:r>
          </a:p>
          <a:p>
            <a:pPr>
              <a:spcBef>
                <a:spcPct val="0"/>
              </a:spcBef>
            </a:pPr>
            <a:endParaRPr lang="en-US" altLang="en-US" sz="24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MHC I</a:t>
            </a:r>
            <a:r>
              <a:rPr lang="en-US" altLang="en-US" sz="2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 located in the </a:t>
            </a: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ER</a:t>
            </a:r>
            <a:r>
              <a:rPr lang="en-US" altLang="en-US" sz="2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binds peptides delivered from the cytosol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 cytotoxic 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cells bind </a:t>
            </a: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peptide-MHC I</a:t>
            </a:r>
            <a:r>
              <a:rPr lang="en-US" altLang="en-US" sz="2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complexes (intracellular pathogen).</a:t>
            </a:r>
          </a:p>
          <a:p>
            <a:pPr>
              <a:spcBef>
                <a:spcPct val="0"/>
              </a:spcBef>
            </a:pPr>
            <a:endParaRPr lang="en-US" altLang="en-US" sz="24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MHC II 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enters the </a:t>
            </a: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endocytic vesicle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bind peptides degraded during phagocytosis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 helper 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cells bind </a:t>
            </a:r>
            <a:r>
              <a:rPr lang="en-US" altLang="en-US" sz="24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peptide-MHC II </a:t>
            </a:r>
            <a:r>
              <a:rPr lang="en-US" alt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complexes (extracellular pathogen).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685800" y="152400"/>
            <a:ext cx="7772400" cy="59436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Adaptive </a:t>
            </a:r>
            <a:r>
              <a:rPr lang="en-US" altLang="en-US" sz="28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immunity (cell-mediated immunity)</a:t>
            </a:r>
            <a:endParaRPr lang="en-US" altLang="en-US" sz="2800" dirty="0" smtClean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 and T lymphocytes </a:t>
            </a:r>
            <a:r>
              <a:rPr lang="en-US" altLang="en-US" sz="28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plus</a:t>
            </a:r>
            <a:r>
              <a:rPr lang="en-US" alt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8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same types of molecules used by the innate (effector mechanisms).</a:t>
            </a:r>
          </a:p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Mechanism of pathogen recognition differ from the innate system.</a:t>
            </a:r>
          </a:p>
          <a:p>
            <a:pPr lvl="1" eaLnBrk="1" hangingPunct="1"/>
            <a:r>
              <a:rPr lang="en-US" altLang="en-US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Innate recognizes structures </a:t>
            </a:r>
            <a:r>
              <a:rPr lang="en-US" altLang="en-US" sz="24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common</a:t>
            </a:r>
            <a:r>
              <a:rPr lang="en-US" alt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many different microbes or recognizes</a:t>
            </a:r>
            <a:r>
              <a:rPr lang="en-US" alt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alteration</a:t>
            </a:r>
            <a:r>
              <a:rPr lang="en-US" alt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self due to infection.</a:t>
            </a:r>
          </a:p>
          <a:p>
            <a:pPr lvl="1" eaLnBrk="1" hangingPunct="1"/>
            <a:r>
              <a:rPr lang="en-US" altLang="en-US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Innate uses a </a:t>
            </a:r>
            <a:r>
              <a:rPr lang="en-US" altLang="en-US" sz="24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fixed repertoire </a:t>
            </a:r>
            <a:r>
              <a:rPr lang="en-US" altLang="en-US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cellular receptors and soluble effector molecules.</a:t>
            </a:r>
          </a:p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 and T cells have a surface receptor of just </a:t>
            </a:r>
            <a:r>
              <a:rPr lang="en-US" altLang="en-US" sz="28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one</a:t>
            </a:r>
            <a:r>
              <a:rPr lang="en-US" alt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8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type.</a:t>
            </a:r>
          </a:p>
          <a:p>
            <a:pPr eaLnBrk="1" hangingPunct="1"/>
            <a:endParaRPr lang="en-US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figure_03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29"/>
          <a:stretch>
            <a:fillRect/>
          </a:stretch>
        </p:blipFill>
        <p:spPr bwMode="auto">
          <a:xfrm>
            <a:off x="2895600" y="1447800"/>
            <a:ext cx="3352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Box 3"/>
          <p:cNvSpPr txBox="1">
            <a:spLocks noChangeArrowheads="1"/>
          </p:cNvSpPr>
          <p:nvPr/>
        </p:nvSpPr>
        <p:spPr bwMode="auto">
          <a:xfrm>
            <a:off x="6248400" y="1812925"/>
            <a:ext cx="277018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MHC II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Extracellular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pathogen presentation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e.g. bacteria</a:t>
            </a:r>
          </a:p>
        </p:txBody>
      </p:sp>
      <p:sp>
        <p:nvSpPr>
          <p:cNvPr id="43012" name="TextBox 4"/>
          <p:cNvSpPr txBox="1">
            <a:spLocks noChangeArrowheads="1"/>
          </p:cNvSpPr>
          <p:nvPr/>
        </p:nvSpPr>
        <p:spPr bwMode="auto">
          <a:xfrm>
            <a:off x="26988" y="1812925"/>
            <a:ext cx="27686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MHC 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Intracellular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pathogen presentation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e.g. virus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figure_03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8"/>
          <a:stretch>
            <a:fillRect/>
          </a:stretch>
        </p:blipFill>
        <p:spPr bwMode="auto">
          <a:xfrm>
            <a:off x="1143000" y="0"/>
            <a:ext cx="67024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Box 4"/>
          <p:cNvSpPr txBox="1">
            <a:spLocks noChangeArrowheads="1"/>
          </p:cNvSpPr>
          <p:nvPr/>
        </p:nvSpPr>
        <p:spPr bwMode="auto">
          <a:xfrm>
            <a:off x="1981200" y="3810000"/>
            <a:ext cx="49641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Cytotoxic			Helper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e.g.  viral		       bacterial/etc</a:t>
            </a:r>
          </a:p>
        </p:txBody>
      </p:sp>
      <p:sp>
        <p:nvSpPr>
          <p:cNvPr id="44036" name="TextBox 5"/>
          <p:cNvSpPr txBox="1">
            <a:spLocks noChangeArrowheads="1"/>
          </p:cNvSpPr>
          <p:nvPr/>
        </p:nvSpPr>
        <p:spPr bwMode="auto">
          <a:xfrm>
            <a:off x="304800" y="4549775"/>
            <a:ext cx="8610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Co-receptors </a:t>
            </a: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CD8 or CD4 on the T cell,  bind specifically to either MHC I or MHC II to </a:t>
            </a:r>
            <a:r>
              <a:rPr lang="en-US" altLang="en-US" sz="20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ensure</a:t>
            </a:r>
            <a:r>
              <a:rPr lang="en-US" altLang="en-US" sz="20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that the appropriate T cell for the pathogen type is activated – </a:t>
            </a:r>
            <a:r>
              <a:rPr lang="en-US" altLang="en-US" sz="20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control</a:t>
            </a:r>
            <a:r>
              <a:rPr lang="en-US" altLang="en-US" sz="20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</a:t>
            </a:r>
            <a:r>
              <a:rPr lang="en-US" altLang="en-US" sz="20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specificity</a:t>
            </a:r>
          </a:p>
          <a:p>
            <a:pPr>
              <a:spcBef>
                <a:spcPct val="0"/>
              </a:spcBef>
            </a:pPr>
            <a:endParaRPr lang="en-US" altLang="en-US" sz="20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Any receptor denoted as CD, clusters of differentiation, is used to mark the cell type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V_8_3_TCR-APC_Interaction.swf"/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9941"/>
            <a:ext cx="8229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Box 2"/>
          <p:cNvSpPr txBox="1">
            <a:spLocks noChangeArrowheads="1"/>
          </p:cNvSpPr>
          <p:nvPr/>
        </p:nvSpPr>
        <p:spPr bwMode="auto">
          <a:xfrm>
            <a:off x="3886200" y="84138"/>
            <a:ext cx="17796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T-cell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APC</a:t>
            </a:r>
          </a:p>
        </p:txBody>
      </p:sp>
      <p:sp>
        <p:nvSpPr>
          <p:cNvPr id="46084" name="TextBox 2"/>
          <p:cNvSpPr txBox="1">
            <a:spLocks noChangeArrowheads="1"/>
          </p:cNvSpPr>
          <p:nvPr/>
        </p:nvSpPr>
        <p:spPr bwMode="auto">
          <a:xfrm>
            <a:off x="2584337" y="1143000"/>
            <a:ext cx="4383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TCR-APC Interaction - YouTube</a:t>
            </a:r>
            <a:endParaRPr lang="en-US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1"/>
          <p:cNvSpPr txBox="1">
            <a:spLocks noChangeArrowheads="1"/>
          </p:cNvSpPr>
          <p:nvPr/>
        </p:nvSpPr>
        <p:spPr bwMode="auto">
          <a:xfrm>
            <a:off x="457200" y="304800"/>
            <a:ext cx="80772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 cytotoxic cells become </a:t>
            </a:r>
            <a:r>
              <a:rPr lang="en-US" altLang="en-US" sz="28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effector</a:t>
            </a:r>
            <a:r>
              <a:rPr lang="en-US" altLang="en-US" sz="28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cells capable of directly killing an infected cell</a:t>
            </a:r>
          </a:p>
          <a:p>
            <a:pPr>
              <a:spcBef>
                <a:spcPct val="0"/>
              </a:spcBef>
            </a:pPr>
            <a:endParaRPr lang="en-US" altLang="en-US" sz="28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 helper cells either bind directly to cells or </a:t>
            </a:r>
            <a:r>
              <a:rPr lang="en-US" altLang="en-US" sz="28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secrete cytokines </a:t>
            </a:r>
          </a:p>
          <a:p>
            <a:pPr>
              <a:spcBef>
                <a:spcPct val="0"/>
              </a:spcBef>
            </a:pPr>
            <a:endParaRPr lang="en-US" altLang="en-US" sz="280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Cytokines </a:t>
            </a:r>
            <a:r>
              <a:rPr lang="en-US" altLang="en-US" sz="2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then enhance phagocytosis by neutrophils and macrophages and antibody production by B cells</a:t>
            </a:r>
          </a:p>
          <a:p>
            <a:pPr>
              <a:spcBef>
                <a:spcPct val="0"/>
              </a:spcBef>
            </a:pPr>
            <a:endParaRPr lang="en-US" altLang="en-US" sz="28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 cells express either CD4 or CD8 </a:t>
            </a:r>
            <a:r>
              <a:rPr lang="en-US" altLang="en-US" sz="28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NEVER</a:t>
            </a:r>
            <a:r>
              <a:rPr lang="en-US" altLang="en-US" sz="28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both.</a:t>
            </a:r>
          </a:p>
          <a:p>
            <a:pPr>
              <a:spcBef>
                <a:spcPct val="0"/>
              </a:spcBef>
            </a:pPr>
            <a:endParaRPr lang="en-US" altLang="en-US" sz="2800"/>
          </a:p>
          <a:p>
            <a:pPr>
              <a:spcBef>
                <a:spcPct val="0"/>
              </a:spcBef>
            </a:pPr>
            <a:endParaRPr lang="en-US" altLang="en-US" sz="2800"/>
          </a:p>
          <a:p>
            <a:pPr>
              <a:spcBef>
                <a:spcPct val="0"/>
              </a:spcBef>
            </a:pPr>
            <a:endParaRPr lang="en-US" altLang="en-US" sz="28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57200" y="304800"/>
            <a:ext cx="80772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108585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Once activated the effector T cells must be able to </a:t>
            </a:r>
            <a:r>
              <a:rPr lang="en-US" altLang="en-US" sz="28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interact</a:t>
            </a:r>
            <a:r>
              <a:rPr lang="en-US" alt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with target cells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infected cells 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phagocytic cells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they achieve this by looking for the correct class of MHC molecules expressed on the surface of the cells. </a:t>
            </a:r>
          </a:p>
          <a:p>
            <a:pPr>
              <a:spcBef>
                <a:spcPct val="0"/>
              </a:spcBef>
            </a:pPr>
            <a:endParaRPr lang="en-US" alt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target cells must also contain the pathogen peptide </a:t>
            </a:r>
            <a:r>
              <a:rPr lang="en-US" altLang="en-US" sz="28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complexed</a:t>
            </a:r>
            <a:r>
              <a:rPr lang="en-US" alt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the MHC molecule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This is not an APC but an </a:t>
            </a:r>
            <a:r>
              <a:rPr lang="en-US" alt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infected cell</a:t>
            </a:r>
          </a:p>
          <a:p>
            <a:pPr>
              <a:spcBef>
                <a:spcPct val="0"/>
              </a:spcBef>
            </a:pPr>
            <a:endParaRPr lang="en-US" altLang="en-US" sz="2800" dirty="0"/>
          </a:p>
          <a:p>
            <a:pPr>
              <a:spcBef>
                <a:spcPct val="0"/>
              </a:spcBef>
            </a:pPr>
            <a:endParaRPr lang="en-US" altLang="en-US" sz="2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figure_03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853122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Box 4"/>
          <p:cNvSpPr txBox="1">
            <a:spLocks noChangeArrowheads="1"/>
          </p:cNvSpPr>
          <p:nvPr/>
        </p:nvSpPr>
        <p:spPr bwMode="auto">
          <a:xfrm>
            <a:off x="381000" y="152400"/>
            <a:ext cx="8382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MHC I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presents peptides derived from intracellular pathogens to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cytotoxic CD8 T cells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CD8 T cells induce apoptosis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MHC I is expressed by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nearly all cell types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is upregulated by inflammatory cytokines.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figure_03_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35463"/>
            <a:ext cx="8531225" cy="252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Box 4"/>
          <p:cNvSpPr txBox="1">
            <a:spLocks noChangeArrowheads="1"/>
          </p:cNvSpPr>
          <p:nvPr/>
        </p:nvSpPr>
        <p:spPr bwMode="auto">
          <a:xfrm>
            <a:off x="381000" y="152400"/>
            <a:ext cx="85344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MHC II</a:t>
            </a: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presents peptides derived from extracellular pathogens to</a:t>
            </a: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helper CD4 T cells</a:t>
            </a:r>
          </a:p>
          <a:p>
            <a:pPr>
              <a:spcBef>
                <a:spcPct val="0"/>
              </a:spcBef>
            </a:pPr>
            <a:endParaRPr lang="en-US" alt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CD4 T cells produce a </a:t>
            </a:r>
            <a:r>
              <a:rPr lang="en-US" altLang="en-US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variety of cytokines </a:t>
            </a: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are active against all pathogens present in the </a:t>
            </a:r>
            <a:r>
              <a:rPr lang="en-US" altLang="en-US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extracellular fluid </a:t>
            </a: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altLang="en-US" sz="2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inc.</a:t>
            </a: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virus)</a:t>
            </a:r>
          </a:p>
          <a:p>
            <a:pPr>
              <a:spcBef>
                <a:spcPct val="0"/>
              </a:spcBef>
            </a:pPr>
            <a:endParaRPr lang="en-US" alt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Effector </a:t>
            </a: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CD4 T cells recruit neutrophils and monocytes (macrophages) to the site of infection and interact via MHC II on the macrophages to </a:t>
            </a:r>
            <a:r>
              <a:rPr lang="en-US" altLang="en-US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increase </a:t>
            </a: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their killing power</a:t>
            </a:r>
          </a:p>
          <a:p>
            <a:pPr>
              <a:spcBef>
                <a:spcPct val="0"/>
              </a:spcBef>
            </a:pPr>
            <a:endParaRPr lang="en-US" alt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Another subset of T helper cells </a:t>
            </a:r>
            <a:r>
              <a:rPr lang="en-US" altLang="en-US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remains</a:t>
            </a: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 the secondary lymphoid tissue to </a:t>
            </a:r>
            <a:r>
              <a:rPr lang="en-US" altLang="en-US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stimulate</a:t>
            </a: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antibody production by B </a:t>
            </a:r>
            <a:r>
              <a:rPr lang="en-US" altLang="en-US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cells.</a:t>
            </a:r>
            <a:endParaRPr lang="en-US" altLang="en-US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1"/>
          <p:cNvSpPr txBox="1">
            <a:spLocks noChangeArrowheads="1"/>
          </p:cNvSpPr>
          <p:nvPr/>
        </p:nvSpPr>
        <p:spPr bwMode="auto">
          <a:xfrm>
            <a:off x="152400" y="685800"/>
            <a:ext cx="86868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main function of a B cell is to make </a:t>
            </a:r>
            <a:r>
              <a:rPr lang="en-US" altLang="en-US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antibody.</a:t>
            </a:r>
            <a:endParaRPr lang="en-US" alt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Activation of B cells leads to differentiation into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Plasma cells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Antibodies are released into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circulation</a:t>
            </a: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 at the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mucosal surface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during infection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Antibodies bind to pathogens,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this action alone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may</a:t>
            </a: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halt infection - neutralization of </a:t>
            </a:r>
            <a:r>
              <a:rPr lang="en-US" altLang="en-US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viruses.</a:t>
            </a:r>
            <a:endParaRPr lang="en-US" alt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Coating may also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target</a:t>
            </a: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pathogen for degradation by effector </a:t>
            </a:r>
            <a:r>
              <a:rPr lang="en-US" altLang="en-US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cells.</a:t>
            </a:r>
            <a:endParaRPr lang="en-US" alt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>
              <a:spcBef>
                <a:spcPct val="0"/>
              </a:spcBef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figure_03_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00"/>
            <a:ext cx="5186363" cy="479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2"/>
          <p:cNvSpPr>
            <a:spLocks noChangeArrowheads="1"/>
          </p:cNvSpPr>
          <p:nvPr/>
        </p:nvSpPr>
        <p:spPr bwMode="auto">
          <a:xfrm>
            <a:off x="228600" y="228600"/>
            <a:ext cx="86868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Unlike the T cell receptor, antibodies can recognize their epitopes within the </a:t>
            </a:r>
            <a:r>
              <a:rPr lang="en-US" altLang="en-US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native protein </a:t>
            </a: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 the surface of the </a:t>
            </a:r>
            <a:r>
              <a:rPr lang="en-US" altLang="en-US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pathogen.</a:t>
            </a:r>
            <a:endParaRPr lang="en-US" altLang="en-US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Peptide processing is </a:t>
            </a:r>
            <a:r>
              <a:rPr lang="en-US" altLang="en-US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</a:t>
            </a: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required by the B cell </a:t>
            </a:r>
            <a:r>
              <a:rPr lang="en-US" altLang="en-US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receptor. </a:t>
            </a:r>
            <a:endParaRPr lang="en-US" altLang="en-US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1"/>
          <p:cNvSpPr txBox="1">
            <a:spLocks noChangeArrowheads="1"/>
          </p:cNvSpPr>
          <p:nvPr/>
        </p:nvSpPr>
        <p:spPr bwMode="auto">
          <a:xfrm>
            <a:off x="228600" y="838200"/>
            <a:ext cx="84582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Antigen is </a:t>
            </a:r>
            <a:r>
              <a:rPr lang="en-US" altLang="en-US" sz="28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presented</a:t>
            </a:r>
            <a:r>
              <a:rPr lang="en-US" alt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the B cell within the lymphoid tissue by dendritic </a:t>
            </a:r>
            <a:r>
              <a:rPr lang="en-US" altLang="en-US" sz="28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cells.</a:t>
            </a:r>
            <a:endParaRPr lang="en-US" altLang="en-US" sz="2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Naïve</a:t>
            </a:r>
            <a:r>
              <a:rPr lang="en-US" alt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 cells which do not interact with the antigen continue in </a:t>
            </a:r>
            <a:r>
              <a:rPr lang="en-US" altLang="en-US" sz="28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circulation.</a:t>
            </a:r>
            <a:endParaRPr lang="en-US" altLang="en-US" sz="2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Binding of a bacterium or protein to a B cell </a:t>
            </a:r>
            <a:r>
              <a:rPr lang="en-US" altLang="en-US" sz="28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triggers </a:t>
            </a:r>
            <a:r>
              <a:rPr lang="en-US" altLang="en-US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receptor mediated </a:t>
            </a:r>
            <a:r>
              <a:rPr lang="en-US" altLang="en-US" sz="28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endocytosis.</a:t>
            </a:r>
            <a:endParaRPr lang="en-US" altLang="en-US" sz="2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7772400" cy="60960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B cell receptor and T cell receptor can be made in an </a:t>
            </a:r>
            <a:r>
              <a:rPr lang="en-US" altLang="en-US" sz="280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infinite</a:t>
            </a:r>
            <a:r>
              <a:rPr lang="en-US" altLang="en-US" sz="280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8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number of different versions.</a:t>
            </a:r>
          </a:p>
          <a:p>
            <a:pPr eaLnBrk="1" hangingPunct="1"/>
            <a:endParaRPr lang="en-US" altLang="en-US" sz="280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/>
            <a:r>
              <a:rPr lang="en-US" altLang="en-US" sz="28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Each different B or T receptor binds a different </a:t>
            </a:r>
            <a:r>
              <a:rPr lang="en-US" altLang="en-US" sz="280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ligand (Ag).</a:t>
            </a:r>
          </a:p>
          <a:p>
            <a:pPr eaLnBrk="1" hangingPunct="1"/>
            <a:endParaRPr lang="en-US" altLang="en-US" sz="280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/>
            <a:r>
              <a:rPr lang="en-US" altLang="en-US" sz="28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During infection only the cells with receptors which can bind the pathogen will be </a:t>
            </a:r>
            <a:r>
              <a:rPr lang="en-US" altLang="en-US" sz="280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stimulated</a:t>
            </a:r>
            <a:r>
              <a:rPr lang="en-US" altLang="en-US" sz="280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8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divide, proliferate and differentiate into effector cells.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228600" y="117475"/>
            <a:ext cx="84582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800" dirty="0"/>
          </a:p>
          <a:p>
            <a:pPr>
              <a:spcBef>
                <a:spcPct val="0"/>
              </a:spcBef>
            </a:pPr>
            <a:endParaRPr lang="en-US" altLang="en-US" sz="2800" dirty="0"/>
          </a:p>
          <a:p>
            <a:pPr>
              <a:spcBef>
                <a:spcPct val="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Bacteria are thus engulfed within an </a:t>
            </a:r>
            <a:r>
              <a:rPr lang="en-US" altLang="en-US" sz="28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endocytic</a:t>
            </a:r>
            <a:r>
              <a:rPr lang="en-US" alt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vesicle of the B cell and </a:t>
            </a:r>
            <a:r>
              <a:rPr lang="en-US" altLang="en-US" sz="28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degraded.</a:t>
            </a:r>
            <a:endParaRPr lang="en-US" altLang="en-US" sz="2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Resultant peptides are bound by </a:t>
            </a:r>
            <a:r>
              <a:rPr lang="en-US" altLang="en-US" sz="28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MHC II </a:t>
            </a:r>
            <a:r>
              <a:rPr lang="en-US" altLang="en-US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molecules and presented back at the B cell </a:t>
            </a:r>
            <a:r>
              <a:rPr lang="en-US" altLang="en-US" sz="28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surface.</a:t>
            </a:r>
            <a:endParaRPr lang="en-US" altLang="en-US" sz="2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peptide is then presented to the </a:t>
            </a:r>
            <a:r>
              <a:rPr lang="en-US" altLang="en-US" sz="28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 helper cell </a:t>
            </a:r>
            <a:r>
              <a:rPr lang="en-US" altLang="en-US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this interaction </a:t>
            </a:r>
            <a:r>
              <a:rPr lang="en-US" altLang="en-US" sz="28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leads</a:t>
            </a:r>
            <a:r>
              <a:rPr lang="en-US" alt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differentiation of the B cell into a plasma </a:t>
            </a:r>
            <a:r>
              <a:rPr lang="en-US" altLang="en-US" sz="28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cell.</a:t>
            </a:r>
            <a:endParaRPr lang="en-US" altLang="en-US" sz="2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1"/>
          <p:cNvSpPr txBox="1">
            <a:spLocks noChangeArrowheads="1"/>
          </p:cNvSpPr>
          <p:nvPr/>
        </p:nvSpPr>
        <p:spPr bwMode="auto">
          <a:xfrm>
            <a:off x="381000" y="381000"/>
            <a:ext cx="8229600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This is why the T cells are presented the antigen </a:t>
            </a:r>
            <a:r>
              <a:rPr lang="en-US" altLang="en-US" sz="28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first.</a:t>
            </a:r>
            <a:endParaRPr lang="en-US" altLang="en-US" sz="28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 cells must </a:t>
            </a:r>
            <a:r>
              <a:rPr lang="en-US" altLang="en-US" sz="28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interact</a:t>
            </a:r>
            <a:r>
              <a:rPr lang="en-US" alt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with effector T helper cells in order to </a:t>
            </a:r>
            <a:r>
              <a:rPr lang="en-US" altLang="en-US" sz="28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differentiate</a:t>
            </a:r>
            <a:r>
              <a:rPr lang="en-US" alt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plasma </a:t>
            </a:r>
            <a:r>
              <a:rPr lang="en-US" altLang="en-US" sz="28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cells.</a:t>
            </a:r>
            <a:endParaRPr lang="en-US" altLang="en-US" sz="2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T helper cell </a:t>
            </a:r>
            <a:r>
              <a:rPr lang="en-US" altLang="en-US" sz="28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secretes cytokines </a:t>
            </a:r>
            <a:r>
              <a:rPr lang="en-US" altLang="en-US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the B cell which stimulate </a:t>
            </a:r>
            <a:r>
              <a:rPr lang="en-US" altLang="en-US" sz="28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differentiation.</a:t>
            </a:r>
            <a:endParaRPr lang="en-US" altLang="en-US" sz="2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Example of </a:t>
            </a:r>
            <a:r>
              <a:rPr lang="en-US" altLang="en-US" sz="28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cellular </a:t>
            </a:r>
            <a:r>
              <a:rPr lang="en-US" altLang="en-US" sz="28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co-operation.</a:t>
            </a:r>
            <a:endParaRPr lang="en-US" altLang="en-US" sz="28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Both T and B cells must be </a:t>
            </a:r>
            <a:r>
              <a:rPr lang="en-US" altLang="en-US" sz="28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triggered</a:t>
            </a:r>
            <a:r>
              <a:rPr lang="en-US" alt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by the </a:t>
            </a:r>
            <a:r>
              <a:rPr lang="en-US" altLang="en-US" sz="28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same</a:t>
            </a:r>
            <a:r>
              <a:rPr lang="en-US" alt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pathogen but </a:t>
            </a:r>
            <a:r>
              <a:rPr lang="en-US" altLang="en-US" sz="28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 necessarily </a:t>
            </a:r>
            <a:r>
              <a:rPr lang="en-US" altLang="en-US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same </a:t>
            </a:r>
            <a:r>
              <a:rPr lang="en-US" altLang="en-US" sz="28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epitope.</a:t>
            </a:r>
            <a:endParaRPr lang="en-US" altLang="en-US" sz="2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800" dirty="0"/>
          </a:p>
          <a:p>
            <a:pPr>
              <a:spcBef>
                <a:spcPct val="0"/>
              </a:spcBef>
            </a:pPr>
            <a:endParaRPr lang="en-US" altLang="en-US" sz="28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figure_03_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20900"/>
            <a:ext cx="8531225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extBox 2"/>
          <p:cNvSpPr txBox="1">
            <a:spLocks noChangeArrowheads="1"/>
          </p:cNvSpPr>
          <p:nvPr/>
        </p:nvSpPr>
        <p:spPr bwMode="auto">
          <a:xfrm>
            <a:off x="152400" y="914400"/>
            <a:ext cx="88367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 and T cell co-operation lead to differentiation into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plasma 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32Na8fGjzA?version=3&amp;hl=en_US"/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696200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Box 4"/>
          <p:cNvSpPr txBox="1">
            <a:spLocks noChangeArrowheads="1"/>
          </p:cNvSpPr>
          <p:nvPr/>
        </p:nvSpPr>
        <p:spPr bwMode="auto">
          <a:xfrm>
            <a:off x="3610853" y="296863"/>
            <a:ext cx="23615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Clonal Selection</a:t>
            </a:r>
          </a:p>
        </p:txBody>
      </p:sp>
      <p:sp>
        <p:nvSpPr>
          <p:cNvPr id="61444" name="TextBox 1"/>
          <p:cNvSpPr txBox="1">
            <a:spLocks noChangeArrowheads="1"/>
          </p:cNvSpPr>
          <p:nvPr/>
        </p:nvSpPr>
        <p:spPr bwMode="auto">
          <a:xfrm>
            <a:off x="1447800" y="16002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445" name="TextBox 1"/>
          <p:cNvSpPr txBox="1">
            <a:spLocks noChangeArrowheads="1"/>
          </p:cNvSpPr>
          <p:nvPr/>
        </p:nvSpPr>
        <p:spPr bwMode="auto">
          <a:xfrm>
            <a:off x="3610853" y="1369516"/>
            <a:ext cx="23615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Clonal Selection</a:t>
            </a:r>
            <a:endParaRPr lang="en-US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1"/>
          <p:cNvSpPr txBox="1">
            <a:spLocks noChangeArrowheads="1"/>
          </p:cNvSpPr>
          <p:nvPr/>
        </p:nvSpPr>
        <p:spPr bwMode="auto">
          <a:xfrm>
            <a:off x="381000" y="762000"/>
            <a:ext cx="815340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Antibodies </a:t>
            </a: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are divided into </a:t>
            </a:r>
            <a:r>
              <a:rPr lang="en-US" altLang="en-US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 classes </a:t>
            </a: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</a:t>
            </a: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isotypes</a:t>
            </a: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according to the structure of the </a:t>
            </a:r>
            <a:r>
              <a:rPr lang="en-US" altLang="en-US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heavy chain </a:t>
            </a: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constant </a:t>
            </a:r>
            <a:r>
              <a:rPr lang="en-US" altLang="en-US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region.</a:t>
            </a:r>
            <a:endParaRPr lang="en-US" altLang="en-US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IgA, IgD, IgE, IgG and IgM</a:t>
            </a:r>
          </a:p>
          <a:p>
            <a:pPr>
              <a:spcBef>
                <a:spcPct val="0"/>
              </a:spcBef>
            </a:pPr>
            <a:endParaRPr lang="en-US" altLang="en-US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Naive B cells express IgM and IgD</a:t>
            </a:r>
          </a:p>
          <a:p>
            <a:pPr>
              <a:spcBef>
                <a:spcPct val="0"/>
              </a:spcBef>
            </a:pPr>
            <a:endParaRPr lang="en-US" altLang="en-US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IgM is the </a:t>
            </a:r>
            <a:r>
              <a:rPr lang="en-US" altLang="en-US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first</a:t>
            </a: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immunoglobulin to be secreted in response to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infection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 the immune response progresses other antibody classes are produced by the B cell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Antibodies circulate in the bloodstream and </a:t>
            </a:r>
            <a:r>
              <a:rPr lang="en-US" altLang="en-US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enter</a:t>
            </a: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site of infection through the more permeable areas of the </a:t>
            </a:r>
            <a:r>
              <a:rPr lang="en-US" altLang="en-US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blood </a:t>
            </a:r>
            <a:r>
              <a:rPr lang="en-US" altLang="en-US" sz="20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vessels.</a:t>
            </a:r>
            <a:endParaRPr lang="en-US" altLang="en-US" sz="20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/>
          </a:p>
          <a:p>
            <a:pPr>
              <a:spcBef>
                <a:spcPct val="0"/>
              </a:spcBef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1"/>
          <p:cNvSpPr txBox="1">
            <a:spLocks noChangeArrowheads="1"/>
          </p:cNvSpPr>
          <p:nvPr/>
        </p:nvSpPr>
        <p:spPr bwMode="auto">
          <a:xfrm>
            <a:off x="381000" y="457200"/>
            <a:ext cx="83820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Antibodies</a:t>
            </a: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bind</a:t>
            </a: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extracellular pathogens and the protein toxins they secrete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IgA</a:t>
            </a: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 made in the lymphoid tissues below the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mucosal surfaces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is selectively transported through the epithelial layer to act against mucosal infections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Antibodies bound to a pathogen/toxin can act to: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Inhibit growth and replication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Interfere with binding to the host cell </a:t>
            </a:r>
          </a:p>
          <a:p>
            <a:pPr lvl="2">
              <a:spcBef>
                <a:spcPct val="0"/>
              </a:spcBef>
              <a:buFontTx/>
              <a:buNone/>
            </a:pP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en-US" alt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neutralization of virus or toxin</a:t>
            </a:r>
          </a:p>
          <a:p>
            <a:pPr lvl="2"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sz="2400" dirty="0"/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1"/>
          <p:cNvSpPr txBox="1">
            <a:spLocks noChangeArrowheads="1"/>
          </p:cNvSpPr>
          <p:nvPr/>
        </p:nvSpPr>
        <p:spPr bwMode="auto">
          <a:xfrm>
            <a:off x="304800" y="457200"/>
            <a:ext cx="8382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IgG</a:t>
            </a:r>
            <a:r>
              <a:rPr lang="en-US" alt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has an important role in the killing of extracellular pathogens and neutralization of </a:t>
            </a:r>
            <a:r>
              <a:rPr lang="en-US" altLang="en-US" sz="28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toxins </a:t>
            </a:r>
            <a:r>
              <a:rPr lang="en-US" altLang="en-US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</a:t>
            </a:r>
            <a:r>
              <a:rPr lang="en-US" alt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8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Opsonization</a:t>
            </a:r>
            <a:endParaRPr lang="en-US" altLang="en-US" sz="28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Neutrophils and macrophages express receptors for the constant region of IgG but </a:t>
            </a:r>
            <a:r>
              <a:rPr lang="en-US" altLang="en-US" sz="28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</a:t>
            </a:r>
            <a:r>
              <a:rPr lang="en-US" alt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8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IgM.</a:t>
            </a:r>
            <a:endParaRPr lang="en-US" altLang="en-US" sz="2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Opsonization can also be achieved by coating with </a:t>
            </a:r>
            <a:r>
              <a:rPr lang="en-US" altLang="en-US" sz="28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complement.</a:t>
            </a:r>
            <a:endParaRPr lang="en-US" altLang="en-US" sz="28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800" dirty="0"/>
          </a:p>
          <a:p>
            <a:pPr>
              <a:spcBef>
                <a:spcPct val="0"/>
              </a:spcBef>
            </a:pPr>
            <a:endParaRPr lang="en-US" altLang="en-US" sz="28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Box 1"/>
          <p:cNvSpPr txBox="1">
            <a:spLocks noChangeArrowheads="1"/>
          </p:cNvSpPr>
          <p:nvPr/>
        </p:nvSpPr>
        <p:spPr bwMode="auto">
          <a:xfrm>
            <a:off x="304800" y="457200"/>
            <a:ext cx="83820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IgM</a:t>
            </a:r>
            <a:r>
              <a:rPr lang="en-US" alt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interacts with complement and initiates the </a:t>
            </a:r>
            <a:r>
              <a:rPr lang="en-US" altLang="en-US" sz="28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classical pathway </a:t>
            </a:r>
            <a:r>
              <a:rPr lang="en-US" altLang="en-US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leading to pathogen coating with </a:t>
            </a:r>
            <a:r>
              <a:rPr lang="en-US" altLang="en-US" sz="28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C3b.</a:t>
            </a:r>
            <a:endParaRPr lang="en-US" altLang="en-US" sz="2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C3b</a:t>
            </a:r>
            <a:r>
              <a:rPr lang="en-US" alt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tags</a:t>
            </a:r>
            <a:r>
              <a:rPr lang="en-US" alt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pathogen for destruction by </a:t>
            </a:r>
            <a:r>
              <a:rPr lang="en-US" altLang="en-US" sz="28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macrophages</a:t>
            </a:r>
            <a:r>
              <a:rPr lang="en-US" alt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which express complement </a:t>
            </a:r>
            <a:r>
              <a:rPr lang="en-US" altLang="en-US" sz="28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receptors.</a:t>
            </a:r>
            <a:endParaRPr lang="en-US" altLang="en-US" sz="2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Maximum phagocytic stimulation is achieved by coating the pathogen in </a:t>
            </a:r>
            <a:r>
              <a:rPr lang="en-US" altLang="en-US" sz="28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both </a:t>
            </a:r>
            <a:r>
              <a:rPr lang="en-US" altLang="en-US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IgG and </a:t>
            </a:r>
            <a:r>
              <a:rPr lang="en-US" altLang="en-US" sz="28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complement.</a:t>
            </a:r>
            <a:endParaRPr lang="en-US" altLang="en-US" sz="2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figure_03_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317500"/>
            <a:ext cx="4175125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1"/>
          <p:cNvSpPr txBox="1">
            <a:spLocks noChangeArrowheads="1"/>
          </p:cNvSpPr>
          <p:nvPr/>
        </p:nvSpPr>
        <p:spPr bwMode="auto">
          <a:xfrm>
            <a:off x="533400" y="457200"/>
            <a:ext cx="81534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IgE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does not freely circulate but is mostly found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bound</a:t>
            </a: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Mast cells via the constant </a:t>
            </a:r>
            <a:r>
              <a:rPr lang="en-US" altLang="en-US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region.</a:t>
            </a:r>
            <a:endParaRPr lang="en-US" alt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IgE is active against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parasites</a:t>
            </a: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</a:t>
            </a: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helminths</a:t>
            </a: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triggers the Mast cell to release inflammatory mediators.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IgE is also involved in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allergic</a:t>
            </a: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reactions.</a:t>
            </a:r>
            <a:endParaRPr lang="en-US" alt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 not involve an infectious </a:t>
            </a:r>
            <a:r>
              <a:rPr lang="en-US" altLang="en-US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organism.</a:t>
            </a:r>
            <a:endParaRPr lang="en-US" alt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Antigen may be to pollen etc.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685800" y="533400"/>
            <a:ext cx="7772400" cy="55626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Adaptive immunity is </a:t>
            </a:r>
            <a:r>
              <a:rPr lang="en-US" altLang="en-US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unique</a:t>
            </a:r>
            <a:r>
              <a:rPr lang="en-US" altLang="en-US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vertebrate animals.</a:t>
            </a:r>
          </a:p>
          <a:p>
            <a:pPr eaLnBrk="1" hangingPunct="1"/>
            <a:endParaRPr lang="en-US" altLang="en-US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/>
            <a:r>
              <a:rPr lang="en-US" altLang="en-US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</a:t>
            </a:r>
            <a:r>
              <a:rPr lang="en-US" altLang="en-US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complements</a:t>
            </a:r>
            <a:r>
              <a:rPr lang="en-US" altLang="en-US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innate system.</a:t>
            </a:r>
          </a:p>
          <a:p>
            <a:pPr eaLnBrk="1" hangingPunct="1"/>
            <a:endParaRPr lang="en-US" altLang="en-US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/>
            <a:r>
              <a:rPr lang="en-US" altLang="en-US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Adaptive immunity </a:t>
            </a:r>
          </a:p>
          <a:p>
            <a:pPr lvl="1" eaLnBrk="1" hangingPunct="1"/>
            <a:r>
              <a:rPr lang="en-US" altLang="en-US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increases specificity of the immune attack.</a:t>
            </a:r>
          </a:p>
          <a:p>
            <a:pPr lvl="1" eaLnBrk="1" hangingPunct="1"/>
            <a:r>
              <a:rPr lang="en-US" altLang="en-US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Permits the development of </a:t>
            </a:r>
            <a:r>
              <a:rPr lang="en-US" altLang="en-US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memory.</a:t>
            </a:r>
          </a:p>
          <a:p>
            <a:pPr lvl="1" eaLnBrk="1" hangingPunct="1"/>
            <a:r>
              <a:rPr lang="en-US" altLang="en-US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Enables the host to defend against rapidly </a:t>
            </a:r>
            <a:r>
              <a:rPr lang="en-US" altLang="en-US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evolving</a:t>
            </a:r>
            <a:r>
              <a:rPr lang="en-US" altLang="en-US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microbes (the innate cannot change in specificity only the adaptive).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1"/>
          <p:cNvSpPr txBox="1">
            <a:spLocks noChangeArrowheads="1"/>
          </p:cNvSpPr>
          <p:nvPr/>
        </p:nvSpPr>
        <p:spPr bwMode="auto">
          <a:xfrm>
            <a:off x="304800" y="304800"/>
            <a:ext cx="8229600" cy="63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Antibodies act as a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bridge</a:t>
            </a: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between pathogen and effector molecule or </a:t>
            </a:r>
            <a:r>
              <a:rPr lang="en-US" altLang="en-US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cell.</a:t>
            </a:r>
            <a:endParaRPr lang="en-US" alt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All naïve B cells have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IgM</a:t>
            </a: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receptors and this is the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first isotype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antibody which is secreted upon </a:t>
            </a:r>
            <a:r>
              <a:rPr lang="en-US" altLang="en-US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activation.</a:t>
            </a:r>
            <a:endParaRPr lang="en-US" alt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 the B cell clone expands in the germinal center of the secondary lymphoid tissue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 mechanisms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within the B cell modify the antibody it is </a:t>
            </a:r>
            <a:r>
              <a:rPr lang="en-US" altLang="en-US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secreting.</a:t>
            </a:r>
            <a:endParaRPr lang="en-US" alt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Somatic hypermutation 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Isotype switching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Remember somatic recombination randomly generated the receptor the first </a:t>
            </a:r>
            <a:r>
              <a:rPr lang="en-US" altLang="en-US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time.</a:t>
            </a:r>
            <a:endParaRPr lang="en-US" alt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>
            <a:spLocks noChangeArrowheads="1"/>
          </p:cNvSpPr>
          <p:nvPr/>
        </p:nvSpPr>
        <p:spPr bwMode="auto">
          <a:xfrm>
            <a:off x="152400" y="0"/>
            <a:ext cx="8534400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endParaRPr lang="en-US" altLang="en-US" sz="2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somatic hypermutation</a:t>
            </a: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;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introduces nucleotide substitutions into the variable regions of the rearranged immunoglobulin heavy and light chain genes.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This randomly generates </a:t>
            </a:r>
            <a:r>
              <a:rPr lang="en-US" alt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new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variants of the antibody </a:t>
            </a:r>
          </a:p>
          <a:p>
            <a:pPr lvl="2">
              <a:spcBef>
                <a:spcPct val="0"/>
              </a:spcBef>
            </a:pPr>
            <a:endParaRPr lang="en-US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Some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may bind more </a:t>
            </a:r>
            <a:r>
              <a:rPr lang="en-US" alt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tightly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than the original version</a:t>
            </a:r>
          </a:p>
          <a:p>
            <a:pPr lvl="2">
              <a:spcBef>
                <a:spcPct val="0"/>
              </a:spcBef>
            </a:pPr>
            <a:endParaRPr lang="en-US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Specificity is </a:t>
            </a:r>
            <a:r>
              <a:rPr lang="en-US" alt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 changed </a:t>
            </a:r>
            <a:r>
              <a:rPr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just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binding affinity</a:t>
            </a:r>
          </a:p>
          <a:p>
            <a:pPr lvl="2">
              <a:spcBef>
                <a:spcPct val="0"/>
              </a:spcBef>
            </a:pPr>
            <a:endParaRPr lang="en-US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Cells with successful mutations will be </a:t>
            </a:r>
            <a:r>
              <a:rPr lang="en-US" alt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preferentially </a:t>
            </a:r>
            <a:r>
              <a:rPr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selected to become plasma </a:t>
            </a:r>
            <a:r>
              <a:rPr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cells.</a:t>
            </a:r>
            <a:endParaRPr lang="en-US" alt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/>
          </a:p>
          <a:p>
            <a:pPr lvl="1"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ChangeArrowheads="1"/>
          </p:cNvSpPr>
          <p:nvPr/>
        </p:nvSpPr>
        <p:spPr bwMode="auto">
          <a:xfrm>
            <a:off x="152400" y="0"/>
            <a:ext cx="85344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endParaRPr lang="en-US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2)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Isotype switching;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also called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class switch recombination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changes the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isotype</a:t>
            </a: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the antibody but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</a:t>
            </a: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antigen binding </a:t>
            </a:r>
            <a:r>
              <a:rPr lang="en-US" altLang="en-US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site.</a:t>
            </a:r>
            <a:endParaRPr lang="en-US" alt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coding regions for the constant IgG, IgA and IgE </a:t>
            </a:r>
          </a:p>
          <a:p>
            <a:pPr lvl="2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chains lie </a:t>
            </a:r>
            <a:r>
              <a:rPr lang="en-US" alt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downstream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the gene for IgM</a:t>
            </a:r>
          </a:p>
          <a:p>
            <a:pPr lvl="2"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coding region for the IgM constant chain is </a:t>
            </a:r>
            <a:r>
              <a:rPr lang="en-US" alt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spliced out </a:t>
            </a:r>
            <a:r>
              <a:rPr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the gene for the new class is brought into position next to the variable chain coding </a:t>
            </a:r>
            <a:r>
              <a:rPr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region.</a:t>
            </a:r>
            <a:endParaRPr lang="en-US" alt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figure_03_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5312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TextBox 4"/>
          <p:cNvSpPr txBox="1">
            <a:spLocks noChangeArrowheads="1"/>
          </p:cNvSpPr>
          <p:nvPr/>
        </p:nvSpPr>
        <p:spPr bwMode="auto">
          <a:xfrm>
            <a:off x="228600" y="4724400"/>
            <a:ext cx="86836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site and type of infection will determine which class of antibody is switched 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Mucosal Peyers patches	IgM to IgA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Lymph nodes			IgM to IgG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Parasitic infection 		IgM to IgE</a:t>
            </a: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Box 1"/>
          <p:cNvSpPr txBox="1">
            <a:spLocks noChangeArrowheads="1"/>
          </p:cNvSpPr>
          <p:nvPr/>
        </p:nvSpPr>
        <p:spPr bwMode="auto">
          <a:xfrm>
            <a:off x="457200" y="838200"/>
            <a:ext cx="83058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combined effect of somatic hypermutation and antibody class switching is the selection of antibodies which;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bind more tightly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the pathogen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are</a:t>
            </a: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delivered more efficiently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the site of infection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are</a:t>
            </a: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better at interacting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with effector cells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These high affinity antibodies are the ones which will be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retained</a:t>
            </a: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the immunological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memory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Box 1"/>
          <p:cNvSpPr txBox="1">
            <a:spLocks noChangeArrowheads="1"/>
          </p:cNvSpPr>
          <p:nvPr/>
        </p:nvSpPr>
        <p:spPr bwMode="auto">
          <a:xfrm>
            <a:off x="609600" y="304800"/>
            <a:ext cx="7924800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During the course of an infection clones of pathogen specific T and B cells are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expanded</a:t>
            </a: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generate effector cells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Once the infection is eliminated the immune response must be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terminated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Regulatory mechanisms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reduce inflammation and permit repair of damaged </a:t>
            </a:r>
            <a:r>
              <a:rPr lang="en-US" altLang="en-US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tissue.</a:t>
            </a:r>
            <a:endParaRPr lang="en-US" alt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Effector T cells are signaled to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die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Plasma cells are allowed to persist and continue to generate pathogen specific antibodies which circulate in the blood for years in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anticipation</a:t>
            </a: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a secondary </a:t>
            </a:r>
            <a:r>
              <a:rPr lang="en-US" altLang="en-US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infection.</a:t>
            </a:r>
            <a:endParaRPr lang="en-US" alt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Box 1"/>
          <p:cNvSpPr txBox="1">
            <a:spLocks noChangeArrowheads="1"/>
          </p:cNvSpPr>
          <p:nvPr/>
        </p:nvSpPr>
        <p:spPr bwMode="auto">
          <a:xfrm>
            <a:off x="381000" y="152400"/>
            <a:ext cx="8229600" cy="63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Clonal expansion during infection also generates memory T and B cells which can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persist</a:t>
            </a: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 the life of the host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secondary adaptive immune response is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faster and stronger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than the primary response because;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Specific memory cells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out number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naïve cells of the primary </a:t>
            </a:r>
            <a:r>
              <a:rPr lang="en-US" altLang="en-US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infection.</a:t>
            </a:r>
            <a:endParaRPr lang="en-US" alt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Memory cells are more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quickly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activated than </a:t>
            </a:r>
            <a:r>
              <a:rPr lang="en-US" altLang="en-US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naïve.</a:t>
            </a:r>
            <a:endParaRPr lang="en-US" alt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Memory cells can patrol non-lymphoid tissue and therefore detect infection </a:t>
            </a:r>
            <a:r>
              <a:rPr lang="en-US" altLang="en-US" sz="24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earlier.</a:t>
            </a:r>
            <a:endParaRPr lang="en-US" altLang="en-US" sz="24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Memory B cells make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higher affinity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antibodies than the naïve ones they originated </a:t>
            </a:r>
            <a:r>
              <a:rPr lang="en-US" altLang="en-US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from.</a:t>
            </a:r>
            <a:endParaRPr lang="en-US" alt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Box 1"/>
          <p:cNvSpPr txBox="1">
            <a:spLocks noChangeArrowheads="1"/>
          </p:cNvSpPr>
          <p:nvPr/>
        </p:nvSpPr>
        <p:spPr bwMode="auto">
          <a:xfrm>
            <a:off x="457200" y="2133600"/>
            <a:ext cx="8305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secondary immune response is so efficient that if memory cells are activated by an infection the system for </a:t>
            </a:r>
            <a:r>
              <a:rPr lang="en-US" altLang="en-US" sz="28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activating naïve </a:t>
            </a:r>
            <a:r>
              <a:rPr lang="en-US" altLang="en-US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cells is </a:t>
            </a:r>
            <a:r>
              <a:rPr lang="en-US" altLang="en-US" sz="28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shut </a:t>
            </a:r>
            <a:r>
              <a:rPr lang="en-US" altLang="en-US" sz="28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down.</a:t>
            </a:r>
            <a:endParaRPr lang="en-US" altLang="en-US" sz="28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Box 1"/>
          <p:cNvSpPr txBox="1">
            <a:spLocks noChangeArrowheads="1"/>
          </p:cNvSpPr>
          <p:nvPr/>
        </p:nvSpPr>
        <p:spPr bwMode="auto">
          <a:xfrm>
            <a:off x="381000" y="457200"/>
            <a:ext cx="82296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key to the effectiveness of the adaptive immune response is </a:t>
            </a:r>
            <a:r>
              <a:rPr lang="en-US" altLang="en-US" sz="24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versatility.</a:t>
            </a:r>
            <a:endParaRPr lang="en-US" altLang="en-US" sz="24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Because T and B cell receptors are randomly generated specificities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can</a:t>
            </a: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 created that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recognize self</a:t>
            </a: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Cells carrying such receptors have the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potential to attack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host and must be </a:t>
            </a:r>
            <a:r>
              <a:rPr lang="en-US" altLang="en-US" sz="24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eliminated.</a:t>
            </a:r>
            <a:endParaRPr lang="en-US" altLang="en-US" sz="24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Several mechanism have evolved to control this leading to immunological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tolerance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towards </a:t>
            </a:r>
            <a:r>
              <a:rPr lang="en-US" altLang="en-US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self.</a:t>
            </a:r>
            <a:endParaRPr lang="en-US" alt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Self is defined as the entire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molecular</a:t>
            </a: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constituents of the healthy human </a:t>
            </a:r>
            <a:r>
              <a:rPr lang="en-US" altLang="en-US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body.</a:t>
            </a:r>
            <a:endParaRPr lang="en-US" alt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Box 1"/>
          <p:cNvSpPr txBox="1">
            <a:spLocks noChangeArrowheads="1"/>
          </p:cNvSpPr>
          <p:nvPr/>
        </p:nvSpPr>
        <p:spPr bwMode="auto">
          <a:xfrm>
            <a:off x="334963" y="838200"/>
            <a:ext cx="861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Tolerance</a:t>
            </a: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can be generated at the time of lymphocyte development in the bone marrow or thymus (T cells</a:t>
            </a:r>
            <a:r>
              <a:rPr lang="en-US" altLang="en-US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).</a:t>
            </a:r>
            <a:endParaRPr lang="en-US" alt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Immature T cells (</a:t>
            </a:r>
            <a:r>
              <a:rPr lang="en-US" altLang="en-US" sz="24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thymocytes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are subjected to two rounds of clonal selection.</a:t>
            </a:r>
          </a:p>
          <a:p>
            <a:pPr>
              <a:spcBef>
                <a:spcPct val="0"/>
              </a:spcBef>
            </a:pPr>
            <a:endParaRPr lang="en-US" altLang="en-US" sz="2400" dirty="0"/>
          </a:p>
          <a:p>
            <a:pPr lvl="2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FF0000"/>
              </a:solidFill>
            </a:endParaRPr>
          </a:p>
          <a:p>
            <a:pPr lvl="2">
              <a:spcBef>
                <a:spcPct val="0"/>
              </a:spcBef>
            </a:pPr>
            <a:endParaRPr lang="en-US" altLang="en-US" sz="2000" dirty="0">
              <a:solidFill>
                <a:srgbClr val="FF0000"/>
              </a:solidFill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685800" y="304800"/>
            <a:ext cx="7772400" cy="57912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 cells</a:t>
            </a:r>
          </a:p>
          <a:p>
            <a:pPr lvl="1" eaLnBrk="1" hangingPunct="1"/>
            <a:r>
              <a:rPr lang="en-US" altLang="en-US" sz="24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 cell receptor </a:t>
            </a:r>
            <a:r>
              <a:rPr lang="en-US" altLang="en-US" sz="2400" b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=</a:t>
            </a:r>
            <a:r>
              <a:rPr lang="en-US" altLang="en-US" sz="240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immunoglobulin</a:t>
            </a:r>
          </a:p>
          <a:p>
            <a:pPr lvl="1" eaLnBrk="1" hangingPunct="1"/>
            <a:r>
              <a:rPr lang="en-US" altLang="en-US" sz="24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surface protein which is the recognition receptor for a pathogen</a:t>
            </a:r>
          </a:p>
          <a:p>
            <a:pPr eaLnBrk="1" hangingPunct="1"/>
            <a:r>
              <a:rPr lang="en-US" altLang="en-US" sz="28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Effector B cells </a:t>
            </a:r>
            <a:r>
              <a:rPr lang="en-US" altLang="en-US" sz="2800" b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=</a:t>
            </a:r>
            <a:r>
              <a:rPr lang="en-US" altLang="en-US" sz="280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8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plasma cells</a:t>
            </a:r>
          </a:p>
          <a:p>
            <a:pPr lvl="1" eaLnBrk="1" hangingPunct="1"/>
            <a:r>
              <a:rPr lang="en-US" altLang="en-US" sz="240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Secrete</a:t>
            </a:r>
            <a:r>
              <a:rPr lang="en-US" altLang="en-US" sz="240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soluble immunoglobulin </a:t>
            </a:r>
            <a:r>
              <a:rPr lang="en-US" altLang="en-US" sz="2400" b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=</a:t>
            </a:r>
            <a:r>
              <a:rPr lang="en-US" altLang="en-US" sz="240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antibody</a:t>
            </a:r>
          </a:p>
          <a:p>
            <a:pPr lvl="1" eaLnBrk="1" hangingPunct="1"/>
            <a:endParaRPr lang="en-US" altLang="en-US" sz="240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/>
            <a:r>
              <a:rPr lang="en-US" altLang="en-US" sz="28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 cell</a:t>
            </a:r>
          </a:p>
          <a:p>
            <a:pPr lvl="1" eaLnBrk="1" hangingPunct="1"/>
            <a:r>
              <a:rPr lang="en-US" altLang="en-US" sz="24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 cell receptor</a:t>
            </a:r>
          </a:p>
          <a:p>
            <a:pPr lvl="1" eaLnBrk="1" hangingPunct="1"/>
            <a:r>
              <a:rPr lang="en-US" altLang="en-US" sz="24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surface protein which is the recognition receptor for a pathogen.</a:t>
            </a:r>
          </a:p>
          <a:p>
            <a:pPr lvl="1" eaLnBrk="1" hangingPunct="1"/>
            <a:r>
              <a:rPr lang="en-US" altLang="en-US" sz="24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Surface expressed </a:t>
            </a:r>
            <a:r>
              <a:rPr lang="en-US" altLang="en-US" sz="240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never</a:t>
            </a:r>
            <a:r>
              <a:rPr lang="en-US" altLang="en-US" sz="240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secreted as a soluble protein.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Box 1"/>
          <p:cNvSpPr txBox="1">
            <a:spLocks noChangeArrowheads="1"/>
          </p:cNvSpPr>
          <p:nvPr/>
        </p:nvSpPr>
        <p:spPr bwMode="auto">
          <a:xfrm>
            <a:off x="304800" y="381000"/>
            <a:ext cx="8610600" cy="729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First, positive selection</a:t>
            </a: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 cells are selected which can interact efficiently with the individuals profile of MHC </a:t>
            </a:r>
            <a:r>
              <a:rPr lang="en-US" altLang="en-US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molecules.</a:t>
            </a:r>
            <a:endParaRPr lang="en-US" alt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Remember </a:t>
            </a:r>
            <a:r>
              <a:rPr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T cell receptor only recognizes antigen in the context of MHC </a:t>
            </a:r>
            <a:r>
              <a:rPr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presentation.</a:t>
            </a:r>
            <a:endParaRPr lang="en-US" alt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2">
              <a:spcBef>
                <a:spcPct val="0"/>
              </a:spcBef>
            </a:pPr>
            <a:endParaRPr lang="en-US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There are a </a:t>
            </a:r>
            <a:r>
              <a:rPr lang="en-US" alt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1000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possible MHC molecules within the human population but an individual expresses only about </a:t>
            </a:r>
            <a:r>
              <a:rPr lang="en-US" alt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lvl="2">
              <a:spcBef>
                <a:spcPct val="0"/>
              </a:spcBef>
              <a:buFontTx/>
              <a:buNone/>
            </a:pP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lvl="2"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 cells which recognize irrelevant MHC are given a signal to </a:t>
            </a:r>
            <a:r>
              <a:rPr lang="en-US" alt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die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by </a:t>
            </a:r>
            <a:r>
              <a:rPr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apoptosis.</a:t>
            </a:r>
            <a:endParaRPr lang="en-US" alt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 cells which survive positive selection now undergo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negative </a:t>
            </a:r>
            <a:r>
              <a:rPr lang="en-US" altLang="en-US" sz="24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selection.</a:t>
            </a:r>
            <a:endParaRPr lang="en-US" altLang="en-US" sz="24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2">
              <a:spcBef>
                <a:spcPct val="0"/>
              </a:spcBef>
            </a:pPr>
            <a:endParaRPr lang="en-US" altLang="en-US" sz="2000" dirty="0">
              <a:solidFill>
                <a:srgbClr val="FF0000"/>
              </a:solidFill>
            </a:endParaRPr>
          </a:p>
          <a:p>
            <a:pPr lvl="2">
              <a:spcBef>
                <a:spcPct val="0"/>
              </a:spcBef>
            </a:pPr>
            <a:endParaRPr lang="en-US" altLang="en-US" sz="2000" dirty="0">
              <a:solidFill>
                <a:srgbClr val="FF0000"/>
              </a:solidFill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0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Box 1"/>
          <p:cNvSpPr txBox="1">
            <a:spLocks noChangeArrowheads="1"/>
          </p:cNvSpPr>
          <p:nvPr/>
        </p:nvSpPr>
        <p:spPr bwMode="auto">
          <a:xfrm>
            <a:off x="381000" y="609600"/>
            <a:ext cx="84582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Second, negative selection</a:t>
            </a: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 cells which bind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too strongly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self MHC are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eliminated</a:t>
            </a: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via </a:t>
            </a:r>
            <a:r>
              <a:rPr lang="en-US" altLang="en-US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apoptosis.</a:t>
            </a:r>
            <a:endParaRPr lang="en-US" alt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If an effector cell binds with too great an affinity to a host cell via an MHC molecule it could attack that cell in the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absence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</a:t>
            </a:r>
            <a:r>
              <a:rPr lang="en-US" altLang="en-US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antigen.</a:t>
            </a:r>
            <a:endParaRPr lang="en-US" alt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 cell selection is so stringent that only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1%</a:t>
            </a: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</a:t>
            </a:r>
            <a:r>
              <a:rPr lang="en-US" altLang="en-US" sz="24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thymocytes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make it through the process –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EXTREME </a:t>
            </a:r>
            <a:r>
              <a:rPr lang="en-US" altLang="en-US" sz="24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CONTROL.</a:t>
            </a:r>
            <a:endParaRPr lang="en-US" altLang="en-US" sz="24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Surviving T cells are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non-responsive</a:t>
            </a: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self and said to be </a:t>
            </a:r>
            <a:r>
              <a:rPr lang="en-US" altLang="en-US" sz="24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self-tolerant.</a:t>
            </a:r>
            <a:endParaRPr lang="en-US" altLang="en-US" sz="24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figure_03_16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538"/>
            <a:ext cx="3838575" cy="624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TextBox 2"/>
          <p:cNvSpPr txBox="1">
            <a:spLocks noChangeArrowheads="1"/>
          </p:cNvSpPr>
          <p:nvPr/>
        </p:nvSpPr>
        <p:spPr bwMode="auto">
          <a:xfrm>
            <a:off x="4953000" y="2743200"/>
            <a:ext cx="3733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Must recognize MHC ~high </a:t>
            </a:r>
            <a:r>
              <a:rPr lang="en-US" altLang="en-US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affinity.</a:t>
            </a:r>
            <a:endParaRPr lang="en-US" alt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figure_03_16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"/>
            <a:ext cx="3838575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TextBox 2"/>
          <p:cNvSpPr txBox="1">
            <a:spLocks noChangeArrowheads="1"/>
          </p:cNvSpPr>
          <p:nvPr/>
        </p:nvSpPr>
        <p:spPr bwMode="auto">
          <a:xfrm>
            <a:off x="5562600" y="2819400"/>
            <a:ext cx="34315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Can not bind MHC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too tightly ~ low avidity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Box 1"/>
          <p:cNvSpPr txBox="1">
            <a:spLocks noChangeArrowheads="1"/>
          </p:cNvSpPr>
          <p:nvPr/>
        </p:nvSpPr>
        <p:spPr bwMode="auto">
          <a:xfrm>
            <a:off x="304800" y="609600"/>
            <a:ext cx="86106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 cell activation is dependent upon helper T cells which recognize the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same</a:t>
            </a: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antigen as the B cell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Thus, T cell selection is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effective</a:t>
            </a: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 B cells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If all self reacting T helper cells are eliminated no self reacting B cell can be activated by that T cell.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Therefore B cell selection is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 stringent as for T cells.</a:t>
            </a:r>
          </a:p>
          <a:p>
            <a:pPr>
              <a:spcBef>
                <a:spcPct val="0"/>
              </a:spcBef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Box 1"/>
          <p:cNvSpPr txBox="1">
            <a:spLocks noChangeArrowheads="1"/>
          </p:cNvSpPr>
          <p:nvPr/>
        </p:nvSpPr>
        <p:spPr bwMode="auto">
          <a:xfrm>
            <a:off x="304800" y="609600"/>
            <a:ext cx="86106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 cell selection;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the bone marrow negative selection is used to eliminate cells which could make self reactive antibodies (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auto-antibodies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 cells which bind strongly to any component of the bone marrow are triggered to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die</a:t>
            </a: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by apoptosis.</a:t>
            </a:r>
          </a:p>
          <a:p>
            <a:pPr>
              <a:spcBef>
                <a:spcPct val="0"/>
              </a:spcBef>
            </a:pPr>
            <a:endParaRPr lang="en-US" altLang="en-US" sz="2400" dirty="0"/>
          </a:p>
          <a:p>
            <a:pPr>
              <a:spcBef>
                <a:spcPct val="0"/>
              </a:spcBef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Box 1"/>
          <p:cNvSpPr txBox="1">
            <a:spLocks noChangeArrowheads="1"/>
          </p:cNvSpPr>
          <p:nvPr/>
        </p:nvSpPr>
        <p:spPr bwMode="auto">
          <a:xfrm>
            <a:off x="381000" y="609600"/>
            <a:ext cx="81534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Tolerance which arises in the primary lymphoid tissue is called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central tolerance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Mechanisms for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Peripheral tolerance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occur in the circulation, secondary lymphoid tissue and the rest of the body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Include</a:t>
            </a: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regulatory T cells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 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subset of CD4 T cells </a:t>
            </a:r>
            <a:r>
              <a:rPr lang="en-US" altLang="en-US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that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suppress</a:t>
            </a: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effector T cells reactive against healthy </a:t>
            </a:r>
            <a:r>
              <a:rPr lang="en-US" altLang="en-US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cells.</a:t>
            </a:r>
            <a:endParaRPr lang="en-US" alt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Box 1"/>
          <p:cNvSpPr txBox="1">
            <a:spLocks noChangeArrowheads="1"/>
          </p:cNvSpPr>
          <p:nvPr/>
        </p:nvSpPr>
        <p:spPr bwMode="auto">
          <a:xfrm>
            <a:off x="533400" y="304800"/>
            <a:ext cx="8229600" cy="747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If the immune response is triggered against an antigen from a non-infectious source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</a:t>
            </a: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self, disease may </a:t>
            </a:r>
            <a:r>
              <a:rPr lang="en-US" altLang="en-US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result.</a:t>
            </a:r>
            <a:endParaRPr lang="en-US" alt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adaptive immune response can become chronically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misdirected</a:t>
            </a: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towards self and damage healthy host </a:t>
            </a:r>
            <a:r>
              <a:rPr lang="en-US" altLang="en-US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tissue.</a:t>
            </a:r>
            <a:endParaRPr lang="en-US" alt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Autoimmune disease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results from an immune response against a normal component of the healthy </a:t>
            </a:r>
            <a:r>
              <a:rPr lang="en-US" altLang="en-US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body.</a:t>
            </a:r>
            <a:endParaRPr lang="en-US" alt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E.g.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Insulin-dependent diabetes mellitus (type I). 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Here the immune system targets and destroys insulin secreting </a:t>
            </a:r>
            <a:r>
              <a:rPr lang="el-GR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β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cells of the islets of Langerhans in the </a:t>
            </a:r>
            <a:r>
              <a:rPr lang="en-US" altLang="en-US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pancreas.</a:t>
            </a:r>
            <a:endParaRPr lang="en-US" alt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Autoimmunity can be triggered when T and B cells selected against pathogens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cross react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with self </a:t>
            </a:r>
            <a:r>
              <a:rPr lang="en-US" altLang="en-US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components.</a:t>
            </a:r>
            <a:endParaRPr lang="en-US" alt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/>
          </a:p>
          <a:p>
            <a:pPr>
              <a:spcBef>
                <a:spcPct val="0"/>
              </a:spcBef>
            </a:pPr>
            <a:endParaRPr lang="en-US" altLang="en-US" sz="2400" dirty="0"/>
          </a:p>
          <a:p>
            <a:pPr>
              <a:spcBef>
                <a:spcPct val="0"/>
              </a:spcBef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figure_03_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53122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TextBox 2"/>
          <p:cNvSpPr txBox="1">
            <a:spLocks noChangeArrowheads="1"/>
          </p:cNvSpPr>
          <p:nvPr/>
        </p:nvSpPr>
        <p:spPr bwMode="auto">
          <a:xfrm>
            <a:off x="76200" y="5181600"/>
            <a:ext cx="8915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Remember the B cell receptor is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modified</a:t>
            </a: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after pathogen selection and this can also </a:t>
            </a:r>
            <a:r>
              <a:rPr lang="en-US" alt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accidently</a:t>
            </a: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lead to cross reaction with self, </a:t>
            </a:r>
            <a:r>
              <a:rPr lang="en-US" altLang="en-US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auto-antibodies</a:t>
            </a:r>
            <a:r>
              <a:rPr lang="en-US" altLang="en-US" sz="2400" dirty="0" smtClean="0">
                <a:solidFill>
                  <a:schemeClr val="bg1"/>
                </a:solidFill>
              </a:rPr>
              <a:t>.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Box 1"/>
          <p:cNvSpPr txBox="1">
            <a:spLocks noChangeArrowheads="1"/>
          </p:cNvSpPr>
          <p:nvPr/>
        </p:nvSpPr>
        <p:spPr bwMode="auto">
          <a:xfrm>
            <a:off x="381000" y="685800"/>
            <a:ext cx="85344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Allergy</a:t>
            </a:r>
            <a:r>
              <a:rPr lang="en-US" alt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</a:t>
            </a:r>
            <a:r>
              <a:rPr lang="en-US" alt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hypersensitivity</a:t>
            </a:r>
            <a:r>
              <a:rPr lang="en-US" alt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arise when the immune system reacts against molecules from a non-infectious </a:t>
            </a:r>
            <a:r>
              <a:rPr lang="en-US" altLang="en-US" sz="28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source.</a:t>
            </a:r>
            <a:endParaRPr lang="en-US" altLang="en-US" sz="2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Food, grass, pollen, dust and </a:t>
            </a:r>
            <a:r>
              <a:rPr lang="en-US" altLang="en-US" sz="28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dander.</a:t>
            </a:r>
            <a:endParaRPr lang="en-US" altLang="en-US" sz="2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Non-infectious</a:t>
            </a:r>
            <a:r>
              <a:rPr lang="en-US" alt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antigens are termed </a:t>
            </a:r>
            <a:r>
              <a:rPr lang="en-US" altLang="en-US" sz="28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allergens.</a:t>
            </a:r>
            <a:endParaRPr lang="en-US" altLang="en-US" sz="2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772400" cy="58674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ligands for T or B cells are termed </a:t>
            </a:r>
            <a:r>
              <a:rPr lang="en-US" altLang="en-US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antigens</a:t>
            </a:r>
          </a:p>
          <a:p>
            <a:pPr eaLnBrk="1" hangingPunct="1"/>
            <a:endParaRPr lang="en-US" altLang="en-US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/>
            <a:r>
              <a:rPr lang="en-US" altLang="en-US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 cell receptor has a more </a:t>
            </a:r>
            <a:r>
              <a:rPr lang="en-US" altLang="en-US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limited</a:t>
            </a:r>
            <a:r>
              <a:rPr lang="en-US" altLang="en-US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range of ligands than the B cell receptor.</a:t>
            </a:r>
          </a:p>
          <a:p>
            <a:pPr lvl="2"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Box 1"/>
          <p:cNvSpPr txBox="1">
            <a:spLocks noChangeArrowheads="1"/>
          </p:cNvSpPr>
          <p:nvPr/>
        </p:nvSpPr>
        <p:spPr bwMode="auto">
          <a:xfrm>
            <a:off x="381000" y="117475"/>
            <a:ext cx="85344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 dirty="0"/>
          </a:p>
          <a:p>
            <a:pPr>
              <a:spcBef>
                <a:spcPct val="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IgE antibodies can be generated upon first exposure to the allergen</a:t>
            </a:r>
          </a:p>
          <a:p>
            <a:pPr>
              <a:spcBef>
                <a:spcPct val="0"/>
              </a:spcBef>
            </a:pPr>
            <a:endParaRPr lang="en-US" altLang="en-US" sz="2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These circulate and bind to mast cells via constant region</a:t>
            </a:r>
          </a:p>
          <a:p>
            <a:pPr>
              <a:spcBef>
                <a:spcPct val="0"/>
              </a:spcBef>
            </a:pPr>
            <a:endParaRPr lang="en-US" altLang="en-US" sz="2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 </a:t>
            </a:r>
            <a:r>
              <a:rPr lang="en-US" altLang="en-US" sz="28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re-exposure</a:t>
            </a:r>
            <a:r>
              <a:rPr lang="en-US" alt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allergen binds to the variable region of the IgE coating the Mast cells which </a:t>
            </a:r>
            <a:r>
              <a:rPr lang="en-US" altLang="en-US" sz="28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immediately </a:t>
            </a:r>
            <a:r>
              <a:rPr lang="en-US" altLang="en-US" sz="28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triggers</a:t>
            </a:r>
            <a:r>
              <a:rPr lang="en-US" alt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inflammatory mediator </a:t>
            </a:r>
            <a:r>
              <a:rPr lang="en-US" altLang="en-US" sz="28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release</a:t>
            </a:r>
            <a:r>
              <a:rPr lang="en-US" alt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alt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Can cause </a:t>
            </a:r>
            <a:r>
              <a:rPr lang="en-US" altLang="en-US" sz="28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dangerous</a:t>
            </a:r>
            <a:r>
              <a:rPr lang="en-US" alt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asthmatic or systemic </a:t>
            </a:r>
            <a:r>
              <a:rPr lang="en-US" altLang="en-US" sz="28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anaphylatic</a:t>
            </a:r>
            <a:r>
              <a:rPr lang="en-US" altLang="en-US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8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response.</a:t>
            </a:r>
            <a:endParaRPr lang="en-US" altLang="en-US" sz="2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figure_03_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17500"/>
            <a:ext cx="3979863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8763000" cy="5867400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Both receptor types are structurally related</a:t>
            </a:r>
          </a:p>
          <a:p>
            <a:pPr eaLnBrk="1" hangingPunct="1"/>
            <a:r>
              <a:rPr lang="en-US" altLang="en-US" sz="240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Immunoglobulins</a:t>
            </a:r>
          </a:p>
          <a:p>
            <a:pPr lvl="2" eaLnBrk="1" hangingPunct="1"/>
            <a:r>
              <a:rPr lang="en-US" altLang="en-US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Two</a:t>
            </a:r>
            <a:r>
              <a:rPr lang="en-US" altLang="en-US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different polypeptide chains; </a:t>
            </a:r>
            <a:r>
              <a:rPr lang="en-US" altLang="en-US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heavy</a:t>
            </a:r>
            <a:r>
              <a:rPr lang="en-US" altLang="en-US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</a:t>
            </a:r>
            <a:r>
              <a:rPr lang="en-US" altLang="en-US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light</a:t>
            </a:r>
            <a:r>
              <a:rPr lang="en-US" altLang="en-US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chain.</a:t>
            </a:r>
          </a:p>
          <a:p>
            <a:pPr lvl="2" eaLnBrk="1" hangingPunct="1"/>
            <a:endParaRPr lang="en-US" altLang="en-US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2" eaLnBrk="1" hangingPunct="1"/>
            <a:r>
              <a:rPr lang="en-US" altLang="en-US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Two</a:t>
            </a:r>
            <a:r>
              <a:rPr lang="en-US" altLang="en-US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identical copies of each polypeptide form a </a:t>
            </a:r>
            <a:r>
              <a:rPr lang="en-US" altLang="en-US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“Y” </a:t>
            </a:r>
            <a:r>
              <a:rPr lang="en-US" altLang="en-US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shaped molecule.</a:t>
            </a:r>
          </a:p>
          <a:p>
            <a:pPr lvl="2" eaLnBrk="1" hangingPunct="1"/>
            <a:endParaRPr lang="en-US" altLang="en-US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2" eaLnBrk="1" hangingPunct="1"/>
            <a:r>
              <a:rPr lang="en-US" altLang="en-US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Both the heavy and the light chain molecules have amino-terminal </a:t>
            </a:r>
            <a:r>
              <a:rPr lang="en-US" altLang="en-US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variable regions.</a:t>
            </a:r>
          </a:p>
          <a:p>
            <a:pPr lvl="2" eaLnBrk="1" hangingPunct="1"/>
            <a:endParaRPr lang="en-US" altLang="en-US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2" eaLnBrk="1" hangingPunct="1"/>
            <a:r>
              <a:rPr lang="en-US" altLang="en-US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variable regions of two different Immunoglobulin molecules vary in amino acid sequence and provide </a:t>
            </a:r>
            <a:r>
              <a:rPr lang="en-US" altLang="en-US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binding specificity</a:t>
            </a:r>
            <a:r>
              <a:rPr lang="en-US" altLang="en-US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 the antigen.</a:t>
            </a:r>
          </a:p>
          <a:p>
            <a:pPr lvl="2" eaLnBrk="1" hangingPunct="1"/>
            <a:endParaRPr lang="en-US" altLang="en-US" sz="2000" smtClean="0"/>
          </a:p>
          <a:p>
            <a:pPr eaLnBrk="1" hangingPunct="1"/>
            <a:endParaRPr lang="en-US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153400" cy="55626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Immunoglogulins</a:t>
            </a:r>
          </a:p>
          <a:p>
            <a:pPr lvl="2" eaLnBrk="1" hangingPunct="1"/>
            <a:r>
              <a:rPr lang="en-US" altLang="en-US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remainder of the molecule is termed the</a:t>
            </a:r>
            <a:r>
              <a:rPr lang="en-US" altLang="en-US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constant region</a:t>
            </a:r>
            <a:r>
              <a:rPr lang="en-US" altLang="en-US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is similar in sequence between immunoglobulin molecules (defines the Ig </a:t>
            </a:r>
            <a:r>
              <a:rPr lang="en-US" altLang="en-US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class</a:t>
            </a:r>
            <a:r>
              <a:rPr lang="en-US" altLang="en-US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).</a:t>
            </a:r>
          </a:p>
          <a:p>
            <a:pPr eaLnBrk="1" hangingPunct="1"/>
            <a:endParaRPr lang="en-US" altLang="en-US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2" eaLnBrk="1" hangingPunct="1"/>
            <a:r>
              <a:rPr lang="en-US" altLang="en-US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Different classes of Ig have different </a:t>
            </a:r>
            <a:r>
              <a:rPr lang="en-US" altLang="en-US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effector functions </a:t>
            </a:r>
            <a:r>
              <a:rPr lang="en-US" altLang="en-US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target different regions of the body</a:t>
            </a:r>
          </a:p>
          <a:p>
            <a:pPr eaLnBrk="1" hangingPunct="1"/>
            <a:endParaRPr lang="en-US" altLang="en-US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2" eaLnBrk="1" hangingPunct="1"/>
            <a:r>
              <a:rPr lang="en-US" altLang="en-US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Anchored in the cell membrane by the carboxyl end of the heavy chain.  </a:t>
            </a:r>
          </a:p>
          <a:p>
            <a:pPr lvl="3" eaLnBrk="1" hangingPunct="1"/>
            <a:r>
              <a:rPr lang="en-US" altLang="en-US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This is missing from the </a:t>
            </a:r>
            <a:r>
              <a:rPr lang="en-US" altLang="en-US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secreted</a:t>
            </a:r>
            <a:r>
              <a:rPr lang="en-US" altLang="en-US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antibody 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1981</TotalTime>
  <Words>3593</Words>
  <Application>Microsoft Office PowerPoint</Application>
  <PresentationFormat>On-screen Show (4:3)</PresentationFormat>
  <Paragraphs>477</Paragraphs>
  <Slides>71</Slides>
  <Notes>20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5" baseType="lpstr">
      <vt:lpstr>Arial</vt:lpstr>
      <vt:lpstr>Segoe UI</vt:lpstr>
      <vt:lpstr>Times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Sumanas, Inc.</Manager>
  <Company>Garland Science 2009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Immune System 3/e</dc:title>
  <dc:creator>Peter Parham</dc:creator>
  <cp:lastModifiedBy>Tyler Thomas</cp:lastModifiedBy>
  <cp:revision>173</cp:revision>
  <dcterms:created xsi:type="dcterms:W3CDTF">2002-12-24T01:08:46Z</dcterms:created>
  <dcterms:modified xsi:type="dcterms:W3CDTF">2023-08-07T16:27:38Z</dcterms:modified>
</cp:coreProperties>
</file>