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Lst>
  <p:notesMasterIdLst>
    <p:notesMasterId r:id="rId29"/>
  </p:notesMasterIdLst>
  <p:handoutMasterIdLst>
    <p:handoutMasterId r:id="rId30"/>
  </p:handoutMasterIdLst>
  <p:sldIdLst>
    <p:sldId id="256" r:id="rId3"/>
    <p:sldId id="283" r:id="rId4"/>
    <p:sldId id="257" r:id="rId5"/>
    <p:sldId id="264" r:id="rId6"/>
    <p:sldId id="265" r:id="rId7"/>
    <p:sldId id="266" r:id="rId8"/>
    <p:sldId id="260" r:id="rId9"/>
    <p:sldId id="263" r:id="rId10"/>
    <p:sldId id="262"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4" r:id="rId24"/>
    <p:sldId id="279" r:id="rId25"/>
    <p:sldId id="280" r:id="rId26"/>
    <p:sldId id="281" r:id="rId27"/>
    <p:sldId id="282"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o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3" autoAdjust="0"/>
    <p:restoredTop sz="80074" autoAdjust="0"/>
  </p:normalViewPr>
  <p:slideViewPr>
    <p:cSldViewPr snapToGrid="0">
      <p:cViewPr varScale="1">
        <p:scale>
          <a:sx n="96" d="100"/>
          <a:sy n="96" d="100"/>
        </p:scale>
        <p:origin x="193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94887C63-1608-460E-8DC7-DF204BB25E60}" type="datetimeFigureOut">
              <a:rPr lang="en-US"/>
              <a:pPr>
                <a:defRPr/>
              </a:pPr>
              <a:t>8/21/2023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449E3CED-A47D-426B-9B33-53D09DA0949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CA59DF-8D19-4F4D-8D44-DA241F7AAB29}" type="datetimeFigureOut">
              <a:rPr lang="en-US"/>
              <a:pPr>
                <a:defRPr/>
              </a:pPr>
              <a:t>8/21/2023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A56AD7C-A21A-432F-8015-4109E27F20B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a:t>Components of innate immunity can be thought of as the first responders because they react immediately to infectious agents.</a:t>
            </a:r>
          </a:p>
          <a:p>
            <a:pPr marL="171450" indent="-171450" eaLnBrk="1" fontAlgn="auto" hangingPunct="1">
              <a:spcBef>
                <a:spcPts val="0"/>
              </a:spcBef>
              <a:spcAft>
                <a:spcPts val="0"/>
              </a:spcAft>
              <a:buFont typeface="Arial" panose="020B0604020202020204" pitchFamily="34" charset="0"/>
              <a:buChar char="•"/>
              <a:defRPr/>
            </a:pPr>
            <a:r>
              <a:rPr lang="en-US" i="1" dirty="0"/>
              <a:t>Phagocytosis</a:t>
            </a:r>
            <a:r>
              <a:rPr lang="en-US" dirty="0"/>
              <a:t> is the engulfment and destruction of foreign cells or particulates by leukocytes, macrophages, and other cells.</a:t>
            </a:r>
          </a:p>
          <a:p>
            <a:pPr marL="171450" indent="-171450" eaLnBrk="1" fontAlgn="auto" hangingPunct="1">
              <a:spcBef>
                <a:spcPts val="0"/>
              </a:spcBef>
              <a:spcAft>
                <a:spcPts val="0"/>
              </a:spcAft>
              <a:buFont typeface="Arial" panose="020B0604020202020204" pitchFamily="34" charset="0"/>
              <a:buChar char="•"/>
              <a:defRPr/>
            </a:pPr>
            <a:r>
              <a:rPr lang="en-US" dirty="0"/>
              <a:t>The innate immune system is so efficient that most pathogens are destroyed before they ever encounter cells.</a:t>
            </a:r>
          </a:p>
          <a:p>
            <a:pPr marL="171450" indent="-171450" eaLnBrk="1" fontAlgn="auto" hangingPunct="1">
              <a:spcBef>
                <a:spcPts val="0"/>
              </a:spcBef>
              <a:spcAft>
                <a:spcPts val="0"/>
              </a:spcAft>
              <a:buFont typeface="Arial" panose="020B0604020202020204" pitchFamily="34" charset="0"/>
              <a:buChar char="•"/>
              <a:defRPr/>
            </a:pPr>
            <a:endParaRPr lang="en-US" dirty="0"/>
          </a:p>
          <a:p>
            <a:pPr eaLnBrk="1" fontAlgn="auto" hangingPunct="1">
              <a:spcBef>
                <a:spcPts val="0"/>
              </a:spcBef>
              <a:spcAft>
                <a:spcPts val="0"/>
              </a:spcAft>
              <a:defRPr/>
            </a:pPr>
            <a:endParaRPr 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DC1B2C-4FAB-4353-8470-3FA3C5531F0A}"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DE6F15-9027-4B3E-8F34-D8879907A9AE}"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171B8-5D6C-4EEB-88B3-90567EA129B1}" type="slidenum">
              <a:rPr lang="en-US"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3-7. Actions of NK cells. NK cells are constantly surveying cells. (A) If class I MHC protein is present and there are no foreign or stress proteins, then an inhibitory signal is sent to the NK cell, no killing occurs, and the normal cell is released. (B) If an activating receptor is engaged by a foreign or stress protein and class I MHC is altered or missing (“missing self”), then no inhibitory signal is given, granzymes and perforins are released, and the infected or diseased cell is eliminated by apoptosis. (C) Alternatively, infected cells may express foreign proteins on their surface that are recognized by antibody. NK cells express CD16 receptors that bind the immobilized antibody and activate the release of perforins and granzymes </a:t>
            </a:r>
            <a:r>
              <a:rPr lang="en-US" altLang="en-US" i="1"/>
              <a:t>(antibody-dependent cell-mediated cytotoxicity). </a:t>
            </a:r>
            <a:endParaRPr lang="en-US" altLang="en-US"/>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7120B6-0705-4A5B-803F-3C2F523F6EE2}" type="slidenum">
              <a:rPr lang="en-US" altLang="en-US">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3-7. Actions of NK cells. NK cells are constantly surveying cells. (A) If class I MHC protein is present and there are no foreign or stress proteins, then an inhibitory signal is sent to the NK cell, no killing occurs, and the normal cell is released. (B) If an activating receptor is engaged by a foreign or stress protein and class I MHC is altered or missing (“missing self”), then no inhibitory signal is given, granzymes and perforins are released, and the infected or diseased cell is eliminated by apoptosis. (C) Alternatively, infected cells may express foreign proteins on their surface that are recognized by antibody. NK cells express CD16 receptors that bind the immobilized antibody and activate the release of perforins and granzymes </a:t>
            </a:r>
            <a:r>
              <a:rPr lang="en-US" altLang="en-US" i="1"/>
              <a:t>(antibody-dependent cell-mediated cytotoxicity). </a:t>
            </a:r>
            <a:endParaRPr lang="en-US" altLang="en-US"/>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7120B6-0705-4A5B-803F-3C2F523F6EE2}"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F4CE8E-88E8-4AD5-9FA2-28287B7D6A12}" type="slidenum">
              <a:rPr lang="en-US" altLang="en-US">
                <a:latin typeface="Calibri" panose="020F0502020204030204" pitchFamily="34" charset="0"/>
              </a:rPr>
              <a:pPr/>
              <a:t>4</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14300" indent="-171450" eaLnBrk="1" fontAlgn="auto" hangingPunct="1">
              <a:spcBef>
                <a:spcPts val="0"/>
              </a:spcBef>
              <a:spcAft>
                <a:spcPts val="0"/>
              </a:spcAft>
              <a:buFont typeface="Arial" panose="020B0604020202020204" pitchFamily="34" charset="0"/>
              <a:buChar char="•"/>
              <a:defRPr/>
            </a:pPr>
            <a:r>
              <a:rPr lang="en-US" dirty="0"/>
              <a:t>WBCs = white blood cells.</a:t>
            </a:r>
          </a:p>
          <a:p>
            <a:pPr marL="114300" indent="-171450" eaLnBrk="1" fontAlgn="auto" hangingPunct="1">
              <a:spcBef>
                <a:spcPts val="0"/>
              </a:spcBef>
              <a:spcAft>
                <a:spcPts val="0"/>
              </a:spcAft>
              <a:buFont typeface="Arial" panose="020B0604020202020204" pitchFamily="34" charset="0"/>
              <a:buChar char="•"/>
              <a:defRPr/>
            </a:pPr>
            <a:r>
              <a:rPr lang="en-US" dirty="0"/>
              <a:t>The WBCs found in the dermis include macrophages, dendritic cells, and mast cells.</a:t>
            </a:r>
          </a:p>
          <a:p>
            <a:pPr eaLnBrk="1" fontAlgn="auto" hangingPunct="1">
              <a:spcBef>
                <a:spcPts val="0"/>
              </a:spcBef>
              <a:spcAft>
                <a:spcPts val="0"/>
              </a:spcAft>
              <a:defRPr/>
            </a:pPr>
            <a:endParaRPr lang="en-US" dirty="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FBE564-29FA-4D17-B802-8C79F2B9DD29}" type="slidenum">
              <a:rPr lang="en-US" altLang="en-US">
                <a:latin typeface="Calibri" panose="020F0502020204030204" pitchFamily="34" charset="0"/>
              </a:rPr>
              <a:pPr/>
              <a:t>5</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a:t>Macrophages and dendritic cells are the most important cells involved in pathogen recognition.</a:t>
            </a:r>
          </a:p>
          <a:p>
            <a:pPr eaLnBrk="1" fontAlgn="auto" hangingPunct="1">
              <a:spcBef>
                <a:spcPts val="0"/>
              </a:spcBef>
              <a:spcAft>
                <a:spcPts val="0"/>
              </a:spcAft>
              <a:defRPr/>
            </a:pPr>
            <a:endParaRPr lang="en-US" dirty="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497004-11F8-4AD3-BAFE-2D0055F9F533}"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9B7E1A-DF1C-4FF6-8575-215DFCD391C5}"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Instructors may choose to refer to Table 3-1 in the book.</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CABF27-F4D3-4697-9362-D83ADE0D2FA5}"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9E55F-D73A-4A72-877E-B2442CB7D387}"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BA143F-2FF4-4625-A7D9-CC74B50CDBF0}"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Figure 3-4. Major events involved in local inflammation.</a:t>
            </a:r>
          </a:p>
          <a:p>
            <a:pPr eaLnBrk="1" hangingPunct="1">
              <a:spcBef>
                <a:spcPct val="0"/>
              </a:spcBef>
            </a:pPr>
            <a:endParaRPr lang="en-US" altLang="en-US" dirty="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F6F6E2-B49D-44CC-9820-DFA3B3163639}"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15938" y="6251575"/>
            <a:ext cx="2420937" cy="246063"/>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altLang="en-US" sz="1000" dirty="0">
                <a:latin typeface="Arial" panose="020B0604020202020204" pitchFamily="34" charset="0"/>
                <a:ea typeface="ＭＳ Ｐゴシック" panose="020B0600070205080204" pitchFamily="34" charset="-128"/>
                <a:cs typeface="+mn-cs"/>
              </a:rPr>
              <a:t>Copyright © 2017 F.A. Davis Company</a:t>
            </a:r>
          </a:p>
        </p:txBody>
      </p:sp>
      <p:pic>
        <p:nvPicPr>
          <p:cNvPr id="5" name="Picture 7" descr="FAD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75" y="5889625"/>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95600" y="2209800"/>
            <a:ext cx="5791200" cy="990600"/>
          </a:xfrm>
        </p:spPr>
        <p:txBody>
          <a:bodyPr>
            <a:normAutofit/>
          </a:bodyPr>
          <a:lstStyle>
            <a:lvl1pPr algn="r">
              <a:defRPr sz="3600" baseline="0">
                <a:solidFill>
                  <a:srgbClr val="1A4B9A"/>
                </a:solidFill>
                <a:latin typeface="+mj-lt"/>
                <a:ea typeface="Adobe Heiti Std R" pitchFamily="34" charset="-128"/>
              </a:defRPr>
            </a:lvl1pPr>
          </a:lstStyle>
          <a:p>
            <a:r>
              <a:rPr lang="en-US"/>
              <a:t>Click to edit Master title style</a:t>
            </a:r>
            <a:endParaRPr lang="en-US" dirty="0"/>
          </a:p>
        </p:txBody>
      </p:sp>
      <p:sp>
        <p:nvSpPr>
          <p:cNvPr id="3" name="Subtitle 2"/>
          <p:cNvSpPr>
            <a:spLocks noGrp="1"/>
          </p:cNvSpPr>
          <p:nvPr>
            <p:ph type="subTitle" idx="1"/>
          </p:nvPr>
        </p:nvSpPr>
        <p:spPr>
          <a:xfrm>
            <a:off x="2895600" y="3429000"/>
            <a:ext cx="5791200" cy="838200"/>
          </a:xfrm>
        </p:spPr>
        <p:txBody>
          <a:bodyPr>
            <a:noAutofit/>
          </a:bodyPr>
          <a:lstStyle>
            <a:lvl1pPr marL="0" indent="0" algn="r">
              <a:buNone/>
              <a:defRPr sz="3200" baseline="0">
                <a:solidFill>
                  <a:schemeClr val="tx1"/>
                </a:solidFill>
                <a:latin typeface="+mn-lt"/>
                <a:ea typeface="Adobe Heiti Std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2451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D8F0E0-F92A-4F7C-9E23-2765F2736310}" type="datetimeFigureOut">
              <a:rPr lang="en-US"/>
              <a:pPr>
                <a:defRPr/>
              </a:pPr>
              <a:t>8/21/2023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1CBD24E-2A43-4646-8C5C-E0C3B52DC4B9}" type="slidenum">
              <a:rPr lang="en-US" altLang="en-US"/>
              <a:pPr/>
              <a:t>‹#›</a:t>
            </a:fld>
            <a:endParaRPr lang="en-US" altLang="en-US"/>
          </a:p>
        </p:txBody>
      </p:sp>
    </p:spTree>
    <p:extLst>
      <p:ext uri="{BB962C8B-B14F-4D97-AF65-F5344CB8AC3E}">
        <p14:creationId xmlns:p14="http://schemas.microsoft.com/office/powerpoint/2010/main" val="312445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96AD7C-3A10-4E1A-8440-8F6098FFE8ED}" type="datetimeFigureOut">
              <a:rPr lang="en-US"/>
              <a:pPr>
                <a:defRPr/>
              </a:pPr>
              <a:t>8/21/2023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15F4F2D-3922-49F7-9E38-63091C6DD1AA}" type="slidenum">
              <a:rPr lang="en-US" altLang="en-US"/>
              <a:pPr/>
              <a:t>‹#›</a:t>
            </a:fld>
            <a:endParaRPr lang="en-US" altLang="en-US"/>
          </a:p>
        </p:txBody>
      </p:sp>
    </p:spTree>
    <p:extLst>
      <p:ext uri="{BB962C8B-B14F-4D97-AF65-F5344CB8AC3E}">
        <p14:creationId xmlns:p14="http://schemas.microsoft.com/office/powerpoint/2010/main" val="91548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CAC8FD-CD60-4C4A-959B-EF6CF456BF83}" type="datetimeFigureOut">
              <a:rPr lang="en-US"/>
              <a:pPr>
                <a:defRPr/>
              </a:pPr>
              <a:t>8/21/2023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E5B788-6692-41A6-B2C1-729C2B96DD85}" type="slidenum">
              <a:rPr lang="en-US" altLang="en-US"/>
              <a:pPr/>
              <a:t>‹#›</a:t>
            </a:fld>
            <a:endParaRPr lang="en-US" altLang="en-US"/>
          </a:p>
        </p:txBody>
      </p:sp>
    </p:spTree>
    <p:extLst>
      <p:ext uri="{BB962C8B-B14F-4D97-AF65-F5344CB8AC3E}">
        <p14:creationId xmlns:p14="http://schemas.microsoft.com/office/powerpoint/2010/main" val="132624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C39AF9-AC82-422C-B93E-3BE2AB29B90F}" type="datetimeFigureOut">
              <a:rPr lang="en-US"/>
              <a:pPr>
                <a:defRPr/>
              </a:pPr>
              <a:t>8/21/2023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89C2A4-0930-46EA-9707-E1C5BC892AEA}" type="slidenum">
              <a:rPr lang="en-US" altLang="en-US"/>
              <a:pPr/>
              <a:t>‹#›</a:t>
            </a:fld>
            <a:endParaRPr lang="en-US" altLang="en-US"/>
          </a:p>
        </p:txBody>
      </p:sp>
    </p:spTree>
    <p:extLst>
      <p:ext uri="{BB962C8B-B14F-4D97-AF65-F5344CB8AC3E}">
        <p14:creationId xmlns:p14="http://schemas.microsoft.com/office/powerpoint/2010/main" val="245917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1617"/>
            <a:ext cx="9144000" cy="685801"/>
          </a:xfrm>
        </p:spPr>
        <p:txBody>
          <a:bodyPr/>
          <a:lstStyle>
            <a:lvl1pPr>
              <a:defRPr baseline="0">
                <a:solidFill>
                  <a:srgbClr val="1A4B9A"/>
                </a:solidFill>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buClr>
                <a:srgbClr val="00B0F0"/>
              </a:buClr>
              <a:defRPr/>
            </a:lvl1pPr>
            <a:lvl2pPr>
              <a:buClr>
                <a:srgbClr val="00B0F0"/>
              </a:buClr>
              <a:defRPr/>
            </a:lvl2pPr>
            <a:lvl3pPr>
              <a:buClr>
                <a:srgbClr val="00B0F0"/>
              </a:buClr>
              <a:defRPr/>
            </a:lvl3pPr>
            <a:lvl4pPr>
              <a:buClr>
                <a:srgbClr val="00B0F0"/>
              </a:buClr>
              <a:defRPr/>
            </a:lvl4pPr>
            <a:lvl5pPr>
              <a:buClr>
                <a:srgbClr val="00B0F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690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69989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9989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29D0A983-3F84-4A3F-A712-F146071689E9}" type="datetimeFigureOut">
              <a:rPr lang="en-US"/>
              <a:pPr>
                <a:defRPr/>
              </a:pPr>
              <a:t>8/21/2023</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2BE8C17-835B-4859-8D63-C4D83DFF404E}" type="slidenum">
              <a:rPr lang="en-US" altLang="en-US"/>
              <a:pPr/>
              <a:t>‹#›</a:t>
            </a:fld>
            <a:endParaRPr lang="en-US" altLang="en-US"/>
          </a:p>
        </p:txBody>
      </p:sp>
    </p:spTree>
    <p:extLst>
      <p:ext uri="{BB962C8B-B14F-4D97-AF65-F5344CB8AC3E}">
        <p14:creationId xmlns:p14="http://schemas.microsoft.com/office/powerpoint/2010/main" val="270859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3DA4980-A7F0-4156-B437-EA04A7E784D0}" type="datetimeFigureOut">
              <a:rPr lang="en-US"/>
              <a:pPr>
                <a:defRPr/>
              </a:pPr>
              <a:t>8/21/2023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34DE7AE-B3F3-4C6C-A92D-6BCA427FFDB3}" type="slidenum">
              <a:rPr lang="en-US" altLang="en-US"/>
              <a:pPr/>
              <a:t>‹#›</a:t>
            </a:fld>
            <a:endParaRPr lang="en-US" altLang="en-US"/>
          </a:p>
        </p:txBody>
      </p:sp>
    </p:spTree>
    <p:extLst>
      <p:ext uri="{BB962C8B-B14F-4D97-AF65-F5344CB8AC3E}">
        <p14:creationId xmlns:p14="http://schemas.microsoft.com/office/powerpoint/2010/main" val="151637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E63FD1-6FC4-44D2-BC58-EB678D4FC6C0}" type="datetimeFigureOut">
              <a:rPr lang="en-US"/>
              <a:pPr>
                <a:defRPr/>
              </a:pPr>
              <a:t>8/21/2023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A50FDA-C0D1-4CDE-9756-9E765851A4FA}" type="slidenum">
              <a:rPr lang="en-US" altLang="en-US"/>
              <a:pPr/>
              <a:t>‹#›</a:t>
            </a:fld>
            <a:endParaRPr lang="en-US" altLang="en-US"/>
          </a:p>
        </p:txBody>
      </p:sp>
    </p:spTree>
    <p:extLst>
      <p:ext uri="{BB962C8B-B14F-4D97-AF65-F5344CB8AC3E}">
        <p14:creationId xmlns:p14="http://schemas.microsoft.com/office/powerpoint/2010/main" val="374967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9517AD1-4D59-4DFB-9DF5-D188AC2B7EB4}" type="datetimeFigureOut">
              <a:rPr lang="en-US"/>
              <a:pPr>
                <a:defRPr/>
              </a:pPr>
              <a:t>8/21/2023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62AD751-6021-4EED-AF47-224B04DE374C}" type="slidenum">
              <a:rPr lang="en-US" altLang="en-US"/>
              <a:pPr/>
              <a:t>‹#›</a:t>
            </a:fld>
            <a:endParaRPr lang="en-US" altLang="en-US"/>
          </a:p>
        </p:txBody>
      </p:sp>
    </p:spTree>
    <p:extLst>
      <p:ext uri="{BB962C8B-B14F-4D97-AF65-F5344CB8AC3E}">
        <p14:creationId xmlns:p14="http://schemas.microsoft.com/office/powerpoint/2010/main" val="161003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1F5CDB0-94F5-41C1-B79C-17E5C2341830}" type="datetimeFigureOut">
              <a:rPr lang="en-US"/>
              <a:pPr>
                <a:defRPr/>
              </a:pPr>
              <a:t>8/21/2023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3C5F6C5-03AE-4B06-BA18-6B3C80A92C3B}" type="slidenum">
              <a:rPr lang="en-US" altLang="en-US"/>
              <a:pPr/>
              <a:t>‹#›</a:t>
            </a:fld>
            <a:endParaRPr lang="en-US" altLang="en-US"/>
          </a:p>
        </p:txBody>
      </p:sp>
    </p:spTree>
    <p:extLst>
      <p:ext uri="{BB962C8B-B14F-4D97-AF65-F5344CB8AC3E}">
        <p14:creationId xmlns:p14="http://schemas.microsoft.com/office/powerpoint/2010/main" val="179034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E04D30E-0153-4325-8A55-02CF9A343934}" type="datetimeFigureOut">
              <a:rPr lang="en-US"/>
              <a:pPr>
                <a:defRPr/>
              </a:pPr>
              <a:t>8/21/2023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E3F0FE1-57D2-4B3D-A786-27D5CA3914FE}" type="slidenum">
              <a:rPr lang="en-US" altLang="en-US"/>
              <a:pPr/>
              <a:t>‹#›</a:t>
            </a:fld>
            <a:endParaRPr lang="en-US" altLang="en-US"/>
          </a:p>
        </p:txBody>
      </p:sp>
    </p:spTree>
    <p:extLst>
      <p:ext uri="{BB962C8B-B14F-4D97-AF65-F5344CB8AC3E}">
        <p14:creationId xmlns:p14="http://schemas.microsoft.com/office/powerpoint/2010/main" val="308173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4BC422-7697-446A-9066-E1B632661A47}" type="datetimeFigureOut">
              <a:rPr lang="en-US"/>
              <a:pPr>
                <a:defRPr/>
              </a:pPr>
              <a:t>8/21/2023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507B8C4-7A72-4167-8139-26B7F07B61A0}" type="slidenum">
              <a:rPr lang="en-US" altLang="en-US"/>
              <a:pPr/>
              <a:t>‹#›</a:t>
            </a:fld>
            <a:endParaRPr lang="en-US" altLang="en-US"/>
          </a:p>
        </p:txBody>
      </p:sp>
    </p:spTree>
    <p:extLst>
      <p:ext uri="{BB962C8B-B14F-4D97-AF65-F5344CB8AC3E}">
        <p14:creationId xmlns:p14="http://schemas.microsoft.com/office/powerpoint/2010/main" val="2486911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31763"/>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524000"/>
            <a:ext cx="8229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Box 6"/>
          <p:cNvSpPr txBox="1">
            <a:spLocks noChangeArrowheads="1"/>
          </p:cNvSpPr>
          <p:nvPr/>
        </p:nvSpPr>
        <p:spPr bwMode="auto">
          <a:xfrm>
            <a:off x="533400" y="6537325"/>
            <a:ext cx="2433638" cy="244475"/>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altLang="en-US" sz="1000" dirty="0">
                <a:latin typeface="Arial" panose="020B0604020202020204" pitchFamily="34" charset="0"/>
                <a:ea typeface="ＭＳ Ｐゴシック" panose="020B0600070205080204" pitchFamily="34" charset="-128"/>
                <a:cs typeface="+mn-cs"/>
              </a:rPr>
              <a:t>Copyright © 2017 F.A. Davis Company</a:t>
            </a:r>
          </a:p>
        </p:txBody>
      </p:sp>
      <p:pic>
        <p:nvPicPr>
          <p:cNvPr id="1029" name="Picture 5" descr="FAD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6127750"/>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 id="2147483678" r:id="rId2"/>
    <p:sldLayoutId id="2147483690" r:id="rId3"/>
  </p:sldLayoutIdLst>
  <p:txStyles>
    <p:titleStyle>
      <a:lvl1pPr algn="ctr" rtl="0" eaLnBrk="0" fontAlgn="base" hangingPunct="0">
        <a:spcBef>
          <a:spcPct val="0"/>
        </a:spcBef>
        <a:spcAft>
          <a:spcPct val="0"/>
        </a:spcAft>
        <a:defRPr sz="3600" kern="1200">
          <a:solidFill>
            <a:srgbClr val="1A4B9A"/>
          </a:solidFill>
          <a:latin typeface="+mj-lt"/>
          <a:ea typeface="Adobe Heiti Std R" pitchFamily="34" charset="-128"/>
          <a:cs typeface="Adobe Heiti Std R"/>
        </a:defRPr>
      </a:lvl1pPr>
      <a:lvl2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2pPr>
      <a:lvl3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3pPr>
      <a:lvl4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4pPr>
      <a:lvl5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1A5D1"/>
        </a:buClr>
        <a:buFont typeface="Wingdings" panose="05000000000000000000" pitchFamily="2" charset="2"/>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1A5D1"/>
        </a:buClr>
        <a:buFont typeface="Wingdings" panose="05000000000000000000" pitchFamily="2" charset="2"/>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1A5D1"/>
        </a:buClr>
        <a:buFont typeface="Wingdings" panose="05000000000000000000" pitchFamily="2" charset="2"/>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821AEB4-A2B7-4D47-A6BC-B9CD75FEAD74}" type="datetimeFigureOut">
              <a:rPr lang="en-US"/>
              <a:pPr>
                <a:defRPr/>
              </a:pPr>
              <a:t>8/21/2023</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29B6B8A-FF81-4A14-B9A7-2110BAFEC3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r>
              <a:rPr lang="en-US" altLang="en-US" smtClean="0">
                <a:ea typeface="Adobe Heiti Std R"/>
              </a:rPr>
              <a:t>Part III</a:t>
            </a:r>
            <a:endParaRPr lang="en-US" altLang="en-US" dirty="0">
              <a:ea typeface="Adobe Heiti Std R"/>
            </a:endParaRPr>
          </a:p>
        </p:txBody>
      </p:sp>
      <p:sp>
        <p:nvSpPr>
          <p:cNvPr id="18434" name="Subtitle 2"/>
          <p:cNvSpPr>
            <a:spLocks noGrp="1"/>
          </p:cNvSpPr>
          <p:nvPr>
            <p:ph type="subTitle" idx="1"/>
          </p:nvPr>
        </p:nvSpPr>
        <p:spPr/>
        <p:txBody>
          <a:bodyPr/>
          <a:lstStyle/>
          <a:p>
            <a:pPr eaLnBrk="1" hangingPunct="1"/>
            <a:r>
              <a:rPr lang="en-US" altLang="en-US" dirty="0">
                <a:ea typeface="Adobe Heiti Std R"/>
                <a:cs typeface="Adobe Heiti Std R"/>
              </a:rPr>
              <a:t>Innate Immunity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131763"/>
            <a:ext cx="9144000" cy="685800"/>
          </a:xfrm>
        </p:spPr>
        <p:txBody>
          <a:bodyPr/>
          <a:lstStyle/>
          <a:p>
            <a:pPr eaLnBrk="1" hangingPunct="1"/>
            <a:r>
              <a:rPr lang="en-US" altLang="en-US">
                <a:ea typeface="Adobe Heiti Std R"/>
              </a:rPr>
              <a:t>PRRs</a:t>
            </a:r>
          </a:p>
        </p:txBody>
      </p:sp>
      <p:sp>
        <p:nvSpPr>
          <p:cNvPr id="31746"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Encoded by host’s DNA to sense extracellular infection</a:t>
            </a:r>
          </a:p>
          <a:p>
            <a:pPr marL="457200" indent="-457200" eaLnBrk="1" hangingPunct="1">
              <a:buFont typeface="Arial" panose="020B0604020202020204" pitchFamily="34" charset="0"/>
              <a:buChar char="•"/>
            </a:pPr>
            <a:r>
              <a:rPr lang="en-US" altLang="en-US"/>
              <a:t>Recognize pathogen-associated molecular patterns (PAMPs) on microorganisms</a:t>
            </a:r>
          </a:p>
          <a:p>
            <a:pPr marL="457200" indent="-457200" eaLnBrk="1" hangingPunct="1">
              <a:buFont typeface="Arial" panose="020B0604020202020204" pitchFamily="34" charset="0"/>
              <a:buChar char="•"/>
            </a:pPr>
            <a:r>
              <a:rPr lang="en-US" altLang="en-US"/>
              <a:t>When bound to a pathogen, activate phagocytic cells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altLang="en-US">
                <a:ea typeface="Adobe Heiti Std R"/>
              </a:rPr>
              <a:t>Examples of PRRs</a:t>
            </a:r>
          </a:p>
        </p:txBody>
      </p:sp>
      <p:sp>
        <p:nvSpPr>
          <p:cNvPr id="3" name="Content Placeholder 2"/>
          <p:cNvSpPr>
            <a:spLocks noGrp="1"/>
          </p:cNvSpPr>
          <p:nvPr>
            <p:ph sz="half" idx="1"/>
          </p:nvPr>
        </p:nvSpPr>
        <p:spPr>
          <a:xfrm>
            <a:off x="628650" y="1700213"/>
            <a:ext cx="3867150" cy="4351337"/>
          </a:xfrm>
        </p:spPr>
        <p:txBody>
          <a:bodyPr/>
          <a:lstStyle/>
          <a:p>
            <a:pPr marL="457200" indent="-457200" eaLnBrk="1" hangingPunct="1">
              <a:buFont typeface="Arial" panose="020B0604020202020204" pitchFamily="34" charset="0"/>
              <a:buChar char="•"/>
              <a:defRPr/>
            </a:pPr>
            <a:r>
              <a:rPr lang="en-US" dirty="0"/>
              <a:t>Toll-like receptors (TLRs)</a:t>
            </a:r>
          </a:p>
          <a:p>
            <a:pPr marL="857250" lvl="1" indent="-457200" eaLnBrk="1" hangingPunct="1">
              <a:buFont typeface="Arial" panose="020B0604020202020204" pitchFamily="34" charset="0"/>
              <a:buChar char="•"/>
              <a:defRPr/>
            </a:pPr>
            <a:r>
              <a:rPr lang="en-US" dirty="0"/>
              <a:t>10 types found in humans</a:t>
            </a:r>
          </a:p>
          <a:p>
            <a:pPr marL="1257300" lvl="2" indent="-457200" eaLnBrk="1" hangingPunct="1">
              <a:buFont typeface="Arial" panose="020B0604020202020204" pitchFamily="34" charset="0"/>
              <a:buChar char="•"/>
              <a:defRPr/>
            </a:pPr>
            <a:r>
              <a:rPr lang="en-US" dirty="0"/>
              <a:t>Some on cell surfaces</a:t>
            </a:r>
          </a:p>
          <a:p>
            <a:pPr marL="1257300" lvl="2" indent="-457200" eaLnBrk="1" hangingPunct="1">
              <a:buFont typeface="Arial" panose="020B0604020202020204" pitchFamily="34" charset="0"/>
              <a:buChar char="•"/>
              <a:defRPr/>
            </a:pPr>
            <a:r>
              <a:rPr lang="en-US" dirty="0"/>
              <a:t>Some in cytoplasm</a:t>
            </a:r>
          </a:p>
          <a:p>
            <a:pPr eaLnBrk="1" hangingPunct="1">
              <a:defRPr/>
            </a:pPr>
            <a:endParaRPr lang="en-US" dirty="0"/>
          </a:p>
        </p:txBody>
      </p:sp>
      <p:pic>
        <p:nvPicPr>
          <p:cNvPr id="2053" name="Picture 5" descr="C:\Documents and Settings\ritesh.narkar\Desktop\Prashant\fadc5\22 dec\Save for webpage\4466_F03_02.jpg"/>
          <p:cNvPicPr>
            <a:picLocks noGrp="1" noChangeAspect="1" noChangeArrowheads="1"/>
          </p:cNvPicPr>
          <p:nvPr>
            <p:ph sz="half" idx="2"/>
          </p:nvPr>
        </p:nvPicPr>
        <p:blipFill>
          <a:blip r:embed="rId3" cstate="print"/>
          <a:srcRect/>
          <a:stretch>
            <a:fillRect/>
          </a:stretch>
        </p:blipFill>
        <p:spPr bwMode="auto">
          <a:xfrm>
            <a:off x="4741444" y="1556324"/>
            <a:ext cx="3680662" cy="454286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131763"/>
            <a:ext cx="9144000" cy="685800"/>
          </a:xfrm>
        </p:spPr>
        <p:txBody>
          <a:bodyPr/>
          <a:lstStyle/>
          <a:p>
            <a:pPr eaLnBrk="1" hangingPunct="1"/>
            <a:r>
              <a:rPr lang="en-US" altLang="en-US">
                <a:ea typeface="Adobe Heiti Std R"/>
              </a:rPr>
              <a:t>Characteristics of TLRs</a:t>
            </a:r>
          </a:p>
        </p:txBody>
      </p:sp>
      <p:sp>
        <p:nvSpPr>
          <p:cNvPr id="35842"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TLRs</a:t>
            </a:r>
          </a:p>
          <a:p>
            <a:pPr marL="857250" lvl="1" indent="-457200" eaLnBrk="1" hangingPunct="1">
              <a:buFont typeface="Arial" panose="020B0604020202020204" pitchFamily="34" charset="0"/>
              <a:buChar char="•"/>
            </a:pPr>
            <a:r>
              <a:rPr lang="en-US" altLang="en-US"/>
              <a:t>Are glycoproteins that bind to particular substances, activating cytokine and chemokine production and other processes to enhance phagocytosis</a:t>
            </a:r>
          </a:p>
          <a:p>
            <a:pPr marL="857250" lvl="1" indent="-457200" eaLnBrk="1" hangingPunct="1">
              <a:buFont typeface="Arial" panose="020B0604020202020204" pitchFamily="34" charset="0"/>
              <a:buChar char="•"/>
            </a:pPr>
            <a:r>
              <a:rPr lang="en-US" altLang="en-US"/>
              <a:t>Can destroy most pathogens that humans are exposed to before disease sets 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0" y="131763"/>
            <a:ext cx="9144000" cy="685800"/>
          </a:xfrm>
        </p:spPr>
        <p:txBody>
          <a:bodyPr/>
          <a:lstStyle/>
          <a:p>
            <a:pPr eaLnBrk="1" hangingPunct="1"/>
            <a:r>
              <a:rPr lang="en-US" altLang="en-US">
                <a:ea typeface="Adobe Heiti Std R"/>
              </a:rPr>
              <a:t>Other PRRs</a:t>
            </a:r>
          </a:p>
        </p:txBody>
      </p:sp>
      <p:sp>
        <p:nvSpPr>
          <p:cNvPr id="37890"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Other receptors</a:t>
            </a:r>
          </a:p>
          <a:p>
            <a:pPr marL="857250" lvl="1" indent="-457200" eaLnBrk="1" hangingPunct="1">
              <a:buFont typeface="Arial" panose="020B0604020202020204" pitchFamily="34" charset="0"/>
              <a:buChar char="•"/>
            </a:pPr>
            <a:r>
              <a:rPr lang="en-US" altLang="en-US"/>
              <a:t>C-type lectin receptor (CLR)</a:t>
            </a:r>
          </a:p>
          <a:p>
            <a:pPr marL="1257300" lvl="2" indent="-457200" eaLnBrk="1" hangingPunct="1">
              <a:buFont typeface="Arial" panose="020B0604020202020204" pitchFamily="34" charset="0"/>
              <a:buChar char="•"/>
            </a:pPr>
            <a:r>
              <a:rPr lang="en-US" altLang="en-US"/>
              <a:t>Binds to mannan and </a:t>
            </a:r>
            <a:r>
              <a:rPr lang="el-GR" altLang="en-US"/>
              <a:t>β</a:t>
            </a:r>
            <a:r>
              <a:rPr lang="en-US" altLang="en-US"/>
              <a:t>-glucans found in fungal cell walls to activate cytokine and chemokine production</a:t>
            </a:r>
          </a:p>
          <a:p>
            <a:pPr marL="857250" lvl="1" indent="-457200" eaLnBrk="1" hangingPunct="1">
              <a:buFont typeface="Arial" panose="020B0604020202020204" pitchFamily="34" charset="0"/>
              <a:buChar char="•"/>
            </a:pPr>
            <a:r>
              <a:rPr lang="en-US" altLang="en-US"/>
              <a:t>Retinoic acid</a:t>
            </a:r>
            <a:r>
              <a:rPr lang="en-US" altLang="en-US">
                <a:cs typeface="Calibri" panose="020F0502020204030204" pitchFamily="34" charset="0"/>
              </a:rPr>
              <a:t>–</a:t>
            </a:r>
            <a:r>
              <a:rPr lang="en-US" altLang="en-US"/>
              <a:t>inducible gene-I-like receptor (RLR)</a:t>
            </a:r>
          </a:p>
          <a:p>
            <a:pPr marL="857250" lvl="1" indent="-457200" eaLnBrk="1" hangingPunct="1">
              <a:buFont typeface="Arial" panose="020B0604020202020204" pitchFamily="34" charset="0"/>
              <a:buChar char="•"/>
            </a:pPr>
            <a:r>
              <a:rPr lang="en-US" altLang="en-US"/>
              <a:t>Nucleotide-binding oligomerization domain (NOD) receptor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0" y="131763"/>
            <a:ext cx="9144000" cy="685800"/>
          </a:xfrm>
        </p:spPr>
        <p:txBody>
          <a:bodyPr/>
          <a:lstStyle/>
          <a:p>
            <a:pPr eaLnBrk="1" hangingPunct="1"/>
            <a:r>
              <a:rPr lang="en-US" altLang="en-US">
                <a:ea typeface="Adobe Heiti Std R"/>
              </a:rPr>
              <a:t>Acute-Phase Reactants</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Soluble factors found in serum</a:t>
            </a:r>
          </a:p>
          <a:p>
            <a:pPr marL="457200" indent="-457200" eaLnBrk="1" hangingPunct="1">
              <a:buFont typeface="Arial" panose="020B0604020202020204" pitchFamily="34" charset="0"/>
              <a:buChar char="•"/>
              <a:defRPr/>
            </a:pPr>
            <a:r>
              <a:rPr lang="en-US" dirty="0"/>
              <a:t>Increase rapidly in response to infection, injury, or tissue trauma</a:t>
            </a:r>
          </a:p>
          <a:p>
            <a:pPr marL="457200" indent="-457200" eaLnBrk="1" hangingPunct="1">
              <a:buFont typeface="Arial" panose="020B0604020202020204" pitchFamily="34" charset="0"/>
              <a:buChar char="•"/>
              <a:defRPr/>
            </a:pPr>
            <a:r>
              <a:rPr lang="en-US" dirty="0"/>
              <a:t>Facilitate contact between microbes and phagocytic cells </a:t>
            </a:r>
          </a:p>
          <a:p>
            <a:pPr marL="457200" indent="-457200" eaLnBrk="1" hangingPunct="1">
              <a:buFont typeface="Arial" panose="020B0604020202020204" pitchFamily="34" charset="0"/>
              <a:buChar char="•"/>
              <a:defRPr/>
            </a:pPr>
            <a:r>
              <a:rPr lang="en-US" dirty="0"/>
              <a:t>Mop up and recycle important proteins after phagocytosis </a:t>
            </a:r>
          </a:p>
          <a:p>
            <a:pPr eaLnBrk="1" hangingPunct="1">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0" y="131763"/>
            <a:ext cx="9144000" cy="685800"/>
          </a:xfrm>
        </p:spPr>
        <p:txBody>
          <a:bodyPr/>
          <a:lstStyle/>
          <a:p>
            <a:pPr eaLnBrk="1" hangingPunct="1"/>
            <a:r>
              <a:rPr lang="en-US" altLang="en-US">
                <a:ea typeface="Adobe Heiti Std R"/>
              </a:rPr>
              <a:t>Types of Acute-Phase Reactants</a:t>
            </a:r>
          </a:p>
        </p:txBody>
      </p:sp>
      <p:graphicFrame>
        <p:nvGraphicFramePr>
          <p:cNvPr id="4" name="Content Placeholder 3"/>
          <p:cNvGraphicFramePr>
            <a:graphicFrameLocks noGrp="1"/>
          </p:cNvGraphicFramePr>
          <p:nvPr>
            <p:ph idx="1"/>
          </p:nvPr>
        </p:nvGraphicFramePr>
        <p:xfrm>
          <a:off x="330200" y="1524000"/>
          <a:ext cx="8356600" cy="4592638"/>
        </p:xfrm>
        <a:graphic>
          <a:graphicData uri="http://schemas.openxmlformats.org/drawingml/2006/table">
            <a:tbl>
              <a:tblPr firstRow="1" bandRow="1">
                <a:tableStyleId>{5C22544A-7EE6-4342-B048-85BDC9FD1C3A}</a:tableStyleId>
              </a:tblPr>
              <a:tblGrid>
                <a:gridCol w="2035579">
                  <a:extLst>
                    <a:ext uri="{9D8B030D-6E8A-4147-A177-3AD203B41FA5}">
                      <a16:colId xmlns:a16="http://schemas.microsoft.com/office/drawing/2014/main" val="20000"/>
                    </a:ext>
                  </a:extLst>
                </a:gridCol>
                <a:gridCol w="1214515">
                  <a:extLst>
                    <a:ext uri="{9D8B030D-6E8A-4147-A177-3AD203B41FA5}">
                      <a16:colId xmlns:a16="http://schemas.microsoft.com/office/drawing/2014/main" val="20001"/>
                    </a:ext>
                  </a:extLst>
                </a:gridCol>
                <a:gridCol w="1850902">
                  <a:extLst>
                    <a:ext uri="{9D8B030D-6E8A-4147-A177-3AD203B41FA5}">
                      <a16:colId xmlns:a16="http://schemas.microsoft.com/office/drawing/2014/main" val="20002"/>
                    </a:ext>
                  </a:extLst>
                </a:gridCol>
                <a:gridCol w="1112744">
                  <a:extLst>
                    <a:ext uri="{9D8B030D-6E8A-4147-A177-3AD203B41FA5}">
                      <a16:colId xmlns:a16="http://schemas.microsoft.com/office/drawing/2014/main" val="20003"/>
                    </a:ext>
                  </a:extLst>
                </a:gridCol>
                <a:gridCol w="2142860">
                  <a:extLst>
                    <a:ext uri="{9D8B030D-6E8A-4147-A177-3AD203B41FA5}">
                      <a16:colId xmlns:a16="http://schemas.microsoft.com/office/drawing/2014/main" val="20004"/>
                    </a:ext>
                  </a:extLst>
                </a:gridCol>
              </a:tblGrid>
              <a:tr h="914463">
                <a:tc>
                  <a:txBody>
                    <a:bodyPr/>
                    <a:lstStyle/>
                    <a:p>
                      <a:r>
                        <a:rPr lang="en-US" sz="1800" dirty="0"/>
                        <a:t>PROTEIN</a:t>
                      </a:r>
                    </a:p>
                  </a:txBody>
                  <a:tcPr marL="91443" marR="91443" marT="45723" marB="45723"/>
                </a:tc>
                <a:tc>
                  <a:txBody>
                    <a:bodyPr/>
                    <a:lstStyle/>
                    <a:p>
                      <a:r>
                        <a:rPr lang="en-US" sz="1800" dirty="0"/>
                        <a:t>RESPONSE TIME (HOURS)</a:t>
                      </a:r>
                    </a:p>
                  </a:txBody>
                  <a:tcPr marL="91443" marR="91443" marT="45723" marB="45723"/>
                </a:tc>
                <a:tc>
                  <a:txBody>
                    <a:bodyPr/>
                    <a:lstStyle/>
                    <a:p>
                      <a:r>
                        <a:rPr lang="en-US" sz="1800" dirty="0"/>
                        <a:t>NORMAL CONCENTRATION</a:t>
                      </a:r>
                    </a:p>
                    <a:p>
                      <a:r>
                        <a:rPr lang="en-US" sz="1800" dirty="0"/>
                        <a:t>(MG/DL)</a:t>
                      </a:r>
                    </a:p>
                  </a:txBody>
                  <a:tcPr marL="91443" marR="91443" marT="45723" marB="45723"/>
                </a:tc>
                <a:tc>
                  <a:txBody>
                    <a:bodyPr/>
                    <a:lstStyle/>
                    <a:p>
                      <a:r>
                        <a:rPr lang="en-US" sz="1800" dirty="0"/>
                        <a:t>INCREASE</a:t>
                      </a:r>
                    </a:p>
                  </a:txBody>
                  <a:tcPr marL="91443" marR="91443" marT="45723" marB="45723"/>
                </a:tc>
                <a:tc>
                  <a:txBody>
                    <a:bodyPr/>
                    <a:lstStyle/>
                    <a:p>
                      <a:r>
                        <a:rPr lang="en-US" sz="1800" dirty="0"/>
                        <a:t>FUNCTION</a:t>
                      </a:r>
                    </a:p>
                  </a:txBody>
                  <a:tcPr marL="91443" marR="91443" marT="45723" marB="45723"/>
                </a:tc>
                <a:extLst>
                  <a:ext uri="{0D108BD9-81ED-4DB2-BD59-A6C34878D82A}">
                    <a16:rowId xmlns:a16="http://schemas.microsoft.com/office/drawing/2014/main" val="10000"/>
                  </a:ext>
                </a:extLst>
              </a:tr>
              <a:tr h="914463">
                <a:tc>
                  <a:txBody>
                    <a:bodyPr/>
                    <a:lstStyle/>
                    <a:p>
                      <a:r>
                        <a:rPr lang="en-US" sz="1800" dirty="0"/>
                        <a:t>C-reactive protein</a:t>
                      </a:r>
                    </a:p>
                  </a:txBody>
                  <a:tcPr marL="91443" marR="91443" marT="45723" marB="45723"/>
                </a:tc>
                <a:tc>
                  <a:txBody>
                    <a:bodyPr/>
                    <a:lstStyle/>
                    <a:p>
                      <a:r>
                        <a:rPr lang="en-US" sz="1800" dirty="0"/>
                        <a:t>4</a:t>
                      </a:r>
                      <a:r>
                        <a:rPr lang="en-US" sz="1800" dirty="0">
                          <a:latin typeface="Calibri" panose="020F0502020204030204" pitchFamily="34" charset="0"/>
                          <a:cs typeface="Calibri" panose="020F0502020204030204" pitchFamily="34" charset="0"/>
                        </a:rPr>
                        <a:t>–</a:t>
                      </a:r>
                      <a:r>
                        <a:rPr lang="en-US" sz="1800" dirty="0"/>
                        <a:t>6</a:t>
                      </a:r>
                    </a:p>
                  </a:txBody>
                  <a:tcPr marL="91443" marR="91443" marT="45723" marB="45723"/>
                </a:tc>
                <a:tc>
                  <a:txBody>
                    <a:bodyPr/>
                    <a:lstStyle/>
                    <a:p>
                      <a:r>
                        <a:rPr lang="en-US" sz="1800" dirty="0"/>
                        <a:t>0.5</a:t>
                      </a:r>
                    </a:p>
                  </a:txBody>
                  <a:tcPr marL="91443" marR="91443" marT="45723" marB="45723"/>
                </a:tc>
                <a:tc>
                  <a:txBody>
                    <a:bodyPr/>
                    <a:lstStyle/>
                    <a:p>
                      <a:r>
                        <a:rPr lang="en-US" sz="1800" dirty="0"/>
                        <a:t>1,000X</a:t>
                      </a:r>
                    </a:p>
                  </a:txBody>
                  <a:tcPr marL="91443" marR="91443" marT="45723" marB="45723"/>
                </a:tc>
                <a:tc>
                  <a:txBody>
                    <a:bodyPr/>
                    <a:lstStyle/>
                    <a:p>
                      <a:r>
                        <a:rPr lang="en-US" sz="1800" dirty="0"/>
                        <a:t>Opsonization, complement activation</a:t>
                      </a:r>
                    </a:p>
                  </a:txBody>
                  <a:tcPr marL="91443" marR="91443" marT="45723" marB="45723"/>
                </a:tc>
                <a:extLst>
                  <a:ext uri="{0D108BD9-81ED-4DB2-BD59-A6C34878D82A}">
                    <a16:rowId xmlns:a16="http://schemas.microsoft.com/office/drawing/2014/main" val="10001"/>
                  </a:ext>
                </a:extLst>
              </a:tr>
              <a:tr h="640124">
                <a:tc>
                  <a:txBody>
                    <a:bodyPr/>
                    <a:lstStyle/>
                    <a:p>
                      <a:r>
                        <a:rPr lang="en-US" sz="1800" dirty="0"/>
                        <a:t>Serum amyloid A</a:t>
                      </a:r>
                    </a:p>
                  </a:txBody>
                  <a:tcPr marL="91443" marR="91443" marT="45723" marB="45723"/>
                </a:tc>
                <a:tc>
                  <a:txBody>
                    <a:bodyPr/>
                    <a:lstStyle/>
                    <a:p>
                      <a:r>
                        <a:rPr lang="en-US" sz="1800" dirty="0"/>
                        <a:t>24</a:t>
                      </a:r>
                    </a:p>
                  </a:txBody>
                  <a:tcPr marL="91443" marR="91443" marT="45723" marB="45723"/>
                </a:tc>
                <a:tc>
                  <a:txBody>
                    <a:bodyPr/>
                    <a:lstStyle/>
                    <a:p>
                      <a:r>
                        <a:rPr lang="en-US" sz="1800" dirty="0"/>
                        <a:t>5</a:t>
                      </a:r>
                    </a:p>
                  </a:txBody>
                  <a:tcPr marL="91443" marR="91443"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1,000X</a:t>
                      </a:r>
                    </a:p>
                  </a:txBody>
                  <a:tcPr marL="91443" marR="91443" marT="45723" marB="45723"/>
                </a:tc>
                <a:tc>
                  <a:txBody>
                    <a:bodyPr/>
                    <a:lstStyle/>
                    <a:p>
                      <a:r>
                        <a:rPr lang="en-US" sz="1800" dirty="0"/>
                        <a:t>Activates monocytes and macrophages</a:t>
                      </a:r>
                    </a:p>
                  </a:txBody>
                  <a:tcPr marL="91443" marR="91443" marT="45723" marB="45723"/>
                </a:tc>
                <a:extLst>
                  <a:ext uri="{0D108BD9-81ED-4DB2-BD59-A6C34878D82A}">
                    <a16:rowId xmlns:a16="http://schemas.microsoft.com/office/drawing/2014/main" val="10002"/>
                  </a:ext>
                </a:extLst>
              </a:tr>
              <a:tr h="370866">
                <a:tc>
                  <a:txBody>
                    <a:bodyPr/>
                    <a:lstStyle/>
                    <a:p>
                      <a:r>
                        <a:rPr lang="en-US" sz="1800" dirty="0"/>
                        <a:t>Alpha</a:t>
                      </a:r>
                      <a:r>
                        <a:rPr lang="en-US" sz="1800" baseline="-25000" dirty="0"/>
                        <a:t>1</a:t>
                      </a:r>
                      <a:r>
                        <a:rPr lang="en-US" sz="1800" dirty="0"/>
                        <a:t>-antitrypsin</a:t>
                      </a:r>
                    </a:p>
                  </a:txBody>
                  <a:tcPr marL="91443" marR="91443" marT="45723" marB="45723"/>
                </a:tc>
                <a:tc>
                  <a:txBody>
                    <a:bodyPr/>
                    <a:lstStyle/>
                    <a:p>
                      <a:r>
                        <a:rPr lang="en-US" sz="1800" dirty="0"/>
                        <a:t>24</a:t>
                      </a:r>
                    </a:p>
                  </a:txBody>
                  <a:tcPr marL="91443" marR="91443" marT="45723" marB="45723"/>
                </a:tc>
                <a:tc>
                  <a:txBody>
                    <a:bodyPr/>
                    <a:lstStyle/>
                    <a:p>
                      <a:r>
                        <a:rPr lang="en-US" sz="1800" dirty="0"/>
                        <a:t>200</a:t>
                      </a:r>
                      <a:r>
                        <a:rPr lang="en-US" sz="1800" dirty="0">
                          <a:latin typeface="Calibri" panose="020F0502020204030204" pitchFamily="34" charset="0"/>
                          <a:cs typeface="Calibri" panose="020F0502020204030204" pitchFamily="34" charset="0"/>
                        </a:rPr>
                        <a:t>–</a:t>
                      </a:r>
                      <a:r>
                        <a:rPr lang="en-US" sz="1800" dirty="0"/>
                        <a:t>400</a:t>
                      </a:r>
                    </a:p>
                  </a:txBody>
                  <a:tcPr marL="91443" marR="91443" marT="45723" marB="45723"/>
                </a:tc>
                <a:tc>
                  <a:txBody>
                    <a:bodyPr/>
                    <a:lstStyle/>
                    <a:p>
                      <a:r>
                        <a:rPr lang="en-US" sz="1800" dirty="0"/>
                        <a:t>2</a:t>
                      </a:r>
                      <a:r>
                        <a:rPr lang="en-US" sz="1800" dirty="0">
                          <a:latin typeface="Calibri" panose="020F0502020204030204" pitchFamily="34" charset="0"/>
                          <a:cs typeface="Calibri" panose="020F0502020204030204" pitchFamily="34" charset="0"/>
                        </a:rPr>
                        <a:t>–</a:t>
                      </a:r>
                      <a:r>
                        <a:rPr lang="en-US" sz="1800" dirty="0"/>
                        <a:t>5X</a:t>
                      </a:r>
                    </a:p>
                  </a:txBody>
                  <a:tcPr marL="91443" marR="91443" marT="45723" marB="45723"/>
                </a:tc>
                <a:tc>
                  <a:txBody>
                    <a:bodyPr/>
                    <a:lstStyle/>
                    <a:p>
                      <a:r>
                        <a:rPr lang="en-US" sz="1800" dirty="0"/>
                        <a:t>Protease inhibitor</a:t>
                      </a:r>
                    </a:p>
                  </a:txBody>
                  <a:tcPr marL="91443" marR="91443" marT="45723" marB="45723"/>
                </a:tc>
                <a:extLst>
                  <a:ext uri="{0D108BD9-81ED-4DB2-BD59-A6C34878D82A}">
                    <a16:rowId xmlns:a16="http://schemas.microsoft.com/office/drawing/2014/main" val="10003"/>
                  </a:ext>
                </a:extLst>
              </a:tr>
              <a:tr h="370866">
                <a:tc>
                  <a:txBody>
                    <a:bodyPr/>
                    <a:lstStyle/>
                    <a:p>
                      <a:r>
                        <a:rPr lang="en-US" sz="1800" dirty="0"/>
                        <a:t>Fibrinogen</a:t>
                      </a:r>
                    </a:p>
                  </a:txBody>
                  <a:tcPr marL="91443" marR="91443" marT="45723" marB="45723"/>
                </a:tc>
                <a:tc>
                  <a:txBody>
                    <a:bodyPr/>
                    <a:lstStyle/>
                    <a:p>
                      <a:r>
                        <a:rPr lang="en-US" sz="1800" dirty="0"/>
                        <a:t>24</a:t>
                      </a:r>
                    </a:p>
                  </a:txBody>
                  <a:tcPr marL="91443" marR="91443" marT="45723" marB="45723"/>
                </a:tc>
                <a:tc>
                  <a:txBody>
                    <a:bodyPr/>
                    <a:lstStyle/>
                    <a:p>
                      <a:r>
                        <a:rPr lang="en-US" sz="1800" dirty="0"/>
                        <a:t>200</a:t>
                      </a:r>
                      <a:r>
                        <a:rPr lang="en-US" sz="1800" dirty="0">
                          <a:latin typeface="Calibri" panose="020F0502020204030204" pitchFamily="34" charset="0"/>
                          <a:cs typeface="Calibri" panose="020F0502020204030204" pitchFamily="34" charset="0"/>
                        </a:rPr>
                        <a:t>–</a:t>
                      </a:r>
                      <a:r>
                        <a:rPr lang="en-US" sz="1800" dirty="0"/>
                        <a:t>400</a:t>
                      </a:r>
                    </a:p>
                  </a:txBody>
                  <a:tcPr marL="91443" marR="91443" marT="45723" marB="45723"/>
                </a:tc>
                <a:tc>
                  <a:txBody>
                    <a:bodyPr/>
                    <a:lstStyle/>
                    <a:p>
                      <a:r>
                        <a:rPr lang="en-US" sz="1800" dirty="0"/>
                        <a:t>2</a:t>
                      </a:r>
                      <a:r>
                        <a:rPr lang="en-US" sz="1800" dirty="0">
                          <a:latin typeface="Calibri" panose="020F0502020204030204" pitchFamily="34" charset="0"/>
                          <a:cs typeface="Calibri" panose="020F0502020204030204" pitchFamily="34" charset="0"/>
                        </a:rPr>
                        <a:t>–</a:t>
                      </a:r>
                      <a:r>
                        <a:rPr lang="en-US" sz="1800" dirty="0"/>
                        <a:t>5X</a:t>
                      </a:r>
                    </a:p>
                  </a:txBody>
                  <a:tcPr marL="91443" marR="91443" marT="45723" marB="45723"/>
                </a:tc>
                <a:tc>
                  <a:txBody>
                    <a:bodyPr/>
                    <a:lstStyle/>
                    <a:p>
                      <a:r>
                        <a:rPr lang="en-US" sz="1800" dirty="0"/>
                        <a:t>Clot formation</a:t>
                      </a:r>
                    </a:p>
                  </a:txBody>
                  <a:tcPr marL="91443" marR="91443" marT="45723" marB="45723"/>
                </a:tc>
                <a:extLst>
                  <a:ext uri="{0D108BD9-81ED-4DB2-BD59-A6C34878D82A}">
                    <a16:rowId xmlns:a16="http://schemas.microsoft.com/office/drawing/2014/main" val="10004"/>
                  </a:ext>
                </a:extLst>
              </a:tr>
              <a:tr h="370866">
                <a:tc>
                  <a:txBody>
                    <a:bodyPr/>
                    <a:lstStyle/>
                    <a:p>
                      <a:r>
                        <a:rPr lang="en-US" sz="1800" b="0" i="0" u="none" strike="noStrike" kern="1200" baseline="0" dirty="0">
                          <a:solidFill>
                            <a:schemeClr val="dk1"/>
                          </a:solidFill>
                          <a:latin typeface="+mn-lt"/>
                          <a:ea typeface="+mn-ea"/>
                          <a:cs typeface="+mn-cs"/>
                        </a:rPr>
                        <a:t>Haptoglobin</a:t>
                      </a:r>
                      <a:endParaRPr lang="en-US" sz="1800" dirty="0"/>
                    </a:p>
                  </a:txBody>
                  <a:tcPr marL="91443" marR="91443" marT="45723" marB="45723"/>
                </a:tc>
                <a:tc>
                  <a:txBody>
                    <a:bodyPr/>
                    <a:lstStyle/>
                    <a:p>
                      <a:r>
                        <a:rPr lang="en-US" sz="1800" dirty="0"/>
                        <a:t>24</a:t>
                      </a:r>
                    </a:p>
                  </a:txBody>
                  <a:tcPr marL="91443" marR="91443" marT="45723" marB="45723"/>
                </a:tc>
                <a:tc>
                  <a:txBody>
                    <a:bodyPr/>
                    <a:lstStyle/>
                    <a:p>
                      <a:r>
                        <a:rPr lang="en-US" sz="1800" dirty="0"/>
                        <a:t>40</a:t>
                      </a:r>
                      <a:r>
                        <a:rPr lang="en-US" sz="1800" dirty="0">
                          <a:latin typeface="Calibri" panose="020F0502020204030204" pitchFamily="34" charset="0"/>
                          <a:cs typeface="Calibri" panose="020F0502020204030204" pitchFamily="34" charset="0"/>
                        </a:rPr>
                        <a:t>–</a:t>
                      </a:r>
                      <a:r>
                        <a:rPr lang="en-US" sz="1800" dirty="0"/>
                        <a:t>290</a:t>
                      </a:r>
                    </a:p>
                  </a:txBody>
                  <a:tcPr marL="91443" marR="91443" marT="45723" marB="45723"/>
                </a:tc>
                <a:tc>
                  <a:txBody>
                    <a:bodyPr/>
                    <a:lstStyle/>
                    <a:p>
                      <a:r>
                        <a:rPr lang="en-US" sz="1800" dirty="0"/>
                        <a:t>2</a:t>
                      </a:r>
                      <a:r>
                        <a:rPr lang="en-US" sz="1800" dirty="0">
                          <a:latin typeface="Calibri" panose="020F0502020204030204" pitchFamily="34" charset="0"/>
                          <a:cs typeface="Calibri" panose="020F0502020204030204" pitchFamily="34" charset="0"/>
                        </a:rPr>
                        <a:t>–</a:t>
                      </a:r>
                      <a:r>
                        <a:rPr lang="en-US" sz="1800" dirty="0"/>
                        <a:t>10X</a:t>
                      </a:r>
                    </a:p>
                  </a:txBody>
                  <a:tcPr marL="91443" marR="91443" marT="45723" marB="45723"/>
                </a:tc>
                <a:tc>
                  <a:txBody>
                    <a:bodyPr/>
                    <a:lstStyle/>
                    <a:p>
                      <a:r>
                        <a:rPr lang="en-US" sz="1800" dirty="0"/>
                        <a:t>Binds hemoglobin</a:t>
                      </a:r>
                    </a:p>
                  </a:txBody>
                  <a:tcPr marL="91443" marR="91443" marT="45723" marB="45723"/>
                </a:tc>
                <a:extLst>
                  <a:ext uri="{0D108BD9-81ED-4DB2-BD59-A6C34878D82A}">
                    <a16:rowId xmlns:a16="http://schemas.microsoft.com/office/drawing/2014/main" val="10005"/>
                  </a:ext>
                </a:extLst>
              </a:tr>
              <a:tr h="640124">
                <a:tc>
                  <a:txBody>
                    <a:bodyPr/>
                    <a:lstStyle/>
                    <a:p>
                      <a:r>
                        <a:rPr lang="en-US" sz="1800" dirty="0"/>
                        <a:t>Ceruloplasmin</a:t>
                      </a:r>
                    </a:p>
                  </a:txBody>
                  <a:tcPr marL="91443" marR="91443" marT="45723" marB="45723"/>
                </a:tc>
                <a:tc>
                  <a:txBody>
                    <a:bodyPr/>
                    <a:lstStyle/>
                    <a:p>
                      <a:r>
                        <a:rPr lang="en-US" sz="1800" dirty="0"/>
                        <a:t>48</a:t>
                      </a:r>
                      <a:r>
                        <a:rPr lang="en-US" sz="1800" dirty="0">
                          <a:latin typeface="Calibri" panose="020F0502020204030204" pitchFamily="34" charset="0"/>
                          <a:cs typeface="Calibri" panose="020F0502020204030204" pitchFamily="34" charset="0"/>
                        </a:rPr>
                        <a:t>–</a:t>
                      </a:r>
                      <a:r>
                        <a:rPr lang="en-US" sz="1800" dirty="0"/>
                        <a:t>72</a:t>
                      </a:r>
                    </a:p>
                  </a:txBody>
                  <a:tcPr marL="91443" marR="91443" marT="45723" marB="45723"/>
                </a:tc>
                <a:tc>
                  <a:txBody>
                    <a:bodyPr/>
                    <a:lstStyle/>
                    <a:p>
                      <a:r>
                        <a:rPr lang="en-US" sz="1800" dirty="0"/>
                        <a:t>20</a:t>
                      </a:r>
                      <a:r>
                        <a:rPr lang="en-US" sz="1800" dirty="0">
                          <a:latin typeface="Calibri" panose="020F0502020204030204" pitchFamily="34" charset="0"/>
                          <a:cs typeface="Calibri" panose="020F0502020204030204" pitchFamily="34" charset="0"/>
                        </a:rPr>
                        <a:t>–</a:t>
                      </a:r>
                      <a:r>
                        <a:rPr lang="en-US" sz="1800" dirty="0"/>
                        <a:t>40</a:t>
                      </a:r>
                    </a:p>
                  </a:txBody>
                  <a:tcPr marL="91443" marR="91443" marT="45723" marB="45723"/>
                </a:tc>
                <a:tc>
                  <a:txBody>
                    <a:bodyPr/>
                    <a:lstStyle/>
                    <a:p>
                      <a:r>
                        <a:rPr lang="en-US" sz="1800" dirty="0"/>
                        <a:t>2X</a:t>
                      </a:r>
                    </a:p>
                  </a:txBody>
                  <a:tcPr marL="91443" marR="91443" marT="45723" marB="45723"/>
                </a:tc>
                <a:tc>
                  <a:txBody>
                    <a:bodyPr/>
                    <a:lstStyle/>
                    <a:p>
                      <a:r>
                        <a:rPr lang="en-US" sz="1800" dirty="0"/>
                        <a:t>Binds copper and oxidizes iron</a:t>
                      </a:r>
                    </a:p>
                  </a:txBody>
                  <a:tcPr marL="91443" marR="91443" marT="45723" marB="45723"/>
                </a:tc>
                <a:extLst>
                  <a:ext uri="{0D108BD9-81ED-4DB2-BD59-A6C34878D82A}">
                    <a16:rowId xmlns:a16="http://schemas.microsoft.com/office/drawing/2014/main" val="10006"/>
                  </a:ext>
                </a:extLst>
              </a:tr>
              <a:tr h="370866">
                <a:tc>
                  <a:txBody>
                    <a:bodyPr/>
                    <a:lstStyle/>
                    <a:p>
                      <a:r>
                        <a:rPr lang="en-US" sz="1800" dirty="0"/>
                        <a:t>Complement C3</a:t>
                      </a:r>
                    </a:p>
                  </a:txBody>
                  <a:tcPr marL="91443" marR="91443" marT="45723" marB="45723"/>
                </a:tc>
                <a:tc>
                  <a:txBody>
                    <a:bodyPr/>
                    <a:lstStyle/>
                    <a:p>
                      <a:r>
                        <a:rPr lang="en-US" sz="1800" dirty="0"/>
                        <a:t>48</a:t>
                      </a:r>
                      <a:r>
                        <a:rPr lang="en-US" sz="1800" dirty="0">
                          <a:latin typeface="Calibri" panose="020F0502020204030204" pitchFamily="34" charset="0"/>
                          <a:cs typeface="Calibri" panose="020F0502020204030204" pitchFamily="34" charset="0"/>
                        </a:rPr>
                        <a:t>–</a:t>
                      </a:r>
                      <a:r>
                        <a:rPr lang="en-US" sz="1800" dirty="0"/>
                        <a:t>72</a:t>
                      </a:r>
                    </a:p>
                  </a:txBody>
                  <a:tcPr marL="91443" marR="91443" marT="45723" marB="45723"/>
                </a:tc>
                <a:tc>
                  <a:txBody>
                    <a:bodyPr/>
                    <a:lstStyle/>
                    <a:p>
                      <a:r>
                        <a:rPr lang="en-US" sz="1800" dirty="0"/>
                        <a:t>60</a:t>
                      </a:r>
                      <a:r>
                        <a:rPr lang="en-US" sz="1800" dirty="0">
                          <a:latin typeface="Calibri" panose="020F0502020204030204" pitchFamily="34" charset="0"/>
                          <a:cs typeface="Calibri" panose="020F0502020204030204" pitchFamily="34" charset="0"/>
                        </a:rPr>
                        <a:t>–</a:t>
                      </a:r>
                      <a:r>
                        <a:rPr lang="en-US" sz="1800" dirty="0"/>
                        <a:t>140</a:t>
                      </a:r>
                    </a:p>
                  </a:txBody>
                  <a:tcPr marL="91443" marR="91443" marT="45723" marB="45723"/>
                </a:tc>
                <a:tc>
                  <a:txBody>
                    <a:bodyPr/>
                    <a:lstStyle/>
                    <a:p>
                      <a:r>
                        <a:rPr lang="en-US" sz="1800" dirty="0"/>
                        <a:t>2X</a:t>
                      </a:r>
                    </a:p>
                  </a:txBody>
                  <a:tcPr marL="91443" marR="91443" marT="45723" marB="45723"/>
                </a:tc>
                <a:tc>
                  <a:txBody>
                    <a:bodyPr/>
                    <a:lstStyle/>
                    <a:p>
                      <a:r>
                        <a:rPr lang="en-US" sz="1800" dirty="0"/>
                        <a:t>Opsonization,</a:t>
                      </a:r>
                      <a:r>
                        <a:rPr lang="en-US" sz="1800" baseline="0" dirty="0"/>
                        <a:t> lysis</a:t>
                      </a:r>
                      <a:endParaRPr lang="en-US" sz="1800" dirty="0"/>
                    </a:p>
                  </a:txBody>
                  <a:tcPr marL="91443" marR="91443" marT="45723" marB="45723"/>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0" y="131763"/>
            <a:ext cx="9144000" cy="685800"/>
          </a:xfrm>
        </p:spPr>
        <p:txBody>
          <a:bodyPr/>
          <a:lstStyle/>
          <a:p>
            <a:pPr eaLnBrk="1" hangingPunct="1"/>
            <a:r>
              <a:rPr lang="en-US" altLang="en-US">
                <a:ea typeface="Adobe Heiti Std R"/>
              </a:rPr>
              <a:t>Process of Inflammation</a:t>
            </a:r>
          </a:p>
        </p:txBody>
      </p:sp>
      <p:sp>
        <p:nvSpPr>
          <p:cNvPr id="41986"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The body’s overall reaction to injury or invasion by an infectious agent</a:t>
            </a:r>
          </a:p>
          <a:p>
            <a:pPr marL="457200" indent="-457200" eaLnBrk="1" hangingPunct="1">
              <a:buFont typeface="Arial" panose="020B0604020202020204" pitchFamily="34" charset="0"/>
              <a:buChar char="•"/>
            </a:pPr>
            <a:r>
              <a:rPr lang="en-US" altLang="en-US"/>
              <a:t>Cardinal signs and symptoms</a:t>
            </a:r>
          </a:p>
          <a:p>
            <a:pPr marL="857250" lvl="1" indent="-457200" eaLnBrk="1" hangingPunct="1">
              <a:buFont typeface="Arial" panose="020B0604020202020204" pitchFamily="34" charset="0"/>
              <a:buChar char="•"/>
            </a:pPr>
            <a:r>
              <a:rPr lang="en-US" altLang="en-US"/>
              <a:t>Redness (erythema)</a:t>
            </a:r>
          </a:p>
          <a:p>
            <a:pPr marL="857250" lvl="1" indent="-457200" eaLnBrk="1" hangingPunct="1">
              <a:buFont typeface="Arial" panose="020B0604020202020204" pitchFamily="34" charset="0"/>
              <a:buChar char="•"/>
            </a:pPr>
            <a:r>
              <a:rPr lang="en-US" altLang="en-US"/>
              <a:t>Swelling (edema)</a:t>
            </a:r>
          </a:p>
          <a:p>
            <a:pPr marL="857250" lvl="1" indent="-457200" eaLnBrk="1" hangingPunct="1">
              <a:buFont typeface="Arial" panose="020B0604020202020204" pitchFamily="34" charset="0"/>
              <a:buChar char="•"/>
            </a:pPr>
            <a:r>
              <a:rPr lang="en-US" altLang="en-US"/>
              <a:t>Heat</a:t>
            </a:r>
          </a:p>
          <a:p>
            <a:pPr marL="857250" lvl="1" indent="-457200" eaLnBrk="1" hangingPunct="1">
              <a:buFont typeface="Arial" panose="020B0604020202020204" pitchFamily="34" charset="0"/>
              <a:buChar char="•"/>
            </a:pPr>
            <a:r>
              <a:rPr lang="en-US" altLang="en-US"/>
              <a:t>Pain</a:t>
            </a:r>
          </a:p>
          <a:p>
            <a:pPr marL="457200" indent="-457200" eaLnBrk="1" hangingPunct="1">
              <a:buFont typeface="Arial" panose="020B0604020202020204" pitchFamily="34" charset="0"/>
              <a:buChar char="•"/>
            </a:pP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0" y="131763"/>
            <a:ext cx="9144000" cy="685800"/>
          </a:xfrm>
        </p:spPr>
        <p:txBody>
          <a:bodyPr/>
          <a:lstStyle/>
          <a:p>
            <a:pPr eaLnBrk="1" hangingPunct="1"/>
            <a:r>
              <a:rPr lang="en-US" altLang="en-US">
                <a:ea typeface="Adobe Heiti Std R"/>
              </a:rPr>
              <a:t>Inflammation</a:t>
            </a:r>
          </a:p>
        </p:txBody>
      </p:sp>
      <p:pic>
        <p:nvPicPr>
          <p:cNvPr id="3074" name="Picture 2" descr="C:\Documents and Settings\ritesh.narkar\Desktop\Prashant\fadc5\22 dec\Save for webpage\4466_F03_04.jpg"/>
          <p:cNvPicPr>
            <a:picLocks noGrp="1" noChangeAspect="1" noChangeArrowheads="1"/>
          </p:cNvPicPr>
          <p:nvPr>
            <p:ph idx="1"/>
          </p:nvPr>
        </p:nvPicPr>
        <p:blipFill>
          <a:blip r:embed="rId3" cstate="print"/>
          <a:srcRect/>
          <a:stretch>
            <a:fillRect/>
          </a:stretch>
        </p:blipFill>
        <p:spPr bwMode="auto">
          <a:xfrm>
            <a:off x="2308283" y="1489996"/>
            <a:ext cx="4527434" cy="460600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ltLang="en-US">
                <a:ea typeface="Adobe Heiti Std R"/>
              </a:rPr>
              <a:t>Phagocytosis</a:t>
            </a:r>
          </a:p>
        </p:txBody>
      </p:sp>
      <p:sp>
        <p:nvSpPr>
          <p:cNvPr id="45058" name="Content Placeholder 2"/>
          <p:cNvSpPr>
            <a:spLocks noGrp="1"/>
          </p:cNvSpPr>
          <p:nvPr>
            <p:ph sz="half" idx="1"/>
          </p:nvPr>
        </p:nvSpPr>
        <p:spPr>
          <a:xfrm>
            <a:off x="628650" y="1700213"/>
            <a:ext cx="3867150" cy="4351337"/>
          </a:xfrm>
        </p:spPr>
        <p:txBody>
          <a:bodyPr/>
          <a:lstStyle/>
          <a:p>
            <a:pPr marL="457200" indent="-457200" eaLnBrk="1" hangingPunct="1">
              <a:buFont typeface="Arial" panose="020B0604020202020204" pitchFamily="34" charset="0"/>
              <a:buChar char="•"/>
            </a:pPr>
            <a:r>
              <a:rPr lang="en-US" altLang="en-US" dirty="0"/>
              <a:t>Cells most involved</a:t>
            </a:r>
          </a:p>
          <a:p>
            <a:pPr marL="857250" lvl="1" indent="-457200" eaLnBrk="1" hangingPunct="1">
              <a:buFont typeface="Arial" panose="020B0604020202020204" pitchFamily="34" charset="0"/>
              <a:buChar char="•"/>
            </a:pPr>
            <a:r>
              <a:rPr lang="en-US" altLang="en-US" dirty="0" err="1"/>
              <a:t>Neutrophils</a:t>
            </a:r>
            <a:endParaRPr lang="en-US" altLang="en-US" dirty="0"/>
          </a:p>
          <a:p>
            <a:pPr marL="857250" lvl="1" indent="-457200" eaLnBrk="1" hangingPunct="1">
              <a:buFont typeface="Arial" panose="020B0604020202020204" pitchFamily="34" charset="0"/>
              <a:buChar char="•"/>
            </a:pPr>
            <a:r>
              <a:rPr lang="en-US" altLang="en-US" dirty="0" err="1"/>
              <a:t>Monocytes</a:t>
            </a:r>
            <a:endParaRPr lang="en-US" altLang="en-US" dirty="0"/>
          </a:p>
          <a:p>
            <a:pPr marL="857250" lvl="1" indent="-457200" eaLnBrk="1" hangingPunct="1">
              <a:buFont typeface="Arial" panose="020B0604020202020204" pitchFamily="34" charset="0"/>
              <a:buChar char="•"/>
            </a:pPr>
            <a:r>
              <a:rPr lang="en-US" altLang="en-US" dirty="0"/>
              <a:t>Macrophages</a:t>
            </a:r>
          </a:p>
          <a:p>
            <a:pPr marL="857250" lvl="1" indent="-457200" eaLnBrk="1" hangingPunct="1">
              <a:buFont typeface="Arial" panose="020B0604020202020204" pitchFamily="34" charset="0"/>
              <a:buChar char="•"/>
            </a:pPr>
            <a:r>
              <a:rPr lang="en-US" altLang="en-US" dirty="0" err="1"/>
              <a:t>Dendritic</a:t>
            </a:r>
            <a:r>
              <a:rPr lang="en-US" altLang="en-US" dirty="0"/>
              <a:t> cells</a:t>
            </a:r>
          </a:p>
        </p:txBody>
      </p:sp>
      <p:pic>
        <p:nvPicPr>
          <p:cNvPr id="4099" name="Picture 3" descr="C:\Documents and Settings\ritesh.narkar\Desktop\Prashant\fadc5\22 dec\Save for webpage\4466_F03_05.jpg"/>
          <p:cNvPicPr>
            <a:picLocks noGrp="1" noChangeAspect="1" noChangeArrowheads="1"/>
          </p:cNvPicPr>
          <p:nvPr>
            <p:ph sz="half" idx="2"/>
          </p:nvPr>
        </p:nvPicPr>
        <p:blipFill>
          <a:blip r:embed="rId3" cstate="print"/>
          <a:srcRect/>
          <a:stretch>
            <a:fillRect/>
          </a:stretch>
        </p:blipFill>
        <p:spPr bwMode="auto">
          <a:xfrm>
            <a:off x="4564105" y="1992656"/>
            <a:ext cx="4292012" cy="25151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4"/>
          <p:cNvSpPr>
            <a:spLocks noGrp="1"/>
          </p:cNvSpPr>
          <p:nvPr>
            <p:ph type="title"/>
          </p:nvPr>
        </p:nvSpPr>
        <p:spPr>
          <a:xfrm>
            <a:off x="0" y="131763"/>
            <a:ext cx="9144000" cy="685800"/>
          </a:xfrm>
        </p:spPr>
        <p:txBody>
          <a:bodyPr/>
          <a:lstStyle/>
          <a:p>
            <a:pPr eaLnBrk="1" hangingPunct="1"/>
            <a:r>
              <a:rPr lang="en-US" altLang="en-US">
                <a:ea typeface="Adobe Heiti Std R"/>
              </a:rPr>
              <a:t>NK Cells</a:t>
            </a:r>
          </a:p>
        </p:txBody>
      </p:sp>
      <p:sp>
        <p:nvSpPr>
          <p:cNvPr id="47106" name="Content Placeholder 5"/>
          <p:cNvSpPr>
            <a:spLocks noGrp="1"/>
          </p:cNvSpPr>
          <p:nvPr>
            <p:ph idx="1"/>
          </p:nvPr>
        </p:nvSpPr>
        <p:spPr/>
        <p:txBody>
          <a:bodyPr/>
          <a:lstStyle/>
          <a:p>
            <a:pPr marL="457200" indent="-457200" eaLnBrk="1" hangingPunct="1">
              <a:buFont typeface="Arial" panose="020B0604020202020204" pitchFamily="34" charset="0"/>
              <a:buChar char="•"/>
            </a:pPr>
            <a:r>
              <a:rPr lang="en-US" altLang="en-US"/>
              <a:t>First line of defense against:</a:t>
            </a:r>
          </a:p>
          <a:p>
            <a:pPr marL="857250" lvl="1" indent="-457200" eaLnBrk="1" hangingPunct="1">
              <a:buFont typeface="Arial" panose="020B0604020202020204" pitchFamily="34" charset="0"/>
              <a:buChar char="•"/>
            </a:pPr>
            <a:r>
              <a:rPr lang="en-US" altLang="en-US"/>
              <a:t>Cells that are virally infected</a:t>
            </a:r>
          </a:p>
          <a:p>
            <a:pPr marL="857250" lvl="1" indent="-457200" eaLnBrk="1" hangingPunct="1">
              <a:buFont typeface="Arial" panose="020B0604020202020204" pitchFamily="34" charset="0"/>
              <a:buChar char="•"/>
            </a:pPr>
            <a:r>
              <a:rPr lang="en-US" altLang="en-US"/>
              <a:t>Cells infected with other intracellular pathogens</a:t>
            </a:r>
          </a:p>
          <a:p>
            <a:pPr marL="857250" lvl="1" indent="-457200" eaLnBrk="1" hangingPunct="1">
              <a:buFont typeface="Arial" panose="020B0604020202020204" pitchFamily="34" charset="0"/>
              <a:buChar char="•"/>
            </a:pPr>
            <a:r>
              <a:rPr lang="en-US" altLang="en-US"/>
              <a:t>Tumor cells</a:t>
            </a:r>
          </a:p>
          <a:p>
            <a:pPr marL="457200" indent="-457200" eaLnBrk="1" hangingPunct="1">
              <a:buFont typeface="Arial" panose="020B0604020202020204" pitchFamily="34" charset="0"/>
              <a:buChar char="•"/>
            </a:pPr>
            <a:r>
              <a:rPr lang="en-US" altLang="en-US"/>
              <a:t>Recognize any damaged cell and can eliminate it without prior exposure to it, giving immune system time to activate adaptive response of specific T and B cells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131763"/>
            <a:ext cx="9144000" cy="685800"/>
          </a:xfrm>
        </p:spPr>
        <p:txBody>
          <a:bodyPr/>
          <a:lstStyle/>
          <a:p>
            <a:pPr eaLnBrk="1" hangingPunct="1"/>
            <a:r>
              <a:rPr lang="en-US" altLang="en-US" dirty="0">
                <a:ea typeface="Adobe Heiti Std R"/>
              </a:rPr>
              <a:t>Chapter Overview</a:t>
            </a:r>
          </a:p>
        </p:txBody>
      </p:sp>
      <p:sp>
        <p:nvSpPr>
          <p:cNvPr id="19458"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dirty="0"/>
              <a:t>External defense system</a:t>
            </a:r>
          </a:p>
          <a:p>
            <a:pPr marL="457200" indent="-457200" eaLnBrk="1" hangingPunct="1">
              <a:buFont typeface="Arial" panose="020B0604020202020204" pitchFamily="34" charset="0"/>
              <a:buChar char="•"/>
            </a:pPr>
            <a:r>
              <a:rPr lang="en-US" altLang="en-US" dirty="0"/>
              <a:t>Internal defense system</a:t>
            </a:r>
          </a:p>
          <a:p>
            <a:pPr marL="857250" lvl="1" indent="-457200" eaLnBrk="1" hangingPunct="1">
              <a:buFont typeface="Arial" panose="020B0604020202020204" pitchFamily="34" charset="0"/>
              <a:buChar char="•"/>
            </a:pPr>
            <a:r>
              <a:rPr lang="en-US" altLang="en-US" dirty="0"/>
              <a:t>Pathogen-recognition receptors</a:t>
            </a:r>
          </a:p>
          <a:p>
            <a:pPr marL="857250" lvl="1" indent="-457200" eaLnBrk="1" hangingPunct="1">
              <a:buFont typeface="Arial" panose="020B0604020202020204" pitchFamily="34" charset="0"/>
              <a:buChar char="•"/>
            </a:pPr>
            <a:r>
              <a:rPr lang="en-US" altLang="en-US" dirty="0"/>
              <a:t>Acute-phase reactants</a:t>
            </a:r>
          </a:p>
          <a:p>
            <a:pPr marL="857250" lvl="1" indent="-457200" eaLnBrk="1" hangingPunct="1">
              <a:buFont typeface="Arial" panose="020B0604020202020204" pitchFamily="34" charset="0"/>
              <a:buChar char="•"/>
            </a:pPr>
            <a:r>
              <a:rPr lang="en-US" altLang="en-US" dirty="0"/>
              <a:t>Inflammation</a:t>
            </a:r>
          </a:p>
          <a:p>
            <a:pPr marL="857250" lvl="1" indent="-457200" eaLnBrk="1" hangingPunct="1">
              <a:buFont typeface="Arial" panose="020B0604020202020204" pitchFamily="34" charset="0"/>
              <a:buChar char="•"/>
            </a:pPr>
            <a:r>
              <a:rPr lang="en-US" altLang="en-US" dirty="0" err="1"/>
              <a:t>Phagocytosis</a:t>
            </a:r>
            <a:endParaRPr lang="en-US" altLang="en-US"/>
          </a:p>
          <a:p>
            <a:pPr marL="857250" lvl="1" indent="-457200" eaLnBrk="1" hangingPunct="1">
              <a:buFont typeface="Arial" panose="020B0604020202020204" pitchFamily="34" charset="0"/>
              <a:buChar char="•"/>
            </a:pPr>
            <a:r>
              <a:rPr lang="en-US" altLang="en-US"/>
              <a:t>Natural killer (NK) cells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131763"/>
            <a:ext cx="9144000" cy="685800"/>
          </a:xfrm>
        </p:spPr>
        <p:txBody>
          <a:bodyPr/>
          <a:lstStyle/>
          <a:p>
            <a:pPr eaLnBrk="1" hangingPunct="1"/>
            <a:r>
              <a:rPr lang="en-US" altLang="en-US">
                <a:ea typeface="Adobe Heiti Std R"/>
              </a:rPr>
              <a:t>NK Cells</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Stimulated by exposure to cytokines</a:t>
            </a:r>
          </a:p>
          <a:p>
            <a:pPr marL="457200" indent="-457200" eaLnBrk="1" hangingPunct="1">
              <a:buFont typeface="Arial" panose="020B0604020202020204" pitchFamily="34" charset="0"/>
              <a:buChar char="•"/>
              <a:defRPr/>
            </a:pPr>
            <a:r>
              <a:rPr lang="en-US" dirty="0"/>
              <a:t>When activated, produce additional cytokines and colony-stimulating factors</a:t>
            </a:r>
          </a:p>
          <a:p>
            <a:pPr marL="457200" indent="-457200" eaLnBrk="1" hangingPunct="1">
              <a:buFont typeface="Arial" panose="020B0604020202020204" pitchFamily="34" charset="0"/>
              <a:buChar char="•"/>
              <a:defRPr/>
            </a:pPr>
            <a:r>
              <a:rPr lang="en-US" dirty="0"/>
              <a:t>Influence innate and adaptive immunity</a:t>
            </a:r>
          </a:p>
          <a:p>
            <a:pPr marL="0" indent="0" eaLnBrk="1" hangingPunct="1">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p:txBody>
          <a:bodyPr/>
          <a:lstStyle/>
          <a:p>
            <a:pPr eaLnBrk="1" hangingPunct="1"/>
            <a:r>
              <a:rPr lang="en-US" altLang="en-US">
                <a:ea typeface="Adobe Heiti Std R"/>
              </a:rPr>
              <a:t>NK Cells</a:t>
            </a:r>
          </a:p>
        </p:txBody>
      </p:sp>
      <p:sp>
        <p:nvSpPr>
          <p:cNvPr id="50178" name="Content Placeholder 4"/>
          <p:cNvSpPr>
            <a:spLocks noGrp="1"/>
          </p:cNvSpPr>
          <p:nvPr>
            <p:ph sz="half" idx="1"/>
          </p:nvPr>
        </p:nvSpPr>
        <p:spPr>
          <a:xfrm>
            <a:off x="628649" y="1700213"/>
            <a:ext cx="5900487" cy="4351337"/>
          </a:xfrm>
        </p:spPr>
        <p:txBody>
          <a:bodyPr/>
          <a:lstStyle/>
          <a:p>
            <a:pPr marL="457200" indent="-457200" eaLnBrk="1" hangingPunct="1">
              <a:buFont typeface="Arial" panose="020B0604020202020204" pitchFamily="34" charset="0"/>
              <a:buChar char="•"/>
            </a:pPr>
            <a:r>
              <a:rPr lang="en-US" altLang="en-US" dirty="0"/>
              <a:t>Mechanism of </a:t>
            </a:r>
            <a:r>
              <a:rPr lang="en-US" altLang="en-US" dirty="0" err="1"/>
              <a:t>cytotoxicity</a:t>
            </a:r>
            <a:endParaRPr lang="en-US" altLang="en-US" dirty="0"/>
          </a:p>
        </p:txBody>
      </p:sp>
      <p:pic>
        <p:nvPicPr>
          <p:cNvPr id="5124" name="Picture 4" descr="C:\Documents and Settings\ritesh.narkar\Desktop\Prashant\fadc5\22 dec\Save for webpage\4466_F03_07A.jpg"/>
          <p:cNvPicPr>
            <a:picLocks noChangeAspect="1" noChangeArrowheads="1"/>
          </p:cNvPicPr>
          <p:nvPr/>
        </p:nvPicPr>
        <p:blipFill>
          <a:blip r:embed="rId3" cstate="print"/>
          <a:srcRect/>
          <a:stretch>
            <a:fillRect/>
          </a:stretch>
        </p:blipFill>
        <p:spPr bwMode="auto">
          <a:xfrm>
            <a:off x="714033" y="3120185"/>
            <a:ext cx="7715934" cy="257475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p:txBody>
          <a:bodyPr/>
          <a:lstStyle/>
          <a:p>
            <a:pPr eaLnBrk="1" hangingPunct="1"/>
            <a:r>
              <a:rPr lang="en-US" altLang="en-US" dirty="0">
                <a:ea typeface="Adobe Heiti Std R"/>
              </a:rPr>
              <a:t>NK Cells</a:t>
            </a:r>
          </a:p>
        </p:txBody>
      </p:sp>
      <p:pic>
        <p:nvPicPr>
          <p:cNvPr id="6146" name="Picture 2" descr="C:\Documents and Settings\ritesh.narkar\Desktop\Prashant\fadc5\22 dec\Save for webpage\4466_F03_07B.jpg"/>
          <p:cNvPicPr>
            <a:picLocks noChangeAspect="1" noChangeArrowheads="1"/>
          </p:cNvPicPr>
          <p:nvPr/>
        </p:nvPicPr>
        <p:blipFill>
          <a:blip r:embed="rId3" cstate="print"/>
          <a:srcRect/>
          <a:stretch>
            <a:fillRect/>
          </a:stretch>
        </p:blipFill>
        <p:spPr bwMode="auto">
          <a:xfrm>
            <a:off x="2168899" y="1451821"/>
            <a:ext cx="4806202" cy="2285990"/>
          </a:xfrm>
          <a:prstGeom prst="rect">
            <a:avLst/>
          </a:prstGeom>
          <a:noFill/>
        </p:spPr>
      </p:pic>
      <p:pic>
        <p:nvPicPr>
          <p:cNvPr id="6147" name="Picture 3" descr="C:\Documents and Settings\ritesh.narkar\Desktop\Prashant\fadc5\22 dec\Save for webpage\4466_F03_07C.jpg"/>
          <p:cNvPicPr>
            <a:picLocks noChangeAspect="1" noChangeArrowheads="1"/>
          </p:cNvPicPr>
          <p:nvPr/>
        </p:nvPicPr>
        <p:blipFill>
          <a:blip r:embed="rId4" cstate="print"/>
          <a:srcRect/>
          <a:stretch>
            <a:fillRect/>
          </a:stretch>
        </p:blipFill>
        <p:spPr bwMode="auto">
          <a:xfrm>
            <a:off x="2213811" y="3826499"/>
            <a:ext cx="4716378" cy="228506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52226" name="Content Placeholder 5"/>
          <p:cNvSpPr>
            <a:spLocks noGrp="1"/>
          </p:cNvSpPr>
          <p:nvPr>
            <p:ph idx="1"/>
          </p:nvPr>
        </p:nvSpPr>
        <p:spPr/>
        <p:txBody>
          <a:bodyPr/>
          <a:lstStyle/>
          <a:p>
            <a:pPr marL="457200" indent="-457200" eaLnBrk="1" hangingPunct="1">
              <a:buFont typeface="Arial" panose="020B0604020202020204" pitchFamily="34" charset="0"/>
              <a:buChar char="•"/>
            </a:pPr>
            <a:r>
              <a:rPr lang="en-US" altLang="en-US"/>
              <a:t>Innate immunity encompasses the body’s normally present defense mechanisms. </a:t>
            </a:r>
          </a:p>
          <a:p>
            <a:pPr marL="457200" indent="-457200" eaLnBrk="1" hangingPunct="1">
              <a:buFont typeface="Arial" panose="020B0604020202020204" pitchFamily="34" charset="0"/>
              <a:buChar char="•"/>
            </a:pPr>
            <a:r>
              <a:rPr lang="en-US" altLang="en-US"/>
              <a:t>Innate immunity is characterized by:</a:t>
            </a:r>
          </a:p>
          <a:p>
            <a:pPr marL="857250" lvl="1" indent="-457200" eaLnBrk="1" hangingPunct="1">
              <a:buFont typeface="Arial" panose="020B0604020202020204" pitchFamily="34" charset="0"/>
              <a:buChar char="•"/>
            </a:pPr>
            <a:r>
              <a:rPr lang="en-US" altLang="en-US"/>
              <a:t>Lack of specificity</a:t>
            </a:r>
          </a:p>
          <a:p>
            <a:pPr marL="857250" lvl="1" indent="-457200" eaLnBrk="1" hangingPunct="1">
              <a:buFont typeface="Arial" panose="020B0604020202020204" pitchFamily="34" charset="0"/>
              <a:buChar char="•"/>
            </a:pPr>
            <a:r>
              <a:rPr lang="en-US" altLang="en-US"/>
              <a:t>No need for a prior exposure</a:t>
            </a:r>
          </a:p>
          <a:p>
            <a:pPr marL="857250" lvl="1" indent="-457200" eaLnBrk="1" hangingPunct="1">
              <a:buFont typeface="Arial" panose="020B0604020202020204" pitchFamily="34" charset="0"/>
              <a:buChar char="•"/>
            </a:pPr>
            <a:r>
              <a:rPr lang="en-US" altLang="en-US"/>
              <a:t>A similar response with each exposure</a:t>
            </a:r>
          </a:p>
          <a:p>
            <a:pPr marL="457200" indent="-457200" eaLnBrk="1" hangingPunct="1">
              <a:buFont typeface="Arial" panose="020B0604020202020204" pitchFamily="34" charset="0"/>
              <a:buChar char="•"/>
            </a:pPr>
            <a:r>
              <a:rPr lang="en-US" altLang="en-US"/>
              <a:t>External defenses are structural barriers and secretions that keep microorganisms from entering the body.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53250" name="Content Placeholder 5"/>
          <p:cNvSpPr>
            <a:spLocks noGrp="1"/>
          </p:cNvSpPr>
          <p:nvPr>
            <p:ph idx="1"/>
          </p:nvPr>
        </p:nvSpPr>
        <p:spPr/>
        <p:txBody>
          <a:bodyPr/>
          <a:lstStyle/>
          <a:p>
            <a:pPr marL="457200" indent="-457200" eaLnBrk="1" hangingPunct="1">
              <a:buFont typeface="Arial" panose="020B0604020202020204" pitchFamily="34" charset="0"/>
              <a:buChar char="•"/>
            </a:pPr>
            <a:r>
              <a:rPr lang="en-US" altLang="en-US"/>
              <a:t>Internal defenses include:</a:t>
            </a:r>
          </a:p>
          <a:p>
            <a:pPr marL="857250" lvl="1" indent="-457200" eaLnBrk="1" hangingPunct="1">
              <a:buFont typeface="Arial" panose="020B0604020202020204" pitchFamily="34" charset="0"/>
              <a:buChar char="•"/>
            </a:pPr>
            <a:r>
              <a:rPr lang="en-US" altLang="en-US"/>
              <a:t>Cells capable of phagocytosis</a:t>
            </a:r>
          </a:p>
          <a:p>
            <a:pPr marL="857250" lvl="1" indent="-457200" eaLnBrk="1" hangingPunct="1">
              <a:buFont typeface="Arial" panose="020B0604020202020204" pitchFamily="34" charset="0"/>
              <a:buChar char="•"/>
            </a:pPr>
            <a:r>
              <a:rPr lang="en-US" altLang="en-US"/>
              <a:t>Acute-phase reactants that enhance phagocytosis</a:t>
            </a:r>
          </a:p>
          <a:p>
            <a:pPr marL="457200" indent="-457200" eaLnBrk="1" hangingPunct="1">
              <a:buFont typeface="Arial" panose="020B0604020202020204" pitchFamily="34" charset="0"/>
              <a:buChar char="•"/>
            </a:pPr>
            <a:r>
              <a:rPr lang="en-US" altLang="en-US"/>
              <a:t>PRRs are molecules on host cells that recognize substances found only on pathogens. Once receptors bind a pathogen, phagocytosis can take place.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4"/>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54274" name="Content Placeholder 5"/>
          <p:cNvSpPr>
            <a:spLocks noGrp="1"/>
          </p:cNvSpPr>
          <p:nvPr>
            <p:ph idx="1"/>
          </p:nvPr>
        </p:nvSpPr>
        <p:spPr/>
        <p:txBody>
          <a:bodyPr/>
          <a:lstStyle/>
          <a:p>
            <a:pPr marL="457200" indent="-457200" eaLnBrk="1" hangingPunct="1">
              <a:buFont typeface="Arial" panose="020B0604020202020204" pitchFamily="34" charset="0"/>
              <a:buChar char="•"/>
            </a:pPr>
            <a:r>
              <a:rPr lang="en-US" altLang="en-US"/>
              <a:t>PAMPs are molecules found only on pathogens, which allow host cells to distinguish them from self.</a:t>
            </a:r>
          </a:p>
          <a:p>
            <a:pPr marL="457200" indent="-457200" eaLnBrk="1" hangingPunct="1">
              <a:buFont typeface="Arial" panose="020B0604020202020204" pitchFamily="34" charset="0"/>
              <a:buChar char="•"/>
            </a:pPr>
            <a:r>
              <a:rPr lang="en-US" altLang="en-US"/>
              <a:t>Acute-phase reactants are serum proteins that increase rapidly in response to infection or injury.</a:t>
            </a:r>
          </a:p>
          <a:p>
            <a:pPr marL="457200" indent="-457200" eaLnBrk="1" hangingPunct="1">
              <a:buFont typeface="Arial" panose="020B0604020202020204" pitchFamily="34" charset="0"/>
              <a:buChar char="•"/>
            </a:pPr>
            <a:r>
              <a:rPr lang="en-US" altLang="en-US"/>
              <a:t>Inflammation is the body’s response to injury or invasion by a pathogen.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4"/>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55298" name="Content Placeholder 5"/>
          <p:cNvSpPr>
            <a:spLocks noGrp="1"/>
          </p:cNvSpPr>
          <p:nvPr>
            <p:ph idx="1"/>
          </p:nvPr>
        </p:nvSpPr>
        <p:spPr/>
        <p:txBody>
          <a:bodyPr/>
          <a:lstStyle/>
          <a:p>
            <a:pPr marL="457200" indent="-457200" eaLnBrk="1" hangingPunct="1">
              <a:buFont typeface="Arial" panose="020B0604020202020204" pitchFamily="34" charset="0"/>
              <a:buChar char="•"/>
            </a:pPr>
            <a:r>
              <a:rPr lang="en-US" altLang="en-US"/>
              <a:t>NK cells kill target cells that are infected with a virus or other intracellular pathogen without prior exposure.</a:t>
            </a:r>
          </a:p>
          <a:p>
            <a:pPr marL="457200" indent="-457200" eaLnBrk="1" hangingPunct="1">
              <a:buFont typeface="Arial" panose="020B0604020202020204" pitchFamily="34" charset="0"/>
              <a:buChar char="•"/>
            </a:pPr>
            <a:r>
              <a:rPr lang="en-US" altLang="en-US"/>
              <a:t>NK cells are a link between the innate and adaptive immune systems.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131763"/>
            <a:ext cx="9144000" cy="685800"/>
          </a:xfrm>
        </p:spPr>
        <p:txBody>
          <a:bodyPr/>
          <a:lstStyle/>
          <a:p>
            <a:pPr eaLnBrk="1" hangingPunct="1"/>
            <a:r>
              <a:rPr lang="en-US" altLang="en-US">
                <a:ea typeface="Adobe Heiti Std R"/>
              </a:rPr>
              <a:t>Innate Immune System</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Defenses against infection that immediately act when a host is attacked by a pathogen</a:t>
            </a:r>
          </a:p>
          <a:p>
            <a:pPr marL="457200" indent="-457200" eaLnBrk="1" hangingPunct="1">
              <a:buFont typeface="Arial" panose="020B0604020202020204" pitchFamily="34" charset="0"/>
              <a:buChar char="•"/>
              <a:defRPr/>
            </a:pPr>
            <a:r>
              <a:rPr lang="en-US" dirty="0"/>
              <a:t>Composed of two systems that work to promote phagocytosis</a:t>
            </a:r>
          </a:p>
          <a:p>
            <a:pPr marL="914400" lvl="1" indent="-457200" eaLnBrk="1" hangingPunct="1">
              <a:buFont typeface="Arial" panose="020B0604020202020204" pitchFamily="34" charset="0"/>
              <a:buChar char="•"/>
              <a:defRPr/>
            </a:pPr>
            <a:r>
              <a:rPr lang="en-US" sz="2600" dirty="0"/>
              <a:t>External defense system—anatomical barriers designed to keep microorganisms from entering the body</a:t>
            </a:r>
          </a:p>
          <a:p>
            <a:pPr marL="914400" lvl="1" indent="-457200" eaLnBrk="1" hangingPunct="1">
              <a:buFont typeface="Arial" panose="020B0604020202020204" pitchFamily="34" charset="0"/>
              <a:buChar char="•"/>
              <a:defRPr/>
            </a:pPr>
            <a:r>
              <a:rPr lang="en-US" sz="2600" dirty="0"/>
              <a:t>Internal defense system—includes cellular responses that recognize specific molecular components of pathogens</a:t>
            </a:r>
          </a:p>
          <a:p>
            <a:pPr eaLnBrk="1" hangingPunct="1">
              <a:defRPr/>
            </a:pPr>
            <a:endParaRPr lang="en-US" dirty="0"/>
          </a:p>
          <a:p>
            <a:pPr eaLnBrk="1" hangingPunct="1">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tLang="en-US">
                <a:ea typeface="Adobe Heiti Std R"/>
              </a:rPr>
              <a:t>External Defense System</a:t>
            </a:r>
          </a:p>
        </p:txBody>
      </p:sp>
      <p:sp>
        <p:nvSpPr>
          <p:cNvPr id="22530" name="Content Placeholder 2"/>
          <p:cNvSpPr>
            <a:spLocks noGrp="1"/>
          </p:cNvSpPr>
          <p:nvPr>
            <p:ph sz="half" idx="1"/>
          </p:nvPr>
        </p:nvSpPr>
        <p:spPr>
          <a:xfrm>
            <a:off x="628650" y="1700213"/>
            <a:ext cx="3867150" cy="4351337"/>
          </a:xfrm>
        </p:spPr>
        <p:txBody>
          <a:bodyPr/>
          <a:lstStyle/>
          <a:p>
            <a:pPr marL="457200" indent="-457200" eaLnBrk="1" hangingPunct="1">
              <a:buFont typeface="Arial" panose="020B0604020202020204" pitchFamily="34" charset="0"/>
              <a:buChar char="•"/>
            </a:pPr>
            <a:r>
              <a:rPr lang="en-US" altLang="en-US" dirty="0"/>
              <a:t>Composed of physical, chemical, and biological barriers that work together to prevent infection from entering the body</a:t>
            </a:r>
          </a:p>
        </p:txBody>
      </p:sp>
      <p:pic>
        <p:nvPicPr>
          <p:cNvPr id="1027" name="Picture 3" descr="C:\Documents and Settings\ritesh.narkar\Desktop\Prashant\fadc5\22 dec\Save for webpage\4466_F03_01.jpg"/>
          <p:cNvPicPr>
            <a:picLocks noGrp="1" noChangeAspect="1" noChangeArrowheads="1"/>
          </p:cNvPicPr>
          <p:nvPr>
            <p:ph sz="half" idx="2"/>
          </p:nvPr>
        </p:nvPicPr>
        <p:blipFill>
          <a:blip r:embed="rId3" cstate="print"/>
          <a:srcRect/>
          <a:stretch>
            <a:fillRect/>
          </a:stretch>
        </p:blipFill>
        <p:spPr bwMode="auto">
          <a:xfrm>
            <a:off x="4553477" y="1876926"/>
            <a:ext cx="4313268" cy="39979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a:xfrm>
            <a:off x="0" y="131763"/>
            <a:ext cx="9144000" cy="685800"/>
          </a:xfrm>
        </p:spPr>
        <p:txBody>
          <a:bodyPr/>
          <a:lstStyle/>
          <a:p>
            <a:pPr eaLnBrk="1" hangingPunct="1"/>
            <a:r>
              <a:rPr lang="en-US" altLang="en-US" dirty="0">
                <a:ea typeface="Adobe Heiti Std R"/>
              </a:rPr>
              <a:t>External Defense System</a:t>
            </a:r>
          </a:p>
        </p:txBody>
      </p:sp>
      <p:sp>
        <p:nvSpPr>
          <p:cNvPr id="24578" name="Content Placeholder 5"/>
          <p:cNvSpPr>
            <a:spLocks noGrp="1"/>
          </p:cNvSpPr>
          <p:nvPr>
            <p:ph idx="1"/>
          </p:nvPr>
        </p:nvSpPr>
        <p:spPr/>
        <p:txBody>
          <a:bodyPr/>
          <a:lstStyle/>
          <a:p>
            <a:pPr marL="457200" indent="-457200" eaLnBrk="1" hangingPunct="1">
              <a:buFont typeface="Arial" panose="020B0604020202020204" pitchFamily="34" charset="0"/>
              <a:buChar char="•"/>
            </a:pPr>
            <a:r>
              <a:rPr lang="en-US" altLang="en-US" dirty="0"/>
              <a:t>Skin</a:t>
            </a:r>
          </a:p>
          <a:p>
            <a:pPr marL="857250" lvl="1" indent="-457200" eaLnBrk="1" hangingPunct="1">
              <a:buFont typeface="Arial" panose="020B0604020202020204" pitchFamily="34" charset="0"/>
              <a:buChar char="•"/>
            </a:pPr>
            <a:r>
              <a:rPr lang="en-US" altLang="en-US" dirty="0"/>
              <a:t>Physical barrier with secretions that discourage microorganism growth</a:t>
            </a:r>
          </a:p>
          <a:p>
            <a:pPr marL="857250" lvl="1" indent="-457200" eaLnBrk="1" hangingPunct="1">
              <a:buFont typeface="Arial" panose="020B0604020202020204" pitchFamily="34" charset="0"/>
              <a:buChar char="•"/>
            </a:pPr>
            <a:r>
              <a:rPr lang="en-US" altLang="en-US" dirty="0"/>
              <a:t>Epidermis: Tightly packed epithelial cells coated in keratin</a:t>
            </a:r>
          </a:p>
          <a:p>
            <a:pPr marL="857250" lvl="1" indent="-457200" eaLnBrk="1" hangingPunct="1">
              <a:buFont typeface="Arial" panose="020B0604020202020204" pitchFamily="34" charset="0"/>
              <a:buChar char="•"/>
            </a:pPr>
            <a:r>
              <a:rPr lang="en-US" altLang="en-US" dirty="0"/>
              <a:t>Dermis: Connective tissue with blood vessels, hair follicles, sebaceous glands, sweat glands, and WBCs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131763"/>
            <a:ext cx="9144000" cy="685800"/>
          </a:xfrm>
        </p:spPr>
        <p:txBody>
          <a:bodyPr/>
          <a:lstStyle/>
          <a:p>
            <a:pPr eaLnBrk="1" hangingPunct="1"/>
            <a:r>
              <a:rPr lang="en-US" altLang="en-US" dirty="0">
                <a:ea typeface="Adobe Heiti Std R"/>
              </a:rPr>
              <a:t>External Defense System</a:t>
            </a:r>
          </a:p>
        </p:txBody>
      </p:sp>
      <p:sp>
        <p:nvSpPr>
          <p:cNvPr id="26626"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dirty="0"/>
              <a:t>Skin</a:t>
            </a:r>
          </a:p>
          <a:p>
            <a:pPr marL="857250" lvl="1" indent="-457200" eaLnBrk="1" hangingPunct="1">
              <a:buFont typeface="Arial" panose="020B0604020202020204" pitchFamily="34" charset="0"/>
              <a:buChar char="•"/>
            </a:pPr>
            <a:r>
              <a:rPr lang="en-US" altLang="en-US" dirty="0"/>
              <a:t>Lactic acid and fatty acids maintain the skin at a pH of approximately 5.6</a:t>
            </a:r>
          </a:p>
          <a:p>
            <a:pPr marL="857250" lvl="1" indent="-457200" eaLnBrk="1" hangingPunct="1">
              <a:buFont typeface="Arial" panose="020B0604020202020204" pitchFamily="34" charset="0"/>
              <a:buChar char="•"/>
            </a:pPr>
            <a:r>
              <a:rPr lang="en-US" altLang="en-US" dirty="0" err="1"/>
              <a:t>Psoriasin</a:t>
            </a:r>
            <a:r>
              <a:rPr lang="en-US" altLang="en-US" dirty="0"/>
              <a:t>, a small protein produced by skin cells, has antibacterial effects</a:t>
            </a:r>
          </a:p>
          <a:p>
            <a:pPr marL="457200" indent="-457200" eaLnBrk="1" hangingPunct="1">
              <a:buFont typeface="Arial" panose="020B0604020202020204" pitchFamily="34" charset="0"/>
              <a:buChar char="•"/>
            </a:pPr>
            <a:r>
              <a:rPr lang="en-US" altLang="en-US" dirty="0"/>
              <a:t>Respiratory tract</a:t>
            </a:r>
          </a:p>
          <a:p>
            <a:pPr marL="857250" lvl="1" indent="-457200" eaLnBrk="1" hangingPunct="1">
              <a:buFont typeface="Arial" panose="020B0604020202020204" pitchFamily="34" charset="0"/>
              <a:buChar char="•"/>
            </a:pPr>
            <a:r>
              <a:rPr lang="en-US" altLang="en-US" dirty="0"/>
              <a:t>Mucous secretions block bacteria from adhering to epithelial cells</a:t>
            </a:r>
          </a:p>
          <a:p>
            <a:pPr marL="857250" lvl="1" indent="-457200" eaLnBrk="1" hangingPunct="1">
              <a:buFont typeface="Arial" panose="020B0604020202020204" pitchFamily="34" charset="0"/>
              <a:buChar char="•"/>
            </a:pPr>
            <a:r>
              <a:rPr lang="en-US" altLang="en-US" dirty="0"/>
              <a:t>Coughing/sneezing moves pathogens out of tract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131763"/>
            <a:ext cx="9144000" cy="685800"/>
          </a:xfrm>
        </p:spPr>
        <p:txBody>
          <a:bodyPr/>
          <a:lstStyle/>
          <a:p>
            <a:pPr eaLnBrk="1" hangingPunct="1"/>
            <a:r>
              <a:rPr lang="en-US" altLang="en-US">
                <a:ea typeface="Adobe Heiti Std R"/>
              </a:rPr>
              <a:t>External Defense System</a:t>
            </a:r>
          </a:p>
        </p:txBody>
      </p:sp>
      <p:sp>
        <p:nvSpPr>
          <p:cNvPr id="27650"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Urine helps remove potential pathogens from the genitourinary tract</a:t>
            </a:r>
          </a:p>
          <a:p>
            <a:pPr marL="457200" indent="-457200" eaLnBrk="1" hangingPunct="1">
              <a:buFont typeface="Arial" panose="020B0604020202020204" pitchFamily="34" charset="0"/>
              <a:buChar char="•"/>
            </a:pPr>
            <a:r>
              <a:rPr lang="en-US" altLang="en-US"/>
              <a:t>Digestive tract</a:t>
            </a:r>
          </a:p>
          <a:p>
            <a:pPr marL="857250" lvl="1" indent="-457200" eaLnBrk="1" hangingPunct="1">
              <a:buFont typeface="Arial" panose="020B0604020202020204" pitchFamily="34" charset="0"/>
              <a:buChar char="•"/>
            </a:pPr>
            <a:r>
              <a:rPr lang="en-US" altLang="en-US"/>
              <a:t>Stomach’s hydrochloric acid keeps the pH as low as 1, prohibiting microorganism growth</a:t>
            </a:r>
          </a:p>
          <a:p>
            <a:pPr marL="857250" lvl="1" indent="-457200" eaLnBrk="1" hangingPunct="1">
              <a:buFont typeface="Arial" panose="020B0604020202020204" pitchFamily="34" charset="0"/>
              <a:buChar char="•"/>
            </a:pPr>
            <a:r>
              <a:rPr lang="en-US" altLang="en-US"/>
              <a:t>Normal flora (microbiota) help to keep pathogens from establishing themselves in these areas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131763"/>
            <a:ext cx="9144000" cy="685800"/>
          </a:xfrm>
        </p:spPr>
        <p:txBody>
          <a:bodyPr/>
          <a:lstStyle/>
          <a:p>
            <a:pPr eaLnBrk="1" hangingPunct="1"/>
            <a:r>
              <a:rPr lang="en-US" altLang="en-US">
                <a:ea typeface="Adobe Heiti Std R"/>
              </a:rPr>
              <a:t>Internal  Defense System</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Internal defense system</a:t>
            </a:r>
          </a:p>
          <a:p>
            <a:pPr marL="857250" lvl="1" indent="-457200" eaLnBrk="1" hangingPunct="1">
              <a:buFont typeface="Arial" panose="020B0604020202020204" pitchFamily="34" charset="0"/>
              <a:buChar char="•"/>
              <a:defRPr/>
            </a:pPr>
            <a:r>
              <a:rPr lang="en-US" dirty="0"/>
              <a:t>Pathogen-recognition receptors</a:t>
            </a:r>
          </a:p>
          <a:p>
            <a:pPr marL="857250" lvl="1" indent="-457200" eaLnBrk="1" hangingPunct="1">
              <a:buFont typeface="Arial" panose="020B0604020202020204" pitchFamily="34" charset="0"/>
              <a:buChar char="•"/>
              <a:defRPr/>
            </a:pPr>
            <a:r>
              <a:rPr lang="en-US" dirty="0"/>
              <a:t>Acute-phase reactants</a:t>
            </a:r>
          </a:p>
          <a:p>
            <a:pPr marL="857250" lvl="1" indent="-457200" eaLnBrk="1" hangingPunct="1">
              <a:buFont typeface="Arial" panose="020B0604020202020204" pitchFamily="34" charset="0"/>
              <a:buChar char="•"/>
              <a:defRPr/>
            </a:pPr>
            <a:r>
              <a:rPr lang="en-US" dirty="0"/>
              <a:t>Inflammation</a:t>
            </a:r>
          </a:p>
          <a:p>
            <a:pPr marL="857250" lvl="1" indent="-457200" eaLnBrk="1" hangingPunct="1">
              <a:buFont typeface="Arial" panose="020B0604020202020204" pitchFamily="34" charset="0"/>
              <a:buChar char="•"/>
              <a:defRPr/>
            </a:pPr>
            <a:r>
              <a:rPr lang="en-US" dirty="0"/>
              <a:t>Phagocytosis</a:t>
            </a:r>
          </a:p>
          <a:p>
            <a:pPr marL="857250" lvl="1" indent="-457200" eaLnBrk="1" hangingPunct="1">
              <a:buFont typeface="Arial" panose="020B0604020202020204" pitchFamily="34" charset="0"/>
              <a:buChar char="•"/>
              <a:defRPr/>
            </a:pPr>
            <a:r>
              <a:rPr lang="en-US" dirty="0"/>
              <a:t>Natural killer (NK) cells</a:t>
            </a:r>
          </a:p>
          <a:p>
            <a:pPr eaLnBrk="1" hangingPunct="1">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131763"/>
            <a:ext cx="9144000" cy="685800"/>
          </a:xfrm>
        </p:spPr>
        <p:txBody>
          <a:bodyPr/>
          <a:lstStyle/>
          <a:p>
            <a:pPr eaLnBrk="1" hangingPunct="1"/>
            <a:r>
              <a:rPr lang="en-US" altLang="en-US" sz="3000">
                <a:ea typeface="Adobe Heiti Std R"/>
              </a:rPr>
              <a:t>Pathogen-Recognition Receptors (PRRs)</a:t>
            </a:r>
          </a:p>
        </p:txBody>
      </p:sp>
      <p:sp>
        <p:nvSpPr>
          <p:cNvPr id="3" name="Content Placeholder 2"/>
          <p:cNvSpPr>
            <a:spLocks noGrp="1"/>
          </p:cNvSpPr>
          <p:nvPr>
            <p:ph idx="1"/>
          </p:nvPr>
        </p:nvSpPr>
        <p:spPr>
          <a:xfrm>
            <a:off x="514350" y="1524000"/>
            <a:ext cx="8275638" cy="4602163"/>
          </a:xfrm>
        </p:spPr>
        <p:txBody>
          <a:bodyPr/>
          <a:lstStyle/>
          <a:p>
            <a:pPr marL="457200" indent="-457200" eaLnBrk="1" hangingPunct="1">
              <a:buFont typeface="Arial" panose="020B0604020202020204" pitchFamily="34" charset="0"/>
              <a:buChar char="•"/>
              <a:defRPr/>
            </a:pPr>
            <a:r>
              <a:rPr lang="en-US" dirty="0"/>
              <a:t>Recognize molecules unique to infectious organisms </a:t>
            </a:r>
          </a:p>
          <a:p>
            <a:pPr marL="457200" indent="-457200" eaLnBrk="1" hangingPunct="1">
              <a:buFont typeface="Arial" panose="020B0604020202020204" pitchFamily="34" charset="0"/>
              <a:buChar char="•"/>
              <a:defRPr/>
            </a:pPr>
            <a:r>
              <a:rPr lang="en-US" dirty="0"/>
              <a:t>Found on: </a:t>
            </a:r>
          </a:p>
          <a:p>
            <a:pPr marL="857250" lvl="1" indent="-457200" eaLnBrk="1" hangingPunct="1">
              <a:spcBef>
                <a:spcPts val="0"/>
              </a:spcBef>
              <a:buFont typeface="Arial" panose="020B0604020202020204" pitchFamily="34" charset="0"/>
              <a:buChar char="•"/>
              <a:defRPr/>
            </a:pPr>
            <a:r>
              <a:rPr lang="en-US" dirty="0"/>
              <a:t>Macrophages and dendritic cells, neutrophils, eosinophils, monocytes, mast cells, T cells, and epithelial cells</a:t>
            </a:r>
          </a:p>
          <a:p>
            <a:pPr eaLnBrk="1" hangingPunct="1">
              <a:defRPr/>
            </a:pPr>
            <a:endParaRPr lang="en-US" dirty="0"/>
          </a:p>
        </p:txBody>
      </p:sp>
    </p:spTree>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Stevens_Clinical_Immunology4e</Template>
  <TotalTime>362</TotalTime>
  <Words>1219</Words>
  <Application>Microsoft Office PowerPoint</Application>
  <PresentationFormat>On-screen Show (4:3)</PresentationFormat>
  <Paragraphs>180</Paragraphs>
  <Slides>26</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ＭＳ Ｐゴシック</vt:lpstr>
      <vt:lpstr>Adobe Heiti Std R</vt:lpstr>
      <vt:lpstr>Arial</vt:lpstr>
      <vt:lpstr>Calibri</vt:lpstr>
      <vt:lpstr>Calibri Light</vt:lpstr>
      <vt:lpstr>Wingdings</vt:lpstr>
      <vt:lpstr>Template</vt:lpstr>
      <vt:lpstr>Custom Design</vt:lpstr>
      <vt:lpstr>Part III</vt:lpstr>
      <vt:lpstr>Chapter Overview</vt:lpstr>
      <vt:lpstr>Innate Immune System</vt:lpstr>
      <vt:lpstr>External Defense System</vt:lpstr>
      <vt:lpstr>External Defense System</vt:lpstr>
      <vt:lpstr>External Defense System</vt:lpstr>
      <vt:lpstr>External Defense System</vt:lpstr>
      <vt:lpstr>Internal  Defense System</vt:lpstr>
      <vt:lpstr>Pathogen-Recognition Receptors (PRRs)</vt:lpstr>
      <vt:lpstr>PRRs</vt:lpstr>
      <vt:lpstr>Examples of PRRs</vt:lpstr>
      <vt:lpstr>Characteristics of TLRs</vt:lpstr>
      <vt:lpstr>Other PRRs</vt:lpstr>
      <vt:lpstr>Acute-Phase Reactants</vt:lpstr>
      <vt:lpstr>Types of Acute-Phase Reactants</vt:lpstr>
      <vt:lpstr>Process of Inflammation</vt:lpstr>
      <vt:lpstr>Inflammation</vt:lpstr>
      <vt:lpstr>Phagocytosis</vt:lpstr>
      <vt:lpstr>NK Cells</vt:lpstr>
      <vt:lpstr>NK Cells</vt:lpstr>
      <vt:lpstr>NK Cells</vt:lpstr>
      <vt:lpstr>NK Cells</vt:lpstr>
      <vt:lpstr>Summary</vt:lpstr>
      <vt:lpstr>Summary</vt:lpstr>
      <vt:lpstr>Summary</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Innate Immunity</dc:title>
  <dc:creator>Moy, Michelle</dc:creator>
  <cp:lastModifiedBy>Tyler Thomas</cp:lastModifiedBy>
  <cp:revision>44</cp:revision>
  <cp:lastPrinted>2016-11-21T22:42:57Z</cp:lastPrinted>
  <dcterms:created xsi:type="dcterms:W3CDTF">2016-10-04T23:26:44Z</dcterms:created>
  <dcterms:modified xsi:type="dcterms:W3CDTF">2023-08-21T18:32:21Z</dcterms:modified>
</cp:coreProperties>
</file>