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349" r:id="rId2"/>
    <p:sldId id="301" r:id="rId3"/>
    <p:sldId id="302" r:id="rId4"/>
    <p:sldId id="259" r:id="rId5"/>
    <p:sldId id="304" r:id="rId6"/>
    <p:sldId id="260" r:id="rId7"/>
    <p:sldId id="261" r:id="rId8"/>
    <p:sldId id="262" r:id="rId9"/>
    <p:sldId id="263" r:id="rId10"/>
    <p:sldId id="264" r:id="rId11"/>
    <p:sldId id="305" r:id="rId12"/>
    <p:sldId id="265" r:id="rId13"/>
    <p:sldId id="306" r:id="rId14"/>
    <p:sldId id="267" r:id="rId15"/>
    <p:sldId id="268" r:id="rId16"/>
    <p:sldId id="307" r:id="rId17"/>
    <p:sldId id="269" r:id="rId18"/>
    <p:sldId id="270" r:id="rId19"/>
    <p:sldId id="271" r:id="rId20"/>
    <p:sldId id="275" r:id="rId21"/>
    <p:sldId id="308" r:id="rId22"/>
    <p:sldId id="345" r:id="rId23"/>
    <p:sldId id="310" r:id="rId24"/>
    <p:sldId id="311" r:id="rId25"/>
    <p:sldId id="312" r:id="rId26"/>
    <p:sldId id="313" r:id="rId27"/>
    <p:sldId id="276" r:id="rId28"/>
    <p:sldId id="288" r:id="rId29"/>
    <p:sldId id="314" r:id="rId30"/>
    <p:sldId id="315" r:id="rId31"/>
    <p:sldId id="316" r:id="rId32"/>
    <p:sldId id="277" r:id="rId33"/>
    <p:sldId id="278" r:id="rId34"/>
    <p:sldId id="317" r:id="rId35"/>
    <p:sldId id="279" r:id="rId36"/>
    <p:sldId id="318" r:id="rId37"/>
    <p:sldId id="321" r:id="rId38"/>
    <p:sldId id="319" r:id="rId39"/>
    <p:sldId id="280" r:id="rId40"/>
    <p:sldId id="284" r:id="rId41"/>
    <p:sldId id="285" r:id="rId42"/>
    <p:sldId id="320" r:id="rId43"/>
    <p:sldId id="287" r:id="rId44"/>
    <p:sldId id="346" r:id="rId45"/>
    <p:sldId id="322" r:id="rId46"/>
    <p:sldId id="324" r:id="rId47"/>
    <p:sldId id="325" r:id="rId48"/>
    <p:sldId id="326" r:id="rId49"/>
    <p:sldId id="327" r:id="rId50"/>
    <p:sldId id="328" r:id="rId51"/>
    <p:sldId id="329" r:id="rId52"/>
    <p:sldId id="330" r:id="rId53"/>
    <p:sldId id="331" r:id="rId54"/>
    <p:sldId id="332" r:id="rId55"/>
    <p:sldId id="350" r:id="rId56"/>
    <p:sldId id="333" r:id="rId57"/>
    <p:sldId id="334" r:id="rId58"/>
    <p:sldId id="335" r:id="rId59"/>
    <p:sldId id="336" r:id="rId60"/>
    <p:sldId id="337" r:id="rId61"/>
    <p:sldId id="338" r:id="rId62"/>
    <p:sldId id="339" r:id="rId63"/>
    <p:sldId id="340" r:id="rId64"/>
    <p:sldId id="341" r:id="rId65"/>
    <p:sldId id="342" r:id="rId66"/>
    <p:sldId id="343" r:id="rId67"/>
    <p:sldId id="344" r:id="rId6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98B0"/>
    <a:srgbClr val="40687F"/>
    <a:srgbClr val="A8122A"/>
    <a:srgbClr val="3B3D3C"/>
    <a:srgbClr val="2C2E2D"/>
    <a:srgbClr val="FFFFFF"/>
    <a:srgbClr val="043D7A"/>
    <a:srgbClr val="951C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1" autoAdjust="0"/>
    <p:restoredTop sz="90929"/>
  </p:normalViewPr>
  <p:slideViewPr>
    <p:cSldViewPr>
      <p:cViewPr varScale="1">
        <p:scale>
          <a:sx n="109" d="100"/>
          <a:sy n="109" d="100"/>
        </p:scale>
        <p:origin x="140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pitchFamily="-1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pitchFamily="-128" charset="0"/>
              </a:defRPr>
            </a:lvl1pPr>
          </a:lstStyle>
          <a:p>
            <a:pPr>
              <a:defRPr/>
            </a:pPr>
            <a:fld id="{C21C5C83-7E33-4D91-920D-1C9DA65C812D}" type="datetimeFigureOut">
              <a:rPr lang="en-US"/>
              <a:pPr>
                <a:defRPr/>
              </a:pPr>
              <a:t>8/7/2023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pitchFamily="-1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C27C398-928F-483F-81CD-0432FB001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C7CEB63-57B0-43A4-B29B-96077834E2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2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2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2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2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2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569B08E-8B11-4AEF-A9AB-125CB2ABC681}" type="slidenum">
              <a:rPr lang="en-US" altLang="en-US" sz="1200" smtClean="0"/>
              <a:pPr/>
              <a:t>1</a:t>
            </a:fld>
            <a:endParaRPr lang="en-US" altLang="en-US" sz="1200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788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D4F72-3C6A-41A0-81C1-586C2CF99C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152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B2A8A-4727-4F27-9460-B8014379C8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029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AC056-9215-4440-A66F-28AEFF8147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178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2DEE8-2691-4199-A400-F027668587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953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2EB5-828E-47F9-A552-0D3BC8C2E3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625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270FF-89FB-4253-A105-50C25EE9C6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410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9DC4B-D560-46E7-A51F-8A71FEE310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062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B44C9-86ED-46F8-AF85-34F8D0F885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4343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AFD24-27AC-4DEB-849D-776A670D2D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102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328CB-17DC-45C1-A2D5-558A0CBE4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318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30B4C-334E-4C24-ADB0-043E0C2CB8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223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98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4333293-7525-4338-8E4F-430DA2BBA2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2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2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2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2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ideo" Target="http://www.youtube.com/v/AxIMmNByqtM?version=3&amp;hl=en_US" TargetMode="External"/><Relationship Id="rId4" Type="http://schemas.openxmlformats.org/officeDocument/2006/relationships/hyperlink" Target="https://www.youtube.com/watch?v=3rAgZylOEB4&amp;list=PLNxPv76KnZ8PsulAwTXDnTqJjb2cKioDJ&amp;index=9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ideo" Target="http://www.youtube.com/v/_eibFyxcbPA?version=3&amp;hl=en_US" TargetMode="External"/><Relationship Id="rId4" Type="http://schemas.openxmlformats.org/officeDocument/2006/relationships/hyperlink" Target="https://www.youtube.com/watch?v=gyTHXjVUPWw&amp;list=PLNxPv76KnZ8PsulAwTXDnTqJjb2cKioDJ&amp;index=10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/>
        </p:nvSpPr>
        <p:spPr bwMode="auto">
          <a:xfrm>
            <a:off x="533400" y="3276600"/>
            <a:ext cx="8001000" cy="121920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dirty="0" smtClean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Antibody Structure &amp; Generation of B-cell Diversity</a:t>
            </a:r>
            <a:endParaRPr lang="en-US" altLang="en-US" sz="2400" b="1" i="1" dirty="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762000" y="1371600"/>
            <a:ext cx="7543800" cy="40005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Thomas • Murphy-Johnson</a:t>
            </a:r>
          </a:p>
        </p:txBody>
      </p:sp>
      <p:sp>
        <p:nvSpPr>
          <p:cNvPr id="4100" name="Rectangle 2"/>
          <p:cNvSpPr>
            <a:spLocks noGrp="1" noChangeArrowheads="1"/>
          </p:cNvSpPr>
          <p:nvPr/>
        </p:nvSpPr>
        <p:spPr bwMode="auto">
          <a:xfrm>
            <a:off x="685800" y="2362200"/>
            <a:ext cx="8001000" cy="1219200"/>
          </a:xfrm>
          <a:prstGeom prst="rect">
            <a:avLst/>
          </a:prstGeom>
          <a:noFill/>
          <a:ln>
            <a:noFill/>
          </a:ln>
          <a:effectLst>
            <a:outerShdw dist="127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Clinical Laboratory Immunology</a:t>
            </a:r>
          </a:p>
        </p:txBody>
      </p:sp>
    </p:spTree>
    <p:extLst>
      <p:ext uri="{BB962C8B-B14F-4D97-AF65-F5344CB8AC3E}">
        <p14:creationId xmlns:p14="http://schemas.microsoft.com/office/powerpoint/2010/main" val="79351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_04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27269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533400" y="3276600"/>
            <a:ext cx="403860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Antibody </a:t>
            </a:r>
            <a:r>
              <a:rPr lang="en-US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structure protects against </a:t>
            </a:r>
            <a:r>
              <a:rPr lang="en-US" altLang="en-US" sz="16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denaturation</a:t>
            </a:r>
            <a:r>
              <a:rPr lang="en-US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in the working environment (oxidizing</a:t>
            </a:r>
            <a:r>
              <a:rPr lang="en-US" altLang="en-US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  <a:endParaRPr lang="en-US" alt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Heavy and light chains consist of a series of similar sequence motifs of 100-110 a.a. long.</a:t>
            </a:r>
          </a:p>
          <a:p>
            <a:pPr>
              <a:spcBef>
                <a:spcPct val="0"/>
              </a:spcBef>
            </a:pPr>
            <a:r>
              <a:rPr lang="en-US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Folds into compact, </a:t>
            </a:r>
            <a:r>
              <a:rPr lang="en-US" altLang="en-US" sz="16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stable</a:t>
            </a:r>
            <a:r>
              <a:rPr lang="en-US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 protein </a:t>
            </a:r>
            <a:r>
              <a:rPr lang="en-US" altLang="en-US" sz="16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domain</a:t>
            </a:r>
            <a:r>
              <a:rPr lang="en-US" alt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– immunoglobulin </a:t>
            </a:r>
            <a:r>
              <a:rPr lang="en-US" altLang="en-US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domain.</a:t>
            </a:r>
            <a:endParaRPr lang="en-US" alt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Each Ig chain is formed by a linear series of </a:t>
            </a:r>
            <a:r>
              <a:rPr lang="en-US" altLang="en-US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domains.</a:t>
            </a:r>
            <a:endParaRPr lang="en-US" alt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381000" y="228600"/>
            <a:ext cx="8382000" cy="6248400"/>
          </a:xfrm>
        </p:spPr>
        <p:txBody>
          <a:bodyPr/>
          <a:lstStyle/>
          <a:p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 region of heavy or light chain consists of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one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Variable domain.</a:t>
            </a:r>
          </a:p>
          <a:p>
            <a:endParaRPr lang="en-US" alt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 region of light chain consists of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one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constant domain.</a:t>
            </a:r>
          </a:p>
          <a:p>
            <a:endParaRPr lang="en-US" alt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 region of heavy chain consists of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 or 4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constant domains depending upon the isotype.</a:t>
            </a:r>
          </a:p>
          <a:p>
            <a:endParaRPr lang="en-US" alt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</a:t>
            </a:r>
            <a:r>
              <a:rPr lang="en-US" altLang="en-US" sz="2800" baseline="-25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V</a:t>
            </a:r>
            <a:r>
              <a:rPr lang="en-US" altLang="en-US" sz="2800" baseline="-25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L.</a:t>
            </a:r>
          </a:p>
          <a:p>
            <a:endParaRPr lang="en-US" altLang="en-US" sz="2800" baseline="-250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en-US" altLang="en-US" sz="2800" baseline="-25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C</a:t>
            </a:r>
            <a:r>
              <a:rPr lang="en-US" altLang="en-US" sz="2800" baseline="-25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1, C</a:t>
            </a:r>
            <a:r>
              <a:rPr lang="en-US" altLang="en-US" sz="2800" baseline="-25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2, C</a:t>
            </a:r>
            <a:r>
              <a:rPr lang="en-US" altLang="en-US" sz="2800" baseline="-25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 and possibly C</a:t>
            </a:r>
            <a:r>
              <a:rPr lang="en-US" altLang="en-US" sz="2800" baseline="-25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gure_04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875506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381000" y="228600"/>
            <a:ext cx="8153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Structure of domain includes two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beta sheets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held together by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disulfide bonds.</a:t>
            </a:r>
            <a:endParaRPr lang="en-US" altLang="en-US" sz="2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Beta sheet provide stability to the structure and the loop regions may vary to exhibit different binding properties (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 domain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98585" y="457200"/>
            <a:ext cx="5802313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Antibody </a:t>
            </a:r>
            <a:r>
              <a:rPr lang="en-US" alt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 domains contain </a:t>
            </a:r>
            <a:r>
              <a:rPr lang="en-US" altLang="en-US" sz="1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hypervariable</a:t>
            </a:r>
            <a:r>
              <a:rPr lang="en-US" alt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regions flanked by </a:t>
            </a:r>
            <a:r>
              <a:rPr lang="en-US" altLang="en-US" sz="1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framework</a:t>
            </a:r>
            <a:r>
              <a:rPr lang="en-US" alt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regions.</a:t>
            </a:r>
            <a:endParaRPr lang="en-US" altLang="en-US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Hypervariable regions map to the </a:t>
            </a:r>
            <a:r>
              <a:rPr lang="en-US" altLang="en-US" sz="1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 loops </a:t>
            </a:r>
            <a:r>
              <a:rPr lang="en-US" alt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 the end of the </a:t>
            </a:r>
            <a:r>
              <a:rPr lang="en-US" alt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domain.</a:t>
            </a:r>
            <a:endParaRPr lang="en-US" altLang="en-US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Framework regions map to the </a:t>
            </a:r>
            <a:r>
              <a:rPr lang="en-US" altLang="en-US" sz="1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beta sheets </a:t>
            </a:r>
            <a:r>
              <a:rPr lang="en-US" alt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remaining </a:t>
            </a:r>
            <a:r>
              <a:rPr lang="en-US" alt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loops.</a:t>
            </a:r>
            <a:endParaRPr lang="en-US" altLang="en-US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This permits </a:t>
            </a:r>
            <a:r>
              <a:rPr lang="en-US" altLang="en-US" sz="1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local variation </a:t>
            </a:r>
            <a:r>
              <a:rPr lang="en-US" alt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within a </a:t>
            </a:r>
            <a:r>
              <a:rPr lang="en-US" altLang="en-US" sz="1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structurally constant </a:t>
            </a:r>
            <a:r>
              <a:rPr lang="en-US" alt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framework.</a:t>
            </a:r>
            <a:endParaRPr lang="en-US" altLang="en-US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hypervariable regions of both the L and H chains combine to form the antigen binding site – </a:t>
            </a:r>
            <a:r>
              <a:rPr lang="en-US" altLang="en-US" sz="1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complementarity-determining region (CDR</a:t>
            </a:r>
            <a:r>
              <a:rPr lang="en-US" altLang="en-US" sz="1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  <a:endParaRPr lang="en-US" altLang="en-US" sz="1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387" name="Picture 2" descr="figure_04_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55" b="2518"/>
          <a:stretch>
            <a:fillRect/>
          </a:stretch>
        </p:blipFill>
        <p:spPr bwMode="auto">
          <a:xfrm>
            <a:off x="6400800" y="304800"/>
            <a:ext cx="2528888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92525"/>
            <a:ext cx="5173663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384192"/>
            <a:ext cx="9070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igure_04_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"/>
            <a:ext cx="388620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152400" y="381000"/>
            <a:ext cx="51054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Effective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antibodies bind to the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exposed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molecules on the surface of a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pathogen.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Antibodies bind to a short epitope region or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antigenic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determinant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Usually proteins or carbohydrates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Molecules can contain multiple epitopes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multivalent.</a:t>
            </a:r>
            <a:endParaRPr lang="en-US" altLang="en-US" sz="2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igure_04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5312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533400" y="5334000"/>
            <a:ext cx="373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Recognized by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more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 one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antibody.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5067056" y="5224772"/>
            <a:ext cx="3810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Recognized by multiple copies of the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same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antibody.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609600" y="228600"/>
            <a:ext cx="83820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Antibodies are not just made against proteins and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carbohydrates.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Allergy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antibodies against organic molecules, drugs and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antibiotics.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Autoimmunity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e.g. antibodies against DNA,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Lupus.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Antibody binding is by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noncovalent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forces such as, hydrogen bonding, van der Waals forces and electrostatic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forces.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These short range forces work best when antibody and antigen surfaces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fit together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well.</a:t>
            </a:r>
            <a:endParaRPr lang="en-US" altLang="en-US" sz="2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Binding strength =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binding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affinity.</a:t>
            </a:r>
            <a:endParaRPr lang="en-US" altLang="en-US" sz="2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igure_04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46"/>
          <a:stretch>
            <a:fillRect/>
          </a:stretch>
        </p:blipFill>
        <p:spPr bwMode="auto">
          <a:xfrm>
            <a:off x="153988" y="4724400"/>
            <a:ext cx="8531225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381000" y="304800"/>
            <a:ext cx="8458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Antibody binding is determined by the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epitope </a:t>
            </a:r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conformation.</a:t>
            </a:r>
            <a:endParaRPr lang="en-US" altLang="en-US" sz="20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 all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 amino acids of the CDR have to be involved in the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interaction.</a:t>
            </a: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15" y="1765300"/>
            <a:ext cx="419100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249115" y="4312443"/>
            <a:ext cx="3657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 dirty="0">
                <a:latin typeface="Arial" panose="020B0604020202020204" pitchFamily="34" charset="0"/>
              </a:rPr>
              <a:t>Figure 25-35 </a:t>
            </a:r>
            <a:r>
              <a:rPr lang="en-US" altLang="en-US" sz="800" i="1" dirty="0">
                <a:latin typeface="Arial" panose="020B0604020202020204" pitchFamily="34" charset="0"/>
              </a:rPr>
              <a:t> Molecular Biology of the Cell</a:t>
            </a:r>
            <a:r>
              <a:rPr lang="en-US" altLang="en-US" sz="800" dirty="0">
                <a:latin typeface="Arial" panose="020B0604020202020204" pitchFamily="34" charset="0"/>
              </a:rPr>
              <a:t> (© Garland Science 2008)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295" y="1628239"/>
            <a:ext cx="4056918" cy="2978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igure_04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13025"/>
            <a:ext cx="72358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381000" y="304800"/>
            <a:ext cx="8229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Antibody binds to parts of a molecule which are adjacent =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linear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epitope.</a:t>
            </a:r>
            <a:endParaRPr lang="en-US" altLang="en-US" sz="2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Antibody binds to parts of a molecule which are separated by a.a. sequence but adjacent due to protein folding =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discontinuous epitope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conformational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epitope.</a:t>
            </a:r>
            <a:endParaRPr lang="en-US" altLang="en-US" sz="2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gure_04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89"/>
          <a:stretch>
            <a:fillRect/>
          </a:stretch>
        </p:blipFill>
        <p:spPr bwMode="auto">
          <a:xfrm>
            <a:off x="6477000" y="304800"/>
            <a:ext cx="251460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304800" y="457200"/>
            <a:ext cx="61722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Antibodies traditionally obtained by immunizing animals and collecting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antisera.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Requires a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purified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antigen.</a:t>
            </a:r>
            <a:endParaRPr lang="en-US" altLang="en-US" sz="2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Now hybridomas produced by fusion of immunized animals spleen cells with a tumor cell –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hybridoma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cells.</a:t>
            </a:r>
            <a:endParaRPr lang="en-US" altLang="en-US" sz="2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Hybridoma cells are separated  and those secreting the antibody of desired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specificity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are selected and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cloned.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Clone produces one specificity of antibody –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monoclonal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antibody.</a:t>
            </a:r>
            <a:endParaRPr lang="en-US" altLang="en-US" sz="2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2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Antibodies (Ab)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495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Made by B cells and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plasma cells</a:t>
            </a:r>
          </a:p>
          <a:p>
            <a:pPr eaLnBrk="1" hangingPunct="1">
              <a:defRPr/>
            </a:pPr>
            <a:endParaRPr lang="en-US" altLang="en-US" sz="1800" dirty="0" smtClean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Circulate in in blood and lymph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recognize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types of macromolecules</a:t>
            </a:r>
          </a:p>
          <a:p>
            <a:pPr eaLnBrk="1" hangingPunct="1">
              <a:defRPr/>
            </a:pPr>
            <a:endParaRPr lang="en-US" altLang="en-US" sz="1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Binding of antibody either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inactivates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tags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pathogen for destruction</a:t>
            </a:r>
          </a:p>
          <a:p>
            <a:pPr eaLnBrk="1" hangingPunct="1">
              <a:defRPr/>
            </a:pPr>
            <a:endParaRPr lang="en-US" altLang="en-US" sz="16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defRPr/>
            </a:pP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Specific</a:t>
            </a:r>
          </a:p>
          <a:p>
            <a:pPr eaLnBrk="1" hangingPunct="1">
              <a:defRPr/>
            </a:pPr>
            <a:endParaRPr lang="en-US" altLang="en-US" sz="2400" dirty="0" smtClean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defRPr/>
            </a:pP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Antibody repertoire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all the different antibodies made by an individual (10</a:t>
            </a:r>
            <a:r>
              <a:rPr lang="en-US" altLang="en-US" sz="2400" baseline="30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circulation)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762000"/>
            <a:ext cx="8610600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Chimeric</a:t>
            </a:r>
            <a:r>
              <a:rPr 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monoclonal antibodies combine mouse V regions with human C regions for </a:t>
            </a:r>
            <a:r>
              <a:rPr 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therapeutic </a:t>
            </a:r>
            <a:r>
              <a:rPr 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use.</a:t>
            </a:r>
            <a:endParaRPr lang="en-US" sz="20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mouse Fc generates antibodies which neutralize </a:t>
            </a:r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monoclonal.</a:t>
            </a:r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Humanized antibodies 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only the CDR loops are of mouse </a:t>
            </a:r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origin. </a:t>
            </a:r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Omalizumab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used to target IgE in treatment of allergic asthma, by blocking mast cell, eosinophil and basophil </a:t>
            </a:r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recruitment.</a:t>
            </a:r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Human </a:t>
            </a:r>
            <a:r>
              <a:rPr lang="en-US" sz="2000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lang="en-US" sz="2000" dirty="0" err="1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</a:t>
            </a:r>
            <a:r>
              <a:rPr 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produced in mice engineered to carry human Ig genes or completely human hybridomas grown in tissue </a:t>
            </a:r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culture.</a:t>
            </a:r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Adalimumab used against TNF-</a:t>
            </a:r>
            <a:r>
              <a:rPr lang="el-G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α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for treatment of rheumatoid </a:t>
            </a:r>
            <a:r>
              <a:rPr 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arthritis.</a:t>
            </a:r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igure_04_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853488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3886200" y="125413"/>
            <a:ext cx="21113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(Click to play)</a:t>
            </a:r>
            <a:endParaRPr lang="en-US" alt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25.2-antibodi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4000" y="838200"/>
            <a:ext cx="77724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6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altLang="en-US" sz="28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Diversity of B cell </a:t>
            </a:r>
            <a:r>
              <a:rPr lang="en-US" altLang="en-US" sz="2800" b="1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before</a:t>
            </a:r>
            <a:r>
              <a:rPr lang="en-US" alt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antigen recognition</a:t>
            </a:r>
          </a:p>
        </p:txBody>
      </p:sp>
      <p:sp>
        <p:nvSpPr>
          <p:cNvPr id="26627" name="Content Placeholder 7"/>
          <p:cNvSpPr>
            <a:spLocks noGrp="1"/>
          </p:cNvSpPr>
          <p:nvPr>
            <p:ph idx="1"/>
          </p:nvPr>
        </p:nvSpPr>
        <p:spPr>
          <a:xfrm>
            <a:off x="419100" y="1676400"/>
            <a:ext cx="8153400" cy="4114800"/>
          </a:xfrm>
        </p:spPr>
        <p:txBody>
          <a:bodyPr/>
          <a:lstStyle/>
          <a:p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Number of different antibodies produced by the body is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limitless.</a:t>
            </a:r>
          </a:p>
          <a:p>
            <a:endParaRPr lang="en-US" altLang="en-US" sz="24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immunoglobulin genes are organized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differently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from other genes.</a:t>
            </a:r>
          </a:p>
          <a:p>
            <a:endParaRPr lang="en-US" altLang="en-US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all cells except the B cell these genes are in a fragmented form and so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cannot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 expressed.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229600" cy="6172200"/>
          </a:xfrm>
        </p:spPr>
        <p:txBody>
          <a:bodyPr/>
          <a:lstStyle/>
          <a:p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Normally one gene = one protein.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altLang="en-US" sz="24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But in the B cell the genes for the heavy and light chains consist of families of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 segments.</a:t>
            </a:r>
          </a:p>
          <a:p>
            <a:endParaRPr lang="en-US" altLang="en-US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segments are arranged sequentially along the chromosome.</a:t>
            </a:r>
          </a:p>
          <a:p>
            <a:endParaRPr lang="en-US" altLang="en-US" sz="24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Each set of gene segments contains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alternative versions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parts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 immunoglobulin V region.</a:t>
            </a:r>
          </a:p>
          <a:p>
            <a:endParaRPr lang="en-US" altLang="en-US" sz="24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This is the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germline configuration.</a:t>
            </a:r>
          </a:p>
          <a:p>
            <a:endParaRPr lang="en-US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229600" cy="5562600"/>
          </a:xfrm>
        </p:spPr>
        <p:txBody>
          <a:bodyPr/>
          <a:lstStyle/>
          <a:p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Ig expression, gene segments must be rearranged to form a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functional gene.</a:t>
            </a:r>
          </a:p>
          <a:p>
            <a:endParaRPr lang="en-US" alt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This process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only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occurs in the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developing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 cell.</a:t>
            </a:r>
          </a:p>
          <a:p>
            <a:endParaRPr lang="en-US" alt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Once gene rearrangement is complete heavy and light chain mRNA are transcribed and the proteins translated.</a:t>
            </a:r>
          </a:p>
          <a:p>
            <a:endParaRPr lang="en-US" alt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membrane bound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immunoglobulin is then expressed on the surface of the B cell.</a:t>
            </a:r>
          </a:p>
          <a:p>
            <a:endParaRPr lang="en-US" alt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Rearrangement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key to antibody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diversity.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305800" cy="5638800"/>
          </a:xfrm>
        </p:spPr>
        <p:txBody>
          <a:bodyPr/>
          <a:lstStyle/>
          <a:p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Immunoglobulin genes are found at different chromosome locations</a:t>
            </a:r>
          </a:p>
          <a:p>
            <a:pPr lvl="1"/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Heavy chain locus on chromosome 14</a:t>
            </a:r>
          </a:p>
          <a:p>
            <a:pPr lvl="1"/>
            <a:r>
              <a:rPr lang="el-GR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κ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light chain locus on chromosome 2</a:t>
            </a:r>
          </a:p>
          <a:p>
            <a:pPr lvl="1"/>
            <a:r>
              <a:rPr lang="el-GR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λ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light chain locus on chromosome 22</a:t>
            </a:r>
          </a:p>
          <a:p>
            <a:pPr lvl="1"/>
            <a:endParaRPr lang="en-US" altLang="en-US" sz="24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 segments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encode the leader peptide, variable region and constant region of the heavy and light chain</a:t>
            </a:r>
          </a:p>
          <a:p>
            <a:endParaRPr lang="en-US" alt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Within the heavy chain locus are gene segments encoding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heavy chain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isotypes.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igure_04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9"/>
          <a:stretch>
            <a:fillRect/>
          </a:stretch>
        </p:blipFill>
        <p:spPr bwMode="auto">
          <a:xfrm>
            <a:off x="152400" y="152400"/>
            <a:ext cx="85312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1219200" y="3276600"/>
            <a:ext cx="63560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L, leader peptide  V, variable region  C, constant region</a:t>
            </a:r>
          </a:p>
        </p:txBody>
      </p:sp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152400" y="3810000"/>
            <a:ext cx="8991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 segments encoding the L and C region consist of exons and introns and are </a:t>
            </a:r>
            <a:r>
              <a:rPr lang="en-US" altLang="en-US" sz="1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ready</a:t>
            </a:r>
            <a:r>
              <a:rPr lang="en-US" alt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be </a:t>
            </a:r>
            <a:r>
              <a:rPr lang="en-US" altLang="en-US" sz="1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transcribed</a:t>
            </a:r>
          </a:p>
          <a:p>
            <a:pPr>
              <a:spcBef>
                <a:spcPct val="0"/>
              </a:spcBef>
            </a:pPr>
            <a:endParaRPr lang="en-US" alt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V regions are encoded for by 2 or 3 </a:t>
            </a:r>
            <a:r>
              <a:rPr lang="en-US" altLang="en-US" sz="1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 segments </a:t>
            </a: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that require rearrangement to produce an </a:t>
            </a:r>
            <a:r>
              <a:rPr lang="en-US" altLang="en-US" sz="1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exon</a:t>
            </a:r>
            <a:r>
              <a:rPr lang="en-US" alt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that can be </a:t>
            </a:r>
            <a:r>
              <a:rPr lang="en-US" altLang="en-US" sz="1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transcribed.</a:t>
            </a:r>
            <a:endParaRPr lang="en-US" altLang="en-US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Light chain =   Variable (V) and Joining (J)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Heavy chain = Variable (V), Diversity (D) and Joining (J</a:t>
            </a:r>
            <a:r>
              <a:rPr lang="en-US" altLang="en-US" sz="1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). </a:t>
            </a:r>
            <a:endParaRPr lang="en-US" altLang="en-US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743200" y="838200"/>
            <a:ext cx="1143000" cy="6858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en-US">
              <a:latin typeface="Times" pitchFamily="-12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514600" y="1676401"/>
            <a:ext cx="1143000" cy="609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en-US">
              <a:latin typeface="Times" pitchFamily="-12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514600" y="2514600"/>
            <a:ext cx="1143000" cy="6858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en-US">
              <a:latin typeface="Times" pitchFamily="-128" charset="0"/>
            </a:endParaRPr>
          </a:p>
        </p:txBody>
      </p:sp>
      <p:sp>
        <p:nvSpPr>
          <p:cNvPr id="30734" name="TextBox 1"/>
          <p:cNvSpPr txBox="1">
            <a:spLocks noChangeArrowheads="1"/>
          </p:cNvSpPr>
          <p:nvPr/>
        </p:nvSpPr>
        <p:spPr bwMode="auto">
          <a:xfrm>
            <a:off x="7391400" y="2053809"/>
            <a:ext cx="114967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isotypes</a:t>
            </a:r>
          </a:p>
        </p:txBody>
      </p:sp>
      <p:cxnSp>
        <p:nvCxnSpPr>
          <p:cNvPr id="30735" name="Straight Connector 2"/>
          <p:cNvCxnSpPr>
            <a:cxnSpLocks noChangeShapeType="1"/>
          </p:cNvCxnSpPr>
          <p:nvPr/>
        </p:nvCxnSpPr>
        <p:spPr bwMode="auto">
          <a:xfrm>
            <a:off x="152400" y="2392363"/>
            <a:ext cx="8531225" cy="0"/>
          </a:xfrm>
          <a:prstGeom prst="line">
            <a:avLst/>
          </a:prstGeom>
          <a:noFill/>
          <a:ln w="19050" algn="ctr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igure_04_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362200" y="2667000"/>
            <a:ext cx="4265613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1"/>
          <p:cNvSpPr txBox="1">
            <a:spLocks noChangeArrowheads="1"/>
          </p:cNvSpPr>
          <p:nvPr/>
        </p:nvSpPr>
        <p:spPr bwMode="auto">
          <a:xfrm>
            <a:off x="1393330" y="0"/>
            <a:ext cx="599856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Each box = an exon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Step 1 build variable region gene (one exon)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Step 2 add constant region gene (multiple exons)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Step 3 transcribe genes to mRNA and translate to protein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Step 4 join light and heavy chain proteins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534400" cy="5715000"/>
          </a:xfrm>
        </p:spPr>
        <p:txBody>
          <a:bodyPr/>
          <a:lstStyle/>
          <a:p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 region of the Light chain is composed of one V and one J segment.</a:t>
            </a:r>
          </a:p>
          <a:p>
            <a:endParaRPr lang="en-US" altLang="en-US" sz="24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 region of the light chain composed of a single C exon.</a:t>
            </a:r>
          </a:p>
          <a:p>
            <a:endParaRPr lang="en-US" altLang="en-US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 gene segments vary in the sequences that encode the first and second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hypervariable regions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the V domain.</a:t>
            </a:r>
          </a:p>
          <a:p>
            <a:endParaRPr lang="en-US" altLang="en-US" sz="24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third hypervariable region is determined by the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junction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between the V and J segments</a:t>
            </a:r>
          </a:p>
          <a:p>
            <a:endParaRPr lang="en-US" altLang="en-US" sz="24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Either the </a:t>
            </a:r>
            <a:r>
              <a:rPr lang="el-GR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κ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or the </a:t>
            </a:r>
            <a:r>
              <a:rPr lang="el-GR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λ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loci is used to generate the light chain,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 BOTH.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839200" cy="6324600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Antibody membrane bound in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naïve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 cell</a:t>
            </a:r>
          </a:p>
          <a:p>
            <a:pPr eaLnBrk="1" hangingPunct="1"/>
            <a:endParaRPr lang="en-US" alt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Secreted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upon activation and from plasma cell</a:t>
            </a:r>
          </a:p>
          <a:p>
            <a:pPr eaLnBrk="1" hangingPunct="1"/>
            <a:endParaRPr lang="en-US" altLang="en-US" sz="2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Antibody production is the only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effector function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 B cell</a:t>
            </a:r>
          </a:p>
          <a:p>
            <a:pPr eaLnBrk="1" hangingPunct="1"/>
            <a:endParaRPr lang="en-US" altLang="en-US" sz="2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Antibody forms a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bridge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between pathogen and effector cell</a:t>
            </a:r>
          </a:p>
          <a:p>
            <a:pPr eaLnBrk="1" hangingPunct="1"/>
            <a:endParaRPr lang="en-US" alt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 inability to make antibody makes an individual susceptible to infection,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agammaglobulinemia.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7772400" cy="5791200"/>
          </a:xfrm>
        </p:spPr>
        <p:txBody>
          <a:bodyPr/>
          <a:lstStyle/>
          <a:p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 region of heavy chain is composed of one V, one D and one J segment.</a:t>
            </a:r>
          </a:p>
          <a:p>
            <a:endParaRPr lang="en-US" altLang="en-US" sz="24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First two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hypervariable regions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 V domain are encoded for by the V gene segments.</a:t>
            </a:r>
          </a:p>
          <a:p>
            <a:endParaRPr lang="en-US" altLang="en-US" sz="24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third is encoded by the D gene segment and the junctions it makes with the V and J segments.</a:t>
            </a:r>
          </a:p>
          <a:p>
            <a:endParaRPr lang="en-US" altLang="en-US" sz="24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 region of heavy chain is encoded by multiple C exons of one isotype (µ(M),</a:t>
            </a:r>
            <a:r>
              <a:rPr lang="el-GR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γ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(G),</a:t>
            </a:r>
            <a:r>
              <a:rPr lang="el-GR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α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(A),</a:t>
            </a:r>
            <a:r>
              <a:rPr lang="el-GR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ε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[E],</a:t>
            </a:r>
            <a:r>
              <a:rPr lang="el-GR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δ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(D)).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685800" y="457200"/>
            <a:ext cx="7772400" cy="56388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Somatic recombination </a:t>
            </a:r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the cutting and splicing together of different arrays of V,D and J segments.</a:t>
            </a:r>
          </a:p>
          <a:p>
            <a:endParaRPr lang="en-US" altLang="en-US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en-US" altLang="en-US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single</a:t>
            </a:r>
            <a:r>
              <a:rPr lang="en-US" alt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 segment from each type is combined to form a DNA sequence encoding the </a:t>
            </a:r>
            <a:r>
              <a:rPr lang="en-US" altLang="en-US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 region </a:t>
            </a:r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 immunoglobulin chain.</a:t>
            </a:r>
          </a:p>
          <a:p>
            <a:pPr>
              <a:buFontTx/>
              <a:buNone/>
            </a:pP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igure_04_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8531225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228600" y="228600"/>
            <a:ext cx="845820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Light chain –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single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recombination between a V</a:t>
            </a:r>
            <a:r>
              <a:rPr lang="en-US" altLang="en-US" sz="2000" baseline="-25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J</a:t>
            </a:r>
            <a:r>
              <a:rPr lang="en-US" altLang="en-US" sz="2000" baseline="-25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segment.</a:t>
            </a: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Heavy chain –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two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recombinations required, first to join D and J</a:t>
            </a:r>
            <a:r>
              <a:rPr lang="en-US" altLang="en-US" sz="2000" baseline="-25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segment, second to join the now DJ segment to the V</a:t>
            </a:r>
            <a:r>
              <a:rPr lang="en-US" altLang="en-US" sz="2000" baseline="-25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segment.</a:t>
            </a: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both heavy and light chains the V, D and J segments are selected at </a:t>
            </a:r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random.</a:t>
            </a:r>
            <a:endParaRPr lang="en-US" altLang="en-US" sz="20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many possible combinations contribute to B cell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diversity.</a:t>
            </a:r>
            <a:endParaRPr lang="en-US" altLang="en-US" sz="20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igure_04_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381000"/>
            <a:ext cx="4484687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76200" y="685800"/>
            <a:ext cx="47244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κ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locus: 35V gene segments and 5J segments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can combine in 35 x 5 =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175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 combinations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λ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locus: 30V x 4J =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120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combinations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Heavy chain locus: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40V x 23D x 6J =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5520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Combinations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Total:     295 Light chains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5520 Heavy chains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Random combination of these gives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1.6 million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antibodies.</a:t>
            </a: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534400" cy="5715000"/>
          </a:xfrm>
        </p:spPr>
        <p:txBody>
          <a:bodyPr/>
          <a:lstStyle/>
          <a:p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Somatic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recombination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performed by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enzymes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that cut and rejoin DNA.</a:t>
            </a:r>
          </a:p>
          <a:p>
            <a:endParaRPr lang="en-US" altLang="en-US" sz="2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Enzymes are directed by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recombination signal sequences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(RSS) which flank the 3’ side of V segment, both sides of D segment and 5’ end of J segment.</a:t>
            </a:r>
          </a:p>
          <a:p>
            <a:endParaRPr lang="en-US" alt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Two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types of RRS work together to ensure the correct order of joining is maintained i.e., V to D to J in heavy chain.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igure_04_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494090"/>
            <a:ext cx="7997825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265112" y="239586"/>
            <a:ext cx="8534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RSS either: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heptamer (7 bp CACAGTG)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12bp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US" altLang="en-US" sz="20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nonamer (9 bp ACAAAAACC)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heptamer (7 bp CACAGTG)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23bp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en-US" altLang="en-US" sz="20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nonamer (9 bp ACAAAAACC)</a:t>
            </a: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Only two </a:t>
            </a:r>
            <a:r>
              <a:rPr lang="en-US" altLang="en-US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RSSs can join – thus in heavy chain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rearrangement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 must join D must join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J.</a:t>
            </a: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1828800" y="2933700"/>
            <a:ext cx="1524000" cy="838200"/>
          </a:xfrm>
          <a:prstGeom prst="ellipse">
            <a:avLst/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3932238" y="3009474"/>
            <a:ext cx="1143000" cy="685800"/>
          </a:xfrm>
          <a:prstGeom prst="ellipse">
            <a:avLst/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8918" name="Oval 5"/>
          <p:cNvSpPr>
            <a:spLocks noChangeArrowheads="1"/>
          </p:cNvSpPr>
          <p:nvPr/>
        </p:nvSpPr>
        <p:spPr bwMode="auto">
          <a:xfrm>
            <a:off x="3329111" y="809023"/>
            <a:ext cx="685800" cy="576262"/>
          </a:xfrm>
          <a:prstGeom prst="ellipse">
            <a:avLst/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8919" name="Oval 6"/>
          <p:cNvSpPr>
            <a:spLocks noChangeArrowheads="1"/>
          </p:cNvSpPr>
          <p:nvPr/>
        </p:nvSpPr>
        <p:spPr bwMode="auto">
          <a:xfrm>
            <a:off x="3386261" y="337891"/>
            <a:ext cx="628650" cy="611188"/>
          </a:xfrm>
          <a:prstGeom prst="ellipse">
            <a:avLst/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8920" name="Oval 4"/>
          <p:cNvSpPr>
            <a:spLocks noChangeArrowheads="1"/>
          </p:cNvSpPr>
          <p:nvPr/>
        </p:nvSpPr>
        <p:spPr bwMode="auto">
          <a:xfrm>
            <a:off x="1661319" y="5405438"/>
            <a:ext cx="1524000" cy="838200"/>
          </a:xfrm>
          <a:prstGeom prst="ellipse">
            <a:avLst/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8921" name="Oval 5"/>
          <p:cNvSpPr>
            <a:spLocks noChangeArrowheads="1"/>
          </p:cNvSpPr>
          <p:nvPr/>
        </p:nvSpPr>
        <p:spPr bwMode="auto">
          <a:xfrm>
            <a:off x="3838575" y="5481638"/>
            <a:ext cx="1143000" cy="685800"/>
          </a:xfrm>
          <a:prstGeom prst="ellipse">
            <a:avLst/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7000875" y="4750201"/>
            <a:ext cx="628650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-128" charset="0"/>
              </a:rPr>
              <a:t>X</a:t>
            </a:r>
          </a:p>
        </p:txBody>
      </p:sp>
      <p:sp>
        <p:nvSpPr>
          <p:cNvPr id="38923" name="Oval 4"/>
          <p:cNvSpPr>
            <a:spLocks noChangeArrowheads="1"/>
          </p:cNvSpPr>
          <p:nvPr/>
        </p:nvSpPr>
        <p:spPr bwMode="auto">
          <a:xfrm>
            <a:off x="6553200" y="5481638"/>
            <a:ext cx="1524000" cy="838200"/>
          </a:xfrm>
          <a:prstGeom prst="ellipse">
            <a:avLst/>
          </a:prstGeom>
          <a:noFill/>
          <a:ln w="28575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8924" name="Picture 8" descr="C:\Users\smoleswo\AppData\Local\Microsoft\Windows\Temporary Internet Files\Content.IE5\BHJ4W1OQ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3" y="4750201"/>
            <a:ext cx="895350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5" name="TextBox 2"/>
          <p:cNvSpPr txBox="1">
            <a:spLocks noChangeArrowheads="1"/>
          </p:cNvSpPr>
          <p:nvPr/>
        </p:nvSpPr>
        <p:spPr bwMode="auto">
          <a:xfrm>
            <a:off x="3205957" y="5287963"/>
            <a:ext cx="5778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70C0"/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381000" y="228600"/>
            <a:ext cx="8458200" cy="5943600"/>
          </a:xfrm>
        </p:spPr>
        <p:txBody>
          <a:bodyPr/>
          <a:lstStyle/>
          <a:p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VD and J are recombined using a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set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enzymes known as the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V(D)J recombinase.</a:t>
            </a:r>
          </a:p>
          <a:p>
            <a:endParaRPr lang="en-US" alt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These include </a:t>
            </a:r>
          </a:p>
          <a:p>
            <a:pPr lvl="1"/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RAG-1 and RAG-2 (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unique to lymphocytes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lvl="1"/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DNA ligase IV</a:t>
            </a:r>
          </a:p>
          <a:p>
            <a:pPr lvl="1"/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DNA-dependent protein kinase (DNA-PK)</a:t>
            </a:r>
          </a:p>
          <a:p>
            <a:pPr lvl="1"/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nuclease called Artemis</a:t>
            </a:r>
          </a:p>
          <a:p>
            <a:pPr lvl="1"/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 protein</a:t>
            </a:r>
          </a:p>
          <a:p>
            <a:pPr lvl="1"/>
            <a:endParaRPr lang="en-US" altLang="en-US" sz="24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Expression of recombination-activating genes </a:t>
            </a:r>
            <a:r>
              <a:rPr lang="en-US" altLang="en-US" sz="2800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RAG-1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n-US" altLang="en-US" sz="2800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RAG-2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is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restricted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lymphocytes – control mechanism.</a:t>
            </a:r>
          </a:p>
          <a:p>
            <a:pPr lvl="1"/>
            <a:endParaRPr lang="en-US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b="1" i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RAG</a:t>
            </a:r>
            <a:r>
              <a:rPr lang="en-US" alt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</a:t>
            </a:r>
            <a:r>
              <a:rPr lang="en-US" alt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RAG</a:t>
            </a:r>
          </a:p>
          <a:p>
            <a:pPr marL="0" indent="0" algn="ctr">
              <a:buFontTx/>
              <a:buNone/>
            </a:pPr>
            <a:endParaRPr lang="en-US" altLang="en-US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Meaning?</a:t>
            </a:r>
          </a:p>
          <a:p>
            <a:pPr marL="0" indent="0" algn="ctr">
              <a:buFontTx/>
              <a:buNone/>
            </a:pPr>
            <a:endParaRPr lang="en-US" altLang="en-US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 or protein?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152400" y="457200"/>
            <a:ext cx="8763000" cy="6172200"/>
          </a:xfrm>
        </p:spPr>
        <p:txBody>
          <a:bodyPr/>
          <a:lstStyle/>
          <a:p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RAG-1 and RAG-2 combine with high mobility proteins to form a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complex.</a:t>
            </a:r>
          </a:p>
          <a:p>
            <a:endParaRPr lang="en-US" altLang="en-US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These RAG complexes bind to one of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each type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RSS.</a:t>
            </a:r>
          </a:p>
          <a:p>
            <a:endParaRPr lang="en-US" altLang="en-US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 between the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complexes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aligns the sequences and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cleaves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DNA.</a:t>
            </a:r>
          </a:p>
          <a:p>
            <a:endParaRPr lang="en-US" altLang="en-US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ends are rejoined by DNA repair enzymes to form a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coding joint.</a:t>
            </a:r>
          </a:p>
          <a:p>
            <a:endParaRPr lang="en-US" altLang="en-US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excised DNA is formed into a circle with a signal joint – circle has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further function.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igure_04_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"/>
          <a:stretch>
            <a:fillRect/>
          </a:stretch>
        </p:blipFill>
        <p:spPr bwMode="auto">
          <a:xfrm>
            <a:off x="533400" y="0"/>
            <a:ext cx="806608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304800" y="3962400"/>
            <a:ext cx="8534400" cy="266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When the coding joint is formed it requires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enzymatic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repair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 cleaved DNA - this action can introduce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further variation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into the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sequence.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This diversity occurs in the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third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hypervariable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 of the domain and is termed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junctional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diversity.</a:t>
            </a:r>
            <a:endParaRPr lang="en-US" altLang="en-US" sz="2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11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Overall diversity is thus increased by a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factor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up to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3x10</a:t>
            </a:r>
            <a:r>
              <a:rPr lang="en-US" altLang="en-US" sz="2400" baseline="30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gure_04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531225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igure_04_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9"/>
          <a:stretch>
            <a:fillRect/>
          </a:stretch>
        </p:blipFill>
        <p:spPr bwMode="auto">
          <a:xfrm>
            <a:off x="304800" y="2286000"/>
            <a:ext cx="85312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304800" y="228600"/>
            <a:ext cx="86106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Naïve B cells can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only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make µ and </a:t>
            </a:r>
            <a:r>
              <a:rPr lang="el-GR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δ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heavy chains (IgM and IgD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µ and </a:t>
            </a:r>
            <a:r>
              <a:rPr lang="el-GR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δ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are made from the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differential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splicing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a single RNA transcript, this does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require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rearrangement.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endParaRPr lang="en-US" altLang="en-US" sz="2400" dirty="0"/>
          </a:p>
        </p:txBody>
      </p:sp>
      <p:sp>
        <p:nvSpPr>
          <p:cNvPr id="44036" name="Up Arrow 7"/>
          <p:cNvSpPr>
            <a:spLocks noChangeArrowheads="1"/>
          </p:cNvSpPr>
          <p:nvPr/>
        </p:nvSpPr>
        <p:spPr bwMode="auto">
          <a:xfrm>
            <a:off x="3048000" y="3048000"/>
            <a:ext cx="228600" cy="381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4037" name="Up Arrow 8"/>
          <p:cNvSpPr>
            <a:spLocks noChangeArrowheads="1"/>
          </p:cNvSpPr>
          <p:nvPr/>
        </p:nvSpPr>
        <p:spPr bwMode="auto">
          <a:xfrm>
            <a:off x="457200" y="3048000"/>
            <a:ext cx="228600" cy="381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4038" name="TextBox 9"/>
          <p:cNvSpPr txBox="1">
            <a:spLocks noChangeArrowheads="1"/>
          </p:cNvSpPr>
          <p:nvPr/>
        </p:nvSpPr>
        <p:spPr bwMode="auto">
          <a:xfrm>
            <a:off x="228600" y="3505200"/>
            <a:ext cx="3370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Start                        End</a:t>
            </a:r>
          </a:p>
        </p:txBody>
      </p:sp>
      <p:pic>
        <p:nvPicPr>
          <p:cNvPr id="44039" name="Picture 2" descr="figure_04_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5"/>
          <a:stretch>
            <a:fillRect/>
          </a:stretch>
        </p:blipFill>
        <p:spPr bwMode="auto">
          <a:xfrm>
            <a:off x="152400" y="3962400"/>
            <a:ext cx="6702425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TextBox 11"/>
          <p:cNvSpPr txBox="1">
            <a:spLocks noChangeArrowheads="1"/>
          </p:cNvSpPr>
          <p:nvPr/>
        </p:nvSpPr>
        <p:spPr bwMode="auto">
          <a:xfrm>
            <a:off x="6934200" y="4800600"/>
            <a:ext cx="16441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Transcript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processing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3"/>
          <p:cNvSpPr>
            <a:spLocks noGrp="1"/>
          </p:cNvSpPr>
          <p:nvPr>
            <p:ph idx="1"/>
          </p:nvPr>
        </p:nvSpPr>
        <p:spPr>
          <a:xfrm>
            <a:off x="304800" y="381000"/>
            <a:ext cx="8153400" cy="5791200"/>
          </a:xfrm>
        </p:spPr>
        <p:txBody>
          <a:bodyPr/>
          <a:lstStyle/>
          <a:p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Each B cell produces antibody of a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single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specificity – monospecific.</a:t>
            </a:r>
          </a:p>
          <a:p>
            <a:endParaRPr lang="en-US" alt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Allelic exclusion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ensures that only one heavy chain and one light chain gene is expressed.</a:t>
            </a:r>
          </a:p>
          <a:p>
            <a:endParaRPr lang="en-US" altLang="en-US" sz="2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i.e., only one allele is rearrange for the Light and one for the heavy chain.</a:t>
            </a:r>
          </a:p>
          <a:p>
            <a:endParaRPr lang="en-US" altLang="en-US" sz="2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 combinations of light and heavy chains add to overall antibody diversity.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534400" cy="556260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Immunoglobulin is </a:t>
            </a:r>
            <a:r>
              <a:rPr lang="en-US" altLang="en-US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first</a:t>
            </a:r>
            <a:r>
              <a:rPr lang="en-US" alt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made in a membrane bound form.</a:t>
            </a:r>
          </a:p>
          <a:p>
            <a:endParaRPr lang="en-US" altLang="en-US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Immunoglobulin chains enter the </a:t>
            </a:r>
            <a:r>
              <a:rPr lang="en-US" altLang="en-US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</a:t>
            </a:r>
            <a:r>
              <a:rPr lang="en-US" alt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 soon as they are synthesized.</a:t>
            </a:r>
          </a:p>
          <a:p>
            <a:endParaRPr lang="en-US" altLang="en-US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chains associate with each other to form a molecule which is </a:t>
            </a:r>
            <a:r>
              <a:rPr lang="en-US" altLang="en-US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attached</a:t>
            </a:r>
            <a:r>
              <a:rPr lang="en-US" alt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the ER membrane via the hydrophobic C terminus of the heavy chain.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304800" y="304800"/>
            <a:ext cx="853440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transport to the cell surface the immunoglobulin molecule forms a complex in the ER with two other transmembrane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proteins.</a:t>
            </a:r>
            <a:endParaRPr lang="en-US" alt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</a:t>
            </a:r>
            <a:r>
              <a:rPr lang="el-GR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α</a:t>
            </a:r>
            <a:r>
              <a:rPr lang="en-US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alt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</a:t>
            </a:r>
            <a:r>
              <a:rPr lang="el-GR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β</a:t>
            </a:r>
            <a:endParaRPr lang="en-US" altLang="en-US" sz="28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 the complex contains IgM it forms the </a:t>
            </a:r>
            <a:r>
              <a:rPr lang="en-US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 cell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receptor.</a:t>
            </a:r>
            <a:endParaRPr lang="en-US" altLang="en-US" sz="28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8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function of the IgD complex is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unknown.</a:t>
            </a:r>
            <a:endParaRPr lang="en-US" altLang="en-US" sz="28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igure_04_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2895600"/>
            <a:ext cx="312420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3"/>
          <p:cNvSpPr txBox="1">
            <a:spLocks noChangeArrowheads="1"/>
          </p:cNvSpPr>
          <p:nvPr/>
        </p:nvSpPr>
        <p:spPr bwMode="auto">
          <a:xfrm flipH="1">
            <a:off x="228600" y="228600"/>
            <a:ext cx="86868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long cytoplasmic tails of Ig</a:t>
            </a:r>
            <a:r>
              <a:rPr lang="el-GR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α</a:t>
            </a: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Ig</a:t>
            </a:r>
            <a:r>
              <a:rPr lang="el-GR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β</a:t>
            </a: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</a:t>
            </a:r>
            <a:r>
              <a:rPr lang="en-US" alt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 intracellular signaling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proteins.</a:t>
            </a:r>
            <a:endParaRPr lang="en-US" alt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Binding</a:t>
            </a:r>
            <a:r>
              <a:rPr lang="en-US" alt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antigen triggers a </a:t>
            </a:r>
            <a:r>
              <a:rPr lang="en-US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signal </a:t>
            </a: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transduction pathway which results in </a:t>
            </a:r>
            <a:r>
              <a:rPr lang="en-US" alt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cellular division </a:t>
            </a: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differentiation.</a:t>
            </a:r>
            <a:endParaRPr lang="en-US" altLang="en-US" sz="28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xIMmNByqtM?version=3&amp;hl=en_US"/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797560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extBox 2"/>
          <p:cNvSpPr txBox="1">
            <a:spLocks noChangeArrowheads="1"/>
          </p:cNvSpPr>
          <p:nvPr/>
        </p:nvSpPr>
        <p:spPr bwMode="auto">
          <a:xfrm>
            <a:off x="1666142" y="838200"/>
            <a:ext cx="60149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Somatic (VDJ) Recombination – YouTube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668215" y="13716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Binding of antigen to a mature naïve B cell causes proliferation and differentiation.</a:t>
            </a:r>
          </a:p>
          <a:p>
            <a:pPr eaLnBrk="1" hangingPunct="1"/>
            <a:endParaRPr lang="en-US" altLang="en-US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This results ultimately in the </a:t>
            </a:r>
            <a:r>
              <a:rPr lang="en-US" altLang="en-US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secretion</a:t>
            </a:r>
            <a:r>
              <a:rPr lang="en-US" alt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antibody.</a:t>
            </a:r>
          </a:p>
          <a:p>
            <a:pPr eaLnBrk="1" hangingPunct="1"/>
            <a:endParaRPr lang="en-US" altLang="en-US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Structural</a:t>
            </a:r>
            <a:r>
              <a:rPr lang="en-US" alt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altLang="en-US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functional</a:t>
            </a:r>
            <a:r>
              <a:rPr lang="en-US" alt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changes can then take place in the antibody.</a:t>
            </a:r>
          </a:p>
        </p:txBody>
      </p:sp>
      <p:sp>
        <p:nvSpPr>
          <p:cNvPr id="43011" name="Title 6"/>
          <p:cNvSpPr>
            <a:spLocks noGrp="1"/>
          </p:cNvSpPr>
          <p:nvPr>
            <p:ph type="title"/>
          </p:nvPr>
        </p:nvSpPr>
        <p:spPr>
          <a:xfrm>
            <a:off x="668215" y="304800"/>
            <a:ext cx="77724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Diversity of B cell </a:t>
            </a:r>
            <a:r>
              <a:rPr lang="en-US" sz="2800" b="1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after</a:t>
            </a:r>
            <a:r>
              <a:rPr lang="en-US" sz="28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antigen recognition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5745163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 cell receptor is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membrane bound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IgM and IgD.</a:t>
            </a:r>
          </a:p>
          <a:p>
            <a:pPr eaLnBrk="1" hangingPunct="1"/>
            <a:endParaRPr lang="en-US" altLang="en-US" sz="2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Upon antigen interaction these are secreted as antibody.</a:t>
            </a:r>
          </a:p>
          <a:p>
            <a:pPr eaLnBrk="1" hangingPunct="1"/>
            <a:endParaRPr lang="en-US" altLang="en-US" sz="2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IgM is produced in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amounts and aids protective immunity.</a:t>
            </a:r>
          </a:p>
          <a:p>
            <a:pPr eaLnBrk="1" hangingPunct="1"/>
            <a:endParaRPr lang="en-US" altLang="en-US" sz="2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IgD is produced in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small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amounts but has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known effector function.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763000" cy="6400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</a:t>
            </a: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isotypes of Ig can be made in the membrane bound and secreted forms.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 cells change from making membrane bound forms to secreted forms during </a:t>
            </a:r>
            <a:r>
              <a:rPr lang="en-US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differentiation</a:t>
            </a: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into plasma cells.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Membrane associated Ig has a </a:t>
            </a:r>
            <a:r>
              <a:rPr lang="en-US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hydrophobic</a:t>
            </a: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sequence at the carboxy terminus of the heavy chain.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Secreted Ig has a </a:t>
            </a:r>
            <a:r>
              <a:rPr lang="en-US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hydrophilic</a:t>
            </a: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sequence.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igure_04_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0"/>
          <a:stretch>
            <a:fillRect/>
          </a:stretch>
        </p:blipFill>
        <p:spPr bwMode="auto">
          <a:xfrm>
            <a:off x="458788" y="1549400"/>
            <a:ext cx="85312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381000" y="0"/>
            <a:ext cx="8534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difference is produced by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RNA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splicing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processing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 same primary RNA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transcript.</a:t>
            </a:r>
          </a:p>
          <a:p>
            <a:pPr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rearrangement of genomic DNA is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involved.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3252" name="TextBox 3"/>
          <p:cNvSpPr txBox="1">
            <a:spLocks noChangeArrowheads="1"/>
          </p:cNvSpPr>
          <p:nvPr/>
        </p:nvSpPr>
        <p:spPr bwMode="auto">
          <a:xfrm>
            <a:off x="304800" y="5410200"/>
            <a:ext cx="8839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Hydrophobic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anchor is encoded by 2 small </a:t>
            </a:r>
            <a:r>
              <a:rPr lang="en-US" altLang="en-US" sz="2400" b="1" dirty="0">
                <a:solidFill>
                  <a:srgbClr val="92D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exons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downstream of </a:t>
            </a:r>
            <a:r>
              <a:rPr lang="en-US" altLang="en-US" sz="24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lang="en-US" altLang="en-US" sz="2400" b="1" baseline="30000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US" altLang="en-US" sz="24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exon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C-region domain which encodes hydrophilic µ chain – must splice out opposing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962400" y="2133600"/>
            <a:ext cx="381000" cy="38100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7696200" y="2057400"/>
            <a:ext cx="381000" cy="381000"/>
          </a:xfrm>
          <a:prstGeom prst="ellipse">
            <a:avLst/>
          </a:prstGeom>
          <a:noFill/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>
            <a:spLocks noGrp="1"/>
          </p:cNvSpPr>
          <p:nvPr>
            <p:ph idx="1"/>
          </p:nvPr>
        </p:nvSpPr>
        <p:spPr>
          <a:xfrm>
            <a:off x="76200" y="152400"/>
            <a:ext cx="8763000" cy="7620000"/>
          </a:xfrm>
        </p:spPr>
        <p:txBody>
          <a:bodyPr/>
          <a:lstStyle/>
          <a:p>
            <a:pPr eaLnBrk="1" hangingPunct="1"/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Antibodies are glycoproteins containing </a:t>
            </a:r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lang="en-US" alt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polypeptide chains</a:t>
            </a:r>
          </a:p>
          <a:p>
            <a:pPr eaLnBrk="1" hangingPunct="1"/>
            <a:endParaRPr lang="en-US" altLang="en-US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identical heavy chains, 2 identical light</a:t>
            </a:r>
          </a:p>
          <a:p>
            <a:pPr eaLnBrk="1" hangingPunct="1"/>
            <a:endParaRPr lang="en-US" altLang="en-US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Structure resembles letter “</a:t>
            </a:r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</a:t>
            </a:r>
          </a:p>
          <a:p>
            <a:pPr eaLnBrk="1" hangingPunct="1"/>
            <a:endParaRPr lang="en-US" altLang="en-US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endParaRPr lang="en-US" altLang="en-US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endParaRPr lang="en-US" altLang="en-US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endParaRPr lang="en-US" altLang="en-US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Each arm of the “Y” is made from a complete L chain covalently linked by a </a:t>
            </a:r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disulphide bonds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the </a:t>
            </a:r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amino terminal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 H chain</a:t>
            </a:r>
            <a:r>
              <a:rPr lang="en-US" alt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eaLnBrk="1" hangingPunct="1"/>
            <a:endParaRPr lang="en-US" altLang="en-US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stem of the “Y” consists of the </a:t>
            </a:r>
            <a:r>
              <a:rPr lang="en-US" altLang="en-US" sz="2000" dirty="0" err="1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carboxy</a:t>
            </a:r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-terminal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regions of the H chains linked by a </a:t>
            </a:r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disulphide bond.</a:t>
            </a:r>
          </a:p>
        </p:txBody>
      </p:sp>
      <p:pic>
        <p:nvPicPr>
          <p:cNvPr id="8195" name="Picture 2" descr="figure_04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57"/>
          <a:stretch>
            <a:fillRect/>
          </a:stretch>
        </p:blipFill>
        <p:spPr bwMode="auto">
          <a:xfrm>
            <a:off x="5516075" y="533400"/>
            <a:ext cx="3018325" cy="279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400800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Somatic hypermutation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brings about changes in the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entire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variable domain of the light and heavy chains.</a:t>
            </a:r>
            <a:endParaRPr lang="en-US" alt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eaLnBrk="1" hangingPunct="1">
              <a:buNone/>
            </a:pPr>
            <a:endParaRPr lang="en-US" alt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Random introduction of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point mutations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(single nucleotides).</a:t>
            </a:r>
          </a:p>
          <a:p>
            <a:pPr eaLnBrk="1" hangingPunct="1"/>
            <a:endParaRPr lang="en-US" alt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Constant region is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effected.</a:t>
            </a:r>
          </a:p>
          <a:p>
            <a:pPr eaLnBrk="1" hangingPunct="1"/>
            <a:endParaRPr lang="en-US" alt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Other B cell genes are not affected by somatic hypermutation.</a:t>
            </a:r>
          </a:p>
          <a:p>
            <a:pPr eaLnBrk="1" hangingPunct="1"/>
            <a:endParaRPr lang="en-US" alt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Mutation rate in the variable region is a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million times greater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 the ordinary mutation rate of a gene.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igure_04_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317500"/>
            <a:ext cx="7045325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2"/>
          <p:cNvSpPr txBox="1">
            <a:spLocks noChangeArrowheads="1"/>
          </p:cNvSpPr>
          <p:nvPr/>
        </p:nvSpPr>
        <p:spPr bwMode="auto">
          <a:xfrm>
            <a:off x="2895600" y="2133600"/>
            <a:ext cx="65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High</a:t>
            </a:r>
          </a:p>
        </p:txBody>
      </p:sp>
      <p:sp>
        <p:nvSpPr>
          <p:cNvPr id="55300" name="TextBox 3"/>
          <p:cNvSpPr txBox="1">
            <a:spLocks noChangeArrowheads="1"/>
          </p:cNvSpPr>
          <p:nvPr/>
        </p:nvSpPr>
        <p:spPr bwMode="auto">
          <a:xfrm>
            <a:off x="2895600" y="4038600"/>
            <a:ext cx="608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2"/>
          <p:cNvSpPr>
            <a:spLocks noGrp="1"/>
          </p:cNvSpPr>
          <p:nvPr>
            <p:ph idx="1"/>
          </p:nvPr>
        </p:nvSpPr>
        <p:spPr>
          <a:xfrm>
            <a:off x="4724400" y="457200"/>
            <a:ext cx="4114800" cy="5867400"/>
          </a:xfrm>
        </p:spPr>
        <p:txBody>
          <a:bodyPr/>
          <a:lstStyle/>
          <a:p>
            <a:pPr eaLnBrk="1" hangingPunct="1"/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Enzyme required for mutation </a:t>
            </a:r>
          </a:p>
          <a:p>
            <a:pPr lvl="1" eaLnBrk="1" hangingPunct="1"/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activation-induced</a:t>
            </a:r>
            <a:r>
              <a:rPr lang="en-US" alt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cytidine deaminase (</a:t>
            </a:r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AID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marL="457200" lvl="1" indent="0" eaLnBrk="1" hangingPunct="1">
              <a:buNone/>
            </a:pPr>
            <a:endParaRPr lang="en-US" altLang="en-US" sz="20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Only made in </a:t>
            </a:r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proliferating</a:t>
            </a:r>
            <a:r>
              <a:rPr lang="en-US" alt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 cells = control</a:t>
            </a:r>
          </a:p>
          <a:p>
            <a:pPr marL="0" indent="0" eaLnBrk="1" hangingPunct="1">
              <a:buNone/>
            </a:pPr>
            <a:endParaRPr lang="en-US" altLang="en-US" sz="20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AID converts </a:t>
            </a:r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cytosine</a:t>
            </a:r>
            <a:r>
              <a:rPr lang="en-US" alt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ssDNA to uracil (normally only present in RNA) during transcription.</a:t>
            </a:r>
          </a:p>
          <a:p>
            <a:pPr eaLnBrk="1" hangingPunct="1"/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DNA repair enzymes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then correct the U to </a:t>
            </a:r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any</a:t>
            </a:r>
            <a:r>
              <a:rPr lang="en-US" alt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one of the four other bases normally found in DNA.</a:t>
            </a:r>
          </a:p>
          <a:p>
            <a:pPr eaLnBrk="1" hangingPunct="1"/>
            <a:endParaRPr lang="en-US" altLang="en-US" sz="2000" dirty="0" smtClean="0"/>
          </a:p>
        </p:txBody>
      </p:sp>
      <p:pic>
        <p:nvPicPr>
          <p:cNvPr id="3" name="Picture 2" descr="figure_05_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3608388" cy="631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Somatic hypermutation results in the expression of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mutant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 molecules at the B cell surface.</a:t>
            </a:r>
          </a:p>
          <a:p>
            <a:pPr eaLnBrk="1" hangingPunct="1"/>
            <a:endParaRPr lang="en-US" alt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Some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mutations occur in the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antigen-binding site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increase affinity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the antigen.</a:t>
            </a:r>
          </a:p>
          <a:p>
            <a:pPr eaLnBrk="1" hangingPunct="1"/>
            <a:endParaRPr lang="en-US" altLang="en-US" sz="2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Mutant high affinity Ig receptors will be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better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 competing to bind antigen and will thus be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preferentially selected.</a:t>
            </a:r>
          </a:p>
          <a:p>
            <a:pPr eaLnBrk="1" hangingPunct="1"/>
            <a:endParaRPr lang="en-US" altLang="en-US" sz="2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These are the B cells which will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mature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into plasma cells.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Box 3"/>
          <p:cNvSpPr txBox="1">
            <a:spLocks noChangeArrowheads="1"/>
          </p:cNvSpPr>
          <p:nvPr/>
        </p:nvSpPr>
        <p:spPr bwMode="auto">
          <a:xfrm>
            <a:off x="381000" y="152400"/>
            <a:ext cx="8458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 the distribution of mutation is examined in the selected antibodies it is found that changes are concentrated within the CDR loops 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This is the site that directly binds the antigen</a:t>
            </a:r>
          </a:p>
        </p:txBody>
      </p:sp>
      <p:sp>
        <p:nvSpPr>
          <p:cNvPr id="58373" name="TextBox 6"/>
          <p:cNvSpPr txBox="1">
            <a:spLocks noChangeArrowheads="1"/>
          </p:cNvSpPr>
          <p:nvPr/>
        </p:nvSpPr>
        <p:spPr bwMode="auto">
          <a:xfrm>
            <a:off x="2774675" y="1519535"/>
            <a:ext cx="3366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Somatic hypermutation</a:t>
            </a:r>
          </a:p>
        </p:txBody>
      </p:sp>
      <p:sp>
        <p:nvSpPr>
          <p:cNvPr id="58374" name="TextBox 8"/>
          <p:cNvSpPr txBox="1">
            <a:spLocks noChangeArrowheads="1"/>
          </p:cNvSpPr>
          <p:nvPr/>
        </p:nvSpPr>
        <p:spPr bwMode="auto">
          <a:xfrm>
            <a:off x="381000" y="5715000"/>
            <a:ext cx="8458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 the adaptive response proceeds, antibodies of progressively greater affinity for the pathogen are produced –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affinity maturation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738" y="2076573"/>
            <a:ext cx="5423924" cy="365601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6400800" y="2438400"/>
            <a:ext cx="685800" cy="2737422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-1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eibFyxcbPA?version=3&amp;hl=en_US"/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7865"/>
            <a:ext cx="8001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1589369" y="14654"/>
            <a:ext cx="60414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Somatic hypermutation/Affinity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maturation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062162" y="1447800"/>
            <a:ext cx="4809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Somatic hypermutation - YouTube</a:t>
            </a: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28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Affinity maturation</a:t>
            </a:r>
          </a:p>
          <a:p>
            <a:pPr eaLnBrk="1" hangingPunct="1"/>
            <a:endParaRPr lang="en-US" altLang="en-US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 process of evolution in which variant immunoglobulins generated in a random manner are subjected to selection for improved binding to the pathogen”.</a:t>
            </a:r>
          </a:p>
          <a:p>
            <a:pPr eaLnBrk="1" hangingPunct="1"/>
            <a:endParaRPr lang="en-US" altLang="en-US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This allows the host to keep pace with </a:t>
            </a:r>
            <a:r>
              <a:rPr lang="en-US" altLang="en-US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faster</a:t>
            </a:r>
            <a:r>
              <a:rPr lang="en-US" alt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evolving pathogens.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8763000" cy="5897563"/>
          </a:xfrm>
        </p:spPr>
        <p:txBody>
          <a:bodyPr/>
          <a:lstStyle/>
          <a:p>
            <a:pPr eaLnBrk="1" hangingPunct="1"/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IgM is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first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class of antibody made in the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primary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immune response.</a:t>
            </a:r>
          </a:p>
          <a:p>
            <a:pPr eaLnBrk="1" hangingPunct="1"/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When secreted it forms a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pentamer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held together by disulfide bonds and a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 chain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resulting in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antigen binding sites per molecule.</a:t>
            </a:r>
          </a:p>
          <a:p>
            <a:pPr eaLnBrk="1" hangingPunct="1"/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IgM can thus bind strongly to a pathogen which expresses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multiple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repetitive epitopes.</a:t>
            </a:r>
          </a:p>
          <a:p>
            <a:pPr eaLnBrk="1" hangingPunct="1"/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IgM is unable to bind directly to effector cells such as neutrophils and macrophages but can be bound by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complement.</a:t>
            </a:r>
          </a:p>
        </p:txBody>
      </p:sp>
      <p:pic>
        <p:nvPicPr>
          <p:cNvPr id="61443" name="Picture 2" descr="figure_04_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14800"/>
            <a:ext cx="74644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Content Placeholder 3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745163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Isotype switching leads to production of antibodies with different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effector functions.</a:t>
            </a:r>
          </a:p>
          <a:p>
            <a:pPr eaLnBrk="1" hangingPunct="1"/>
            <a:endParaRPr lang="en-US" alt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DNA recombination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events enable the rearranged V-region coding sequence to be used with a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heavy chain C gene.</a:t>
            </a:r>
          </a:p>
          <a:p>
            <a:pPr eaLnBrk="1" hangingPunct="1"/>
            <a:endParaRPr lang="en-US" altLang="en-US" sz="2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Process requires enzyme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AID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thus only occurs in B cells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proliferating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response to antigen.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igure_04_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304800"/>
            <a:ext cx="4765675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Box 2"/>
          <p:cNvSpPr txBox="1">
            <a:spLocks noChangeArrowheads="1"/>
          </p:cNvSpPr>
          <p:nvPr/>
        </p:nvSpPr>
        <p:spPr bwMode="auto">
          <a:xfrm>
            <a:off x="228600" y="381000"/>
            <a:ext cx="4114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 genes are flanked by repetitive 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switch regions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(s)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AID brings two switch regions together and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excises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unwanted C genes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newly selected C gene is brought into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juxtaposition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 the assembled V region sequence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V region is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unaffected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by this recombination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Antigen binding specificity remains the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same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pattern of isotype switching is regulated by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cytokines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secreted by antigen-activated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 cells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gure_04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3"/>
          <a:stretch>
            <a:fillRect/>
          </a:stretch>
        </p:blipFill>
        <p:spPr bwMode="auto">
          <a:xfrm>
            <a:off x="5815013" y="3352800"/>
            <a:ext cx="3290887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228600"/>
            <a:ext cx="5700713" cy="5715000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Sequence differences in the polypeptide chains of differing antibodies are </a:t>
            </a:r>
            <a:r>
              <a:rPr lang="en-US" kern="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concentrated</a:t>
            </a:r>
            <a:r>
              <a:rPr lang="en-US" kern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kern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the variable region (V region)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endParaRPr lang="en-US" kern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Variability leads to </a:t>
            </a:r>
            <a:r>
              <a:rPr lang="en-US" kern="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specificity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endParaRPr lang="en-US" kern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paired variable regions of H and L chains form the </a:t>
            </a:r>
            <a:r>
              <a:rPr lang="en-US" kern="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antigen binding site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endParaRPr lang="en-US" kern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Each “Y”  shaped antibody has two binding sites with the </a:t>
            </a:r>
            <a:r>
              <a:rPr lang="en-US" kern="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same</a:t>
            </a:r>
            <a:r>
              <a:rPr lang="en-US" kern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kern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specificity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endParaRPr lang="en-US" kern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kern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Less variation between antibodies appears in the </a:t>
            </a:r>
            <a:r>
              <a:rPr lang="en-US" kern="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constant region</a:t>
            </a:r>
            <a:r>
              <a:rPr lang="en-US" kern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C </a:t>
            </a:r>
            <a:r>
              <a:rPr lang="en-US" kern="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region.</a:t>
            </a:r>
            <a:endParaRPr lang="en-US" kern="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1"/>
          <p:cNvSpPr txBox="1">
            <a:spLocks noChangeArrowheads="1"/>
          </p:cNvSpPr>
          <p:nvPr/>
        </p:nvSpPr>
        <p:spPr bwMode="auto">
          <a:xfrm>
            <a:off x="381000" y="304800"/>
            <a:ext cx="853440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importance of antibody class switching is demonstrated in patients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lacking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functional gene for the enzyme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AID.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These people produce only IgM at an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elevated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level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Hyper IgM immunodeficiency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not fight infections with pyogenic bacteria (pus forming bacteria - neutrophils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IgM does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directly upregulate phagocytosis - IgG needed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These patients have sinuses, ear and lung infections but usually respond to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antibiotics.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Patients also given regular immunoglobulin injections purified from blood donors –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passive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immunization.</a:t>
            </a:r>
            <a:endParaRPr lang="en-US" altLang="en-US" sz="24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figure_04_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3352800"/>
            <a:ext cx="77724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301625" y="381000"/>
            <a:ext cx="8686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Antibody classes and subclasses</a:t>
            </a:r>
          </a:p>
          <a:p>
            <a:pPr eaLnBrk="1" hangingPunct="1">
              <a:spcBef>
                <a:spcPct val="0"/>
              </a:spcBef>
            </a:pPr>
            <a:r>
              <a:rPr lang="el-GR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α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l-GR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δ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and </a:t>
            </a:r>
            <a:r>
              <a:rPr lang="el-GR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γ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heavy chain constant region each contain 3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domains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l-GR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µ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l-GR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ε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have 4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domains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Each domain is encoded for by a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separate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exon within the C gene segment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Additional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exons encode the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hinge region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carboxy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terminus.</a:t>
            </a:r>
            <a:endParaRPr lang="en-US" altLang="en-US" sz="20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458200" cy="5745163"/>
          </a:xfrm>
        </p:spPr>
        <p:txBody>
          <a:bodyPr/>
          <a:lstStyle/>
          <a:p>
            <a:pPr eaLnBrk="1" hangingPunct="1"/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Antibody function is related to class</a:t>
            </a:r>
          </a:p>
          <a:p>
            <a:pPr eaLnBrk="1" hangingPunct="1"/>
            <a:endParaRPr lang="en-US" altLang="en-US" sz="24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IgM is produced first and generally binds with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low affinity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the pathogen. </a:t>
            </a:r>
          </a:p>
          <a:p>
            <a:pPr lvl="1" eaLnBrk="1" hangingPunct="1"/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Pentameric structure of secreted IgM increases the number of binding sites and leads to a tighter hold on the pathogen.</a:t>
            </a:r>
          </a:p>
          <a:p>
            <a:pPr eaLnBrk="1" hangingPunct="1"/>
            <a:endParaRPr lang="en-US" altLang="en-US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Avidity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the combined strength of multiple binding sites.</a:t>
            </a:r>
          </a:p>
          <a:p>
            <a:pPr eaLnBrk="1" hangingPunct="1"/>
            <a:endParaRPr lang="en-US" altLang="en-US" sz="24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IgM constant region can be bound by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complement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which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then directly kill the pathogen or increase the likelihood of phagocytosis.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229600" cy="5668963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Somatic hypermutation then occurs resulting in the production of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higher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affinity antibodies.</a:t>
            </a:r>
          </a:p>
          <a:p>
            <a:pPr eaLnBrk="1" hangingPunct="1"/>
            <a:endParaRPr lang="en-US" altLang="en-US" sz="2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Two binding sites are now sufficient to produce the same level of strong binding to the pathogen and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class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switching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occur.</a:t>
            </a:r>
          </a:p>
          <a:p>
            <a:pPr eaLnBrk="1" hangingPunct="1"/>
            <a:endParaRPr lang="en-US" altLang="en-US" sz="2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IgM synthesis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ends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IgG begins.</a:t>
            </a:r>
          </a:p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821363"/>
          </a:xfrm>
        </p:spPr>
        <p:txBody>
          <a:bodyPr/>
          <a:lstStyle/>
          <a:p>
            <a:pPr eaLnBrk="1" hangingPunct="1"/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IgG is the most abundant antibody in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internal fluid</a:t>
            </a:r>
          </a:p>
          <a:p>
            <a:pPr eaLnBrk="1" hangingPunct="1"/>
            <a:endParaRPr lang="en-US" altLang="en-US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Smaller and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more flexible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 IgM </a:t>
            </a:r>
          </a:p>
          <a:p>
            <a:pPr lvl="1" eaLnBrk="1" hangingPunct="1"/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aids access to pathogen at site of infection.</a:t>
            </a:r>
          </a:p>
          <a:p>
            <a:pPr eaLnBrk="1" hangingPunct="1"/>
            <a:endParaRPr lang="en-US" altLang="en-US" sz="24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Hinge region permits Fab arms to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move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relative to one another and bind repeated epitopes on a pathogen.</a:t>
            </a:r>
          </a:p>
          <a:p>
            <a:pPr eaLnBrk="1" hangingPunct="1"/>
            <a:endParaRPr lang="en-US" altLang="en-US" sz="24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IgG1 and IgG3 can be bound by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phagocytes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complement.</a:t>
            </a:r>
          </a:p>
          <a:p>
            <a:pPr eaLnBrk="1" hangingPunct="1"/>
            <a:endParaRPr lang="en-US" altLang="en-US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IgG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crosses</a:t>
            </a:r>
            <a:r>
              <a:rPr lang="en-US" altLang="en-US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placenta.</a:t>
            </a:r>
          </a:p>
          <a:p>
            <a:pPr eaLnBrk="1" hangingPunct="1"/>
            <a:endParaRPr lang="en-US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Content Placeholder 2"/>
          <p:cNvSpPr>
            <a:spLocks noGrp="1"/>
          </p:cNvSpPr>
          <p:nvPr>
            <p:ph idx="1"/>
          </p:nvPr>
        </p:nvSpPr>
        <p:spPr>
          <a:xfrm>
            <a:off x="457200" y="76200"/>
            <a:ext cx="8229600" cy="5973763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IgA may be made as a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dimer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2 IgA molecules joined by a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 chain</a:t>
            </a:r>
          </a:p>
          <a:p>
            <a:pPr eaLnBrk="1" hangingPunct="1"/>
            <a:endParaRPr lang="en-US" alt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Dimeric IgA occurs in the lymphoid tissue underlying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mucosal membranes</a:t>
            </a:r>
          </a:p>
          <a:p>
            <a:pPr eaLnBrk="1" hangingPunct="1"/>
            <a:endParaRPr lang="en-US" alt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 is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secreted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into the gut, saliva, sweat, tears and milk</a:t>
            </a:r>
          </a:p>
          <a:p>
            <a:pPr eaLnBrk="1" hangingPunct="1"/>
            <a:endParaRPr lang="en-US" altLang="en-US" sz="18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Keeps normal flora in </a:t>
            </a:r>
          </a:p>
          <a:p>
            <a:pPr eaLnBrk="1" hangingPunct="1"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check and defends the </a:t>
            </a:r>
          </a:p>
          <a:p>
            <a:pPr eaLnBrk="1" hangingPunct="1">
              <a:buFontTx/>
              <a:buNone/>
            </a:pP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surface area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</a:t>
            </a:r>
          </a:p>
          <a:p>
            <a:pPr eaLnBrk="1" hangingPunct="1">
              <a:buFontTx/>
              <a:buNone/>
            </a:pP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intestines against attack.</a:t>
            </a:r>
          </a:p>
        </p:txBody>
      </p:sp>
      <p:pic>
        <p:nvPicPr>
          <p:cNvPr id="69635" name="Picture 2" descr="figure_04_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87"/>
          <a:stretch>
            <a:fillRect/>
          </a:stretch>
        </p:blipFill>
        <p:spPr bwMode="auto">
          <a:xfrm>
            <a:off x="4724400" y="4038600"/>
            <a:ext cx="4205288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Content Placeholder 3"/>
          <p:cNvSpPr>
            <a:spLocks noGrp="1"/>
          </p:cNvSpPr>
          <p:nvPr>
            <p:ph idx="1"/>
          </p:nvPr>
        </p:nvSpPr>
        <p:spPr>
          <a:xfrm>
            <a:off x="228600" y="381000"/>
            <a:ext cx="8610600" cy="6126163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IgE is specialized towards recruitment of effector cells:</a:t>
            </a:r>
          </a:p>
          <a:p>
            <a:pPr lvl="1" eaLnBrk="1" hangingPunct="1"/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mast cells in the epithelium</a:t>
            </a:r>
          </a:p>
          <a:p>
            <a:pPr lvl="1" eaLnBrk="1" hangingPunct="1"/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Eosinophils in the mucosal surfaces</a:t>
            </a:r>
          </a:p>
          <a:p>
            <a:pPr lvl="1" eaLnBrk="1" hangingPunct="1"/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Basophils in the blood</a:t>
            </a:r>
          </a:p>
          <a:p>
            <a:pPr lvl="1" eaLnBrk="1" hangingPunct="1"/>
            <a:endParaRPr lang="en-US" altLang="en-US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These cells have a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high affinity receptor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IgE in the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absence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antigen.</a:t>
            </a:r>
          </a:p>
          <a:p>
            <a:pPr eaLnBrk="1" hangingPunct="1"/>
            <a:endParaRPr lang="en-US" alt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 antigen binds to IgE a </a:t>
            </a:r>
            <a:r>
              <a:rPr lang="en-US" altLang="en-US" sz="2800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strong</a:t>
            </a:r>
            <a:r>
              <a:rPr lang="en-US" alt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inflammatory response is triggered.</a:t>
            </a:r>
          </a:p>
          <a:p>
            <a:pPr eaLnBrk="1" hangingPunct="1"/>
            <a:endParaRPr lang="en-US" alt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en-US" alt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Parasites and allergy.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igure_04_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381000"/>
            <a:ext cx="4916487" cy="628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2"/>
          <p:cNvSpPr txBox="1">
            <a:spLocks noChangeArrowheads="1"/>
          </p:cNvSpPr>
          <p:nvPr/>
        </p:nvSpPr>
        <p:spPr bwMode="auto">
          <a:xfrm>
            <a:off x="381000" y="457200"/>
            <a:ext cx="36576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Neutralizing antibodies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directly inactivate pathogen or toxin by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blocking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 with cellular 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receptors.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Opsonization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coating of pathogen to </a:t>
            </a:r>
            <a:r>
              <a:rPr lang="en-US" altLang="en-US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enhance</a:t>
            </a:r>
            <a:r>
              <a:rPr lang="en-US" alt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phagocytosis (requires appropriate Fc receptor on cell</a:t>
            </a:r>
            <a:r>
              <a:rPr lang="en-US" alt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  <a:endParaRPr lang="en-US" alt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gure_04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4800"/>
            <a:ext cx="3290888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228600" y="304800"/>
            <a:ext cx="5867400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IgG can be cleaved into antibody fragments</a:t>
            </a:r>
          </a:p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Plant protease papain used to digest antibody at hinge region and define the functions of the different antibody portions</a:t>
            </a:r>
          </a:p>
          <a:p>
            <a:pPr>
              <a:spcBef>
                <a:spcPct val="0"/>
              </a:spcBef>
            </a:pPr>
            <a:endParaRPr lang="en-US" alt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 fragments produced = two arms + a stem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Arms = </a:t>
            </a:r>
            <a:r>
              <a:rPr lang="en-US" altLang="en-US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Fab</a:t>
            </a:r>
            <a:r>
              <a:rPr lang="en-US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fragment antigen binding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Stem = </a:t>
            </a:r>
            <a:r>
              <a:rPr lang="en-US" altLang="en-US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Fc</a:t>
            </a:r>
            <a:r>
              <a:rPr lang="en-US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en-US" alt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fragment crystallizable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igure_04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953000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457200" y="152400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Antibody hinge in IgG permits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rotation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reorientation</a:t>
            </a:r>
            <a:r>
              <a:rPr lang="en-US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the arms to ensure good attachment to the surface of a </a:t>
            </a:r>
            <a:r>
              <a:rPr lang="en-US" altLang="en-US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pathogen.</a:t>
            </a:r>
            <a:endParaRPr lang="en-US" alt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igure_04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886200"/>
            <a:ext cx="8531225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325560" y="387810"/>
            <a:ext cx="84582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isotypes defined by heavy chain C </a:t>
            </a:r>
            <a:r>
              <a:rPr lang="en-US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region.</a:t>
            </a:r>
            <a:endParaRPr 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functions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Heavy chain denoted by Greek letter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Light chain has only </a:t>
            </a:r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isotypes, kappa (</a:t>
            </a:r>
            <a:r>
              <a:rPr lang="el-G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κ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and lambda (</a:t>
            </a:r>
            <a:r>
              <a:rPr lang="el-G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λ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Both types associate with </a:t>
            </a:r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heavy chains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 antibody will only contain one heavy and one light chain </a:t>
            </a:r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type.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3300</Words>
  <Application>Microsoft Office PowerPoint</Application>
  <PresentationFormat>On-screen Show (4:3)</PresentationFormat>
  <Paragraphs>442</Paragraphs>
  <Slides>67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Segoe UI</vt:lpstr>
      <vt:lpstr>Times</vt:lpstr>
      <vt:lpstr>Blank Presentation</vt:lpstr>
      <vt:lpstr>PowerPoint Presentation</vt:lpstr>
      <vt:lpstr>Antibodies (Ab)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Diversity of B cell before antigen recognition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Diversity of B cell after antigen recognition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Sumanas, Inc.</Manager>
  <Company>Garland Science 2009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Immunology - Ab Structure + B-Cell Diversity</dc:title>
  <dc:creator>Tyler Thomas</dc:creator>
  <cp:lastModifiedBy>Tyler Thomas</cp:lastModifiedBy>
  <cp:revision>172</cp:revision>
  <dcterms:created xsi:type="dcterms:W3CDTF">2002-12-24T01:08:46Z</dcterms:created>
  <dcterms:modified xsi:type="dcterms:W3CDTF">2023-08-07T16:31:42Z</dcterms:modified>
</cp:coreProperties>
</file>