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5" r:id="rId2"/>
  </p:sldMasterIdLst>
  <p:notesMasterIdLst>
    <p:notesMasterId r:id="rId35"/>
  </p:notesMasterIdLst>
  <p:handoutMasterIdLst>
    <p:handoutMasterId r:id="rId36"/>
  </p:handoutMasterIdLst>
  <p:sldIdLst>
    <p:sldId id="256" r:id="rId3"/>
    <p:sldId id="263" r:id="rId4"/>
    <p:sldId id="283" r:id="rId5"/>
    <p:sldId id="285" r:id="rId6"/>
    <p:sldId id="286" r:id="rId7"/>
    <p:sldId id="287" r:id="rId8"/>
    <p:sldId id="315" r:id="rId9"/>
    <p:sldId id="289" r:id="rId10"/>
    <p:sldId id="291" r:id="rId11"/>
    <p:sldId id="290" r:id="rId12"/>
    <p:sldId id="292" r:id="rId13"/>
    <p:sldId id="293" r:id="rId14"/>
    <p:sldId id="294" r:id="rId15"/>
    <p:sldId id="295" r:id="rId16"/>
    <p:sldId id="296" r:id="rId17"/>
    <p:sldId id="298" r:id="rId18"/>
    <p:sldId id="300" r:id="rId19"/>
    <p:sldId id="297" r:id="rId20"/>
    <p:sldId id="301" r:id="rId21"/>
    <p:sldId id="299" r:id="rId22"/>
    <p:sldId id="302" r:id="rId23"/>
    <p:sldId id="303" r:id="rId24"/>
    <p:sldId id="304" r:id="rId25"/>
    <p:sldId id="305" r:id="rId26"/>
    <p:sldId id="306" r:id="rId27"/>
    <p:sldId id="307" r:id="rId28"/>
    <p:sldId id="308" r:id="rId29"/>
    <p:sldId id="279" r:id="rId30"/>
    <p:sldId id="314" r:id="rId31"/>
    <p:sldId id="309" r:id="rId32"/>
    <p:sldId id="310" r:id="rId33"/>
    <p:sldId id="313"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5" autoAdjust="0"/>
    <p:restoredTop sz="84022" autoAdjust="0"/>
  </p:normalViewPr>
  <p:slideViewPr>
    <p:cSldViewPr snapToGrid="0">
      <p:cViewPr varScale="1">
        <p:scale>
          <a:sx n="101" d="100"/>
          <a:sy n="101" d="100"/>
        </p:scale>
        <p:origin x="181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9F871C8-5902-471B-9743-3A5438F11777}" type="datetimeFigureOut">
              <a:rPr lang="en-US" smtClean="0"/>
              <a:pPr/>
              <a:t>8/21/2023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C4A5574-1158-46D1-A678-843B1F1774DB}" type="slidenum">
              <a:rPr lang="en-US" smtClean="0"/>
              <a:pPr/>
              <a:t>‹#›</a:t>
            </a:fld>
            <a:endParaRPr lang="en-US" dirty="0"/>
          </a:p>
        </p:txBody>
      </p:sp>
    </p:spTree>
    <p:extLst>
      <p:ext uri="{BB962C8B-B14F-4D97-AF65-F5344CB8AC3E}">
        <p14:creationId xmlns:p14="http://schemas.microsoft.com/office/powerpoint/2010/main" val="802704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34DFD93-2A24-41B7-A830-946190862C54}" type="datetimeFigureOut">
              <a:rPr lang="en-US" smtClean="0"/>
              <a:pPr/>
              <a:t>8/21/2023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A0FED14-0B4E-419D-887F-FFE90175B62D}" type="slidenum">
              <a:rPr lang="en-US" smtClean="0"/>
              <a:pPr/>
              <a:t>‹#›</a:t>
            </a:fld>
            <a:endParaRPr lang="en-US" dirty="0"/>
          </a:p>
        </p:txBody>
      </p:sp>
    </p:spTree>
    <p:extLst>
      <p:ext uri="{BB962C8B-B14F-4D97-AF65-F5344CB8AC3E}">
        <p14:creationId xmlns:p14="http://schemas.microsoft.com/office/powerpoint/2010/main" val="3409320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Thymocytes = precursors</a:t>
            </a:r>
            <a:r>
              <a:rPr lang="en-US" baseline="0" dirty="0"/>
              <a:t> that are committed to becoming T cells.</a:t>
            </a:r>
            <a:endParaRPr lang="en-US" dirty="0"/>
          </a:p>
        </p:txBody>
      </p:sp>
      <p:sp>
        <p:nvSpPr>
          <p:cNvPr id="4" name="Slide Number Placeholder 3"/>
          <p:cNvSpPr>
            <a:spLocks noGrp="1"/>
          </p:cNvSpPr>
          <p:nvPr>
            <p:ph type="sldNum" sz="quarter" idx="10"/>
          </p:nvPr>
        </p:nvSpPr>
        <p:spPr/>
        <p:txBody>
          <a:bodyPr/>
          <a:lstStyle/>
          <a:p>
            <a:fld id="{5A0FED14-0B4E-419D-887F-FFE90175B62D}" type="slidenum">
              <a:rPr lang="en-US" smtClean="0"/>
              <a:pPr/>
              <a:t>4</a:t>
            </a:fld>
            <a:endParaRPr lang="en-US" dirty="0"/>
          </a:p>
        </p:txBody>
      </p:sp>
    </p:spTree>
    <p:extLst>
      <p:ext uri="{BB962C8B-B14F-4D97-AF65-F5344CB8AC3E}">
        <p14:creationId xmlns:p14="http://schemas.microsoft.com/office/powerpoint/2010/main" val="262578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Figure</a:t>
            </a:r>
            <a:r>
              <a:rPr lang="en-US" baseline="0" dirty="0"/>
              <a:t> 4-12. </a:t>
            </a:r>
            <a:r>
              <a:rPr lang="en-US" sz="1200" b="0" i="0" u="none" strike="noStrike" kern="1200" baseline="0" dirty="0">
                <a:solidFill>
                  <a:schemeClr val="tx1"/>
                </a:solidFill>
                <a:latin typeface="+mn-lt"/>
                <a:ea typeface="+mn-ea"/>
                <a:cs typeface="+mn-cs"/>
              </a:rPr>
              <a:t>Activating signals for T-dependent and T-independent antigens. (A) T-dependent antigens bind to immunoglobulin receptors on B cells. The antigen is processed and delivered to CD4+ T cells. The Th cell binds by means of its CD3-TCR complex and delivers further activating signals through binding of CD40 on the B cell to the CD40L receptor on the Th cell. Cytokines are released from the T cell, which enhance B-cell transformation to plasma cells. (B) T-independent antigens can bind to B cells through immunoglobulin receptors and trigger B-cell transformation directly. Several antigen receptors must be cross-linked in order to activate a B cell directly. Antigens can also be bound to B cells’ innate immune receptors such as TLRs.</a:t>
            </a:r>
            <a:endParaRPr lang="en-US" dirty="0"/>
          </a:p>
        </p:txBody>
      </p:sp>
      <p:sp>
        <p:nvSpPr>
          <p:cNvPr id="4" name="Slide Number Placeholder 3"/>
          <p:cNvSpPr>
            <a:spLocks noGrp="1"/>
          </p:cNvSpPr>
          <p:nvPr>
            <p:ph type="sldNum" sz="quarter" idx="10"/>
          </p:nvPr>
        </p:nvSpPr>
        <p:spPr/>
        <p:txBody>
          <a:bodyPr/>
          <a:lstStyle/>
          <a:p>
            <a:fld id="{5A0FED14-0B4E-419D-887F-FFE90175B62D}" type="slidenum">
              <a:rPr lang="en-US" smtClean="0"/>
              <a:pPr/>
              <a:t>26</a:t>
            </a:fld>
            <a:endParaRPr lang="en-US" dirty="0"/>
          </a:p>
        </p:txBody>
      </p:sp>
    </p:spTree>
    <p:extLst>
      <p:ext uri="{BB962C8B-B14F-4D97-AF65-F5344CB8AC3E}">
        <p14:creationId xmlns:p14="http://schemas.microsoft.com/office/powerpoint/2010/main" val="3546087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FED14-0B4E-419D-887F-FFE90175B62D}" type="slidenum">
              <a:rPr lang="en-US" smtClean="0"/>
              <a:pPr/>
              <a:t>15</a:t>
            </a:fld>
            <a:endParaRPr lang="en-US" dirty="0"/>
          </a:p>
        </p:txBody>
      </p:sp>
    </p:spTree>
    <p:extLst>
      <p:ext uri="{BB962C8B-B14F-4D97-AF65-F5344CB8AC3E}">
        <p14:creationId xmlns:p14="http://schemas.microsoft.com/office/powerpoint/2010/main" val="1584847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CD21 promotes contact between B cells and antigens.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CD40 and class II MHC</a:t>
            </a:r>
            <a:r>
              <a:rPr lang="en-US" baseline="0" dirty="0"/>
              <a:t> molecules are important for interaction of B cells with T cells.</a:t>
            </a:r>
            <a:endParaRPr lang="en-US" dirty="0"/>
          </a:p>
          <a:p>
            <a:endParaRPr lang="en-US" dirty="0"/>
          </a:p>
        </p:txBody>
      </p:sp>
      <p:sp>
        <p:nvSpPr>
          <p:cNvPr id="4" name="Slide Number Placeholder 3"/>
          <p:cNvSpPr>
            <a:spLocks noGrp="1"/>
          </p:cNvSpPr>
          <p:nvPr>
            <p:ph type="sldNum" sz="quarter" idx="10"/>
          </p:nvPr>
        </p:nvSpPr>
        <p:spPr/>
        <p:txBody>
          <a:bodyPr/>
          <a:lstStyle/>
          <a:p>
            <a:fld id="{5A0FED14-0B4E-419D-887F-FFE90175B62D}" type="slidenum">
              <a:rPr lang="en-US" smtClean="0"/>
              <a:pPr/>
              <a:t>16</a:t>
            </a:fld>
            <a:endParaRPr lang="en-US" dirty="0"/>
          </a:p>
        </p:txBody>
      </p:sp>
    </p:spTree>
    <p:extLst>
      <p:ext uri="{BB962C8B-B14F-4D97-AF65-F5344CB8AC3E}">
        <p14:creationId xmlns:p14="http://schemas.microsoft.com/office/powerpoint/2010/main" val="2475086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A0FED14-0B4E-419D-887F-FFE90175B62D}" type="slidenum">
              <a:rPr lang="en-US" smtClean="0"/>
              <a:pPr/>
              <a:t>20</a:t>
            </a:fld>
            <a:endParaRPr lang="en-US" dirty="0"/>
          </a:p>
        </p:txBody>
      </p:sp>
    </p:spTree>
    <p:extLst>
      <p:ext uri="{BB962C8B-B14F-4D97-AF65-F5344CB8AC3E}">
        <p14:creationId xmlns:p14="http://schemas.microsoft.com/office/powerpoint/2010/main" val="1364638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Stromal cells stimulate</a:t>
            </a:r>
            <a:r>
              <a:rPr lang="en-US" baseline="0" dirty="0"/>
              <a:t> plasma cells with cytokines, promoting a long cell life and continuous antibody production.</a:t>
            </a:r>
            <a:endParaRPr lang="en-US" dirty="0"/>
          </a:p>
        </p:txBody>
      </p:sp>
      <p:sp>
        <p:nvSpPr>
          <p:cNvPr id="4" name="Slide Number Placeholder 3"/>
          <p:cNvSpPr>
            <a:spLocks noGrp="1"/>
          </p:cNvSpPr>
          <p:nvPr>
            <p:ph type="sldNum" sz="quarter" idx="10"/>
          </p:nvPr>
        </p:nvSpPr>
        <p:spPr/>
        <p:txBody>
          <a:bodyPr/>
          <a:lstStyle/>
          <a:p>
            <a:fld id="{5A0FED14-0B4E-419D-887F-FFE90175B62D}" type="slidenum">
              <a:rPr lang="en-US" smtClean="0"/>
              <a:pPr/>
              <a:t>21</a:t>
            </a:fld>
            <a:endParaRPr lang="en-US" dirty="0"/>
          </a:p>
        </p:txBody>
      </p:sp>
    </p:spTree>
    <p:extLst>
      <p:ext uri="{BB962C8B-B14F-4D97-AF65-F5344CB8AC3E}">
        <p14:creationId xmlns:p14="http://schemas.microsoft.com/office/powerpoint/2010/main" val="458017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APC = antigen-presenting cell.</a:t>
            </a:r>
          </a:p>
        </p:txBody>
      </p:sp>
      <p:sp>
        <p:nvSpPr>
          <p:cNvPr id="4" name="Slide Number Placeholder 3"/>
          <p:cNvSpPr>
            <a:spLocks noGrp="1"/>
          </p:cNvSpPr>
          <p:nvPr>
            <p:ph type="sldNum" sz="quarter" idx="10"/>
          </p:nvPr>
        </p:nvSpPr>
        <p:spPr/>
        <p:txBody>
          <a:bodyPr/>
          <a:lstStyle/>
          <a:p>
            <a:fld id="{5A0FED14-0B4E-419D-887F-FFE90175B62D}" type="slidenum">
              <a:rPr lang="en-US" smtClean="0"/>
              <a:pPr/>
              <a:t>22</a:t>
            </a:fld>
            <a:endParaRPr lang="en-US" dirty="0"/>
          </a:p>
        </p:txBody>
      </p:sp>
    </p:spTree>
    <p:extLst>
      <p:ext uri="{BB962C8B-B14F-4D97-AF65-F5344CB8AC3E}">
        <p14:creationId xmlns:p14="http://schemas.microsoft.com/office/powerpoint/2010/main" val="92358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Figure 4-10. Activation of Th cells. Exposure to antigen presented by macrophages causes production of CD25 receptors for interleukin-2 (IL-2). IL-2 causes sensitized CD4+ T cells to secrete cytokines, resulting in CD4+ effector cells that have various functions. Some CD4+ cells secrete interleukins that recruit macrophages, whereas others activate CD8+ T cells to increase cytotoxicity against virally infected cells. Activated Th cells also enhance antibody production by B cells.</a:t>
            </a:r>
            <a:endParaRPr lang="en-US" dirty="0"/>
          </a:p>
        </p:txBody>
      </p:sp>
      <p:sp>
        <p:nvSpPr>
          <p:cNvPr id="4" name="Slide Number Placeholder 3"/>
          <p:cNvSpPr>
            <a:spLocks noGrp="1"/>
          </p:cNvSpPr>
          <p:nvPr>
            <p:ph type="sldNum" sz="quarter" idx="10"/>
          </p:nvPr>
        </p:nvSpPr>
        <p:spPr/>
        <p:txBody>
          <a:bodyPr/>
          <a:lstStyle/>
          <a:p>
            <a:fld id="{5A0FED14-0B4E-419D-887F-FFE90175B62D}" type="slidenum">
              <a:rPr lang="en-US" smtClean="0"/>
              <a:pPr/>
              <a:t>23</a:t>
            </a:fld>
            <a:endParaRPr lang="en-US" dirty="0"/>
          </a:p>
        </p:txBody>
      </p:sp>
    </p:spTree>
    <p:extLst>
      <p:ext uri="{BB962C8B-B14F-4D97-AF65-F5344CB8AC3E}">
        <p14:creationId xmlns:p14="http://schemas.microsoft.com/office/powerpoint/2010/main" val="1189956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Figure 4-11. Activation of cytotoxic T cells. The CD8+ T cell recognizes foreign antigen along with class I MHC. When binding occurs, granules move toward the point of contact with the target cell. Granules fuse with the membrane and release perforin. Perforin inserts itself into the target cell membrane and polymerizes to form a pore. Contents of the granules are released, triggering apoptosis of the target cell.</a:t>
            </a:r>
            <a:endParaRPr lang="en-US" dirty="0"/>
          </a:p>
        </p:txBody>
      </p:sp>
      <p:sp>
        <p:nvSpPr>
          <p:cNvPr id="4" name="Slide Number Placeholder 3"/>
          <p:cNvSpPr>
            <a:spLocks noGrp="1"/>
          </p:cNvSpPr>
          <p:nvPr>
            <p:ph type="sldNum" sz="quarter" idx="10"/>
          </p:nvPr>
        </p:nvSpPr>
        <p:spPr/>
        <p:txBody>
          <a:bodyPr/>
          <a:lstStyle/>
          <a:p>
            <a:fld id="{5A0FED14-0B4E-419D-887F-FFE90175B62D}" type="slidenum">
              <a:rPr lang="en-US" smtClean="0"/>
              <a:pPr/>
              <a:t>24</a:t>
            </a:fld>
            <a:endParaRPr lang="en-US" dirty="0"/>
          </a:p>
        </p:txBody>
      </p:sp>
    </p:spTree>
    <p:extLst>
      <p:ext uri="{BB962C8B-B14F-4D97-AF65-F5344CB8AC3E}">
        <p14:creationId xmlns:p14="http://schemas.microsoft.com/office/powerpoint/2010/main" val="136980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Figure</a:t>
            </a:r>
            <a:r>
              <a:rPr lang="en-US" baseline="0" dirty="0"/>
              <a:t> 4-12. </a:t>
            </a:r>
            <a:r>
              <a:rPr lang="en-US" sz="1200" b="0" i="0" u="none" strike="noStrike" kern="1200" baseline="0" dirty="0">
                <a:solidFill>
                  <a:schemeClr val="tx1"/>
                </a:solidFill>
                <a:latin typeface="+mn-lt"/>
                <a:ea typeface="+mn-ea"/>
                <a:cs typeface="+mn-cs"/>
              </a:rPr>
              <a:t>Activating signals for T-dependent and T-independent antigens. (A) T-dependent antigens bind to immunoglobulin receptors on B cells. The antigen is processed and delivered to CD4+ T cells. The Th cell binds by means of its CD3-TCR complex and delivers further activating signals through binding of CD40 on the B cell to the CD40L receptor on the Th cell. Cytokines are released from the T cell, which enhance B-cell transformation to plasma cells. (B) T-independent antigens can bind to B cells through immunoglobulin receptors and trigger B-cell transformation directly. Several antigen receptors must be cross-linked in order to activate a B cell directly. Antigens can also be bound to B cells’ innate immune receptors, such as TLRs.</a:t>
            </a:r>
            <a:endParaRPr lang="en-US" dirty="0"/>
          </a:p>
        </p:txBody>
      </p:sp>
      <p:sp>
        <p:nvSpPr>
          <p:cNvPr id="4" name="Slide Number Placeholder 3"/>
          <p:cNvSpPr>
            <a:spLocks noGrp="1"/>
          </p:cNvSpPr>
          <p:nvPr>
            <p:ph type="sldNum" sz="quarter" idx="10"/>
          </p:nvPr>
        </p:nvSpPr>
        <p:spPr/>
        <p:txBody>
          <a:bodyPr/>
          <a:lstStyle/>
          <a:p>
            <a:fld id="{5A0FED14-0B4E-419D-887F-FFE90175B62D}" type="slidenum">
              <a:rPr lang="en-US" smtClean="0"/>
              <a:pPr/>
              <a:t>25</a:t>
            </a:fld>
            <a:endParaRPr lang="en-US" dirty="0"/>
          </a:p>
        </p:txBody>
      </p:sp>
    </p:spTree>
    <p:extLst>
      <p:ext uri="{BB962C8B-B14F-4D97-AF65-F5344CB8AC3E}">
        <p14:creationId xmlns:p14="http://schemas.microsoft.com/office/powerpoint/2010/main" val="2258251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515938" y="6251575"/>
            <a:ext cx="2420937"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latin typeface="Arial" panose="020B0604020202020204" pitchFamily="34" charset="0"/>
                <a:ea typeface="ＭＳ Ｐゴシック" panose="020B0600070205080204" pitchFamily="34" charset="-128"/>
              </a:rPr>
              <a:t>Copyright © 2017 F.A. Davis Company</a:t>
            </a:r>
          </a:p>
        </p:txBody>
      </p:sp>
      <p:pic>
        <p:nvPicPr>
          <p:cNvPr id="5" name="Picture 7" descr="FAD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575" y="5889625"/>
            <a:ext cx="1622425"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895600" y="2209800"/>
            <a:ext cx="5791200" cy="990600"/>
          </a:xfrm>
        </p:spPr>
        <p:txBody>
          <a:bodyPr>
            <a:normAutofit/>
          </a:bodyPr>
          <a:lstStyle>
            <a:lvl1pPr algn="r">
              <a:defRPr sz="3600" baseline="0">
                <a:solidFill>
                  <a:srgbClr val="1A4B9A"/>
                </a:solidFill>
                <a:latin typeface="+mj-lt"/>
                <a:ea typeface="Adobe Heiti Std R" pitchFamily="34" charset="-128"/>
              </a:defRPr>
            </a:lvl1pPr>
          </a:lstStyle>
          <a:p>
            <a:r>
              <a:rPr lang="en-US"/>
              <a:t>Click to edit Master title style</a:t>
            </a:r>
            <a:endParaRPr lang="en-US" dirty="0"/>
          </a:p>
        </p:txBody>
      </p:sp>
      <p:sp>
        <p:nvSpPr>
          <p:cNvPr id="3" name="Subtitle 2"/>
          <p:cNvSpPr>
            <a:spLocks noGrp="1"/>
          </p:cNvSpPr>
          <p:nvPr>
            <p:ph type="subTitle" idx="1"/>
          </p:nvPr>
        </p:nvSpPr>
        <p:spPr>
          <a:xfrm>
            <a:off x="2895600" y="3429000"/>
            <a:ext cx="5791200" cy="838200"/>
          </a:xfrm>
        </p:spPr>
        <p:txBody>
          <a:bodyPr>
            <a:noAutofit/>
          </a:bodyPr>
          <a:lstStyle>
            <a:lvl1pPr marL="0" indent="0" algn="r">
              <a:buNone/>
              <a:defRPr sz="3200" baseline="0">
                <a:solidFill>
                  <a:schemeClr val="tx1"/>
                </a:solidFill>
                <a:latin typeface="+mn-lt"/>
                <a:ea typeface="Adobe Heiti Std R"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94360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D815CA-F426-42BA-BB41-B338C1CCE269}" type="datetimeFigureOut">
              <a:rPr lang="en-US" smtClean="0"/>
              <a:pPr/>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F6B308-C650-4F6D-84E9-62CEA1112517}" type="slidenum">
              <a:rPr lang="en-US" smtClean="0"/>
              <a:pPr/>
              <a:t>‹#›</a:t>
            </a:fld>
            <a:endParaRPr lang="en-US" dirty="0"/>
          </a:p>
        </p:txBody>
      </p:sp>
    </p:spTree>
    <p:extLst>
      <p:ext uri="{BB962C8B-B14F-4D97-AF65-F5344CB8AC3E}">
        <p14:creationId xmlns:p14="http://schemas.microsoft.com/office/powerpoint/2010/main" val="406178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D815CA-F426-42BA-BB41-B338C1CCE269}" type="datetimeFigureOut">
              <a:rPr lang="en-US" smtClean="0"/>
              <a:pPr/>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F6B308-C650-4F6D-84E9-62CEA1112517}" type="slidenum">
              <a:rPr lang="en-US" smtClean="0"/>
              <a:pPr/>
              <a:t>‹#›</a:t>
            </a:fld>
            <a:endParaRPr lang="en-US" dirty="0"/>
          </a:p>
        </p:txBody>
      </p:sp>
    </p:spTree>
    <p:extLst>
      <p:ext uri="{BB962C8B-B14F-4D97-AF65-F5344CB8AC3E}">
        <p14:creationId xmlns:p14="http://schemas.microsoft.com/office/powerpoint/2010/main" val="2704288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D815CA-F426-42BA-BB41-B338C1CCE269}"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6B308-C650-4F6D-84E9-62CEA1112517}" type="slidenum">
              <a:rPr lang="en-US" smtClean="0"/>
              <a:pPr/>
              <a:t>‹#›</a:t>
            </a:fld>
            <a:endParaRPr lang="en-US" dirty="0"/>
          </a:p>
        </p:txBody>
      </p:sp>
    </p:spTree>
    <p:extLst>
      <p:ext uri="{BB962C8B-B14F-4D97-AF65-F5344CB8AC3E}">
        <p14:creationId xmlns:p14="http://schemas.microsoft.com/office/powerpoint/2010/main" val="2462672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D815CA-F426-42BA-BB41-B338C1CCE269}"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6B308-C650-4F6D-84E9-62CEA1112517}" type="slidenum">
              <a:rPr lang="en-US" smtClean="0"/>
              <a:pPr/>
              <a:t>‹#›</a:t>
            </a:fld>
            <a:endParaRPr lang="en-US" dirty="0"/>
          </a:p>
        </p:txBody>
      </p:sp>
    </p:spTree>
    <p:extLst>
      <p:ext uri="{BB962C8B-B14F-4D97-AF65-F5344CB8AC3E}">
        <p14:creationId xmlns:p14="http://schemas.microsoft.com/office/powerpoint/2010/main" val="390530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31617"/>
            <a:ext cx="9144000" cy="685801"/>
          </a:xfrm>
        </p:spPr>
        <p:txBody>
          <a:bodyPr/>
          <a:lstStyle>
            <a:lvl1pPr>
              <a:defRPr baseline="0">
                <a:solidFill>
                  <a:srgbClr val="1A4B9A"/>
                </a:solidFill>
                <a:effectLst/>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524000"/>
            <a:ext cx="8229600" cy="4602163"/>
          </a:xfrm>
        </p:spPr>
        <p:txBody>
          <a:bodyPr/>
          <a:lstStyle>
            <a:lvl1pPr>
              <a:buClr>
                <a:srgbClr val="00B0F0"/>
              </a:buClr>
              <a:defRPr/>
            </a:lvl1pPr>
            <a:lvl2pPr>
              <a:buClr>
                <a:srgbClr val="00B0F0"/>
              </a:buClr>
              <a:defRPr/>
            </a:lvl2pPr>
            <a:lvl3pPr>
              <a:buClr>
                <a:srgbClr val="00B0F0"/>
              </a:buClr>
              <a:defRPr/>
            </a:lvl3pPr>
            <a:lvl4pPr>
              <a:buClr>
                <a:srgbClr val="00B0F0"/>
              </a:buClr>
              <a:defRPr/>
            </a:lvl4pPr>
            <a:lvl5pPr>
              <a:buClr>
                <a:srgbClr val="00B0F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7026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699895"/>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99895"/>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64D815CA-F426-42BA-BB41-B338C1CCE269}" type="datetimeFigureOut">
              <a:rPr lang="en-US" smtClean="0"/>
              <a:pPr/>
              <a:t>8/21/2023</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93F6B308-C650-4F6D-84E9-62CEA1112517}" type="slidenum">
              <a:rPr lang="en-US" smtClean="0"/>
              <a:pPr/>
              <a:t>‹#›</a:t>
            </a:fld>
            <a:endParaRPr lang="en-US" dirty="0"/>
          </a:p>
        </p:txBody>
      </p:sp>
    </p:spTree>
    <p:extLst>
      <p:ext uri="{BB962C8B-B14F-4D97-AF65-F5344CB8AC3E}">
        <p14:creationId xmlns:p14="http://schemas.microsoft.com/office/powerpoint/2010/main" val="441578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D815CA-F426-42BA-BB41-B338C1CCE269}"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6B308-C650-4F6D-84E9-62CEA1112517}" type="slidenum">
              <a:rPr lang="en-US" smtClean="0"/>
              <a:pPr/>
              <a:t>‹#›</a:t>
            </a:fld>
            <a:endParaRPr lang="en-US" dirty="0"/>
          </a:p>
        </p:txBody>
      </p:sp>
    </p:spTree>
    <p:extLst>
      <p:ext uri="{BB962C8B-B14F-4D97-AF65-F5344CB8AC3E}">
        <p14:creationId xmlns:p14="http://schemas.microsoft.com/office/powerpoint/2010/main" val="363895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D815CA-F426-42BA-BB41-B338C1CCE269}"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6B308-C650-4F6D-84E9-62CEA1112517}" type="slidenum">
              <a:rPr lang="en-US" smtClean="0"/>
              <a:pPr/>
              <a:t>‹#›</a:t>
            </a:fld>
            <a:endParaRPr lang="en-US" dirty="0"/>
          </a:p>
        </p:txBody>
      </p:sp>
    </p:spTree>
    <p:extLst>
      <p:ext uri="{BB962C8B-B14F-4D97-AF65-F5344CB8AC3E}">
        <p14:creationId xmlns:p14="http://schemas.microsoft.com/office/powerpoint/2010/main" val="3574639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D815CA-F426-42BA-BB41-B338C1CCE269}" type="datetimeFigureOut">
              <a:rPr lang="en-US" smtClean="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6B308-C650-4F6D-84E9-62CEA1112517}" type="slidenum">
              <a:rPr lang="en-US" smtClean="0"/>
              <a:pPr/>
              <a:t>‹#›</a:t>
            </a:fld>
            <a:endParaRPr lang="en-US" dirty="0"/>
          </a:p>
        </p:txBody>
      </p:sp>
    </p:spTree>
    <p:extLst>
      <p:ext uri="{BB962C8B-B14F-4D97-AF65-F5344CB8AC3E}">
        <p14:creationId xmlns:p14="http://schemas.microsoft.com/office/powerpoint/2010/main" val="1329160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D815CA-F426-42BA-BB41-B338C1CCE269}" type="datetimeFigureOut">
              <a:rPr lang="en-US" smtClean="0"/>
              <a:pPr/>
              <a:t>8/21/2023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F6B308-C650-4F6D-84E9-62CEA1112517}" type="slidenum">
              <a:rPr lang="en-US" smtClean="0"/>
              <a:pPr/>
              <a:t>‹#›</a:t>
            </a:fld>
            <a:endParaRPr lang="en-US" dirty="0"/>
          </a:p>
        </p:txBody>
      </p:sp>
    </p:spTree>
    <p:extLst>
      <p:ext uri="{BB962C8B-B14F-4D97-AF65-F5344CB8AC3E}">
        <p14:creationId xmlns:p14="http://schemas.microsoft.com/office/powerpoint/2010/main" val="674536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D815CA-F426-42BA-BB41-B338C1CCE269}" type="datetimeFigureOut">
              <a:rPr lang="en-US" smtClean="0"/>
              <a:pPr/>
              <a:t>8/21/2023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F6B308-C650-4F6D-84E9-62CEA1112517}" type="slidenum">
              <a:rPr lang="en-US" smtClean="0"/>
              <a:pPr/>
              <a:t>‹#›</a:t>
            </a:fld>
            <a:endParaRPr lang="en-US" dirty="0"/>
          </a:p>
        </p:txBody>
      </p:sp>
    </p:spTree>
    <p:extLst>
      <p:ext uri="{BB962C8B-B14F-4D97-AF65-F5344CB8AC3E}">
        <p14:creationId xmlns:p14="http://schemas.microsoft.com/office/powerpoint/2010/main" val="804201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815CA-F426-42BA-BB41-B338C1CCE269}" type="datetimeFigureOut">
              <a:rPr lang="en-US" smtClean="0"/>
              <a:pPr/>
              <a:t>8/21/2023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F6B308-C650-4F6D-84E9-62CEA1112517}" type="slidenum">
              <a:rPr lang="en-US" smtClean="0"/>
              <a:pPr/>
              <a:t>‹#›</a:t>
            </a:fld>
            <a:endParaRPr lang="en-US" dirty="0"/>
          </a:p>
        </p:txBody>
      </p:sp>
    </p:spTree>
    <p:extLst>
      <p:ext uri="{BB962C8B-B14F-4D97-AF65-F5344CB8AC3E}">
        <p14:creationId xmlns:p14="http://schemas.microsoft.com/office/powerpoint/2010/main" val="21449047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31763"/>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524000"/>
            <a:ext cx="8229600" cy="460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Box 6"/>
          <p:cNvSpPr txBox="1">
            <a:spLocks noChangeArrowheads="1"/>
          </p:cNvSpPr>
          <p:nvPr/>
        </p:nvSpPr>
        <p:spPr bwMode="auto">
          <a:xfrm>
            <a:off x="533400" y="6537325"/>
            <a:ext cx="243363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latin typeface="Arial" panose="020B0604020202020204" pitchFamily="34" charset="0"/>
                <a:ea typeface="ＭＳ Ｐゴシック" panose="020B0600070205080204" pitchFamily="34" charset="-128"/>
              </a:rPr>
              <a:t>Copyright © 2017 F.A. Davis Company</a:t>
            </a:r>
          </a:p>
        </p:txBody>
      </p:sp>
      <p:pic>
        <p:nvPicPr>
          <p:cNvPr id="1029" name="Picture 5" descr="FADlogo.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6127750"/>
            <a:ext cx="1622425"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13308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9" r:id="rId3"/>
  </p:sldLayoutIdLst>
  <p:txStyles>
    <p:titleStyle>
      <a:lvl1pPr algn="ctr" rtl="0" eaLnBrk="1" fontAlgn="base" hangingPunct="1">
        <a:spcBef>
          <a:spcPct val="0"/>
        </a:spcBef>
        <a:spcAft>
          <a:spcPct val="0"/>
        </a:spcAft>
        <a:defRPr sz="3600" kern="1200">
          <a:solidFill>
            <a:srgbClr val="1A4B9A"/>
          </a:solidFill>
          <a:latin typeface="+mj-lt"/>
          <a:ea typeface="Adobe Heiti Std R" pitchFamily="34" charset="-128"/>
          <a:cs typeface="+mj-cs"/>
        </a:defRPr>
      </a:lvl1pPr>
      <a:lvl2pPr algn="ctr" rtl="0" eaLnBrk="1" fontAlgn="base" hangingPunct="1">
        <a:spcBef>
          <a:spcPct val="0"/>
        </a:spcBef>
        <a:spcAft>
          <a:spcPct val="0"/>
        </a:spcAft>
        <a:defRPr sz="3600">
          <a:solidFill>
            <a:srgbClr val="1A4B9A"/>
          </a:solidFill>
          <a:latin typeface="Calibri" pitchFamily="34" charset="0"/>
          <a:ea typeface="Adobe Heiti Std R" pitchFamily="34" charset="-128"/>
        </a:defRPr>
      </a:lvl2pPr>
      <a:lvl3pPr algn="ctr" rtl="0" eaLnBrk="1" fontAlgn="base" hangingPunct="1">
        <a:spcBef>
          <a:spcPct val="0"/>
        </a:spcBef>
        <a:spcAft>
          <a:spcPct val="0"/>
        </a:spcAft>
        <a:defRPr sz="3600">
          <a:solidFill>
            <a:srgbClr val="1A4B9A"/>
          </a:solidFill>
          <a:latin typeface="Calibri" pitchFamily="34" charset="0"/>
          <a:ea typeface="Adobe Heiti Std R" pitchFamily="34" charset="-128"/>
        </a:defRPr>
      </a:lvl3pPr>
      <a:lvl4pPr algn="ctr" rtl="0" eaLnBrk="1" fontAlgn="base" hangingPunct="1">
        <a:spcBef>
          <a:spcPct val="0"/>
        </a:spcBef>
        <a:spcAft>
          <a:spcPct val="0"/>
        </a:spcAft>
        <a:defRPr sz="3600">
          <a:solidFill>
            <a:srgbClr val="1A4B9A"/>
          </a:solidFill>
          <a:latin typeface="Calibri" pitchFamily="34" charset="0"/>
          <a:ea typeface="Adobe Heiti Std R" pitchFamily="34" charset="-128"/>
        </a:defRPr>
      </a:lvl4pPr>
      <a:lvl5pPr algn="ctr" rtl="0" eaLnBrk="1" fontAlgn="base" hangingPunct="1">
        <a:spcBef>
          <a:spcPct val="0"/>
        </a:spcBef>
        <a:spcAft>
          <a:spcPct val="0"/>
        </a:spcAft>
        <a:defRPr sz="3600">
          <a:solidFill>
            <a:srgbClr val="1A4B9A"/>
          </a:solidFill>
          <a:latin typeface="Calibri" pitchFamily="34" charset="0"/>
          <a:ea typeface="Adobe Heiti Std R"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01A5D1"/>
        </a:buClr>
        <a:buFont typeface="Wingdings" panose="05000000000000000000" pitchFamily="2" charset="2"/>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01A5D1"/>
        </a:buClr>
        <a:buFont typeface="Wingdings" panose="05000000000000000000" pitchFamily="2" charset="2"/>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01A5D1"/>
        </a:buClr>
        <a:buFont typeface="Wingdings" panose="05000000000000000000" pitchFamily="2" charset="2"/>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01A5D1"/>
        </a:buClr>
        <a:buFont typeface="Wingdings" panose="05000000000000000000" pitchFamily="2" charset="2"/>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01A5D1"/>
        </a:buClr>
        <a:buFont typeface="Wingdings" panose="05000000000000000000" pitchFamily="2" charset="2"/>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815CA-F426-42BA-BB41-B338C1CCE269}" type="datetimeFigureOut">
              <a:rPr lang="en-US" smtClean="0"/>
              <a:pPr/>
              <a:t>8/21/2023</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6B308-C650-4F6D-84E9-62CEA1112517}" type="slidenum">
              <a:rPr lang="en-US" smtClean="0"/>
              <a:pPr/>
              <a:t>‹#›</a:t>
            </a:fld>
            <a:endParaRPr lang="en-US" dirty="0"/>
          </a:p>
        </p:txBody>
      </p:sp>
    </p:spTree>
    <p:extLst>
      <p:ext uri="{BB962C8B-B14F-4D97-AF65-F5344CB8AC3E}">
        <p14:creationId xmlns:p14="http://schemas.microsoft.com/office/powerpoint/2010/main" val="95059318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Part IV</a:t>
            </a:r>
            <a:endParaRPr lang="en-US" dirty="0"/>
          </a:p>
        </p:txBody>
      </p:sp>
      <p:sp>
        <p:nvSpPr>
          <p:cNvPr id="3" name="Subtitle 2"/>
          <p:cNvSpPr>
            <a:spLocks noGrp="1"/>
          </p:cNvSpPr>
          <p:nvPr>
            <p:ph type="subTitle" idx="1"/>
          </p:nvPr>
        </p:nvSpPr>
        <p:spPr/>
        <p:txBody>
          <a:bodyPr/>
          <a:lstStyle/>
          <a:p>
            <a:r>
              <a:rPr lang="en-US" dirty="0"/>
              <a:t>Adaptive Immunity</a:t>
            </a:r>
          </a:p>
        </p:txBody>
      </p:sp>
    </p:spTree>
    <p:extLst>
      <p:ext uri="{BB962C8B-B14F-4D97-AF65-F5344CB8AC3E}">
        <p14:creationId xmlns:p14="http://schemas.microsoft.com/office/powerpoint/2010/main" val="1593654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T-Cell Differentiation: Mature T Cells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Other Th subpopulations</a:t>
            </a:r>
          </a:p>
          <a:p>
            <a:pPr marL="457200" indent="-457200">
              <a:buFont typeface="Arial" panose="020B0604020202020204" pitchFamily="34" charset="0"/>
              <a:buChar char="•"/>
            </a:pPr>
            <a:r>
              <a:rPr lang="en-US" dirty="0"/>
              <a:t>T regulatory (Treg) cells</a:t>
            </a:r>
          </a:p>
          <a:p>
            <a:pPr marL="857250" lvl="1" indent="-457200">
              <a:buFont typeface="Arial" panose="020B0604020202020204" pitchFamily="34" charset="0"/>
              <a:buChar char="•"/>
            </a:pPr>
            <a:r>
              <a:rPr lang="en-US" dirty="0"/>
              <a:t>Have CD4 and CD25</a:t>
            </a:r>
          </a:p>
          <a:p>
            <a:pPr marL="857250" lvl="1" indent="-457200">
              <a:buFont typeface="Arial" panose="020B0604020202020204" pitchFamily="34" charset="0"/>
              <a:buChar char="•"/>
            </a:pPr>
            <a:r>
              <a:rPr lang="en-US" dirty="0"/>
              <a:t>Suppress the immune response to self-antigens</a:t>
            </a:r>
          </a:p>
          <a:p>
            <a:pPr marL="857250" lvl="1" indent="-457200">
              <a:buFont typeface="Arial" panose="020B0604020202020204" pitchFamily="34" charset="0"/>
              <a:buChar char="•"/>
            </a:pPr>
            <a:r>
              <a:rPr lang="en-US" dirty="0"/>
              <a:t>Secrete inhibitory cytokines to inhibit proliferation of other T-cell populations</a:t>
            </a:r>
          </a:p>
          <a:p>
            <a:endParaRPr lang="en-US" dirty="0"/>
          </a:p>
        </p:txBody>
      </p:sp>
    </p:spTree>
    <p:extLst>
      <p:ext uri="{BB962C8B-B14F-4D97-AF65-F5344CB8AC3E}">
        <p14:creationId xmlns:p14="http://schemas.microsoft.com/office/powerpoint/2010/main" val="1752649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 Subsets</a:t>
            </a:r>
          </a:p>
        </p:txBody>
      </p:sp>
      <p:pic>
        <p:nvPicPr>
          <p:cNvPr id="4098" name="Picture 2" descr="C:\Documents and Settings\ritesh.narkar\Desktop\Prashant\fadc5\22 dec\Save for webpage\4466_F04_06.jpg"/>
          <p:cNvPicPr>
            <a:picLocks noChangeAspect="1" noChangeArrowheads="1"/>
          </p:cNvPicPr>
          <p:nvPr/>
        </p:nvPicPr>
        <p:blipFill>
          <a:blip r:embed="rId2" cstate="print"/>
          <a:srcRect/>
          <a:stretch>
            <a:fillRect/>
          </a:stretch>
        </p:blipFill>
        <p:spPr bwMode="auto">
          <a:xfrm>
            <a:off x="2987040" y="1419564"/>
            <a:ext cx="3169920" cy="4628472"/>
          </a:xfrm>
          <a:prstGeom prst="rect">
            <a:avLst/>
          </a:prstGeom>
          <a:noFill/>
        </p:spPr>
      </p:pic>
    </p:spTree>
    <p:extLst>
      <p:ext uri="{BB962C8B-B14F-4D97-AF65-F5344CB8AC3E}">
        <p14:creationId xmlns:p14="http://schemas.microsoft.com/office/powerpoint/2010/main" val="945633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B-Cell Differentiation	</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Occurs in bone marrow</a:t>
            </a:r>
          </a:p>
          <a:p>
            <a:pPr marL="457200" indent="-457200">
              <a:buFont typeface="Arial" panose="020B0604020202020204" pitchFamily="34" charset="0"/>
              <a:buChar char="•"/>
            </a:pPr>
            <a:r>
              <a:rPr lang="en-US" dirty="0"/>
              <a:t>Starts with a hematopoietic stem cell that develops into an early lymphocyte progenitor</a:t>
            </a:r>
          </a:p>
          <a:p>
            <a:pPr marL="457200" indent="-457200">
              <a:buFont typeface="Arial" panose="020B0604020202020204" pitchFamily="34" charset="0"/>
              <a:buChar char="•"/>
            </a:pPr>
            <a:r>
              <a:rPr lang="en-US" dirty="0"/>
              <a:t>Involves:</a:t>
            </a:r>
          </a:p>
          <a:p>
            <a:pPr marL="857250" lvl="1" indent="-457200">
              <a:buFont typeface="Arial" panose="020B0604020202020204" pitchFamily="34" charset="0"/>
              <a:buChar char="•"/>
            </a:pPr>
            <a:r>
              <a:rPr lang="en-US" dirty="0"/>
              <a:t>Development of mature immunocompetent B cells</a:t>
            </a:r>
          </a:p>
          <a:p>
            <a:pPr marL="857250" lvl="1" indent="-457200">
              <a:buFont typeface="Arial" panose="020B0604020202020204" pitchFamily="34" charset="0"/>
              <a:buChar char="•"/>
            </a:pPr>
            <a:r>
              <a:rPr lang="en-US" dirty="0"/>
              <a:t>Activation of B cells by antigen</a:t>
            </a:r>
          </a:p>
          <a:p>
            <a:pPr marL="857250" lvl="1" indent="-457200">
              <a:buFont typeface="Arial" panose="020B0604020202020204" pitchFamily="34" charset="0"/>
              <a:buChar char="•"/>
            </a:pPr>
            <a:r>
              <a:rPr lang="en-US" dirty="0"/>
              <a:t>Differentiation of activated B cells into antibody-producing plasma cells</a:t>
            </a:r>
          </a:p>
        </p:txBody>
      </p:sp>
    </p:spTree>
    <p:extLst>
      <p:ext uri="{BB962C8B-B14F-4D97-AF65-F5344CB8AC3E}">
        <p14:creationId xmlns:p14="http://schemas.microsoft.com/office/powerpoint/2010/main" val="1299496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B-Cell Differentiation</a:t>
            </a:r>
          </a:p>
        </p:txBody>
      </p:sp>
      <p:sp>
        <p:nvSpPr>
          <p:cNvPr id="3" name="Content Placeholder 2"/>
          <p:cNvSpPr>
            <a:spLocks noGrp="1"/>
          </p:cNvSpPr>
          <p:nvPr>
            <p:ph sz="half" idx="1"/>
          </p:nvPr>
        </p:nvSpPr>
        <p:spPr/>
        <p:txBody>
          <a:bodyPr/>
          <a:lstStyle/>
          <a:p>
            <a:pPr marL="457200" indent="-457200">
              <a:buFont typeface="Arial" panose="020B0604020202020204" pitchFamily="34" charset="0"/>
              <a:buChar char="•"/>
            </a:pPr>
            <a:r>
              <a:rPr lang="en-US" dirty="0"/>
              <a:t>Antigen-independent phase</a:t>
            </a:r>
          </a:p>
          <a:p>
            <a:pPr marL="857250" lvl="1" indent="-457200">
              <a:buFont typeface="Arial" panose="020B0604020202020204" pitchFamily="34" charset="0"/>
              <a:buChar char="•"/>
            </a:pPr>
            <a:r>
              <a:rPr lang="en-US" dirty="0"/>
              <a:t>Pro-B cells</a:t>
            </a:r>
          </a:p>
          <a:p>
            <a:pPr marL="857250" lvl="1" indent="-457200">
              <a:buFont typeface="Arial" panose="020B0604020202020204" pitchFamily="34" charset="0"/>
              <a:buChar char="•"/>
            </a:pPr>
            <a:r>
              <a:rPr lang="en-US" dirty="0"/>
              <a:t>Pre-B cells</a:t>
            </a:r>
          </a:p>
          <a:p>
            <a:pPr marL="857250" lvl="1" indent="-457200">
              <a:buFont typeface="Arial" panose="020B0604020202020204" pitchFamily="34" charset="0"/>
              <a:buChar char="•"/>
            </a:pPr>
            <a:r>
              <a:rPr lang="en-US" dirty="0"/>
              <a:t>Immature B cells</a:t>
            </a:r>
          </a:p>
          <a:p>
            <a:pPr marL="857250" lvl="1" indent="-457200">
              <a:buFont typeface="Arial" panose="020B0604020202020204" pitchFamily="34" charset="0"/>
              <a:buChar char="•"/>
            </a:pPr>
            <a:r>
              <a:rPr lang="en-US" dirty="0"/>
              <a:t>Mature B cells</a:t>
            </a:r>
          </a:p>
        </p:txBody>
      </p:sp>
      <p:pic>
        <p:nvPicPr>
          <p:cNvPr id="5122" name="Picture 2" descr="C:\Documents and Settings\ritesh.narkar\Desktop\Prashant\fadc5\22 dec\Save for webpage\4466_F04_07.jpg"/>
          <p:cNvPicPr>
            <a:picLocks noGrp="1" noChangeAspect="1" noChangeArrowheads="1"/>
          </p:cNvPicPr>
          <p:nvPr>
            <p:ph sz="half" idx="2"/>
          </p:nvPr>
        </p:nvPicPr>
        <p:blipFill>
          <a:blip r:embed="rId2" cstate="print"/>
          <a:srcRect/>
          <a:stretch>
            <a:fillRect/>
          </a:stretch>
        </p:blipFill>
        <p:spPr bwMode="auto">
          <a:xfrm>
            <a:off x="4537710" y="1744054"/>
            <a:ext cx="4331970" cy="4050296"/>
          </a:xfrm>
          <a:prstGeom prst="rect">
            <a:avLst/>
          </a:prstGeom>
          <a:noFill/>
        </p:spPr>
      </p:pic>
    </p:spTree>
    <p:extLst>
      <p:ext uri="{BB962C8B-B14F-4D97-AF65-F5344CB8AC3E}">
        <p14:creationId xmlns:p14="http://schemas.microsoft.com/office/powerpoint/2010/main" val="1300628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B-Cell Differentiation: Pro-B Cells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Develop from rearrangement of genes that code for heavy and light chains of antibody molecules</a:t>
            </a:r>
          </a:p>
          <a:p>
            <a:pPr marL="457200" indent="-457200">
              <a:buFont typeface="Arial" panose="020B0604020202020204" pitchFamily="34" charset="0"/>
              <a:buChar char="•"/>
            </a:pPr>
            <a:r>
              <a:rPr lang="en-US" dirty="0"/>
              <a:t>Made specific for certain antigens by variable regions</a:t>
            </a:r>
          </a:p>
          <a:p>
            <a:pPr marL="457200" indent="-457200">
              <a:buFont typeface="Arial" panose="020B0604020202020204" pitchFamily="34" charset="0"/>
              <a:buChar char="•"/>
            </a:pPr>
            <a:r>
              <a:rPr lang="en-US" dirty="0"/>
              <a:t>Must successfully rearrange one set of heavy-chain genes to become pre-B cells</a:t>
            </a:r>
          </a:p>
        </p:txBody>
      </p:sp>
    </p:spTree>
    <p:extLst>
      <p:ext uri="{BB962C8B-B14F-4D97-AF65-F5344CB8AC3E}">
        <p14:creationId xmlns:p14="http://schemas.microsoft.com/office/powerpoint/2010/main" val="2855677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B-Cell Differentiation: Pre-B Cells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Heavy </a:t>
            </a:r>
            <a:r>
              <a:rPr lang="el-GR" dirty="0"/>
              <a:t>μ</a:t>
            </a:r>
            <a:r>
              <a:rPr lang="en-US" dirty="0"/>
              <a:t> chains of IgM class</a:t>
            </a:r>
          </a:p>
          <a:p>
            <a:pPr marL="857250" lvl="1" indent="-457200">
              <a:buFont typeface="Arial" panose="020B0604020202020204" pitchFamily="34" charset="0"/>
              <a:buChar char="•"/>
            </a:pPr>
            <a:r>
              <a:rPr lang="en-US" dirty="0"/>
              <a:t>Accumulate in cytoplasm</a:t>
            </a:r>
          </a:p>
          <a:p>
            <a:pPr marL="857250" lvl="1" indent="-457200">
              <a:buFont typeface="Arial" panose="020B0604020202020204" pitchFamily="34" charset="0"/>
              <a:buChar char="•"/>
            </a:pPr>
            <a:r>
              <a:rPr lang="en-US" dirty="0"/>
              <a:t>Can express on cell surface with a surrogate light chain</a:t>
            </a:r>
          </a:p>
          <a:p>
            <a:pPr marL="457200" indent="-457200">
              <a:buFont typeface="Arial" panose="020B0604020202020204" pitchFamily="34" charset="0"/>
              <a:buChar char="•"/>
            </a:pPr>
            <a:r>
              <a:rPr lang="en-US" dirty="0"/>
              <a:t>Short chains Ig-</a:t>
            </a:r>
            <a:r>
              <a:rPr lang="el-GR" dirty="0"/>
              <a:t>α</a:t>
            </a:r>
            <a:r>
              <a:rPr lang="en-US" dirty="0"/>
              <a:t> and Ig-</a:t>
            </a:r>
            <a:r>
              <a:rPr lang="el-GR" dirty="0"/>
              <a:t>β</a:t>
            </a:r>
            <a:endParaRPr lang="en-US" dirty="0"/>
          </a:p>
        </p:txBody>
      </p:sp>
    </p:spTree>
    <p:extLst>
      <p:ext uri="{BB962C8B-B14F-4D97-AF65-F5344CB8AC3E}">
        <p14:creationId xmlns:p14="http://schemas.microsoft.com/office/powerpoint/2010/main" val="3079380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B-Cell Differentiation: Immature B Cells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Have complete IgM antibody molecules on cell surfaces that serve as antigen receptors</a:t>
            </a:r>
          </a:p>
          <a:p>
            <a:pPr marL="457200" indent="-457200">
              <a:buFont typeface="Arial" panose="020B0604020202020204" pitchFamily="34" charset="0"/>
              <a:buChar char="•"/>
            </a:pPr>
            <a:r>
              <a:rPr lang="en-US" dirty="0"/>
              <a:t>Have variable regions that determine specificity for antigen</a:t>
            </a:r>
          </a:p>
          <a:p>
            <a:pPr marL="457200" indent="-457200">
              <a:buFont typeface="Arial" panose="020B0604020202020204" pitchFamily="34" charset="0"/>
              <a:buChar char="•"/>
            </a:pPr>
            <a:r>
              <a:rPr lang="en-US" dirty="0"/>
              <a:t>Include other surface proteins:</a:t>
            </a:r>
          </a:p>
          <a:p>
            <a:pPr marL="857250" lvl="1" indent="-457200">
              <a:buFont typeface="Arial" panose="020B0604020202020204" pitchFamily="34" charset="0"/>
              <a:buChar char="•"/>
            </a:pPr>
            <a:r>
              <a:rPr lang="en-US" dirty="0"/>
              <a:t>CD21</a:t>
            </a:r>
          </a:p>
          <a:p>
            <a:pPr marL="857250" lvl="1" indent="-457200">
              <a:buFont typeface="Arial" panose="020B0604020202020204" pitchFamily="34" charset="0"/>
              <a:buChar char="•"/>
            </a:pPr>
            <a:r>
              <a:rPr lang="en-US" dirty="0"/>
              <a:t>CD40</a:t>
            </a:r>
          </a:p>
          <a:p>
            <a:pPr marL="857250" lvl="1" indent="-457200">
              <a:buFont typeface="Arial" panose="020B0604020202020204" pitchFamily="34" charset="0"/>
              <a:buChar char="•"/>
            </a:pPr>
            <a:r>
              <a:rPr lang="en-US" dirty="0"/>
              <a:t>Class II MHC molecules</a:t>
            </a:r>
          </a:p>
        </p:txBody>
      </p:sp>
    </p:spTree>
    <p:extLst>
      <p:ext uri="{BB962C8B-B14F-4D97-AF65-F5344CB8AC3E}">
        <p14:creationId xmlns:p14="http://schemas.microsoft.com/office/powerpoint/2010/main" val="3901274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B-Cell Differentiation: Immature B Cells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The process of central tolerance involves elimination of B cells that have self-reactive receptors</a:t>
            </a:r>
          </a:p>
          <a:p>
            <a:pPr marL="457200" indent="-457200">
              <a:buFont typeface="Arial" panose="020B0604020202020204" pitchFamily="34" charset="0"/>
              <a:buChar char="•"/>
            </a:pPr>
            <a:r>
              <a:rPr lang="en-US" dirty="0"/>
              <a:t>If immature B cells survive central tolerance, they move to the spleen</a:t>
            </a:r>
          </a:p>
        </p:txBody>
      </p:sp>
    </p:spTree>
    <p:extLst>
      <p:ext uri="{BB962C8B-B14F-4D97-AF65-F5344CB8AC3E}">
        <p14:creationId xmlns:p14="http://schemas.microsoft.com/office/powerpoint/2010/main" val="1901494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B-Cell Differentiation: Mature B Cells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Develop in the spleen</a:t>
            </a:r>
          </a:p>
          <a:p>
            <a:pPr marL="457200" indent="-457200">
              <a:buFont typeface="Arial" panose="020B0604020202020204" pitchFamily="34" charset="0"/>
              <a:buChar char="•"/>
            </a:pPr>
            <a:r>
              <a:rPr lang="en-US" dirty="0"/>
              <a:t>Marginal B cells</a:t>
            </a:r>
          </a:p>
          <a:p>
            <a:pPr marL="857250" lvl="1" indent="-457200">
              <a:buFont typeface="Arial" panose="020B0604020202020204" pitchFamily="34" charset="0"/>
              <a:buChar char="•"/>
            </a:pPr>
            <a:r>
              <a:rPr lang="en-US" dirty="0"/>
              <a:t>Remain in spleen</a:t>
            </a:r>
          </a:p>
          <a:p>
            <a:pPr marL="857250" lvl="1" indent="-457200">
              <a:buFont typeface="Arial" panose="020B0604020202020204" pitchFamily="34" charset="0"/>
              <a:buChar char="•"/>
            </a:pPr>
            <a:r>
              <a:rPr lang="en-US" dirty="0"/>
              <a:t>Respond quickly to bloodborne pathogens</a:t>
            </a:r>
          </a:p>
          <a:p>
            <a:pPr marL="457200" indent="-457200">
              <a:buFont typeface="Arial" panose="020B0604020202020204" pitchFamily="34" charset="0"/>
              <a:buChar char="•"/>
            </a:pPr>
            <a:r>
              <a:rPr lang="en-US" dirty="0"/>
              <a:t>Follicular B cells</a:t>
            </a:r>
          </a:p>
          <a:p>
            <a:pPr marL="857250" lvl="1" indent="-457200">
              <a:buFont typeface="Arial" panose="020B0604020202020204" pitchFamily="34" charset="0"/>
              <a:buChar char="•"/>
            </a:pPr>
            <a:r>
              <a:rPr lang="en-US" dirty="0"/>
              <a:t>Migrate to lymph nodes and other secondary organs</a:t>
            </a:r>
          </a:p>
          <a:p>
            <a:pPr marL="857250" lvl="1" indent="-457200">
              <a:buFont typeface="Arial" panose="020B0604020202020204" pitchFamily="34" charset="0"/>
              <a:buChar char="•"/>
            </a:pPr>
            <a:r>
              <a:rPr lang="en-US" dirty="0"/>
              <a:t>Recirculate</a:t>
            </a:r>
          </a:p>
        </p:txBody>
      </p:sp>
    </p:spTree>
    <p:extLst>
      <p:ext uri="{BB962C8B-B14F-4D97-AF65-F5344CB8AC3E}">
        <p14:creationId xmlns:p14="http://schemas.microsoft.com/office/powerpoint/2010/main" val="3295830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B-Cell Differentiation: Mature B Cells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Exhibit IgM and IgD</a:t>
            </a:r>
          </a:p>
          <a:p>
            <a:pPr marL="457200" indent="-457200">
              <a:buFont typeface="Arial" panose="020B0604020202020204" pitchFamily="34" charset="0"/>
              <a:buChar char="•"/>
            </a:pPr>
            <a:r>
              <a:rPr lang="en-US" dirty="0"/>
              <a:t>Surface immunoglobulins provide activating signal to B cells when contact with antigen occurs</a:t>
            </a:r>
          </a:p>
          <a:p>
            <a:pPr marL="457200" indent="-457200">
              <a:buFont typeface="Arial" panose="020B0604020202020204" pitchFamily="34" charset="0"/>
              <a:buChar char="•"/>
            </a:pPr>
            <a:r>
              <a:rPr lang="en-US" dirty="0"/>
              <a:t>When stimulated, enter antigen-dependent phase, forming:</a:t>
            </a:r>
          </a:p>
          <a:p>
            <a:pPr marL="857250" lvl="1" indent="-457200">
              <a:buFont typeface="Arial" panose="020B0604020202020204" pitchFamily="34" charset="0"/>
              <a:buChar char="•"/>
            </a:pPr>
            <a:r>
              <a:rPr lang="en-US" dirty="0"/>
              <a:t>Memory cells</a:t>
            </a:r>
          </a:p>
          <a:p>
            <a:pPr marL="857250" lvl="1" indent="-457200">
              <a:buFont typeface="Arial" panose="020B0604020202020204" pitchFamily="34" charset="0"/>
              <a:buChar char="•"/>
            </a:pPr>
            <a:r>
              <a:rPr lang="en-US" dirty="0"/>
              <a:t>Antibody-secreting plasma cells</a:t>
            </a:r>
          </a:p>
        </p:txBody>
      </p:sp>
    </p:spTree>
    <p:extLst>
      <p:ext uri="{BB962C8B-B14F-4D97-AF65-F5344CB8AC3E}">
        <p14:creationId xmlns:p14="http://schemas.microsoft.com/office/powerpoint/2010/main" val="226390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Overview</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T-cell differentiation</a:t>
            </a:r>
          </a:p>
          <a:p>
            <a:pPr marL="457200" indent="-457200">
              <a:buFont typeface="Arial" panose="020B0604020202020204" pitchFamily="34" charset="0"/>
              <a:buChar char="•"/>
            </a:pPr>
            <a:r>
              <a:rPr lang="en-US" dirty="0"/>
              <a:t>Stages in B-cell differentiation</a:t>
            </a:r>
          </a:p>
          <a:p>
            <a:pPr marL="457200" indent="-457200">
              <a:buFont typeface="Arial" panose="020B0604020202020204" pitchFamily="34" charset="0"/>
              <a:buChar char="•"/>
            </a:pPr>
            <a:r>
              <a:rPr lang="en-US" dirty="0"/>
              <a:t>Role of T cells in adaptive immune response</a:t>
            </a:r>
          </a:p>
          <a:p>
            <a:pPr marL="457200" indent="-457200">
              <a:buFont typeface="Arial" panose="020B0604020202020204" pitchFamily="34" charset="0"/>
              <a:buChar char="•"/>
            </a:pPr>
            <a:r>
              <a:rPr lang="en-US" dirty="0"/>
              <a:t>Role of B cells in adaptive immune response</a:t>
            </a:r>
          </a:p>
          <a:p>
            <a:pPr marL="457200" indent="-457200">
              <a:buFont typeface="Arial" panose="020B0604020202020204" pitchFamily="34" charset="0"/>
              <a:buChar char="•"/>
            </a:pPr>
            <a:r>
              <a:rPr lang="en-US" dirty="0"/>
              <a:t>Laboratory identification of lymphocytes</a:t>
            </a:r>
          </a:p>
          <a:p>
            <a:endParaRPr lang="en-US" dirty="0"/>
          </a:p>
        </p:txBody>
      </p:sp>
    </p:spTree>
    <p:extLst>
      <p:ext uri="{BB962C8B-B14F-4D97-AF65-F5344CB8AC3E}">
        <p14:creationId xmlns:p14="http://schemas.microsoft.com/office/powerpoint/2010/main" val="2806865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B-Cell Differentiation: Plasma Cells</a:t>
            </a:r>
          </a:p>
        </p:txBody>
      </p:sp>
      <p:sp>
        <p:nvSpPr>
          <p:cNvPr id="3" name="Content Placeholder 2"/>
          <p:cNvSpPr>
            <a:spLocks noGrp="1"/>
          </p:cNvSpPr>
          <p:nvPr>
            <p:ph sz="half" idx="1"/>
          </p:nvPr>
        </p:nvSpPr>
        <p:spPr/>
        <p:txBody>
          <a:bodyPr/>
          <a:lstStyle/>
          <a:p>
            <a:pPr marL="457200" indent="-457200">
              <a:buFont typeface="Arial" panose="020B0604020202020204" pitchFamily="34" charset="0"/>
              <a:buChar char="•"/>
            </a:pPr>
            <a:r>
              <a:rPr lang="en-US" dirty="0"/>
              <a:t>Have a lot of cytoplasmic immunoglobulin but little or no surface immuno-globulin</a:t>
            </a:r>
          </a:p>
        </p:txBody>
      </p:sp>
      <p:pic>
        <p:nvPicPr>
          <p:cNvPr id="6146" name="Picture 2" descr="C:\Documents and Settings\ritesh.narkar\Desktop\Prashant\fadc5\22 dec\Save for webpage\4466_F04_09.jpg"/>
          <p:cNvPicPr>
            <a:picLocks noChangeAspect="1" noChangeArrowheads="1"/>
          </p:cNvPicPr>
          <p:nvPr/>
        </p:nvPicPr>
        <p:blipFill>
          <a:blip r:embed="rId3" cstate="print"/>
          <a:srcRect/>
          <a:stretch>
            <a:fillRect/>
          </a:stretch>
        </p:blipFill>
        <p:spPr bwMode="auto">
          <a:xfrm>
            <a:off x="4551396" y="1920240"/>
            <a:ext cx="4277928" cy="2956560"/>
          </a:xfrm>
          <a:prstGeom prst="rect">
            <a:avLst/>
          </a:prstGeom>
          <a:noFill/>
        </p:spPr>
      </p:pic>
    </p:spTree>
    <p:extLst>
      <p:ext uri="{BB962C8B-B14F-4D97-AF65-F5344CB8AC3E}">
        <p14:creationId xmlns:p14="http://schemas.microsoft.com/office/powerpoint/2010/main" val="958444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B-Cell Differentiation: Plasma Cells</a:t>
            </a:r>
          </a:p>
        </p:txBody>
      </p:sp>
      <p:sp>
        <p:nvSpPr>
          <p:cNvPr id="3" name="Content Placeholder 2"/>
          <p:cNvSpPr>
            <a:spLocks noGrp="1"/>
          </p:cNvSpPr>
          <p:nvPr>
            <p:ph sz="half" idx="1"/>
          </p:nvPr>
        </p:nvSpPr>
        <p:spPr/>
        <p:txBody>
          <a:bodyPr/>
          <a:lstStyle/>
          <a:p>
            <a:pPr marL="457200" indent="-457200">
              <a:buFont typeface="Arial" panose="020B0604020202020204" pitchFamily="34" charset="0"/>
              <a:buChar char="•"/>
            </a:pPr>
            <a:r>
              <a:rPr lang="en-US" dirty="0"/>
              <a:t>Produce antibodies</a:t>
            </a:r>
          </a:p>
          <a:p>
            <a:pPr marL="457200" indent="-457200">
              <a:buFont typeface="Arial" panose="020B0604020202020204" pitchFamily="34" charset="0"/>
              <a:buChar char="•"/>
            </a:pPr>
            <a:r>
              <a:rPr lang="en-US" dirty="0"/>
              <a:t>Found in peripheral lymphoid organs and bone marrow</a:t>
            </a:r>
          </a:p>
        </p:txBody>
      </p:sp>
      <p:pic>
        <p:nvPicPr>
          <p:cNvPr id="6" name="Picture 2" descr="C:\Documents and Settings\ritesh.narkar\Desktop\Prashant\fadc5\22 dec\Save for webpage\4466_F04_09.jpg"/>
          <p:cNvPicPr>
            <a:picLocks noChangeAspect="1" noChangeArrowheads="1"/>
          </p:cNvPicPr>
          <p:nvPr/>
        </p:nvPicPr>
        <p:blipFill>
          <a:blip r:embed="rId3" cstate="print"/>
          <a:srcRect/>
          <a:stretch>
            <a:fillRect/>
          </a:stretch>
        </p:blipFill>
        <p:spPr bwMode="auto">
          <a:xfrm>
            <a:off x="4551396" y="1920240"/>
            <a:ext cx="4277928" cy="2956560"/>
          </a:xfrm>
          <a:prstGeom prst="rect">
            <a:avLst/>
          </a:prstGeom>
          <a:noFill/>
        </p:spPr>
      </p:pic>
    </p:spTree>
    <p:extLst>
      <p:ext uri="{BB962C8B-B14F-4D97-AF65-F5344CB8AC3E}">
        <p14:creationId xmlns:p14="http://schemas.microsoft.com/office/powerpoint/2010/main" val="2245314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Role of T Cells in Adaptive Immune Response</a:t>
            </a:r>
          </a:p>
        </p:txBody>
      </p:sp>
      <p:sp>
        <p:nvSpPr>
          <p:cNvPr id="6" name="Content Placeholder 5"/>
          <p:cNvSpPr>
            <a:spLocks noGrp="1"/>
          </p:cNvSpPr>
          <p:nvPr>
            <p:ph idx="1"/>
          </p:nvPr>
        </p:nvSpPr>
        <p:spPr/>
        <p:txBody>
          <a:bodyPr/>
          <a:lstStyle/>
          <a:p>
            <a:pPr marL="457200" indent="-457200">
              <a:buFont typeface="Arial" panose="020B0604020202020204" pitchFamily="34" charset="0"/>
              <a:buChar char="•"/>
            </a:pPr>
            <a:r>
              <a:rPr lang="en-US" dirty="0"/>
              <a:t>APCs are activated during innate immune response</a:t>
            </a:r>
          </a:p>
          <a:p>
            <a:pPr marL="457200" indent="-457200">
              <a:buFont typeface="Arial" panose="020B0604020202020204" pitchFamily="34" charset="0"/>
              <a:buChar char="•"/>
            </a:pPr>
            <a:r>
              <a:rPr lang="en-US" dirty="0"/>
              <a:t>T cells interact with APCs to initiate adaptive immune response</a:t>
            </a:r>
          </a:p>
          <a:p>
            <a:pPr marL="457200" indent="-457200">
              <a:buFont typeface="Arial" panose="020B0604020202020204" pitchFamily="34" charset="0"/>
              <a:buChar char="•"/>
            </a:pPr>
            <a:r>
              <a:rPr lang="en-US" dirty="0"/>
              <a:t>T cells circulate throughout the bloodstream, lymph nodes, and secondary lymphoid tissue, looking for antigens</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662400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of Th Cells</a:t>
            </a:r>
          </a:p>
        </p:txBody>
      </p:sp>
      <p:pic>
        <p:nvPicPr>
          <p:cNvPr id="7170" name="Picture 2" descr="C:\Documents and Settings\ritesh.narkar\Desktop\Prashant\fadc5\22 dec\Save for webpage\4466_F04_10.jpg"/>
          <p:cNvPicPr>
            <a:picLocks noGrp="1" noChangeAspect="1" noChangeArrowheads="1"/>
          </p:cNvPicPr>
          <p:nvPr>
            <p:ph idx="1"/>
          </p:nvPr>
        </p:nvPicPr>
        <p:blipFill>
          <a:blip r:embed="rId3" cstate="print"/>
          <a:srcRect/>
          <a:stretch>
            <a:fillRect/>
          </a:stretch>
        </p:blipFill>
        <p:spPr bwMode="auto">
          <a:xfrm>
            <a:off x="2240280" y="1434282"/>
            <a:ext cx="4419600" cy="4720640"/>
          </a:xfrm>
          <a:prstGeom prst="rect">
            <a:avLst/>
          </a:prstGeom>
          <a:noFill/>
        </p:spPr>
      </p:pic>
    </p:spTree>
    <p:extLst>
      <p:ext uri="{BB962C8B-B14F-4D97-AF65-F5344CB8AC3E}">
        <p14:creationId xmlns:p14="http://schemas.microsoft.com/office/powerpoint/2010/main" val="2549167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Action of Tc Cells</a:t>
            </a:r>
          </a:p>
        </p:txBody>
      </p:sp>
      <p:pic>
        <p:nvPicPr>
          <p:cNvPr id="8194" name="Picture 2" descr="C:\Documents and Settings\ritesh.narkar\Desktop\Prashant\fadc5\22 dec\Save for webpage\4466_F04_11.jpg"/>
          <p:cNvPicPr>
            <a:picLocks noGrp="1" noChangeAspect="1" noChangeArrowheads="1"/>
          </p:cNvPicPr>
          <p:nvPr>
            <p:ph idx="1"/>
          </p:nvPr>
        </p:nvPicPr>
        <p:blipFill>
          <a:blip r:embed="rId3" cstate="print"/>
          <a:srcRect/>
          <a:stretch>
            <a:fillRect/>
          </a:stretch>
        </p:blipFill>
        <p:spPr bwMode="auto">
          <a:xfrm>
            <a:off x="3338492" y="1371601"/>
            <a:ext cx="2467016" cy="4754562"/>
          </a:xfrm>
          <a:prstGeom prst="rect">
            <a:avLst/>
          </a:prstGeom>
          <a:noFill/>
        </p:spPr>
      </p:pic>
    </p:spTree>
    <p:extLst>
      <p:ext uri="{BB962C8B-B14F-4D97-AF65-F5344CB8AC3E}">
        <p14:creationId xmlns:p14="http://schemas.microsoft.com/office/powerpoint/2010/main" val="1832097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The Role of B Cells in the Adaptive Immune Response</a:t>
            </a:r>
          </a:p>
        </p:txBody>
      </p:sp>
      <p:sp>
        <p:nvSpPr>
          <p:cNvPr id="6" name="Content Placeholder 5"/>
          <p:cNvSpPr>
            <a:spLocks noGrp="1"/>
          </p:cNvSpPr>
          <p:nvPr>
            <p:ph sz="half" idx="1"/>
          </p:nvPr>
        </p:nvSpPr>
        <p:spPr/>
        <p:txBody>
          <a:bodyPr/>
          <a:lstStyle/>
          <a:p>
            <a:pPr marL="457200" indent="-457200">
              <a:buFont typeface="Arial" panose="020B0604020202020204" pitchFamily="34" charset="0"/>
              <a:buChar char="•"/>
            </a:pPr>
            <a:r>
              <a:rPr lang="en-US" dirty="0"/>
              <a:t>Response to T-dependent antigens</a:t>
            </a:r>
          </a:p>
        </p:txBody>
      </p:sp>
      <p:pic>
        <p:nvPicPr>
          <p:cNvPr id="8" name="Picture 2" descr="C:\Documents and Settings\ritesh.narkar\Desktop\Prashant\fadc5\22 dec\Save for webpage\4466_F04_12A.jpg"/>
          <p:cNvPicPr>
            <a:picLocks noGrp="1" noChangeAspect="1" noChangeArrowheads="1"/>
          </p:cNvPicPr>
          <p:nvPr>
            <p:ph sz="half" idx="2"/>
          </p:nvPr>
        </p:nvPicPr>
        <p:blipFill>
          <a:blip r:embed="rId3" cstate="print"/>
          <a:srcRect/>
          <a:stretch>
            <a:fillRect/>
          </a:stretch>
        </p:blipFill>
        <p:spPr bwMode="auto">
          <a:xfrm>
            <a:off x="4541520" y="1842462"/>
            <a:ext cx="4232910" cy="3030520"/>
          </a:xfrm>
          <a:prstGeom prst="rect">
            <a:avLst/>
          </a:prstGeom>
          <a:noFill/>
        </p:spPr>
      </p:pic>
    </p:spTree>
    <p:extLst>
      <p:ext uri="{BB962C8B-B14F-4D97-AF65-F5344CB8AC3E}">
        <p14:creationId xmlns:p14="http://schemas.microsoft.com/office/powerpoint/2010/main" val="4283131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The Role of B Cells in the Adaptive Immune Response</a:t>
            </a:r>
          </a:p>
        </p:txBody>
      </p:sp>
      <p:sp>
        <p:nvSpPr>
          <p:cNvPr id="6" name="Content Placeholder 5"/>
          <p:cNvSpPr>
            <a:spLocks noGrp="1"/>
          </p:cNvSpPr>
          <p:nvPr>
            <p:ph sz="half" idx="1"/>
          </p:nvPr>
        </p:nvSpPr>
        <p:spPr/>
        <p:txBody>
          <a:bodyPr/>
          <a:lstStyle/>
          <a:p>
            <a:pPr marL="457200" indent="-457200">
              <a:buFont typeface="Arial" panose="020B0604020202020204" pitchFamily="34" charset="0"/>
              <a:buChar char="•"/>
            </a:pPr>
            <a:r>
              <a:rPr lang="en-US" dirty="0"/>
              <a:t>Response to T-independent antigens</a:t>
            </a:r>
          </a:p>
        </p:txBody>
      </p:sp>
      <p:pic>
        <p:nvPicPr>
          <p:cNvPr id="9219" name="Picture 3" descr="C:\Documents and Settings\ritesh.narkar\Desktop\Prashant\fadc5\22 dec\Save for webpage\4466_F04_12B.jpg"/>
          <p:cNvPicPr>
            <a:picLocks noChangeAspect="1" noChangeArrowheads="1"/>
          </p:cNvPicPr>
          <p:nvPr/>
        </p:nvPicPr>
        <p:blipFill>
          <a:blip r:embed="rId3" cstate="print"/>
          <a:srcRect/>
          <a:stretch>
            <a:fillRect/>
          </a:stretch>
        </p:blipFill>
        <p:spPr bwMode="auto">
          <a:xfrm>
            <a:off x="4709160" y="1752412"/>
            <a:ext cx="3688080" cy="3597016"/>
          </a:xfrm>
          <a:prstGeom prst="rect">
            <a:avLst/>
          </a:prstGeom>
          <a:noFill/>
        </p:spPr>
      </p:pic>
    </p:spTree>
    <p:extLst>
      <p:ext uri="{BB962C8B-B14F-4D97-AF65-F5344CB8AC3E}">
        <p14:creationId xmlns:p14="http://schemas.microsoft.com/office/powerpoint/2010/main" val="3688700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Laboratory Identification of Lymphocytes</a:t>
            </a:r>
          </a:p>
        </p:txBody>
      </p:sp>
      <p:sp>
        <p:nvSpPr>
          <p:cNvPr id="6" name="Content Placeholder 5"/>
          <p:cNvSpPr>
            <a:spLocks noGrp="1"/>
          </p:cNvSpPr>
          <p:nvPr>
            <p:ph idx="1"/>
          </p:nvPr>
        </p:nvSpPr>
        <p:spPr/>
        <p:txBody>
          <a:bodyPr/>
          <a:lstStyle/>
          <a:p>
            <a:pPr marL="457200" indent="-457200">
              <a:buFont typeface="Arial" panose="020B0604020202020204" pitchFamily="34" charset="0"/>
              <a:buChar char="•"/>
            </a:pPr>
            <a:r>
              <a:rPr lang="en-US" dirty="0"/>
              <a:t>Helps diagnose:</a:t>
            </a:r>
          </a:p>
          <a:p>
            <a:pPr marL="857250" lvl="1" indent="-457200">
              <a:buFont typeface="Arial" panose="020B0604020202020204" pitchFamily="34" charset="0"/>
              <a:buChar char="•"/>
            </a:pPr>
            <a:r>
              <a:rPr lang="en-US" dirty="0"/>
              <a:t>Malignancies</a:t>
            </a:r>
          </a:p>
          <a:p>
            <a:pPr marL="857250" lvl="1" indent="-457200">
              <a:buFont typeface="Arial" panose="020B0604020202020204" pitchFamily="34" charset="0"/>
              <a:buChar char="•"/>
            </a:pPr>
            <a:r>
              <a:rPr lang="en-US" dirty="0"/>
              <a:t>Immunodeficiency diseases</a:t>
            </a:r>
          </a:p>
          <a:p>
            <a:pPr marL="857250" lvl="1" indent="-457200">
              <a:buFont typeface="Arial" panose="020B0604020202020204" pitchFamily="34" charset="0"/>
              <a:buChar char="•"/>
            </a:pPr>
            <a:r>
              <a:rPr lang="en-US" dirty="0"/>
              <a:t>AIDS</a:t>
            </a:r>
          </a:p>
          <a:p>
            <a:pPr marL="457200" indent="-457200">
              <a:buFont typeface="Arial" panose="020B0604020202020204" pitchFamily="34" charset="0"/>
              <a:buChar char="•"/>
            </a:pPr>
            <a:r>
              <a:rPr lang="en-US" dirty="0"/>
              <a:t>Uses cell flow cytometry</a:t>
            </a:r>
          </a:p>
          <a:p>
            <a:pPr marL="857250" lvl="1" indent="-457200">
              <a:buFont typeface="Arial" panose="020B0604020202020204" pitchFamily="34" charset="0"/>
              <a:buChar char="•"/>
            </a:pPr>
            <a:r>
              <a:rPr lang="en-US" dirty="0"/>
              <a:t>Segregates lymphocytes into subsets</a:t>
            </a:r>
          </a:p>
          <a:p>
            <a:pPr marL="857250" lvl="1" indent="-457200">
              <a:buFont typeface="Arial" panose="020B0604020202020204" pitchFamily="34" charset="0"/>
              <a:buChar char="•"/>
            </a:pPr>
            <a:r>
              <a:rPr lang="en-US" dirty="0"/>
              <a:t>Uses monoclonal antibodies</a:t>
            </a:r>
          </a:p>
        </p:txBody>
      </p:sp>
    </p:spTree>
    <p:extLst>
      <p:ext uri="{BB962C8B-B14F-4D97-AF65-F5344CB8AC3E}">
        <p14:creationId xmlns:p14="http://schemas.microsoft.com/office/powerpoint/2010/main" val="1932795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a:t>
            </a:r>
          </a:p>
        </p:txBody>
      </p:sp>
      <p:sp>
        <p:nvSpPr>
          <p:cNvPr id="6" name="Content Placeholder 5"/>
          <p:cNvSpPr>
            <a:spLocks noGrp="1"/>
          </p:cNvSpPr>
          <p:nvPr>
            <p:ph idx="1"/>
          </p:nvPr>
        </p:nvSpPr>
        <p:spPr/>
        <p:txBody>
          <a:bodyPr/>
          <a:lstStyle/>
          <a:p>
            <a:pPr marL="457200" indent="-457200">
              <a:buFont typeface="Arial" panose="020B0604020202020204" pitchFamily="34" charset="0"/>
              <a:buChar char="•"/>
            </a:pPr>
            <a:r>
              <a:rPr lang="en-US" dirty="0"/>
              <a:t>Adaptive immunity is characterized by specificity, ability to remember a prior exposure to an antigen, and an increased response upon reexposure to that same antigen.</a:t>
            </a:r>
          </a:p>
          <a:p>
            <a:pPr marL="457200" indent="-457200">
              <a:buFont typeface="Arial" panose="020B0604020202020204" pitchFamily="34" charset="0"/>
              <a:buChar char="•"/>
            </a:pPr>
            <a:r>
              <a:rPr lang="en-US" dirty="0"/>
              <a:t>B cells mature in bone marrow during the antigen-independent stage and in secondary lymphoid organs during the antigen-dependent phase.</a:t>
            </a:r>
          </a:p>
        </p:txBody>
      </p:sp>
    </p:spTree>
    <p:extLst>
      <p:ext uri="{BB962C8B-B14F-4D97-AF65-F5344CB8AC3E}">
        <p14:creationId xmlns:p14="http://schemas.microsoft.com/office/powerpoint/2010/main" val="3439077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T cells acquire their specificity in the thymus.</a:t>
            </a:r>
          </a:p>
          <a:p>
            <a:pPr marL="457200" indent="-457200">
              <a:buFont typeface="Arial" panose="020B0604020202020204" pitchFamily="34" charset="0"/>
              <a:buChar char="•"/>
            </a:pPr>
            <a:r>
              <a:rPr lang="en-US" dirty="0"/>
              <a:t>T cells with CD4 are helper/inducer cells.</a:t>
            </a:r>
          </a:p>
          <a:p>
            <a:pPr marL="457200" indent="-457200">
              <a:buFont typeface="Arial" panose="020B0604020202020204" pitchFamily="34" charset="0"/>
              <a:buChar char="•"/>
            </a:pPr>
            <a:r>
              <a:rPr lang="en-US" dirty="0"/>
              <a:t>T cells with CD8 are Tc cells that destroy cells by producing perforins and granzymes.</a:t>
            </a:r>
          </a:p>
          <a:p>
            <a:pPr marL="457200" indent="-457200">
              <a:buFont typeface="Arial" panose="020B0604020202020204" pitchFamily="34" charset="0"/>
              <a:buChar char="•"/>
            </a:pPr>
            <a:r>
              <a:rPr lang="en-US" dirty="0"/>
              <a:t>CD3/TCR is the T-cell receptor for antigen. The alpha and beta chains have variable regions that bind to only certain antigens.</a:t>
            </a:r>
          </a:p>
          <a:p>
            <a:pPr marL="457200" indent="-457200">
              <a:buFont typeface="Arial" panose="020B0604020202020204" pitchFamily="34" charset="0"/>
              <a:buChar char="•"/>
            </a:pPr>
            <a:r>
              <a:rPr lang="en-US" dirty="0"/>
              <a:t>T cells are responsible for cell-mediated immunity.</a:t>
            </a:r>
          </a:p>
        </p:txBody>
      </p:sp>
    </p:spTree>
    <p:extLst>
      <p:ext uri="{BB962C8B-B14F-4D97-AF65-F5344CB8AC3E}">
        <p14:creationId xmlns:p14="http://schemas.microsoft.com/office/powerpoint/2010/main" val="3126409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Immunity</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Is specific to each pathogen or microbial agent</a:t>
            </a:r>
          </a:p>
          <a:p>
            <a:pPr marL="457200" indent="-457200">
              <a:buFont typeface="Arial" panose="020B0604020202020204" pitchFamily="34" charset="0"/>
              <a:buChar char="•"/>
            </a:pPr>
            <a:r>
              <a:rPr lang="en-US" dirty="0"/>
              <a:t>Remembers prior exposure</a:t>
            </a:r>
          </a:p>
          <a:p>
            <a:pPr marL="457200" indent="-457200">
              <a:buFont typeface="Arial" panose="020B0604020202020204" pitchFamily="34" charset="0"/>
              <a:buChar char="•"/>
            </a:pPr>
            <a:r>
              <a:rPr lang="en-US" dirty="0"/>
              <a:t>Increases response to a pathogen upon repeated exposure</a:t>
            </a:r>
          </a:p>
          <a:p>
            <a:pPr marL="457200" indent="-457200">
              <a:buFont typeface="Arial" panose="020B0604020202020204" pitchFamily="34" charset="0"/>
              <a:buChar char="•"/>
            </a:pPr>
            <a:r>
              <a:rPr lang="en-US" dirty="0"/>
              <a:t>Takes longer to become activated but is longer lasting</a:t>
            </a:r>
          </a:p>
          <a:p>
            <a:pPr marL="457200" indent="-457200">
              <a:buFont typeface="Arial" panose="020B0604020202020204" pitchFamily="34" charset="0"/>
              <a:buChar char="•"/>
            </a:pPr>
            <a:r>
              <a:rPr lang="en-US" dirty="0"/>
              <a:t>Involves T and B lymphocytes</a:t>
            </a:r>
          </a:p>
        </p:txBody>
      </p:sp>
    </p:spTree>
    <p:extLst>
      <p:ext uri="{BB962C8B-B14F-4D97-AF65-F5344CB8AC3E}">
        <p14:creationId xmlns:p14="http://schemas.microsoft.com/office/powerpoint/2010/main" val="3007448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a:t>
            </a:r>
          </a:p>
        </p:txBody>
      </p:sp>
      <p:sp>
        <p:nvSpPr>
          <p:cNvPr id="6" name="Content Placeholder 5"/>
          <p:cNvSpPr>
            <a:spLocks noGrp="1"/>
          </p:cNvSpPr>
          <p:nvPr>
            <p:ph idx="1"/>
          </p:nvPr>
        </p:nvSpPr>
        <p:spPr/>
        <p:txBody>
          <a:bodyPr/>
          <a:lstStyle/>
          <a:p>
            <a:pPr marL="457200" indent="-457200">
              <a:buFont typeface="Arial" panose="020B0604020202020204" pitchFamily="34" charset="0"/>
              <a:buChar char="•"/>
            </a:pPr>
            <a:r>
              <a:rPr lang="en-US" dirty="0"/>
              <a:t>B cells markers include CD19, class II MHC proteins, and surface immunoglobulins.</a:t>
            </a:r>
          </a:p>
          <a:p>
            <a:pPr marL="457200" indent="-457200">
              <a:buFont typeface="Arial" panose="020B0604020202020204" pitchFamily="34" charset="0"/>
              <a:buChar char="•"/>
            </a:pPr>
            <a:r>
              <a:rPr lang="en-US" dirty="0"/>
              <a:t>Specificity for the receptor immunoglobulins is built in as the B cell matures.</a:t>
            </a:r>
          </a:p>
          <a:p>
            <a:pPr marL="457200" indent="-457200">
              <a:buFont typeface="Arial" panose="020B0604020202020204" pitchFamily="34" charset="0"/>
              <a:buChar char="•"/>
            </a:pPr>
            <a:r>
              <a:rPr lang="en-US" dirty="0"/>
              <a:t>Class II MHC proteins allow B cells to interact with T helper cells in the production of antibodies.</a:t>
            </a:r>
          </a:p>
        </p:txBody>
      </p:sp>
    </p:spTree>
    <p:extLst>
      <p:ext uri="{BB962C8B-B14F-4D97-AF65-F5344CB8AC3E}">
        <p14:creationId xmlns:p14="http://schemas.microsoft.com/office/powerpoint/2010/main" val="2884401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a:t>
            </a:r>
          </a:p>
        </p:txBody>
      </p:sp>
      <p:sp>
        <p:nvSpPr>
          <p:cNvPr id="6" name="Content Placeholder 5"/>
          <p:cNvSpPr>
            <a:spLocks noGrp="1"/>
          </p:cNvSpPr>
          <p:nvPr>
            <p:ph idx="1"/>
          </p:nvPr>
        </p:nvSpPr>
        <p:spPr/>
        <p:txBody>
          <a:bodyPr/>
          <a:lstStyle/>
          <a:p>
            <a:pPr marL="457200" indent="-457200">
              <a:buFont typeface="Arial" panose="020B0604020202020204" pitchFamily="34" charset="0"/>
              <a:buChar char="•"/>
            </a:pPr>
            <a:r>
              <a:rPr lang="en-US" dirty="0"/>
              <a:t>When contact with a specific antigen occurs, B cells differentiate into plasma cells that produce antibodies and memory cells that are able to respond more quickly the next time the same antigen is encountered.</a:t>
            </a:r>
          </a:p>
          <a:p>
            <a:pPr marL="457200" indent="-457200">
              <a:buFont typeface="Arial" panose="020B0604020202020204" pitchFamily="34" charset="0"/>
              <a:buChar char="•"/>
            </a:pPr>
            <a:r>
              <a:rPr lang="en-US" dirty="0"/>
              <a:t>Production of antibodies is known as humoral immunity.</a:t>
            </a:r>
          </a:p>
        </p:txBody>
      </p:sp>
    </p:spTree>
    <p:extLst>
      <p:ext uri="{BB962C8B-B14F-4D97-AF65-F5344CB8AC3E}">
        <p14:creationId xmlns:p14="http://schemas.microsoft.com/office/powerpoint/2010/main" val="1604707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a:t>
            </a:r>
          </a:p>
        </p:txBody>
      </p:sp>
      <p:sp>
        <p:nvSpPr>
          <p:cNvPr id="6" name="Content Placeholder 5"/>
          <p:cNvSpPr>
            <a:spLocks noGrp="1"/>
          </p:cNvSpPr>
          <p:nvPr>
            <p:ph idx="1"/>
          </p:nvPr>
        </p:nvSpPr>
        <p:spPr/>
        <p:txBody>
          <a:bodyPr/>
          <a:lstStyle/>
          <a:p>
            <a:pPr marL="457200" indent="-457200">
              <a:buFont typeface="Arial" panose="020B0604020202020204" pitchFamily="34" charset="0"/>
              <a:buChar char="•"/>
            </a:pPr>
            <a:r>
              <a:rPr lang="en-US" dirty="0"/>
              <a:t>Lymphocytes are identified using monoclonal antibodies directed against specific surface antigens. </a:t>
            </a:r>
          </a:p>
          <a:p>
            <a:pPr marL="457200" indent="-457200">
              <a:buFont typeface="Arial" panose="020B0604020202020204" pitchFamily="34" charset="0"/>
              <a:buChar char="•"/>
            </a:pPr>
            <a:r>
              <a:rPr lang="en-US" dirty="0"/>
              <a:t>Use of cell flow cytometry categorizes cells on the basis of light scattering.</a:t>
            </a:r>
          </a:p>
        </p:txBody>
      </p:sp>
    </p:spTree>
    <p:extLst>
      <p:ext uri="{BB962C8B-B14F-4D97-AF65-F5344CB8AC3E}">
        <p14:creationId xmlns:p14="http://schemas.microsoft.com/office/powerpoint/2010/main" val="4287605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T-Cell Differentiation: Double-Negative Stage</a:t>
            </a:r>
          </a:p>
        </p:txBody>
      </p:sp>
      <p:sp>
        <p:nvSpPr>
          <p:cNvPr id="4" name="Content Placeholder 3"/>
          <p:cNvSpPr>
            <a:spLocks noGrp="1"/>
          </p:cNvSpPr>
          <p:nvPr>
            <p:ph sz="half" idx="1"/>
          </p:nvPr>
        </p:nvSpPr>
        <p:spPr/>
        <p:txBody>
          <a:bodyPr/>
          <a:lstStyle/>
          <a:p>
            <a:pPr marL="457200" indent="-457200">
              <a:buFont typeface="Arial" panose="020B0604020202020204" pitchFamily="34" charset="0"/>
              <a:buChar char="•"/>
            </a:pPr>
            <a:r>
              <a:rPr lang="en-US" dirty="0"/>
              <a:t>Chemokines drive differentiation process</a:t>
            </a:r>
          </a:p>
          <a:p>
            <a:pPr marL="457200" indent="-457200">
              <a:buFont typeface="Arial" panose="020B0604020202020204" pitchFamily="34" charset="0"/>
              <a:buChar char="•"/>
            </a:pPr>
            <a:r>
              <a:rPr lang="en-US" dirty="0"/>
              <a:t>Thymocytes undergo rearrangement of genes coding for T-cell receptors (TCRs)</a:t>
            </a:r>
          </a:p>
          <a:p>
            <a:endParaRPr lang="en-US" dirty="0"/>
          </a:p>
        </p:txBody>
      </p:sp>
      <p:pic>
        <p:nvPicPr>
          <p:cNvPr id="1026" name="Picture 2" descr="C:\Documents and Settings\ritesh.narkar\Desktop\Prashant\fadc5\22 dec\Save for webpage\4466_F04_02.jpg"/>
          <p:cNvPicPr>
            <a:picLocks noGrp="1" noChangeAspect="1" noChangeArrowheads="1"/>
          </p:cNvPicPr>
          <p:nvPr>
            <p:ph sz="half" idx="2"/>
          </p:nvPr>
        </p:nvPicPr>
        <p:blipFill>
          <a:blip r:embed="rId3" cstate="print"/>
          <a:srcRect/>
          <a:stretch>
            <a:fillRect/>
          </a:stretch>
        </p:blipFill>
        <p:spPr bwMode="auto">
          <a:xfrm>
            <a:off x="5025886" y="1518604"/>
            <a:ext cx="3233698" cy="4623116"/>
          </a:xfrm>
          <a:prstGeom prst="rect">
            <a:avLst/>
          </a:prstGeom>
          <a:noFill/>
        </p:spPr>
      </p:pic>
    </p:spTree>
    <p:extLst>
      <p:ext uri="{BB962C8B-B14F-4D97-AF65-F5344CB8AC3E}">
        <p14:creationId xmlns:p14="http://schemas.microsoft.com/office/powerpoint/2010/main" val="1172361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T-Cell Differentiation: Double-Negative Stage</a:t>
            </a:r>
          </a:p>
        </p:txBody>
      </p:sp>
      <p:sp>
        <p:nvSpPr>
          <p:cNvPr id="4" name="Content Placeholder 3"/>
          <p:cNvSpPr>
            <a:spLocks noGrp="1"/>
          </p:cNvSpPr>
          <p:nvPr>
            <p:ph sz="half" idx="1"/>
          </p:nvPr>
        </p:nvSpPr>
        <p:spPr/>
        <p:txBody>
          <a:bodyPr/>
          <a:lstStyle/>
          <a:p>
            <a:pPr marL="457200" indent="-457200">
              <a:buFont typeface="Arial" panose="020B0604020202020204" pitchFamily="34" charset="0"/>
              <a:buChar char="•"/>
            </a:pPr>
            <a:r>
              <a:rPr lang="en-US" dirty="0"/>
              <a:t>CD3/TCR complex</a:t>
            </a:r>
          </a:p>
          <a:p>
            <a:pPr marL="857250" lvl="1" indent="-457200">
              <a:buFont typeface="Arial" panose="020B0604020202020204" pitchFamily="34" charset="0"/>
              <a:buChar char="•"/>
            </a:pPr>
            <a:r>
              <a:rPr lang="en-US" dirty="0"/>
              <a:t>Alpha and beta chains that recognize antigen</a:t>
            </a:r>
          </a:p>
          <a:p>
            <a:pPr marL="857250" lvl="1" indent="-457200">
              <a:buFont typeface="Arial" panose="020B0604020202020204" pitchFamily="34" charset="0"/>
              <a:buChar char="•"/>
            </a:pPr>
            <a:r>
              <a:rPr lang="en-US" dirty="0"/>
              <a:t>Six other chains in three pairs that assist with signaling when antigen binds to T cells</a:t>
            </a:r>
          </a:p>
          <a:p>
            <a:pPr marL="857250" lvl="1" indent="-457200">
              <a:buFont typeface="Arial" panose="020B0604020202020204" pitchFamily="34" charset="0"/>
              <a:buChar char="•"/>
            </a:pPr>
            <a:endParaRPr lang="en-US" dirty="0"/>
          </a:p>
        </p:txBody>
      </p:sp>
      <p:pic>
        <p:nvPicPr>
          <p:cNvPr id="2050" name="Picture 2" descr="C:\Documents and Settings\ritesh.narkar\Desktop\Prashant\fadc5\22 dec\Save for webpage\4466_F04_03.jpg"/>
          <p:cNvPicPr>
            <a:picLocks noGrp="1" noChangeAspect="1" noChangeArrowheads="1"/>
          </p:cNvPicPr>
          <p:nvPr>
            <p:ph sz="half" idx="2"/>
          </p:nvPr>
        </p:nvPicPr>
        <p:blipFill>
          <a:blip r:embed="rId2" cstate="print"/>
          <a:srcRect/>
          <a:stretch>
            <a:fillRect/>
          </a:stretch>
        </p:blipFill>
        <p:spPr bwMode="auto">
          <a:xfrm>
            <a:off x="4598670" y="1993480"/>
            <a:ext cx="4240530" cy="3764804"/>
          </a:xfrm>
          <a:prstGeom prst="rect">
            <a:avLst/>
          </a:prstGeom>
          <a:noFill/>
        </p:spPr>
      </p:pic>
    </p:spTree>
    <p:extLst>
      <p:ext uri="{BB962C8B-B14F-4D97-AF65-F5344CB8AC3E}">
        <p14:creationId xmlns:p14="http://schemas.microsoft.com/office/powerpoint/2010/main" val="1584668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T-Cell Differentiation: Double-Positive Stage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Thymocytes express CD4 and CD8 and rearrange gene coding for the alpha chain</a:t>
            </a:r>
          </a:p>
          <a:p>
            <a:pPr marL="457200" indent="-457200">
              <a:buFont typeface="Arial" panose="020B0604020202020204" pitchFamily="34" charset="0"/>
              <a:buChar char="•"/>
            </a:pPr>
            <a:r>
              <a:rPr lang="en-US" dirty="0"/>
              <a:t>Positive selection if functional TCR</a:t>
            </a:r>
          </a:p>
          <a:p>
            <a:pPr marL="457200" indent="-457200">
              <a:buFont typeface="Arial" panose="020B0604020202020204" pitchFamily="34" charset="0"/>
              <a:buChar char="•"/>
            </a:pPr>
            <a:r>
              <a:rPr lang="en-US" dirty="0"/>
              <a:t>MHC restriction: only cells that react with host MHC survive</a:t>
            </a:r>
          </a:p>
          <a:p>
            <a:pPr marL="457200" indent="-457200">
              <a:buFont typeface="Arial" panose="020B0604020202020204" pitchFamily="34" charset="0"/>
              <a:buChar char="•"/>
            </a:pPr>
            <a:r>
              <a:rPr lang="en-US" dirty="0"/>
              <a:t>Negative selection: cells that react with self-antigen are destroyed</a:t>
            </a:r>
          </a:p>
          <a:p>
            <a:pPr marL="857250" lvl="1" indent="-457200">
              <a:buFont typeface="Arial" panose="020B0604020202020204" pitchFamily="34" charset="0"/>
              <a:buChar char="•"/>
            </a:pPr>
            <a:endParaRPr lang="en-US" dirty="0"/>
          </a:p>
        </p:txBody>
      </p:sp>
    </p:spTree>
    <p:extLst>
      <p:ext uri="{BB962C8B-B14F-4D97-AF65-F5344CB8AC3E}">
        <p14:creationId xmlns:p14="http://schemas.microsoft.com/office/powerpoint/2010/main" val="1966367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T-Cell Differentiation: Mature T Cells</a:t>
            </a:r>
          </a:p>
        </p:txBody>
      </p:sp>
      <p:sp>
        <p:nvSpPr>
          <p:cNvPr id="3" name="Content Placeholder 2"/>
          <p:cNvSpPr>
            <a:spLocks noGrp="1"/>
          </p:cNvSpPr>
          <p:nvPr>
            <p:ph idx="1"/>
          </p:nvPr>
        </p:nvSpPr>
        <p:spPr/>
        <p:txBody>
          <a:bodyPr/>
          <a:lstStyle/>
          <a:p>
            <a:pPr marL="457200" indent="-457200">
              <a:buFont typeface="Arial"/>
              <a:buChar char="•"/>
            </a:pPr>
            <a:r>
              <a:rPr lang="en-US" dirty="0"/>
              <a:t>Survivors of positive and negative selection exhibit either CD4 or CD8</a:t>
            </a:r>
          </a:p>
          <a:p>
            <a:pPr marL="457200" indent="-457200">
              <a:buFont typeface="Arial"/>
              <a:buChar char="•"/>
            </a:pPr>
            <a:r>
              <a:rPr lang="en-US" dirty="0"/>
              <a:t>CD4 T cells are T helper cells</a:t>
            </a:r>
            <a:r>
              <a:rPr lang="en-US" dirty="0">
                <a:latin typeface="Calibri" panose="020F0502020204030204" pitchFamily="34" charset="0"/>
                <a:cs typeface="Calibri" panose="020F0502020204030204" pitchFamily="34" charset="0"/>
              </a:rPr>
              <a:t>—</a:t>
            </a:r>
            <a:r>
              <a:rPr lang="en-US" dirty="0"/>
              <a:t>assist in antibody production</a:t>
            </a:r>
          </a:p>
          <a:p>
            <a:pPr marL="457200" indent="-457200">
              <a:buFont typeface="Arial"/>
              <a:buChar char="•"/>
            </a:pPr>
            <a:r>
              <a:rPr lang="en-US" dirty="0"/>
              <a:t>CD8 T cells are cytotoxic T cells</a:t>
            </a:r>
            <a:r>
              <a:rPr lang="en-US" dirty="0">
                <a:latin typeface="Calibri" panose="020F0502020204030204" pitchFamily="34" charset="0"/>
                <a:cs typeface="Calibri" panose="020F0502020204030204" pitchFamily="34" charset="0"/>
              </a:rPr>
              <a:t>—</a:t>
            </a:r>
            <a:r>
              <a:rPr lang="en-US" dirty="0"/>
              <a:t>kill target cells </a:t>
            </a:r>
          </a:p>
        </p:txBody>
      </p:sp>
    </p:spTree>
    <p:extLst>
      <p:ext uri="{BB962C8B-B14F-4D97-AF65-F5344CB8AC3E}">
        <p14:creationId xmlns:p14="http://schemas.microsoft.com/office/powerpoint/2010/main" val="2560616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T-Cell Differentiation: Mature T Cells</a:t>
            </a:r>
          </a:p>
        </p:txBody>
      </p:sp>
      <p:sp>
        <p:nvSpPr>
          <p:cNvPr id="4" name="Content Placeholder 3"/>
          <p:cNvSpPr>
            <a:spLocks noGrp="1"/>
          </p:cNvSpPr>
          <p:nvPr>
            <p:ph sz="half" idx="1"/>
          </p:nvPr>
        </p:nvSpPr>
        <p:spPr/>
        <p:txBody>
          <a:bodyPr/>
          <a:lstStyle/>
          <a:p>
            <a:pPr marL="457200" indent="-457200">
              <a:buFont typeface="Arial" panose="020B0604020202020204" pitchFamily="34" charset="0"/>
              <a:buChar char="•"/>
            </a:pPr>
            <a:r>
              <a:rPr lang="en-US" dirty="0"/>
              <a:t>T helper (Th) cells</a:t>
            </a:r>
          </a:p>
          <a:p>
            <a:pPr marL="857250" lvl="1" indent="-457200">
              <a:buFont typeface="Arial" panose="020B0604020202020204" pitchFamily="34" charset="0"/>
              <a:buChar char="•"/>
            </a:pPr>
            <a:r>
              <a:rPr lang="en-US" dirty="0"/>
              <a:t>Have CD4 receptor</a:t>
            </a:r>
          </a:p>
          <a:p>
            <a:pPr marL="857250" lvl="1" indent="-457200">
              <a:buFont typeface="Arial" panose="020B0604020202020204" pitchFamily="34" charset="0"/>
              <a:buChar char="•"/>
            </a:pPr>
            <a:r>
              <a:rPr lang="en-US" dirty="0"/>
              <a:t>Recognize antigen and class II MHC protein</a:t>
            </a:r>
          </a:p>
          <a:p>
            <a:pPr marL="857250" lvl="1" indent="-457200">
              <a:buFont typeface="Arial" panose="020B0604020202020204" pitchFamily="34" charset="0"/>
              <a:buChar char="•"/>
            </a:pPr>
            <a:r>
              <a:rPr lang="en-US" dirty="0"/>
              <a:t>Account for two-thirds of peripheral T cells</a:t>
            </a:r>
          </a:p>
          <a:p>
            <a:endParaRPr lang="en-US" dirty="0"/>
          </a:p>
        </p:txBody>
      </p:sp>
      <p:pic>
        <p:nvPicPr>
          <p:cNvPr id="3074" name="Picture 2" descr="C:\Documents and Settings\ritesh.narkar\Desktop\Prashant\fadc5\22 dec\Save for webpage\4466_F04_05.jpg"/>
          <p:cNvPicPr>
            <a:picLocks noGrp="1" noChangeAspect="1" noChangeArrowheads="1"/>
          </p:cNvPicPr>
          <p:nvPr>
            <p:ph sz="half" idx="2"/>
          </p:nvPr>
        </p:nvPicPr>
        <p:blipFill>
          <a:blip r:embed="rId2" cstate="print"/>
          <a:srcRect/>
          <a:stretch>
            <a:fillRect/>
          </a:stretch>
        </p:blipFill>
        <p:spPr bwMode="auto">
          <a:xfrm>
            <a:off x="4575151" y="2026921"/>
            <a:ext cx="4287568" cy="3088322"/>
          </a:xfrm>
          <a:prstGeom prst="rect">
            <a:avLst/>
          </a:prstGeom>
          <a:noFill/>
        </p:spPr>
      </p:pic>
    </p:spTree>
    <p:extLst>
      <p:ext uri="{BB962C8B-B14F-4D97-AF65-F5344CB8AC3E}">
        <p14:creationId xmlns:p14="http://schemas.microsoft.com/office/powerpoint/2010/main" val="2966995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T-Cell Differentiation: Mature T Cells</a:t>
            </a:r>
          </a:p>
        </p:txBody>
      </p:sp>
      <p:sp>
        <p:nvSpPr>
          <p:cNvPr id="3" name="Content Placeholder 2"/>
          <p:cNvSpPr>
            <a:spLocks noGrp="1"/>
          </p:cNvSpPr>
          <p:nvPr>
            <p:ph sz="half" idx="1"/>
          </p:nvPr>
        </p:nvSpPr>
        <p:spPr/>
        <p:txBody>
          <a:bodyPr/>
          <a:lstStyle/>
          <a:p>
            <a:r>
              <a:rPr lang="en-US" dirty="0"/>
              <a:t>Th1 cells:</a:t>
            </a:r>
          </a:p>
          <a:p>
            <a:pPr marL="457200" indent="-457200">
              <a:buFont typeface="Arial" panose="020B0604020202020204" pitchFamily="34" charset="0"/>
              <a:buChar char="•"/>
            </a:pPr>
            <a:r>
              <a:rPr lang="en-US" dirty="0"/>
              <a:t>Produce interferon gamma, interleukin-2, tumor necrosis factor-</a:t>
            </a:r>
            <a:r>
              <a:rPr lang="el-GR" dirty="0"/>
              <a:t>β</a:t>
            </a:r>
            <a:endParaRPr lang="en-US" dirty="0"/>
          </a:p>
          <a:p>
            <a:pPr marL="457200" indent="-457200">
              <a:buFont typeface="Arial" panose="020B0604020202020204" pitchFamily="34" charset="0"/>
              <a:buChar char="•"/>
            </a:pPr>
            <a:r>
              <a:rPr lang="en-US" dirty="0"/>
              <a:t>Activate cytotoxic lymphocytes and macrophages</a:t>
            </a:r>
          </a:p>
        </p:txBody>
      </p:sp>
      <p:sp>
        <p:nvSpPr>
          <p:cNvPr id="4" name="Content Placeholder 3"/>
          <p:cNvSpPr>
            <a:spLocks noGrp="1"/>
          </p:cNvSpPr>
          <p:nvPr>
            <p:ph sz="half" idx="2"/>
          </p:nvPr>
        </p:nvSpPr>
        <p:spPr/>
        <p:txBody>
          <a:bodyPr/>
          <a:lstStyle/>
          <a:p>
            <a:r>
              <a:rPr lang="en-US" dirty="0"/>
              <a:t>Th2 cells:</a:t>
            </a:r>
          </a:p>
          <a:p>
            <a:pPr marL="457200" indent="-457200">
              <a:buFont typeface="Arial" panose="020B0604020202020204" pitchFamily="34" charset="0"/>
              <a:buChar char="•"/>
            </a:pPr>
            <a:r>
              <a:rPr lang="en-US" dirty="0"/>
              <a:t>Produce interleukins 4, 5, 6, 9, 10, 13</a:t>
            </a:r>
          </a:p>
          <a:p>
            <a:pPr marL="457200" indent="-457200">
              <a:buFont typeface="Arial" panose="020B0604020202020204" pitchFamily="34" charset="0"/>
              <a:buChar char="•"/>
            </a:pPr>
            <a:r>
              <a:rPr lang="en-US" dirty="0"/>
              <a:t>Help B cells produce antibodies</a:t>
            </a:r>
          </a:p>
          <a:p>
            <a:pPr marL="457200" indent="-457200">
              <a:buFont typeface="Arial" panose="020B0604020202020204" pitchFamily="34" charset="0"/>
              <a:buChar char="•"/>
            </a:pPr>
            <a:r>
              <a:rPr lang="en-US" dirty="0"/>
              <a:t>Regulate B-cell activity</a:t>
            </a:r>
          </a:p>
        </p:txBody>
      </p:sp>
    </p:spTree>
    <p:extLst>
      <p:ext uri="{BB962C8B-B14F-4D97-AF65-F5344CB8AC3E}">
        <p14:creationId xmlns:p14="http://schemas.microsoft.com/office/powerpoint/2010/main" val="3788466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Stevens_Clinical_Immunology4e</Template>
  <TotalTime>661</TotalTime>
  <Words>1448</Words>
  <Application>Microsoft Office PowerPoint</Application>
  <PresentationFormat>On-screen Show (4:3)</PresentationFormat>
  <Paragraphs>157</Paragraphs>
  <Slides>32</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ＭＳ Ｐゴシック</vt:lpstr>
      <vt:lpstr>Adobe Heiti Std R</vt:lpstr>
      <vt:lpstr>Arial</vt:lpstr>
      <vt:lpstr>Calibri</vt:lpstr>
      <vt:lpstr>Calibri Light</vt:lpstr>
      <vt:lpstr>Wingdings</vt:lpstr>
      <vt:lpstr>Template</vt:lpstr>
      <vt:lpstr>Custom Design</vt:lpstr>
      <vt:lpstr>Part IV</vt:lpstr>
      <vt:lpstr>Chapter Overview</vt:lpstr>
      <vt:lpstr>Adaptive Immunity</vt:lpstr>
      <vt:lpstr>T-Cell Differentiation: Double-Negative Stage</vt:lpstr>
      <vt:lpstr>T-Cell Differentiation: Double-Negative Stage</vt:lpstr>
      <vt:lpstr>T-Cell Differentiation: Double-Positive Stage</vt:lpstr>
      <vt:lpstr>T-Cell Differentiation: Mature T Cells</vt:lpstr>
      <vt:lpstr>T-Cell Differentiation: Mature T Cells</vt:lpstr>
      <vt:lpstr>T-Cell Differentiation: Mature T Cells</vt:lpstr>
      <vt:lpstr>T-Cell Differentiation: Mature T Cells</vt:lpstr>
      <vt:lpstr>Th Subsets</vt:lpstr>
      <vt:lpstr>B-Cell Differentiation </vt:lpstr>
      <vt:lpstr>B-Cell Differentiation</vt:lpstr>
      <vt:lpstr>B-Cell Differentiation: Pro-B Cells</vt:lpstr>
      <vt:lpstr>B-Cell Differentiation: Pre-B Cells</vt:lpstr>
      <vt:lpstr>B-Cell Differentiation: Immature B Cells</vt:lpstr>
      <vt:lpstr>B-Cell Differentiation: Immature B Cells</vt:lpstr>
      <vt:lpstr>B-Cell Differentiation: Mature B Cells</vt:lpstr>
      <vt:lpstr>B-Cell Differentiation: Mature B Cells</vt:lpstr>
      <vt:lpstr>B-Cell Differentiation: Plasma Cells</vt:lpstr>
      <vt:lpstr>B-Cell Differentiation: Plasma Cells</vt:lpstr>
      <vt:lpstr>Role of T Cells in Adaptive Immune Response</vt:lpstr>
      <vt:lpstr>Action of Th Cells</vt:lpstr>
      <vt:lpstr>Action of Tc Cells</vt:lpstr>
      <vt:lpstr>The Role of B Cells in the Adaptive Immune Response</vt:lpstr>
      <vt:lpstr>The Role of B Cells in the Adaptive Immune Response</vt:lpstr>
      <vt:lpstr>Laboratory Identification of Lymphocytes</vt:lpstr>
      <vt:lpstr>Summary</vt:lpstr>
      <vt:lpstr>Summary</vt:lpstr>
      <vt:lpstr>Summary</vt:lpstr>
      <vt:lpstr>Summary</vt:lpstr>
      <vt:lpstr>Summary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Innate Immunity</dc:title>
  <dc:creator>Moy, Michelle</dc:creator>
  <cp:lastModifiedBy>Tyler Thomas</cp:lastModifiedBy>
  <cp:revision>64</cp:revision>
  <cp:lastPrinted>2016-11-22T13:33:29Z</cp:lastPrinted>
  <dcterms:created xsi:type="dcterms:W3CDTF">2016-10-04T23:26:44Z</dcterms:created>
  <dcterms:modified xsi:type="dcterms:W3CDTF">2023-08-21T18:32:52Z</dcterms:modified>
</cp:coreProperties>
</file>