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20" r:id="rId2"/>
    <p:sldId id="259" r:id="rId3"/>
    <p:sldId id="295" r:id="rId4"/>
    <p:sldId id="260" r:id="rId5"/>
    <p:sldId id="296" r:id="rId6"/>
    <p:sldId id="297" r:id="rId7"/>
    <p:sldId id="261" r:id="rId8"/>
    <p:sldId id="298" r:id="rId9"/>
    <p:sldId id="262" r:id="rId10"/>
    <p:sldId id="264" r:id="rId11"/>
    <p:sldId id="265" r:id="rId12"/>
    <p:sldId id="267" r:id="rId13"/>
    <p:sldId id="268" r:id="rId14"/>
    <p:sldId id="299" r:id="rId15"/>
    <p:sldId id="270" r:id="rId16"/>
    <p:sldId id="269" r:id="rId17"/>
    <p:sldId id="300" r:id="rId18"/>
    <p:sldId id="301" r:id="rId19"/>
    <p:sldId id="272" r:id="rId20"/>
    <p:sldId id="271" r:id="rId21"/>
    <p:sldId id="321" r:id="rId22"/>
    <p:sldId id="274" r:id="rId23"/>
    <p:sldId id="275" r:id="rId24"/>
    <p:sldId id="276" r:id="rId25"/>
    <p:sldId id="273" r:id="rId26"/>
    <p:sldId id="278" r:id="rId27"/>
    <p:sldId id="279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98B0"/>
    <a:srgbClr val="40687F"/>
    <a:srgbClr val="A8122A"/>
    <a:srgbClr val="3B3D3C"/>
    <a:srgbClr val="2C2E2D"/>
    <a:srgbClr val="FFFFFF"/>
    <a:srgbClr val="043D7A"/>
    <a:srgbClr val="951C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01" autoAdjust="0"/>
    <p:restoredTop sz="90929"/>
  </p:normalViewPr>
  <p:slideViewPr>
    <p:cSldViewPr>
      <p:cViewPr varScale="1">
        <p:scale>
          <a:sx n="109" d="100"/>
          <a:sy n="109" d="100"/>
        </p:scale>
        <p:origin x="140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pitchFamily="6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" pitchFamily="64" charset="0"/>
              </a:defRPr>
            </a:lvl1pPr>
          </a:lstStyle>
          <a:p>
            <a:pPr>
              <a:defRPr/>
            </a:pPr>
            <a:fld id="{84E2647E-65CD-48CC-B762-59EC5A95449B}" type="datetimeFigureOut">
              <a:rPr lang="en-US"/>
              <a:pPr>
                <a:defRPr/>
              </a:pPr>
              <a:t>8/7/2023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pitchFamily="6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1BAE8F1-3549-46A4-9D9E-5A3FEE2C6B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6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6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6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9FD5A9A-91C1-46DD-B3ED-04DFAF70CC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2C18254-B258-402F-BB17-BA8D541CE5EF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0378258-B07E-4716-BED4-1EDD21E0FCD2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6DD37D0-1A89-42EF-A6B4-7A249C0B00DA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B950EB2-E31F-4CA6-A058-90CC394A767D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7F1AEFC-8AD9-4BE4-952D-273150D7CED0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B225790-E5ED-4187-A446-91C4AF85BEB6}" type="slidenum">
              <a:rPr lang="en-US" altLang="en-US" sz="1200" smtClean="0"/>
              <a:pPr/>
              <a:t>22</a:t>
            </a:fld>
            <a:endParaRPr lang="en-US" altLang="en-US" sz="120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F5FDA6C-6529-414D-ADFA-4FEE000B3036}" type="slidenum">
              <a:rPr lang="en-US" altLang="en-US" sz="1200" smtClean="0"/>
              <a:pPr/>
              <a:t>23</a:t>
            </a:fld>
            <a:endParaRPr lang="en-US" altLang="en-US" sz="120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3D7A2D0-1C65-4FF9-B101-768925559038}" type="slidenum">
              <a:rPr lang="en-US" altLang="en-US" sz="1200" smtClean="0"/>
              <a:pPr/>
              <a:t>24</a:t>
            </a:fld>
            <a:endParaRPr lang="en-US" alt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E28B3D8-4366-4656-A25B-8691663FA182}" type="slidenum">
              <a:rPr lang="en-US" altLang="en-US" sz="1200" smtClean="0"/>
              <a:pPr/>
              <a:t>25</a:t>
            </a:fld>
            <a:endParaRPr lang="en-US" altLang="en-US" sz="12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7BC0851-8A18-4660-80F3-FF0264A2A3BF}" type="slidenum">
              <a:rPr lang="en-US" altLang="en-US" sz="1200" smtClean="0"/>
              <a:pPr/>
              <a:t>26</a:t>
            </a:fld>
            <a:endParaRPr lang="en-US" altLang="en-US" sz="12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2F34D0B-DE1D-45B7-9F51-6B0A3D630BD0}" type="slidenum">
              <a:rPr lang="en-US" altLang="en-US" sz="1200" smtClean="0"/>
              <a:pPr/>
              <a:t>27</a:t>
            </a:fld>
            <a:endParaRPr lang="en-US" altLang="en-US" sz="12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AAB33F2-9DD0-4B38-85C7-CDFE2C7FF4C9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65FEEB2-0F2F-4CFA-A673-64451B4E7770}" type="slidenum">
              <a:rPr lang="en-US" altLang="en-US" sz="1200" smtClean="0"/>
              <a:pPr/>
              <a:t>29</a:t>
            </a:fld>
            <a:endParaRPr lang="en-US" alt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ECC0ACD-44E9-4463-A00E-8ECFD114A2E9}" type="slidenum">
              <a:rPr lang="en-US" altLang="en-US" sz="1200" smtClean="0"/>
              <a:pPr/>
              <a:t>30</a:t>
            </a:fld>
            <a:endParaRPr lang="en-US" altLang="en-US" sz="12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1D0AF0C-BB48-4D30-AE4D-42D5CB5FE7E6}" type="slidenum">
              <a:rPr lang="en-US" altLang="en-US" sz="1200" smtClean="0"/>
              <a:pPr/>
              <a:t>34</a:t>
            </a:fld>
            <a:endParaRPr lang="en-US" altLang="en-US" sz="12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81761F2-FF75-4EB8-911D-AA82234D03BD}" type="slidenum">
              <a:rPr lang="en-US" altLang="en-US" sz="1200" smtClean="0"/>
              <a:pPr/>
              <a:t>35</a:t>
            </a:fld>
            <a:endParaRPr lang="en-US" altLang="en-US" sz="12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DE284FC-FC42-4517-9C4D-12EB4140B038}" type="slidenum">
              <a:rPr lang="en-US" altLang="en-US" sz="1200" smtClean="0"/>
              <a:pPr/>
              <a:t>37</a:t>
            </a:fld>
            <a:endParaRPr lang="en-US" altLang="en-US" sz="120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602401A-F022-48C3-8F2F-31F3583F01CF}" type="slidenum">
              <a:rPr lang="en-US" altLang="en-US" sz="1200" smtClean="0"/>
              <a:pPr/>
              <a:t>38</a:t>
            </a:fld>
            <a:endParaRPr lang="en-US" altLang="en-US" sz="120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20087A9-1211-4264-B757-234F6B7EAB46}" type="slidenum">
              <a:rPr lang="en-US" altLang="en-US" sz="1200" smtClean="0"/>
              <a:pPr/>
              <a:t>39</a:t>
            </a:fld>
            <a:endParaRPr lang="en-US" altLang="en-US" sz="120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EB120E3-DA61-4935-AD0B-98D319D1040A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12CBAA0-EE82-4A12-A63A-4B453FB4C234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B8226AF-4961-4E9C-8735-E3331B93AFAD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994B785-2B25-4173-B38E-088FFA82C27C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3801256-3E5D-4186-9ACF-949660F73969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9413DF6-C841-4488-ACAA-8445CCADB986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D405EF2-EC3E-4887-93C5-FDE05F8E5D56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E29D7-00AB-4218-B598-93B3D9FA01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352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6D145-3105-49EC-851B-21B1E13CF1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114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0CED4-6C7A-4370-8808-B6006CB698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015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AB083-F911-414F-9C9C-D8420193A9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51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F4A50-C910-4D3E-8497-7049C4C2F8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519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29722-5BA5-4D44-9403-56E6C5835C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154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4F9A9-1B2D-4845-B001-C6A8DEBA4C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183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084D3-4F35-4FEF-8170-60173DD6D8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9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AF84B-73C7-4454-A5FA-BF865D5C52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59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39473-3BD5-44E9-83CE-745DA2F151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57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ED2D7-2022-492A-A633-CD0D8348A5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840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98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6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6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FB33EB5-C052-48FD-B68D-5FF7A4BECC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media" Target="file:///D:\Graduate%20School\M.S.%20Molecular%20Medicine\Associated_Textbooks\Molecular%20Biology%20of%20the%20Cell%205th\MBoC_-_Materials\Cell%20Biology%20Interactive\media\molecular_models\25.5-MHC_II.mov" TargetMode="External"/><Relationship Id="rId7" Type="http://schemas.openxmlformats.org/officeDocument/2006/relationships/image" Target="../media/image15.png"/><Relationship Id="rId2" Type="http://schemas.openxmlformats.org/officeDocument/2006/relationships/video" Target="file:///D:\Graduate%20School\M.S.%20Molecular%20Medicine\Associated_Textbooks\Molecular%20Biology%20of%20the%20Cell%205th\MBoC_-_Materials\Cell%20Biology%20Interactive\media\molecular_models\25.4-MHC_I.mov" TargetMode="External"/><Relationship Id="rId1" Type="http://schemas.microsoft.com/office/2007/relationships/media" Target="file:///D:\Graduate%20School\M.S.%20Molecular%20Medicine\Associated_Textbooks\Molecular%20Biology%20of%20the%20Cell%205th\MBoC_-_Materials\Cell%20Biology%20Interactive\media\molecular_models\25.4-MHC_I.mov" TargetMode="Externa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7.xml"/><Relationship Id="rId4" Type="http://schemas.openxmlformats.org/officeDocument/2006/relationships/video" Target="file:///D:\Graduate%20School\M.S.%20Molecular%20Medicine\Associated_Textbooks\Molecular%20Biology%20of%20the%20Cell%205th\MBoC_-_Materials\Cell%20Biology%20Interactive\media\molecular_models\25.5-MHC_II.mov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Gene_family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ideo" Target="http://www.youtube.com/v/qGsyBwDVnTU?version=3&amp;hl=en_US" TargetMode="External"/><Relationship Id="rId4" Type="http://schemas.openxmlformats.org/officeDocument/2006/relationships/hyperlink" Target="https://www.youtube.com/watch?v=RjU3diyYSnQ&amp;list=PLNxPv76KnZ8PsulAwTXDnTqJjb2cKioDJ&amp;index=26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/>
        </p:nvSpPr>
        <p:spPr bwMode="auto">
          <a:xfrm>
            <a:off x="533400" y="3276600"/>
            <a:ext cx="8001000" cy="12192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5. Antigen Recognition by T-Cells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762000" y="1371600"/>
            <a:ext cx="7543800" cy="40005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Thomas • Murphy-Johnson</a:t>
            </a:r>
          </a:p>
        </p:txBody>
      </p:sp>
      <p:sp>
        <p:nvSpPr>
          <p:cNvPr id="4100" name="Rectangle 2"/>
          <p:cNvSpPr>
            <a:spLocks noGrp="1" noChangeArrowheads="1"/>
          </p:cNvSpPr>
          <p:nvPr/>
        </p:nvSpPr>
        <p:spPr bwMode="auto">
          <a:xfrm>
            <a:off x="685800" y="2362200"/>
            <a:ext cx="8001000" cy="12192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Clinical Laboratory Immunology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igure_05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"/>
            <a:ext cx="4022725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76200" y="228600"/>
            <a:ext cx="49530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l-GR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α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l-GR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β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heterodimer can not leave the ER to be expressed at the cell surface unless it associates with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 invariant proteins</a:t>
            </a:r>
          </a:p>
          <a:p>
            <a:pPr>
              <a:spcBef>
                <a:spcPct val="0"/>
              </a:spcBef>
            </a:pPr>
            <a:endParaRPr lang="en-US" alt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CD3</a:t>
            </a: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comprises of three of these proteins (CD3</a:t>
            </a:r>
            <a:r>
              <a:rPr lang="el-GR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γ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CD3</a:t>
            </a:r>
            <a:r>
              <a:rPr lang="el-GR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δ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and CD3</a:t>
            </a:r>
            <a:r>
              <a:rPr lang="el-GR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ε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>
              <a:spcBef>
                <a:spcPct val="0"/>
              </a:spcBef>
            </a:pPr>
            <a:endParaRPr lang="en-US" alt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forth is known as the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Zeta (</a:t>
            </a:r>
            <a:r>
              <a:rPr lang="el-GR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ζ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chain </a:t>
            </a:r>
          </a:p>
          <a:p>
            <a:pPr>
              <a:spcBef>
                <a:spcPct val="0"/>
              </a:spcBef>
            </a:pPr>
            <a:endParaRPr lang="en-US" alt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 the cell surface the CD3 and </a:t>
            </a:r>
            <a:r>
              <a:rPr lang="el-GR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ζ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chain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remain</a:t>
            </a: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associated with the TCR and form a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functional</a:t>
            </a: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 cell receptor complex which can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transmit</a:t>
            </a: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cytoplasmic signals.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igure_05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644775"/>
            <a:ext cx="6321425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228600" y="228600"/>
            <a:ext cx="86106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Second type of TCR formed with </a:t>
            </a:r>
            <a:r>
              <a:rPr lang="el-GR" altLang="en-US" sz="20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γ</a:t>
            </a:r>
            <a:r>
              <a:rPr lang="en-US" altLang="en-US" sz="20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l-GR" altLang="en-US" sz="20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δ</a:t>
            </a:r>
            <a:r>
              <a:rPr lang="en-US" altLang="en-US" sz="20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chains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 cells either express </a:t>
            </a:r>
            <a:r>
              <a:rPr lang="el-GR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α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l-GR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β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or </a:t>
            </a:r>
            <a:r>
              <a:rPr lang="el-GR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γ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l-GR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δ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TCRs </a:t>
            </a:r>
            <a:r>
              <a:rPr lang="en-US" altLang="en-US" sz="20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never</a:t>
            </a:r>
            <a:r>
              <a:rPr lang="en-US" altLang="en-US" sz="20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both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l-GR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γ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l-GR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δ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TCRs are expressed on only </a:t>
            </a:r>
            <a:r>
              <a:rPr lang="en-US" altLang="en-US" sz="20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small 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subset of T cells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l-GR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γ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l-GR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δ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 cells are </a:t>
            </a:r>
            <a:r>
              <a:rPr lang="en-US" altLang="en-US" sz="20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</a:t>
            </a:r>
            <a:r>
              <a:rPr lang="en-US" altLang="en-US" sz="20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restricted to recognition of antigen in the context of MHC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Their function is not well defined outside of pro-inflammatory pathways.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igure_05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7500"/>
            <a:ext cx="7940675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Oval 4"/>
          <p:cNvSpPr>
            <a:spLocks noChangeArrowheads="1"/>
          </p:cNvSpPr>
          <p:nvPr/>
        </p:nvSpPr>
        <p:spPr bwMode="auto">
          <a:xfrm>
            <a:off x="6858000" y="5867400"/>
            <a:ext cx="914400" cy="6096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igure_05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71800"/>
            <a:ext cx="853122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381000" y="228600"/>
            <a:ext cx="83058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Antigen</a:t>
            </a: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processing and presentation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 cells can recognize antigen only in the form of a peptide bound to an MHC molecule at the surface of a cell</a:t>
            </a:r>
          </a:p>
          <a:p>
            <a:pPr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Thus antigen processing and antigen presentation are required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228600" y="457200"/>
            <a:ext cx="8610600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 cell population is subdivided into cells which fight </a:t>
            </a:r>
            <a:r>
              <a:rPr lang="en-US" altLang="en-US" sz="20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intracellular 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pathogens and cells which fight </a:t>
            </a:r>
            <a:r>
              <a:rPr lang="en-US" altLang="en-US" sz="20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extracellular</a:t>
            </a:r>
            <a:r>
              <a:rPr lang="en-US" altLang="en-US" sz="20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pathogens (bacteria and released viral progeny)</a:t>
            </a:r>
          </a:p>
          <a:p>
            <a:pPr>
              <a:spcBef>
                <a:spcPct val="0"/>
              </a:spcBef>
            </a:pPr>
            <a:endParaRPr lang="en-US" altLang="en-US" sz="20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 cells express either a </a:t>
            </a:r>
            <a:r>
              <a:rPr lang="en-US" altLang="en-US" sz="20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CD4</a:t>
            </a:r>
            <a:r>
              <a:rPr lang="en-US" altLang="en-US" sz="20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</a:t>
            </a:r>
            <a:r>
              <a:rPr lang="en-US" altLang="en-US" sz="20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CD8</a:t>
            </a:r>
            <a:r>
              <a:rPr lang="en-US" altLang="en-US" sz="20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co-receptor which </a:t>
            </a:r>
            <a:r>
              <a:rPr lang="en-US" altLang="en-US" sz="20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defines</a:t>
            </a:r>
            <a:r>
              <a:rPr lang="en-US" altLang="en-US" sz="20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which class of pathogen they will defend against</a:t>
            </a:r>
          </a:p>
          <a:p>
            <a:pPr>
              <a:spcBef>
                <a:spcPct val="0"/>
              </a:spcBef>
            </a:pPr>
            <a:endParaRPr lang="en-US" altLang="en-US" sz="20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CD8 is on the </a:t>
            </a:r>
            <a:r>
              <a:rPr lang="en-US" altLang="en-US" sz="20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cytotoxic</a:t>
            </a:r>
            <a:r>
              <a:rPr lang="en-US" altLang="en-US" sz="20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 cell – kill infected cells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CD4 is on the </a:t>
            </a:r>
            <a:r>
              <a:rPr lang="en-US" altLang="en-US" sz="20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helper 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 cell – stimulate B cells and macrophages.</a:t>
            </a:r>
          </a:p>
          <a:p>
            <a:pPr>
              <a:spcBef>
                <a:spcPct val="0"/>
              </a:spcBef>
            </a:pPr>
            <a:endParaRPr lang="en-US" altLang="en-US" sz="2400"/>
          </a:p>
          <a:p>
            <a:pPr>
              <a:spcBef>
                <a:spcPct val="0"/>
              </a:spcBef>
            </a:pPr>
            <a:endParaRPr lang="en-US" altLang="en-US" sz="2400"/>
          </a:p>
          <a:p>
            <a:pPr>
              <a:spcBef>
                <a:spcPct val="0"/>
              </a:spcBef>
            </a:pPr>
            <a:endParaRPr lang="en-US" altLang="en-US" sz="2400"/>
          </a:p>
          <a:p>
            <a:pPr>
              <a:spcBef>
                <a:spcPct val="0"/>
              </a:spcBef>
            </a:pPr>
            <a:endParaRPr lang="en-US" altLang="en-US" sz="2400"/>
          </a:p>
          <a:p>
            <a:pPr>
              <a:spcBef>
                <a:spcPct val="0"/>
              </a:spcBef>
            </a:pPr>
            <a:endParaRPr lang="en-US" altLang="en-US" sz="2400"/>
          </a:p>
          <a:p>
            <a:pPr>
              <a:spcBef>
                <a:spcPct val="0"/>
              </a:spcBef>
            </a:pPr>
            <a:endParaRPr lang="en-US" altLang="en-US" sz="2400"/>
          </a:p>
          <a:p>
            <a:pPr>
              <a:spcBef>
                <a:spcPct val="0"/>
              </a:spcBef>
            </a:pPr>
            <a:endParaRPr lang="en-US" altLang="en-US" sz="2400"/>
          </a:p>
          <a:p>
            <a:pPr>
              <a:spcBef>
                <a:spcPct val="0"/>
              </a:spcBef>
            </a:pPr>
            <a:endParaRPr lang="en-US" altLang="en-US" sz="2400"/>
          </a:p>
          <a:p>
            <a:pPr>
              <a:spcBef>
                <a:spcPct val="0"/>
              </a:spcBef>
            </a:pPr>
            <a:endParaRPr lang="en-US" altLang="en-US" sz="2400"/>
          </a:p>
        </p:txBody>
      </p:sp>
      <p:pic>
        <p:nvPicPr>
          <p:cNvPr id="26627" name="Picture 2" descr="figure_05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38" y="3429000"/>
            <a:ext cx="5089525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igure_05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5600"/>
            <a:ext cx="8531225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4"/>
          <p:cNvSpPr txBox="1">
            <a:spLocks noChangeArrowheads="1"/>
          </p:cNvSpPr>
          <p:nvPr/>
        </p:nvSpPr>
        <p:spPr bwMode="auto">
          <a:xfrm>
            <a:off x="152400" y="381000"/>
            <a:ext cx="85344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HIV</a:t>
            </a:r>
            <a:r>
              <a:rPr lang="en-US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uses CD4 as an entry receptor.</a:t>
            </a:r>
          </a:p>
          <a:p>
            <a:pPr>
              <a:spcBef>
                <a:spcPct val="0"/>
              </a:spcBef>
            </a:pPr>
            <a:endParaRPr lang="en-US" alt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disease progresses replication within the CD4 T cell kills the cell and reduces the size of the </a:t>
            </a:r>
            <a:r>
              <a:rPr lang="en-US" altLang="en-US" sz="2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circulating population</a:t>
            </a:r>
          </a:p>
          <a:p>
            <a:pPr>
              <a:spcBef>
                <a:spcPct val="0"/>
              </a:spcBef>
            </a:pPr>
            <a:endParaRPr lang="en-US" alt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loss of T cells </a:t>
            </a:r>
            <a:r>
              <a:rPr lang="en-US" altLang="en-US" sz="2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eventually</a:t>
            </a:r>
            <a:r>
              <a:rPr lang="en-US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reduces the effectiveness of the adaptive immune response to other types of infection</a:t>
            </a:r>
          </a:p>
          <a:p>
            <a:pPr>
              <a:spcBef>
                <a:spcPct val="0"/>
              </a:spcBef>
            </a:pPr>
            <a:endParaRPr lang="en-US" alt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Consequences </a:t>
            </a:r>
            <a:r>
              <a:rPr lang="en-US" altLang="en-US" sz="2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can be </a:t>
            </a:r>
            <a:r>
              <a:rPr lang="en-US" altLang="en-US" sz="28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fatal</a:t>
            </a:r>
            <a:endParaRPr lang="en-US" altLang="en-US" sz="28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381000" y="381000"/>
            <a:ext cx="8382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MHC</a:t>
            </a:r>
            <a:r>
              <a:rPr lang="en-US" altLang="en-US" sz="28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 responsible for ensuring that the correct class of T cell is activated by an infection.</a:t>
            </a:r>
          </a:p>
          <a:p>
            <a:pPr>
              <a:spcBef>
                <a:spcPct val="0"/>
              </a:spcBef>
            </a:pPr>
            <a:endParaRPr lang="en-US" altLang="en-US" sz="28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MHC</a:t>
            </a:r>
            <a:r>
              <a:rPr lang="en-US" altLang="en-US" sz="28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8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US" altLang="en-US" sz="28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presents antigen of intracellular origin to CD</a:t>
            </a:r>
            <a:r>
              <a:rPr lang="en-US" altLang="en-US" sz="28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</a:t>
            </a:r>
            <a:r>
              <a:rPr lang="en-US" altLang="en-US" sz="28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 cells</a:t>
            </a:r>
          </a:p>
          <a:p>
            <a:pPr>
              <a:spcBef>
                <a:spcPct val="0"/>
              </a:spcBef>
            </a:pPr>
            <a:endParaRPr lang="en-US" altLang="en-US" sz="28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MHC</a:t>
            </a:r>
            <a:r>
              <a:rPr lang="en-US" altLang="en-US" sz="28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8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II</a:t>
            </a:r>
            <a:r>
              <a:rPr lang="en-US" altLang="en-US" sz="28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presents antigen of extracellular origin to CD4 T cells</a:t>
            </a:r>
          </a:p>
          <a:p>
            <a:pPr>
              <a:spcBef>
                <a:spcPct val="0"/>
              </a:spcBef>
            </a:pPr>
            <a:endParaRPr lang="en-US" altLang="en-US" sz="2800"/>
          </a:p>
          <a:p>
            <a:pPr>
              <a:spcBef>
                <a:spcPct val="0"/>
              </a:spcBef>
            </a:pP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82550" y="461963"/>
            <a:ext cx="6934200" cy="563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u="sng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Structure of MHC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Membrane glycoproteins</a:t>
            </a:r>
          </a:p>
          <a:p>
            <a:pPr>
              <a:spcBef>
                <a:spcPct val="0"/>
              </a:spcBef>
            </a:pPr>
            <a:endParaRPr lang="en-US" altLang="en-US" sz="200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Function - bind peptide antigens and present to T cells</a:t>
            </a:r>
          </a:p>
          <a:p>
            <a:pPr>
              <a:spcBef>
                <a:spcPct val="0"/>
              </a:spcBef>
            </a:pPr>
            <a:endParaRPr lang="en-US" altLang="en-US" sz="20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MHC class I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Transmembrane heavy chain (</a:t>
            </a:r>
            <a:r>
              <a:rPr lang="el-GR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α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Complexed with small protein, </a:t>
            </a:r>
            <a:r>
              <a:rPr lang="el-GR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β</a:t>
            </a:r>
            <a:r>
              <a:rPr lang="en-US" altLang="en-US" sz="2000" baseline="-25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-microglobulin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Peptide binding site formed by </a:t>
            </a:r>
            <a:r>
              <a:rPr lang="en-US" altLang="en-US" sz="20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folding</a:t>
            </a:r>
            <a:r>
              <a:rPr lang="en-US" altLang="en-US" sz="20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</a:t>
            </a:r>
            <a:r>
              <a:rPr lang="el-GR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α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chain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MHC class II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Two transmembrane chains (</a:t>
            </a:r>
            <a:r>
              <a:rPr lang="el-GR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α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el-GR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β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Both 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contribute to formation of peptide binding site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en-US" altLang="en-US" sz="20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support domains 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the molecules provide a specific binding site for either CD4 or CD8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pic>
        <p:nvPicPr>
          <p:cNvPr id="32771" name="Picture 2" descr="figure_05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6631"/>
          <a:stretch>
            <a:fillRect/>
          </a:stretch>
        </p:blipFill>
        <p:spPr bwMode="auto">
          <a:xfrm>
            <a:off x="6953250" y="217488"/>
            <a:ext cx="2095500" cy="29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2" descr="figure_05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-50000" b="56631"/>
          <a:stretch>
            <a:fillRect/>
          </a:stretch>
        </p:blipFill>
        <p:spPr bwMode="auto">
          <a:xfrm>
            <a:off x="6985000" y="3429000"/>
            <a:ext cx="4191000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figure_05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535988" cy="46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152400" y="228600"/>
            <a:ext cx="8840788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sites on an MHC molecule that interact with the TCR and co-receptor are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separate</a:t>
            </a:r>
          </a:p>
          <a:p>
            <a:pPr>
              <a:spcBef>
                <a:spcPct val="0"/>
              </a:spcBef>
            </a:pPr>
            <a:endParaRPr lang="en-US" altLang="en-US" sz="110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Both</a:t>
            </a: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sites</a:t>
            </a: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must</a:t>
            </a: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 engaged for T cell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activation</a:t>
            </a: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occur.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gure_05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77"/>
          <a:stretch>
            <a:fillRect/>
          </a:stretch>
        </p:blipFill>
        <p:spPr bwMode="auto">
          <a:xfrm>
            <a:off x="6019800" y="152400"/>
            <a:ext cx="2909888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381000" y="609600"/>
            <a:ext cx="5715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T cell receptor </a:t>
            </a:r>
            <a:r>
              <a:rPr lang="en-US" altLang="en-US" sz="20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resembles 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membrane bound Fab fragment of immunoglobulin</a:t>
            </a:r>
          </a:p>
          <a:p>
            <a:pPr>
              <a:spcBef>
                <a:spcPct val="0"/>
              </a:spcBef>
            </a:pPr>
            <a:endParaRPr lang="en-US" altLang="en-US" sz="20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altLang="en-US" sz="20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different polypeptide chains, TCR</a:t>
            </a:r>
            <a:r>
              <a:rPr lang="el-GR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α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TCR</a:t>
            </a:r>
            <a:r>
              <a:rPr lang="el-GR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β</a:t>
            </a:r>
            <a:endParaRPr lang="en-US" altLang="en-US" sz="20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0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genes for each chain have a </a:t>
            </a:r>
            <a:r>
              <a:rPr lang="en-US" altLang="en-US" sz="20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germline organization</a:t>
            </a:r>
            <a:r>
              <a:rPr lang="en-US" altLang="en-US" sz="20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similar to that of the Ig genes</a:t>
            </a:r>
          </a:p>
          <a:p>
            <a:pPr>
              <a:spcBef>
                <a:spcPct val="0"/>
              </a:spcBef>
            </a:pPr>
            <a:endParaRPr lang="en-US" altLang="en-US" sz="20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Gene recombination 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must occur to produce functional genes for both the </a:t>
            </a:r>
            <a:r>
              <a:rPr lang="el-GR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α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el-GR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β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chains</a:t>
            </a:r>
          </a:p>
          <a:p>
            <a:pPr>
              <a:spcBef>
                <a:spcPct val="0"/>
              </a:spcBef>
            </a:pPr>
            <a:endParaRPr lang="en-US" altLang="en-US" sz="20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Together</a:t>
            </a:r>
            <a:r>
              <a:rPr lang="en-US" altLang="en-US" sz="20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l-GR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α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el-GR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β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chains define a </a:t>
            </a:r>
            <a:r>
              <a:rPr lang="en-US" altLang="en-US" sz="20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unique</a:t>
            </a:r>
            <a:r>
              <a:rPr lang="en-US" altLang="en-US" sz="20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 cell receptor</a:t>
            </a:r>
          </a:p>
          <a:p>
            <a:pPr>
              <a:spcBef>
                <a:spcPct val="0"/>
              </a:spcBef>
            </a:pPr>
            <a:endParaRPr lang="en-US" altLang="en-US" sz="20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 cells have a single antigen-binding specificity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5"/>
          <p:cNvSpPr txBox="1">
            <a:spLocks noChangeArrowheads="1"/>
          </p:cNvSpPr>
          <p:nvPr/>
        </p:nvSpPr>
        <p:spPr bwMode="auto">
          <a:xfrm>
            <a:off x="152400" y="381000"/>
            <a:ext cx="8763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MHC molecules exhibit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promiscuous</a:t>
            </a: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binding specificities – i.e. not restricted to binding to an individual antigen epitope</a:t>
            </a:r>
          </a:p>
          <a:p>
            <a:pPr>
              <a:spcBef>
                <a:spcPct val="0"/>
              </a:spcBef>
            </a:pPr>
            <a:endParaRPr lang="en-US" altLang="en-US" sz="16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peptide binding site is a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deep groove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 the surface of the MHC</a:t>
            </a:r>
          </a:p>
          <a:p>
            <a:pPr>
              <a:spcBef>
                <a:spcPct val="0"/>
              </a:spcBef>
            </a:pPr>
            <a:endParaRPr lang="en-US" altLang="en-US" sz="16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single peptide is held tightly within the groove by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non-covalent bonds.</a:t>
            </a:r>
          </a:p>
        </p:txBody>
      </p:sp>
      <p:pic>
        <p:nvPicPr>
          <p:cNvPr id="35843" name="Picture 2" descr="figure_05_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27400"/>
            <a:ext cx="55626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7"/>
          <p:cNvSpPr txBox="1">
            <a:spLocks noChangeArrowheads="1"/>
          </p:cNvSpPr>
          <p:nvPr/>
        </p:nvSpPr>
        <p:spPr bwMode="auto">
          <a:xfrm>
            <a:off x="7315200" y="4038600"/>
            <a:ext cx="1828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Longer peptides extend out passed the ends of the groove</a:t>
            </a:r>
          </a:p>
        </p:txBody>
      </p:sp>
      <p:sp>
        <p:nvSpPr>
          <p:cNvPr id="35845" name="TextBox 8"/>
          <p:cNvSpPr txBox="1">
            <a:spLocks noChangeArrowheads="1"/>
          </p:cNvSpPr>
          <p:nvPr/>
        </p:nvSpPr>
        <p:spPr bwMode="auto">
          <a:xfrm>
            <a:off x="152400" y="4038600"/>
            <a:ext cx="16002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Peptide length restricted due to pockets at end of groove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5.4-MHC_I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495300"/>
            <a:ext cx="41719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5.5-MHC_II.mo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733800"/>
            <a:ext cx="411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152400" y="1600200"/>
            <a:ext cx="220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MHC Class I </a:t>
            </a:r>
            <a:r>
              <a:rPr lang="en-US" alt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</a:t>
            </a:r>
          </a:p>
          <a:p>
            <a:r>
              <a:rPr lang="en-US" alt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endParaRPr lang="en-US" altLang="en-US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106363" y="4643438"/>
            <a:ext cx="2290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MHC Class II </a:t>
            </a:r>
            <a:r>
              <a:rPr lang="en-US" alt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</a:t>
            </a:r>
            <a:endParaRPr lang="en-US" altLang="en-US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3998913" y="3351213"/>
            <a:ext cx="1255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(Click to play)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igure_05_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3" y="3609975"/>
            <a:ext cx="3875087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Box 4"/>
          <p:cNvSpPr txBox="1">
            <a:spLocks noChangeArrowheads="1"/>
          </p:cNvSpPr>
          <p:nvPr/>
        </p:nvSpPr>
        <p:spPr bwMode="auto">
          <a:xfrm>
            <a:off x="381000" y="152400"/>
            <a:ext cx="84582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Peptides result from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breakdown</a:t>
            </a: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antigen within different types of intracellular compartments </a:t>
            </a:r>
          </a:p>
          <a:p>
            <a:pPr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Peptides from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intracellular</a:t>
            </a: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pathogens form in the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cytosol</a:t>
            </a: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are transported to ER where they are bound by MHC class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molecules</a:t>
            </a:r>
          </a:p>
          <a:p>
            <a:pPr>
              <a:spcBef>
                <a:spcPct val="0"/>
              </a:spcBef>
            </a:pPr>
            <a:endParaRPr lang="en-US" alt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Extracellular</a:t>
            </a: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antigen taken up by phagocytosis or endocytosis  are degraded in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lysosomes</a:t>
            </a: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where they are bound by MHC class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II</a:t>
            </a: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molecules</a:t>
            </a:r>
          </a:p>
          <a:p>
            <a:pPr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Thus MHC molecules can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label</a:t>
            </a: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peptide as intracellular or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extracellular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origin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igure_05_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5" y="315912"/>
            <a:ext cx="3581400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3657600" y="315912"/>
            <a:ext cx="55626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Viral proteins are synthesized in the cytosol where the ribosomes are situated</a:t>
            </a:r>
          </a:p>
          <a:p>
            <a:pPr>
              <a:spcBef>
                <a:spcPct val="0"/>
              </a:spcBef>
            </a:pPr>
            <a:endParaRPr lang="en-US" alt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Dysfunctional </a:t>
            </a: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host proteins are normally broken down for </a:t>
            </a:r>
            <a:r>
              <a:rPr lang="en-US" alt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recycling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by the </a:t>
            </a:r>
            <a:r>
              <a:rPr lang="en-US" alt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proteasome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presented as self by MHC  = tolerance, prevent immune response</a:t>
            </a:r>
          </a:p>
          <a:p>
            <a:pPr>
              <a:spcBef>
                <a:spcPct val="0"/>
              </a:spcBef>
            </a:pPr>
            <a:endParaRPr lang="en-US" alt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IFN-</a:t>
            </a:r>
            <a:r>
              <a:rPr lang="el-GR" alt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γ</a:t>
            </a:r>
            <a:r>
              <a:rPr lang="en-US" alt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modifies the proteasome (</a:t>
            </a:r>
            <a:r>
              <a:rPr lang="en-US" alt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immunoproteasome</a:t>
            </a: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to target </a:t>
            </a:r>
            <a:r>
              <a:rPr lang="en-US" alt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viral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proteins and produce peptides of the correct length to bind MHC </a:t>
            </a:r>
            <a:r>
              <a:rPr lang="en-US" altLang="en-US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I.</a:t>
            </a:r>
            <a:endParaRPr lang="en-US" alt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Peptides are transported across ER membrane by </a:t>
            </a:r>
            <a:r>
              <a:rPr lang="en-US" alt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TAP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(transporter associated with antigen processing</a:t>
            </a:r>
            <a:r>
              <a:rPr lang="en-US" altLang="en-US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).</a:t>
            </a:r>
            <a:endParaRPr lang="en-US" alt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igure_05_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08" y="1676400"/>
            <a:ext cx="8531225" cy="487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Box 4"/>
          <p:cNvSpPr txBox="1">
            <a:spLocks noChangeArrowheads="1"/>
          </p:cNvSpPr>
          <p:nvPr/>
        </p:nvSpPr>
        <p:spPr bwMode="auto">
          <a:xfrm>
            <a:off x="304800" y="152400"/>
            <a:ext cx="82565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MHC is delivered to the ER in an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immature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form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Peptide is bound and the MHC molecule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completes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its </a:t>
            </a:r>
            <a:r>
              <a:rPr lang="en-US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folding.</a:t>
            </a: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6"/>
          <p:cNvSpPr txBox="1">
            <a:spLocks noChangeArrowheads="1"/>
          </p:cNvSpPr>
          <p:nvPr/>
        </p:nvSpPr>
        <p:spPr bwMode="auto">
          <a:xfrm>
            <a:off x="152400" y="457200"/>
            <a:ext cx="8763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Extracellular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antigens are engulfed into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vesicles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These membrane bound vesicles become part of a transport network moving from the plasma membrane to the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interior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the cell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 route the vesicles become acidified and fuse with the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lysosome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that contain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proteases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Peptides are produced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Macrophages, dendritic cells and B cells all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process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antigen inside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vesicles</a:t>
            </a:r>
          </a:p>
          <a:p>
            <a:pPr>
              <a:spcBef>
                <a:spcPct val="0"/>
              </a:spcBef>
            </a:pPr>
            <a:endParaRPr lang="en-US" altLang="en-US" sz="2400" dirty="0"/>
          </a:p>
          <a:p>
            <a:pPr>
              <a:spcBef>
                <a:spcPct val="0"/>
              </a:spcBef>
            </a:pPr>
            <a:endParaRPr lang="en-US" altLang="en-US" sz="2400" dirty="0"/>
          </a:p>
          <a:p>
            <a:pPr>
              <a:spcBef>
                <a:spcPct val="0"/>
              </a:spcBef>
            </a:pP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igure_05_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6324600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152400" y="152400"/>
            <a:ext cx="868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MHC class II is also contained in the vesicle system and when vesicles fuse the peptide can be loaded onto the MHC </a:t>
            </a:r>
            <a:r>
              <a:rPr lang="en-US" altLang="en-US" sz="1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molecule.</a:t>
            </a:r>
            <a:endParaRPr lang="en-US" altLang="en-US" sz="1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108" name="TextBox 5"/>
          <p:cNvSpPr txBox="1">
            <a:spLocks noChangeArrowheads="1"/>
          </p:cNvSpPr>
          <p:nvPr/>
        </p:nvSpPr>
        <p:spPr bwMode="auto">
          <a:xfrm>
            <a:off x="228600" y="5827683"/>
            <a:ext cx="8610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Mycobacteria prevent fusion of the phagosome with the lysosome and thus avoid digestion and MHC association of its antigens –immune </a:t>
            </a:r>
            <a:r>
              <a:rPr lang="en-US" altLang="en-US" sz="20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evasion.</a:t>
            </a:r>
            <a:endParaRPr lang="en-US" altLang="en-US" sz="20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figure_05_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8963"/>
            <a:ext cx="8531225" cy="372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Box 4"/>
          <p:cNvSpPr txBox="1">
            <a:spLocks noChangeArrowheads="1"/>
          </p:cNvSpPr>
          <p:nvPr/>
        </p:nvSpPr>
        <p:spPr bwMode="auto">
          <a:xfrm>
            <a:off x="169863" y="142875"/>
            <a:ext cx="8821737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MHC II is blocked from binding inappropriate peptides in the ER by an </a:t>
            </a:r>
            <a:r>
              <a:rPr lang="en-US" alt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invariant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chain (common to all individuals</a:t>
            </a:r>
            <a:r>
              <a:rPr lang="en-US" altLang="en-US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).</a:t>
            </a:r>
            <a:endParaRPr lang="en-US" alt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invariant chain also </a:t>
            </a:r>
            <a:r>
              <a:rPr lang="en-US" alt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delivers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MHC II to a vesicle where the chain is reduced to a </a:t>
            </a:r>
            <a:r>
              <a:rPr lang="en-US" alt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CLIP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(class II associated invariant chain peptide</a:t>
            </a:r>
            <a:r>
              <a:rPr lang="en-US" altLang="en-US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).</a:t>
            </a:r>
          </a:p>
          <a:p>
            <a:pPr>
              <a:spcBef>
                <a:spcPct val="0"/>
              </a:spcBef>
              <a:buNone/>
            </a:pPr>
            <a:endParaRPr lang="en-US" alt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CLIP can only be removed by MHC association with </a:t>
            </a:r>
            <a:r>
              <a:rPr lang="en-US" alt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HLA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–</a:t>
            </a:r>
            <a:r>
              <a:rPr lang="en-US" alt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DM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which permits replacement with the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strongest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binding </a:t>
            </a:r>
            <a:r>
              <a:rPr lang="en-US" altLang="en-US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peptide.</a:t>
            </a:r>
            <a:endParaRPr lang="en-US" alt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1"/>
          <p:cNvSpPr txBox="1">
            <a:spLocks noChangeArrowheads="1"/>
          </p:cNvSpPr>
          <p:nvPr/>
        </p:nvSpPr>
        <p:spPr bwMode="auto">
          <a:xfrm>
            <a:off x="304800" y="152400"/>
            <a:ext cx="8534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During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antigen recognition the TCR binds to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both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the peptide and the MHC </a:t>
            </a:r>
            <a:r>
              <a:rPr lang="en-US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molecule.</a:t>
            </a: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peptide:MHC complex forms the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TCR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ligand.</a:t>
            </a:r>
            <a:endParaRPr lang="en-US" altLang="en-US" sz="24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/>
          </a:p>
          <a:p>
            <a:pPr>
              <a:spcBef>
                <a:spcPct val="0"/>
              </a:spcBef>
            </a:pPr>
            <a:endParaRPr lang="en-US" altLang="en-US" sz="2400" dirty="0"/>
          </a:p>
        </p:txBody>
      </p:sp>
      <p:pic>
        <p:nvPicPr>
          <p:cNvPr id="51203" name="Picture 3" descr="figure_05_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3" r="33627" b="46477"/>
          <a:stretch>
            <a:fillRect/>
          </a:stretch>
        </p:blipFill>
        <p:spPr bwMode="auto">
          <a:xfrm>
            <a:off x="2501900" y="2362200"/>
            <a:ext cx="34417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Oval 1"/>
          <p:cNvSpPr>
            <a:spLocks noChangeArrowheads="1"/>
          </p:cNvSpPr>
          <p:nvPr/>
        </p:nvSpPr>
        <p:spPr bwMode="auto">
          <a:xfrm>
            <a:off x="3592513" y="4278313"/>
            <a:ext cx="1260475" cy="7620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figure_05_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5" b="20834"/>
          <a:stretch>
            <a:fillRect/>
          </a:stretch>
        </p:blipFill>
        <p:spPr bwMode="auto">
          <a:xfrm>
            <a:off x="6632575" y="152400"/>
            <a:ext cx="251142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Box 3"/>
          <p:cNvSpPr txBox="1">
            <a:spLocks noChangeArrowheads="1"/>
          </p:cNvSpPr>
          <p:nvPr/>
        </p:nvSpPr>
        <p:spPr bwMode="auto">
          <a:xfrm>
            <a:off x="304800" y="381000"/>
            <a:ext cx="60960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grove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the MHC molecule is formed by 8 </a:t>
            </a:r>
            <a:r>
              <a:rPr lang="en-US" alt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antiparallel </a:t>
            </a:r>
            <a:r>
              <a:rPr lang="el-GR" alt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β</a:t>
            </a:r>
            <a:r>
              <a:rPr lang="en-US" alt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strands </a:t>
            </a: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2 </a:t>
            </a:r>
            <a:r>
              <a:rPr lang="el-GR" alt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α</a:t>
            </a:r>
            <a:r>
              <a:rPr lang="en-US" alt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helices</a:t>
            </a:r>
          </a:p>
          <a:p>
            <a:pPr>
              <a:spcBef>
                <a:spcPct val="0"/>
              </a:spcBef>
            </a:pPr>
            <a:endParaRPr lang="en-US" alt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peptide lies between the helices forming a nearly </a:t>
            </a:r>
            <a:r>
              <a:rPr lang="en-US" alt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flat surface </a:t>
            </a: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TCR </a:t>
            </a:r>
            <a:r>
              <a:rPr lang="en-US" altLang="en-US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interaction.</a:t>
            </a:r>
            <a:endParaRPr lang="en-US" alt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CDR3 loops of the TCR binds to the peptide and is the </a:t>
            </a:r>
            <a:r>
              <a:rPr lang="en-US" alt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most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variable portion of the </a:t>
            </a:r>
            <a:r>
              <a:rPr lang="en-US" altLang="en-US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TCR.</a:t>
            </a:r>
            <a:endParaRPr lang="en-US" alt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CDR1 and CDR2 bind at </a:t>
            </a:r>
            <a:r>
              <a:rPr lang="en-US" alt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either side</a:t>
            </a: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the peptide and to the MHC molecule holding </a:t>
            </a:r>
            <a:r>
              <a:rPr lang="en-US" altLang="en-US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it.</a:t>
            </a:r>
            <a:endParaRPr lang="en-US" alt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During infection MHC expression is up regulated by </a:t>
            </a:r>
            <a:r>
              <a:rPr lang="en-US" alt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cytokines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increase the efficiency of antigen </a:t>
            </a:r>
            <a:r>
              <a:rPr lang="en-US" altLang="en-US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presentation.</a:t>
            </a:r>
            <a:endParaRPr lang="en-US" alt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457200" y="228600"/>
            <a:ext cx="845820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α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el-GR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β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chains have a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variable</a:t>
            </a: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</a:t>
            </a: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constant</a:t>
            </a: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region</a:t>
            </a:r>
          </a:p>
          <a:p>
            <a:pPr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chains are folded into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domains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amino-terminal V domain , C domain and membrane–anchoring domain</a:t>
            </a:r>
          </a:p>
          <a:p>
            <a:pPr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antigen recognition site is formed by the V</a:t>
            </a:r>
            <a:r>
              <a:rPr lang="el-GR" altLang="en-US" sz="2400" baseline="-25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α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V</a:t>
            </a:r>
            <a:r>
              <a:rPr lang="el-GR" altLang="en-US" sz="2400" baseline="-25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β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domains</a:t>
            </a:r>
          </a:p>
          <a:p>
            <a:pPr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Sequence variation is clustered into regions of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hyper variability</a:t>
            </a:r>
          </a:p>
          <a:p>
            <a:pPr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These correspond to the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loops</a:t>
            </a: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the polypeptide chain at the end of the domain farthest from the T cell membrane.</a:t>
            </a:r>
          </a:p>
          <a:p>
            <a:pPr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Loops =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CDR</a:t>
            </a: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altLang="en-US"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Complementarity determining regions)</a:t>
            </a:r>
            <a:endParaRPr lang="en-US" altLang="en-US" sz="24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/>
          </a:p>
          <a:p>
            <a:pPr>
              <a:spcBef>
                <a:spcPct val="0"/>
              </a:spcBef>
            </a:pPr>
            <a:endParaRPr lang="en-US" altLang="en-US" sz="2400"/>
          </a:p>
          <a:p>
            <a:pPr>
              <a:spcBef>
                <a:spcPct val="0"/>
              </a:spcBef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figure_05_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"/>
          <a:stretch>
            <a:fillRect/>
          </a:stretch>
        </p:blipFill>
        <p:spPr bwMode="auto">
          <a:xfrm>
            <a:off x="6096000" y="381000"/>
            <a:ext cx="3048000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Box 2"/>
          <p:cNvSpPr txBox="1">
            <a:spLocks noChangeArrowheads="1"/>
          </p:cNvSpPr>
          <p:nvPr/>
        </p:nvSpPr>
        <p:spPr bwMode="auto">
          <a:xfrm>
            <a:off x="0" y="152400"/>
            <a:ext cx="609600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u="sng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MHC class I and II are expressed differentially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 u="sng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MHC I is expressed at all times (</a:t>
            </a:r>
            <a:r>
              <a:rPr lang="en-US" alt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constitutively</a:t>
            </a: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on nearly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the cells within the </a:t>
            </a:r>
            <a:r>
              <a:rPr lang="en-US" altLang="en-US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body.</a:t>
            </a:r>
            <a:endParaRPr lang="en-US" alt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 allows for comprehensive surveillance by CD8 T </a:t>
            </a:r>
            <a:r>
              <a:rPr lang="en-US" altLang="en-US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cells.</a:t>
            </a:r>
            <a:endParaRPr lang="en-US" alt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RBC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not express </a:t>
            </a:r>
            <a:r>
              <a:rPr lang="en-US" altLang="en-US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MHC.</a:t>
            </a:r>
            <a:endParaRPr lang="en-US" alt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MHC II is constitutively expressed on a limited number of cell types, the </a:t>
            </a:r>
            <a:r>
              <a:rPr lang="en-US" alt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professional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antigen presenting </a:t>
            </a:r>
            <a:r>
              <a:rPr lang="en-US" altLang="en-US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cells.</a:t>
            </a:r>
            <a:endParaRPr lang="en-US" alt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Why the difference?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cells vulnerable to </a:t>
            </a:r>
            <a:r>
              <a:rPr lang="en-US" alt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intracellular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infection but </a:t>
            </a:r>
            <a:r>
              <a:rPr lang="en-US" alt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only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phagocytic cells can engulf and present </a:t>
            </a:r>
            <a:r>
              <a:rPr lang="en-US" alt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extracellular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antigen.</a:t>
            </a:r>
            <a:endParaRPr lang="en-US" alt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/>
          </a:p>
          <a:p>
            <a:pPr>
              <a:spcBef>
                <a:spcPct val="0"/>
              </a:spcBef>
            </a:pPr>
            <a:endParaRPr lang="en-US" altLang="en-US" sz="2400" dirty="0"/>
          </a:p>
        </p:txBody>
      </p:sp>
      <p:sp>
        <p:nvSpPr>
          <p:cNvPr id="54276" name="Right Arrow 3"/>
          <p:cNvSpPr>
            <a:spLocks noChangeArrowheads="1"/>
          </p:cNvSpPr>
          <p:nvPr/>
        </p:nvSpPr>
        <p:spPr bwMode="auto">
          <a:xfrm>
            <a:off x="2362200" y="3962400"/>
            <a:ext cx="3429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2"/>
          <p:cNvSpPr txBox="1">
            <a:spLocks noChangeArrowheads="1"/>
          </p:cNvSpPr>
          <p:nvPr/>
        </p:nvSpPr>
        <p:spPr bwMode="auto">
          <a:xfrm>
            <a:off x="228600" y="304800"/>
            <a:ext cx="85344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Human MHC </a:t>
            </a:r>
            <a:r>
              <a:rPr lang="en-US" altLang="en-US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=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HLA, human leukocyte antigen complex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Named because, when originally discovered they were found on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white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blood cells (leukocytes) not </a:t>
            </a:r>
            <a:r>
              <a:rPr lang="en-US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RBCs.</a:t>
            </a: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HLA class I and HLA class II are the MHC class I and MHC class II molecules in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humans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Unlike the genes encoding the BCR and TCR the HLA genes undergo </a:t>
            </a:r>
            <a:r>
              <a:rPr lang="en-US" altLang="en-US" sz="2400" b="1" u="sng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recombination.</a:t>
            </a: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ChangeArrowheads="1"/>
          </p:cNvSpPr>
          <p:nvPr/>
        </p:nvSpPr>
        <p:spPr bwMode="auto">
          <a:xfrm>
            <a:off x="381000" y="533400"/>
            <a:ext cx="82296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Diversity of HLA is due to </a:t>
            </a:r>
          </a:p>
          <a:p>
            <a:pPr>
              <a:spcBef>
                <a:spcPct val="0"/>
              </a:spcBef>
            </a:pPr>
            <a:endParaRPr lang="en-US" alt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Genetic polymorphism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multiple alternative forms of the gene within the population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Gene families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within an individual multiple similar genes are present encoding the MHC I heavy chain, MHC II </a:t>
            </a:r>
            <a:r>
              <a:rPr lang="el-GR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α</a:t>
            </a:r>
            <a:r>
              <a:rPr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chain and MHC II </a:t>
            </a:r>
            <a:r>
              <a:rPr lang="el-GR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β</a:t>
            </a:r>
            <a:r>
              <a:rPr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chain.</a:t>
            </a:r>
            <a:endParaRPr lang="en-US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1"/>
          <p:cNvSpPr txBox="1">
            <a:spLocks noChangeArrowheads="1"/>
          </p:cNvSpPr>
          <p:nvPr/>
        </p:nvSpPr>
        <p:spPr bwMode="auto">
          <a:xfrm>
            <a:off x="228600" y="152400"/>
            <a:ext cx="8610600" cy="698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isotype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usually refers to any related proteins/genes from a particular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2" action="ppaction://hlinkfile" tooltip="Gene family"/>
              </a:rPr>
              <a:t>gene family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2 different forms of a HLA gene inherited from each parent are known as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gene alleles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the encoded protein is an </a:t>
            </a:r>
            <a:r>
              <a:rPr lang="en-US" altLang="en-US" sz="2400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allotype</a:t>
            </a:r>
            <a:r>
              <a:rPr lang="en-US" altLang="en-US" sz="24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altLang="en-US" sz="24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 diversity results in most humans being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heterozygous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a particular HLA </a:t>
            </a:r>
            <a:r>
              <a:rPr lang="en-US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gene.</a:t>
            </a: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Humans have 6 MHC I isotypes and 5 MHC II </a:t>
            </a:r>
            <a:r>
              <a:rPr lang="en-US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isotypes.</a:t>
            </a: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Some isotypes are more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polymorphic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their genes than </a:t>
            </a:r>
            <a:r>
              <a:rPr lang="en-US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others.</a:t>
            </a: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 relates to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function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HLA-DM used to remove CLIP has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few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alleles.</a:t>
            </a: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HLA –A presents antigen to T cells and has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many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alleles.</a:t>
            </a: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figure_05_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5257800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Box 3"/>
          <p:cNvSpPr txBox="1">
            <a:spLocks noChangeArrowheads="1"/>
          </p:cNvSpPr>
          <p:nvPr/>
        </p:nvSpPr>
        <p:spPr bwMode="auto">
          <a:xfrm>
            <a:off x="152400" y="0"/>
            <a:ext cx="87630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MHC I :  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HLA-A, HLA-B and HLA-C present peptide to CD8 T cells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HLA-E and HLA-G interact with NK cells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HLA-F unknown function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MHC II: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HLA-DP, HLA-DQ and HLA-DR present to CD4 T cells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HLA-DM and HLA-DO regulate peptide loading onto the other </a:t>
            </a:r>
            <a:r>
              <a:rPr lang="en-US" altLang="en-US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HLAs.</a:t>
            </a:r>
            <a:endParaRPr lang="en-US" alt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		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figure_05_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 bwMode="auto">
          <a:xfrm>
            <a:off x="5853113" y="0"/>
            <a:ext cx="3290887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Box 2"/>
          <p:cNvSpPr txBox="1">
            <a:spLocks noChangeArrowheads="1"/>
          </p:cNvSpPr>
          <p:nvPr/>
        </p:nvSpPr>
        <p:spPr bwMode="auto">
          <a:xfrm>
            <a:off x="152400" y="381000"/>
            <a:ext cx="5562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HLA complex – region of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 million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bp on chromosome 6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Sequence is divided into three regions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Class I – six functional genes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Class II – five functional genes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Class III – divides the other two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invariant light chain of MHC I (</a:t>
            </a:r>
            <a:r>
              <a:rPr lang="el-GR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β</a:t>
            </a:r>
            <a:r>
              <a:rPr lang="en-US" altLang="en-US" sz="2400" baseline="-25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2-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microglobulin) is carried on Chromosome </a:t>
            </a:r>
            <a:r>
              <a:rPr lang="en-US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15.</a:t>
            </a: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 dirty="0"/>
          </a:p>
        </p:txBody>
      </p:sp>
      <p:pic>
        <p:nvPicPr>
          <p:cNvPr id="61444" name="Picture 2" descr="figure_05_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5867400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TextBox 4"/>
          <p:cNvSpPr txBox="1">
            <a:spLocks noChangeArrowheads="1"/>
          </p:cNvSpPr>
          <p:nvPr/>
        </p:nvSpPr>
        <p:spPr bwMode="auto">
          <a:xfrm>
            <a:off x="6096000" y="6084957"/>
            <a:ext cx="3048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One of each of these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 on chromosome 6</a:t>
            </a:r>
          </a:p>
        </p:txBody>
      </p:sp>
      <p:cxnSp>
        <p:nvCxnSpPr>
          <p:cNvPr id="61446" name="Straight Arrow Connector 7"/>
          <p:cNvCxnSpPr>
            <a:cxnSpLocks noChangeShapeType="1"/>
          </p:cNvCxnSpPr>
          <p:nvPr/>
        </p:nvCxnSpPr>
        <p:spPr bwMode="auto">
          <a:xfrm rot="10800000">
            <a:off x="4267200" y="6324600"/>
            <a:ext cx="1600200" cy="2286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47" name="Straight Arrow Connector 9"/>
          <p:cNvCxnSpPr>
            <a:cxnSpLocks noChangeShapeType="1"/>
          </p:cNvCxnSpPr>
          <p:nvPr/>
        </p:nvCxnSpPr>
        <p:spPr bwMode="auto">
          <a:xfrm rot="5400000" flipH="1" flipV="1">
            <a:off x="8420100" y="5829300"/>
            <a:ext cx="609600" cy="2286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1"/>
          <p:cNvSpPr txBox="1">
            <a:spLocks noChangeArrowheads="1"/>
          </p:cNvSpPr>
          <p:nvPr/>
        </p:nvSpPr>
        <p:spPr bwMode="auto">
          <a:xfrm>
            <a:off x="381000" y="457200"/>
            <a:ext cx="86106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particular combination of HLA alleles found on chromosome 6 is known as the </a:t>
            </a:r>
            <a:r>
              <a:rPr lang="en-US" altLang="en-US" sz="24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haplotype.</a:t>
            </a:r>
            <a:endParaRPr lang="en-US" altLang="en-US" sz="24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 individual has two copies of chromosome 6 (diploid) and thus has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two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HLA </a:t>
            </a:r>
            <a:r>
              <a:rPr lang="en-US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haplotypes.</a:t>
            </a: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Diversity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resulting from the combination of multiple genes and multiple alleles of these genes means that millions of different HLA isoforms are </a:t>
            </a:r>
            <a:r>
              <a:rPr lang="en-US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possible.</a:t>
            </a: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advantage of having multiple HLA genes is that they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contribute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different peptide-binding specificities which allows a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greater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variety of pathogen derived peptides to be presented and activate more T </a:t>
            </a:r>
            <a:r>
              <a:rPr lang="en-US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cells.</a:t>
            </a: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/>
          </a:p>
          <a:p>
            <a:pPr>
              <a:spcBef>
                <a:spcPct val="0"/>
              </a:spcBef>
            </a:pP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figure_05_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317500"/>
            <a:ext cx="6210300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figure_05_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00300"/>
            <a:ext cx="5907088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Box 2"/>
          <p:cNvSpPr txBox="1">
            <a:spLocks noChangeArrowheads="1"/>
          </p:cNvSpPr>
          <p:nvPr/>
        </p:nvSpPr>
        <p:spPr bwMode="auto">
          <a:xfrm>
            <a:off x="152400" y="152401"/>
            <a:ext cx="8458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MHC restriction arises due to the </a:t>
            </a:r>
            <a:r>
              <a:rPr lang="en-US" alt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nature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TCR </a:t>
            </a:r>
            <a:r>
              <a:rPr lang="en-US" altLang="en-US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binding.</a:t>
            </a:r>
            <a:endParaRPr lang="en-US" alt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TCR must interact with </a:t>
            </a:r>
            <a:r>
              <a:rPr lang="en-US" alt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both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peptide and the MHC molecule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to trigger recognition and the effector </a:t>
            </a:r>
            <a:r>
              <a:rPr lang="en-US" altLang="en-US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function.</a:t>
            </a:r>
            <a:endParaRPr lang="en-US" alt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increases specificity </a:t>
            </a: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 the part of the T </a:t>
            </a:r>
            <a:r>
              <a:rPr lang="en-US" altLang="en-US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cell.</a:t>
            </a:r>
            <a:endParaRPr lang="en-US" alt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1"/>
          <p:cNvSpPr txBox="1">
            <a:spLocks noChangeArrowheads="1"/>
          </p:cNvSpPr>
          <p:nvPr/>
        </p:nvSpPr>
        <p:spPr bwMode="auto">
          <a:xfrm>
            <a:off x="533400" y="304800"/>
            <a:ext cx="83058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MHC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polymorphism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triggers T cell reaction that can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reject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transplanted </a:t>
            </a:r>
            <a:r>
              <a:rPr lang="en-US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organs.</a:t>
            </a: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During T cell maturation tolerance is generated by deleting cells which bind too tightly to self MHC expressed in the </a:t>
            </a:r>
            <a:r>
              <a:rPr lang="en-US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thymus.</a:t>
            </a: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Remaining T cells can not react against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self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MHC isoforms (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autologous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isoforms</a:t>
            </a:r>
            <a:r>
              <a:rPr lang="en-US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).</a:t>
            </a: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However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alloreactive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 cells may react against any isoform which is not present in the individual (allogeneic isoforms</a:t>
            </a:r>
            <a:r>
              <a:rPr lang="en-US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).</a:t>
            </a: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/>
          </a:p>
          <a:p>
            <a:pPr>
              <a:spcBef>
                <a:spcPct val="0"/>
              </a:spcBef>
            </a:pP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gure_05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1295400"/>
            <a:ext cx="5027612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1052513" y="236538"/>
            <a:ext cx="6477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 domains of </a:t>
            </a:r>
            <a:r>
              <a:rPr lang="el-GR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α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el-GR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β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chains each have 3 CDRs</a:t>
            </a:r>
          </a:p>
        </p:txBody>
      </p:sp>
      <p:sp>
        <p:nvSpPr>
          <p:cNvPr id="9220" name="Right Brace 5"/>
          <p:cNvSpPr>
            <a:spLocks/>
          </p:cNvSpPr>
          <p:nvPr/>
        </p:nvSpPr>
        <p:spPr bwMode="auto">
          <a:xfrm>
            <a:off x="6934200" y="1524000"/>
            <a:ext cx="304800" cy="2209800"/>
          </a:xfrm>
          <a:prstGeom prst="rightBrace">
            <a:avLst>
              <a:gd name="adj1" fmla="val 8324"/>
              <a:gd name="adj2" fmla="val 50000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21" name="Right Brace 6"/>
          <p:cNvSpPr>
            <a:spLocks/>
          </p:cNvSpPr>
          <p:nvPr/>
        </p:nvSpPr>
        <p:spPr bwMode="auto">
          <a:xfrm>
            <a:off x="6934200" y="4191000"/>
            <a:ext cx="304800" cy="2209800"/>
          </a:xfrm>
          <a:prstGeom prst="rightBrace">
            <a:avLst>
              <a:gd name="adj1" fmla="val 8324"/>
              <a:gd name="adj2" fmla="val 50000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7467600" y="2209800"/>
            <a:ext cx="13525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Variable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domains</a:t>
            </a:r>
          </a:p>
        </p:txBody>
      </p:sp>
      <p:sp>
        <p:nvSpPr>
          <p:cNvPr id="9223" name="TextBox 8"/>
          <p:cNvSpPr txBox="1">
            <a:spLocks noChangeArrowheads="1"/>
          </p:cNvSpPr>
          <p:nvPr/>
        </p:nvSpPr>
        <p:spPr bwMode="auto">
          <a:xfrm>
            <a:off x="7543800" y="4800600"/>
            <a:ext cx="14859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Constant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domains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ChangeArrowheads="1"/>
          </p:cNvSpPr>
          <p:nvPr/>
        </p:nvSpPr>
        <p:spPr bwMode="auto">
          <a:xfrm>
            <a:off x="609600" y="1350963"/>
            <a:ext cx="81534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During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transplantation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a kidney an </a:t>
            </a:r>
            <a:r>
              <a:rPr lang="en-US" altLang="en-US" sz="24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alloreaction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may occur if T cells of the recipient patient react against the HLA molecules on the donor kidney leading to destruction of donor tissue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HLA types must be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matched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closely and immunosuppressive drugs used to guard against </a:t>
            </a:r>
            <a:r>
              <a:rPr lang="en-US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rejection.</a:t>
            </a: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GsyBwDVnTU?version=3&amp;hl=en_US"/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924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Box 2"/>
          <p:cNvSpPr txBox="1">
            <a:spLocks noChangeArrowheads="1"/>
          </p:cNvSpPr>
          <p:nvPr/>
        </p:nvSpPr>
        <p:spPr bwMode="auto">
          <a:xfrm>
            <a:off x="3352800" y="914400"/>
            <a:ext cx="3108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Killer T Cell - YouTube</a:t>
            </a: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762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Cytotoxic T-cells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52400" y="381000"/>
            <a:ext cx="83058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 cell receptor has a single antigen binding site</a:t>
            </a:r>
          </a:p>
          <a:p>
            <a:pPr>
              <a:spcBef>
                <a:spcPct val="0"/>
              </a:spcBef>
            </a:pPr>
            <a:endParaRPr lang="en-US" alt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TCR is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always</a:t>
            </a: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membrane bound</a:t>
            </a:r>
          </a:p>
          <a:p>
            <a:pPr>
              <a:spcBef>
                <a:spcPct val="0"/>
              </a:spcBef>
            </a:pPr>
            <a:endParaRPr lang="en-US" alt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TCR can only bind to antigen presented in the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context of an MHC</a:t>
            </a: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molecule expressed on the surface of another cell.</a:t>
            </a:r>
          </a:p>
          <a:p>
            <a:pPr>
              <a:spcBef>
                <a:spcPct val="0"/>
              </a:spcBef>
            </a:pPr>
            <a:endParaRPr lang="en-US" alt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Multiple copies of the TCR bind to multiple copies of the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antigen:MHC</a:t>
            </a: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complex on the opposing cell</a:t>
            </a:r>
          </a:p>
          <a:p>
            <a:pPr>
              <a:spcBef>
                <a:spcPct val="0"/>
              </a:spcBef>
            </a:pPr>
            <a:endParaRPr lang="en-US" alt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 achieves multipoint attachments which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increase</a:t>
            </a: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strength of the bond between the two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381000" y="533400"/>
            <a:ext cx="85344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TCR diversity achieved by gene segment recombination</a:t>
            </a:r>
          </a:p>
          <a:p>
            <a:pPr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mechanism for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somatic recombination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 the same as that used by the B cell</a:t>
            </a:r>
          </a:p>
          <a:p>
            <a:pPr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 cells </a:t>
            </a:r>
            <a:r>
              <a:rPr lang="en-US" altLang="en-US" sz="2400" b="1" u="sng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not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undergo further variation after antigen recognition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</a:t>
            </a: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somatic hypermutation or class switching is needed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TCR is used only for recognition and has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</a:t>
            </a: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individual effector function like that of the B cell receptor.</a:t>
            </a:r>
          </a:p>
          <a:p>
            <a:pPr>
              <a:spcBef>
                <a:spcPct val="0"/>
              </a:spcBef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igure_05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56007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0" y="152400"/>
            <a:ext cx="8534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α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chain locus on chromosome 14</a:t>
            </a:r>
          </a:p>
          <a:p>
            <a:pPr>
              <a:spcBef>
                <a:spcPct val="0"/>
              </a:spcBef>
            </a:pPr>
            <a:r>
              <a:rPr lang="el-GR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β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chain locus chromosome 7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Only one C region gene is necessary (no functional difference between C</a:t>
            </a:r>
            <a:r>
              <a:rPr lang="el-GR" altLang="en-US" sz="2400" baseline="-25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β</a:t>
            </a:r>
            <a:r>
              <a:rPr lang="en-US" altLang="en-US" sz="2400" baseline="-25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C</a:t>
            </a:r>
            <a:r>
              <a:rPr lang="el-GR" altLang="en-US" sz="2400" baseline="-25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β</a:t>
            </a:r>
            <a:r>
              <a:rPr lang="en-US" altLang="en-US" sz="2400" baseline="-25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6019800" y="1905000"/>
            <a:ext cx="2438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Compare to Ig light chain</a:t>
            </a:r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6172200" y="5410200"/>
            <a:ext cx="2438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Compare to Ig heavy chain</a:t>
            </a:r>
          </a:p>
        </p:txBody>
      </p:sp>
      <p:sp>
        <p:nvSpPr>
          <p:cNvPr id="13318" name="Oval 8"/>
          <p:cNvSpPr>
            <a:spLocks noChangeArrowheads="1"/>
          </p:cNvSpPr>
          <p:nvPr/>
        </p:nvSpPr>
        <p:spPr bwMode="auto">
          <a:xfrm>
            <a:off x="609600" y="3352800"/>
            <a:ext cx="1066800" cy="609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13319" name="Straight Arrow Connector 10"/>
          <p:cNvCxnSpPr>
            <a:cxnSpLocks noChangeShapeType="1"/>
            <a:stCxn id="13318" idx="5"/>
            <a:endCxn id="13320" idx="1"/>
          </p:cNvCxnSpPr>
          <p:nvPr/>
        </p:nvCxnSpPr>
        <p:spPr bwMode="auto">
          <a:xfrm rot="5400000" flipH="1" flipV="1">
            <a:off x="2576513" y="2525712"/>
            <a:ext cx="292100" cy="240347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0" name="Right Brace 12"/>
          <p:cNvSpPr>
            <a:spLocks/>
          </p:cNvSpPr>
          <p:nvPr/>
        </p:nvSpPr>
        <p:spPr bwMode="auto">
          <a:xfrm rot="5400000">
            <a:off x="3810000" y="3200400"/>
            <a:ext cx="228600" cy="533400"/>
          </a:xfrm>
          <a:prstGeom prst="rightBrace">
            <a:avLst>
              <a:gd name="adj1" fmla="val 8329"/>
              <a:gd name="adj2" fmla="val 50000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457200" y="685800"/>
            <a:ext cx="83820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TCR </a:t>
            </a:r>
            <a:r>
              <a:rPr lang="el-GR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α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functional gene requires a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 and J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segment</a:t>
            </a:r>
          </a:p>
          <a:p>
            <a:pPr>
              <a:spcBef>
                <a:spcPct val="0"/>
              </a:spcBef>
            </a:pPr>
            <a:endParaRPr lang="en-US" alt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TCR </a:t>
            </a:r>
            <a:r>
              <a:rPr lang="el-GR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β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functional gene requires a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V, D and J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segment</a:t>
            </a:r>
          </a:p>
          <a:p>
            <a:pPr>
              <a:spcBef>
                <a:spcPct val="0"/>
              </a:spcBef>
            </a:pPr>
            <a:endParaRPr lang="en-US" alt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Gene segments are flanked by RAG recognized gene recombination signal sequences (RSS)</a:t>
            </a:r>
          </a:p>
          <a:p>
            <a:pPr>
              <a:spcBef>
                <a:spcPct val="0"/>
              </a:spcBef>
            </a:pPr>
            <a:endParaRPr lang="en-US" alt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Same</a:t>
            </a: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DNA modifying enzymes work on TCR and B cell receptor</a:t>
            </a:r>
          </a:p>
          <a:p>
            <a:pPr>
              <a:spcBef>
                <a:spcPct val="0"/>
              </a:spcBef>
            </a:pPr>
            <a:endParaRPr lang="en-US" alt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Junctional diversity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thus occurs in CDR3 by insertion of new nucleotides</a:t>
            </a:r>
          </a:p>
          <a:p>
            <a:pPr>
              <a:spcBef>
                <a:spcPct val="0"/>
              </a:spcBef>
            </a:pPr>
            <a:endParaRPr lang="en-US" alt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TCR rearrangement takes place in thymus</a:t>
            </a:r>
          </a:p>
          <a:p>
            <a:pPr>
              <a:spcBef>
                <a:spcPct val="0"/>
              </a:spcBef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gure_05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7924800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304800" y="85725"/>
            <a:ext cx="86106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genetic defect which  result in the absence of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RAG proteins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causes rare conditions: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SCID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(severe combined immunodeficiency disease) (left panel) 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Omenn syndrome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(right panel)</a:t>
            </a:r>
          </a:p>
          <a:p>
            <a:pPr>
              <a:spcBef>
                <a:spcPct val="0"/>
              </a:spcBef>
            </a:pPr>
            <a:endParaRPr lang="en-US" altLang="en-US" sz="16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Functional</a:t>
            </a: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 and T cells can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</a:t>
            </a: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 made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Bone marrow transplantation is necessary or child will die.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1447800" y="3276600"/>
            <a:ext cx="1808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Candidiasis</a:t>
            </a: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4876800" y="6396038"/>
            <a:ext cx="3336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Chronic inflammation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6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</TotalTime>
  <Words>2129</Words>
  <Application>Microsoft Office PowerPoint</Application>
  <PresentationFormat>On-screen Show (4:3)</PresentationFormat>
  <Paragraphs>307</Paragraphs>
  <Slides>41</Slides>
  <Notes>26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Segoe UI</vt:lpstr>
      <vt:lpstr>Times</vt:lpstr>
      <vt:lpstr>Wingdings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Sumanas, Inc.</Manager>
  <Company>Garland Science 2009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Antigen Recognition bt T-Cells</dc:title>
  <dc:creator>Tyler Thomas</dc:creator>
  <cp:lastModifiedBy>Tyler Thomas</cp:lastModifiedBy>
  <cp:revision>142</cp:revision>
  <dcterms:created xsi:type="dcterms:W3CDTF">2002-12-24T01:08:46Z</dcterms:created>
  <dcterms:modified xsi:type="dcterms:W3CDTF">2023-08-07T18:49:18Z</dcterms:modified>
</cp:coreProperties>
</file>