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2"/>
  </p:notesMasterIdLst>
  <p:sldIdLst>
    <p:sldId id="256" r:id="rId3"/>
    <p:sldId id="290" r:id="rId4"/>
    <p:sldId id="291" r:id="rId5"/>
    <p:sldId id="299" r:id="rId6"/>
    <p:sldId id="292" r:id="rId7"/>
    <p:sldId id="300" r:id="rId8"/>
    <p:sldId id="293" r:id="rId9"/>
    <p:sldId id="294" r:id="rId10"/>
    <p:sldId id="360" r:id="rId11"/>
    <p:sldId id="295" r:id="rId12"/>
    <p:sldId id="296" r:id="rId13"/>
    <p:sldId id="297" r:id="rId14"/>
    <p:sldId id="298" r:id="rId15"/>
    <p:sldId id="307" r:id="rId16"/>
    <p:sldId id="308" r:id="rId17"/>
    <p:sldId id="337" r:id="rId18"/>
    <p:sldId id="309" r:id="rId19"/>
    <p:sldId id="338" r:id="rId20"/>
    <p:sldId id="361" r:id="rId21"/>
    <p:sldId id="310" r:id="rId22"/>
    <p:sldId id="357" r:id="rId23"/>
    <p:sldId id="311" r:id="rId24"/>
    <p:sldId id="312" r:id="rId25"/>
    <p:sldId id="313" r:id="rId26"/>
    <p:sldId id="314" r:id="rId27"/>
    <p:sldId id="341" r:id="rId28"/>
    <p:sldId id="340" r:id="rId29"/>
    <p:sldId id="342" r:id="rId30"/>
    <p:sldId id="343" r:id="rId31"/>
    <p:sldId id="318" r:id="rId32"/>
    <p:sldId id="319" r:id="rId33"/>
    <p:sldId id="344" r:id="rId34"/>
    <p:sldId id="345" r:id="rId35"/>
    <p:sldId id="321" r:id="rId36"/>
    <p:sldId id="346" r:id="rId37"/>
    <p:sldId id="322" r:id="rId38"/>
    <p:sldId id="347" r:id="rId39"/>
    <p:sldId id="348" r:id="rId40"/>
    <p:sldId id="324" r:id="rId41"/>
    <p:sldId id="349" r:id="rId42"/>
    <p:sldId id="350" r:id="rId43"/>
    <p:sldId id="326" r:id="rId44"/>
    <p:sldId id="362" r:id="rId45"/>
    <p:sldId id="358" r:id="rId46"/>
    <p:sldId id="327" r:id="rId47"/>
    <p:sldId id="351" r:id="rId48"/>
    <p:sldId id="352" r:id="rId49"/>
    <p:sldId id="353" r:id="rId50"/>
    <p:sldId id="354" r:id="rId51"/>
    <p:sldId id="330" r:id="rId52"/>
    <p:sldId id="359" r:id="rId53"/>
    <p:sldId id="332" r:id="rId54"/>
    <p:sldId id="333" r:id="rId55"/>
    <p:sldId id="302" r:id="rId56"/>
    <p:sldId id="303" r:id="rId57"/>
    <p:sldId id="355" r:id="rId58"/>
    <p:sldId id="356" r:id="rId59"/>
    <p:sldId id="304" r:id="rId60"/>
    <p:sldId id="305" r:id="rId61"/>
  </p:sldIdLst>
  <p:sldSz cx="9144000" cy="6858000" type="screen4x3"/>
  <p:notesSz cx="7010400" cy="92964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state" initials="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8229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03E6E0-210A-417E-8D68-E6AC7E2EB9A0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22B3C3-B9D4-4CFD-BAAC-48006B6D22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Fc = fragment crystallizable.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722E5D-AAD5-4229-B68E-03645E47C6B0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Refer to Table 5-1 in the text.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Only approximately 5 of the 10 binding sites are used unless the antigen is extremely small.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205B9-FB80-4538-953E-EEB261BE1145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primary response is predominantly IgM.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secondary response is mainly IgG.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primary response is characterized by a long lag phase, whereas the secondary response has a shortened lag period and a much more rapid increase in antibody titer.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secondary response is also known as the memory or anamnestic response, and the high serum levels persist for a long period.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3985B9-8F6D-4D07-BD9E-13A9E1823FA5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IgM is the most efficient immunoglobulin in triggering the classical complement pathway.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The larger number of binding sites makes IgM more efficient at agglutination reactions, defending against bacterial diseases.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488DE4-A313-45ED-9D80-E0EDED670030}" type="slidenum">
              <a:rPr lang="en-US" altLang="en-US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IgA1 and IgA2 differ in content by 22 amino acids, 13 of which are located in the hinge region and are deleted in IgA2.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64359E-A4B2-4707-81BC-50423373D97C}" type="slidenum">
              <a:rPr lang="en-US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IgA2 can be found in milk, saliva, tears, and sweat.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F0473A-087E-4D2B-AEE6-E5206767E2E7}" type="slidenum">
              <a:rPr lang="en-US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Secretory component has a molecular weight of about 70,000. It attaches to the Fc region around the hinge portion of the α chains.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Secretory IgA consists of five immunoglobulin-like domains derived from epithelial cells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Secretory IgA serves as a specific receptor for IgA.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The SC facilitates transport of IgA to mucosal surfaces and makes the dimer more resistant to enzymatic digestion.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753966-E780-4751-8AB9-F3B0E9A73A1D}" type="slidenum">
              <a:rPr lang="en-US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high level of surface expression and its intrinsic flexibility make IgD an ideal early responder to antigen.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FE5042-F98E-4077-B0BE-F65B6D5E6281}" type="slidenum">
              <a:rPr lang="en-US" altLang="en-US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Those with both IgM and IgD receptors are capable of responding to T-cell help and switching to synthesis of IgG, IgA, or IgE.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 lymphocytes bearing only IgM receptors appear to be incapable of an IgG response.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5DA6E4-3FC1-4134-BB51-7A0B03A5BDA2}" type="slidenum">
              <a:rPr lang="en-US" altLang="en-US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Fab = fragment antigen-binding.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AB5EDD-EAFC-4C4F-8476-023182EED3E5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Each mast cell may have several hundred thousand receptors, each capable of binding an IgE molecule.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F18695-D879-443F-BE3F-7C3AB5C06520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355B4-243A-425F-8FB2-E70FFFFFB42F}" type="slidenum">
              <a:rPr lang="en-US" altLang="en-US">
                <a:latin typeface="Calibri" panose="020F0502020204030204" pitchFamily="34" charset="0"/>
              </a:rPr>
              <a:pPr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355B4-243A-425F-8FB2-E70FFFFFB42F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CC9704-6557-40BE-A34C-C1BFDAB2D518}" type="slidenum">
              <a:rPr lang="en-US" altLang="en-US">
                <a:latin typeface="Calibri" panose="020F0502020204030204" pitchFamily="34" charset="0"/>
              </a:rPr>
              <a:pPr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IgE may serve a protective role by triggering an acute inflammatory reaction that recruits neutrophils and eosinophils to the area to help destroy invading antigens that have penetrated IgA defenses.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58EA2-B5A0-47EA-8FED-3C66ACFBB24B}" type="slidenum">
              <a:rPr lang="en-US" altLang="en-US">
                <a:latin typeface="Calibri" panose="020F0502020204030204" pitchFamily="34" charset="0"/>
              </a:rPr>
              <a:pPr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receptors Ehrlich originally postulated are the surface immunoglobulins IgM and IgD.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2E48B9-7AF6-4EFB-BC97-E3D3AAF14298}" type="slidenum">
              <a:rPr lang="en-US" altLang="en-US">
                <a:latin typeface="Calibri" panose="020F0502020204030204" pitchFamily="34" charset="0"/>
              </a:rPr>
              <a:pPr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32B2A9-B92E-425E-9216-0B11456A764C}" type="slidenum">
              <a:rPr lang="en-US" altLang="en-US">
                <a:latin typeface="Calibri" panose="020F0502020204030204" pitchFamily="34" charset="0"/>
              </a:rPr>
              <a:pPr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V</a:t>
            </a:r>
            <a:r>
              <a:rPr lang="en-US" altLang="en-US" baseline="-25000"/>
              <a:t>H</a:t>
            </a:r>
            <a:r>
              <a:rPr lang="en-US" altLang="en-US"/>
              <a:t> = variable.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D = diversity.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J = joining.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DA0EC6-E373-4D21-865D-555999DA0806}" type="slidenum">
              <a:rPr lang="en-US" altLang="en-US">
                <a:latin typeface="Calibri" panose="020F0502020204030204" pitchFamily="34" charset="0"/>
              </a:rPr>
              <a:pPr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Figure 5-10. Immunoglobulin heavy chains: Four separate regions on chromosome 14 code for H chains. DJ regions are spliced first, and then this segment is joined to a variable region. When RNA synthesis occurs, one constant region is attached to the VDJ combination. μ H chains are made first, but the cell retains its capacity to produce immunoglobulin of another class.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AD0628-EFF4-41BE-AB13-68AA7750FE53}" type="slidenum">
              <a:rPr lang="en-US" altLang="en-US">
                <a:latin typeface="Calibri" panose="020F0502020204030204" pitchFamily="34" charset="0"/>
              </a:rPr>
              <a:pPr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Figure 5-11. Assembly and expression of the κ L chain locus. A DNA rearrangement fuses one V segment to one J segment. The </a:t>
            </a:r>
            <a:r>
              <a:rPr lang="en-US" altLang="en-US" dirty="0" err="1"/>
              <a:t>VJ</a:t>
            </a:r>
            <a:r>
              <a:rPr lang="en-US" altLang="en-US" dirty="0"/>
              <a:t> segment is then transcribed along with a unique C region to form mature κ mRNA. Unarranged J segments are removed during RNA splicing.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CDBCAF-8379-4D16-865D-FC3AB45F0A6B}" type="slidenum">
              <a:rPr lang="en-US" altLang="en-US">
                <a:latin typeface="Calibri" panose="020F0502020204030204" pitchFamily="34" charset="0"/>
              </a:rPr>
              <a:pPr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The difference between the κ and λ chains lies in the amino acid substitutions at a few locations along the chain.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Both κ and λ chains are found in all five classes of immunoglobulins, but only one type is present in a given molecule.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52135C-A74E-494B-8DCA-4B86035BD7EA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HGPRT = hypoxanthine guanine phosphoribosyl transferase.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PEG = polyethylene glycol.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F17C7B-E7ED-454A-A99E-68D607DECA71}" type="slidenum">
              <a:rPr lang="en-US" altLang="en-US">
                <a:latin typeface="Calibri" panose="020F0502020204030204" pitchFamily="34" charset="0"/>
              </a:rPr>
              <a:pPr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Gamma, delta, and alpha chains all have a hinge region, but mu and epsilon chains do not.</a:t>
            </a:r>
          </a:p>
          <a:p>
            <a:pPr marL="2286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 CH2 domains of mu and epsilon chains are paired in such a way as to confer flexibility to the Fab arms.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A0941A-3731-436A-9390-482B807A7838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6BC062-EF62-4FE6-A935-4B27C4646756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Refer to Table 5-1 in the text.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Refer to Table 5-1 in the text.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Refer to Table 5-1 in the text.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IgG2 is the least efficient at crossing the placenta.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B7686E-4897-4A31-BB39-FE3DA9BEB592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938" y="6251575"/>
            <a:ext cx="242093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  <a:ea typeface="ＭＳ Ｐゴシック" pitchFamily="34" charset="-128"/>
                <a:cs typeface="+mn-cs"/>
              </a:rPr>
              <a:t>Copyright © 2017 F.A. Davis Company</a:t>
            </a:r>
          </a:p>
        </p:txBody>
      </p:sp>
      <p:pic>
        <p:nvPicPr>
          <p:cNvPr id="5" name="Picture 7" descr="FAD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889625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5791200" cy="99060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A4B9A"/>
                </a:solidFill>
                <a:latin typeface="+mj-lt"/>
                <a:ea typeface="Adobe Heiti Std R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5791200" cy="838200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tx1"/>
                </a:solidFill>
                <a:latin typeface="+mn-lt"/>
                <a:ea typeface="Adobe Heiti Std R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2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2FAB-7859-4CF9-9663-D9A6CCB93AA9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37BB-2C86-440E-8F13-8F54D7B15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63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21EC-3FAA-42F4-8B08-A02383C12FBF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DE83-FE33-4150-A433-7B091BAE1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4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D662-3B30-47BB-9C03-42D53577BBED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7300B-F24C-4E2C-BBCD-3C68457C5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6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8EC0-74D0-45CF-946B-33441F46ACFB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782D-527A-436D-B8C7-DA8C28426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2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509" y="1676400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2BF0A-3738-4E20-AD64-77CFFEC77998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8DDEFE-6412-4D11-A64B-E58E8366F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9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17"/>
            <a:ext cx="9144000" cy="685801"/>
          </a:xfrm>
        </p:spPr>
        <p:txBody>
          <a:bodyPr/>
          <a:lstStyle>
            <a:lvl1pPr>
              <a:defRPr baseline="0">
                <a:solidFill>
                  <a:srgbClr val="1A4B9A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94E3-B469-449A-B2AF-D38F338E1F6F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3928-9D8A-4576-B310-7E819B503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3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91FA-23D7-4927-B4B7-0F2D7BA107B6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6D08-801A-4AEC-BE04-CB1F0B40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97AA-1D45-4761-B269-0AC5BBE10628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F80FD-CA7D-4C43-AD20-9001DB42D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57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BBE0-7290-4002-89A4-BCFDF980BF9D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AD9CE-EB38-49BE-84CE-7B6A70042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8B81-6C1D-45DA-BBFE-B724A228FAA7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AA27F-670B-4A27-840B-8E9EEE43A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453D-43B4-4A68-9DBB-DFC0F88F8A45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E3E8E-65F8-417E-BE01-183EC28F7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3400" y="6537325"/>
            <a:ext cx="243363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  <a:ea typeface="ＭＳ Ｐゴシック" pitchFamily="34" charset="-128"/>
                <a:cs typeface="+mn-cs"/>
              </a:rPr>
              <a:t>Copyright © 2017 F.A. Davis Company</a:t>
            </a:r>
          </a:p>
        </p:txBody>
      </p:sp>
      <p:pic>
        <p:nvPicPr>
          <p:cNvPr id="1029" name="Picture 5" descr="FAD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27750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A4B9A"/>
          </a:solidFill>
          <a:latin typeface="+mj-lt"/>
          <a:ea typeface="Adobe Heiti Std R" pitchFamily="34" charset="-128"/>
          <a:cs typeface="Adobe Heiti Std 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  <a:cs typeface="Adobe Heiti Std R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7E6E35-D4BC-4FD3-91F8-468B8E1C0C49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2AF4EF-028B-4DFB-9A7C-A77E163E28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Adobe Heiti Std R"/>
              </a:rPr>
              <a:t>Part V</a:t>
            </a:r>
            <a:endParaRPr lang="en-US" altLang="en-US" dirty="0">
              <a:ea typeface="Adobe Heiti Std R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  <a:cs typeface="Adobe Heiti Std R"/>
              </a:rPr>
              <a:t>Antibody Structure and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Light Chains (Bence Jones Proteins)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Discovered in 1845 by Dr. Henry Bence Jones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 chains secreted by malignant plasma cells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Two types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Kappa (κ)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Lambda (λ)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Contain between 200 and 220  amino acids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Constant region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Variable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Heavy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Variable region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First approximately 110 amino acids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Constant regions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Remaining amino acids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Three or more regions with very similar sequences designated CH1, CH2, and CH3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Heavy Chains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unique to each class and give each immunoglobulin type its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IgG: γ chain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IgM: μ chain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IgA: α chain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IgD: δ chain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IgE: ε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Heavy Chains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Isotype: A unique amino acid sequence that is common to all immunoglobulin molecules of a given class in a given species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Allotypes: Minor variations of isotype sequences that are present in some individuals but not others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Idiotype: Variations in variable regions that give individual antibody molecules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Hinge Region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dirty="0"/>
              <a:t>The segment of H chain located between the CH1 and CH2 regions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</a:t>
            </a:r>
            <a:r>
              <a:rPr dirty="0"/>
              <a:t>as a high content of proline</a:t>
            </a:r>
            <a:r>
              <a:rPr lang="en-US" dirty="0"/>
              <a:t>, allowing flexibility,</a:t>
            </a:r>
            <a:r>
              <a:rPr dirty="0"/>
              <a:t> and hydrophobic residues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</a:t>
            </a:r>
            <a:r>
              <a:rPr dirty="0"/>
              <a:t>lexibility</a:t>
            </a:r>
            <a:endParaRPr lang="en-US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Allows t</a:t>
            </a:r>
            <a:r>
              <a:rPr dirty="0"/>
              <a:t>wo antigen-binding sites</a:t>
            </a:r>
            <a:r>
              <a:rPr lang="en-US" dirty="0"/>
              <a:t> to</a:t>
            </a:r>
            <a:r>
              <a:rPr dirty="0"/>
              <a:t> operate independently</a:t>
            </a:r>
            <a:endParaRPr lang="en-US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Assists initiation of complement cascade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Carbohydrate Portion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Found in </a:t>
            </a:r>
            <a:r>
              <a:rPr dirty="0"/>
              <a:t>all types of immunoglobulins 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L</a:t>
            </a:r>
            <a:r>
              <a:rPr dirty="0"/>
              <a:t>ocalized between the CH2 domains of the two H chains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Increases </a:t>
            </a:r>
            <a:r>
              <a:rPr dirty="0"/>
              <a:t>the solubility of immunoglobulin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Provides </a:t>
            </a:r>
            <a:r>
              <a:rPr dirty="0"/>
              <a:t>protection against degradation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Enhances </a:t>
            </a:r>
            <a:r>
              <a:rPr dirty="0"/>
              <a:t>functional activity of the F</a:t>
            </a:r>
            <a:r>
              <a:rPr lang="en-US" dirty="0"/>
              <a:t>c</a:t>
            </a:r>
            <a:r>
              <a:rPr dirty="0"/>
              <a:t> domains</a:t>
            </a:r>
            <a:endParaRPr lang="en-US" dirty="0"/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Three-Dimensional Structure of Antibodies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>
          <a:xfrm>
            <a:off x="665162" y="1676400"/>
            <a:ext cx="4287837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Folded into compact globular subunits stabilized by intrachain disulfide bonds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Immunoglobulin fold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  <p:pic>
        <p:nvPicPr>
          <p:cNvPr id="4098" name="Picture 2" descr="D:\AMAR\FADC5\2016\08_Dec_Stevens; Clinical Immunology and Serology 4e_PPT\Stevens; Clinical Immunology and Serology 4e-20161208T070846Z\Stevens_ Clinical Immunology and Serology 4e\SAVE FOR WEB\F05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422" y="1490332"/>
            <a:ext cx="2619778" cy="483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Predominant immunoglobulin in humans (75% to 80% of the total serum immunoglobulins)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the longest half-life of any immunoglobulin class (23 days, predominance in serum)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7716837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Four subclasses: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IgG1: 66%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IgG2: 23%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IgG3: 7%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IgG4: 4%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Differ in number and position of the disulfide bridges between the γ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Adobe Heiti Std R"/>
              </a:rPr>
              <a:t>IgG</a:t>
            </a:r>
            <a:endParaRPr lang="en-US" altLang="en-US" dirty="0">
              <a:ea typeface="Adobe Heiti Std R"/>
            </a:endParaRPr>
          </a:p>
        </p:txBody>
      </p:sp>
      <p:pic>
        <p:nvPicPr>
          <p:cNvPr id="5122" name="Picture 2" descr="D:\AMAR\FADC5\2016\08_Dec_Stevens; Clinical Immunology and Serology 4e_PPT\Stevens; Clinical Immunology and Serology 4e-20161208T070846Z\Stevens_ Clinical Immunology and Serology 4e\SAVE FOR WEB\F05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3" y="2443608"/>
            <a:ext cx="8335474" cy="304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 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Tetrapeptide structure of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Light and heavy chains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Three-dimensional structure of antibodies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Characteristics of specific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Antibody diversity theories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Genes coding for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Monoclonal antibody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IgG3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the largest hinge region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the largest number of interchain disulfide bonds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Is the most efficient at binding complement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Is induced in response to protein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IgG2 and IgG4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Have shorter hinge segments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poor mediators of complement activation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involved in responses to polysaccharide antigens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Major Functions of IgG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Providing immunity for the newborn (because IgG can cross the placenta)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Fixing complement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Coating antigen for enhanced phagocytosis (opsonization)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Neutralizing toxins and viruses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Participating in agglutination and precipitation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dirty="0"/>
              <a:t>All subclasses </a:t>
            </a:r>
            <a:r>
              <a:rPr lang="en-US" dirty="0"/>
              <a:t>can </a:t>
            </a:r>
            <a:r>
              <a:rPr dirty="0"/>
              <a:t>cross the placenta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dirty="0"/>
              <a:t>Macrophages, monocytes, and neutrophils have F</a:t>
            </a:r>
            <a:r>
              <a:rPr lang="en-US" dirty="0"/>
              <a:t>c</a:t>
            </a:r>
            <a:r>
              <a:rPr dirty="0"/>
              <a:t> receptors specific </a:t>
            </a:r>
            <a:r>
              <a:rPr lang="en-US" dirty="0"/>
              <a:t>to</a:t>
            </a:r>
            <a:r>
              <a:rPr dirty="0"/>
              <a:t> the F</a:t>
            </a:r>
            <a:r>
              <a:rPr lang="en-US" dirty="0"/>
              <a:t>c</a:t>
            </a:r>
            <a:r>
              <a:rPr dirty="0"/>
              <a:t> region of IgG</a:t>
            </a:r>
            <a:r>
              <a:rPr lang="en-US" dirty="0"/>
              <a:t>, increasing the efficiency of phagocytosis</a:t>
            </a:r>
            <a:endParaRPr dirty="0"/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 high diffusion coefficient allows IgG to enter extravascular spaces more readily than other immunoglobulin types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IgG plays a major role in neutralizing toxins and viruses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IgG: Laboratory Testing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Agglutination and precipitation reactions take place in vitro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IgG is better at precipitation reactions than at agglutination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Precipitation involves small soluble particles, which are more easily brought together by the relatively small IgG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IgM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K</a:t>
            </a:r>
            <a:r>
              <a:rPr dirty="0"/>
              <a:t>nown as a macroglobulin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Has </a:t>
            </a:r>
            <a:r>
              <a:rPr dirty="0"/>
              <a:t>a molecular weight of a</a:t>
            </a:r>
            <a:r>
              <a:rPr lang="en-US" dirty="0"/>
              <a:t>bout</a:t>
            </a:r>
            <a:r>
              <a:rPr dirty="0"/>
              <a:t> 9</a:t>
            </a:r>
            <a:r>
              <a:rPr lang="en-US" dirty="0"/>
              <a:t>0</a:t>
            </a:r>
            <a:r>
              <a:rPr dirty="0"/>
              <a:t>0,000 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</a:t>
            </a:r>
            <a:r>
              <a:rPr dirty="0"/>
              <a:t>ccounts for 5</a:t>
            </a:r>
            <a:r>
              <a:rPr lang="en-US" dirty="0"/>
              <a:t>% to 10%</a:t>
            </a:r>
            <a:r>
              <a:rPr dirty="0"/>
              <a:t> of all serum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Has h</a:t>
            </a:r>
            <a:r>
              <a:rPr dirty="0"/>
              <a:t>alf-life of </a:t>
            </a:r>
            <a:r>
              <a:rPr lang="en-US" dirty="0"/>
              <a:t>6 </a:t>
            </a:r>
            <a:r>
              <a:rPr dirty="0"/>
              <a:t>days</a:t>
            </a:r>
            <a:r>
              <a:rPr lang="en-US" dirty="0"/>
              <a:t> (</a:t>
            </a:r>
            <a:r>
              <a:rPr dirty="0"/>
              <a:t>much shorter than that of IgG</a:t>
            </a:r>
            <a:r>
              <a:rPr lang="en-US" dirty="0"/>
              <a:t>)</a:t>
            </a:r>
            <a:r>
              <a:rPr dirty="0"/>
              <a:t> 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Can exist as: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Monomer (on surface of B cells)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Pentamer (found in secretions)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4440237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Pentamer form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Held together by J chains, which are linkage points for disulfide bonds between two adjacent monomers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Has a star-like shape with 10 antigen-binding sites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6" name="Picture 2" descr="D:\AMAR\FADC5\2016\08_Dec_Stevens; Clinical Immunology and Serology 4e_PPT\Stevens; Clinical Immunology and Serology 4e-20161208T070846Z\Stevens_ Clinical Immunology and Serology 4e\SAVE FOR WEB\F05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31828"/>
            <a:ext cx="3865936" cy="375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IgM</a:t>
            </a:r>
          </a:p>
        </p:txBody>
      </p:sp>
      <p:sp>
        <p:nvSpPr>
          <p:cNvPr id="532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a high valency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Found mainly in the intravascular pool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Cannot cross the placenta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Known as the primary response antibody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Appears first after antigenic stimulation and in the maturing infant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Synthesized only as long as antigen remains present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 memory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IgM</a:t>
            </a:r>
          </a:p>
        </p:txBody>
      </p:sp>
      <p:sp>
        <p:nvSpPr>
          <p:cNvPr id="54274" name="Content Placeholder 4"/>
          <p:cNvSpPr>
            <a:spLocks noGrp="1"/>
          </p:cNvSpPr>
          <p:nvPr>
            <p:ph sz="half" idx="1"/>
          </p:nvPr>
        </p:nvSpPr>
        <p:spPr>
          <a:xfrm>
            <a:off x="665162" y="1676400"/>
            <a:ext cx="7869237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Primary versus secondary response</a:t>
            </a:r>
          </a:p>
        </p:txBody>
      </p:sp>
      <p:pic>
        <p:nvPicPr>
          <p:cNvPr id="7170" name="Picture 2" descr="D:\AMAR\FADC5\2016\08_Dec_Stevens; Clinical Immunology and Serology 4e_PPT\Stevens; Clinical Immunology and Serology 4e-20161208T070846Z\Stevens_ Clinical Immunology and Serology 4e\SAVE FOR WEB\F05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803" y="2209800"/>
            <a:ext cx="4636394" cy="386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4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Functions of IgM</a:t>
            </a:r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Complement fixation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Agglutination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Opsonization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Toxin neutralization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Antibodies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immunoglobulins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Glycoproteins found in the serum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82% to 96% polypeptide and 2% to 14% carbohydrate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Five major classes: IgG, IgM, IgA, IgD, IgE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the key element of the humoral immune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IgA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Accounts for </a:t>
            </a:r>
            <a:r>
              <a:rPr dirty="0"/>
              <a:t>10</a:t>
            </a:r>
            <a:r>
              <a:rPr lang="en-US" dirty="0"/>
              <a:t>% to </a:t>
            </a:r>
            <a:r>
              <a:rPr dirty="0"/>
              <a:t>15% of all circulating immunoglobulins in serum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One variable and three constant regions</a:t>
            </a:r>
            <a:endParaRPr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Serum IgA: A</a:t>
            </a:r>
            <a:r>
              <a:rPr dirty="0"/>
              <a:t>ppears as a monomer with a molecular weight of approximately 160,000 </a:t>
            </a:r>
            <a:endParaRPr lang="en-US" dirty="0"/>
          </a:p>
          <a:p>
            <a:pPr marL="0" indent="0"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Subclasses of IgA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IgA1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Mainly found in serum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Acts as antiinflammatory agent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Downregulates IgG-mediated phagocytosis, chemotaxis, bactericidal activity, and cytokine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Subclasses of IgA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IgA2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Predominantly found in secretions at mucosal surfaces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</a:t>
            </a:r>
            <a:r>
              <a:rPr dirty="0"/>
              <a:t>s a dimer along the respiratory, urogenital, and intestinal mucosa</a:t>
            </a:r>
            <a:endParaRPr lang="en-US" dirty="0"/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K</a:t>
            </a:r>
            <a:r>
              <a:rPr dirty="0"/>
              <a:t>eep</a:t>
            </a:r>
            <a:r>
              <a:rPr lang="en-US" dirty="0"/>
              <a:t>s</a:t>
            </a:r>
            <a:r>
              <a:rPr dirty="0"/>
              <a:t> antigen from penetrating f</a:t>
            </a:r>
            <a:r>
              <a:rPr lang="en-US" dirty="0"/>
              <a:t>a</a:t>
            </a:r>
            <a:r>
              <a:rPr dirty="0"/>
              <a:t>rther into the body</a:t>
            </a:r>
            <a:endParaRPr lang="en-US" dirty="0"/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Is more resistant to some bacterial proteinases that are able to cleave IgA1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Secretory IgA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Is synthesized in plasma cells found mainly in mucosal-associated lymphoid tissue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Is released in dimeric form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Is captured by secretory component (SC) on epithelial cells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194" name="Picture 2" descr="D:\AMAR\FADC5\2016\08_Dec_Stevens; Clinical Immunology and Serology 4e_PPT\Stevens; Clinical Immunology and Serology 4e-20161208T070846Z\Stevens_ Clinical Immunology and Serology 4e\SAVE FOR WEB\F05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360" y="1752600"/>
            <a:ext cx="3683840" cy="4276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Secretory IgA Functions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Patrols mucosal surfaces and acts as a first line of defense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Neutralizes toxins produced by microorganisms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Prevents bacterial adherence to mucosal surfaces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Passively transfers immunity to newborn during breastfeeding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Secretory IgA Functions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Complexes of IgA and antigen are easily trapped in mucus and eliminated by the ciliated epithelial cells of the respiratory and intestinal tracts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Aggregation of IgA immune complexes may trigger the alternate complement pathway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Secretory IgA Functions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6021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N</a:t>
            </a:r>
            <a:r>
              <a:rPr dirty="0"/>
              <a:t>eutrophils, monocytes, and macrophages possess specific receptors for serum and secretory IgA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dirty="0"/>
              <a:t>Binding to these sites triggers a respiratory burst and degranulation of the cells involved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dirty="0"/>
              <a:t>Both forms of IgA can thus act as opsonins,</a:t>
            </a:r>
            <a:r>
              <a:rPr b="1" dirty="0"/>
              <a:t> </a:t>
            </a:r>
            <a:r>
              <a:rPr dirty="0"/>
              <a:t>or promoters of phagocytosis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IgD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Extremely scarce in the serum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Less than 0.001% of total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a molecular weight of approximately 180,000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δ H chain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a molecular weight of 62,000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Appears to have an extended hinge region consisting of 58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Is more susceptible to proteolysis than other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Has a short half-life (1 to 3 days)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Found on the surface of immunocompetent but unstimulated B lymphocytes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Appears second (after IgM)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May play a role in B-cell activation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Plays a role in regulating B-cell maturation and differentiation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IgD 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Secreted form in serum does not appear to serve a protective function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Does not bind complement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Does not bind to neutrophils or macrophages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Does not cross the placenta 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Antibodies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Appear primarily in the gamma (γ) band with serum electrophoresis at pH 8.6</a:t>
            </a:r>
          </a:p>
        </p:txBody>
      </p:sp>
      <p:pic>
        <p:nvPicPr>
          <p:cNvPr id="1026" name="Picture 2" descr="D:\AMAR\FADC5\2016\08_Dec_Stevens; Clinical Immunology and Serology 4e_PPT\Stevens; Clinical Immunology and Serology 4e-20161208T070846Z\Stevens_ Clinical Immunology and Serology 4e\SAVE FOR WEB\F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228564" cy="4159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0.0005 % of total serum immunoglobulins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Has an </a:t>
            </a:r>
            <a:r>
              <a:rPr lang="en-US" altLang="en-US"/>
              <a:t>ε H chain </a:t>
            </a:r>
            <a:r>
              <a:rPr lang="en-US" altLang="en-US" dirty="0"/>
              <a:t>composed of around 550 amino acids that are distributed over one variable and four constant domains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Produced by plasma cells that are located primarily in the lungs and skin</a:t>
            </a:r>
          </a:p>
          <a:p>
            <a:pPr marL="400050" lvl="1" indent="0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Does not participate in complement fixation, agglutination, or opsonization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Is incapable of crossing the placenta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Attaches to basophils, eosinophils and tissue mast cells through high-affinity Fc ε RI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 Function: Allergic Reactions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sz="half" idx="1"/>
          </p:nvPr>
        </p:nvSpPr>
        <p:spPr>
          <a:xfrm>
            <a:off x="665162" y="1676400"/>
            <a:ext cx="7869238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Two adjacent </a:t>
            </a:r>
            <a:r>
              <a:rPr lang="en-US" altLang="en-US" sz="2800" dirty="0" err="1"/>
              <a:t>IgE</a:t>
            </a:r>
            <a:r>
              <a:rPr lang="en-US" altLang="en-US" sz="2800" dirty="0"/>
              <a:t> molecules on a mast cell bind a specific antigen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Cascade of cellular events results in </a:t>
            </a:r>
            <a:r>
              <a:rPr lang="en-US" altLang="en-US" sz="2800" dirty="0" err="1"/>
              <a:t>degranulation</a:t>
            </a:r>
            <a:r>
              <a:rPr lang="en-US" altLang="en-US" sz="2800" dirty="0"/>
              <a:t> of mast cells and release of </a:t>
            </a:r>
            <a:r>
              <a:rPr lang="en-US" altLang="en-US" sz="2800" dirty="0" err="1"/>
              <a:t>vasoactive</a:t>
            </a:r>
            <a:r>
              <a:rPr lang="en-US" altLang="en-US" sz="2800" dirty="0"/>
              <a:t> amines (such as histamine and heparin)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 Function: Allergic Reactions</a:t>
            </a:r>
          </a:p>
        </p:txBody>
      </p:sp>
      <p:pic>
        <p:nvPicPr>
          <p:cNvPr id="9218" name="Picture 2" descr="D:\AMAR\FADC5\2016\08_Dec_Stevens; Clinical Immunology and Serology 4e_PPT\Stevens; Clinical Immunology and Serology 4e-20161208T070846Z\Stevens_ Clinical Immunology and Serology 4e\SAVE FOR WEB\F05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96644"/>
            <a:ext cx="8077200" cy="351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 Function: Allergic Reactions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Type I immediate hypersensitivity results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Hay fever, asthma, vomiting and diarrhea, hives, life-threatening anaphylactic shock</a:t>
            </a:r>
          </a:p>
          <a:p>
            <a:pPr eaLnBrk="1" hangingPunct="1">
              <a:defRPr/>
            </a:pPr>
            <a:endParaRPr dirty="0"/>
          </a:p>
        </p:txBody>
      </p:sp>
      <p:pic>
        <p:nvPicPr>
          <p:cNvPr id="10242" name="Picture 2" descr="D:\AMAR\FADC5\2016\08_Dec_Stevens; Clinical Immunology and Serology 4e_PPT\Stevens; Clinical Immunology and Serology 4e-20161208T070846Z\Stevens_ Clinical Immunology and Serology 4e\SAVE FOR WEB\F14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868" y="2220754"/>
            <a:ext cx="4430332" cy="334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IgE Function: Parasitic Infections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Eosinophils play a major part in the destruction of large antigens, such as parasitic worms, that cannot be easily phagocytized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Antibody Diversity Theories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Side-chain theory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Established by Paul Ehrlich in the early 1900s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Postulated that certain cells had specific surface receptors for antigen that were present before contact with antigen occurred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If antigen introduced, combines with the proper receptors to break off and enter the circulation as antibody molecules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Postulated that process could be repeated with further contact with antigens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Antibody Diversity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021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1950s: Jerne and Burnet’s clonal selection for antibody formation 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Lymphocytes are genetically preprogrammed to produce one type of immunoglobulin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 specific antigen finds the particular cells capable of responding to it, causing them to proliferate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Would require a large number of genes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1965: Dryer and Bennett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Constant and variable portions of immuno-globulin chains are coded for by separate genes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Genes Coding for Immunoglobulins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Chromosomes contain building blocks from which genes can be assembled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Human immunoglobulin genes are found in three unlinked clusters: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 chain genes on chromosome 14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l-GR" altLang="en-US" dirty="0"/>
              <a:t>κ</a:t>
            </a:r>
            <a:r>
              <a:rPr lang="en-US" altLang="en-US" dirty="0"/>
              <a:t> chain genes on chromosome 2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l-GR" altLang="en-US" dirty="0"/>
              <a:t>λ</a:t>
            </a:r>
            <a:r>
              <a:rPr lang="en-US" altLang="en-US" dirty="0"/>
              <a:t> chain genes on chromosome 22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Rearrangement is needed for genes to become functional antibody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Genes Coding for Immunoglobulins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More than one gene controls synthesis of a particular immunoglobulin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 chains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Variable-region genes: V</a:t>
            </a:r>
            <a:r>
              <a:rPr lang="en-US" altLang="en-US" baseline="-25000" dirty="0"/>
              <a:t>H</a:t>
            </a:r>
            <a:r>
              <a:rPr lang="en-US" altLang="en-US" dirty="0"/>
              <a:t>, D, and J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Constant-region genes: set of C genes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 chains: lack a D region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Through a random selection process, these individual segments are joined to commit that lymphocyte to making antibody of a single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Tetrapeptide Structure of Immunoglobulins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4478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Basic four-chain polypeptide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Two large heavy (H) chains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Two small light (L) chains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Held together by noncovalent forces and disulfide interchain bridges</a:t>
            </a:r>
          </a:p>
        </p:txBody>
      </p:sp>
      <p:pic>
        <p:nvPicPr>
          <p:cNvPr id="2050" name="Picture 2" descr="D:\AMAR\FADC5\2016\08_Dec_Stevens; Clinical Immunology and Serology 4e_PPT\Stevens; Clinical Immunology and Serology 4e-20161208T070846Z\Stevens_ Clinical Immunology and Serology 4e\SAVE FOR WEB\F05_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98" y="2438400"/>
            <a:ext cx="4327302" cy="290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Genes Coding for Immunoglobulins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Heavy-chain </a:t>
            </a:r>
            <a:r>
              <a:rPr lang="en-US" dirty="0" smtClean="0"/>
              <a:t>rearrangement</a:t>
            </a:r>
            <a:endParaRPr lang="en-US" dirty="0"/>
          </a:p>
        </p:txBody>
      </p:sp>
      <p:pic>
        <p:nvPicPr>
          <p:cNvPr id="11266" name="Picture 2" descr="D:\AMAR\FADC5\2016\08_Dec_Stevens; Clinical Immunology and Serology 4e_PPT\Stevens; Clinical Immunology and Serology 4e-20161208T070846Z\Stevens_ Clinical Immunology and Serology 4e\SAVE FOR WEB\F05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652" y="1997518"/>
            <a:ext cx="5730322" cy="417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Genes Coding for Immunoglobulins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021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Light-chain rearrangement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  <p:pic>
        <p:nvPicPr>
          <p:cNvPr id="12290" name="Picture 2" descr="D:\AMAR\FADC5\2016\08_Dec_Stevens; Clinical Immunology and Serology 4e_PPT\Stevens; Clinical Immunology and Serology 4e-20161208T070846Z\Stevens_ Clinical Immunology and Serology 4e\SAVE FOR WEB\F05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746" y="1952268"/>
            <a:ext cx="3580258" cy="421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Monoclonal Antibodies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Mainly used for diagnostic testing and therapeutic purposes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 vitro diagnostic testing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Delivery of therapeutic agents in diseases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Developed based on knowledge that B cells are genetically preprogrammed to synthesize very specific antibody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Are derived from a single parent antibody-producing cell that has reproduced many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Monoclonal Antibodies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Hybridoma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</a:t>
            </a:r>
            <a:r>
              <a:rPr dirty="0"/>
              <a:t>us</a:t>
            </a:r>
            <a:r>
              <a:rPr lang="en-US" dirty="0"/>
              <a:t>ion</a:t>
            </a:r>
            <a:r>
              <a:rPr dirty="0"/>
              <a:t> </a:t>
            </a:r>
            <a:r>
              <a:rPr lang="en-US" dirty="0"/>
              <a:t>of </a:t>
            </a:r>
            <a:r>
              <a:rPr dirty="0"/>
              <a:t>an activated B cell with a </a:t>
            </a:r>
            <a:r>
              <a:rPr lang="en-US" dirty="0"/>
              <a:t>laboratory-grown </a:t>
            </a:r>
            <a:r>
              <a:rPr dirty="0"/>
              <a:t>myeloma cell</a:t>
            </a:r>
            <a:r>
              <a:rPr lang="en-US" dirty="0"/>
              <a:t> that cannot make its own DNA because of deficiency of HGPRT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Production involves: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Immunizing a mouse with a certain antigen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Harvesting spleen cells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Combining spleen cells with myeloma cells in the presence of PEG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Selecting fused cells and screening for presence of desired antibody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basic structural unit for all immunoglobulins is a tetrapeptide composed of two L and two H chains joined together by disulfide bonds.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five classes of antibodies are IgM, IgG, IgA, IgD, and IgE.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Kappa and lambda (L chains) are found in all types of immunoglobulins, but the H chains differ for each immunoglobulin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Each immunoglobulin molecule has constant and variable regions.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Variable region (Fab fragment) determines the specificity of that molecule for a particular antigen.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Constant region (Fc fragment) is responsible for binding to effector cells.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five different types of heavy chains are called isotypes.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Minor variations in a particular type of heavy chain are called allotypes.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The variable portion of L and H chains unique to a particular immunoglobulin molecule is known as the idiotype.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IgG is small and easily penetrates into tissues.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IgM is large and excels at complement fixation.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IgA has an SC that protects it from enzymatic digestion while it patrols mucosal surfaces.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An extended hinge region gives IgD an advantage as a surface receptor for antigen.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IgE binds to mast cells to initiate a local inflammatory reaction.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primary response to an antigen takes 5 to 7 days before antibody can be detected.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secondary response to antigen occurs more rapidly and persists for a longer time.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Ehrlich’s side-chain theory is based on the antigen selecting the correctly programmed B lymphocyte.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clonal selection hypothesis postulated that lymphocytes are generally pre-endowed to respond to one antigen or a group of antigens.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Summary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Several genes code for a particular immunoglobulin; through a random selection process, these individual segments are joined to make antibody of a single specificity.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Monoclonal antibodies are made when a cancerous cell or myeloma is fused with an antibody-producing cell to form a hybridoma.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Tetrapeptide Structure of Immunoglobulins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Single, unique variable region (amino-terminal end)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One or more constant regions (carboxy-terminal end)</a:t>
            </a:r>
          </a:p>
        </p:txBody>
      </p:sp>
      <p:pic>
        <p:nvPicPr>
          <p:cNvPr id="6" name="Picture 2" descr="D:\AMAR\FADC5\2016\08_Dec_Stevens; Clinical Immunology and Serology 4e_PPT\Stevens; Clinical Immunology and Serology 4e-20161208T070846Z\Stevens_ Clinical Immunology and Serology 4e\SAVE FOR WEB\F05_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327302" cy="290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13176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Tetrapeptide Structure of Immunoglobulins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Fc fragment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Has no antigen-binding ability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Represents the carboxy-terminal halves of two H chains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Held together by S–S bonding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Important in effector functions of immunoglobulin molecules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Opsonization 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Complement fixation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Tetrapeptide Structure of Immunoglobulins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Fab fragment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One L chain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One-half of an H chain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Held together by disulfide bonding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Obtained by papain digestion of an immunoglobulin</a:t>
            </a:r>
          </a:p>
        </p:txBody>
      </p:sp>
      <p:pic>
        <p:nvPicPr>
          <p:cNvPr id="3074" name="Picture 2" descr="D:\AMAR\FADC5\2016\08_Dec_Stevens; Clinical Immunology and Serology 4e_PPT\Stevens; Clinical Immunology and Serology 4e-20161208T070846Z\Stevens_ Clinical Immunology and Serology 4e\SAVE FOR WEB\F05_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8416"/>
            <a:ext cx="3940936" cy="4603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Adobe Heiti Std R"/>
              </a:rPr>
              <a:t>Basic Structure of immunoglobulins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676400"/>
            <a:ext cx="386715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F(ab’)</a:t>
            </a:r>
            <a:r>
              <a:rPr lang="en-US" altLang="en-US" baseline="-25000"/>
              <a:t>2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Obtained by pepsin digestion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Two antigen-binding sites together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Fc’ portion in pieces </a:t>
            </a:r>
          </a:p>
        </p:txBody>
      </p:sp>
      <p:pic>
        <p:nvPicPr>
          <p:cNvPr id="1026" name="Picture 2" descr="D:\AMAR\FADC5\2016\08_Dec_Stevens; Clinical Immunology and Serology 4e_PPT\Stevens; Clinical Immunology and Serology 4e-20161208T070846Z\Stevens_ Clinical Immunology and Serology 4e\SAVE FOR WEB\4466_F05_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188" y="1525913"/>
            <a:ext cx="3878688" cy="465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5&amp;quot;&quot;/&gt;&lt;property id=&quot;20307&quot; value=&quot;256&quot;/&gt;&lt;/object&gt;&lt;object type=&quot;3&quot; unique_id=&quot;11060&quot;&gt;&lt;property id=&quot;20148&quot; value=&quot;5&quot;/&gt;&lt;property id=&quot;20300&quot; value=&quot;Slide 2 - &amp;quot; Chapter Overview&amp;quot;&quot;/&gt;&lt;property id=&quot;20307&quot; value=&quot;290&quot;/&gt;&lt;/object&gt;&lt;object type=&quot;3&quot; unique_id=&quot;11061&quot;&gt;&lt;property id=&quot;20148&quot; value=&quot;5&quot;/&gt;&lt;property id=&quot;20300&quot; value=&quot;Slide 3 - &amp;quot;Antibodies&amp;quot;&quot;/&gt;&lt;property id=&quot;20307&quot; value=&quot;291&quot;/&gt;&lt;/object&gt;&lt;object type=&quot;3&quot; unique_id=&quot;11229&quot;&gt;&lt;property id=&quot;20148&quot; value=&quot;5&quot;/&gt;&lt;property id=&quot;20300&quot; value=&quot;Slide 5 - &amp;quot;Tetrapeptide Structure of Immunoglobulins&amp;quot;&quot;/&gt;&lt;property id=&quot;20307&quot; value=&quot;292&quot;/&gt;&lt;/object&gt;&lt;object type=&quot;3&quot; unique_id=&quot;11320&quot;&gt;&lt;property id=&quot;20148&quot; value=&quot;5&quot;/&gt;&lt;property id=&quot;20300&quot; value=&quot;Slide 8 - &amp;quot;Tetrapeptide Structure of Immunoglobulins&amp;quot;&quot;/&gt;&lt;property id=&quot;20307&quot; value=&quot;294&quot;/&gt;&lt;/object&gt;&lt;object type=&quot;3&quot; unique_id=&quot;11321&quot;&gt;&lt;property id=&quot;20148&quot; value=&quot;5&quot;/&gt;&lt;property id=&quot;20300&quot; value=&quot;Slide 7 - &amp;quot;Tetrapeptide Structure of Immunoglobulins&amp;quot;&quot;/&gt;&lt;property id=&quot;20307&quot; value=&quot;293&quot;/&gt;&lt;/object&gt;&lt;object type=&quot;3&quot; unique_id=&quot;11354&quot;&gt;&lt;property id=&quot;20148&quot; value=&quot;5&quot;/&gt;&lt;property id=&quot;20300&quot; value=&quot;Slide 9 - &amp;quot;Light Chains (Bence Jones Proteins)&amp;quot;&quot;/&gt;&lt;property id=&quot;20307&quot; value=&quot;295&quot;/&gt;&lt;/object&gt;&lt;object type=&quot;3&quot; unique_id=&quot;11355&quot;&gt;&lt;property id=&quot;20148&quot; value=&quot;5&quot;/&gt;&lt;property id=&quot;20300&quot; value=&quot;Slide 10 - &amp;quot;Heavy Chains&amp;quot;&quot;/&gt;&lt;property id=&quot;20307&quot; value=&quot;296&quot;/&gt;&lt;/object&gt;&lt;object type=&quot;3&quot; unique_id=&quot;11426&quot;&gt;&lt;property id=&quot;20148&quot; value=&quot;5&quot;/&gt;&lt;property id=&quot;20300&quot; value=&quot;Slide 11 - &amp;quot;Heavy Chains&amp;quot;&quot;/&gt;&lt;property id=&quot;20307&quot; value=&quot;297&quot;/&gt;&lt;/object&gt;&lt;object type=&quot;3&quot; unique_id=&quot;11471&quot;&gt;&lt;property id=&quot;20148&quot; value=&quot;5&quot;/&gt;&lt;property id=&quot;20300&quot; value=&quot;Slide 12 - &amp;quot;Heavy Chains&amp;quot;&quot;/&gt;&lt;property id=&quot;20307&quot; value=&quot;298&quot;/&gt;&lt;/object&gt;&lt;object type=&quot;3&quot; unique_id=&quot;11472&quot;&gt;&lt;property id=&quot;20148&quot; value=&quot;5&quot;/&gt;&lt;property id=&quot;20300&quot; value=&quot;Slide 4 - &amp;quot;Antibodies&amp;quot;&quot;/&gt;&lt;property id=&quot;20307&quot; value=&quot;299&quot;/&gt;&lt;/object&gt;&lt;object type=&quot;3&quot; unique_id=&quot;11538&quot;&gt;&lt;property id=&quot;20148&quot; value=&quot;5&quot;/&gt;&lt;property id=&quot;20300&quot; value=&quot;Slide 6 - &amp;quot;Tetrapeptide Structure of Immunoglobulins&amp;quot;&quot;/&gt;&lt;property id=&quot;20307&quot; value=&quot;300&quot;/&gt;&lt;/object&gt;&lt;object type=&quot;3&quot; unique_id=&quot;11596&quot;&gt;&lt;property id=&quot;20148&quot; value=&quot;5&quot;/&gt;&lt;property id=&quot;20300&quot; value=&quot;Slide 48 - &amp;quot;Summary&amp;quot;&quot;/&gt;&lt;property id=&quot;20307&quot; value=&quot;302&quot;/&gt;&lt;/object&gt;&lt;object type=&quot;3&quot; unique_id=&quot;11677&quot;&gt;&lt;property id=&quot;20148&quot; value=&quot;5&quot;/&gt;&lt;property id=&quot;20300&quot; value=&quot;Slide 49 - &amp;quot;Summary&amp;quot;&quot;/&gt;&lt;property id=&quot;20307&quot; value=&quot;303&quot;/&gt;&lt;/object&gt;&lt;object type=&quot;3&quot; unique_id=&quot;11678&quot;&gt;&lt;property id=&quot;20148&quot; value=&quot;5&quot;/&gt;&lt;property id=&quot;20300&quot; value=&quot;Slide 52 - &amp;quot;Summary&amp;quot;&quot;/&gt;&lt;property id=&quot;20307&quot; value=&quot;304&quot;/&gt;&lt;/object&gt;&lt;object type=&quot;3&quot; unique_id=&quot;11751&quot;&gt;&lt;property id=&quot;20148&quot; value=&quot;5&quot;/&gt;&lt;property id=&quot;20300&quot; value=&quot;Slide 53 - &amp;quot;Summary&amp;quot;&quot;/&gt;&lt;property id=&quot;20307&quot; value=&quot;305&quot;/&gt;&lt;/object&gt;&lt;object type=&quot;3&quot; unique_id=&quot;11813&quot;&gt;&lt;property id=&quot;20148&quot; value=&quot;5&quot;/&gt;&lt;property id=&quot;20300&quot; value=&quot;Slide 13 - &amp;quot;Hinge Region&amp;quot;&quot;/&gt;&lt;property id=&quot;20307&quot; value=&quot;307&quot;/&gt;&lt;/object&gt;&lt;object type=&quot;3&quot; unique_id=&quot;11898&quot;&gt;&lt;property id=&quot;20148&quot; value=&quot;5&quot;/&gt;&lt;property id=&quot;20300&quot; value=&quot;Slide 14 - &amp;quot;Carbohydrate Portion&amp;quot;&quot;/&gt;&lt;property id=&quot;20307&quot; value=&quot;308&quot;/&gt;&lt;/object&gt;&lt;object type=&quot;3&quot; unique_id=&quot;11899&quot;&gt;&lt;property id=&quot;20148&quot; value=&quot;5&quot;/&gt;&lt;property id=&quot;20300&quot; value=&quot;Slide 16 - &amp;quot;IgG&amp;quot;&quot;/&gt;&lt;property id=&quot;20307&quot; value=&quot;309&quot;/&gt;&lt;/object&gt;&lt;object type=&quot;3&quot; unique_id=&quot;12107&quot;&gt;&lt;property id=&quot;20148&quot; value=&quot;5&quot;/&gt;&lt;property id=&quot;20300&quot; value=&quot;Slide 18 - &amp;quot;IgG&amp;quot;&quot;/&gt;&lt;property id=&quot;20307&quot; value=&quot;310&quot;/&gt;&lt;/object&gt;&lt;object type=&quot;3&quot; unique_id=&quot;12252&quot;&gt;&lt;property id=&quot;20148&quot; value=&quot;5&quot;/&gt;&lt;property id=&quot;20300&quot; value=&quot;Slide 19 - &amp;quot;Major Functions of IgG &amp;quot;&quot;/&gt;&lt;property id=&quot;20307&quot; value=&quot;311&quot;/&gt;&lt;/object&gt;&lt;object type=&quot;3&quot; unique_id=&quot;12253&quot;&gt;&lt;property id=&quot;20148&quot; value=&quot;5&quot;/&gt;&lt;property id=&quot;20300&quot; value=&quot;Slide 20 - &amp;quot;IgG&amp;quot;&quot;/&gt;&lt;property id=&quot;20307&quot; value=&quot;312&quot;/&gt;&lt;/object&gt;&lt;object type=&quot;3&quot; unique_id=&quot;12332&quot;&gt;&lt;property id=&quot;20148&quot; value=&quot;5&quot;/&gt;&lt;property id=&quot;20300&quot; value=&quot;Slide 21 - &amp;quot;IgG: Laboratory Testing&amp;quot;&quot;/&gt;&lt;property id=&quot;20307&quot; value=&quot;313&quot;/&gt;&lt;/object&gt;&lt;object type=&quot;3&quot; unique_id=&quot;12414&quot;&gt;&lt;property id=&quot;20148&quot; value=&quot;5&quot;/&gt;&lt;property id=&quot;20300&quot; value=&quot;Slide 22 - &amp;quot;IgM &amp;quot;&quot;/&gt;&lt;property id=&quot;20307&quot; value=&quot;314&quot;/&gt;&lt;/object&gt;&lt;object type=&quot;3&quot; unique_id=&quot;12652&quot;&gt;&lt;property id=&quot;20148&quot; value=&quot;5&quot;/&gt;&lt;property id=&quot;20300&quot; value=&quot;Slide 15 - &amp;quot;Carbohydrate Portion&amp;quot;&quot;/&gt;&lt;property id=&quot;20307&quot; value=&quot;337&quot;/&gt;&lt;/object&gt;&lt;object type=&quot;3&quot; unique_id=&quot;12653&quot;&gt;&lt;property id=&quot;20148&quot; value=&quot;5&quot;/&gt;&lt;property id=&quot;20300&quot; value=&quot;Slide 17 - &amp;quot;IgG&amp;quot;&quot;/&gt;&lt;property id=&quot;20307&quot; value=&quot;338&quot;/&gt;&lt;/object&gt;&lt;object type=&quot;3&quot; unique_id=&quot;12654&quot;&gt;&lt;property id=&quot;20148&quot; value=&quot;5&quot;/&gt;&lt;property id=&quot;20300&quot; value=&quot;Slide 23 - &amp;quot;IgM&amp;quot;&quot;/&gt;&lt;property id=&quot;20307&quot; value=&quot;341&quot;/&gt;&lt;/object&gt;&lt;object type=&quot;3&quot; unique_id=&quot;12655&quot;&gt;&lt;property id=&quot;20148&quot; value=&quot;5&quot;/&gt;&lt;property id=&quot;20300&quot; value=&quot;Slide 24 - &amp;quot;IgM&amp;quot;&quot;/&gt;&lt;property id=&quot;20307&quot; value=&quot;340&quot;/&gt;&lt;/object&gt;&lt;object type=&quot;3&quot; unique_id=&quot;12656&quot;&gt;&lt;property id=&quot;20148&quot; value=&quot;5&quot;/&gt;&lt;property id=&quot;20300&quot; value=&quot;Slide 25 - &amp;quot;IgM&amp;quot;&quot;/&gt;&lt;property id=&quot;20307&quot; value=&quot;342&quot;/&gt;&lt;/object&gt;&lt;object type=&quot;3&quot; unique_id=&quot;12657&quot;&gt;&lt;property id=&quot;20148&quot; value=&quot;5&quot;/&gt;&lt;property id=&quot;20300&quot; value=&quot;Slide 26 - &amp;quot;Functions of IgM&amp;quot;&quot;/&gt;&lt;property id=&quot;20307&quot; value=&quot;343&quot;/&gt;&lt;/object&gt;&lt;object type=&quot;3&quot; unique_id=&quot;12658&quot;&gt;&lt;property id=&quot;20148&quot; value=&quot;5&quot;/&gt;&lt;property id=&quot;20300&quot; value=&quot;Slide 27 - &amp;quot;IgA&amp;quot;&quot;/&gt;&lt;property id=&quot;20307&quot; value=&quot;318&quot;/&gt;&lt;/object&gt;&lt;object type=&quot;3&quot; unique_id=&quot;12659&quot;&gt;&lt;property id=&quot;20148&quot; value=&quot;5&quot;/&gt;&lt;property id=&quot;20300&quot; value=&quot;Slide 28 - &amp;quot;Subclasses of IgA&amp;quot;&quot;/&gt;&lt;property id=&quot;20307&quot; value=&quot;319&quot;/&gt;&lt;/object&gt;&lt;object type=&quot;3&quot; unique_id=&quot;12660&quot;&gt;&lt;property id=&quot;20148&quot; value=&quot;5&quot;/&gt;&lt;property id=&quot;20300&quot; value=&quot;Slide 29 - &amp;quot;Subclasses of IgA&amp;quot;&quot;/&gt;&lt;property id=&quot;20307&quot; value=&quot;344&quot;/&gt;&lt;/object&gt;&lt;object type=&quot;3&quot; unique_id=&quot;12661&quot;&gt;&lt;property id=&quot;20148&quot; value=&quot;5&quot;/&gt;&lt;property id=&quot;20300&quot; value=&quot;Slide 30 - &amp;quot;Secretory IgA &amp;quot;&quot;/&gt;&lt;property id=&quot;20307&quot; value=&quot;345&quot;/&gt;&lt;/object&gt;&lt;object type=&quot;3&quot; unique_id=&quot;12662&quot;&gt;&lt;property id=&quot;20148&quot; value=&quot;5&quot;/&gt;&lt;property id=&quot;20300&quot; value=&quot;Slide 31 - &amp;quot;Secretory IgA Functions &amp;quot;&quot;/&gt;&lt;property id=&quot;20307&quot; value=&quot;321&quot;/&gt;&lt;/object&gt;&lt;object type=&quot;3&quot; unique_id=&quot;12663&quot;&gt;&lt;property id=&quot;20148&quot; value=&quot;5&quot;/&gt;&lt;property id=&quot;20300&quot; value=&quot;Slide 32 - &amp;quot;Secretory IgA Functions &amp;quot;&quot;/&gt;&lt;property id=&quot;20307&quot; value=&quot;346&quot;/&gt;&lt;/object&gt;&lt;object type=&quot;3&quot; unique_id=&quot;12664&quot;&gt;&lt;property id=&quot;20148&quot; value=&quot;5&quot;/&gt;&lt;property id=&quot;20300&quot; value=&quot;Slide 33 - &amp;quot;Secretory IgA Functions&amp;quot;&quot;/&gt;&lt;property id=&quot;20307&quot; value=&quot;322&quot;/&gt;&lt;/object&gt;&lt;object type=&quot;3&quot; unique_id=&quot;12665&quot;&gt;&lt;property id=&quot;20148&quot; value=&quot;5&quot;/&gt;&lt;property id=&quot;20300&quot; value=&quot;Slide 34 - &amp;quot;IgD&amp;quot;&quot;/&gt;&lt;property id=&quot;20307&quot; value=&quot;347&quot;/&gt;&lt;/object&gt;&lt;object type=&quot;3&quot; unique_id=&quot;12666&quot;&gt;&lt;property id=&quot;20148&quot; value=&quot;5&quot;/&gt;&lt;property id=&quot;20300&quot; value=&quot;Slide 35 - &amp;quot;IgD&amp;quot;&quot;/&gt;&lt;property id=&quot;20307&quot; value=&quot;348&quot;/&gt;&lt;/object&gt;&lt;object type=&quot;3&quot; unique_id=&quot;12667&quot;&gt;&lt;property id=&quot;20148&quot; value=&quot;5&quot;/&gt;&lt;property id=&quot;20300&quot; value=&quot;Slide 36 - &amp;quot;IgD &amp;quot;&quot;/&gt;&lt;property id=&quot;20307&quot; value=&quot;324&quot;/&gt;&lt;/object&gt;&lt;object type=&quot;3&quot; unique_id=&quot;12668&quot;&gt;&lt;property id=&quot;20148&quot; value=&quot;5&quot;/&gt;&lt;property id=&quot;20300&quot; value=&quot;Slide 37 - &amp;quot;IgE&amp;quot;&quot;/&gt;&lt;property id=&quot;20307&quot; value=&quot;349&quot;/&gt;&lt;/object&gt;&lt;object type=&quot;3&quot; unique_id=&quot;12669&quot;&gt;&lt;property id=&quot;20148&quot; value=&quot;5&quot;/&gt;&lt;property id=&quot;20300&quot; value=&quot;Slide 38 - &amp;quot;IgE&amp;quot;&quot;/&gt;&lt;property id=&quot;20307&quot; value=&quot;350&quot;/&gt;&lt;/object&gt;&lt;object type=&quot;3&quot; unique_id=&quot;12670&quot;&gt;&lt;property id=&quot;20148&quot; value=&quot;5&quot;/&gt;&lt;property id=&quot;20300&quot; value=&quot;Slide 39 - &amp;quot;IgE Function: Allergic Reactions&amp;quot;&quot;/&gt;&lt;property id=&quot;20307&quot; value=&quot;326&quot;/&gt;&lt;/object&gt;&lt;object type=&quot;3&quot; unique_id=&quot;12671&quot;&gt;&lt;property id=&quot;20148&quot; value=&quot;5&quot;/&gt;&lt;property id=&quot;20300&quot; value=&quot;Slide 40 - &amp;quot;IgE Function: Allergic Reactions&amp;quot;&quot;/&gt;&lt;property id=&quot;20307&quot; value=&quot;327&quot;/&gt;&lt;/object&gt;&lt;object type=&quot;3&quot; unique_id=&quot;12672&quot;&gt;&lt;property id=&quot;20148&quot; value=&quot;5&quot;/&gt;&lt;property id=&quot;20300&quot; value=&quot;Slide 41 - &amp;quot;Antibody Diversity Theories&amp;quot;&quot;/&gt;&lt;property id=&quot;20307&quot; value=&quot;351&quot;/&gt;&lt;/object&gt;&lt;object type=&quot;3&quot; unique_id=&quot;12673&quot;&gt;&lt;property id=&quot;20148&quot; value=&quot;5&quot;/&gt;&lt;property id=&quot;20300&quot; value=&quot;Slide 42 - &amp;quot;Antibody Diversity Theories&amp;quot;&quot;/&gt;&lt;property id=&quot;20307&quot; value=&quot;352&quot;/&gt;&lt;/object&gt;&lt;object type=&quot;3&quot; unique_id=&quot;12674&quot;&gt;&lt;property id=&quot;20148&quot; value=&quot;5&quot;/&gt;&lt;property id=&quot;20300&quot; value=&quot;Slide 43 - &amp;quot;Genes Coding for Immunoglobulins&amp;quot;&quot;/&gt;&lt;property id=&quot;20307&quot; value=&quot;353&quot;/&gt;&lt;/object&gt;&lt;object type=&quot;3&quot; unique_id=&quot;12675&quot;&gt;&lt;property id=&quot;20148&quot; value=&quot;5&quot;/&gt;&lt;property id=&quot;20300&quot; value=&quot;Slide 44 - &amp;quot;Genes Coding for Immunoglobulins&amp;quot;&quot;/&gt;&lt;property id=&quot;20307&quot; value=&quot;354&quot;/&gt;&lt;/object&gt;&lt;object type=&quot;3&quot; unique_id=&quot;12676&quot;&gt;&lt;property id=&quot;20148&quot; value=&quot;5&quot;/&gt;&lt;property id=&quot;20300&quot; value=&quot;Slide 45 - &amp;quot;Genes Coding for Immunoglobulins&amp;quot;&quot;/&gt;&lt;property id=&quot;20307&quot; value=&quot;330&quot;/&gt;&lt;/object&gt;&lt;object type=&quot;3&quot; unique_id=&quot;12677&quot;&gt;&lt;property id=&quot;20148&quot; value=&quot;5&quot;/&gt;&lt;property id=&quot;20300&quot; value=&quot;Slide 46 - &amp;quot;Monoclonal Antibodies&amp;quot;&quot;/&gt;&lt;property id=&quot;20307&quot; value=&quot;332&quot;/&gt;&lt;/object&gt;&lt;object type=&quot;3&quot; unique_id=&quot;12678&quot;&gt;&lt;property id=&quot;20148&quot; value=&quot;5&quot;/&gt;&lt;property id=&quot;20300&quot; value=&quot;Slide 47 - &amp;quot;Monoclonal Antibodies&amp;quot;&quot;/&gt;&lt;property id=&quot;20307&quot; value=&quot;333&quot;/&gt;&lt;/object&gt;&lt;object type=&quot;3&quot; unique_id=&quot;12679&quot;&gt;&lt;property id=&quot;20148&quot; value=&quot;5&quot;/&gt;&lt;property id=&quot;20300&quot; value=&quot;Slide 50 - &amp;quot;Summary&amp;quot;&quot;/&gt;&lt;property id=&quot;20307&quot; value=&quot;355&quot;/&gt;&lt;/object&gt;&lt;object type=&quot;3&quot; unique_id=&quot;12680&quot;&gt;&lt;property id=&quot;20148&quot; value=&quot;5&quot;/&gt;&lt;property id=&quot;20300&quot; value=&quot;Slide 51 - &amp;quot;Summary&amp;quot;&quot;/&gt;&lt;property id=&quot;20307&quot; value=&quot;3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Stevens_Clinical_Immunology4e</Template>
  <TotalTime>1898</TotalTime>
  <Words>2767</Words>
  <Application>Microsoft Office PowerPoint</Application>
  <PresentationFormat>On-screen Show (4:3)</PresentationFormat>
  <Paragraphs>352</Paragraphs>
  <Slides>59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Adobe Heiti Std R</vt:lpstr>
      <vt:lpstr>Arial</vt:lpstr>
      <vt:lpstr>Calibri</vt:lpstr>
      <vt:lpstr>Calibri Light</vt:lpstr>
      <vt:lpstr>Wingdings</vt:lpstr>
      <vt:lpstr>Template</vt:lpstr>
      <vt:lpstr>Custom Design</vt:lpstr>
      <vt:lpstr>Part V</vt:lpstr>
      <vt:lpstr> Chapter Overview</vt:lpstr>
      <vt:lpstr>Antibodies</vt:lpstr>
      <vt:lpstr>Antibodies</vt:lpstr>
      <vt:lpstr>Tetrapeptide Structure of Immunoglobulins</vt:lpstr>
      <vt:lpstr>Tetrapeptide Structure of Immunoglobulins</vt:lpstr>
      <vt:lpstr>Tetrapeptide Structure of Immunoglobulins</vt:lpstr>
      <vt:lpstr>Tetrapeptide Structure of Immunoglobulins</vt:lpstr>
      <vt:lpstr>Basic Structure of immunoglobulins</vt:lpstr>
      <vt:lpstr>Light Chains (Bence Jones Proteins)</vt:lpstr>
      <vt:lpstr>Heavy Chains</vt:lpstr>
      <vt:lpstr>Heavy Chains</vt:lpstr>
      <vt:lpstr>Heavy Chains</vt:lpstr>
      <vt:lpstr>Hinge Region</vt:lpstr>
      <vt:lpstr>Carbohydrate Portion</vt:lpstr>
      <vt:lpstr>Three-Dimensional Structure of Antibodies</vt:lpstr>
      <vt:lpstr>IgG</vt:lpstr>
      <vt:lpstr>IgG</vt:lpstr>
      <vt:lpstr>IgG</vt:lpstr>
      <vt:lpstr>IgG</vt:lpstr>
      <vt:lpstr>IgG</vt:lpstr>
      <vt:lpstr>Major Functions of IgG </vt:lpstr>
      <vt:lpstr>IgG</vt:lpstr>
      <vt:lpstr>IgG: Laboratory Testing</vt:lpstr>
      <vt:lpstr>IgM </vt:lpstr>
      <vt:lpstr>IgM</vt:lpstr>
      <vt:lpstr>IgM</vt:lpstr>
      <vt:lpstr>IgM</vt:lpstr>
      <vt:lpstr>Functions of IgM</vt:lpstr>
      <vt:lpstr>IgA</vt:lpstr>
      <vt:lpstr>Subclasses of IgA</vt:lpstr>
      <vt:lpstr>Subclasses of IgA</vt:lpstr>
      <vt:lpstr>Secretory IgA </vt:lpstr>
      <vt:lpstr>Secretory IgA Functions </vt:lpstr>
      <vt:lpstr>Secretory IgA Functions </vt:lpstr>
      <vt:lpstr>Secretory IgA Functions</vt:lpstr>
      <vt:lpstr>IgD</vt:lpstr>
      <vt:lpstr>IgD</vt:lpstr>
      <vt:lpstr>IgD </vt:lpstr>
      <vt:lpstr>IgE</vt:lpstr>
      <vt:lpstr>IgE</vt:lpstr>
      <vt:lpstr>IgE Function: Allergic Reactions</vt:lpstr>
      <vt:lpstr>IgE Function: Allergic Reactions</vt:lpstr>
      <vt:lpstr>IgE Function: Allergic Reactions</vt:lpstr>
      <vt:lpstr>IgE Function: Parasitic Infections</vt:lpstr>
      <vt:lpstr>Antibody Diversity Theories</vt:lpstr>
      <vt:lpstr>Antibody Diversity Theories</vt:lpstr>
      <vt:lpstr>Genes Coding for Immunoglobulins</vt:lpstr>
      <vt:lpstr>Genes Coding for Immunoglobulins</vt:lpstr>
      <vt:lpstr>Genes Coding for Immunoglobulins</vt:lpstr>
      <vt:lpstr>Genes Coding for Immunoglobulins</vt:lpstr>
      <vt:lpstr>Monoclonal Antibodies</vt:lpstr>
      <vt:lpstr>Monoclonal Antibodies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Upstate</dc:creator>
  <cp:lastModifiedBy>Tyler Thomas</cp:lastModifiedBy>
  <cp:revision>185</cp:revision>
  <dcterms:created xsi:type="dcterms:W3CDTF">2015-05-26T17:12:42Z</dcterms:created>
  <dcterms:modified xsi:type="dcterms:W3CDTF">2023-08-21T18:33:16Z</dcterms:modified>
</cp:coreProperties>
</file>