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  <p:sldMasterId id="2147483752" r:id="rId2"/>
  </p:sldMasterIdLst>
  <p:notesMasterIdLst>
    <p:notesMasterId r:id="rId45"/>
  </p:notesMasterIdLst>
  <p:handoutMasterIdLst>
    <p:handoutMasterId r:id="rId46"/>
  </p:handoutMasterIdLst>
  <p:sldIdLst>
    <p:sldId id="256" r:id="rId3"/>
    <p:sldId id="303" r:id="rId4"/>
    <p:sldId id="257" r:id="rId5"/>
    <p:sldId id="258" r:id="rId6"/>
    <p:sldId id="322" r:id="rId7"/>
    <p:sldId id="259" r:id="rId8"/>
    <p:sldId id="310" r:id="rId9"/>
    <p:sldId id="263" r:id="rId10"/>
    <p:sldId id="305" r:id="rId11"/>
    <p:sldId id="266" r:id="rId12"/>
    <p:sldId id="268" r:id="rId13"/>
    <p:sldId id="269" r:id="rId14"/>
    <p:sldId id="270" r:id="rId15"/>
    <p:sldId id="306" r:id="rId16"/>
    <p:sldId id="307" r:id="rId17"/>
    <p:sldId id="275" r:id="rId18"/>
    <p:sldId id="308" r:id="rId19"/>
    <p:sldId id="277" r:id="rId20"/>
    <p:sldId id="281" r:id="rId21"/>
    <p:sldId id="283" r:id="rId22"/>
    <p:sldId id="309" r:id="rId23"/>
    <p:sldId id="286" r:id="rId24"/>
    <p:sldId id="288" r:id="rId25"/>
    <p:sldId id="289" r:id="rId26"/>
    <p:sldId id="323" r:id="rId27"/>
    <p:sldId id="311" r:id="rId28"/>
    <p:sldId id="293" r:id="rId29"/>
    <p:sldId id="294" r:id="rId30"/>
    <p:sldId id="297" r:id="rId31"/>
    <p:sldId id="312" r:id="rId32"/>
    <p:sldId id="300" r:id="rId33"/>
    <p:sldId id="299" r:id="rId34"/>
    <p:sldId id="319" r:id="rId35"/>
    <p:sldId id="320" r:id="rId36"/>
    <p:sldId id="302" r:id="rId37"/>
    <p:sldId id="321" r:id="rId38"/>
    <p:sldId id="313" r:id="rId39"/>
    <p:sldId id="315" r:id="rId40"/>
    <p:sldId id="314" r:id="rId41"/>
    <p:sldId id="316" r:id="rId42"/>
    <p:sldId id="317" r:id="rId43"/>
    <p:sldId id="318" r:id="rId44"/>
  </p:sldIdLst>
  <p:sldSz cx="9144000" cy="6858000" type="screen4x3"/>
  <p:notesSz cx="7010400" cy="9296400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M" initials="" lastIdx="0" clrIdx="0"/>
  <p:cmAuthor id="1" name="jkohl" initials="" lastIdx="0" clrIdx="1"/>
  <p:cmAuthor id="2" name="Upstate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8A58A"/>
    <a:srgbClr val="A03515"/>
    <a:srgbClr val="832128"/>
    <a:srgbClr val="A22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0" autoAdjust="0"/>
    <p:restoredTop sz="74047" autoAdjust="0"/>
  </p:normalViewPr>
  <p:slideViewPr>
    <p:cSldViewPr>
      <p:cViewPr varScale="1">
        <p:scale>
          <a:sx n="89" d="100"/>
          <a:sy n="89" d="100"/>
        </p:scale>
        <p:origin x="18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gs" Target="tags/tag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commentAuthors" Target="commentAuthors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E037F75B-87B2-4D5F-B2AA-5DB77CBEC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699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56CBC90F-259C-4C15-B463-A53E5AEA95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88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Figure 6-1. Range of cytokine actions. Autocrine: Cytokine acts on the cell that secreted it (e.g., IL-1</a:t>
            </a:r>
            <a:r>
              <a:rPr lang="el-GR" dirty="0"/>
              <a:t>β </a:t>
            </a:r>
            <a:r>
              <a:rPr lang="en-US" dirty="0"/>
              <a:t>increases activation of APC). Paracrine: Cytokine acts on nearby cells (e.g., IL-1</a:t>
            </a:r>
            <a:r>
              <a:rPr lang="el-GR" dirty="0"/>
              <a:t>β </a:t>
            </a:r>
            <a:r>
              <a:rPr lang="en-US" dirty="0"/>
              <a:t>stimulates Th cells, activates neutrophils, depolarizes neurons). Endocrine: Cytokine travels through blood vessels to distant cells (e.g., IL-1</a:t>
            </a:r>
            <a:r>
              <a:rPr lang="el-GR" dirty="0"/>
              <a:t>β</a:t>
            </a:r>
            <a:r>
              <a:rPr lang="en-US" dirty="0"/>
              <a:t> stimulates acute-phase protein synthesis in the liver, as well as fever induction in the hypothalamus).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55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Th1 lineage is expressed (along with other genes) when IL-12 binds to its receptor on naïve T cells.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36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Th2 cytokines</a:t>
            </a:r>
            <a:r>
              <a:rPr lang="en-US" baseline="0" dirty="0"/>
              <a:t> are primarily responsible for antibody-related immunity and regulating </a:t>
            </a:r>
            <a:r>
              <a:rPr lang="en-US" dirty="0"/>
              <a:t>many aspects of the immune response</a:t>
            </a:r>
            <a:r>
              <a:rPr lang="en-US" baseline="0" dirty="0"/>
              <a:t> to conditions such as allergies, autoimmune diseases, and parasites.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235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Tr1</a:t>
            </a:r>
            <a:r>
              <a:rPr lang="en-US" baseline="0" dirty="0"/>
              <a:t> = T regulatory 1 cells.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58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84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29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6-6.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Influence of colony-stimulating factors on growth and differentiation of blood cells. Growth of hematopoietic stem cells (HSCs) requires stem cell factor (SCF) with differentiation determined by IL-7 or thrombopoietin (TPO). Growth of common myeloid progenitors (CMPs) depends upon IL-3. Differentiation is driven by granulocyte-macrophage colony-stimulating factor (GM-CSF) or erythropoietin (EPO). Common granulocyte/monocyte precursors (GMPs) differentiate into granulocytes in response to granulocyte-CSF. Further specificity is provided by IL-3 or IL-5. Macrophage-CSF (M-CSF) promotes development of monocytes. CLP = common lymphoid progenitor, EB = erythroblast.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27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RBC = red blood cell.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906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ELISA</a:t>
            </a:r>
            <a:r>
              <a:rPr lang="en-US" baseline="0" dirty="0"/>
              <a:t> = enzyme-linked immunosorbent assay.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WBC = white blood cell.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1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IL-1RA = IL-1 receptor antagonist.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38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TNF</a:t>
            </a:r>
            <a:r>
              <a:rPr lang="el-GR" dirty="0"/>
              <a:t>α</a:t>
            </a:r>
            <a:r>
              <a:rPr lang="en-US" dirty="0"/>
              <a:t> is the central mediator of pathological processes in rheumatoid arthritis and other inflammatory illnesses, such as Crohn’s disease.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TNF</a:t>
            </a:r>
            <a:r>
              <a:rPr lang="el-GR" dirty="0"/>
              <a:t>α</a:t>
            </a:r>
            <a:r>
              <a:rPr lang="en-US" dirty="0"/>
              <a:t> and IL-1 are both present in the rheumatoid synovial fluids and synovial membranes of patients with rheumatoid arthritis.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280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40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81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CXC chemokines</a:t>
            </a:r>
            <a:r>
              <a:rPr lang="en-US" baseline="0" dirty="0"/>
              <a:t> contain a single amino acid between the first and second cysteines.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CC chemokines have adjacent cysteine residues.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C chemokines lack one of the cysteines.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CX3C has three amino acids between the cysteines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16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73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BC90F-259C-4C15-B463-A53E5AEA954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32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0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15938" y="6251575"/>
            <a:ext cx="24209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Copyright © 2017 F.A. Davis Company</a:t>
            </a:r>
          </a:p>
        </p:txBody>
      </p:sp>
      <p:pic>
        <p:nvPicPr>
          <p:cNvPr id="5" name="Picture 7" descr="FAD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5889625"/>
            <a:ext cx="16224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5791200" cy="99060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1A4B9A"/>
                </a:solidFill>
                <a:latin typeface="+mj-lt"/>
                <a:ea typeface="Adobe Heiti Std R" pitchFamily="34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429000"/>
            <a:ext cx="5791200" cy="838200"/>
          </a:xfrm>
        </p:spPr>
        <p:txBody>
          <a:bodyPr>
            <a:noAutofit/>
          </a:bodyPr>
          <a:lstStyle>
            <a:lvl1pPr marL="0" indent="0" algn="r">
              <a:buNone/>
              <a:defRPr sz="3200" baseline="0">
                <a:solidFill>
                  <a:schemeClr val="tx1"/>
                </a:solidFill>
                <a:latin typeface="+mn-lt"/>
                <a:ea typeface="Adobe Heiti Std R" pitchFamily="34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8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0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47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07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9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7"/>
            <a:ext cx="9144000" cy="685801"/>
          </a:xfrm>
        </p:spPr>
        <p:txBody>
          <a:bodyPr/>
          <a:lstStyle>
            <a:lvl1pPr>
              <a:defRPr baseline="0">
                <a:solidFill>
                  <a:srgbClr val="1A4B9A"/>
                </a:solidFill>
                <a:effectLst/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>
            <a:lvl1pPr>
              <a:buClr>
                <a:srgbClr val="00B0F0"/>
              </a:buClr>
              <a:defRPr/>
            </a:lvl1pPr>
            <a:lvl2pPr>
              <a:buClr>
                <a:srgbClr val="00B0F0"/>
              </a:buClr>
              <a:defRPr/>
            </a:lvl2pPr>
            <a:lvl3pPr>
              <a:buClr>
                <a:srgbClr val="00B0F0"/>
              </a:buClr>
              <a:defRPr/>
            </a:lvl3pPr>
            <a:lvl4pPr>
              <a:buClr>
                <a:srgbClr val="00B0F0"/>
              </a:buClr>
              <a:defRPr/>
            </a:lvl4pPr>
            <a:lvl5pPr>
              <a:buClr>
                <a:srgbClr val="00B0F0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0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2296" y="1687417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959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0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8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9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0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7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6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31763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Box 6"/>
          <p:cNvSpPr txBox="1">
            <a:spLocks noChangeArrowheads="1"/>
          </p:cNvSpPr>
          <p:nvPr/>
        </p:nvSpPr>
        <p:spPr bwMode="auto">
          <a:xfrm>
            <a:off x="533400" y="6537325"/>
            <a:ext cx="24336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Copyright © 2017 F.A. Davis Company</a:t>
            </a:r>
          </a:p>
        </p:txBody>
      </p:sp>
      <p:pic>
        <p:nvPicPr>
          <p:cNvPr id="1029" name="Picture 5" descr="FADlogo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127750"/>
            <a:ext cx="16224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159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6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1A4B9A"/>
          </a:solidFill>
          <a:latin typeface="+mj-lt"/>
          <a:ea typeface="Adobe Heiti Std R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F5A22-7DDB-4C8F-81F3-C85325D3FBDC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0D6E-3FDA-4D4E-8BDD-73C77F4E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2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VI</a:t>
            </a:r>
            <a:endParaRPr lang="en-US" dirty="0"/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Cytokines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Cytokines involved in triggering recruitment of effector cells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Interleukin-1 (IL-1)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Tumor necrosis factor (TNF)-α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Interleukin-6 (IL-6)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Chemokines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Transforming growth factor-β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Interferons α and β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IL-1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Acts as an endogenous pyrogen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Induces fever in the acute-phase response through its actions on the hypothalamus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Induces the production of: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Vascular cell-adhesion molecules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Chemokines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IL-6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Includes IL-1</a:t>
            </a:r>
            <a:r>
              <a:rPr lang="el-GR" dirty="0"/>
              <a:t>α, </a:t>
            </a:r>
            <a:r>
              <a:rPr lang="en-US" dirty="0"/>
              <a:t>IL-1</a:t>
            </a:r>
            <a:r>
              <a:rPr lang="el-GR" dirty="0"/>
              <a:t>β, </a:t>
            </a:r>
            <a:r>
              <a:rPr lang="en-US" dirty="0"/>
              <a:t>and IL-1RA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IL-1α and IL-1β are proinflammatory cytokines produced by monocytes, macrophages, and dendritic cells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IL-1β is responsible for most of the systemic activity attributed to IL-1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Fever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Activation of phagocytes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Production of acute-phase proteins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IL1RA is </a:t>
            </a:r>
            <a:r>
              <a:rPr dirty="0"/>
              <a:t>produced by monocytes and macrophages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It </a:t>
            </a:r>
            <a:r>
              <a:rPr dirty="0"/>
              <a:t>acts as an antagonist to IL-1 by blocking the IL-1 receptor and limiting the availability of the receptor for IL-1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Cytokines in the Innate Immune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TNF-</a:t>
            </a:r>
            <a:r>
              <a:rPr lang="el-GR" dirty="0"/>
              <a:t>α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Is most prominent of TNF family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Exists in membrane-bound and soluble forms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Causes vasodilation and increased vasopermeability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Is triggered by presence of lipopolysaccharide (found in gram-negative bacteria)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429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Cytokines in the Innate Immune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TNF-</a:t>
            </a:r>
            <a:r>
              <a:rPr lang="el-GR" dirty="0"/>
              <a:t>α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Is secreted by activated monocytes and macrophages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Can activate T cells through its ability to induce expression of MHC class II molecules, vascular adhesion molecules, and chemokines, in a similar manner to IL-1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752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 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IL-6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s a single protein produced by lymphoid and nonlymphoid cell</a:t>
            </a:r>
            <a:r>
              <a:rPr lang="en-US" dirty="0"/>
              <a:t>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Is part of the cytokine cascade released in response to lipopolysaccharide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Is pleiotropic and plays a role in acute-phase reactions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Is triggered by IL-1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 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IL-6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Stimulates B cells to proliferate and differentiate into plasma cells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Induces CD4+ T cells to produce greater quantities of both pro- and anti-inflammatory cytokines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2322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 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Chemokines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dirty="0"/>
              <a:t>nhance motility and promote migration of many types of white blood cells toward the source of the chemokine (chemotaxis)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Are classified into four families based on the position of N-terminal cysteine residues: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Alpha (CXC)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Beta (CC)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CX3C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 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Chemokines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Are involved </a:t>
            </a:r>
            <a:r>
              <a:rPr dirty="0"/>
              <a:t>in the initiation and development of inflammatory responses in numerous disease processes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dirty="0"/>
              <a:t>Combined with cell-adhesion molecules,  facilitate the extravasation of leukocytes into the tissues in areas of inflammation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Introduction to cytokines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Cytokines in the innate immune response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Cytokines in the adaptive immune response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TH17 cytokines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Hematopoietic growth factors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Cytokine and anticytokine therapies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Clinical assays for cytokines</a:t>
            </a:r>
          </a:p>
        </p:txBody>
      </p:sp>
    </p:spTree>
    <p:extLst>
      <p:ext uri="{BB962C8B-B14F-4D97-AF65-F5344CB8AC3E}">
        <p14:creationId xmlns:p14="http://schemas.microsoft.com/office/powerpoint/2010/main" val="2075864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 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dirty="0"/>
              <a:t>TGF-</a:t>
            </a:r>
            <a:r>
              <a:rPr lang="el-GR" dirty="0"/>
              <a:t>β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C</a:t>
            </a:r>
            <a:r>
              <a:rPr sz="2600" dirty="0"/>
              <a:t>omposed of three isoforms</a:t>
            </a:r>
            <a:r>
              <a:rPr lang="en-US" sz="2600" dirty="0"/>
              <a:t>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dirty="0"/>
              <a:t>TGF-</a:t>
            </a:r>
            <a:r>
              <a:rPr lang="el-GR" dirty="0"/>
              <a:t>β</a:t>
            </a:r>
            <a:r>
              <a:rPr dirty="0"/>
              <a:t>1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TGF-</a:t>
            </a:r>
            <a:r>
              <a:rPr lang="el-GR" dirty="0"/>
              <a:t>β</a:t>
            </a:r>
            <a:r>
              <a:rPr dirty="0"/>
              <a:t>2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TGF-</a:t>
            </a:r>
            <a:r>
              <a:rPr lang="el-GR" dirty="0"/>
              <a:t>β</a:t>
            </a:r>
            <a:r>
              <a:rPr dirty="0"/>
              <a:t>3</a:t>
            </a:r>
          </a:p>
          <a:p>
            <a:pPr marL="9144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I</a:t>
            </a:r>
            <a:r>
              <a:rPr sz="2600" dirty="0"/>
              <a:t>nduces antiproliferative activity</a:t>
            </a:r>
            <a:r>
              <a:rPr lang="en-US" sz="2600" dirty="0"/>
              <a:t> in many cell types</a:t>
            </a:r>
            <a:r>
              <a:rPr sz="2600" dirty="0"/>
              <a:t> </a:t>
            </a:r>
            <a:endParaRPr lang="en-US" sz="2600" dirty="0"/>
          </a:p>
          <a:p>
            <a:pPr marL="9144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Regulates cell growth, differentiation, apoptosis, migration, and the inflammatory response</a:t>
            </a:r>
          </a:p>
          <a:p>
            <a:pPr marL="9144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Helps down-regulate the inflammatory response when no longer needed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Cytokines in the Innate Immune Response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TGF-</a:t>
            </a:r>
            <a:r>
              <a:rPr lang="el-GR" dirty="0"/>
              <a:t>β</a:t>
            </a:r>
            <a:r>
              <a:rPr lang="en-US" dirty="0"/>
              <a:t>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Inhibits activation of macrophages and the growth of different somatic cell types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Functions as an anti-inflammatory factor for mature T cells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In activated B cells: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Inhibits proliferation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May function as an autocrine regulator to limit the expansion of activated cells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99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Innate Immune Response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Type I IFNs (IFN-</a:t>
            </a:r>
            <a:r>
              <a:rPr lang="el-GR" dirty="0"/>
              <a:t>α </a:t>
            </a:r>
            <a:r>
              <a:rPr lang="en-US" dirty="0"/>
              <a:t>and IFN-</a:t>
            </a:r>
            <a:r>
              <a:rPr lang="el-GR" dirty="0"/>
              <a:t>β</a:t>
            </a:r>
            <a:r>
              <a:rPr lang="en-US" dirty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nterfere with viral replication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dirty="0"/>
              <a:t>re produced by dendritic cells 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nduce production of proteins and pathways that interfere with viral replication and cell division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Activate natural killer cells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Enhance the expression of MHC class I proteins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Are active against certain malignancies and other inflammatory processes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Adaptive Immune Response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Ar</a:t>
            </a:r>
            <a:r>
              <a:rPr dirty="0"/>
              <a:t>e mainly secreted by T cells</a:t>
            </a:r>
            <a:r>
              <a:rPr lang="en-US" dirty="0"/>
              <a:t>, </a:t>
            </a:r>
            <a:r>
              <a:rPr dirty="0"/>
              <a:t>especially T helper (Th) cells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dirty="0"/>
              <a:t>ffect T- and B-cell function more directly than cytokines in</a:t>
            </a:r>
            <a:r>
              <a:rPr lang="en-US" dirty="0"/>
              <a:t>volved in</a:t>
            </a:r>
            <a:r>
              <a:rPr dirty="0"/>
              <a:t> the innate immune response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Three main subclasses of CD4+ T cells: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Th1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Th2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T regulatory cells (Tregs)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Adaptive Immune Response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When</a:t>
            </a:r>
            <a:r>
              <a:rPr dirty="0"/>
              <a:t> the T-cell receptor (TCR) </a:t>
            </a:r>
            <a:r>
              <a:rPr lang="en-US" dirty="0"/>
              <a:t>on a CD4+ T helper cell </a:t>
            </a:r>
            <a:r>
              <a:rPr dirty="0"/>
              <a:t>captures antigen, clonal expansion of </a:t>
            </a:r>
            <a:r>
              <a:rPr lang="en-US" dirty="0"/>
              <a:t>the T cell </a:t>
            </a:r>
            <a:r>
              <a:rPr dirty="0"/>
              <a:t>occurs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dirty="0"/>
              <a:t>Differentiation into Th1, Th2, or Treg cell lineages is influenced by the spectrum of cytokines expressed in the initial response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Cytokines in the Adaptive Immune Response</a:t>
            </a:r>
          </a:p>
        </p:txBody>
      </p:sp>
      <p:pic>
        <p:nvPicPr>
          <p:cNvPr id="3076" name="Picture 4" descr="C:\Documents and Settings\ritesh.narkar\Desktop\Prashant\fadc5\22 dec\Save for webpage\4466_F06_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1914" y="1390039"/>
            <a:ext cx="2980172" cy="47294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465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Cytokines in the Adaptive Immune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Th1 cytokines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Interferon </a:t>
            </a:r>
            <a:r>
              <a:rPr lang="el-GR" dirty="0"/>
              <a:t>γ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Affects RNA expression levels of more than 200 genes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Stimulates antigen presentation by class I and class II MHC molecules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Activates macrophages to stimulate phagocytic and cytotoxic abilities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Regulates action of CD4+ Th cells, CD8+ cytotoxic lymphocytes, natural killer (NK) cells </a:t>
            </a:r>
          </a:p>
        </p:txBody>
      </p:sp>
    </p:spTree>
    <p:extLst>
      <p:ext uri="{BB962C8B-B14F-4D97-AF65-F5344CB8AC3E}">
        <p14:creationId xmlns:p14="http://schemas.microsoft.com/office/powerpoint/2010/main" val="397588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Adaptive Immune Response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dirty="0"/>
              <a:t>Th1 </a:t>
            </a:r>
            <a:r>
              <a:rPr lang="en-US" dirty="0"/>
              <a:t>cytokines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dirty="0"/>
              <a:t>IL-2 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K</a:t>
            </a:r>
            <a:r>
              <a:rPr dirty="0"/>
              <a:t>nown as the T-cell growth factor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dirty="0"/>
              <a:t>rives the growth and differentiation of T and B cells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nduces lytic activity in NK cells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dirty="0"/>
              <a:t>an activate proliferation of Th2 cells 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dirty="0"/>
              <a:t>elps to generate IgG1- and IgE-producing cells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Adaptive Immune Response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dirty="0"/>
              <a:t>Th2 </a:t>
            </a:r>
            <a:r>
              <a:rPr lang="en-US" dirty="0"/>
              <a:t>cytokines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dirty="0"/>
              <a:t>IL-4</a:t>
            </a:r>
            <a:endParaRPr lang="en-US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dirty="0"/>
              <a:t>elps drive antibody responses in </a:t>
            </a:r>
            <a:r>
              <a:rPr lang="en-US" dirty="0"/>
              <a:t>various </a:t>
            </a:r>
            <a:r>
              <a:rPr dirty="0"/>
              <a:t>diseases</a:t>
            </a:r>
            <a:r>
              <a:rPr lang="en-US" dirty="0"/>
              <a:t>: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Allergies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Autoimmune diseases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Parasitic infections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Receptor expressed on lymphocytes and various nonhematopoietic cell types</a:t>
            </a:r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Adaptive Immune Response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Th2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IL-10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Has anti-inflammatory and suppressive effects on Th1 cells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Is produced by monocytes, macrophages, CD8+ T cells, and Th2 CD4+ T cells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Inhibits antigen presentation by macrophages and dendritic cells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dirty="0"/>
              <a:t>erves as an antagonist to IFN-γ</a:t>
            </a:r>
            <a:r>
              <a:rPr lang="en-US" dirty="0"/>
              <a:t> to down-regulate the </a:t>
            </a:r>
            <a:r>
              <a:rPr dirty="0"/>
              <a:t>immune response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Introduction to Cytokines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dirty="0"/>
              <a:t>mall soluble proteins that regulate</a:t>
            </a:r>
            <a:r>
              <a:rPr lang="en-US" dirty="0"/>
              <a:t>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nnate immunity 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dirty="0"/>
              <a:t>daptive response to infection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nduced in response to specific stimuli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dirty="0"/>
              <a:t>acterial lipopolysaccharides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dirty="0"/>
              <a:t>lagellin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dirty="0"/>
              <a:t>ther bacterial product</a:t>
            </a:r>
            <a:r>
              <a:rPr lang="en-US" dirty="0"/>
              <a:t>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Ligation of cell-adhesion molecules</a:t>
            </a: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Cytokines in the Adaptive Immune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Tregs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Are CD4+ CD25+ T cells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Help establish peripheral tolerance to various self-antigens, allergens, tumor antigens, transplant antigens, and infectious agents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Produce TGF-</a:t>
            </a:r>
            <a:r>
              <a:rPr lang="el-GR" dirty="0"/>
              <a:t>β</a:t>
            </a:r>
            <a:r>
              <a:rPr lang="en-US" dirty="0"/>
              <a:t> that suppresses other T cells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Induce IL-10 and TGF-β expression in adaptive Tr1 cells in the peripheral circulation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32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Cytokines in the Adaptive Immune Response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T-cell suppression o</a:t>
            </a:r>
            <a:r>
              <a:rPr dirty="0"/>
              <a:t>ccurs through</a:t>
            </a:r>
            <a:r>
              <a:rPr lang="en-US" dirty="0"/>
              <a:t>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dirty="0"/>
              <a:t>IL-10 inhibition of proinflammatory cytokines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nhibition of costimulatory molecule expression on APCs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dirty="0"/>
              <a:t>TGF-</a:t>
            </a:r>
            <a:r>
              <a:rPr lang="el-GR" dirty="0"/>
              <a:t>β</a:t>
            </a:r>
            <a:r>
              <a:rPr dirty="0"/>
              <a:t> down-regulates APC</a:t>
            </a:r>
            <a:r>
              <a:rPr lang="en-US" dirty="0"/>
              <a:t> function</a:t>
            </a:r>
            <a:r>
              <a:rPr dirty="0"/>
              <a:t> and blocks proliferation and cytokine production by CD4+ T cells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immune response is down-regulated, and chronic inflammation is prevented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Have a role in host defense against bacterial and fungal infections at mucosal surfaces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Involves Th17 cells secreting IL-17 family of cytokines to promote continuous recruitment of neutrophils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Promote release of antimicrobial peptides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When dysregulated, have been implicated in pathogenesis of multiple inflammatory diseases and several autoimmune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Th17 Cytokines in Innate and Adaptive Immunity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Colony-Stimulating Factors (CSFs) 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nclude</a:t>
            </a:r>
            <a:r>
              <a:rPr lang="en-US" dirty="0"/>
              <a:t>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dirty="0"/>
              <a:t>IL-3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dirty="0"/>
              <a:t>rythropoietin (EPO)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G</a:t>
            </a:r>
            <a:r>
              <a:rPr dirty="0"/>
              <a:t>ranulocyte (G-CSF)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dirty="0"/>
              <a:t>acrophage (M-CSF)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G</a:t>
            </a:r>
            <a:r>
              <a:rPr dirty="0"/>
              <a:t>ranulocyte-macrophage (GM-CSF)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Stimulate growth of hematopoietic cells in the bone marrow in response to inflammatory cytokines such as IL-1</a:t>
            </a:r>
          </a:p>
        </p:txBody>
      </p:sp>
    </p:spTree>
    <p:extLst>
      <p:ext uri="{BB962C8B-B14F-4D97-AF65-F5344CB8AC3E}">
        <p14:creationId xmlns:p14="http://schemas.microsoft.com/office/powerpoint/2010/main" val="6797873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Colony-Stimulating Factors (CSFs) </a:t>
            </a:r>
          </a:p>
        </p:txBody>
      </p:sp>
      <p:pic>
        <p:nvPicPr>
          <p:cNvPr id="4098" name="Picture 2" descr="C:\Documents and Settings\ritesh.narkar\Desktop\Prashant\fadc5\22 dec\Save for webpage\4466_F06_0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2049" y="1425209"/>
            <a:ext cx="3519902" cy="46942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85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Colony-Stimulating Factors (CSFs) 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EPO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Is primarily produced in the kidneys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Regulates RBC production in the bone marrow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RBC proliferation induced by EPO improves oxygenation of the tissues and eventually switches off EPO production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Cytokine and Anticytokine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Various therapy approaches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Disrupt the interaction between cytokines and their cognate receptors (e.g., infliximab)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Some use monoclonal antibodies that function as cytokine agonists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Some use hybrid proteins containing cytokine receptor binding sites attached to immunoglobulin constant regions to block cytokine activity (e.g., etanercept)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Some block IL-17 function (e.g., ixekizumab)</a:t>
            </a:r>
          </a:p>
        </p:txBody>
      </p:sp>
    </p:spTree>
    <p:extLst>
      <p:ext uri="{BB962C8B-B14F-4D97-AF65-F5344CB8AC3E}">
        <p14:creationId xmlns:p14="http://schemas.microsoft.com/office/powerpoint/2010/main" val="2403275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Assays for Cytokines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ELISpot assay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Employs the ELISA technique on in vitro-activated peripheral WBCs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Multiplexed ELISAs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Can detect 12 to 25 pro- and anti-inflammatory cytokines in one reaction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Microbead assays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Allow for the simultaneous detection of multiple cytokines in a single tube</a:t>
            </a:r>
          </a:p>
        </p:txBody>
      </p:sp>
    </p:spTree>
    <p:extLst>
      <p:ext uri="{BB962C8B-B14F-4D97-AF65-F5344CB8AC3E}">
        <p14:creationId xmlns:p14="http://schemas.microsoft.com/office/powerpoint/2010/main" val="11792622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Cytokines act as chemical messengers to regulate the immune system.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They are induced in the response to specific stimuli, such as bacterial lipopolysaccharides, flagellin, or other bacterial products.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effects of cytokines in vivo include regulation of growth, differentiation, and gene expression by many different cell types.</a:t>
            </a:r>
          </a:p>
        </p:txBody>
      </p:sp>
    </p:spTree>
    <p:extLst>
      <p:ext uri="{BB962C8B-B14F-4D97-AF65-F5344CB8AC3E}">
        <p14:creationId xmlns:p14="http://schemas.microsoft.com/office/powerpoint/2010/main" val="42844535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Working together, cytokine activity leads to the rapid generation of innate and adaptive immune responses.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major cytokines involved in the initial stages of the inflammatory response are IL-1, IL-6, TNF-α, and the chemokines. These cytokines are responsible for many of the physical symptoms attributed to  inflammation.</a:t>
            </a:r>
          </a:p>
        </p:txBody>
      </p:sp>
    </p:spTree>
    <p:extLst>
      <p:ext uri="{BB962C8B-B14F-4D97-AF65-F5344CB8AC3E}">
        <p14:creationId xmlns:p14="http://schemas.microsoft.com/office/powerpoint/2010/main" val="47899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Introduction to Cytokines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Different ways cytokines act: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Synergy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dirty="0"/>
              <a:t>cytokines act together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Pleiotropy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dirty="0"/>
              <a:t>one cytokine has many actions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Redundancy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dirty="0"/>
              <a:t>different cytokines have the same function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Antagonism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dirty="0"/>
              <a:t>cytokines counteract each other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Naïve T cells can differentiate into Th1, Th2, or Treg cell lineages, with the help of cytokines involved in the adaptive immune response.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Th1 lineage is driven by the expression of IL-12 by dendritic cells and is primarily responsible for cell-mediated immunity.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Th2 cells drive antibody-mediated immunity and are regulated by IL-4.</a:t>
            </a:r>
          </a:p>
        </p:txBody>
      </p:sp>
    </p:spTree>
    <p:extLst>
      <p:ext uri="{BB962C8B-B14F-4D97-AF65-F5344CB8AC3E}">
        <p14:creationId xmlns:p14="http://schemas.microsoft.com/office/powerpoint/2010/main" val="34161636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Treg cells are derived from naïve T cells in response to IL-10 and TGF-β and help to regulate the activities of Th1 and Th2 cells.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Th17 cells produce IL-17, a proinflammatory cytokine that induces expression of TNF-α, IL- 1β, and IL-6. Forms of IL-17 also recruit neutrophils to an infected area.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CSFs are responsible for inducing differentiation and growth of all WBC types.</a:t>
            </a:r>
          </a:p>
        </p:txBody>
      </p:sp>
    </p:spTree>
    <p:extLst>
      <p:ext uri="{BB962C8B-B14F-4D97-AF65-F5344CB8AC3E}">
        <p14:creationId xmlns:p14="http://schemas.microsoft.com/office/powerpoint/2010/main" val="34674467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Anticytokine therapies are aimed at disrupting the interaction between cytokines and their specific receptors in diseases.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Cytokine assay formats include ELISpot assays, multiplexed ELISAs, and microbead assays.</a:t>
            </a:r>
          </a:p>
        </p:txBody>
      </p:sp>
    </p:spTree>
    <p:extLst>
      <p:ext uri="{BB962C8B-B14F-4D97-AF65-F5344CB8AC3E}">
        <p14:creationId xmlns:p14="http://schemas.microsoft.com/office/powerpoint/2010/main" val="40661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Cytokines</a:t>
            </a:r>
          </a:p>
        </p:txBody>
      </p:sp>
      <p:pic>
        <p:nvPicPr>
          <p:cNvPr id="1026" name="Picture 2" descr="C:\Documents and Settings\ritesh.narkar\Desktop\Prashant\fadc5\22 dec\Save for webpage\4466_F06_02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1" y="1419525"/>
            <a:ext cx="4724398" cy="4670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885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Introduction to Cytokines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dirty="0"/>
              <a:t>n vivo </a:t>
            </a:r>
            <a:r>
              <a:rPr lang="en-US" dirty="0"/>
              <a:t>effects of cytokine expression on </a:t>
            </a:r>
          </a:p>
          <a:p>
            <a:pPr marL="0" indent="0"/>
            <a:r>
              <a:rPr lang="en-US" dirty="0"/>
              <a:t>     leukocytes and other cells</a:t>
            </a:r>
            <a:endParaRPr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dirty="0"/>
              <a:t>egulation of growth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dirty="0"/>
              <a:t>ifferentiation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G</a:t>
            </a:r>
            <a:r>
              <a:rPr dirty="0"/>
              <a:t>ene expression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Introduction to Cytokines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Exert effects through: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Autocrine stimulation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Paracrine stimulation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Systemic or endocrine activities (occasionally)</a:t>
            </a:r>
            <a:endParaRPr dirty="0"/>
          </a:p>
          <a:p>
            <a:endParaRPr dirty="0"/>
          </a:p>
        </p:txBody>
      </p:sp>
      <p:pic>
        <p:nvPicPr>
          <p:cNvPr id="2050" name="Picture 2" descr="C:\Documents and Settings\ritesh.narkar\Desktop\Prashant\fadc5\22 dec\Save for webpage\4466_F06_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302" y="1700704"/>
            <a:ext cx="3175022" cy="4395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37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Introduction to Cytokines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Have multiple actions due to: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Widespread distribution of receptors on many cell types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Ability to alter expression of numerous genes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May share properties and receptors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May have overlapping effects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Can determine whether the host will be able to mount an effective defense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Cytokines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Major cytokine families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Tumor necrosis factors (TNFs)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Interferons (IFNs)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Chemokines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Transforming growth factors (TGFs)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Colony-stimulating factors (CSFs)</a:t>
            </a:r>
          </a:p>
        </p:txBody>
      </p:sp>
    </p:spTree>
    <p:extLst>
      <p:ext uri="{BB962C8B-B14F-4D97-AF65-F5344CB8AC3E}">
        <p14:creationId xmlns:p14="http://schemas.microsoft.com/office/powerpoint/2010/main" val="22781714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6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Chapter Overview&amp;quot;&quot;/&gt;&lt;property id=&quot;20307&quot; value=&quot;303&quot;/&gt;&lt;/object&gt;&lt;object type=&quot;3&quot; unique_id=&quot;10006&quot;&gt;&lt;property id=&quot;20148&quot; value=&quot;5&quot;/&gt;&lt;property id=&quot;20300&quot; value=&quot;Slide 3 - &amp;quot;Introduction to Cytokines&amp;quot;&quot;/&gt;&lt;property id=&quot;20307&quot; value=&quot;257&quot;/&gt;&lt;/object&gt;&lt;object type=&quot;3&quot; unique_id=&quot;10007&quot;&gt;&lt;property id=&quot;20148&quot; value=&quot;5&quot;/&gt;&lt;property id=&quot;20300&quot; value=&quot;Slide 4 - &amp;quot;Introduction to Cytokines&amp;quot;&quot;/&gt;&lt;property id=&quot;20307&quot; value=&quot;258&quot;/&gt;&lt;/object&gt;&lt;object type=&quot;3&quot; unique_id=&quot;10008&quot;&gt;&lt;property id=&quot;20148&quot; value=&quot;5&quot;/&gt;&lt;property id=&quot;20300&quot; value=&quot;Slide 5 - &amp;quot;Introduction to Cytokines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Introduction to Cytokines&amp;quot;&quot;/&gt;&lt;property id=&quot;20307&quot; value=&quot;310&quot;/&gt;&lt;/object&gt;&lt;object type=&quot;3&quot; unique_id=&quot;10010&quot;&gt;&lt;property id=&quot;20148&quot; value=&quot;5&quot;/&gt;&lt;property id=&quot;20300&quot; value=&quot;Slide 8 - &amp;quot;Introduction to Cytokines&amp;quot;&quot;/&gt;&lt;property id=&quot;20307&quot; value=&quot;305&quot;/&gt;&lt;/object&gt;&lt;object type=&quot;3&quot; unique_id=&quot;10011&quot;&gt;&lt;property id=&quot;20148&quot; value=&quot;5&quot;/&gt;&lt;property id=&quot;20300&quot; value=&quot;Slide 7 - &amp;quot;Introduction to Cytokines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Cytokines in the Innate Immune Response&amp;quot;&quot;/&gt;&lt;property id=&quot;20307&quot; value=&quot;266&quot;/&gt;&lt;/object&gt;&lt;object type=&quot;3&quot; unique_id=&quot;10013&quot;&gt;&lt;property id=&quot;20148&quot; value=&quot;5&quot;/&gt;&lt;property id=&quot;20300&quot; value=&quot;Slide 10 - &amp;quot;Cytokines in the Innate Immune Response&amp;quot;&quot;/&gt;&lt;property id=&quot;20307&quot; value=&quot;268&quot;/&gt;&lt;/object&gt;&lt;object type=&quot;3&quot; unique_id=&quot;10014&quot;&gt;&lt;property id=&quot;20148&quot; value=&quot;5&quot;/&gt;&lt;property id=&quot;20300&quot; value=&quot;Slide 11 - &amp;quot;Cytokines in the Innate Immune Response&amp;quot;&quot;/&gt;&lt;property id=&quot;20307&quot; value=&quot;269&quot;/&gt;&lt;/object&gt;&lt;object type=&quot;3&quot; unique_id=&quot;10015&quot;&gt;&lt;property id=&quot;20148&quot; value=&quot;5&quot;/&gt;&lt;property id=&quot;20300&quot; value=&quot;Slide 12 - &amp;quot;Cytokines in the Innate Immune Response&amp;quot;&quot;/&gt;&lt;property id=&quot;20307&quot; value=&quot;270&quot;/&gt;&lt;/object&gt;&lt;object type=&quot;3&quot; unique_id=&quot;10016&quot;&gt;&lt;property id=&quot;20148&quot; value=&quot;5&quot;/&gt;&lt;property id=&quot;20300&quot; value=&quot;Slide 13 - &amp;quot;Cytokines in the Innate Immune Response&amp;quot;&quot;/&gt;&lt;property id=&quot;20307&quot; value=&quot;306&quot;/&gt;&lt;/object&gt;&lt;object type=&quot;3&quot; unique_id=&quot;10017&quot;&gt;&lt;property id=&quot;20148&quot; value=&quot;5&quot;/&gt;&lt;property id=&quot;20300&quot; value=&quot;Slide 14 - &amp;quot;Cytokines in the Innate Immune Response&amp;quot;&quot;/&gt;&lt;property id=&quot;20307&quot; value=&quot;307&quot;/&gt;&lt;/object&gt;&lt;object type=&quot;3&quot; unique_id=&quot;10018&quot;&gt;&lt;property id=&quot;20148&quot; value=&quot;5&quot;/&gt;&lt;property id=&quot;20300&quot; value=&quot;Slide 15 - &amp;quot;Cytokines in the Innate Immune Response &amp;quot;&quot;/&gt;&lt;property id=&quot;20307&quot; value=&quot;275&quot;/&gt;&lt;/object&gt;&lt;object type=&quot;3&quot; unique_id=&quot;10019&quot;&gt;&lt;property id=&quot;20148&quot; value=&quot;5&quot;/&gt;&lt;property id=&quot;20300&quot; value=&quot;Slide 16 - &amp;quot;Cytokines in the Innate Immune Response &amp;quot;&quot;/&gt;&lt;property id=&quot;20307&quot; value=&quot;308&quot;/&gt;&lt;/object&gt;&lt;object type=&quot;3&quot; unique_id=&quot;10020&quot;&gt;&lt;property id=&quot;20148&quot; value=&quot;5&quot;/&gt;&lt;property id=&quot;20300&quot; value=&quot;Slide 17 - &amp;quot;Cytokines in the Innate Immune Response &amp;quot;&quot;/&gt;&lt;property id=&quot;20307&quot; value=&quot;277&quot;/&gt;&lt;/object&gt;&lt;object type=&quot;3&quot; unique_id=&quot;10021&quot;&gt;&lt;property id=&quot;20148&quot; value=&quot;5&quot;/&gt;&lt;property id=&quot;20300&quot; value=&quot;Slide 18 - &amp;quot;Cytokines in the Innate Immune Response &amp;quot;&quot;/&gt;&lt;property id=&quot;20307&quot; value=&quot;281&quot;/&gt;&lt;/object&gt;&lt;object type=&quot;3&quot; unique_id=&quot;10022&quot;&gt;&lt;property id=&quot;20148&quot; value=&quot;5&quot;/&gt;&lt;property id=&quot;20300&quot; value=&quot;Slide 19 - &amp;quot;Cytokines in the Innate Immune Response &amp;quot;&quot;/&gt;&lt;property id=&quot;20307&quot; value=&quot;283&quot;/&gt;&lt;/object&gt;&lt;object type=&quot;3&quot; unique_id=&quot;10023&quot;&gt;&lt;property id=&quot;20148&quot; value=&quot;5&quot;/&gt;&lt;property id=&quot;20300&quot; value=&quot;Slide 20 - &amp;quot;Cytokines in the Innate Immune Response &amp;quot;&quot;/&gt;&lt;property id=&quot;20307&quot; value=&quot;309&quot;/&gt;&lt;/object&gt;&lt;object type=&quot;3&quot; unique_id=&quot;10024&quot;&gt;&lt;property id=&quot;20148&quot; value=&quot;5&quot;/&gt;&lt;property id=&quot;20300&quot; value=&quot;Slide 21 - &amp;quot;Cytokines in the Innate Immune Response&amp;quot;&quot;/&gt;&lt;property id=&quot;20307&quot; value=&quot;286&quot;/&gt;&lt;/object&gt;&lt;object type=&quot;3&quot; unique_id=&quot;10025&quot;&gt;&lt;property id=&quot;20148&quot; value=&quot;5&quot;/&gt;&lt;property id=&quot;20300&quot; value=&quot;Slide 22 - &amp;quot;Cytokines in the Adaptive Immune Response&amp;quot;&quot;/&gt;&lt;property id=&quot;20307&quot; value=&quot;288&quot;/&gt;&lt;/object&gt;&lt;object type=&quot;3&quot; unique_id=&quot;10026&quot;&gt;&lt;property id=&quot;20148&quot; value=&quot;5&quot;/&gt;&lt;property id=&quot;20300&quot; value=&quot;Slide 23 - &amp;quot;Cytokines in the Adaptive Immune Response&amp;quot;&quot;/&gt;&lt;property id=&quot;20307&quot; value=&quot;289&quot;/&gt;&lt;/object&gt;&lt;object type=&quot;3&quot; unique_id=&quot;10027&quot;&gt;&lt;property id=&quot;20148&quot; value=&quot;5&quot;/&gt;&lt;property id=&quot;20300&quot; value=&quot;Slide 24 - &amp;quot;Cytokines in the Adaptive Immune Response&amp;quot;&quot;/&gt;&lt;property id=&quot;20307&quot; value=&quot;311&quot;/&gt;&lt;/object&gt;&lt;object type=&quot;3&quot; unique_id=&quot;10028&quot;&gt;&lt;property id=&quot;20148&quot; value=&quot;5&quot;/&gt;&lt;property id=&quot;20300&quot; value=&quot;Slide 25 - &amp;quot;Cytokines in the Adaptive Immune Response&amp;quot;&quot;/&gt;&lt;property id=&quot;20307&quot; value=&quot;293&quot;/&gt;&lt;/object&gt;&lt;object type=&quot;3&quot; unique_id=&quot;10029&quot;&gt;&lt;property id=&quot;20148&quot; value=&quot;5&quot;/&gt;&lt;property id=&quot;20300&quot; value=&quot;Slide 26 - &amp;quot;Cytokines in the Adaptive Immune Response&amp;quot;&quot;/&gt;&lt;property id=&quot;20307&quot; value=&quot;294&quot;/&gt;&lt;/object&gt;&lt;object type=&quot;3&quot; unique_id=&quot;10030&quot;&gt;&lt;property id=&quot;20148&quot; value=&quot;5&quot;/&gt;&lt;property id=&quot;20300&quot; value=&quot;Slide 27 - &amp;quot;Cytokines in the Adaptive Immune Response&amp;quot;&quot;/&gt;&lt;property id=&quot;20307&quot; value=&quot;297&quot;/&gt;&lt;/object&gt;&lt;object type=&quot;3&quot; unique_id=&quot;10031&quot;&gt;&lt;property id=&quot;20148&quot; value=&quot;5&quot;/&gt;&lt;property id=&quot;20300&quot; value=&quot;Slide 28 - &amp;quot;Cytokines in the Adaptive Immune Response&amp;quot;&quot;/&gt;&lt;property id=&quot;20307&quot; value=&quot;312&quot;/&gt;&lt;/object&gt;&lt;object type=&quot;3&quot; unique_id=&quot;10032&quot;&gt;&lt;property id=&quot;20148&quot; value=&quot;5&quot;/&gt;&lt;property id=&quot;20300&quot; value=&quot;Slide 29 - &amp;quot;Cytokines in the Adaptive Immune Response&amp;quot;&quot;/&gt;&lt;property id=&quot;20307&quot; value=&quot;300&quot;/&gt;&lt;/object&gt;&lt;object type=&quot;3&quot; unique_id=&quot;10033&quot;&gt;&lt;property id=&quot;20148&quot; value=&quot;5&quot;/&gt;&lt;property id=&quot;20300&quot; value=&quot;Slide 30 - &amp;quot;Th17 Cytokines in Innate and Adaptive Immunity&amp;quot;&quot;/&gt;&lt;property id=&quot;20307&quot; value=&quot;299&quot;/&gt;&lt;/object&gt;&lt;object type=&quot;3&quot; unique_id=&quot;10034&quot;&gt;&lt;property id=&quot;20148&quot; value=&quot;5&quot;/&gt;&lt;property id=&quot;20300&quot; value=&quot;Slide 31 - &amp;quot;Colony Stimulating Factors (CSFs) &amp;quot;&quot;/&gt;&lt;property id=&quot;20307&quot; value=&quot;319&quot;/&gt;&lt;/object&gt;&lt;object type=&quot;3&quot; unique_id=&quot;10035&quot;&gt;&lt;property id=&quot;20148&quot; value=&quot;5&quot;/&gt;&lt;property id=&quot;20300&quot; value=&quot;Slide 32 - &amp;quot;Colony Stimulating Factors (CSFs) &amp;quot;&quot;/&gt;&lt;property id=&quot;20307&quot; value=&quot;320&quot;/&gt;&lt;/object&gt;&lt;object type=&quot;3&quot; unique_id=&quot;10036&quot;&gt;&lt;property id=&quot;20148&quot; value=&quot;5&quot;/&gt;&lt;property id=&quot;20300&quot; value=&quot;Slide 33 - &amp;quot;Colony Stimulating Factors (CSFs) &amp;quot;&quot;/&gt;&lt;property id=&quot;20307&quot; value=&quot;302&quot;/&gt;&lt;/object&gt;&lt;object type=&quot;3&quot; unique_id=&quot;10037&quot;&gt;&lt;property id=&quot;20148&quot; value=&quot;5&quot;/&gt;&lt;property id=&quot;20300&quot; value=&quot;Slide 34 - &amp;quot;Cytokine and Anticytokine Therapies&amp;quot;&quot;/&gt;&lt;property id=&quot;20307&quot; value=&quot;321&quot;/&gt;&lt;/object&gt;&lt;object type=&quot;3&quot; unique_id=&quot;10038&quot;&gt;&lt;property id=&quot;20148&quot; value=&quot;5&quot;/&gt;&lt;property id=&quot;20300&quot; value=&quot;Slide 35 - &amp;quot;Clinical Assays for Cytokines&amp;quot;&quot;/&gt;&lt;property id=&quot;20307&quot; value=&quot;313&quot;/&gt;&lt;/object&gt;&lt;object type=&quot;3&quot; unique_id=&quot;10039&quot;&gt;&lt;property id=&quot;20148&quot; value=&quot;5&quot;/&gt;&lt;property id=&quot;20300&quot; value=&quot;Slide 36 - &amp;quot;Summary&amp;quot;&quot;/&gt;&lt;property id=&quot;20307&quot; value=&quot;315&quot;/&gt;&lt;/object&gt;&lt;object type=&quot;3&quot; unique_id=&quot;10040&quot;&gt;&lt;property id=&quot;20148&quot; value=&quot;5&quot;/&gt;&lt;property id=&quot;20300&quot; value=&quot;Slide 37 - &amp;quot;Summary&amp;quot;&quot;/&gt;&lt;property id=&quot;20307&quot; value=&quot;314&quot;/&gt;&lt;/object&gt;&lt;object type=&quot;3&quot; unique_id=&quot;10041&quot;&gt;&lt;property id=&quot;20148&quot; value=&quot;5&quot;/&gt;&lt;property id=&quot;20300&quot; value=&quot;Slide 38 - &amp;quot;Summary&amp;quot;&quot;/&gt;&lt;property id=&quot;20307&quot; value=&quot;316&quot;/&gt;&lt;/object&gt;&lt;object type=&quot;3&quot; unique_id=&quot;10042&quot;&gt;&lt;property id=&quot;20148&quot; value=&quot;5&quot;/&gt;&lt;property id=&quot;20300&quot; value=&quot;Slide 39 - &amp;quot;Summary&amp;quot;&quot;/&gt;&lt;property id=&quot;20307&quot; value=&quot;317&quot;/&gt;&lt;/object&gt;&lt;object type=&quot;3&quot; unique_id=&quot;10043&quot;&gt;&lt;property id=&quot;20148&quot; value=&quot;5&quot;/&gt;&lt;property id=&quot;20300&quot; value=&quot;Slide 40 - &amp;quot;Summary&amp;quot;&quot;/&gt;&lt;property id=&quot;20307&quot; value=&quot;31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2244</TotalTime>
  <Words>2085</Words>
  <Application>Microsoft Office PowerPoint</Application>
  <PresentationFormat>On-screen Show (4:3)</PresentationFormat>
  <Paragraphs>267</Paragraphs>
  <Slides>42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ＭＳ Ｐゴシック</vt:lpstr>
      <vt:lpstr>Adobe Heiti Std R</vt:lpstr>
      <vt:lpstr>Arial</vt:lpstr>
      <vt:lpstr>Calibri</vt:lpstr>
      <vt:lpstr>Calibri Light</vt:lpstr>
      <vt:lpstr>Times New Roman</vt:lpstr>
      <vt:lpstr>Wingdings</vt:lpstr>
      <vt:lpstr>Template</vt:lpstr>
      <vt:lpstr>Custom Design</vt:lpstr>
      <vt:lpstr>Part VI</vt:lpstr>
      <vt:lpstr>Chapter Overview</vt:lpstr>
      <vt:lpstr>Introduction to Cytokines</vt:lpstr>
      <vt:lpstr>Introduction to Cytokines</vt:lpstr>
      <vt:lpstr>Introduction to Cytokines</vt:lpstr>
      <vt:lpstr>Introduction to Cytokines</vt:lpstr>
      <vt:lpstr>Introduction to Cytokines</vt:lpstr>
      <vt:lpstr>Introduction to Cytokines</vt:lpstr>
      <vt:lpstr>Introduction to Cytokines</vt:lpstr>
      <vt:lpstr>Cytokines in the Innate Immune Response</vt:lpstr>
      <vt:lpstr>Cytokines in the Innate Immune Response</vt:lpstr>
      <vt:lpstr>Cytokines in the Innate Immune Response</vt:lpstr>
      <vt:lpstr>Cytokines in the Innate Immune Response</vt:lpstr>
      <vt:lpstr>Cytokines in the Innate Immune Response</vt:lpstr>
      <vt:lpstr>Cytokines in the Innate Immune Response</vt:lpstr>
      <vt:lpstr>Cytokines in the Innate Immune Response </vt:lpstr>
      <vt:lpstr>Cytokines in the Innate Immune Response </vt:lpstr>
      <vt:lpstr>Cytokines in the Innate Immune Response </vt:lpstr>
      <vt:lpstr>Cytokines in the Innate Immune Response </vt:lpstr>
      <vt:lpstr>Cytokines in the Innate Immune Response </vt:lpstr>
      <vt:lpstr>Cytokines in the Innate Immune Response </vt:lpstr>
      <vt:lpstr>Cytokines in the Innate Immune Response</vt:lpstr>
      <vt:lpstr>Cytokines in the Adaptive Immune Response</vt:lpstr>
      <vt:lpstr>Cytokines in the Adaptive Immune Response</vt:lpstr>
      <vt:lpstr>Cytokines in the Adaptive Immune Response</vt:lpstr>
      <vt:lpstr>Cytokines in the Adaptive Immune Response</vt:lpstr>
      <vt:lpstr>Cytokines in the Adaptive Immune Response</vt:lpstr>
      <vt:lpstr>Cytokines in the Adaptive Immune Response</vt:lpstr>
      <vt:lpstr>Cytokines in the Adaptive Immune Response</vt:lpstr>
      <vt:lpstr>Cytokines in the Adaptive Immune Response</vt:lpstr>
      <vt:lpstr>Cytokines in the Adaptive Immune Response</vt:lpstr>
      <vt:lpstr>Th17 Cytokines in Innate and Adaptive Immunity</vt:lpstr>
      <vt:lpstr>Colony-Stimulating Factors (CSFs) </vt:lpstr>
      <vt:lpstr>Colony-Stimulating Factors (CSFs) </vt:lpstr>
      <vt:lpstr>Colony-Stimulating Factors (CSFs) </vt:lpstr>
      <vt:lpstr>Cytokine and Anticytokine Therapies</vt:lpstr>
      <vt:lpstr>Clinical Assays for Cytokines</vt:lpstr>
      <vt:lpstr>Summary</vt:lpstr>
      <vt:lpstr>Summary</vt:lpstr>
      <vt:lpstr>Summary</vt:lpstr>
      <vt:lpstr>Summary</vt:lpstr>
      <vt:lpstr>Summary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Cytokines</dc:title>
  <dc:creator>Michelle Moy</dc:creator>
  <cp:lastModifiedBy>Tyler Thomas</cp:lastModifiedBy>
  <cp:revision>125</cp:revision>
  <cp:lastPrinted>2016-11-27T22:13:46Z</cp:lastPrinted>
  <dcterms:created xsi:type="dcterms:W3CDTF">2009-10-21T20:35:48Z</dcterms:created>
  <dcterms:modified xsi:type="dcterms:W3CDTF">2023-08-21T18:33:39Z</dcterms:modified>
</cp:coreProperties>
</file>