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38"/>
  </p:notesMasterIdLst>
  <p:handoutMasterIdLst>
    <p:handoutMasterId r:id="rId39"/>
  </p:handoutMasterIdLst>
  <p:sldIdLst>
    <p:sldId id="256" r:id="rId3"/>
    <p:sldId id="258" r:id="rId4"/>
    <p:sldId id="259" r:id="rId5"/>
    <p:sldId id="260" r:id="rId6"/>
    <p:sldId id="263" r:id="rId7"/>
    <p:sldId id="261" r:id="rId8"/>
    <p:sldId id="264" r:id="rId9"/>
    <p:sldId id="308" r:id="rId10"/>
    <p:sldId id="266" r:id="rId11"/>
    <p:sldId id="268" r:id="rId12"/>
    <p:sldId id="309" r:id="rId13"/>
    <p:sldId id="313" r:id="rId14"/>
    <p:sldId id="335" r:id="rId15"/>
    <p:sldId id="310" r:id="rId16"/>
    <p:sldId id="314" r:id="rId17"/>
    <p:sldId id="315" r:id="rId18"/>
    <p:sldId id="316" r:id="rId19"/>
    <p:sldId id="317" r:id="rId20"/>
    <p:sldId id="318" r:id="rId21"/>
    <p:sldId id="319" r:id="rId22"/>
    <p:sldId id="323" r:id="rId23"/>
    <p:sldId id="320" r:id="rId24"/>
    <p:sldId id="321" r:id="rId25"/>
    <p:sldId id="322" r:id="rId26"/>
    <p:sldId id="324" r:id="rId27"/>
    <p:sldId id="325" r:id="rId28"/>
    <p:sldId id="326" r:id="rId29"/>
    <p:sldId id="327" r:id="rId30"/>
    <p:sldId id="328" r:id="rId31"/>
    <p:sldId id="329" r:id="rId32"/>
    <p:sldId id="332" r:id="rId33"/>
    <p:sldId id="333" r:id="rId34"/>
    <p:sldId id="330" r:id="rId35"/>
    <p:sldId id="331" r:id="rId36"/>
    <p:sldId id="334" r:id="rId37"/>
  </p:sldIdLst>
  <p:sldSz cx="9144000" cy="6858000" type="screen4x3"/>
  <p:notesSz cx="7010400" cy="92964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8229" autoAdjust="0"/>
  </p:normalViewPr>
  <p:slideViewPr>
    <p:cSldViewPr>
      <p:cViewPr varScale="1">
        <p:scale>
          <a:sx n="94" d="100"/>
          <a:sy n="94" d="100"/>
        </p:scale>
        <p:origin x="20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66D9FC4-D139-4278-949B-A1E5D6489AD4}" type="datetimeFigureOut">
              <a:rPr lang="en-US" smtClean="0"/>
              <a:pPr/>
              <a:t>8/21/2023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EC21965-720B-498A-8BD7-11343CFD84C4}" type="slidenum">
              <a:rPr lang="en-US" smtClean="0"/>
              <a:pPr/>
              <a:t>‹#›</a:t>
            </a:fld>
            <a:endParaRPr lang="en-US" dirty="0"/>
          </a:p>
        </p:txBody>
      </p:sp>
    </p:spTree>
    <p:extLst>
      <p:ext uri="{BB962C8B-B14F-4D97-AF65-F5344CB8AC3E}">
        <p14:creationId xmlns:p14="http://schemas.microsoft.com/office/powerpoint/2010/main" val="2501499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50DE11-E291-4FD2-A682-563ED741678C}" type="datetimeFigureOut">
              <a:rPr lang="en-US" smtClean="0"/>
              <a:pPr/>
              <a:t>8/21/2023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DE46093-DA93-4D32-B835-6C8F03EE87FC}" type="slidenum">
              <a:rPr lang="en-US" smtClean="0"/>
              <a:pPr/>
              <a:t>‹#›</a:t>
            </a:fld>
            <a:endParaRPr lang="en-US" dirty="0"/>
          </a:p>
        </p:txBody>
      </p:sp>
    </p:spTree>
    <p:extLst>
      <p:ext uri="{BB962C8B-B14F-4D97-AF65-F5344CB8AC3E}">
        <p14:creationId xmlns:p14="http://schemas.microsoft.com/office/powerpoint/2010/main" val="62000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Instructors</a:t>
            </a:r>
            <a:r>
              <a:rPr lang="en-US" baseline="0" dirty="0"/>
              <a:t> may choose to refer to Table 7-1 from the text.</a:t>
            </a:r>
            <a:endParaRPr lang="en-US" dirty="0"/>
          </a:p>
        </p:txBody>
      </p:sp>
      <p:sp>
        <p:nvSpPr>
          <p:cNvPr id="4" name="Slide Number Placeholder 3"/>
          <p:cNvSpPr>
            <a:spLocks noGrp="1"/>
          </p:cNvSpPr>
          <p:nvPr>
            <p:ph type="sldNum" sz="quarter" idx="10"/>
          </p:nvPr>
        </p:nvSpPr>
        <p:spPr/>
        <p:txBody>
          <a:bodyPr/>
          <a:lstStyle/>
          <a:p>
            <a:fld id="{6DE46093-DA93-4D32-B835-6C8F03EE87FC}" type="slidenum">
              <a:rPr lang="en-US" smtClean="0"/>
              <a:pPr/>
              <a:t>3</a:t>
            </a:fld>
            <a:endParaRPr lang="en-US" dirty="0"/>
          </a:p>
        </p:txBody>
      </p:sp>
    </p:spTree>
    <p:extLst>
      <p:ext uri="{BB962C8B-B14F-4D97-AF65-F5344CB8AC3E}">
        <p14:creationId xmlns:p14="http://schemas.microsoft.com/office/powerpoint/2010/main" val="228753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Plasma</a:t>
            </a:r>
            <a:r>
              <a:rPr lang="en-US" baseline="0" dirty="0"/>
              <a:t> proteins in this table act as system regulators to ensure that infectious agents, not self-antigens, are destroyed and that the reaction remains localized.</a:t>
            </a:r>
          </a:p>
          <a:p>
            <a:pPr marL="171450" indent="-171450">
              <a:buFont typeface="Arial" panose="020B0604020202020204" pitchFamily="34" charset="0"/>
              <a:buChar char="•"/>
            </a:pPr>
            <a:r>
              <a:rPr lang="en-US" baseline="0" dirty="0"/>
              <a:t>Most control proteins are aimed at halting accumulation of C3b.</a:t>
            </a:r>
            <a:endParaRPr lang="en-US" dirty="0"/>
          </a:p>
        </p:txBody>
      </p:sp>
      <p:sp>
        <p:nvSpPr>
          <p:cNvPr id="4" name="Slide Number Placeholder 3"/>
          <p:cNvSpPr>
            <a:spLocks noGrp="1"/>
          </p:cNvSpPr>
          <p:nvPr>
            <p:ph type="sldNum" sz="quarter" idx="10"/>
          </p:nvPr>
        </p:nvSpPr>
        <p:spPr/>
        <p:txBody>
          <a:bodyPr/>
          <a:lstStyle/>
          <a:p>
            <a:fld id="{6DE46093-DA93-4D32-B835-6C8F03EE87FC}" type="slidenum">
              <a:rPr lang="en-US" smtClean="0"/>
              <a:pPr/>
              <a:t>19</a:t>
            </a:fld>
            <a:endParaRPr lang="en-US" dirty="0"/>
          </a:p>
        </p:txBody>
      </p:sp>
    </p:spTree>
    <p:extLst>
      <p:ext uri="{BB962C8B-B14F-4D97-AF65-F5344CB8AC3E}">
        <p14:creationId xmlns:p14="http://schemas.microsoft.com/office/powerpoint/2010/main" val="2194354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Figure 7-8. Complement controls in the alternative pathway. CR1 receptor acts as a cofactor in the inactivation of C3b. Factor I cleaves C3b to form C3dg and C3c. C3dg is not an effective opsonin and is not capable of further participation in the complement cascade.</a:t>
            </a:r>
            <a:endParaRPr lang="en-US" dirty="0"/>
          </a:p>
        </p:txBody>
      </p:sp>
      <p:sp>
        <p:nvSpPr>
          <p:cNvPr id="4" name="Slide Number Placeholder 3"/>
          <p:cNvSpPr>
            <a:spLocks noGrp="1"/>
          </p:cNvSpPr>
          <p:nvPr>
            <p:ph type="sldNum" sz="quarter" idx="10"/>
          </p:nvPr>
        </p:nvSpPr>
        <p:spPr/>
        <p:txBody>
          <a:bodyPr/>
          <a:lstStyle/>
          <a:p>
            <a:fld id="{6DE46093-DA93-4D32-B835-6C8F03EE87FC}" type="slidenum">
              <a:rPr lang="en-US" smtClean="0"/>
              <a:pPr/>
              <a:t>20</a:t>
            </a:fld>
            <a:endParaRPr lang="en-US" dirty="0"/>
          </a:p>
        </p:txBody>
      </p:sp>
    </p:spTree>
    <p:extLst>
      <p:ext uri="{BB962C8B-B14F-4D97-AF65-F5344CB8AC3E}">
        <p14:creationId xmlns:p14="http://schemas.microsoft.com/office/powerpoint/2010/main" val="349820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RBC = red blood cell.</a:t>
            </a:r>
          </a:p>
        </p:txBody>
      </p:sp>
      <p:sp>
        <p:nvSpPr>
          <p:cNvPr id="4" name="Slide Number Placeholder 3"/>
          <p:cNvSpPr>
            <a:spLocks noGrp="1"/>
          </p:cNvSpPr>
          <p:nvPr>
            <p:ph type="sldNum" sz="quarter" idx="10"/>
          </p:nvPr>
        </p:nvSpPr>
        <p:spPr/>
        <p:txBody>
          <a:bodyPr/>
          <a:lstStyle/>
          <a:p>
            <a:fld id="{6DE46093-DA93-4D32-B835-6C8F03EE87FC}" type="slidenum">
              <a:rPr lang="en-US" smtClean="0"/>
              <a:pPr/>
              <a:t>21</a:t>
            </a:fld>
            <a:endParaRPr lang="en-US" dirty="0"/>
          </a:p>
        </p:txBody>
      </p:sp>
    </p:spTree>
    <p:extLst>
      <p:ext uri="{BB962C8B-B14F-4D97-AF65-F5344CB8AC3E}">
        <p14:creationId xmlns:p14="http://schemas.microsoft.com/office/powerpoint/2010/main" val="3024506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NK = natural killer.</a:t>
            </a:r>
          </a:p>
        </p:txBody>
      </p:sp>
      <p:sp>
        <p:nvSpPr>
          <p:cNvPr id="4" name="Slide Number Placeholder 3"/>
          <p:cNvSpPr>
            <a:spLocks noGrp="1"/>
          </p:cNvSpPr>
          <p:nvPr>
            <p:ph type="sldNum" sz="quarter" idx="10"/>
          </p:nvPr>
        </p:nvSpPr>
        <p:spPr/>
        <p:txBody>
          <a:bodyPr/>
          <a:lstStyle/>
          <a:p>
            <a:fld id="{6DE46093-DA93-4D32-B835-6C8F03EE87FC}" type="slidenum">
              <a:rPr lang="en-US" smtClean="0"/>
              <a:pPr/>
              <a:t>22</a:t>
            </a:fld>
            <a:endParaRPr lang="en-US" dirty="0"/>
          </a:p>
        </p:txBody>
      </p:sp>
    </p:spTree>
    <p:extLst>
      <p:ext uri="{BB962C8B-B14F-4D97-AF65-F5344CB8AC3E}">
        <p14:creationId xmlns:p14="http://schemas.microsoft.com/office/powerpoint/2010/main" val="1647858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46093-DA93-4D32-B835-6C8F03EE87FC}" type="slidenum">
              <a:rPr lang="en-US" smtClean="0"/>
              <a:pPr/>
              <a:t>26</a:t>
            </a:fld>
            <a:endParaRPr lang="en-US" dirty="0"/>
          </a:p>
        </p:txBody>
      </p:sp>
    </p:spTree>
    <p:extLst>
      <p:ext uri="{BB962C8B-B14F-4D97-AF65-F5344CB8AC3E}">
        <p14:creationId xmlns:p14="http://schemas.microsoft.com/office/powerpoint/2010/main" val="2177256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Assays for individual components give quantitative results and are relatively easy to perform but do not distinguish whether the molecules are functionally active. Test results must be interpreted carefully.</a:t>
            </a:r>
            <a:endParaRPr lang="en-US" dirty="0"/>
          </a:p>
        </p:txBody>
      </p:sp>
      <p:sp>
        <p:nvSpPr>
          <p:cNvPr id="4" name="Slide Number Placeholder 3"/>
          <p:cNvSpPr>
            <a:spLocks noGrp="1"/>
          </p:cNvSpPr>
          <p:nvPr>
            <p:ph type="sldNum" sz="quarter" idx="10"/>
          </p:nvPr>
        </p:nvSpPr>
        <p:spPr/>
        <p:txBody>
          <a:bodyPr/>
          <a:lstStyle/>
          <a:p>
            <a:fld id="{6DE46093-DA93-4D32-B835-6C8F03EE87FC}" type="slidenum">
              <a:rPr lang="en-US" smtClean="0"/>
              <a:pPr/>
              <a:t>27</a:t>
            </a:fld>
            <a:endParaRPr lang="en-US" dirty="0"/>
          </a:p>
        </p:txBody>
      </p:sp>
    </p:spTree>
    <p:extLst>
      <p:ext uri="{BB962C8B-B14F-4D97-AF65-F5344CB8AC3E}">
        <p14:creationId xmlns:p14="http://schemas.microsoft.com/office/powerpoint/2010/main" val="2640496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46093-DA93-4D32-B835-6C8F03EE87FC}" type="slidenum">
              <a:rPr lang="en-US" smtClean="0"/>
              <a:pPr/>
              <a:t>28</a:t>
            </a:fld>
            <a:endParaRPr lang="en-US" dirty="0"/>
          </a:p>
        </p:txBody>
      </p:sp>
    </p:spTree>
    <p:extLst>
      <p:ext uri="{BB962C8B-B14F-4D97-AF65-F5344CB8AC3E}">
        <p14:creationId xmlns:p14="http://schemas.microsoft.com/office/powerpoint/2010/main" val="1575303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46093-DA93-4D32-B835-6C8F03EE87FC}" type="slidenum">
              <a:rPr lang="en-US" smtClean="0"/>
              <a:pPr/>
              <a:t>29</a:t>
            </a:fld>
            <a:endParaRPr lang="en-US" dirty="0"/>
          </a:p>
        </p:txBody>
      </p:sp>
    </p:spTree>
    <p:extLst>
      <p:ext uri="{BB962C8B-B14F-4D97-AF65-F5344CB8AC3E}">
        <p14:creationId xmlns:p14="http://schemas.microsoft.com/office/powerpoint/2010/main" val="1852246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46093-DA93-4D32-B835-6C8F03EE87FC}" type="slidenum">
              <a:rPr lang="en-US" smtClean="0"/>
              <a:pPr/>
              <a:t>35</a:t>
            </a:fld>
            <a:endParaRPr lang="en-US" dirty="0"/>
          </a:p>
        </p:txBody>
      </p:sp>
    </p:spTree>
    <p:extLst>
      <p:ext uri="{BB962C8B-B14F-4D97-AF65-F5344CB8AC3E}">
        <p14:creationId xmlns:p14="http://schemas.microsoft.com/office/powerpoint/2010/main" val="2083018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takes only one IgM molecule attached to two adjacent antigenic determinants to initiate the cascade.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Within the IgG group, IgG3 is the most effective, followed by IgG1 and then IgG2.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Two IgG molecules must attach to antigen within 30 to 40 nm of each other before complement can bind.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Each stage of complement activation is dependent</a:t>
            </a:r>
            <a:r>
              <a:rPr lang="en-US" baseline="0" dirty="0"/>
              <a:t> on the grouping of certain reactants as a unit.</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DE46093-DA93-4D32-B835-6C8F03EE87FC}" type="slidenum">
              <a:rPr lang="en-US" smtClean="0"/>
              <a:pPr/>
              <a:t>7</a:t>
            </a:fld>
            <a:endParaRPr lang="en-US" dirty="0"/>
          </a:p>
        </p:txBody>
      </p:sp>
    </p:spTree>
    <p:extLst>
      <p:ext uri="{BB962C8B-B14F-4D97-AF65-F5344CB8AC3E}">
        <p14:creationId xmlns:p14="http://schemas.microsoft.com/office/powerpoint/2010/main" val="1457546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DE46093-DA93-4D32-B835-6C8F03EE87FC}" type="slidenum">
              <a:rPr lang="en-US" smtClean="0"/>
              <a:pPr/>
              <a:t>8</a:t>
            </a:fld>
            <a:endParaRPr lang="en-US" dirty="0"/>
          </a:p>
        </p:txBody>
      </p:sp>
    </p:spTree>
    <p:extLst>
      <p:ext uri="{BB962C8B-B14F-4D97-AF65-F5344CB8AC3E}">
        <p14:creationId xmlns:p14="http://schemas.microsoft.com/office/powerpoint/2010/main" val="256319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sequence of binding is Cls-Clr-Clr-Cls.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Figure 7-2. </a:t>
            </a:r>
            <a:r>
              <a:rPr lang="en-US" sz="1200" b="0" i="0" u="none" strike="noStrike" kern="1200" baseline="0" dirty="0">
                <a:solidFill>
                  <a:schemeClr val="tx1"/>
                </a:solidFill>
                <a:latin typeface="+mn-lt"/>
                <a:ea typeface="+mn-ea"/>
                <a:cs typeface="+mn-cs"/>
              </a:rPr>
              <a:t>When two or more globular heads of C1q attach to bound immunoglobulin molecules, the collagen-like stalks change their configuration. The resulting shape change causes C1r to become a serine protease, which cleaves a small fragment of C1s, uncovering the C1s protease, whose only targets are C4 and C2.</a:t>
            </a:r>
            <a:endParaRPr lang="en-US" dirty="0"/>
          </a:p>
        </p:txBody>
      </p:sp>
      <p:sp>
        <p:nvSpPr>
          <p:cNvPr id="4" name="Slide Number Placeholder 3"/>
          <p:cNvSpPr>
            <a:spLocks noGrp="1"/>
          </p:cNvSpPr>
          <p:nvPr>
            <p:ph type="sldNum" sz="quarter" idx="10"/>
          </p:nvPr>
        </p:nvSpPr>
        <p:spPr/>
        <p:txBody>
          <a:bodyPr/>
          <a:lstStyle/>
          <a:p>
            <a:fld id="{6DE46093-DA93-4D32-B835-6C8F03EE87FC}" type="slidenum">
              <a:rPr lang="en-US" smtClean="0"/>
              <a:pPr/>
              <a:t>9</a:t>
            </a:fld>
            <a:endParaRPr lang="en-US" dirty="0"/>
          </a:p>
        </p:txBody>
      </p:sp>
    </p:spTree>
    <p:extLst>
      <p:ext uri="{BB962C8B-B14F-4D97-AF65-F5344CB8AC3E}">
        <p14:creationId xmlns:p14="http://schemas.microsoft.com/office/powerpoint/2010/main" val="1116043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Figure 7-3. </a:t>
            </a:r>
            <a:r>
              <a:rPr lang="en-US" sz="1200" b="0" i="0" u="none" strike="noStrike" kern="1200" baseline="0" dirty="0">
                <a:solidFill>
                  <a:schemeClr val="tx1"/>
                </a:solidFill>
                <a:latin typeface="+mn-lt"/>
                <a:ea typeface="+mn-ea"/>
                <a:cs typeface="+mn-cs"/>
              </a:rPr>
              <a:t>Formation of the activation unit. (A) Activated C1qrs cleaves C4 and C2, with the larger pieces, C4b and C2a, binding to the target cell surface and forming the enzyme C3 convertase. (B) Each C3 convertase cleaves ~200 C3 molecules into C3a and C3b. C3b is a powerful opsonin that binds to the target in many places. (C) Some C3b associates with C4b2a, forming C4b2a3b, also known as the C5 convertase. This convertase cleaves C5 into the anaphylatoxin C5a and C5b, which binds to the target cell</a:t>
            </a:r>
            <a:r>
              <a:rPr lang="en-US" dirty="0"/>
              <a:t>.</a:t>
            </a:r>
          </a:p>
        </p:txBody>
      </p:sp>
      <p:sp>
        <p:nvSpPr>
          <p:cNvPr id="4" name="Slide Number Placeholder 3"/>
          <p:cNvSpPr>
            <a:spLocks noGrp="1"/>
          </p:cNvSpPr>
          <p:nvPr>
            <p:ph type="sldNum" sz="quarter" idx="10"/>
          </p:nvPr>
        </p:nvSpPr>
        <p:spPr/>
        <p:txBody>
          <a:bodyPr/>
          <a:lstStyle/>
          <a:p>
            <a:fld id="{6DE46093-DA93-4D32-B835-6C8F03EE87FC}" type="slidenum">
              <a:rPr lang="en-US" smtClean="0"/>
              <a:pPr/>
              <a:t>12</a:t>
            </a:fld>
            <a:endParaRPr lang="en-US" dirty="0"/>
          </a:p>
        </p:txBody>
      </p:sp>
    </p:spTree>
    <p:extLst>
      <p:ext uri="{BB962C8B-B14F-4D97-AF65-F5344CB8AC3E}">
        <p14:creationId xmlns:p14="http://schemas.microsoft.com/office/powerpoint/2010/main" val="1163182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Figure 7-3. </a:t>
            </a:r>
            <a:r>
              <a:rPr lang="en-US" sz="1200" b="0" i="0" u="none" strike="noStrike" kern="1200" baseline="0" dirty="0">
                <a:solidFill>
                  <a:schemeClr val="tx1"/>
                </a:solidFill>
                <a:latin typeface="+mn-lt"/>
                <a:ea typeface="+mn-ea"/>
                <a:cs typeface="+mn-cs"/>
              </a:rPr>
              <a:t>Formation of the activation unit. (A) Activated C1qrs cleaves C4 and C2, with the larger pieces, C4b and C2a, binding to the target cell surface and forming the enzyme C3 convertase. (B) Each C3 convertase cleaves ~200 C3 molecules into C3a and C3b. C3b is a powerful opsonin that binds to the target in many places. (C) Some C3b associates with C4b2a, forming C4b2a3b, also known as the C5 convertase. This convertase cleaves C5 into the anaphylatoxin C5a and C5b, which binds to the target cell</a:t>
            </a:r>
            <a:r>
              <a:rPr lang="en-US" dirty="0"/>
              <a:t>.</a:t>
            </a:r>
          </a:p>
        </p:txBody>
      </p:sp>
      <p:sp>
        <p:nvSpPr>
          <p:cNvPr id="4" name="Slide Number Placeholder 3"/>
          <p:cNvSpPr>
            <a:spLocks noGrp="1"/>
          </p:cNvSpPr>
          <p:nvPr>
            <p:ph type="sldNum" sz="quarter" idx="10"/>
          </p:nvPr>
        </p:nvSpPr>
        <p:spPr/>
        <p:txBody>
          <a:bodyPr/>
          <a:lstStyle/>
          <a:p>
            <a:fld id="{6DE46093-DA93-4D32-B835-6C8F03EE87FC}" type="slidenum">
              <a:rPr lang="en-US" smtClean="0"/>
              <a:pPr/>
              <a:t>13</a:t>
            </a:fld>
            <a:endParaRPr lang="en-US" dirty="0"/>
          </a:p>
        </p:txBody>
      </p:sp>
    </p:spTree>
    <p:extLst>
      <p:ext uri="{BB962C8B-B14F-4D97-AF65-F5344CB8AC3E}">
        <p14:creationId xmlns:p14="http://schemas.microsoft.com/office/powerpoint/2010/main" val="1163182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The level of MAC is an indicator of the amount of terminal pathway activation that is occurring.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Figure 7-4. </a:t>
            </a:r>
            <a:r>
              <a:rPr lang="en-US" sz="1200" b="0" i="0" u="none" strike="noStrike" kern="1200" baseline="0" dirty="0">
                <a:solidFill>
                  <a:schemeClr val="tx1"/>
                </a:solidFill>
                <a:latin typeface="+mn-lt"/>
                <a:ea typeface="+mn-ea"/>
                <a:cs typeface="+mn-cs"/>
              </a:rPr>
              <a:t>Formation of the membrane attack unit. C5b binds to the target cell, whereas C6 and C7 attach to it. C8 binds to these associated molecules and begins (along with C7) to penetrate the cell membrane. Multiple C9 molecules bind to C5b678 and polymerize to form a transmembrane channel, the membrane attack complex, which causes lysis of the cell.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DE46093-DA93-4D32-B835-6C8F03EE87FC}" type="slidenum">
              <a:rPr lang="en-US" smtClean="0"/>
              <a:pPr/>
              <a:t>14</a:t>
            </a:fld>
            <a:endParaRPr lang="en-US" dirty="0"/>
          </a:p>
        </p:txBody>
      </p:sp>
    </p:spTree>
    <p:extLst>
      <p:ext uri="{BB962C8B-B14F-4D97-AF65-F5344CB8AC3E}">
        <p14:creationId xmlns:p14="http://schemas.microsoft.com/office/powerpoint/2010/main" val="2997091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Figure 7-5. The activation loop.</a:t>
            </a:r>
          </a:p>
        </p:txBody>
      </p:sp>
      <p:sp>
        <p:nvSpPr>
          <p:cNvPr id="4" name="Slide Number Placeholder 3"/>
          <p:cNvSpPr>
            <a:spLocks noGrp="1"/>
          </p:cNvSpPr>
          <p:nvPr>
            <p:ph type="sldNum" sz="quarter" idx="10"/>
          </p:nvPr>
        </p:nvSpPr>
        <p:spPr/>
        <p:txBody>
          <a:bodyPr/>
          <a:lstStyle/>
          <a:p>
            <a:fld id="{6DE46093-DA93-4D32-B835-6C8F03EE87FC}" type="slidenum">
              <a:rPr lang="en-US" smtClean="0"/>
              <a:pPr/>
              <a:t>17</a:t>
            </a:fld>
            <a:endParaRPr lang="en-US" dirty="0"/>
          </a:p>
        </p:txBody>
      </p:sp>
    </p:spTree>
    <p:extLst>
      <p:ext uri="{BB962C8B-B14F-4D97-AF65-F5344CB8AC3E}">
        <p14:creationId xmlns:p14="http://schemas.microsoft.com/office/powerpoint/2010/main" val="1491807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Figure 7-6. </a:t>
            </a:r>
            <a:r>
              <a:rPr lang="en-US" sz="1200" b="0" i="0" u="none" strike="noStrike" kern="1200" baseline="0" dirty="0">
                <a:solidFill>
                  <a:schemeClr val="tx1"/>
                </a:solidFill>
                <a:latin typeface="+mn-lt"/>
                <a:ea typeface="+mn-ea"/>
                <a:cs typeface="+mn-cs"/>
              </a:rPr>
              <a:t>Convergence of the classical, alternative, and lectin pathways. The binding of C1qrs to two antibody molecules activates the classical pathway, whereas the alternative pathway is started by hydrolysis of C3. The lectin pathway is triggered by binding of MBP to mannose on bacterial cell walls. MASP-1, MASP-2, and MASP-3 bind to form an activated C1-like complex. MASP-2 cleaves C2 and C4 and proceeds like the classical pathway. Factor B and factor D operate in the alternative pathway. Although C3 convertase is formed differently in each pathway, C3 is a key component in each one. The C5 convertase in the alternative pathway consists of C3bBb3bP. In the classical pathway, C5 convertase is made up of C4b2a3b. After C5 is cleaved, the pathway is common to all.</a:t>
            </a:r>
            <a:endParaRPr lang="en-US" dirty="0"/>
          </a:p>
        </p:txBody>
      </p:sp>
      <p:sp>
        <p:nvSpPr>
          <p:cNvPr id="4" name="Slide Number Placeholder 3"/>
          <p:cNvSpPr>
            <a:spLocks noGrp="1"/>
          </p:cNvSpPr>
          <p:nvPr>
            <p:ph type="sldNum" sz="quarter" idx="10"/>
          </p:nvPr>
        </p:nvSpPr>
        <p:spPr/>
        <p:txBody>
          <a:bodyPr/>
          <a:lstStyle/>
          <a:p>
            <a:fld id="{6DE46093-DA93-4D32-B835-6C8F03EE87FC}" type="slidenum">
              <a:rPr lang="en-US" smtClean="0"/>
              <a:pPr/>
              <a:t>18</a:t>
            </a:fld>
            <a:endParaRPr lang="en-US" dirty="0"/>
          </a:p>
        </p:txBody>
      </p:sp>
    </p:spTree>
    <p:extLst>
      <p:ext uri="{BB962C8B-B14F-4D97-AF65-F5344CB8AC3E}">
        <p14:creationId xmlns:p14="http://schemas.microsoft.com/office/powerpoint/2010/main" val="753954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15938" y="6251575"/>
            <a:ext cx="2420937" cy="246063"/>
          </a:xfrm>
          <a:prstGeom prst="rect">
            <a:avLst/>
          </a:prstGeom>
          <a:noFill/>
          <a:ln>
            <a:noFill/>
          </a:ln>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000" dirty="0">
                <a:latin typeface="Arial" charset="0"/>
                <a:ea typeface="ＭＳ Ｐゴシック" pitchFamily="34" charset="-128"/>
              </a:rPr>
              <a:t>Copyright © 2017 F.A. Davis Company</a:t>
            </a:r>
          </a:p>
        </p:txBody>
      </p:sp>
      <p:pic>
        <p:nvPicPr>
          <p:cNvPr id="5" name="Picture 7" descr="FAD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575" y="5889625"/>
            <a:ext cx="1622425"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895600" y="2209800"/>
            <a:ext cx="5791200" cy="990600"/>
          </a:xfrm>
        </p:spPr>
        <p:txBody>
          <a:bodyPr>
            <a:normAutofit/>
          </a:bodyPr>
          <a:lstStyle>
            <a:lvl1pPr algn="r">
              <a:defRPr sz="3600" baseline="0">
                <a:solidFill>
                  <a:srgbClr val="1A4B9A"/>
                </a:solidFill>
                <a:latin typeface="+mj-lt"/>
                <a:ea typeface="Adobe Heiti Std R" pitchFamily="34" charset="-128"/>
              </a:defRPr>
            </a:lvl1pPr>
          </a:lstStyle>
          <a:p>
            <a:r>
              <a:rPr lang="en-US"/>
              <a:t>Click to edit Master title style</a:t>
            </a:r>
            <a:endParaRPr lang="en-US" dirty="0"/>
          </a:p>
        </p:txBody>
      </p:sp>
      <p:sp>
        <p:nvSpPr>
          <p:cNvPr id="3" name="Subtitle 2"/>
          <p:cNvSpPr>
            <a:spLocks noGrp="1"/>
          </p:cNvSpPr>
          <p:nvPr>
            <p:ph type="subTitle" idx="1"/>
          </p:nvPr>
        </p:nvSpPr>
        <p:spPr>
          <a:xfrm>
            <a:off x="2895600" y="3429000"/>
            <a:ext cx="5791200" cy="838200"/>
          </a:xfrm>
        </p:spPr>
        <p:txBody>
          <a:bodyPr>
            <a:noAutofit/>
          </a:bodyPr>
          <a:lstStyle>
            <a:lvl1pPr marL="0" indent="0" algn="r">
              <a:buNone/>
              <a:defRPr sz="3200" baseline="0">
                <a:solidFill>
                  <a:schemeClr val="tx1"/>
                </a:solidFill>
                <a:latin typeface="+mn-lt"/>
                <a:ea typeface="Adobe Heiti Std R"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8622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BB7A2A-A663-4DBA-A21B-B7F8C76DCCFA}" type="datetimeFigureOut">
              <a:rPr lang="en-US" smtClean="0"/>
              <a:pPr/>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581022-3D59-4997-BB64-5DAB5D2B09D9}" type="slidenum">
              <a:rPr lang="en-US" smtClean="0"/>
              <a:pPr/>
              <a:t>‹#›</a:t>
            </a:fld>
            <a:endParaRPr lang="en-US" dirty="0"/>
          </a:p>
        </p:txBody>
      </p:sp>
    </p:spTree>
    <p:extLst>
      <p:ext uri="{BB962C8B-B14F-4D97-AF65-F5344CB8AC3E}">
        <p14:creationId xmlns:p14="http://schemas.microsoft.com/office/powerpoint/2010/main" val="3222879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BB7A2A-A663-4DBA-A21B-B7F8C76DCCFA}" type="datetimeFigureOut">
              <a:rPr lang="en-US" smtClean="0"/>
              <a:pPr/>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581022-3D59-4997-BB64-5DAB5D2B09D9}" type="slidenum">
              <a:rPr lang="en-US" smtClean="0"/>
              <a:pPr/>
              <a:t>‹#›</a:t>
            </a:fld>
            <a:endParaRPr lang="en-US" dirty="0"/>
          </a:p>
        </p:txBody>
      </p:sp>
    </p:spTree>
    <p:extLst>
      <p:ext uri="{BB962C8B-B14F-4D97-AF65-F5344CB8AC3E}">
        <p14:creationId xmlns:p14="http://schemas.microsoft.com/office/powerpoint/2010/main" val="4241446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B7A2A-A663-4DBA-A21B-B7F8C76DCCFA}"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581022-3D59-4997-BB64-5DAB5D2B09D9}" type="slidenum">
              <a:rPr lang="en-US" smtClean="0"/>
              <a:pPr/>
              <a:t>‹#›</a:t>
            </a:fld>
            <a:endParaRPr lang="en-US" dirty="0"/>
          </a:p>
        </p:txBody>
      </p:sp>
    </p:spTree>
    <p:extLst>
      <p:ext uri="{BB962C8B-B14F-4D97-AF65-F5344CB8AC3E}">
        <p14:creationId xmlns:p14="http://schemas.microsoft.com/office/powerpoint/2010/main" val="1179351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B7A2A-A663-4DBA-A21B-B7F8C76DCCFA}"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581022-3D59-4997-BB64-5DAB5D2B09D9}" type="slidenum">
              <a:rPr lang="en-US" smtClean="0"/>
              <a:pPr/>
              <a:t>‹#›</a:t>
            </a:fld>
            <a:endParaRPr lang="en-US" dirty="0"/>
          </a:p>
        </p:txBody>
      </p:sp>
    </p:spTree>
    <p:extLst>
      <p:ext uri="{BB962C8B-B14F-4D97-AF65-F5344CB8AC3E}">
        <p14:creationId xmlns:p14="http://schemas.microsoft.com/office/powerpoint/2010/main" val="299062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600200"/>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14954"/>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2FBB7A2A-A663-4DBA-A21B-B7F8C76DCCFA}" type="datetimeFigureOut">
              <a:rPr lang="en-US" smtClean="0"/>
              <a:pPr/>
              <a:t>8/21/2023</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75581022-3D59-4997-BB64-5DAB5D2B09D9}" type="slidenum">
              <a:rPr lang="en-US" smtClean="0"/>
              <a:pPr/>
              <a:t>‹#›</a:t>
            </a:fld>
            <a:endParaRPr lang="en-US" dirty="0"/>
          </a:p>
        </p:txBody>
      </p:sp>
    </p:spTree>
    <p:extLst>
      <p:ext uri="{BB962C8B-B14F-4D97-AF65-F5344CB8AC3E}">
        <p14:creationId xmlns:p14="http://schemas.microsoft.com/office/powerpoint/2010/main" val="2950437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31617"/>
            <a:ext cx="9144000" cy="685801"/>
          </a:xfrm>
        </p:spPr>
        <p:txBody>
          <a:bodyPr/>
          <a:lstStyle>
            <a:lvl1pPr>
              <a:defRPr baseline="0">
                <a:solidFill>
                  <a:srgbClr val="1A4B9A"/>
                </a:solidFill>
                <a:effectLst/>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524000"/>
            <a:ext cx="8229600" cy="4602163"/>
          </a:xfrm>
        </p:spPr>
        <p:txBody>
          <a:bodyPr/>
          <a:lstStyle>
            <a:lvl1pPr>
              <a:buClr>
                <a:srgbClr val="00B0F0"/>
              </a:buClr>
              <a:defRPr/>
            </a:lvl1pPr>
            <a:lvl2pPr>
              <a:buClr>
                <a:srgbClr val="00B0F0"/>
              </a:buClr>
              <a:defRPr/>
            </a:lvl2pPr>
            <a:lvl3pPr>
              <a:buClr>
                <a:srgbClr val="00B0F0"/>
              </a:buClr>
              <a:defRPr/>
            </a:lvl3pPr>
            <a:lvl4pPr>
              <a:buClr>
                <a:srgbClr val="00B0F0"/>
              </a:buClr>
              <a:defRPr/>
            </a:lvl4pPr>
            <a:lvl5pPr>
              <a:buClr>
                <a:srgbClr val="00B0F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876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BB7A2A-A663-4DBA-A21B-B7F8C76DCCFA}"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581022-3D59-4997-BB64-5DAB5D2B09D9}" type="slidenum">
              <a:rPr lang="en-US" smtClean="0"/>
              <a:pPr/>
              <a:t>‹#›</a:t>
            </a:fld>
            <a:endParaRPr lang="en-US" dirty="0"/>
          </a:p>
        </p:txBody>
      </p:sp>
    </p:spTree>
    <p:extLst>
      <p:ext uri="{BB962C8B-B14F-4D97-AF65-F5344CB8AC3E}">
        <p14:creationId xmlns:p14="http://schemas.microsoft.com/office/powerpoint/2010/main" val="3390101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B7A2A-A663-4DBA-A21B-B7F8C76DCCFA}"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581022-3D59-4997-BB64-5DAB5D2B09D9}" type="slidenum">
              <a:rPr lang="en-US" smtClean="0"/>
              <a:pPr/>
              <a:t>‹#›</a:t>
            </a:fld>
            <a:endParaRPr lang="en-US" dirty="0"/>
          </a:p>
        </p:txBody>
      </p:sp>
    </p:spTree>
    <p:extLst>
      <p:ext uri="{BB962C8B-B14F-4D97-AF65-F5344CB8AC3E}">
        <p14:creationId xmlns:p14="http://schemas.microsoft.com/office/powerpoint/2010/main" val="260640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BB7A2A-A663-4DBA-A21B-B7F8C76DCCFA}"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581022-3D59-4997-BB64-5DAB5D2B09D9}" type="slidenum">
              <a:rPr lang="en-US" smtClean="0"/>
              <a:pPr/>
              <a:t>‹#›</a:t>
            </a:fld>
            <a:endParaRPr lang="en-US" dirty="0"/>
          </a:p>
        </p:txBody>
      </p:sp>
    </p:spTree>
    <p:extLst>
      <p:ext uri="{BB962C8B-B14F-4D97-AF65-F5344CB8AC3E}">
        <p14:creationId xmlns:p14="http://schemas.microsoft.com/office/powerpoint/2010/main" val="61763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BB7A2A-A663-4DBA-A21B-B7F8C76DCCFA}" type="datetimeFigureOut">
              <a:rPr lang="en-US" smtClean="0"/>
              <a:pPr/>
              <a:t>8/21/2023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581022-3D59-4997-BB64-5DAB5D2B09D9}" type="slidenum">
              <a:rPr lang="en-US" smtClean="0"/>
              <a:pPr/>
              <a:t>‹#›</a:t>
            </a:fld>
            <a:endParaRPr lang="en-US" dirty="0"/>
          </a:p>
        </p:txBody>
      </p:sp>
    </p:spTree>
    <p:extLst>
      <p:ext uri="{BB962C8B-B14F-4D97-AF65-F5344CB8AC3E}">
        <p14:creationId xmlns:p14="http://schemas.microsoft.com/office/powerpoint/2010/main" val="316063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BB7A2A-A663-4DBA-A21B-B7F8C76DCCFA}" type="datetimeFigureOut">
              <a:rPr lang="en-US" smtClean="0"/>
              <a:pPr/>
              <a:t>8/21/2023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581022-3D59-4997-BB64-5DAB5D2B09D9}" type="slidenum">
              <a:rPr lang="en-US" smtClean="0"/>
              <a:pPr/>
              <a:t>‹#›</a:t>
            </a:fld>
            <a:endParaRPr lang="en-US" dirty="0"/>
          </a:p>
        </p:txBody>
      </p:sp>
    </p:spTree>
    <p:extLst>
      <p:ext uri="{BB962C8B-B14F-4D97-AF65-F5344CB8AC3E}">
        <p14:creationId xmlns:p14="http://schemas.microsoft.com/office/powerpoint/2010/main" val="2211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B7A2A-A663-4DBA-A21B-B7F8C76DCCFA}" type="datetimeFigureOut">
              <a:rPr lang="en-US" smtClean="0"/>
              <a:pPr/>
              <a:t>8/21/2023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581022-3D59-4997-BB64-5DAB5D2B09D9}" type="slidenum">
              <a:rPr lang="en-US" smtClean="0"/>
              <a:pPr/>
              <a:t>‹#›</a:t>
            </a:fld>
            <a:endParaRPr lang="en-US" dirty="0"/>
          </a:p>
        </p:txBody>
      </p:sp>
    </p:spTree>
    <p:extLst>
      <p:ext uri="{BB962C8B-B14F-4D97-AF65-F5344CB8AC3E}">
        <p14:creationId xmlns:p14="http://schemas.microsoft.com/office/powerpoint/2010/main" val="1132548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31763"/>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524000"/>
            <a:ext cx="8229600" cy="460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TextBox 6"/>
          <p:cNvSpPr txBox="1">
            <a:spLocks noChangeArrowheads="1"/>
          </p:cNvSpPr>
          <p:nvPr/>
        </p:nvSpPr>
        <p:spPr bwMode="auto">
          <a:xfrm>
            <a:off x="533400" y="6537325"/>
            <a:ext cx="2433638" cy="244475"/>
          </a:xfrm>
          <a:prstGeom prst="rect">
            <a:avLst/>
          </a:prstGeom>
          <a:noFill/>
          <a:ln>
            <a:noFill/>
          </a:ln>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000" dirty="0">
                <a:latin typeface="Arial" charset="0"/>
                <a:ea typeface="ＭＳ Ｐゴシック" pitchFamily="34" charset="-128"/>
              </a:rPr>
              <a:t>Copyright © 2017 F.A. Davis Company</a:t>
            </a:r>
          </a:p>
        </p:txBody>
      </p:sp>
      <p:pic>
        <p:nvPicPr>
          <p:cNvPr id="1029" name="Picture 5" descr="FADlogo.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6127750"/>
            <a:ext cx="1622425"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5235986"/>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Lst>
  <p:txStyles>
    <p:titleStyle>
      <a:lvl1pPr algn="ctr" rtl="0" eaLnBrk="1" fontAlgn="base" hangingPunct="1">
        <a:spcBef>
          <a:spcPct val="0"/>
        </a:spcBef>
        <a:spcAft>
          <a:spcPct val="0"/>
        </a:spcAft>
        <a:defRPr sz="3600" kern="1200">
          <a:solidFill>
            <a:srgbClr val="1A4B9A"/>
          </a:solidFill>
          <a:latin typeface="+mj-lt"/>
          <a:ea typeface="Adobe Heiti Std R" pitchFamily="34" charset="-128"/>
          <a:cs typeface="+mj-cs"/>
        </a:defRPr>
      </a:lvl1pPr>
      <a:lvl2pPr algn="ctr" rtl="0" eaLnBrk="1" fontAlgn="base" hangingPunct="1">
        <a:spcBef>
          <a:spcPct val="0"/>
        </a:spcBef>
        <a:spcAft>
          <a:spcPct val="0"/>
        </a:spcAft>
        <a:defRPr sz="3600">
          <a:solidFill>
            <a:srgbClr val="1A4B9A"/>
          </a:solidFill>
          <a:latin typeface="Calibri" pitchFamily="34" charset="0"/>
          <a:ea typeface="Adobe Heiti Std R" pitchFamily="34" charset="-128"/>
        </a:defRPr>
      </a:lvl2pPr>
      <a:lvl3pPr algn="ctr" rtl="0" eaLnBrk="1" fontAlgn="base" hangingPunct="1">
        <a:spcBef>
          <a:spcPct val="0"/>
        </a:spcBef>
        <a:spcAft>
          <a:spcPct val="0"/>
        </a:spcAft>
        <a:defRPr sz="3600">
          <a:solidFill>
            <a:srgbClr val="1A4B9A"/>
          </a:solidFill>
          <a:latin typeface="Calibri" pitchFamily="34" charset="0"/>
          <a:ea typeface="Adobe Heiti Std R" pitchFamily="34" charset="-128"/>
        </a:defRPr>
      </a:lvl3pPr>
      <a:lvl4pPr algn="ctr" rtl="0" eaLnBrk="1" fontAlgn="base" hangingPunct="1">
        <a:spcBef>
          <a:spcPct val="0"/>
        </a:spcBef>
        <a:spcAft>
          <a:spcPct val="0"/>
        </a:spcAft>
        <a:defRPr sz="3600">
          <a:solidFill>
            <a:srgbClr val="1A4B9A"/>
          </a:solidFill>
          <a:latin typeface="Calibri" pitchFamily="34" charset="0"/>
          <a:ea typeface="Adobe Heiti Std R" pitchFamily="34" charset="-128"/>
        </a:defRPr>
      </a:lvl4pPr>
      <a:lvl5pPr algn="ctr" rtl="0" eaLnBrk="1" fontAlgn="base" hangingPunct="1">
        <a:spcBef>
          <a:spcPct val="0"/>
        </a:spcBef>
        <a:spcAft>
          <a:spcPct val="0"/>
        </a:spcAft>
        <a:defRPr sz="3600">
          <a:solidFill>
            <a:srgbClr val="1A4B9A"/>
          </a:solidFill>
          <a:latin typeface="Calibri" pitchFamily="34" charset="0"/>
          <a:ea typeface="Adobe Heiti Std R"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01A5D1"/>
        </a:buClr>
        <a:buFont typeface="Wingdings" panose="05000000000000000000" pitchFamily="2" charset="2"/>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01A5D1"/>
        </a:buClr>
        <a:buFont typeface="Wingdings" panose="05000000000000000000" pitchFamily="2" charset="2"/>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01A5D1"/>
        </a:buClr>
        <a:buFont typeface="Wingdings" panose="05000000000000000000" pitchFamily="2" charset="2"/>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01A5D1"/>
        </a:buClr>
        <a:buFont typeface="Wingdings" panose="05000000000000000000" pitchFamily="2" charset="2"/>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01A5D1"/>
        </a:buClr>
        <a:buFont typeface="Wingdings" panose="05000000000000000000" pitchFamily="2" charset="2"/>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B7A2A-A663-4DBA-A21B-B7F8C76DCCFA}" type="datetimeFigureOut">
              <a:rPr lang="en-US" smtClean="0"/>
              <a:pPr/>
              <a:t>8/21/2023</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81022-3D59-4997-BB64-5DAB5D2B09D9}" type="slidenum">
              <a:rPr lang="en-US" smtClean="0"/>
              <a:pPr/>
              <a:t>‹#›</a:t>
            </a:fld>
            <a:endParaRPr lang="en-US" dirty="0"/>
          </a:p>
        </p:txBody>
      </p:sp>
    </p:spTree>
    <p:extLst>
      <p:ext uri="{BB962C8B-B14F-4D97-AF65-F5344CB8AC3E}">
        <p14:creationId xmlns:p14="http://schemas.microsoft.com/office/powerpoint/2010/main" val="4312678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8" r:id="rId4"/>
    <p:sldLayoutId id="2147483669" r:id="rId5"/>
    <p:sldLayoutId id="2147483670" r:id="rId6"/>
    <p:sldLayoutId id="2147483671" r:id="rId7"/>
    <p:sldLayoutId id="2147483672" r:id="rId8"/>
    <p:sldLayoutId id="2147483673" r:id="rId9"/>
    <p:sldLayoutId id="214748367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C0C0C0"/>
                  </a:outerShdw>
                </a:effectLst>
              </a:rPr>
              <a:t>Part VII</a:t>
            </a:r>
            <a:endParaRPr lang="en-US" dirty="0"/>
          </a:p>
        </p:txBody>
      </p:sp>
      <p:sp>
        <p:nvSpPr>
          <p:cNvPr id="3" name="Subtitle 2"/>
          <p:cNvSpPr>
            <a:spLocks noGrp="1"/>
          </p:cNvSpPr>
          <p:nvPr>
            <p:ph type="subTitle" idx="1"/>
          </p:nvPr>
        </p:nvSpPr>
        <p:spPr/>
        <p:txBody>
          <a:bodyPr/>
          <a:lstStyle/>
          <a:p>
            <a:pPr eaLnBrk="1" hangingPunct="1"/>
            <a:r>
              <a:rPr lang="en-US" altLang="en-US" smtClean="0"/>
              <a:t>The Complement </a:t>
            </a:r>
            <a:r>
              <a:rPr lang="en-US" altLang="en-US" dirty="0"/>
              <a:t>System</a:t>
            </a:r>
          </a:p>
        </p:txBody>
      </p:sp>
    </p:spTree>
    <p:extLst>
      <p:ext uri="{BB962C8B-B14F-4D97-AF65-F5344CB8AC3E}">
        <p14:creationId xmlns:p14="http://schemas.microsoft.com/office/powerpoint/2010/main" val="3434165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The Classical Pathway: Recognition Unit</a:t>
            </a:r>
          </a:p>
        </p:txBody>
      </p:sp>
      <p:sp>
        <p:nvSpPr>
          <p:cNvPr id="36866" name="Content Placeholder 2"/>
          <p:cNvSpPr>
            <a:spLocks noGrp="1"/>
          </p:cNvSpPr>
          <p:nvPr>
            <p:ph idx="1"/>
          </p:nvPr>
        </p:nvSpPr>
        <p:spPr/>
        <p:txBody>
          <a:bodyPr/>
          <a:lstStyle/>
          <a:p>
            <a:pPr marL="628650" indent="-571500">
              <a:buFont typeface="Arial" panose="020B0604020202020204" pitchFamily="34" charset="0"/>
              <a:buChar char="•"/>
            </a:pPr>
            <a:r>
              <a:rPr sz="3000" dirty="0"/>
              <a:t>Clq “recognizes” the </a:t>
            </a:r>
            <a:r>
              <a:rPr lang="en-US" sz="3000" dirty="0"/>
              <a:t>Fc re</a:t>
            </a:r>
            <a:r>
              <a:rPr sz="3000" dirty="0"/>
              <a:t>gion of two adjacent antibody molecules</a:t>
            </a:r>
            <a:endParaRPr lang="en-US" sz="3000" dirty="0"/>
          </a:p>
          <a:p>
            <a:pPr marL="628650" indent="-571500">
              <a:buFont typeface="Arial" panose="020B0604020202020204" pitchFamily="34" charset="0"/>
              <a:buChar char="•"/>
            </a:pPr>
            <a:r>
              <a:rPr lang="en-US" sz="3000" dirty="0"/>
              <a:t>A</a:t>
            </a:r>
            <a:r>
              <a:rPr sz="3000" dirty="0"/>
              <a:t>t least two of the globular heads of Clq must be bound to initiate the classical pathway</a:t>
            </a:r>
            <a:endParaRPr lang="en-US" sz="3000" dirty="0"/>
          </a:p>
          <a:p>
            <a:pPr marL="571500" indent="-571500">
              <a:buFont typeface="Arial" panose="020B0604020202020204" pitchFamily="34" charset="0"/>
              <a:buChar char="•"/>
            </a:pPr>
            <a:r>
              <a:rPr lang="en-US" sz="3000" dirty="0"/>
              <a:t>The zymogens Clr and Cls are converted into active enzymes as binding of Clq occurs</a:t>
            </a:r>
          </a:p>
          <a:p>
            <a:pPr marL="571500" indent="-571500">
              <a:buFont typeface="Arial" panose="020B0604020202020204" pitchFamily="34" charset="0"/>
              <a:buChar char="•"/>
            </a:pPr>
            <a:r>
              <a:rPr lang="en-US" sz="3000" dirty="0"/>
              <a:t>Autoactivation of Clr results from a change that takes place as Clq is bound</a:t>
            </a:r>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1831939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The Classical Pathway: Recognition Unit</a:t>
            </a:r>
          </a:p>
        </p:txBody>
      </p:sp>
      <p:sp>
        <p:nvSpPr>
          <p:cNvPr id="36866" name="Content Placeholder 2"/>
          <p:cNvSpPr>
            <a:spLocks noGrp="1"/>
          </p:cNvSpPr>
          <p:nvPr>
            <p:ph idx="1"/>
          </p:nvPr>
        </p:nvSpPr>
        <p:spPr/>
        <p:txBody>
          <a:bodyPr/>
          <a:lstStyle/>
          <a:p>
            <a:pPr marL="514350" indent="-457200">
              <a:buFont typeface="Arial" panose="020B0604020202020204" pitchFamily="34" charset="0"/>
              <a:buChar char="•"/>
            </a:pPr>
            <a:r>
              <a:rPr lang="en-US" dirty="0"/>
              <a:t>When activated, Clr cleaves a thioester bond on Cls, which activates it</a:t>
            </a:r>
          </a:p>
          <a:p>
            <a:pPr marL="514350" indent="-457200">
              <a:buFont typeface="Arial" panose="020B0604020202020204" pitchFamily="34" charset="0"/>
              <a:buChar char="•"/>
            </a:pPr>
            <a:r>
              <a:rPr lang="en-US" dirty="0"/>
              <a:t>Cls has a limited specificity, with its only substrates being C4 and C2</a:t>
            </a:r>
          </a:p>
          <a:p>
            <a:pPr marL="514350" indent="-457200">
              <a:buFont typeface="Arial" panose="020B0604020202020204" pitchFamily="34" charset="0"/>
              <a:buChar char="•"/>
            </a:pPr>
            <a:r>
              <a:rPr lang="en-US" dirty="0"/>
              <a:t>When Cls is activated, the recognition stage ends</a:t>
            </a:r>
          </a:p>
          <a:p>
            <a:pPr marL="514350" indent="-457200">
              <a:buFont typeface="Arial" panose="020B0604020202020204" pitchFamily="34" charset="0"/>
              <a:buChar char="•"/>
            </a:pPr>
            <a:endParaRPr lang="en-US" dirty="0"/>
          </a:p>
          <a:p>
            <a:pPr marL="628650" indent="-571500">
              <a:buFont typeface="Arial" panose="020B0604020202020204" pitchFamily="34" charset="0"/>
              <a:buChar char="•"/>
            </a:pPr>
            <a:endParaRPr lang="en-US" sz="3600" dirty="0"/>
          </a:p>
          <a:p>
            <a:pPr marL="457200" indent="-457200">
              <a:buFont typeface="Arial" panose="020B0604020202020204" pitchFamily="34" charset="0"/>
              <a:buChar char="•"/>
            </a:pPr>
            <a:endParaRPr dirty="0"/>
          </a:p>
        </p:txBody>
      </p:sp>
    </p:spTree>
    <p:extLst>
      <p:ext uri="{BB962C8B-B14F-4D97-AF65-F5344CB8AC3E}">
        <p14:creationId xmlns:p14="http://schemas.microsoft.com/office/powerpoint/2010/main" val="426549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Classical Pathway: The Activation Unit</a:t>
            </a:r>
          </a:p>
        </p:txBody>
      </p:sp>
      <p:sp>
        <p:nvSpPr>
          <p:cNvPr id="3" name="Content Placeholder 2"/>
          <p:cNvSpPr>
            <a:spLocks noGrp="1"/>
          </p:cNvSpPr>
          <p:nvPr>
            <p:ph sz="half" idx="1"/>
          </p:nvPr>
        </p:nvSpPr>
        <p:spPr/>
        <p:txBody>
          <a:bodyPr/>
          <a:lstStyle/>
          <a:p>
            <a:pPr marL="457200" indent="-457200">
              <a:buFont typeface="Arial" panose="020B0604020202020204" pitchFamily="34" charset="0"/>
              <a:buChar char="•"/>
            </a:pPr>
            <a:r>
              <a:rPr lang="en-US" dirty="0"/>
              <a:t>Begins when Cls cleaves C4 to create C4b and C2 to create C2a</a:t>
            </a:r>
          </a:p>
          <a:p>
            <a:pPr marL="457200" indent="-457200">
              <a:buFont typeface="Arial" panose="020B0604020202020204" pitchFamily="34" charset="0"/>
              <a:buChar char="•"/>
            </a:pPr>
            <a:r>
              <a:rPr lang="en-US" dirty="0"/>
              <a:t>C3 convertase is formed</a:t>
            </a:r>
          </a:p>
          <a:p>
            <a:pPr marL="457200" indent="-457200">
              <a:buFont typeface="Arial" panose="020B0604020202020204" pitchFamily="34" charset="0"/>
              <a:buChar char="•"/>
            </a:pPr>
            <a:r>
              <a:rPr lang="en-US" dirty="0"/>
              <a:t>Ends with production of C5 convertase</a:t>
            </a:r>
          </a:p>
          <a:p>
            <a:endParaRPr lang="en-US" dirty="0"/>
          </a:p>
        </p:txBody>
      </p:sp>
      <p:pic>
        <p:nvPicPr>
          <p:cNvPr id="3074" name="Picture 2" descr="C:\Documents and Settings\ritesh.narkar\Desktop\Prashant\fadc5\22 dec\Save for webpage\4466_F07_03A.jpg"/>
          <p:cNvPicPr>
            <a:picLocks noGrp="1" noChangeAspect="1" noChangeArrowheads="1"/>
          </p:cNvPicPr>
          <p:nvPr>
            <p:ph sz="half" idx="2"/>
          </p:nvPr>
        </p:nvPicPr>
        <p:blipFill>
          <a:blip r:embed="rId3" cstate="print"/>
          <a:srcRect/>
          <a:stretch>
            <a:fillRect/>
          </a:stretch>
        </p:blipFill>
        <p:spPr bwMode="auto">
          <a:xfrm>
            <a:off x="4619389" y="1789112"/>
            <a:ext cx="4091022" cy="4002088"/>
          </a:xfrm>
          <a:prstGeom prst="rect">
            <a:avLst/>
          </a:prstGeom>
          <a:noFill/>
        </p:spPr>
      </p:pic>
    </p:spTree>
    <p:extLst>
      <p:ext uri="{BB962C8B-B14F-4D97-AF65-F5344CB8AC3E}">
        <p14:creationId xmlns:p14="http://schemas.microsoft.com/office/powerpoint/2010/main" val="360784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Classical Pathway: The Activation Unit</a:t>
            </a:r>
          </a:p>
        </p:txBody>
      </p:sp>
      <p:pic>
        <p:nvPicPr>
          <p:cNvPr id="4099" name="Picture 3" descr="C:\Documents and Settings\ritesh.narkar\Desktop\Prashant\fadc5\22 dec\Save for webpage\4466_F07_03B.jpg"/>
          <p:cNvPicPr>
            <a:picLocks noChangeAspect="1" noChangeArrowheads="1"/>
          </p:cNvPicPr>
          <p:nvPr/>
        </p:nvPicPr>
        <p:blipFill>
          <a:blip r:embed="rId3" cstate="print"/>
          <a:srcRect/>
          <a:stretch>
            <a:fillRect/>
          </a:stretch>
        </p:blipFill>
        <p:spPr bwMode="auto">
          <a:xfrm>
            <a:off x="3048000" y="1381300"/>
            <a:ext cx="3047998" cy="2308194"/>
          </a:xfrm>
          <a:prstGeom prst="rect">
            <a:avLst/>
          </a:prstGeom>
          <a:noFill/>
        </p:spPr>
      </p:pic>
      <p:pic>
        <p:nvPicPr>
          <p:cNvPr id="4100" name="Picture 4" descr="C:\Documents and Settings\ritesh.narkar\Desktop\Prashant\fadc5\22 dec\Save for webpage\4466_F07_03C.jpg"/>
          <p:cNvPicPr>
            <a:picLocks noChangeAspect="1" noChangeArrowheads="1"/>
          </p:cNvPicPr>
          <p:nvPr/>
        </p:nvPicPr>
        <p:blipFill>
          <a:blip r:embed="rId4" cstate="print"/>
          <a:srcRect/>
          <a:stretch>
            <a:fillRect/>
          </a:stretch>
        </p:blipFill>
        <p:spPr bwMode="auto">
          <a:xfrm>
            <a:off x="2971800" y="3928369"/>
            <a:ext cx="3200402" cy="2160014"/>
          </a:xfrm>
          <a:prstGeom prst="rect">
            <a:avLst/>
          </a:prstGeom>
          <a:noFill/>
        </p:spPr>
      </p:pic>
    </p:spTree>
    <p:extLst>
      <p:ext uri="{BB962C8B-B14F-4D97-AF65-F5344CB8AC3E}">
        <p14:creationId xmlns:p14="http://schemas.microsoft.com/office/powerpoint/2010/main" val="360784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Classical Pathway: Membrane Attack Complex</a:t>
            </a:r>
          </a:p>
        </p:txBody>
      </p:sp>
      <p:sp>
        <p:nvSpPr>
          <p:cNvPr id="5" name="Content Placeholder 4"/>
          <p:cNvSpPr>
            <a:spLocks noGrp="1"/>
          </p:cNvSpPr>
          <p:nvPr>
            <p:ph sz="half" idx="1"/>
          </p:nvPr>
        </p:nvSpPr>
        <p:spPr>
          <a:xfrm>
            <a:off x="533400" y="1447800"/>
            <a:ext cx="3867150" cy="4351338"/>
          </a:xfrm>
        </p:spPr>
        <p:txBody>
          <a:bodyPr/>
          <a:lstStyle/>
          <a:p>
            <a:pPr marL="457200" indent="-457200">
              <a:buFont typeface="Arial" panose="020B0604020202020204" pitchFamily="34" charset="0"/>
              <a:buChar char="•"/>
            </a:pPr>
            <a:r>
              <a:rPr lang="en-US" dirty="0"/>
              <a:t>The process is initiated when C5 convertase splits C5 into C5a and C4b</a:t>
            </a:r>
          </a:p>
          <a:p>
            <a:pPr marL="457200" indent="-457200">
              <a:buFont typeface="Arial" panose="020B0604020202020204" pitchFamily="34" charset="0"/>
              <a:buChar char="•"/>
            </a:pPr>
            <a:r>
              <a:rPr lang="en-US" dirty="0"/>
              <a:t>C5b attaches to the cell membrane to initiate formation of the MAC (C5b6789)</a:t>
            </a:r>
          </a:p>
          <a:p>
            <a:pPr marL="457200" indent="-457200"/>
            <a:endParaRPr lang="en-US" dirty="0"/>
          </a:p>
        </p:txBody>
      </p:sp>
      <p:pic>
        <p:nvPicPr>
          <p:cNvPr id="5122" name="Picture 2" descr="C:\Documents and Settings\ritesh.narkar\Desktop\Prashant\fadc5\22 dec\Save for webpage\4466_F07_04.jpg"/>
          <p:cNvPicPr>
            <a:picLocks noGrp="1" noChangeAspect="1" noChangeArrowheads="1"/>
          </p:cNvPicPr>
          <p:nvPr>
            <p:ph sz="half" idx="2"/>
          </p:nvPr>
        </p:nvPicPr>
        <p:blipFill>
          <a:blip r:embed="rId3" cstate="print"/>
          <a:srcRect/>
          <a:stretch>
            <a:fillRect/>
          </a:stretch>
        </p:blipFill>
        <p:spPr bwMode="auto">
          <a:xfrm>
            <a:off x="4758406" y="1633450"/>
            <a:ext cx="3945988" cy="4379912"/>
          </a:xfrm>
          <a:prstGeom prst="rect">
            <a:avLst/>
          </a:prstGeom>
          <a:noFill/>
        </p:spPr>
      </p:pic>
    </p:spTree>
    <p:extLst>
      <p:ext uri="{BB962C8B-B14F-4D97-AF65-F5344CB8AC3E}">
        <p14:creationId xmlns:p14="http://schemas.microsoft.com/office/powerpoint/2010/main" val="3220668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51"/>
            <a:ext cx="9144000" cy="685801"/>
          </a:xfrm>
        </p:spPr>
        <p:txBody>
          <a:bodyPr/>
          <a:lstStyle/>
          <a:p>
            <a:r>
              <a:rPr lang="en-US" dirty="0"/>
              <a:t>The Lectin Pathway</a:t>
            </a:r>
          </a:p>
        </p:txBody>
      </p:sp>
      <p:sp>
        <p:nvSpPr>
          <p:cNvPr id="3" name="Content Placeholder 2"/>
          <p:cNvSpPr>
            <a:spLocks noGrp="1"/>
          </p:cNvSpPr>
          <p:nvPr>
            <p:ph idx="1"/>
          </p:nvPr>
        </p:nvSpPr>
        <p:spPr>
          <a:xfrm>
            <a:off x="457200" y="1371600"/>
            <a:ext cx="8229600" cy="4602163"/>
          </a:xfrm>
        </p:spPr>
        <p:txBody>
          <a:bodyPr/>
          <a:lstStyle/>
          <a:p>
            <a:pPr marL="457200" indent="-457200">
              <a:buFont typeface="Arial" panose="020B0604020202020204" pitchFamily="34" charset="0"/>
              <a:buChar char="•"/>
            </a:pPr>
            <a:r>
              <a:rPr lang="en-US" dirty="0"/>
              <a:t>Activates complement by recognizing carbohydrates on microbial cell walls</a:t>
            </a:r>
          </a:p>
          <a:p>
            <a:pPr marL="457200" indent="-457200">
              <a:buFont typeface="Arial" panose="020B0604020202020204" pitchFamily="34" charset="0"/>
              <a:buChar char="•"/>
            </a:pPr>
            <a:r>
              <a:rPr lang="en-US" dirty="0"/>
              <a:t>Serves as a defense mechanism in infancy in between loss of maternal antibody and development of full antibody response</a:t>
            </a:r>
          </a:p>
          <a:p>
            <a:pPr marL="457200" indent="-457200">
              <a:buFont typeface="Arial" panose="020B0604020202020204" pitchFamily="34" charset="0"/>
              <a:buChar char="•"/>
            </a:pPr>
            <a:r>
              <a:rPr lang="en-US" dirty="0"/>
              <a:t>Involves three classes of recognition molecules (lectins, ficolins, CL-L1)</a:t>
            </a:r>
          </a:p>
          <a:p>
            <a:pPr marL="457200" indent="-457200">
              <a:spcBef>
                <a:spcPts val="0"/>
              </a:spcBef>
              <a:buFont typeface="Arial" panose="020B0604020202020204" pitchFamily="34" charset="0"/>
              <a:buChar char="•"/>
            </a:pPr>
            <a:r>
              <a:rPr lang="en-US" dirty="0"/>
              <a:t>After cleaving of C4 and C2, is identical to the classical pathway</a:t>
            </a:r>
          </a:p>
        </p:txBody>
      </p:sp>
    </p:spTree>
    <p:extLst>
      <p:ext uri="{BB962C8B-B14F-4D97-AF65-F5344CB8AC3E}">
        <p14:creationId xmlns:p14="http://schemas.microsoft.com/office/powerpoint/2010/main" val="4217659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Lectin Pathway</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Mannan-binding lectin (MBL)</a:t>
            </a:r>
          </a:p>
          <a:p>
            <a:pPr marL="914400" lvl="1" indent="-457200">
              <a:buFont typeface="Arial" panose="020B0604020202020204" pitchFamily="34" charset="0"/>
              <a:buChar char="•"/>
            </a:pPr>
            <a:r>
              <a:rPr lang="en-US" dirty="0"/>
              <a:t>An acute-phase protein</a:t>
            </a:r>
          </a:p>
          <a:p>
            <a:pPr marL="914400" lvl="1" indent="-457200">
              <a:buFont typeface="Arial" panose="020B0604020202020204" pitchFamily="34" charset="0"/>
              <a:buChar char="•"/>
            </a:pPr>
            <a:r>
              <a:rPr lang="en-US" dirty="0"/>
              <a:t>Binds to mannose or related sugars in a calcium-dependent manner to initiate pathway</a:t>
            </a:r>
          </a:p>
          <a:p>
            <a:pPr marL="514350" indent="-457200">
              <a:buFont typeface="Arial" panose="020B0604020202020204" pitchFamily="34" charset="0"/>
              <a:buChar char="•"/>
            </a:pPr>
            <a:r>
              <a:rPr lang="en-US" dirty="0"/>
              <a:t>MBL-associated serine proteases (MASPs)</a:t>
            </a:r>
          </a:p>
          <a:p>
            <a:pPr marL="914400" lvl="1" indent="-457200">
              <a:buFont typeface="Arial" panose="020B0604020202020204" pitchFamily="34" charset="0"/>
              <a:buChar char="•"/>
            </a:pPr>
            <a:r>
              <a:rPr lang="en-US" dirty="0"/>
              <a:t>MASP-1, MASP-2, MASP-3</a:t>
            </a:r>
          </a:p>
          <a:p>
            <a:pPr marL="914400" lvl="1" indent="-457200">
              <a:buFont typeface="Arial" panose="020B0604020202020204" pitchFamily="34" charset="0"/>
              <a:buChar char="•"/>
            </a:pPr>
            <a:r>
              <a:rPr lang="en-US" dirty="0"/>
              <a:t>Play enzymatic roles</a:t>
            </a:r>
          </a:p>
          <a:p>
            <a:pPr marL="914400" lvl="1" indent="-457200">
              <a:buFont typeface="Arial" panose="020B0604020202020204" pitchFamily="34" charset="0"/>
              <a:buChar char="•"/>
            </a:pPr>
            <a:endParaRPr lang="en-US" dirty="0"/>
          </a:p>
        </p:txBody>
      </p:sp>
    </p:spTree>
    <p:extLst>
      <p:ext uri="{BB962C8B-B14F-4D97-AF65-F5344CB8AC3E}">
        <p14:creationId xmlns:p14="http://schemas.microsoft.com/office/powerpoint/2010/main" val="4019319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Alternative Pathway</a:t>
            </a:r>
          </a:p>
        </p:txBody>
      </p:sp>
      <p:sp>
        <p:nvSpPr>
          <p:cNvPr id="4" name="Content Placeholder 3"/>
          <p:cNvSpPr>
            <a:spLocks noGrp="1"/>
          </p:cNvSpPr>
          <p:nvPr>
            <p:ph sz="half" idx="1"/>
          </p:nvPr>
        </p:nvSpPr>
        <p:spPr>
          <a:xfrm>
            <a:off x="609600" y="1447800"/>
            <a:ext cx="3867150" cy="4351338"/>
          </a:xfrm>
        </p:spPr>
        <p:txBody>
          <a:bodyPr/>
          <a:lstStyle/>
          <a:p>
            <a:pPr marL="457200" indent="-457200">
              <a:buFont typeface="Arial" panose="020B0604020202020204" pitchFamily="34" charset="0"/>
              <a:buChar char="•"/>
            </a:pPr>
            <a:r>
              <a:rPr lang="en-US" dirty="0"/>
              <a:t>Acts mainly as an amplification loop for classical or lectin pathways</a:t>
            </a:r>
          </a:p>
          <a:p>
            <a:pPr marL="457200" indent="-457200">
              <a:buFont typeface="Arial" panose="020B0604020202020204" pitchFamily="34" charset="0"/>
              <a:buChar char="•"/>
            </a:pPr>
            <a:r>
              <a:rPr lang="en-US" dirty="0"/>
              <a:t>Can be activated on its own by bacterial or fungal cell walls, viruses, tumor cells, or some parasites</a:t>
            </a:r>
          </a:p>
        </p:txBody>
      </p:sp>
      <p:pic>
        <p:nvPicPr>
          <p:cNvPr id="6146" name="Picture 2" descr="C:\Documents and Settings\ritesh.narkar\Desktop\Prashant\fadc5\22 dec\Save for webpage\4466_F07_05.jpg"/>
          <p:cNvPicPr>
            <a:picLocks noGrp="1" noChangeAspect="1" noChangeArrowheads="1"/>
          </p:cNvPicPr>
          <p:nvPr>
            <p:ph sz="half" idx="2"/>
          </p:nvPr>
        </p:nvPicPr>
        <p:blipFill>
          <a:blip r:embed="rId3" cstate="print"/>
          <a:srcRect/>
          <a:stretch>
            <a:fillRect/>
          </a:stretch>
        </p:blipFill>
        <p:spPr bwMode="auto">
          <a:xfrm>
            <a:off x="4500300" y="2085451"/>
            <a:ext cx="4362450" cy="3209912"/>
          </a:xfrm>
          <a:prstGeom prst="rect">
            <a:avLst/>
          </a:prstGeom>
          <a:noFill/>
        </p:spPr>
      </p:pic>
    </p:spTree>
    <p:extLst>
      <p:ext uri="{BB962C8B-B14F-4D97-AF65-F5344CB8AC3E}">
        <p14:creationId xmlns:p14="http://schemas.microsoft.com/office/powerpoint/2010/main" val="1373019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 of Pathways</a:t>
            </a:r>
          </a:p>
        </p:txBody>
      </p:sp>
      <p:pic>
        <p:nvPicPr>
          <p:cNvPr id="7170" name="Picture 2" descr="C:\Documents and Settings\ritesh.narkar\Desktop\Prashant\fadc5\22 dec\Save for webpage\4466_F07_06.jpg"/>
          <p:cNvPicPr>
            <a:picLocks noGrp="1" noChangeAspect="1" noChangeArrowheads="1"/>
          </p:cNvPicPr>
          <p:nvPr>
            <p:ph idx="1"/>
          </p:nvPr>
        </p:nvPicPr>
        <p:blipFill>
          <a:blip r:embed="rId3" cstate="print"/>
          <a:srcRect/>
          <a:stretch>
            <a:fillRect/>
          </a:stretch>
        </p:blipFill>
        <p:spPr bwMode="auto">
          <a:xfrm>
            <a:off x="2541812" y="1381301"/>
            <a:ext cx="4060376" cy="4754562"/>
          </a:xfrm>
          <a:prstGeom prst="rect">
            <a:avLst/>
          </a:prstGeom>
          <a:noFill/>
        </p:spPr>
      </p:pic>
    </p:spTree>
    <p:extLst>
      <p:ext uri="{BB962C8B-B14F-4D97-AF65-F5344CB8AC3E}">
        <p14:creationId xmlns:p14="http://schemas.microsoft.com/office/powerpoint/2010/main" val="2686882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Controls in Plasma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6887281"/>
              </p:ext>
            </p:extLst>
          </p:nvPr>
        </p:nvGraphicFramePr>
        <p:xfrm>
          <a:off x="380998" y="1371600"/>
          <a:ext cx="8305801" cy="4937760"/>
        </p:xfrm>
        <a:graphic>
          <a:graphicData uri="http://schemas.openxmlformats.org/drawingml/2006/table">
            <a:tbl>
              <a:tblPr firstRow="1" bandRow="1">
                <a:tableStyleId>{5C22544A-7EE6-4342-B048-85BDC9FD1C3A}</a:tableStyleId>
              </a:tblPr>
              <a:tblGrid>
                <a:gridCol w="1384300">
                  <a:extLst>
                    <a:ext uri="{9D8B030D-6E8A-4147-A177-3AD203B41FA5}">
                      <a16:colId xmlns:a16="http://schemas.microsoft.com/office/drawing/2014/main" val="20000"/>
                    </a:ext>
                  </a:extLst>
                </a:gridCol>
                <a:gridCol w="1461206">
                  <a:extLst>
                    <a:ext uri="{9D8B030D-6E8A-4147-A177-3AD203B41FA5}">
                      <a16:colId xmlns:a16="http://schemas.microsoft.com/office/drawing/2014/main" val="20001"/>
                    </a:ext>
                  </a:extLst>
                </a:gridCol>
                <a:gridCol w="1230489">
                  <a:extLst>
                    <a:ext uri="{9D8B030D-6E8A-4147-A177-3AD203B41FA5}">
                      <a16:colId xmlns:a16="http://schemas.microsoft.com/office/drawing/2014/main" val="20002"/>
                    </a:ext>
                  </a:extLst>
                </a:gridCol>
                <a:gridCol w="2845506">
                  <a:extLst>
                    <a:ext uri="{9D8B030D-6E8A-4147-A177-3AD203B41FA5}">
                      <a16:colId xmlns:a16="http://schemas.microsoft.com/office/drawing/2014/main" val="20003"/>
                    </a:ext>
                  </a:extLst>
                </a:gridCol>
                <a:gridCol w="1384300">
                  <a:extLst>
                    <a:ext uri="{9D8B030D-6E8A-4147-A177-3AD203B41FA5}">
                      <a16:colId xmlns:a16="http://schemas.microsoft.com/office/drawing/2014/main" val="20004"/>
                    </a:ext>
                  </a:extLst>
                </a:gridCol>
              </a:tblGrid>
              <a:tr h="914400">
                <a:tc>
                  <a:txBody>
                    <a:bodyPr/>
                    <a:lstStyle/>
                    <a:p>
                      <a:r>
                        <a:rPr lang="en-US" dirty="0"/>
                        <a:t>SERUM PROTEIN</a:t>
                      </a:r>
                    </a:p>
                  </a:txBody>
                  <a:tcPr/>
                </a:tc>
                <a:tc>
                  <a:txBody>
                    <a:bodyPr/>
                    <a:lstStyle/>
                    <a:p>
                      <a:r>
                        <a:rPr lang="en-US" dirty="0"/>
                        <a:t>MOLECULAR WEIGHT (KD)</a:t>
                      </a:r>
                    </a:p>
                  </a:txBody>
                  <a:tcPr/>
                </a:tc>
                <a:tc>
                  <a:txBody>
                    <a:bodyPr/>
                    <a:lstStyle/>
                    <a:p>
                      <a:r>
                        <a:rPr lang="en-US" dirty="0"/>
                        <a:t>CONCEN-TRATION</a:t>
                      </a:r>
                      <a:r>
                        <a:rPr lang="en-US" baseline="0" dirty="0"/>
                        <a:t> (MG/DL)</a:t>
                      </a:r>
                      <a:endParaRPr lang="en-US" dirty="0"/>
                    </a:p>
                  </a:txBody>
                  <a:tcPr/>
                </a:tc>
                <a:tc>
                  <a:txBody>
                    <a:bodyPr/>
                    <a:lstStyle/>
                    <a:p>
                      <a:r>
                        <a:rPr lang="en-US" dirty="0"/>
                        <a:t>FUNCTION</a:t>
                      </a:r>
                    </a:p>
                  </a:txBody>
                  <a:tcPr/>
                </a:tc>
                <a:tc>
                  <a:txBody>
                    <a:bodyPr/>
                    <a:lstStyle/>
                    <a:p>
                      <a:r>
                        <a:rPr lang="en-US" dirty="0"/>
                        <a:t>INVOLVED PATHWAYS</a:t>
                      </a:r>
                    </a:p>
                  </a:txBody>
                  <a:tcPr/>
                </a:tc>
                <a:extLst>
                  <a:ext uri="{0D108BD9-81ED-4DB2-BD59-A6C34878D82A}">
                    <a16:rowId xmlns:a16="http://schemas.microsoft.com/office/drawing/2014/main" val="10000"/>
                  </a:ext>
                </a:extLst>
              </a:tr>
              <a:tr h="640080">
                <a:tc>
                  <a:txBody>
                    <a:bodyPr/>
                    <a:lstStyle/>
                    <a:p>
                      <a:r>
                        <a:rPr lang="en-US" dirty="0"/>
                        <a:t>C1-INH</a:t>
                      </a:r>
                    </a:p>
                  </a:txBody>
                  <a:tcPr/>
                </a:tc>
                <a:tc>
                  <a:txBody>
                    <a:bodyPr/>
                    <a:lstStyle/>
                    <a:p>
                      <a:r>
                        <a:rPr lang="en-US" dirty="0"/>
                        <a:t>105</a:t>
                      </a:r>
                    </a:p>
                  </a:txBody>
                  <a:tcPr/>
                </a:tc>
                <a:tc>
                  <a:txBody>
                    <a:bodyPr/>
                    <a:lstStyle/>
                    <a:p>
                      <a:r>
                        <a:rPr lang="en-US" dirty="0"/>
                        <a:t>240</a:t>
                      </a:r>
                    </a:p>
                  </a:txBody>
                  <a:tcPr/>
                </a:tc>
                <a:tc>
                  <a:txBody>
                    <a:bodyPr/>
                    <a:lstStyle/>
                    <a:p>
                      <a:r>
                        <a:rPr lang="en-US" dirty="0"/>
                        <a:t>Dissociates C1r and C1s from</a:t>
                      </a:r>
                      <a:r>
                        <a:rPr lang="en-US" baseline="0" dirty="0"/>
                        <a:t> C1q</a:t>
                      </a:r>
                      <a:endParaRPr lang="en-US" dirty="0"/>
                    </a:p>
                  </a:txBody>
                  <a:tcPr/>
                </a:tc>
                <a:tc>
                  <a:txBody>
                    <a:bodyPr/>
                    <a:lstStyle/>
                    <a:p>
                      <a:r>
                        <a:rPr lang="en-US" dirty="0"/>
                        <a:t>Classical </a:t>
                      </a:r>
                    </a:p>
                    <a:p>
                      <a:r>
                        <a:rPr lang="en-US" dirty="0"/>
                        <a:t>Lectin</a:t>
                      </a:r>
                    </a:p>
                  </a:txBody>
                  <a:tcPr/>
                </a:tc>
                <a:extLst>
                  <a:ext uri="{0D108BD9-81ED-4DB2-BD59-A6C34878D82A}">
                    <a16:rowId xmlns:a16="http://schemas.microsoft.com/office/drawing/2014/main" val="10001"/>
                  </a:ext>
                </a:extLst>
              </a:tr>
              <a:tr h="640080">
                <a:tc>
                  <a:txBody>
                    <a:bodyPr/>
                    <a:lstStyle/>
                    <a:p>
                      <a:r>
                        <a:rPr lang="en-US" dirty="0"/>
                        <a:t>Factor I</a:t>
                      </a:r>
                    </a:p>
                  </a:txBody>
                  <a:tcPr/>
                </a:tc>
                <a:tc>
                  <a:txBody>
                    <a:bodyPr/>
                    <a:lstStyle/>
                    <a:p>
                      <a:r>
                        <a:rPr lang="en-US" dirty="0"/>
                        <a:t>88</a:t>
                      </a:r>
                    </a:p>
                  </a:txBody>
                  <a:tcPr/>
                </a:tc>
                <a:tc>
                  <a:txBody>
                    <a:bodyPr/>
                    <a:lstStyle/>
                    <a:p>
                      <a:r>
                        <a:rPr lang="en-US" dirty="0"/>
                        <a:t>35</a:t>
                      </a:r>
                    </a:p>
                  </a:txBody>
                  <a:tcPr/>
                </a:tc>
                <a:tc>
                  <a:txBody>
                    <a:bodyPr/>
                    <a:lstStyle/>
                    <a:p>
                      <a:r>
                        <a:rPr lang="en-US" dirty="0"/>
                        <a:t>Cleaves C3b and C4b</a:t>
                      </a:r>
                    </a:p>
                  </a:txBody>
                  <a:tcPr/>
                </a:tc>
                <a:tc>
                  <a:txBody>
                    <a:bodyPr/>
                    <a:lstStyle/>
                    <a:p>
                      <a:r>
                        <a:rPr lang="en-US" dirty="0"/>
                        <a:t>Classical </a:t>
                      </a:r>
                    </a:p>
                    <a:p>
                      <a:r>
                        <a:rPr lang="en-US" dirty="0"/>
                        <a:t>Lectin</a:t>
                      </a:r>
                    </a:p>
                  </a:txBody>
                  <a:tcPr/>
                </a:tc>
                <a:extLst>
                  <a:ext uri="{0D108BD9-81ED-4DB2-BD59-A6C34878D82A}">
                    <a16:rowId xmlns:a16="http://schemas.microsoft.com/office/drawing/2014/main" val="10002"/>
                  </a:ext>
                </a:extLst>
              </a:tr>
              <a:tr h="914400">
                <a:tc>
                  <a:txBody>
                    <a:bodyPr/>
                    <a:lstStyle/>
                    <a:p>
                      <a:r>
                        <a:rPr lang="en-US" dirty="0"/>
                        <a:t>Factor</a:t>
                      </a:r>
                      <a:r>
                        <a:rPr lang="en-US" baseline="0" dirty="0"/>
                        <a:t> H</a:t>
                      </a:r>
                      <a:endParaRPr lang="en-US" dirty="0"/>
                    </a:p>
                  </a:txBody>
                  <a:tcPr/>
                </a:tc>
                <a:tc>
                  <a:txBody>
                    <a:bodyPr/>
                    <a:lstStyle/>
                    <a:p>
                      <a:r>
                        <a:rPr lang="en-US" dirty="0"/>
                        <a:t>150</a:t>
                      </a:r>
                    </a:p>
                  </a:txBody>
                  <a:tcPr/>
                </a:tc>
                <a:tc>
                  <a:txBody>
                    <a:bodyPr/>
                    <a:lstStyle/>
                    <a:p>
                      <a:r>
                        <a:rPr lang="en-US" dirty="0"/>
                        <a:t>300</a:t>
                      </a:r>
                      <a:r>
                        <a:rPr lang="en-US" dirty="0">
                          <a:latin typeface="Calibri" panose="020F0502020204030204" pitchFamily="34" charset="0"/>
                          <a:cs typeface="Calibri" panose="020F0502020204030204" pitchFamily="34" charset="0"/>
                        </a:rPr>
                        <a:t>–</a:t>
                      </a:r>
                      <a:r>
                        <a:rPr lang="en-US" dirty="0"/>
                        <a:t>450</a:t>
                      </a:r>
                    </a:p>
                  </a:txBody>
                  <a:tcPr/>
                </a:tc>
                <a:tc>
                  <a:txBody>
                    <a:bodyPr/>
                    <a:lstStyle/>
                    <a:p>
                      <a:r>
                        <a:rPr lang="en-US" dirty="0"/>
                        <a:t>Cofactor with I to inactivate C3b; prevents binding of</a:t>
                      </a:r>
                      <a:r>
                        <a:rPr lang="en-US" baseline="0" dirty="0"/>
                        <a:t> B to C3b</a:t>
                      </a:r>
                      <a:endParaRPr lang="en-US" dirty="0"/>
                    </a:p>
                  </a:txBody>
                  <a:tcPr/>
                </a:tc>
                <a:tc>
                  <a:txBody>
                    <a:bodyPr/>
                    <a:lstStyle/>
                    <a:p>
                      <a:r>
                        <a:rPr lang="en-US" dirty="0"/>
                        <a:t>Alternative</a:t>
                      </a:r>
                    </a:p>
                  </a:txBody>
                  <a:tcPr/>
                </a:tc>
                <a:extLst>
                  <a:ext uri="{0D108BD9-81ED-4DB2-BD59-A6C34878D82A}">
                    <a16:rowId xmlns:a16="http://schemas.microsoft.com/office/drawing/2014/main" val="10003"/>
                  </a:ext>
                </a:extLst>
              </a:tr>
              <a:tr h="914400">
                <a:tc>
                  <a:txBody>
                    <a:bodyPr/>
                    <a:lstStyle/>
                    <a:p>
                      <a:r>
                        <a:rPr lang="en-US" dirty="0"/>
                        <a:t>C4BP</a:t>
                      </a:r>
                    </a:p>
                  </a:txBody>
                  <a:tcPr/>
                </a:tc>
                <a:tc>
                  <a:txBody>
                    <a:bodyPr/>
                    <a:lstStyle/>
                    <a:p>
                      <a:r>
                        <a:rPr lang="en-US" dirty="0"/>
                        <a:t>520</a:t>
                      </a:r>
                    </a:p>
                  </a:txBody>
                  <a:tcPr/>
                </a:tc>
                <a:tc>
                  <a:txBody>
                    <a:bodyPr/>
                    <a:lstStyle/>
                    <a:p>
                      <a:r>
                        <a:rPr lang="en-US" dirty="0"/>
                        <a:t>250</a:t>
                      </a:r>
                    </a:p>
                  </a:txBody>
                  <a:tcPr/>
                </a:tc>
                <a:tc>
                  <a:txBody>
                    <a:bodyPr/>
                    <a:lstStyle/>
                    <a:p>
                      <a:r>
                        <a:rPr lang="en-US" dirty="0"/>
                        <a:t>Acts as a cofactor</a:t>
                      </a:r>
                      <a:r>
                        <a:rPr lang="en-US" baseline="0" dirty="0"/>
                        <a:t> with I to inactivate C4b</a:t>
                      </a:r>
                      <a:endParaRPr lang="en-US" dirty="0"/>
                    </a:p>
                  </a:txBody>
                  <a:tcPr/>
                </a:tc>
                <a:tc>
                  <a:txBody>
                    <a:bodyPr/>
                    <a:lstStyle/>
                    <a:p>
                      <a:r>
                        <a:rPr lang="en-US" dirty="0"/>
                        <a:t>Classical </a:t>
                      </a:r>
                    </a:p>
                    <a:p>
                      <a:r>
                        <a:rPr lang="en-US" dirty="0"/>
                        <a:t>Lectin</a:t>
                      </a:r>
                    </a:p>
                    <a:p>
                      <a:endParaRPr lang="en-US" dirty="0"/>
                    </a:p>
                  </a:txBody>
                  <a:tcPr/>
                </a:tc>
                <a:extLst>
                  <a:ext uri="{0D108BD9-81ED-4DB2-BD59-A6C34878D82A}">
                    <a16:rowId xmlns:a16="http://schemas.microsoft.com/office/drawing/2014/main" val="10004"/>
                  </a:ext>
                </a:extLst>
              </a:tr>
              <a:tr h="914400">
                <a:tc>
                  <a:txBody>
                    <a:bodyPr/>
                    <a:lstStyle/>
                    <a:p>
                      <a:r>
                        <a:rPr lang="en-US" baseline="0" dirty="0"/>
                        <a:t>S protein (vitronectin)</a:t>
                      </a:r>
                      <a:endParaRPr lang="en-US" dirty="0"/>
                    </a:p>
                  </a:txBody>
                  <a:tcPr/>
                </a:tc>
                <a:tc>
                  <a:txBody>
                    <a:bodyPr/>
                    <a:lstStyle/>
                    <a:p>
                      <a:r>
                        <a:rPr lang="en-US" dirty="0"/>
                        <a:t>84</a:t>
                      </a:r>
                    </a:p>
                  </a:txBody>
                  <a:tcPr/>
                </a:tc>
                <a:tc>
                  <a:txBody>
                    <a:bodyPr/>
                    <a:lstStyle/>
                    <a:p>
                      <a:r>
                        <a:rPr lang="en-US" dirty="0"/>
                        <a:t>500</a:t>
                      </a:r>
                    </a:p>
                  </a:txBody>
                  <a:tcPr/>
                </a:tc>
                <a:tc>
                  <a:txBody>
                    <a:bodyPr/>
                    <a:lstStyle/>
                    <a:p>
                      <a:r>
                        <a:rPr lang="en-US" dirty="0"/>
                        <a:t>Prevents attachment of C5b67 complex to cell membranes</a:t>
                      </a:r>
                    </a:p>
                  </a:txBody>
                  <a:tcPr/>
                </a:tc>
                <a:tc>
                  <a:txBody>
                    <a:bodyPr/>
                    <a:lstStyle/>
                    <a:p>
                      <a:r>
                        <a:rPr lang="en-US" dirty="0"/>
                        <a:t>Classical </a:t>
                      </a:r>
                    </a:p>
                    <a:p>
                      <a:r>
                        <a:rPr lang="en-US" dirty="0"/>
                        <a:t>Lectin</a:t>
                      </a:r>
                    </a:p>
                    <a:p>
                      <a:r>
                        <a:rPr lang="en-US" dirty="0"/>
                        <a:t>Alternative</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6971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Overview</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3000" dirty="0"/>
              <a:t>Pathways of the complement system</a:t>
            </a:r>
          </a:p>
          <a:p>
            <a:pPr marL="457200" indent="-457200">
              <a:buFont typeface="Arial" panose="020B0604020202020204" pitchFamily="34" charset="0"/>
              <a:buChar char="•"/>
            </a:pPr>
            <a:r>
              <a:rPr lang="en-US" sz="3000" dirty="0"/>
              <a:t>System controls</a:t>
            </a:r>
          </a:p>
          <a:p>
            <a:pPr marL="457200" indent="-457200">
              <a:buFont typeface="Arial" panose="020B0604020202020204" pitchFamily="34" charset="0"/>
              <a:buChar char="•"/>
            </a:pPr>
            <a:r>
              <a:rPr lang="en-US" sz="3000" dirty="0"/>
              <a:t>Complement receptors and their biological roles</a:t>
            </a:r>
          </a:p>
          <a:p>
            <a:pPr marL="457200" indent="-457200">
              <a:buFont typeface="Arial" panose="020B0604020202020204" pitchFamily="34" charset="0"/>
              <a:buChar char="•"/>
            </a:pPr>
            <a:r>
              <a:rPr lang="en-US" sz="3000" dirty="0"/>
              <a:t>Biological manifestations of complement activation</a:t>
            </a:r>
          </a:p>
          <a:p>
            <a:pPr marL="457200" indent="-457200">
              <a:buFont typeface="Arial" panose="020B0604020202020204" pitchFamily="34" charset="0"/>
              <a:buChar char="•"/>
            </a:pPr>
            <a:r>
              <a:rPr lang="en-US" sz="3000" dirty="0"/>
              <a:t>Complement and disease states</a:t>
            </a:r>
          </a:p>
          <a:p>
            <a:pPr marL="457200" indent="-457200">
              <a:buFont typeface="Arial" panose="020B0604020202020204" pitchFamily="34" charset="0"/>
              <a:buChar char="•"/>
            </a:pPr>
            <a:r>
              <a:rPr lang="en-US" sz="3000" dirty="0"/>
              <a:t>Complement deficiencies and laboratory detection of abnormalities</a:t>
            </a:r>
          </a:p>
        </p:txBody>
      </p:sp>
    </p:spTree>
    <p:extLst>
      <p:ext uri="{BB962C8B-B14F-4D97-AF65-F5344CB8AC3E}">
        <p14:creationId xmlns:p14="http://schemas.microsoft.com/office/powerpoint/2010/main" val="1285064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Controls</a:t>
            </a:r>
          </a:p>
        </p:txBody>
      </p:sp>
      <p:pic>
        <p:nvPicPr>
          <p:cNvPr id="8194" name="Picture 2" descr="C:\Documents and Settings\ritesh.narkar\Desktop\Prashant\fadc5\22 dec\Save for webpage\4466_F07_08.jpg"/>
          <p:cNvPicPr>
            <a:picLocks noGrp="1" noChangeAspect="1" noChangeArrowheads="1"/>
          </p:cNvPicPr>
          <p:nvPr>
            <p:ph idx="1"/>
          </p:nvPr>
        </p:nvPicPr>
        <p:blipFill>
          <a:blip r:embed="rId3" cstate="print"/>
          <a:srcRect/>
          <a:stretch>
            <a:fillRect/>
          </a:stretch>
        </p:blipFill>
        <p:spPr bwMode="auto">
          <a:xfrm>
            <a:off x="1828800" y="1398246"/>
            <a:ext cx="5486400" cy="4720672"/>
          </a:xfrm>
          <a:prstGeom prst="rect">
            <a:avLst/>
          </a:prstGeom>
          <a:noFill/>
        </p:spPr>
      </p:pic>
    </p:spTree>
    <p:extLst>
      <p:ext uri="{BB962C8B-B14F-4D97-AF65-F5344CB8AC3E}">
        <p14:creationId xmlns:p14="http://schemas.microsoft.com/office/powerpoint/2010/main" val="3386146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Cellular Complement Controls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4179011"/>
              </p:ext>
            </p:extLst>
          </p:nvPr>
        </p:nvGraphicFramePr>
        <p:xfrm>
          <a:off x="457200" y="1524000"/>
          <a:ext cx="8229600" cy="3388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370840">
                <a:tc>
                  <a:txBody>
                    <a:bodyPr/>
                    <a:lstStyle/>
                    <a:p>
                      <a:r>
                        <a:rPr lang="en-US" dirty="0"/>
                        <a:t>RECEPTOR</a:t>
                      </a:r>
                    </a:p>
                  </a:txBody>
                  <a:tcPr/>
                </a:tc>
                <a:tc>
                  <a:txBody>
                    <a:bodyPr/>
                    <a:lstStyle/>
                    <a:p>
                      <a:r>
                        <a:rPr lang="en-US" dirty="0"/>
                        <a:t>LIGAND</a:t>
                      </a:r>
                    </a:p>
                  </a:txBody>
                  <a:tcPr/>
                </a:tc>
                <a:tc>
                  <a:txBody>
                    <a:bodyPr/>
                    <a:lstStyle/>
                    <a:p>
                      <a:r>
                        <a:rPr lang="en-US" dirty="0"/>
                        <a:t>CELL</a:t>
                      </a:r>
                      <a:r>
                        <a:rPr lang="en-US" baseline="0" dirty="0"/>
                        <a:t> TYPE</a:t>
                      </a:r>
                      <a:endParaRPr lang="en-US" dirty="0"/>
                    </a:p>
                  </a:txBody>
                  <a:tcPr/>
                </a:tc>
                <a:tc>
                  <a:txBody>
                    <a:bodyPr/>
                    <a:lstStyle/>
                    <a:p>
                      <a:r>
                        <a:rPr lang="en-US" dirty="0"/>
                        <a:t>FUNCTION</a:t>
                      </a:r>
                    </a:p>
                  </a:txBody>
                  <a:tcPr/>
                </a:tc>
                <a:extLst>
                  <a:ext uri="{0D108BD9-81ED-4DB2-BD59-A6C34878D82A}">
                    <a16:rowId xmlns:a16="http://schemas.microsoft.com/office/drawing/2014/main" val="10000"/>
                  </a:ext>
                </a:extLst>
              </a:tr>
              <a:tr h="1188720">
                <a:tc>
                  <a:txBody>
                    <a:bodyPr/>
                    <a:lstStyle/>
                    <a:p>
                      <a:r>
                        <a:rPr lang="en-US" sz="1800" b="0" i="0" u="none" strike="noStrike" kern="1200" baseline="0" dirty="0">
                          <a:solidFill>
                            <a:schemeClr val="dk1"/>
                          </a:solidFill>
                          <a:latin typeface="+mn-lt"/>
                          <a:ea typeface="+mn-ea"/>
                          <a:cs typeface="+mn-cs"/>
                        </a:rPr>
                        <a:t>DAF (CD55)</a:t>
                      </a:r>
                      <a:endParaRPr lang="en-US" dirty="0"/>
                    </a:p>
                  </a:txBody>
                  <a:tcPr/>
                </a:tc>
                <a:tc>
                  <a:txBody>
                    <a:bodyPr/>
                    <a:lstStyle/>
                    <a:p>
                      <a:r>
                        <a:rPr lang="en-US" dirty="0"/>
                        <a:t>C3b, C4b</a:t>
                      </a:r>
                    </a:p>
                  </a:txBody>
                  <a:tcPr/>
                </a:tc>
                <a:tc>
                  <a:txBody>
                    <a:bodyPr/>
                    <a:lstStyle/>
                    <a:p>
                      <a:r>
                        <a:rPr lang="en-US" dirty="0"/>
                        <a:t>RBCs, neutrophils, platelets, monocytes, endothelial cells, fibroblasts, T cells, B cells, epithelial cells</a:t>
                      </a:r>
                    </a:p>
                  </a:txBody>
                  <a:tcPr/>
                </a:tc>
                <a:tc>
                  <a:txBody>
                    <a:bodyPr/>
                    <a:lstStyle/>
                    <a:p>
                      <a:r>
                        <a:rPr lang="en-US" dirty="0"/>
                        <a:t>Dissociates C2b or Bb</a:t>
                      </a:r>
                    </a:p>
                    <a:p>
                      <a:r>
                        <a:rPr lang="en-US" dirty="0"/>
                        <a:t>from binding sites, thus preventing formation of C3 convertase</a:t>
                      </a:r>
                    </a:p>
                  </a:txBody>
                  <a:tcPr/>
                </a:tc>
                <a:extLst>
                  <a:ext uri="{0D108BD9-81ED-4DB2-BD59-A6C34878D82A}">
                    <a16:rowId xmlns:a16="http://schemas.microsoft.com/office/drawing/2014/main" val="10001"/>
                  </a:ext>
                </a:extLst>
              </a:tr>
              <a:tr h="914400">
                <a:tc>
                  <a:txBody>
                    <a:bodyPr/>
                    <a:lstStyle/>
                    <a:p>
                      <a:r>
                        <a:rPr lang="en-US" dirty="0"/>
                        <a:t>MIRL (CD59)</a:t>
                      </a:r>
                    </a:p>
                  </a:txBody>
                  <a:tcPr/>
                </a:tc>
                <a:tc>
                  <a:txBody>
                    <a:bodyPr/>
                    <a:lstStyle/>
                    <a:p>
                      <a:r>
                        <a:rPr lang="en-US" dirty="0"/>
                        <a:t>C8</a:t>
                      </a:r>
                    </a:p>
                  </a:txBody>
                  <a:tcPr/>
                </a:tc>
                <a:tc>
                  <a:txBody>
                    <a:bodyPr/>
                    <a:lstStyle/>
                    <a:p>
                      <a:r>
                        <a:rPr lang="en-US" dirty="0"/>
                        <a:t>RBCs, neutrophils, platelets, monocytes, endothelial cells, epithelial cells</a:t>
                      </a:r>
                    </a:p>
                  </a:txBody>
                  <a:tcPr/>
                </a:tc>
                <a:tc>
                  <a:txBody>
                    <a:bodyPr/>
                    <a:lstStyle/>
                    <a:p>
                      <a:r>
                        <a:rPr lang="en-US" dirty="0"/>
                        <a:t>Prevents insertion of C9 into cell membrane</a:t>
                      </a:r>
                    </a:p>
                  </a:txBody>
                  <a:tcPr/>
                </a:tc>
                <a:extLst>
                  <a:ext uri="{0D108BD9-81ED-4DB2-BD59-A6C34878D82A}">
                    <a16:rowId xmlns:a16="http://schemas.microsoft.com/office/drawing/2014/main" val="10002"/>
                  </a:ext>
                </a:extLst>
              </a:tr>
              <a:tr h="914400">
                <a:tc>
                  <a:txBody>
                    <a:bodyPr/>
                    <a:lstStyle/>
                    <a:p>
                      <a:r>
                        <a:rPr lang="en-US" dirty="0"/>
                        <a:t>MCP (CD46)</a:t>
                      </a:r>
                    </a:p>
                  </a:txBody>
                  <a:tcPr/>
                </a:tc>
                <a:tc>
                  <a:txBody>
                    <a:bodyPr/>
                    <a:lstStyle/>
                    <a:p>
                      <a:r>
                        <a:rPr lang="en-US" dirty="0"/>
                        <a:t>C3b, C4b</a:t>
                      </a:r>
                    </a:p>
                  </a:txBody>
                  <a:tcPr/>
                </a:tc>
                <a:tc>
                  <a:txBody>
                    <a:bodyPr/>
                    <a:lstStyle/>
                    <a:p>
                      <a:r>
                        <a:rPr lang="en-US" dirty="0"/>
                        <a:t>Neutrophils, monocytes, macrophages, platelets, T cells, B cells, endothelial cells</a:t>
                      </a:r>
                    </a:p>
                  </a:txBody>
                  <a:tcPr/>
                </a:tc>
                <a:tc>
                  <a:txBody>
                    <a:bodyPr/>
                    <a:lstStyle/>
                    <a:p>
                      <a:r>
                        <a:rPr lang="en-US" dirty="0"/>
                        <a:t>Cofactor for factor I</a:t>
                      </a:r>
                    </a:p>
                    <a:p>
                      <a:r>
                        <a:rPr lang="en-US" dirty="0"/>
                        <a:t>cleavage of C3b and C4b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21312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Roles of Complement Receptors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4549417"/>
              </p:ext>
            </p:extLst>
          </p:nvPr>
        </p:nvGraphicFramePr>
        <p:xfrm>
          <a:off x="457200" y="1524000"/>
          <a:ext cx="8229600" cy="4302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370840">
                <a:tc>
                  <a:txBody>
                    <a:bodyPr/>
                    <a:lstStyle/>
                    <a:p>
                      <a:r>
                        <a:rPr lang="en-US" dirty="0"/>
                        <a:t>RECEPTOR</a:t>
                      </a:r>
                    </a:p>
                  </a:txBody>
                  <a:tcPr/>
                </a:tc>
                <a:tc>
                  <a:txBody>
                    <a:bodyPr/>
                    <a:lstStyle/>
                    <a:p>
                      <a:r>
                        <a:rPr lang="en-US" dirty="0"/>
                        <a:t>LIGAND</a:t>
                      </a:r>
                    </a:p>
                  </a:txBody>
                  <a:tcPr/>
                </a:tc>
                <a:tc>
                  <a:txBody>
                    <a:bodyPr/>
                    <a:lstStyle/>
                    <a:p>
                      <a:r>
                        <a:rPr lang="en-US" dirty="0"/>
                        <a:t>CELL</a:t>
                      </a:r>
                      <a:r>
                        <a:rPr lang="en-US" baseline="0" dirty="0"/>
                        <a:t> TYPE</a:t>
                      </a:r>
                      <a:endParaRPr lang="en-US" dirty="0"/>
                    </a:p>
                  </a:txBody>
                  <a:tcPr/>
                </a:tc>
                <a:tc>
                  <a:txBody>
                    <a:bodyPr/>
                    <a:lstStyle/>
                    <a:p>
                      <a:r>
                        <a:rPr lang="en-US" dirty="0"/>
                        <a:t>FUNCTION</a:t>
                      </a:r>
                    </a:p>
                  </a:txBody>
                  <a:tcPr/>
                </a:tc>
                <a:extLst>
                  <a:ext uri="{0D108BD9-81ED-4DB2-BD59-A6C34878D82A}">
                    <a16:rowId xmlns:a16="http://schemas.microsoft.com/office/drawing/2014/main" val="10000"/>
                  </a:ext>
                </a:extLst>
              </a:tr>
              <a:tr h="1188720">
                <a:tc>
                  <a:txBody>
                    <a:bodyPr/>
                    <a:lstStyle/>
                    <a:p>
                      <a:r>
                        <a:rPr lang="en-US" dirty="0"/>
                        <a:t>CR1</a:t>
                      </a:r>
                      <a:r>
                        <a:rPr lang="en-US" baseline="0" dirty="0"/>
                        <a:t> (CD35)</a:t>
                      </a:r>
                      <a:endParaRPr lang="en-US" dirty="0"/>
                    </a:p>
                  </a:txBody>
                  <a:tcPr/>
                </a:tc>
                <a:tc>
                  <a:txBody>
                    <a:bodyPr/>
                    <a:lstStyle/>
                    <a:p>
                      <a:r>
                        <a:rPr lang="en-US" dirty="0"/>
                        <a:t>C3b, iC3b, C4b</a:t>
                      </a:r>
                    </a:p>
                  </a:txBody>
                  <a:tcPr/>
                </a:tc>
                <a:tc>
                  <a:txBody>
                    <a:bodyPr/>
                    <a:lstStyle/>
                    <a:p>
                      <a:r>
                        <a:rPr lang="en-US" dirty="0"/>
                        <a:t>RBCs, neutrophils, monocytes, macrophages, eosinophils, B and T cells, follicular dendritic cells</a:t>
                      </a:r>
                    </a:p>
                  </a:txBody>
                  <a:tcPr/>
                </a:tc>
                <a:tc>
                  <a:txBody>
                    <a:bodyPr/>
                    <a:lstStyle/>
                    <a:p>
                      <a:r>
                        <a:rPr lang="en-US" dirty="0"/>
                        <a:t>Cofactor for factor I;</a:t>
                      </a:r>
                    </a:p>
                    <a:p>
                      <a:r>
                        <a:rPr lang="en-US" dirty="0"/>
                        <a:t>mediates transport of</a:t>
                      </a:r>
                    </a:p>
                    <a:p>
                      <a:r>
                        <a:rPr lang="en-US" dirty="0"/>
                        <a:t>immune complexes</a:t>
                      </a:r>
                    </a:p>
                  </a:txBody>
                  <a:tcPr/>
                </a:tc>
                <a:extLst>
                  <a:ext uri="{0D108BD9-81ED-4DB2-BD59-A6C34878D82A}">
                    <a16:rowId xmlns:a16="http://schemas.microsoft.com/office/drawing/2014/main" val="10001"/>
                  </a:ext>
                </a:extLst>
              </a:tr>
              <a:tr h="640080">
                <a:tc>
                  <a:txBody>
                    <a:bodyPr/>
                    <a:lstStyle/>
                    <a:p>
                      <a:r>
                        <a:rPr lang="en-US" dirty="0"/>
                        <a:t>CR2 (CD21)</a:t>
                      </a:r>
                    </a:p>
                  </a:txBody>
                  <a:tcPr/>
                </a:tc>
                <a:tc>
                  <a:txBody>
                    <a:bodyPr/>
                    <a:lstStyle/>
                    <a:p>
                      <a:r>
                        <a:rPr lang="en-US" dirty="0"/>
                        <a:t>C3dg, C3d, iC3b</a:t>
                      </a:r>
                    </a:p>
                  </a:txBody>
                  <a:tcPr/>
                </a:tc>
                <a:tc>
                  <a:txBody>
                    <a:bodyPr/>
                    <a:lstStyle/>
                    <a:p>
                      <a:r>
                        <a:rPr lang="en-US" dirty="0"/>
                        <a:t>B cells, follicular dendritic cells, epithelial cells</a:t>
                      </a:r>
                    </a:p>
                  </a:txBody>
                  <a:tcPr/>
                </a:tc>
                <a:tc>
                  <a:txBody>
                    <a:bodyPr/>
                    <a:lstStyle/>
                    <a:p>
                      <a:r>
                        <a:rPr lang="en-US" dirty="0"/>
                        <a:t>B-cell co-receptor for</a:t>
                      </a:r>
                    </a:p>
                    <a:p>
                      <a:r>
                        <a:rPr lang="en-US" dirty="0"/>
                        <a:t>antigen with CD19</a:t>
                      </a:r>
                    </a:p>
                  </a:txBody>
                  <a:tcPr/>
                </a:tc>
                <a:extLst>
                  <a:ext uri="{0D108BD9-81ED-4DB2-BD59-A6C34878D82A}">
                    <a16:rowId xmlns:a16="http://schemas.microsoft.com/office/drawing/2014/main" val="10002"/>
                  </a:ext>
                </a:extLst>
              </a:tr>
              <a:tr h="914400">
                <a:tc>
                  <a:txBody>
                    <a:bodyPr/>
                    <a:lstStyle/>
                    <a:p>
                      <a:r>
                        <a:rPr lang="en-US" dirty="0"/>
                        <a:t>CR3 (CD11b/CD18)</a:t>
                      </a:r>
                    </a:p>
                  </a:txBody>
                  <a:tcPr/>
                </a:tc>
                <a:tc>
                  <a:txBody>
                    <a:bodyPr/>
                    <a:lstStyle/>
                    <a:p>
                      <a:r>
                        <a:rPr lang="en-US" dirty="0"/>
                        <a:t>iC3b, C3d, C3b</a:t>
                      </a:r>
                    </a:p>
                  </a:txBody>
                  <a:tcPr/>
                </a:tc>
                <a:tc>
                  <a:txBody>
                    <a:bodyPr/>
                    <a:lstStyle/>
                    <a:p>
                      <a:r>
                        <a:rPr lang="en-US" dirty="0"/>
                        <a:t>Monocytes, macrophages, neutrophils, NK cells</a:t>
                      </a:r>
                    </a:p>
                  </a:txBody>
                  <a:tcPr/>
                </a:tc>
                <a:tc>
                  <a:txBody>
                    <a:bodyPr/>
                    <a:lstStyle/>
                    <a:p>
                      <a:r>
                        <a:rPr lang="en-US" dirty="0"/>
                        <a:t>Adhesion and in-creased activity of phagocytic cells</a:t>
                      </a:r>
                    </a:p>
                  </a:txBody>
                  <a:tcPr/>
                </a:tc>
                <a:extLst>
                  <a:ext uri="{0D108BD9-81ED-4DB2-BD59-A6C34878D82A}">
                    <a16:rowId xmlns:a16="http://schemas.microsoft.com/office/drawing/2014/main" val="10003"/>
                  </a:ext>
                </a:extLst>
              </a:tr>
              <a:tr h="1188720">
                <a:tc>
                  <a:txBody>
                    <a:bodyPr/>
                    <a:lstStyle/>
                    <a:p>
                      <a:r>
                        <a:rPr lang="en-US" dirty="0"/>
                        <a:t>CR4 (CD11c/CD18)</a:t>
                      </a:r>
                    </a:p>
                  </a:txBody>
                  <a:tcPr/>
                </a:tc>
                <a:tc>
                  <a:txBody>
                    <a:bodyPr/>
                    <a:lstStyle/>
                    <a:p>
                      <a:r>
                        <a:rPr lang="en-US" dirty="0"/>
                        <a:t>iC3b, C3b</a:t>
                      </a:r>
                    </a:p>
                  </a:txBody>
                  <a:tcPr/>
                </a:tc>
                <a:tc>
                  <a:txBody>
                    <a:bodyPr/>
                    <a:lstStyle/>
                    <a:p>
                      <a:r>
                        <a:rPr lang="en-US" dirty="0"/>
                        <a:t>Monocytes, macrophages, neutrophils, NK cells, activated T and B cells, dendritic cells</a:t>
                      </a:r>
                    </a:p>
                  </a:txBody>
                  <a:tcPr/>
                </a:tc>
                <a:tc>
                  <a:txBody>
                    <a:bodyPr/>
                    <a:lstStyle/>
                    <a:p>
                      <a:r>
                        <a:rPr lang="en-US" dirty="0"/>
                        <a:t>Adhesion and increased</a:t>
                      </a:r>
                    </a:p>
                    <a:p>
                      <a:r>
                        <a:rPr lang="en-US" dirty="0"/>
                        <a:t>activity of phagocytic</a:t>
                      </a:r>
                    </a:p>
                    <a:p>
                      <a:r>
                        <a:rPr lang="en-US" dirty="0"/>
                        <a:t>cells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59289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Biological Manifestations of Complement Activation</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Amplifies inflammatory response</a:t>
            </a:r>
          </a:p>
          <a:p>
            <a:pPr marL="457200" indent="-457200">
              <a:buFont typeface="Arial" panose="020B0604020202020204" pitchFamily="34" charset="0"/>
              <a:buChar char="•"/>
            </a:pPr>
            <a:r>
              <a:rPr lang="en-US" dirty="0"/>
              <a:t>Facilitates recognition and destruction of antigen by phagocytic cells</a:t>
            </a:r>
          </a:p>
          <a:p>
            <a:pPr marL="457200" indent="-457200">
              <a:buFont typeface="Arial" panose="020B0604020202020204" pitchFamily="34" charset="0"/>
              <a:buChar char="•"/>
            </a:pPr>
            <a:r>
              <a:rPr lang="en-US" dirty="0"/>
              <a:t>Has a role in uptake and presentation of antigens so a specific immune response can occur</a:t>
            </a:r>
          </a:p>
          <a:p>
            <a:pPr marL="457200" indent="-457200">
              <a:buFont typeface="Arial" panose="020B0604020202020204" pitchFamily="34" charset="0"/>
              <a:buChar char="•"/>
            </a:pPr>
            <a:r>
              <a:rPr lang="en-US" dirty="0"/>
              <a:t>Facilitates B-cell activation</a:t>
            </a:r>
          </a:p>
        </p:txBody>
      </p:sp>
    </p:spTree>
    <p:extLst>
      <p:ext uri="{BB962C8B-B14F-4D97-AF65-F5344CB8AC3E}">
        <p14:creationId xmlns:p14="http://schemas.microsoft.com/office/powerpoint/2010/main" val="1313627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Biological Manifestations of Complement Activation</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Links innate and adaptive immunity</a:t>
            </a:r>
          </a:p>
          <a:p>
            <a:pPr marL="457200" indent="-457200">
              <a:buFont typeface="Arial" panose="020B0604020202020204" pitchFamily="34" charset="0"/>
              <a:buChar char="•"/>
            </a:pPr>
            <a:r>
              <a:rPr lang="en-US" dirty="0"/>
              <a:t>Amplifies the inflammatory response</a:t>
            </a:r>
          </a:p>
          <a:p>
            <a:pPr marL="457200" indent="-457200">
              <a:buFont typeface="Arial" panose="020B0604020202020204" pitchFamily="34" charset="0"/>
              <a:buChar char="•"/>
            </a:pPr>
            <a:r>
              <a:rPr lang="en-US" dirty="0"/>
              <a:t>Effector molecules</a:t>
            </a:r>
          </a:p>
          <a:p>
            <a:pPr marL="1257300" lvl="2" indent="-342900">
              <a:buFont typeface="Arial" panose="020B0604020202020204" pitchFamily="34" charset="0"/>
              <a:buChar char="•"/>
            </a:pPr>
            <a:r>
              <a:rPr lang="en-US" dirty="0"/>
              <a:t>Anaphylatoxins</a:t>
            </a:r>
          </a:p>
          <a:p>
            <a:pPr marL="1257300" lvl="2" indent="-342900">
              <a:buFont typeface="Arial" panose="020B0604020202020204" pitchFamily="34" charset="0"/>
              <a:buChar char="•"/>
            </a:pPr>
            <a:r>
              <a:rPr lang="en-US" dirty="0"/>
              <a:t>Chemotaxins</a:t>
            </a:r>
          </a:p>
          <a:p>
            <a:pPr marL="1257300" lvl="2" indent="-342900">
              <a:buFont typeface="Arial" panose="020B0604020202020204" pitchFamily="34" charset="0"/>
              <a:buChar char="•"/>
            </a:pPr>
            <a:r>
              <a:rPr lang="en-US" dirty="0"/>
              <a:t>Opsonins</a:t>
            </a:r>
          </a:p>
        </p:txBody>
      </p:sp>
    </p:spTree>
    <p:extLst>
      <p:ext uri="{BB962C8B-B14F-4D97-AF65-F5344CB8AC3E}">
        <p14:creationId xmlns:p14="http://schemas.microsoft.com/office/powerpoint/2010/main" val="2144277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Complement and Disease States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Complement can be harmful if:</a:t>
            </a:r>
          </a:p>
          <a:p>
            <a:pPr marL="857250" lvl="1" indent="-457200">
              <a:buFont typeface="Arial" panose="020B0604020202020204" pitchFamily="34" charset="0"/>
              <a:buChar char="•"/>
            </a:pPr>
            <a:r>
              <a:rPr lang="en-US" dirty="0"/>
              <a:t>It is activated systemically on a large scale, as in gram-negative septicemia</a:t>
            </a:r>
          </a:p>
          <a:p>
            <a:pPr marL="857250" lvl="1" indent="-457200">
              <a:buFont typeface="Arial" panose="020B0604020202020204" pitchFamily="34" charset="0"/>
              <a:buChar char="•"/>
            </a:pPr>
            <a:r>
              <a:rPr lang="en-US" dirty="0"/>
              <a:t>It is activated by tissue necrosis, as in myocardial infarction</a:t>
            </a:r>
          </a:p>
          <a:p>
            <a:pPr marL="857250" lvl="1" indent="-457200">
              <a:buFont typeface="Arial" panose="020B0604020202020204" pitchFamily="34" charset="0"/>
              <a:buChar char="•"/>
            </a:pPr>
            <a:r>
              <a:rPr lang="en-US" dirty="0"/>
              <a:t>Lysis of RBCs occurs</a:t>
            </a:r>
          </a:p>
        </p:txBody>
      </p:sp>
    </p:spTree>
    <p:extLst>
      <p:ext uri="{BB962C8B-B14F-4D97-AF65-F5344CB8AC3E}">
        <p14:creationId xmlns:p14="http://schemas.microsoft.com/office/powerpoint/2010/main" val="285496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Complement Deficiencies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7298575"/>
              </p:ext>
            </p:extLst>
          </p:nvPr>
        </p:nvGraphicFramePr>
        <p:xfrm>
          <a:off x="457200" y="1397000"/>
          <a:ext cx="8229600" cy="519176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370840">
                <a:tc>
                  <a:txBody>
                    <a:bodyPr/>
                    <a:lstStyle/>
                    <a:p>
                      <a:r>
                        <a:rPr lang="en-US" dirty="0"/>
                        <a:t>DEFICIENT</a:t>
                      </a:r>
                      <a:r>
                        <a:rPr lang="en-US" baseline="0" dirty="0"/>
                        <a:t> COMPONENT</a:t>
                      </a:r>
                      <a:endParaRPr lang="en-US" dirty="0"/>
                    </a:p>
                  </a:txBody>
                  <a:tcPr/>
                </a:tc>
                <a:tc>
                  <a:txBody>
                    <a:bodyPr/>
                    <a:lstStyle/>
                    <a:p>
                      <a:r>
                        <a:rPr lang="en-US" dirty="0"/>
                        <a:t>ASSOCIATED DISEASE</a:t>
                      </a:r>
                    </a:p>
                  </a:txBody>
                  <a:tcPr/>
                </a:tc>
                <a:extLst>
                  <a:ext uri="{0D108BD9-81ED-4DB2-BD59-A6C34878D82A}">
                    <a16:rowId xmlns:a16="http://schemas.microsoft.com/office/drawing/2014/main" val="10000"/>
                  </a:ext>
                </a:extLst>
              </a:tr>
              <a:tr h="370840">
                <a:tc>
                  <a:txBody>
                    <a:bodyPr/>
                    <a:lstStyle/>
                    <a:p>
                      <a:r>
                        <a:rPr lang="en-US" sz="1800" b="0" i="0" u="none" strike="noStrike" kern="1200" baseline="0" dirty="0">
                          <a:solidFill>
                            <a:schemeClr val="dk1"/>
                          </a:solidFill>
                          <a:latin typeface="+mn-lt"/>
                          <a:ea typeface="+mn-ea"/>
                          <a:cs typeface="+mn-cs"/>
                        </a:rPr>
                        <a:t>C1 (q, r, or s)</a:t>
                      </a:r>
                      <a:endParaRPr lang="en-US" dirty="0"/>
                    </a:p>
                  </a:txBody>
                  <a:tcPr/>
                </a:tc>
                <a:tc>
                  <a:txBody>
                    <a:bodyPr/>
                    <a:lstStyle/>
                    <a:p>
                      <a:r>
                        <a:rPr lang="en-US" sz="1800" b="0" i="0" u="none" strike="noStrike" kern="1200" baseline="0" dirty="0">
                          <a:solidFill>
                            <a:schemeClr val="dk1"/>
                          </a:solidFill>
                          <a:latin typeface="+mn-lt"/>
                          <a:ea typeface="+mn-ea"/>
                          <a:cs typeface="+mn-cs"/>
                        </a:rPr>
                        <a:t>Lupus-like syndrome; recurrent infections</a:t>
                      </a:r>
                      <a:endParaRPr lang="en-US" dirty="0"/>
                    </a:p>
                  </a:txBody>
                  <a:tcPr/>
                </a:tc>
                <a:extLst>
                  <a:ext uri="{0D108BD9-81ED-4DB2-BD59-A6C34878D82A}">
                    <a16:rowId xmlns:a16="http://schemas.microsoft.com/office/drawing/2014/main" val="10001"/>
                  </a:ext>
                </a:extLst>
              </a:tr>
              <a:tr h="370840">
                <a:tc>
                  <a:txBody>
                    <a:bodyPr/>
                    <a:lstStyle/>
                    <a:p>
                      <a:r>
                        <a:rPr lang="en-US" sz="1800" b="0" i="0" u="none" strike="noStrike" kern="1200" baseline="0" dirty="0">
                          <a:solidFill>
                            <a:schemeClr val="dk1"/>
                          </a:solidFill>
                          <a:latin typeface="+mn-lt"/>
                          <a:ea typeface="+mn-ea"/>
                          <a:cs typeface="+mn-cs"/>
                        </a:rPr>
                        <a:t>C2</a:t>
                      </a:r>
                      <a:endParaRPr lang="en-US" dirty="0"/>
                    </a:p>
                  </a:txBody>
                  <a:tcPr/>
                </a:tc>
                <a:tc>
                  <a:txBody>
                    <a:bodyPr/>
                    <a:lstStyle/>
                    <a:p>
                      <a:r>
                        <a:rPr lang="en-US" dirty="0"/>
                        <a:t>Lupus-like syndrome; recurrent infections; atherosclerosis</a:t>
                      </a:r>
                    </a:p>
                  </a:txBody>
                  <a:tcPr/>
                </a:tc>
                <a:extLst>
                  <a:ext uri="{0D108BD9-81ED-4DB2-BD59-A6C34878D82A}">
                    <a16:rowId xmlns:a16="http://schemas.microsoft.com/office/drawing/2014/main" val="10002"/>
                  </a:ext>
                </a:extLst>
              </a:tr>
              <a:tr h="370840">
                <a:tc>
                  <a:txBody>
                    <a:bodyPr/>
                    <a:lstStyle/>
                    <a:p>
                      <a:r>
                        <a:rPr lang="en-US" sz="1800" b="0" i="0" u="none" strike="noStrike" kern="1200" baseline="0" dirty="0">
                          <a:solidFill>
                            <a:schemeClr val="dk1"/>
                          </a:solidFill>
                          <a:latin typeface="+mn-lt"/>
                          <a:ea typeface="+mn-ea"/>
                          <a:cs typeface="+mn-cs"/>
                        </a:rPr>
                        <a:t>C3</a:t>
                      </a:r>
                      <a:endParaRPr lang="en-US" dirty="0"/>
                    </a:p>
                  </a:txBody>
                  <a:tcPr/>
                </a:tc>
                <a:tc>
                  <a:txBody>
                    <a:bodyPr/>
                    <a:lstStyle/>
                    <a:p>
                      <a:r>
                        <a:rPr lang="en-US" sz="1800" b="0" i="0" u="none" strike="noStrike" kern="1200" baseline="0" dirty="0">
                          <a:solidFill>
                            <a:schemeClr val="dk1"/>
                          </a:solidFill>
                          <a:latin typeface="+mn-lt"/>
                          <a:ea typeface="+mn-ea"/>
                          <a:cs typeface="+mn-cs"/>
                        </a:rPr>
                        <a:t>Severe recurrent infections; glomerulonephritis</a:t>
                      </a:r>
                      <a:endParaRPr lang="en-US" dirty="0"/>
                    </a:p>
                  </a:txBody>
                  <a:tcPr/>
                </a:tc>
                <a:extLst>
                  <a:ext uri="{0D108BD9-81ED-4DB2-BD59-A6C34878D82A}">
                    <a16:rowId xmlns:a16="http://schemas.microsoft.com/office/drawing/2014/main" val="10003"/>
                  </a:ext>
                </a:extLst>
              </a:tr>
              <a:tr h="370840">
                <a:tc>
                  <a:txBody>
                    <a:bodyPr/>
                    <a:lstStyle/>
                    <a:p>
                      <a:r>
                        <a:rPr lang="en-US" sz="1800" b="0" i="0" u="none" strike="noStrike" kern="1200" baseline="0" dirty="0">
                          <a:solidFill>
                            <a:schemeClr val="dk1"/>
                          </a:solidFill>
                          <a:latin typeface="+mn-lt"/>
                          <a:ea typeface="+mn-ea"/>
                          <a:cs typeface="+mn-cs"/>
                        </a:rPr>
                        <a:t>C4</a:t>
                      </a:r>
                      <a:endParaRPr lang="en-US" dirty="0"/>
                    </a:p>
                  </a:txBody>
                  <a:tcPr/>
                </a:tc>
                <a:tc>
                  <a:txBody>
                    <a:bodyPr/>
                    <a:lstStyle/>
                    <a:p>
                      <a:r>
                        <a:rPr lang="en-US" sz="1800" b="0" i="0" u="none" strike="noStrike" kern="1200" baseline="0" dirty="0">
                          <a:solidFill>
                            <a:schemeClr val="dk1"/>
                          </a:solidFill>
                          <a:latin typeface="+mn-lt"/>
                          <a:ea typeface="+mn-ea"/>
                          <a:cs typeface="+mn-cs"/>
                        </a:rPr>
                        <a:t>Lupus-like syndrome</a:t>
                      </a:r>
                      <a:endParaRPr lang="en-US" dirty="0"/>
                    </a:p>
                  </a:txBody>
                  <a:tcPr/>
                </a:tc>
                <a:extLst>
                  <a:ext uri="{0D108BD9-81ED-4DB2-BD59-A6C34878D82A}">
                    <a16:rowId xmlns:a16="http://schemas.microsoft.com/office/drawing/2014/main" val="10004"/>
                  </a:ext>
                </a:extLst>
              </a:tr>
              <a:tr h="370840">
                <a:tc>
                  <a:txBody>
                    <a:bodyPr/>
                    <a:lstStyle/>
                    <a:p>
                      <a:r>
                        <a:rPr lang="en-US" sz="1800" b="0" i="0" u="none" strike="noStrike" kern="1200" baseline="0" dirty="0">
                          <a:solidFill>
                            <a:schemeClr val="dk1"/>
                          </a:solidFill>
                          <a:latin typeface="+mn-lt"/>
                          <a:ea typeface="+mn-ea"/>
                          <a:cs typeface="+mn-cs"/>
                        </a:rPr>
                        <a:t>C5–C8</a:t>
                      </a:r>
                      <a:endParaRPr lang="en-US" dirty="0"/>
                    </a:p>
                  </a:txBody>
                  <a:tcPr/>
                </a:tc>
                <a:tc>
                  <a:txBody>
                    <a:bodyPr/>
                    <a:lstStyle/>
                    <a:p>
                      <a:r>
                        <a:rPr lang="en-US" sz="1800" b="0" i="1" u="none" strike="noStrike" kern="1200" baseline="0" dirty="0">
                          <a:solidFill>
                            <a:schemeClr val="dk1"/>
                          </a:solidFill>
                          <a:latin typeface="+mn-lt"/>
                          <a:ea typeface="+mn-ea"/>
                          <a:cs typeface="+mn-cs"/>
                        </a:rPr>
                        <a:t>Neisseria </a:t>
                      </a:r>
                      <a:r>
                        <a:rPr lang="en-US" sz="1800" b="0" i="0" u="none" strike="noStrike" kern="1200" baseline="0" dirty="0">
                          <a:solidFill>
                            <a:schemeClr val="dk1"/>
                          </a:solidFill>
                          <a:latin typeface="+mn-lt"/>
                          <a:ea typeface="+mn-ea"/>
                          <a:cs typeface="+mn-cs"/>
                        </a:rPr>
                        <a:t>infections</a:t>
                      </a:r>
                      <a:endParaRPr lang="en-US" dirty="0"/>
                    </a:p>
                  </a:txBody>
                  <a:tcPr/>
                </a:tc>
                <a:extLst>
                  <a:ext uri="{0D108BD9-81ED-4DB2-BD59-A6C34878D82A}">
                    <a16:rowId xmlns:a16="http://schemas.microsoft.com/office/drawing/2014/main" val="10005"/>
                  </a:ext>
                </a:extLst>
              </a:tr>
              <a:tr h="370840">
                <a:tc>
                  <a:txBody>
                    <a:bodyPr/>
                    <a:lstStyle/>
                    <a:p>
                      <a:r>
                        <a:rPr lang="en-US" sz="1800" b="0" i="0" u="none" strike="noStrike" kern="1200" baseline="0" dirty="0">
                          <a:solidFill>
                            <a:schemeClr val="dk1"/>
                          </a:solidFill>
                          <a:latin typeface="+mn-lt"/>
                          <a:ea typeface="+mn-ea"/>
                          <a:cs typeface="+mn-cs"/>
                        </a:rPr>
                        <a:t>C9</a:t>
                      </a:r>
                      <a:endParaRPr lang="en-US" dirty="0"/>
                    </a:p>
                  </a:txBody>
                  <a:tcPr/>
                </a:tc>
                <a:tc>
                  <a:txBody>
                    <a:bodyPr/>
                    <a:lstStyle/>
                    <a:p>
                      <a:r>
                        <a:rPr lang="en-US" sz="1800" b="0" i="0" u="none" strike="noStrike" kern="1200" baseline="0" dirty="0">
                          <a:solidFill>
                            <a:schemeClr val="dk1"/>
                          </a:solidFill>
                          <a:latin typeface="+mn-lt"/>
                          <a:ea typeface="+mn-ea"/>
                          <a:cs typeface="+mn-cs"/>
                        </a:rPr>
                        <a:t>No known disease association</a:t>
                      </a:r>
                      <a:endParaRPr lang="en-US" dirty="0"/>
                    </a:p>
                  </a:txBody>
                  <a:tcPr/>
                </a:tc>
                <a:extLst>
                  <a:ext uri="{0D108BD9-81ED-4DB2-BD59-A6C34878D82A}">
                    <a16:rowId xmlns:a16="http://schemas.microsoft.com/office/drawing/2014/main" val="10006"/>
                  </a:ext>
                </a:extLst>
              </a:tr>
              <a:tr h="370840">
                <a:tc>
                  <a:txBody>
                    <a:bodyPr/>
                    <a:lstStyle/>
                    <a:p>
                      <a:r>
                        <a:rPr lang="en-US" sz="1800" b="0" i="0" u="none" strike="noStrike" kern="1200" baseline="0" dirty="0">
                          <a:solidFill>
                            <a:schemeClr val="dk1"/>
                          </a:solidFill>
                          <a:latin typeface="+mn-lt"/>
                          <a:ea typeface="+mn-ea"/>
                          <a:cs typeface="+mn-cs"/>
                        </a:rPr>
                        <a:t>C1-INH</a:t>
                      </a:r>
                      <a:endParaRPr lang="en-US" dirty="0"/>
                    </a:p>
                  </a:txBody>
                  <a:tcPr/>
                </a:tc>
                <a:tc>
                  <a:txBody>
                    <a:bodyPr/>
                    <a:lstStyle/>
                    <a:p>
                      <a:r>
                        <a:rPr lang="en-US" sz="1800" b="0" i="0" u="none" strike="noStrike" kern="1200" baseline="0" dirty="0">
                          <a:solidFill>
                            <a:schemeClr val="dk1"/>
                          </a:solidFill>
                          <a:latin typeface="+mn-lt"/>
                          <a:ea typeface="+mn-ea"/>
                          <a:cs typeface="+mn-cs"/>
                        </a:rPr>
                        <a:t>Hereditary angioedema</a:t>
                      </a:r>
                      <a:endParaRPr lang="en-US" dirty="0"/>
                    </a:p>
                  </a:txBody>
                  <a:tcPr/>
                </a:tc>
                <a:extLst>
                  <a:ext uri="{0D108BD9-81ED-4DB2-BD59-A6C34878D82A}">
                    <a16:rowId xmlns:a16="http://schemas.microsoft.com/office/drawing/2014/main" val="10007"/>
                  </a:ext>
                </a:extLst>
              </a:tr>
              <a:tr h="370840">
                <a:tc>
                  <a:txBody>
                    <a:bodyPr/>
                    <a:lstStyle/>
                    <a:p>
                      <a:r>
                        <a:rPr lang="en-US" sz="1800" b="0" i="0" u="none" strike="noStrike" kern="1200" baseline="0" dirty="0">
                          <a:solidFill>
                            <a:schemeClr val="dk1"/>
                          </a:solidFill>
                          <a:latin typeface="+mn-lt"/>
                          <a:ea typeface="+mn-ea"/>
                          <a:cs typeface="+mn-cs"/>
                        </a:rPr>
                        <a:t>DAF</a:t>
                      </a:r>
                      <a:endParaRPr lang="en-US" dirty="0"/>
                    </a:p>
                  </a:txBody>
                  <a:tcPr/>
                </a:tc>
                <a:tc>
                  <a:txBody>
                    <a:bodyPr/>
                    <a:lstStyle/>
                    <a:p>
                      <a:r>
                        <a:rPr lang="en-US" sz="1800" b="0" i="0" u="none" strike="noStrike" kern="1200" baseline="0" dirty="0">
                          <a:solidFill>
                            <a:schemeClr val="dk1"/>
                          </a:solidFill>
                          <a:latin typeface="+mn-lt"/>
                          <a:ea typeface="+mn-ea"/>
                          <a:cs typeface="+mn-cs"/>
                        </a:rPr>
                        <a:t>Paroxysmal nocturnal hemoglobinuria</a:t>
                      </a:r>
                      <a:endParaRPr lang="en-US" dirty="0"/>
                    </a:p>
                  </a:txBody>
                  <a:tcPr/>
                </a:tc>
                <a:extLst>
                  <a:ext uri="{0D108BD9-81ED-4DB2-BD59-A6C34878D82A}">
                    <a16:rowId xmlns:a16="http://schemas.microsoft.com/office/drawing/2014/main" val="10008"/>
                  </a:ext>
                </a:extLst>
              </a:tr>
              <a:tr h="370840">
                <a:tc>
                  <a:txBody>
                    <a:bodyPr/>
                    <a:lstStyle/>
                    <a:p>
                      <a:r>
                        <a:rPr lang="en-US" sz="1800" b="0" i="0" u="none" strike="noStrike" kern="1200" baseline="0" dirty="0">
                          <a:solidFill>
                            <a:schemeClr val="dk1"/>
                          </a:solidFill>
                          <a:latin typeface="+mn-lt"/>
                          <a:ea typeface="+mn-ea"/>
                          <a:cs typeface="+mn-cs"/>
                        </a:rPr>
                        <a:t>MIRL</a:t>
                      </a:r>
                      <a:endParaRPr lang="en-US" dirty="0"/>
                    </a:p>
                  </a:txBody>
                  <a:tcPr/>
                </a:tc>
                <a:tc>
                  <a:txBody>
                    <a:bodyPr/>
                    <a:lstStyle/>
                    <a:p>
                      <a:r>
                        <a:rPr lang="en-US" sz="1800" b="0" i="0" u="none" strike="noStrike" kern="1200" baseline="0" dirty="0">
                          <a:solidFill>
                            <a:schemeClr val="dk1"/>
                          </a:solidFill>
                          <a:latin typeface="+mn-lt"/>
                          <a:ea typeface="+mn-ea"/>
                          <a:cs typeface="+mn-cs"/>
                        </a:rPr>
                        <a:t>Paroxysmal nocturnal hemoglobinuria</a:t>
                      </a:r>
                      <a:endParaRPr lang="en-US" dirty="0"/>
                    </a:p>
                  </a:txBody>
                  <a:tcPr/>
                </a:tc>
                <a:extLst>
                  <a:ext uri="{0D108BD9-81ED-4DB2-BD59-A6C34878D82A}">
                    <a16:rowId xmlns:a16="http://schemas.microsoft.com/office/drawing/2014/main" val="10009"/>
                  </a:ext>
                </a:extLst>
              </a:tr>
              <a:tr h="370840">
                <a:tc>
                  <a:txBody>
                    <a:bodyPr/>
                    <a:lstStyle/>
                    <a:p>
                      <a:r>
                        <a:rPr lang="en-US" sz="1800" b="0" i="0" u="none" strike="noStrike" kern="1200" baseline="0" dirty="0">
                          <a:solidFill>
                            <a:schemeClr val="dk1"/>
                          </a:solidFill>
                          <a:latin typeface="+mn-lt"/>
                          <a:ea typeface="+mn-ea"/>
                          <a:cs typeface="+mn-cs"/>
                        </a:rPr>
                        <a:t>Factor H or factor I</a:t>
                      </a:r>
                      <a:endParaRPr lang="en-US" dirty="0"/>
                    </a:p>
                  </a:txBody>
                  <a:tcPr/>
                </a:tc>
                <a:tc>
                  <a:txBody>
                    <a:bodyPr/>
                    <a:lstStyle/>
                    <a:p>
                      <a:r>
                        <a:rPr lang="en-US" sz="1800" b="0" i="0" u="none" strike="noStrike" kern="1200" baseline="0" dirty="0">
                          <a:solidFill>
                            <a:schemeClr val="dk1"/>
                          </a:solidFill>
                          <a:latin typeface="+mn-lt"/>
                          <a:ea typeface="+mn-ea"/>
                          <a:cs typeface="+mn-cs"/>
                        </a:rPr>
                        <a:t>Recurrent pyogenic infections</a:t>
                      </a:r>
                      <a:endParaRPr lang="en-US" dirty="0"/>
                    </a:p>
                  </a:txBody>
                  <a:tcPr/>
                </a:tc>
                <a:extLst>
                  <a:ext uri="{0D108BD9-81ED-4DB2-BD59-A6C34878D82A}">
                    <a16:rowId xmlns:a16="http://schemas.microsoft.com/office/drawing/2014/main" val="10010"/>
                  </a:ext>
                </a:extLst>
              </a:tr>
              <a:tr h="370840">
                <a:tc>
                  <a:txBody>
                    <a:bodyPr/>
                    <a:lstStyle/>
                    <a:p>
                      <a:r>
                        <a:rPr lang="en-US" sz="1800" b="0" i="0" u="none" strike="noStrike" kern="1200" baseline="0" dirty="0">
                          <a:solidFill>
                            <a:schemeClr val="dk1"/>
                          </a:solidFill>
                          <a:latin typeface="+mn-lt"/>
                          <a:ea typeface="+mn-ea"/>
                          <a:cs typeface="+mn-cs"/>
                        </a:rPr>
                        <a:t>MBL</a:t>
                      </a:r>
                      <a:endParaRPr lang="en-US" dirty="0"/>
                    </a:p>
                  </a:txBody>
                  <a:tcPr/>
                </a:tc>
                <a:tc>
                  <a:txBody>
                    <a:bodyPr/>
                    <a:lstStyle/>
                    <a:p>
                      <a:r>
                        <a:rPr lang="en-US" dirty="0"/>
                        <a:t>Pneumococcal diseases, sepsis, </a:t>
                      </a:r>
                      <a:r>
                        <a:rPr lang="en-US" i="1" dirty="0"/>
                        <a:t>Neisseria</a:t>
                      </a:r>
                      <a:r>
                        <a:rPr lang="en-US" dirty="0"/>
                        <a:t> infections</a:t>
                      </a:r>
                    </a:p>
                  </a:txBody>
                  <a:tcPr/>
                </a:tc>
                <a:extLst>
                  <a:ext uri="{0D108BD9-81ED-4DB2-BD59-A6C34878D82A}">
                    <a16:rowId xmlns:a16="http://schemas.microsoft.com/office/drawing/2014/main" val="10011"/>
                  </a:ext>
                </a:extLst>
              </a:tr>
              <a:tr h="370840">
                <a:tc>
                  <a:txBody>
                    <a:bodyPr/>
                    <a:lstStyle/>
                    <a:p>
                      <a:r>
                        <a:rPr lang="en-US" sz="1800" b="0" i="0" u="none" strike="noStrike" kern="1200" baseline="0" dirty="0">
                          <a:solidFill>
                            <a:schemeClr val="dk1"/>
                          </a:solidFill>
                          <a:latin typeface="+mn-lt"/>
                          <a:ea typeface="+mn-ea"/>
                          <a:cs typeface="+mn-cs"/>
                        </a:rPr>
                        <a:t>Properdin</a:t>
                      </a:r>
                      <a:endParaRPr lang="en-US" dirty="0"/>
                    </a:p>
                  </a:txBody>
                  <a:tcPr/>
                </a:tc>
                <a:tc>
                  <a:txBody>
                    <a:bodyPr/>
                    <a:lstStyle/>
                    <a:p>
                      <a:r>
                        <a:rPr lang="en-US" sz="1800" b="0" i="1" u="none" strike="noStrike" kern="1200" baseline="0" dirty="0">
                          <a:solidFill>
                            <a:schemeClr val="dk1"/>
                          </a:solidFill>
                          <a:latin typeface="+mn-lt"/>
                          <a:ea typeface="+mn-ea"/>
                          <a:cs typeface="+mn-cs"/>
                        </a:rPr>
                        <a:t>Neisseria </a:t>
                      </a:r>
                      <a:r>
                        <a:rPr lang="en-US" sz="1800" b="0" i="0" u="none" strike="noStrike" kern="1200" baseline="0" dirty="0">
                          <a:solidFill>
                            <a:schemeClr val="dk1"/>
                          </a:solidFill>
                          <a:latin typeface="+mn-lt"/>
                          <a:ea typeface="+mn-ea"/>
                          <a:cs typeface="+mn-cs"/>
                        </a:rPr>
                        <a:t>infections</a:t>
                      </a:r>
                      <a:endParaRPr lang="en-US" dirty="0"/>
                    </a:p>
                  </a:txBody>
                  <a:tcPr/>
                </a:tc>
                <a:extLst>
                  <a:ext uri="{0D108BD9-81ED-4DB2-BD59-A6C34878D82A}">
                    <a16:rowId xmlns:a16="http://schemas.microsoft.com/office/drawing/2014/main" val="10012"/>
                  </a:ext>
                </a:extLst>
              </a:tr>
              <a:tr h="370840">
                <a:tc>
                  <a:txBody>
                    <a:bodyPr/>
                    <a:lstStyle/>
                    <a:p>
                      <a:r>
                        <a:rPr lang="en-US" sz="1800" b="0" i="0" u="none" strike="noStrike" kern="1200" baseline="0" dirty="0">
                          <a:solidFill>
                            <a:schemeClr val="dk1"/>
                          </a:solidFill>
                          <a:latin typeface="+mn-lt"/>
                          <a:ea typeface="+mn-ea"/>
                          <a:cs typeface="+mn-cs"/>
                        </a:rPr>
                        <a:t>MASP-2</a:t>
                      </a:r>
                      <a:endParaRPr lang="en-US" dirty="0"/>
                    </a:p>
                  </a:txBody>
                  <a:tcPr/>
                </a:tc>
                <a:tc>
                  <a:txBody>
                    <a:bodyPr/>
                    <a:lstStyle/>
                    <a:p>
                      <a:r>
                        <a:rPr lang="en-US" sz="1800" b="0" i="0" u="none" strike="noStrike" kern="1200" baseline="0" dirty="0">
                          <a:solidFill>
                            <a:schemeClr val="dk1"/>
                          </a:solidFill>
                          <a:latin typeface="+mn-lt"/>
                          <a:ea typeface="+mn-ea"/>
                          <a:cs typeface="+mn-cs"/>
                        </a:rPr>
                        <a:t>Pneumococcal diseases</a:t>
                      </a:r>
                      <a:endParaRPr lang="en-US"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066991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Laboratory Detection of Complement Abnormalities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Techniques involve:</a:t>
            </a:r>
          </a:p>
          <a:p>
            <a:pPr marL="857250" lvl="1" indent="-457200">
              <a:buFont typeface="Arial" panose="020B0604020202020204" pitchFamily="34" charset="0"/>
              <a:buChar char="•"/>
            </a:pPr>
            <a:r>
              <a:rPr lang="en-US" dirty="0"/>
              <a:t>Measurement of components as antigen in serum</a:t>
            </a:r>
          </a:p>
          <a:p>
            <a:pPr marL="857250" lvl="1" indent="-457200">
              <a:buFont typeface="Arial" panose="020B0604020202020204" pitchFamily="34" charset="0"/>
              <a:buChar char="•"/>
            </a:pPr>
            <a:r>
              <a:rPr lang="en-US" dirty="0"/>
              <a:t>Measurement of functional activity</a:t>
            </a:r>
          </a:p>
          <a:p>
            <a:pPr marL="457200" indent="-457200">
              <a:buFont typeface="Arial" panose="020B0604020202020204" pitchFamily="34" charset="0"/>
              <a:buChar char="•"/>
            </a:pPr>
            <a:r>
              <a:rPr lang="en-US" dirty="0"/>
              <a:t>Immunologic assays of individual components</a:t>
            </a:r>
          </a:p>
          <a:p>
            <a:pPr marL="857250" lvl="1" indent="-457200">
              <a:buFont typeface="Arial" panose="020B0604020202020204" pitchFamily="34" charset="0"/>
              <a:buChar char="•"/>
            </a:pPr>
            <a:r>
              <a:rPr lang="en-US" dirty="0"/>
              <a:t>Radial immunodiffusion (RID)</a:t>
            </a:r>
          </a:p>
          <a:p>
            <a:pPr marL="857250" lvl="1" indent="-457200">
              <a:buFont typeface="Arial" panose="020B0604020202020204" pitchFamily="34" charset="0"/>
              <a:buChar char="•"/>
            </a:pPr>
            <a:r>
              <a:rPr lang="en-US" dirty="0"/>
              <a:t>Nephelometry</a:t>
            </a:r>
          </a:p>
        </p:txBody>
      </p:sp>
    </p:spTree>
    <p:extLst>
      <p:ext uri="{BB962C8B-B14F-4D97-AF65-F5344CB8AC3E}">
        <p14:creationId xmlns:p14="http://schemas.microsoft.com/office/powerpoint/2010/main" val="2108444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Laboratory Detection of Complement Abnormalities</a:t>
            </a:r>
          </a:p>
        </p:txBody>
      </p:sp>
      <p:sp>
        <p:nvSpPr>
          <p:cNvPr id="3" name="Content Placeholder 2"/>
          <p:cNvSpPr>
            <a:spLocks noGrp="1"/>
          </p:cNvSpPr>
          <p:nvPr>
            <p:ph idx="1"/>
          </p:nvPr>
        </p:nvSpPr>
        <p:spPr>
          <a:xfrm>
            <a:off x="457200" y="1447800"/>
            <a:ext cx="8229600" cy="4602163"/>
          </a:xfrm>
        </p:spPr>
        <p:txBody>
          <a:bodyPr/>
          <a:lstStyle/>
          <a:p>
            <a:pPr marL="457200" indent="-457200">
              <a:buFont typeface="Arial" panose="020B0604020202020204" pitchFamily="34" charset="0"/>
              <a:buChar char="•"/>
            </a:pPr>
            <a:r>
              <a:rPr lang="en-US" sz="3000" dirty="0"/>
              <a:t>Classical pathway assays</a:t>
            </a:r>
          </a:p>
          <a:p>
            <a:pPr marL="857250" lvl="1" indent="-457200">
              <a:buFont typeface="Arial" panose="020B0604020202020204" pitchFamily="34" charset="0"/>
              <a:buChar char="•"/>
            </a:pPr>
            <a:r>
              <a:rPr lang="en-US" sz="2600" dirty="0"/>
              <a:t>Measure lysis</a:t>
            </a:r>
          </a:p>
          <a:p>
            <a:pPr marL="857250" lvl="1" indent="-457200">
              <a:buFont typeface="Arial" panose="020B0604020202020204" pitchFamily="34" charset="0"/>
              <a:buChar char="•"/>
            </a:pPr>
            <a:r>
              <a:rPr lang="en-US" sz="2600" dirty="0"/>
              <a:t>Include:</a:t>
            </a:r>
          </a:p>
          <a:p>
            <a:pPr marL="1257300" lvl="2" indent="-457200">
              <a:buFont typeface="Arial" panose="020B0604020202020204" pitchFamily="34" charset="0"/>
              <a:buChar char="•"/>
            </a:pPr>
            <a:r>
              <a:rPr lang="en-US" sz="2200" dirty="0"/>
              <a:t>Hemolytic titration (CH50) assay</a:t>
            </a:r>
          </a:p>
          <a:p>
            <a:pPr marL="1257300" lvl="2" indent="-457200">
              <a:buFont typeface="Arial" panose="020B0604020202020204" pitchFamily="34" charset="0"/>
              <a:buChar char="•"/>
            </a:pPr>
            <a:r>
              <a:rPr lang="en-US" sz="2200" dirty="0"/>
              <a:t>CH50 test for lysis of liposomes</a:t>
            </a:r>
          </a:p>
          <a:p>
            <a:pPr marL="1257300" lvl="2" indent="-457200">
              <a:buFont typeface="Arial" panose="020B0604020202020204" pitchFamily="34" charset="0"/>
              <a:buChar char="•"/>
            </a:pPr>
            <a:r>
              <a:rPr lang="en-US" sz="2200" dirty="0"/>
              <a:t>Radial hemolysis in agarose plates</a:t>
            </a:r>
          </a:p>
          <a:p>
            <a:pPr marL="457200" indent="-457200">
              <a:buFont typeface="Arial" panose="020B0604020202020204" pitchFamily="34" charset="0"/>
              <a:buChar char="•"/>
            </a:pPr>
            <a:r>
              <a:rPr lang="en-US" sz="3000" dirty="0"/>
              <a:t>Alternative pathway assays</a:t>
            </a:r>
          </a:p>
          <a:p>
            <a:pPr marL="857250" lvl="1" indent="-457200">
              <a:buFont typeface="Arial" panose="020B0604020202020204" pitchFamily="34" charset="0"/>
              <a:buChar char="•"/>
            </a:pPr>
            <a:r>
              <a:rPr lang="en-US" sz="2600" dirty="0"/>
              <a:t>AH50</a:t>
            </a:r>
          </a:p>
          <a:p>
            <a:pPr marL="857250" lvl="1" indent="-457200">
              <a:buFont typeface="Arial" panose="020B0604020202020204" pitchFamily="34" charset="0"/>
              <a:buChar char="•"/>
            </a:pPr>
            <a:r>
              <a:rPr lang="en-US" sz="2600" dirty="0"/>
              <a:t>ELISA</a:t>
            </a:r>
          </a:p>
          <a:p>
            <a:pPr marL="457200" indent="-457200">
              <a:buFont typeface="Arial" panose="020B0604020202020204" pitchFamily="34" charset="0"/>
              <a:buChar char="•"/>
            </a:pPr>
            <a:r>
              <a:rPr lang="en-US" sz="3000" dirty="0"/>
              <a:t>Test systems addressing all three pathways</a:t>
            </a:r>
          </a:p>
        </p:txBody>
      </p:sp>
    </p:spTree>
    <p:extLst>
      <p:ext uri="{BB962C8B-B14F-4D97-AF65-F5344CB8AC3E}">
        <p14:creationId xmlns:p14="http://schemas.microsoft.com/office/powerpoint/2010/main" val="1809589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of Laboratory Findings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0726605"/>
              </p:ext>
            </p:extLst>
          </p:nvPr>
        </p:nvGraphicFramePr>
        <p:xfrm>
          <a:off x="457200" y="1447800"/>
          <a:ext cx="8229600" cy="44196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914400">
                <a:tc>
                  <a:txBody>
                    <a:bodyPr/>
                    <a:lstStyle/>
                    <a:p>
                      <a:r>
                        <a:rPr lang="en-US" dirty="0"/>
                        <a:t>IMPAIRED</a:t>
                      </a:r>
                      <a:r>
                        <a:rPr lang="en-US" baseline="0" dirty="0"/>
                        <a:t> FUNCTION OR DEFICIENCY</a:t>
                      </a:r>
                      <a:endParaRPr lang="en-US" dirty="0"/>
                    </a:p>
                  </a:txBody>
                  <a:tcPr/>
                </a:tc>
                <a:tc>
                  <a:txBody>
                    <a:bodyPr/>
                    <a:lstStyle/>
                    <a:p>
                      <a:r>
                        <a:rPr lang="en-US" dirty="0"/>
                        <a:t>CLASSICAL PATHWAY</a:t>
                      </a:r>
                    </a:p>
                  </a:txBody>
                  <a:tcPr/>
                </a:tc>
                <a:tc>
                  <a:txBody>
                    <a:bodyPr/>
                    <a:lstStyle/>
                    <a:p>
                      <a:r>
                        <a:rPr lang="en-US" dirty="0"/>
                        <a:t>LECTIN PATHWAY</a:t>
                      </a:r>
                    </a:p>
                  </a:txBody>
                  <a:tcPr/>
                </a:tc>
                <a:tc>
                  <a:txBody>
                    <a:bodyPr/>
                    <a:lstStyle/>
                    <a:p>
                      <a:r>
                        <a:rPr lang="en-US" dirty="0"/>
                        <a:t>ALTERNATIVE</a:t>
                      </a:r>
                      <a:r>
                        <a:rPr lang="en-US" baseline="0" dirty="0"/>
                        <a:t> PATHWAY</a:t>
                      </a:r>
                      <a:endParaRPr lang="en-US" dirty="0"/>
                    </a:p>
                  </a:txBody>
                  <a:tcPr/>
                </a:tc>
                <a:extLst>
                  <a:ext uri="{0D108BD9-81ED-4DB2-BD59-A6C34878D82A}">
                    <a16:rowId xmlns:a16="http://schemas.microsoft.com/office/drawing/2014/main" val="10000"/>
                  </a:ext>
                </a:extLst>
              </a:tr>
              <a:tr h="370840">
                <a:tc>
                  <a:txBody>
                    <a:bodyPr/>
                    <a:lstStyle/>
                    <a:p>
                      <a:r>
                        <a:rPr lang="en-US" sz="1800" b="0" i="0" u="none" strike="noStrike" kern="1200" baseline="0" dirty="0">
                          <a:solidFill>
                            <a:schemeClr val="dk1"/>
                          </a:solidFill>
                          <a:latin typeface="+mn-lt"/>
                          <a:ea typeface="+mn-ea"/>
                          <a:cs typeface="+mn-cs"/>
                        </a:rPr>
                        <a:t>C1q, C1r, C1s</a:t>
                      </a:r>
                      <a:endParaRPr lang="en-US" dirty="0"/>
                    </a:p>
                  </a:txBody>
                  <a:tcPr/>
                </a:tc>
                <a:tc>
                  <a:txBody>
                    <a:bodyPr/>
                    <a:lstStyle/>
                    <a:p>
                      <a:r>
                        <a:rPr lang="en-US" sz="1800" b="0" i="0" u="none" strike="noStrike" kern="1200" baseline="0" dirty="0">
                          <a:solidFill>
                            <a:schemeClr val="dk1"/>
                          </a:solidFill>
                          <a:latin typeface="+mn-lt"/>
                          <a:ea typeface="+mn-ea"/>
                          <a:cs typeface="+mn-cs"/>
                        </a:rPr>
                        <a:t>Low</a:t>
                      </a:r>
                      <a:endParaRPr lang="en-US" dirty="0"/>
                    </a:p>
                  </a:txBody>
                  <a:tcPr/>
                </a:tc>
                <a:tc>
                  <a:txBody>
                    <a:bodyPr/>
                    <a:lstStyle/>
                    <a:p>
                      <a:r>
                        <a:rPr lang="en-US" sz="1800" b="0" i="0" u="none" strike="noStrike" kern="1200" baseline="0" dirty="0">
                          <a:solidFill>
                            <a:schemeClr val="dk1"/>
                          </a:solidFill>
                          <a:latin typeface="+mn-lt"/>
                          <a:ea typeface="+mn-ea"/>
                          <a:cs typeface="+mn-cs"/>
                        </a:rPr>
                        <a:t>Normal</a:t>
                      </a:r>
                      <a:endParaRPr lang="en-US" dirty="0"/>
                    </a:p>
                  </a:txBody>
                  <a:tcPr/>
                </a:tc>
                <a:tc>
                  <a:txBody>
                    <a:bodyPr/>
                    <a:lstStyle/>
                    <a:p>
                      <a:r>
                        <a:rPr lang="en-US" sz="1800" b="0" i="0" u="none" strike="noStrike" kern="1200" baseline="0" dirty="0">
                          <a:solidFill>
                            <a:schemeClr val="dk1"/>
                          </a:solidFill>
                          <a:latin typeface="+mn-lt"/>
                          <a:ea typeface="+mn-ea"/>
                          <a:cs typeface="+mn-cs"/>
                        </a:rPr>
                        <a:t>Normal</a:t>
                      </a:r>
                      <a:endParaRPr lang="en-US" dirty="0"/>
                    </a:p>
                  </a:txBody>
                  <a:tcPr/>
                </a:tc>
                <a:extLst>
                  <a:ext uri="{0D108BD9-81ED-4DB2-BD59-A6C34878D82A}">
                    <a16:rowId xmlns:a16="http://schemas.microsoft.com/office/drawing/2014/main" val="10001"/>
                  </a:ext>
                </a:extLst>
              </a:tr>
              <a:tr h="370840">
                <a:tc>
                  <a:txBody>
                    <a:bodyPr/>
                    <a:lstStyle/>
                    <a:p>
                      <a:r>
                        <a:rPr lang="en-US" sz="1800" b="0" i="0" u="none" strike="noStrike" kern="1200" baseline="0" dirty="0">
                          <a:solidFill>
                            <a:schemeClr val="dk1"/>
                          </a:solidFill>
                          <a:latin typeface="+mn-lt"/>
                          <a:ea typeface="+mn-ea"/>
                          <a:cs typeface="+mn-cs"/>
                        </a:rPr>
                        <a:t>C4, C2</a:t>
                      </a:r>
                      <a:endParaRPr lang="en-US" dirty="0"/>
                    </a:p>
                  </a:txBody>
                  <a:tcPr/>
                </a:tc>
                <a:tc>
                  <a:txBody>
                    <a:bodyPr/>
                    <a:lstStyle/>
                    <a:p>
                      <a:r>
                        <a:rPr lang="en-US" sz="1800" b="0" i="0" u="none" strike="noStrike" kern="1200" baseline="0" dirty="0">
                          <a:solidFill>
                            <a:schemeClr val="dk1"/>
                          </a:solidFill>
                          <a:latin typeface="+mn-lt"/>
                          <a:ea typeface="+mn-ea"/>
                          <a:cs typeface="+mn-cs"/>
                        </a:rPr>
                        <a:t>Low</a:t>
                      </a:r>
                      <a:endParaRPr lang="en-US" dirty="0"/>
                    </a:p>
                  </a:txBody>
                  <a:tcPr/>
                </a:tc>
                <a:tc>
                  <a:txBody>
                    <a:bodyPr/>
                    <a:lstStyle/>
                    <a:p>
                      <a:r>
                        <a:rPr lang="en-US" sz="1800" b="0" i="0" u="none" strike="noStrike" kern="1200" baseline="0" dirty="0">
                          <a:solidFill>
                            <a:schemeClr val="dk1"/>
                          </a:solidFill>
                          <a:latin typeface="+mn-lt"/>
                          <a:ea typeface="+mn-ea"/>
                          <a:cs typeface="+mn-cs"/>
                        </a:rPr>
                        <a:t>Low</a:t>
                      </a:r>
                      <a:endParaRPr lang="en-US" dirty="0"/>
                    </a:p>
                  </a:txBody>
                  <a:tcPr/>
                </a:tc>
                <a:tc>
                  <a:txBody>
                    <a:bodyPr/>
                    <a:lstStyle/>
                    <a:p>
                      <a:r>
                        <a:rPr lang="en-US" sz="1800" b="0" i="0" u="none" strike="noStrike" kern="1200" baseline="0" dirty="0">
                          <a:solidFill>
                            <a:schemeClr val="dk1"/>
                          </a:solidFill>
                          <a:latin typeface="+mn-lt"/>
                          <a:ea typeface="+mn-ea"/>
                          <a:cs typeface="+mn-cs"/>
                        </a:rPr>
                        <a:t>Normal</a:t>
                      </a:r>
                      <a:endParaRPr lang="en-US" dirty="0"/>
                    </a:p>
                  </a:txBody>
                  <a:tcPr/>
                </a:tc>
                <a:extLst>
                  <a:ext uri="{0D108BD9-81ED-4DB2-BD59-A6C34878D82A}">
                    <a16:rowId xmlns:a16="http://schemas.microsoft.com/office/drawing/2014/main" val="10002"/>
                  </a:ext>
                </a:extLst>
              </a:tr>
              <a:tr h="370840">
                <a:tc>
                  <a:txBody>
                    <a:bodyPr/>
                    <a:lstStyle/>
                    <a:p>
                      <a:r>
                        <a:rPr lang="en-US" sz="1800" b="0" i="0" u="none" strike="noStrike" kern="1200" baseline="0" dirty="0">
                          <a:solidFill>
                            <a:schemeClr val="dk1"/>
                          </a:solidFill>
                          <a:latin typeface="+mn-lt"/>
                          <a:ea typeface="+mn-ea"/>
                          <a:cs typeface="+mn-cs"/>
                        </a:rPr>
                        <a:t>MBL, MASP2</a:t>
                      </a:r>
                      <a:endParaRPr lang="en-US" dirty="0"/>
                    </a:p>
                  </a:txBody>
                  <a:tcPr/>
                </a:tc>
                <a:tc>
                  <a:txBody>
                    <a:bodyPr/>
                    <a:lstStyle/>
                    <a:p>
                      <a:r>
                        <a:rPr lang="en-US" sz="1800" b="0" i="0" u="none" strike="noStrike" kern="1200" baseline="0" dirty="0">
                          <a:solidFill>
                            <a:schemeClr val="dk1"/>
                          </a:solidFill>
                          <a:latin typeface="+mn-lt"/>
                          <a:ea typeface="+mn-ea"/>
                          <a:cs typeface="+mn-cs"/>
                        </a:rPr>
                        <a:t>Normal</a:t>
                      </a:r>
                      <a:endParaRPr lang="en-US" dirty="0"/>
                    </a:p>
                  </a:txBody>
                  <a:tcPr/>
                </a:tc>
                <a:tc>
                  <a:txBody>
                    <a:bodyPr/>
                    <a:lstStyle/>
                    <a:p>
                      <a:r>
                        <a:rPr lang="en-US" sz="1800" b="0" i="0" u="none" strike="noStrike" kern="1200" baseline="0" dirty="0">
                          <a:solidFill>
                            <a:schemeClr val="dk1"/>
                          </a:solidFill>
                          <a:latin typeface="+mn-lt"/>
                          <a:ea typeface="+mn-ea"/>
                          <a:cs typeface="+mn-cs"/>
                        </a:rPr>
                        <a:t>Low</a:t>
                      </a:r>
                      <a:endParaRPr lang="en-US" dirty="0"/>
                    </a:p>
                  </a:txBody>
                  <a:tcPr/>
                </a:tc>
                <a:tc>
                  <a:txBody>
                    <a:bodyPr/>
                    <a:lstStyle/>
                    <a:p>
                      <a:r>
                        <a:rPr lang="en-US" sz="1800" b="0" i="0" u="none" strike="noStrike" kern="1200" baseline="0" dirty="0">
                          <a:solidFill>
                            <a:schemeClr val="dk1"/>
                          </a:solidFill>
                          <a:latin typeface="+mn-lt"/>
                          <a:ea typeface="+mn-ea"/>
                          <a:cs typeface="+mn-cs"/>
                        </a:rPr>
                        <a:t>Normal</a:t>
                      </a:r>
                      <a:endParaRPr lang="en-US" dirty="0"/>
                    </a:p>
                  </a:txBody>
                  <a:tcPr/>
                </a:tc>
                <a:extLst>
                  <a:ext uri="{0D108BD9-81ED-4DB2-BD59-A6C34878D82A}">
                    <a16:rowId xmlns:a16="http://schemas.microsoft.com/office/drawing/2014/main" val="10003"/>
                  </a:ext>
                </a:extLst>
              </a:tr>
              <a:tr h="370840">
                <a:tc>
                  <a:txBody>
                    <a:bodyPr/>
                    <a:lstStyle/>
                    <a:p>
                      <a:r>
                        <a:rPr lang="en-US" sz="1800" b="0" i="0" u="none" strike="noStrike" kern="1200" baseline="0" dirty="0">
                          <a:solidFill>
                            <a:schemeClr val="dk1"/>
                          </a:solidFill>
                          <a:latin typeface="+mn-lt"/>
                          <a:ea typeface="+mn-ea"/>
                          <a:cs typeface="+mn-cs"/>
                        </a:rPr>
                        <a:t>B, D, P</a:t>
                      </a:r>
                      <a:endParaRPr lang="en-US" dirty="0"/>
                    </a:p>
                  </a:txBody>
                  <a:tcPr/>
                </a:tc>
                <a:tc>
                  <a:txBody>
                    <a:bodyPr/>
                    <a:lstStyle/>
                    <a:p>
                      <a:r>
                        <a:rPr lang="en-US" sz="1800" b="0" i="0" u="none" strike="noStrike" kern="1200" baseline="0" dirty="0">
                          <a:solidFill>
                            <a:schemeClr val="dk1"/>
                          </a:solidFill>
                          <a:latin typeface="+mn-lt"/>
                          <a:ea typeface="+mn-ea"/>
                          <a:cs typeface="+mn-cs"/>
                        </a:rPr>
                        <a:t>Normal</a:t>
                      </a:r>
                      <a:endParaRPr lang="en-US" dirty="0"/>
                    </a:p>
                  </a:txBody>
                  <a:tcPr/>
                </a:tc>
                <a:tc>
                  <a:txBody>
                    <a:bodyPr/>
                    <a:lstStyle/>
                    <a:p>
                      <a:r>
                        <a:rPr lang="en-US" sz="1800" b="0" i="0" u="none" strike="noStrike" kern="1200" baseline="0" dirty="0">
                          <a:solidFill>
                            <a:schemeClr val="dk1"/>
                          </a:solidFill>
                          <a:latin typeface="+mn-lt"/>
                          <a:ea typeface="+mn-ea"/>
                          <a:cs typeface="+mn-cs"/>
                        </a:rPr>
                        <a:t>Normal</a:t>
                      </a:r>
                      <a:endParaRPr lang="en-US" dirty="0"/>
                    </a:p>
                  </a:txBody>
                  <a:tcPr/>
                </a:tc>
                <a:tc>
                  <a:txBody>
                    <a:bodyPr/>
                    <a:lstStyle/>
                    <a:p>
                      <a:r>
                        <a:rPr lang="en-US" sz="1800" b="0" i="0" u="none" strike="noStrike" kern="1200" baseline="0" dirty="0">
                          <a:solidFill>
                            <a:schemeClr val="dk1"/>
                          </a:solidFill>
                          <a:latin typeface="+mn-lt"/>
                          <a:ea typeface="+mn-ea"/>
                          <a:cs typeface="+mn-cs"/>
                        </a:rPr>
                        <a:t>Low</a:t>
                      </a:r>
                      <a:endParaRPr lang="en-US" dirty="0"/>
                    </a:p>
                  </a:txBody>
                  <a:tcPr/>
                </a:tc>
                <a:extLst>
                  <a:ext uri="{0D108BD9-81ED-4DB2-BD59-A6C34878D82A}">
                    <a16:rowId xmlns:a16="http://schemas.microsoft.com/office/drawing/2014/main" val="10004"/>
                  </a:ext>
                </a:extLst>
              </a:tr>
              <a:tr h="640080">
                <a:tc>
                  <a:txBody>
                    <a:bodyPr/>
                    <a:lstStyle/>
                    <a:p>
                      <a:r>
                        <a:rPr lang="en-US" sz="1800" b="0" i="0" u="none" strike="noStrike" kern="1200" baseline="0" dirty="0">
                          <a:solidFill>
                            <a:schemeClr val="dk1"/>
                          </a:solidFill>
                          <a:latin typeface="+mn-lt"/>
                          <a:ea typeface="+mn-ea"/>
                          <a:cs typeface="+mn-cs"/>
                        </a:rPr>
                        <a:t>C3, C5, C6, C7, C8, C9</a:t>
                      </a:r>
                      <a:endParaRPr lang="en-US" dirty="0"/>
                    </a:p>
                  </a:txBody>
                  <a:tcPr/>
                </a:tc>
                <a:tc>
                  <a:txBody>
                    <a:bodyPr/>
                    <a:lstStyle/>
                    <a:p>
                      <a:r>
                        <a:rPr lang="en-US" sz="1800" b="0" i="0" u="none" strike="noStrike" kern="1200" baseline="0" dirty="0">
                          <a:solidFill>
                            <a:schemeClr val="dk1"/>
                          </a:solidFill>
                          <a:latin typeface="+mn-lt"/>
                          <a:ea typeface="+mn-ea"/>
                          <a:cs typeface="+mn-cs"/>
                        </a:rPr>
                        <a:t>Low</a:t>
                      </a:r>
                      <a:endParaRPr lang="en-US" dirty="0"/>
                    </a:p>
                  </a:txBody>
                  <a:tcPr/>
                </a:tc>
                <a:tc>
                  <a:txBody>
                    <a:bodyPr/>
                    <a:lstStyle/>
                    <a:p>
                      <a:r>
                        <a:rPr lang="en-US" sz="1800" b="0" i="0" u="none" strike="noStrike" kern="1200" baseline="0" dirty="0">
                          <a:solidFill>
                            <a:schemeClr val="dk1"/>
                          </a:solidFill>
                          <a:latin typeface="+mn-lt"/>
                          <a:ea typeface="+mn-ea"/>
                          <a:cs typeface="+mn-cs"/>
                        </a:rPr>
                        <a:t>Low</a:t>
                      </a:r>
                      <a:endParaRPr lang="en-US" dirty="0"/>
                    </a:p>
                  </a:txBody>
                  <a:tcPr/>
                </a:tc>
                <a:tc>
                  <a:txBody>
                    <a:bodyPr/>
                    <a:lstStyle/>
                    <a:p>
                      <a:r>
                        <a:rPr lang="en-US" sz="1800" b="0" i="0" u="none" strike="noStrike" kern="1200" baseline="0" dirty="0">
                          <a:solidFill>
                            <a:schemeClr val="dk1"/>
                          </a:solidFill>
                          <a:latin typeface="+mn-lt"/>
                          <a:ea typeface="+mn-ea"/>
                          <a:cs typeface="+mn-cs"/>
                        </a:rPr>
                        <a:t>Low</a:t>
                      </a:r>
                      <a:endParaRPr lang="en-US" dirty="0"/>
                    </a:p>
                  </a:txBody>
                  <a:tcPr/>
                </a:tc>
                <a:extLst>
                  <a:ext uri="{0D108BD9-81ED-4DB2-BD59-A6C34878D82A}">
                    <a16:rowId xmlns:a16="http://schemas.microsoft.com/office/drawing/2014/main" val="10005"/>
                  </a:ext>
                </a:extLst>
              </a:tr>
              <a:tr h="370840">
                <a:tc>
                  <a:txBody>
                    <a:bodyPr/>
                    <a:lstStyle/>
                    <a:p>
                      <a:r>
                        <a:rPr lang="en-US" sz="1800" b="0" i="0" u="none" strike="noStrike" kern="1200" baseline="0" dirty="0">
                          <a:solidFill>
                            <a:schemeClr val="dk1"/>
                          </a:solidFill>
                          <a:latin typeface="+mn-lt"/>
                          <a:ea typeface="+mn-ea"/>
                          <a:cs typeface="+mn-cs"/>
                        </a:rPr>
                        <a:t>C1-INH</a:t>
                      </a:r>
                      <a:endParaRPr lang="en-US" dirty="0"/>
                    </a:p>
                  </a:txBody>
                  <a:tcPr/>
                </a:tc>
                <a:tc>
                  <a:txBody>
                    <a:bodyPr/>
                    <a:lstStyle/>
                    <a:p>
                      <a:r>
                        <a:rPr lang="en-US" sz="1800" b="0" i="0" u="none" strike="noStrike" kern="1200" baseline="0" dirty="0">
                          <a:solidFill>
                            <a:schemeClr val="dk1"/>
                          </a:solidFill>
                          <a:latin typeface="+mn-lt"/>
                          <a:ea typeface="+mn-ea"/>
                          <a:cs typeface="+mn-cs"/>
                        </a:rPr>
                        <a:t>Low</a:t>
                      </a:r>
                      <a:endParaRPr lang="en-US" dirty="0"/>
                    </a:p>
                  </a:txBody>
                  <a:tcPr/>
                </a:tc>
                <a:tc>
                  <a:txBody>
                    <a:bodyPr/>
                    <a:lstStyle/>
                    <a:p>
                      <a:r>
                        <a:rPr lang="en-US" sz="1800" b="0" i="0" u="none" strike="noStrike" kern="1200" baseline="0" dirty="0">
                          <a:solidFill>
                            <a:schemeClr val="dk1"/>
                          </a:solidFill>
                          <a:latin typeface="+mn-lt"/>
                          <a:ea typeface="+mn-ea"/>
                          <a:cs typeface="+mn-cs"/>
                        </a:rPr>
                        <a:t>Low</a:t>
                      </a:r>
                      <a:endParaRPr lang="en-US" dirty="0"/>
                    </a:p>
                  </a:txBody>
                  <a:tcPr/>
                </a:tc>
                <a:tc>
                  <a:txBody>
                    <a:bodyPr/>
                    <a:lstStyle/>
                    <a:p>
                      <a:r>
                        <a:rPr lang="en-US" sz="1800" b="0" i="0" u="none" strike="noStrike" kern="1200" baseline="0" dirty="0">
                          <a:solidFill>
                            <a:schemeClr val="dk1"/>
                          </a:solidFill>
                          <a:latin typeface="+mn-lt"/>
                          <a:ea typeface="+mn-ea"/>
                          <a:cs typeface="+mn-cs"/>
                        </a:rPr>
                        <a:t>Low</a:t>
                      </a:r>
                      <a:endParaRPr lang="en-US" dirty="0"/>
                    </a:p>
                  </a:txBody>
                  <a:tcPr/>
                </a:tc>
                <a:extLst>
                  <a:ext uri="{0D108BD9-81ED-4DB2-BD59-A6C34878D82A}">
                    <a16:rowId xmlns:a16="http://schemas.microsoft.com/office/drawing/2014/main" val="10006"/>
                  </a:ext>
                </a:extLst>
              </a:tr>
              <a:tr h="370840">
                <a:tc>
                  <a:txBody>
                    <a:bodyPr/>
                    <a:lstStyle/>
                    <a:p>
                      <a:r>
                        <a:rPr lang="en-US" sz="1800" b="0" i="0" u="none" strike="noStrike" kern="1200" baseline="0" dirty="0">
                          <a:solidFill>
                            <a:schemeClr val="dk1"/>
                          </a:solidFill>
                          <a:latin typeface="+mn-lt"/>
                          <a:ea typeface="+mn-ea"/>
                          <a:cs typeface="+mn-cs"/>
                        </a:rPr>
                        <a:t>Factor H and I</a:t>
                      </a:r>
                      <a:endParaRPr lang="en-US" dirty="0"/>
                    </a:p>
                  </a:txBody>
                  <a:tcPr/>
                </a:tc>
                <a:tc>
                  <a:txBody>
                    <a:bodyPr/>
                    <a:lstStyle/>
                    <a:p>
                      <a:r>
                        <a:rPr lang="en-US" sz="1800" b="0" i="0" u="none" strike="noStrike" kern="1200" baseline="0" dirty="0">
                          <a:solidFill>
                            <a:schemeClr val="dk1"/>
                          </a:solidFill>
                          <a:latin typeface="+mn-lt"/>
                          <a:ea typeface="+mn-ea"/>
                          <a:cs typeface="+mn-cs"/>
                        </a:rPr>
                        <a:t>Low</a:t>
                      </a:r>
                      <a:endParaRPr lang="en-US" dirty="0"/>
                    </a:p>
                  </a:txBody>
                  <a:tcPr/>
                </a:tc>
                <a:tc>
                  <a:txBody>
                    <a:bodyPr/>
                    <a:lstStyle/>
                    <a:p>
                      <a:r>
                        <a:rPr lang="en-US" sz="1800" b="0" i="0" u="none" strike="noStrike" kern="1200" baseline="0" dirty="0">
                          <a:solidFill>
                            <a:schemeClr val="dk1"/>
                          </a:solidFill>
                          <a:latin typeface="+mn-lt"/>
                          <a:ea typeface="+mn-ea"/>
                          <a:cs typeface="+mn-cs"/>
                        </a:rPr>
                        <a:t>Low</a:t>
                      </a:r>
                      <a:endParaRPr lang="en-US" dirty="0"/>
                    </a:p>
                  </a:txBody>
                  <a:tcPr/>
                </a:tc>
                <a:tc>
                  <a:txBody>
                    <a:bodyPr/>
                    <a:lstStyle/>
                    <a:p>
                      <a:r>
                        <a:rPr lang="en-US" sz="1800" b="0" i="0" u="none" strike="noStrike" kern="1200" baseline="0" dirty="0">
                          <a:solidFill>
                            <a:schemeClr val="dk1"/>
                          </a:solidFill>
                          <a:latin typeface="+mn-lt"/>
                          <a:ea typeface="+mn-ea"/>
                          <a:cs typeface="+mn-cs"/>
                        </a:rPr>
                        <a:t>Low</a:t>
                      </a:r>
                      <a:endParaRPr lang="en-US" dirty="0"/>
                    </a:p>
                  </a:txBody>
                  <a:tcPr/>
                </a:tc>
                <a:extLst>
                  <a:ext uri="{0D108BD9-81ED-4DB2-BD59-A6C34878D82A}">
                    <a16:rowId xmlns:a16="http://schemas.microsoft.com/office/drawing/2014/main" val="10007"/>
                  </a:ext>
                </a:extLst>
              </a:tr>
              <a:tr h="640080">
                <a:tc>
                  <a:txBody>
                    <a:bodyPr/>
                    <a:lstStyle/>
                    <a:p>
                      <a:r>
                        <a:rPr lang="en-US" sz="1800" b="0" i="0" u="none" strike="noStrike" kern="1200" baseline="0" dirty="0">
                          <a:solidFill>
                            <a:schemeClr val="dk1"/>
                          </a:solidFill>
                          <a:latin typeface="+mn-lt"/>
                          <a:ea typeface="+mn-ea"/>
                          <a:cs typeface="+mn-cs"/>
                        </a:rPr>
                        <a:t>Improperly handled sera</a:t>
                      </a:r>
                      <a:endParaRPr lang="en-US" dirty="0"/>
                    </a:p>
                  </a:txBody>
                  <a:tcPr/>
                </a:tc>
                <a:tc>
                  <a:txBody>
                    <a:bodyPr/>
                    <a:lstStyle/>
                    <a:p>
                      <a:r>
                        <a:rPr lang="en-US" sz="1800" b="0" i="0" u="none" strike="noStrike" kern="1200" baseline="0" dirty="0">
                          <a:solidFill>
                            <a:schemeClr val="dk1"/>
                          </a:solidFill>
                          <a:latin typeface="+mn-lt"/>
                          <a:ea typeface="+mn-ea"/>
                          <a:cs typeface="+mn-cs"/>
                        </a:rPr>
                        <a:t>Low</a:t>
                      </a:r>
                      <a:endParaRPr lang="en-US" dirty="0"/>
                    </a:p>
                  </a:txBody>
                  <a:tcPr/>
                </a:tc>
                <a:tc>
                  <a:txBody>
                    <a:bodyPr/>
                    <a:lstStyle/>
                    <a:p>
                      <a:r>
                        <a:rPr lang="en-US" sz="1800" b="0" i="0" u="none" strike="noStrike" kern="1200" baseline="0" dirty="0">
                          <a:solidFill>
                            <a:schemeClr val="dk1"/>
                          </a:solidFill>
                          <a:latin typeface="+mn-lt"/>
                          <a:ea typeface="+mn-ea"/>
                          <a:cs typeface="+mn-cs"/>
                        </a:rPr>
                        <a:t>Low</a:t>
                      </a:r>
                      <a:endParaRPr lang="en-US" dirty="0"/>
                    </a:p>
                  </a:txBody>
                  <a:tcPr/>
                </a:tc>
                <a:tc>
                  <a:txBody>
                    <a:bodyPr/>
                    <a:lstStyle/>
                    <a:p>
                      <a:r>
                        <a:rPr lang="en-US" sz="1800" b="0" i="0" u="none" strike="noStrike" kern="1200" baseline="0" dirty="0">
                          <a:solidFill>
                            <a:schemeClr val="dk1"/>
                          </a:solidFill>
                          <a:latin typeface="+mn-lt"/>
                          <a:ea typeface="+mn-ea"/>
                          <a:cs typeface="+mn-cs"/>
                        </a:rPr>
                        <a:t>Low</a:t>
                      </a:r>
                      <a:endParaRPr lang="en-US" dirty="0"/>
                    </a:p>
                  </a:txBody>
                  <a:tcPr/>
                </a:tc>
                <a:extLst>
                  <a:ext uri="{0D108BD9-81ED-4DB2-BD59-A6C34878D82A}">
                    <a16:rowId xmlns:a16="http://schemas.microsoft.com/office/drawing/2014/main" val="10008"/>
                  </a:ext>
                </a:extLst>
              </a:tr>
            </a:tbl>
          </a:graphicData>
        </a:graphic>
      </p:graphicFrame>
      <p:sp>
        <p:nvSpPr>
          <p:cNvPr id="5" name="TextBox 4"/>
          <p:cNvSpPr txBox="1"/>
          <p:nvPr/>
        </p:nvSpPr>
        <p:spPr>
          <a:xfrm>
            <a:off x="457200" y="5867400"/>
            <a:ext cx="8229600" cy="600164"/>
          </a:xfrm>
          <a:prstGeom prst="rect">
            <a:avLst/>
          </a:prstGeom>
          <a:noFill/>
        </p:spPr>
        <p:txBody>
          <a:bodyPr wrap="square" rtlCol="0">
            <a:spAutoFit/>
          </a:bodyPr>
          <a:lstStyle/>
          <a:p>
            <a:r>
              <a:rPr lang="en-US" sz="1100" i="1" dirty="0"/>
              <a:t>Adapted from Seelen MA, et al. An enzyme-linked immunosorbent assay-based method for functional analysis of the three pathways of the complement system. In: Detrick B, Hamilton RG, and Folds JD, eds. </a:t>
            </a:r>
            <a:r>
              <a:rPr lang="en-US" sz="1100" dirty="0"/>
              <a:t>Manual of Molecular and Clinical Laboratory Immunology. </a:t>
            </a:r>
            <a:r>
              <a:rPr lang="en-US" sz="1100" i="1" dirty="0"/>
              <a:t>7th ed. Washington, DC: ASM Press; 2006:124.</a:t>
            </a:r>
            <a:endParaRPr lang="en-US" sz="1100" dirty="0"/>
          </a:p>
        </p:txBody>
      </p:sp>
    </p:spTree>
    <p:extLst>
      <p:ext uri="{BB962C8B-B14F-4D97-AF65-F5344CB8AC3E}">
        <p14:creationId xmlns:p14="http://schemas.microsoft.com/office/powerpoint/2010/main" val="349665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131763"/>
            <a:ext cx="9144000" cy="685800"/>
          </a:xfrm>
        </p:spPr>
        <p:txBody>
          <a:bodyPr/>
          <a:lstStyle/>
          <a:p>
            <a:r>
              <a:rPr lang="en-US" altLang="en-US" dirty="0"/>
              <a:t>Complement</a:t>
            </a:r>
          </a:p>
        </p:txBody>
      </p:sp>
      <p:sp>
        <p:nvSpPr>
          <p:cNvPr id="5123" name="Content Placeholder 2"/>
          <p:cNvSpPr>
            <a:spLocks noGrp="1"/>
          </p:cNvSpPr>
          <p:nvPr>
            <p:ph idx="1"/>
          </p:nvPr>
        </p:nvSpPr>
        <p:spPr/>
        <p:txBody>
          <a:bodyPr/>
          <a:lstStyle/>
          <a:p>
            <a:pPr marL="457200" indent="-457200">
              <a:buFont typeface="Arial" panose="020B0604020202020204" pitchFamily="34" charset="0"/>
              <a:buChar char="•"/>
            </a:pPr>
            <a:r>
              <a:rPr lang="en-US" altLang="en-US" sz="3000" dirty="0"/>
              <a:t>Complement is a series of more than 30 soluble and cell-bound proteins that interact to enhance host defense mechanisms against foreign cells</a:t>
            </a:r>
          </a:p>
          <a:p>
            <a:pPr marL="457200" indent="-457200">
              <a:buFont typeface="Arial" panose="020B0604020202020204" pitchFamily="34" charset="0"/>
              <a:buChar char="•"/>
            </a:pPr>
            <a:r>
              <a:rPr lang="en-US" altLang="en-US" sz="3000" dirty="0"/>
              <a:t>Most plasma complement proteins are synthesized in the liver</a:t>
            </a:r>
          </a:p>
          <a:p>
            <a:pPr marL="914400" lvl="1" indent="-457200">
              <a:buFont typeface="Arial" panose="020B0604020202020204" pitchFamily="34" charset="0"/>
              <a:buChar char="•"/>
            </a:pPr>
            <a:r>
              <a:rPr lang="en-US" altLang="en-US" dirty="0"/>
              <a:t>Exceptions:</a:t>
            </a:r>
          </a:p>
          <a:p>
            <a:pPr marL="1314450" lvl="2" indent="-457200">
              <a:buFont typeface="Arial" panose="020B0604020202020204" pitchFamily="34" charset="0"/>
              <a:buChar char="•"/>
            </a:pPr>
            <a:r>
              <a:rPr lang="en-US" altLang="en-US" dirty="0"/>
              <a:t>C1 components (produced by intestinal epithelial cells)</a:t>
            </a:r>
          </a:p>
          <a:p>
            <a:pPr marL="1314450" lvl="2" indent="-457200">
              <a:buFont typeface="Arial" panose="020B0604020202020204" pitchFamily="34" charset="0"/>
              <a:buChar char="•"/>
            </a:pPr>
            <a:r>
              <a:rPr lang="en-US" altLang="en-US" dirty="0"/>
              <a:t>Factor D (made in adipose tissue)</a:t>
            </a:r>
          </a:p>
          <a:p>
            <a:pPr marL="914400" lvl="1" indent="-457200">
              <a:buFont typeface="Arial" panose="020B0604020202020204" pitchFamily="34" charset="0"/>
              <a:buChar char="•"/>
            </a:pPr>
            <a:endParaRPr lang="en-US" altLang="en-US" dirty="0"/>
          </a:p>
          <a:p>
            <a:endParaRPr lang="en-US" altLang="en-US" dirty="0"/>
          </a:p>
          <a:p>
            <a:endParaRPr lang="en-US" altLang="en-US" dirty="0"/>
          </a:p>
        </p:txBody>
      </p:sp>
    </p:spTree>
    <p:extLst>
      <p:ext uri="{BB962C8B-B14F-4D97-AF65-F5344CB8AC3E}">
        <p14:creationId xmlns:p14="http://schemas.microsoft.com/office/powerpoint/2010/main" val="1194174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The complement system is a series of more than 30 soluble and cell-bound proteins that interact with the innate and adaptive immune systems to enhance host defenses against infection.</a:t>
            </a:r>
          </a:p>
          <a:p>
            <a:pPr marL="457200" indent="-457200">
              <a:buFont typeface="Arial" panose="020B0604020202020204" pitchFamily="34" charset="0"/>
              <a:buChar char="•"/>
            </a:pPr>
            <a:r>
              <a:rPr lang="en-US" dirty="0"/>
              <a:t>Complement activities include lysis of foreign or damaged cells, opsonization, increase in vascular permeability, and attraction of monocytes and macrophages to areas where needed.</a:t>
            </a:r>
          </a:p>
        </p:txBody>
      </p:sp>
    </p:spTree>
    <p:extLst>
      <p:ext uri="{BB962C8B-B14F-4D97-AF65-F5344CB8AC3E}">
        <p14:creationId xmlns:p14="http://schemas.microsoft.com/office/powerpoint/2010/main" val="1830747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The classical complement pathway is triggered by IgG or IgM binding to the surface of pathogens. </a:t>
            </a:r>
          </a:p>
          <a:p>
            <a:pPr marL="457200" indent="-457200">
              <a:buFont typeface="Arial" panose="020B0604020202020204" pitchFamily="34" charset="0"/>
              <a:buChar char="•"/>
            </a:pPr>
            <a:r>
              <a:rPr lang="en-US" dirty="0"/>
              <a:t>Three distinct units are involved in the classical pathway:</a:t>
            </a:r>
          </a:p>
          <a:p>
            <a:pPr marL="857250" lvl="1" indent="-457200">
              <a:buFont typeface="Arial" panose="020B0604020202020204" pitchFamily="34" charset="0"/>
              <a:buChar char="•"/>
            </a:pPr>
            <a:r>
              <a:rPr lang="en-US" dirty="0"/>
              <a:t>Recognition unit, consisting of C1qrs</a:t>
            </a:r>
          </a:p>
          <a:p>
            <a:pPr marL="857250" lvl="1" indent="-457200">
              <a:buFont typeface="Arial" panose="020B0604020202020204" pitchFamily="34" charset="0"/>
              <a:buChar char="•"/>
            </a:pPr>
            <a:r>
              <a:rPr lang="en-US" dirty="0"/>
              <a:t>Activation unit, consisting of C2, C4, and C3</a:t>
            </a:r>
          </a:p>
          <a:p>
            <a:pPr marL="857250" lvl="1" indent="-457200">
              <a:buFont typeface="Arial" panose="020B0604020202020204" pitchFamily="34" charset="0"/>
              <a:buChar char="•"/>
            </a:pPr>
            <a:r>
              <a:rPr lang="en-US" dirty="0"/>
              <a:t>MAC, consisting of C5, C6, C7, C8, and C9</a:t>
            </a:r>
          </a:p>
        </p:txBody>
      </p:sp>
    </p:spTree>
    <p:extLst>
      <p:ext uri="{BB962C8B-B14F-4D97-AF65-F5344CB8AC3E}">
        <p14:creationId xmlns:p14="http://schemas.microsoft.com/office/powerpoint/2010/main" val="1673030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533400" y="1600200"/>
            <a:ext cx="8229600" cy="4602163"/>
          </a:xfrm>
        </p:spPr>
        <p:txBody>
          <a:bodyPr/>
          <a:lstStyle/>
          <a:p>
            <a:pPr marL="457200" indent="-457200">
              <a:buFont typeface="Arial" panose="020B0604020202020204" pitchFamily="34" charset="0"/>
              <a:buChar char="•"/>
            </a:pPr>
            <a:r>
              <a:rPr lang="en-US" dirty="0"/>
              <a:t>The lectin pathway is activated by carbohydrates present in microbial cell walls. </a:t>
            </a:r>
          </a:p>
          <a:p>
            <a:pPr marL="457200" indent="-457200">
              <a:buFont typeface="Arial" panose="020B0604020202020204" pitchFamily="34" charset="0"/>
              <a:buChar char="•"/>
            </a:pPr>
            <a:r>
              <a:rPr lang="en-US" dirty="0"/>
              <a:t>Molecules distinct to the lectin pathway include mannose-binding lectin (MBL), MASP-1, MASP-2, and MASP-3.</a:t>
            </a:r>
          </a:p>
          <a:p>
            <a:pPr marL="457200" indent="-457200">
              <a:buFont typeface="Arial" panose="020B0604020202020204" pitchFamily="34" charset="0"/>
              <a:buChar char="•"/>
            </a:pPr>
            <a:r>
              <a:rPr lang="en-US" dirty="0"/>
              <a:t>The alternative pathway is triggered by bacterial and fungal cell walls, yeast, viruses, tumor cells, and certain parasites.</a:t>
            </a:r>
          </a:p>
        </p:txBody>
      </p:sp>
    </p:spTree>
    <p:extLst>
      <p:ext uri="{BB962C8B-B14F-4D97-AF65-F5344CB8AC3E}">
        <p14:creationId xmlns:p14="http://schemas.microsoft.com/office/powerpoint/2010/main" val="2110877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Plasma protein regulators allow for control of the complement system.</a:t>
            </a:r>
          </a:p>
          <a:p>
            <a:pPr marL="457200" indent="-457200">
              <a:buFont typeface="Arial" panose="020B0604020202020204" pitchFamily="34" charset="0"/>
              <a:buChar char="•"/>
            </a:pPr>
            <a:r>
              <a:rPr lang="en-US" dirty="0"/>
              <a:t>Soluble regulators include C1-INH, C4BP, factor H, factor I, and S protein.</a:t>
            </a:r>
          </a:p>
          <a:p>
            <a:pPr marL="457200" indent="-457200">
              <a:buFont typeface="Arial" panose="020B0604020202020204" pitchFamily="34" charset="0"/>
              <a:buChar char="•"/>
            </a:pPr>
            <a:r>
              <a:rPr lang="en-US" dirty="0"/>
              <a:t>Cell-bound regulators include CR1, MCP, and DAF.</a:t>
            </a:r>
          </a:p>
          <a:p>
            <a:pPr marL="457200" indent="-457200">
              <a:buFont typeface="Arial" panose="020B0604020202020204" pitchFamily="34" charset="0"/>
              <a:buChar char="•"/>
            </a:pPr>
            <a:r>
              <a:rPr lang="en-US" dirty="0"/>
              <a:t>Specific complement receptors on host cells enhance phagocytosis and stimulate other accessory cells. </a:t>
            </a:r>
          </a:p>
        </p:txBody>
      </p:sp>
    </p:spTree>
    <p:extLst>
      <p:ext uri="{BB962C8B-B14F-4D97-AF65-F5344CB8AC3E}">
        <p14:creationId xmlns:p14="http://schemas.microsoft.com/office/powerpoint/2010/main" val="1143474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Effector molecules play a major role in recognition and presentation of antigens, activation of B cells, and maintenance of immunologic memory. </a:t>
            </a:r>
          </a:p>
          <a:p>
            <a:pPr marL="857250" lvl="1" indent="-457200">
              <a:buFont typeface="Arial" panose="020B0604020202020204" pitchFamily="34" charset="0"/>
              <a:buChar char="•"/>
            </a:pPr>
            <a:r>
              <a:rPr lang="en-US" dirty="0"/>
              <a:t>Anaphylatoxins increase vascular permeability.</a:t>
            </a:r>
          </a:p>
          <a:p>
            <a:pPr marL="857250" lvl="1" indent="-457200">
              <a:buFont typeface="Arial" panose="020B0604020202020204" pitchFamily="34" charset="0"/>
              <a:buChar char="•"/>
            </a:pPr>
            <a:r>
              <a:rPr lang="en-US" dirty="0"/>
              <a:t>Chemotaxins attract phagocytic cells to a specific area. </a:t>
            </a:r>
          </a:p>
          <a:p>
            <a:pPr marL="914400" lvl="1" indent="-457200">
              <a:buFont typeface="Arial" panose="020B0604020202020204" pitchFamily="34" charset="0"/>
              <a:buChar char="•"/>
            </a:pPr>
            <a:r>
              <a:rPr lang="en-US" dirty="0"/>
              <a:t>Opsonins coat damaged or foreign cells to enhance phagocytosis.</a:t>
            </a:r>
          </a:p>
        </p:txBody>
      </p:sp>
    </p:spTree>
    <p:extLst>
      <p:ext uri="{BB962C8B-B14F-4D97-AF65-F5344CB8AC3E}">
        <p14:creationId xmlns:p14="http://schemas.microsoft.com/office/powerpoint/2010/main" val="1490532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Complement deficiencies can place an individual at risk for certain infections.</a:t>
            </a:r>
          </a:p>
          <a:p>
            <a:pPr marL="457200" indent="-457200">
              <a:buFont typeface="Arial" panose="020B0604020202020204" pitchFamily="34" charset="0"/>
              <a:buChar char="•"/>
            </a:pPr>
            <a:r>
              <a:rPr lang="en-US" dirty="0"/>
              <a:t>Laboratory assays for individual complement components include radial immunodiffusion and nephelometry.</a:t>
            </a:r>
          </a:p>
          <a:p>
            <a:pPr marL="457200" indent="-457200">
              <a:buFont typeface="Arial" panose="020B0604020202020204" pitchFamily="34" charset="0"/>
              <a:buChar char="•"/>
            </a:pPr>
            <a:r>
              <a:rPr lang="en-US" dirty="0"/>
              <a:t>The hemolytic titration or CH50 assay measures lysis.</a:t>
            </a:r>
          </a:p>
          <a:p>
            <a:pPr marL="457200" indent="-457200">
              <a:buFont typeface="Arial" panose="020B0604020202020204" pitchFamily="34" charset="0"/>
              <a:buChar char="•"/>
            </a:pPr>
            <a:r>
              <a:rPr lang="en-US" dirty="0"/>
              <a:t>The AH50 assay measures the activity of the alternative pathway.</a:t>
            </a:r>
          </a:p>
          <a:p>
            <a:endParaRPr lang="en-US" dirty="0"/>
          </a:p>
          <a:p>
            <a:endParaRPr lang="en-US" dirty="0"/>
          </a:p>
          <a:p>
            <a:endParaRPr lang="en-US" dirty="0"/>
          </a:p>
        </p:txBody>
      </p:sp>
    </p:spTree>
    <p:extLst>
      <p:ext uri="{BB962C8B-B14F-4D97-AF65-F5344CB8AC3E}">
        <p14:creationId xmlns:p14="http://schemas.microsoft.com/office/powerpoint/2010/main" val="709618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Complement</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White blood cells are additional sources of early complement components:</a:t>
            </a:r>
          </a:p>
          <a:p>
            <a:pPr marL="857250" lvl="1" indent="-457200">
              <a:buFont typeface="Arial" panose="020B0604020202020204" pitchFamily="34" charset="0"/>
              <a:buChar char="•"/>
            </a:pPr>
            <a:r>
              <a:rPr lang="en-US" dirty="0"/>
              <a:t>C1, C2, C3, C4</a:t>
            </a:r>
          </a:p>
          <a:p>
            <a:pPr marL="457200" indent="-457200">
              <a:buFont typeface="Arial" panose="020B0604020202020204" pitchFamily="34" charset="0"/>
              <a:buChar char="•"/>
            </a:pPr>
            <a:r>
              <a:rPr lang="en-US" dirty="0"/>
              <a:t>Most of these proteins are zymogens that are converted to active enzymes in a very precise order </a:t>
            </a:r>
          </a:p>
          <a:p>
            <a:endParaRPr lang="en-US" dirty="0"/>
          </a:p>
        </p:txBody>
      </p:sp>
    </p:spTree>
    <p:extLst>
      <p:ext uri="{BB962C8B-B14F-4D97-AF65-F5344CB8AC3E}">
        <p14:creationId xmlns:p14="http://schemas.microsoft.com/office/powerpoint/2010/main" val="2854323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Complement Fragments/Components</a:t>
            </a:r>
          </a:p>
        </p:txBody>
      </p:sp>
      <p:sp>
        <p:nvSpPr>
          <p:cNvPr id="23554" name="Content Placeholder 2"/>
          <p:cNvSpPr>
            <a:spLocks noGrp="1"/>
          </p:cNvSpPr>
          <p:nvPr>
            <p:ph idx="1"/>
          </p:nvPr>
        </p:nvSpPr>
        <p:spPr>
          <a:xfrm>
            <a:off x="457200" y="1524000"/>
            <a:ext cx="8458200" cy="4602163"/>
          </a:xfrm>
        </p:spPr>
        <p:txBody>
          <a:bodyPr/>
          <a:lstStyle/>
          <a:p>
            <a:pPr marL="457200" indent="-457200">
              <a:buFont typeface="Arial" panose="020B0604020202020204" pitchFamily="34" charset="0"/>
              <a:buChar char="•"/>
            </a:pPr>
            <a:r>
              <a:rPr lang="en-US" dirty="0"/>
              <a:t>A</a:t>
            </a:r>
            <a:r>
              <a:rPr dirty="0"/>
              <a:t>ct as opsonins</a:t>
            </a:r>
          </a:p>
          <a:p>
            <a:pPr marL="914400" lvl="1" indent="-457200">
              <a:buFont typeface="Arial" panose="020B0604020202020204" pitchFamily="34" charset="0"/>
              <a:buChar char="•"/>
            </a:pPr>
            <a:r>
              <a:rPr lang="en-US" dirty="0"/>
              <a:t>S</a:t>
            </a:r>
            <a:r>
              <a:rPr dirty="0"/>
              <a:t>pecific receptors are present on phagocytic cells</a:t>
            </a:r>
            <a:endParaRPr lang="en-US" dirty="0"/>
          </a:p>
          <a:p>
            <a:pPr marL="914400" lvl="1" indent="-457200">
              <a:buFont typeface="Arial" panose="020B0604020202020204" pitchFamily="34" charset="0"/>
              <a:buChar char="•"/>
            </a:pPr>
            <a:r>
              <a:rPr lang="en-US" dirty="0"/>
              <a:t>M</a:t>
            </a:r>
            <a:r>
              <a:rPr dirty="0"/>
              <a:t>etabolism and clearance of immune complexes</a:t>
            </a:r>
            <a:r>
              <a:rPr lang="en-US" dirty="0"/>
              <a:t> are enhanced</a:t>
            </a:r>
          </a:p>
          <a:p>
            <a:pPr marL="514350" indent="-457200">
              <a:buFont typeface="Arial" panose="020B0604020202020204" pitchFamily="34" charset="0"/>
              <a:buChar char="•"/>
            </a:pPr>
            <a:r>
              <a:rPr lang="en-US" dirty="0"/>
              <a:t>Increase vascular permeability</a:t>
            </a:r>
          </a:p>
          <a:p>
            <a:pPr marL="514350" indent="-457200">
              <a:buFont typeface="Arial" panose="020B0604020202020204" pitchFamily="34" charset="0"/>
              <a:buChar char="•"/>
            </a:pPr>
            <a:r>
              <a:rPr lang="en-US" dirty="0"/>
              <a:t>Recruit monocytes and neutrophils to the area of antigen concentration</a:t>
            </a:r>
          </a:p>
          <a:p>
            <a:pPr marL="514350" indent="-457200">
              <a:buFont typeface="Arial" panose="020B0604020202020204" pitchFamily="34" charset="0"/>
              <a:buChar char="•"/>
            </a:pPr>
            <a:r>
              <a:rPr lang="en-US" dirty="0"/>
              <a:t>Trigger secretion of immunoregulatory molecules that amplify the immune response</a:t>
            </a:r>
          </a:p>
        </p:txBody>
      </p:sp>
    </p:spTree>
    <p:extLst>
      <p:ext uri="{BB962C8B-B14F-4D97-AF65-F5344CB8AC3E}">
        <p14:creationId xmlns:p14="http://schemas.microsoft.com/office/powerpoint/2010/main" val="2441145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Complement System Activation</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Three pathways:</a:t>
            </a:r>
          </a:p>
          <a:p>
            <a:pPr marL="857250" lvl="1" indent="-457200">
              <a:buFont typeface="Arial" panose="020B0604020202020204" pitchFamily="34" charset="0"/>
              <a:buChar char="•"/>
            </a:pPr>
            <a:r>
              <a:rPr lang="en-US" dirty="0"/>
              <a:t>Classical pathway</a:t>
            </a:r>
          </a:p>
          <a:p>
            <a:pPr marL="857250" lvl="1" indent="-457200">
              <a:buFont typeface="Arial" panose="020B0604020202020204" pitchFamily="34" charset="0"/>
              <a:buChar char="•"/>
            </a:pPr>
            <a:r>
              <a:rPr lang="en-US" dirty="0"/>
              <a:t>Lectin pathway</a:t>
            </a:r>
          </a:p>
          <a:p>
            <a:pPr marL="857250" lvl="1" indent="-457200">
              <a:buFont typeface="Arial" panose="020B0604020202020204" pitchFamily="34" charset="0"/>
              <a:buChar char="•"/>
            </a:pPr>
            <a:r>
              <a:rPr lang="en-US" dirty="0"/>
              <a:t>Alternative pathway</a:t>
            </a:r>
          </a:p>
          <a:p>
            <a:pPr marL="457200" indent="-457200">
              <a:buFont typeface="Arial" panose="020B0604020202020204" pitchFamily="34" charset="0"/>
              <a:buChar char="•"/>
            </a:pPr>
            <a:r>
              <a:rPr lang="en-US" dirty="0"/>
              <a:t>Multiple pathways can be involved</a:t>
            </a:r>
          </a:p>
          <a:p>
            <a:pPr marL="457200" indent="-457200">
              <a:buFont typeface="Arial" panose="020B0604020202020204" pitchFamily="34" charset="0"/>
              <a:buChar char="•"/>
            </a:pPr>
            <a:r>
              <a:rPr lang="en-US" dirty="0"/>
              <a:t>End product: Lysis of the invading cell</a:t>
            </a:r>
          </a:p>
        </p:txBody>
      </p:sp>
    </p:spTree>
    <p:extLst>
      <p:ext uri="{BB962C8B-B14F-4D97-AF65-F5344CB8AC3E}">
        <p14:creationId xmlns:p14="http://schemas.microsoft.com/office/powerpoint/2010/main" val="625062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The Classical Pathway</a:t>
            </a:r>
          </a:p>
        </p:txBody>
      </p:sp>
      <p:sp>
        <p:nvSpPr>
          <p:cNvPr id="25602" name="Content Placeholder 2"/>
          <p:cNvSpPr>
            <a:spLocks noGrp="1"/>
          </p:cNvSpPr>
          <p:nvPr>
            <p:ph sz="half" idx="1"/>
          </p:nvPr>
        </p:nvSpPr>
        <p:spPr/>
        <p:txBody>
          <a:bodyPr/>
          <a:lstStyle/>
          <a:p>
            <a:pPr marL="457200" indent="-457200">
              <a:buFont typeface="Arial" panose="020B0604020202020204" pitchFamily="34" charset="0"/>
              <a:buChar char="•"/>
            </a:pPr>
            <a:r>
              <a:rPr lang="en-US" dirty="0"/>
              <a:t>Has three stages</a:t>
            </a:r>
          </a:p>
          <a:p>
            <a:pPr marL="457200" indent="-457200">
              <a:buFont typeface="Arial" panose="020B0604020202020204" pitchFamily="34" charset="0"/>
              <a:buChar char="•"/>
            </a:pPr>
            <a:r>
              <a:rPr lang="en-US" dirty="0"/>
              <a:t>Activated by </a:t>
            </a:r>
            <a:r>
              <a:rPr lang="nn-NO" dirty="0"/>
              <a:t>IgM, IgG1, IgG2, and IgG3 </a:t>
            </a:r>
          </a:p>
          <a:p>
            <a:pPr marL="457200" indent="-457200">
              <a:buFont typeface="Arial" panose="020B0604020202020204" pitchFamily="34" charset="0"/>
              <a:buChar char="•"/>
            </a:pPr>
            <a:r>
              <a:rPr lang="en-US" dirty="0"/>
              <a:t>IgM: Most efficient due to multiple binding sites </a:t>
            </a:r>
            <a:endParaRPr lang="nn-NO" dirty="0"/>
          </a:p>
        </p:txBody>
      </p:sp>
      <p:pic>
        <p:nvPicPr>
          <p:cNvPr id="1026" name="Picture 2" descr="C:\Documents and Settings\ritesh.narkar\Desktop\Prashant\fadc5\22 dec\Save for webpage\4466_F07_01.jpg"/>
          <p:cNvPicPr>
            <a:picLocks noGrp="1" noChangeAspect="1" noChangeArrowheads="1"/>
          </p:cNvPicPr>
          <p:nvPr>
            <p:ph sz="half" idx="2"/>
          </p:nvPr>
        </p:nvPicPr>
        <p:blipFill>
          <a:blip r:embed="rId3" cstate="print"/>
          <a:srcRect/>
          <a:stretch>
            <a:fillRect/>
          </a:stretch>
        </p:blipFill>
        <p:spPr bwMode="auto">
          <a:xfrm>
            <a:off x="5314950" y="1426468"/>
            <a:ext cx="2533650" cy="4727378"/>
          </a:xfrm>
          <a:prstGeom prst="rect">
            <a:avLst/>
          </a:prstGeom>
          <a:noFill/>
        </p:spPr>
      </p:pic>
    </p:spTree>
    <p:extLst>
      <p:ext uri="{BB962C8B-B14F-4D97-AF65-F5344CB8AC3E}">
        <p14:creationId xmlns:p14="http://schemas.microsoft.com/office/powerpoint/2010/main" val="2858033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The Classical Pathway</a:t>
            </a:r>
          </a:p>
        </p:txBody>
      </p:sp>
      <p:sp>
        <p:nvSpPr>
          <p:cNvPr id="25602" name="Content Placeholder 2"/>
          <p:cNvSpPr>
            <a:spLocks noGrp="1"/>
          </p:cNvSpPr>
          <p:nvPr>
            <p:ph sz="half" idx="1"/>
          </p:nvPr>
        </p:nvSpPr>
        <p:spPr>
          <a:xfrm>
            <a:off x="628650" y="1524000"/>
            <a:ext cx="7829550" cy="4427538"/>
          </a:xfrm>
        </p:spPr>
        <p:txBody>
          <a:bodyPr/>
          <a:lstStyle/>
          <a:p>
            <a:pPr marL="457200" indent="-457200">
              <a:buFont typeface="Arial" panose="020B0604020202020204" pitchFamily="34" charset="0"/>
              <a:buChar char="•"/>
            </a:pPr>
            <a:r>
              <a:rPr lang="en-US" dirty="0"/>
              <a:t>Also activated by substances that bind complement directly:</a:t>
            </a:r>
          </a:p>
          <a:p>
            <a:pPr marL="857250" lvl="1" indent="-457200">
              <a:buFont typeface="Arial" panose="020B0604020202020204" pitchFamily="34" charset="0"/>
              <a:buChar char="•"/>
            </a:pPr>
            <a:r>
              <a:rPr lang="en-US" dirty="0"/>
              <a:t>C-reactive protein</a:t>
            </a:r>
          </a:p>
          <a:p>
            <a:pPr marL="857250" lvl="1" indent="-457200">
              <a:buFont typeface="Arial" panose="020B0604020202020204" pitchFamily="34" charset="0"/>
              <a:buChar char="•"/>
            </a:pPr>
            <a:r>
              <a:rPr lang="en-US" dirty="0"/>
              <a:t>Certain viruses</a:t>
            </a:r>
          </a:p>
          <a:p>
            <a:pPr marL="857250" lvl="1" indent="-457200">
              <a:buFont typeface="Arial" panose="020B0604020202020204" pitchFamily="34" charset="0"/>
              <a:buChar char="•"/>
            </a:pPr>
            <a:r>
              <a:rPr lang="en-US" dirty="0"/>
              <a:t>Mycoplasmas</a:t>
            </a:r>
          </a:p>
          <a:p>
            <a:pPr marL="857250" lvl="1" indent="-457200">
              <a:buFont typeface="Arial" panose="020B0604020202020204" pitchFamily="34" charset="0"/>
              <a:buChar char="•"/>
            </a:pPr>
            <a:r>
              <a:rPr lang="en-US" dirty="0"/>
              <a:t>Certain gram-negative bacteria</a:t>
            </a:r>
          </a:p>
          <a:p>
            <a:pPr marL="857250" lvl="1" indent="-457200">
              <a:buFont typeface="Arial" panose="020B0604020202020204" pitchFamily="34" charset="0"/>
              <a:buChar char="•"/>
            </a:pPr>
            <a:r>
              <a:rPr lang="en-US" dirty="0"/>
              <a:t>Some protozoa</a:t>
            </a:r>
          </a:p>
        </p:txBody>
      </p:sp>
    </p:spTree>
    <p:extLst>
      <p:ext uri="{BB962C8B-B14F-4D97-AF65-F5344CB8AC3E}">
        <p14:creationId xmlns:p14="http://schemas.microsoft.com/office/powerpoint/2010/main" val="4237376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The Classical Pathway: Recognition Unit</a:t>
            </a:r>
          </a:p>
        </p:txBody>
      </p:sp>
      <p:sp>
        <p:nvSpPr>
          <p:cNvPr id="3" name="Content Placeholder 2"/>
          <p:cNvSpPr>
            <a:spLocks noGrp="1"/>
          </p:cNvSpPr>
          <p:nvPr>
            <p:ph sz="half" idx="1"/>
          </p:nvPr>
        </p:nvSpPr>
        <p:spPr/>
        <p:txBody>
          <a:bodyPr/>
          <a:lstStyle/>
          <a:p>
            <a:pPr marL="457200" indent="-457200">
              <a:buFont typeface="Arial" panose="020B0604020202020204" pitchFamily="34" charset="0"/>
              <a:buChar char="•"/>
            </a:pPr>
            <a:r>
              <a:rPr lang="en-US" dirty="0"/>
              <a:t>C1</a:t>
            </a:r>
          </a:p>
          <a:p>
            <a:pPr marL="857250" lvl="1" indent="-457200">
              <a:buFont typeface="Arial" panose="020B0604020202020204" pitchFamily="34" charset="0"/>
              <a:buChar char="•"/>
            </a:pPr>
            <a:r>
              <a:rPr lang="en-US" dirty="0"/>
              <a:t>First complement component to bind </a:t>
            </a:r>
          </a:p>
          <a:p>
            <a:pPr marL="857250" lvl="1" indent="-457200">
              <a:buFont typeface="Arial" panose="020B0604020202020204" pitchFamily="34" charset="0"/>
              <a:buChar char="•"/>
            </a:pPr>
            <a:r>
              <a:rPr lang="en-US" dirty="0"/>
              <a:t>Consists of three subunits: </a:t>
            </a:r>
          </a:p>
          <a:p>
            <a:pPr marL="1257300" lvl="2" indent="-457200">
              <a:buFont typeface="Arial" panose="020B0604020202020204" pitchFamily="34" charset="0"/>
              <a:buChar char="•"/>
            </a:pPr>
            <a:r>
              <a:rPr lang="en-US" dirty="0"/>
              <a:t>One Clq</a:t>
            </a:r>
          </a:p>
          <a:p>
            <a:pPr marL="1257300" lvl="2" indent="-457200">
              <a:buFont typeface="Arial" panose="020B0604020202020204" pitchFamily="34" charset="0"/>
              <a:buChar char="•"/>
            </a:pPr>
            <a:r>
              <a:rPr lang="en-US" dirty="0"/>
              <a:t>Two Clr</a:t>
            </a:r>
          </a:p>
          <a:p>
            <a:pPr marL="1257300" lvl="2" indent="-457200">
              <a:buFont typeface="Arial" panose="020B0604020202020204" pitchFamily="34" charset="0"/>
              <a:buChar char="•"/>
            </a:pPr>
            <a:r>
              <a:rPr lang="en-US" dirty="0"/>
              <a:t>Two Cls</a:t>
            </a:r>
          </a:p>
          <a:p>
            <a:pPr marL="857250" lvl="1" indent="-457200">
              <a:buFont typeface="Arial" panose="020B0604020202020204" pitchFamily="34" charset="0"/>
              <a:buChar char="•"/>
            </a:pPr>
            <a:r>
              <a:rPr lang="en-US" dirty="0"/>
              <a:t>Stabilized by calcium</a:t>
            </a:r>
          </a:p>
        </p:txBody>
      </p:sp>
      <p:pic>
        <p:nvPicPr>
          <p:cNvPr id="2050" name="Picture 2" descr="C:\Documents and Settings\ritesh.narkar\Desktop\Prashant\fadc5\22 dec\Save for webpage\4466_F07_02.jpg"/>
          <p:cNvPicPr>
            <a:picLocks noGrp="1" noChangeAspect="1" noChangeArrowheads="1"/>
          </p:cNvPicPr>
          <p:nvPr>
            <p:ph sz="half" idx="2"/>
          </p:nvPr>
        </p:nvPicPr>
        <p:blipFill>
          <a:blip r:embed="rId3" cstate="print"/>
          <a:srcRect/>
          <a:stretch>
            <a:fillRect/>
          </a:stretch>
        </p:blipFill>
        <p:spPr bwMode="auto">
          <a:xfrm>
            <a:off x="5005507" y="1514300"/>
            <a:ext cx="3152536" cy="4684714"/>
          </a:xfrm>
          <a:prstGeom prst="rect">
            <a:avLst/>
          </a:prstGeom>
          <a:noFill/>
        </p:spPr>
      </p:pic>
    </p:spTree>
    <p:extLst>
      <p:ext uri="{BB962C8B-B14F-4D97-AF65-F5344CB8AC3E}">
        <p14:creationId xmlns:p14="http://schemas.microsoft.com/office/powerpoint/2010/main" val="1015572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hapter 7&amp;quot;&quot;/&gt;&lt;property id=&quot;20307&quot; value=&quot;256&quot;/&gt;&lt;/object&gt;&lt;object type=&quot;3&quot; unique_id=&quot;11898&quot;&gt;&lt;property id=&quot;20148&quot; value=&quot;5&quot;/&gt;&lt;property id=&quot;20300&quot; value=&quot;Slide 8 - &amp;quot;The Classical Pathway&amp;quot;&quot;/&gt;&lt;property id=&quot;20307&quot; value=&quot;308&quot;/&gt;&lt;/object&gt;&lt;object type=&quot;3&quot; unique_id=&quot;11899&quot;&gt;&lt;property id=&quot;20148&quot; value=&quot;5&quot;/&gt;&lt;property id=&quot;20300&quot; value=&quot;Slide 11 - &amp;quot;The Classical Pathway: Recognition Unit&amp;quot;&quot;/&gt;&lt;property id=&quot;20307&quot; value=&quot;309&quot;/&gt;&lt;/object&gt;&lt;object type=&quot;3&quot; unique_id=&quot;12107&quot;&gt;&lt;property id=&quot;20148&quot; value=&quot;5&quot;/&gt;&lt;property id=&quot;20300&quot; value=&quot;Slide 13 - &amp;quot;The Classical Pathway: Membrane Attack Complex&amp;quot;&quot;/&gt;&lt;property id=&quot;20307&quot; value=&quot;310&quot;/&gt;&lt;/object&gt;&lt;object type=&quot;3&quot; unique_id=&quot;12332&quot;&gt;&lt;property id=&quot;20148&quot; value=&quot;5&quot;/&gt;&lt;property id=&quot;20300&quot; value=&quot;Slide 12 - &amp;quot;The Classical Pathway: The Activation Unit&amp;quot;&quot;/&gt;&lt;property id=&quot;20307&quot; value=&quot;313&quot;/&gt;&lt;/object&gt;&lt;object type=&quot;3&quot; unique_id=&quot;12414&quot;&gt;&lt;property id=&quot;20148&quot; value=&quot;5&quot;/&gt;&lt;property id=&quot;20300&quot; value=&quot;Slide 14 - &amp;quot;The Lectin Pathway&amp;quot;&quot;/&gt;&lt;property id=&quot;20307&quot; value=&quot;314&quot;/&gt;&lt;/object&gt;&lt;object type=&quot;3&quot; unique_id=&quot;12443&quot;&gt;&lt;property id=&quot;20148&quot; value=&quot;5&quot;/&gt;&lt;property id=&quot;20300&quot; value=&quot;Slide 15 - &amp;quot;The Lectin Pathway&amp;quot;&quot;/&gt;&lt;property id=&quot;20307&quot; value=&quot;315&quot;/&gt;&lt;/object&gt;&lt;object type=&quot;3&quot; unique_id=&quot;12560&quot;&gt;&lt;property id=&quot;20148&quot; value=&quot;5&quot;/&gt;&lt;property id=&quot;20300&quot; value=&quot;Slide 16 - &amp;quot;The Alternative Pathway&amp;quot;&quot;/&gt;&lt;property id=&quot;20307&quot; value=&quot;316&quot;/&gt;&lt;/object&gt;&lt;object type=&quot;3&quot; unique_id=&quot;12651&quot;&gt;&lt;property id=&quot;20148&quot; value=&quot;5&quot;/&gt;&lt;property id=&quot;20300&quot; value=&quot;Slide 17 - &amp;quot;Convergence of Pathways&amp;quot;&quot;/&gt;&lt;property id=&quot;20307&quot; value=&quot;317&quot;/&gt;&lt;/object&gt;&lt;object type=&quot;3&quot; unique_id=&quot;12652&quot;&gt;&lt;property id=&quot;20148&quot; value=&quot;5&quot;/&gt;&lt;property id=&quot;20300&quot; value=&quot;Slide 2 - &amp;quot;Chapter Overview&amp;quot;&quot;/&gt;&lt;property id=&quot;20307&quot; value=&quot;258&quot;/&gt;&lt;/object&gt;&lt;object type=&quot;3&quot; unique_id=&quot;12653&quot;&gt;&lt;property id=&quot;20148&quot; value=&quot;5&quot;/&gt;&lt;property id=&quot;20300&quot; value=&quot;Slide 3 - &amp;quot;Complement&amp;quot;&quot;/&gt;&lt;property id=&quot;20307&quot; value=&quot;259&quot;/&gt;&lt;/object&gt;&lt;object type=&quot;3&quot; unique_id=&quot;12654&quot;&gt;&lt;property id=&quot;20148&quot; value=&quot;5&quot;/&gt;&lt;property id=&quot;20300&quot; value=&quot;Slide 4 - &amp;quot;Complement&amp;quot;&quot;/&gt;&lt;property id=&quot;20307&quot; value=&quot;260&quot;/&gt;&lt;/object&gt;&lt;object type=&quot;3&quot; unique_id=&quot;12655&quot;&gt;&lt;property id=&quot;20148&quot; value=&quot;5&quot;/&gt;&lt;property id=&quot;20300&quot; value=&quot;Slide 5 - &amp;quot;Complement Fragments/Components&amp;quot;&quot;/&gt;&lt;property id=&quot;20307&quot; value=&quot;263&quot;/&gt;&lt;/object&gt;&lt;object type=&quot;3&quot; unique_id=&quot;12656&quot;&gt;&lt;property id=&quot;20148&quot; value=&quot;5&quot;/&gt;&lt;property id=&quot;20300&quot; value=&quot;Slide 6 - &amp;quot;Complement System Activation&amp;quot;&quot;/&gt;&lt;property id=&quot;20307&quot; value=&quot;261&quot;/&gt;&lt;/object&gt;&lt;object type=&quot;3&quot; unique_id=&quot;12657&quot;&gt;&lt;property id=&quot;20148&quot; value=&quot;5&quot;/&gt;&lt;property id=&quot;20300&quot; value=&quot;Slide 7 - &amp;quot;The Classical Pathway&amp;quot;&quot;/&gt;&lt;property id=&quot;20307&quot; value=&quot;264&quot;/&gt;&lt;/object&gt;&lt;object type=&quot;3&quot; unique_id=&quot;12658&quot;&gt;&lt;property id=&quot;20148&quot; value=&quot;5&quot;/&gt;&lt;property id=&quot;20300&quot; value=&quot;Slide 9 - &amp;quot;The Classical Pathway: Recognition Unit&amp;quot;&quot;/&gt;&lt;property id=&quot;20307&quot; value=&quot;266&quot;/&gt;&lt;/object&gt;&lt;object type=&quot;3&quot; unique_id=&quot;12659&quot;&gt;&lt;property id=&quot;20148&quot; value=&quot;5&quot;/&gt;&lt;property id=&quot;20300&quot; value=&quot;Slide 10 - &amp;quot;The Classical Pathway: Recognition Unit&amp;quot;&quot;/&gt;&lt;property id=&quot;20307&quot; value=&quot;268&quot;/&gt;&lt;/object&gt;&lt;object type=&quot;3&quot; unique_id=&quot;12660&quot;&gt;&lt;property id=&quot;20148&quot; value=&quot;5&quot;/&gt;&lt;property id=&quot;20300&quot; value=&quot;Slide 18 - &amp;quot;System Controls in Plasma&amp;quot;&quot;/&gt;&lt;property id=&quot;20307&quot; value=&quot;318&quot;/&gt;&lt;/object&gt;&lt;object type=&quot;3&quot; unique_id=&quot;12661&quot;&gt;&lt;property id=&quot;20148&quot; value=&quot;5&quot;/&gt;&lt;property id=&quot;20300&quot; value=&quot;Slide 19 - &amp;quot;System Controls&amp;quot;&quot;/&gt;&lt;property id=&quot;20307&quot; value=&quot;319&quot;/&gt;&lt;/object&gt;&lt;object type=&quot;3&quot; unique_id=&quot;12662&quot;&gt;&lt;property id=&quot;20148&quot; value=&quot;5&quot;/&gt;&lt;property id=&quot;20300&quot; value=&quot;Slide 20 - &amp;quot;Cellular Complement Controls&amp;quot;&quot;/&gt;&lt;property id=&quot;20307&quot; value=&quot;323&quot;/&gt;&lt;/object&gt;&lt;object type=&quot;3&quot; unique_id=&quot;12663&quot;&gt;&lt;property id=&quot;20148&quot; value=&quot;5&quot;/&gt;&lt;property id=&quot;20300&quot; value=&quot;Slide 21 - &amp;quot;Biological Roles of Complement Receptors&amp;quot;&quot;/&gt;&lt;property id=&quot;20307&quot; value=&quot;320&quot;/&gt;&lt;/object&gt;&lt;object type=&quot;3&quot; unique_id=&quot;12664&quot;&gt;&lt;property id=&quot;20148&quot; value=&quot;5&quot;/&gt;&lt;property id=&quot;20300&quot; value=&quot;Slide 22 - &amp;quot;Biological Manifestations of Complement Activation&amp;quot;&quot;/&gt;&lt;property id=&quot;20307&quot; value=&quot;321&quot;/&gt;&lt;/object&gt;&lt;object type=&quot;3&quot; unique_id=&quot;12665&quot;&gt;&lt;property id=&quot;20148&quot; value=&quot;5&quot;/&gt;&lt;property id=&quot;20300&quot; value=&quot;Slide 23 - &amp;quot;Biological Manifestations of Complement Activation&amp;quot;&quot;/&gt;&lt;property id=&quot;20307&quot; value=&quot;322&quot;/&gt;&lt;/object&gt;&lt;object type=&quot;3&quot; unique_id=&quot;12666&quot;&gt;&lt;property id=&quot;20148&quot; value=&quot;5&quot;/&gt;&lt;property id=&quot;20300&quot; value=&quot;Slide 24 - &amp;quot;Complement and Disease States&amp;quot;&quot;/&gt;&lt;property id=&quot;20307&quot; value=&quot;324&quot;/&gt;&lt;/object&gt;&lt;object type=&quot;3&quot; unique_id=&quot;12667&quot;&gt;&lt;property id=&quot;20148&quot; value=&quot;5&quot;/&gt;&lt;property id=&quot;20300&quot; value=&quot;Slide 25 - &amp;quot;Complement Deficiencies&amp;quot;&quot;/&gt;&lt;property id=&quot;20307&quot; value=&quot;325&quot;/&gt;&lt;/object&gt;&lt;object type=&quot;3&quot; unique_id=&quot;12668&quot;&gt;&lt;property id=&quot;20148&quot; value=&quot;5&quot;/&gt;&lt;property id=&quot;20300&quot; value=&quot;Slide 26 - &amp;quot;Laboratory Detection of Complement Abnormalities&amp;quot;&quot;/&gt;&lt;property id=&quot;20307&quot; value=&quot;326&quot;/&gt;&lt;/object&gt;&lt;object type=&quot;3&quot; unique_id=&quot;12669&quot;&gt;&lt;property id=&quot;20148&quot; value=&quot;5&quot;/&gt;&lt;property id=&quot;20300&quot; value=&quot;Slide 27 - &amp;quot;Laboratory Detection of Complement Abnormalities&amp;quot;&quot;/&gt;&lt;property id=&quot;20307&quot; value=&quot;327&quot;/&gt;&lt;/object&gt;&lt;object type=&quot;3&quot; unique_id=&quot;12670&quot;&gt;&lt;property id=&quot;20148&quot; value=&quot;5&quot;/&gt;&lt;property id=&quot;20300&quot; value=&quot;Slide 28 - &amp;quot;Interpretation of Laboratory Findings&amp;quot;&quot;/&gt;&lt;property id=&quot;20307&quot; value=&quot;328&quot;/&gt;&lt;/object&gt;&lt;object type=&quot;3&quot; unique_id=&quot;12671&quot;&gt;&lt;property id=&quot;20148&quot; value=&quot;5&quot;/&gt;&lt;property id=&quot;20300&quot; value=&quot;Slide 29 - &amp;quot;Summary&amp;quot;&quot;/&gt;&lt;property id=&quot;20307&quot; value=&quot;329&quot;/&gt;&lt;/object&gt;&lt;object type=&quot;3&quot; unique_id=&quot;12672&quot;&gt;&lt;property id=&quot;20148&quot; value=&quot;5&quot;/&gt;&lt;property id=&quot;20300&quot; value=&quot;Slide 30 - &amp;quot;Summary&amp;quot;&quot;/&gt;&lt;property id=&quot;20307&quot; value=&quot;332&quot;/&gt;&lt;/object&gt;&lt;object type=&quot;3&quot; unique_id=&quot;12673&quot;&gt;&lt;property id=&quot;20148&quot; value=&quot;5&quot;/&gt;&lt;property id=&quot;20300&quot; value=&quot;Slide 31 - &amp;quot;Summary&amp;quot;&quot;/&gt;&lt;property id=&quot;20307&quot; value=&quot;333&quot;/&gt;&lt;/object&gt;&lt;object type=&quot;3&quot; unique_id=&quot;12674&quot;&gt;&lt;property id=&quot;20148&quot; value=&quot;5&quot;/&gt;&lt;property id=&quot;20300&quot; value=&quot;Slide 32 - &amp;quot;Summary&amp;quot;&quot;/&gt;&lt;property id=&quot;20307&quot; value=&quot;330&quot;/&gt;&lt;/object&gt;&lt;object type=&quot;3&quot; unique_id=&quot;12675&quot;&gt;&lt;property id=&quot;20148&quot; value=&quot;5&quot;/&gt;&lt;property id=&quot;20300&quot; value=&quot;Slide 33 - &amp;quot;Summary&amp;quot;&quot;/&gt;&lt;property id=&quot;20307&quot; value=&quot;331&quot;/&gt;&lt;/object&gt;&lt;object type=&quot;3&quot; unique_id=&quot;12676&quot;&gt;&lt;property id=&quot;20148&quot; value=&quot;5&quot;/&gt;&lt;property id=&quot;20300&quot; value=&quot;Slide 34 - &amp;quot;Summary&amp;quot;&quot;/&gt;&lt;property id=&quot;20307&quot; value=&quot;334&quot;/&gt;&lt;/object&gt;&lt;/object&gt;&lt;/object&gt;&lt;/database&gt;"/>
  <p:tag name="SECTOMILLISECCONVERTED" val="1"/>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Stevens_Clinical_Immunology4e</Template>
  <TotalTime>1443</TotalTime>
  <Words>2352</Words>
  <Application>Microsoft Office PowerPoint</Application>
  <PresentationFormat>On-screen Show (4:3)</PresentationFormat>
  <Paragraphs>340</Paragraphs>
  <Slides>35</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ＭＳ Ｐゴシック</vt:lpstr>
      <vt:lpstr>Adobe Heiti Std R</vt:lpstr>
      <vt:lpstr>Arial</vt:lpstr>
      <vt:lpstr>Calibri</vt:lpstr>
      <vt:lpstr>Calibri Light</vt:lpstr>
      <vt:lpstr>Wingdings</vt:lpstr>
      <vt:lpstr>Template</vt:lpstr>
      <vt:lpstr>Custom Design</vt:lpstr>
      <vt:lpstr>Part VII</vt:lpstr>
      <vt:lpstr>Chapter Overview</vt:lpstr>
      <vt:lpstr>Complement</vt:lpstr>
      <vt:lpstr>Complement</vt:lpstr>
      <vt:lpstr>Complement Fragments/Components</vt:lpstr>
      <vt:lpstr>Complement System Activation</vt:lpstr>
      <vt:lpstr>The Classical Pathway</vt:lpstr>
      <vt:lpstr>The Classical Pathway</vt:lpstr>
      <vt:lpstr>The Classical Pathway: Recognition Unit</vt:lpstr>
      <vt:lpstr>The Classical Pathway: Recognition Unit</vt:lpstr>
      <vt:lpstr>The Classical Pathway: Recognition Unit</vt:lpstr>
      <vt:lpstr>The Classical Pathway: The Activation Unit</vt:lpstr>
      <vt:lpstr>The Classical Pathway: The Activation Unit</vt:lpstr>
      <vt:lpstr>The Classical Pathway: Membrane Attack Complex</vt:lpstr>
      <vt:lpstr>The Lectin Pathway</vt:lpstr>
      <vt:lpstr>The Lectin Pathway</vt:lpstr>
      <vt:lpstr>The Alternative Pathway</vt:lpstr>
      <vt:lpstr>Convergence of Pathways</vt:lpstr>
      <vt:lpstr>System Controls in Plasma</vt:lpstr>
      <vt:lpstr>System Controls</vt:lpstr>
      <vt:lpstr>Cellular Complement Controls</vt:lpstr>
      <vt:lpstr>Biological Roles of Complement Receptors</vt:lpstr>
      <vt:lpstr>Biological Manifestations of Complement Activation</vt:lpstr>
      <vt:lpstr>Biological Manifestations of Complement Activation</vt:lpstr>
      <vt:lpstr>Complement and Disease States</vt:lpstr>
      <vt:lpstr>Complement Deficiencies</vt:lpstr>
      <vt:lpstr>Laboratory Detection of Complement Abnormalities</vt:lpstr>
      <vt:lpstr>Laboratory Detection of Complement Abnormalities</vt:lpstr>
      <vt:lpstr>Interpretation of Laboratory Findings</vt:lpstr>
      <vt:lpstr>Summary</vt:lpstr>
      <vt:lpstr>Summary</vt:lpstr>
      <vt:lpstr>Summary</vt:lpstr>
      <vt:lpstr>Summary</vt:lpstr>
      <vt:lpstr>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Upstate</dc:creator>
  <cp:lastModifiedBy>Tyler Thomas</cp:lastModifiedBy>
  <cp:revision>170</cp:revision>
  <dcterms:created xsi:type="dcterms:W3CDTF">2015-05-26T17:12:42Z</dcterms:created>
  <dcterms:modified xsi:type="dcterms:W3CDTF">2023-08-21T18:34:12Z</dcterms:modified>
</cp:coreProperties>
</file>