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75" r:id="rId2"/>
  </p:sldMasterIdLst>
  <p:notesMasterIdLst>
    <p:notesMasterId r:id="rId23"/>
  </p:notesMasterIdLst>
  <p:handoutMasterIdLst>
    <p:handoutMasterId r:id="rId24"/>
  </p:handoutMasterIdLst>
  <p:sldIdLst>
    <p:sldId id="256" r:id="rId3"/>
    <p:sldId id="263" r:id="rId4"/>
    <p:sldId id="348" r:id="rId5"/>
    <p:sldId id="349" r:id="rId6"/>
    <p:sldId id="350" r:id="rId7"/>
    <p:sldId id="351" r:id="rId8"/>
    <p:sldId id="363" r:id="rId9"/>
    <p:sldId id="352" r:id="rId10"/>
    <p:sldId id="353" r:id="rId11"/>
    <p:sldId id="354" r:id="rId12"/>
    <p:sldId id="357" r:id="rId13"/>
    <p:sldId id="362" r:id="rId14"/>
    <p:sldId id="359" r:id="rId15"/>
    <p:sldId id="358" r:id="rId16"/>
    <p:sldId id="360" r:id="rId17"/>
    <p:sldId id="361" r:id="rId18"/>
    <p:sldId id="347" r:id="rId19"/>
    <p:sldId id="356" r:id="rId20"/>
    <p:sldId id="355" r:id="rId21"/>
    <p:sldId id="314" r:id="rId22"/>
  </p:sldIdLst>
  <p:sldSz cx="9144000" cy="6858000" type="screen4x3"/>
  <p:notesSz cx="7010400" cy="9296400"/>
  <p:custDataLst>
    <p:tags r:id="rId25"/>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425" autoAdjust="0"/>
    <p:restoredTop sz="84022" autoAdjust="0"/>
  </p:normalViewPr>
  <p:slideViewPr>
    <p:cSldViewPr snapToGrid="0">
      <p:cViewPr varScale="1">
        <p:scale>
          <a:sx n="101" d="100"/>
          <a:sy n="101" d="100"/>
        </p:scale>
        <p:origin x="1812" y="10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ags" Target="tags/tag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59F871C8-5902-471B-9743-3A5438F11777}" type="datetimeFigureOut">
              <a:rPr lang="en-US" smtClean="0"/>
              <a:pPr/>
              <a:t>8/21/2023</a:t>
            </a:fld>
            <a:endParaRPr lang="en-US" dirty="0"/>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DC4A5574-1158-46D1-A678-843B1F1774DB}" type="slidenum">
              <a:rPr lang="en-US" smtClean="0"/>
              <a:pPr/>
              <a:t>‹#›</a:t>
            </a:fld>
            <a:endParaRPr lang="en-US" dirty="0"/>
          </a:p>
        </p:txBody>
      </p:sp>
    </p:spTree>
    <p:extLst>
      <p:ext uri="{BB962C8B-B14F-4D97-AF65-F5344CB8AC3E}">
        <p14:creationId xmlns:p14="http://schemas.microsoft.com/office/powerpoint/2010/main" val="80270490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970338" y="0"/>
            <a:ext cx="3038475" cy="466725"/>
          </a:xfrm>
          <a:prstGeom prst="rect">
            <a:avLst/>
          </a:prstGeom>
        </p:spPr>
        <p:txBody>
          <a:bodyPr vert="horz" lIns="91440" tIns="45720" rIns="91440" bIns="45720" rtlCol="0"/>
          <a:lstStyle>
            <a:lvl1pPr algn="r">
              <a:defRPr sz="1200"/>
            </a:lvl1pPr>
          </a:lstStyle>
          <a:p>
            <a:fld id="{D34DFD93-2A24-41B7-A830-946190862C54}" type="datetimeFigureOut">
              <a:rPr lang="en-US" smtClean="0"/>
              <a:pPr/>
              <a:t>8/21/2023</a:t>
            </a:fld>
            <a:endParaRPr lang="en-US" dirty="0"/>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701675" y="4473575"/>
            <a:ext cx="5607050" cy="366077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338" y="8829675"/>
            <a:ext cx="3038475" cy="466725"/>
          </a:xfrm>
          <a:prstGeom prst="rect">
            <a:avLst/>
          </a:prstGeom>
        </p:spPr>
        <p:txBody>
          <a:bodyPr vert="horz" lIns="91440" tIns="45720" rIns="91440" bIns="45720" rtlCol="0" anchor="b"/>
          <a:lstStyle>
            <a:lvl1pPr algn="r">
              <a:defRPr sz="1200"/>
            </a:lvl1pPr>
          </a:lstStyle>
          <a:p>
            <a:fld id="{5A0FED14-0B4E-419D-887F-FFE90175B62D}" type="slidenum">
              <a:rPr lang="en-US" smtClean="0"/>
              <a:pPr/>
              <a:t>‹#›</a:t>
            </a:fld>
            <a:endParaRPr lang="en-US" dirty="0"/>
          </a:p>
        </p:txBody>
      </p:sp>
    </p:spTree>
    <p:extLst>
      <p:ext uri="{BB962C8B-B14F-4D97-AF65-F5344CB8AC3E}">
        <p14:creationId xmlns:p14="http://schemas.microsoft.com/office/powerpoint/2010/main" val="34093209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n-US" dirty="0"/>
              <a:t>Figure 9-3.</a:t>
            </a:r>
            <a:r>
              <a:rPr lang="en-US" baseline="0" dirty="0"/>
              <a:t> </a:t>
            </a:r>
            <a:r>
              <a:rPr lang="en-US" dirty="0"/>
              <a:t>(A) Steps in accurately measuring a liquid with a serological pipette. (B) How to read a meniscus.</a:t>
            </a:r>
          </a:p>
        </p:txBody>
      </p:sp>
      <p:sp>
        <p:nvSpPr>
          <p:cNvPr id="4" name="Slide Number Placeholder 3"/>
          <p:cNvSpPr>
            <a:spLocks noGrp="1"/>
          </p:cNvSpPr>
          <p:nvPr>
            <p:ph type="sldNum" sz="quarter" idx="10"/>
          </p:nvPr>
        </p:nvSpPr>
        <p:spPr/>
        <p:txBody>
          <a:bodyPr/>
          <a:lstStyle/>
          <a:p>
            <a:fld id="{5A0FED14-0B4E-419D-887F-FFE90175B62D}" type="slidenum">
              <a:rPr lang="en-US" smtClean="0"/>
              <a:pPr/>
              <a:t>6</a:t>
            </a:fld>
            <a:endParaRPr lang="en-US" dirty="0"/>
          </a:p>
        </p:txBody>
      </p:sp>
    </p:spTree>
    <p:extLst>
      <p:ext uri="{BB962C8B-B14F-4D97-AF65-F5344CB8AC3E}">
        <p14:creationId xmlns:p14="http://schemas.microsoft.com/office/powerpoint/2010/main" val="36087842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n-US" dirty="0"/>
              <a:t>Figure 9-3.</a:t>
            </a:r>
            <a:r>
              <a:rPr lang="en-US" baseline="0" dirty="0"/>
              <a:t> </a:t>
            </a:r>
            <a:r>
              <a:rPr lang="en-US" dirty="0"/>
              <a:t>(A) Steps in accurately measuring a liquid with a serological pipette. (B) How to read a meniscus.</a:t>
            </a:r>
          </a:p>
        </p:txBody>
      </p:sp>
      <p:sp>
        <p:nvSpPr>
          <p:cNvPr id="4" name="Slide Number Placeholder 3"/>
          <p:cNvSpPr>
            <a:spLocks noGrp="1"/>
          </p:cNvSpPr>
          <p:nvPr>
            <p:ph type="sldNum" sz="quarter" idx="10"/>
          </p:nvPr>
        </p:nvSpPr>
        <p:spPr/>
        <p:txBody>
          <a:bodyPr/>
          <a:lstStyle/>
          <a:p>
            <a:fld id="{5A0FED14-0B4E-419D-887F-FFE90175B62D}" type="slidenum">
              <a:rPr lang="en-US" smtClean="0"/>
              <a:pPr/>
              <a:t>7</a:t>
            </a:fld>
            <a:endParaRPr lang="en-US" dirty="0"/>
          </a:p>
        </p:txBody>
      </p:sp>
    </p:spTree>
    <p:extLst>
      <p:ext uri="{BB962C8B-B14F-4D97-AF65-F5344CB8AC3E}">
        <p14:creationId xmlns:p14="http://schemas.microsoft.com/office/powerpoint/2010/main" val="36087842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The instructor may choose to include</a:t>
            </a:r>
            <a:r>
              <a:rPr lang="en-US" baseline="0" dirty="0"/>
              <a:t> class-specific examples.</a:t>
            </a:r>
            <a:endParaRPr lang="en-US" dirty="0"/>
          </a:p>
        </p:txBody>
      </p:sp>
      <p:sp>
        <p:nvSpPr>
          <p:cNvPr id="4" name="Slide Number Placeholder 3"/>
          <p:cNvSpPr>
            <a:spLocks noGrp="1"/>
          </p:cNvSpPr>
          <p:nvPr>
            <p:ph type="sldNum" sz="quarter" idx="10"/>
          </p:nvPr>
        </p:nvSpPr>
        <p:spPr/>
        <p:txBody>
          <a:bodyPr/>
          <a:lstStyle/>
          <a:p>
            <a:fld id="{5A0FED14-0B4E-419D-887F-FFE90175B62D}" type="slidenum">
              <a:rPr lang="en-US" smtClean="0"/>
              <a:pPr/>
              <a:t>9</a:t>
            </a:fld>
            <a:endParaRPr lang="en-US" dirty="0"/>
          </a:p>
        </p:txBody>
      </p:sp>
    </p:spTree>
    <p:extLst>
      <p:ext uri="{BB962C8B-B14F-4D97-AF65-F5344CB8AC3E}">
        <p14:creationId xmlns:p14="http://schemas.microsoft.com/office/powerpoint/2010/main" val="18210491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Figure 9-6. </a:t>
            </a:r>
            <a:r>
              <a:rPr lang="en-US" sz="1200" b="0" i="0" u="none" strike="noStrike" kern="1200" baseline="0" dirty="0">
                <a:solidFill>
                  <a:schemeClr val="tx1"/>
                </a:solidFill>
                <a:latin typeface="+mn-lt"/>
                <a:ea typeface="+mn-ea"/>
                <a:cs typeface="+mn-cs"/>
              </a:rPr>
              <a:t>Serial dilution. Each tube contains the same amount of diluent and a blue dye (food coloring). Each time a dilution is made, the amount of dye is cut in half in each successive tube. The final volume of each tube should be exactly the same. The color becomes visibly lighter with each dilution.</a:t>
            </a:r>
            <a:endParaRPr lang="en-US" dirty="0"/>
          </a:p>
        </p:txBody>
      </p:sp>
      <p:sp>
        <p:nvSpPr>
          <p:cNvPr id="4" name="Slide Number Placeholder 3"/>
          <p:cNvSpPr>
            <a:spLocks noGrp="1"/>
          </p:cNvSpPr>
          <p:nvPr>
            <p:ph type="sldNum" sz="quarter" idx="10"/>
          </p:nvPr>
        </p:nvSpPr>
        <p:spPr/>
        <p:txBody>
          <a:bodyPr/>
          <a:lstStyle/>
          <a:p>
            <a:fld id="{5A0FED14-0B4E-419D-887F-FFE90175B62D}" type="slidenum">
              <a:rPr lang="en-US" smtClean="0"/>
              <a:pPr/>
              <a:t>10</a:t>
            </a:fld>
            <a:endParaRPr lang="en-US" dirty="0"/>
          </a:p>
        </p:txBody>
      </p:sp>
    </p:spTree>
    <p:extLst>
      <p:ext uri="{BB962C8B-B14F-4D97-AF65-F5344CB8AC3E}">
        <p14:creationId xmlns:p14="http://schemas.microsoft.com/office/powerpoint/2010/main" val="6901366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0FED14-0B4E-419D-887F-FFE90175B62D}" type="slidenum">
              <a:rPr lang="en-US" smtClean="0"/>
              <a:pPr/>
              <a:t>11</a:t>
            </a:fld>
            <a:endParaRPr lang="en-US" dirty="0"/>
          </a:p>
        </p:txBody>
      </p:sp>
    </p:spTree>
    <p:extLst>
      <p:ext uri="{BB962C8B-B14F-4D97-AF65-F5344CB8AC3E}">
        <p14:creationId xmlns:p14="http://schemas.microsoft.com/office/powerpoint/2010/main" val="117797106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4" name="TextBox 5"/>
          <p:cNvSpPr txBox="1">
            <a:spLocks noChangeArrowheads="1"/>
          </p:cNvSpPr>
          <p:nvPr/>
        </p:nvSpPr>
        <p:spPr bwMode="auto">
          <a:xfrm>
            <a:off x="515938" y="6251575"/>
            <a:ext cx="2420937" cy="2460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US" altLang="en-US" sz="1000" dirty="0">
                <a:latin typeface="Arial" panose="020B0604020202020204" pitchFamily="34" charset="0"/>
                <a:ea typeface="ＭＳ Ｐゴシック" panose="020B0600070205080204" pitchFamily="34" charset="-128"/>
              </a:rPr>
              <a:t>Copyright © 2017 F.A. Davis Company</a:t>
            </a:r>
          </a:p>
        </p:txBody>
      </p:sp>
      <p:pic>
        <p:nvPicPr>
          <p:cNvPr id="5" name="Picture 7" descr="FADlogo.png"/>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140575" y="5889625"/>
            <a:ext cx="1622425" cy="5873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 name="Title 1"/>
          <p:cNvSpPr>
            <a:spLocks noGrp="1"/>
          </p:cNvSpPr>
          <p:nvPr>
            <p:ph type="ctrTitle"/>
          </p:nvPr>
        </p:nvSpPr>
        <p:spPr>
          <a:xfrm>
            <a:off x="2895600" y="2209800"/>
            <a:ext cx="5791200" cy="990600"/>
          </a:xfrm>
        </p:spPr>
        <p:txBody>
          <a:bodyPr>
            <a:normAutofit/>
          </a:bodyPr>
          <a:lstStyle>
            <a:lvl1pPr algn="r">
              <a:defRPr sz="3600" baseline="0">
                <a:solidFill>
                  <a:srgbClr val="1A4B9A"/>
                </a:solidFill>
                <a:latin typeface="+mj-lt"/>
                <a:ea typeface="Adobe Heiti Std R" pitchFamily="34" charset="-128"/>
              </a:defRPr>
            </a:lvl1pPr>
          </a:lstStyle>
          <a:p>
            <a:r>
              <a:rPr lang="en-US"/>
              <a:t>Click to edit Master title style</a:t>
            </a:r>
            <a:endParaRPr lang="en-US" dirty="0"/>
          </a:p>
        </p:txBody>
      </p:sp>
      <p:sp>
        <p:nvSpPr>
          <p:cNvPr id="3" name="Subtitle 2"/>
          <p:cNvSpPr>
            <a:spLocks noGrp="1"/>
          </p:cNvSpPr>
          <p:nvPr>
            <p:ph type="subTitle" idx="1"/>
          </p:nvPr>
        </p:nvSpPr>
        <p:spPr>
          <a:xfrm>
            <a:off x="2895600" y="3429000"/>
            <a:ext cx="5791200" cy="838200"/>
          </a:xfrm>
        </p:spPr>
        <p:txBody>
          <a:bodyPr>
            <a:noAutofit/>
          </a:bodyPr>
          <a:lstStyle>
            <a:lvl1pPr marL="0" indent="0" algn="r">
              <a:buNone/>
              <a:defRPr sz="3200" baseline="0">
                <a:solidFill>
                  <a:schemeClr val="tx1"/>
                </a:solidFill>
                <a:latin typeface="+mn-lt"/>
                <a:ea typeface="Adobe Heiti Std R" pitchFamily="34" charset="-128"/>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Tree>
    <p:extLst>
      <p:ext uri="{BB962C8B-B14F-4D97-AF65-F5344CB8AC3E}">
        <p14:creationId xmlns:p14="http://schemas.microsoft.com/office/powerpoint/2010/main" val="36943603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4D815CA-F426-42BA-BB41-B338C1CCE269}" type="datetimeFigureOut">
              <a:rPr lang="en-US" smtClean="0"/>
              <a:pPr/>
              <a:t>8/21/2023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3F6B308-C650-4F6D-84E9-62CEA1112517}" type="slidenum">
              <a:rPr lang="en-US" smtClean="0"/>
              <a:pPr/>
              <a:t>‹#›</a:t>
            </a:fld>
            <a:endParaRPr lang="en-US" dirty="0"/>
          </a:p>
        </p:txBody>
      </p:sp>
    </p:spTree>
    <p:extLst>
      <p:ext uri="{BB962C8B-B14F-4D97-AF65-F5344CB8AC3E}">
        <p14:creationId xmlns:p14="http://schemas.microsoft.com/office/powerpoint/2010/main" val="40617863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4D815CA-F426-42BA-BB41-B338C1CCE269}" type="datetimeFigureOut">
              <a:rPr lang="en-US" smtClean="0"/>
              <a:pPr/>
              <a:t>8/21/2023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3F6B308-C650-4F6D-84E9-62CEA1112517}" type="slidenum">
              <a:rPr lang="en-US" smtClean="0"/>
              <a:pPr/>
              <a:t>‹#›</a:t>
            </a:fld>
            <a:endParaRPr lang="en-US" dirty="0"/>
          </a:p>
        </p:txBody>
      </p:sp>
    </p:spTree>
    <p:extLst>
      <p:ext uri="{BB962C8B-B14F-4D97-AF65-F5344CB8AC3E}">
        <p14:creationId xmlns:p14="http://schemas.microsoft.com/office/powerpoint/2010/main" val="270428842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4D815CA-F426-42BA-BB41-B338C1CCE269}" type="datetimeFigureOut">
              <a:rPr lang="en-US" smtClean="0"/>
              <a:pPr/>
              <a:t>8/21/2023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3F6B308-C650-4F6D-84E9-62CEA1112517}" type="slidenum">
              <a:rPr lang="en-US" smtClean="0"/>
              <a:pPr/>
              <a:t>‹#›</a:t>
            </a:fld>
            <a:endParaRPr lang="en-US" dirty="0"/>
          </a:p>
        </p:txBody>
      </p:sp>
    </p:spTree>
    <p:extLst>
      <p:ext uri="{BB962C8B-B14F-4D97-AF65-F5344CB8AC3E}">
        <p14:creationId xmlns:p14="http://schemas.microsoft.com/office/powerpoint/2010/main" val="246267246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28650" y="365125"/>
            <a:ext cx="57626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4D815CA-F426-42BA-BB41-B338C1CCE269}" type="datetimeFigureOut">
              <a:rPr lang="en-US" smtClean="0"/>
              <a:pPr/>
              <a:t>8/21/2023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3F6B308-C650-4F6D-84E9-62CEA1112517}" type="slidenum">
              <a:rPr lang="en-US" smtClean="0"/>
              <a:pPr/>
              <a:t>‹#›</a:t>
            </a:fld>
            <a:endParaRPr lang="en-US" dirty="0"/>
          </a:p>
        </p:txBody>
      </p:sp>
    </p:spTree>
    <p:extLst>
      <p:ext uri="{BB962C8B-B14F-4D97-AF65-F5344CB8AC3E}">
        <p14:creationId xmlns:p14="http://schemas.microsoft.com/office/powerpoint/2010/main" val="39053019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0" y="131617"/>
            <a:ext cx="9144000" cy="685801"/>
          </a:xfrm>
        </p:spPr>
        <p:txBody>
          <a:bodyPr/>
          <a:lstStyle>
            <a:lvl1pPr>
              <a:defRPr baseline="0">
                <a:solidFill>
                  <a:srgbClr val="1A4B9A"/>
                </a:solidFill>
                <a:effectLst/>
                <a:latin typeface="+mj-lt"/>
              </a:defRPr>
            </a:lvl1pPr>
          </a:lstStyle>
          <a:p>
            <a:r>
              <a:rPr lang="en-US"/>
              <a:t>Click to edit Master title style</a:t>
            </a:r>
            <a:endParaRPr lang="en-US" dirty="0"/>
          </a:p>
        </p:txBody>
      </p:sp>
      <p:sp>
        <p:nvSpPr>
          <p:cNvPr id="3" name="Content Placeholder 2"/>
          <p:cNvSpPr>
            <a:spLocks noGrp="1"/>
          </p:cNvSpPr>
          <p:nvPr>
            <p:ph idx="1"/>
          </p:nvPr>
        </p:nvSpPr>
        <p:spPr>
          <a:xfrm>
            <a:off x="457200" y="1524000"/>
            <a:ext cx="8229600" cy="4602163"/>
          </a:xfrm>
        </p:spPr>
        <p:txBody>
          <a:bodyPr/>
          <a:lstStyle>
            <a:lvl1pPr>
              <a:buClr>
                <a:srgbClr val="00B0F0"/>
              </a:buClr>
              <a:defRPr/>
            </a:lvl1pPr>
            <a:lvl2pPr>
              <a:buClr>
                <a:srgbClr val="00B0F0"/>
              </a:buClr>
              <a:defRPr/>
            </a:lvl2pPr>
            <a:lvl3pPr>
              <a:buClr>
                <a:srgbClr val="00B0F0"/>
              </a:buClr>
              <a:defRPr/>
            </a:lvl3pPr>
            <a:lvl4pPr>
              <a:buClr>
                <a:srgbClr val="00B0F0"/>
              </a:buClr>
              <a:defRPr/>
            </a:lvl4pPr>
            <a:lvl5pPr>
              <a:buClr>
                <a:srgbClr val="00B0F0"/>
              </a:buCl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3970269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28650" y="1699895"/>
            <a:ext cx="3867150" cy="43513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48200" y="1699895"/>
            <a:ext cx="3867150" cy="43513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a:xfrm>
            <a:off x="628650" y="6356350"/>
            <a:ext cx="2057400" cy="365125"/>
          </a:xfrm>
          <a:prstGeom prst="rect">
            <a:avLst/>
          </a:prstGeom>
        </p:spPr>
        <p:txBody>
          <a:bodyPr/>
          <a:lstStyle/>
          <a:p>
            <a:fld id="{64D815CA-F426-42BA-BB41-B338C1CCE269}" type="datetimeFigureOut">
              <a:rPr lang="en-US" smtClean="0"/>
              <a:pPr/>
              <a:t>8/21/2023</a:t>
            </a:fld>
            <a:endParaRPr lang="en-US" dirty="0"/>
          </a:p>
        </p:txBody>
      </p:sp>
      <p:sp>
        <p:nvSpPr>
          <p:cNvPr id="6" name="Footer Placeholder 5"/>
          <p:cNvSpPr>
            <a:spLocks noGrp="1"/>
          </p:cNvSpPr>
          <p:nvPr>
            <p:ph type="ftr" sz="quarter" idx="11"/>
          </p:nvPr>
        </p:nvSpPr>
        <p:spPr>
          <a:xfrm>
            <a:off x="3028950" y="6356350"/>
            <a:ext cx="3086100" cy="365125"/>
          </a:xfrm>
          <a:prstGeom prst="rect">
            <a:avLst/>
          </a:prstGeom>
        </p:spPr>
        <p:txBody>
          <a:bodyPr/>
          <a:lstStyle/>
          <a:p>
            <a:endParaRPr lang="en-US" dirty="0"/>
          </a:p>
        </p:txBody>
      </p:sp>
      <p:sp>
        <p:nvSpPr>
          <p:cNvPr id="7" name="Slide Number Placeholder 6"/>
          <p:cNvSpPr>
            <a:spLocks noGrp="1"/>
          </p:cNvSpPr>
          <p:nvPr>
            <p:ph type="sldNum" sz="quarter" idx="12"/>
          </p:nvPr>
        </p:nvSpPr>
        <p:spPr>
          <a:xfrm>
            <a:off x="6457950" y="6356350"/>
            <a:ext cx="2057400" cy="365125"/>
          </a:xfrm>
          <a:prstGeom prst="rect">
            <a:avLst/>
          </a:prstGeom>
        </p:spPr>
        <p:txBody>
          <a:bodyPr/>
          <a:lstStyle/>
          <a:p>
            <a:fld id="{93F6B308-C650-4F6D-84E9-62CEA1112517}" type="slidenum">
              <a:rPr lang="en-US" smtClean="0"/>
              <a:pPr/>
              <a:t>‹#›</a:t>
            </a:fld>
            <a:endParaRPr lang="en-US" dirty="0"/>
          </a:p>
        </p:txBody>
      </p:sp>
    </p:spTree>
    <p:extLst>
      <p:ext uri="{BB962C8B-B14F-4D97-AF65-F5344CB8AC3E}">
        <p14:creationId xmlns:p14="http://schemas.microsoft.com/office/powerpoint/2010/main" val="4415783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64D815CA-F426-42BA-BB41-B338C1CCE269}" type="datetimeFigureOut">
              <a:rPr lang="en-US" smtClean="0"/>
              <a:pPr/>
              <a:t>8/21/2023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3F6B308-C650-4F6D-84E9-62CEA1112517}" type="slidenum">
              <a:rPr lang="en-US" smtClean="0"/>
              <a:pPr/>
              <a:t>‹#›</a:t>
            </a:fld>
            <a:endParaRPr lang="en-US" dirty="0"/>
          </a:p>
        </p:txBody>
      </p:sp>
    </p:spTree>
    <p:extLst>
      <p:ext uri="{BB962C8B-B14F-4D97-AF65-F5344CB8AC3E}">
        <p14:creationId xmlns:p14="http://schemas.microsoft.com/office/powerpoint/2010/main" val="36389508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4D815CA-F426-42BA-BB41-B338C1CCE269}" type="datetimeFigureOut">
              <a:rPr lang="en-US" smtClean="0"/>
              <a:pPr/>
              <a:t>8/21/2023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3F6B308-C650-4F6D-84E9-62CEA1112517}" type="slidenum">
              <a:rPr lang="en-US" smtClean="0"/>
              <a:pPr/>
              <a:t>‹#›</a:t>
            </a:fld>
            <a:endParaRPr lang="en-US" dirty="0"/>
          </a:p>
        </p:txBody>
      </p:sp>
    </p:spTree>
    <p:extLst>
      <p:ext uri="{BB962C8B-B14F-4D97-AF65-F5344CB8AC3E}">
        <p14:creationId xmlns:p14="http://schemas.microsoft.com/office/powerpoint/2010/main" val="35746397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4D815CA-F426-42BA-BB41-B338C1CCE269}" type="datetimeFigureOut">
              <a:rPr lang="en-US" smtClean="0"/>
              <a:pPr/>
              <a:t>8/21/2023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3F6B308-C650-4F6D-84E9-62CEA1112517}" type="slidenum">
              <a:rPr lang="en-US" smtClean="0"/>
              <a:pPr/>
              <a:t>‹#›</a:t>
            </a:fld>
            <a:endParaRPr lang="en-US" dirty="0"/>
          </a:p>
        </p:txBody>
      </p:sp>
    </p:spTree>
    <p:extLst>
      <p:ext uri="{BB962C8B-B14F-4D97-AF65-F5344CB8AC3E}">
        <p14:creationId xmlns:p14="http://schemas.microsoft.com/office/powerpoint/2010/main" val="13291604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4D815CA-F426-42BA-BB41-B338C1CCE269}" type="datetimeFigureOut">
              <a:rPr lang="en-US" smtClean="0"/>
              <a:pPr/>
              <a:t>8/21/2023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93F6B308-C650-4F6D-84E9-62CEA1112517}" type="slidenum">
              <a:rPr lang="en-US" smtClean="0"/>
              <a:pPr/>
              <a:t>‹#›</a:t>
            </a:fld>
            <a:endParaRPr lang="en-US" dirty="0"/>
          </a:p>
        </p:txBody>
      </p:sp>
    </p:spTree>
    <p:extLst>
      <p:ext uri="{BB962C8B-B14F-4D97-AF65-F5344CB8AC3E}">
        <p14:creationId xmlns:p14="http://schemas.microsoft.com/office/powerpoint/2010/main" val="6745360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64D815CA-F426-42BA-BB41-B338C1CCE269}" type="datetimeFigureOut">
              <a:rPr lang="en-US" smtClean="0"/>
              <a:pPr/>
              <a:t>8/21/2023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93F6B308-C650-4F6D-84E9-62CEA1112517}" type="slidenum">
              <a:rPr lang="en-US" smtClean="0"/>
              <a:pPr/>
              <a:t>‹#›</a:t>
            </a:fld>
            <a:endParaRPr lang="en-US" dirty="0"/>
          </a:p>
        </p:txBody>
      </p:sp>
    </p:spTree>
    <p:extLst>
      <p:ext uri="{BB962C8B-B14F-4D97-AF65-F5344CB8AC3E}">
        <p14:creationId xmlns:p14="http://schemas.microsoft.com/office/powerpoint/2010/main" val="8042011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4D815CA-F426-42BA-BB41-B338C1CCE269}" type="datetimeFigureOut">
              <a:rPr lang="en-US" smtClean="0"/>
              <a:pPr/>
              <a:t>8/21/2023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93F6B308-C650-4F6D-84E9-62CEA1112517}" type="slidenum">
              <a:rPr lang="en-US" smtClean="0"/>
              <a:pPr/>
              <a:t>‹#›</a:t>
            </a:fld>
            <a:endParaRPr lang="en-US" dirty="0"/>
          </a:p>
        </p:txBody>
      </p:sp>
    </p:spTree>
    <p:extLst>
      <p:ext uri="{BB962C8B-B14F-4D97-AF65-F5344CB8AC3E}">
        <p14:creationId xmlns:p14="http://schemas.microsoft.com/office/powerpoint/2010/main" val="214490473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image" Target="../media/image1.jpeg"/><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1.xml"/><Relationship Id="rId3" Type="http://schemas.openxmlformats.org/officeDocument/2006/relationships/slideLayout" Target="../slideLayouts/slideLayout6.xml"/><Relationship Id="rId7" Type="http://schemas.openxmlformats.org/officeDocument/2006/relationships/slideLayout" Target="../slideLayouts/slideLayout10.xml"/><Relationship Id="rId2" Type="http://schemas.openxmlformats.org/officeDocument/2006/relationships/slideLayout" Target="../slideLayouts/slideLayout5.xml"/><Relationship Id="rId1" Type="http://schemas.openxmlformats.org/officeDocument/2006/relationships/slideLayout" Target="../slideLayouts/slideLayout4.xml"/><Relationship Id="rId6" Type="http://schemas.openxmlformats.org/officeDocument/2006/relationships/slideLayout" Target="../slideLayouts/slideLayout9.xml"/><Relationship Id="rId11" Type="http://schemas.openxmlformats.org/officeDocument/2006/relationships/theme" Target="../theme/theme2.xml"/><Relationship Id="rId5" Type="http://schemas.openxmlformats.org/officeDocument/2006/relationships/slideLayout" Target="../slideLayouts/slideLayout8.xml"/><Relationship Id="rId10" Type="http://schemas.openxmlformats.org/officeDocument/2006/relationships/slideLayout" Target="../slideLayouts/slideLayout13.xml"/><Relationship Id="rId4" Type="http://schemas.openxmlformats.org/officeDocument/2006/relationships/slideLayout" Target="../slideLayouts/slideLayout7.xml"/><Relationship Id="rId9"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5" cstate="print"/>
          <a:srcRect/>
          <a:stretch>
            <a:fillRect/>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0" y="131763"/>
            <a:ext cx="9144000" cy="685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457200" y="1524000"/>
            <a:ext cx="8229600" cy="46021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TextBox 6"/>
          <p:cNvSpPr txBox="1">
            <a:spLocks noChangeArrowheads="1"/>
          </p:cNvSpPr>
          <p:nvPr/>
        </p:nvSpPr>
        <p:spPr bwMode="auto">
          <a:xfrm>
            <a:off x="533400" y="6537325"/>
            <a:ext cx="2433638" cy="2444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US" altLang="en-US" sz="1000" dirty="0">
                <a:latin typeface="Arial" panose="020B0604020202020204" pitchFamily="34" charset="0"/>
                <a:ea typeface="ＭＳ Ｐゴシック" panose="020B0600070205080204" pitchFamily="34" charset="-128"/>
              </a:rPr>
              <a:t>Copyright © 2017 F.A. Davis Company</a:t>
            </a:r>
          </a:p>
        </p:txBody>
      </p:sp>
      <p:pic>
        <p:nvPicPr>
          <p:cNvPr id="1029" name="Picture 5" descr="FADlogo.png"/>
          <p:cNvPicPr>
            <a:picLocks noChangeAspect="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3657600" y="6127750"/>
            <a:ext cx="1622425" cy="5873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val="75133081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9" r:id="rId3"/>
  </p:sldLayoutIdLst>
  <p:txStyles>
    <p:titleStyle>
      <a:lvl1pPr algn="ctr" rtl="0" eaLnBrk="1" fontAlgn="base" hangingPunct="1">
        <a:spcBef>
          <a:spcPct val="0"/>
        </a:spcBef>
        <a:spcAft>
          <a:spcPct val="0"/>
        </a:spcAft>
        <a:defRPr sz="3600" kern="1200">
          <a:solidFill>
            <a:srgbClr val="1A4B9A"/>
          </a:solidFill>
          <a:latin typeface="+mj-lt"/>
          <a:ea typeface="Adobe Heiti Std R" pitchFamily="34" charset="-128"/>
          <a:cs typeface="+mj-cs"/>
        </a:defRPr>
      </a:lvl1pPr>
      <a:lvl2pPr algn="ctr" rtl="0" eaLnBrk="1" fontAlgn="base" hangingPunct="1">
        <a:spcBef>
          <a:spcPct val="0"/>
        </a:spcBef>
        <a:spcAft>
          <a:spcPct val="0"/>
        </a:spcAft>
        <a:defRPr sz="3600">
          <a:solidFill>
            <a:srgbClr val="1A4B9A"/>
          </a:solidFill>
          <a:latin typeface="Calibri" pitchFamily="34" charset="0"/>
          <a:ea typeface="Adobe Heiti Std R" pitchFamily="34" charset="-128"/>
        </a:defRPr>
      </a:lvl2pPr>
      <a:lvl3pPr algn="ctr" rtl="0" eaLnBrk="1" fontAlgn="base" hangingPunct="1">
        <a:spcBef>
          <a:spcPct val="0"/>
        </a:spcBef>
        <a:spcAft>
          <a:spcPct val="0"/>
        </a:spcAft>
        <a:defRPr sz="3600">
          <a:solidFill>
            <a:srgbClr val="1A4B9A"/>
          </a:solidFill>
          <a:latin typeface="Calibri" pitchFamily="34" charset="0"/>
          <a:ea typeface="Adobe Heiti Std R" pitchFamily="34" charset="-128"/>
        </a:defRPr>
      </a:lvl3pPr>
      <a:lvl4pPr algn="ctr" rtl="0" eaLnBrk="1" fontAlgn="base" hangingPunct="1">
        <a:spcBef>
          <a:spcPct val="0"/>
        </a:spcBef>
        <a:spcAft>
          <a:spcPct val="0"/>
        </a:spcAft>
        <a:defRPr sz="3600">
          <a:solidFill>
            <a:srgbClr val="1A4B9A"/>
          </a:solidFill>
          <a:latin typeface="Calibri" pitchFamily="34" charset="0"/>
          <a:ea typeface="Adobe Heiti Std R" pitchFamily="34" charset="-128"/>
        </a:defRPr>
      </a:lvl4pPr>
      <a:lvl5pPr algn="ctr" rtl="0" eaLnBrk="1" fontAlgn="base" hangingPunct="1">
        <a:spcBef>
          <a:spcPct val="0"/>
        </a:spcBef>
        <a:spcAft>
          <a:spcPct val="0"/>
        </a:spcAft>
        <a:defRPr sz="3600">
          <a:solidFill>
            <a:srgbClr val="1A4B9A"/>
          </a:solidFill>
          <a:latin typeface="Calibri" pitchFamily="34" charset="0"/>
          <a:ea typeface="Adobe Heiti Std R" pitchFamily="34" charset="-128"/>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Clr>
          <a:srgbClr val="01A5D1"/>
        </a:buClr>
        <a:buFont typeface="Wingdings" panose="05000000000000000000" pitchFamily="2" charset="2"/>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lr>
          <a:srgbClr val="01A5D1"/>
        </a:buClr>
        <a:buFont typeface="Wingdings" panose="05000000000000000000" pitchFamily="2" charset="2"/>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Clr>
          <a:srgbClr val="01A5D1"/>
        </a:buClr>
        <a:buFont typeface="Wingdings" panose="05000000000000000000" pitchFamily="2" charset="2"/>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lr>
          <a:srgbClr val="01A5D1"/>
        </a:buClr>
        <a:buFont typeface="Wingdings" panose="05000000000000000000" pitchFamily="2" charset="2"/>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lr>
          <a:srgbClr val="01A5D1"/>
        </a:buClr>
        <a:buFont typeface="Wingdings" panose="05000000000000000000" pitchFamily="2" charset="2"/>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4D815CA-F426-42BA-BB41-B338C1CCE269}" type="datetimeFigureOut">
              <a:rPr lang="en-US" smtClean="0"/>
              <a:pPr/>
              <a:t>8/21/2023</a:t>
            </a:fld>
            <a:endParaRPr lang="en-US" dirty="0"/>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F6B308-C650-4F6D-84E9-62CEA1112517}" type="slidenum">
              <a:rPr lang="en-US" smtClean="0"/>
              <a:pPr/>
              <a:t>‹#›</a:t>
            </a:fld>
            <a:endParaRPr lang="en-US" dirty="0"/>
          </a:p>
        </p:txBody>
      </p:sp>
    </p:spTree>
    <p:extLst>
      <p:ext uri="{BB962C8B-B14F-4D97-AF65-F5344CB8AC3E}">
        <p14:creationId xmlns:p14="http://schemas.microsoft.com/office/powerpoint/2010/main" val="950593184"/>
      </p:ext>
    </p:extLst>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80" r:id="rId4"/>
    <p:sldLayoutId id="2147483681" r:id="rId5"/>
    <p:sldLayoutId id="2147483682" r:id="rId6"/>
    <p:sldLayoutId id="2147483683" r:id="rId7"/>
    <p:sldLayoutId id="2147483684" r:id="rId8"/>
    <p:sldLayoutId id="2147483685" r:id="rId9"/>
    <p:sldLayoutId id="2147483686" r:id="rId10"/>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mtClean="0"/>
              <a:t>Part VIII</a:t>
            </a:r>
            <a:endParaRPr lang="en-US" dirty="0"/>
          </a:p>
        </p:txBody>
      </p:sp>
      <p:sp>
        <p:nvSpPr>
          <p:cNvPr id="3" name="Subtitle 2"/>
          <p:cNvSpPr>
            <a:spLocks noGrp="1"/>
          </p:cNvSpPr>
          <p:nvPr>
            <p:ph type="subTitle" idx="1"/>
          </p:nvPr>
        </p:nvSpPr>
        <p:spPr/>
        <p:txBody>
          <a:bodyPr/>
          <a:lstStyle/>
          <a:p>
            <a:r>
              <a:rPr lang="en-US" dirty="0"/>
              <a:t>Principles of Serological Testing</a:t>
            </a:r>
          </a:p>
        </p:txBody>
      </p:sp>
    </p:spTree>
    <p:extLst>
      <p:ext uri="{BB962C8B-B14F-4D97-AF65-F5344CB8AC3E}">
        <p14:creationId xmlns:p14="http://schemas.microsoft.com/office/powerpoint/2010/main" val="15936543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Compound Dilutions</a:t>
            </a:r>
          </a:p>
        </p:txBody>
      </p:sp>
      <p:sp>
        <p:nvSpPr>
          <p:cNvPr id="3" name="Content Placeholder 2"/>
          <p:cNvSpPr>
            <a:spLocks noGrp="1"/>
          </p:cNvSpPr>
          <p:nvPr>
            <p:ph sz="half" idx="1"/>
          </p:nvPr>
        </p:nvSpPr>
        <p:spPr/>
        <p:txBody>
          <a:bodyPr/>
          <a:lstStyle/>
          <a:p>
            <a:pPr marL="457200" indent="-457200">
              <a:buFont typeface="Arial" panose="020B0604020202020204" pitchFamily="34" charset="0"/>
              <a:buChar char="•"/>
            </a:pPr>
            <a:r>
              <a:rPr lang="en-US" dirty="0"/>
              <a:t>Are made when large dilutions are needed</a:t>
            </a:r>
          </a:p>
          <a:p>
            <a:pPr marL="457200" indent="-457200">
              <a:buFont typeface="Arial" panose="020B0604020202020204" pitchFamily="34" charset="0"/>
              <a:buChar char="•"/>
            </a:pPr>
            <a:r>
              <a:rPr lang="en-US" dirty="0"/>
              <a:t>Require several steps of making several smaller dilutions (serial dilutions)</a:t>
            </a:r>
          </a:p>
          <a:p>
            <a:pPr marL="457200" indent="-457200">
              <a:buFont typeface="Arial" panose="020B0604020202020204" pitchFamily="34" charset="0"/>
              <a:buChar char="•"/>
            </a:pPr>
            <a:endParaRPr lang="en-US" dirty="0"/>
          </a:p>
        </p:txBody>
      </p:sp>
      <p:pic>
        <p:nvPicPr>
          <p:cNvPr id="3074" name="Picture 2" descr="C:\Documents and Settings\ritesh.narkar\Desktop\Prashant\fadc5\11 jan\Stevens4e_Ch9-13\Save for webpage\F09_06.jpg"/>
          <p:cNvPicPr>
            <a:picLocks noChangeAspect="1" noChangeArrowheads="1"/>
          </p:cNvPicPr>
          <p:nvPr/>
        </p:nvPicPr>
        <p:blipFill>
          <a:blip r:embed="rId3" cstate="print"/>
          <a:srcRect/>
          <a:stretch>
            <a:fillRect/>
          </a:stretch>
        </p:blipFill>
        <p:spPr bwMode="auto">
          <a:xfrm>
            <a:off x="4572000" y="2135320"/>
            <a:ext cx="4175760" cy="2892160"/>
          </a:xfrm>
          <a:prstGeom prst="rect">
            <a:avLst/>
          </a:prstGeom>
          <a:noFill/>
        </p:spPr>
      </p:pic>
    </p:spTree>
    <p:extLst>
      <p:ext uri="{BB962C8B-B14F-4D97-AF65-F5344CB8AC3E}">
        <p14:creationId xmlns:p14="http://schemas.microsoft.com/office/powerpoint/2010/main" val="367703440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Compound Dilutions</a:t>
            </a:r>
          </a:p>
        </p:txBody>
      </p:sp>
      <p:sp>
        <p:nvSpPr>
          <p:cNvPr id="3" name="Content Placeholder 2"/>
          <p:cNvSpPr>
            <a:spLocks noGrp="1"/>
          </p:cNvSpPr>
          <p:nvPr>
            <p:ph idx="1"/>
          </p:nvPr>
        </p:nvSpPr>
        <p:spPr/>
        <p:txBody>
          <a:bodyPr/>
          <a:lstStyle/>
          <a:p>
            <a:pPr marL="457200" indent="-457200">
              <a:buFont typeface="Arial" panose="020B0604020202020204" pitchFamily="34" charset="0"/>
              <a:buChar char="•"/>
            </a:pPr>
            <a:r>
              <a:rPr lang="en-US" sz="3000" dirty="0"/>
              <a:t>Plan the number and size of simple dilutions necessary to reach the desired end point</a:t>
            </a:r>
          </a:p>
          <a:p>
            <a:pPr marL="457200" indent="-457200">
              <a:buFont typeface="Arial" panose="020B0604020202020204" pitchFamily="34" charset="0"/>
              <a:buChar char="•"/>
            </a:pPr>
            <a:r>
              <a:rPr lang="en-US" sz="3000" dirty="0"/>
              <a:t>Calculate each simple dilution, keeping the dilution factor the same at each step</a:t>
            </a:r>
          </a:p>
          <a:p>
            <a:pPr marL="457200" indent="-457200">
              <a:buFont typeface="Arial" panose="020B0604020202020204" pitchFamily="34" charset="0"/>
              <a:buChar char="•"/>
            </a:pPr>
            <a:r>
              <a:rPr lang="en-US" sz="3000" dirty="0"/>
              <a:t>Set up the series of tubes</a:t>
            </a:r>
          </a:p>
          <a:p>
            <a:pPr marL="457200" indent="-457200">
              <a:buFont typeface="Arial" panose="020B0604020202020204" pitchFamily="34" charset="0"/>
              <a:buChar char="•"/>
            </a:pPr>
            <a:r>
              <a:rPr lang="en-US" sz="3000" dirty="0"/>
              <a:t>Obtain the final dilution</a:t>
            </a:r>
          </a:p>
          <a:p>
            <a:pPr marL="857250" lvl="1" indent="-457200">
              <a:spcBef>
                <a:spcPts val="0"/>
              </a:spcBef>
              <a:buFont typeface="Arial" panose="020B0604020202020204" pitchFamily="34" charset="0"/>
              <a:buChar char="•"/>
            </a:pPr>
            <a:r>
              <a:rPr lang="en-US" dirty="0"/>
              <a:t>Count the number of tubes used</a:t>
            </a:r>
          </a:p>
          <a:p>
            <a:pPr marL="857250" lvl="1" indent="-457200">
              <a:spcBef>
                <a:spcPts val="0"/>
              </a:spcBef>
              <a:buFont typeface="Arial" panose="020B0604020202020204" pitchFamily="34" charset="0"/>
              <a:buChar char="•"/>
            </a:pPr>
            <a:r>
              <a:rPr lang="en-US" dirty="0"/>
              <a:t>Set up a multiplication series in which the original dilution factor is raised to a power equal to the number of tubes</a:t>
            </a:r>
          </a:p>
          <a:p>
            <a:endParaRPr lang="en-US" dirty="0"/>
          </a:p>
          <a:p>
            <a:endParaRPr lang="en-US" dirty="0"/>
          </a:p>
        </p:txBody>
      </p:sp>
    </p:spTree>
    <p:extLst>
      <p:ext uri="{BB962C8B-B14F-4D97-AF65-F5344CB8AC3E}">
        <p14:creationId xmlns:p14="http://schemas.microsoft.com/office/powerpoint/2010/main" val="424041413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Compound Solutions</a:t>
            </a:r>
          </a:p>
        </p:txBody>
      </p:sp>
      <p:sp>
        <p:nvSpPr>
          <p:cNvPr id="3" name="Content Placeholder 2"/>
          <p:cNvSpPr>
            <a:spLocks noGrp="1"/>
          </p:cNvSpPr>
          <p:nvPr>
            <p:ph idx="1"/>
          </p:nvPr>
        </p:nvSpPr>
        <p:spPr/>
        <p:txBody>
          <a:bodyPr/>
          <a:lstStyle/>
          <a:p>
            <a:pPr marL="457200" indent="-457200">
              <a:buFont typeface="Arial" panose="020B0604020202020204" pitchFamily="34" charset="0"/>
              <a:buChar char="•"/>
            </a:pPr>
            <a:r>
              <a:rPr lang="en-US" dirty="0"/>
              <a:t>Titer</a:t>
            </a:r>
          </a:p>
          <a:p>
            <a:pPr marL="857250" lvl="1" indent="-457200">
              <a:buFont typeface="Arial" panose="020B0604020202020204" pitchFamily="34" charset="0"/>
              <a:buChar char="•"/>
            </a:pPr>
            <a:r>
              <a:rPr lang="en-US" dirty="0"/>
              <a:t>The last tube in which a positive reaction is visible</a:t>
            </a:r>
          </a:p>
          <a:p>
            <a:pPr marL="857250" lvl="1" indent="-457200">
              <a:buFont typeface="Arial" panose="020B0604020202020204" pitchFamily="34" charset="0"/>
              <a:buChar char="•"/>
            </a:pPr>
            <a:r>
              <a:rPr lang="en-US" dirty="0"/>
              <a:t>An indicator of an antibody’s strength</a:t>
            </a:r>
          </a:p>
        </p:txBody>
      </p:sp>
    </p:spTree>
    <p:extLst>
      <p:ext uri="{BB962C8B-B14F-4D97-AF65-F5344CB8AC3E}">
        <p14:creationId xmlns:p14="http://schemas.microsoft.com/office/powerpoint/2010/main" val="29562362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Test Parameters</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lstStyle/>
              <a:p>
                <a:pPr marL="457200" indent="-457200">
                  <a:buFont typeface="Arial" panose="020B0604020202020204" pitchFamily="34" charset="0"/>
                  <a:buChar char="•"/>
                </a:pPr>
                <a:r>
                  <a:rPr lang="en-US" dirty="0"/>
                  <a:t>Sensitivity</a:t>
                </a:r>
              </a:p>
              <a:p>
                <a:pPr marL="857250" lvl="1" indent="-457200">
                  <a:buFont typeface="Arial" panose="020B0604020202020204" pitchFamily="34" charset="0"/>
                  <a:buChar char="•"/>
                </a:pPr>
                <a:r>
                  <a:rPr lang="en-US" dirty="0"/>
                  <a:t>Proportion of people who have a disease or condition and who have a positive test</a:t>
                </a:r>
              </a:p>
              <a:p>
                <a:pPr marL="857250" lvl="1" indent="-457200">
                  <a:buFont typeface="Arial" panose="020B0604020202020204" pitchFamily="34" charset="0"/>
                  <a:buChar char="•"/>
                </a:pPr>
                <a:r>
                  <a:rPr lang="en-US" dirty="0"/>
                  <a:t>Indicates how small an amount can be measured and still produce a positive test result</a:t>
                </a:r>
              </a:p>
              <a:p>
                <a:pPr marL="857250" lvl="1" indent="-457200">
                  <a:buFont typeface="Arial" panose="020B0604020202020204" pitchFamily="34" charset="0"/>
                  <a:buChar char="•"/>
                </a:pPr>
                <a:r>
                  <a:rPr lang="en-US" dirty="0"/>
                  <a:t>% = </a:t>
                </a:r>
                <a14:m>
                  <m:oMath xmlns:m="http://schemas.openxmlformats.org/officeDocument/2006/math">
                    <m:f>
                      <m:fPr>
                        <m:ctrlPr>
                          <a:rPr lang="en-US" i="1">
                            <a:latin typeface="Cambria Math" panose="02040503050406030204" pitchFamily="18" charset="0"/>
                          </a:rPr>
                        </m:ctrlPr>
                      </m:fPr>
                      <m:num>
                        <m:r>
                          <m:rPr>
                            <m:sty m:val="p"/>
                          </m:rPr>
                          <a:rPr lang="en-US" i="0">
                            <a:latin typeface="Cambria Math" panose="02040503050406030204" pitchFamily="18" charset="0"/>
                          </a:rPr>
                          <m:t>True</m:t>
                        </m:r>
                        <m:r>
                          <a:rPr lang="en-US" i="0">
                            <a:latin typeface="Cambria Math" panose="02040503050406030204" pitchFamily="18" charset="0"/>
                          </a:rPr>
                          <m:t> </m:t>
                        </m:r>
                        <m:r>
                          <m:rPr>
                            <m:sty m:val="p"/>
                          </m:rPr>
                          <a:rPr lang="en-US" b="0" i="0" smtClean="0">
                            <a:latin typeface="Cambria Math" panose="02040503050406030204" pitchFamily="18" charset="0"/>
                          </a:rPr>
                          <m:t>Positives</m:t>
                        </m:r>
                      </m:num>
                      <m:den>
                        <m:r>
                          <m:rPr>
                            <m:sty m:val="p"/>
                          </m:rPr>
                          <a:rPr lang="en-US" i="0">
                            <a:latin typeface="Cambria Math" panose="02040503050406030204" pitchFamily="18" charset="0"/>
                          </a:rPr>
                          <m:t>True</m:t>
                        </m:r>
                        <m:r>
                          <a:rPr lang="en-US" i="0">
                            <a:latin typeface="Cambria Math" panose="02040503050406030204" pitchFamily="18" charset="0"/>
                          </a:rPr>
                          <m:t> </m:t>
                        </m:r>
                        <m:r>
                          <m:rPr>
                            <m:sty m:val="p"/>
                          </m:rPr>
                          <a:rPr lang="en-US" b="0" i="0" smtClean="0">
                            <a:latin typeface="Cambria Math" panose="02040503050406030204" pitchFamily="18" charset="0"/>
                          </a:rPr>
                          <m:t>Positives</m:t>
                        </m:r>
                        <m:r>
                          <a:rPr lang="en-US" i="0">
                            <a:latin typeface="Cambria Math" panose="02040503050406030204" pitchFamily="18" charset="0"/>
                          </a:rPr>
                          <m:t> + </m:t>
                        </m:r>
                        <m:r>
                          <m:rPr>
                            <m:sty m:val="p"/>
                          </m:rPr>
                          <a:rPr lang="en-US" i="0">
                            <a:latin typeface="Cambria Math" panose="02040503050406030204" pitchFamily="18" charset="0"/>
                          </a:rPr>
                          <m:t>False</m:t>
                        </m:r>
                        <m:r>
                          <a:rPr lang="en-US" i="0">
                            <a:latin typeface="Cambria Math" panose="02040503050406030204" pitchFamily="18" charset="0"/>
                          </a:rPr>
                          <m:t> </m:t>
                        </m:r>
                        <m:r>
                          <m:rPr>
                            <m:sty m:val="p"/>
                          </m:rPr>
                          <a:rPr lang="en-US" b="0" i="0" smtClean="0">
                            <a:latin typeface="Cambria Math" panose="02040503050406030204" pitchFamily="18" charset="0"/>
                          </a:rPr>
                          <m:t>Negatives</m:t>
                        </m:r>
                      </m:den>
                    </m:f>
                  </m:oMath>
                </a14:m>
                <a:r>
                  <a:rPr lang="en-US" dirty="0"/>
                  <a:t> × 100</a:t>
                </a: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a:blip r:embed="rId2" cstate="print"/>
                <a:stretch>
                  <a:fillRect l="-1704" t="-1722" r="-667"/>
                </a:stretch>
              </a:blipFill>
            </p:spPr>
            <p:txBody>
              <a:bodyPr/>
              <a:lstStyle/>
              <a:p>
                <a:r>
                  <a:rPr lang="en-US">
                    <a:noFill/>
                  </a:rPr>
                  <a:t> </a:t>
                </a:r>
              </a:p>
            </p:txBody>
          </p:sp>
        </mc:Fallback>
      </mc:AlternateContent>
    </p:spTree>
    <p:extLst>
      <p:ext uri="{BB962C8B-B14F-4D97-AF65-F5344CB8AC3E}">
        <p14:creationId xmlns:p14="http://schemas.microsoft.com/office/powerpoint/2010/main" val="11380578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Test Parameters</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lstStyle/>
              <a:p>
                <a:pPr marL="457200" indent="-457200">
                  <a:buFont typeface="Arial" panose="020B0604020202020204" pitchFamily="34" charset="0"/>
                  <a:buChar char="•"/>
                </a:pPr>
                <a:r>
                  <a:rPr lang="en-US" dirty="0"/>
                  <a:t>Specificity</a:t>
                </a:r>
              </a:p>
              <a:p>
                <a:pPr marL="857250" lvl="1" indent="-457200">
                  <a:buFont typeface="Arial" panose="020B0604020202020204" pitchFamily="34" charset="0"/>
                  <a:buChar char="•"/>
                </a:pPr>
                <a:r>
                  <a:rPr lang="en-US" dirty="0"/>
                  <a:t>Proportion of people who do not have a disease or condition who have a negative test</a:t>
                </a:r>
              </a:p>
              <a:p>
                <a:pPr marL="857250" lvl="1" indent="-457200">
                  <a:buFont typeface="Arial" panose="020B0604020202020204" pitchFamily="34" charset="0"/>
                  <a:buChar char="•"/>
                </a:pPr>
                <a:r>
                  <a:rPr lang="en-US" dirty="0"/>
                  <a:t>Measures the substance that it is designed to measure, not interfering substances</a:t>
                </a:r>
              </a:p>
              <a:p>
                <a:pPr marL="857250" lvl="1" indent="-457200">
                  <a:buFont typeface="Arial" panose="020B0604020202020204" pitchFamily="34" charset="0"/>
                  <a:buChar char="•"/>
                </a:pPr>
                <a:r>
                  <a:rPr lang="en-US" dirty="0"/>
                  <a:t>% = </a:t>
                </a:r>
                <a14:m>
                  <m:oMath xmlns:m="http://schemas.openxmlformats.org/officeDocument/2006/math">
                    <m:f>
                      <m:fPr>
                        <m:ctrlPr>
                          <a:rPr lang="en-US" i="1">
                            <a:latin typeface="Cambria Math" panose="02040503050406030204" pitchFamily="18" charset="0"/>
                          </a:rPr>
                        </m:ctrlPr>
                      </m:fPr>
                      <m:num>
                        <m:r>
                          <m:rPr>
                            <m:sty m:val="p"/>
                          </m:rPr>
                          <a:rPr lang="en-US" i="0">
                            <a:latin typeface="Cambria Math" panose="02040503050406030204" pitchFamily="18" charset="0"/>
                          </a:rPr>
                          <m:t>True</m:t>
                        </m:r>
                        <m:r>
                          <a:rPr lang="en-US" i="0">
                            <a:latin typeface="Cambria Math" panose="02040503050406030204" pitchFamily="18" charset="0"/>
                          </a:rPr>
                          <m:t> </m:t>
                        </m:r>
                        <m:r>
                          <m:rPr>
                            <m:sty m:val="p"/>
                          </m:rPr>
                          <a:rPr lang="en-US" b="0" i="0" smtClean="0">
                            <a:latin typeface="Cambria Math" panose="02040503050406030204" pitchFamily="18" charset="0"/>
                          </a:rPr>
                          <m:t>Negatives</m:t>
                        </m:r>
                      </m:num>
                      <m:den>
                        <m:r>
                          <m:rPr>
                            <m:sty m:val="p"/>
                          </m:rPr>
                          <a:rPr lang="en-US" i="0">
                            <a:latin typeface="Cambria Math" panose="02040503050406030204" pitchFamily="18" charset="0"/>
                          </a:rPr>
                          <m:t>True</m:t>
                        </m:r>
                        <m:r>
                          <a:rPr lang="en-US" i="0">
                            <a:latin typeface="Cambria Math" panose="02040503050406030204" pitchFamily="18" charset="0"/>
                          </a:rPr>
                          <m:t> </m:t>
                        </m:r>
                        <m:r>
                          <m:rPr>
                            <m:sty m:val="p"/>
                          </m:rPr>
                          <a:rPr lang="en-US" b="0" i="0" smtClean="0">
                            <a:latin typeface="Cambria Math" panose="02040503050406030204" pitchFamily="18" charset="0"/>
                          </a:rPr>
                          <m:t>Negatives</m:t>
                        </m:r>
                        <m:r>
                          <a:rPr lang="en-US" i="0">
                            <a:latin typeface="Cambria Math" panose="02040503050406030204" pitchFamily="18" charset="0"/>
                          </a:rPr>
                          <m:t> + </m:t>
                        </m:r>
                        <m:r>
                          <m:rPr>
                            <m:sty m:val="p"/>
                          </m:rPr>
                          <a:rPr lang="en-US" i="0">
                            <a:latin typeface="Cambria Math" panose="02040503050406030204" pitchFamily="18" charset="0"/>
                          </a:rPr>
                          <m:t>False</m:t>
                        </m:r>
                        <m:r>
                          <a:rPr lang="en-US" i="0">
                            <a:latin typeface="Cambria Math" panose="02040503050406030204" pitchFamily="18" charset="0"/>
                          </a:rPr>
                          <m:t> </m:t>
                        </m:r>
                        <m:r>
                          <m:rPr>
                            <m:sty m:val="p"/>
                          </m:rPr>
                          <a:rPr lang="en-US" i="0">
                            <a:latin typeface="Cambria Math" panose="02040503050406030204" pitchFamily="18" charset="0"/>
                          </a:rPr>
                          <m:t>Positives</m:t>
                        </m:r>
                      </m:den>
                    </m:f>
                  </m:oMath>
                </a14:m>
                <a:r>
                  <a:rPr lang="en-US" dirty="0"/>
                  <a:t> × 100</a:t>
                </a:r>
              </a:p>
              <a:p>
                <a:pPr marL="857250" lvl="1" indent="-457200">
                  <a:buFont typeface="Arial" panose="020B0604020202020204" pitchFamily="34" charset="0"/>
                  <a:buChar char="•"/>
                </a:pPr>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a:blip r:embed="rId2" cstate="print"/>
                <a:stretch>
                  <a:fillRect l="-1704" t="-1722"/>
                </a:stretch>
              </a:blipFill>
            </p:spPr>
            <p:txBody>
              <a:bodyPr/>
              <a:lstStyle/>
              <a:p>
                <a:r>
                  <a:rPr lang="en-US">
                    <a:noFill/>
                  </a:rPr>
                  <a:t> </a:t>
                </a:r>
              </a:p>
            </p:txBody>
          </p:sp>
        </mc:Fallback>
      </mc:AlternateContent>
    </p:spTree>
    <p:extLst>
      <p:ext uri="{BB962C8B-B14F-4D97-AF65-F5344CB8AC3E}">
        <p14:creationId xmlns:p14="http://schemas.microsoft.com/office/powerpoint/2010/main" val="6376039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Test Parameters</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lstStyle/>
              <a:p>
                <a:pPr marL="457200" indent="-457200">
                  <a:buFont typeface="Arial" panose="020B0604020202020204" pitchFamily="34" charset="0"/>
                  <a:buChar char="•"/>
                </a:pPr>
                <a:r>
                  <a:rPr lang="en-US" dirty="0"/>
                  <a:t>Positive predictive value</a:t>
                </a:r>
              </a:p>
              <a:p>
                <a:pPr marL="857250" lvl="1" indent="-457200">
                  <a:buFont typeface="Arial" panose="020B0604020202020204" pitchFamily="34" charset="0"/>
                  <a:buChar char="•"/>
                </a:pPr>
                <a:r>
                  <a:rPr lang="en-US" dirty="0"/>
                  <a:t>The probability that a person with a positive screening test actually has the disease</a:t>
                </a:r>
              </a:p>
              <a:p>
                <a:pPr marL="857250" lvl="1" indent="-457200">
                  <a:buFont typeface="Arial" panose="020B0604020202020204" pitchFamily="34" charset="0"/>
                  <a:buChar char="•"/>
                </a:pPr>
                <a:r>
                  <a:rPr lang="en-US" dirty="0"/>
                  <a:t>% = </a:t>
                </a:r>
                <a14:m>
                  <m:oMath xmlns:m="http://schemas.openxmlformats.org/officeDocument/2006/math">
                    <m:f>
                      <m:fPr>
                        <m:ctrlPr>
                          <a:rPr lang="en-US" i="1">
                            <a:latin typeface="Cambria Math" panose="02040503050406030204" pitchFamily="18" charset="0"/>
                          </a:rPr>
                        </m:ctrlPr>
                      </m:fPr>
                      <m:num>
                        <m:r>
                          <m:rPr>
                            <m:sty m:val="p"/>
                          </m:rPr>
                          <a:rPr lang="en-US" i="0">
                            <a:latin typeface="Cambria Math" panose="02040503050406030204" pitchFamily="18" charset="0"/>
                          </a:rPr>
                          <m:t>True</m:t>
                        </m:r>
                        <m:r>
                          <a:rPr lang="en-US" i="0">
                            <a:latin typeface="Cambria Math" panose="02040503050406030204" pitchFamily="18" charset="0"/>
                          </a:rPr>
                          <m:t> </m:t>
                        </m:r>
                        <m:r>
                          <m:rPr>
                            <m:sty m:val="p"/>
                          </m:rPr>
                          <a:rPr lang="en-US" b="0" i="0" smtClean="0">
                            <a:latin typeface="Cambria Math" panose="02040503050406030204" pitchFamily="18" charset="0"/>
                          </a:rPr>
                          <m:t>Positives</m:t>
                        </m:r>
                      </m:num>
                      <m:den>
                        <m:r>
                          <m:rPr>
                            <m:sty m:val="p"/>
                          </m:rPr>
                          <a:rPr lang="en-US" i="0">
                            <a:latin typeface="Cambria Math" panose="02040503050406030204" pitchFamily="18" charset="0"/>
                          </a:rPr>
                          <m:t>True</m:t>
                        </m:r>
                        <m:r>
                          <a:rPr lang="en-US" b="0" i="0" smtClean="0">
                            <a:latin typeface="Cambria Math" panose="02040503050406030204" pitchFamily="18" charset="0"/>
                          </a:rPr>
                          <m:t> </m:t>
                        </m:r>
                        <m:r>
                          <m:rPr>
                            <m:sty m:val="p"/>
                          </m:rPr>
                          <a:rPr lang="en-US" i="0">
                            <a:latin typeface="Cambria Math" panose="02040503050406030204" pitchFamily="18" charset="0"/>
                          </a:rPr>
                          <m:t>Positives</m:t>
                        </m:r>
                        <m:r>
                          <a:rPr lang="en-US" b="0" i="0" smtClean="0">
                            <a:latin typeface="Cambria Math" panose="02040503050406030204" pitchFamily="18" charset="0"/>
                          </a:rPr>
                          <m:t> </m:t>
                        </m:r>
                        <m:r>
                          <a:rPr lang="en-US" i="0">
                            <a:latin typeface="Cambria Math" panose="02040503050406030204" pitchFamily="18" charset="0"/>
                          </a:rPr>
                          <m:t>+ </m:t>
                        </m:r>
                        <m:r>
                          <m:rPr>
                            <m:sty m:val="p"/>
                          </m:rPr>
                          <a:rPr lang="en-US" i="0">
                            <a:latin typeface="Cambria Math" panose="02040503050406030204" pitchFamily="18" charset="0"/>
                          </a:rPr>
                          <m:t>False</m:t>
                        </m:r>
                        <m:r>
                          <a:rPr lang="en-US" b="0" i="0" smtClean="0">
                            <a:latin typeface="Cambria Math" panose="02040503050406030204" pitchFamily="18" charset="0"/>
                          </a:rPr>
                          <m:t> </m:t>
                        </m:r>
                        <m:r>
                          <m:rPr>
                            <m:sty m:val="p"/>
                          </m:rPr>
                          <a:rPr lang="en-US" i="0">
                            <a:latin typeface="Cambria Math" panose="02040503050406030204" pitchFamily="18" charset="0"/>
                          </a:rPr>
                          <m:t>Positives</m:t>
                        </m:r>
                      </m:den>
                    </m:f>
                  </m:oMath>
                </a14:m>
                <a:r>
                  <a:rPr lang="en-US" dirty="0"/>
                  <a:t> × 100</a:t>
                </a:r>
              </a:p>
              <a:p>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a:blip r:embed="rId2" cstate="print"/>
                <a:stretch>
                  <a:fillRect l="-1704" t="-1722"/>
                </a:stretch>
              </a:blipFill>
            </p:spPr>
            <p:txBody>
              <a:bodyPr/>
              <a:lstStyle/>
              <a:p>
                <a:r>
                  <a:rPr lang="en-US">
                    <a:noFill/>
                  </a:rPr>
                  <a:t> </a:t>
                </a:r>
              </a:p>
            </p:txBody>
          </p:sp>
        </mc:Fallback>
      </mc:AlternateContent>
    </p:spTree>
    <p:extLst>
      <p:ext uri="{BB962C8B-B14F-4D97-AF65-F5344CB8AC3E}">
        <p14:creationId xmlns:p14="http://schemas.microsoft.com/office/powerpoint/2010/main" val="36346956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Test Parameters</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lstStyle/>
              <a:p>
                <a:pPr marL="457200" indent="-457200">
                  <a:buFont typeface="Arial" panose="020B0604020202020204" pitchFamily="34" charset="0"/>
                  <a:buChar char="•"/>
                </a:pPr>
                <a:r>
                  <a:rPr lang="en-US" dirty="0"/>
                  <a:t>Negative predictive value</a:t>
                </a:r>
              </a:p>
              <a:p>
                <a:pPr marL="857250" lvl="1" indent="-457200">
                  <a:buFont typeface="Arial" panose="020B0604020202020204" pitchFamily="34" charset="0"/>
                  <a:buChar char="•"/>
                </a:pPr>
                <a:r>
                  <a:rPr lang="en-US" dirty="0"/>
                  <a:t>Probability that a person with a negative screening test does not have the disease</a:t>
                </a:r>
              </a:p>
              <a:p>
                <a:pPr marL="857250" lvl="1" indent="-457200">
                  <a:buFont typeface="Arial" panose="020B0604020202020204" pitchFamily="34" charset="0"/>
                  <a:buChar char="•"/>
                </a:pPr>
                <a:r>
                  <a:rPr lang="en-US" dirty="0"/>
                  <a:t>% = </a:t>
                </a:r>
                <a14:m>
                  <m:oMath xmlns:m="http://schemas.openxmlformats.org/officeDocument/2006/math">
                    <m:f>
                      <m:fPr>
                        <m:ctrlPr>
                          <a:rPr lang="en-US" i="1" smtClean="0">
                            <a:latin typeface="Cambria Math" panose="02040503050406030204" pitchFamily="18" charset="0"/>
                          </a:rPr>
                        </m:ctrlPr>
                      </m:fPr>
                      <m:num>
                        <m:r>
                          <m:rPr>
                            <m:sty m:val="p"/>
                          </m:rPr>
                          <a:rPr lang="en-US" i="0">
                            <a:latin typeface="Cambria Math" panose="02040503050406030204" pitchFamily="18" charset="0"/>
                          </a:rPr>
                          <m:t>T</m:t>
                        </m:r>
                        <m:r>
                          <m:rPr>
                            <m:sty m:val="p"/>
                          </m:rPr>
                          <a:rPr lang="en-US" b="0" i="0" smtClean="0">
                            <a:latin typeface="Cambria Math" panose="02040503050406030204" pitchFamily="18" charset="0"/>
                          </a:rPr>
                          <m:t>rue</m:t>
                        </m:r>
                        <m:r>
                          <a:rPr lang="en-US" b="0" i="0" smtClean="0">
                            <a:latin typeface="Cambria Math" panose="02040503050406030204" pitchFamily="18" charset="0"/>
                          </a:rPr>
                          <m:t> </m:t>
                        </m:r>
                        <m:r>
                          <m:rPr>
                            <m:sty m:val="p"/>
                          </m:rPr>
                          <a:rPr lang="en-US" b="0" i="0" smtClean="0">
                            <a:latin typeface="Cambria Math" panose="02040503050406030204" pitchFamily="18" charset="0"/>
                          </a:rPr>
                          <m:t>Negatives</m:t>
                        </m:r>
                      </m:num>
                      <m:den>
                        <m:r>
                          <m:rPr>
                            <m:sty m:val="p"/>
                          </m:rPr>
                          <a:rPr lang="en-US" b="0" i="0" smtClean="0">
                            <a:latin typeface="Cambria Math" panose="02040503050406030204" pitchFamily="18" charset="0"/>
                          </a:rPr>
                          <m:t>True</m:t>
                        </m:r>
                        <m:r>
                          <a:rPr lang="en-US" b="0" i="0" smtClean="0">
                            <a:latin typeface="Cambria Math" panose="02040503050406030204" pitchFamily="18" charset="0"/>
                          </a:rPr>
                          <m:t> </m:t>
                        </m:r>
                        <m:r>
                          <m:rPr>
                            <m:sty m:val="p"/>
                          </m:rPr>
                          <a:rPr lang="en-US" b="0" i="0" smtClean="0">
                            <a:latin typeface="Cambria Math" panose="02040503050406030204" pitchFamily="18" charset="0"/>
                          </a:rPr>
                          <m:t>Negatives</m:t>
                        </m:r>
                        <m:r>
                          <a:rPr lang="en-US" b="0" i="0" smtClean="0">
                            <a:latin typeface="Cambria Math" panose="02040503050406030204" pitchFamily="18" charset="0"/>
                          </a:rPr>
                          <m:t> + </m:t>
                        </m:r>
                        <m:r>
                          <m:rPr>
                            <m:sty m:val="p"/>
                          </m:rPr>
                          <a:rPr lang="en-US" b="0" i="0" smtClean="0">
                            <a:latin typeface="Cambria Math" panose="02040503050406030204" pitchFamily="18" charset="0"/>
                          </a:rPr>
                          <m:t>False</m:t>
                        </m:r>
                        <m:r>
                          <a:rPr lang="en-US" b="0" i="0" smtClean="0">
                            <a:latin typeface="Cambria Math" panose="02040503050406030204" pitchFamily="18" charset="0"/>
                          </a:rPr>
                          <m:t> </m:t>
                        </m:r>
                        <m:r>
                          <m:rPr>
                            <m:sty m:val="p"/>
                          </m:rPr>
                          <a:rPr lang="en-US" b="0" i="0" smtClean="0">
                            <a:latin typeface="Cambria Math" panose="02040503050406030204" pitchFamily="18" charset="0"/>
                          </a:rPr>
                          <m:t>Negatives</m:t>
                        </m:r>
                      </m:den>
                    </m:f>
                  </m:oMath>
                </a14:m>
                <a:r>
                  <a:rPr lang="en-US" dirty="0"/>
                  <a:t> × 100</a:t>
                </a: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a:blip r:embed="rId2" cstate="print"/>
                <a:stretch>
                  <a:fillRect l="-1704" t="-1722"/>
                </a:stretch>
              </a:blipFill>
            </p:spPr>
            <p:txBody>
              <a:bodyPr/>
              <a:lstStyle/>
              <a:p>
                <a:r>
                  <a:rPr lang="en-US">
                    <a:noFill/>
                  </a:rPr>
                  <a:t> </a:t>
                </a:r>
              </a:p>
            </p:txBody>
          </p:sp>
        </mc:Fallback>
      </mc:AlternateContent>
    </p:spTree>
    <p:extLst>
      <p:ext uri="{BB962C8B-B14F-4D97-AF65-F5344CB8AC3E}">
        <p14:creationId xmlns:p14="http://schemas.microsoft.com/office/powerpoint/2010/main" val="22310733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Summary</a:t>
            </a:r>
          </a:p>
        </p:txBody>
      </p:sp>
      <p:sp>
        <p:nvSpPr>
          <p:cNvPr id="6" name="Content Placeholder 5"/>
          <p:cNvSpPr>
            <a:spLocks noGrp="1"/>
          </p:cNvSpPr>
          <p:nvPr>
            <p:ph idx="1"/>
          </p:nvPr>
        </p:nvSpPr>
        <p:spPr/>
        <p:txBody>
          <a:bodyPr/>
          <a:lstStyle/>
          <a:p>
            <a:pPr marL="457200" indent="-457200">
              <a:buFont typeface="Arial" panose="020B0604020202020204" pitchFamily="34" charset="0"/>
              <a:buChar char="•"/>
            </a:pPr>
            <a:r>
              <a:rPr lang="en-US" dirty="0"/>
              <a:t>Serum for serological testing is obtained by allowing a sterile tube to clot at either room temperature or 4°C and then removing the serum from the clot after centrifugation.</a:t>
            </a:r>
          </a:p>
          <a:p>
            <a:pPr marL="457200" indent="-457200">
              <a:buFont typeface="Arial" panose="020B0604020202020204" pitchFamily="34" charset="0"/>
              <a:buChar char="•"/>
            </a:pPr>
            <a:r>
              <a:rPr lang="en-US" dirty="0"/>
              <a:t>Pipette types include volumetric, graduated, serological, and micropipettes.</a:t>
            </a:r>
          </a:p>
          <a:p>
            <a:pPr marL="457200" indent="-457200">
              <a:buFont typeface="Arial" panose="020B0604020202020204" pitchFamily="34" charset="0"/>
              <a:buChar char="•"/>
            </a:pPr>
            <a:r>
              <a:rPr lang="en-US" dirty="0"/>
              <a:t>A dilution is the addition of a liquid to make a weaker solution of either a reagent or a patient specimen. </a:t>
            </a:r>
          </a:p>
        </p:txBody>
      </p:sp>
    </p:spTree>
    <p:extLst>
      <p:ext uri="{BB962C8B-B14F-4D97-AF65-F5344CB8AC3E}">
        <p14:creationId xmlns:p14="http://schemas.microsoft.com/office/powerpoint/2010/main" val="38862126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Summary</a:t>
            </a:r>
          </a:p>
        </p:txBody>
      </p:sp>
      <p:sp>
        <p:nvSpPr>
          <p:cNvPr id="6" name="Content Placeholder 5"/>
          <p:cNvSpPr>
            <a:spLocks noGrp="1"/>
          </p:cNvSpPr>
          <p:nvPr>
            <p:ph idx="1"/>
          </p:nvPr>
        </p:nvSpPr>
        <p:spPr/>
        <p:txBody>
          <a:bodyPr/>
          <a:lstStyle/>
          <a:p>
            <a:pPr marL="457200" indent="-457200">
              <a:buFont typeface="Arial" panose="020B0604020202020204" pitchFamily="34" charset="0"/>
              <a:buChar char="•"/>
            </a:pPr>
            <a:r>
              <a:rPr lang="en-US" dirty="0"/>
              <a:t>Patient serum, the solute, is made weaker by adding diluent so that the antibody present is not as concentrated. </a:t>
            </a:r>
          </a:p>
          <a:p>
            <a:pPr marL="457200" indent="-457200">
              <a:buFont typeface="Arial" panose="020B0604020202020204" pitchFamily="34" charset="0"/>
              <a:buChar char="•"/>
            </a:pPr>
            <a:r>
              <a:rPr lang="en-US" dirty="0"/>
              <a:t>The relationship between the serum and the total volume can be expressed as a ratio or as a fraction.</a:t>
            </a:r>
          </a:p>
          <a:p>
            <a:pPr marL="457200" indent="-457200">
              <a:buFont typeface="Arial" panose="020B0604020202020204" pitchFamily="34" charset="0"/>
              <a:buChar char="•"/>
            </a:pPr>
            <a:r>
              <a:rPr lang="en-US" dirty="0"/>
              <a:t>A serial dilution involves making several dilutions in which the dilution factor is the same.</a:t>
            </a:r>
          </a:p>
        </p:txBody>
      </p:sp>
    </p:spTree>
    <p:extLst>
      <p:ext uri="{BB962C8B-B14F-4D97-AF65-F5344CB8AC3E}">
        <p14:creationId xmlns:p14="http://schemas.microsoft.com/office/powerpoint/2010/main" val="24636283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Summary</a:t>
            </a:r>
          </a:p>
        </p:txBody>
      </p:sp>
      <p:sp>
        <p:nvSpPr>
          <p:cNvPr id="6" name="Content Placeholder 5"/>
          <p:cNvSpPr>
            <a:spLocks noGrp="1"/>
          </p:cNvSpPr>
          <p:nvPr>
            <p:ph idx="1"/>
          </p:nvPr>
        </p:nvSpPr>
        <p:spPr/>
        <p:txBody>
          <a:bodyPr/>
          <a:lstStyle/>
          <a:p>
            <a:pPr marL="457200" indent="-457200">
              <a:buFont typeface="Arial" panose="020B0604020202020204" pitchFamily="34" charset="0"/>
              <a:buChar char="•"/>
            </a:pPr>
            <a:r>
              <a:rPr lang="en-US" dirty="0"/>
              <a:t>Serial dilutions are used to determine the titer, or strength, of an antibody. </a:t>
            </a:r>
          </a:p>
          <a:p>
            <a:pPr marL="457200" indent="-457200">
              <a:buFont typeface="Arial" panose="020B0604020202020204" pitchFamily="34" charset="0"/>
              <a:buChar char="•"/>
            </a:pPr>
            <a:r>
              <a:rPr lang="en-US" dirty="0"/>
              <a:t>Sensitivity is the proportion of people who have a specific disease or condition and have a positive test for that disease or condition.</a:t>
            </a:r>
          </a:p>
          <a:p>
            <a:pPr marL="457200" indent="-457200">
              <a:buFont typeface="Arial" panose="020B0604020202020204" pitchFamily="34" charset="0"/>
              <a:buChar char="•"/>
            </a:pPr>
            <a:r>
              <a:rPr lang="en-US" dirty="0"/>
              <a:t>Specificity is the proportion of people who do not have the disease or condition and who have a negative test for that disease or condition.</a:t>
            </a:r>
          </a:p>
        </p:txBody>
      </p:sp>
    </p:spTree>
    <p:extLst>
      <p:ext uri="{BB962C8B-B14F-4D97-AF65-F5344CB8AC3E}">
        <p14:creationId xmlns:p14="http://schemas.microsoft.com/office/powerpoint/2010/main" val="31913296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Chapter Overview</a:t>
            </a:r>
          </a:p>
        </p:txBody>
      </p:sp>
      <p:sp>
        <p:nvSpPr>
          <p:cNvPr id="3" name="Content Placeholder 2"/>
          <p:cNvSpPr>
            <a:spLocks noGrp="1"/>
          </p:cNvSpPr>
          <p:nvPr>
            <p:ph idx="1"/>
          </p:nvPr>
        </p:nvSpPr>
        <p:spPr/>
        <p:txBody>
          <a:bodyPr/>
          <a:lstStyle/>
          <a:p>
            <a:pPr marL="457200" indent="-457200">
              <a:buFont typeface="Arial" panose="020B0604020202020204" pitchFamily="34" charset="0"/>
              <a:buChar char="•"/>
            </a:pPr>
            <a:r>
              <a:rPr lang="en-US" dirty="0"/>
              <a:t>Blood specimen preparation and measuring</a:t>
            </a:r>
          </a:p>
          <a:p>
            <a:pPr marL="457200" indent="-457200">
              <a:buFont typeface="Arial" panose="020B0604020202020204" pitchFamily="34" charset="0"/>
              <a:buChar char="•"/>
            </a:pPr>
            <a:r>
              <a:rPr lang="en-US" dirty="0"/>
              <a:t>Simple dilutions</a:t>
            </a:r>
          </a:p>
          <a:p>
            <a:pPr marL="457200" indent="-457200">
              <a:buFont typeface="Arial" panose="020B0604020202020204" pitchFamily="34" charset="0"/>
              <a:buChar char="•"/>
            </a:pPr>
            <a:r>
              <a:rPr lang="en-US" dirty="0"/>
              <a:t>Compound dilutions</a:t>
            </a:r>
          </a:p>
          <a:p>
            <a:pPr marL="457200" indent="-457200">
              <a:buFont typeface="Arial" panose="020B0604020202020204" pitchFamily="34" charset="0"/>
              <a:buChar char="•"/>
            </a:pPr>
            <a:r>
              <a:rPr lang="en-US" dirty="0"/>
              <a:t>Testing parameters</a:t>
            </a:r>
          </a:p>
          <a:p>
            <a:endParaRPr lang="en-US" dirty="0"/>
          </a:p>
        </p:txBody>
      </p:sp>
    </p:spTree>
    <p:extLst>
      <p:ext uri="{BB962C8B-B14F-4D97-AF65-F5344CB8AC3E}">
        <p14:creationId xmlns:p14="http://schemas.microsoft.com/office/powerpoint/2010/main" val="280686509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Summary</a:t>
            </a:r>
          </a:p>
        </p:txBody>
      </p:sp>
      <p:sp>
        <p:nvSpPr>
          <p:cNvPr id="3" name="Content Placeholder 2"/>
          <p:cNvSpPr>
            <a:spLocks noGrp="1"/>
          </p:cNvSpPr>
          <p:nvPr>
            <p:ph idx="1"/>
          </p:nvPr>
        </p:nvSpPr>
        <p:spPr/>
        <p:txBody>
          <a:bodyPr/>
          <a:lstStyle/>
          <a:p>
            <a:pPr marL="457200" indent="-457200">
              <a:buFont typeface="Arial" panose="020B0604020202020204" pitchFamily="34" charset="0"/>
              <a:buChar char="•"/>
            </a:pPr>
            <a:r>
              <a:rPr lang="en-US" dirty="0"/>
              <a:t>The positive predictive value is the likelihood that a person with a positive screening test actually has the disease.</a:t>
            </a:r>
          </a:p>
          <a:p>
            <a:pPr marL="457200" indent="-457200">
              <a:buFont typeface="Arial" panose="020B0604020202020204" pitchFamily="34" charset="0"/>
              <a:buChar char="•"/>
            </a:pPr>
            <a:r>
              <a:rPr lang="en-US" dirty="0"/>
              <a:t>The negative predictive value is the probability that a person with a negative screening test does not have the disease.</a:t>
            </a:r>
          </a:p>
        </p:txBody>
      </p:sp>
    </p:spTree>
    <p:extLst>
      <p:ext uri="{BB962C8B-B14F-4D97-AF65-F5344CB8AC3E}">
        <p14:creationId xmlns:p14="http://schemas.microsoft.com/office/powerpoint/2010/main" val="31264099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Blood Specimen Preparation and Measuring</a:t>
            </a:r>
          </a:p>
        </p:txBody>
      </p:sp>
      <p:sp>
        <p:nvSpPr>
          <p:cNvPr id="3" name="Content Placeholder 2"/>
          <p:cNvSpPr>
            <a:spLocks noGrp="1"/>
          </p:cNvSpPr>
          <p:nvPr>
            <p:ph idx="1"/>
          </p:nvPr>
        </p:nvSpPr>
        <p:spPr/>
        <p:txBody>
          <a:bodyPr/>
          <a:lstStyle/>
          <a:p>
            <a:pPr marL="457200" indent="-457200">
              <a:buFont typeface="Arial" panose="020B0604020202020204" pitchFamily="34" charset="0"/>
              <a:buChar char="•"/>
            </a:pPr>
            <a:r>
              <a:rPr lang="en-US" dirty="0"/>
              <a:t>Serology</a:t>
            </a:r>
          </a:p>
          <a:p>
            <a:pPr marL="857250" lvl="1" indent="-457200">
              <a:buFont typeface="Arial" panose="020B0604020202020204" pitchFamily="34" charset="0"/>
              <a:buChar char="•"/>
            </a:pPr>
            <a:r>
              <a:rPr lang="en-US" dirty="0"/>
              <a:t>Study of fluid components in the blood, especially antibodies</a:t>
            </a:r>
          </a:p>
          <a:p>
            <a:pPr marL="457200" indent="-457200">
              <a:buFont typeface="Arial" panose="020B0604020202020204" pitchFamily="34" charset="0"/>
              <a:buChar char="•"/>
            </a:pPr>
            <a:r>
              <a:rPr lang="en-US" dirty="0"/>
              <a:t>Serum</a:t>
            </a:r>
          </a:p>
          <a:p>
            <a:pPr marL="857250" lvl="1" indent="-457200">
              <a:buFont typeface="Arial" panose="020B0604020202020204" pitchFamily="34" charset="0"/>
              <a:buChar char="•"/>
            </a:pPr>
            <a:r>
              <a:rPr lang="en-US" dirty="0"/>
              <a:t>Liquid portion of blood minus coagulation factors</a:t>
            </a:r>
          </a:p>
          <a:p>
            <a:pPr marL="857250" lvl="1" indent="-457200">
              <a:buFont typeface="Arial" panose="020B0604020202020204" pitchFamily="34" charset="0"/>
              <a:buChar char="•"/>
            </a:pPr>
            <a:r>
              <a:rPr lang="en-US" dirty="0"/>
              <a:t>Most frequently encountered specimen in immunologic testing</a:t>
            </a:r>
          </a:p>
          <a:p>
            <a:pPr marL="857250" lvl="1" indent="-457200">
              <a:buFont typeface="Arial" panose="020B0604020202020204" pitchFamily="34" charset="0"/>
              <a:buChar char="•"/>
            </a:pPr>
            <a:r>
              <a:rPr lang="en-US" dirty="0"/>
              <a:t>Separated from other components of a blood specimen via centrifuge</a:t>
            </a:r>
          </a:p>
        </p:txBody>
      </p:sp>
    </p:spTree>
    <p:extLst>
      <p:ext uri="{BB962C8B-B14F-4D97-AF65-F5344CB8AC3E}">
        <p14:creationId xmlns:p14="http://schemas.microsoft.com/office/powerpoint/2010/main" val="15659193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Blood Specimen Preparation and Measuring</a:t>
            </a:r>
          </a:p>
        </p:txBody>
      </p:sp>
      <p:sp>
        <p:nvSpPr>
          <p:cNvPr id="3" name="Content Placeholder 2"/>
          <p:cNvSpPr>
            <a:spLocks noGrp="1"/>
          </p:cNvSpPr>
          <p:nvPr>
            <p:ph idx="1"/>
          </p:nvPr>
        </p:nvSpPr>
        <p:spPr/>
        <p:txBody>
          <a:bodyPr/>
          <a:lstStyle/>
          <a:p>
            <a:pPr marL="457200" indent="-457200">
              <a:buFont typeface="Arial" panose="020B0604020202020204" pitchFamily="34" charset="0"/>
              <a:buChar char="•"/>
            </a:pPr>
            <a:r>
              <a:rPr lang="en-US" dirty="0"/>
              <a:t>Ideally, use fresh serum that has not been heated</a:t>
            </a:r>
          </a:p>
          <a:p>
            <a:pPr marL="457200" indent="-457200">
              <a:buFont typeface="Arial" panose="020B0604020202020204" pitchFamily="34" charset="0"/>
              <a:buChar char="•"/>
            </a:pPr>
            <a:r>
              <a:rPr lang="en-US" dirty="0"/>
              <a:t>For certain tests, complement may need to be inactivated</a:t>
            </a:r>
          </a:p>
          <a:p>
            <a:pPr marL="857250" lvl="1" indent="-457200">
              <a:buFont typeface="Arial" panose="020B0604020202020204" pitchFamily="34" charset="0"/>
              <a:buChar char="•"/>
            </a:pPr>
            <a:r>
              <a:rPr lang="en-US" dirty="0"/>
              <a:t>Complement may interfere with test results</a:t>
            </a:r>
          </a:p>
          <a:p>
            <a:pPr marL="857250" lvl="1" indent="-457200">
              <a:buFont typeface="Arial" panose="020B0604020202020204" pitchFamily="34" charset="0"/>
              <a:buChar char="•"/>
            </a:pPr>
            <a:r>
              <a:rPr lang="en-US" dirty="0"/>
              <a:t>Heat sample to 56°C for 30 minutes</a:t>
            </a:r>
          </a:p>
          <a:p>
            <a:pPr marL="857250" lvl="1" indent="-457200">
              <a:buFont typeface="Arial" panose="020B0604020202020204" pitchFamily="34" charset="0"/>
              <a:buChar char="•"/>
            </a:pPr>
            <a:endParaRPr lang="en-US" dirty="0"/>
          </a:p>
        </p:txBody>
      </p:sp>
    </p:spTree>
    <p:extLst>
      <p:ext uri="{BB962C8B-B14F-4D97-AF65-F5344CB8AC3E}">
        <p14:creationId xmlns:p14="http://schemas.microsoft.com/office/powerpoint/2010/main" val="22018731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Blood Specimen Preparation and Measuring</a:t>
            </a:r>
          </a:p>
        </p:txBody>
      </p:sp>
      <p:sp>
        <p:nvSpPr>
          <p:cNvPr id="3" name="Content Placeholder 2"/>
          <p:cNvSpPr>
            <a:spLocks noGrp="1"/>
          </p:cNvSpPr>
          <p:nvPr>
            <p:ph idx="1"/>
          </p:nvPr>
        </p:nvSpPr>
        <p:spPr/>
        <p:txBody>
          <a:bodyPr/>
          <a:lstStyle/>
          <a:p>
            <a:pPr marL="457200" indent="-457200">
              <a:buFont typeface="Arial" panose="020B0604020202020204" pitchFamily="34" charset="0"/>
              <a:buChar char="•"/>
            </a:pPr>
            <a:r>
              <a:rPr lang="en-US" dirty="0"/>
              <a:t>Storage (if testing is delayed)</a:t>
            </a:r>
          </a:p>
          <a:p>
            <a:pPr marL="857250" lvl="1" indent="-457200">
              <a:buFont typeface="Arial" panose="020B0604020202020204" pitchFamily="34" charset="0"/>
              <a:buChar char="•"/>
            </a:pPr>
            <a:r>
              <a:rPr lang="en-US" dirty="0"/>
              <a:t>Between 2°C and 8°C for up to 72 hours</a:t>
            </a:r>
          </a:p>
          <a:p>
            <a:pPr marL="857250" lvl="1" indent="-457200">
              <a:buFont typeface="Arial" panose="020B0604020202020204" pitchFamily="34" charset="0"/>
              <a:buChar char="•"/>
            </a:pPr>
            <a:r>
              <a:rPr lang="en-US" dirty="0"/>
              <a:t>Frozen at –20°C or below</a:t>
            </a:r>
          </a:p>
          <a:p>
            <a:pPr marL="457200" indent="-457200">
              <a:buFont typeface="Arial" panose="020B0604020202020204" pitchFamily="34" charset="0"/>
              <a:buChar char="•"/>
            </a:pPr>
            <a:r>
              <a:rPr lang="en-US" dirty="0"/>
              <a:t>Pipettes</a:t>
            </a:r>
          </a:p>
          <a:p>
            <a:pPr marL="857250" lvl="1" indent="-457200">
              <a:buFont typeface="Arial" panose="020B0604020202020204" pitchFamily="34" charset="0"/>
              <a:buChar char="•"/>
            </a:pPr>
            <a:r>
              <a:rPr lang="en-US" dirty="0"/>
              <a:t>Volumetric—deliver only one volume</a:t>
            </a:r>
          </a:p>
          <a:p>
            <a:pPr marL="857250" lvl="1" indent="-457200">
              <a:buFont typeface="Arial" panose="020B0604020202020204" pitchFamily="34" charset="0"/>
              <a:buChar char="•"/>
            </a:pPr>
            <a:r>
              <a:rPr lang="en-US" dirty="0"/>
              <a:t>Graduated—marked to allow for varying amounts</a:t>
            </a:r>
          </a:p>
          <a:p>
            <a:pPr marL="1257300" lvl="2" indent="-457200">
              <a:buFont typeface="Arial" panose="020B0604020202020204" pitchFamily="34" charset="0"/>
              <a:buChar char="•"/>
            </a:pPr>
            <a:r>
              <a:rPr lang="en-US" dirty="0"/>
              <a:t>Serological</a:t>
            </a:r>
          </a:p>
          <a:p>
            <a:pPr marL="1257300" lvl="2" indent="-457200">
              <a:buFont typeface="Arial" panose="020B0604020202020204" pitchFamily="34" charset="0"/>
              <a:buChar char="•"/>
            </a:pPr>
            <a:r>
              <a:rPr lang="en-US" dirty="0"/>
              <a:t>Blowout</a:t>
            </a:r>
          </a:p>
          <a:p>
            <a:pPr marL="857250" lvl="1" indent="-457200">
              <a:buFont typeface="Arial" panose="020B0604020202020204" pitchFamily="34" charset="0"/>
              <a:buChar char="•"/>
            </a:pPr>
            <a:r>
              <a:rPr lang="en-US" dirty="0"/>
              <a:t>Micropipettes—deliver small volumes</a:t>
            </a:r>
          </a:p>
        </p:txBody>
      </p:sp>
    </p:spTree>
    <p:extLst>
      <p:ext uri="{BB962C8B-B14F-4D97-AF65-F5344CB8AC3E}">
        <p14:creationId xmlns:p14="http://schemas.microsoft.com/office/powerpoint/2010/main" val="21921005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Blood Specimen Preparation and Measuring</a:t>
            </a:r>
          </a:p>
        </p:txBody>
      </p:sp>
      <p:pic>
        <p:nvPicPr>
          <p:cNvPr id="1028" name="Picture 4" descr="C:\Documents and Settings\ritesh.narkar\Desktop\Prashant\fadc5\11 jan\Stevens4e_Ch9-13\Save for webpage\F09_03A.jpg"/>
          <p:cNvPicPr>
            <a:picLocks noChangeAspect="1" noChangeArrowheads="1"/>
          </p:cNvPicPr>
          <p:nvPr/>
        </p:nvPicPr>
        <p:blipFill>
          <a:blip r:embed="rId3" cstate="print"/>
          <a:srcRect/>
          <a:stretch>
            <a:fillRect/>
          </a:stretch>
        </p:blipFill>
        <p:spPr bwMode="auto">
          <a:xfrm>
            <a:off x="735847" y="1463040"/>
            <a:ext cx="7587170" cy="4557284"/>
          </a:xfrm>
          <a:prstGeom prst="rect">
            <a:avLst/>
          </a:prstGeom>
          <a:noFill/>
        </p:spPr>
      </p:pic>
    </p:spTree>
    <p:extLst>
      <p:ext uri="{BB962C8B-B14F-4D97-AF65-F5344CB8AC3E}">
        <p14:creationId xmlns:p14="http://schemas.microsoft.com/office/powerpoint/2010/main" val="68349512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Blood Specimen Preparation and Measuring</a:t>
            </a:r>
          </a:p>
        </p:txBody>
      </p:sp>
      <p:pic>
        <p:nvPicPr>
          <p:cNvPr id="2050" name="Picture 2" descr="C:\Documents and Settings\ritesh.narkar\Desktop\Prashant\fadc5\11 jan\Stevens4e_Ch9-13\Save for webpage\F09_03B.jpg"/>
          <p:cNvPicPr>
            <a:picLocks noChangeAspect="1" noChangeArrowheads="1"/>
          </p:cNvPicPr>
          <p:nvPr/>
        </p:nvPicPr>
        <p:blipFill>
          <a:blip r:embed="rId3" cstate="print"/>
          <a:srcRect/>
          <a:stretch>
            <a:fillRect/>
          </a:stretch>
        </p:blipFill>
        <p:spPr bwMode="auto">
          <a:xfrm>
            <a:off x="2286000" y="1552448"/>
            <a:ext cx="4175760" cy="4454144"/>
          </a:xfrm>
          <a:prstGeom prst="rect">
            <a:avLst/>
          </a:prstGeom>
          <a:noFill/>
        </p:spPr>
      </p:pic>
    </p:spTree>
    <p:extLst>
      <p:ext uri="{BB962C8B-B14F-4D97-AF65-F5344CB8AC3E}">
        <p14:creationId xmlns:p14="http://schemas.microsoft.com/office/powerpoint/2010/main" val="68349512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Dilutions</a:t>
            </a:r>
          </a:p>
        </p:txBody>
      </p:sp>
      <p:sp>
        <p:nvSpPr>
          <p:cNvPr id="3" name="Content Placeholder 2"/>
          <p:cNvSpPr>
            <a:spLocks noGrp="1"/>
          </p:cNvSpPr>
          <p:nvPr>
            <p:ph idx="1"/>
          </p:nvPr>
        </p:nvSpPr>
        <p:spPr/>
        <p:txBody>
          <a:bodyPr/>
          <a:lstStyle/>
          <a:p>
            <a:pPr marL="457200" indent="-457200">
              <a:buFont typeface="Arial" panose="020B0604020202020204" pitchFamily="34" charset="0"/>
              <a:buChar char="•"/>
            </a:pPr>
            <a:r>
              <a:rPr lang="en-US" dirty="0"/>
              <a:t>Solute is the material being diluted</a:t>
            </a:r>
          </a:p>
          <a:p>
            <a:pPr marL="457200" indent="-457200">
              <a:buFont typeface="Arial" panose="020B0604020202020204" pitchFamily="34" charset="0"/>
              <a:buChar char="•"/>
            </a:pPr>
            <a:r>
              <a:rPr lang="en-US" dirty="0"/>
              <a:t>Diluent is the medium making up the rest of the solution</a:t>
            </a:r>
          </a:p>
          <a:p>
            <a:pPr marL="457200" indent="-457200">
              <a:buFont typeface="Arial" panose="020B0604020202020204" pitchFamily="34" charset="0"/>
              <a:buChar char="•"/>
            </a:pPr>
            <a:r>
              <a:rPr lang="en-US" dirty="0"/>
              <a:t>Relationship between the two is expressed as a ratio or fraction</a:t>
            </a:r>
          </a:p>
          <a:p>
            <a:pPr marL="457200" indent="-457200">
              <a:buFont typeface="Arial" panose="020B0604020202020204" pitchFamily="34" charset="0"/>
              <a:buChar char="•"/>
            </a:pPr>
            <a:r>
              <a:rPr lang="en-US" dirty="0"/>
              <a:t>Equations are used to determine:</a:t>
            </a:r>
          </a:p>
          <a:p>
            <a:pPr marL="857250" lvl="1" indent="-457200">
              <a:buFont typeface="Arial" panose="020B0604020202020204" pitchFamily="34" charset="0"/>
              <a:buChar char="•"/>
            </a:pPr>
            <a:r>
              <a:rPr lang="en-US" dirty="0"/>
              <a:t>Total volume of a solution</a:t>
            </a:r>
          </a:p>
          <a:p>
            <a:pPr marL="857250" lvl="1" indent="-457200">
              <a:buFont typeface="Arial" panose="020B0604020202020204" pitchFamily="34" charset="0"/>
              <a:buChar char="•"/>
            </a:pPr>
            <a:r>
              <a:rPr lang="en-US" dirty="0"/>
              <a:t>Amount of solute needed</a:t>
            </a:r>
          </a:p>
          <a:p>
            <a:pPr marL="857250" lvl="1" indent="-457200">
              <a:buFont typeface="Arial" panose="020B0604020202020204" pitchFamily="34" charset="0"/>
              <a:buChar char="•"/>
            </a:pPr>
            <a:r>
              <a:rPr lang="en-US" dirty="0"/>
              <a:t>Amount of diluent needed</a:t>
            </a:r>
          </a:p>
        </p:txBody>
      </p:sp>
    </p:spTree>
    <p:extLst>
      <p:ext uri="{BB962C8B-B14F-4D97-AF65-F5344CB8AC3E}">
        <p14:creationId xmlns:p14="http://schemas.microsoft.com/office/powerpoint/2010/main" val="60953944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Simple Dilutions</a:t>
            </a:r>
          </a:p>
        </p:txBody>
      </p:sp>
      <p:sp>
        <p:nvSpPr>
          <p:cNvPr id="3" name="Content Placeholder 2"/>
          <p:cNvSpPr>
            <a:spLocks noGrp="1"/>
          </p:cNvSpPr>
          <p:nvPr>
            <p:ph idx="1"/>
          </p:nvPr>
        </p:nvSpPr>
        <p:spPr/>
        <p:txBody>
          <a:bodyPr/>
          <a:lstStyle/>
          <a:p>
            <a:pPr marL="0" indent="0" algn="ctr"/>
            <a:r>
              <a:rPr lang="en-US" dirty="0"/>
              <a:t>1/Dilution = Amount of Solute/Total Volume</a:t>
            </a:r>
          </a:p>
          <a:p>
            <a:pPr marL="0" indent="0"/>
            <a:endParaRPr lang="en-US" dirty="0"/>
          </a:p>
          <a:p>
            <a:pPr marL="0" indent="0" algn="ctr"/>
            <a:r>
              <a:rPr lang="en-US" dirty="0"/>
              <a:t>1/(Dilution – 1) = Amount of Solute/Amount of Diluent</a:t>
            </a:r>
          </a:p>
        </p:txBody>
      </p:sp>
    </p:spTree>
    <p:extLst>
      <p:ext uri="{BB962C8B-B14F-4D97-AF65-F5344CB8AC3E}">
        <p14:creationId xmlns:p14="http://schemas.microsoft.com/office/powerpoint/2010/main" val="834173743"/>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7.0&quot;&gt;&lt;object type=&quot;1&quot; unique_id=&quot;10001&quot;&gt;&lt;object type=&quot;8&quot; unique_id=&quot;10002&quot;&gt;&lt;/object&gt;&lt;object type=&quot;2&quot; unique_id=&quot;10003&quot;&gt;&lt;object type=&quot;3&quot; unique_id=&quot;10004&quot;&gt;&lt;property id=&quot;20148&quot; value=&quot;5&quot;/&gt;&lt;property id=&quot;20300&quot; value=&quot;Slide 1 - &amp;quot;Chapter 9&amp;quot;&quot;/&gt;&lt;property id=&quot;20307&quot; value=&quot;256&quot;/&gt;&lt;/object&gt;&lt;object type=&quot;3&quot; unique_id=&quot;10005&quot;&gt;&lt;property id=&quot;20148&quot; value=&quot;5&quot;/&gt;&lt;property id=&quot;20300&quot; value=&quot;Slide 2 - &amp;quot;Chapter Overview&amp;quot;&quot;/&gt;&lt;property id=&quot;20307&quot; value=&quot;263&quot;/&gt;&lt;/object&gt;&lt;object type=&quot;3&quot; unique_id=&quot;10006&quot;&gt;&lt;property id=&quot;20148&quot; value=&quot;5&quot;/&gt;&lt;property id=&quot;20300&quot; value=&quot;Slide 3 - &amp;quot;Blood Specimen Preparation and Measuring&amp;quot;&quot;/&gt;&lt;property id=&quot;20307&quot; value=&quot;348&quot;/&gt;&lt;/object&gt;&lt;object type=&quot;3&quot; unique_id=&quot;10007&quot;&gt;&lt;property id=&quot;20148&quot; value=&quot;5&quot;/&gt;&lt;property id=&quot;20300&quot; value=&quot;Slide 4 - &amp;quot;Blood Specimen Preparation and Measuring&amp;quot;&quot;/&gt;&lt;property id=&quot;20307&quot; value=&quot;349&quot;/&gt;&lt;/object&gt;&lt;object type=&quot;3&quot; unique_id=&quot;10008&quot;&gt;&lt;property id=&quot;20148&quot; value=&quot;5&quot;/&gt;&lt;property id=&quot;20300&quot; value=&quot;Slide 5 - &amp;quot;Blood Specimen Preparation and Measuring&amp;quot;&quot;/&gt;&lt;property id=&quot;20307&quot; value=&quot;350&quot;/&gt;&lt;/object&gt;&lt;object type=&quot;3&quot; unique_id=&quot;10009&quot;&gt;&lt;property id=&quot;20148&quot; value=&quot;5&quot;/&gt;&lt;property id=&quot;20300&quot; value=&quot;Slide 6 - &amp;quot;Blood Specimen Preparation and Measuring&amp;quot;&quot;/&gt;&lt;property id=&quot;20307&quot; value=&quot;351&quot;/&gt;&lt;/object&gt;&lt;object type=&quot;3&quot; unique_id=&quot;10010&quot;&gt;&lt;property id=&quot;20148&quot; value=&quot;5&quot;/&gt;&lt;property id=&quot;20300&quot; value=&quot;Slide 7 - &amp;quot;Dilutions&amp;quot;&quot;/&gt;&lt;property id=&quot;20307&quot; value=&quot;352&quot;/&gt;&lt;/object&gt;&lt;object type=&quot;3&quot; unique_id=&quot;10011&quot;&gt;&lt;property id=&quot;20148&quot; value=&quot;5&quot;/&gt;&lt;property id=&quot;20300&quot; value=&quot;Slide 8 - &amp;quot;Simple Dilutions&amp;quot;&quot;/&gt;&lt;property id=&quot;20307&quot; value=&quot;353&quot;/&gt;&lt;/object&gt;&lt;object type=&quot;3&quot; unique_id=&quot;10012&quot;&gt;&lt;property id=&quot;20148&quot; value=&quot;5&quot;/&gt;&lt;property id=&quot;20300&quot; value=&quot;Slide 9 - &amp;quot;Compound Dilutions&amp;quot;&quot;/&gt;&lt;property id=&quot;20307&quot; value=&quot;354&quot;/&gt;&lt;/object&gt;&lt;object type=&quot;3&quot; unique_id=&quot;10013&quot;&gt;&lt;property id=&quot;20148&quot; value=&quot;5&quot;/&gt;&lt;property id=&quot;20300&quot; value=&quot;Slide 10 - &amp;quot;Compound Dilutions&amp;quot;&quot;/&gt;&lt;property id=&quot;20307&quot; value=&quot;357&quot;/&gt;&lt;/object&gt;&lt;object type=&quot;3&quot; unique_id=&quot;10014&quot;&gt;&lt;property id=&quot;20148&quot; value=&quot;5&quot;/&gt;&lt;property id=&quot;20300&quot; value=&quot;Slide 11 - &amp;quot;Compound Solutions&amp;quot;&quot;/&gt;&lt;property id=&quot;20307&quot; value=&quot;362&quot;/&gt;&lt;/object&gt;&lt;object type=&quot;3&quot; unique_id=&quot;10015&quot;&gt;&lt;property id=&quot;20148&quot; value=&quot;5&quot;/&gt;&lt;property id=&quot;20300&quot; value=&quot;Slide 12 - &amp;quot;Test Parameters&amp;quot;&quot;/&gt;&lt;property id=&quot;20307&quot; value=&quot;359&quot;/&gt;&lt;/object&gt;&lt;object type=&quot;3&quot; unique_id=&quot;10016&quot;&gt;&lt;property id=&quot;20148&quot; value=&quot;5&quot;/&gt;&lt;property id=&quot;20300&quot; value=&quot;Slide 13 - &amp;quot;Test Parameters&amp;quot;&quot;/&gt;&lt;property id=&quot;20307&quot; value=&quot;358&quot;/&gt;&lt;/object&gt;&lt;object type=&quot;3&quot; unique_id=&quot;10017&quot;&gt;&lt;property id=&quot;20148&quot; value=&quot;5&quot;/&gt;&lt;property id=&quot;20300&quot; value=&quot;Slide 14 - &amp;quot;Test Parameters&amp;quot;&quot;/&gt;&lt;property id=&quot;20307&quot; value=&quot;360&quot;/&gt;&lt;/object&gt;&lt;object type=&quot;3&quot; unique_id=&quot;10018&quot;&gt;&lt;property id=&quot;20148&quot; value=&quot;5&quot;/&gt;&lt;property id=&quot;20300&quot; value=&quot;Slide 15 - &amp;quot;Test Parameters&amp;quot;&quot;/&gt;&lt;property id=&quot;20307&quot; value=&quot;361&quot;/&gt;&lt;/object&gt;&lt;object type=&quot;3&quot; unique_id=&quot;10019&quot;&gt;&lt;property id=&quot;20148&quot; value=&quot;5&quot;/&gt;&lt;property id=&quot;20300&quot; value=&quot;Slide 16 - &amp;quot;Summary&amp;quot;&quot;/&gt;&lt;property id=&quot;20307&quot; value=&quot;347&quot;/&gt;&lt;/object&gt;&lt;object type=&quot;3&quot; unique_id=&quot;10020&quot;&gt;&lt;property id=&quot;20148&quot; value=&quot;5&quot;/&gt;&lt;property id=&quot;20300&quot; value=&quot;Slide 17 - &amp;quot;Summary&amp;quot;&quot;/&gt;&lt;property id=&quot;20307&quot; value=&quot;356&quot;/&gt;&lt;/object&gt;&lt;object type=&quot;3&quot; unique_id=&quot;10021&quot;&gt;&lt;property id=&quot;20148&quot; value=&quot;5&quot;/&gt;&lt;property id=&quot;20300&quot; value=&quot;Slide 18 - &amp;quot;Summary&amp;quot;&quot;/&gt;&lt;property id=&quot;20307&quot; value=&quot;355&quot;/&gt;&lt;/object&gt;&lt;object type=&quot;3&quot; unique_id=&quot;10022&quot;&gt;&lt;property id=&quot;20148&quot; value=&quot;5&quot;/&gt;&lt;property id=&quot;20300&quot; value=&quot;Slide 19 - &amp;quot;Summary&amp;quot;&quot;/&gt;&lt;property id=&quot;20307&quot; value=&quot;314&quot;/&gt;&lt;/object&gt;&lt;/object&gt;&lt;/object&gt;&lt;/database&gt;"/>
  <p:tag name="SECTOMILLISECCONVERTED" val="1"/>
</p:tagLst>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omposite">
      <a:majorFont>
        <a:latin typeface="Calibri"/>
        <a:ea typeface=""/>
        <a:cs typeface=""/>
        <a:font script="Jpan" typeface="ＭＳ Ｐゴシック"/>
        <a:font script="Hang" typeface="맑은 고딕"/>
        <a:font script="Hans" typeface="宋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Stevens_Clinical_Immunology4e</Template>
  <TotalTime>1529</TotalTime>
  <Words>853</Words>
  <Application>Microsoft Office PowerPoint</Application>
  <PresentationFormat>On-screen Show (4:3)</PresentationFormat>
  <Paragraphs>99</Paragraphs>
  <Slides>20</Slides>
  <Notes>5</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20</vt:i4>
      </vt:variant>
    </vt:vector>
  </HeadingPairs>
  <TitlesOfParts>
    <vt:vector size="29" baseType="lpstr">
      <vt:lpstr>ＭＳ Ｐゴシック</vt:lpstr>
      <vt:lpstr>Adobe Heiti Std R</vt:lpstr>
      <vt:lpstr>Arial</vt:lpstr>
      <vt:lpstr>Calibri</vt:lpstr>
      <vt:lpstr>Calibri Light</vt:lpstr>
      <vt:lpstr>Cambria Math</vt:lpstr>
      <vt:lpstr>Wingdings</vt:lpstr>
      <vt:lpstr>Template</vt:lpstr>
      <vt:lpstr>Custom Design</vt:lpstr>
      <vt:lpstr>Part VIII</vt:lpstr>
      <vt:lpstr>Chapter Overview</vt:lpstr>
      <vt:lpstr>Blood Specimen Preparation and Measuring</vt:lpstr>
      <vt:lpstr>Blood Specimen Preparation and Measuring</vt:lpstr>
      <vt:lpstr>Blood Specimen Preparation and Measuring</vt:lpstr>
      <vt:lpstr>Blood Specimen Preparation and Measuring</vt:lpstr>
      <vt:lpstr>Blood Specimen Preparation and Measuring</vt:lpstr>
      <vt:lpstr>Dilutions</vt:lpstr>
      <vt:lpstr>Simple Dilutions</vt:lpstr>
      <vt:lpstr>Compound Dilutions</vt:lpstr>
      <vt:lpstr>Compound Dilutions</vt:lpstr>
      <vt:lpstr>Compound Solutions</vt:lpstr>
      <vt:lpstr>Test Parameters</vt:lpstr>
      <vt:lpstr>Test Parameters</vt:lpstr>
      <vt:lpstr>Test Parameters</vt:lpstr>
      <vt:lpstr>Test Parameters</vt:lpstr>
      <vt:lpstr>Summary</vt:lpstr>
      <vt:lpstr>Summary</vt:lpstr>
      <vt:lpstr>Summary</vt:lpstr>
      <vt:lpstr>Summary</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Innate Immunity</dc:title>
  <dc:creator>Moy, Michelle</dc:creator>
  <cp:lastModifiedBy>Tyler Thomas</cp:lastModifiedBy>
  <cp:revision>93</cp:revision>
  <cp:lastPrinted>2016-10-04T23:33:08Z</cp:lastPrinted>
  <dcterms:created xsi:type="dcterms:W3CDTF">2016-10-04T23:26:44Z</dcterms:created>
  <dcterms:modified xsi:type="dcterms:W3CDTF">2023-08-21T18:34:56Z</dcterms:modified>
</cp:coreProperties>
</file>