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  <p:sldMasterId id="2147483749" r:id="rId2"/>
    <p:sldMasterId id="2147483752" r:id="rId3"/>
  </p:sldMasterIdLst>
  <p:notesMasterIdLst>
    <p:notesMasterId r:id="rId42"/>
  </p:notesMasterIdLst>
  <p:handoutMasterIdLst>
    <p:handoutMasterId r:id="rId43"/>
  </p:handoutMasterIdLst>
  <p:sldIdLst>
    <p:sldId id="256" r:id="rId4"/>
    <p:sldId id="322" r:id="rId5"/>
    <p:sldId id="258" r:id="rId6"/>
    <p:sldId id="323" r:id="rId7"/>
    <p:sldId id="261" r:id="rId8"/>
    <p:sldId id="262" r:id="rId9"/>
    <p:sldId id="257" r:id="rId10"/>
    <p:sldId id="265" r:id="rId11"/>
    <p:sldId id="267" r:id="rId12"/>
    <p:sldId id="269" r:id="rId13"/>
    <p:sldId id="324" r:id="rId14"/>
    <p:sldId id="271" r:id="rId15"/>
    <p:sldId id="338" r:id="rId16"/>
    <p:sldId id="339" r:id="rId17"/>
    <p:sldId id="340" r:id="rId18"/>
    <p:sldId id="341" r:id="rId19"/>
    <p:sldId id="342" r:id="rId20"/>
    <p:sldId id="343" r:id="rId21"/>
    <p:sldId id="303" r:id="rId22"/>
    <p:sldId id="325" r:id="rId23"/>
    <p:sldId id="326" r:id="rId24"/>
    <p:sldId id="310" r:id="rId25"/>
    <p:sldId id="328" r:id="rId26"/>
    <p:sldId id="329" r:id="rId27"/>
    <p:sldId id="312" r:id="rId28"/>
    <p:sldId id="313" r:id="rId29"/>
    <p:sldId id="327" r:id="rId30"/>
    <p:sldId id="315" r:id="rId31"/>
    <p:sldId id="317" r:id="rId32"/>
    <p:sldId id="318" r:id="rId33"/>
    <p:sldId id="335" r:id="rId34"/>
    <p:sldId id="330" r:id="rId35"/>
    <p:sldId id="331" r:id="rId36"/>
    <p:sldId id="332" r:id="rId37"/>
    <p:sldId id="336" r:id="rId38"/>
    <p:sldId id="333" r:id="rId39"/>
    <p:sldId id="334" r:id="rId40"/>
    <p:sldId id="337" r:id="rId41"/>
  </p:sldIdLst>
  <p:sldSz cx="9144000" cy="6858000" type="screen4x3"/>
  <p:notesSz cx="7010400" cy="9296400"/>
  <p:custDataLst>
    <p:tags r:id="rId4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M" initials="" lastIdx="0" clrIdx="0"/>
  <p:cmAuthor id="1" name="jkohl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8A58A"/>
    <a:srgbClr val="A03515"/>
    <a:srgbClr val="832128"/>
    <a:srgbClr val="A229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19" autoAdjust="0"/>
    <p:restoredTop sz="86333" autoAdjust="0"/>
  </p:normalViewPr>
  <p:slideViewPr>
    <p:cSldViewPr>
      <p:cViewPr varScale="1">
        <p:scale>
          <a:sx n="104" d="100"/>
          <a:sy n="104" d="100"/>
        </p:scale>
        <p:origin x="144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handoutMaster" Target="handoutMasters/handoutMaster1.xml"/><Relationship Id="rId48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fld id="{BF5EEBB2-807F-415B-A3A3-40052FCFD8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8318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97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97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fld id="{2546616F-135A-4FDC-9F41-86F2F802AB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7386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46616F-135A-4FDC-9F41-86F2F802AB8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979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46616F-135A-4FDC-9F41-86F2F802AB8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177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K = equilibrium constant.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[AgAb] = concentration of the antigen–antibody complex (mol/L).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[Ab] = concentration of free antibody (mol/L).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[Ag] = concentration of free antigen (mol/L).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The higher the affinity and avidity values for an antibody and the more antigen–antibody complexes that are formed, the more sensitive is the test.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46616F-135A-4FDC-9F41-86F2F802AB8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604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When increasing amounts of soluble antigen are added to fixed amounts of specific antibody, the amount of precipitation increases up to the zone</a:t>
            </a:r>
            <a:r>
              <a:rPr lang="en-US" baseline="0" dirty="0"/>
              <a:t> </a:t>
            </a:r>
            <a:r>
              <a:rPr lang="en-US" dirty="0"/>
              <a:t>of equivalence.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When the amount of antigen overwhelms the number of antibody combining sites present, precipitation begins to decline.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46616F-135A-4FDC-9F41-86F2F802AB8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312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Figure 10-11. Grading of agglutination reactions: tube method. If tubes are centrifuged and shaken to resuspend the button, reactions can be graded from negative to 4+, depending on the size of the clumps observed.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46616F-135A-4FDC-9F41-86F2F802AB81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002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Figure 10-13. Agglutination inhibition. Reagent antibody is added to the patient sample. If patient antigen is present, antigen–antibody combination results. When antigen-coated latex particles are added, no agglutination occurs, which is a positive test. If no patient antigen is present, the reagent antibody combines with latex particles, and agglutination results, which is a negative test.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46616F-135A-4FDC-9F41-86F2F802AB81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731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Figure 10-14. Hemagglutination inhibition. In the presence of certain viruses, RBCs spontaneously agglutinate. However, if patient antibody is present, then agglutination is inhibited. Thus, a lack of agglutination indicates the presence of antibody.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46616F-135A-4FDC-9F41-86F2F802AB81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155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5125" y="6648450"/>
            <a:ext cx="2971800" cy="228600"/>
          </a:xfrm>
          <a:prstGeom prst="rect">
            <a:avLst/>
          </a:prstGeom>
          <a:noFill/>
        </p:spPr>
        <p:txBody>
          <a:bodyPr lIns="45720" tIns="0" rIns="45720" bIns="0"/>
          <a:lstStyle/>
          <a:p>
            <a:pPr>
              <a:defRPr/>
            </a:pPr>
            <a:r>
              <a:rPr lang="en-US" sz="1200" b="1" dirty="0">
                <a:solidFill>
                  <a:srgbClr val="000000"/>
                </a:solidFill>
                <a:latin typeface="+mn-lt"/>
              </a:rPr>
              <a:t>Copyright © 2010  F.A. Davis Company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lang="en-US" sz="3000" kern="120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>
              <a:defRPr lang="en-US" sz="2700" kern="120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>
              <a:defRPr lang="en-US" sz="2400" kern="120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0840" y="1371600"/>
            <a:ext cx="20574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1371600"/>
            <a:ext cx="6355080" cy="5257800"/>
          </a:xfrm>
        </p:spPr>
        <p:txBody>
          <a:bodyPr vert="eaVert"/>
          <a:lstStyle>
            <a:lvl1pPr>
              <a:defRPr lang="en-US" sz="3000" kern="120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>
              <a:defRPr lang="en-US" sz="2700" kern="120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>
              <a:defRPr lang="en-US" sz="2400" kern="120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515938" y="6251575"/>
            <a:ext cx="24209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Copyright © 2017 F.A. Davis Company</a:t>
            </a:r>
          </a:p>
        </p:txBody>
      </p:sp>
      <p:pic>
        <p:nvPicPr>
          <p:cNvPr id="5" name="Picture 7" descr="FAD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575" y="5889625"/>
            <a:ext cx="162242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5600" y="2209800"/>
            <a:ext cx="5791200" cy="990600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1A4B9A"/>
                </a:solidFill>
                <a:latin typeface="+mj-lt"/>
                <a:ea typeface="Adobe Heiti Std R" pitchFamily="34" charset="-128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3429000"/>
            <a:ext cx="5791200" cy="838200"/>
          </a:xfrm>
        </p:spPr>
        <p:txBody>
          <a:bodyPr>
            <a:noAutofit/>
          </a:bodyPr>
          <a:lstStyle>
            <a:lvl1pPr marL="0" indent="0" algn="r">
              <a:buNone/>
              <a:defRPr sz="3200" baseline="0">
                <a:solidFill>
                  <a:schemeClr val="tx1"/>
                </a:solidFill>
                <a:latin typeface="+mn-lt"/>
                <a:ea typeface="Adobe Heiti Std R" pitchFamily="34" charset="-12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463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1617"/>
            <a:ext cx="9144000" cy="685801"/>
          </a:xfrm>
        </p:spPr>
        <p:txBody>
          <a:bodyPr/>
          <a:lstStyle>
            <a:lvl1pPr>
              <a:defRPr baseline="0">
                <a:solidFill>
                  <a:srgbClr val="1A4B9A"/>
                </a:solidFill>
                <a:effectLst/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>
            <a:lvl1pPr>
              <a:buClr>
                <a:srgbClr val="00B0F0"/>
              </a:buClr>
              <a:defRPr/>
            </a:lvl1pPr>
            <a:lvl2pPr>
              <a:buClr>
                <a:srgbClr val="00B0F0"/>
              </a:buClr>
              <a:defRPr/>
            </a:lvl2pPr>
            <a:lvl3pPr>
              <a:buClr>
                <a:srgbClr val="00B0F0"/>
              </a:buClr>
              <a:defRPr/>
            </a:lvl3pPr>
            <a:lvl4pPr>
              <a:buClr>
                <a:srgbClr val="00B0F0"/>
              </a:buClr>
              <a:defRPr/>
            </a:lvl4pPr>
            <a:lvl5pPr>
              <a:buClr>
                <a:srgbClr val="00B0F0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4546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1802" y="1676400"/>
            <a:ext cx="386715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7240" y="1676400"/>
            <a:ext cx="386715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50997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DE353-1B74-4AE5-B041-056511443E61}" type="datetimeFigureOut">
              <a:rPr lang="en-US" smtClean="0"/>
              <a:pPr/>
              <a:t>8/21/2023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8AFEA-703B-4EEB-AC5F-A3B3AB4958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8821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DE353-1B74-4AE5-B041-056511443E61}" type="datetimeFigureOut">
              <a:rPr lang="en-US" smtClean="0"/>
              <a:pPr/>
              <a:t>8/21/2023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8AFEA-703B-4EEB-AC5F-A3B3AB4958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7284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DE353-1B74-4AE5-B041-056511443E61}" type="datetimeFigureOut">
              <a:rPr lang="en-US" smtClean="0"/>
              <a:pPr/>
              <a:t>8/21/2023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8AFEA-703B-4EEB-AC5F-A3B3AB4958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735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en-US" sz="3000" kern="120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>
              <a:defRPr lang="en-US" sz="2700" kern="120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>
              <a:defRPr lang="en-US" sz="2400" kern="120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DE353-1B74-4AE5-B041-056511443E61}" type="datetimeFigureOut">
              <a:rPr lang="en-US" smtClean="0"/>
              <a:pPr/>
              <a:t>8/21/2023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8AFEA-703B-4EEB-AC5F-A3B3AB4958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318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DE353-1B74-4AE5-B041-056511443E61}" type="datetimeFigureOut">
              <a:rPr lang="en-US" smtClean="0"/>
              <a:pPr/>
              <a:t>8/21/2023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8AFEA-703B-4EEB-AC5F-A3B3AB4958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4808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DE353-1B74-4AE5-B041-056511443E61}" type="datetimeFigureOut">
              <a:rPr lang="en-US" smtClean="0"/>
              <a:pPr/>
              <a:t>8/21/2023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8AFEA-703B-4EEB-AC5F-A3B3AB4958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6136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DE353-1B74-4AE5-B041-056511443E61}" type="datetimeFigureOut">
              <a:rPr lang="en-US" smtClean="0"/>
              <a:pPr/>
              <a:t>8/21/2023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8AFEA-703B-4EEB-AC5F-A3B3AB4958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9434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DE353-1B74-4AE5-B041-056511443E61}" type="datetimeFigureOut">
              <a:rPr lang="en-US" smtClean="0"/>
              <a:pPr/>
              <a:t>8/21/2023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8AFEA-703B-4EEB-AC5F-A3B3AB4958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1053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DE353-1B74-4AE5-B041-056511443E61}" type="datetimeFigureOut">
              <a:rPr lang="en-US" smtClean="0"/>
              <a:pPr/>
              <a:t>8/21/2023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8AFEA-703B-4EEB-AC5F-A3B3AB4958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1382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DE353-1B74-4AE5-B041-056511443E61}" type="datetimeFigureOut">
              <a:rPr lang="en-US" smtClean="0"/>
              <a:pPr/>
              <a:t>8/21/2023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8AFEA-703B-4EEB-AC5F-A3B3AB4958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526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2133600"/>
            <a:ext cx="4206240" cy="4498848"/>
          </a:xfrm>
        </p:spPr>
        <p:txBody>
          <a:bodyPr/>
          <a:lstStyle>
            <a:lvl1pPr>
              <a:defRPr lang="en-US" sz="3000" kern="120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>
              <a:defRPr lang="en-US" sz="2700" kern="120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>
              <a:defRPr lang="en-US" sz="2400" kern="120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2133599"/>
            <a:ext cx="4206240" cy="4498848"/>
          </a:xfrm>
        </p:spPr>
        <p:txBody>
          <a:bodyPr/>
          <a:lstStyle>
            <a:lvl1pPr>
              <a:defRPr lang="en-US" sz="3000" kern="120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>
              <a:defRPr lang="en-US" sz="2700" kern="120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>
              <a:defRPr lang="en-US" sz="2400" kern="120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133600"/>
            <a:ext cx="420624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0" y="2773362"/>
            <a:ext cx="4206240" cy="3951288"/>
          </a:xfrm>
        </p:spPr>
        <p:txBody>
          <a:bodyPr/>
          <a:lstStyle>
            <a:lvl1pPr>
              <a:defRPr lang="en-US" sz="3000" kern="120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>
              <a:defRPr lang="en-US" sz="2700" kern="120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>
              <a:defRPr lang="en-US" sz="2400" kern="120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24" y="2133600"/>
            <a:ext cx="420624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68824" y="2773362"/>
            <a:ext cx="4206240" cy="3951288"/>
          </a:xfrm>
        </p:spPr>
        <p:txBody>
          <a:bodyPr/>
          <a:lstStyle>
            <a:lvl1pPr>
              <a:defRPr lang="en-US" sz="3000" kern="120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>
              <a:defRPr lang="en-US" sz="2700" kern="120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>
              <a:defRPr lang="en-US" sz="2400" kern="120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371600"/>
            <a:ext cx="310896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8850" y="1371600"/>
            <a:ext cx="5303520" cy="5239512"/>
          </a:xfrm>
        </p:spPr>
        <p:txBody>
          <a:bodyPr/>
          <a:lstStyle>
            <a:lvl1pPr>
              <a:defRPr lang="en-US" sz="3000" kern="120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>
              <a:defRPr lang="en-US" sz="2700" kern="120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>
              <a:defRPr lang="en-US" sz="2400" kern="120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59" y="2547937"/>
            <a:ext cx="3108960" cy="40690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5029200"/>
            <a:ext cx="8412480" cy="75895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5760" y="1371600"/>
            <a:ext cx="8412480" cy="3657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0" y="5791200"/>
            <a:ext cx="8412480" cy="7589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125" y="1371600"/>
            <a:ext cx="8413750" cy="758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65125" y="2130425"/>
            <a:ext cx="8413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762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07" rIns="91407"/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Clinical Immunology &amp; Serology</a:t>
            </a:r>
            <a:br>
              <a:rPr 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</a:br>
            <a:r>
              <a:rPr lang="en-US" sz="1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A Laboratory Perspective, Third Edition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125" y="6648450"/>
            <a:ext cx="2971800" cy="228600"/>
          </a:xfrm>
          <a:prstGeom prst="rect">
            <a:avLst/>
          </a:prstGeom>
          <a:noFill/>
        </p:spPr>
        <p:txBody>
          <a:bodyPr lIns="45720" tIns="0" rIns="45720" bIns="0"/>
          <a:lstStyle/>
          <a:p>
            <a:pPr>
              <a:defRPr/>
            </a:pPr>
            <a:r>
              <a:rPr lang="en-US" sz="1200" b="1" dirty="0">
                <a:solidFill>
                  <a:srgbClr val="000000"/>
                </a:solidFill>
                <a:latin typeface="+mn-lt"/>
              </a:rPr>
              <a:t>Copyright © 2010  F.A. Davis Company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24" r:id="rId2"/>
    <p:sldLayoutId id="2147483725" r:id="rId3"/>
    <p:sldLayoutId id="2147483736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D8A58A"/>
        </a:buClr>
        <a:buFont typeface="Wingdings" pitchFamily="2" charset="2"/>
        <a:buChar char="§"/>
        <a:defRPr lang="en-US" sz="3000" kern="1200" dirty="0">
          <a:solidFill>
            <a:srgbClr val="000000"/>
          </a:solidFill>
          <a:latin typeface="Arial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D8A58A"/>
        </a:buClr>
        <a:buFont typeface="Wingdings" pitchFamily="2" charset="2"/>
        <a:buChar char="§"/>
        <a:defRPr lang="en-US" sz="2700" kern="1200" dirty="0">
          <a:solidFill>
            <a:srgbClr val="000000"/>
          </a:solidFill>
          <a:latin typeface="Arial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D8A58A"/>
        </a:buClr>
        <a:buFont typeface="Wingdings" pitchFamily="2" charset="2"/>
        <a:buChar char="§"/>
        <a:defRPr lang="en-US" sz="2400" kern="1200" dirty="0">
          <a:solidFill>
            <a:srgbClr val="000000"/>
          </a:solidFill>
          <a:latin typeface="Arial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D8A58A"/>
        </a:buClr>
        <a:buFont typeface="Wingdings" pitchFamily="2" charset="2"/>
        <a:buChar char="§"/>
        <a:defRPr lang="en-US" sz="2000" kern="1200" dirty="0">
          <a:solidFill>
            <a:srgbClr val="000000"/>
          </a:solidFill>
          <a:latin typeface="Arial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D8A58A"/>
        </a:buClr>
        <a:buFont typeface="Wingdings" pitchFamily="2" charset="2"/>
        <a:buChar char="§"/>
        <a:defRPr lang="en-US" sz="2000" kern="1200" dirty="0">
          <a:solidFill>
            <a:srgbClr val="000000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131763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524000"/>
            <a:ext cx="8229600" cy="46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TextBox 6"/>
          <p:cNvSpPr txBox="1">
            <a:spLocks noChangeArrowheads="1"/>
          </p:cNvSpPr>
          <p:nvPr/>
        </p:nvSpPr>
        <p:spPr bwMode="auto">
          <a:xfrm>
            <a:off x="533400" y="6537325"/>
            <a:ext cx="24336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Copyright © 2017 F.A. Davis Company</a:t>
            </a:r>
          </a:p>
        </p:txBody>
      </p:sp>
      <p:pic>
        <p:nvPicPr>
          <p:cNvPr id="1029" name="Picture 5" descr="FADlogo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6127750"/>
            <a:ext cx="162242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6513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6" r:id="rId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kern="1200">
          <a:solidFill>
            <a:srgbClr val="1A4B9A"/>
          </a:solidFill>
          <a:latin typeface="+mj-lt"/>
          <a:ea typeface="Adobe Heiti Std R" pitchFamily="34" charset="-128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A4B9A"/>
          </a:solidFill>
          <a:latin typeface="Calibri" pitchFamily="34" charset="0"/>
          <a:ea typeface="Adobe Heiti Std R" pitchFamily="3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A4B9A"/>
          </a:solidFill>
          <a:latin typeface="Calibri" pitchFamily="34" charset="0"/>
          <a:ea typeface="Adobe Heiti Std R" pitchFamily="3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A4B9A"/>
          </a:solidFill>
          <a:latin typeface="Calibri" pitchFamily="34" charset="0"/>
          <a:ea typeface="Adobe Heiti Std R" pitchFamily="3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A4B9A"/>
          </a:solidFill>
          <a:latin typeface="Calibri" pitchFamily="34" charset="0"/>
          <a:ea typeface="Adobe Heiti Std R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1A5D1"/>
        </a:buClr>
        <a:buFont typeface="Wingdings" panose="05000000000000000000" pitchFamily="2" charset="2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1A5D1"/>
        </a:buClr>
        <a:buFont typeface="Wingdings" panose="05000000000000000000" pitchFamily="2" charset="2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1A5D1"/>
        </a:buClr>
        <a:buFont typeface="Wingdings" panose="05000000000000000000" pitchFamily="2" charset="2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1A5D1"/>
        </a:buClr>
        <a:buFont typeface="Wingdings" panose="05000000000000000000" pitchFamily="2" charset="2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1A5D1"/>
        </a:buClr>
        <a:buFont typeface="Wingdings" panose="05000000000000000000" pitchFamily="2" charset="2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DE353-1B74-4AE5-B041-056511443E61}" type="datetimeFigureOut">
              <a:rPr lang="en-US" smtClean="0"/>
              <a:pPr/>
              <a:t>8/21/2023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8AFEA-703B-4EEB-AC5F-A3B3AB4958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768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mtClean="0"/>
              <a:t>Part IX</a:t>
            </a:r>
            <a:endParaRPr lang="en-US" dirty="0"/>
          </a:p>
        </p:txBody>
      </p:sp>
      <p:sp>
        <p:nvSpPr>
          <p:cNvPr id="17410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Precipitation and Agglutination Reactions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Precipitation Curve: Postzone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Postzone phenomenon (antigen excess)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Small aggregates are surrounded by excess antigen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No lattice network is formed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The presence of a small amount of antibody may be obscured, causing false-negative results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en-US" dirty="0"/>
              <a:t>Test is repeated about a week later with a specimen to give time for further production of antibody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en-US" dirty="0"/>
              <a:t>If the test is negative again, it is unlikely that the patient has the antibody</a:t>
            </a:r>
          </a:p>
          <a:p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Precipitation Reaction Techniques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051432"/>
              </p:ext>
            </p:extLst>
          </p:nvPr>
        </p:nvGraphicFramePr>
        <p:xfrm>
          <a:off x="266699" y="1371600"/>
          <a:ext cx="8610601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r>
                        <a:rPr lang="en-US" dirty="0"/>
                        <a:t>TECHNIQUE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APPLICATION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SENSITIVITY </a:t>
                      </a:r>
                      <a:br>
                        <a:rPr lang="en-US" dirty="0"/>
                      </a:br>
                      <a:r>
                        <a:rPr lang="en-US" dirty="0"/>
                        <a:t>(</a:t>
                      </a:r>
                      <a:r>
                        <a:rPr lang="el-GR" dirty="0"/>
                        <a:t>μ</a:t>
                      </a:r>
                      <a:r>
                        <a:rPr lang="en-US" dirty="0"/>
                        <a:t>g AB/ML)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PRINCIPLE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304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Nephelometry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Immunoglobulins, complement, C-reactive protein, other serum proteins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Light that is scattered at an angle is measured,</a:t>
                      </a:r>
                    </a:p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indicating the amount of antigen or antibody present.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304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Radial immunodiffusion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Immunoglobulins,</a:t>
                      </a:r>
                    </a:p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complement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r>
                        <a:rPr lang="en-US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Antigen diffuses out into gel that is infused with antibody. Measurement of the radius indicates concentration of antigen.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304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Ouchterlony double</a:t>
                      </a:r>
                    </a:p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diffusion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Complex antigens, such as fungal antigens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r>
                        <a:rPr lang="en-US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Both antigen and antibody diffuse out from wells in a gel. The lines of precipitate formed indicate the relationship of antigens.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4530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Precipitation Reaction Techniques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1116009"/>
              </p:ext>
            </p:extLst>
          </p:nvPr>
        </p:nvGraphicFramePr>
        <p:xfrm>
          <a:off x="457200" y="1524000"/>
          <a:ext cx="82296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r>
                        <a:rPr lang="en-US" dirty="0"/>
                        <a:t>TECHNIQUE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APPLICATION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SENSITIVITY </a:t>
                      </a:r>
                      <a:br>
                        <a:rPr lang="en-US" dirty="0"/>
                      </a:br>
                      <a:r>
                        <a:rPr lang="en-US" dirty="0"/>
                        <a:t>(</a:t>
                      </a:r>
                      <a:r>
                        <a:rPr lang="el-GR" dirty="0"/>
                        <a:t>μ</a:t>
                      </a:r>
                      <a:r>
                        <a:rPr lang="en-US" dirty="0"/>
                        <a:t>g AB/ML)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PRINCIPLE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Immunoelectrophoresis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Differentiation of serum proteins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r>
                        <a:rPr lang="en-US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Electrophoresis of serum is followed by diffusion of antibody from the wells.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Immunofixation</a:t>
                      </a:r>
                    </a:p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electrophoresis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Over- or underproduction</a:t>
                      </a:r>
                    </a:p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 antibody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Electrophoresis of serum is followed by direct application of antibody to the gel.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Precipitation Reactions: Radial Immunodiffusion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/>
              <a:t>Radial immunodiffusion (RID) is a single-diffusion technique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Antibody is in the support gel, and antigen is applied in a well cut in the gel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Antigen diffuses out until the point of equivalence is reached (end-point method)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The square of the diameter is proportional to the antigen concentration</a:t>
            </a:r>
          </a:p>
        </p:txBody>
      </p:sp>
    </p:spTree>
    <p:extLst>
      <p:ext uri="{BB962C8B-B14F-4D97-AF65-F5344CB8AC3E}">
        <p14:creationId xmlns:p14="http://schemas.microsoft.com/office/powerpoint/2010/main" val="842953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Precipitation Reactions: Radial Diffusion</a:t>
            </a:r>
          </a:p>
        </p:txBody>
      </p:sp>
      <p:pic>
        <p:nvPicPr>
          <p:cNvPr id="3074" name="Picture 2" descr="C:\Documents and Settings\ritesh.narkar\Desktop\Prashant\fadc5\11 jan\Stevens4e_Ch9-13\Save for webpage\F10_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8476" y="1488895"/>
            <a:ext cx="5705474" cy="45484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504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Precipitation Reactions: Ouchterlony Diffusion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/>
              <a:t>Ouchterlony diffusion is a double-diffusion technique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Wells are cut in a gel, and both antigen and antibody diffuse out radially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A line of precipitate forms where antigen and antibody meet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Three possible patterns: identity, partial identity, nonidentity</a:t>
            </a:r>
          </a:p>
        </p:txBody>
      </p:sp>
    </p:spTree>
    <p:extLst>
      <p:ext uri="{BB962C8B-B14F-4D97-AF65-F5344CB8AC3E}">
        <p14:creationId xmlns:p14="http://schemas.microsoft.com/office/powerpoint/2010/main" val="350413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Precipitation Reactions: Ouchterlony Patterns</a:t>
            </a:r>
          </a:p>
        </p:txBody>
      </p:sp>
      <p:pic>
        <p:nvPicPr>
          <p:cNvPr id="4098" name="Picture 2" descr="C:\Documents and Settings\ritesh.narkar\Desktop\Prashant\fadc5\11 jan\Stevens4e_Ch9-13\Save for webpage\F10_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7450" y="1450279"/>
            <a:ext cx="3594650" cy="45838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280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/>
              <a:t>Immunofixation electrophoresis (IFE) is a double-diffusion technique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Unknown antigen is electrophoresed, and then antibody is applied directly to the gel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Precipitates form where antigen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/>
              <a:t>antibody combination has taken place in the gel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Technique is used with serum as the antigen to determine over- or underproduction of antibody types</a:t>
            </a:r>
          </a:p>
          <a:p>
            <a:pPr marL="457200" indent="-457200">
              <a:buFont typeface="Arial"/>
              <a:buChar char="•"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Precipitation: Immunofixation Electrophoresis</a:t>
            </a:r>
          </a:p>
        </p:txBody>
      </p:sp>
    </p:spTree>
    <p:extLst>
      <p:ext uri="{BB962C8B-B14F-4D97-AF65-F5344CB8AC3E}">
        <p14:creationId xmlns:p14="http://schemas.microsoft.com/office/powerpoint/2010/main" val="354555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Precipitation: Immunofixation Electrophoresis</a:t>
            </a:r>
          </a:p>
        </p:txBody>
      </p:sp>
      <p:pic>
        <p:nvPicPr>
          <p:cNvPr id="5122" name="Picture 2" descr="C:\Documents and Settings\ritesh.narkar\Desktop\Prashant\fadc5\11 jan\Stevens4e_Ch9-13\Save for webpage\F10_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841" y="1600201"/>
            <a:ext cx="7478298" cy="43471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604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Agglutination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</a:t>
            </a:r>
            <a:r>
              <a:rPr dirty="0"/>
              <a:t>s the visible aggregation of particles </a:t>
            </a:r>
            <a:r>
              <a:rPr lang="en-US" dirty="0"/>
              <a:t>resulting from combination </a:t>
            </a:r>
            <a:r>
              <a:rPr dirty="0"/>
              <a:t>with specific antibody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Is a t</a:t>
            </a:r>
            <a:r>
              <a:rPr dirty="0"/>
              <a:t>wo-step process</a:t>
            </a:r>
            <a:endParaRPr lang="en-US" dirty="0"/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S</a:t>
            </a:r>
            <a:r>
              <a:rPr dirty="0"/>
              <a:t>ensitization </a:t>
            </a:r>
            <a:r>
              <a:rPr lang="en-US" dirty="0"/>
              <a:t> (i</a:t>
            </a:r>
            <a:r>
              <a:rPr dirty="0"/>
              <a:t>nitial binding</a:t>
            </a:r>
            <a:r>
              <a:rPr lang="en-US" dirty="0"/>
              <a:t>)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en-US" dirty="0"/>
              <a:t>Antigen and antibody unite through antigenic determinant sites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L</a:t>
            </a:r>
            <a:r>
              <a:rPr dirty="0"/>
              <a:t>attice formation</a:t>
            </a:r>
            <a:r>
              <a:rPr lang="en-US" dirty="0"/>
              <a:t> (</a:t>
            </a:r>
            <a:r>
              <a:rPr dirty="0"/>
              <a:t>formation of large aggregates</a:t>
            </a:r>
            <a:r>
              <a:rPr lang="en-US" dirty="0"/>
              <a:t>)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en-US" dirty="0"/>
              <a:t>Rearrangement of antigen and antibody bonds to form a stable lattice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Produced by antibodies called agglutinins</a:t>
            </a:r>
          </a:p>
          <a:p>
            <a:endParaRPr lang="en-US"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3493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Antigen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/>
              <a:t>antibody binding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Precipitation curve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Light-scattering techniques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Passive immunodiffusion techniques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Electrophoretic techniques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Agglutination reactions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Instrumentation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Quality control and quality assurance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6590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Agglutination</a:t>
            </a:r>
          </a:p>
        </p:txBody>
      </p:sp>
      <p:pic>
        <p:nvPicPr>
          <p:cNvPr id="6146" name="Picture 2" descr="C:\Documents and Settings\ritesh.narkar\Desktop\Prashant\fadc5\11 jan\Stevens4e_Ch9-13\Save for webpage\F10_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030" y="2026120"/>
            <a:ext cx="8493200" cy="32866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286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Types of Agglutination Reactions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Direct agglutination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Uses</a:t>
            </a:r>
            <a:r>
              <a:rPr dirty="0"/>
              <a:t> known bacterial antigens to test for the presence of unknown antibodies in the patient</a:t>
            </a:r>
            <a:endParaRPr lang="en-US" dirty="0"/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Widal test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en-US" dirty="0"/>
              <a:t>A rapid screening test used to determine the possibility of typhoid fever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en-US" dirty="0"/>
              <a:t>Uses </a:t>
            </a:r>
            <a:r>
              <a:rPr lang="en-US" i="1" dirty="0"/>
              <a:t>Salmonella</a:t>
            </a:r>
            <a:r>
              <a:rPr lang="en-US" dirty="0"/>
              <a:t> O (somatic) and H (flagellar) antigens</a:t>
            </a:r>
          </a:p>
        </p:txBody>
      </p:sp>
    </p:spTree>
    <p:extLst>
      <p:ext uri="{BB962C8B-B14F-4D97-AF65-F5344CB8AC3E}">
        <p14:creationId xmlns:p14="http://schemas.microsoft.com/office/powerpoint/2010/main" val="391852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Types of Agglutination Reactions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Direct agglutination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Hemagglutination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en-US" dirty="0"/>
              <a:t>Involves red blood cells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en-US" dirty="0"/>
              <a:t>ABO blood group typing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dirty="0"/>
          </a:p>
        </p:txBody>
      </p:sp>
      <p:pic>
        <p:nvPicPr>
          <p:cNvPr id="7171" name="Picture 3" descr="C:\Documents and Settings\ritesh.narkar\Desktop\Prashant\fadc5\11 jan\Stevens4e_Ch9-13\Save for webpage\F10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360" y="1860580"/>
            <a:ext cx="4092360" cy="3646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744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Agglutination Reactions</a:t>
            </a:r>
          </a:p>
        </p:txBody>
      </p:sp>
      <p:pic>
        <p:nvPicPr>
          <p:cNvPr id="8194" name="Picture 2" descr="C:\Documents and Settings\ritesh.narkar\Desktop\Prashant\fadc5\11 jan\Stevens4e_Ch9-13\Save for webpage\F10_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417" y="1487770"/>
            <a:ext cx="8113166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823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Types of Agglutination Reactions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Passive agglutination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E</a:t>
            </a:r>
            <a:r>
              <a:rPr dirty="0"/>
              <a:t>mploys particles that are coated with antigens not normally found on their surfaces</a:t>
            </a:r>
          </a:p>
          <a:p>
            <a:pPr marL="1314450" lvl="2" indent="-457200">
              <a:buFont typeface="Arial" panose="020B0604020202020204" pitchFamily="34" charset="0"/>
              <a:buChar char="•"/>
            </a:pPr>
            <a:r>
              <a:rPr lang="en-US" dirty="0"/>
              <a:t>Erythrocytes, latex, gelatin, silicates</a:t>
            </a:r>
          </a:p>
          <a:p>
            <a:pPr marL="1314450" lvl="2" indent="-457200">
              <a:buFont typeface="Arial" panose="020B0604020202020204" pitchFamily="34" charset="0"/>
              <a:buChar char="•"/>
            </a:pPr>
            <a:r>
              <a:rPr lang="en-US" dirty="0"/>
              <a:t>Synthetic beads or particles (provide consistency, uniformity, and stability)</a:t>
            </a:r>
          </a:p>
        </p:txBody>
      </p:sp>
    </p:spTree>
    <p:extLst>
      <p:ext uri="{BB962C8B-B14F-4D97-AF65-F5344CB8AC3E}">
        <p14:creationId xmlns:p14="http://schemas.microsoft.com/office/powerpoint/2010/main" val="245024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Types of Agglutination Reactions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Passive agglutination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Used to detect:</a:t>
            </a:r>
          </a:p>
          <a:p>
            <a:pPr marL="1314450" lvl="2" indent="-457200">
              <a:buFont typeface="Arial" panose="020B0604020202020204" pitchFamily="34" charset="0"/>
              <a:buChar char="•"/>
            </a:pPr>
            <a:r>
              <a:rPr lang="en-US" dirty="0"/>
              <a:t>Rheumatoid factor</a:t>
            </a:r>
          </a:p>
          <a:p>
            <a:pPr marL="1314450" lvl="2" indent="-457200">
              <a:buFont typeface="Arial" panose="020B0604020202020204" pitchFamily="34" charset="0"/>
              <a:buChar char="•"/>
            </a:pPr>
            <a:r>
              <a:rPr lang="en-US" dirty="0"/>
              <a:t>Antibodies to Group A </a:t>
            </a:r>
            <a:r>
              <a:rPr lang="en-US" i="1" dirty="0"/>
              <a:t>Streptococcus </a:t>
            </a:r>
            <a:r>
              <a:rPr lang="en-US" dirty="0"/>
              <a:t>antigens</a:t>
            </a:r>
          </a:p>
          <a:p>
            <a:pPr marL="1314450" lvl="2" indent="-457200">
              <a:buFont typeface="Arial" panose="020B0604020202020204" pitchFamily="34" charset="0"/>
              <a:buChar char="•"/>
            </a:pPr>
            <a:r>
              <a:rPr lang="en-US" dirty="0"/>
              <a:t>Antibodies to viruses such as rotavirus, cytomegalovirus, rubella, and varicella-zoster</a:t>
            </a:r>
          </a:p>
          <a:p>
            <a:pPr marL="1314450" lvl="2" indent="-457200">
              <a:buFont typeface="Arial" panose="020B0604020202020204" pitchFamily="34" charset="0"/>
              <a:buChar char="•"/>
            </a:pPr>
            <a:r>
              <a:rPr lang="en-US" dirty="0"/>
              <a:t>Antibodies to hepatitis viruses and HIV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Process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en-US" dirty="0"/>
              <a:t>Antigen is attached to the carrier particle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en-US" dirty="0"/>
              <a:t>Agglutination occurs if patient antibody is present</a:t>
            </a:r>
          </a:p>
        </p:txBody>
      </p:sp>
    </p:spTree>
    <p:extLst>
      <p:ext uri="{BB962C8B-B14F-4D97-AF65-F5344CB8AC3E}">
        <p14:creationId xmlns:p14="http://schemas.microsoft.com/office/powerpoint/2010/main" val="40155595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9144000" cy="68580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Types of Agglutination Reactions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82000" cy="460216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Reverse passive agglutination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Used to detect microbial antibodies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Common applications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en-US" sz="2200" dirty="0"/>
              <a:t>Rapid identification of antigens from infectious agents (e.g., Group B </a:t>
            </a:r>
            <a:r>
              <a:rPr lang="en-US" sz="2200" i="1" dirty="0"/>
              <a:t>Streptococcus, Staphylococcus aureus, </a:t>
            </a:r>
            <a:r>
              <a:rPr lang="en-US" sz="2200" dirty="0"/>
              <a:t>streptococcal groups A and B, rotavirus, and </a:t>
            </a:r>
            <a:r>
              <a:rPr lang="en-US" sz="2200" i="1" dirty="0"/>
              <a:t>Cryptococcus neoformans</a:t>
            </a:r>
            <a:r>
              <a:rPr lang="en-US" sz="2200" dirty="0"/>
              <a:t>)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en-US" sz="2200" dirty="0"/>
              <a:t>Detecting soluble antigens in urine, spinal fluid, serum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Process</a:t>
            </a:r>
          </a:p>
          <a:p>
            <a:pPr marL="1314450" lvl="2" indent="-457200">
              <a:buFont typeface="Arial" panose="020B0604020202020204" pitchFamily="34" charset="0"/>
              <a:buChar char="•"/>
            </a:pPr>
            <a:r>
              <a:rPr lang="en-US" sz="2200" dirty="0"/>
              <a:t>Antibody is attached to the carrier particle</a:t>
            </a:r>
          </a:p>
          <a:p>
            <a:pPr marL="1314450" lvl="2" indent="-457200">
              <a:buFont typeface="Arial" panose="020B0604020202020204" pitchFamily="34" charset="0"/>
              <a:buChar char="•"/>
            </a:pPr>
            <a:r>
              <a:rPr lang="en-US" sz="2200" dirty="0"/>
              <a:t>Agglutination occurs if antigen is present in patient sample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2983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Agglutination Reactions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01802" y="1676400"/>
            <a:ext cx="4174998" cy="435133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Comparison of passive and reverse passive agglutination</a:t>
            </a:r>
          </a:p>
        </p:txBody>
      </p:sp>
      <p:pic>
        <p:nvPicPr>
          <p:cNvPr id="9218" name="Picture 2" descr="C:\Documents and Settings\ritesh.narkar\Desktop\Prashant\fadc5\11 jan\Stevens4e_Ch9-13\Save for webpage\F10_12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2027" y="1466540"/>
            <a:ext cx="3316826" cy="2246040"/>
          </a:xfrm>
          <a:prstGeom prst="rect">
            <a:avLst/>
          </a:prstGeom>
          <a:noFill/>
        </p:spPr>
      </p:pic>
      <p:pic>
        <p:nvPicPr>
          <p:cNvPr id="9219" name="Picture 3" descr="C:\Documents and Settings\ritesh.narkar\Desktop\Prashant\fadc5\11 jan\Stevens4e_Ch9-13\Save for webpage\F10_12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1624" y="3849940"/>
            <a:ext cx="3267572" cy="22460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868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Types of Agglutination Reactions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Agglutination inhibition 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Is </a:t>
            </a:r>
            <a:r>
              <a:rPr dirty="0"/>
              <a:t>based on competition between particulate and soluble antigens for limited antibody-combining sites</a:t>
            </a:r>
            <a:endParaRPr lang="en-US" dirty="0"/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L</a:t>
            </a:r>
            <a:r>
              <a:rPr dirty="0"/>
              <a:t>ack of agglutination </a:t>
            </a:r>
            <a:r>
              <a:rPr lang="en-US" dirty="0"/>
              <a:t>= </a:t>
            </a:r>
            <a:r>
              <a:rPr dirty="0"/>
              <a:t>positive reaction</a:t>
            </a:r>
            <a:endParaRPr lang="en-US" dirty="0"/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Used to detect antibodies to certain viruses, such as rubella, mumps, measles, influenza, parainfluenza, HBV, herpes virus, respiratory syncytial virus, and adenovirus</a:t>
            </a:r>
            <a:endParaRPr lang="en-US" b="1" dirty="0"/>
          </a:p>
          <a:p>
            <a:endParaRPr lang="en-US" dirty="0"/>
          </a:p>
          <a:p>
            <a:endParaRPr lang="en-US" dirty="0"/>
          </a:p>
          <a:p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215167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Types of Agglutination Reactions</a:t>
            </a:r>
          </a:p>
        </p:txBody>
      </p:sp>
      <p:pic>
        <p:nvPicPr>
          <p:cNvPr id="10243" name="Picture 3" descr="C:\Documents and Settings\ritesh.narkar\Desktop\Prashant\fadc5\11 jan\Stevens4e_Ch9-13\Save for webpage\F10_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510" y="1402830"/>
            <a:ext cx="6220196" cy="4692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26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Antigen–Antibody Binding: Affinity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Is t</a:t>
            </a:r>
            <a:r>
              <a:rPr dirty="0"/>
              <a:t>he initial attraction </a:t>
            </a:r>
            <a:r>
              <a:rPr lang="en-US" dirty="0"/>
              <a:t>force </a:t>
            </a:r>
            <a:r>
              <a:rPr dirty="0"/>
              <a:t>between a Fab site on an antibody molecule and </a:t>
            </a:r>
            <a:r>
              <a:rPr lang="en-US" dirty="0"/>
              <a:t>an </a:t>
            </a:r>
            <a:r>
              <a:rPr dirty="0"/>
              <a:t>epitope or determinant site on </a:t>
            </a:r>
            <a:r>
              <a:rPr lang="en-US" dirty="0"/>
              <a:t>an </a:t>
            </a:r>
            <a:r>
              <a:rPr dirty="0"/>
              <a:t>antigen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strength of attraction depends on the specificity of the antibody for a particular antigen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Types of Agglutination Reactions</a:t>
            </a:r>
          </a:p>
        </p:txBody>
      </p:sp>
      <p:pic>
        <p:nvPicPr>
          <p:cNvPr id="11266" name="Picture 2" descr="C:\Documents and Settings\ritesh.narkar\Desktop\Prashant\fadc5\11 jan\Stevens4e_Ch9-13\Save for webpage\F10_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0300" y="1420296"/>
            <a:ext cx="6200402" cy="46774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108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Agglutination Reactions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7135932"/>
              </p:ext>
            </p:extLst>
          </p:nvPr>
        </p:nvGraphicFramePr>
        <p:xfrm>
          <a:off x="228600" y="1371600"/>
          <a:ext cx="8686800" cy="521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TYPE OF REACTION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PRINCIPLE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RESULTS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Direct agglutination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Antigen is naturally found on a particle.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Agglutination indicates the presence of patient antibody.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Indirect agglutination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Particles are coated with antigens not normally found on their surfaces.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Agglutination indicates the presence of patient antibody.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Reverse passive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Particles are coated with reagent antibody.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Agglutination indicates the presence of patient antigen.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Agglutination inhibition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Haptens are attached to carrier particles. Particles compete with patient antigens for a limited number of antibody sites.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Lack of agglutination is a positive test, indicating the presence of patient antigen.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Hemagglutination inhibition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Red blood cells spontaneously agglutinate if viral particles are present.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Lack of agglutination is a positive test, indicating the presence of patient antibody.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277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Particle-counting immunoassay (PACIA)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Uses nephelometry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Involves a laser in an optical particle counter to measure the number of residual nonagglutinating particles in a specimen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Measures serum proteins, therapeutic drugs, tumor markers, and certain viral antigens</a:t>
            </a:r>
          </a:p>
        </p:txBody>
      </p:sp>
    </p:spTree>
    <p:extLst>
      <p:ext uri="{BB962C8B-B14F-4D97-AF65-F5344CB8AC3E}">
        <p14:creationId xmlns:p14="http://schemas.microsoft.com/office/powerpoint/2010/main" val="19608247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 Control and Quality Assurance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Avoid cross-reactivity by using a monoclonal antibody directed against an antigenic determinant unique to a particular antigen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Store reagents properly, and check expiration dates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Account for sensitivity and specificity of specific test kits used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Be aware that a negative result does not rule out presence of the disease or antigen</a:t>
            </a:r>
          </a:p>
        </p:txBody>
      </p:sp>
    </p:spTree>
    <p:extLst>
      <p:ext uri="{BB962C8B-B14F-4D97-AF65-F5344CB8AC3E}">
        <p14:creationId xmlns:p14="http://schemas.microsoft.com/office/powerpoint/2010/main" val="17495267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Precipitation involves the combination of soluble antigen with soluble antibody to produce insoluble complexes that are visible.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Union of antigen and antibody depends on the affinity between one antibody-binding site and a single epitope on an antigen.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Avidity is the sum of all attractive forces occurring between multiple binding sites on antigen and antibody.</a:t>
            </a:r>
          </a:p>
        </p:txBody>
      </p:sp>
    </p:spTree>
    <p:extLst>
      <p:ext uri="{BB962C8B-B14F-4D97-AF65-F5344CB8AC3E}">
        <p14:creationId xmlns:p14="http://schemas.microsoft.com/office/powerpoint/2010/main" val="19461529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460216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Concentrations of antigen and antibody that yield maximum binding represent the zone of equivalence (where the multivalent antigen and antibody sites are approximately equal).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 the prozone, antibody is in excess; precipitation or agglutination cannot be detected.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 the postzone, antibody has been diluted out, and antigen is in excess.</a:t>
            </a:r>
          </a:p>
        </p:txBody>
      </p:sp>
    </p:spTree>
    <p:extLst>
      <p:ext uri="{BB962C8B-B14F-4D97-AF65-F5344CB8AC3E}">
        <p14:creationId xmlns:p14="http://schemas.microsoft.com/office/powerpoint/2010/main" val="33957055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Precipitation techniques include nephelometry, passive immunodiffusion techniques (radial immunodiffusion and Ouchterlony double diffusion), and electrophoretic techniques (immunofixation electrophoresis and immunoelectrophoresis).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process of agglutination can be divided into two steps: (1) sensitization and (2) lattice formation.</a:t>
            </a:r>
          </a:p>
        </p:txBody>
      </p:sp>
    </p:spTree>
    <p:extLst>
      <p:ext uri="{BB962C8B-B14F-4D97-AF65-F5344CB8AC3E}">
        <p14:creationId xmlns:p14="http://schemas.microsoft.com/office/powerpoint/2010/main" val="17606762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 direct agglutination, antigens are found naturally on the indicator particle.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 passive agglutination, antigens are artificially attached to such a particle.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Reverse passive agglutination is so called because antibody is attached to the indicator particle.</a:t>
            </a:r>
          </a:p>
        </p:txBody>
      </p:sp>
    </p:spTree>
    <p:extLst>
      <p:ext uri="{BB962C8B-B14F-4D97-AF65-F5344CB8AC3E}">
        <p14:creationId xmlns:p14="http://schemas.microsoft.com/office/powerpoint/2010/main" val="15266319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Agglutination inhibition is based on competition between antigen-coated particles and soluble patient antigen for a limited number of antibody sites. It is the only instance in which agglutination represents a negative test.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PACIA looks at residual nonagglutinating particles by means of nephelometry.</a:t>
            </a:r>
          </a:p>
        </p:txBody>
      </p:sp>
    </p:spTree>
    <p:extLst>
      <p:ext uri="{BB962C8B-B14F-4D97-AF65-F5344CB8AC3E}">
        <p14:creationId xmlns:p14="http://schemas.microsoft.com/office/powerpoint/2010/main" val="1552945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Antigen–Antibody Binding: Affinity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more the cross-reacting antigen resembles the original antigen, the stronger the bond will be between the antigen and the binding site</a:t>
            </a:r>
          </a:p>
          <a:p>
            <a:endParaRPr dirty="0"/>
          </a:p>
        </p:txBody>
      </p:sp>
      <p:pic>
        <p:nvPicPr>
          <p:cNvPr id="1026" name="Picture 2" descr="C:\Documents and Settings\ritesh.narkar\Desktop\Prashant\fadc5\11 jan\Stevens4e_Ch9-13\Save for webpage\F10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6900" y="2322449"/>
            <a:ext cx="4127240" cy="2093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818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Antigen–Antibody Binding: Avidity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Is</a:t>
            </a:r>
            <a:r>
              <a:rPr lang="en-US" b="1" dirty="0"/>
              <a:t> </a:t>
            </a:r>
            <a:r>
              <a:rPr dirty="0"/>
              <a:t>the sum of the attractive forces between an antigen and an antibody</a:t>
            </a:r>
            <a:r>
              <a:rPr lang="en-US" dirty="0"/>
              <a:t> that keeps the molecules together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</a:t>
            </a:r>
            <a:r>
              <a:rPr dirty="0"/>
              <a:t>nvolves the strength with which a multivalent antibody binds a multivalent antigen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</a:t>
            </a:r>
            <a:r>
              <a:rPr dirty="0"/>
              <a:t>s a measure of the overall stability of an antigen–antibody complex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465"/>
            <a:ext cx="9144000" cy="68580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Antigen–Antibody Binding: Law of Mass Action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5334000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K = [AgAb]/[Ab][Ag]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Free reactants are in equilibrium with bound reactants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Value of K depends on the strength of binding between antibody and antigen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higher the value of K: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The larger the amount of antigen–antibody complex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The more visible or easily detectable the reaction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Precipitation Reactions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</a:t>
            </a:r>
            <a:r>
              <a:rPr dirty="0"/>
              <a:t>nvolve combining soluble antigen with soluble antibody to produce insoluble complexes that are visible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Require a</a:t>
            </a:r>
            <a:r>
              <a:rPr dirty="0"/>
              <a:t>ntigen and antibody </a:t>
            </a:r>
            <a:r>
              <a:rPr lang="en-US" dirty="0"/>
              <a:t>to have: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M</a:t>
            </a:r>
            <a:r>
              <a:rPr dirty="0"/>
              <a:t>ultiple binding sites for one another</a:t>
            </a:r>
            <a:endParaRPr lang="en-US" dirty="0"/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Equal</a:t>
            </a:r>
            <a:r>
              <a:rPr dirty="0"/>
              <a:t> relative concentration of each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Precipitation Curve: Zone of Equivalence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sz="half" idx="1"/>
          </p:nvPr>
        </p:nvSpPr>
        <p:spPr>
          <a:xfrm>
            <a:off x="701802" y="1676400"/>
            <a:ext cx="4327398" cy="435133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</a:t>
            </a:r>
            <a:r>
              <a:rPr dirty="0"/>
              <a:t>umber of multi</a:t>
            </a:r>
            <a:r>
              <a:rPr lang="en-US" dirty="0"/>
              <a:t>-</a:t>
            </a:r>
            <a:r>
              <a:rPr dirty="0"/>
              <a:t>valent sites of antigen and antibody are approximately equal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To be detectable, precipitation reactions must be run in the zone of equivalence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050" name="Picture 2" descr="C:\Documents and Settings\ritesh.narkar\Desktop\Prashant\fadc5\11 jan\Stevens4e_Ch9-13\Save for webpage\F10_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1580" y="2380746"/>
            <a:ext cx="3637560" cy="2306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Precipitation Curve: Prozone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Prozone phenomenon (antibody excess)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A</a:t>
            </a:r>
            <a:r>
              <a:rPr dirty="0"/>
              <a:t>ntigen combin</a:t>
            </a:r>
            <a:r>
              <a:rPr lang="en-US" dirty="0"/>
              <a:t>es</a:t>
            </a:r>
            <a:r>
              <a:rPr dirty="0"/>
              <a:t> with only one or two antibody molecules</a:t>
            </a:r>
            <a:endParaRPr lang="en-US" dirty="0"/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N</a:t>
            </a:r>
            <a:r>
              <a:rPr dirty="0"/>
              <a:t>o cross-linkages are formed</a:t>
            </a:r>
            <a:endParaRPr lang="en-US" dirty="0"/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False-negative reactions may occur as a result of high antibody concentration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If a false-negative reaction is suspected, diluting out the antibody and performing the test again may produce a positive result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128&quot;&gt;&lt;object type=&quot;3&quot; unique_id=&quot;10129&quot;&gt;&lt;property id=&quot;20148&quot; value=&quot;5&quot;/&gt;&lt;property id=&quot;20300&quot; value=&quot;Slide 1 - &amp;quot;Chapter 10&amp;quot;&quot;/&gt;&lt;property id=&quot;20307&quot; value=&quot;256&quot;/&gt;&lt;/object&gt;&lt;object type=&quot;3&quot; unique_id=&quot;10130&quot;&gt;&lt;property id=&quot;20148&quot; value=&quot;5&quot;/&gt;&lt;property id=&quot;20300&quot; value=&quot;Slide 2 - &amp;quot;Chapter Overview&amp;quot;&quot;/&gt;&lt;property id=&quot;20307&quot; value=&quot;322&quot;/&gt;&lt;/object&gt;&lt;object type=&quot;3&quot; unique_id=&quot;10131&quot;&gt;&lt;property id=&quot;20148&quot; value=&quot;5&quot;/&gt;&lt;property id=&quot;20300&quot; value=&quot;Slide 3 - &amp;quot;Antigen–Antibody Binding: Affinity&amp;quot;&quot;/&gt;&lt;property id=&quot;20307&quot; value=&quot;258&quot;/&gt;&lt;/object&gt;&lt;object type=&quot;3&quot; unique_id=&quot;10132&quot;&gt;&lt;property id=&quot;20148&quot; value=&quot;5&quot;/&gt;&lt;property id=&quot;20300&quot; value=&quot;Slide 4 - &amp;quot;Antigen–Antibody Binding: Affinity&amp;quot;&quot;/&gt;&lt;property id=&quot;20307&quot; value=&quot;323&quot;/&gt;&lt;/object&gt;&lt;object type=&quot;3&quot; unique_id=&quot;10133&quot;&gt;&lt;property id=&quot;20148&quot; value=&quot;5&quot;/&gt;&lt;property id=&quot;20300&quot; value=&quot;Slide 5 - &amp;quot;Antigen–Antibody Binding: Avidity&amp;quot;&quot;/&gt;&lt;property id=&quot;20307&quot; value=&quot;261&quot;/&gt;&lt;/object&gt;&lt;object type=&quot;3&quot; unique_id=&quot;10134&quot;&gt;&lt;property id=&quot;20148&quot; value=&quot;5&quot;/&gt;&lt;property id=&quot;20300&quot; value=&quot;Slide 6 - &amp;quot;Antigen–Antibody Binding: Law of Mass Action&amp;quot;&quot;/&gt;&lt;property id=&quot;20307&quot; value=&quot;262&quot;/&gt;&lt;/object&gt;&lt;object type=&quot;3&quot; unique_id=&quot;10135&quot;&gt;&lt;property id=&quot;20148&quot; value=&quot;5&quot;/&gt;&lt;property id=&quot;20300&quot; value=&quot;Slide 7 - &amp;quot;Precipitation Reactions&amp;quot;&quot;/&gt;&lt;property id=&quot;20307&quot; value=&quot;257&quot;/&gt;&lt;/object&gt;&lt;object type=&quot;3&quot; unique_id=&quot;10136&quot;&gt;&lt;property id=&quot;20148&quot; value=&quot;5&quot;/&gt;&lt;property id=&quot;20300&quot; value=&quot;Slide 8 - &amp;quot;Precipitation Curve: Zone of Equivalence&amp;quot;&quot;/&gt;&lt;property id=&quot;20307&quot; value=&quot;265&quot;/&gt;&lt;/object&gt;&lt;object type=&quot;3&quot; unique_id=&quot;10137&quot;&gt;&lt;property id=&quot;20148&quot; value=&quot;5&quot;/&gt;&lt;property id=&quot;20300&quot; value=&quot;Slide 9 - &amp;quot;Precipitation Curve: Prozone&amp;quot;&quot;/&gt;&lt;property id=&quot;20307&quot; value=&quot;267&quot;/&gt;&lt;/object&gt;&lt;object type=&quot;3&quot; unique_id=&quot;10138&quot;&gt;&lt;property id=&quot;20148&quot; value=&quot;5&quot;/&gt;&lt;property id=&quot;20300&quot; value=&quot;Slide 10 - &amp;quot;Precipitation Curve: Postzone&amp;quot;&quot;/&gt;&lt;property id=&quot;20307&quot; value=&quot;269&quot;/&gt;&lt;/object&gt;&lt;object type=&quot;3&quot; unique_id=&quot;10139&quot;&gt;&lt;property id=&quot;20148&quot; value=&quot;5&quot;/&gt;&lt;property id=&quot;20300&quot; value=&quot;Slide 11 - &amp;quot;Precipitation Reaction Techniques&amp;quot;&quot;/&gt;&lt;property id=&quot;20307&quot; value=&quot;324&quot;/&gt;&lt;/object&gt;&lt;object type=&quot;3&quot; unique_id=&quot;10140&quot;&gt;&lt;property id=&quot;20148&quot; value=&quot;5&quot;/&gt;&lt;property id=&quot;20300&quot; value=&quot;Slide 12 - &amp;quot;Precipitation Reaction Techniques&amp;quot;&quot;/&gt;&lt;property id=&quot;20307&quot; value=&quot;271&quot;/&gt;&lt;/object&gt;&lt;object type=&quot;3&quot; unique_id=&quot;10141&quot;&gt;&lt;property id=&quot;20148&quot; value=&quot;5&quot;/&gt;&lt;property id=&quot;20300&quot; value=&quot;Slide 13 - &amp;quot;Precipitation Reactions: Radial Immunodiffusion&amp;quot;&quot;/&gt;&lt;property id=&quot;20307&quot; value=&quot;338&quot;/&gt;&lt;/object&gt;&lt;object type=&quot;3&quot; unique_id=&quot;10142&quot;&gt;&lt;property id=&quot;20148&quot; value=&quot;5&quot;/&gt;&lt;property id=&quot;20300&quot; value=&quot;Slide 14 - &amp;quot;Precipitation Reactions:Radial Diffusion&amp;quot;&quot;/&gt;&lt;property id=&quot;20307&quot; value=&quot;339&quot;/&gt;&lt;/object&gt;&lt;object type=&quot;3&quot; unique_id=&quot;10143&quot;&gt;&lt;property id=&quot;20148&quot; value=&quot;5&quot;/&gt;&lt;property id=&quot;20300&quot; value=&quot;Slide 15 - &amp;quot;Precipitation Reactions:Ouchterlony Diffusion&amp;quot;&quot;/&gt;&lt;property id=&quot;20307&quot; value=&quot;340&quot;/&gt;&lt;/object&gt;&lt;object type=&quot;3&quot; unique_id=&quot;10144&quot;&gt;&lt;property id=&quot;20148&quot; value=&quot;5&quot;/&gt;&lt;property id=&quot;20300&quot; value=&quot;Slide 16 - &amp;quot;Precipitation Reactions:Ouchterlony Patterns&amp;quot;&quot;/&gt;&lt;property id=&quot;20307&quot; value=&quot;341&quot;/&gt;&lt;/object&gt;&lt;object type=&quot;3&quot; unique_id=&quot;10145&quot;&gt;&lt;property id=&quot;20148&quot; value=&quot;5&quot;/&gt;&lt;property id=&quot;20300&quot; value=&quot;Slide 17 - &amp;quot;Precipitation: Immunofixation electrophoresis&amp;quot;&quot;/&gt;&lt;property id=&quot;20307&quot; value=&quot;342&quot;/&gt;&lt;/object&gt;&lt;object type=&quot;3&quot; unique_id=&quot;10146&quot;&gt;&lt;property id=&quot;20148&quot; value=&quot;5&quot;/&gt;&lt;property id=&quot;20300&quot; value=&quot;Slide 18 - &amp;quot;Precipitation: Immunofixation electrophoresis&amp;quot;&quot;/&gt;&lt;property id=&quot;20307&quot; value=&quot;343&quot;/&gt;&lt;/object&gt;&lt;object type=&quot;3&quot; unique_id=&quot;10147&quot;&gt;&lt;property id=&quot;20148&quot; value=&quot;5&quot;/&gt;&lt;property id=&quot;20300&quot; value=&quot;Slide 19 - &amp;quot;Agglutination&amp;quot;&quot;/&gt;&lt;property id=&quot;20307&quot; value=&quot;303&quot;/&gt;&lt;/object&gt;&lt;object type=&quot;3&quot; unique_id=&quot;10148&quot;&gt;&lt;property id=&quot;20148&quot; value=&quot;5&quot;/&gt;&lt;property id=&quot;20300&quot; value=&quot;Slide 20 - &amp;quot;Agglutination&amp;quot;&quot;/&gt;&lt;property id=&quot;20307&quot; value=&quot;325&quot;/&gt;&lt;/object&gt;&lt;object type=&quot;3&quot; unique_id=&quot;10149&quot;&gt;&lt;property id=&quot;20148&quot; value=&quot;5&quot;/&gt;&lt;property id=&quot;20300&quot; value=&quot;Slide 21 - &amp;quot;Types of Agglutination Reactions&amp;quot;&quot;/&gt;&lt;property id=&quot;20307&quot; value=&quot;326&quot;/&gt;&lt;/object&gt;&lt;object type=&quot;3&quot; unique_id=&quot;10150&quot;&gt;&lt;property id=&quot;20148&quot; value=&quot;5&quot;/&gt;&lt;property id=&quot;20300&quot; value=&quot;Slide 22 - &amp;quot;Types of Agglutination Reactions&amp;quot;&quot;/&gt;&lt;property id=&quot;20307&quot; value=&quot;310&quot;/&gt;&lt;/object&gt;&lt;object type=&quot;3&quot; unique_id=&quot;10151&quot;&gt;&lt;property id=&quot;20148&quot; value=&quot;5&quot;/&gt;&lt;property id=&quot;20300&quot; value=&quot;Slide 23 - &amp;quot;Types of Agglutination Reactions&amp;quot;&quot;/&gt;&lt;property id=&quot;20307&quot; value=&quot;328&quot;/&gt;&lt;/object&gt;&lt;object type=&quot;3&quot; unique_id=&quot;10152&quot;&gt;&lt;property id=&quot;20148&quot; value=&quot;5&quot;/&gt;&lt;property id=&quot;20300&quot; value=&quot;Slide 24 - &amp;quot;Types of Agglutination Reactions&amp;quot;&quot;/&gt;&lt;property id=&quot;20307&quot; value=&quot;329&quot;/&gt;&lt;/object&gt;&lt;object type=&quot;3&quot; unique_id=&quot;10153&quot;&gt;&lt;property id=&quot;20148&quot; value=&quot;5&quot;/&gt;&lt;property id=&quot;20300&quot; value=&quot;Slide 25 - &amp;quot;Types of Agglutination Reactions&amp;quot;&quot;/&gt;&lt;property id=&quot;20307&quot; value=&quot;312&quot;/&gt;&lt;/object&gt;&lt;object type=&quot;3&quot; unique_id=&quot;10154&quot;&gt;&lt;property id=&quot;20148&quot; value=&quot;5&quot;/&gt;&lt;property id=&quot;20300&quot; value=&quot;Slide 26 - &amp;quot;Types of Agglutination Reactions&amp;quot;&quot;/&gt;&lt;property id=&quot;20307&quot; value=&quot;313&quot;/&gt;&lt;/object&gt;&lt;object type=&quot;3&quot; unique_id=&quot;10155&quot;&gt;&lt;property id=&quot;20148&quot; value=&quot;5&quot;/&gt;&lt;property id=&quot;20300&quot; value=&quot;Slide 27 - &amp;quot;Types of Agglutination Reactions&amp;quot;&quot;/&gt;&lt;property id=&quot;20307&quot; value=&quot;327&quot;/&gt;&lt;/object&gt;&lt;object type=&quot;3&quot; unique_id=&quot;10156&quot;&gt;&lt;property id=&quot;20148&quot; value=&quot;5&quot;/&gt;&lt;property id=&quot;20300&quot; value=&quot;Slide 28 - &amp;quot;Types of Agglutination Reactions&amp;quot;&quot;/&gt;&lt;property id=&quot;20307&quot; value=&quot;315&quot;/&gt;&lt;/object&gt;&lt;object type=&quot;3&quot; unique_id=&quot;10157&quot;&gt;&lt;property id=&quot;20148&quot; value=&quot;5&quot;/&gt;&lt;property id=&quot;20300&quot; value=&quot;Slide 29 - &amp;quot;Types of Agglutination Reactions&amp;quot;&quot;/&gt;&lt;property id=&quot;20307&quot; value=&quot;317&quot;/&gt;&lt;/object&gt;&lt;object type=&quot;3&quot; unique_id=&quot;10158&quot;&gt;&lt;property id=&quot;20148&quot; value=&quot;5&quot;/&gt;&lt;property id=&quot;20300&quot; value=&quot;Slide 30 - &amp;quot;Types of Agglutination Reactions&amp;quot;&quot;/&gt;&lt;property id=&quot;20307&quot; value=&quot;318&quot;/&gt;&lt;/object&gt;&lt;object type=&quot;3&quot; unique_id=&quot;10159&quot;&gt;&lt;property id=&quot;20148&quot; value=&quot;5&quot;/&gt;&lt;property id=&quot;20300&quot; value=&quot;Slide 31 - &amp;quot;Comparison of Agglutination Reactions&amp;quot;&quot;/&gt;&lt;property id=&quot;20307&quot; value=&quot;335&quot;/&gt;&lt;/object&gt;&lt;object type=&quot;3&quot; unique_id=&quot;10160&quot;&gt;&lt;property id=&quot;20148&quot; value=&quot;5&quot;/&gt;&lt;property id=&quot;20300&quot; value=&quot;Slide 32 - &amp;quot;Instrumentation&amp;quot;&quot;/&gt;&lt;property id=&quot;20307&quot; value=&quot;330&quot;/&gt;&lt;/object&gt;&lt;object type=&quot;3&quot; unique_id=&quot;10161&quot;&gt;&lt;property id=&quot;20148&quot; value=&quot;5&quot;/&gt;&lt;property id=&quot;20300&quot; value=&quot;Slide 33 - &amp;quot;Quality Control and Quality Assurance&amp;quot;&quot;/&gt;&lt;property id=&quot;20307&quot; value=&quot;331&quot;/&gt;&lt;/object&gt;&lt;object type=&quot;3&quot; unique_id=&quot;10162&quot;&gt;&lt;property id=&quot;20148&quot; value=&quot;5&quot;/&gt;&lt;property id=&quot;20300&quot; value=&quot;Slide 34 - &amp;quot;Summary&amp;quot;&quot;/&gt;&lt;property id=&quot;20307&quot; value=&quot;332&quot;/&gt;&lt;/object&gt;&lt;object type=&quot;3&quot; unique_id=&quot;10163&quot;&gt;&lt;property id=&quot;20148&quot; value=&quot;5&quot;/&gt;&lt;property id=&quot;20300&quot; value=&quot;Slide 35 - &amp;quot;Summary&amp;quot;&quot;/&gt;&lt;property id=&quot;20307&quot; value=&quot;336&quot;/&gt;&lt;/object&gt;&lt;object type=&quot;3&quot; unique_id=&quot;10164&quot;&gt;&lt;property id=&quot;20148&quot; value=&quot;5&quot;/&gt;&lt;property id=&quot;20300&quot; value=&quot;Slide 36 - &amp;quot;Summary&amp;quot;&quot;/&gt;&lt;property id=&quot;20307&quot; value=&quot;333&quot;/&gt;&lt;/object&gt;&lt;object type=&quot;3&quot; unique_id=&quot;10165&quot;&gt;&lt;property id=&quot;20148&quot; value=&quot;5&quot;/&gt;&lt;property id=&quot;20300&quot; value=&quot;Slide 37 - &amp;quot;Summary&amp;quot;&quot;/&gt;&lt;property id=&quot;20307&quot; value=&quot;334&quot;/&gt;&lt;/object&gt;&lt;object type=&quot;3&quot; unique_id=&quot;10166&quot;&gt;&lt;property id=&quot;20148&quot; value=&quot;5&quot;/&gt;&lt;property id=&quot;20300&quot; value=&quot;Slide 38 - &amp;quot;Summary&amp;quot;&quot;/&gt;&lt;property id=&quot;20307&quot; value=&quot;337&quot;/&gt;&lt;/object&gt;&lt;/object&gt;&lt;object type=&quot;8&quot; unique_id=&quot;1020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Stevens">
  <a:themeElements>
    <a:clrScheme name="Custom 1">
      <a:dk1>
        <a:srgbClr val="A03515"/>
      </a:dk1>
      <a:lt1>
        <a:srgbClr val="FFFFFF"/>
      </a:lt1>
      <a:dk2>
        <a:srgbClr val="A03515"/>
      </a:dk2>
      <a:lt2>
        <a:srgbClr val="D8A58A"/>
      </a:lt2>
      <a:accent1>
        <a:srgbClr val="D8A58A"/>
      </a:accent1>
      <a:accent2>
        <a:srgbClr val="D8A58A"/>
      </a:accent2>
      <a:accent3>
        <a:srgbClr val="FFFFFF"/>
      </a:accent3>
      <a:accent4>
        <a:srgbClr val="C00000"/>
      </a:accent4>
      <a:accent5>
        <a:srgbClr val="D8A58A"/>
      </a:accent5>
      <a:accent6>
        <a:srgbClr val="D8A58A"/>
      </a:accent6>
      <a:hlink>
        <a:srgbClr val="0000CC"/>
      </a:hlink>
      <a:folHlink>
        <a:srgbClr val="8668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Stevens</Template>
  <TotalTime>2066</TotalTime>
  <Words>1843</Words>
  <Application>Microsoft Office PowerPoint</Application>
  <PresentationFormat>On-screen Show (4:3)</PresentationFormat>
  <Paragraphs>220</Paragraphs>
  <Slides>38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ＭＳ Ｐゴシック</vt:lpstr>
      <vt:lpstr>Adobe Heiti Std R</vt:lpstr>
      <vt:lpstr>Arial</vt:lpstr>
      <vt:lpstr>Calibri</vt:lpstr>
      <vt:lpstr>Calibri Light</vt:lpstr>
      <vt:lpstr>Times New Roman</vt:lpstr>
      <vt:lpstr>Wingdings</vt:lpstr>
      <vt:lpstr>Stevens</vt:lpstr>
      <vt:lpstr>Template</vt:lpstr>
      <vt:lpstr>Custom Design</vt:lpstr>
      <vt:lpstr>Part IX</vt:lpstr>
      <vt:lpstr>Chapter Overview</vt:lpstr>
      <vt:lpstr>Antigen–Antibody Binding: Affinity</vt:lpstr>
      <vt:lpstr>Antigen–Antibody Binding: Affinity</vt:lpstr>
      <vt:lpstr>Antigen–Antibody Binding: Avidity</vt:lpstr>
      <vt:lpstr>Antigen–Antibody Binding: Law of Mass Action</vt:lpstr>
      <vt:lpstr>Precipitation Reactions</vt:lpstr>
      <vt:lpstr>Precipitation Curve: Zone of Equivalence</vt:lpstr>
      <vt:lpstr>Precipitation Curve: Prozone</vt:lpstr>
      <vt:lpstr>Precipitation Curve: Postzone</vt:lpstr>
      <vt:lpstr>Precipitation Reaction Techniques</vt:lpstr>
      <vt:lpstr>Precipitation Reaction Techniques</vt:lpstr>
      <vt:lpstr>Precipitation Reactions: Radial Immunodiffusion</vt:lpstr>
      <vt:lpstr>Precipitation Reactions: Radial Diffusion</vt:lpstr>
      <vt:lpstr>Precipitation Reactions: Ouchterlony Diffusion</vt:lpstr>
      <vt:lpstr>Precipitation Reactions: Ouchterlony Patterns</vt:lpstr>
      <vt:lpstr>Precipitation: Immunofixation Electrophoresis</vt:lpstr>
      <vt:lpstr>Precipitation: Immunofixation Electrophoresis</vt:lpstr>
      <vt:lpstr>Agglutination</vt:lpstr>
      <vt:lpstr>Agglutination</vt:lpstr>
      <vt:lpstr>Types of Agglutination Reactions</vt:lpstr>
      <vt:lpstr>Types of Agglutination Reactions</vt:lpstr>
      <vt:lpstr>Types of Agglutination Reactions</vt:lpstr>
      <vt:lpstr>Types of Agglutination Reactions</vt:lpstr>
      <vt:lpstr>Types of Agglutination Reactions</vt:lpstr>
      <vt:lpstr>Types of Agglutination Reactions</vt:lpstr>
      <vt:lpstr>Types of Agglutination Reactions</vt:lpstr>
      <vt:lpstr>Types of Agglutination Reactions</vt:lpstr>
      <vt:lpstr>Types of Agglutination Reactions</vt:lpstr>
      <vt:lpstr>Types of Agglutination Reactions</vt:lpstr>
      <vt:lpstr>Comparison of Agglutination Reactions</vt:lpstr>
      <vt:lpstr>Instrumentation</vt:lpstr>
      <vt:lpstr>Quality Control and Quality Assurance</vt:lpstr>
      <vt:lpstr>Summary</vt:lpstr>
      <vt:lpstr>Summary</vt:lpstr>
      <vt:lpstr>Summary</vt:lpstr>
      <vt:lpstr>Summary</vt:lpstr>
      <vt:lpstr>Summary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10</dc:title>
  <dc:creator>Michelle Moy</dc:creator>
  <cp:lastModifiedBy>Tyler Thomas</cp:lastModifiedBy>
  <cp:revision>93</cp:revision>
  <dcterms:created xsi:type="dcterms:W3CDTF">2009-11-11T06:04:53Z</dcterms:created>
  <dcterms:modified xsi:type="dcterms:W3CDTF">2023-08-21T18:35:27Z</dcterms:modified>
</cp:coreProperties>
</file>