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49" r:id="rId2"/>
    <p:sldMasterId id="2147483752" r:id="rId3"/>
  </p:sldMasterIdLst>
  <p:notesMasterIdLst>
    <p:notesMasterId r:id="rId38"/>
  </p:notesMasterIdLst>
  <p:handoutMasterIdLst>
    <p:handoutMasterId r:id="rId39"/>
  </p:handoutMasterIdLst>
  <p:sldIdLst>
    <p:sldId id="256" r:id="rId4"/>
    <p:sldId id="313" r:id="rId5"/>
    <p:sldId id="257" r:id="rId6"/>
    <p:sldId id="260" r:id="rId7"/>
    <p:sldId id="314" r:id="rId8"/>
    <p:sldId id="261" r:id="rId9"/>
    <p:sldId id="262" r:id="rId10"/>
    <p:sldId id="315" r:id="rId11"/>
    <p:sldId id="271" r:id="rId12"/>
    <p:sldId id="273" r:id="rId13"/>
    <p:sldId id="275" r:id="rId14"/>
    <p:sldId id="277" r:id="rId15"/>
    <p:sldId id="279" r:id="rId16"/>
    <p:sldId id="281" r:id="rId17"/>
    <p:sldId id="317" r:id="rId18"/>
    <p:sldId id="284" r:id="rId19"/>
    <p:sldId id="318" r:id="rId20"/>
    <p:sldId id="319" r:id="rId21"/>
    <p:sldId id="316" r:id="rId22"/>
    <p:sldId id="321" r:id="rId23"/>
    <p:sldId id="287" r:id="rId24"/>
    <p:sldId id="320" r:id="rId25"/>
    <p:sldId id="300" r:id="rId26"/>
    <p:sldId id="302" r:id="rId27"/>
    <p:sldId id="303" r:id="rId28"/>
    <p:sldId id="322" r:id="rId29"/>
    <p:sldId id="305" r:id="rId30"/>
    <p:sldId id="307" r:id="rId31"/>
    <p:sldId id="310" r:id="rId32"/>
    <p:sldId id="312" r:id="rId33"/>
    <p:sldId id="325" r:id="rId34"/>
    <p:sldId id="323" r:id="rId35"/>
    <p:sldId id="326" r:id="rId36"/>
    <p:sldId id="324" r:id="rId37"/>
  </p:sldIdLst>
  <p:sldSz cx="9144000" cy="6858000" type="screen4x3"/>
  <p:notesSz cx="7010400" cy="9296400"/>
  <p:custDataLst>
    <p:tags r:id="rId40"/>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 initials="" lastIdx="0" clrIdx="0"/>
  <p:cmAuthor id="1" name="Steve Johnson" initials="S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8A58A"/>
    <a:srgbClr val="A03515"/>
    <a:srgbClr val="832128"/>
    <a:srgbClr val="A22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24" autoAdjust="0"/>
    <p:restoredTop sz="79676" autoAdjust="0"/>
  </p:normalViewPr>
  <p:slideViewPr>
    <p:cSldViewPr>
      <p:cViewPr varScale="1">
        <p:scale>
          <a:sx n="96" d="100"/>
          <a:sy n="96" d="100"/>
        </p:scale>
        <p:origin x="165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dirty="0"/>
          </a:p>
        </p:txBody>
      </p:sp>
      <p:sp>
        <p:nvSpPr>
          <p:cNvPr id="747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dirty="0"/>
          </a:p>
        </p:txBody>
      </p:sp>
      <p:sp>
        <p:nvSpPr>
          <p:cNvPr id="747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dirty="0"/>
          </a:p>
        </p:txBody>
      </p:sp>
      <p:sp>
        <p:nvSpPr>
          <p:cNvPr id="747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2E4C6AB7-5EF8-4806-A029-0D63CF3118E0}" type="slidenum">
              <a:rPr lang="en-US"/>
              <a:pPr>
                <a:defRPr/>
              </a:pPr>
              <a:t>‹#›</a:t>
            </a:fld>
            <a:endParaRPr lang="en-US" dirty="0"/>
          </a:p>
        </p:txBody>
      </p:sp>
    </p:spTree>
    <p:extLst>
      <p:ext uri="{BB962C8B-B14F-4D97-AF65-F5344CB8AC3E}">
        <p14:creationId xmlns:p14="http://schemas.microsoft.com/office/powerpoint/2010/main" val="1369816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dirty="0"/>
          </a:p>
        </p:txBody>
      </p:sp>
      <p:sp>
        <p:nvSpPr>
          <p:cNvPr id="2979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979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9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dirty="0"/>
          </a:p>
        </p:txBody>
      </p:sp>
      <p:sp>
        <p:nvSpPr>
          <p:cNvPr id="2979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561EF041-3DD6-4E5E-BEDA-3F7E0F26964E}" type="slidenum">
              <a:rPr lang="en-US"/>
              <a:pPr>
                <a:defRPr/>
              </a:pPr>
              <a:t>‹#›</a:t>
            </a:fld>
            <a:endParaRPr lang="en-US" dirty="0"/>
          </a:p>
        </p:txBody>
      </p:sp>
    </p:spTree>
    <p:extLst>
      <p:ext uri="{BB962C8B-B14F-4D97-AF65-F5344CB8AC3E}">
        <p14:creationId xmlns:p14="http://schemas.microsoft.com/office/powerpoint/2010/main" val="104753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1EF041-3DD6-4E5E-BEDA-3F7E0F26964E}"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Typical enzymes include horseradish peroxidase, glucose-6-phosphate dehydrogenase, alkaline phosphatase, and </a:t>
            </a:r>
            <a:r>
              <a:rPr lang="el-GR" dirty="0"/>
              <a:t>β-</a:t>
            </a:r>
            <a:r>
              <a:rPr lang="en-US" dirty="0"/>
              <a:t>D-galactosidase. </a:t>
            </a:r>
          </a:p>
          <a:p>
            <a:endParaRPr lang="en-US" dirty="0"/>
          </a:p>
        </p:txBody>
      </p:sp>
      <p:sp>
        <p:nvSpPr>
          <p:cNvPr id="4" name="Slide Number Placeholder 3"/>
          <p:cNvSpPr>
            <a:spLocks noGrp="1"/>
          </p:cNvSpPr>
          <p:nvPr>
            <p:ph type="sldNum" sz="quarter" idx="10"/>
          </p:nvPr>
        </p:nvSpPr>
        <p:spPr/>
        <p:txBody>
          <a:bodyPr/>
          <a:lstStyle/>
          <a:p>
            <a:pPr>
              <a:defRPr/>
            </a:pPr>
            <a:fld id="{561EF041-3DD6-4E5E-BEDA-3F7E0F26964E}" type="slidenum">
              <a:rPr lang="en-US" smtClean="0"/>
              <a:pPr>
                <a:defRPr/>
              </a:pPr>
              <a:t>11</a:t>
            </a:fld>
            <a:endParaRPr lang="en-US" dirty="0"/>
          </a:p>
        </p:txBody>
      </p:sp>
    </p:spTree>
    <p:extLst>
      <p:ext uri="{BB962C8B-B14F-4D97-AF65-F5344CB8AC3E}">
        <p14:creationId xmlns:p14="http://schemas.microsoft.com/office/powerpoint/2010/main" val="326870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 enzyme activity of competitive assays is inversely proportional to the concentration of the test substance. The more patient antigen is bound, the less enzyme-labeled antigen can attach.</a:t>
            </a:r>
          </a:p>
        </p:txBody>
      </p:sp>
      <p:sp>
        <p:nvSpPr>
          <p:cNvPr id="4" name="Slide Number Placeholder 3"/>
          <p:cNvSpPr>
            <a:spLocks noGrp="1"/>
          </p:cNvSpPr>
          <p:nvPr>
            <p:ph type="sldNum" sz="quarter" idx="10"/>
          </p:nvPr>
        </p:nvSpPr>
        <p:spPr/>
        <p:txBody>
          <a:bodyPr/>
          <a:lstStyle/>
          <a:p>
            <a:pPr>
              <a:defRPr/>
            </a:pPr>
            <a:fld id="{561EF041-3DD6-4E5E-BEDA-3F7E0F26964E}" type="slidenum">
              <a:rPr lang="en-US" smtClean="0"/>
              <a:pPr>
                <a:defRPr/>
              </a:pPr>
              <a:t>12</a:t>
            </a:fld>
            <a:endParaRPr lang="en-US" dirty="0"/>
          </a:p>
        </p:txBody>
      </p:sp>
    </p:spTree>
    <p:extLst>
      <p:ext uri="{BB962C8B-B14F-4D97-AF65-F5344CB8AC3E}">
        <p14:creationId xmlns:p14="http://schemas.microsoft.com/office/powerpoint/2010/main" val="102793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1EF041-3DD6-4E5E-BEDA-3F7E0F26964E}" type="slidenum">
              <a:rPr lang="en-US" smtClean="0"/>
              <a:pPr>
                <a:defRPr/>
              </a:pPr>
              <a:t>16</a:t>
            </a:fld>
            <a:endParaRPr lang="en-US" dirty="0"/>
          </a:p>
        </p:txBody>
      </p:sp>
    </p:spTree>
    <p:extLst>
      <p:ext uri="{BB962C8B-B14F-4D97-AF65-F5344CB8AC3E}">
        <p14:creationId xmlns:p14="http://schemas.microsoft.com/office/powerpoint/2010/main" val="293257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Figure 11-4. (A) Patient sample is added to a cassette containing antibody labeled with colloidal gold. (B) Sample combines with antibody and is moved along by capillary flow. (C) Monoclonal antibody to the analyte captures the patient antigen attached to gold-labeled antibody. (D) Control line has antibody that captures colloidal gold-labeled antibody.</a:t>
            </a:r>
            <a:endParaRPr lang="en-US" dirty="0"/>
          </a:p>
        </p:txBody>
      </p:sp>
      <p:sp>
        <p:nvSpPr>
          <p:cNvPr id="4" name="Slide Number Placeholder 3"/>
          <p:cNvSpPr>
            <a:spLocks noGrp="1"/>
          </p:cNvSpPr>
          <p:nvPr>
            <p:ph type="sldNum" sz="quarter" idx="10"/>
          </p:nvPr>
        </p:nvSpPr>
        <p:spPr/>
        <p:txBody>
          <a:bodyPr/>
          <a:lstStyle/>
          <a:p>
            <a:pPr>
              <a:defRPr/>
            </a:pPr>
            <a:fld id="{561EF041-3DD6-4E5E-BEDA-3F7E0F26964E}" type="slidenum">
              <a:rPr lang="en-US" smtClean="0"/>
              <a:pPr>
                <a:defRPr/>
              </a:pPr>
              <a:t>22</a:t>
            </a:fld>
            <a:endParaRPr lang="en-US" dirty="0"/>
          </a:p>
        </p:txBody>
      </p:sp>
    </p:spTree>
    <p:extLst>
      <p:ext uri="{BB962C8B-B14F-4D97-AF65-F5344CB8AC3E}">
        <p14:creationId xmlns:p14="http://schemas.microsoft.com/office/powerpoint/2010/main" val="3155910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02208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61EF041-3DD6-4E5E-BEDA-3F7E0F26964E}" type="slidenum">
              <a:rPr lang="en-US" smtClean="0"/>
              <a:pPr>
                <a:defRPr/>
              </a:pPr>
              <a:t>25</a:t>
            </a:fld>
            <a:endParaRPr lang="en-US" dirty="0"/>
          </a:p>
        </p:txBody>
      </p:sp>
    </p:spTree>
    <p:extLst>
      <p:ext uri="{BB962C8B-B14F-4D97-AF65-F5344CB8AC3E}">
        <p14:creationId xmlns:p14="http://schemas.microsoft.com/office/powerpoint/2010/main" val="7098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Note that immunofluorescent assays in general face the problem of subjectivity in the reading of slides.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Figure 11-5. (A) In direct fluorescent assay, the patient antigen is fixed to a microscope slide and incubated directly with a fluorescent-labeled antibody. The slide is washed to remove unbound antibody. If specific antigen is present in the patient sample, fluorescence will be observed. (B) In indirect fluorescence, well-characterized tissues or cells are fixed to slides. Specific antibody in patient serum (in red) binds to the antigens on the slides. A wash step is performed, and a labeled anti-human immunoglobulin is added. After a second wash step to remove any uncombined anti-immunoglobulin, the fluorescence of the sample is determined. The amount of fluorescence is directly in proportion to the amount of patient antibody present.</a:t>
            </a:r>
          </a:p>
        </p:txBody>
      </p:sp>
      <p:sp>
        <p:nvSpPr>
          <p:cNvPr id="4" name="Slide Number Placeholder 3"/>
          <p:cNvSpPr>
            <a:spLocks noGrp="1"/>
          </p:cNvSpPr>
          <p:nvPr>
            <p:ph type="sldNum" sz="quarter" idx="10"/>
          </p:nvPr>
        </p:nvSpPr>
        <p:spPr/>
        <p:txBody>
          <a:bodyPr/>
          <a:lstStyle/>
          <a:p>
            <a:pPr>
              <a:defRPr/>
            </a:pPr>
            <a:fld id="{561EF041-3DD6-4E5E-BEDA-3F7E0F26964E}" type="slidenum">
              <a:rPr lang="en-US" smtClean="0"/>
              <a:pPr>
                <a:defRPr/>
              </a:pPr>
              <a:t>26</a:t>
            </a:fld>
            <a:endParaRPr lang="en-US" dirty="0"/>
          </a:p>
        </p:txBody>
      </p:sp>
    </p:spTree>
    <p:extLst>
      <p:ext uri="{BB962C8B-B14F-4D97-AF65-F5344CB8AC3E}">
        <p14:creationId xmlns:p14="http://schemas.microsoft.com/office/powerpoint/2010/main" val="1964774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Arial" charset="0"/>
                <a:ea typeface="+mn-ea"/>
                <a:cs typeface="+mn-cs"/>
              </a:rPr>
              <a:t>Figure 11-6. Fluorescence polarization immunoassay. Reagent antibody and fluorescently labeled analyte are added to the patient sample. (A) If sample analyte concentration is low, the antibody will bind most of the labeled analyte, restricting its rotation. When excited by polarized light, the emitted fluorescence will remain polarized (the light waves all oscillate with the same orientation). (B) If the patient sample has a high concentration of analyte, this unlabeled analyte will occupy most of the antibody-binding sites, leaving the labeled analyte free to rotate. The light waves emitted by the rotating labels will not be uniformly oriented (less polarization).</a:t>
            </a:r>
            <a:endParaRPr lang="en-US" dirty="0"/>
          </a:p>
        </p:txBody>
      </p:sp>
    </p:spTree>
    <p:extLst>
      <p:ext uri="{BB962C8B-B14F-4D97-AF65-F5344CB8AC3E}">
        <p14:creationId xmlns:p14="http://schemas.microsoft.com/office/powerpoint/2010/main" val="227495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365125" y="6648450"/>
            <a:ext cx="2971800" cy="228600"/>
          </a:xfrm>
          <a:prstGeom prst="rect">
            <a:avLst/>
          </a:prstGeom>
          <a:noFill/>
        </p:spPr>
        <p:txBody>
          <a:bodyPr lIns="45720" tIns="0" rIns="45720" bIns="0"/>
          <a:lstStyle/>
          <a:p>
            <a:pPr>
              <a:defRPr/>
            </a:pPr>
            <a:r>
              <a:rPr lang="en-US" sz="1200" b="1" dirty="0">
                <a:solidFill>
                  <a:srgbClr val="000000"/>
                </a:solidFill>
                <a:latin typeface="+mn-lt"/>
              </a:rPr>
              <a:t>Copyright © 2010  F.A. Davis Company</a:t>
            </a:r>
          </a:p>
        </p:txBody>
      </p:sp>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lang="en-US" sz="3000" kern="1200" dirty="0" smtClean="0">
                <a:solidFill>
                  <a:srgbClr val="000000"/>
                </a:solidFill>
                <a:latin typeface="Arial" charset="0"/>
                <a:ea typeface="+mn-ea"/>
                <a:cs typeface="+mn-cs"/>
              </a:defRPr>
            </a:lvl1pPr>
            <a:lvl2pPr>
              <a:defRPr lang="en-US" sz="2700" kern="1200" dirty="0" smtClean="0">
                <a:solidFill>
                  <a:srgbClr val="000000"/>
                </a:solidFill>
                <a:latin typeface="Arial" charset="0"/>
                <a:ea typeface="+mn-ea"/>
                <a:cs typeface="+mn-cs"/>
              </a:defRPr>
            </a:lvl2pPr>
            <a:lvl3pPr>
              <a:defRPr lang="en-US" sz="2400" kern="1200" dirty="0" smtClean="0">
                <a:solidFill>
                  <a:srgbClr val="000000"/>
                </a:solidFill>
                <a:latin typeface="Arial" charset="0"/>
                <a:ea typeface="+mn-ea"/>
                <a:cs typeface="+mn-cs"/>
              </a:defRPr>
            </a:lvl3pPr>
            <a:lvl4pPr>
              <a:defRPr lang="en-US" sz="2000" kern="1200" dirty="0" smtClean="0">
                <a:solidFill>
                  <a:srgbClr val="000000"/>
                </a:solidFill>
                <a:latin typeface="Arial" charset="0"/>
                <a:ea typeface="+mn-ea"/>
                <a:cs typeface="+mn-cs"/>
              </a:defRPr>
            </a:lvl4pPr>
            <a:lvl5pPr>
              <a:defRPr lang="en-US" sz="2000" kern="1200" dirty="0" smtClean="0">
                <a:solidFill>
                  <a:srgbClr val="000000"/>
                </a:solidFill>
                <a:latin typeface="Arial"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0840" y="1371600"/>
            <a:ext cx="20574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1371600"/>
            <a:ext cx="6355080" cy="5257800"/>
          </a:xfrm>
        </p:spPr>
        <p:txBody>
          <a:bodyPr vert="eaVert"/>
          <a:lstStyle>
            <a:lvl1pPr>
              <a:defRPr lang="en-US" sz="3000" kern="1200" dirty="0" smtClean="0">
                <a:solidFill>
                  <a:srgbClr val="000000"/>
                </a:solidFill>
                <a:latin typeface="Arial" charset="0"/>
                <a:ea typeface="+mn-ea"/>
                <a:cs typeface="+mn-cs"/>
              </a:defRPr>
            </a:lvl1pPr>
            <a:lvl2pPr>
              <a:defRPr lang="en-US" sz="2700" kern="1200" dirty="0" smtClean="0">
                <a:solidFill>
                  <a:srgbClr val="000000"/>
                </a:solidFill>
                <a:latin typeface="Arial" charset="0"/>
                <a:ea typeface="+mn-ea"/>
                <a:cs typeface="+mn-cs"/>
              </a:defRPr>
            </a:lvl2pPr>
            <a:lvl3pPr>
              <a:defRPr lang="en-US" sz="2400" kern="1200" dirty="0" smtClean="0">
                <a:solidFill>
                  <a:srgbClr val="000000"/>
                </a:solidFill>
                <a:latin typeface="Arial" charset="0"/>
                <a:ea typeface="+mn-ea"/>
                <a:cs typeface="+mn-cs"/>
              </a:defRPr>
            </a:lvl3pPr>
            <a:lvl4pPr>
              <a:defRPr lang="en-US" sz="2000" kern="1200" dirty="0" smtClean="0">
                <a:solidFill>
                  <a:srgbClr val="000000"/>
                </a:solidFill>
                <a:latin typeface="Arial" charset="0"/>
                <a:ea typeface="+mn-ea"/>
                <a:cs typeface="+mn-cs"/>
              </a:defRPr>
            </a:lvl4pPr>
            <a:lvl5pPr>
              <a:defRPr lang="en-US" sz="2000" kern="1200" dirty="0" smtClean="0">
                <a:solidFill>
                  <a:srgbClr val="000000"/>
                </a:solidFill>
                <a:latin typeface="Arial"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515938" y="6251575"/>
            <a:ext cx="24209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latin typeface="Arial" panose="020B0604020202020204" pitchFamily="34" charset="0"/>
                <a:ea typeface="ＭＳ Ｐゴシック" panose="020B0600070205080204" pitchFamily="34" charset="-128"/>
              </a:rPr>
              <a:t>Copyright © 2017 F.A. Davis Company</a:t>
            </a:r>
          </a:p>
        </p:txBody>
      </p:sp>
      <p:pic>
        <p:nvPicPr>
          <p:cNvPr id="5" name="Picture 7" descr="FAD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75" y="5889625"/>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95600" y="2209800"/>
            <a:ext cx="5791200" cy="990600"/>
          </a:xfrm>
        </p:spPr>
        <p:txBody>
          <a:bodyPr>
            <a:normAutofit/>
          </a:bodyPr>
          <a:lstStyle>
            <a:lvl1pPr algn="r">
              <a:defRPr sz="3600" baseline="0">
                <a:solidFill>
                  <a:srgbClr val="1A4B9A"/>
                </a:solidFill>
                <a:latin typeface="+mj-lt"/>
                <a:ea typeface="Adobe Heiti Std R" pitchFamily="34" charset="-128"/>
              </a:defRPr>
            </a:lvl1pPr>
          </a:lstStyle>
          <a:p>
            <a:r>
              <a:rPr lang="en-US"/>
              <a:t>Click to edit Master title style</a:t>
            </a:r>
            <a:endParaRPr lang="en-US" dirty="0"/>
          </a:p>
        </p:txBody>
      </p:sp>
      <p:sp>
        <p:nvSpPr>
          <p:cNvPr id="3" name="Subtitle 2"/>
          <p:cNvSpPr>
            <a:spLocks noGrp="1"/>
          </p:cNvSpPr>
          <p:nvPr>
            <p:ph type="subTitle" idx="1"/>
          </p:nvPr>
        </p:nvSpPr>
        <p:spPr>
          <a:xfrm>
            <a:off x="2895600" y="3429000"/>
            <a:ext cx="5791200" cy="838200"/>
          </a:xfrm>
        </p:spPr>
        <p:txBody>
          <a:bodyPr>
            <a:noAutofit/>
          </a:bodyPr>
          <a:lstStyle>
            <a:lvl1pPr marL="0" indent="0" algn="r">
              <a:buNone/>
              <a:defRPr sz="3200" baseline="0">
                <a:solidFill>
                  <a:schemeClr val="tx1"/>
                </a:solidFill>
                <a:latin typeface="+mn-lt"/>
                <a:ea typeface="Adobe Heiti Std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5832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1617"/>
            <a:ext cx="9144000" cy="685801"/>
          </a:xfrm>
        </p:spPr>
        <p:txBody>
          <a:bodyPr/>
          <a:lstStyle>
            <a:lvl1pPr>
              <a:defRPr baseline="0">
                <a:solidFill>
                  <a:srgbClr val="1A4B9A"/>
                </a:solidFill>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buClr>
                <a:srgbClr val="00B0F0"/>
              </a:buClr>
              <a:defRPr/>
            </a:lvl1pPr>
            <a:lvl2pPr>
              <a:buClr>
                <a:srgbClr val="00B0F0"/>
              </a:buClr>
              <a:defRPr/>
            </a:lvl2pPr>
            <a:lvl3pPr>
              <a:buClr>
                <a:srgbClr val="00B0F0"/>
              </a:buClr>
              <a:defRPr/>
            </a:lvl3pPr>
            <a:lvl4pPr>
              <a:buClr>
                <a:srgbClr val="00B0F0"/>
              </a:buClr>
              <a:defRPr/>
            </a:lvl4pPr>
            <a:lvl5pPr>
              <a:buClr>
                <a:srgbClr val="00B0F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0878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676400"/>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96720"/>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543144A2-FE64-49AD-9582-AC80FDCBA599}" type="datetimeFigureOut">
              <a:rPr lang="en-US" smtClean="0"/>
              <a:pPr/>
              <a:t>8/21/2023</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D4F17B71-FF34-41B3-8B90-204C2EEAA6CC}" type="slidenum">
              <a:rPr lang="en-US" smtClean="0"/>
              <a:pPr/>
              <a:t>‹#›</a:t>
            </a:fld>
            <a:endParaRPr lang="en-US" dirty="0"/>
          </a:p>
        </p:txBody>
      </p:sp>
    </p:spTree>
    <p:extLst>
      <p:ext uri="{BB962C8B-B14F-4D97-AF65-F5344CB8AC3E}">
        <p14:creationId xmlns:p14="http://schemas.microsoft.com/office/powerpoint/2010/main" val="379885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3144A2-FE64-49AD-9582-AC80FDCBA599}"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F17B71-FF34-41B3-8B90-204C2EEAA6CC}" type="slidenum">
              <a:rPr lang="en-US" smtClean="0"/>
              <a:pPr/>
              <a:t>‹#›</a:t>
            </a:fld>
            <a:endParaRPr lang="en-US" dirty="0"/>
          </a:p>
        </p:txBody>
      </p:sp>
    </p:spTree>
    <p:extLst>
      <p:ext uri="{BB962C8B-B14F-4D97-AF65-F5344CB8AC3E}">
        <p14:creationId xmlns:p14="http://schemas.microsoft.com/office/powerpoint/2010/main" val="703276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3144A2-FE64-49AD-9582-AC80FDCBA599}"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F17B71-FF34-41B3-8B90-204C2EEAA6CC}" type="slidenum">
              <a:rPr lang="en-US" smtClean="0"/>
              <a:pPr/>
              <a:t>‹#›</a:t>
            </a:fld>
            <a:endParaRPr lang="en-US" dirty="0"/>
          </a:p>
        </p:txBody>
      </p:sp>
    </p:spTree>
    <p:extLst>
      <p:ext uri="{BB962C8B-B14F-4D97-AF65-F5344CB8AC3E}">
        <p14:creationId xmlns:p14="http://schemas.microsoft.com/office/powerpoint/2010/main" val="3126261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3144A2-FE64-49AD-9582-AC80FDCBA599}"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F17B71-FF34-41B3-8B90-204C2EEAA6CC}" type="slidenum">
              <a:rPr lang="en-US" smtClean="0"/>
              <a:pPr/>
              <a:t>‹#›</a:t>
            </a:fld>
            <a:endParaRPr lang="en-US" dirty="0"/>
          </a:p>
        </p:txBody>
      </p:sp>
    </p:spTree>
    <p:extLst>
      <p:ext uri="{BB962C8B-B14F-4D97-AF65-F5344CB8AC3E}">
        <p14:creationId xmlns:p14="http://schemas.microsoft.com/office/powerpoint/2010/main" val="73934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lang="en-US" sz="3000" kern="1200" dirty="0" smtClean="0">
                <a:solidFill>
                  <a:srgbClr val="000000"/>
                </a:solidFill>
                <a:latin typeface="Arial" charset="0"/>
                <a:ea typeface="+mn-ea"/>
                <a:cs typeface="+mn-cs"/>
              </a:defRPr>
            </a:lvl1pPr>
            <a:lvl2pPr>
              <a:defRPr lang="en-US" sz="2700" kern="1200" dirty="0" smtClean="0">
                <a:solidFill>
                  <a:srgbClr val="000000"/>
                </a:solidFill>
                <a:latin typeface="Arial" charset="0"/>
                <a:ea typeface="+mn-ea"/>
                <a:cs typeface="+mn-cs"/>
              </a:defRPr>
            </a:lvl2pPr>
            <a:lvl3pPr>
              <a:defRPr lang="en-US" sz="2400" kern="1200" dirty="0" smtClean="0">
                <a:solidFill>
                  <a:srgbClr val="000000"/>
                </a:solidFill>
                <a:latin typeface="Arial" charset="0"/>
                <a:ea typeface="+mn-ea"/>
                <a:cs typeface="+mn-cs"/>
              </a:defRPr>
            </a:lvl3pPr>
            <a:lvl4pPr>
              <a:defRPr lang="en-US" sz="2000" kern="1200" dirty="0" smtClean="0">
                <a:solidFill>
                  <a:srgbClr val="000000"/>
                </a:solidFill>
                <a:latin typeface="Arial" charset="0"/>
                <a:ea typeface="+mn-ea"/>
                <a:cs typeface="+mn-cs"/>
              </a:defRPr>
            </a:lvl4pPr>
            <a:lvl5pPr>
              <a:defRPr lang="en-US" sz="2000" kern="1200" dirty="0" smtClean="0">
                <a:solidFill>
                  <a:srgbClr val="000000"/>
                </a:solidFill>
                <a:latin typeface="Arial"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3144A2-FE64-49AD-9582-AC80FDCBA599}" type="datetimeFigureOut">
              <a:rPr lang="en-US" smtClean="0"/>
              <a:pPr/>
              <a:t>8/21/2023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F17B71-FF34-41B3-8B90-204C2EEAA6CC}" type="slidenum">
              <a:rPr lang="en-US" smtClean="0"/>
              <a:pPr/>
              <a:t>‹#›</a:t>
            </a:fld>
            <a:endParaRPr lang="en-US" dirty="0"/>
          </a:p>
        </p:txBody>
      </p:sp>
    </p:spTree>
    <p:extLst>
      <p:ext uri="{BB962C8B-B14F-4D97-AF65-F5344CB8AC3E}">
        <p14:creationId xmlns:p14="http://schemas.microsoft.com/office/powerpoint/2010/main" val="1832649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3144A2-FE64-49AD-9582-AC80FDCBA599}" type="datetimeFigureOut">
              <a:rPr lang="en-US" smtClean="0"/>
              <a:pPr/>
              <a:t>8/21/2023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F17B71-FF34-41B3-8B90-204C2EEAA6CC}" type="slidenum">
              <a:rPr lang="en-US" smtClean="0"/>
              <a:pPr/>
              <a:t>‹#›</a:t>
            </a:fld>
            <a:endParaRPr lang="en-US" dirty="0"/>
          </a:p>
        </p:txBody>
      </p:sp>
    </p:spTree>
    <p:extLst>
      <p:ext uri="{BB962C8B-B14F-4D97-AF65-F5344CB8AC3E}">
        <p14:creationId xmlns:p14="http://schemas.microsoft.com/office/powerpoint/2010/main" val="287409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144A2-FE64-49AD-9582-AC80FDCBA599}" type="datetimeFigureOut">
              <a:rPr lang="en-US" smtClean="0"/>
              <a:pPr/>
              <a:t>8/21/2023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F17B71-FF34-41B3-8B90-204C2EEAA6CC}" type="slidenum">
              <a:rPr lang="en-US" smtClean="0"/>
              <a:pPr/>
              <a:t>‹#›</a:t>
            </a:fld>
            <a:endParaRPr lang="en-US" dirty="0"/>
          </a:p>
        </p:txBody>
      </p:sp>
    </p:spTree>
    <p:extLst>
      <p:ext uri="{BB962C8B-B14F-4D97-AF65-F5344CB8AC3E}">
        <p14:creationId xmlns:p14="http://schemas.microsoft.com/office/powerpoint/2010/main" val="401017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3144A2-FE64-49AD-9582-AC80FDCBA599}"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F17B71-FF34-41B3-8B90-204C2EEAA6CC}" type="slidenum">
              <a:rPr lang="en-US" smtClean="0"/>
              <a:pPr/>
              <a:t>‹#›</a:t>
            </a:fld>
            <a:endParaRPr lang="en-US" dirty="0"/>
          </a:p>
        </p:txBody>
      </p:sp>
    </p:spTree>
    <p:extLst>
      <p:ext uri="{BB962C8B-B14F-4D97-AF65-F5344CB8AC3E}">
        <p14:creationId xmlns:p14="http://schemas.microsoft.com/office/powerpoint/2010/main" val="2484455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3144A2-FE64-49AD-9582-AC80FDCBA599}"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F17B71-FF34-41B3-8B90-204C2EEAA6CC}" type="slidenum">
              <a:rPr lang="en-US" smtClean="0"/>
              <a:pPr/>
              <a:t>‹#›</a:t>
            </a:fld>
            <a:endParaRPr lang="en-US" dirty="0"/>
          </a:p>
        </p:txBody>
      </p:sp>
    </p:spTree>
    <p:extLst>
      <p:ext uri="{BB962C8B-B14F-4D97-AF65-F5344CB8AC3E}">
        <p14:creationId xmlns:p14="http://schemas.microsoft.com/office/powerpoint/2010/main" val="2097391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3144A2-FE64-49AD-9582-AC80FDCBA599}"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F17B71-FF34-41B3-8B90-204C2EEAA6CC}" type="slidenum">
              <a:rPr lang="en-US" smtClean="0"/>
              <a:pPr/>
              <a:t>‹#›</a:t>
            </a:fld>
            <a:endParaRPr lang="en-US" dirty="0"/>
          </a:p>
        </p:txBody>
      </p:sp>
    </p:spTree>
    <p:extLst>
      <p:ext uri="{BB962C8B-B14F-4D97-AF65-F5344CB8AC3E}">
        <p14:creationId xmlns:p14="http://schemas.microsoft.com/office/powerpoint/2010/main" val="2449846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3144A2-FE64-49AD-9582-AC80FDCBA599}"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F17B71-FF34-41B3-8B90-204C2EEAA6CC}" type="slidenum">
              <a:rPr lang="en-US" smtClean="0"/>
              <a:pPr/>
              <a:t>‹#›</a:t>
            </a:fld>
            <a:endParaRPr lang="en-US" dirty="0"/>
          </a:p>
        </p:txBody>
      </p:sp>
    </p:spTree>
    <p:extLst>
      <p:ext uri="{BB962C8B-B14F-4D97-AF65-F5344CB8AC3E}">
        <p14:creationId xmlns:p14="http://schemas.microsoft.com/office/powerpoint/2010/main" val="234566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0"/>
            <a:ext cx="4206240" cy="4498848"/>
          </a:xfrm>
        </p:spPr>
        <p:txBody>
          <a:bodyPr/>
          <a:lstStyle>
            <a:lvl1pPr>
              <a:defRPr lang="en-US" sz="3000" kern="1200" dirty="0" smtClean="0">
                <a:solidFill>
                  <a:srgbClr val="000000"/>
                </a:solidFill>
                <a:latin typeface="Arial" charset="0"/>
                <a:ea typeface="+mn-ea"/>
                <a:cs typeface="+mn-cs"/>
              </a:defRPr>
            </a:lvl1pPr>
            <a:lvl2pPr>
              <a:defRPr lang="en-US" sz="2700" kern="1200" dirty="0" smtClean="0">
                <a:solidFill>
                  <a:srgbClr val="000000"/>
                </a:solidFill>
                <a:latin typeface="Arial" charset="0"/>
                <a:ea typeface="+mn-ea"/>
                <a:cs typeface="+mn-cs"/>
              </a:defRPr>
            </a:lvl2pPr>
            <a:lvl3pPr>
              <a:defRPr lang="en-US" sz="2400" kern="1200" dirty="0" smtClean="0">
                <a:solidFill>
                  <a:srgbClr val="000000"/>
                </a:solidFill>
                <a:latin typeface="Arial" charset="0"/>
                <a:ea typeface="+mn-ea"/>
                <a:cs typeface="+mn-cs"/>
              </a:defRPr>
            </a:lvl3pPr>
            <a:lvl4pPr>
              <a:defRPr lang="en-US" sz="2000" kern="1200" dirty="0" smtClean="0">
                <a:solidFill>
                  <a:srgbClr val="000000"/>
                </a:solidFill>
                <a:latin typeface="Arial" charset="0"/>
                <a:ea typeface="+mn-ea"/>
                <a:cs typeface="+mn-cs"/>
              </a:defRPr>
            </a:lvl4pPr>
            <a:lvl5pPr>
              <a:defRPr lang="en-US" sz="2000" kern="1200" dirty="0" smtClean="0">
                <a:solidFill>
                  <a:srgbClr val="000000"/>
                </a:solidFill>
                <a:latin typeface="Arial" charset="0"/>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2133599"/>
            <a:ext cx="4206240" cy="4498848"/>
          </a:xfrm>
        </p:spPr>
        <p:txBody>
          <a:bodyPr/>
          <a:lstStyle>
            <a:lvl1pPr>
              <a:defRPr lang="en-US" sz="3000" kern="1200" dirty="0" smtClean="0">
                <a:solidFill>
                  <a:srgbClr val="000000"/>
                </a:solidFill>
                <a:latin typeface="Arial" charset="0"/>
                <a:ea typeface="+mn-ea"/>
                <a:cs typeface="+mn-cs"/>
              </a:defRPr>
            </a:lvl1pPr>
            <a:lvl2pPr>
              <a:defRPr lang="en-US" sz="2700" kern="1200" dirty="0" smtClean="0">
                <a:solidFill>
                  <a:srgbClr val="000000"/>
                </a:solidFill>
                <a:latin typeface="Arial" charset="0"/>
                <a:ea typeface="+mn-ea"/>
                <a:cs typeface="+mn-cs"/>
              </a:defRPr>
            </a:lvl2pPr>
            <a:lvl3pPr>
              <a:defRPr lang="en-US" sz="2400" kern="1200" dirty="0" smtClean="0">
                <a:solidFill>
                  <a:srgbClr val="000000"/>
                </a:solidFill>
                <a:latin typeface="Arial" charset="0"/>
                <a:ea typeface="+mn-ea"/>
                <a:cs typeface="+mn-cs"/>
              </a:defRPr>
            </a:lvl3pPr>
            <a:lvl4pPr>
              <a:defRPr lang="en-US" sz="2000" kern="1200" dirty="0" smtClean="0">
                <a:solidFill>
                  <a:srgbClr val="000000"/>
                </a:solidFill>
                <a:latin typeface="Arial" charset="0"/>
                <a:ea typeface="+mn-ea"/>
                <a:cs typeface="+mn-cs"/>
              </a:defRPr>
            </a:lvl4pPr>
            <a:lvl5pPr>
              <a:defRPr lang="en-US" sz="2000" kern="1200" dirty="0" smtClean="0">
                <a:solidFill>
                  <a:srgbClr val="000000"/>
                </a:solidFill>
                <a:latin typeface="Arial" charset="0"/>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133600"/>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2773362"/>
            <a:ext cx="4206240" cy="3951288"/>
          </a:xfrm>
        </p:spPr>
        <p:txBody>
          <a:bodyPr/>
          <a:lstStyle>
            <a:lvl1pPr>
              <a:defRPr lang="en-US" sz="3000" kern="1200" dirty="0" smtClean="0">
                <a:solidFill>
                  <a:srgbClr val="000000"/>
                </a:solidFill>
                <a:latin typeface="Arial" charset="0"/>
                <a:ea typeface="+mn-ea"/>
                <a:cs typeface="+mn-cs"/>
              </a:defRPr>
            </a:lvl1pPr>
            <a:lvl2pPr>
              <a:defRPr lang="en-US" sz="2700" kern="1200" dirty="0" smtClean="0">
                <a:solidFill>
                  <a:srgbClr val="000000"/>
                </a:solidFill>
                <a:latin typeface="Arial" charset="0"/>
                <a:ea typeface="+mn-ea"/>
                <a:cs typeface="+mn-cs"/>
              </a:defRPr>
            </a:lvl2pPr>
            <a:lvl3pPr>
              <a:defRPr lang="en-US" sz="2400" kern="1200" dirty="0" smtClean="0">
                <a:solidFill>
                  <a:srgbClr val="000000"/>
                </a:solidFill>
                <a:latin typeface="Arial" charset="0"/>
                <a:ea typeface="+mn-ea"/>
                <a:cs typeface="+mn-cs"/>
              </a:defRPr>
            </a:lvl3pPr>
            <a:lvl4pPr>
              <a:defRPr lang="en-US" sz="2000" kern="1200" dirty="0" smtClean="0">
                <a:solidFill>
                  <a:srgbClr val="000000"/>
                </a:solidFill>
                <a:latin typeface="Arial" charset="0"/>
                <a:ea typeface="+mn-ea"/>
                <a:cs typeface="+mn-cs"/>
              </a:defRPr>
            </a:lvl4pPr>
            <a:lvl5pPr>
              <a:defRPr lang="en-US" sz="2000" kern="1200" dirty="0" smtClean="0">
                <a:solidFill>
                  <a:srgbClr val="000000"/>
                </a:solidFill>
                <a:latin typeface="Arial" charset="0"/>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8824" y="2133600"/>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68824" y="2773362"/>
            <a:ext cx="4206240" cy="3951288"/>
          </a:xfrm>
        </p:spPr>
        <p:txBody>
          <a:bodyPr/>
          <a:lstStyle>
            <a:lvl1pPr>
              <a:defRPr lang="en-US" sz="3000" kern="1200" dirty="0" smtClean="0">
                <a:solidFill>
                  <a:srgbClr val="000000"/>
                </a:solidFill>
                <a:latin typeface="Arial" charset="0"/>
                <a:ea typeface="+mn-ea"/>
                <a:cs typeface="+mn-cs"/>
              </a:defRPr>
            </a:lvl1pPr>
            <a:lvl2pPr>
              <a:defRPr lang="en-US" sz="2700" kern="1200" dirty="0" smtClean="0">
                <a:solidFill>
                  <a:srgbClr val="000000"/>
                </a:solidFill>
                <a:latin typeface="Arial" charset="0"/>
                <a:ea typeface="+mn-ea"/>
                <a:cs typeface="+mn-cs"/>
              </a:defRPr>
            </a:lvl2pPr>
            <a:lvl3pPr>
              <a:defRPr lang="en-US" sz="2400" kern="1200" dirty="0" smtClean="0">
                <a:solidFill>
                  <a:srgbClr val="000000"/>
                </a:solidFill>
                <a:latin typeface="Arial" charset="0"/>
                <a:ea typeface="+mn-ea"/>
                <a:cs typeface="+mn-cs"/>
              </a:defRPr>
            </a:lvl3pPr>
            <a:lvl4pPr>
              <a:defRPr lang="en-US" sz="2000" kern="1200" dirty="0" smtClean="0">
                <a:solidFill>
                  <a:srgbClr val="000000"/>
                </a:solidFill>
                <a:latin typeface="Arial" charset="0"/>
                <a:ea typeface="+mn-ea"/>
                <a:cs typeface="+mn-cs"/>
              </a:defRPr>
            </a:lvl4pPr>
            <a:lvl5pPr>
              <a:defRPr lang="en-US" sz="2000" kern="1200" dirty="0" smtClean="0">
                <a:solidFill>
                  <a:srgbClr val="000000"/>
                </a:solidFill>
                <a:latin typeface="Arial" charset="0"/>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1371600"/>
            <a:ext cx="310896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98850" y="1371600"/>
            <a:ext cx="5303520" cy="5239512"/>
          </a:xfrm>
        </p:spPr>
        <p:txBody>
          <a:bodyPr/>
          <a:lstStyle>
            <a:lvl1pPr>
              <a:defRPr lang="en-US" sz="3000" kern="1200" dirty="0" smtClean="0">
                <a:solidFill>
                  <a:srgbClr val="000000"/>
                </a:solidFill>
                <a:latin typeface="Arial" charset="0"/>
                <a:ea typeface="+mn-ea"/>
                <a:cs typeface="+mn-cs"/>
              </a:defRPr>
            </a:lvl1pPr>
            <a:lvl2pPr>
              <a:defRPr lang="en-US" sz="2700" kern="1200" dirty="0" smtClean="0">
                <a:solidFill>
                  <a:srgbClr val="000000"/>
                </a:solidFill>
                <a:latin typeface="Arial" charset="0"/>
                <a:ea typeface="+mn-ea"/>
                <a:cs typeface="+mn-cs"/>
              </a:defRPr>
            </a:lvl2pPr>
            <a:lvl3pPr>
              <a:defRPr lang="en-US" sz="2400" kern="1200" dirty="0" smtClean="0">
                <a:solidFill>
                  <a:srgbClr val="000000"/>
                </a:solidFill>
                <a:latin typeface="Arial" charset="0"/>
                <a:ea typeface="+mn-ea"/>
                <a:cs typeface="+mn-cs"/>
              </a:defRPr>
            </a:lvl3pPr>
            <a:lvl4pPr>
              <a:defRPr lang="en-US" sz="2000" kern="1200" dirty="0" smtClean="0">
                <a:solidFill>
                  <a:srgbClr val="000000"/>
                </a:solidFill>
                <a:latin typeface="Arial" charset="0"/>
                <a:ea typeface="+mn-ea"/>
                <a:cs typeface="+mn-cs"/>
              </a:defRPr>
            </a:lvl4pPr>
            <a:lvl5pPr>
              <a:defRPr lang="en-US" sz="2000" kern="1200" dirty="0" smtClean="0">
                <a:solidFill>
                  <a:srgbClr val="000000"/>
                </a:solidFill>
                <a:latin typeface="Arial" charset="0"/>
                <a:ea typeface="+mn-ea"/>
                <a:cs typeface="+mn-c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5759" y="2547937"/>
            <a:ext cx="3108960" cy="40690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5029200"/>
            <a:ext cx="8412480" cy="75895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65760" y="1371600"/>
            <a:ext cx="8412480" cy="3657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65760" y="5791200"/>
            <a:ext cx="8412480"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125" y="1371600"/>
            <a:ext cx="8413750" cy="758825"/>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365125" y="2130425"/>
            <a:ext cx="8413750"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ChangeArrowheads="1"/>
          </p:cNvSpPr>
          <p:nvPr/>
        </p:nvSpPr>
        <p:spPr bwMode="auto">
          <a:xfrm>
            <a:off x="0" y="76200"/>
            <a:ext cx="9144000" cy="762000"/>
          </a:xfrm>
          <a:prstGeom prst="rect">
            <a:avLst/>
          </a:prstGeom>
          <a:noFill/>
          <a:ln w="9525">
            <a:noFill/>
            <a:miter lim="800000"/>
            <a:headEnd/>
            <a:tailEnd/>
          </a:ln>
          <a:effectLst>
            <a:outerShdw blurRad="50800" dist="38100" dir="2700000" algn="tl" rotWithShape="0">
              <a:prstClr val="black">
                <a:alpha val="40000"/>
              </a:prstClr>
            </a:outerShdw>
          </a:effectLst>
        </p:spPr>
        <p:txBody>
          <a:bodyPr lIns="91407" rIns="91407"/>
          <a:lstStyle/>
          <a:p>
            <a:pPr>
              <a:defRPr/>
            </a:pPr>
            <a:r>
              <a:rPr lang="en-US" b="1" dirty="0">
                <a:solidFill>
                  <a:schemeClr val="bg1"/>
                </a:solidFill>
                <a:effectLst>
                  <a:outerShdw blurRad="50800" dist="38100" dir="2700000" algn="tl" rotWithShape="0">
                    <a:prstClr val="black">
                      <a:alpha val="40000"/>
                    </a:prstClr>
                  </a:outerShdw>
                </a:effectLst>
                <a:latin typeface="Arial" charset="0"/>
              </a:rPr>
              <a:t>Clinical Immunology &amp; Serology</a:t>
            </a:r>
            <a:br>
              <a:rPr lang="en-US" b="1" dirty="0">
                <a:solidFill>
                  <a:schemeClr val="bg1"/>
                </a:solidFill>
                <a:effectLst>
                  <a:outerShdw blurRad="50800" dist="38100" dir="2700000" algn="tl" rotWithShape="0">
                    <a:prstClr val="black">
                      <a:alpha val="40000"/>
                    </a:prstClr>
                  </a:outerShdw>
                </a:effectLst>
                <a:latin typeface="Arial" charset="0"/>
              </a:rPr>
            </a:br>
            <a:r>
              <a:rPr lang="en-US" sz="1800" b="1" dirty="0">
                <a:solidFill>
                  <a:schemeClr val="bg1"/>
                </a:solidFill>
                <a:effectLst>
                  <a:outerShdw blurRad="50800" dist="38100" dir="2700000" algn="tl" rotWithShape="0">
                    <a:prstClr val="black">
                      <a:alpha val="40000"/>
                    </a:prstClr>
                  </a:outerShdw>
                </a:effectLst>
                <a:latin typeface="Arial" charset="0"/>
              </a:rPr>
              <a:t>A Laboratory Perspective, Third Edition</a:t>
            </a:r>
          </a:p>
        </p:txBody>
      </p:sp>
      <p:sp>
        <p:nvSpPr>
          <p:cNvPr id="6" name="TextBox 5"/>
          <p:cNvSpPr txBox="1"/>
          <p:nvPr/>
        </p:nvSpPr>
        <p:spPr>
          <a:xfrm>
            <a:off x="365125" y="6648450"/>
            <a:ext cx="2971800" cy="228600"/>
          </a:xfrm>
          <a:prstGeom prst="rect">
            <a:avLst/>
          </a:prstGeom>
          <a:noFill/>
        </p:spPr>
        <p:txBody>
          <a:bodyPr lIns="45720" tIns="0" rIns="45720" bIns="0"/>
          <a:lstStyle/>
          <a:p>
            <a:pPr>
              <a:defRPr/>
            </a:pPr>
            <a:r>
              <a:rPr lang="en-US" sz="1200" b="1" dirty="0">
                <a:solidFill>
                  <a:srgbClr val="000000"/>
                </a:solidFill>
                <a:latin typeface="+mn-lt"/>
              </a:rPr>
              <a:t>Copyright © 2010  F.A. Davis Company</a:t>
            </a:r>
          </a:p>
        </p:txBody>
      </p:sp>
    </p:spTree>
  </p:cSld>
  <p:clrMap bg1="lt1" tx1="dk1" bg2="lt2" tx2="dk2" accent1="accent1" accent2="accent2" accent3="accent3" accent4="accent4" accent5="accent5" accent6="accent6" hlink="hlink" folHlink="folHlink"/>
  <p:sldLayoutIdLst>
    <p:sldLayoutId id="2147483735" r:id="rId1"/>
    <p:sldLayoutId id="2147483724" r:id="rId2"/>
    <p:sldLayoutId id="2147483725" r:id="rId3"/>
    <p:sldLayoutId id="2147483736"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l" rtl="0" fontAlgn="base">
        <a:spcBef>
          <a:spcPct val="0"/>
        </a:spcBef>
        <a:spcAft>
          <a:spcPct val="0"/>
        </a:spcAft>
        <a:defRPr sz="4400" b="1"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400" b="1">
          <a:solidFill>
            <a:schemeClr val="tx1"/>
          </a:solidFill>
          <a:latin typeface="Calibri" pitchFamily="34" charset="0"/>
        </a:defRPr>
      </a:lvl2pPr>
      <a:lvl3pPr algn="l" rtl="0" fontAlgn="base">
        <a:spcBef>
          <a:spcPct val="0"/>
        </a:spcBef>
        <a:spcAft>
          <a:spcPct val="0"/>
        </a:spcAft>
        <a:defRPr sz="4400" b="1">
          <a:solidFill>
            <a:schemeClr val="tx1"/>
          </a:solidFill>
          <a:latin typeface="Calibri" pitchFamily="34" charset="0"/>
        </a:defRPr>
      </a:lvl3pPr>
      <a:lvl4pPr algn="l" rtl="0" fontAlgn="base">
        <a:spcBef>
          <a:spcPct val="0"/>
        </a:spcBef>
        <a:spcAft>
          <a:spcPct val="0"/>
        </a:spcAft>
        <a:defRPr sz="4400" b="1">
          <a:solidFill>
            <a:schemeClr val="tx1"/>
          </a:solidFill>
          <a:latin typeface="Calibri" pitchFamily="34" charset="0"/>
        </a:defRPr>
      </a:lvl4pPr>
      <a:lvl5pPr algn="l" rtl="0" fontAlgn="base">
        <a:spcBef>
          <a:spcPct val="0"/>
        </a:spcBef>
        <a:spcAft>
          <a:spcPct val="0"/>
        </a:spcAft>
        <a:defRPr sz="4400" b="1">
          <a:solidFill>
            <a:schemeClr val="tx1"/>
          </a:solidFill>
          <a:latin typeface="Calibri" pitchFamily="34" charset="0"/>
        </a:defRPr>
      </a:lvl5pPr>
      <a:lvl6pPr marL="457200" algn="l" rtl="0" eaLnBrk="1" fontAlgn="base" hangingPunct="1">
        <a:spcBef>
          <a:spcPct val="0"/>
        </a:spcBef>
        <a:spcAft>
          <a:spcPct val="0"/>
        </a:spcAft>
        <a:defRPr sz="4400" b="1">
          <a:solidFill>
            <a:schemeClr val="tx1"/>
          </a:solidFill>
          <a:latin typeface="Calibri" pitchFamily="34" charset="0"/>
        </a:defRPr>
      </a:lvl6pPr>
      <a:lvl7pPr marL="914400" algn="l" rtl="0" eaLnBrk="1" fontAlgn="base" hangingPunct="1">
        <a:spcBef>
          <a:spcPct val="0"/>
        </a:spcBef>
        <a:spcAft>
          <a:spcPct val="0"/>
        </a:spcAft>
        <a:defRPr sz="4400" b="1">
          <a:solidFill>
            <a:schemeClr val="tx1"/>
          </a:solidFill>
          <a:latin typeface="Calibri" pitchFamily="34" charset="0"/>
        </a:defRPr>
      </a:lvl7pPr>
      <a:lvl8pPr marL="1371600" algn="l" rtl="0" eaLnBrk="1" fontAlgn="base" hangingPunct="1">
        <a:spcBef>
          <a:spcPct val="0"/>
        </a:spcBef>
        <a:spcAft>
          <a:spcPct val="0"/>
        </a:spcAft>
        <a:defRPr sz="4400" b="1">
          <a:solidFill>
            <a:schemeClr val="tx1"/>
          </a:solidFill>
          <a:latin typeface="Calibri" pitchFamily="34" charset="0"/>
        </a:defRPr>
      </a:lvl8pPr>
      <a:lvl9pPr marL="1828800" algn="l"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Clr>
          <a:srgbClr val="D8A58A"/>
        </a:buClr>
        <a:buFont typeface="Wingdings" pitchFamily="2" charset="2"/>
        <a:buChar char="§"/>
        <a:defRPr lang="en-US" sz="3000" kern="1200" dirty="0">
          <a:solidFill>
            <a:srgbClr val="000000"/>
          </a:solidFill>
          <a:latin typeface="Arial" charset="0"/>
          <a:ea typeface="+mn-ea"/>
          <a:cs typeface="+mn-cs"/>
        </a:defRPr>
      </a:lvl1pPr>
      <a:lvl2pPr marL="742950" indent="-285750" algn="l" rtl="0" fontAlgn="base">
        <a:spcBef>
          <a:spcPct val="20000"/>
        </a:spcBef>
        <a:spcAft>
          <a:spcPct val="0"/>
        </a:spcAft>
        <a:buClr>
          <a:srgbClr val="D8A58A"/>
        </a:buClr>
        <a:buFont typeface="Wingdings" pitchFamily="2" charset="2"/>
        <a:buChar char="§"/>
        <a:defRPr lang="en-US" sz="2700" kern="1200" dirty="0">
          <a:solidFill>
            <a:srgbClr val="000000"/>
          </a:solidFill>
          <a:latin typeface="Arial" charset="0"/>
          <a:ea typeface="+mn-ea"/>
          <a:cs typeface="+mn-cs"/>
        </a:defRPr>
      </a:lvl2pPr>
      <a:lvl3pPr marL="1143000" indent="-228600" algn="l" rtl="0" fontAlgn="base">
        <a:spcBef>
          <a:spcPct val="20000"/>
        </a:spcBef>
        <a:spcAft>
          <a:spcPct val="0"/>
        </a:spcAft>
        <a:buClr>
          <a:srgbClr val="D8A58A"/>
        </a:buClr>
        <a:buFont typeface="Wingdings" pitchFamily="2" charset="2"/>
        <a:buChar char="§"/>
        <a:defRPr lang="en-US" sz="2400" kern="1200" dirty="0">
          <a:solidFill>
            <a:srgbClr val="000000"/>
          </a:solidFill>
          <a:latin typeface="Arial" charset="0"/>
          <a:ea typeface="+mn-ea"/>
          <a:cs typeface="+mn-cs"/>
        </a:defRPr>
      </a:lvl3pPr>
      <a:lvl4pPr marL="1600200" indent="-228600" algn="l" rtl="0" fontAlgn="base">
        <a:spcBef>
          <a:spcPct val="20000"/>
        </a:spcBef>
        <a:spcAft>
          <a:spcPct val="0"/>
        </a:spcAft>
        <a:buClr>
          <a:srgbClr val="D8A58A"/>
        </a:buClr>
        <a:buFont typeface="Wingdings" pitchFamily="2" charset="2"/>
        <a:buChar char="§"/>
        <a:defRPr lang="en-US" sz="2000" kern="1200" dirty="0">
          <a:solidFill>
            <a:srgbClr val="000000"/>
          </a:solidFill>
          <a:latin typeface="Arial" charset="0"/>
          <a:ea typeface="+mn-ea"/>
          <a:cs typeface="+mn-cs"/>
        </a:defRPr>
      </a:lvl4pPr>
      <a:lvl5pPr marL="2057400" indent="-228600" algn="l" rtl="0" fontAlgn="base">
        <a:spcBef>
          <a:spcPct val="20000"/>
        </a:spcBef>
        <a:spcAft>
          <a:spcPct val="0"/>
        </a:spcAft>
        <a:buClr>
          <a:srgbClr val="D8A58A"/>
        </a:buClr>
        <a:buFont typeface="Wingdings" pitchFamily="2" charset="2"/>
        <a:buChar char="§"/>
        <a:defRPr lang="en-US" sz="2000" kern="1200" dirty="0">
          <a:solidFill>
            <a:srgbClr val="000000"/>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31763"/>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524000"/>
            <a:ext cx="8229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Box 6"/>
          <p:cNvSpPr txBox="1">
            <a:spLocks noChangeArrowheads="1"/>
          </p:cNvSpPr>
          <p:nvPr/>
        </p:nvSpPr>
        <p:spPr bwMode="auto">
          <a:xfrm>
            <a:off x="533400" y="6537325"/>
            <a:ext cx="2433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latin typeface="Arial" panose="020B0604020202020204" pitchFamily="34" charset="0"/>
                <a:ea typeface="ＭＳ Ｐゴシック" panose="020B0600070205080204" pitchFamily="34" charset="-128"/>
              </a:rPr>
              <a:t>Copyright © 2017 F.A. Davis Company</a:t>
            </a:r>
          </a:p>
        </p:txBody>
      </p:sp>
      <p:pic>
        <p:nvPicPr>
          <p:cNvPr id="1029" name="Picture 5" descr="FAD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6127750"/>
            <a:ext cx="1622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95276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6" r:id="rId3"/>
  </p:sldLayoutIdLst>
  <p:txStyles>
    <p:titleStyle>
      <a:lvl1pPr algn="ctr" rtl="0" eaLnBrk="1" fontAlgn="base" hangingPunct="1">
        <a:spcBef>
          <a:spcPct val="0"/>
        </a:spcBef>
        <a:spcAft>
          <a:spcPct val="0"/>
        </a:spcAft>
        <a:defRPr sz="3600" kern="1200">
          <a:solidFill>
            <a:srgbClr val="1A4B9A"/>
          </a:solidFill>
          <a:latin typeface="+mj-lt"/>
          <a:ea typeface="Adobe Heiti Std R" pitchFamily="34" charset="-128"/>
          <a:cs typeface="+mj-cs"/>
        </a:defRPr>
      </a:lvl1pPr>
      <a:lvl2pPr algn="ctr" rtl="0" eaLnBrk="1" fontAlgn="base" hangingPunct="1">
        <a:spcBef>
          <a:spcPct val="0"/>
        </a:spcBef>
        <a:spcAft>
          <a:spcPct val="0"/>
        </a:spcAft>
        <a:defRPr sz="3600">
          <a:solidFill>
            <a:srgbClr val="1A4B9A"/>
          </a:solidFill>
          <a:latin typeface="Calibri" pitchFamily="34" charset="0"/>
          <a:ea typeface="Adobe Heiti Std R" pitchFamily="34" charset="-128"/>
        </a:defRPr>
      </a:lvl2pPr>
      <a:lvl3pPr algn="ctr" rtl="0" eaLnBrk="1" fontAlgn="base" hangingPunct="1">
        <a:spcBef>
          <a:spcPct val="0"/>
        </a:spcBef>
        <a:spcAft>
          <a:spcPct val="0"/>
        </a:spcAft>
        <a:defRPr sz="3600">
          <a:solidFill>
            <a:srgbClr val="1A4B9A"/>
          </a:solidFill>
          <a:latin typeface="Calibri" pitchFamily="34" charset="0"/>
          <a:ea typeface="Adobe Heiti Std R" pitchFamily="34" charset="-128"/>
        </a:defRPr>
      </a:lvl3pPr>
      <a:lvl4pPr algn="ctr" rtl="0" eaLnBrk="1" fontAlgn="base" hangingPunct="1">
        <a:spcBef>
          <a:spcPct val="0"/>
        </a:spcBef>
        <a:spcAft>
          <a:spcPct val="0"/>
        </a:spcAft>
        <a:defRPr sz="3600">
          <a:solidFill>
            <a:srgbClr val="1A4B9A"/>
          </a:solidFill>
          <a:latin typeface="Calibri" pitchFamily="34" charset="0"/>
          <a:ea typeface="Adobe Heiti Std R" pitchFamily="34" charset="-128"/>
        </a:defRPr>
      </a:lvl4pPr>
      <a:lvl5pPr algn="ctr" rtl="0" eaLnBrk="1" fontAlgn="base" hangingPunct="1">
        <a:spcBef>
          <a:spcPct val="0"/>
        </a:spcBef>
        <a:spcAft>
          <a:spcPct val="0"/>
        </a:spcAft>
        <a:defRPr sz="3600">
          <a:solidFill>
            <a:srgbClr val="1A4B9A"/>
          </a:solidFill>
          <a:latin typeface="Calibri" pitchFamily="34" charset="0"/>
          <a:ea typeface="Adobe Heiti Std R"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01A5D1"/>
        </a:buClr>
        <a:buFont typeface="Wingdings" panose="05000000000000000000" pitchFamily="2" charset="2"/>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1A5D1"/>
        </a:buClr>
        <a:buFont typeface="Wingdings" panose="05000000000000000000" pitchFamily="2" charset="2"/>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1A5D1"/>
        </a:buClr>
        <a:buFont typeface="Wingdings" panose="05000000000000000000" pitchFamily="2" charset="2"/>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144A2-FE64-49AD-9582-AC80FDCBA599}" type="datetimeFigureOut">
              <a:rPr lang="en-US" smtClean="0"/>
              <a:pPr/>
              <a:t>8/21/2023</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17B71-FF34-41B3-8B90-204C2EEAA6CC}" type="slidenum">
              <a:rPr lang="en-US" smtClean="0"/>
              <a:pPr/>
              <a:t>‹#›</a:t>
            </a:fld>
            <a:endParaRPr lang="en-US" dirty="0"/>
          </a:p>
        </p:txBody>
      </p:sp>
    </p:spTree>
    <p:extLst>
      <p:ext uri="{BB962C8B-B14F-4D97-AF65-F5344CB8AC3E}">
        <p14:creationId xmlns:p14="http://schemas.microsoft.com/office/powerpoint/2010/main" val="19388185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7" r:id="rId4"/>
    <p:sldLayoutId id="2147483758" r:id="rId5"/>
    <p:sldLayoutId id="2147483759" r:id="rId6"/>
    <p:sldLayoutId id="2147483760" r:id="rId7"/>
    <p:sldLayoutId id="2147483761" r:id="rId8"/>
    <p:sldLayoutId id="2147483762" r:id="rId9"/>
    <p:sldLayoutId id="214748376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mtClean="0"/>
              <a:t>Part X</a:t>
            </a:r>
            <a:endParaRPr lang="en-US" dirty="0"/>
          </a:p>
        </p:txBody>
      </p:sp>
      <p:sp>
        <p:nvSpPr>
          <p:cNvPr id="17410" name="Subtitle 2"/>
          <p:cNvSpPr>
            <a:spLocks noGrp="1"/>
          </p:cNvSpPr>
          <p:nvPr>
            <p:ph type="subTitle" idx="1"/>
          </p:nvPr>
        </p:nvSpPr>
        <p:spPr/>
        <p:txBody>
          <a:bodyPr/>
          <a:lstStyle/>
          <a:p>
            <a:r>
              <a:rPr lang="en-US" dirty="0"/>
              <a:t>Labeled Immunoassays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Radioimmunoassay (RIA)</a:t>
            </a:r>
          </a:p>
        </p:txBody>
      </p:sp>
      <p:sp>
        <p:nvSpPr>
          <p:cNvPr id="34818" name="Content Placeholder 2"/>
          <p:cNvSpPr>
            <a:spLocks noGrp="1"/>
          </p:cNvSpPr>
          <p:nvPr>
            <p:ph idx="1"/>
          </p:nvPr>
        </p:nvSpPr>
        <p:spPr/>
        <p:txBody>
          <a:bodyPr/>
          <a:lstStyle/>
          <a:p>
            <a:pPr marL="457200" indent="-457200">
              <a:buFont typeface="Arial" panose="020B0604020202020204" pitchFamily="34" charset="0"/>
              <a:buChar char="•"/>
            </a:pPr>
            <a:r>
              <a:rPr dirty="0"/>
              <a:t>The amount of label in the bound phase is indirectly proportional to the amount of patient antigen present</a:t>
            </a:r>
            <a:endParaRPr lang="en-US" dirty="0"/>
          </a:p>
          <a:p>
            <a:pPr marL="457200" indent="-457200">
              <a:buFont typeface="Arial" panose="020B0604020202020204" pitchFamily="34" charset="0"/>
              <a:buChar char="•"/>
            </a:pPr>
            <a:r>
              <a:rPr lang="en-US" dirty="0"/>
              <a:t>Disadvantages: </a:t>
            </a:r>
          </a:p>
          <a:p>
            <a:pPr marL="914400" lvl="1" indent="-457200">
              <a:buFont typeface="Arial" panose="020B0604020202020204" pitchFamily="34" charset="0"/>
              <a:buChar char="•"/>
            </a:pPr>
            <a:r>
              <a:rPr lang="en-US" dirty="0"/>
              <a:t>Working with radioactive substances (physically dangerous)</a:t>
            </a:r>
          </a:p>
          <a:p>
            <a:pPr marL="914400" lvl="1" indent="-457200">
              <a:buFont typeface="Arial" panose="020B0604020202020204" pitchFamily="34" charset="0"/>
              <a:buChar char="•"/>
            </a:pPr>
            <a:r>
              <a:rPr lang="en-US" dirty="0"/>
              <a:t>Disposal of low-level radioactive waste</a:t>
            </a:r>
          </a:p>
          <a:p>
            <a:pPr marL="914400" lvl="1" indent="-457200">
              <a:buFont typeface="Arial" panose="020B0604020202020204" pitchFamily="34" charset="0"/>
              <a:buChar char="•"/>
            </a:pPr>
            <a:r>
              <a:rPr lang="en-US" dirty="0"/>
              <a:t>Short shelf life of some reagents</a:t>
            </a:r>
          </a:p>
          <a:p>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Enzyme Immunoassays (EIAs)</a:t>
            </a:r>
          </a:p>
        </p:txBody>
      </p:sp>
      <p:sp>
        <p:nvSpPr>
          <p:cNvPr id="37890" name="Content Placeholder 2"/>
          <p:cNvSpPr>
            <a:spLocks noGrp="1"/>
          </p:cNvSpPr>
          <p:nvPr>
            <p:ph idx="1"/>
          </p:nvPr>
        </p:nvSpPr>
        <p:spPr/>
        <p:txBody>
          <a:bodyPr/>
          <a:lstStyle/>
          <a:p>
            <a:pPr marL="457200" indent="-457200">
              <a:buFont typeface="Arial" panose="020B0604020202020204" pitchFamily="34" charset="0"/>
              <a:buChar char="•"/>
            </a:pPr>
            <a:r>
              <a:rPr lang="en-US" dirty="0"/>
              <a:t>Use enzymes as labels, which r</a:t>
            </a:r>
            <a:r>
              <a:rPr dirty="0"/>
              <a:t>eact with suitable substrates to produce breakdown products that may be chromogenic, fluorogenic, or luminescent</a:t>
            </a:r>
          </a:p>
          <a:p>
            <a:pPr marL="457200" indent="-457200">
              <a:buFont typeface="Arial" panose="020B0604020202020204" pitchFamily="34" charset="0"/>
              <a:buChar char="•"/>
            </a:pPr>
            <a:r>
              <a:rPr lang="en-US" dirty="0"/>
              <a:t>Alkaline phosphatase and horseradish peroxidase</a:t>
            </a:r>
          </a:p>
          <a:p>
            <a:pPr marL="857250" lvl="1" indent="-457200">
              <a:buFont typeface="Arial" panose="020B0604020202020204" pitchFamily="34" charset="0"/>
              <a:buChar char="•"/>
            </a:pPr>
            <a:r>
              <a:rPr lang="en-US" dirty="0"/>
              <a:t>Have the highest turnover (conversion of substrate) rates</a:t>
            </a:r>
          </a:p>
          <a:p>
            <a:pPr marL="914400" lvl="1" indent="-457200">
              <a:buFont typeface="Arial" panose="020B0604020202020204" pitchFamily="34" charset="0"/>
              <a:buChar char="•"/>
            </a:pPr>
            <a:r>
              <a:rPr lang="en-US" dirty="0"/>
              <a:t>Have high sensitivity and are easy to detect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Heterogeneous EIAs</a:t>
            </a:r>
          </a:p>
        </p:txBody>
      </p:sp>
      <p:sp>
        <p:nvSpPr>
          <p:cNvPr id="39938" name="Content Placeholder 2"/>
          <p:cNvSpPr>
            <a:spLocks noGrp="1"/>
          </p:cNvSpPr>
          <p:nvPr>
            <p:ph idx="1"/>
          </p:nvPr>
        </p:nvSpPr>
        <p:spPr/>
        <p:txBody>
          <a:bodyPr/>
          <a:lstStyle/>
          <a:p>
            <a:pPr marL="457200" indent="-457200">
              <a:buFont typeface="Arial" panose="020B0604020202020204" pitchFamily="34" charset="0"/>
              <a:buChar char="•"/>
            </a:pPr>
            <a:r>
              <a:rPr lang="en-US" dirty="0"/>
              <a:t>R</a:t>
            </a:r>
            <a:r>
              <a:rPr dirty="0"/>
              <a:t>equire a step to physically separate free </a:t>
            </a:r>
            <a:r>
              <a:rPr lang="en-US" dirty="0"/>
              <a:t>analyte </a:t>
            </a:r>
            <a:r>
              <a:rPr dirty="0"/>
              <a:t>from bound analyte</a:t>
            </a:r>
            <a:endParaRPr lang="en-US" dirty="0"/>
          </a:p>
          <a:p>
            <a:pPr marL="457200" indent="-457200">
              <a:buFont typeface="Arial" panose="020B0604020202020204" pitchFamily="34" charset="0"/>
              <a:buChar char="•"/>
            </a:pPr>
            <a:r>
              <a:rPr lang="en-US" dirty="0"/>
              <a:t>Competitive assays</a:t>
            </a:r>
          </a:p>
          <a:p>
            <a:pPr marL="857250" lvl="1" indent="-342900">
              <a:buFont typeface="Arial" panose="020B0604020202020204" pitchFamily="34" charset="0"/>
              <a:buChar char="•"/>
            </a:pPr>
            <a:r>
              <a:rPr lang="en-US" dirty="0"/>
              <a:t>Involve enzyme-labeled antigen competing with unlabeled patient antigen for binding sites on antibody molecules</a:t>
            </a:r>
          </a:p>
          <a:p>
            <a:pPr marL="857250" lvl="1" indent="-342900">
              <a:buFont typeface="Arial" panose="020B0604020202020204" pitchFamily="34" charset="0"/>
              <a:buChar char="•"/>
            </a:pPr>
            <a:r>
              <a:rPr lang="en-US" dirty="0"/>
              <a:t>Used for measuring small antigens that are relatively pure (e.g., drugs and hormones)</a:t>
            </a:r>
          </a:p>
          <a:p>
            <a:pPr marL="857250" lvl="1" indent="-342900">
              <a:buFont typeface="Arial" panose="020B0604020202020204" pitchFamily="34" charset="0"/>
              <a:buChar char="•"/>
            </a:pPr>
            <a:r>
              <a:rPr lang="en-US" dirty="0"/>
              <a:t>Have high specificity</a:t>
            </a:r>
          </a:p>
          <a:p>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137"/>
            <a:ext cx="9144000" cy="685801"/>
          </a:xfrm>
        </p:spPr>
        <p:txBody>
          <a:bodyPr>
            <a:normAutofit/>
          </a:bodyPr>
          <a:lstStyle/>
          <a:p>
            <a:pPr>
              <a:defRPr/>
            </a:pPr>
            <a:r>
              <a:rPr lang="en-US" dirty="0"/>
              <a:t>Heterogeneous EIAs</a:t>
            </a:r>
          </a:p>
        </p:txBody>
      </p:sp>
      <p:sp>
        <p:nvSpPr>
          <p:cNvPr id="41986" name="Content Placeholder 2"/>
          <p:cNvSpPr>
            <a:spLocks noGrp="1"/>
          </p:cNvSpPr>
          <p:nvPr>
            <p:ph idx="1"/>
          </p:nvPr>
        </p:nvSpPr>
        <p:spPr/>
        <p:txBody>
          <a:bodyPr/>
          <a:lstStyle/>
          <a:p>
            <a:pPr marL="457200" indent="-457200">
              <a:buFont typeface="Arial" panose="020B0604020202020204" pitchFamily="34" charset="0"/>
              <a:buChar char="•"/>
            </a:pPr>
            <a:r>
              <a:rPr lang="en-US" dirty="0"/>
              <a:t>N</a:t>
            </a:r>
            <a:r>
              <a:rPr dirty="0"/>
              <a:t>oncompetitive enzyme immunoassays</a:t>
            </a:r>
          </a:p>
          <a:p>
            <a:pPr marL="914400" lvl="1" indent="-457200">
              <a:buFont typeface="Arial" panose="020B0604020202020204" pitchFamily="34" charset="0"/>
              <a:buChar char="•"/>
            </a:pPr>
            <a:r>
              <a:rPr lang="en-US" dirty="0"/>
              <a:t>O</a:t>
            </a:r>
            <a:r>
              <a:rPr dirty="0"/>
              <a:t>ffer high sensitivity and specificity, simplicity, and low cost</a:t>
            </a:r>
            <a:endParaRPr lang="en-US" dirty="0"/>
          </a:p>
          <a:p>
            <a:pPr marL="914400" lvl="1" indent="-457200">
              <a:buFont typeface="Arial" panose="020B0604020202020204" pitchFamily="34" charset="0"/>
              <a:buChar char="•"/>
            </a:pPr>
            <a:r>
              <a:rPr lang="en-US" dirty="0"/>
              <a:t>E</a:t>
            </a:r>
            <a:r>
              <a:rPr dirty="0"/>
              <a:t>nzyme-linked immunosorbent assay (ELISA)</a:t>
            </a:r>
            <a:endParaRPr lang="en-US" dirty="0"/>
          </a:p>
          <a:p>
            <a:pPr marL="1257300" lvl="2" indent="-342900">
              <a:buFont typeface="Arial" panose="020B0604020202020204" pitchFamily="34" charset="0"/>
              <a:buChar char="•"/>
            </a:pPr>
            <a:r>
              <a:rPr lang="en-US" dirty="0"/>
              <a:t>Used to measure antibody production to infectious agents that are difficult to isolate and for autoantibody testing</a:t>
            </a:r>
          </a:p>
          <a:p>
            <a:pPr marL="1714500" lvl="3" indent="-342900">
              <a:buFont typeface="Arial" panose="020B0604020202020204" pitchFamily="34" charset="0"/>
              <a:buChar char="•"/>
            </a:pPr>
            <a:r>
              <a:rPr lang="en-US" dirty="0"/>
              <a:t>HIV</a:t>
            </a:r>
          </a:p>
          <a:p>
            <a:pPr marL="1714500" lvl="3" indent="-342900">
              <a:buFont typeface="Arial" panose="020B0604020202020204" pitchFamily="34" charset="0"/>
              <a:buChar char="•"/>
            </a:pPr>
            <a:r>
              <a:rPr lang="en-US" dirty="0"/>
              <a:t>Hepatitis B and hepatitis C</a:t>
            </a:r>
          </a:p>
          <a:p>
            <a:pPr marL="1257300" lvl="2" indent="-342900">
              <a:buFont typeface="Arial" panose="020B0604020202020204" pitchFamily="34" charset="0"/>
              <a:buChar char="•"/>
            </a:pPr>
            <a:r>
              <a:rPr lang="en-US" dirty="0"/>
              <a:t>Is easily applied to point-of-care and home testing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a:t>Heterogeneous EIAs: ELISA</a:t>
            </a:r>
          </a:p>
        </p:txBody>
      </p:sp>
      <p:sp>
        <p:nvSpPr>
          <p:cNvPr id="44034" name="Content Placeholder 2"/>
          <p:cNvSpPr>
            <a:spLocks noGrp="1"/>
          </p:cNvSpPr>
          <p:nvPr>
            <p:ph idx="1"/>
          </p:nvPr>
        </p:nvSpPr>
        <p:spPr/>
        <p:txBody>
          <a:bodyPr/>
          <a:lstStyle/>
          <a:p>
            <a:pPr marL="457200" indent="-457200">
              <a:buFont typeface="Arial" panose="020B0604020202020204" pitchFamily="34" charset="0"/>
              <a:buChar char="•"/>
            </a:pPr>
            <a:r>
              <a:rPr lang="en-US" dirty="0"/>
              <a:t>Antigen is bound to the solid phase</a:t>
            </a:r>
          </a:p>
          <a:p>
            <a:pPr marL="457200" indent="-457200">
              <a:buFont typeface="Arial" panose="020B0604020202020204" pitchFamily="34" charset="0"/>
              <a:buChar char="•"/>
            </a:pPr>
            <a:r>
              <a:rPr lang="en-US" dirty="0"/>
              <a:t>Patient serum with unknown antibody is added and given time to react</a:t>
            </a:r>
          </a:p>
          <a:p>
            <a:pPr marL="457200" indent="-457200">
              <a:buFont typeface="Arial" panose="020B0604020202020204" pitchFamily="34" charset="0"/>
              <a:buChar char="•"/>
            </a:pPr>
            <a:r>
              <a:rPr lang="en-US" dirty="0"/>
              <a:t>After a wash step, an enzyme-labeled antiglobulin (secondary antibody) is added</a:t>
            </a:r>
          </a:p>
          <a:p>
            <a:pPr marL="457200" indent="-457200">
              <a:buFont typeface="Arial" panose="020B0604020202020204" pitchFamily="34" charset="0"/>
              <a:buChar char="•"/>
            </a:pPr>
            <a:r>
              <a:rPr lang="en-US" dirty="0"/>
              <a:t>The second antibody reacts with any patient antibody that is bound to the solid phase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a:t>Heterogeneous EIAs: ELISA</a:t>
            </a:r>
          </a:p>
        </p:txBody>
      </p:sp>
      <p:sp>
        <p:nvSpPr>
          <p:cNvPr id="44034" name="Content Placeholder 2"/>
          <p:cNvSpPr>
            <a:spLocks noGrp="1"/>
          </p:cNvSpPr>
          <p:nvPr>
            <p:ph idx="1"/>
          </p:nvPr>
        </p:nvSpPr>
        <p:spPr/>
        <p:txBody>
          <a:bodyPr/>
          <a:lstStyle/>
          <a:p>
            <a:pPr marL="457200" indent="-457200">
              <a:buFont typeface="Arial" panose="020B0604020202020204" pitchFamily="34" charset="0"/>
              <a:buChar char="•"/>
            </a:pPr>
            <a:r>
              <a:rPr lang="en-US" dirty="0"/>
              <a:t>If no patient antibody is bound to the solid phase, the second labeled antibody will not be bound</a:t>
            </a:r>
          </a:p>
          <a:p>
            <a:pPr marL="457200" indent="-457200">
              <a:buFont typeface="Arial" panose="020B0604020202020204" pitchFamily="34" charset="0"/>
              <a:buChar char="•"/>
            </a:pPr>
            <a:r>
              <a:rPr lang="en-US" dirty="0"/>
              <a:t>After a second wash step, enzyme substrate is added</a:t>
            </a:r>
          </a:p>
          <a:p>
            <a:pPr marL="457200" indent="-457200">
              <a:buFont typeface="Arial" panose="020B0604020202020204" pitchFamily="34" charset="0"/>
              <a:buChar char="•"/>
            </a:pPr>
            <a:r>
              <a:rPr lang="en-US" dirty="0"/>
              <a:t>The amount of color, fluorescence, or luminescence is measured; this amount is directly  proportional to the amount of antibody in the specimen</a:t>
            </a:r>
            <a:endParaRPr b="1" dirty="0"/>
          </a:p>
        </p:txBody>
      </p:sp>
    </p:spTree>
    <p:extLst>
      <p:ext uri="{BB962C8B-B14F-4D97-AF65-F5344CB8AC3E}">
        <p14:creationId xmlns:p14="http://schemas.microsoft.com/office/powerpoint/2010/main" val="1603224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 y="76200"/>
            <a:ext cx="9144000" cy="685801"/>
          </a:xfrm>
        </p:spPr>
        <p:txBody>
          <a:bodyPr>
            <a:normAutofit/>
          </a:bodyPr>
          <a:lstStyle/>
          <a:p>
            <a:pPr>
              <a:defRPr/>
            </a:pPr>
            <a:r>
              <a:rPr lang="en-US" dirty="0"/>
              <a:t>Heterogeneous EIAs</a:t>
            </a:r>
          </a:p>
        </p:txBody>
      </p:sp>
      <p:sp>
        <p:nvSpPr>
          <p:cNvPr id="49154" name="Content Placeholder 2"/>
          <p:cNvSpPr>
            <a:spLocks noGrp="1"/>
          </p:cNvSpPr>
          <p:nvPr>
            <p:ph idx="1"/>
          </p:nvPr>
        </p:nvSpPr>
        <p:spPr/>
        <p:txBody>
          <a:bodyPr/>
          <a:lstStyle/>
          <a:p>
            <a:pPr marL="457200" indent="-457200">
              <a:buFont typeface="Arial" panose="020B0604020202020204" pitchFamily="34" charset="0"/>
              <a:buChar char="•"/>
            </a:pPr>
            <a:r>
              <a:rPr lang="en-US" dirty="0"/>
              <a:t>Capture assays (sandwich immunoassays)</a:t>
            </a:r>
          </a:p>
          <a:p>
            <a:pPr marL="857250" lvl="1" indent="-457200">
              <a:buFont typeface="Arial" panose="020B0604020202020204" pitchFamily="34" charset="0"/>
              <a:buChar char="•"/>
            </a:pPr>
            <a:r>
              <a:rPr lang="en-US" dirty="0"/>
              <a:t>Are best suited to antigens that have multiple determinants</a:t>
            </a:r>
          </a:p>
          <a:p>
            <a:pPr marL="1257300" lvl="2" indent="-457200">
              <a:buFont typeface="Arial" panose="020B0604020202020204" pitchFamily="34" charset="0"/>
              <a:buChar char="•"/>
            </a:pPr>
            <a:r>
              <a:rPr lang="en-US" dirty="0"/>
              <a:t>Antibodies</a:t>
            </a:r>
          </a:p>
          <a:p>
            <a:pPr marL="1257300" lvl="2" indent="-457200">
              <a:buFont typeface="Arial" panose="020B0604020202020204" pitchFamily="34" charset="0"/>
              <a:buChar char="•"/>
            </a:pPr>
            <a:r>
              <a:rPr lang="en-US" dirty="0"/>
              <a:t>Cytokines</a:t>
            </a:r>
          </a:p>
          <a:p>
            <a:pPr marL="1257300" lvl="2" indent="-457200">
              <a:buFont typeface="Arial" panose="020B0604020202020204" pitchFamily="34" charset="0"/>
              <a:buChar char="•"/>
            </a:pPr>
            <a:r>
              <a:rPr lang="en-US" dirty="0"/>
              <a:t>Proteins</a:t>
            </a:r>
          </a:p>
          <a:p>
            <a:pPr marL="1257300" lvl="2" indent="-457200">
              <a:buFont typeface="Arial" panose="020B0604020202020204" pitchFamily="34" charset="0"/>
              <a:buChar char="•"/>
            </a:pPr>
            <a:r>
              <a:rPr lang="en-US" dirty="0"/>
              <a:t>Tumor markers</a:t>
            </a:r>
          </a:p>
          <a:p>
            <a:pPr marL="1714500" lvl="3" indent="-457200">
              <a:buFont typeface="Arial" panose="020B0604020202020204" pitchFamily="34" charset="0"/>
              <a:buChar char="•"/>
            </a:pPr>
            <a:r>
              <a:rPr lang="en-US" dirty="0"/>
              <a:t>Microorganisms (especially viruses)</a:t>
            </a:r>
          </a:p>
          <a:p>
            <a:pPr marL="1257300" lvl="2" indent="-457200">
              <a:buFont typeface="Arial" panose="020B0604020202020204" pitchFamily="34" charset="0"/>
              <a:buChar char="•"/>
            </a:pPr>
            <a:r>
              <a:rPr lang="en-US" dirty="0"/>
              <a:t>Also used in the measurement of immunoglobulins</a:t>
            </a:r>
          </a:p>
          <a:p>
            <a:pPr marL="857250" lvl="1" indent="-457200">
              <a:buFont typeface="Arial" panose="020B0604020202020204" pitchFamily="34" charset="0"/>
              <a:buChar cha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Heterogeneous EIAs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Capture assays</a:t>
            </a:r>
          </a:p>
          <a:p>
            <a:pPr marL="857250" lvl="1" indent="-457200">
              <a:buFont typeface="Arial" panose="020B0604020202020204" pitchFamily="34" charset="0"/>
              <a:buChar char="•"/>
            </a:pPr>
            <a:r>
              <a:rPr lang="en-US" dirty="0"/>
              <a:t>Excess antibody attached to the solid phase is allowed to combine with the test sample to capture any antigen present</a:t>
            </a:r>
          </a:p>
          <a:p>
            <a:pPr marL="857250" lvl="1" indent="-457200">
              <a:buFont typeface="Arial" panose="020B0604020202020204" pitchFamily="34" charset="0"/>
              <a:buChar char="•"/>
            </a:pPr>
            <a:r>
              <a:rPr lang="en-US" dirty="0"/>
              <a:t>After an appropriate incubation period, enzyme-labeled antibody is added</a:t>
            </a:r>
          </a:p>
          <a:p>
            <a:pPr marL="857250" lvl="1" indent="-457200">
              <a:buFont typeface="Arial" panose="020B0604020202020204" pitchFamily="34" charset="0"/>
              <a:buChar char="•"/>
            </a:pPr>
            <a:r>
              <a:rPr lang="en-US" dirty="0"/>
              <a:t>The second antibody recognizes a different epitope or binding site than the solid-phase antibody and completes the “sandwich”</a:t>
            </a:r>
          </a:p>
        </p:txBody>
      </p:sp>
    </p:spTree>
    <p:extLst>
      <p:ext uri="{BB962C8B-B14F-4D97-AF65-F5344CB8AC3E}">
        <p14:creationId xmlns:p14="http://schemas.microsoft.com/office/powerpoint/2010/main" val="146554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Heterogeneous EIAs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Capture assays</a:t>
            </a:r>
          </a:p>
          <a:p>
            <a:pPr marL="857250" lvl="1" indent="-457200">
              <a:buFont typeface="Arial" panose="020B0604020202020204" pitchFamily="34" charset="0"/>
              <a:buChar char="•"/>
            </a:pPr>
            <a:r>
              <a:rPr lang="en-US" dirty="0"/>
              <a:t>Either a colored or chemiluminescent reaction product is detected</a:t>
            </a:r>
          </a:p>
          <a:p>
            <a:pPr marL="857250" lvl="1" indent="-457200">
              <a:buFont typeface="Arial" panose="020B0604020202020204" pitchFamily="34" charset="0"/>
              <a:buChar char="•"/>
            </a:pPr>
            <a:r>
              <a:rPr lang="en-US" dirty="0"/>
              <a:t>Enzymatic activity is directly proportional to the amount of antigen in the test sample</a:t>
            </a:r>
          </a:p>
        </p:txBody>
      </p:sp>
    </p:spTree>
    <p:extLst>
      <p:ext uri="{BB962C8B-B14F-4D97-AF65-F5344CB8AC3E}">
        <p14:creationId xmlns:p14="http://schemas.microsoft.com/office/powerpoint/2010/main" val="223624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Homogenous EIAs</a:t>
            </a:r>
          </a:p>
        </p:txBody>
      </p:sp>
      <p:sp>
        <p:nvSpPr>
          <p:cNvPr id="39938" name="Content Placeholder 2"/>
          <p:cNvSpPr>
            <a:spLocks noGrp="1"/>
          </p:cNvSpPr>
          <p:nvPr>
            <p:ph idx="1"/>
          </p:nvPr>
        </p:nvSpPr>
        <p:spPr/>
        <p:txBody>
          <a:bodyPr/>
          <a:lstStyle/>
          <a:p>
            <a:pPr marL="457200" indent="-457200">
              <a:buFont typeface="Arial" panose="020B0604020202020204" pitchFamily="34" charset="0"/>
              <a:buChar char="•"/>
            </a:pPr>
            <a:r>
              <a:rPr lang="en-US" dirty="0"/>
              <a:t>These antigen</a:t>
            </a:r>
            <a:r>
              <a:rPr lang="en-US" dirty="0">
                <a:latin typeface="Calibri" panose="020F0502020204030204" pitchFamily="34" charset="0"/>
                <a:cs typeface="Calibri" panose="020F0502020204030204" pitchFamily="34" charset="0"/>
              </a:rPr>
              <a:t>–</a:t>
            </a:r>
            <a:r>
              <a:rPr lang="en-US" dirty="0"/>
              <a:t>antibody systems do not require a washing or </a:t>
            </a:r>
            <a:r>
              <a:rPr dirty="0"/>
              <a:t>separation step</a:t>
            </a:r>
            <a:endParaRPr lang="en-US" dirty="0"/>
          </a:p>
          <a:p>
            <a:pPr marL="457200" indent="-457200">
              <a:buFont typeface="Arial" panose="020B0604020202020204" pitchFamily="34" charset="0"/>
              <a:buChar char="•"/>
            </a:pPr>
            <a:r>
              <a:rPr lang="en-US" dirty="0"/>
              <a:t>Enzyme activity is directly in proportion to the concentration of patient antigen or hapten present in the test solution</a:t>
            </a:r>
          </a:p>
          <a:p>
            <a:pPr marL="457200" indent="-457200">
              <a:buFont typeface="Arial" panose="020B0604020202020204" pitchFamily="34" charset="0"/>
              <a:buChar char="•"/>
            </a:pPr>
            <a:r>
              <a:rPr lang="en-US" dirty="0"/>
              <a:t>When antibody binds to specific determinant sites on the antigen, the active site on the enzyme is blocked, resulting in a measurable loss of activity</a:t>
            </a:r>
          </a:p>
        </p:txBody>
      </p:sp>
    </p:spTree>
    <p:extLst>
      <p:ext uri="{BB962C8B-B14F-4D97-AF65-F5344CB8AC3E}">
        <p14:creationId xmlns:p14="http://schemas.microsoft.com/office/powerpoint/2010/main" val="165071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Overview</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Formats for labeled assays</a:t>
            </a:r>
          </a:p>
          <a:p>
            <a:pPr marL="457200" indent="-457200">
              <a:buFont typeface="Arial" panose="020B0604020202020204" pitchFamily="34" charset="0"/>
              <a:buChar char="•"/>
            </a:pPr>
            <a:r>
              <a:rPr lang="en-US" dirty="0"/>
              <a:t>Heterogenous vs. homogenous assays</a:t>
            </a:r>
          </a:p>
          <a:p>
            <a:pPr marL="457200" indent="-457200">
              <a:buFont typeface="Arial" panose="020B0604020202020204" pitchFamily="34" charset="0"/>
              <a:buChar char="•"/>
            </a:pPr>
            <a:r>
              <a:rPr lang="en-US" dirty="0"/>
              <a:t>Radioimmunoassay</a:t>
            </a:r>
          </a:p>
          <a:p>
            <a:pPr marL="457200" indent="-457200">
              <a:buFont typeface="Arial" panose="020B0604020202020204" pitchFamily="34" charset="0"/>
              <a:buChar char="•"/>
            </a:pPr>
            <a:r>
              <a:rPr lang="en-US" dirty="0"/>
              <a:t>Enzyme immunoassays</a:t>
            </a:r>
          </a:p>
          <a:p>
            <a:pPr marL="457200" indent="-457200">
              <a:buFont typeface="Arial" panose="020B0604020202020204" pitchFamily="34" charset="0"/>
              <a:buChar char="•"/>
            </a:pPr>
            <a:r>
              <a:rPr lang="en-US" dirty="0"/>
              <a:t>Fluorescent immunoassays</a:t>
            </a:r>
          </a:p>
          <a:p>
            <a:pPr marL="457200" indent="-457200">
              <a:buFont typeface="Arial" panose="020B0604020202020204" pitchFamily="34" charset="0"/>
              <a:buChar char="•"/>
            </a:pPr>
            <a:r>
              <a:rPr lang="en-US" dirty="0"/>
              <a:t>Chemiluminescent assays</a:t>
            </a:r>
          </a:p>
        </p:txBody>
      </p:sp>
    </p:spTree>
    <p:extLst>
      <p:ext uri="{BB962C8B-B14F-4D97-AF65-F5344CB8AC3E}">
        <p14:creationId xmlns:p14="http://schemas.microsoft.com/office/powerpoint/2010/main" val="3333215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Homogenous EIAs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Are less sensitive than heterogenous assays</a:t>
            </a:r>
          </a:p>
          <a:p>
            <a:pPr marL="457200" indent="-457200">
              <a:buFont typeface="Arial" panose="020B0604020202020204" pitchFamily="34" charset="0"/>
              <a:buChar char="•"/>
            </a:pPr>
            <a:r>
              <a:rPr lang="en-US" dirty="0"/>
              <a:t>Are rapid and simple to perform</a:t>
            </a:r>
          </a:p>
          <a:p>
            <a:pPr marL="457200" indent="-457200">
              <a:buFont typeface="Arial" panose="020B0604020202020204" pitchFamily="34" charset="0"/>
              <a:buChar char="•"/>
            </a:pPr>
            <a:r>
              <a:rPr lang="en-US" dirty="0"/>
              <a:t>Are used to determine low-molecular-weight analytes in serum and urine</a:t>
            </a:r>
          </a:p>
          <a:p>
            <a:pPr marL="857250" lvl="1" indent="-457200">
              <a:buFont typeface="Arial" panose="020B0604020202020204" pitchFamily="34" charset="0"/>
              <a:buChar char="•"/>
            </a:pPr>
            <a:r>
              <a:rPr lang="en-US" dirty="0"/>
              <a:t>Hormones</a:t>
            </a:r>
          </a:p>
          <a:p>
            <a:pPr marL="857250" lvl="1" indent="-457200">
              <a:buFont typeface="Arial" panose="020B0604020202020204" pitchFamily="34" charset="0"/>
              <a:buChar char="•"/>
            </a:pPr>
            <a:r>
              <a:rPr lang="en-US" dirty="0"/>
              <a:t>Therapeutic drugs</a:t>
            </a:r>
          </a:p>
          <a:p>
            <a:pPr marL="857250" lvl="1" indent="-457200">
              <a:buFont typeface="Arial" panose="020B0604020202020204" pitchFamily="34" charset="0"/>
              <a:buChar char="•"/>
            </a:pPr>
            <a:r>
              <a:rPr lang="en-US" dirty="0"/>
              <a:t>Drugs of abuse</a:t>
            </a:r>
          </a:p>
        </p:txBody>
      </p:sp>
    </p:spTree>
    <p:extLst>
      <p:ext uri="{BB962C8B-B14F-4D97-AF65-F5344CB8AC3E}">
        <p14:creationId xmlns:p14="http://schemas.microsoft.com/office/powerpoint/2010/main" val="1105508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Rapid Immunoassays</a:t>
            </a:r>
          </a:p>
        </p:txBody>
      </p:sp>
      <p:sp>
        <p:nvSpPr>
          <p:cNvPr id="52226" name="Content Placeholder 2"/>
          <p:cNvSpPr>
            <a:spLocks noGrp="1"/>
          </p:cNvSpPr>
          <p:nvPr>
            <p:ph idx="1"/>
          </p:nvPr>
        </p:nvSpPr>
        <p:spPr/>
        <p:txBody>
          <a:bodyPr/>
          <a:lstStyle/>
          <a:p>
            <a:pPr marL="457200" indent="-457200">
              <a:buFont typeface="Arial" panose="020B0604020202020204" pitchFamily="34" charset="0"/>
              <a:buChar char="•"/>
            </a:pPr>
            <a:r>
              <a:rPr lang="en-US" dirty="0"/>
              <a:t>Are membrane-based, single-use, and disposable assays</a:t>
            </a:r>
          </a:p>
          <a:p>
            <a:pPr marL="457200" indent="-457200">
              <a:buFont typeface="Arial" panose="020B0604020202020204" pitchFamily="34" charset="0"/>
              <a:buChar char="•"/>
            </a:pPr>
            <a:r>
              <a:rPr lang="en-US" dirty="0"/>
              <a:t>Involve antigen or antibody being coupled to the membrane</a:t>
            </a:r>
          </a:p>
          <a:p>
            <a:pPr marL="457200" indent="-457200">
              <a:buFont typeface="Arial" panose="020B0604020202020204" pitchFamily="34" charset="0"/>
              <a:buChar char="•"/>
            </a:pPr>
            <a:r>
              <a:rPr lang="en-US" dirty="0"/>
              <a:t>Are read by looking for a colored reaction</a:t>
            </a:r>
          </a:p>
          <a:p>
            <a:pPr marL="457200" indent="-457200">
              <a:buFont typeface="Arial" panose="020B0604020202020204" pitchFamily="34" charset="0"/>
              <a:buChar char="•"/>
            </a:pPr>
            <a:r>
              <a:rPr lang="en-US" dirty="0"/>
              <a:t>May require the separate addition of patient sample, wash reagent, labeled antigen or antibody, and the substrate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Immunoassays: Immunochromatography</a:t>
            </a:r>
          </a:p>
        </p:txBody>
      </p:sp>
      <p:pic>
        <p:nvPicPr>
          <p:cNvPr id="3074" name="Picture 2" descr="C:\Documents and Settings\ritesh.narkar\Desktop\Prashant\fadc5\11 jan\Stevens4e_Ch9-13\Save for webpage\F11_04.jpg"/>
          <p:cNvPicPr>
            <a:picLocks noGrp="1" noChangeAspect="1" noChangeArrowheads="1"/>
          </p:cNvPicPr>
          <p:nvPr>
            <p:ph idx="1"/>
          </p:nvPr>
        </p:nvPicPr>
        <p:blipFill>
          <a:blip r:embed="rId3" cstate="print"/>
          <a:srcRect/>
          <a:stretch>
            <a:fillRect/>
          </a:stretch>
        </p:blipFill>
        <p:spPr bwMode="auto">
          <a:xfrm>
            <a:off x="2226851" y="1442355"/>
            <a:ext cx="4722955" cy="4602163"/>
          </a:xfrm>
          <a:prstGeom prst="rect">
            <a:avLst/>
          </a:prstGeom>
          <a:noFill/>
        </p:spPr>
      </p:pic>
    </p:spTree>
    <p:extLst>
      <p:ext uri="{BB962C8B-B14F-4D97-AF65-F5344CB8AC3E}">
        <p14:creationId xmlns:p14="http://schemas.microsoft.com/office/powerpoint/2010/main" val="1606962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Fluorescent Immunoassays</a:t>
            </a:r>
          </a:p>
        </p:txBody>
      </p:sp>
      <p:sp>
        <p:nvSpPr>
          <p:cNvPr id="66562" name="Content Placeholder 2"/>
          <p:cNvSpPr>
            <a:spLocks noGrp="1"/>
          </p:cNvSpPr>
          <p:nvPr>
            <p:ph idx="1"/>
          </p:nvPr>
        </p:nvSpPr>
        <p:spPr/>
        <p:txBody>
          <a:bodyPr/>
          <a:lstStyle/>
          <a:p>
            <a:pPr marL="457200" indent="-457200">
              <a:buFont typeface="Arial" panose="020B0604020202020204" pitchFamily="34" charset="0"/>
              <a:buChar char="•"/>
            </a:pPr>
            <a:r>
              <a:rPr lang="en-US" dirty="0"/>
              <a:t>Immunofluorescent assay</a:t>
            </a:r>
          </a:p>
          <a:p>
            <a:pPr marL="857250" lvl="1" indent="-457200">
              <a:buFont typeface="Arial" panose="020B0604020202020204" pitchFamily="34" charset="0"/>
              <a:buChar char="•"/>
            </a:pPr>
            <a:r>
              <a:rPr lang="en-US" dirty="0"/>
              <a:t>I</a:t>
            </a:r>
            <a:r>
              <a:rPr dirty="0"/>
              <a:t>s restricted to qualitative observations involving the use of a fluorescence microscope</a:t>
            </a:r>
          </a:p>
          <a:p>
            <a:pPr marL="857250" lvl="1" indent="-457200">
              <a:buFont typeface="Arial" panose="020B0604020202020204" pitchFamily="34" charset="0"/>
              <a:buChar char="•"/>
            </a:pPr>
            <a:r>
              <a:rPr lang="en-US" dirty="0"/>
              <a:t>Involves grading t</a:t>
            </a:r>
            <a:r>
              <a:rPr dirty="0"/>
              <a:t>he amount of fluorescence against a dark background</a:t>
            </a:r>
            <a:endParaRPr lang="en-US" dirty="0"/>
          </a:p>
          <a:p>
            <a:pPr marL="914400" lvl="1" indent="-457200">
              <a:buFont typeface="Arial" panose="020B0604020202020204" pitchFamily="34" charset="0"/>
              <a:buChar char="•"/>
            </a:pPr>
            <a:r>
              <a:rPr lang="en-US" dirty="0"/>
              <a:t>Is used for rapid identification of microorganisms in cell culture or infected tissue, tumor-specific antigens on neoplastic tissue, and transplantation antigens</a:t>
            </a:r>
          </a:p>
          <a:p>
            <a:endParaRPr dirty="0"/>
          </a:p>
          <a:p>
            <a:pPr>
              <a:buFont typeface="Wingdings" pitchFamily="2" charset="2"/>
              <a:buNone/>
            </a:pPr>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Fluorescent Immunoassays</a:t>
            </a:r>
          </a:p>
        </p:txBody>
      </p:sp>
      <p:sp>
        <p:nvSpPr>
          <p:cNvPr id="68610" name="Content Placeholder 2"/>
          <p:cNvSpPr>
            <a:spLocks noGrp="1"/>
          </p:cNvSpPr>
          <p:nvPr>
            <p:ph idx="1"/>
          </p:nvPr>
        </p:nvSpPr>
        <p:spPr/>
        <p:txBody>
          <a:bodyPr/>
          <a:lstStyle/>
          <a:p>
            <a:pPr marL="457200" indent="-457200">
              <a:buFont typeface="Arial" panose="020B0604020202020204" pitchFamily="34" charset="0"/>
              <a:buChar char="•"/>
            </a:pPr>
            <a:r>
              <a:rPr lang="en-US" dirty="0"/>
              <a:t>Direct immunofluorescent assay</a:t>
            </a:r>
          </a:p>
          <a:p>
            <a:pPr marL="857250" lvl="1" indent="-457200">
              <a:buFont typeface="Arial" panose="020B0604020202020204" pitchFamily="34" charset="0"/>
              <a:buChar char="•"/>
            </a:pPr>
            <a:r>
              <a:rPr lang="en-US" dirty="0"/>
              <a:t>A</a:t>
            </a:r>
            <a:r>
              <a:rPr dirty="0"/>
              <a:t>ntibody that is conjugated with a fluorescent tag is added directly to unknown antigen that is fixed to a microscope slide</a:t>
            </a:r>
          </a:p>
          <a:p>
            <a:pPr marL="857250" lvl="1" indent="-457200">
              <a:buFont typeface="Arial" panose="020B0604020202020204" pitchFamily="34" charset="0"/>
              <a:buChar char="•"/>
            </a:pPr>
            <a:r>
              <a:rPr dirty="0"/>
              <a:t>After incubation and a wash step, the slide is read using a fluorescence microscope</a:t>
            </a:r>
          </a:p>
          <a:p>
            <a:pPr marL="857250" lvl="1" indent="-457200">
              <a:buFont typeface="Arial" panose="020B0604020202020204" pitchFamily="34" charset="0"/>
              <a:buChar char="•"/>
            </a:pPr>
            <a:r>
              <a:rPr lang="en-US" dirty="0"/>
              <a:t>Technique demonstrates </a:t>
            </a:r>
            <a:r>
              <a:rPr dirty="0"/>
              <a:t>the presence of pathogens in patient samples</a:t>
            </a:r>
            <a:endParaRP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Fluorescent Immunoassays</a:t>
            </a:r>
          </a:p>
        </p:txBody>
      </p:sp>
      <p:sp>
        <p:nvSpPr>
          <p:cNvPr id="70658" name="Content Placeholder 2"/>
          <p:cNvSpPr>
            <a:spLocks noGrp="1"/>
          </p:cNvSpPr>
          <p:nvPr>
            <p:ph idx="1"/>
          </p:nvPr>
        </p:nvSpPr>
        <p:spPr/>
        <p:txBody>
          <a:bodyPr/>
          <a:lstStyle/>
          <a:p>
            <a:pPr marL="457200" indent="-457200">
              <a:buFont typeface="Arial" panose="020B0604020202020204" pitchFamily="34" charset="0"/>
              <a:buChar char="•"/>
            </a:pPr>
            <a:r>
              <a:rPr lang="en-US" dirty="0"/>
              <a:t>Indirect immunofluorescent assay</a:t>
            </a:r>
          </a:p>
          <a:p>
            <a:pPr marL="857250" lvl="1" indent="-457200">
              <a:buFont typeface="Arial" panose="020B0604020202020204" pitchFamily="34" charset="0"/>
              <a:buChar char="•"/>
            </a:pPr>
            <a:r>
              <a:rPr lang="en-US" dirty="0"/>
              <a:t>P</a:t>
            </a:r>
            <a:r>
              <a:rPr dirty="0"/>
              <a:t>atient serum </a:t>
            </a:r>
            <a:r>
              <a:rPr lang="en-US" dirty="0"/>
              <a:t>is incubated </a:t>
            </a:r>
            <a:r>
              <a:rPr dirty="0"/>
              <a:t>with a known antigen attached to a solid phase</a:t>
            </a:r>
          </a:p>
          <a:p>
            <a:pPr marL="857250" lvl="1" indent="-457200">
              <a:buFont typeface="Arial" panose="020B0604020202020204" pitchFamily="34" charset="0"/>
              <a:buChar char="•"/>
            </a:pPr>
            <a:r>
              <a:rPr dirty="0"/>
              <a:t>The slide is washed, and then an anti</a:t>
            </a:r>
            <a:r>
              <a:rPr lang="en-US" dirty="0"/>
              <a:t>-</a:t>
            </a:r>
            <a:r>
              <a:rPr dirty="0"/>
              <a:t>human immunoglobulin containing a fluorescent tag is added</a:t>
            </a:r>
            <a:endParaRPr lang="en-US" dirty="0"/>
          </a:p>
          <a:p>
            <a:pPr marL="857250" lvl="1" indent="-457200">
              <a:buFont typeface="Arial" panose="020B0604020202020204" pitchFamily="34" charset="0"/>
              <a:buChar char="•"/>
            </a:pPr>
            <a:r>
              <a:rPr lang="en-US" dirty="0"/>
              <a:t>A sandwich is formed with the first antibody, which localizes the fluorescence</a:t>
            </a:r>
          </a:p>
          <a:p>
            <a:pPr marL="857250" lvl="1" indent="-457200">
              <a:buFont typeface="Arial" panose="020B0604020202020204" pitchFamily="34" charset="0"/>
              <a:buChar char="•"/>
            </a:pPr>
            <a:r>
              <a:rPr lang="en-US" dirty="0"/>
              <a:t>Antibody can be identified</a:t>
            </a:r>
          </a:p>
          <a:p>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Direct vs. Indirect Immunofluorescent Assays</a:t>
            </a:r>
            <a:endParaRPr lang="en-US" dirty="0"/>
          </a:p>
        </p:txBody>
      </p:sp>
      <p:pic>
        <p:nvPicPr>
          <p:cNvPr id="4098" name="Picture 2" descr="C:\Documents and Settings\ritesh.narkar\Desktop\Prashant\fadc5\11 jan\Stevens4e_Ch9-13\Save for webpage\F11_05A.jpg"/>
          <p:cNvPicPr>
            <a:picLocks noChangeAspect="1" noChangeArrowheads="1"/>
          </p:cNvPicPr>
          <p:nvPr/>
        </p:nvPicPr>
        <p:blipFill>
          <a:blip r:embed="rId3" cstate="print"/>
          <a:srcRect/>
          <a:stretch>
            <a:fillRect/>
          </a:stretch>
        </p:blipFill>
        <p:spPr bwMode="auto">
          <a:xfrm>
            <a:off x="2667000" y="1400177"/>
            <a:ext cx="3810000" cy="2032852"/>
          </a:xfrm>
          <a:prstGeom prst="rect">
            <a:avLst/>
          </a:prstGeom>
          <a:noFill/>
        </p:spPr>
      </p:pic>
      <p:pic>
        <p:nvPicPr>
          <p:cNvPr id="4099" name="Picture 3" descr="C:\Documents and Settings\ritesh.narkar\Desktop\Prashant\fadc5\11 jan\Stevens4e_Ch9-13\Save for webpage\F11_05B.jpg"/>
          <p:cNvPicPr>
            <a:picLocks noChangeAspect="1" noChangeArrowheads="1"/>
          </p:cNvPicPr>
          <p:nvPr/>
        </p:nvPicPr>
        <p:blipFill>
          <a:blip r:embed="rId4" cstate="print"/>
          <a:srcRect/>
          <a:stretch>
            <a:fillRect/>
          </a:stretch>
        </p:blipFill>
        <p:spPr bwMode="auto">
          <a:xfrm>
            <a:off x="2514600" y="3588027"/>
            <a:ext cx="4114800" cy="2490536"/>
          </a:xfrm>
          <a:prstGeom prst="rect">
            <a:avLst/>
          </a:prstGeom>
          <a:noFill/>
        </p:spPr>
      </p:pic>
    </p:spTree>
    <p:extLst>
      <p:ext uri="{BB962C8B-B14F-4D97-AF65-F5344CB8AC3E}">
        <p14:creationId xmlns:p14="http://schemas.microsoft.com/office/powerpoint/2010/main" val="3103003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a:t>Fluorescence Polarization Immunoassay (FPIA) </a:t>
            </a:r>
          </a:p>
        </p:txBody>
      </p:sp>
      <p:sp>
        <p:nvSpPr>
          <p:cNvPr id="73730" name="Content Placeholder 2"/>
          <p:cNvSpPr>
            <a:spLocks noGrp="1"/>
          </p:cNvSpPr>
          <p:nvPr>
            <p:ph idx="1"/>
          </p:nvPr>
        </p:nvSpPr>
        <p:spPr/>
        <p:txBody>
          <a:bodyPr/>
          <a:lstStyle/>
          <a:p>
            <a:pPr marL="457200" indent="-457200">
              <a:buFont typeface="Arial" panose="020B0604020202020204" pitchFamily="34" charset="0"/>
              <a:buChar char="•"/>
            </a:pPr>
            <a:r>
              <a:rPr lang="en-US" dirty="0"/>
              <a:t>Used to determine concentrations of therapeutic drugs and hormones</a:t>
            </a:r>
            <a:endParaRPr lang="en-US" b="1" dirty="0"/>
          </a:p>
          <a:p>
            <a:pPr marL="457200" indent="-457200">
              <a:buFont typeface="Arial" panose="020B0604020202020204" pitchFamily="34" charset="0"/>
              <a:buChar char="•"/>
            </a:pPr>
            <a:r>
              <a:rPr lang="en-US" dirty="0"/>
              <a:t>B</a:t>
            </a:r>
            <a:r>
              <a:rPr dirty="0"/>
              <a:t>ased on the change in polarization of fluorescent light emitted from a labeled molecule when it is bound by antibody</a:t>
            </a:r>
          </a:p>
          <a:p>
            <a:pPr marL="457200" indent="-457200">
              <a:buFont typeface="Arial" panose="020B0604020202020204" pitchFamily="34" charset="0"/>
              <a:buChar char="•"/>
            </a:pPr>
            <a:r>
              <a:rPr lang="en-US" dirty="0"/>
              <a:t>If the labeled molecule is bound to antibody, the molecule emits an increased amount of polarized light</a:t>
            </a:r>
          </a:p>
          <a:p>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a:t>Fluorescence polarization immunoassay (FPIA) </a:t>
            </a:r>
          </a:p>
        </p:txBody>
      </p:sp>
      <p:pic>
        <p:nvPicPr>
          <p:cNvPr id="5122" name="Picture 2" descr="C:\Documents and Settings\ritesh.narkar\Desktop\Prashant\fadc5\11 jan\Stevens4e_Ch9-13\Save for webpage\F11_06A.jpg"/>
          <p:cNvPicPr>
            <a:picLocks noChangeAspect="1" noChangeArrowheads="1"/>
          </p:cNvPicPr>
          <p:nvPr/>
        </p:nvPicPr>
        <p:blipFill>
          <a:blip r:embed="rId3" cstate="print"/>
          <a:srcRect/>
          <a:stretch>
            <a:fillRect/>
          </a:stretch>
        </p:blipFill>
        <p:spPr bwMode="auto">
          <a:xfrm>
            <a:off x="288192" y="1923442"/>
            <a:ext cx="4215384" cy="3661266"/>
          </a:xfrm>
          <a:prstGeom prst="rect">
            <a:avLst/>
          </a:prstGeom>
          <a:noFill/>
        </p:spPr>
      </p:pic>
      <p:pic>
        <p:nvPicPr>
          <p:cNvPr id="5123" name="Picture 3" descr="C:\Documents and Settings\ritesh.narkar\Desktop\Prashant\fadc5\11 jan\Stevens4e_Ch9-13\Save for webpage\F11_06B.jpg"/>
          <p:cNvPicPr>
            <a:picLocks noChangeAspect="1" noChangeArrowheads="1"/>
          </p:cNvPicPr>
          <p:nvPr/>
        </p:nvPicPr>
        <p:blipFill>
          <a:blip r:embed="rId4" cstate="print"/>
          <a:srcRect/>
          <a:stretch>
            <a:fillRect/>
          </a:stretch>
        </p:blipFill>
        <p:spPr bwMode="auto">
          <a:xfrm>
            <a:off x="4620987" y="1909400"/>
            <a:ext cx="4211160" cy="3657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Chemiluminescent Immunoassays</a:t>
            </a:r>
          </a:p>
        </p:txBody>
      </p:sp>
      <p:sp>
        <p:nvSpPr>
          <p:cNvPr id="79874" name="Content Placeholder 2"/>
          <p:cNvSpPr>
            <a:spLocks noGrp="1"/>
          </p:cNvSpPr>
          <p:nvPr>
            <p:ph idx="1"/>
          </p:nvPr>
        </p:nvSpPr>
        <p:spPr/>
        <p:txBody>
          <a:bodyPr/>
          <a:lstStyle/>
          <a:p>
            <a:pPr marL="457200" indent="-457200">
              <a:buFont typeface="Arial" panose="020B0604020202020204" pitchFamily="34" charset="0"/>
              <a:buChar char="•"/>
            </a:pPr>
            <a:r>
              <a:rPr lang="en-US" dirty="0"/>
              <a:t>E</a:t>
            </a:r>
            <a:r>
              <a:rPr dirty="0"/>
              <a:t>mployed to follow antigen–antibody combination</a:t>
            </a:r>
          </a:p>
          <a:p>
            <a:pPr marL="457200" indent="-457200">
              <a:buFont typeface="Arial" panose="020B0604020202020204" pitchFamily="34" charset="0"/>
              <a:buChar char="•"/>
            </a:pPr>
            <a:r>
              <a:rPr lang="en-US" dirty="0"/>
              <a:t>Involve </a:t>
            </a:r>
            <a:r>
              <a:rPr dirty="0"/>
              <a:t>the emission of light caused by a chemical reaction, typically an oxidation reaction, producing an excited molecule that decays back to its original ground state</a:t>
            </a:r>
            <a:endParaRPr lang="en-US" dirty="0"/>
          </a:p>
          <a:p>
            <a:pPr marL="457200" indent="-457200">
              <a:buFont typeface="Arial" panose="020B0604020202020204" pitchFamily="34" charset="0"/>
              <a:buChar char="•"/>
            </a:pPr>
            <a:r>
              <a:rPr lang="en-US" dirty="0"/>
              <a:t>Can be used for heterogeneous and homogeneous assays because labels can be attached to either antigen or antibody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Labeled Immunoassays</a:t>
            </a:r>
          </a:p>
        </p:txBody>
      </p:sp>
      <p:sp>
        <p:nvSpPr>
          <p:cNvPr id="18434" name="Content Placeholder 2"/>
          <p:cNvSpPr>
            <a:spLocks noGrp="1"/>
          </p:cNvSpPr>
          <p:nvPr>
            <p:ph idx="1"/>
          </p:nvPr>
        </p:nvSpPr>
        <p:spPr/>
        <p:txBody>
          <a:bodyPr/>
          <a:lstStyle/>
          <a:p>
            <a:pPr marL="457200" indent="-457200">
              <a:buFont typeface="Arial" panose="020B0604020202020204" pitchFamily="34" charset="0"/>
              <a:buChar char="•"/>
            </a:pPr>
            <a:r>
              <a:rPr lang="en-US" dirty="0"/>
              <a:t>A</a:t>
            </a:r>
            <a:r>
              <a:rPr dirty="0"/>
              <a:t>re designed for antigens and antibodies that may be small in size or present in very low concentrations</a:t>
            </a:r>
          </a:p>
          <a:p>
            <a:pPr marL="457200" indent="-457200">
              <a:buFont typeface="Arial" panose="020B0604020202020204" pitchFamily="34" charset="0"/>
              <a:buChar char="•"/>
            </a:pPr>
            <a:r>
              <a:rPr lang="en-US" dirty="0"/>
              <a:t>Use </a:t>
            </a:r>
            <a:r>
              <a:rPr dirty="0"/>
              <a:t>a labeled reactant to </a:t>
            </a:r>
            <a:r>
              <a:rPr lang="en-US" dirty="0"/>
              <a:t>monitor the amount of </a:t>
            </a:r>
            <a:r>
              <a:rPr dirty="0"/>
              <a:t>specific binding </a:t>
            </a:r>
            <a:r>
              <a:rPr lang="en-US" dirty="0"/>
              <a:t>that </a:t>
            </a:r>
            <a:r>
              <a:rPr dirty="0"/>
              <a:t>has taken place</a:t>
            </a:r>
            <a:endParaRPr lang="en-US" dirty="0"/>
          </a:p>
          <a:p>
            <a:pPr marL="457200" indent="-457200">
              <a:buFont typeface="Arial" panose="020B0604020202020204" pitchFamily="34" charset="0"/>
              <a:buChar char="•"/>
            </a:pPr>
            <a:r>
              <a:rPr lang="en-US" dirty="0"/>
              <a:t>Measure for analytes such as bacterial antigens, hormones, drugs, tumor markers, and specific immunoglobulins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Summary</a:t>
            </a:r>
          </a:p>
        </p:txBody>
      </p:sp>
      <p:sp>
        <p:nvSpPr>
          <p:cNvPr id="81922" name="Content Placeholder 2"/>
          <p:cNvSpPr>
            <a:spLocks noGrp="1"/>
          </p:cNvSpPr>
          <p:nvPr>
            <p:ph idx="1"/>
          </p:nvPr>
        </p:nvSpPr>
        <p:spPr>
          <a:xfrm>
            <a:off x="457200" y="1524000"/>
            <a:ext cx="8382000" cy="4602163"/>
          </a:xfrm>
        </p:spPr>
        <p:txBody>
          <a:bodyPr/>
          <a:lstStyle/>
          <a:p>
            <a:pPr marL="457200" indent="-457200">
              <a:buFont typeface="Arial" panose="020B0604020202020204" pitchFamily="34" charset="0"/>
              <a:buChar char="•"/>
            </a:pPr>
            <a:r>
              <a:rPr lang="en-US" dirty="0"/>
              <a:t>Labeled immunoassays measure small or low concentrations of antigens and antibodies.</a:t>
            </a:r>
          </a:p>
          <a:p>
            <a:pPr marL="457200" indent="-457200">
              <a:buFont typeface="Arial" panose="020B0604020202020204" pitchFamily="34" charset="0"/>
              <a:buChar char="•"/>
            </a:pPr>
            <a:r>
              <a:rPr lang="en-US" dirty="0"/>
              <a:t>Labeling techniques include radioactivity, enzymes, chemiluminescence, and fluorescence.</a:t>
            </a:r>
          </a:p>
          <a:p>
            <a:pPr marL="457200" indent="-457200">
              <a:buFont typeface="Arial" panose="020B0604020202020204" pitchFamily="34" charset="0"/>
              <a:buChar char="•"/>
            </a:pPr>
            <a:r>
              <a:rPr lang="en-US" dirty="0"/>
              <a:t>There are two major types of immunoassays: competitive and noncompetitive. </a:t>
            </a:r>
          </a:p>
          <a:p>
            <a:pPr marL="457200" indent="-457200">
              <a:buFont typeface="Arial" panose="020B0604020202020204" pitchFamily="34" charset="0"/>
              <a:buChar char="•"/>
            </a:pPr>
            <a:r>
              <a:rPr lang="en-US" dirty="0"/>
              <a:t>Immunoassays may be heterogenous (requiring separation) or homogenous.</a:t>
            </a: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Summary</a:t>
            </a:r>
          </a:p>
        </p:txBody>
      </p:sp>
      <p:sp>
        <p:nvSpPr>
          <p:cNvPr id="81922" name="Content Placeholder 2"/>
          <p:cNvSpPr>
            <a:spLocks noGrp="1"/>
          </p:cNvSpPr>
          <p:nvPr>
            <p:ph idx="1"/>
          </p:nvPr>
        </p:nvSpPr>
        <p:spPr/>
        <p:txBody>
          <a:bodyPr/>
          <a:lstStyle/>
          <a:p>
            <a:pPr marL="457200" indent="-457200">
              <a:buFont typeface="Arial" panose="020B0604020202020204" pitchFamily="34" charset="0"/>
              <a:buChar char="•"/>
            </a:pPr>
            <a:r>
              <a:rPr lang="en-US" sz="3000" dirty="0"/>
              <a:t>Antibodies used must be specific and have a high affinity for the antigen in question. </a:t>
            </a:r>
          </a:p>
          <a:p>
            <a:pPr marL="457200" indent="-457200">
              <a:buFont typeface="Arial" panose="020B0604020202020204" pitchFamily="34" charset="0"/>
              <a:buChar char="•"/>
            </a:pPr>
            <a:r>
              <a:rPr lang="en-US" sz="3000" dirty="0"/>
              <a:t>Radioimmunoassay is based on competition between labeled and unlabeled antigen for a limited number of antibody-binding sites.</a:t>
            </a:r>
          </a:p>
          <a:p>
            <a:pPr marL="457200" indent="-457200">
              <a:buFont typeface="Arial" panose="020B0604020202020204" pitchFamily="34" charset="0"/>
              <a:buChar char="•"/>
            </a:pPr>
            <a:r>
              <a:rPr lang="en-US" sz="3000" dirty="0"/>
              <a:t>In noncompetitive indirect enzyme immuno-assays (e.g., ELISA), antigen is bound to the solid phase, and antibody is detected. After binding occurs, a second enzyme-labeled antibody is added</a:t>
            </a:r>
            <a:r>
              <a:rPr lang="en-US" dirty="0"/>
              <a:t>.</a:t>
            </a:r>
          </a:p>
          <a:p>
            <a:pPr marL="457200" indent="-457200">
              <a:buFont typeface="Arial" panose="020B0604020202020204" pitchFamily="34" charset="0"/>
              <a:buChar char="•"/>
            </a:pPr>
            <a:endParaRPr dirty="0"/>
          </a:p>
        </p:txBody>
      </p:sp>
    </p:spTree>
    <p:extLst>
      <p:ext uri="{BB962C8B-B14F-4D97-AF65-F5344CB8AC3E}">
        <p14:creationId xmlns:p14="http://schemas.microsoft.com/office/powerpoint/2010/main" val="2517881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Summary</a:t>
            </a:r>
          </a:p>
        </p:txBody>
      </p:sp>
      <p:sp>
        <p:nvSpPr>
          <p:cNvPr id="81922" name="Content Placeholder 2"/>
          <p:cNvSpPr>
            <a:spLocks noGrp="1"/>
          </p:cNvSpPr>
          <p:nvPr>
            <p:ph idx="1"/>
          </p:nvPr>
        </p:nvSpPr>
        <p:spPr/>
        <p:txBody>
          <a:bodyPr/>
          <a:lstStyle/>
          <a:p>
            <a:pPr marL="457200" indent="-457200">
              <a:buFont typeface="Arial" panose="020B0604020202020204" pitchFamily="34" charset="0"/>
              <a:buChar char="•"/>
            </a:pPr>
            <a:r>
              <a:rPr lang="en-US" dirty="0"/>
              <a:t>In capture assays, the antibody is bound to the solid phase, and any patient antigen is allowed to bind or be captured. A second labeled antibody is added that also binds to patient antigen, making a “sandwich.”</a:t>
            </a:r>
          </a:p>
          <a:p>
            <a:pPr marL="457200" indent="-457200">
              <a:buFont typeface="Arial" panose="020B0604020202020204" pitchFamily="34" charset="0"/>
              <a:buChar char="•"/>
            </a:pPr>
            <a:r>
              <a:rPr lang="en-US" dirty="0"/>
              <a:t>Fluorochromes are fluorescent compounds that absorb energy from an incident light source and convert that energy to light of a longer wavelength.</a:t>
            </a:r>
          </a:p>
        </p:txBody>
      </p:sp>
    </p:spTree>
    <p:extLst>
      <p:ext uri="{BB962C8B-B14F-4D97-AF65-F5344CB8AC3E}">
        <p14:creationId xmlns:p14="http://schemas.microsoft.com/office/powerpoint/2010/main" val="3321811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Summary</a:t>
            </a:r>
          </a:p>
        </p:txBody>
      </p:sp>
      <p:sp>
        <p:nvSpPr>
          <p:cNvPr id="81922" name="Content Placeholder 2"/>
          <p:cNvSpPr>
            <a:spLocks noGrp="1"/>
          </p:cNvSpPr>
          <p:nvPr>
            <p:ph idx="1"/>
          </p:nvPr>
        </p:nvSpPr>
        <p:spPr/>
        <p:txBody>
          <a:bodyPr/>
          <a:lstStyle/>
          <a:p>
            <a:pPr marL="457200" indent="-457200">
              <a:buFont typeface="Arial" panose="020B0604020202020204" pitchFamily="34" charset="0"/>
              <a:buChar char="•"/>
            </a:pPr>
            <a:r>
              <a:rPr lang="en-US" dirty="0"/>
              <a:t>Direct immunofluorescent assays involve antigen detection through a specific antibody that is labeled with a fluorescent tag. </a:t>
            </a:r>
          </a:p>
          <a:p>
            <a:pPr marL="457200" indent="-457200">
              <a:buFont typeface="Arial" panose="020B0604020202020204" pitchFamily="34" charset="0"/>
              <a:buChar char="•"/>
            </a:pPr>
            <a:r>
              <a:rPr lang="en-US" dirty="0"/>
              <a:t>In indirect immunofluorescent assays, the original antibody is unlabeled. Incubation with antigen is followed by addition of a second fluorescent-labeled anti-immunoglobulin that detects antigen–antibody complexes.</a:t>
            </a:r>
          </a:p>
        </p:txBody>
      </p:sp>
    </p:spTree>
    <p:extLst>
      <p:ext uri="{BB962C8B-B14F-4D97-AF65-F5344CB8AC3E}">
        <p14:creationId xmlns:p14="http://schemas.microsoft.com/office/powerpoint/2010/main" val="877905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Summary</a:t>
            </a:r>
          </a:p>
        </p:txBody>
      </p:sp>
      <p:sp>
        <p:nvSpPr>
          <p:cNvPr id="81922" name="Content Placeholder 2"/>
          <p:cNvSpPr>
            <a:spLocks noGrp="1"/>
          </p:cNvSpPr>
          <p:nvPr>
            <p:ph idx="1"/>
          </p:nvPr>
        </p:nvSpPr>
        <p:spPr/>
        <p:txBody>
          <a:bodyPr/>
          <a:lstStyle/>
          <a:p>
            <a:pPr marL="457200" indent="-457200">
              <a:buFont typeface="Arial" panose="020B0604020202020204" pitchFamily="34" charset="0"/>
              <a:buChar char="•"/>
            </a:pPr>
            <a:r>
              <a:rPr lang="en-US" dirty="0"/>
              <a:t>FPIA is a type of homogeneous fluorescent immunoassay based on the principle that when an antigen is bound to antibody, polarization of light increases.</a:t>
            </a:r>
          </a:p>
          <a:p>
            <a:pPr marL="457200" indent="-457200">
              <a:buFont typeface="Arial" panose="020B0604020202020204" pitchFamily="34" charset="0"/>
              <a:buChar char="•"/>
            </a:pPr>
            <a:r>
              <a:rPr lang="en-US" dirty="0"/>
              <a:t>Chemiluminescence is produced by certain compounds when they are oxidized and emit light as they return to their original ground state.</a:t>
            </a:r>
            <a:endParaRPr dirty="0"/>
          </a:p>
        </p:txBody>
      </p:sp>
    </p:spTree>
    <p:extLst>
      <p:ext uri="{BB962C8B-B14F-4D97-AF65-F5344CB8AC3E}">
        <p14:creationId xmlns:p14="http://schemas.microsoft.com/office/powerpoint/2010/main" val="30256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Competitive Immunoassays</a:t>
            </a:r>
          </a:p>
        </p:txBody>
      </p:sp>
      <p:sp>
        <p:nvSpPr>
          <p:cNvPr id="21506" name="Content Placeholder 2"/>
          <p:cNvSpPr>
            <a:spLocks noGrp="1"/>
          </p:cNvSpPr>
          <p:nvPr>
            <p:ph idx="1"/>
          </p:nvPr>
        </p:nvSpPr>
        <p:spPr/>
        <p:txBody>
          <a:bodyPr/>
          <a:lstStyle/>
          <a:p>
            <a:pPr marL="457200" indent="-457200">
              <a:buFont typeface="Arial" panose="020B0604020202020204" pitchFamily="34" charset="0"/>
              <a:buChar char="•"/>
            </a:pPr>
            <a:r>
              <a:rPr lang="en-US" dirty="0"/>
              <a:t>A</a:t>
            </a:r>
            <a:r>
              <a:rPr dirty="0"/>
              <a:t>ll the reactants are mixed together simultaneously</a:t>
            </a:r>
            <a:endParaRPr lang="en-US" dirty="0"/>
          </a:p>
          <a:p>
            <a:pPr marL="457200" indent="-457200">
              <a:buFont typeface="Arial" panose="020B0604020202020204" pitchFamily="34" charset="0"/>
              <a:buChar char="•"/>
            </a:pPr>
            <a:r>
              <a:rPr lang="en-US" dirty="0"/>
              <a:t>The l</a:t>
            </a:r>
            <a:r>
              <a:rPr dirty="0"/>
              <a:t>abeled antigen competes with unlabeled patient antigen for a limited number of antibody-binding sites</a:t>
            </a:r>
            <a:endParaRPr lang="en-US" dirty="0"/>
          </a:p>
          <a:p>
            <a:pPr marL="457200" indent="-457200">
              <a:buFont typeface="Arial" panose="020B0604020202020204" pitchFamily="34" charset="0"/>
              <a:buChar char="•"/>
            </a:pPr>
            <a:r>
              <a:rPr lang="en-US" dirty="0"/>
              <a:t>The amount of bound label is inversely proportional to the concentration of the labeled antigen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Competitive Immunoassays</a:t>
            </a:r>
          </a:p>
        </p:txBody>
      </p:sp>
      <p:pic>
        <p:nvPicPr>
          <p:cNvPr id="1026" name="Picture 2" descr="C:\Documents and Settings\ritesh.narkar\Desktop\Prashant\fadc5\11 jan\Stevens4e_Ch9-13\Save for webpage\F11_01.jpg"/>
          <p:cNvPicPr>
            <a:picLocks noChangeAspect="1" noChangeArrowheads="1"/>
          </p:cNvPicPr>
          <p:nvPr/>
        </p:nvPicPr>
        <p:blipFill>
          <a:blip r:embed="rId2" cstate="print"/>
          <a:srcRect/>
          <a:stretch>
            <a:fillRect/>
          </a:stretch>
        </p:blipFill>
        <p:spPr bwMode="auto">
          <a:xfrm>
            <a:off x="1847186" y="1390891"/>
            <a:ext cx="5449640" cy="4688780"/>
          </a:xfrm>
          <a:prstGeom prst="rect">
            <a:avLst/>
          </a:prstGeom>
          <a:noFill/>
        </p:spPr>
      </p:pic>
    </p:spTree>
    <p:extLst>
      <p:ext uri="{BB962C8B-B14F-4D97-AF65-F5344CB8AC3E}">
        <p14:creationId xmlns:p14="http://schemas.microsoft.com/office/powerpoint/2010/main" val="4202413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Noncompetitive Immunoassays</a:t>
            </a:r>
          </a:p>
        </p:txBody>
      </p:sp>
      <p:sp>
        <p:nvSpPr>
          <p:cNvPr id="22530" name="Content Placeholder 2"/>
          <p:cNvSpPr>
            <a:spLocks noGrp="1"/>
          </p:cNvSpPr>
          <p:nvPr>
            <p:ph idx="1"/>
          </p:nvPr>
        </p:nvSpPr>
        <p:spPr/>
        <p:txBody>
          <a:bodyPr/>
          <a:lstStyle/>
          <a:p>
            <a:pPr marL="457200" indent="-457200">
              <a:buFont typeface="Arial" panose="020B0604020202020204" pitchFamily="34" charset="0"/>
              <a:buChar char="•"/>
            </a:pPr>
            <a:r>
              <a:rPr lang="en-US" dirty="0"/>
              <a:t>A</a:t>
            </a:r>
            <a:r>
              <a:rPr dirty="0"/>
              <a:t>ntibody is first passively absorbed to a solid phase</a:t>
            </a:r>
          </a:p>
          <a:p>
            <a:pPr marL="514350" indent="-457200">
              <a:buFont typeface="Arial" panose="020B0604020202020204" pitchFamily="34" charset="0"/>
              <a:buChar char="•"/>
            </a:pPr>
            <a:r>
              <a:rPr dirty="0"/>
              <a:t>Unknown patient antigen is allowed to react with and be captured by the antibody</a:t>
            </a:r>
          </a:p>
          <a:p>
            <a:pPr marL="457200" indent="-457200">
              <a:buFont typeface="Arial" panose="020B0604020202020204" pitchFamily="34" charset="0"/>
              <a:buChar char="•"/>
            </a:pPr>
            <a:r>
              <a:rPr dirty="0"/>
              <a:t>After washing to remove unbound antigen, a second antibody with a label is added to the reaction</a:t>
            </a:r>
            <a:endParaRPr lang="en-US" dirty="0"/>
          </a:p>
          <a:p>
            <a:pPr marL="457200" indent="-457200">
              <a:buFont typeface="Arial" panose="020B0604020202020204" pitchFamily="34" charset="0"/>
              <a:buChar char="•"/>
            </a:pP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Noncompetitive Immunoassays</a:t>
            </a:r>
          </a:p>
        </p:txBody>
      </p:sp>
      <p:sp>
        <p:nvSpPr>
          <p:cNvPr id="23554" name="Content Placeholder 2"/>
          <p:cNvSpPr>
            <a:spLocks noGrp="1"/>
          </p:cNvSpPr>
          <p:nvPr>
            <p:ph idx="1"/>
          </p:nvPr>
        </p:nvSpPr>
        <p:spPr/>
        <p:txBody>
          <a:bodyPr/>
          <a:lstStyle/>
          <a:p>
            <a:pPr marL="457200" indent="-457200">
              <a:buFont typeface="Arial" panose="020B0604020202020204" pitchFamily="34" charset="0"/>
              <a:buChar char="•"/>
            </a:pPr>
            <a:r>
              <a:rPr lang="en-US" dirty="0"/>
              <a:t>The amount of label measured is directly proportional to the amount of patient antigen</a:t>
            </a:r>
          </a:p>
          <a:p>
            <a:pPr marL="514350" indent="-457200">
              <a:buFont typeface="Arial" panose="020B0604020202020204" pitchFamily="34" charset="0"/>
              <a:buChar char="•"/>
            </a:pPr>
            <a:r>
              <a:rPr lang="en-US" dirty="0"/>
              <a:t>Radioactive substances, enzymes, fluorescent compounds, and chemiluminescent substances have all been used as labels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Noncompetitive Immunoassays</a:t>
            </a:r>
          </a:p>
        </p:txBody>
      </p:sp>
      <p:pic>
        <p:nvPicPr>
          <p:cNvPr id="2050" name="Picture 2" descr="C:\Documents and Settings\ritesh.narkar\Desktop\Prashant\fadc5\11 jan\Stevens4e_Ch9-13\Save for webpage\F11_02.jpg"/>
          <p:cNvPicPr>
            <a:picLocks noChangeAspect="1" noChangeArrowheads="1"/>
          </p:cNvPicPr>
          <p:nvPr/>
        </p:nvPicPr>
        <p:blipFill>
          <a:blip r:embed="rId2" cstate="print"/>
          <a:srcRect/>
          <a:stretch>
            <a:fillRect/>
          </a:stretch>
        </p:blipFill>
        <p:spPr bwMode="auto">
          <a:xfrm>
            <a:off x="2222956" y="1405364"/>
            <a:ext cx="4482644" cy="4686812"/>
          </a:xfrm>
          <a:prstGeom prst="rect">
            <a:avLst/>
          </a:prstGeom>
          <a:noFill/>
        </p:spPr>
      </p:pic>
    </p:spTree>
    <p:extLst>
      <p:ext uri="{BB962C8B-B14F-4D97-AF65-F5344CB8AC3E}">
        <p14:creationId xmlns:p14="http://schemas.microsoft.com/office/powerpoint/2010/main" val="2051411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Radioimmunoassay (RIA)</a:t>
            </a:r>
          </a:p>
        </p:txBody>
      </p:sp>
      <p:sp>
        <p:nvSpPr>
          <p:cNvPr id="32770" name="Content Placeholder 2"/>
          <p:cNvSpPr>
            <a:spLocks noGrp="1"/>
          </p:cNvSpPr>
          <p:nvPr>
            <p:ph idx="1"/>
          </p:nvPr>
        </p:nvSpPr>
        <p:spPr/>
        <p:txBody>
          <a:bodyPr/>
          <a:lstStyle/>
          <a:p>
            <a:pPr marL="457200" indent="-457200">
              <a:buFont typeface="Arial" panose="020B0604020202020204" pitchFamily="34" charset="0"/>
              <a:buChar char="•"/>
            </a:pPr>
            <a:r>
              <a:rPr lang="en-US" dirty="0"/>
              <a:t>The f</a:t>
            </a:r>
            <a:r>
              <a:rPr dirty="0"/>
              <a:t>irst immunoassay developed </a:t>
            </a:r>
            <a:endParaRPr lang="en-US" dirty="0"/>
          </a:p>
          <a:p>
            <a:pPr marL="457200" indent="-457200">
              <a:buFont typeface="Arial" panose="020B0604020202020204" pitchFamily="34" charset="0"/>
              <a:buChar char="•"/>
            </a:pPr>
            <a:r>
              <a:rPr lang="en-US" dirty="0"/>
              <a:t>Uses radioactive labels (</a:t>
            </a:r>
            <a:r>
              <a:rPr lang="en-US" baseline="30000" dirty="0"/>
              <a:t>125</a:t>
            </a:r>
            <a:r>
              <a:rPr lang="en-US" dirty="0"/>
              <a:t>I most popular)</a:t>
            </a:r>
            <a:endParaRPr dirty="0"/>
          </a:p>
          <a:p>
            <a:pPr marL="457200" indent="-457200">
              <a:buFont typeface="Arial" panose="020B0604020202020204" pitchFamily="34" charset="0"/>
              <a:buChar char="•"/>
            </a:pPr>
            <a:r>
              <a:rPr lang="en-US" dirty="0"/>
              <a:t>E</a:t>
            </a:r>
            <a:r>
              <a:rPr dirty="0"/>
              <a:t>mits gamma radiation, which is detected by a gamma counter</a:t>
            </a:r>
            <a:endParaRPr lang="en-US" dirty="0"/>
          </a:p>
          <a:p>
            <a:pPr marL="457200" indent="-457200">
              <a:buFont typeface="Arial" panose="020B0604020202020204" pitchFamily="34" charset="0"/>
              <a:buChar char="•"/>
            </a:pPr>
            <a:r>
              <a:rPr lang="en-US" dirty="0"/>
              <a:t>Is extremely sensitive and precise</a:t>
            </a:r>
          </a:p>
          <a:p>
            <a:pPr marL="457200" indent="-457200">
              <a:buFont typeface="Arial" panose="020B0604020202020204" pitchFamily="34" charset="0"/>
              <a:buChar char="•"/>
            </a:pPr>
            <a:r>
              <a:rPr lang="en-US" dirty="0"/>
              <a:t>Measures trace amounts of analytes (such as hormones, serum proteins, and vitamins) that are small in size</a:t>
            </a:r>
            <a:endParaRP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2&quot; unique_id=&quot;10406&quot;&gt;&lt;object type=&quot;3&quot; unique_id=&quot;10407&quot;&gt;&lt;property id=&quot;20148&quot; value=&quot;5&quot;/&gt;&lt;property id=&quot;20300&quot; value=&quot;Slide 1 - &amp;quot;Chapter 11&amp;quot;&quot;/&gt;&lt;property id=&quot;20307&quot; value=&quot;256&quot;/&gt;&lt;/object&gt;&lt;object type=&quot;3&quot; unique_id=&quot;10408&quot;&gt;&lt;property id=&quot;20148&quot; value=&quot;5&quot;/&gt;&lt;property id=&quot;20300&quot; value=&quot;Slide 2 - &amp;quot;Chapter Overview&amp;quot;&quot;/&gt;&lt;property id=&quot;20307&quot; value=&quot;313&quot;/&gt;&lt;/object&gt;&lt;object type=&quot;3&quot; unique_id=&quot;10409&quot;&gt;&lt;property id=&quot;20148&quot; value=&quot;5&quot;/&gt;&lt;property id=&quot;20300&quot; value=&quot;Slide 3 - &amp;quot;Labeled Immunoassays&amp;quot;&quot;/&gt;&lt;property id=&quot;20307&quot; value=&quot;257&quot;/&gt;&lt;/object&gt;&lt;object type=&quot;3&quot; unique_id=&quot;10410&quot;&gt;&lt;property id=&quot;20148&quot; value=&quot;5&quot;/&gt;&lt;property id=&quot;20300&quot; value=&quot;Slide 4 - &amp;quot;Competitive Immunoassays&amp;quot;&quot;/&gt;&lt;property id=&quot;20307&quot; value=&quot;260&quot;/&gt;&lt;/object&gt;&lt;object type=&quot;3&quot; unique_id=&quot;10411&quot;&gt;&lt;property id=&quot;20148&quot; value=&quot;5&quot;/&gt;&lt;property id=&quot;20300&quot; value=&quot;Slide 5 - &amp;quot;Competitive Immunoassays&amp;quot;&quot;/&gt;&lt;property id=&quot;20307&quot; value=&quot;314&quot;/&gt;&lt;/object&gt;&lt;object type=&quot;3&quot; unique_id=&quot;10412&quot;&gt;&lt;property id=&quot;20148&quot; value=&quot;5&quot;/&gt;&lt;property id=&quot;20300&quot; value=&quot;Slide 6 - &amp;quot;Noncompetitive Immunoassays&amp;quot;&quot;/&gt;&lt;property id=&quot;20307&quot; value=&quot;261&quot;/&gt;&lt;/object&gt;&lt;object type=&quot;3&quot; unique_id=&quot;10413&quot;&gt;&lt;property id=&quot;20148&quot; value=&quot;5&quot;/&gt;&lt;property id=&quot;20300&quot; value=&quot;Slide 7 - &amp;quot;Noncompetitive Immunoassays&amp;quot;&quot;/&gt;&lt;property id=&quot;20307&quot; value=&quot;262&quot;/&gt;&lt;/object&gt;&lt;object type=&quot;3&quot; unique_id=&quot;10414&quot;&gt;&lt;property id=&quot;20148&quot; value=&quot;5&quot;/&gt;&lt;property id=&quot;20300&quot; value=&quot;Slide 8 - &amp;quot;Noncompetitive Immunoassays&amp;quot;&quot;/&gt;&lt;property id=&quot;20307&quot; value=&quot;315&quot;/&gt;&lt;/object&gt;&lt;object type=&quot;3&quot; unique_id=&quot;10415&quot;&gt;&lt;property id=&quot;20148&quot; value=&quot;5&quot;/&gt;&lt;property id=&quot;20300&quot; value=&quot;Slide 9 - &amp;quot;Radioimmunoassay (RIA)&amp;quot;&quot;/&gt;&lt;property id=&quot;20307&quot; value=&quot;271&quot;/&gt;&lt;/object&gt;&lt;object type=&quot;3&quot; unique_id=&quot;10416&quot;&gt;&lt;property id=&quot;20148&quot; value=&quot;5&quot;/&gt;&lt;property id=&quot;20300&quot; value=&quot;Slide 10 - &amp;quot;Radioimmunoassay (RIA)&amp;quot;&quot;/&gt;&lt;property id=&quot;20307&quot; value=&quot;273&quot;/&gt;&lt;/object&gt;&lt;object type=&quot;3&quot; unique_id=&quot;10417&quot;&gt;&lt;property id=&quot;20148&quot; value=&quot;5&quot;/&gt;&lt;property id=&quot;20300&quot; value=&quot;Slide 11 - &amp;quot;Enzyme Immunoassays (EIA)&amp;quot;&quot;/&gt;&lt;property id=&quot;20307&quot; value=&quot;275&quot;/&gt;&lt;/object&gt;&lt;object type=&quot;3&quot; unique_id=&quot;10418&quot;&gt;&lt;property id=&quot;20148&quot; value=&quot;5&quot;/&gt;&lt;property id=&quot;20300&quot; value=&quot;Slide 12 - &amp;quot;Heterogeneous EIAs&amp;quot;&quot;/&gt;&lt;property id=&quot;20307&quot; value=&quot;277&quot;/&gt;&lt;/object&gt;&lt;object type=&quot;3&quot; unique_id=&quot;10419&quot;&gt;&lt;property id=&quot;20148&quot; value=&quot;5&quot;/&gt;&lt;property id=&quot;20300&quot; value=&quot;Slide 13 - &amp;quot;Heterogeneous EIAs&amp;quot;&quot;/&gt;&lt;property id=&quot;20307&quot; value=&quot;279&quot;/&gt;&lt;/object&gt;&lt;object type=&quot;3&quot; unique_id=&quot;10420&quot;&gt;&lt;property id=&quot;20148&quot; value=&quot;5&quot;/&gt;&lt;property id=&quot;20300&quot; value=&quot;Slide 14 - &amp;quot;Heterogeneous EIAs: ELISA&amp;quot;&quot;/&gt;&lt;property id=&quot;20307&quot; value=&quot;281&quot;/&gt;&lt;/object&gt;&lt;object type=&quot;3&quot; unique_id=&quot;10421&quot;&gt;&lt;property id=&quot;20148&quot; value=&quot;5&quot;/&gt;&lt;property id=&quot;20300&quot; value=&quot;Slide 15 - &amp;quot;Heterogeneous EIAs: ELISA&amp;quot;&quot;/&gt;&lt;property id=&quot;20307&quot; value=&quot;317&quot;/&gt;&lt;/object&gt;&lt;object type=&quot;3&quot; unique_id=&quot;10422&quot;&gt;&lt;property id=&quot;20148&quot; value=&quot;5&quot;/&gt;&lt;property id=&quot;20300&quot; value=&quot;Slide 16 - &amp;quot;Heterogeneous EIAs&amp;quot;&quot;/&gt;&lt;property id=&quot;20307&quot; value=&quot;284&quot;/&gt;&lt;/object&gt;&lt;object type=&quot;3&quot; unique_id=&quot;10423&quot;&gt;&lt;property id=&quot;20148&quot; value=&quot;5&quot;/&gt;&lt;property id=&quot;20300&quot; value=&quot;Slide 17 - &amp;quot;Heterogeneous EIAs&amp;quot;&quot;/&gt;&lt;property id=&quot;20307&quot; value=&quot;318&quot;/&gt;&lt;/object&gt;&lt;object type=&quot;3&quot; unique_id=&quot;10424&quot;&gt;&lt;property id=&quot;20148&quot; value=&quot;5&quot;/&gt;&lt;property id=&quot;20300&quot; value=&quot;Slide 18 - &amp;quot;Heterogeneous EIAs&amp;quot;&quot;/&gt;&lt;property id=&quot;20307&quot; value=&quot;319&quot;/&gt;&lt;/object&gt;&lt;object type=&quot;3&quot; unique_id=&quot;10425&quot;&gt;&lt;property id=&quot;20148&quot; value=&quot;5&quot;/&gt;&lt;property id=&quot;20300&quot; value=&quot;Slide 19 - &amp;quot;Homogenous EIAs&amp;quot;&quot;/&gt;&lt;property id=&quot;20307&quot; value=&quot;316&quot;/&gt;&lt;/object&gt;&lt;object type=&quot;3&quot; unique_id=&quot;10426&quot;&gt;&lt;property id=&quot;20148&quot; value=&quot;5&quot;/&gt;&lt;property id=&quot;20300&quot; value=&quot;Slide 20 - &amp;quot;Homogenous EIAs&amp;quot;&quot;/&gt;&lt;property id=&quot;20307&quot; value=&quot;321&quot;/&gt;&lt;/object&gt;&lt;object type=&quot;3&quot; unique_id=&quot;10427&quot;&gt;&lt;property id=&quot;20148&quot; value=&quot;5&quot;/&gt;&lt;property id=&quot;20300&quot; value=&quot;Slide 21 - &amp;quot;Rapid Immunoassays&amp;quot;&quot;/&gt;&lt;property id=&quot;20307&quot; value=&quot;287&quot;/&gt;&lt;/object&gt;&lt;object type=&quot;3&quot; unique_id=&quot;10428&quot;&gt;&lt;property id=&quot;20148&quot; value=&quot;5&quot;/&gt;&lt;property id=&quot;20300&quot; value=&quot;Slide 22 - &amp;quot;Rapid Immunoassays: Immunochromatography&amp;quot;&quot;/&gt;&lt;property id=&quot;20307&quot; value=&quot;320&quot;/&gt;&lt;/object&gt;&lt;object type=&quot;3&quot; unique_id=&quot;10429&quot;&gt;&lt;property id=&quot;20148&quot; value=&quot;5&quot;/&gt;&lt;property id=&quot;20300&quot; value=&quot;Slide 23 - &amp;quot;Fluorescent Immunoassays&amp;quot;&quot;/&gt;&lt;property id=&quot;20307&quot; value=&quot;300&quot;/&gt;&lt;/object&gt;&lt;object type=&quot;3&quot; unique_id=&quot;10430&quot;&gt;&lt;property id=&quot;20148&quot; value=&quot;5&quot;/&gt;&lt;property id=&quot;20300&quot; value=&quot;Slide 24 - &amp;quot;Fluorescent Immunoassays&amp;quot;&quot;/&gt;&lt;property id=&quot;20307&quot; value=&quot;302&quot;/&gt;&lt;/object&gt;&lt;object type=&quot;3&quot; unique_id=&quot;10431&quot;&gt;&lt;property id=&quot;20148&quot; value=&quot;5&quot;/&gt;&lt;property id=&quot;20300&quot; value=&quot;Slide 25 - &amp;quot;Fluorescent Immunoassays&amp;quot;&quot;/&gt;&lt;property id=&quot;20307&quot; value=&quot;303&quot;/&gt;&lt;/object&gt;&lt;object type=&quot;3&quot; unique_id=&quot;10432&quot;&gt;&lt;property id=&quot;20148&quot; value=&quot;5&quot;/&gt;&lt;property id=&quot;20300&quot; value=&quot;Slide 26 - &amp;quot;Direct vs. Indirect Immunofluorescent Assays&amp;quot;&quot;/&gt;&lt;property id=&quot;20307&quot; value=&quot;322&quot;/&gt;&lt;/object&gt;&lt;object type=&quot;3&quot; unique_id=&quot;10433&quot;&gt;&lt;property id=&quot;20148&quot; value=&quot;5&quot;/&gt;&lt;property id=&quot;20300&quot; value=&quot;Slide 27 - &amp;quot;Fluorescence Polarization Immunoassay (FPIA) &amp;quot;&quot;/&gt;&lt;property id=&quot;20307&quot; value=&quot;305&quot;/&gt;&lt;/object&gt;&lt;object type=&quot;3&quot; unique_id=&quot;10434&quot;&gt;&lt;property id=&quot;20148&quot; value=&quot;5&quot;/&gt;&lt;property id=&quot;20300&quot; value=&quot;Slide 28 - &amp;quot;Fluorescence polarization immunoassay (FPIA) &amp;quot;&quot;/&gt;&lt;property id=&quot;20307&quot; value=&quot;307&quot;/&gt;&lt;/object&gt;&lt;object type=&quot;3&quot; unique_id=&quot;10435&quot;&gt;&lt;property id=&quot;20148&quot; value=&quot;5&quot;/&gt;&lt;property id=&quot;20300&quot; value=&quot;Slide 29 - &amp;quot;Chemiluminescent Immunoassays&amp;quot;&quot;/&gt;&lt;property id=&quot;20307&quot; value=&quot;310&quot;/&gt;&lt;/object&gt;&lt;object type=&quot;3&quot; unique_id=&quot;10436&quot;&gt;&lt;property id=&quot;20148&quot; value=&quot;5&quot;/&gt;&lt;property id=&quot;20300&quot; value=&quot;Slide 30 - &amp;quot;Summary&amp;quot;&quot;/&gt;&lt;property id=&quot;20307&quot; value=&quot;312&quot;/&gt;&lt;/object&gt;&lt;object type=&quot;3&quot; unique_id=&quot;10437&quot;&gt;&lt;property id=&quot;20148&quot; value=&quot;5&quot;/&gt;&lt;property id=&quot;20300&quot; value=&quot;Slide 31 - &amp;quot;Summary&amp;quot;&quot;/&gt;&lt;property id=&quot;20307&quot; value=&quot;325&quot;/&gt;&lt;/object&gt;&lt;object type=&quot;3&quot; unique_id=&quot;10438&quot;&gt;&lt;property id=&quot;20148&quot; value=&quot;5&quot;/&gt;&lt;property id=&quot;20300&quot; value=&quot;Slide 32 - &amp;quot;Summary&amp;quot;&quot;/&gt;&lt;property id=&quot;20307&quot; value=&quot;323&quot;/&gt;&lt;/object&gt;&lt;object type=&quot;3&quot; unique_id=&quot;10439&quot;&gt;&lt;property id=&quot;20148&quot; value=&quot;5&quot;/&gt;&lt;property id=&quot;20300&quot; value=&quot;Slide 33 - &amp;quot;Summary&amp;quot;&quot;/&gt;&lt;property id=&quot;20307&quot; value=&quot;326&quot;/&gt;&lt;/object&gt;&lt;object type=&quot;3&quot; unique_id=&quot;10440&quot;&gt;&lt;property id=&quot;20148&quot; value=&quot;5&quot;/&gt;&lt;property id=&quot;20300&quot; value=&quot;Slide 34 - &amp;quot;Summary&amp;quot;&quot;/&gt;&lt;property id=&quot;20307&quot; value=&quot;324&quot;/&gt;&lt;/object&gt;&lt;/object&gt;&lt;object type=&quot;8&quot; unique_id=&quot;10476&quot;&gt;&lt;/object&gt;&lt;/object&gt;&lt;/database&gt;"/>
  <p:tag name="SECTOMILLISECCONVERTED" val="1"/>
</p:tagLst>
</file>

<file path=ppt/theme/theme1.xml><?xml version="1.0" encoding="utf-8"?>
<a:theme xmlns:a="http://schemas.openxmlformats.org/drawingml/2006/main" name="Stevens">
  <a:themeElements>
    <a:clrScheme name="Custom 1">
      <a:dk1>
        <a:srgbClr val="A03515"/>
      </a:dk1>
      <a:lt1>
        <a:srgbClr val="FFFFFF"/>
      </a:lt1>
      <a:dk2>
        <a:srgbClr val="A03515"/>
      </a:dk2>
      <a:lt2>
        <a:srgbClr val="D8A58A"/>
      </a:lt2>
      <a:accent1>
        <a:srgbClr val="D8A58A"/>
      </a:accent1>
      <a:accent2>
        <a:srgbClr val="D8A58A"/>
      </a:accent2>
      <a:accent3>
        <a:srgbClr val="FFFFFF"/>
      </a:accent3>
      <a:accent4>
        <a:srgbClr val="C00000"/>
      </a:accent4>
      <a:accent5>
        <a:srgbClr val="D8A58A"/>
      </a:accent5>
      <a:accent6>
        <a:srgbClr val="D8A58A"/>
      </a:accent6>
      <a:hlink>
        <a:srgbClr val="0000CC"/>
      </a:hlink>
      <a:folHlink>
        <a:srgbClr val="8668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Stevens</Template>
  <TotalTime>2187</TotalTime>
  <Words>1761</Words>
  <Application>Microsoft Office PowerPoint</Application>
  <PresentationFormat>On-screen Show (4:3)</PresentationFormat>
  <Paragraphs>158</Paragraphs>
  <Slides>34</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ＭＳ Ｐゴシック</vt:lpstr>
      <vt:lpstr>Adobe Heiti Std R</vt:lpstr>
      <vt:lpstr>Arial</vt:lpstr>
      <vt:lpstr>Calibri</vt:lpstr>
      <vt:lpstr>Calibri Light</vt:lpstr>
      <vt:lpstr>Times New Roman</vt:lpstr>
      <vt:lpstr>Wingdings</vt:lpstr>
      <vt:lpstr>Stevens</vt:lpstr>
      <vt:lpstr>Template</vt:lpstr>
      <vt:lpstr>Custom Design</vt:lpstr>
      <vt:lpstr>Part X</vt:lpstr>
      <vt:lpstr>Chapter Overview</vt:lpstr>
      <vt:lpstr>Labeled Immunoassays</vt:lpstr>
      <vt:lpstr>Competitive Immunoassays</vt:lpstr>
      <vt:lpstr>Competitive Immunoassays</vt:lpstr>
      <vt:lpstr>Noncompetitive Immunoassays</vt:lpstr>
      <vt:lpstr>Noncompetitive Immunoassays</vt:lpstr>
      <vt:lpstr>Noncompetitive Immunoassays</vt:lpstr>
      <vt:lpstr>Radioimmunoassay (RIA)</vt:lpstr>
      <vt:lpstr>Radioimmunoassay (RIA)</vt:lpstr>
      <vt:lpstr>Enzyme Immunoassays (EIAs)</vt:lpstr>
      <vt:lpstr>Heterogeneous EIAs</vt:lpstr>
      <vt:lpstr>Heterogeneous EIAs</vt:lpstr>
      <vt:lpstr>Heterogeneous EIAs: ELISA</vt:lpstr>
      <vt:lpstr>Heterogeneous EIAs: ELISA</vt:lpstr>
      <vt:lpstr>Heterogeneous EIAs</vt:lpstr>
      <vt:lpstr>Heterogeneous EIAs</vt:lpstr>
      <vt:lpstr>Heterogeneous EIAs</vt:lpstr>
      <vt:lpstr>Homogenous EIAs</vt:lpstr>
      <vt:lpstr>Homogenous EIAs</vt:lpstr>
      <vt:lpstr>Rapid Immunoassays</vt:lpstr>
      <vt:lpstr>Rapid Immunoassays: Immunochromatography</vt:lpstr>
      <vt:lpstr>Fluorescent Immunoassays</vt:lpstr>
      <vt:lpstr>Fluorescent Immunoassays</vt:lpstr>
      <vt:lpstr>Fluorescent Immunoassays</vt:lpstr>
      <vt:lpstr>Direct vs. Indirect Immunofluorescent Assays</vt:lpstr>
      <vt:lpstr>Fluorescence Polarization Immunoassay (FPIA) </vt:lpstr>
      <vt:lpstr>Fluorescence polarization immunoassay (FPIA) </vt:lpstr>
      <vt:lpstr>Chemiluminescent Immunoassays</vt:lpstr>
      <vt:lpstr>Summary</vt:lpstr>
      <vt:lpstr>Summary</vt:lpstr>
      <vt:lpstr>Summary</vt:lpstr>
      <vt:lpstr>Summary</vt:lpstr>
      <vt:lpstr>Summary</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Labeled Immunoassays</dc:title>
  <dc:creator>Michelle Moy</dc:creator>
  <cp:lastModifiedBy>Tyler Thomas</cp:lastModifiedBy>
  <cp:revision>119</cp:revision>
  <cp:lastPrinted>2016-11-17T01:20:31Z</cp:lastPrinted>
  <dcterms:created xsi:type="dcterms:W3CDTF">2009-12-02T22:54:49Z</dcterms:created>
  <dcterms:modified xsi:type="dcterms:W3CDTF">2023-08-21T18:35:55Z</dcterms:modified>
</cp:coreProperties>
</file>