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90" r:id="rId3"/>
    <p:sldId id="292" r:id="rId4"/>
    <p:sldId id="294" r:id="rId5"/>
    <p:sldId id="293" r:id="rId6"/>
    <p:sldId id="295" r:id="rId7"/>
    <p:sldId id="296" r:id="rId8"/>
    <p:sldId id="298" r:id="rId9"/>
    <p:sldId id="297" r:id="rId10"/>
    <p:sldId id="299" r:id="rId11"/>
    <p:sldId id="300" r:id="rId12"/>
    <p:sldId id="301" r:id="rId13"/>
    <p:sldId id="302" r:id="rId14"/>
    <p:sldId id="303" r:id="rId15"/>
    <p:sldId id="304" r:id="rId16"/>
    <p:sldId id="305" r:id="rId17"/>
    <p:sldId id="306" r:id="rId18"/>
    <p:sldId id="318" r:id="rId19"/>
    <p:sldId id="307" r:id="rId20"/>
    <p:sldId id="310" r:id="rId21"/>
    <p:sldId id="308" r:id="rId22"/>
    <p:sldId id="311" r:id="rId23"/>
    <p:sldId id="312" r:id="rId24"/>
    <p:sldId id="313" r:id="rId25"/>
    <p:sldId id="314" r:id="rId26"/>
    <p:sldId id="309" r:id="rId27"/>
    <p:sldId id="315" r:id="rId28"/>
    <p:sldId id="316" r:id="rId29"/>
    <p:sldId id="317" r:id="rId30"/>
    <p:sldId id="319" r:id="rId31"/>
    <p:sldId id="291" r:id="rId32"/>
    <p:sldId id="320" r:id="rId33"/>
  </p:sldIdLst>
  <p:sldSz cx="9144000" cy="6858000" type="screen4x3"/>
  <p:notesSz cx="7010400" cy="9296400"/>
  <p:custDataLst>
    <p:tags r:id="rId35"/>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ard Miller" initials=""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8229" autoAdjust="0"/>
  </p:normalViewPr>
  <p:slideViewPr>
    <p:cSldViewPr>
      <p:cViewPr varScale="1">
        <p:scale>
          <a:sx n="120" d="100"/>
          <a:sy n="120" d="100"/>
        </p:scale>
        <p:origin x="1344"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8AE741B9-9058-41D8-9653-4E4C11C7031C}" type="datetimeFigureOut">
              <a:rPr lang="en-US"/>
              <a:pPr>
                <a:defRPr/>
              </a:pPr>
              <a:t>8/21/2023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9B5350FC-F864-4BF6-9328-69F5C515EFC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625" indent="-174625" eaLnBrk="1" hangingPunct="1">
              <a:spcBef>
                <a:spcPct val="0"/>
              </a:spcBef>
              <a:buFontTx/>
              <a:buChar char="•"/>
            </a:pPr>
            <a:r>
              <a:rPr lang="en-US" altLang="en-US"/>
              <a:t>British immunologists Gell and Coombs classified the hypersensitivity reactions into four types based on their immunologic mechanisms.</a:t>
            </a:r>
          </a:p>
          <a:p>
            <a:pPr marL="174625" indent="-174625" eaLnBrk="1" hangingPunct="1">
              <a:spcBef>
                <a:spcPct val="0"/>
              </a:spcBef>
              <a:buFontTx/>
              <a:buChar char="•"/>
            </a:pPr>
            <a:r>
              <a:rPr lang="en-US" altLang="en-US"/>
              <a:t>These are referred to as types I, II, III, and IV.</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1E4073E-45DD-445A-81BC-DBCA932D16D4}" type="slidenum">
              <a:rPr lang="en-US" altLang="en-US" smtClean="0">
                <a:latin typeface="Calibri" panose="020F0502020204030204" pitchFamily="34" charset="0"/>
              </a:rPr>
              <a:pPr/>
              <a:t>3</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625" indent="-174625" eaLnBrk="1" hangingPunct="1">
              <a:spcBef>
                <a:spcPct val="0"/>
              </a:spcBef>
              <a:buFontTx/>
              <a:buChar char="•"/>
            </a:pPr>
            <a:r>
              <a:rPr lang="en-US" altLang="en-US"/>
              <a:t>This test was formerly known as RIST (radioimmunosorbent test).</a:t>
            </a:r>
          </a:p>
          <a:p>
            <a:pPr marL="174625" indent="-174625" eaLnBrk="1" hangingPunct="1">
              <a:spcBef>
                <a:spcPct val="0"/>
              </a:spcBef>
              <a:buFontTx/>
              <a:buChar char="•"/>
            </a:pPr>
            <a:r>
              <a:rPr lang="en-US" altLang="en-US"/>
              <a:t>Patient serum is incubated with a solid phase to which an anti-IgE is bound, followed by addition of an enzyme-labeled anti-IgE.</a:t>
            </a:r>
          </a:p>
          <a:p>
            <a:pPr marL="174625" indent="-174625" eaLnBrk="1" hangingPunct="1">
              <a:spcBef>
                <a:spcPct val="0"/>
              </a:spcBef>
              <a:buFontTx/>
              <a:buChar char="•"/>
            </a:pPr>
            <a:r>
              <a:rPr lang="en-US" altLang="en-US"/>
              <a:t>Fluorescence is produced in proportion to the amount of allergen-specific IgE in the patient sample.</a:t>
            </a:r>
          </a:p>
          <a:p>
            <a:pPr marL="174625" indent="-174625" eaLnBrk="1" hangingPunct="1">
              <a:spcBef>
                <a:spcPct val="0"/>
              </a:spcBef>
              <a:buFontTx/>
              <a:buChar char="•"/>
            </a:pPr>
            <a:r>
              <a:rPr lang="en-US" altLang="en-US"/>
              <a:t>A cutoff value of 100 kU/L is considered the upper limit of normal.</a:t>
            </a:r>
          </a:p>
          <a:p>
            <a:pPr marL="174625" indent="-174625" eaLnBrk="1" hangingPunct="1">
              <a:spcBef>
                <a:spcPct val="0"/>
              </a:spcBef>
              <a:buFontTx/>
              <a:buChar char="•"/>
            </a:pPr>
            <a:r>
              <a:rPr lang="en-US" altLang="en-US"/>
              <a:t>Elevated IgE levels may not necessarily correlate with presence of clinical allergy.</a:t>
            </a:r>
          </a:p>
          <a:p>
            <a:pPr marL="174625" indent="-174625" eaLnBrk="1" hangingPunct="1">
              <a:spcBef>
                <a:spcPct val="0"/>
              </a:spcBef>
              <a:buFontTx/>
              <a:buChar char="•"/>
            </a:pPr>
            <a:r>
              <a:rPr lang="en-US" altLang="en-US"/>
              <a:t>This test is more beneficial in evaluating patients with other conditions in which IgE is elevated, such as helminth infections and certain immunodeficiencies.</a:t>
            </a:r>
          </a:p>
          <a:p>
            <a:pPr marL="174625" indent="-174625" eaLnBrk="1" hangingPunct="1">
              <a:spcBef>
                <a:spcPct val="0"/>
              </a:spcBef>
              <a:buFontTx/>
              <a:buChar char="•"/>
            </a:pPr>
            <a:r>
              <a:rPr lang="en-US" altLang="en-US"/>
              <a:t>Total IgE testing is also helpful in monitoring patients undergoing allergy immunotherapy or treatment with monoclonal anti-IgE.</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D11F38F-60EA-4A88-AC35-CD05F9A7B1F5}" type="slidenum">
              <a:rPr lang="en-US" altLang="en-US" smtClean="0">
                <a:latin typeface="Calibri" panose="020F0502020204030204" pitchFamily="34" charset="0"/>
              </a:rPr>
              <a:pPr/>
              <a:t>13</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C604CC4-5CB1-4B0F-9CC1-5FECB62CA1B6}" type="slidenum">
              <a:rPr lang="en-US" altLang="en-US" smtClean="0">
                <a:latin typeface="Calibri" panose="020F0502020204030204" pitchFamily="34" charset="0"/>
              </a:rPr>
              <a:pPr/>
              <a:t>14</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ltLang="en-US"/>
              <a:t>ADCC = antibody-dependent cellular cytotoxicity.</a:t>
            </a:r>
          </a:p>
          <a:p>
            <a:pPr marL="171450" indent="-171450" eaLnBrk="1" hangingPunct="1">
              <a:spcBef>
                <a:spcPct val="0"/>
              </a:spcBef>
              <a:buFontTx/>
              <a:buChar char="•"/>
            </a:pPr>
            <a:r>
              <a:rPr lang="en-US" altLang="en-US"/>
              <a:t>Cell damage in type II hypersensitivity can occur by one of three mechanisms: C’-mediated lysis, opsonization, or ADCC.</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4E17DF0-3707-4F44-81B2-DE2EE3062E37}" type="slidenum">
              <a:rPr lang="en-US" altLang="en-US" smtClean="0">
                <a:latin typeface="Calibri" panose="020F0502020204030204" pitchFamily="34" charset="0"/>
              </a:rPr>
              <a:pPr/>
              <a:t>15</a:t>
            </a:fld>
            <a:endParaRPr lang="en-US"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625" indent="-174625" eaLnBrk="1" hangingPunct="1">
              <a:spcBef>
                <a:spcPct val="0"/>
              </a:spcBef>
              <a:buFontTx/>
              <a:buChar char="•"/>
            </a:pPr>
            <a:r>
              <a:rPr lang="en-US" altLang="en-US"/>
              <a:t>There are two types of antibodies against RBCs: warm reactive IgG antibodies, which react at 37°C and mainly cause extravascular hemolysis; and cold agglutinins, IgM antibodies that are specific for the Ii blood group antigens and react below 30°C. </a:t>
            </a:r>
          </a:p>
          <a:p>
            <a:pPr marL="174625" indent="-174625" eaLnBrk="1" hangingPunct="1">
              <a:spcBef>
                <a:spcPct val="0"/>
              </a:spcBef>
              <a:buFontTx/>
              <a:buChar char="•"/>
            </a:pPr>
            <a:r>
              <a:rPr lang="en-US" altLang="en-US"/>
              <a:t>Polyclonal cold agglutinins are formed in response to certain infections, such as </a:t>
            </a:r>
            <a:r>
              <a:rPr lang="en-US" altLang="en-US" i="1"/>
              <a:t>Mycoplasma</a:t>
            </a:r>
            <a:r>
              <a:rPr lang="en-US" altLang="en-US"/>
              <a:t> pneumonia and infectious mononucleosis. Monoclonal cold agglutinins have been associated with B-cell lymphoproliferative disorders. Cold agglutinins can bind to RBCs to form lattices, which can obstruct small capillaries in the skin in areas exposed to the cold, such as the fingers and toes.</a:t>
            </a:r>
          </a:p>
          <a:p>
            <a:pPr marL="174625" indent="-174625" eaLnBrk="1" hangingPunct="1">
              <a:spcBef>
                <a:spcPct val="0"/>
              </a:spcBef>
              <a:buFontTx/>
              <a:buChar char="•"/>
            </a:pPr>
            <a:r>
              <a:rPr lang="en-US" altLang="en-US"/>
              <a:t>Paroxysmal cold hemoglobinuria is a transient condition in which patients produce an anti-RBC antibody after having certain viral infections. The antibody is biphasic, binding to RBCs at cold temperatures and activating C’ at 37°C to produce intermittent hemolysis. Hemoglobin can be seen in the urine.</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869C5C7-65A7-47C9-8377-1A9F76E2217A}" type="slidenum">
              <a:rPr lang="en-US" altLang="en-US" smtClean="0">
                <a:latin typeface="Calibri" panose="020F0502020204030204" pitchFamily="34" charset="0"/>
              </a:rPr>
              <a:pPr/>
              <a:t>16</a:t>
            </a:fld>
            <a:endParaRPr lang="en-US"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625" indent="-174625" eaLnBrk="1" hangingPunct="1">
              <a:spcBef>
                <a:spcPct val="0"/>
              </a:spcBef>
              <a:buFontTx/>
              <a:buChar char="•"/>
            </a:pPr>
            <a:r>
              <a:rPr lang="en-US" altLang="en-US"/>
              <a:t>The mother becomes exposed to RBC antigens of paternal origin during the delivery of her first child, when the fetal RBCs can leak into the mother’s circulation. As a result, the mother can develop memory B cells, which can be activated against the same RBC antigens on fetal cells during a second or subsequent pregnancy. These antibodies can cross the placenta and destroy the RBCs of the fetus, leading to fetal abortion, stillbirth, or HDN. In HDN, the baby’s RBCs are lysed, releasing free hemoglobin, which is converted to bilirubin.  Excess bilirubin can result in jaundice and brain damage.</a:t>
            </a:r>
          </a:p>
          <a:p>
            <a:pPr marL="174625" indent="-174625" eaLnBrk="1" hangingPunct="1">
              <a:spcBef>
                <a:spcPct val="0"/>
              </a:spcBef>
              <a:buFontTx/>
              <a:buChar char="•"/>
            </a:pPr>
            <a:r>
              <a:rPr lang="en-US" altLang="en-US"/>
              <a:t>Production of Rh antibodies in this situation can be prevented by testing pregnant women to see if they are Rh(-) and administering an anti-D globulin called RhoGam during pregnancy and soon after delivery.</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6A37529-CF52-4BD1-B3F9-1649233D570E}" type="slidenum">
              <a:rPr lang="en-US" altLang="en-US" smtClean="0">
                <a:latin typeface="Calibri" panose="020F0502020204030204" pitchFamily="34" charset="0"/>
              </a:rPr>
              <a:pPr/>
              <a:t>17</a:t>
            </a:fld>
            <a:endParaRPr lang="en-US"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625" indent="-174625" eaLnBrk="1" hangingPunct="1">
              <a:spcBef>
                <a:spcPct val="0"/>
              </a:spcBef>
              <a:buFontTx/>
              <a:buChar char="•"/>
            </a:pPr>
            <a:r>
              <a:rPr lang="en-US" altLang="en-US"/>
              <a:t>The mother becomes exposed to RBC antigens of paternal origin during the delivery of her first child, when the fetal RBCs can leak into the mother’s circulation. As a result, the mother can develop memory B cells, which can be activated against the same RBC antigens on fetal cells during a second or subsequent pregnancy. These antibodies can cross the placenta and destroy the RBCs of the fetus, leading to fetal abortion, stillbirth, or HDN. In HDN, the baby’s RBCs are lysed, releasing free hemoglobin, which is converted to bilirubin.  Excess bilirubin can result in jaundice and brain damage.</a:t>
            </a:r>
          </a:p>
          <a:p>
            <a:pPr marL="174625" indent="-174625" eaLnBrk="1" hangingPunct="1">
              <a:spcBef>
                <a:spcPct val="0"/>
              </a:spcBef>
              <a:buFontTx/>
              <a:buChar char="•"/>
            </a:pPr>
            <a:r>
              <a:rPr lang="en-US" altLang="en-US"/>
              <a:t>Production of Rh antibodies in this situation can be prevented by testing pregnant women to see if they are Rh(-) and administering an anti-D globulin called RhoGam during pregnancy and soon after delivery.</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6A37529-CF52-4BD1-B3F9-1649233D570E}" type="slidenum">
              <a:rPr lang="en-US" altLang="en-US" smtClean="0">
                <a:latin typeface="Calibri" panose="020F0502020204030204" pitchFamily="34" charset="0"/>
              </a:rPr>
              <a:pPr/>
              <a:t>18</a:t>
            </a:fld>
            <a:endParaRPr lang="en-US"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4708" indent="-174708" defTabSz="931774" eaLnBrk="1" fontAlgn="auto" hangingPunct="1">
              <a:spcBef>
                <a:spcPts val="0"/>
              </a:spcBef>
              <a:spcAft>
                <a:spcPts val="0"/>
              </a:spcAft>
              <a:buFont typeface="Arial" panose="020B0604020202020204" pitchFamily="34" charset="0"/>
              <a:buChar char="•"/>
              <a:defRPr/>
            </a:pPr>
            <a:r>
              <a:rPr lang="en-US" dirty="0"/>
              <a:t>This test is performed to detect potential transfusion reactions, HDN, and autoimmune hemolytic anemia.</a:t>
            </a:r>
          </a:p>
          <a:p>
            <a:pPr eaLnBrk="1" fontAlgn="auto" hangingPunct="1">
              <a:spcBef>
                <a:spcPts val="0"/>
              </a:spcBef>
              <a:spcAft>
                <a:spcPts val="0"/>
              </a:spcAft>
              <a:defRPr/>
            </a:pPr>
            <a:endParaRPr lang="en-US" dirty="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AC3C89E-CCD7-4841-88F0-663FAFA28127}" type="slidenum">
              <a:rPr lang="en-US" altLang="en-US" smtClean="0">
                <a:latin typeface="Calibri" panose="020F0502020204030204" pitchFamily="34" charset="0"/>
              </a:rPr>
              <a:pPr/>
              <a:t>19</a:t>
            </a:fld>
            <a:endParaRPr lang="en-US"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625" indent="-174625" defTabSz="930275" eaLnBrk="1" hangingPunct="1">
              <a:spcBef>
                <a:spcPct val="0"/>
              </a:spcBef>
              <a:buFontTx/>
              <a:buChar char="•"/>
            </a:pPr>
            <a:r>
              <a:rPr lang="en-US" altLang="en-US"/>
              <a:t>The test is performed in the cross-matching of blood to detect potential transfusion reactions.</a:t>
            </a:r>
          </a:p>
          <a:p>
            <a:pPr marL="174625" indent="-174625" defTabSz="930275" eaLnBrk="1" hangingPunct="1">
              <a:spcBef>
                <a:spcPct val="0"/>
              </a:spcBef>
              <a:buFontTx/>
              <a:buChar char="•"/>
            </a:pPr>
            <a:r>
              <a:rPr lang="en-US" altLang="en-US"/>
              <a:t>The test can also be used to type patient RBCs for specific blood group antigens by incubation with antisera specific for RBC antigens.</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A0C5F56-2C96-4CD7-85C6-C3740F3F2A95}" type="slidenum">
              <a:rPr lang="en-US" altLang="en-US" smtClean="0">
                <a:latin typeface="Calibri" panose="020F0502020204030204" pitchFamily="34" charset="0"/>
              </a:rPr>
              <a:pPr/>
              <a:t>20</a:t>
            </a:fld>
            <a:endParaRPr lang="en-US"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625" indent="-174625" eaLnBrk="1" hangingPunct="1">
              <a:spcBef>
                <a:spcPct val="0"/>
              </a:spcBef>
              <a:buFontTx/>
              <a:buChar char="•"/>
            </a:pPr>
            <a:r>
              <a:rPr lang="en-US" altLang="en-US"/>
              <a:t>Precipitation of small immune complexes usually occurs under conditions of mild antigen excess. The areas most affected are the glomerular basement membrane, vascular endothelium, joint linings, and pulmonary alveolar membranes.</a:t>
            </a:r>
          </a:p>
          <a:p>
            <a:pPr marL="174625" indent="-174625" eaLnBrk="1" hangingPunct="1">
              <a:spcBef>
                <a:spcPct val="0"/>
              </a:spcBef>
              <a:buFontTx/>
              <a:buChar char="•"/>
            </a:pPr>
            <a:r>
              <a:rPr lang="en-US" altLang="en-US"/>
              <a:t>Complement components such as C5a cause chemotaxis of macrophages and neutrophils.</a:t>
            </a:r>
          </a:p>
          <a:p>
            <a:pPr marL="174625" indent="-174625" eaLnBrk="1" hangingPunct="1">
              <a:spcBef>
                <a:spcPct val="0"/>
              </a:spcBef>
              <a:buFontTx/>
              <a:buChar char="•"/>
            </a:pPr>
            <a:r>
              <a:rPr lang="en-US" altLang="en-US"/>
              <a:t>The reaction can be local or systemic.</a:t>
            </a:r>
          </a:p>
          <a:p>
            <a:pPr marL="174625" indent="-174625" eaLnBrk="1" hangingPunct="1">
              <a:spcBef>
                <a:spcPct val="0"/>
              </a:spcBef>
              <a:buFontTx/>
              <a:buChar char="•"/>
            </a:pPr>
            <a:endParaRPr lang="en-US" altLang="en-US"/>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E134222-E0D5-43C2-A622-14AF043865A5}" type="slidenum">
              <a:rPr lang="en-US" altLang="en-US" smtClean="0">
                <a:latin typeface="Calibri" panose="020F0502020204030204" pitchFamily="34" charset="0"/>
              </a:rPr>
              <a:pPr/>
              <a:t>21</a:t>
            </a:fld>
            <a:endParaRPr lang="en-US" altLang="en-U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625" indent="-174625" eaLnBrk="1" hangingPunct="1">
              <a:spcBef>
                <a:spcPct val="0"/>
              </a:spcBef>
              <a:buFontTx/>
              <a:buChar char="•"/>
            </a:pPr>
            <a:r>
              <a:rPr lang="en-US" altLang="en-US"/>
              <a:t>Named after Maurice Arthus, who induced the reaction in laboratory rabbits in 1903.</a:t>
            </a:r>
          </a:p>
          <a:p>
            <a:pPr marL="174625" indent="-174625" eaLnBrk="1" hangingPunct="1">
              <a:spcBef>
                <a:spcPct val="0"/>
              </a:spcBef>
              <a:buFontTx/>
              <a:buChar char="•"/>
            </a:pPr>
            <a:r>
              <a:rPr lang="en-US" altLang="en-US"/>
              <a:t>Immune complexes form that deposit in the small blood vessels in the skin.</a:t>
            </a:r>
          </a:p>
          <a:p>
            <a:pPr marL="174625" indent="-174625" eaLnBrk="1" hangingPunct="1">
              <a:spcBef>
                <a:spcPct val="0"/>
              </a:spcBef>
              <a:buFontTx/>
              <a:buChar char="•"/>
            </a:pPr>
            <a:r>
              <a:rPr lang="en-US" altLang="en-US"/>
              <a:t>This reaction can sometimes be seen in humans after booster injections with the tetanus, diphtheria, or measles vaccines.</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3E902E8-8C2E-457B-A9CB-47AFA337FF10}" type="slidenum">
              <a:rPr lang="en-US" altLang="en-US" smtClean="0">
                <a:latin typeface="Calibri" panose="020F0502020204030204" pitchFamily="34" charset="0"/>
              </a:rPr>
              <a:pPr/>
              <a:t>22</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625" indent="-174625" eaLnBrk="1" hangingPunct="1">
              <a:spcBef>
                <a:spcPct val="0"/>
              </a:spcBef>
              <a:buFontTx/>
              <a:buChar char="•"/>
            </a:pPr>
            <a:r>
              <a:rPr lang="en-US" altLang="en-US"/>
              <a:t>The hypersensitivity reactions can be further classified according to their timing into immediate and delayed hypersensitivity.</a:t>
            </a:r>
          </a:p>
          <a:p>
            <a:pPr marL="174625" indent="-174625" eaLnBrk="1" hangingPunct="1">
              <a:spcBef>
                <a:spcPct val="0"/>
              </a:spcBef>
              <a:buFontTx/>
              <a:buChar char="•"/>
            </a:pPr>
            <a:r>
              <a:rPr lang="en-US" altLang="en-US"/>
              <a:t>The immediate reactions are all antibody-mediated (types I, II, and III).</a:t>
            </a:r>
          </a:p>
          <a:p>
            <a:pPr marL="174625" indent="-174625" eaLnBrk="1" hangingPunct="1">
              <a:spcBef>
                <a:spcPct val="0"/>
              </a:spcBef>
              <a:buFontTx/>
              <a:buChar char="•"/>
            </a:pPr>
            <a:r>
              <a:rPr lang="en-US" altLang="en-US"/>
              <a:t>The delayed reaction (type IV) is T cell-mediated.</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C973E7D-62C0-45E1-B990-6F70DEA5DF53}" type="slidenum">
              <a:rPr lang="en-US" altLang="en-US" smtClean="0">
                <a:latin typeface="Calibri" panose="020F0502020204030204" pitchFamily="34" charset="0"/>
              </a:rPr>
              <a:pPr/>
              <a:t>4</a:t>
            </a:fld>
            <a:endParaRPr lang="en-US"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625" indent="-174625" eaLnBrk="1" hangingPunct="1">
              <a:spcBef>
                <a:spcPct val="0"/>
              </a:spcBef>
              <a:buFontTx/>
              <a:buChar char="•"/>
            </a:pPr>
            <a:r>
              <a:rPr lang="en-US" altLang="en-US"/>
              <a:t>Before the discovery of vaccines, horse antiserums were used to treat infections such as diphtheria and tetanus.</a:t>
            </a:r>
          </a:p>
          <a:p>
            <a:pPr marL="174625" indent="-174625" eaLnBrk="1" hangingPunct="1">
              <a:spcBef>
                <a:spcPct val="0"/>
              </a:spcBef>
              <a:buFontTx/>
              <a:buChar char="•"/>
            </a:pPr>
            <a:r>
              <a:rPr lang="en-US" altLang="en-US"/>
              <a:t>Horse antivenoms are used today to treat victims of snake bites.</a:t>
            </a:r>
          </a:p>
          <a:p>
            <a:pPr marL="174625" indent="-174625" eaLnBrk="1" hangingPunct="1">
              <a:spcBef>
                <a:spcPct val="0"/>
              </a:spcBef>
              <a:buFontTx/>
              <a:buChar char="•"/>
            </a:pPr>
            <a:r>
              <a:rPr lang="en-US" altLang="en-US"/>
              <a:t>Patients with cancer and other diseases may be treated with mouse monoclonal antibodies and produce antibodies to the mouse proteins. </a:t>
            </a:r>
          </a:p>
          <a:p>
            <a:pPr marL="174625" indent="-174625" eaLnBrk="1" hangingPunct="1">
              <a:spcBef>
                <a:spcPct val="0"/>
              </a:spcBef>
              <a:buFontTx/>
              <a:buChar char="•"/>
            </a:pPr>
            <a:r>
              <a:rPr lang="en-US" altLang="en-US"/>
              <a:t>Symptoms of serum sickness appear 7 to 21 days after injection of the animal serum.</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0D53851-B2FF-4095-9E02-873C677B7FA9}" type="slidenum">
              <a:rPr lang="en-US" altLang="en-US" smtClean="0">
                <a:latin typeface="Calibri" panose="020F0502020204030204" pitchFamily="34" charset="0"/>
              </a:rPr>
              <a:pPr/>
              <a:t>23</a:t>
            </a:fld>
            <a:endParaRPr lang="en-US" altLang="en-US">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67EF7E7-713F-4808-A887-E1B95C4FD402}" type="slidenum">
              <a:rPr lang="en-US" altLang="en-US" smtClean="0">
                <a:latin typeface="Calibri" panose="020F0502020204030204" pitchFamily="34" charset="0"/>
              </a:rPr>
              <a:pPr/>
              <a:t>24</a:t>
            </a:fld>
            <a:endParaRPr lang="en-US" altLang="en-US">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625" indent="-174625" eaLnBrk="1" hangingPunct="1">
              <a:spcBef>
                <a:spcPct val="0"/>
              </a:spcBef>
              <a:buFontTx/>
              <a:buChar char="•"/>
            </a:pPr>
            <a:r>
              <a:rPr lang="en-US" altLang="en-US"/>
              <a:t>ANA = antinuclear antibodies.</a:t>
            </a:r>
          </a:p>
          <a:p>
            <a:pPr marL="174625" indent="-174625" eaLnBrk="1" hangingPunct="1">
              <a:spcBef>
                <a:spcPct val="0"/>
              </a:spcBef>
              <a:buFontTx/>
              <a:buChar char="•"/>
            </a:pPr>
            <a:r>
              <a:rPr lang="en-US" altLang="en-US"/>
              <a:t>Complement levels may be decreased in the serum because C’ may be bound by antigen</a:t>
            </a:r>
            <a:r>
              <a:rPr lang="en-US" altLang="en-US">
                <a:ea typeface="Calibri" panose="020F0502020204030204" pitchFamily="34" charset="0"/>
                <a:cs typeface="Calibri" panose="020F0502020204030204" pitchFamily="34" charset="0"/>
              </a:rPr>
              <a:t>––</a:t>
            </a:r>
            <a:r>
              <a:rPr lang="en-US" altLang="en-US"/>
              <a:t>antibody complexes.</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BDCC003-F279-46CE-93CE-E26360CA1378}" type="slidenum">
              <a:rPr lang="en-US" altLang="en-US" smtClean="0">
                <a:latin typeface="Calibri" panose="020F0502020204030204" pitchFamily="34" charset="0"/>
              </a:rPr>
              <a:pPr/>
              <a:t>25</a:t>
            </a:fld>
            <a:endParaRPr lang="en-US" altLang="en-US">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a:t> This is also known as delayed-type hypersensitivity.</a:t>
            </a:r>
          </a:p>
          <a:p>
            <a:pPr eaLnBrk="1" hangingPunct="1">
              <a:spcBef>
                <a:spcPct val="0"/>
              </a:spcBef>
              <a:buFontTx/>
              <a:buChar char="•"/>
            </a:pPr>
            <a:r>
              <a:rPr lang="en-US" altLang="en-US"/>
              <a:t> The cytokines IL-3 and GM-CSF induce hematopoiesis of cells of the granulocyte</a:t>
            </a:r>
            <a:r>
              <a:rPr lang="en-US" altLang="en-US">
                <a:ea typeface="Calibri" panose="020F0502020204030204" pitchFamily="34" charset="0"/>
                <a:cs typeface="Calibri" panose="020F0502020204030204" pitchFamily="34" charset="0"/>
              </a:rPr>
              <a:t>–</a:t>
            </a:r>
            <a:r>
              <a:rPr lang="en-US" altLang="en-US"/>
              <a:t>monocyte lineage; MCP-I recruits macrophages to the site; IFN-</a:t>
            </a:r>
            <a:r>
              <a:rPr lang="en-US" altLang="en-US">
                <a:latin typeface="Symbol" panose="05050102010706020507" pitchFamily="18" charset="2"/>
                <a:sym typeface="Symbol" panose="05050102010706020507" pitchFamily="18" charset="2"/>
              </a:rPr>
              <a:t></a:t>
            </a:r>
            <a:r>
              <a:rPr lang="en-US" altLang="en-US"/>
              <a:t> and TNF-</a:t>
            </a:r>
            <a:r>
              <a:rPr lang="el-GR" altLang="en-US"/>
              <a:t>β</a:t>
            </a:r>
            <a:r>
              <a:rPr lang="en-US" altLang="en-US"/>
              <a:t> activate the macrophages.</a:t>
            </a:r>
          </a:p>
          <a:p>
            <a:pPr eaLnBrk="1" hangingPunct="1">
              <a:spcBef>
                <a:spcPct val="0"/>
              </a:spcBef>
              <a:buFontTx/>
              <a:buChar char="•"/>
            </a:pPr>
            <a:r>
              <a:rPr lang="en-US" altLang="en-US"/>
              <a:t> Chronic persistence of antigen and inflammation leads to the formation of granulomas, cell clusters that consist of macrophages that have engulfed the antigen, lymphocytes, and other WBCs. The function of the granulomas is to wall off phagocytized organisms in a contained area to prevent spread to other parts of the body.</a:t>
            </a:r>
          </a:p>
          <a:p>
            <a:pPr eaLnBrk="1" hangingPunct="1">
              <a:spcBef>
                <a:spcPct val="0"/>
              </a:spcBef>
              <a:buFontTx/>
              <a:buChar char="•"/>
            </a:pPr>
            <a:endParaRPr lang="en-US" altLang="en-US"/>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98F2C1A-A0BB-4D21-8016-477C18321DE6}" type="slidenum">
              <a:rPr lang="en-US" altLang="en-US" smtClean="0">
                <a:latin typeface="Calibri" panose="020F0502020204030204" pitchFamily="34" charset="0"/>
              </a:rPr>
              <a:pPr/>
              <a:t>26</a:t>
            </a:fld>
            <a:endParaRPr lang="en-US" altLang="en-US">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a:t> The infections with intracellular pathogens are characterized by the formation of granulomas.</a:t>
            </a:r>
          </a:p>
          <a:p>
            <a:pPr eaLnBrk="1" hangingPunct="1">
              <a:spcBef>
                <a:spcPct val="0"/>
              </a:spcBef>
              <a:buFontTx/>
              <a:buChar char="•"/>
            </a:pPr>
            <a:r>
              <a:rPr lang="en-US" altLang="en-US"/>
              <a:t> Hypersensitivity pneumonitis is seen most often in individuals who work or have hobbies that involve exposure to the implicated antigen (e.g., moldy hay, pigeon droppings, compost). Inflammation of the alveoli and interstitial lung spaces causes a dry cough, shortness of breath, fever, chills, weight loss, and general malaise.</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6BD51EE-3CA7-4A8A-A275-697BB4B04ABA}" type="slidenum">
              <a:rPr lang="en-US" altLang="en-US" smtClean="0">
                <a:latin typeface="Calibri" panose="020F0502020204030204" pitchFamily="34" charset="0"/>
              </a:rPr>
              <a:pPr/>
              <a:t>27</a:t>
            </a:fld>
            <a:endParaRPr lang="en-US" altLang="en-US">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a:t> Skin eruptions appear 6 hours to several days after exposure.</a:t>
            </a:r>
          </a:p>
          <a:p>
            <a:pPr eaLnBrk="1" hangingPunct="1">
              <a:spcBef>
                <a:spcPct val="0"/>
              </a:spcBef>
              <a:buFontTx/>
              <a:buChar char="•"/>
            </a:pPr>
            <a:r>
              <a:rPr lang="en-US" altLang="en-US"/>
              <a:t> Papules become vesicular with itching, blistering, peeling, and weeping. The reaction can spread to adjoining areas and last for 3 to 4 weeks after the antigen has been removed.</a:t>
            </a:r>
          </a:p>
          <a:p>
            <a:pPr eaLnBrk="1" hangingPunct="1">
              <a:spcBef>
                <a:spcPct val="0"/>
              </a:spcBef>
              <a:buFontTx/>
              <a:buChar char="•"/>
            </a:pPr>
            <a:r>
              <a:rPr lang="en-US" altLang="en-US"/>
              <a:t> Sensitization of Th can last for years because of immunologic memory.</a:t>
            </a:r>
          </a:p>
          <a:p>
            <a:pPr eaLnBrk="1" hangingPunct="1">
              <a:spcBef>
                <a:spcPct val="0"/>
              </a:spcBef>
              <a:buFontTx/>
              <a:buChar char="•"/>
            </a:pPr>
            <a:r>
              <a:rPr lang="en-US" altLang="en-US"/>
              <a:t> Condition is usually treated with topical steroids to reduce the inflammation.</a:t>
            </a:r>
          </a:p>
          <a:p>
            <a:pPr eaLnBrk="1" hangingPunct="1">
              <a:spcBef>
                <a:spcPct val="0"/>
              </a:spcBef>
              <a:buFontTx/>
              <a:buChar char="•"/>
            </a:pPr>
            <a:endParaRPr lang="en-US" altLang="en-US"/>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C08C58-2FFE-4B06-B4BD-5FFE1900F3F1}" type="slidenum">
              <a:rPr lang="en-US" altLang="en-US" smtClean="0">
                <a:latin typeface="Calibri" panose="020F0502020204030204" pitchFamily="34" charset="0"/>
              </a:rPr>
              <a:pPr/>
              <a:t>28</a:t>
            </a:fld>
            <a:endParaRPr lang="en-US" altLang="en-US">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a:t> Induration = a hardened, raised area. The diameter of the reaction is measured. A positive test in people with no risk factors is 15 mm or greater.</a:t>
            </a:r>
          </a:p>
          <a:p>
            <a:pPr eaLnBrk="1" hangingPunct="1">
              <a:spcBef>
                <a:spcPct val="0"/>
              </a:spcBef>
              <a:buFontTx/>
              <a:buChar char="•"/>
            </a:pPr>
            <a:r>
              <a:rPr lang="en-US" altLang="en-US"/>
              <a:t> The skin reaction appears 48 to 72 hours after injection of antigen and results from a T-cell memory response in sensitized individuals.</a:t>
            </a:r>
          </a:p>
          <a:p>
            <a:pPr eaLnBrk="1" hangingPunct="1">
              <a:spcBef>
                <a:spcPct val="0"/>
              </a:spcBef>
              <a:buFontTx/>
              <a:buChar char="•"/>
            </a:pPr>
            <a:r>
              <a:rPr lang="en-US" altLang="en-US"/>
              <a:t> A positive test indicates exposure but cannot differentiate between a recent or past exposure. </a:t>
            </a:r>
          </a:p>
          <a:p>
            <a:pPr eaLnBrk="1" hangingPunct="1">
              <a:spcBef>
                <a:spcPct val="0"/>
              </a:spcBef>
              <a:buFontTx/>
              <a:buChar char="•"/>
            </a:pPr>
            <a:r>
              <a:rPr lang="en-US" altLang="en-US"/>
              <a:t> PPD = purified protein derivative from extracts of </a:t>
            </a:r>
            <a:r>
              <a:rPr lang="en-US" altLang="en-US" i="1"/>
              <a:t>M tuberculosis</a:t>
            </a:r>
            <a:r>
              <a:rPr lang="en-US" altLang="en-US"/>
              <a:t>.</a:t>
            </a:r>
          </a:p>
          <a:p>
            <a:pPr eaLnBrk="1" hangingPunct="1">
              <a:spcBef>
                <a:spcPct val="0"/>
              </a:spcBef>
              <a:buFontTx/>
              <a:buChar char="•"/>
            </a:pPr>
            <a:r>
              <a:rPr lang="en-US" altLang="en-US"/>
              <a:t> To determine whether the cell-mediated arm of the immune system is functioning properly in persons with suspected immunodeficiencies, a panel of common antigens is used (e.g., </a:t>
            </a:r>
            <a:r>
              <a:rPr lang="en-US" altLang="en-US" i="1"/>
              <a:t>Candida albicans</a:t>
            </a:r>
            <a:r>
              <a:rPr lang="en-US" altLang="en-US"/>
              <a:t>, tetanus toxoid, streptococcal bacteria)</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B5414D-7682-4EBD-B027-FAA2DEC34B97}" type="slidenum">
              <a:rPr lang="en-US" altLang="en-US" smtClean="0">
                <a:latin typeface="Calibri" panose="020F0502020204030204" pitchFamily="34" charset="0"/>
              </a:rPr>
              <a:pPr/>
              <a:t>29</a:t>
            </a:fld>
            <a:endParaRPr lang="en-US" altLang="en-US">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a:t> Induration = a hardened, raised area. The diameter of the reaction is measured. A positive test in people with no risk factors is 15 mm or greater.</a:t>
            </a:r>
          </a:p>
          <a:p>
            <a:pPr eaLnBrk="1" hangingPunct="1">
              <a:spcBef>
                <a:spcPct val="0"/>
              </a:spcBef>
              <a:buFontTx/>
              <a:buChar char="•"/>
            </a:pPr>
            <a:r>
              <a:rPr lang="en-US" altLang="en-US"/>
              <a:t> The skin reaction appears 48 to 72 hours after injection of antigen and results from a T-cell memory response in sensitized individuals.</a:t>
            </a:r>
          </a:p>
          <a:p>
            <a:pPr eaLnBrk="1" hangingPunct="1">
              <a:spcBef>
                <a:spcPct val="0"/>
              </a:spcBef>
              <a:buFontTx/>
              <a:buChar char="•"/>
            </a:pPr>
            <a:r>
              <a:rPr lang="en-US" altLang="en-US"/>
              <a:t> A positive test indicates exposure but cannot differentiate between a recent or past exposure. </a:t>
            </a:r>
          </a:p>
          <a:p>
            <a:pPr eaLnBrk="1" hangingPunct="1">
              <a:spcBef>
                <a:spcPct val="0"/>
              </a:spcBef>
              <a:buFontTx/>
              <a:buChar char="•"/>
            </a:pPr>
            <a:r>
              <a:rPr lang="en-US" altLang="en-US"/>
              <a:t> PPD = purified protein derivative from extracts of </a:t>
            </a:r>
            <a:r>
              <a:rPr lang="en-US" altLang="en-US" i="1"/>
              <a:t>M tuberculosis</a:t>
            </a:r>
            <a:r>
              <a:rPr lang="en-US" altLang="en-US"/>
              <a:t>.</a:t>
            </a:r>
          </a:p>
          <a:p>
            <a:pPr eaLnBrk="1" hangingPunct="1">
              <a:spcBef>
                <a:spcPct val="0"/>
              </a:spcBef>
              <a:buFontTx/>
              <a:buChar char="•"/>
            </a:pPr>
            <a:r>
              <a:rPr lang="en-US" altLang="en-US"/>
              <a:t> To determine whether the cell-mediated arm of the immune system is functioning properly in persons with suspected immunodeficiencies, a panel of common antigens is used (e.g., </a:t>
            </a:r>
            <a:r>
              <a:rPr lang="en-US" altLang="en-US" i="1"/>
              <a:t>Candida albicans</a:t>
            </a:r>
            <a:r>
              <a:rPr lang="en-US" altLang="en-US"/>
              <a:t>, tetanus toxoid, streptococcal bacteria)</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B5414D-7682-4EBD-B027-FAA2DEC34B97}" type="slidenum">
              <a:rPr lang="en-US" altLang="en-US" smtClean="0">
                <a:latin typeface="Calibri" panose="020F0502020204030204" pitchFamily="34" charset="0"/>
              </a:rPr>
              <a:pPr/>
              <a:t>30</a:t>
            </a:fld>
            <a:endParaRPr lang="en-US" altLang="en-US">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625" indent="-174625" eaLnBrk="1" hangingPunct="1">
              <a:spcBef>
                <a:spcPct val="0"/>
              </a:spcBef>
              <a:buFontTx/>
              <a:buChar char="•"/>
            </a:pPr>
            <a:r>
              <a:rPr lang="en-US" altLang="en-US"/>
              <a:t>Type I hypersensitivity: Exposure to an allergen induces production of specific IgE antibody, which binds to mast cells and basophils, inducing them to degranulate and release chemical mediators that cause vasodilation, vasopermeability, and other clinical symptoms associated with allergy.</a:t>
            </a:r>
          </a:p>
          <a:p>
            <a:pPr marL="174625" indent="-174625" eaLnBrk="1" hangingPunct="1">
              <a:spcBef>
                <a:spcPct val="0"/>
              </a:spcBef>
              <a:buFontTx/>
              <a:buChar char="•"/>
            </a:pPr>
            <a:r>
              <a:rPr lang="en-US" altLang="en-US"/>
              <a:t>Type II hypersensitivity:  IgG and IgM antibodies react with cell surface antigens, causing cell damage by complement lysis, opsonization, or ADCC; cell dysfunction by blocking the binding of a ligand to a cell surface receptor; or overstimulation of a cell’s function.</a:t>
            </a:r>
          </a:p>
          <a:p>
            <a:pPr marL="174625" indent="-174625" eaLnBrk="1" hangingPunct="1">
              <a:spcBef>
                <a:spcPct val="0"/>
              </a:spcBef>
              <a:buFontTx/>
              <a:buChar char="•"/>
            </a:pPr>
            <a:r>
              <a:rPr lang="en-US" altLang="en-US"/>
              <a:t>Type III hypersensitivity: Small immune complexes containing IgG or IgM antibodies precipitate in the tissues and activate complement. Neutrophils are recruited to the sites of immune complex deposition, where they release lysosomal enzymes that cause inflammation and injury to the surrounding tissues.</a:t>
            </a:r>
          </a:p>
          <a:p>
            <a:pPr marL="174625" indent="-174625" eaLnBrk="1" hangingPunct="1">
              <a:spcBef>
                <a:spcPct val="0"/>
              </a:spcBef>
              <a:buFontTx/>
              <a:buChar char="•"/>
            </a:pPr>
            <a:r>
              <a:rPr lang="en-US" altLang="en-US"/>
              <a:t>Type IV hypersensitivity: Antigen-sensitized T cells release cytokines that induce inflammation and tissue damage.</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AC46EBE-2BF9-4E36-A1C1-1CF347806B32}" type="slidenum">
              <a:rPr lang="en-US" altLang="en-US" smtClean="0">
                <a:latin typeface="Calibri" panose="020F0502020204030204" pitchFamily="34" charset="0"/>
              </a:rPr>
              <a:pPr/>
              <a:t>31</a:t>
            </a:fld>
            <a:endParaRPr lang="en-US" altLang="en-US">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625" indent="-174625" eaLnBrk="1" hangingPunct="1">
              <a:spcBef>
                <a:spcPct val="0"/>
              </a:spcBef>
              <a:buFontTx/>
              <a:buChar char="•"/>
            </a:pPr>
            <a:r>
              <a:rPr lang="en-US" altLang="en-US"/>
              <a:t>Type I hypersensitivity: Exposure to an allergen induces production of specific IgE antibody, which binds to mast cells and basophils, inducing them to degranulate and release chemical mediators that cause vasodilation, vasopermeability, and other clinical symptoms associated with allergy.</a:t>
            </a:r>
          </a:p>
          <a:p>
            <a:pPr marL="174625" indent="-174625" eaLnBrk="1" hangingPunct="1">
              <a:spcBef>
                <a:spcPct val="0"/>
              </a:spcBef>
              <a:buFontTx/>
              <a:buChar char="•"/>
            </a:pPr>
            <a:r>
              <a:rPr lang="en-US" altLang="en-US"/>
              <a:t>Type II hypersensitivity:  IgG and IgM antibodies react with cell surface antigens, causing cell damage by complement lysis, opsonization, or ADCC; cell dysfunction by blocking the binding of a ligand to a cell surface receptor; or overstimulation of a cell’s function.</a:t>
            </a:r>
          </a:p>
          <a:p>
            <a:pPr marL="174625" indent="-174625" eaLnBrk="1" hangingPunct="1">
              <a:spcBef>
                <a:spcPct val="0"/>
              </a:spcBef>
              <a:buFontTx/>
              <a:buChar char="•"/>
            </a:pPr>
            <a:r>
              <a:rPr lang="en-US" altLang="en-US"/>
              <a:t>Type III hypersensitivity: Small immune complexes containing IgG or IgM antibodies precipitate in the tissues and activate complement. Neutrophils are recruited to the sites of immune complex deposition, where they release lysosomal enzymes that cause inflammation and injury to the surrounding tissues.</a:t>
            </a:r>
          </a:p>
          <a:p>
            <a:pPr marL="174625" indent="-174625" eaLnBrk="1" hangingPunct="1">
              <a:spcBef>
                <a:spcPct val="0"/>
              </a:spcBef>
              <a:buFontTx/>
              <a:buChar char="•"/>
            </a:pPr>
            <a:r>
              <a:rPr lang="en-US" altLang="en-US"/>
              <a:t>Type IV hypersensitivity: Antigen-sensitized T cells release cytokines that induce inflammation and tissue damage.</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AC46EBE-2BF9-4E36-A1C1-1CF347806B32}" type="slidenum">
              <a:rPr lang="en-US" altLang="en-US" smtClean="0">
                <a:latin typeface="Calibri" panose="020F0502020204030204" pitchFamily="34" charset="0"/>
              </a:rPr>
              <a:pPr/>
              <a:t>32</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625" indent="-174625" eaLnBrk="1" hangingPunct="1">
              <a:spcBef>
                <a:spcPct val="0"/>
              </a:spcBef>
              <a:buFontTx/>
              <a:buChar char="•"/>
            </a:pPr>
            <a:r>
              <a:rPr lang="en-US" altLang="en-US"/>
              <a:t>Allergen: an antigen that induces type I hypersensitivity.</a:t>
            </a: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F67AEC9-5421-4C05-9AC2-BB5145974651}" type="slidenum">
              <a:rPr lang="en-US" altLang="en-US" smtClean="0">
                <a:latin typeface="Calibri" panose="020F0502020204030204" pitchFamily="34" charset="0"/>
              </a:rPr>
              <a:pPr/>
              <a:t>5</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625" indent="-174625" eaLnBrk="1" hangingPunct="1">
              <a:spcBef>
                <a:spcPct val="0"/>
              </a:spcBef>
              <a:buFontTx/>
              <a:buChar char="•"/>
            </a:pPr>
            <a:r>
              <a:rPr lang="en-US" altLang="en-US"/>
              <a:t>APCs = antigen-presenting cells, such as dendritic cells and Langerhans cells.</a:t>
            </a:r>
          </a:p>
          <a:p>
            <a:pPr marL="174625" indent="-174625" eaLnBrk="1" hangingPunct="1">
              <a:spcBef>
                <a:spcPct val="0"/>
              </a:spcBef>
              <a:buFontTx/>
              <a:buChar char="•"/>
            </a:pPr>
            <a:r>
              <a:rPr lang="en-US" altLang="en-US"/>
              <a:t>In people with allergies, the Th2 type of T helper cell predominates.</a:t>
            </a:r>
          </a:p>
          <a:p>
            <a:pPr marL="174625" indent="-174625" eaLnBrk="1" hangingPunct="1">
              <a:spcBef>
                <a:spcPct val="0"/>
              </a:spcBef>
              <a:buFontTx/>
              <a:buChar char="•"/>
            </a:pPr>
            <a:r>
              <a:rPr lang="en-US" altLang="en-US"/>
              <a:t>Th2 cells produce IL-4 and IL-13, which induce the transcription of IgE genes by Ig class-switching.</a:t>
            </a:r>
          </a:p>
          <a:p>
            <a:pPr marL="174625" indent="-174625" eaLnBrk="1" hangingPunct="1">
              <a:spcBef>
                <a:spcPct val="0"/>
              </a:spcBef>
              <a:buFontTx/>
              <a:buChar char="•"/>
            </a:pPr>
            <a:r>
              <a:rPr lang="en-US" altLang="en-US"/>
              <a:t>Fc</a:t>
            </a:r>
            <a:r>
              <a:rPr lang="en-US" altLang="en-US">
                <a:latin typeface="Symbol" panose="05050102010706020507" pitchFamily="18" charset="2"/>
                <a:sym typeface="Symbol" panose="05050102010706020507" pitchFamily="18" charset="2"/>
              </a:rPr>
              <a:t></a:t>
            </a:r>
            <a:r>
              <a:rPr lang="en-US" altLang="en-US"/>
              <a:t>RI receptors are high-affinity receptors that are abundant on mast cells and basophils; they bind the Fc portion of the IgE molecule.</a:t>
            </a: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025D979-F06A-43D8-927B-13F4D926C792}" type="slidenum">
              <a:rPr lang="en-US" altLang="en-US" smtClean="0">
                <a:latin typeface="Calibri" panose="020F0502020204030204" pitchFamily="34" charset="0"/>
              </a:rPr>
              <a:pPr/>
              <a:t>6</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625" indent="-174625" eaLnBrk="1" hangingPunct="1">
              <a:spcBef>
                <a:spcPct val="0"/>
              </a:spcBef>
              <a:buFontTx/>
              <a:buChar char="•"/>
            </a:pPr>
            <a:r>
              <a:rPr lang="en-US" altLang="en-US"/>
              <a:t>In cross-linking, a bivalent or multivalent allergen binds to adjacent cell-bound IgEs, causing them to aggregate and activate intracellular signaling pathways that trigger degranulation.</a:t>
            </a:r>
          </a:p>
          <a:p>
            <a:pPr marL="174625" indent="-174625" eaLnBrk="1" hangingPunct="1">
              <a:spcBef>
                <a:spcPct val="0"/>
              </a:spcBef>
              <a:buFontTx/>
              <a:buChar char="•"/>
            </a:pPr>
            <a:r>
              <a:rPr lang="en-US" altLang="en-US"/>
              <a:t>Primary mediators are preformed and already present in the granules. The most abundant primary mediator is histamine. Others include heparin and eosinophil chemotactic factor of anaphylaxis. These mediators cause early symptoms, which occur within 30 to 60 minutes after allergen exposure.</a:t>
            </a:r>
          </a:p>
          <a:p>
            <a:pPr marL="174625" indent="-174625" eaLnBrk="1" hangingPunct="1">
              <a:spcBef>
                <a:spcPct val="0"/>
              </a:spcBef>
              <a:buFontTx/>
              <a:buChar char="•"/>
            </a:pPr>
            <a:r>
              <a:rPr lang="en-US" altLang="en-US"/>
              <a:t>Secondary mediators, such as prostaglandin, leukotrienes, and cytokines, are synthesized after the cross-linking event and can cause a late-phase inflammatory reaction 6 to 8 hours after exposure to the allergen.</a:t>
            </a:r>
          </a:p>
          <a:p>
            <a:pPr marL="174625" indent="-174625" eaLnBrk="1" hangingPunct="1">
              <a:spcBef>
                <a:spcPct val="0"/>
              </a:spcBef>
              <a:buFontTx/>
              <a:buChar char="•"/>
            </a:pPr>
            <a:r>
              <a:rPr lang="en-US" altLang="en-US"/>
              <a:t>Target organs include the skin, respiratory tract, and gastrointestinal tract.</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616391A-5714-459E-A28C-C6D7D1D68954}" type="slidenum">
              <a:rPr lang="en-US" altLang="en-US" smtClean="0">
                <a:latin typeface="Calibri" panose="020F0502020204030204" pitchFamily="34" charset="0"/>
              </a:rPr>
              <a:pPr/>
              <a:t>7</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625" indent="-174625" eaLnBrk="1" hangingPunct="1">
              <a:spcBef>
                <a:spcPct val="0"/>
              </a:spcBef>
              <a:buFontTx/>
              <a:buChar char="•"/>
            </a:pPr>
            <a:r>
              <a:rPr lang="en-US" altLang="en-US"/>
              <a:t>Signs of systemic anaphylaxis include bronchospasm, laryngeal edema, vascular congestion, urticaria and angioedema, diarrhea and abdominal cramping, and shock.</a:t>
            </a: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38908D7-7BDB-4071-8917-A91B496F333E}" type="slidenum">
              <a:rPr lang="en-US" altLang="en-US" smtClean="0">
                <a:latin typeface="Calibri" panose="020F0502020204030204" pitchFamily="34" charset="0"/>
              </a:rPr>
              <a:pPr/>
              <a:t>9</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625" indent="-174625" eaLnBrk="1" hangingPunct="1">
              <a:spcBef>
                <a:spcPct val="0"/>
              </a:spcBef>
              <a:buFontTx/>
              <a:buChar char="•"/>
            </a:pPr>
            <a:r>
              <a:rPr lang="en-US" altLang="en-US"/>
              <a:t>Epinephrine, a powerful vasoconstrictor, is used to treat systemic anaphylaxis in emergency situations.</a:t>
            </a:r>
          </a:p>
          <a:p>
            <a:pPr marL="174625" indent="-174625" eaLnBrk="1" hangingPunct="1">
              <a:spcBef>
                <a:spcPct val="0"/>
              </a:spcBef>
              <a:buFontTx/>
              <a:buChar char="•"/>
            </a:pPr>
            <a:r>
              <a:rPr lang="en-US" altLang="en-US"/>
              <a:t>Omalizumab, a monoclonal anti-IgE antibody, binds to the Fc region of circulating IgE, preventing it from binding to mast cells and basophils.</a:t>
            </a:r>
          </a:p>
          <a:p>
            <a:pPr marL="174625" indent="-174625" eaLnBrk="1" hangingPunct="1">
              <a:spcBef>
                <a:spcPct val="0"/>
              </a:spcBef>
              <a:buFontTx/>
              <a:buChar char="•"/>
            </a:pPr>
            <a:r>
              <a:rPr lang="en-US" altLang="en-US"/>
              <a:t>AIT is believed to induce immune tolerance to an allergen by shifting the immune response to a Th1 type, inducing development of Treg cells, and inducing production of IgG4 antibodies that block binding of allergen to IgE.</a:t>
            </a:r>
          </a:p>
          <a:p>
            <a:pPr marL="174625" indent="-174625" eaLnBrk="1" hangingPunct="1">
              <a:spcBef>
                <a:spcPct val="0"/>
              </a:spcBef>
              <a:buFontTx/>
              <a:buChar char="•"/>
            </a:pPr>
            <a:endParaRPr lang="en-US" altLang="en-US"/>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03FCC04-9788-4CA7-98BD-AB6973F1BBCC}" type="slidenum">
              <a:rPr lang="en-US" altLang="en-US" smtClean="0">
                <a:latin typeface="Calibri" panose="020F0502020204030204" pitchFamily="34" charset="0"/>
              </a:rPr>
              <a:pPr/>
              <a:t>10</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625" indent="-174625" eaLnBrk="1" hangingPunct="1">
              <a:spcBef>
                <a:spcPct val="0"/>
              </a:spcBef>
              <a:buFontTx/>
              <a:buChar char="•"/>
            </a:pPr>
            <a:r>
              <a:rPr lang="en-US" altLang="en-US"/>
              <a:t>Testing for allergies typically begins with skin testing because the procedure is less expensive and more sensitive than serologic testing and provides immediate results.</a:t>
            </a:r>
          </a:p>
          <a:p>
            <a:pPr marL="174625" indent="-174625" eaLnBrk="1" hangingPunct="1">
              <a:spcBef>
                <a:spcPct val="0"/>
              </a:spcBef>
              <a:buFontTx/>
              <a:buChar char="•"/>
            </a:pPr>
            <a:r>
              <a:rPr lang="en-US" altLang="en-US"/>
              <a:t>Percutaneous testing: allergens are applied to the upper layers of the skin with a needle or pricking device to the inner forearm or the back.</a:t>
            </a:r>
          </a:p>
          <a:p>
            <a:pPr marL="174625" indent="-174625" eaLnBrk="1" hangingPunct="1">
              <a:spcBef>
                <a:spcPct val="0"/>
              </a:spcBef>
              <a:buFontTx/>
              <a:buChar char="•"/>
            </a:pPr>
            <a:r>
              <a:rPr lang="en-US" altLang="en-US"/>
              <a:t>Intradermal testing: higher doses of allergens are injected between the layers of the skin in the inner forearm or upper arm. This method is more sensitive but has a greater risk of anaphylaxis.</a:t>
            </a:r>
          </a:p>
          <a:p>
            <a:pPr marL="174625" indent="-174625" eaLnBrk="1" hangingPunct="1">
              <a:spcBef>
                <a:spcPct val="0"/>
              </a:spcBef>
              <a:buFontTx/>
              <a:buChar char="•"/>
            </a:pPr>
            <a:r>
              <a:rPr lang="en-US" altLang="en-US"/>
              <a:t>Negative control = diluent; positive control = histamine.</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6A48F0F-95F1-4245-B395-243CC10038BD}" type="slidenum">
              <a:rPr lang="en-US" altLang="en-US" smtClean="0">
                <a:latin typeface="Calibri" panose="020F0502020204030204" pitchFamily="34" charset="0"/>
              </a:rPr>
              <a:pPr/>
              <a:t>11</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625" indent="-174625" eaLnBrk="1" hangingPunct="1">
              <a:spcBef>
                <a:spcPct val="0"/>
              </a:spcBef>
              <a:buFontTx/>
              <a:buChar char="•"/>
            </a:pPr>
            <a:r>
              <a:rPr lang="en-US" altLang="en-US"/>
              <a:t>This test was formerly known as RAST (radioallergosorbent test).</a:t>
            </a:r>
          </a:p>
          <a:p>
            <a:pPr marL="174625" indent="-174625" eaLnBrk="1" hangingPunct="1">
              <a:spcBef>
                <a:spcPct val="0"/>
              </a:spcBef>
              <a:buFontTx/>
              <a:buChar char="•"/>
            </a:pPr>
            <a:r>
              <a:rPr lang="en-US" altLang="en-US"/>
              <a:t>It is more expensive than skin testing but safer and easier for some patients, especially children and apprehensive adults.</a:t>
            </a:r>
          </a:p>
          <a:p>
            <a:pPr marL="174625" indent="-174625" eaLnBrk="1" hangingPunct="1">
              <a:spcBef>
                <a:spcPct val="0"/>
              </a:spcBef>
              <a:buFontTx/>
              <a:buChar char="•"/>
            </a:pPr>
            <a:r>
              <a:rPr lang="en-US" altLang="en-US"/>
              <a:t>The method of choice is an automated, noncompetitive fluoroimmunoassay in which patient serum is incubated with a solid phase to which an allergen is bound, followed by addition of an enzyme-labeled anti-IgE.</a:t>
            </a:r>
          </a:p>
          <a:p>
            <a:pPr marL="174625" indent="-174625" eaLnBrk="1" hangingPunct="1">
              <a:spcBef>
                <a:spcPct val="0"/>
              </a:spcBef>
              <a:buFontTx/>
              <a:buChar char="•"/>
            </a:pPr>
            <a:r>
              <a:rPr lang="en-US" altLang="en-US"/>
              <a:t>Fluorescence is produced in proportion to the amount of allergen-specific IgE in the patient sample.</a:t>
            </a:r>
          </a:p>
          <a:p>
            <a:pPr marL="174625" indent="-174625" eaLnBrk="1" hangingPunct="1">
              <a:spcBef>
                <a:spcPct val="0"/>
              </a:spcBef>
              <a:buFontTx/>
              <a:buChar char="•"/>
            </a:pPr>
            <a:r>
              <a:rPr lang="en-US" altLang="en-US"/>
              <a:t>A positive test is 0.35 kUa/L, where 1 IU = 2.42 ng/mL of IgE.</a:t>
            </a:r>
          </a:p>
          <a:p>
            <a:pPr marL="174625" indent="-174625" eaLnBrk="1" hangingPunct="1">
              <a:spcBef>
                <a:spcPct val="0"/>
              </a:spcBef>
              <a:buFontTx/>
              <a:buChar char="•"/>
            </a:pPr>
            <a:r>
              <a:rPr lang="en-US" altLang="en-US"/>
              <a:t>A positive test indicates sensitization to the allergen.</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651382B-2053-492E-8619-A0E60064DB40}" type="slidenum">
              <a:rPr lang="en-US" altLang="en-US" smtClean="0">
                <a:latin typeface="Calibri" panose="020F0502020204030204" pitchFamily="34" charset="0"/>
              </a:rPr>
              <a:pPr/>
              <a:t>12</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515938" y="6251575"/>
            <a:ext cx="24209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1000">
                <a:ea typeface="MS PGothic" panose="020B0600070205080204" pitchFamily="34" charset="-128"/>
              </a:rPr>
              <a:t>Copyright © 2017 F.A. Davis Company</a:t>
            </a:r>
          </a:p>
        </p:txBody>
      </p:sp>
      <p:pic>
        <p:nvPicPr>
          <p:cNvPr id="5" name="Picture 7" descr="FAD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0575" y="5889625"/>
            <a:ext cx="16224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895600" y="2209800"/>
            <a:ext cx="5791200" cy="990600"/>
          </a:xfrm>
        </p:spPr>
        <p:txBody>
          <a:bodyPr>
            <a:normAutofit/>
          </a:bodyPr>
          <a:lstStyle>
            <a:lvl1pPr algn="r">
              <a:defRPr sz="3600" baseline="0">
                <a:solidFill>
                  <a:srgbClr val="1A4B9A"/>
                </a:solidFill>
                <a:latin typeface="+mj-lt"/>
                <a:ea typeface="Adobe Heiti Std R" pitchFamily="34" charset="-128"/>
              </a:defRPr>
            </a:lvl1pPr>
          </a:lstStyle>
          <a:p>
            <a:r>
              <a:rPr lang="en-US"/>
              <a:t>Click to edit Master title style</a:t>
            </a:r>
            <a:endParaRPr lang="en-US" dirty="0"/>
          </a:p>
        </p:txBody>
      </p:sp>
      <p:sp>
        <p:nvSpPr>
          <p:cNvPr id="3" name="Subtitle 2"/>
          <p:cNvSpPr>
            <a:spLocks noGrp="1"/>
          </p:cNvSpPr>
          <p:nvPr>
            <p:ph type="subTitle" idx="1"/>
          </p:nvPr>
        </p:nvSpPr>
        <p:spPr>
          <a:xfrm>
            <a:off x="2895600" y="3429000"/>
            <a:ext cx="5791200" cy="838200"/>
          </a:xfrm>
        </p:spPr>
        <p:txBody>
          <a:bodyPr>
            <a:noAutofit/>
          </a:bodyPr>
          <a:lstStyle>
            <a:lvl1pPr marL="0" indent="0" algn="r">
              <a:buNone/>
              <a:defRPr sz="3200" baseline="0">
                <a:solidFill>
                  <a:schemeClr val="tx1"/>
                </a:solidFill>
                <a:latin typeface="+mn-lt"/>
                <a:ea typeface="Adobe Heiti Std R" pitchFamily="34"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863708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31617"/>
            <a:ext cx="9144000" cy="685801"/>
          </a:xfrm>
        </p:spPr>
        <p:txBody>
          <a:bodyPr/>
          <a:lstStyle>
            <a:lvl1pPr>
              <a:defRPr baseline="0">
                <a:solidFill>
                  <a:srgbClr val="1A4B9A"/>
                </a:solidFill>
                <a:effectLst/>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457200" y="1524000"/>
            <a:ext cx="8229600" cy="4602163"/>
          </a:xfrm>
        </p:spPr>
        <p:txBody>
          <a:bodyPr/>
          <a:lstStyle>
            <a:lvl1pPr>
              <a:buClr>
                <a:srgbClr val="00B0F0"/>
              </a:buClr>
              <a:defRPr/>
            </a:lvl1pPr>
            <a:lvl2pPr>
              <a:buClr>
                <a:srgbClr val="00B0F0"/>
              </a:buClr>
              <a:defRPr/>
            </a:lvl2pPr>
            <a:lvl3pPr>
              <a:buClr>
                <a:srgbClr val="00B0F0"/>
              </a:buClr>
              <a:defRPr/>
            </a:lvl3pPr>
            <a:lvl4pPr>
              <a:buClr>
                <a:srgbClr val="00B0F0"/>
              </a:buClr>
              <a:defRPr/>
            </a:lvl4pPr>
            <a:lvl5pPr>
              <a:buClr>
                <a:srgbClr val="00B0F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6257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E184BFCB-92CA-4852-93D8-2F6EA7FACC53}" type="datetimeFigureOut">
              <a:rPr lang="en-US"/>
              <a:pPr>
                <a:defRPr/>
              </a:pPr>
              <a:t>8/21/2023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3B914BC2-2DE9-48E2-913C-7785AEE4FF5F}" type="slidenum">
              <a:rPr lang="en-US" altLang="en-US"/>
              <a:pPr>
                <a:defRPr/>
              </a:pPr>
              <a:t>‹#›</a:t>
            </a:fld>
            <a:endParaRPr lang="en-US" altLang="en-US"/>
          </a:p>
        </p:txBody>
      </p:sp>
    </p:spTree>
    <p:extLst>
      <p:ext uri="{BB962C8B-B14F-4D97-AF65-F5344CB8AC3E}">
        <p14:creationId xmlns:p14="http://schemas.microsoft.com/office/powerpoint/2010/main" val="16083752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131763"/>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524000"/>
            <a:ext cx="8229600" cy="460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TextBox 6"/>
          <p:cNvSpPr txBox="1">
            <a:spLocks noChangeArrowheads="1"/>
          </p:cNvSpPr>
          <p:nvPr/>
        </p:nvSpPr>
        <p:spPr bwMode="auto">
          <a:xfrm>
            <a:off x="533400" y="6537325"/>
            <a:ext cx="2433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1000">
                <a:ea typeface="MS PGothic" panose="020B0600070205080204" pitchFamily="34" charset="-128"/>
              </a:rPr>
              <a:t>Copyright © 2017 F.A. Davis Company</a:t>
            </a:r>
          </a:p>
        </p:txBody>
      </p:sp>
      <p:pic>
        <p:nvPicPr>
          <p:cNvPr id="1029" name="Picture 5" descr="FADlogo.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7600" y="6127750"/>
            <a:ext cx="16224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4" r:id="rId1"/>
    <p:sldLayoutId id="2147483683" r:id="rId2"/>
    <p:sldLayoutId id="2147483685" r:id="rId3"/>
  </p:sldLayoutIdLst>
  <p:txStyles>
    <p:titleStyle>
      <a:lvl1pPr algn="ctr" rtl="0" eaLnBrk="0" fontAlgn="base" hangingPunct="0">
        <a:spcBef>
          <a:spcPct val="0"/>
        </a:spcBef>
        <a:spcAft>
          <a:spcPct val="0"/>
        </a:spcAft>
        <a:defRPr sz="3600" kern="1200">
          <a:solidFill>
            <a:srgbClr val="1A4B9A"/>
          </a:solidFill>
          <a:latin typeface="+mj-lt"/>
          <a:ea typeface="Adobe Heiti Std R" pitchFamily="34" charset="-128"/>
          <a:cs typeface="Adobe Heiti Std R"/>
        </a:defRPr>
      </a:lvl1pPr>
      <a:lvl2pPr algn="ctr" rtl="0" eaLnBrk="0" fontAlgn="base" hangingPunct="0">
        <a:spcBef>
          <a:spcPct val="0"/>
        </a:spcBef>
        <a:spcAft>
          <a:spcPct val="0"/>
        </a:spcAft>
        <a:defRPr sz="3600">
          <a:solidFill>
            <a:srgbClr val="1A4B9A"/>
          </a:solidFill>
          <a:latin typeface="Calibri" pitchFamily="34" charset="0"/>
          <a:ea typeface="Adobe Heiti Std R" pitchFamily="34" charset="-128"/>
          <a:cs typeface="Adobe Heiti Std R"/>
        </a:defRPr>
      </a:lvl2pPr>
      <a:lvl3pPr algn="ctr" rtl="0" eaLnBrk="0" fontAlgn="base" hangingPunct="0">
        <a:spcBef>
          <a:spcPct val="0"/>
        </a:spcBef>
        <a:spcAft>
          <a:spcPct val="0"/>
        </a:spcAft>
        <a:defRPr sz="3600">
          <a:solidFill>
            <a:srgbClr val="1A4B9A"/>
          </a:solidFill>
          <a:latin typeface="Calibri" pitchFamily="34" charset="0"/>
          <a:ea typeface="Adobe Heiti Std R" pitchFamily="34" charset="-128"/>
          <a:cs typeface="Adobe Heiti Std R"/>
        </a:defRPr>
      </a:lvl3pPr>
      <a:lvl4pPr algn="ctr" rtl="0" eaLnBrk="0" fontAlgn="base" hangingPunct="0">
        <a:spcBef>
          <a:spcPct val="0"/>
        </a:spcBef>
        <a:spcAft>
          <a:spcPct val="0"/>
        </a:spcAft>
        <a:defRPr sz="3600">
          <a:solidFill>
            <a:srgbClr val="1A4B9A"/>
          </a:solidFill>
          <a:latin typeface="Calibri" pitchFamily="34" charset="0"/>
          <a:ea typeface="Adobe Heiti Std R" pitchFamily="34" charset="-128"/>
          <a:cs typeface="Adobe Heiti Std R"/>
        </a:defRPr>
      </a:lvl4pPr>
      <a:lvl5pPr algn="ctr" rtl="0" eaLnBrk="0" fontAlgn="base" hangingPunct="0">
        <a:spcBef>
          <a:spcPct val="0"/>
        </a:spcBef>
        <a:spcAft>
          <a:spcPct val="0"/>
        </a:spcAft>
        <a:defRPr sz="3600">
          <a:solidFill>
            <a:srgbClr val="1A4B9A"/>
          </a:solidFill>
          <a:latin typeface="Calibri" pitchFamily="34" charset="0"/>
          <a:ea typeface="Adobe Heiti Std R" pitchFamily="34" charset="-128"/>
          <a:cs typeface="Adobe Heiti Std R"/>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01A5D1"/>
        </a:buClr>
        <a:buFont typeface="Wingdings" panose="05000000000000000000" pitchFamily="2" charset="2"/>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1A5D1"/>
        </a:buClr>
        <a:buFont typeface="Wingdings" panose="05000000000000000000" pitchFamily="2" charset="2"/>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1A5D1"/>
        </a:buClr>
        <a:buFont typeface="Wingdings" panose="05000000000000000000" pitchFamily="2" charset="2"/>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01A5D1"/>
        </a:buClr>
        <a:buFont typeface="Wingdings" panose="05000000000000000000" pitchFamily="2" charset="2"/>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01A5D1"/>
        </a:buClr>
        <a:buFont typeface="Wingdings" panose="05000000000000000000" pitchFamily="2" charset="2"/>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p:txBody>
          <a:bodyPr/>
          <a:lstStyle/>
          <a:p>
            <a:pPr eaLnBrk="1" hangingPunct="1"/>
            <a:r>
              <a:rPr lang="en-US" altLang="en-US" smtClean="0">
                <a:ea typeface="Adobe Heiti Std R"/>
              </a:rPr>
              <a:t>Part XI</a:t>
            </a:r>
            <a:endParaRPr lang="en-US" altLang="en-US" dirty="0">
              <a:ea typeface="Adobe Heiti Std R"/>
            </a:endParaRPr>
          </a:p>
        </p:txBody>
      </p:sp>
      <p:sp>
        <p:nvSpPr>
          <p:cNvPr id="5123" name="Subtitle 2"/>
          <p:cNvSpPr>
            <a:spLocks noGrp="1"/>
          </p:cNvSpPr>
          <p:nvPr>
            <p:ph type="subTitle" idx="1"/>
          </p:nvPr>
        </p:nvSpPr>
        <p:spPr/>
        <p:txBody>
          <a:bodyPr/>
          <a:lstStyle/>
          <a:p>
            <a:pPr eaLnBrk="1" hangingPunct="1"/>
            <a:r>
              <a:rPr lang="en-US" altLang="en-US">
                <a:ea typeface="Adobe Heiti Std R"/>
                <a:cs typeface="Adobe Heiti Std R"/>
              </a:rPr>
              <a:t>Hypersensitivity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4"/>
          <p:cNvSpPr>
            <a:spLocks noGrp="1"/>
          </p:cNvSpPr>
          <p:nvPr>
            <p:ph type="title"/>
          </p:nvPr>
        </p:nvSpPr>
        <p:spPr>
          <a:xfrm>
            <a:off x="0" y="131763"/>
            <a:ext cx="9144000" cy="685800"/>
          </a:xfrm>
        </p:spPr>
        <p:txBody>
          <a:bodyPr/>
          <a:lstStyle/>
          <a:p>
            <a:pPr eaLnBrk="1" hangingPunct="1"/>
            <a:r>
              <a:rPr lang="en-US" altLang="en-US">
                <a:ea typeface="Adobe Heiti Std R"/>
              </a:rPr>
              <a:t>Treatments for Type I Hypersensitivity</a:t>
            </a:r>
          </a:p>
        </p:txBody>
      </p:sp>
      <p:sp>
        <p:nvSpPr>
          <p:cNvPr id="6" name="Content Placeholder 5"/>
          <p:cNvSpPr>
            <a:spLocks noGrp="1"/>
          </p:cNvSpPr>
          <p:nvPr>
            <p:ph idx="1"/>
          </p:nvPr>
        </p:nvSpPr>
        <p:spPr/>
        <p:txBody>
          <a:bodyPr/>
          <a:lstStyle/>
          <a:p>
            <a:pPr marL="457200" indent="-457200" eaLnBrk="1" hangingPunct="1">
              <a:buFont typeface="Arial" panose="020B0604020202020204" pitchFamily="34" charset="0"/>
              <a:buChar char="•"/>
              <a:defRPr/>
            </a:pPr>
            <a:r>
              <a:rPr lang="en-US" dirty="0"/>
              <a:t>Avoidance of allergens</a:t>
            </a:r>
          </a:p>
          <a:p>
            <a:pPr marL="457200" indent="-457200" eaLnBrk="1" hangingPunct="1">
              <a:buFont typeface="Arial" panose="020B0604020202020204" pitchFamily="34" charset="0"/>
              <a:buChar char="•"/>
              <a:defRPr/>
            </a:pPr>
            <a:r>
              <a:rPr lang="en-US" dirty="0"/>
              <a:t>Drug therapy</a:t>
            </a:r>
          </a:p>
          <a:p>
            <a:pPr marL="914400" lvl="1" indent="-457200" eaLnBrk="1" hangingPunct="1">
              <a:buFont typeface="Arial" panose="020B0604020202020204" pitchFamily="34" charset="0"/>
              <a:buChar char="•"/>
              <a:defRPr/>
            </a:pPr>
            <a:r>
              <a:rPr lang="en-US" dirty="0"/>
              <a:t>Antihistamines, bronchodilators, mast cell stabilizers, corticosteroids, epinephrine</a:t>
            </a:r>
          </a:p>
          <a:p>
            <a:pPr marL="457200" indent="-457200" eaLnBrk="1" hangingPunct="1">
              <a:buFont typeface="Arial" panose="020B0604020202020204" pitchFamily="34" charset="0"/>
              <a:buChar char="•"/>
              <a:defRPr/>
            </a:pPr>
            <a:r>
              <a:rPr lang="en-US" dirty="0"/>
              <a:t>Monoclonal anti-IgE antibody</a:t>
            </a:r>
          </a:p>
          <a:p>
            <a:pPr marL="457200" indent="-457200" eaLnBrk="1" hangingPunct="1">
              <a:buFont typeface="Arial" panose="020B0604020202020204" pitchFamily="34" charset="0"/>
              <a:buChar char="•"/>
              <a:defRPr/>
            </a:pPr>
            <a:r>
              <a:rPr lang="en-US" dirty="0"/>
              <a:t>Allergy immunotherapy (</a:t>
            </a:r>
            <a:r>
              <a:rPr lang="en-US" dirty="0" err="1"/>
              <a:t>AIT</a:t>
            </a:r>
            <a:r>
              <a:rPr lang="en-US" dirty="0"/>
              <a:t>)</a:t>
            </a:r>
          </a:p>
          <a:p>
            <a:pPr marL="914400" lvl="1" indent="-457200" eaLnBrk="1" hangingPunct="1">
              <a:buFont typeface="Arial" panose="020B0604020202020204" pitchFamily="34" charset="0"/>
              <a:buChar char="•"/>
              <a:defRPr/>
            </a:pPr>
            <a:r>
              <a:rPr lang="en-US" dirty="0"/>
              <a:t>Administer gradually increasing doses of allergen</a:t>
            </a:r>
          </a:p>
          <a:p>
            <a:pPr marL="457200" lvl="1" indent="0" eaLnBrk="1" hangingPunct="1">
              <a:defRPr/>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defRPr/>
            </a:pPr>
            <a:r>
              <a:rPr lang="en-US" sz="3200" dirty="0">
                <a:cs typeface="+mj-cs"/>
              </a:rPr>
              <a:t>Testing for Type I Hypersensitivity: In Vivo Skin Tests</a:t>
            </a:r>
          </a:p>
        </p:txBody>
      </p:sp>
      <p:sp>
        <p:nvSpPr>
          <p:cNvPr id="22531" name="Content Placeholder 3"/>
          <p:cNvSpPr>
            <a:spLocks noGrp="1"/>
          </p:cNvSpPr>
          <p:nvPr>
            <p:ph sz="half" idx="1"/>
          </p:nvPr>
        </p:nvSpPr>
        <p:spPr/>
        <p:txBody>
          <a:bodyPr/>
          <a:lstStyle/>
          <a:p>
            <a:pPr marL="457200" indent="-457200" eaLnBrk="1" hangingPunct="1">
              <a:buFont typeface="Arial" panose="020B0604020202020204" pitchFamily="34" charset="0"/>
              <a:buChar char="•"/>
            </a:pPr>
            <a:r>
              <a:rPr lang="en-US" altLang="en-US"/>
              <a:t>Percutaneous or intradermal</a:t>
            </a:r>
          </a:p>
          <a:p>
            <a:pPr marL="457200" indent="-457200" eaLnBrk="1" hangingPunct="1">
              <a:buFont typeface="Arial" panose="020B0604020202020204" pitchFamily="34" charset="0"/>
              <a:buChar char="•"/>
            </a:pPr>
            <a:r>
              <a:rPr lang="en-US" altLang="en-US"/>
              <a:t>Process</a:t>
            </a:r>
          </a:p>
          <a:p>
            <a:pPr marL="857250" lvl="1" indent="-457200" eaLnBrk="1" hangingPunct="1">
              <a:buFont typeface="Arial" panose="020B0604020202020204" pitchFamily="34" charset="0"/>
              <a:buChar char="•"/>
            </a:pPr>
            <a:r>
              <a:rPr lang="en-US" altLang="en-US"/>
              <a:t>Apply a panel of allergens to separate sites on the skin</a:t>
            </a:r>
          </a:p>
          <a:p>
            <a:pPr marL="857250" lvl="1" indent="-457200" eaLnBrk="1" hangingPunct="1">
              <a:buFont typeface="Arial" panose="020B0604020202020204" pitchFamily="34" charset="0"/>
              <a:buChar char="•"/>
            </a:pPr>
            <a:r>
              <a:rPr lang="en-US" altLang="en-US"/>
              <a:t>Wait 15 to 20 minutes</a:t>
            </a:r>
          </a:p>
          <a:p>
            <a:pPr marL="457200" indent="-457200" eaLnBrk="1" hangingPunct="1">
              <a:buFont typeface="Arial" panose="020B0604020202020204" pitchFamily="34" charset="0"/>
              <a:buChar char="•"/>
            </a:pPr>
            <a:r>
              <a:rPr lang="en-US" altLang="en-US"/>
              <a:t>Positive test = wheal and flare at the site of application</a:t>
            </a:r>
          </a:p>
        </p:txBody>
      </p:sp>
      <p:pic>
        <p:nvPicPr>
          <p:cNvPr id="3074" name="Picture 2" descr="D:\AMAR\FADC5\2016\08_Dec_Stevens; Clinical Immunology and Serology 4e_PPT\Stevens; Clinical Immunology and Serology 4e-20161208T070846Z\Stevens_ Clinical Immunology and Serology 4e\SAVE FOR WEB\F14_05.jpg"/>
          <p:cNvPicPr>
            <a:picLocks noChangeAspect="1" noChangeArrowheads="1"/>
          </p:cNvPicPr>
          <p:nvPr/>
        </p:nvPicPr>
        <p:blipFill>
          <a:blip r:embed="rId3" cstate="print"/>
          <a:srcRect/>
          <a:stretch>
            <a:fillRect/>
          </a:stretch>
        </p:blipFill>
        <p:spPr bwMode="auto">
          <a:xfrm>
            <a:off x="4463573" y="2283537"/>
            <a:ext cx="4255424" cy="308727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4"/>
          <p:cNvSpPr>
            <a:spLocks noGrp="1"/>
          </p:cNvSpPr>
          <p:nvPr>
            <p:ph type="title"/>
          </p:nvPr>
        </p:nvSpPr>
        <p:spPr>
          <a:xfrm>
            <a:off x="0" y="131763"/>
            <a:ext cx="9144000" cy="685800"/>
          </a:xfrm>
        </p:spPr>
        <p:txBody>
          <a:bodyPr/>
          <a:lstStyle/>
          <a:p>
            <a:pPr eaLnBrk="1" hangingPunct="1"/>
            <a:r>
              <a:rPr lang="en-US" altLang="en-US">
                <a:ea typeface="Adobe Heiti Std R"/>
              </a:rPr>
              <a:t>Allergen-Specific IgE Testing</a:t>
            </a:r>
          </a:p>
        </p:txBody>
      </p:sp>
      <p:sp>
        <p:nvSpPr>
          <p:cNvPr id="6" name="Content Placeholder 5"/>
          <p:cNvSpPr>
            <a:spLocks noGrp="1"/>
          </p:cNvSpPr>
          <p:nvPr>
            <p:ph idx="1"/>
          </p:nvPr>
        </p:nvSpPr>
        <p:spPr/>
        <p:txBody>
          <a:bodyPr/>
          <a:lstStyle/>
          <a:p>
            <a:pPr marL="457200" indent="-457200" eaLnBrk="1" hangingPunct="1">
              <a:buFont typeface="Arial" panose="020B0604020202020204" pitchFamily="34" charset="0"/>
              <a:buChar char="•"/>
              <a:defRPr/>
            </a:pPr>
            <a:r>
              <a:rPr lang="en-US" dirty="0"/>
              <a:t>Used to detect </a:t>
            </a:r>
            <a:r>
              <a:rPr lang="en-US" dirty="0" err="1"/>
              <a:t>IgE</a:t>
            </a:r>
            <a:r>
              <a:rPr lang="en-US" dirty="0"/>
              <a:t> to a specific allergen in patient </a:t>
            </a:r>
            <a:r>
              <a:rPr lang="en-US" dirty="0" smtClean="0"/>
              <a:t>serum</a:t>
            </a:r>
            <a:endParaRPr lang="en-US" dirty="0"/>
          </a:p>
        </p:txBody>
      </p:sp>
      <p:pic>
        <p:nvPicPr>
          <p:cNvPr id="4099" name="Picture 3" descr="D:\AMAR\FADC5\2016\08_Dec_Stevens; Clinical Immunology and Serology 4e_PPT\Stevens; Clinical Immunology and Serology 4e-20161208T070846Z\Stevens_ Clinical Immunology and Serology 4e\SAVE FOR WEB\F14_06a.jpg"/>
          <p:cNvPicPr>
            <a:picLocks noChangeAspect="1" noChangeArrowheads="1"/>
          </p:cNvPicPr>
          <p:nvPr/>
        </p:nvPicPr>
        <p:blipFill>
          <a:blip r:embed="rId3" cstate="print"/>
          <a:srcRect/>
          <a:stretch>
            <a:fillRect/>
          </a:stretch>
        </p:blipFill>
        <p:spPr bwMode="auto">
          <a:xfrm>
            <a:off x="304800" y="3200400"/>
            <a:ext cx="8450688" cy="182888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4"/>
          <p:cNvSpPr>
            <a:spLocks noGrp="1"/>
          </p:cNvSpPr>
          <p:nvPr>
            <p:ph type="title"/>
          </p:nvPr>
        </p:nvSpPr>
        <p:spPr>
          <a:xfrm>
            <a:off x="0" y="131763"/>
            <a:ext cx="9144000" cy="685800"/>
          </a:xfrm>
        </p:spPr>
        <p:txBody>
          <a:bodyPr/>
          <a:lstStyle/>
          <a:p>
            <a:pPr eaLnBrk="1" hangingPunct="1"/>
            <a:r>
              <a:rPr lang="en-US" altLang="en-US">
                <a:ea typeface="Adobe Heiti Std R"/>
              </a:rPr>
              <a:t>Testing for Total IgE</a:t>
            </a:r>
          </a:p>
        </p:txBody>
      </p:sp>
      <p:sp>
        <p:nvSpPr>
          <p:cNvPr id="6" name="Content Placeholder 5"/>
          <p:cNvSpPr>
            <a:spLocks noGrp="1"/>
          </p:cNvSpPr>
          <p:nvPr>
            <p:ph idx="1"/>
          </p:nvPr>
        </p:nvSpPr>
        <p:spPr/>
        <p:txBody>
          <a:bodyPr/>
          <a:lstStyle/>
          <a:p>
            <a:pPr marL="457200" indent="-457200" eaLnBrk="1" hangingPunct="1">
              <a:buFont typeface="Arial" panose="020B0604020202020204" pitchFamily="34" charset="0"/>
              <a:buChar char="•"/>
              <a:defRPr/>
            </a:pPr>
            <a:r>
              <a:rPr lang="en-US" dirty="0"/>
              <a:t>Used to detect the total concentration of IgE in patient </a:t>
            </a:r>
            <a:r>
              <a:rPr lang="en-US" dirty="0" smtClean="0"/>
              <a:t>serum</a:t>
            </a:r>
            <a:endParaRPr lang="en-US" dirty="0"/>
          </a:p>
        </p:txBody>
      </p:sp>
      <p:pic>
        <p:nvPicPr>
          <p:cNvPr id="5122" name="Picture 2" descr="D:\AMAR\FADC5\2016\08_Dec_Stevens; Clinical Immunology and Serology 4e_PPT\Stevens; Clinical Immunology and Serology 4e-20161208T070846Z\Stevens_ Clinical Immunology and Serology 4e\SAVE FOR WEB\F14_06b.jpg"/>
          <p:cNvPicPr>
            <a:picLocks noChangeAspect="1" noChangeArrowheads="1"/>
          </p:cNvPicPr>
          <p:nvPr/>
        </p:nvPicPr>
        <p:blipFill>
          <a:blip r:embed="rId3" cstate="print"/>
          <a:srcRect/>
          <a:stretch>
            <a:fillRect/>
          </a:stretch>
        </p:blipFill>
        <p:spPr bwMode="auto">
          <a:xfrm>
            <a:off x="304800" y="3402358"/>
            <a:ext cx="8525720" cy="162684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131763"/>
            <a:ext cx="9144000" cy="685800"/>
          </a:xfrm>
        </p:spPr>
        <p:txBody>
          <a:bodyPr/>
          <a:lstStyle/>
          <a:p>
            <a:pPr eaLnBrk="1" hangingPunct="1"/>
            <a:r>
              <a:rPr lang="en-US" altLang="en-US">
                <a:ea typeface="Adobe Heiti Std R"/>
              </a:rPr>
              <a:t>Type II Hypersensitivity</a:t>
            </a:r>
          </a:p>
        </p:txBody>
      </p:sp>
      <p:sp>
        <p:nvSpPr>
          <p:cNvPr id="28675" name="Content Placeholder 2"/>
          <p:cNvSpPr>
            <a:spLocks noGrp="1"/>
          </p:cNvSpPr>
          <p:nvPr>
            <p:ph idx="1"/>
          </p:nvPr>
        </p:nvSpPr>
        <p:spPr/>
        <p:txBody>
          <a:bodyPr/>
          <a:lstStyle/>
          <a:p>
            <a:pPr marL="457200" indent="-457200" eaLnBrk="1" hangingPunct="1">
              <a:buFont typeface="Arial" panose="020B0604020202020204" pitchFamily="34" charset="0"/>
              <a:buChar char="•"/>
            </a:pPr>
            <a:r>
              <a:rPr lang="en-US" altLang="en-US"/>
              <a:t>Also known as </a:t>
            </a:r>
            <a:r>
              <a:rPr lang="en-US" altLang="en-US" i="1"/>
              <a:t>antibody-mediated cytotoxic hypersensitivity</a:t>
            </a:r>
          </a:p>
          <a:p>
            <a:pPr marL="457200" indent="-457200" eaLnBrk="1" hangingPunct="1">
              <a:buFont typeface="Arial" panose="020B0604020202020204" pitchFamily="34" charset="0"/>
              <a:buChar char="•"/>
            </a:pPr>
            <a:r>
              <a:rPr lang="en-US" altLang="en-US"/>
              <a:t>Key components = IgG and IgM directed against a cell surface antigen</a:t>
            </a:r>
          </a:p>
          <a:p>
            <a:pPr marL="457200" indent="-457200" eaLnBrk="1" hangingPunct="1">
              <a:buFont typeface="Arial" panose="020B0604020202020204" pitchFamily="34" charset="0"/>
              <a:buChar char="•"/>
            </a:pPr>
            <a:r>
              <a:rPr lang="en-US" altLang="en-US"/>
              <a:t>Effects of the antibodies:</a:t>
            </a:r>
          </a:p>
          <a:p>
            <a:pPr marL="914400" lvl="1" indent="-457200" eaLnBrk="1" hangingPunct="1">
              <a:buFont typeface="Arial" panose="020B0604020202020204" pitchFamily="34" charset="0"/>
              <a:buChar char="•"/>
            </a:pPr>
            <a:r>
              <a:rPr lang="en-US" altLang="en-US"/>
              <a:t>Cell destruction</a:t>
            </a:r>
          </a:p>
          <a:p>
            <a:pPr marL="914400" lvl="1" indent="-457200" eaLnBrk="1" hangingPunct="1">
              <a:buFont typeface="Arial" panose="020B0604020202020204" pitchFamily="34" charset="0"/>
              <a:buChar char="•"/>
            </a:pPr>
            <a:r>
              <a:rPr lang="en-US" altLang="en-US"/>
              <a:t>Inhibition of cell function</a:t>
            </a:r>
          </a:p>
          <a:p>
            <a:pPr marL="914400" lvl="1" indent="-457200" eaLnBrk="1" hangingPunct="1">
              <a:buFont typeface="Arial" panose="020B0604020202020204" pitchFamily="34" charset="0"/>
              <a:buChar char="•"/>
            </a:pPr>
            <a:r>
              <a:rPr lang="en-US" altLang="en-US"/>
              <a:t>Increase in cell function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altLang="en-US">
                <a:ea typeface="Adobe Heiti Std R"/>
              </a:rPr>
              <a:t>Cell Damage in Type II Hypersensitivity</a:t>
            </a:r>
          </a:p>
        </p:txBody>
      </p:sp>
      <p:sp>
        <p:nvSpPr>
          <p:cNvPr id="30723" name="Content Placeholder 2"/>
          <p:cNvSpPr>
            <a:spLocks noGrp="1"/>
          </p:cNvSpPr>
          <p:nvPr>
            <p:ph sz="half" idx="1"/>
          </p:nvPr>
        </p:nvSpPr>
        <p:spPr/>
        <p:txBody>
          <a:bodyPr/>
          <a:lstStyle/>
          <a:p>
            <a:pPr marL="457200" indent="-457200" eaLnBrk="1" hangingPunct="1">
              <a:buFont typeface="Arial" panose="020B0604020202020204" pitchFamily="34" charset="0"/>
              <a:buChar char="•"/>
            </a:pPr>
            <a:r>
              <a:rPr lang="en-US" altLang="en-US"/>
              <a:t>Activation of classical pathway of complement and cell lysis</a:t>
            </a:r>
          </a:p>
          <a:p>
            <a:pPr marL="457200" indent="-457200" eaLnBrk="1" hangingPunct="1">
              <a:buFont typeface="Arial" panose="020B0604020202020204" pitchFamily="34" charset="0"/>
              <a:buChar char="•"/>
            </a:pPr>
            <a:r>
              <a:rPr lang="en-US" altLang="en-US"/>
              <a:t>Opsonization and phagocytosis of the cell</a:t>
            </a:r>
          </a:p>
          <a:p>
            <a:pPr marL="457200" indent="-457200" eaLnBrk="1" hangingPunct="1">
              <a:buFont typeface="Arial" panose="020B0604020202020204" pitchFamily="34" charset="0"/>
              <a:buChar char="•"/>
            </a:pPr>
            <a:r>
              <a:rPr lang="en-US" altLang="en-US"/>
              <a:t>ADCC</a:t>
            </a:r>
          </a:p>
        </p:txBody>
      </p:sp>
      <p:pic>
        <p:nvPicPr>
          <p:cNvPr id="6146" name="Picture 2" descr="D:\AMAR\FADC5\2016\08_Dec_Stevens; Clinical Immunology and Serology 4e_PPT\Stevens; Clinical Immunology and Serology 4e-20161208T070846Z\Stevens_ Clinical Immunology and Serology 4e\SAVE FOR WEB\F14_01B.jpg"/>
          <p:cNvPicPr>
            <a:picLocks noChangeAspect="1" noChangeArrowheads="1"/>
          </p:cNvPicPr>
          <p:nvPr/>
        </p:nvPicPr>
        <p:blipFill>
          <a:blip r:embed="rId3" cstate="print"/>
          <a:srcRect/>
          <a:stretch>
            <a:fillRect/>
          </a:stretch>
        </p:blipFill>
        <p:spPr bwMode="auto">
          <a:xfrm>
            <a:off x="5310388" y="1411784"/>
            <a:ext cx="3300212" cy="491281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0" y="131763"/>
            <a:ext cx="9144000" cy="685800"/>
          </a:xfrm>
        </p:spPr>
        <p:txBody>
          <a:bodyPr/>
          <a:lstStyle/>
          <a:p>
            <a:pPr eaLnBrk="1" hangingPunct="1"/>
            <a:r>
              <a:rPr lang="en-US" altLang="en-US">
                <a:ea typeface="Adobe Heiti Std R"/>
              </a:rPr>
              <a:t>Clinical Examples of Type II Hypersensitivity </a:t>
            </a:r>
          </a:p>
        </p:txBody>
      </p:sp>
      <p:sp>
        <p:nvSpPr>
          <p:cNvPr id="3" name="Content Placeholder 2"/>
          <p:cNvSpPr>
            <a:spLocks noGrp="1"/>
          </p:cNvSpPr>
          <p:nvPr>
            <p:ph idx="1"/>
          </p:nvPr>
        </p:nvSpPr>
        <p:spPr/>
        <p:txBody>
          <a:bodyPr/>
          <a:lstStyle/>
          <a:p>
            <a:pPr marL="457200" indent="-457200" eaLnBrk="1" hangingPunct="1">
              <a:buFont typeface="Arial" panose="020B0604020202020204" pitchFamily="34" charset="0"/>
              <a:buChar char="•"/>
              <a:defRPr/>
            </a:pPr>
            <a:r>
              <a:rPr lang="en-US" dirty="0"/>
              <a:t>Transfusion reactions</a:t>
            </a:r>
          </a:p>
          <a:p>
            <a:pPr marL="457200" indent="-457200" eaLnBrk="1" hangingPunct="1">
              <a:buFont typeface="Arial" panose="020B0604020202020204" pitchFamily="34" charset="0"/>
              <a:buChar char="•"/>
              <a:defRPr/>
            </a:pPr>
            <a:r>
              <a:rPr lang="en-US" dirty="0"/>
              <a:t>Hemolytic disease of the newborn (HDN)</a:t>
            </a:r>
          </a:p>
          <a:p>
            <a:pPr marL="457200" indent="-457200" eaLnBrk="1" hangingPunct="1">
              <a:buFont typeface="Arial" panose="020B0604020202020204" pitchFamily="34" charset="0"/>
              <a:buChar char="•"/>
              <a:defRPr/>
            </a:pPr>
            <a:r>
              <a:rPr lang="en-US" dirty="0"/>
              <a:t>Autoimmune hemolytic anemia</a:t>
            </a:r>
          </a:p>
          <a:p>
            <a:pPr marL="914400" lvl="1" indent="-457200" eaLnBrk="1" hangingPunct="1">
              <a:buFont typeface="Arial" panose="020B0604020202020204" pitchFamily="34" charset="0"/>
              <a:buChar char="•"/>
              <a:defRPr/>
            </a:pPr>
            <a:r>
              <a:rPr lang="en-US" dirty="0"/>
              <a:t>Warm reactive antibodies</a:t>
            </a:r>
          </a:p>
          <a:p>
            <a:pPr marL="914400" lvl="1" indent="-457200" eaLnBrk="1" hangingPunct="1">
              <a:buFont typeface="Arial" panose="020B0604020202020204" pitchFamily="34" charset="0"/>
              <a:buChar char="•"/>
              <a:defRPr/>
            </a:pPr>
            <a:r>
              <a:rPr lang="en-US" dirty="0"/>
              <a:t>Cold agglutinins</a:t>
            </a:r>
          </a:p>
          <a:p>
            <a:pPr marL="914400" lvl="1" indent="-457200" eaLnBrk="1" hangingPunct="1">
              <a:buFont typeface="Arial" panose="020B0604020202020204" pitchFamily="34" charset="0"/>
              <a:buChar char="•"/>
              <a:defRPr/>
            </a:pPr>
            <a:r>
              <a:rPr lang="en-US" dirty="0"/>
              <a:t>Paroxysmal cold hemoglobinuria</a:t>
            </a:r>
          </a:p>
          <a:p>
            <a:pPr marL="457200" indent="-457200" eaLnBrk="1" hangingPunct="1">
              <a:buFont typeface="Arial" panose="020B0604020202020204" pitchFamily="34" charset="0"/>
              <a:buChar char="•"/>
              <a:defRPr/>
            </a:pPr>
            <a:r>
              <a:rPr lang="en-US" dirty="0"/>
              <a:t>Goodpasture’s syndrome</a:t>
            </a:r>
          </a:p>
          <a:p>
            <a:pPr marL="457200" indent="-457200" eaLnBrk="1" hangingPunct="1">
              <a:buFont typeface="Arial" panose="020B0604020202020204" pitchFamily="34" charset="0"/>
              <a:buChar char="•"/>
              <a:defRPr/>
            </a:pPr>
            <a:r>
              <a:rPr lang="en-US" dirty="0"/>
              <a:t>Hashimoto’s disease</a:t>
            </a:r>
          </a:p>
          <a:p>
            <a:pPr eaLnBrk="1" hangingPunct="1">
              <a:defRPr/>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131763"/>
            <a:ext cx="9144000" cy="685800"/>
          </a:xfrm>
        </p:spPr>
        <p:txBody>
          <a:bodyPr/>
          <a:lstStyle/>
          <a:p>
            <a:pPr eaLnBrk="1" hangingPunct="1"/>
            <a:r>
              <a:rPr lang="en-US" altLang="en-US">
                <a:ea typeface="Adobe Heiti Std R"/>
              </a:rPr>
              <a:t>Hemolytic Disease of the Newborn (HDN)</a:t>
            </a:r>
          </a:p>
        </p:txBody>
      </p:sp>
      <p:sp>
        <p:nvSpPr>
          <p:cNvPr id="3" name="Content Placeholder 2"/>
          <p:cNvSpPr>
            <a:spLocks noGrp="1"/>
          </p:cNvSpPr>
          <p:nvPr>
            <p:ph idx="1"/>
          </p:nvPr>
        </p:nvSpPr>
        <p:spPr/>
        <p:txBody>
          <a:bodyPr/>
          <a:lstStyle/>
          <a:p>
            <a:pPr marL="457200" indent="-457200" eaLnBrk="1" hangingPunct="1">
              <a:buFont typeface="Arial" panose="020B0604020202020204" pitchFamily="34" charset="0"/>
              <a:buChar char="•"/>
              <a:defRPr/>
            </a:pPr>
            <a:r>
              <a:rPr lang="en-US" dirty="0"/>
              <a:t>Caused by development of antibodies by a pregnant woman to red blood group antigens, usually Rh D, on the RBCs of the </a:t>
            </a:r>
            <a:r>
              <a:rPr lang="en-US" dirty="0" smtClean="0"/>
              <a:t>fetus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131763"/>
            <a:ext cx="9144000" cy="685800"/>
          </a:xfrm>
        </p:spPr>
        <p:txBody>
          <a:bodyPr/>
          <a:lstStyle/>
          <a:p>
            <a:pPr eaLnBrk="1" hangingPunct="1"/>
            <a:r>
              <a:rPr lang="en-US" altLang="en-US">
                <a:ea typeface="Adobe Heiti Std R"/>
              </a:rPr>
              <a:t>Hemolytic Disease of the Newborn (HDN)</a:t>
            </a:r>
          </a:p>
        </p:txBody>
      </p:sp>
      <p:pic>
        <p:nvPicPr>
          <p:cNvPr id="8194" name="Picture 2" descr="D:\AMAR\FADC5\2016\08_Dec_Stevens; Clinical Immunology and Serology 4e_PPT\Stevens; Clinical Immunology and Serology 4e-20161208T070846Z\Stevens_ Clinical Immunology and Serology 4e\SAVE FOR WEB\F14_07.jpg"/>
          <p:cNvPicPr>
            <a:picLocks noChangeAspect="1" noChangeArrowheads="1"/>
          </p:cNvPicPr>
          <p:nvPr/>
        </p:nvPicPr>
        <p:blipFill>
          <a:blip r:embed="rId3" cstate="print"/>
          <a:srcRect/>
          <a:stretch>
            <a:fillRect/>
          </a:stretch>
        </p:blipFill>
        <p:spPr bwMode="auto">
          <a:xfrm>
            <a:off x="370240" y="1938220"/>
            <a:ext cx="8392760" cy="375424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0" y="131763"/>
            <a:ext cx="9144000" cy="685800"/>
          </a:xfrm>
        </p:spPr>
        <p:txBody>
          <a:bodyPr/>
          <a:lstStyle/>
          <a:p>
            <a:pPr eaLnBrk="1" hangingPunct="1"/>
            <a:r>
              <a:rPr lang="en-US" altLang="en-US">
                <a:ea typeface="Adobe Heiti Std R"/>
              </a:rPr>
              <a:t>Direct Antiglobulin Test (DAT)</a:t>
            </a:r>
          </a:p>
        </p:txBody>
      </p:sp>
      <p:sp>
        <p:nvSpPr>
          <p:cNvPr id="3" name="Content Placeholder 2"/>
          <p:cNvSpPr>
            <a:spLocks noGrp="1"/>
          </p:cNvSpPr>
          <p:nvPr>
            <p:ph idx="1"/>
          </p:nvPr>
        </p:nvSpPr>
        <p:spPr/>
        <p:txBody>
          <a:bodyPr/>
          <a:lstStyle/>
          <a:p>
            <a:pPr marL="457200" indent="-457200" eaLnBrk="1" hangingPunct="1">
              <a:buFont typeface="Arial" panose="020B0604020202020204" pitchFamily="34" charset="0"/>
              <a:buChar char="•"/>
              <a:defRPr/>
            </a:pPr>
            <a:r>
              <a:rPr lang="en-US" dirty="0"/>
              <a:t>Detects RBCs coated with complement components or IgG antibody by incubation with a poly-specific anti-human Ig directed against IgG and C’</a:t>
            </a:r>
          </a:p>
          <a:p>
            <a:pPr marL="457200" indent="-457200" eaLnBrk="1" hangingPunct="1">
              <a:buFont typeface="Arial" panose="020B0604020202020204" pitchFamily="34" charset="0"/>
              <a:buChar char="•"/>
              <a:defRPr/>
            </a:pPr>
            <a:r>
              <a:rPr lang="en-US" dirty="0"/>
              <a:t>If positive (agglutination), test is repeated with mono-specific anti-IgG, anti-C3b, and anti-C3d</a:t>
            </a:r>
          </a:p>
          <a:p>
            <a:pPr eaLnBrk="1" hangingPunct="1">
              <a:defRPr/>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131763"/>
            <a:ext cx="9144000" cy="685800"/>
          </a:xfrm>
        </p:spPr>
        <p:txBody>
          <a:bodyPr/>
          <a:lstStyle/>
          <a:p>
            <a:pPr eaLnBrk="1" hangingPunct="1"/>
            <a:r>
              <a:rPr lang="en-US" altLang="en-US">
                <a:ea typeface="Adobe Heiti Std R"/>
              </a:rPr>
              <a:t> Chapter Overview</a:t>
            </a:r>
          </a:p>
        </p:txBody>
      </p:sp>
      <p:sp>
        <p:nvSpPr>
          <p:cNvPr id="3" name="Content Placeholder 2"/>
          <p:cNvSpPr>
            <a:spLocks noGrp="1"/>
          </p:cNvSpPr>
          <p:nvPr>
            <p:ph idx="1"/>
          </p:nvPr>
        </p:nvSpPr>
        <p:spPr/>
        <p:txBody>
          <a:bodyPr>
            <a:normAutofit/>
          </a:bodyPr>
          <a:lstStyle/>
          <a:p>
            <a:pPr marL="457200" indent="-457200" eaLnBrk="1" hangingPunct="1">
              <a:buFont typeface="Arial" panose="020B0604020202020204" pitchFamily="34" charset="0"/>
              <a:buChar char="•"/>
              <a:defRPr/>
            </a:pPr>
            <a:r>
              <a:rPr lang="en-US"/>
              <a:t>Introduction to hypersensitivity</a:t>
            </a:r>
          </a:p>
          <a:p>
            <a:pPr marL="457200" indent="-457200" eaLnBrk="1" hangingPunct="1">
              <a:buFont typeface="Arial" panose="020B0604020202020204" pitchFamily="34" charset="0"/>
              <a:buChar char="•"/>
              <a:defRPr/>
            </a:pPr>
            <a:r>
              <a:rPr lang="en-US"/>
              <a:t>Hypersensitivity categories </a:t>
            </a:r>
          </a:p>
          <a:p>
            <a:pPr marL="457200" indent="-457200" eaLnBrk="1" hangingPunct="1">
              <a:buFont typeface="Arial" panose="020B0604020202020204" pitchFamily="34" charset="0"/>
              <a:buChar char="•"/>
              <a:defRPr/>
            </a:pPr>
            <a:r>
              <a:rPr lang="en-US"/>
              <a:t>Immunologic mechanisms, clinical examples, treatment, lab testing </a:t>
            </a:r>
          </a:p>
          <a:p>
            <a:pPr lvl="1" eaLnBrk="1" hangingPunct="1">
              <a:defRPr/>
            </a:pPr>
            <a:endParaRPr lang="en-US"/>
          </a:p>
          <a:p>
            <a:pPr marL="0" indent="0" eaLnBrk="1" hangingPunct="1">
              <a:defRPr/>
            </a:pPr>
            <a:endParaRPr lang="en-US"/>
          </a:p>
          <a:p>
            <a:pPr eaLnBrk="1" hangingPunct="1">
              <a:defRPr/>
            </a:pP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0" y="131763"/>
            <a:ext cx="9144000" cy="685800"/>
          </a:xfrm>
        </p:spPr>
        <p:txBody>
          <a:bodyPr/>
          <a:lstStyle/>
          <a:p>
            <a:pPr eaLnBrk="1" hangingPunct="1"/>
            <a:r>
              <a:rPr lang="en-US" altLang="en-US">
                <a:ea typeface="Adobe Heiti Std R"/>
              </a:rPr>
              <a:t>Indirect Antiglobulin Test</a:t>
            </a:r>
          </a:p>
        </p:txBody>
      </p:sp>
      <p:sp>
        <p:nvSpPr>
          <p:cNvPr id="3" name="Content Placeholder 2"/>
          <p:cNvSpPr>
            <a:spLocks noGrp="1"/>
          </p:cNvSpPr>
          <p:nvPr>
            <p:ph idx="1"/>
          </p:nvPr>
        </p:nvSpPr>
        <p:spPr/>
        <p:txBody>
          <a:bodyPr>
            <a:normAutofit/>
          </a:bodyPr>
          <a:lstStyle/>
          <a:p>
            <a:pPr marL="457200" indent="-457200" eaLnBrk="1" hangingPunct="1">
              <a:buFont typeface="Arial" panose="020B0604020202020204" pitchFamily="34" charset="0"/>
              <a:buChar char="•"/>
              <a:defRPr/>
            </a:pPr>
            <a:r>
              <a:rPr lang="en-US" dirty="0" err="1"/>
              <a:t>Coombs’</a:t>
            </a:r>
            <a:r>
              <a:rPr lang="en-US" dirty="0"/>
              <a:t> test</a:t>
            </a:r>
          </a:p>
          <a:p>
            <a:pPr marL="457200" indent="-457200" eaLnBrk="1" hangingPunct="1">
              <a:buFont typeface="Arial" panose="020B0604020202020204" pitchFamily="34" charset="0"/>
              <a:buChar char="•"/>
              <a:defRPr/>
            </a:pPr>
            <a:r>
              <a:rPr lang="en-US" dirty="0"/>
              <a:t>Tests patient serum for antibodies to RBC antigens</a:t>
            </a:r>
          </a:p>
          <a:p>
            <a:pPr marL="457200" indent="-457200" eaLnBrk="1" hangingPunct="1">
              <a:buFont typeface="Arial" panose="020B0604020202020204" pitchFamily="34" charset="0"/>
              <a:buChar char="•"/>
              <a:defRPr/>
            </a:pPr>
            <a:r>
              <a:rPr lang="en-US" dirty="0"/>
              <a:t>Process</a:t>
            </a:r>
          </a:p>
          <a:p>
            <a:pPr marL="857250" lvl="1" indent="-457200" eaLnBrk="1" hangingPunct="1">
              <a:buFont typeface="Arial" panose="020B0604020202020204" pitchFamily="34" charset="0"/>
              <a:buChar char="•"/>
              <a:defRPr/>
            </a:pPr>
            <a:r>
              <a:rPr lang="en-US" dirty="0"/>
              <a:t>Incubate reagent RBCs with patient serum at 37</a:t>
            </a:r>
            <a:r>
              <a:rPr lang="en-US" baseline="30000" dirty="0"/>
              <a:t>o</a:t>
            </a:r>
            <a:r>
              <a:rPr lang="en-US" dirty="0"/>
              <a:t>C; wash to remove excess</a:t>
            </a:r>
          </a:p>
          <a:p>
            <a:pPr marL="857250" lvl="1" indent="-457200" eaLnBrk="1" hangingPunct="1">
              <a:buFont typeface="Arial" panose="020B0604020202020204" pitchFamily="34" charset="0"/>
              <a:buChar char="•"/>
              <a:defRPr/>
            </a:pPr>
            <a:r>
              <a:rPr lang="en-US" dirty="0"/>
              <a:t>Add anti-human globulin</a:t>
            </a:r>
          </a:p>
          <a:p>
            <a:pPr marL="457200" indent="-457200" eaLnBrk="1" hangingPunct="1">
              <a:buFont typeface="Arial" panose="020B0604020202020204" pitchFamily="34" charset="0"/>
              <a:buChar char="•"/>
              <a:defRPr/>
            </a:pPr>
            <a:r>
              <a:rPr lang="en-US" dirty="0"/>
              <a:t>Positive test = RBC agglutination</a:t>
            </a:r>
          </a:p>
          <a:p>
            <a:pPr eaLnBrk="1" hangingPunct="1">
              <a:defRPr/>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altLang="en-US">
                <a:ea typeface="Adobe Heiti Std R"/>
              </a:rPr>
              <a:t>Type III Hypersensitivity</a:t>
            </a:r>
          </a:p>
        </p:txBody>
      </p:sp>
      <p:sp>
        <p:nvSpPr>
          <p:cNvPr id="3" name="Content Placeholder 2"/>
          <p:cNvSpPr>
            <a:spLocks noGrp="1"/>
          </p:cNvSpPr>
          <p:nvPr>
            <p:ph sz="half" idx="1"/>
          </p:nvPr>
        </p:nvSpPr>
        <p:spPr/>
        <p:txBody>
          <a:bodyPr>
            <a:normAutofit fontScale="77500" lnSpcReduction="20000"/>
          </a:bodyPr>
          <a:lstStyle/>
          <a:p>
            <a:pPr marL="457200" indent="-457200" eaLnBrk="1" hangingPunct="1">
              <a:buFont typeface="Arial" panose="020B0604020202020204" pitchFamily="34" charset="0"/>
              <a:buChar char="•"/>
              <a:defRPr/>
            </a:pPr>
            <a:r>
              <a:rPr lang="en-US" i="1" dirty="0"/>
              <a:t>Complex-mediated hypersensitivity</a:t>
            </a:r>
          </a:p>
          <a:p>
            <a:pPr marL="457200" indent="-457200" eaLnBrk="1" hangingPunct="1">
              <a:buFont typeface="Arial" panose="020B0604020202020204" pitchFamily="34" charset="0"/>
              <a:buChar char="•"/>
              <a:defRPr/>
            </a:pPr>
            <a:r>
              <a:rPr lang="en-US" dirty="0"/>
              <a:t>Key components are IgG and IgM directed against a soluble antigen</a:t>
            </a:r>
          </a:p>
          <a:p>
            <a:pPr marL="457200" indent="-457200" eaLnBrk="1" hangingPunct="1">
              <a:buFont typeface="Arial" panose="020B0604020202020204" pitchFamily="34" charset="0"/>
              <a:buChar char="•"/>
              <a:defRPr/>
            </a:pPr>
            <a:r>
              <a:rPr lang="en-US" dirty="0"/>
              <a:t>Small antigen</a:t>
            </a:r>
            <a:r>
              <a:rPr lang="en-US" dirty="0">
                <a:cs typeface="Calibri" panose="020F0502020204030204" pitchFamily="34" charset="0"/>
              </a:rPr>
              <a:t>–</a:t>
            </a:r>
            <a:r>
              <a:rPr lang="en-US" dirty="0"/>
              <a:t>antibody complexes precipitate out and deposit in tissues</a:t>
            </a:r>
          </a:p>
          <a:p>
            <a:pPr marL="457200" indent="-457200" eaLnBrk="1" hangingPunct="1">
              <a:buFont typeface="Arial" panose="020B0604020202020204" pitchFamily="34" charset="0"/>
              <a:buChar char="•"/>
              <a:defRPr/>
            </a:pPr>
            <a:r>
              <a:rPr lang="en-US" dirty="0"/>
              <a:t>C’ binds; vasodilation and vasopermeability increase</a:t>
            </a:r>
          </a:p>
          <a:p>
            <a:pPr marL="457200" indent="-457200" eaLnBrk="1" hangingPunct="1">
              <a:buFont typeface="Arial" panose="020B0604020202020204" pitchFamily="34" charset="0"/>
              <a:buChar char="•"/>
              <a:defRPr/>
            </a:pPr>
            <a:r>
              <a:rPr lang="en-US" dirty="0"/>
              <a:t>Macrophages and neutrophils migrate to the affected areas and release their lysosomal enzymes, resulting in tissue damage</a:t>
            </a:r>
          </a:p>
        </p:txBody>
      </p:sp>
      <p:pic>
        <p:nvPicPr>
          <p:cNvPr id="9218" name="Picture 2" descr="D:\AMAR\FADC5\2016\08_Dec_Stevens; Clinical Immunology and Serology 4e_PPT\Stevens; Clinical Immunology and Serology 4e-20161208T070846Z\Stevens_ Clinical Immunology and Serology 4e\SAVE FOR WEB\F14_01C.jpg"/>
          <p:cNvPicPr>
            <a:picLocks noChangeAspect="1" noChangeArrowheads="1"/>
          </p:cNvPicPr>
          <p:nvPr/>
        </p:nvPicPr>
        <p:blipFill>
          <a:blip r:embed="rId3" cstate="print"/>
          <a:srcRect/>
          <a:stretch>
            <a:fillRect/>
          </a:stretch>
        </p:blipFill>
        <p:spPr bwMode="auto">
          <a:xfrm>
            <a:off x="4453228" y="1728048"/>
            <a:ext cx="4385972" cy="419341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altLang="en-US">
                <a:ea typeface="Adobe Heiti Std R"/>
              </a:rPr>
              <a:t>Arthus Reaction</a:t>
            </a:r>
          </a:p>
        </p:txBody>
      </p:sp>
      <p:sp>
        <p:nvSpPr>
          <p:cNvPr id="43011" name="Content Placeholder 2"/>
          <p:cNvSpPr>
            <a:spLocks noGrp="1"/>
          </p:cNvSpPr>
          <p:nvPr>
            <p:ph sz="half" idx="1"/>
          </p:nvPr>
        </p:nvSpPr>
        <p:spPr/>
        <p:txBody>
          <a:bodyPr/>
          <a:lstStyle/>
          <a:p>
            <a:pPr marL="457200" indent="-457200" eaLnBrk="1" hangingPunct="1">
              <a:buFont typeface="Arial" panose="020B0604020202020204" pitchFamily="34" charset="0"/>
              <a:buChar char="•"/>
            </a:pPr>
            <a:r>
              <a:rPr lang="en-US" altLang="en-US"/>
              <a:t>Skin reaction caused by type III hypersensitivity</a:t>
            </a:r>
          </a:p>
          <a:p>
            <a:pPr marL="457200" indent="-457200" eaLnBrk="1" hangingPunct="1">
              <a:buFont typeface="Arial" panose="020B0604020202020204" pitchFamily="34" charset="0"/>
              <a:buChar char="•"/>
            </a:pPr>
            <a:r>
              <a:rPr lang="en-US" altLang="en-US"/>
              <a:t>Localized inflammation characterized by redness and edema</a:t>
            </a:r>
          </a:p>
          <a:p>
            <a:pPr marL="457200" indent="-457200" eaLnBrk="1" hangingPunct="1">
              <a:buFont typeface="Arial" panose="020B0604020202020204" pitchFamily="34" charset="0"/>
              <a:buChar char="•"/>
            </a:pPr>
            <a:r>
              <a:rPr lang="en-US" altLang="en-US"/>
              <a:t>Peaks at 3 to 8 hours</a:t>
            </a:r>
          </a:p>
        </p:txBody>
      </p:sp>
      <p:pic>
        <p:nvPicPr>
          <p:cNvPr id="10242" name="Picture 2" descr="D:\AMAR\FADC5\2016\08_Dec_Stevens; Clinical Immunology and Serology 4e_PPT\Stevens; Clinical Immunology and Serology 4e-20161208T070846Z\Stevens_ Clinical Immunology and Serology 4e\SAVE FOR WEB\F14_08.jpg"/>
          <p:cNvPicPr>
            <a:picLocks noChangeAspect="1" noChangeArrowheads="1"/>
          </p:cNvPicPr>
          <p:nvPr/>
        </p:nvPicPr>
        <p:blipFill>
          <a:blip r:embed="rId3" cstate="print"/>
          <a:srcRect/>
          <a:stretch>
            <a:fillRect/>
          </a:stretch>
        </p:blipFill>
        <p:spPr bwMode="auto">
          <a:xfrm>
            <a:off x="4760355" y="1441678"/>
            <a:ext cx="4010158" cy="4806722"/>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6"/>
          <p:cNvSpPr>
            <a:spLocks noGrp="1"/>
          </p:cNvSpPr>
          <p:nvPr>
            <p:ph type="title"/>
          </p:nvPr>
        </p:nvSpPr>
        <p:spPr>
          <a:xfrm>
            <a:off x="0" y="131763"/>
            <a:ext cx="9144000" cy="685800"/>
          </a:xfrm>
        </p:spPr>
        <p:txBody>
          <a:bodyPr/>
          <a:lstStyle/>
          <a:p>
            <a:pPr eaLnBrk="1" hangingPunct="1"/>
            <a:r>
              <a:rPr lang="en-US" altLang="en-US">
                <a:ea typeface="Adobe Heiti Std R"/>
              </a:rPr>
              <a:t>Serum Sickness</a:t>
            </a:r>
          </a:p>
        </p:txBody>
      </p:sp>
      <p:sp>
        <p:nvSpPr>
          <p:cNvPr id="8" name="Content Placeholder 7"/>
          <p:cNvSpPr>
            <a:spLocks noGrp="1"/>
          </p:cNvSpPr>
          <p:nvPr>
            <p:ph idx="1"/>
          </p:nvPr>
        </p:nvSpPr>
        <p:spPr/>
        <p:txBody>
          <a:bodyPr>
            <a:normAutofit lnSpcReduction="10000"/>
          </a:bodyPr>
          <a:lstStyle/>
          <a:p>
            <a:pPr marL="457200" indent="-457200" eaLnBrk="1" hangingPunct="1">
              <a:buFont typeface="Arial" panose="020B0604020202020204" pitchFamily="34" charset="0"/>
              <a:buChar char="•"/>
              <a:defRPr/>
            </a:pPr>
            <a:r>
              <a:rPr lang="en-US" dirty="0"/>
              <a:t>Generalized type III hypersensitivity reaction</a:t>
            </a:r>
          </a:p>
          <a:p>
            <a:pPr marL="457200" indent="-457200" eaLnBrk="1" hangingPunct="1">
              <a:buFont typeface="Arial" panose="020B0604020202020204" pitchFamily="34" charset="0"/>
              <a:buChar char="•"/>
              <a:defRPr/>
            </a:pPr>
            <a:r>
              <a:rPr lang="en-US" dirty="0"/>
              <a:t>Caused by passive immunization of humans with animal serum</a:t>
            </a:r>
          </a:p>
          <a:p>
            <a:pPr marL="457200" indent="-457200" eaLnBrk="1" hangingPunct="1">
              <a:buFont typeface="Arial" panose="020B0604020202020204" pitchFamily="34" charset="0"/>
              <a:buChar char="•"/>
              <a:defRPr/>
            </a:pPr>
            <a:r>
              <a:rPr lang="en-US" dirty="0"/>
              <a:t>Produces antibodies against the foreign animal proteins in patients</a:t>
            </a:r>
          </a:p>
          <a:p>
            <a:pPr marL="457200" indent="-457200" eaLnBrk="1" hangingPunct="1">
              <a:buFont typeface="Arial" panose="020B0604020202020204" pitchFamily="34" charset="0"/>
              <a:buChar char="•"/>
              <a:defRPr/>
            </a:pPr>
            <a:r>
              <a:rPr lang="en-US" dirty="0"/>
              <a:t>Causes immune complexes to form and deposit in tissues</a:t>
            </a:r>
          </a:p>
          <a:p>
            <a:pPr marL="457200" indent="-457200" eaLnBrk="1" hangingPunct="1">
              <a:buFont typeface="Arial" panose="020B0604020202020204" pitchFamily="34" charset="0"/>
              <a:buChar char="•"/>
              <a:defRPr/>
            </a:pPr>
            <a:r>
              <a:rPr lang="en-US" dirty="0"/>
              <a:t>Symptoms: headache, fever, nausea, joint pain, rashes, and lymphadenopathy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1763"/>
            <a:ext cx="9144000" cy="685800"/>
          </a:xfrm>
        </p:spPr>
        <p:txBody>
          <a:bodyPr>
            <a:normAutofit/>
          </a:bodyPr>
          <a:lstStyle/>
          <a:p>
            <a:pPr eaLnBrk="1" hangingPunct="1">
              <a:defRPr/>
            </a:pPr>
            <a:r>
              <a:rPr lang="en-US" sz="3000" dirty="0">
                <a:cs typeface="+mj-cs"/>
              </a:rPr>
              <a:t>Other Conditions Associated with Type III Hypersensitivity</a:t>
            </a:r>
          </a:p>
        </p:txBody>
      </p:sp>
      <p:sp>
        <p:nvSpPr>
          <p:cNvPr id="47107" name="Content Placeholder 2"/>
          <p:cNvSpPr>
            <a:spLocks noGrp="1"/>
          </p:cNvSpPr>
          <p:nvPr>
            <p:ph idx="1"/>
          </p:nvPr>
        </p:nvSpPr>
        <p:spPr/>
        <p:txBody>
          <a:bodyPr/>
          <a:lstStyle/>
          <a:p>
            <a:pPr marL="457200" indent="-457200" eaLnBrk="1" hangingPunct="1">
              <a:buFont typeface="Arial" panose="020B0604020202020204" pitchFamily="34" charset="0"/>
              <a:buChar char="•"/>
            </a:pPr>
            <a:r>
              <a:rPr lang="en-US" altLang="en-US"/>
              <a:t>Some autoimmune diseases (e.g., systemic lupus erythematosus and rheumatoid arthritis)</a:t>
            </a:r>
          </a:p>
          <a:p>
            <a:pPr marL="457200" indent="-457200" eaLnBrk="1" hangingPunct="1">
              <a:buFont typeface="Arial" panose="020B0604020202020204" pitchFamily="34" charset="0"/>
              <a:buChar char="•"/>
            </a:pPr>
            <a:r>
              <a:rPr lang="en-US" altLang="en-US"/>
              <a:t>Reactions to bee stings</a:t>
            </a:r>
          </a:p>
          <a:p>
            <a:pPr marL="457200" indent="-457200" eaLnBrk="1" hangingPunct="1">
              <a:buFont typeface="Arial" panose="020B0604020202020204" pitchFamily="34" charset="0"/>
              <a:buChar char="•"/>
            </a:pPr>
            <a:r>
              <a:rPr lang="en-US" altLang="en-US"/>
              <a:t>Drug reactions (e.g., penicillin)</a:t>
            </a:r>
          </a:p>
          <a:p>
            <a:pPr marL="457200" indent="-457200" eaLnBrk="1" hangingPunct="1">
              <a:buFont typeface="Arial" panose="020B0604020202020204" pitchFamily="34" charset="0"/>
              <a:buChar char="•"/>
            </a:pPr>
            <a:r>
              <a:rPr lang="en-US" altLang="en-US"/>
              <a:t>Sequelae to infections (e.g., post-streptococcal glomerulonephritis)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0" y="131763"/>
            <a:ext cx="9144000" cy="685800"/>
          </a:xfrm>
        </p:spPr>
        <p:txBody>
          <a:bodyPr/>
          <a:lstStyle/>
          <a:p>
            <a:pPr eaLnBrk="1" hangingPunct="1"/>
            <a:r>
              <a:rPr lang="en-US" altLang="en-US">
                <a:ea typeface="Adobe Heiti Std R"/>
              </a:rPr>
              <a:t>Laboratory Testing</a:t>
            </a:r>
          </a:p>
        </p:txBody>
      </p:sp>
      <p:sp>
        <p:nvSpPr>
          <p:cNvPr id="49155" name="Content Placeholder 2"/>
          <p:cNvSpPr>
            <a:spLocks noGrp="1"/>
          </p:cNvSpPr>
          <p:nvPr>
            <p:ph idx="1"/>
          </p:nvPr>
        </p:nvSpPr>
        <p:spPr/>
        <p:txBody>
          <a:bodyPr/>
          <a:lstStyle/>
          <a:p>
            <a:pPr marL="457200" indent="-457200" eaLnBrk="1" hangingPunct="1">
              <a:buFont typeface="Arial" panose="020B0604020202020204" pitchFamily="34" charset="0"/>
              <a:buChar char="•"/>
            </a:pPr>
            <a:r>
              <a:rPr lang="en-US" altLang="en-US"/>
              <a:t>Testing for ANAs</a:t>
            </a:r>
          </a:p>
          <a:p>
            <a:pPr marL="457200" indent="-457200" eaLnBrk="1" hangingPunct="1">
              <a:buFont typeface="Arial" panose="020B0604020202020204" pitchFamily="34" charset="0"/>
              <a:buChar char="•"/>
            </a:pPr>
            <a:r>
              <a:rPr lang="en-US" altLang="en-US"/>
              <a:t>Fluorescent staining of tissue sections to detect deposited immune complexes</a:t>
            </a:r>
          </a:p>
          <a:p>
            <a:pPr marL="457200" indent="-457200" eaLnBrk="1" hangingPunct="1">
              <a:buFont typeface="Arial" panose="020B0604020202020204" pitchFamily="34" charset="0"/>
              <a:buChar char="•"/>
            </a:pPr>
            <a:r>
              <a:rPr lang="en-US" altLang="en-US"/>
              <a:t>Testing for rheumatoid factor (an anti-IgG)</a:t>
            </a:r>
          </a:p>
          <a:p>
            <a:pPr marL="457200" indent="-457200" eaLnBrk="1" hangingPunct="1">
              <a:buFont typeface="Arial" panose="020B0604020202020204" pitchFamily="34" charset="0"/>
              <a:buChar char="•"/>
            </a:pPr>
            <a:r>
              <a:rPr lang="en-US" altLang="en-US"/>
              <a:t>Testing complement levels</a:t>
            </a:r>
          </a:p>
          <a:p>
            <a:pPr marL="914400" lvl="1" indent="-457200" eaLnBrk="1" hangingPunct="1">
              <a:buFont typeface="Arial" panose="020B0604020202020204" pitchFamily="34" charset="0"/>
              <a:buChar char="•"/>
            </a:pPr>
            <a:r>
              <a:rPr lang="en-US" altLang="en-US"/>
              <a:t>May be decreased in the serum during periods of high disease activity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altLang="en-US">
                <a:ea typeface="Adobe Heiti Std R"/>
              </a:rPr>
              <a:t>Type IV Hypersensitivity</a:t>
            </a:r>
          </a:p>
        </p:txBody>
      </p:sp>
      <p:sp>
        <p:nvSpPr>
          <p:cNvPr id="3" name="Content Placeholder 2"/>
          <p:cNvSpPr>
            <a:spLocks noGrp="1"/>
          </p:cNvSpPr>
          <p:nvPr>
            <p:ph sz="half" idx="1"/>
          </p:nvPr>
        </p:nvSpPr>
        <p:spPr/>
        <p:txBody>
          <a:bodyPr>
            <a:normAutofit fontScale="70000" lnSpcReduction="20000"/>
          </a:bodyPr>
          <a:lstStyle/>
          <a:p>
            <a:pPr marL="457200" indent="-457200" eaLnBrk="1" hangingPunct="1">
              <a:buFont typeface="Arial" panose="020B0604020202020204" pitchFamily="34" charset="0"/>
              <a:buChar char="•"/>
              <a:defRPr/>
            </a:pPr>
            <a:r>
              <a:rPr lang="en-US" i="1" dirty="0"/>
              <a:t>Cell-mediated hypersensitivity</a:t>
            </a:r>
          </a:p>
          <a:p>
            <a:pPr marL="457200" indent="-457200" eaLnBrk="1" hangingPunct="1">
              <a:buFont typeface="Arial" panose="020B0604020202020204" pitchFamily="34" charset="0"/>
              <a:buChar char="•"/>
              <a:defRPr/>
            </a:pPr>
            <a:r>
              <a:rPr lang="en-US" dirty="0"/>
              <a:t>Th1 cells and macrophages are involved</a:t>
            </a:r>
          </a:p>
          <a:p>
            <a:pPr marL="457200" indent="-457200" eaLnBrk="1" hangingPunct="1">
              <a:buFont typeface="Arial" panose="020B0604020202020204" pitchFamily="34" charset="0"/>
              <a:buChar char="•"/>
              <a:defRPr/>
            </a:pPr>
            <a:r>
              <a:rPr lang="en-US" dirty="0"/>
              <a:t>APCs present antigen to naïve T helper cells, which differentiate into Th1 cells</a:t>
            </a:r>
          </a:p>
          <a:p>
            <a:pPr marL="457200" indent="-457200" eaLnBrk="1" hangingPunct="1">
              <a:buFont typeface="Arial" panose="020B0604020202020204" pitchFamily="34" charset="0"/>
              <a:buChar char="•"/>
              <a:defRPr/>
            </a:pPr>
            <a:r>
              <a:rPr lang="en-US" dirty="0"/>
              <a:t>Th1 cells release cytokines that attract and activate macrophages</a:t>
            </a:r>
          </a:p>
          <a:p>
            <a:pPr marL="457200" indent="-457200" eaLnBrk="1" hangingPunct="1">
              <a:buFont typeface="Arial" panose="020B0604020202020204" pitchFamily="34" charset="0"/>
              <a:buChar char="•"/>
              <a:defRPr/>
            </a:pPr>
            <a:r>
              <a:rPr lang="en-US" dirty="0"/>
              <a:t>Macrophages induce inflammation</a:t>
            </a:r>
          </a:p>
          <a:p>
            <a:pPr marL="457200" indent="-457200" eaLnBrk="1" hangingPunct="1">
              <a:buFont typeface="Arial" panose="020B0604020202020204" pitchFamily="34" charset="0"/>
              <a:buChar char="•"/>
              <a:defRPr/>
            </a:pPr>
            <a:r>
              <a:rPr lang="en-US" dirty="0"/>
              <a:t>Cytotoxic T lymphocytes are recruited and destroy target cells</a:t>
            </a:r>
          </a:p>
          <a:p>
            <a:pPr marL="457200" indent="-457200" eaLnBrk="1" hangingPunct="1">
              <a:buFont typeface="Arial" panose="020B0604020202020204" pitchFamily="34" charset="0"/>
              <a:buChar char="•"/>
              <a:defRPr/>
            </a:pPr>
            <a:r>
              <a:rPr lang="en-US" dirty="0"/>
              <a:t>Hypersensitivity peaks 48 to 72 hours after antigen exposure</a:t>
            </a:r>
          </a:p>
          <a:p>
            <a:pPr eaLnBrk="1" hangingPunct="1">
              <a:defRPr/>
            </a:pPr>
            <a:endParaRPr lang="en-US" dirty="0"/>
          </a:p>
        </p:txBody>
      </p:sp>
      <p:pic>
        <p:nvPicPr>
          <p:cNvPr id="11266" name="Picture 2" descr="D:\AMAR\FADC5\2016\08_Dec_Stevens; Clinical Immunology and Serology 4e_PPT\Stevens; Clinical Immunology and Serology 4e-20161208T070846Z\Stevens_ Clinical Immunology and Serology 4e\SAVE FOR WEB\F14_01D.jpg"/>
          <p:cNvPicPr>
            <a:picLocks noChangeAspect="1" noChangeArrowheads="1"/>
          </p:cNvPicPr>
          <p:nvPr/>
        </p:nvPicPr>
        <p:blipFill>
          <a:blip r:embed="rId3" cstate="print"/>
          <a:srcRect/>
          <a:stretch>
            <a:fillRect/>
          </a:stretch>
        </p:blipFill>
        <p:spPr bwMode="auto">
          <a:xfrm>
            <a:off x="4724400" y="1526622"/>
            <a:ext cx="3857626" cy="4721778"/>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0" y="131763"/>
            <a:ext cx="9144000" cy="685800"/>
          </a:xfrm>
        </p:spPr>
        <p:txBody>
          <a:bodyPr/>
          <a:lstStyle/>
          <a:p>
            <a:pPr eaLnBrk="1" hangingPunct="1"/>
            <a:r>
              <a:rPr lang="en-US" altLang="en-US">
                <a:ea typeface="Adobe Heiti Std R"/>
              </a:rPr>
              <a:t>Clinical Examples of Type IV Hypersensitivity</a:t>
            </a:r>
          </a:p>
        </p:txBody>
      </p:sp>
      <p:sp>
        <p:nvSpPr>
          <p:cNvPr id="3" name="Content Placeholder 2"/>
          <p:cNvSpPr>
            <a:spLocks noGrp="1"/>
          </p:cNvSpPr>
          <p:nvPr>
            <p:ph idx="1"/>
          </p:nvPr>
        </p:nvSpPr>
        <p:spPr/>
        <p:txBody>
          <a:bodyPr>
            <a:normAutofit fontScale="92500" lnSpcReduction="10000"/>
          </a:bodyPr>
          <a:lstStyle/>
          <a:p>
            <a:pPr marL="457200" indent="-457200" eaLnBrk="1" hangingPunct="1">
              <a:buFont typeface="Arial" panose="020B0604020202020204" pitchFamily="34" charset="0"/>
              <a:buChar char="•"/>
              <a:defRPr/>
            </a:pPr>
            <a:r>
              <a:rPr lang="en-US" dirty="0"/>
              <a:t>Infections with intracellular pathogens</a:t>
            </a:r>
          </a:p>
          <a:p>
            <a:pPr marL="914400" lvl="1" indent="-457200" eaLnBrk="1" hangingPunct="1">
              <a:buFont typeface="Arial" panose="020B0604020202020204" pitchFamily="34" charset="0"/>
              <a:buChar char="•"/>
              <a:defRPr/>
            </a:pPr>
            <a:r>
              <a:rPr lang="en-US" i="1" dirty="0"/>
              <a:t>Myobacterium tuberculosis</a:t>
            </a:r>
            <a:r>
              <a:rPr lang="en-US" dirty="0"/>
              <a:t>, </a:t>
            </a:r>
            <a:r>
              <a:rPr lang="en-US" i="1" dirty="0" err="1"/>
              <a:t>Myobacterium</a:t>
            </a:r>
            <a:r>
              <a:rPr lang="en-US" i="1" dirty="0"/>
              <a:t> leprae</a:t>
            </a:r>
            <a:r>
              <a:rPr lang="en-US" dirty="0"/>
              <a:t>, </a:t>
            </a:r>
            <a:r>
              <a:rPr lang="en-US" i="1" dirty="0"/>
              <a:t>Pneumocystis carinii</a:t>
            </a:r>
            <a:r>
              <a:rPr lang="en-US" dirty="0"/>
              <a:t>, </a:t>
            </a:r>
            <a:r>
              <a:rPr lang="en-US" i="1" dirty="0"/>
              <a:t>Leishmania</a:t>
            </a:r>
            <a:r>
              <a:rPr lang="en-US" dirty="0"/>
              <a:t> species, herpes simplex virus</a:t>
            </a:r>
          </a:p>
          <a:p>
            <a:pPr marL="457200" indent="-457200" eaLnBrk="1" hangingPunct="1">
              <a:buFont typeface="Arial" panose="020B0604020202020204" pitchFamily="34" charset="0"/>
              <a:buChar char="•"/>
              <a:defRPr/>
            </a:pPr>
            <a:r>
              <a:rPr lang="en-US" dirty="0"/>
              <a:t>Contact dermatitis</a:t>
            </a:r>
          </a:p>
          <a:p>
            <a:pPr marL="457200" indent="-457200" eaLnBrk="1" hangingPunct="1">
              <a:buFont typeface="Arial" panose="020B0604020202020204" pitchFamily="34" charset="0"/>
              <a:buChar char="•"/>
              <a:defRPr/>
            </a:pPr>
            <a:r>
              <a:rPr lang="en-US" dirty="0"/>
              <a:t>Hypersensitivity pneumonitis</a:t>
            </a:r>
          </a:p>
          <a:p>
            <a:pPr marL="914400" lvl="1" indent="-457200" eaLnBrk="1" hangingPunct="1">
              <a:buFont typeface="Arial" panose="020B0604020202020204" pitchFamily="34" charset="0"/>
              <a:buChar char="•"/>
              <a:defRPr/>
            </a:pPr>
            <a:r>
              <a:rPr lang="en-US" dirty="0"/>
              <a:t>Allergic diseases of the lungs</a:t>
            </a:r>
          </a:p>
          <a:p>
            <a:pPr marL="914400" lvl="1" indent="-457200" eaLnBrk="1" hangingPunct="1">
              <a:buFont typeface="Arial" panose="020B0604020202020204" pitchFamily="34" charset="0"/>
              <a:buChar char="•"/>
              <a:defRPr/>
            </a:pPr>
            <a:r>
              <a:rPr lang="en-US" dirty="0"/>
              <a:t>Caused by inhalation of bacterial and fungal spores</a:t>
            </a:r>
          </a:p>
          <a:p>
            <a:pPr marL="914400" lvl="1" indent="-457200" eaLnBrk="1" hangingPunct="1">
              <a:buFont typeface="Arial" panose="020B0604020202020204" pitchFamily="34" charset="0"/>
              <a:buChar char="•"/>
              <a:defRPr/>
            </a:pPr>
            <a:r>
              <a:rPr lang="en-US" dirty="0"/>
              <a:t>Examples: Farmer’s lung disease, bird breeder’s lung disease, humidifier lung disease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US" altLang="en-US">
                <a:ea typeface="Adobe Heiti Std R"/>
              </a:rPr>
              <a:t>Contact Dermatitis</a:t>
            </a:r>
          </a:p>
        </p:txBody>
      </p:sp>
      <p:sp>
        <p:nvSpPr>
          <p:cNvPr id="4" name="Content Placeholder 3"/>
          <p:cNvSpPr>
            <a:spLocks noGrp="1"/>
          </p:cNvSpPr>
          <p:nvPr>
            <p:ph sz="half" idx="1"/>
          </p:nvPr>
        </p:nvSpPr>
        <p:spPr/>
        <p:txBody>
          <a:bodyPr>
            <a:normAutofit fontScale="92500" lnSpcReduction="20000"/>
          </a:bodyPr>
          <a:lstStyle/>
          <a:p>
            <a:pPr marL="457200" indent="-457200" eaLnBrk="1" hangingPunct="1">
              <a:buFont typeface="Arial" panose="020B0604020202020204" pitchFamily="34" charset="0"/>
              <a:buChar char="•"/>
              <a:defRPr/>
            </a:pPr>
            <a:r>
              <a:rPr lang="en-US" dirty="0"/>
              <a:t>Low-molecular-weight compounds contact the skin and act as haptens to sensitize Th1 cells</a:t>
            </a:r>
          </a:p>
          <a:p>
            <a:pPr marL="457200" indent="-457200" eaLnBrk="1" hangingPunct="1">
              <a:buFont typeface="Arial" panose="020B0604020202020204" pitchFamily="34" charset="0"/>
              <a:buChar char="•"/>
              <a:defRPr/>
            </a:pPr>
            <a:r>
              <a:rPr lang="en-US" dirty="0"/>
              <a:t>Examples include poison ivy, poison oak, nickel salts, materials in cosmetics and hair dyes, and latex</a:t>
            </a:r>
          </a:p>
          <a:p>
            <a:pPr marL="457200" indent="-457200" eaLnBrk="1" hangingPunct="1">
              <a:buFont typeface="Arial" panose="020B0604020202020204" pitchFamily="34" charset="0"/>
              <a:buChar char="•"/>
              <a:defRPr/>
            </a:pPr>
            <a:r>
              <a:rPr lang="en-US" dirty="0"/>
              <a:t>Skin eruptions with erythema, swelling, and papules are produced</a:t>
            </a:r>
          </a:p>
        </p:txBody>
      </p:sp>
      <p:pic>
        <p:nvPicPr>
          <p:cNvPr id="12290" name="Picture 2" descr="D:\AMAR\FADC5\2016\08_Dec_Stevens; Clinical Immunology and Serology 4e_PPT\Stevens; Clinical Immunology and Serology 4e-20161208T070846Z\Stevens_ Clinical Immunology and Serology 4e\SAVE FOR WEB\F14_09.jpg"/>
          <p:cNvPicPr>
            <a:picLocks noChangeAspect="1" noChangeArrowheads="1"/>
          </p:cNvPicPr>
          <p:nvPr/>
        </p:nvPicPr>
        <p:blipFill>
          <a:blip r:embed="rId3" cstate="print"/>
          <a:srcRect/>
          <a:stretch>
            <a:fillRect/>
          </a:stretch>
        </p:blipFill>
        <p:spPr bwMode="auto">
          <a:xfrm>
            <a:off x="4419600" y="2243029"/>
            <a:ext cx="4357352" cy="2876532"/>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altLang="en-US">
                <a:ea typeface="Adobe Heiti Std R"/>
              </a:rPr>
              <a:t>Skin Testing for Delayed Hypersensitivity</a:t>
            </a:r>
          </a:p>
        </p:txBody>
      </p:sp>
      <p:sp>
        <p:nvSpPr>
          <p:cNvPr id="3" name="Content Placeholder 2"/>
          <p:cNvSpPr>
            <a:spLocks noGrp="1"/>
          </p:cNvSpPr>
          <p:nvPr>
            <p:ph sz="half" idx="1"/>
          </p:nvPr>
        </p:nvSpPr>
        <p:spPr>
          <a:xfrm>
            <a:off x="457200" y="1600200"/>
            <a:ext cx="8153400" cy="4525963"/>
          </a:xfrm>
        </p:spPr>
        <p:txBody>
          <a:bodyPr>
            <a:normAutofit/>
          </a:bodyPr>
          <a:lstStyle/>
          <a:p>
            <a:pPr marL="457200" indent="-457200" eaLnBrk="1" hangingPunct="1">
              <a:buFont typeface="Arial" panose="020B0604020202020204" pitchFamily="34" charset="0"/>
              <a:buChar char="•"/>
              <a:defRPr/>
            </a:pPr>
            <a:r>
              <a:rPr lang="en-US" dirty="0"/>
              <a:t>Patch test</a:t>
            </a:r>
          </a:p>
          <a:p>
            <a:pPr marL="800100" lvl="1" indent="-342900" eaLnBrk="1" hangingPunct="1">
              <a:buFont typeface="Arial" panose="020B0604020202020204" pitchFamily="34" charset="0"/>
              <a:buChar char="•"/>
              <a:defRPr/>
            </a:pPr>
            <a:r>
              <a:rPr lang="en-US" dirty="0"/>
              <a:t>Antigen applied to skin surface</a:t>
            </a:r>
          </a:p>
          <a:p>
            <a:pPr marL="800100" lvl="1" indent="-342900" eaLnBrk="1" hangingPunct="1">
              <a:buFont typeface="Arial" panose="020B0604020202020204" pitchFamily="34" charset="0"/>
              <a:buChar char="•"/>
              <a:defRPr/>
            </a:pPr>
            <a:r>
              <a:rPr lang="en-US" dirty="0"/>
              <a:t>Test for contact dermatitis</a:t>
            </a:r>
          </a:p>
          <a:p>
            <a:pPr marL="800100" lvl="1" indent="-342900" eaLnBrk="1" hangingPunct="1">
              <a:buFont typeface="Arial" panose="020B0604020202020204" pitchFamily="34" charset="0"/>
              <a:buChar char="•"/>
              <a:defRPr/>
            </a:pPr>
            <a:r>
              <a:rPr lang="en-US" dirty="0"/>
              <a:t>(+) test = redness with papules or tiny blisters</a:t>
            </a:r>
          </a:p>
          <a:p>
            <a:pPr marL="457200" indent="-457200" eaLnBrk="1" hangingPunct="1">
              <a:buFont typeface="Arial" panose="020B0604020202020204" pitchFamily="34" charset="0"/>
              <a:buChar char="•"/>
              <a:defRPr/>
            </a:pPr>
            <a:r>
              <a:rPr lang="en-US" dirty="0"/>
              <a:t>Mantoux method</a:t>
            </a:r>
          </a:p>
          <a:p>
            <a:pPr marL="800100" lvl="1" indent="-342900" eaLnBrk="1" hangingPunct="1">
              <a:buFont typeface="Arial" panose="020B0604020202020204" pitchFamily="34" charset="0"/>
              <a:buChar char="•"/>
              <a:defRPr/>
            </a:pPr>
            <a:r>
              <a:rPr lang="en-US" dirty="0"/>
              <a:t>Antigen injected intradermally </a:t>
            </a:r>
          </a:p>
          <a:p>
            <a:pPr marL="800100" lvl="1" indent="-342900" eaLnBrk="1" hangingPunct="1">
              <a:buFont typeface="Arial" panose="020B0604020202020204" pitchFamily="34" charset="0"/>
              <a:buChar char="•"/>
              <a:defRPr/>
            </a:pPr>
            <a:r>
              <a:rPr lang="en-US" dirty="0"/>
              <a:t>Test for tuberculosis exposure (PPD) or T-cell function</a:t>
            </a:r>
          </a:p>
          <a:p>
            <a:pPr marL="800100" lvl="1" indent="-342900" eaLnBrk="1" hangingPunct="1">
              <a:buFont typeface="Arial" panose="020B0604020202020204" pitchFamily="34" charset="0"/>
              <a:buChar char="•"/>
              <a:defRPr/>
            </a:pPr>
            <a:r>
              <a:rPr lang="en-US" dirty="0"/>
              <a:t>(+) test = induration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131763"/>
            <a:ext cx="9144000" cy="685800"/>
          </a:xfrm>
        </p:spPr>
        <p:txBody>
          <a:bodyPr/>
          <a:lstStyle/>
          <a:p>
            <a:pPr eaLnBrk="1" hangingPunct="1"/>
            <a:r>
              <a:rPr lang="en-US" altLang="en-US">
                <a:ea typeface="Adobe Heiti Std R"/>
              </a:rPr>
              <a:t>Hypersensitivity</a:t>
            </a:r>
          </a:p>
        </p:txBody>
      </p:sp>
      <p:sp>
        <p:nvSpPr>
          <p:cNvPr id="3" name="Content Placeholder 2"/>
          <p:cNvSpPr>
            <a:spLocks noGrp="1"/>
          </p:cNvSpPr>
          <p:nvPr>
            <p:ph idx="1"/>
          </p:nvPr>
        </p:nvSpPr>
        <p:spPr/>
        <p:txBody>
          <a:bodyPr>
            <a:normAutofit/>
          </a:bodyPr>
          <a:lstStyle/>
          <a:p>
            <a:pPr marL="457200" indent="-457200" eaLnBrk="1" hangingPunct="1">
              <a:buFont typeface="Arial" panose="020B0604020202020204" pitchFamily="34" charset="0"/>
              <a:buChar char="•"/>
              <a:defRPr/>
            </a:pPr>
            <a:r>
              <a:rPr lang="en-US" dirty="0"/>
              <a:t>Exaggerated immune response to a typically harmless antigen</a:t>
            </a:r>
          </a:p>
          <a:p>
            <a:pPr marL="457200" indent="-457200" eaLnBrk="1" hangingPunct="1">
              <a:buFont typeface="Arial" panose="020B0604020202020204" pitchFamily="34" charset="0"/>
              <a:buChar char="•"/>
              <a:defRPr/>
            </a:pPr>
            <a:r>
              <a:rPr lang="en-US" dirty="0"/>
              <a:t>Results in tissue injury and disease</a:t>
            </a:r>
          </a:p>
          <a:p>
            <a:pPr marL="457200" indent="-457200" eaLnBrk="1" hangingPunct="1">
              <a:buFont typeface="Arial" panose="020B0604020202020204" pitchFamily="34" charset="0"/>
              <a:buChar char="•"/>
              <a:defRPr/>
            </a:pPr>
            <a:r>
              <a:rPr lang="en-US" dirty="0"/>
              <a:t>Four categories of hypersensitivity </a:t>
            </a:r>
          </a:p>
          <a:p>
            <a:pPr marL="914400" lvl="1" indent="-457200" eaLnBrk="1" hangingPunct="1">
              <a:buFont typeface="Arial" panose="020B0604020202020204" pitchFamily="34" charset="0"/>
              <a:buChar char="•"/>
              <a:defRPr/>
            </a:pPr>
            <a:r>
              <a:rPr lang="en-US" dirty="0"/>
              <a:t>Type I</a:t>
            </a:r>
          </a:p>
          <a:p>
            <a:pPr marL="914400" lvl="1" indent="-457200" eaLnBrk="1" hangingPunct="1">
              <a:buFont typeface="Arial" panose="020B0604020202020204" pitchFamily="34" charset="0"/>
              <a:buChar char="•"/>
              <a:defRPr/>
            </a:pPr>
            <a:r>
              <a:rPr lang="en-US" dirty="0"/>
              <a:t>Type II</a:t>
            </a:r>
          </a:p>
          <a:p>
            <a:pPr marL="914400" lvl="1" indent="-457200" eaLnBrk="1" hangingPunct="1">
              <a:buFont typeface="Arial" panose="020B0604020202020204" pitchFamily="34" charset="0"/>
              <a:buChar char="•"/>
              <a:defRPr/>
            </a:pPr>
            <a:r>
              <a:rPr lang="en-US" dirty="0"/>
              <a:t>Type III</a:t>
            </a:r>
          </a:p>
          <a:p>
            <a:pPr marL="914400" lvl="1" indent="-457200" eaLnBrk="1" hangingPunct="1">
              <a:buFont typeface="Arial" panose="020B0604020202020204" pitchFamily="34" charset="0"/>
              <a:buChar char="•"/>
              <a:defRPr/>
            </a:pPr>
            <a:r>
              <a:rPr lang="en-US" dirty="0"/>
              <a:t>Type IV</a:t>
            </a:r>
          </a:p>
          <a:p>
            <a:pPr eaLnBrk="1" hangingPunct="1">
              <a:defRPr/>
            </a:pPr>
            <a:endParaRPr lang="en-US" dirty="0"/>
          </a:p>
          <a:p>
            <a:pPr eaLnBrk="1" hangingPunct="1">
              <a:defRPr/>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altLang="en-US">
                <a:ea typeface="Adobe Heiti Std R"/>
              </a:rPr>
              <a:t>Skin Testing for Delayed Hypersensitivity</a:t>
            </a:r>
          </a:p>
        </p:txBody>
      </p:sp>
      <p:pic>
        <p:nvPicPr>
          <p:cNvPr id="13314" name="Picture 2" descr="D:\AMAR\FADC5\2016\08_Dec_Stevens; Clinical Immunology and Serology 4e_PPT\Stevens; Clinical Immunology and Serology 4e-20161208T070846Z\Stevens_ Clinical Immunology and Serology 4e\SAVE FOR WEB\F14_10A.jpg"/>
          <p:cNvPicPr>
            <a:picLocks noChangeAspect="1" noChangeArrowheads="1"/>
          </p:cNvPicPr>
          <p:nvPr/>
        </p:nvPicPr>
        <p:blipFill>
          <a:blip r:embed="rId3" cstate="print"/>
          <a:srcRect/>
          <a:stretch>
            <a:fillRect/>
          </a:stretch>
        </p:blipFill>
        <p:spPr bwMode="auto">
          <a:xfrm>
            <a:off x="360876" y="2419249"/>
            <a:ext cx="4134924" cy="2647658"/>
          </a:xfrm>
          <a:prstGeom prst="rect">
            <a:avLst/>
          </a:prstGeom>
          <a:noFill/>
        </p:spPr>
      </p:pic>
      <p:pic>
        <p:nvPicPr>
          <p:cNvPr id="13315" name="Picture 3" descr="D:\AMAR\FADC5\2016\08_Dec_Stevens; Clinical Immunology and Serology 4e_PPT\Stevens; Clinical Immunology and Serology 4e-20161208T070846Z\Stevens_ Clinical Immunology and Serology 4e\SAVE FOR WEB\F14_10B.jpg"/>
          <p:cNvPicPr>
            <a:picLocks noChangeAspect="1" noChangeArrowheads="1"/>
          </p:cNvPicPr>
          <p:nvPr/>
        </p:nvPicPr>
        <p:blipFill>
          <a:blip r:embed="rId4" cstate="print"/>
          <a:srcRect/>
          <a:stretch>
            <a:fillRect/>
          </a:stretch>
        </p:blipFill>
        <p:spPr bwMode="auto">
          <a:xfrm>
            <a:off x="4715815" y="2438591"/>
            <a:ext cx="4028940" cy="25855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0" y="131763"/>
            <a:ext cx="9144000" cy="685800"/>
          </a:xfrm>
        </p:spPr>
        <p:txBody>
          <a:bodyPr/>
          <a:lstStyle/>
          <a:p>
            <a:pPr eaLnBrk="1" hangingPunct="1"/>
            <a:r>
              <a:rPr lang="en-US" altLang="en-US">
                <a:ea typeface="Adobe Heiti Std R"/>
              </a:rPr>
              <a:t>Summary</a:t>
            </a:r>
          </a:p>
        </p:txBody>
      </p:sp>
      <p:pic>
        <p:nvPicPr>
          <p:cNvPr id="14338" name="Picture 2" descr="D:\AMAR\FADC5\2016\08_Dec_Stevens; Clinical Immunology and Serology 4e_PPT\Stevens; Clinical Immunology and Serology 4e-20161208T070846Z\Stevens_ Clinical Immunology and Serology 4e\SAVE FOR WEB\F14_01B.jpg"/>
          <p:cNvPicPr>
            <a:picLocks noChangeAspect="1" noChangeArrowheads="1"/>
          </p:cNvPicPr>
          <p:nvPr/>
        </p:nvPicPr>
        <p:blipFill>
          <a:blip r:embed="rId3" cstate="print"/>
          <a:srcRect/>
          <a:stretch>
            <a:fillRect/>
          </a:stretch>
        </p:blipFill>
        <p:spPr bwMode="auto">
          <a:xfrm>
            <a:off x="5253828" y="1524000"/>
            <a:ext cx="3128172" cy="4656712"/>
          </a:xfrm>
          <a:prstGeom prst="rect">
            <a:avLst/>
          </a:prstGeom>
          <a:noFill/>
        </p:spPr>
      </p:pic>
      <p:pic>
        <p:nvPicPr>
          <p:cNvPr id="14339" name="Picture 3" descr="D:\AMAR\FADC5\2016\08_Dec_Stevens; Clinical Immunology and Serology 4e_PPT\Stevens; Clinical Immunology and Serology 4e-20161208T070846Z\Stevens_ Clinical Immunology and Serology 4e\SAVE FOR WEB\F14_01A.jpg"/>
          <p:cNvPicPr>
            <a:picLocks noChangeAspect="1" noChangeArrowheads="1"/>
          </p:cNvPicPr>
          <p:nvPr/>
        </p:nvPicPr>
        <p:blipFill>
          <a:blip r:embed="rId4" cstate="print"/>
          <a:srcRect/>
          <a:stretch>
            <a:fillRect/>
          </a:stretch>
        </p:blipFill>
        <p:spPr bwMode="auto">
          <a:xfrm>
            <a:off x="762000" y="1752600"/>
            <a:ext cx="3812388" cy="43245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0" y="131763"/>
            <a:ext cx="9144000" cy="685800"/>
          </a:xfrm>
        </p:spPr>
        <p:txBody>
          <a:bodyPr/>
          <a:lstStyle/>
          <a:p>
            <a:pPr eaLnBrk="1" hangingPunct="1"/>
            <a:r>
              <a:rPr lang="en-US" altLang="en-US">
                <a:ea typeface="Adobe Heiti Std R"/>
              </a:rPr>
              <a:t>Summary</a:t>
            </a:r>
          </a:p>
        </p:txBody>
      </p:sp>
      <p:pic>
        <p:nvPicPr>
          <p:cNvPr id="15362" name="Picture 2" descr="D:\AMAR\FADC5\2016\08_Dec_Stevens; Clinical Immunology and Serology 4e_PPT\Stevens; Clinical Immunology and Serology 4e-20161208T070846Z\Stevens_ Clinical Immunology and Serology 4e\SAVE FOR WEB\F14_01D.jpg"/>
          <p:cNvPicPr>
            <a:picLocks noChangeAspect="1" noChangeArrowheads="1"/>
          </p:cNvPicPr>
          <p:nvPr/>
        </p:nvPicPr>
        <p:blipFill>
          <a:blip r:embed="rId3" cstate="print"/>
          <a:srcRect/>
          <a:stretch>
            <a:fillRect/>
          </a:stretch>
        </p:blipFill>
        <p:spPr bwMode="auto">
          <a:xfrm>
            <a:off x="5084846" y="1814574"/>
            <a:ext cx="3373354" cy="4129026"/>
          </a:xfrm>
          <a:prstGeom prst="rect">
            <a:avLst/>
          </a:prstGeom>
          <a:noFill/>
        </p:spPr>
      </p:pic>
      <p:pic>
        <p:nvPicPr>
          <p:cNvPr id="15363" name="Picture 3" descr="D:\AMAR\FADC5\2016\08_Dec_Stevens; Clinical Immunology and Serology 4e_PPT\Stevens; Clinical Immunology and Serology 4e-20161208T070846Z\Stevens_ Clinical Immunology and Serology 4e\SAVE FOR WEB\F14_01C.jpg"/>
          <p:cNvPicPr>
            <a:picLocks noChangeAspect="1" noChangeArrowheads="1"/>
          </p:cNvPicPr>
          <p:nvPr/>
        </p:nvPicPr>
        <p:blipFill>
          <a:blip r:embed="rId4" cstate="print"/>
          <a:srcRect/>
          <a:stretch>
            <a:fillRect/>
          </a:stretch>
        </p:blipFill>
        <p:spPr bwMode="auto">
          <a:xfrm>
            <a:off x="424062" y="1613065"/>
            <a:ext cx="4300338" cy="411154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131763"/>
            <a:ext cx="9144000" cy="685800"/>
          </a:xfrm>
        </p:spPr>
        <p:txBody>
          <a:bodyPr/>
          <a:lstStyle/>
          <a:p>
            <a:pPr eaLnBrk="1" hangingPunct="1"/>
            <a:r>
              <a:rPr lang="en-US" altLang="en-US">
                <a:ea typeface="Adobe Heiti Std R"/>
              </a:rPr>
              <a:t>Hypersensitivity</a:t>
            </a:r>
          </a:p>
        </p:txBody>
      </p:sp>
      <p:sp>
        <p:nvSpPr>
          <p:cNvPr id="9219" name="Content Placeholder 2"/>
          <p:cNvSpPr>
            <a:spLocks noGrp="1"/>
          </p:cNvSpPr>
          <p:nvPr>
            <p:ph idx="1"/>
          </p:nvPr>
        </p:nvSpPr>
        <p:spPr/>
        <p:txBody>
          <a:bodyPr/>
          <a:lstStyle/>
          <a:p>
            <a:pPr marL="457200" indent="-457200" eaLnBrk="1" hangingPunct="1">
              <a:buFont typeface="Arial" panose="020B0604020202020204" pitchFamily="34" charset="0"/>
              <a:buChar char="•"/>
            </a:pPr>
            <a:r>
              <a:rPr lang="en-US" altLang="en-US"/>
              <a:t>Immediate reactions</a:t>
            </a:r>
          </a:p>
          <a:p>
            <a:pPr marL="914400" lvl="1" indent="-457200" eaLnBrk="1" hangingPunct="1">
              <a:buFont typeface="Arial" panose="020B0604020202020204" pitchFamily="34" charset="0"/>
              <a:buChar char="•"/>
            </a:pPr>
            <a:r>
              <a:rPr lang="en-US" altLang="en-US"/>
              <a:t>Develop minutes to hours after antigen exposure</a:t>
            </a:r>
          </a:p>
          <a:p>
            <a:pPr marL="914400" lvl="1" indent="-457200" eaLnBrk="1" hangingPunct="1">
              <a:buFont typeface="Arial" panose="020B0604020202020204" pitchFamily="34" charset="0"/>
              <a:buChar char="•"/>
            </a:pPr>
            <a:r>
              <a:rPr lang="en-US" altLang="en-US"/>
              <a:t>Type I, type II, type III</a:t>
            </a:r>
          </a:p>
          <a:p>
            <a:pPr marL="457200" indent="-457200" eaLnBrk="1" hangingPunct="1">
              <a:buFont typeface="Arial" panose="020B0604020202020204" pitchFamily="34" charset="0"/>
              <a:buChar char="•"/>
            </a:pPr>
            <a:r>
              <a:rPr lang="en-US" altLang="en-US"/>
              <a:t>Delayed reactions</a:t>
            </a:r>
          </a:p>
          <a:p>
            <a:pPr marL="914400" lvl="1" indent="-457200" eaLnBrk="1" hangingPunct="1">
              <a:buFont typeface="Arial" panose="020B0604020202020204" pitchFamily="34" charset="0"/>
              <a:buChar char="•"/>
            </a:pPr>
            <a:r>
              <a:rPr lang="en-US" altLang="en-US"/>
              <a:t>Develop 24 to 48 hours after antigen exposure</a:t>
            </a:r>
          </a:p>
          <a:p>
            <a:pPr marL="914400" lvl="1" indent="-457200" eaLnBrk="1" hangingPunct="1">
              <a:buFont typeface="Arial" panose="020B0604020202020204" pitchFamily="34" charset="0"/>
              <a:buChar char="•"/>
            </a:pPr>
            <a:r>
              <a:rPr lang="en-US" altLang="en-US"/>
              <a:t>Type IV</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131763"/>
            <a:ext cx="9144000" cy="685800"/>
          </a:xfrm>
        </p:spPr>
        <p:txBody>
          <a:bodyPr/>
          <a:lstStyle/>
          <a:p>
            <a:pPr eaLnBrk="1" hangingPunct="1"/>
            <a:r>
              <a:rPr lang="en-US" altLang="en-US">
                <a:ea typeface="Adobe Heiti Std R"/>
              </a:rPr>
              <a:t>Type I Hypersensitivity</a:t>
            </a:r>
          </a:p>
        </p:txBody>
      </p:sp>
      <p:sp>
        <p:nvSpPr>
          <p:cNvPr id="11267" name="Content Placeholder 2"/>
          <p:cNvSpPr>
            <a:spLocks noGrp="1"/>
          </p:cNvSpPr>
          <p:nvPr>
            <p:ph idx="1"/>
          </p:nvPr>
        </p:nvSpPr>
        <p:spPr/>
        <p:txBody>
          <a:bodyPr/>
          <a:lstStyle/>
          <a:p>
            <a:pPr marL="457200" indent="-457200" eaLnBrk="1" hangingPunct="1">
              <a:buFont typeface="Arial" panose="020B0604020202020204" pitchFamily="34" charset="0"/>
              <a:buChar char="•"/>
            </a:pPr>
            <a:r>
              <a:rPr lang="en-US" altLang="en-US"/>
              <a:t>Also known as </a:t>
            </a:r>
            <a:r>
              <a:rPr lang="en-US" altLang="en-US" i="1"/>
              <a:t>anaphylactic hypersensitivity</a:t>
            </a:r>
          </a:p>
          <a:p>
            <a:pPr marL="457200" indent="-457200" eaLnBrk="1" hangingPunct="1">
              <a:buFont typeface="Arial" panose="020B0604020202020204" pitchFamily="34" charset="0"/>
              <a:buChar char="•"/>
            </a:pPr>
            <a:r>
              <a:rPr lang="en-US" altLang="en-US"/>
              <a:t>Typically thought of as “allergies”</a:t>
            </a:r>
          </a:p>
          <a:p>
            <a:pPr marL="457200" indent="-457200" eaLnBrk="1" hangingPunct="1">
              <a:buFont typeface="Arial" panose="020B0604020202020204" pitchFamily="34" charset="0"/>
              <a:buChar char="•"/>
            </a:pPr>
            <a:r>
              <a:rPr lang="en-US" altLang="en-US"/>
              <a:t>Commonly occur within minutes after exposure to an </a:t>
            </a:r>
            <a:r>
              <a:rPr lang="en-US" altLang="en-US" i="1"/>
              <a:t>allergen</a:t>
            </a:r>
          </a:p>
          <a:p>
            <a:pPr marL="457200" indent="-457200" eaLnBrk="1" hangingPunct="1">
              <a:buFont typeface="Arial" panose="020B0604020202020204" pitchFamily="34" charset="0"/>
              <a:buChar char="•"/>
            </a:pPr>
            <a:r>
              <a:rPr lang="en-US" altLang="en-US"/>
              <a:t>Key components</a:t>
            </a:r>
          </a:p>
          <a:p>
            <a:pPr marL="857250" lvl="1" indent="-457200" eaLnBrk="1" hangingPunct="1">
              <a:buFont typeface="Arial" panose="020B0604020202020204" pitchFamily="34" charset="0"/>
              <a:buChar char="•"/>
            </a:pPr>
            <a:r>
              <a:rPr lang="en-US" altLang="en-US"/>
              <a:t>IgE</a:t>
            </a:r>
          </a:p>
          <a:p>
            <a:pPr marL="857250" lvl="1" indent="-457200" eaLnBrk="1" hangingPunct="1">
              <a:buFont typeface="Arial" panose="020B0604020202020204" pitchFamily="34" charset="0"/>
              <a:buChar char="•"/>
            </a:pPr>
            <a:r>
              <a:rPr lang="en-US" altLang="en-US"/>
              <a:t>Mast cells</a:t>
            </a:r>
          </a:p>
          <a:p>
            <a:pPr marL="857250" lvl="1" indent="-457200" eaLnBrk="1" hangingPunct="1">
              <a:buFont typeface="Arial" panose="020B0604020202020204" pitchFamily="34" charset="0"/>
              <a:buChar char="•"/>
            </a:pPr>
            <a:r>
              <a:rPr lang="en-US" altLang="en-US"/>
              <a:t>Basophils</a:t>
            </a:r>
          </a:p>
          <a:p>
            <a:pPr marL="857250" lvl="1" indent="-457200" eaLnBrk="1" hangingPunct="1">
              <a:buFont typeface="Arial" panose="020B0604020202020204" pitchFamily="34" charset="0"/>
              <a:buChar char="•"/>
            </a:pPr>
            <a:r>
              <a:rPr lang="en-US" altLang="en-US"/>
              <a:t>Eosinophils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tLang="en-US">
                <a:ea typeface="Adobe Heiti Std R"/>
              </a:rPr>
              <a:t>Sensitization Phase</a:t>
            </a:r>
          </a:p>
        </p:txBody>
      </p:sp>
      <p:sp>
        <p:nvSpPr>
          <p:cNvPr id="13315" name="Content Placeholder 2"/>
          <p:cNvSpPr>
            <a:spLocks noGrp="1"/>
          </p:cNvSpPr>
          <p:nvPr>
            <p:ph sz="half" idx="1"/>
          </p:nvPr>
        </p:nvSpPr>
        <p:spPr/>
        <p:txBody>
          <a:bodyPr/>
          <a:lstStyle/>
          <a:p>
            <a:pPr marL="457200" indent="-457200" eaLnBrk="1" hangingPunct="1">
              <a:buFont typeface="Arial" panose="020B0604020202020204" pitchFamily="34" charset="0"/>
              <a:buChar char="•"/>
            </a:pPr>
            <a:r>
              <a:rPr lang="en-US" altLang="en-US"/>
              <a:t>APCs process allergens and present them to Th cells</a:t>
            </a:r>
          </a:p>
          <a:p>
            <a:pPr marL="457200" indent="-457200" eaLnBrk="1" hangingPunct="1">
              <a:buFont typeface="Arial" panose="020B0604020202020204" pitchFamily="34" charset="0"/>
              <a:buChar char="•"/>
            </a:pPr>
            <a:r>
              <a:rPr lang="en-US" altLang="en-US"/>
              <a:t>Th2 cells induce production of allergen-specific IgE</a:t>
            </a:r>
          </a:p>
          <a:p>
            <a:pPr marL="457200" indent="-457200" eaLnBrk="1" hangingPunct="1">
              <a:buFont typeface="Arial" panose="020B0604020202020204" pitchFamily="34" charset="0"/>
              <a:buChar char="•"/>
            </a:pPr>
            <a:r>
              <a:rPr lang="en-US" altLang="en-US"/>
              <a:t>IgE binds to Fc</a:t>
            </a:r>
            <a:r>
              <a:rPr lang="en-US" altLang="en-US">
                <a:latin typeface="Symbol" panose="05050102010706020507" pitchFamily="18" charset="2"/>
              </a:rPr>
              <a:t>e</a:t>
            </a:r>
            <a:r>
              <a:rPr lang="en-US" altLang="en-US"/>
              <a:t>RI receptors on mast cells and basophils</a:t>
            </a:r>
          </a:p>
        </p:txBody>
      </p:sp>
      <p:pic>
        <p:nvPicPr>
          <p:cNvPr id="1026" name="Picture 2" descr="D:\AMAR\FADC5\2016\08_Dec_Stevens; Clinical Immunology and Serology 4e_PPT\Stevens; Clinical Immunology and Serology 4e-20161208T070846Z\Stevens_ Clinical Immunology and Serology 4e\SAVE FOR WEB\F14_02.jpg"/>
          <p:cNvPicPr>
            <a:picLocks noChangeAspect="1" noChangeArrowheads="1"/>
          </p:cNvPicPr>
          <p:nvPr/>
        </p:nvPicPr>
        <p:blipFill>
          <a:blip r:embed="rId3" cstate="print"/>
          <a:srcRect/>
          <a:stretch>
            <a:fillRect/>
          </a:stretch>
        </p:blipFill>
        <p:spPr bwMode="auto">
          <a:xfrm>
            <a:off x="4543424" y="1904560"/>
            <a:ext cx="4219576" cy="396284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a:ea typeface="Adobe Heiti Std R"/>
              </a:rPr>
              <a:t>Activation Phase</a:t>
            </a:r>
          </a:p>
        </p:txBody>
      </p:sp>
      <p:sp>
        <p:nvSpPr>
          <p:cNvPr id="3" name="Content Placeholder 2"/>
          <p:cNvSpPr>
            <a:spLocks noGrp="1"/>
          </p:cNvSpPr>
          <p:nvPr>
            <p:ph sz="half" idx="1"/>
          </p:nvPr>
        </p:nvSpPr>
        <p:spPr/>
        <p:txBody>
          <a:bodyPr>
            <a:normAutofit lnSpcReduction="10000"/>
          </a:bodyPr>
          <a:lstStyle/>
          <a:p>
            <a:pPr marL="457200" indent="-457200" eaLnBrk="1" hangingPunct="1">
              <a:buFont typeface="Arial" panose="020B0604020202020204" pitchFamily="34" charset="0"/>
              <a:buChar char="•"/>
              <a:defRPr/>
            </a:pPr>
            <a:r>
              <a:rPr lang="en-US" dirty="0"/>
              <a:t>Allergen cross-links adjacent cell-bound </a:t>
            </a:r>
            <a:r>
              <a:rPr lang="en-US" dirty="0" err="1"/>
              <a:t>IgEs</a:t>
            </a:r>
            <a:endParaRPr lang="en-US" dirty="0"/>
          </a:p>
          <a:p>
            <a:pPr marL="457200" indent="-457200" eaLnBrk="1" hangingPunct="1">
              <a:buFont typeface="Arial" panose="020B0604020202020204" pitchFamily="34" charset="0"/>
              <a:buChar char="•"/>
              <a:defRPr/>
            </a:pPr>
            <a:r>
              <a:rPr lang="en-US" dirty="0"/>
              <a:t>Mast cells and basophils degranulate</a:t>
            </a:r>
          </a:p>
          <a:p>
            <a:pPr marL="457200" indent="-457200" eaLnBrk="1" hangingPunct="1">
              <a:buFont typeface="Arial" panose="020B0604020202020204" pitchFamily="34" charset="0"/>
              <a:buChar char="•"/>
              <a:defRPr/>
            </a:pPr>
            <a:r>
              <a:rPr lang="en-US" dirty="0"/>
              <a:t>Chemical mediators are released and bind to target organs</a:t>
            </a:r>
          </a:p>
          <a:p>
            <a:pPr marL="457200" indent="-457200" eaLnBrk="1" hangingPunct="1">
              <a:buFont typeface="Arial" panose="020B0604020202020204" pitchFamily="34" charset="0"/>
              <a:buChar char="•"/>
              <a:defRPr/>
            </a:pPr>
            <a:r>
              <a:rPr lang="en-US" dirty="0"/>
              <a:t>Allergy symptoms are produced</a:t>
            </a:r>
          </a:p>
        </p:txBody>
      </p:sp>
      <p:pic>
        <p:nvPicPr>
          <p:cNvPr id="6" name="Picture 2" descr="D:\AMAR\FADC5\2016\08_Dec_Stevens; Clinical Immunology and Serology 4e_PPT\Stevens; Clinical Immunology and Serology 4e-20161208T070846Z\Stevens_ Clinical Immunology and Serology 4e\SAVE FOR WEB\F14_02.jpg"/>
          <p:cNvPicPr>
            <a:picLocks noChangeAspect="1" noChangeArrowheads="1"/>
          </p:cNvPicPr>
          <p:nvPr/>
        </p:nvPicPr>
        <p:blipFill>
          <a:blip r:embed="rId3" cstate="print"/>
          <a:srcRect/>
          <a:stretch>
            <a:fillRect/>
          </a:stretch>
        </p:blipFill>
        <p:spPr bwMode="auto">
          <a:xfrm>
            <a:off x="4543424" y="1904560"/>
            <a:ext cx="4219576" cy="396284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a:spLocks noGrp="1"/>
          </p:cNvSpPr>
          <p:nvPr>
            <p:ph type="title"/>
          </p:nvPr>
        </p:nvSpPr>
        <p:spPr>
          <a:xfrm>
            <a:off x="0" y="131763"/>
            <a:ext cx="9144000" cy="685800"/>
          </a:xfrm>
        </p:spPr>
        <p:txBody>
          <a:bodyPr/>
          <a:lstStyle/>
          <a:p>
            <a:pPr eaLnBrk="1" hangingPunct="1"/>
            <a:r>
              <a:rPr lang="en-US" altLang="en-US">
                <a:ea typeface="Adobe Heiti Std R"/>
              </a:rPr>
              <a:t>Common Allergens</a:t>
            </a:r>
          </a:p>
        </p:txBody>
      </p:sp>
      <p:sp>
        <p:nvSpPr>
          <p:cNvPr id="6" name="Content Placeholder 5"/>
          <p:cNvSpPr>
            <a:spLocks noGrp="1"/>
          </p:cNvSpPr>
          <p:nvPr>
            <p:ph idx="1"/>
          </p:nvPr>
        </p:nvSpPr>
        <p:spPr/>
        <p:txBody>
          <a:bodyPr>
            <a:normAutofit fontScale="92500"/>
          </a:bodyPr>
          <a:lstStyle/>
          <a:p>
            <a:pPr marL="457200" indent="-457200" eaLnBrk="1" hangingPunct="1">
              <a:buFont typeface="Arial" panose="020B0604020202020204" pitchFamily="34" charset="0"/>
              <a:buChar char="•"/>
              <a:defRPr/>
            </a:pPr>
            <a:r>
              <a:rPr lang="en-US"/>
              <a:t>Pollen</a:t>
            </a:r>
          </a:p>
          <a:p>
            <a:pPr marL="457200" indent="-457200" eaLnBrk="1" hangingPunct="1">
              <a:buFont typeface="Arial" panose="020B0604020202020204" pitchFamily="34" charset="0"/>
              <a:buChar char="•"/>
              <a:defRPr/>
            </a:pPr>
            <a:r>
              <a:rPr lang="en-US"/>
              <a:t>Mold spores</a:t>
            </a:r>
          </a:p>
          <a:p>
            <a:pPr marL="457200" indent="-457200" eaLnBrk="1" hangingPunct="1">
              <a:buFont typeface="Arial" panose="020B0604020202020204" pitchFamily="34" charset="0"/>
              <a:buChar char="•"/>
              <a:defRPr/>
            </a:pPr>
            <a:r>
              <a:rPr lang="en-US"/>
              <a:t>Animal dander</a:t>
            </a:r>
          </a:p>
          <a:p>
            <a:pPr marL="457200" indent="-457200" eaLnBrk="1" hangingPunct="1">
              <a:buFont typeface="Arial" panose="020B0604020202020204" pitchFamily="34" charset="0"/>
              <a:buChar char="•"/>
              <a:defRPr/>
            </a:pPr>
            <a:r>
              <a:rPr lang="en-US"/>
              <a:t>Dust mites</a:t>
            </a:r>
          </a:p>
          <a:p>
            <a:pPr marL="457200" indent="-457200" eaLnBrk="1" hangingPunct="1">
              <a:buFont typeface="Arial" panose="020B0604020202020204" pitchFamily="34" charset="0"/>
              <a:buChar char="•"/>
              <a:defRPr/>
            </a:pPr>
            <a:r>
              <a:rPr lang="en-US"/>
              <a:t>Insect venom</a:t>
            </a:r>
          </a:p>
          <a:p>
            <a:pPr marL="457200" indent="-457200" eaLnBrk="1" hangingPunct="1">
              <a:buFont typeface="Arial" panose="020B0604020202020204" pitchFamily="34" charset="0"/>
              <a:buChar char="•"/>
              <a:defRPr/>
            </a:pPr>
            <a:r>
              <a:rPr lang="en-US"/>
              <a:t>Certain foods (peanuts, shellfish, dairy products)</a:t>
            </a:r>
          </a:p>
          <a:p>
            <a:pPr marL="457200" indent="-457200" eaLnBrk="1" hangingPunct="1">
              <a:buFont typeface="Arial" panose="020B0604020202020204" pitchFamily="34" charset="0"/>
              <a:buChar char="•"/>
              <a:defRPr/>
            </a:pPr>
            <a:r>
              <a:rPr lang="en-US"/>
              <a:t>Certain drugs (penicillin)</a:t>
            </a:r>
          </a:p>
          <a:p>
            <a:pPr marL="457200" indent="-457200" eaLnBrk="1" hangingPunct="1">
              <a:buFont typeface="Arial" panose="020B0604020202020204" pitchFamily="34" charset="0"/>
              <a:buChar char="•"/>
              <a:defRPr/>
            </a:pPr>
            <a:r>
              <a:rPr lang="en-US"/>
              <a:t>Latex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a:ea typeface="Adobe Heiti Std R"/>
              </a:rPr>
              <a:t>Clinical Manifestations of Type I Hypersensitivity</a:t>
            </a:r>
          </a:p>
        </p:txBody>
      </p:sp>
      <p:sp>
        <p:nvSpPr>
          <p:cNvPr id="3" name="Content Placeholder 2"/>
          <p:cNvSpPr>
            <a:spLocks noGrp="1"/>
          </p:cNvSpPr>
          <p:nvPr>
            <p:ph sz="half" idx="1"/>
          </p:nvPr>
        </p:nvSpPr>
        <p:spPr/>
        <p:txBody>
          <a:bodyPr/>
          <a:lstStyle/>
          <a:p>
            <a:pPr marL="457200" indent="-457200" eaLnBrk="1" hangingPunct="1">
              <a:buFont typeface="Arial" panose="020B0604020202020204" pitchFamily="34" charset="0"/>
              <a:buChar char="•"/>
              <a:defRPr/>
            </a:pPr>
            <a:r>
              <a:rPr lang="en-US"/>
              <a:t>Rhinitis (“hay fever”)</a:t>
            </a:r>
          </a:p>
          <a:p>
            <a:pPr marL="457200" indent="-457200" eaLnBrk="1" hangingPunct="1">
              <a:buFont typeface="Arial" panose="020B0604020202020204" pitchFamily="34" charset="0"/>
              <a:buChar char="•"/>
              <a:defRPr/>
            </a:pPr>
            <a:r>
              <a:rPr lang="en-US"/>
              <a:t>Asthma</a:t>
            </a:r>
          </a:p>
          <a:p>
            <a:pPr marL="457200" indent="-457200" eaLnBrk="1" hangingPunct="1">
              <a:buFont typeface="Arial" panose="020B0604020202020204" pitchFamily="34" charset="0"/>
              <a:buChar char="•"/>
              <a:defRPr/>
            </a:pPr>
            <a:r>
              <a:rPr lang="en-US"/>
              <a:t>Food allergies</a:t>
            </a:r>
          </a:p>
          <a:p>
            <a:pPr marL="457200" indent="-457200" eaLnBrk="1" hangingPunct="1">
              <a:buFont typeface="Arial" panose="020B0604020202020204" pitchFamily="34" charset="0"/>
              <a:buChar char="•"/>
              <a:defRPr/>
            </a:pPr>
            <a:r>
              <a:rPr lang="en-US"/>
              <a:t>Urticaria (“hives”)</a:t>
            </a:r>
          </a:p>
          <a:p>
            <a:pPr marL="800100" lvl="1" indent="-342900" eaLnBrk="1" hangingPunct="1">
              <a:buFont typeface="Arial" panose="020B0604020202020204" pitchFamily="34" charset="0"/>
              <a:buChar char="•"/>
              <a:defRPr/>
            </a:pPr>
            <a:r>
              <a:rPr lang="en-US"/>
              <a:t>Wheal and flare</a:t>
            </a:r>
          </a:p>
          <a:p>
            <a:pPr marL="457200" indent="-457200" eaLnBrk="1" hangingPunct="1">
              <a:buFont typeface="Arial" panose="020B0604020202020204" pitchFamily="34" charset="0"/>
              <a:buChar char="•"/>
              <a:defRPr/>
            </a:pPr>
            <a:r>
              <a:rPr lang="en-US"/>
              <a:t>Eczema</a:t>
            </a:r>
          </a:p>
          <a:p>
            <a:pPr marL="457200" indent="-457200" eaLnBrk="1" hangingPunct="1">
              <a:buFont typeface="Arial" panose="020B0604020202020204" pitchFamily="34" charset="0"/>
              <a:buChar char="•"/>
              <a:defRPr/>
            </a:pPr>
            <a:r>
              <a:rPr lang="en-US"/>
              <a:t>Systemic anaphylaxis</a:t>
            </a:r>
          </a:p>
          <a:p>
            <a:pPr marL="800100" lvl="1" indent="-342900" eaLnBrk="1" hangingPunct="1">
              <a:buFont typeface="Arial" panose="020B0604020202020204" pitchFamily="34" charset="0"/>
              <a:buChar char="•"/>
              <a:defRPr/>
            </a:pPr>
            <a:r>
              <a:rPr lang="en-US"/>
              <a:t>A potentially fatal reaction</a:t>
            </a:r>
          </a:p>
          <a:p>
            <a:pPr eaLnBrk="1" hangingPunct="1">
              <a:defRPr/>
            </a:pPr>
            <a:endParaRPr lang="en-US"/>
          </a:p>
        </p:txBody>
      </p:sp>
      <p:pic>
        <p:nvPicPr>
          <p:cNvPr id="2050" name="Picture 2" descr="D:\AMAR\FADC5\2016\08_Dec_Stevens; Clinical Immunology and Serology 4e_PPT\Stevens; Clinical Immunology and Serology 4e-20161208T070846Z\Stevens_ Clinical Immunology and Serology 4e\SAVE FOR WEB\F14_03.jpg"/>
          <p:cNvPicPr>
            <a:picLocks noChangeAspect="1" noChangeArrowheads="1"/>
          </p:cNvPicPr>
          <p:nvPr/>
        </p:nvPicPr>
        <p:blipFill>
          <a:blip r:embed="rId3" cstate="print"/>
          <a:srcRect/>
          <a:stretch>
            <a:fillRect/>
          </a:stretch>
        </p:blipFill>
        <p:spPr bwMode="auto">
          <a:xfrm>
            <a:off x="4343400" y="2133600"/>
            <a:ext cx="4456090" cy="3361276"/>
          </a:xfrm>
          <a:prstGeom prst="rect">
            <a:avLst/>
          </a:prstGeom>
          <a:noFill/>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Chapter 14&amp;quot;&quot;/&gt;&lt;property id=&quot;20307&quot; value=&quot;256&quot;/&gt;&lt;/object&gt;&lt;object type=&quot;3&quot; unique_id=&quot;11060&quot;&gt;&lt;property id=&quot;20148&quot; value=&quot;5&quot;/&gt;&lt;property id=&quot;20300&quot; value=&quot;Slide 2 - &amp;quot; Chapter Overview&amp;quot;&quot;/&gt;&lt;property id=&quot;20307&quot; value=&quot;290&quot;/&gt;&lt;/object&gt;&lt;object type=&quot;3&quot; unique_id=&quot;11061&quot;&gt;&lt;property id=&quot;20148&quot; value=&quot;5&quot;/&gt;&lt;property id=&quot;20300&quot; value=&quot;Slide 29 - &amp;quot;Summary&amp;quot;&quot;/&gt;&lt;property id=&quot;20307&quot; value=&quot;291&quot;/&gt;&lt;/object&gt;&lt;object type=&quot;3&quot; unique_id=&quot;11229&quot;&gt;&lt;property id=&quot;20148&quot; value=&quot;5&quot;/&gt;&lt;property id=&quot;20300&quot; value=&quot;Slide 3 - &amp;quot;Hypersensitivity&amp;quot;&quot;/&gt;&lt;property id=&quot;20307&quot; value=&quot;292&quot;/&gt;&lt;/object&gt;&lt;object type=&quot;3&quot; unique_id=&quot;11320&quot;&gt;&lt;property id=&quot;20148&quot; value=&quot;5&quot;/&gt;&lt;property id=&quot;20300&quot; value=&quot;Slide 4 - &amp;quot;Hypersensitivity&amp;quot;&quot;/&gt;&lt;property id=&quot;20307&quot; value=&quot;294&quot;/&gt;&lt;/object&gt;&lt;object type=&quot;3&quot; unique_id=&quot;11321&quot;&gt;&lt;property id=&quot;20148&quot; value=&quot;5&quot;/&gt;&lt;property id=&quot;20300&quot; value=&quot;Slide 5 - &amp;quot;Type I Hypersensitivity&amp;quot;&quot;/&gt;&lt;property id=&quot;20307&quot; value=&quot;293&quot;/&gt;&lt;/object&gt;&lt;object type=&quot;3&quot; unique_id=&quot;11354&quot;&gt;&lt;property id=&quot;20148&quot; value=&quot;5&quot;/&gt;&lt;property id=&quot;20300&quot; value=&quot;Slide 6 - &amp;quot;Sensitization Phase&amp;quot;&quot;/&gt;&lt;property id=&quot;20307&quot; value=&quot;295&quot;/&gt;&lt;/object&gt;&lt;object type=&quot;3&quot; unique_id=&quot;11355&quot;&gt;&lt;property id=&quot;20148&quot; value=&quot;5&quot;/&gt;&lt;property id=&quot;20300&quot; value=&quot;Slide 7 - &amp;quot;Activation Phase&amp;quot;&quot;/&gt;&lt;property id=&quot;20307&quot; value=&quot;296&quot;/&gt;&lt;/object&gt;&lt;object type=&quot;3&quot; unique_id=&quot;11426&quot;&gt;&lt;property id=&quot;20148&quot; value=&quot;5&quot;/&gt;&lt;property id=&quot;20300&quot; value=&quot;Slide 9 - &amp;quot;Clinical Manifestations of Type I Hypersensitivity&amp;quot;&quot;/&gt;&lt;property id=&quot;20307&quot; value=&quot;297&quot;/&gt;&lt;/object&gt;&lt;object type=&quot;3&quot; unique_id=&quot;11471&quot;&gt;&lt;property id=&quot;20148&quot; value=&quot;5&quot;/&gt;&lt;property id=&quot;20300&quot; value=&quot;Slide 8 - &amp;quot;Common Allergens&amp;quot;&quot;/&gt;&lt;property id=&quot;20307&quot; value=&quot;298&quot;/&gt;&lt;/object&gt;&lt;object type=&quot;3&quot; unique_id=&quot;11472&quot;&gt;&lt;property id=&quot;20148&quot; value=&quot;5&quot;/&gt;&lt;property id=&quot;20300&quot; value=&quot;Slide 10 - &amp;quot;Treatments for Type I Hypersensitivity&amp;quot;&quot;/&gt;&lt;property id=&quot;20307&quot; value=&quot;299&quot;/&gt;&lt;/object&gt;&lt;object type=&quot;3&quot; unique_id=&quot;11538&quot;&gt;&lt;property id=&quot;20148&quot; value=&quot;5&quot;/&gt;&lt;property id=&quot;20300&quot; value=&quot;Slide 11 - &amp;quot;Testing for Type I Hypersensitivity: In Vivo Skin Tests&amp;quot;&quot;/&gt;&lt;property id=&quot;20307&quot; value=&quot;300&quot;/&gt;&lt;/object&gt;&lt;object type=&quot;3&quot; unique_id=&quot;11595&quot;&gt;&lt;property id=&quot;20148&quot; value=&quot;5&quot;/&gt;&lt;property id=&quot;20300&quot; value=&quot;Slide 12 - &amp;quot;Allergen-Specific IgE Testing&amp;quot;&quot;/&gt;&lt;property id=&quot;20307&quot; value=&quot;301&quot;/&gt;&lt;/object&gt;&lt;object type=&quot;3&quot; unique_id=&quot;11596&quot;&gt;&lt;property id=&quot;20148&quot; value=&quot;5&quot;/&gt;&lt;property id=&quot;20300&quot; value=&quot;Slide 13 - &amp;quot;Testing for Total IgE&amp;quot;&quot;/&gt;&lt;property id=&quot;20307&quot; value=&quot;302&quot;/&gt;&lt;/object&gt;&lt;object type=&quot;3&quot; unique_id=&quot;11677&quot;&gt;&lt;property id=&quot;20148&quot; value=&quot;5&quot;/&gt;&lt;property id=&quot;20300&quot; value=&quot;Slide 14 - &amp;quot;Type II Hypersensitivity&amp;quot;&quot;/&gt;&lt;property id=&quot;20307&quot; value=&quot;303&quot;/&gt;&lt;/object&gt;&lt;object type=&quot;3&quot; unique_id=&quot;11678&quot;&gt;&lt;property id=&quot;20148&quot; value=&quot;5&quot;/&gt;&lt;property id=&quot;20300&quot; value=&quot;Slide 15 - &amp;quot;Cell Damage in Type II Hypersensitivity&amp;quot;&quot;/&gt;&lt;property id=&quot;20307&quot; value=&quot;304&quot;/&gt;&lt;/object&gt;&lt;object type=&quot;3&quot; unique_id=&quot;11751&quot;&gt;&lt;property id=&quot;20148&quot; value=&quot;5&quot;/&gt;&lt;property id=&quot;20300&quot; value=&quot;Slide 16 - &amp;quot;Clinical Examples of Type II Hypersensitivity &amp;quot;&quot;/&gt;&lt;property id=&quot;20307&quot; value=&quot;305&quot;/&gt;&lt;/object&gt;&lt;object type=&quot;3&quot; unique_id=&quot;11752&quot;&gt;&lt;property id=&quot;20148&quot; value=&quot;5&quot;/&gt;&lt;property id=&quot;20300&quot; value=&quot;Slide 17 - &amp;quot;Hemolytic Disease of the Newborn (HDN)&amp;quot;&quot;/&gt;&lt;property id=&quot;20307&quot; value=&quot;306&quot;/&gt;&lt;/object&gt;&lt;object type=&quot;3&quot; unique_id=&quot;11813&quot;&gt;&lt;property id=&quot;20148&quot; value=&quot;5&quot;/&gt;&lt;property id=&quot;20300&quot; value=&quot;Slide 18 - &amp;quot;Direct Antiglobulin Test (DAT)&amp;quot;&quot;/&gt;&lt;property id=&quot;20307&quot; value=&quot;307&quot;/&gt;&lt;/object&gt;&lt;object type=&quot;3&quot; unique_id=&quot;11898&quot;&gt;&lt;property id=&quot;20148&quot; value=&quot;5&quot;/&gt;&lt;property id=&quot;20300&quot; value=&quot;Slide 20 - &amp;quot;Type III Hypersensitivity&amp;quot;&quot;/&gt;&lt;property id=&quot;20307&quot; value=&quot;308&quot;/&gt;&lt;/object&gt;&lt;object type=&quot;3&quot; unique_id=&quot;11899&quot;&gt;&lt;property id=&quot;20148&quot; value=&quot;5&quot;/&gt;&lt;property id=&quot;20300&quot; value=&quot;Slide 25 - &amp;quot;Type IV Hypersensitivity&amp;quot;&quot;/&gt;&lt;property id=&quot;20307&quot; value=&quot;309&quot;/&gt;&lt;/object&gt;&lt;object type=&quot;3&quot; unique_id=&quot;12107&quot;&gt;&lt;property id=&quot;20148&quot; value=&quot;5&quot;/&gt;&lt;property id=&quot;20300&quot; value=&quot;Slide 19 - &amp;quot;Indirect Antiglobulin Test&amp;quot;&quot;/&gt;&lt;property id=&quot;20307&quot; value=&quot;310&quot;/&gt;&lt;/object&gt;&lt;object type=&quot;3&quot; unique_id=&quot;12252&quot;&gt;&lt;property id=&quot;20148&quot; value=&quot;5&quot;/&gt;&lt;property id=&quot;20300&quot; value=&quot;Slide 21 - &amp;quot;Arthus Reaction&amp;quot;&quot;/&gt;&lt;property id=&quot;20307&quot; value=&quot;311&quot;/&gt;&lt;/object&gt;&lt;object type=&quot;3&quot; unique_id=&quot;12253&quot;&gt;&lt;property id=&quot;20148&quot; value=&quot;5&quot;/&gt;&lt;property id=&quot;20300&quot; value=&quot;Slide 22 - &amp;quot;Serum Sickness&amp;quot;&quot;/&gt;&lt;property id=&quot;20307&quot; value=&quot;312&quot;/&gt;&lt;/object&gt;&lt;object type=&quot;3&quot; unique_id=&quot;12332&quot;&gt;&lt;property id=&quot;20148&quot; value=&quot;5&quot;/&gt;&lt;property id=&quot;20300&quot; value=&quot;Slide 23 - &amp;quot;Other Conditions Associated with Type III Hypersensitivity&amp;quot;&quot;/&gt;&lt;property id=&quot;20307&quot; value=&quot;313&quot;/&gt;&lt;/object&gt;&lt;object type=&quot;3&quot; unique_id=&quot;12414&quot;&gt;&lt;property id=&quot;20148&quot; value=&quot;5&quot;/&gt;&lt;property id=&quot;20300&quot; value=&quot;Slide 24 - &amp;quot;Laboratory Testing&amp;quot;&quot;/&gt;&lt;property id=&quot;20307&quot; value=&quot;314&quot;/&gt;&lt;/object&gt;&lt;object type=&quot;3&quot; unique_id=&quot;12443&quot;&gt;&lt;property id=&quot;20148&quot; value=&quot;5&quot;/&gt;&lt;property id=&quot;20300&quot; value=&quot;Slide 26 - &amp;quot;Clinical Examples of Type IV Hypersensitivity&amp;quot;&quot;/&gt;&lt;property id=&quot;20307&quot; value=&quot;315&quot;/&gt;&lt;/object&gt;&lt;object type=&quot;3&quot; unique_id=&quot;12560&quot;&gt;&lt;property id=&quot;20148&quot; value=&quot;5&quot;/&gt;&lt;property id=&quot;20300&quot; value=&quot;Slide 27 - &amp;quot;Contact Dermatitis&amp;quot;&quot;/&gt;&lt;property id=&quot;20307&quot; value=&quot;316&quot;/&gt;&lt;/object&gt;&lt;object type=&quot;3&quot; unique_id=&quot;12651&quot;&gt;&lt;property id=&quot;20148&quot; value=&quot;5&quot;/&gt;&lt;property id=&quot;20300&quot; value=&quot;Slide 28 - &amp;quot;Skin Testing for Delayed Hypersensitivity&amp;quot;&quot;/&gt;&lt;property id=&quot;20307&quot; value=&quot;317&quot;/&gt;&lt;/object&gt;&lt;/object&gt;&lt;/object&gt;&lt;/database&gt;"/>
  <p:tag name="SECTOMILLISECCONVERTED" val="1"/>
</p:tagLst>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Stevens_Clinical_Immunology4e</Template>
  <TotalTime>908</TotalTime>
  <Words>3216</Words>
  <Application>Microsoft Office PowerPoint</Application>
  <PresentationFormat>On-screen Show (4:3)</PresentationFormat>
  <Paragraphs>282</Paragraphs>
  <Slides>32</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MS PGothic</vt:lpstr>
      <vt:lpstr>Adobe Heiti Std R</vt:lpstr>
      <vt:lpstr>Arial</vt:lpstr>
      <vt:lpstr>Calibri</vt:lpstr>
      <vt:lpstr>Symbol</vt:lpstr>
      <vt:lpstr>Wingdings</vt:lpstr>
      <vt:lpstr>Template</vt:lpstr>
      <vt:lpstr>Part XI</vt:lpstr>
      <vt:lpstr> Chapter Overview</vt:lpstr>
      <vt:lpstr>Hypersensitivity</vt:lpstr>
      <vt:lpstr>Hypersensitivity</vt:lpstr>
      <vt:lpstr>Type I Hypersensitivity</vt:lpstr>
      <vt:lpstr>Sensitization Phase</vt:lpstr>
      <vt:lpstr>Activation Phase</vt:lpstr>
      <vt:lpstr>Common Allergens</vt:lpstr>
      <vt:lpstr>Clinical Manifestations of Type I Hypersensitivity</vt:lpstr>
      <vt:lpstr>Treatments for Type I Hypersensitivity</vt:lpstr>
      <vt:lpstr>Testing for Type I Hypersensitivity: In Vivo Skin Tests</vt:lpstr>
      <vt:lpstr>Allergen-Specific IgE Testing</vt:lpstr>
      <vt:lpstr>Testing for Total IgE</vt:lpstr>
      <vt:lpstr>Type II Hypersensitivity</vt:lpstr>
      <vt:lpstr>Cell Damage in Type II Hypersensitivity</vt:lpstr>
      <vt:lpstr>Clinical Examples of Type II Hypersensitivity </vt:lpstr>
      <vt:lpstr>Hemolytic Disease of the Newborn (HDN)</vt:lpstr>
      <vt:lpstr>Hemolytic Disease of the Newborn (HDN)</vt:lpstr>
      <vt:lpstr>Direct Antiglobulin Test (DAT)</vt:lpstr>
      <vt:lpstr>Indirect Antiglobulin Test</vt:lpstr>
      <vt:lpstr>Type III Hypersensitivity</vt:lpstr>
      <vt:lpstr>Arthus Reaction</vt:lpstr>
      <vt:lpstr>Serum Sickness</vt:lpstr>
      <vt:lpstr>Other Conditions Associated with Type III Hypersensitivity</vt:lpstr>
      <vt:lpstr>Laboratory Testing</vt:lpstr>
      <vt:lpstr>Type IV Hypersensitivity</vt:lpstr>
      <vt:lpstr>Clinical Examples of Type IV Hypersensitivity</vt:lpstr>
      <vt:lpstr>Contact Dermatitis</vt:lpstr>
      <vt:lpstr>Skin Testing for Delayed Hypersensitivity</vt:lpstr>
      <vt:lpstr>Skin Testing for Delayed Hypersensitivity</vt:lpstr>
      <vt:lpstr>Summary</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Upstate</dc:creator>
  <cp:lastModifiedBy>Tyler Thomas</cp:lastModifiedBy>
  <cp:revision>121</cp:revision>
  <cp:lastPrinted>2016-10-06T17:26:45Z</cp:lastPrinted>
  <dcterms:created xsi:type="dcterms:W3CDTF">2015-05-26T17:12:42Z</dcterms:created>
  <dcterms:modified xsi:type="dcterms:W3CDTF">2023-08-21T18:36:38Z</dcterms:modified>
</cp:coreProperties>
</file>