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90" r:id="rId3"/>
    <p:sldId id="292" r:id="rId4"/>
    <p:sldId id="294" r:id="rId5"/>
    <p:sldId id="295" r:id="rId6"/>
    <p:sldId id="293" r:id="rId7"/>
    <p:sldId id="296" r:id="rId8"/>
    <p:sldId id="297" r:id="rId9"/>
    <p:sldId id="298" r:id="rId10"/>
    <p:sldId id="299" r:id="rId11"/>
    <p:sldId id="300" r:id="rId12"/>
    <p:sldId id="301" r:id="rId13"/>
    <p:sldId id="303" r:id="rId14"/>
    <p:sldId id="302" r:id="rId15"/>
    <p:sldId id="304" r:id="rId16"/>
    <p:sldId id="305" r:id="rId17"/>
    <p:sldId id="306" r:id="rId18"/>
    <p:sldId id="307" r:id="rId19"/>
    <p:sldId id="308" r:id="rId20"/>
    <p:sldId id="320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291" r:id="rId31"/>
    <p:sldId id="318" r:id="rId32"/>
    <p:sldId id="319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63961" autoAdjust="0"/>
  </p:normalViewPr>
  <p:slideViewPr>
    <p:cSldViewPr>
      <p:cViewPr varScale="1">
        <p:scale>
          <a:sx n="120" d="100"/>
          <a:sy n="120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0DE11-E291-4FD2-A682-563ED741678C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46093-DA93-4D32-B835-6C8F03EE8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0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sng" dirty="0"/>
              <a:t>Central tolerance:</a:t>
            </a:r>
            <a:r>
              <a:rPr lang="en-US" baseline="0" dirty="0"/>
              <a:t> Occurs in thymus and bone marrow as T and B lymphocytes mature.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T cells possess TCRs that bind to self-antigen in the thymus, they are deleted by apoptosis. Alternately, they can differentiate into </a:t>
            </a:r>
            <a:r>
              <a:rPr lang="en-US" baseline="0" dirty="0" err="1"/>
              <a:t>Treg</a:t>
            </a:r>
            <a:r>
              <a:rPr lang="en-US" baseline="0" dirty="0"/>
              <a:t> cells that inhibit immune responses to self antigens.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If B cells possess BCRs that bind strongly to self-antigen in the bone marrow, they are deleted by apoptosis in a process known as negative selection. Alternately, they can edit their receptors so they are no longer antigen specific or down-regulate expression of their receptors to become unresponsive to an antigen (</a:t>
            </a:r>
            <a:r>
              <a:rPr lang="en-US" baseline="0" dirty="0" err="1"/>
              <a:t>anergy</a:t>
            </a:r>
            <a:r>
              <a:rPr lang="en-US" baseline="0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Self-reactive T and B cells that have escaped to the secondary lymphoid organs like the lymph nodes and spleen may be removed by </a:t>
            </a:r>
            <a:r>
              <a:rPr lang="en-US" u="sng" baseline="0" dirty="0"/>
              <a:t>peripheral tolerance</a:t>
            </a:r>
            <a:r>
              <a:rPr lang="en-US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Peripheral tolerance of T cells can result from inhibition by </a:t>
            </a:r>
            <a:r>
              <a:rPr lang="en-US" baseline="0" dirty="0" err="1"/>
              <a:t>Tregs</a:t>
            </a:r>
            <a:r>
              <a:rPr lang="en-US" baseline="0" dirty="0"/>
              <a:t>, lack of a co-stimulatory signal from an APC, binding of inhibitory receptors like CTLA-4, or death by apoptosis.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Self-reactive B cells in the periphery can be deleted by apoptosis or rendered nonfunctional (</a:t>
            </a:r>
            <a:r>
              <a:rPr lang="en-US" baseline="0" dirty="0" err="1"/>
              <a:t>anergic</a:t>
            </a:r>
            <a:r>
              <a:rPr lang="en-US" baseline="0" dirty="0"/>
              <a:t>) by repeated stimulation with self-antigens, or receipt of inhibitory signals.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some individuals, central or peripheral tolerance may fail to occur, and autoimmunity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3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APTT =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activated partial thromboplastin time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 = prothrombin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7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Immune complexes form between autoantibodies produced in RA (e.g., RA and anti-CCP) and self antigens. These increase inflammation by causing type III hypersensitivity reactions.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DMARD such as methotrexate reduce inflammation and prevent disease progression.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Biologic agents that target TNF-a are (1) Monoclonal antibodies against TNF-</a:t>
            </a:r>
            <a:r>
              <a:rPr lang="el-GR" dirty="0"/>
              <a:t>α</a:t>
            </a:r>
            <a:r>
              <a:rPr lang="en-US" dirty="0"/>
              <a:t> or (2) TNF-</a:t>
            </a:r>
            <a:r>
              <a:rPr lang="el-GR" dirty="0"/>
              <a:t>α</a:t>
            </a:r>
            <a:r>
              <a:rPr lang="en-US" dirty="0"/>
              <a:t>  receptors fused to an IgG molecule, which bind to circulating TNF-</a:t>
            </a:r>
            <a:r>
              <a:rPr lang="el-GR" dirty="0"/>
              <a:t>α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Rheumatoid factor can also be found in patients with other connective tissue diseases like SLE, </a:t>
            </a:r>
            <a:r>
              <a:rPr lang="en-US" dirty="0" err="1"/>
              <a:t>Sjögrens</a:t>
            </a:r>
            <a:r>
              <a:rPr lang="en-US" dirty="0"/>
              <a:t> syndrome, scleroderma, and mixed connective tissue disease as well as people with some chronic infections.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Rheumatoid factor assays include latex agglutination, nephelometric methods, ELISA, and chemiluminescence immunoassay.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Citrulline is an atypical</a:t>
            </a:r>
            <a:r>
              <a:rPr lang="en-US" baseline="0" dirty="0"/>
              <a:t> amino acid that is generated when peptidyl arginine deaminase modifies the amino acid, arginine, by replacing an NH2 group with a neutral oxygen. Anti-CCP assays are performed mainly by ELISA.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Antinuclear antibodies are found in approximately</a:t>
            </a:r>
            <a:r>
              <a:rPr lang="en-US" baseline="0" dirty="0"/>
              <a:t> </a:t>
            </a:r>
            <a:r>
              <a:rPr lang="en-US" dirty="0"/>
              <a:t>40% of patients with RA, and are commonly</a:t>
            </a:r>
            <a:r>
              <a:rPr lang="en-US" baseline="0" dirty="0"/>
              <a:t> directed against RNP, producing a speckled pattern in the FANA.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ESR, CRP, and C’ can be used as general indicators to monitor inflammation in patients with 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6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In the indirect immunofluorescence assay, patient</a:t>
            </a:r>
            <a:r>
              <a:rPr lang="en-US" baseline="0" dirty="0"/>
              <a:t> serum is incubated with a microscope slide containing ethanol-fixed leukocytes. Following a wash step, a FITC-labeled anti-</a:t>
            </a:r>
            <a:r>
              <a:rPr lang="en-US" baseline="0" dirty="0" err="1"/>
              <a:t>IgG</a:t>
            </a:r>
            <a:r>
              <a:rPr lang="en-US" baseline="0" dirty="0"/>
              <a:t> conjugate is added. After a second incubation and wash, the slide is viewed under a fluorescent microscope for fluorescence in the neutrophils.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Two fluorescent patterns: Cytoplasmic (c-ANCA) and perinuclear (p-ANCA). Patients with GPA produce the c-ANCA pattern.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C-ANCA is caused by antibodies to proteinase 3 (PR3) and appears as diffuse, granular staining in the neutrophil cytoplasm. Staining is most intense in the center of the cell between the nuclear lobes.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In the p-ANCA pattern, fluorescence surrounds the nuclear lobes, blending them together. The antibodies responsible for this pattern are against positively-charged antigens such as myeloperoxidase (MPO) that migrate out of the granules toward the negatively charged nucleus.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P-ANCA can appear similar to a peripheral ANA pattern. To distinguish between these possibilities, one can: (1) Look for absence of staining in the lymphocytes, as seen with ANCA; (2) perform an ANA test on Hep-2 cells; (3) perform the IIF ANCA test on formalin-fixed leukocytes, which prevents migration of the antigens out of the granules, creating a cytoplasmic pattern of fluorescence; (4) perform another assay for ANCA, such as an ELISA for anti-PR-3.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14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In the indirect immunofluorescence assay, patient</a:t>
            </a:r>
            <a:r>
              <a:rPr lang="en-US" baseline="0" dirty="0"/>
              <a:t> serum is incubated with a microscope slide containing ethanol-fixed leukocytes. Following a wash step, a FITC-labeled anti-</a:t>
            </a:r>
            <a:r>
              <a:rPr lang="en-US" baseline="0" dirty="0" err="1"/>
              <a:t>IgG</a:t>
            </a:r>
            <a:r>
              <a:rPr lang="en-US" baseline="0" dirty="0"/>
              <a:t> conjugate is added. After a second incubation and wash, the slide is viewed under a fluorescent microscope for fluorescence in the neutrophils.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Two fluorescent patterns: Cytoplasmic (c-ANCA) and perinuclear (p-ANCA). Patients with GPA produce the c-ANCA pattern.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C-ANCA is caused by antibodies to proteinase 3 (PR3) and appears as diffuse, granular staining in the neutrophil cytoplasm. Staining is most intense in the center of the cell between the nuclear lobes.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In the p-ANCA pattern, fluorescence surrounds the nuclear lobes, blending them together. The antibodies responsible for this pattern are against positively-charged antigens such as myeloperoxidase (MPO) that migrate out of the granules toward the negatively charged nucleus.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P-ANCA can appear similar to a peripheral ANA pattern. To distinguish between these possibilities, one can: (1) Look for absence of staining in the lymphocytes, as seen with ANCA; (2) perform an ANA test on Hep-2 cells; (3) perform the IIF ANCA test on formalin-fixed leukocytes, which prevents migration of the antigens out of the granules, creating a cytoplasmic pattern of fluorescence; (4) perform another assay for ANCA, such as an ELISA for anti-PR-3.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14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Normally, the production of the</a:t>
            </a:r>
            <a:r>
              <a:rPr lang="en-US" baseline="0" dirty="0"/>
              <a:t> hormones T3 and T4 by the thyroid gland is carefully regulated by a feedback loop called the thyroid axis.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The hypothalamus secretes thyrotropin-releasing hormone (TRH), which stimulates the pituitary gland to induce release of thyroid stimulating hormone (TSH). TSH stimulates the thyroid gland to produce T3 and T4 from the breakdown of </a:t>
            </a:r>
            <a:r>
              <a:rPr lang="en-US" baseline="0" dirty="0" err="1"/>
              <a:t>thyroglobulin</a:t>
            </a:r>
            <a:r>
              <a:rPr lang="en-US" baseline="0" dirty="0"/>
              <a:t> (TG).  The enzyme, thyroid </a:t>
            </a:r>
            <a:r>
              <a:rPr lang="en-US" baseline="0" dirty="0" err="1"/>
              <a:t>peroxidase</a:t>
            </a:r>
            <a:r>
              <a:rPr lang="en-US" baseline="0" dirty="0"/>
              <a:t> (TPO) oxidizes the iodine ions that are incorporated into </a:t>
            </a:r>
            <a:r>
              <a:rPr lang="en-US" baseline="0" dirty="0" err="1"/>
              <a:t>thyroglobulin</a:t>
            </a:r>
            <a:r>
              <a:rPr lang="en-US" baseline="0" dirty="0"/>
              <a:t>.  If the levels of T3 and T4 become too high, they inhibit release of TRH and TSH to decrease further thyroid hormone production.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In Graves disease, autoantibodies to TSH increase thyroid hormone synthesis by bypassing the thyroid axis.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In Hashimoto’s disease, </a:t>
            </a:r>
            <a:r>
              <a:rPr lang="en-US" baseline="0" dirty="0" err="1"/>
              <a:t>autoantibodies</a:t>
            </a:r>
            <a:r>
              <a:rPr lang="en-US" baseline="0" dirty="0"/>
              <a:t> to TG and TPO lead to a decrease thyroid hormone synthesis. </a:t>
            </a:r>
            <a:r>
              <a:rPr lang="en-US" baseline="0" dirty="0" err="1"/>
              <a:t>Cytotoxic</a:t>
            </a:r>
            <a:r>
              <a:rPr lang="en-US" baseline="0" dirty="0"/>
              <a:t> T cells can also damage the thyroid gland.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91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Hashimoto’s is the most common autoimmune disease;</a:t>
            </a:r>
            <a:r>
              <a:rPr lang="en-US" baseline="0" dirty="0"/>
              <a:t> it is mostly seen in middle-aged women.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Goiter= an enlarged thyroid</a:t>
            </a:r>
            <a:r>
              <a:rPr lang="en-US" baseline="0" dirty="0"/>
              <a:t> gland; in this disease, it is irregular and rubbery.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Immune destruction occurs by CTL damage to thyroid cells and production of autoantibodies that induce inflammation by binding C’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FT4 = Free T4, unbound to protein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Anti-TPO is the best indicator of Hashimoto’s disease. Anti-</a:t>
            </a:r>
            <a:r>
              <a:rPr lang="en-US" baseline="0" dirty="0" err="1"/>
              <a:t>Tg</a:t>
            </a:r>
            <a:r>
              <a:rPr lang="en-US" baseline="0" dirty="0"/>
              <a:t> are less sensitive and specific, as they are found in fewer </a:t>
            </a:r>
            <a:r>
              <a:rPr lang="en-US" baseline="0" dirty="0" err="1"/>
              <a:t>Hashimotos</a:t>
            </a:r>
            <a:r>
              <a:rPr lang="en-US" baseline="0" dirty="0"/>
              <a:t>’ patients, and in healthy persons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83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Presents most often in women</a:t>
            </a:r>
            <a:r>
              <a:rPr lang="en-US" baseline="0" dirty="0"/>
              <a:t> in their 50s and 60s.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Goiter in Grave’s disease is firm.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Exophthalmos = Hypertrophy of the eye muscles that causes the</a:t>
            </a:r>
            <a:r>
              <a:rPr lang="en-US" baseline="0" dirty="0"/>
              <a:t> eyeball to bulge out. Orbital fibroblasts express TSH receptors that bind TSH.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</a:t>
            </a:r>
            <a:r>
              <a:rPr lang="en-US" baseline="0" dirty="0" err="1"/>
              <a:t>TRAbs</a:t>
            </a:r>
            <a:r>
              <a:rPr lang="en-US" baseline="0" dirty="0"/>
              <a:t> = Autoantibodies to thyroid stimulating hormone receptors. </a:t>
            </a:r>
            <a:r>
              <a:rPr lang="en-US" baseline="0" dirty="0" err="1"/>
              <a:t>TRAbs</a:t>
            </a:r>
            <a:r>
              <a:rPr lang="en-US" baseline="0" dirty="0"/>
              <a:t> bind to TSH receptors, mimicking the action of TSH on the thyroid gland, but since this bypasses the thyroid axis, excessive release of T3 and T4 results.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Presence of </a:t>
            </a:r>
            <a:r>
              <a:rPr lang="en-US" baseline="0" dirty="0" err="1"/>
              <a:t>TRAbs</a:t>
            </a:r>
            <a:r>
              <a:rPr lang="en-US" baseline="0" dirty="0"/>
              <a:t> is highly indicative of Graves disease. These antibodies can be detected by immunoassays or bioassays.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2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Hyperglycemia = high level of glucose in the blood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Type</a:t>
            </a:r>
            <a:r>
              <a:rPr lang="en-US" baseline="0" dirty="0"/>
              <a:t> 1 is to be contrasted with Type 2, in which patients develop a resistance to insulin due to obesity or other factors. Type 1 was previously known as juvenile onset diabetes because it usually develops in children or young adults before the age of 30.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Insulin works by promoting absorption of glucose by skeletal muscles or fat tissue so it can be converted into energy.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Destruction of beta cells occurs via a Th1 response, release of cytokines, and inflammation. </a:t>
            </a:r>
            <a:r>
              <a:rPr lang="en-US" baseline="0" dirty="0" err="1"/>
              <a:t>Autoantibodies</a:t>
            </a:r>
            <a:r>
              <a:rPr lang="en-US" baseline="0" dirty="0"/>
              <a:t> can effect the regulation of pathways needed for insulin secretion.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Treatment = Daily insulin injections to control the level of blood glucose. Experimental treatments include immunosuppressive drugs, biologic agents, and transplantation of pancreatic beta islet cells or stem cells.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HbA1c = Hemoglobin A1c, a </a:t>
            </a:r>
            <a:r>
              <a:rPr lang="en-US" dirty="0" err="1"/>
              <a:t>glycolated</a:t>
            </a:r>
            <a:r>
              <a:rPr lang="en-US" dirty="0"/>
              <a:t> form</a:t>
            </a:r>
            <a:r>
              <a:rPr lang="en-US" baseline="0" dirty="0"/>
              <a:t> of Hemoglobin made when the protein combines with glucose. The </a:t>
            </a:r>
            <a:r>
              <a:rPr lang="en-US" dirty="0"/>
              <a:t>HbA1c level correlates with the average plasma glucose</a:t>
            </a:r>
            <a:r>
              <a:rPr lang="en-US" baseline="0" dirty="0"/>
              <a:t> concentration over the previous 2 to 3 months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GAD = Glutamic acid decarboxylase-65 antigen; IA-2 = insulinoma antigen 2; ICA = islet cell antibodies. These antibodies can be tested for to confirm a suspected diagnosis of T1D in patients with elevated glucose and HbA1c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2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Gluten is a protein complex found in wheat, barley and rye.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Gliadin is a component of gluten that is</a:t>
            </a:r>
            <a:r>
              <a:rPr lang="en-US" baseline="0" dirty="0"/>
              <a:t> resistant to digestive enzymes in the stomach, pancreas, and small intestine. Undigested </a:t>
            </a:r>
            <a:r>
              <a:rPr lang="en-US" baseline="0" dirty="0" err="1"/>
              <a:t>gliadin</a:t>
            </a:r>
            <a:r>
              <a:rPr lang="en-US" baseline="0" dirty="0"/>
              <a:t> can trigger an autoimmune response if it passes through the epithelial barrier of the intestine.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</a:t>
            </a:r>
            <a:r>
              <a:rPr lang="en-US" baseline="0" dirty="0" err="1"/>
              <a:t>tTG</a:t>
            </a:r>
            <a:r>
              <a:rPr lang="en-US" baseline="0" dirty="0"/>
              <a:t> is an intestinal enzyme that converts the glutamine residues in gliadin to glutamic acid.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Celiac disease only occurs in people who are positive for HLA-DQ2 or HLA-DQ8, likely due to the way that the APCs process the gliadin peptides. CD4 T cells then produce cytokines that trigger an inflammatory response in the intestinal mucosa. HLA testing can be useful in excluding a diagnosis of celiac disease in individuals who do not possess HLA-DQ2 or HLA-DQ8.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Symptoms vary with age. Adults and older children or teens may also experience </a:t>
            </a:r>
            <a:r>
              <a:rPr lang="en-US" baseline="0" dirty="0" err="1"/>
              <a:t>unclassic</a:t>
            </a:r>
            <a:r>
              <a:rPr lang="en-US" baseline="0" dirty="0"/>
              <a:t> symptoms such as arthritis, neurologic symptoms, iron deficiency anemia, skin manifestations.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*Detection of IgA antibodies to </a:t>
            </a:r>
            <a:r>
              <a:rPr lang="en-US" baseline="0" dirty="0" err="1"/>
              <a:t>tTG</a:t>
            </a:r>
            <a:r>
              <a:rPr lang="en-US" baseline="0" dirty="0"/>
              <a:t> is the screening test of choice because it is highly sensitive and specific for celiac disease.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Serologic testing for gliadin antibodies was the first test developed but is not used commonly today because it is not specific. More recently, tests for </a:t>
            </a:r>
            <a:r>
              <a:rPr lang="en-US" baseline="0" dirty="0" err="1"/>
              <a:t>deaminated</a:t>
            </a:r>
            <a:r>
              <a:rPr lang="en-US" baseline="0" dirty="0"/>
              <a:t> </a:t>
            </a:r>
            <a:r>
              <a:rPr lang="en-US" baseline="0" dirty="0" err="1"/>
              <a:t>gliadin</a:t>
            </a:r>
            <a:r>
              <a:rPr lang="en-US" baseline="0" dirty="0"/>
              <a:t> peptides (DGPs) have been developed and are very sensitive in young children.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Tests for endomysial antibodies (EMA), which are directed against the layer of connective tissue surrounding the intestinal muscles), are very specific for celiac, but are costly IIFs.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Biopsy of the small intestine should be performed to confirm the diagnosis.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Autoimmunity is thought to result from</a:t>
            </a:r>
            <a:r>
              <a:rPr lang="en-US" baseline="0" dirty="0"/>
              <a:t> complex interactions between genetic and environmental factors.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Inheritance of certain genes may make some individuals more susceptible to particular autoimmune diseases, such as specific HLA types which can determine the effectiveness of antigen presentation, and non-MHC genes which influence development and regulation of immune responses.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Exposure of  genetically susceptible individuals to endogenous and environmental factors can trigger autoimmune responses.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Hormones can influence autoimmunity; women are almost three times as likely to acquire</a:t>
            </a:r>
            <a:r>
              <a:rPr lang="en-US" dirty="0"/>
              <a:t> an autoimmune disease as compared to men.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Tissue</a:t>
            </a:r>
            <a:r>
              <a:rPr lang="en-US" dirty="0"/>
              <a:t> injury can lead to the release of cryptic antigens which can induce an autoimmune response. These self-antigens were hidden in the tissues of the host during early development of T and B cells so that tolerance was not developed against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Microbial</a:t>
            </a:r>
            <a:r>
              <a:rPr lang="en-US" dirty="0"/>
              <a:t> infections may trigger autoimmunity in several ways. One way is through molecular mimicry, whereby bacteria or viruses possess antigens that are similar to a self antigen. A second way is through epitope spreading, where the immune response to a microbe expands to activate immune responses to other antigens, including self antigens. A third way is through </a:t>
            </a:r>
            <a:r>
              <a:rPr lang="en-US" dirty="0" err="1"/>
              <a:t>superantigens</a:t>
            </a:r>
            <a:r>
              <a:rPr lang="en-US" dirty="0"/>
              <a:t>, which can activate numerous clones of T cells, or through certain viruses, which can cause polyclonal B cell activation.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Epigenetic</a:t>
            </a:r>
            <a:r>
              <a:rPr lang="en-US" dirty="0"/>
              <a:t> modifications due to exposure to environmental factors that can alter gene expression may also contribute to autoimmunity.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87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AIH formerly known as chronic active hepatitis.</a:t>
            </a:r>
            <a:r>
              <a:rPr lang="en-US" baseline="0" dirty="0"/>
              <a:t> Two types: AIH-1 (2/3 of cases) and AIH-2 (seen mostly in female children)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SMA = smooth muscle antibodies; directed against actin or other components of the cytoskeleton and detected by IIF on rodent kidney, stomach or liver sections.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LKM-1 = liver-kidney microsomal antigens; LC-1 = liver cytosol type 1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Cholestasis -</a:t>
            </a:r>
            <a:r>
              <a:rPr lang="en-US" baseline="0" dirty="0"/>
              <a:t> </a:t>
            </a:r>
            <a:r>
              <a:rPr lang="en-US" dirty="0"/>
              <a:t>bile flow slowed or blocked</a:t>
            </a:r>
            <a:endParaRPr lang="en-US" baseline="0" dirty="0"/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AMA = anti-</a:t>
            </a:r>
            <a:r>
              <a:rPr lang="en-US" baseline="0" dirty="0" err="1"/>
              <a:t>mitochrondrial</a:t>
            </a:r>
            <a:r>
              <a:rPr lang="en-US" baseline="0" dirty="0"/>
              <a:t> antibodies; detected by IIF on mitochondria-rich tissue substrates like rodent liver, kidney or stomach sections.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4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CSF = cerebrospinal fluid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Oligoclonal = Two or more distinct bands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IgG</a:t>
            </a:r>
            <a:r>
              <a:rPr lang="en-US" baseline="0" dirty="0"/>
              <a:t> index = ratio of CSF IgG/albumin to serum IgG/albumin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7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Symptoms include drooping of eyelids, double</a:t>
            </a:r>
            <a:r>
              <a:rPr lang="en-US" baseline="0" dirty="0"/>
              <a:t> vision, inability to retract corners of mouth, muscle weakness especially in upper limbs, difficulty speaking and swallowing, inability to support head and trunk; can progress to affect respiratory muscles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ACHR = acetylcholine receptors;</a:t>
            </a:r>
            <a:r>
              <a:rPr lang="en-US" baseline="0" dirty="0"/>
              <a:t> receptors on muscle cells that bind acetylcholine released from nerve endings, to cause muscle contraction.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Antibodies to ACHR traditionally detected by radioimmunoprecipitation, and more recently by ELISA or FIPA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A small percentage of patients produce antibodies to </a:t>
            </a:r>
            <a:r>
              <a:rPr lang="en-US" baseline="0" dirty="0" err="1"/>
              <a:t>MuSK</a:t>
            </a:r>
            <a:r>
              <a:rPr lang="en-US" baseline="0" dirty="0"/>
              <a:t> (muscle-specific kinase) or LRP4 (a lipoprotein)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Some patients develop a thymoma that contains autoreactive T cells.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2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GBM = glomerular basement membrane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77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6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Autoimmune diseases</a:t>
            </a:r>
            <a:r>
              <a:rPr lang="en-US" baseline="0" dirty="0"/>
              <a:t> can be directed against a particular organ in the body or involve pathology throughout the body.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6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Pathology is caused</a:t>
            </a:r>
            <a:r>
              <a:rPr lang="en-US" baseline="0" dirty="0"/>
              <a:t> by a type III hypersensitivity reaction. Tissue damage occurs at the sites in the body where immune complexes have deposited.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13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Clinical symptoms are diverse and vary in patients.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most commonly affected area is the joints, with </a:t>
            </a:r>
            <a:r>
              <a:rPr lang="en-US" dirty="0" err="1"/>
              <a:t>polyarthralgias</a:t>
            </a:r>
            <a:r>
              <a:rPr lang="en-US" dirty="0"/>
              <a:t> or arthritis.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Skin manifestations can vary and appear in approximately 80% of patients. The figure shows</a:t>
            </a:r>
            <a:r>
              <a:rPr lang="en-US" baseline="0" dirty="0"/>
              <a:t> the classic butterfly rash of lupus, covering the nose and cheeks. This is where lupus derives its name (Latin for “red wolf”).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Kidney inflammation occurs in about half of all patients and can lead to renal failure.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Other symptoms include pericarditis, tachycardia, and pleuritis.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CBC = complete blood count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CRP</a:t>
            </a:r>
            <a:r>
              <a:rPr lang="en-US" baseline="0" dirty="0"/>
              <a:t> = C-reactive protein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 ESR = erythrocyte sedimentation rate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ANAs = </a:t>
            </a:r>
            <a:r>
              <a:rPr lang="en-US" dirty="0"/>
              <a:t>anti-nuclear antibodies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C3 levels in the</a:t>
            </a:r>
            <a:r>
              <a:rPr lang="en-US" baseline="0" dirty="0"/>
              <a:t> serum may be decreased because C’ is bound to immune complexes.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8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ENA = Extractable Nuclear Antigens (isolated</a:t>
            </a:r>
            <a:r>
              <a:rPr lang="en-US" baseline="0" dirty="0"/>
              <a:t> in saline extracts)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Anti-Sm (Smith antigen) is specific for SLE.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Anti-SS-A and SS-B are associated with neonatal lupus when they are present in the mother and cross the placenta.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35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FANA is the most widely</a:t>
            </a:r>
            <a:r>
              <a:rPr lang="en-US" baseline="0" dirty="0"/>
              <a:t> used and accepted test for anti-nuclear antibodies.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Incubate patient serum with microscope slide fixed with HEp-2 cells, wash, add fluorescent-labeled anti-human IgG, incubate and wash, read patterns under fluorescent microscope. In interphase cells: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Homogeneous (diffuse) pattern: uniform staining of entire nucleus; due to antibodies to dsDNA, histones, or DNP and seen in SLE, drug-induced lupus, and many other rheumatic autoimmune diseases.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Peripheral (rim, outline) pattern: diffuse staining of nucleus with greater intensity around circle surrounding the nucleus; due to antibodies to dsDNA and highly specific for SLE.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Speckled pattern: discrete fluorescent specks throughout the nuclei; due to anti-ENA and seen in patients with SLE, scleroderma, and other rheumatic autoimmune diseases.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Nucleolar pattern: a few large areas of fluorescence representing the nucleoli within the nuclei; due to antibodies to RNA and RNP and seen mainly in patients with scleroderma.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Centromere pattern: numerous discrete speckles (about 46) in the nuclei of each cell; due to antibodies to proteins in the centromeres of the chromosomes and seen mainly in patients with the CREST syndrome.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1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Patient A has anti-Sm because there</a:t>
            </a:r>
            <a:r>
              <a:rPr lang="en-US" baseline="0" dirty="0"/>
              <a:t> is identity with the anti-Sm positive control. There is partial identity with the anti-RNP positive control because the center well contains free Sm antigen as well as Sm-RNP complexes, and both react with the anti-</a:t>
            </a:r>
            <a:r>
              <a:rPr lang="en-US" baseline="0" dirty="0" err="1"/>
              <a:t>Sm</a:t>
            </a:r>
            <a:r>
              <a:rPr lang="en-US" baseline="0" dirty="0"/>
              <a:t> in the patient serum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6093-DA93-4D32-B835-6C8F03EE87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5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5938" y="6251575"/>
            <a:ext cx="2420937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Arial" charset="0"/>
                <a:ea typeface="ＭＳ Ｐゴシック" pitchFamily="34" charset="-128"/>
              </a:rPr>
              <a:t>Copyright © 2017 F.A. Davis Company</a:t>
            </a:r>
          </a:p>
        </p:txBody>
      </p:sp>
      <p:pic>
        <p:nvPicPr>
          <p:cNvPr id="5" name="Picture 7" descr="FAD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5889625"/>
            <a:ext cx="16224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209800"/>
            <a:ext cx="5791200" cy="99060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1A4B9A"/>
                </a:solidFill>
                <a:latin typeface="+mj-lt"/>
                <a:ea typeface="Adobe Heiti Std R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429000"/>
            <a:ext cx="5791200" cy="838200"/>
          </a:xfrm>
        </p:spPr>
        <p:txBody>
          <a:bodyPr>
            <a:noAutofit/>
          </a:bodyPr>
          <a:lstStyle>
            <a:lvl1pPr marL="0" indent="0" algn="r">
              <a:buNone/>
              <a:defRPr sz="3200" baseline="0">
                <a:solidFill>
                  <a:schemeClr val="tx1"/>
                </a:solidFill>
                <a:latin typeface="+mn-lt"/>
                <a:ea typeface="Adobe Heiti Std R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5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617"/>
            <a:ext cx="9144000" cy="685801"/>
          </a:xfrm>
        </p:spPr>
        <p:txBody>
          <a:bodyPr/>
          <a:lstStyle>
            <a:lvl1pPr>
              <a:defRPr baseline="0">
                <a:solidFill>
                  <a:srgbClr val="1A4B9A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Clr>
                <a:srgbClr val="00B0F0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99B63F-0196-45D3-A006-45F5DFC7A9DD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FDB91E-CBE1-4D26-9283-984FF7815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3176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33400" y="6537325"/>
            <a:ext cx="2433638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Arial" charset="0"/>
                <a:ea typeface="ＭＳ Ｐゴシック" pitchFamily="34" charset="-128"/>
              </a:rPr>
              <a:t>Copyright © 2017 F.A. Davis Company</a:t>
            </a:r>
          </a:p>
        </p:txBody>
      </p:sp>
      <p:pic>
        <p:nvPicPr>
          <p:cNvPr id="1029" name="Picture 5" descr="FAD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27750"/>
            <a:ext cx="16224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3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1A4B9A"/>
          </a:solidFill>
          <a:latin typeface="+mj-lt"/>
          <a:ea typeface="Adobe Heiti Std R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4B9A"/>
          </a:solidFill>
          <a:latin typeface="Calibri" pitchFamily="34" charset="0"/>
          <a:ea typeface="Adobe Heiti Std R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1A5D1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Part XII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Antinuclear Antibodies (ANAs)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Directed against antigens in cell nuclei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Present in more than 95% of lupus 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Anti-ds DNA (lupus-specific)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Anti-</a:t>
            </a:r>
            <a:r>
              <a:rPr lang="en-US" dirty="0" err="1"/>
              <a:t>ss</a:t>
            </a:r>
            <a:r>
              <a:rPr lang="en-US" dirty="0"/>
              <a:t> DNA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Anti-histones and nucleosomes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Antibodies to centromere or nucleolar components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Anti-ENA (e.g., anti-Sm, anti-RNP, anti- SS-A, anti-SS-B)</a:t>
            </a:r>
          </a:p>
        </p:txBody>
      </p:sp>
    </p:spTree>
    <p:extLst>
      <p:ext uri="{BB962C8B-B14F-4D97-AF65-F5344CB8AC3E}">
        <p14:creationId xmlns:p14="http://schemas.microsoft.com/office/powerpoint/2010/main" val="5576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Fluorescent ANA Test Principle</a:t>
            </a:r>
          </a:p>
        </p:txBody>
      </p:sp>
      <p:pic>
        <p:nvPicPr>
          <p:cNvPr id="4098" name="Picture 2" descr="D:\AMAR\FADC5\2016\08_Dec_Stevens; Clinical Immunology and Serology 4e_PPT\Stevens; Clinical Immunology and Serology 4e-20161208T070846Z\Stevens_ Clinical Immunology and Serology 4e\SAVE FOR WEB\F15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39259"/>
            <a:ext cx="5709098" cy="4562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78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Immunofluorescence using </a:t>
            </a:r>
            <a:r>
              <a:rPr lang="en-US" i="1" dirty="0"/>
              <a:t>Crithidia luciliae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 IIF using </a:t>
            </a:r>
            <a:r>
              <a:rPr lang="en-US" i="1" dirty="0"/>
              <a:t>C. </a:t>
            </a:r>
            <a:r>
              <a:rPr lang="en-US" i="1" dirty="0" err="1"/>
              <a:t>luciliae</a:t>
            </a:r>
            <a:r>
              <a:rPr lang="en-US" i="1" dirty="0"/>
              <a:t> </a:t>
            </a:r>
            <a:r>
              <a:rPr lang="en-US" dirty="0"/>
              <a:t>as the substrate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Contains a circular organelle called a </a:t>
            </a:r>
            <a:r>
              <a:rPr lang="en-US" dirty="0" err="1"/>
              <a:t>kinetoplast</a:t>
            </a:r>
            <a:r>
              <a:rPr lang="en-US" dirty="0"/>
              <a:t> (rich in ds DNA)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Used to detect antibodies to ds DNA</a:t>
            </a:r>
          </a:p>
        </p:txBody>
      </p:sp>
      <p:pic>
        <p:nvPicPr>
          <p:cNvPr id="5122" name="Picture 2" descr="D:\AMAR\FADC5\2016\08_Dec_Stevens; Clinical Immunology and Serology 4e_PPT\Stevens; Clinical Immunology and Serology 4e-20161208T070846Z\Stevens_ Clinical Immunology and Serology 4e\SAVE FOR WEB\F15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714" y="2464470"/>
            <a:ext cx="4488286" cy="2793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1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 </a:t>
            </a:r>
            <a:r>
              <a:rPr lang="en-US" dirty="0" err="1"/>
              <a:t>Ouchterlony</a:t>
            </a:r>
            <a:r>
              <a:rPr lang="en-US" dirty="0"/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Immunodiffusion test detects antibodies to specific ENA.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Patient serum or controls in outer wells react with ENA. antigens in center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this example, patient A has antibody to Sm.</a:t>
            </a:r>
          </a:p>
        </p:txBody>
      </p:sp>
      <p:pic>
        <p:nvPicPr>
          <p:cNvPr id="6146" name="Picture 2" descr="D:\AMAR\FADC5\2016\08_Dec_Stevens; Clinical Immunology and Serology 4e_PPT\Stevens; Clinical Immunology and Serology 4e-20161208T070846Z\Stevens_ Clinical Immunology and Serology 4e\SAVE FOR WEB\F15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592" y="1447800"/>
            <a:ext cx="3789608" cy="479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34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Phospholipid Antibodies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Found in approximately 60% of lupus 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Associated with deep vein and arterial thrombosis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Increased risk of recurrent pregnancy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cause false-positive results in nontreponemal tests for syphilis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the lupus anticoagulant (produces prolonged APTT and PT)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Rheumatoid Arthritis (RA)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Chronic arthritis of the peripheral joints that can progress to joint deformity and disability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About 25% of patients have osteoporosis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 patients also develop: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Subcutaneous nodules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Pericarditis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Interstitial lung disease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Vasculitis </a:t>
            </a:r>
          </a:p>
        </p:txBody>
      </p:sp>
    </p:spTree>
    <p:extLst>
      <p:ext uri="{BB962C8B-B14F-4D97-AF65-F5344CB8AC3E}">
        <p14:creationId xmlns:p14="http://schemas.microsoft.com/office/powerpoint/2010/main" val="42061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Pathology and Treatment of 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Inflammation destroys the bone and cartilage.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TNF-</a:t>
            </a:r>
            <a:r>
              <a:rPr lang="en-US" dirty="0">
                <a:latin typeface="Symbol" panose="05050102010706020507" pitchFamily="18" charset="2"/>
                <a:cs typeface="Microsoft New Tai Lue" panose="020B0502040204020203" pitchFamily="34" charset="0"/>
              </a:rPr>
              <a:t>a</a:t>
            </a:r>
            <a:r>
              <a:rPr lang="en-US" dirty="0"/>
              <a:t> plays a key role in the process.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Overly active osteoclasts absorb the bone.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Autoantibodies combine with antigens to form immune complexes.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Treatment: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NSAIDs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Disease-modifying anti-rheumatic drugs (DMARDs)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Biologic agents that target TNF-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Laboratory Testing for 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Rheumatoid factor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Autoantibody (usually IgM) that reacts with Fc portion of IgG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Found in  approximately 80% of patients with RA; not specific for 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Anti-CCP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Autoantibody directed against cyclic </a:t>
            </a:r>
            <a:r>
              <a:rPr lang="en-US" dirty="0" err="1"/>
              <a:t>citrullinated</a:t>
            </a:r>
            <a:r>
              <a:rPr lang="en-US" dirty="0"/>
              <a:t> peptide (peptide containing a modified arginine)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Highly specific for 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ESR, CRP, C’</a:t>
            </a:r>
          </a:p>
        </p:txBody>
      </p:sp>
    </p:spTree>
    <p:extLst>
      <p:ext uri="{BB962C8B-B14F-4D97-AF65-F5344CB8AC3E}">
        <p14:creationId xmlns:p14="http://schemas.microsoft.com/office/powerpoint/2010/main" val="37980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Granulomatosis with Polyangiitis </a:t>
            </a:r>
            <a:br>
              <a:rPr lang="en-US" dirty="0"/>
            </a:br>
            <a:r>
              <a:rPr lang="en-US" sz="2700" dirty="0"/>
              <a:t>(Wegner’s granulomatosis)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Rare autoimmune disease involving inflammation of small- to medium-sized blood vessels and respiratory tract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Progresses to more systemic disease involving other organs (e.g., kidneys, joints, skin)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Most patients have antibodies to neutrophil cytoplasmic antigens such as proteinase 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Neutrophil activation results in damage to vascular endothelium and a Th1 response.</a:t>
            </a:r>
          </a:p>
        </p:txBody>
      </p:sp>
    </p:spTree>
    <p:extLst>
      <p:ext uri="{BB962C8B-B14F-4D97-AF65-F5344CB8AC3E}">
        <p14:creationId xmlns:p14="http://schemas.microsoft.com/office/powerpoint/2010/main" val="17444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Anti-</a:t>
            </a:r>
            <a:r>
              <a:rPr lang="en-US" dirty="0" err="1"/>
              <a:t>Neutrophil</a:t>
            </a:r>
            <a:r>
              <a:rPr lang="en-US" dirty="0"/>
              <a:t> </a:t>
            </a:r>
            <a:r>
              <a:rPr lang="en-US" dirty="0" err="1"/>
              <a:t>Cytoplasmic</a:t>
            </a:r>
            <a:r>
              <a:rPr lang="en-US" dirty="0"/>
              <a:t> Antibodies (ANCA)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Produced against proteins in </a:t>
            </a:r>
            <a:r>
              <a:rPr lang="en-US" dirty="0" err="1"/>
              <a:t>neutrophil</a:t>
            </a:r>
            <a:r>
              <a:rPr lang="en-US" dirty="0"/>
              <a:t> granules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Strongly associated with syndromes involving vascular inflammation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Detected by IIF on ethanol-fixed leukocytes, ELISA, or CLIA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Chapter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Mechanisms of autoimmunity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Immunologic tolerance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Genetic and environmental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Systemic autoimmune diseases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Systemic lupus erythematosus (SLE)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Rheumatoid arthritis (RA)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Granulomatosis with polyangiitis (GPA)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Associated laboratory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Organ-specific autoimmune diseases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Examples and associated laboratory testing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Anti-</a:t>
            </a:r>
            <a:r>
              <a:rPr lang="en-US" dirty="0" err="1"/>
              <a:t>Neutrophil</a:t>
            </a:r>
            <a:r>
              <a:rPr lang="en-US" dirty="0"/>
              <a:t> </a:t>
            </a:r>
            <a:r>
              <a:rPr lang="en-US" dirty="0" err="1"/>
              <a:t>Cytoplasmic</a:t>
            </a:r>
            <a:r>
              <a:rPr lang="en-US" dirty="0"/>
              <a:t> Antibodies (ANCA)</a:t>
            </a:r>
          </a:p>
        </p:txBody>
      </p:sp>
      <p:pic>
        <p:nvPicPr>
          <p:cNvPr id="7170" name="Picture 2" descr="D:\AMAR\FADC5\2016\08_Dec_Stevens; Clinical Immunology and Serology 4e_PPT\Stevens; Clinical Immunology and Serology 4e-20161208T070846Z\Stevens_ Clinical Immunology and Serology 4e\SAVE FOR WEB\F15_0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620" y="2228804"/>
            <a:ext cx="4204580" cy="3181396"/>
          </a:xfrm>
          <a:prstGeom prst="rect">
            <a:avLst/>
          </a:prstGeom>
          <a:noFill/>
        </p:spPr>
      </p:pic>
      <p:pic>
        <p:nvPicPr>
          <p:cNvPr id="7171" name="Picture 3" descr="D:\AMAR\FADC5\2016\08_Dec_Stevens; Clinical Immunology and Serology 4e_PPT\Stevens; Clinical Immunology and Serology 4e-20161208T070846Z\Stevens_ Clinical Immunology and Serology 4e\SAVE FOR WEB\F15_0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712" y="2261944"/>
            <a:ext cx="4254288" cy="3115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Autoimmune Thyroid Diseases  (AITDS)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Thyroid hormone synthesis is carefully regulated by endocrine feedback loop.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Autoantibodies produced in AITDS can lead to decreased or increased production of thyroid hormones.</a:t>
            </a:r>
          </a:p>
        </p:txBody>
      </p:sp>
      <p:pic>
        <p:nvPicPr>
          <p:cNvPr id="8194" name="Picture 2" descr="D:\AMAR\FADC5\2016\08_Dec_Stevens; Clinical Immunology and Serology 4e_PPT\Stevens; Clinical Immunology and Serology 4e-20161208T070846Z\Stevens_ Clinical Immunology and Serology 4e\SAVE FOR WEB\F15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722" y="1538938"/>
            <a:ext cx="4228478" cy="470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Hashimoto’s 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Immune destruction of the thyroid gland produces hypothyroidism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Symptoms include fatigue, dry skin, weight gain, brittle hair, formation of a goiter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Laboratory Results: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Normal or high TSH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Low Free T4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Anti-TPO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Anti-</a:t>
            </a:r>
            <a:r>
              <a:rPr lang="en-US" dirty="0" err="1"/>
              <a:t>Tg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Graves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 AITDS characterized by hyperthyroidism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Symptoms: nervousness, weight loss, rapid heart beat, goiter, exophthalmos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TRAbs</a:t>
            </a:r>
            <a:r>
              <a:rPr lang="en-US" dirty="0"/>
              <a:t> produced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Low TSH and high FT4; antibodies to TPO and </a:t>
            </a:r>
            <a:r>
              <a:rPr lang="en-US" dirty="0" err="1"/>
              <a:t>Tg</a:t>
            </a:r>
            <a:endParaRPr lang="en-US" dirty="0"/>
          </a:p>
        </p:txBody>
      </p:sp>
      <p:pic>
        <p:nvPicPr>
          <p:cNvPr id="9218" name="Picture 2" descr="D:\AMAR\FADC5\2016\08_Dec_Stevens; Clinical Immunology and Serology 4e_PPT\Stevens; Clinical Immunology and Serology 4e-20161208T070846Z\Stevens_ Clinical Immunology and Serology 4e\SAVE FOR WEB\F15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874" y="2434550"/>
            <a:ext cx="3634926" cy="297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Diabetes Mellitus (T1D)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Endocrine disorder characterized by hyperglycemia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Type 1 destruction of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cells in pancreas results in insulin deficiency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Long-term effects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Cardiovascular disease, kidney dysfunction, nerve damage, blindness, infections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Laboratory results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Increased glucose blood level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Elevated HbA1c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Autoantibodies</a:t>
            </a:r>
            <a:r>
              <a:rPr lang="en-US" dirty="0"/>
              <a:t> to GAD and IA-2, 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Celiac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Affects small intestine and other organs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Triggered by gluten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Autoantibodies</a:t>
            </a:r>
            <a:r>
              <a:rPr lang="en-US" dirty="0"/>
              <a:t> form in HLA-DQ2 or HLA-DQ8- positive people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Gliadin</a:t>
            </a:r>
            <a:r>
              <a:rPr lang="en-US" dirty="0"/>
              <a:t> (a component of gluten) and DGPs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Tissue </a:t>
            </a:r>
            <a:r>
              <a:rPr lang="en-US" dirty="0" err="1"/>
              <a:t>transglutaminase</a:t>
            </a:r>
            <a:r>
              <a:rPr lang="en-US" dirty="0"/>
              <a:t> (</a:t>
            </a:r>
            <a:r>
              <a:rPr lang="en-US" dirty="0" err="1"/>
              <a:t>tTG</a:t>
            </a:r>
            <a:r>
              <a:rPr lang="en-US" dirty="0"/>
              <a:t>) [</a:t>
            </a:r>
            <a:r>
              <a:rPr lang="en-US" dirty="0" err="1"/>
              <a:t>IgA</a:t>
            </a:r>
            <a:r>
              <a:rPr lang="en-US" dirty="0"/>
              <a:t>]*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Endomysium</a:t>
            </a:r>
            <a:r>
              <a:rPr lang="en-US" dirty="0"/>
              <a:t> (EMA)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Diarrhea, abdominal pain and bloating, others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Treatment: follow a gluten-free diet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Autoimmune Liver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Immune-mediated liver diseases that can lead to end-stage liver failure if untreated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Clinical features: elevated liver enzymes, fatigue, nausea and vomiting, abdominal pain, itchy skin, jaundice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Autoimmune hepatitis (AIH)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Hepatocytes</a:t>
            </a:r>
            <a:r>
              <a:rPr lang="en-US" dirty="0"/>
              <a:t> targeted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AIH-1- Positive for SMA, ANAs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AIH-2- Positive for LKM-1 or LC-1 antibodies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Primary </a:t>
            </a:r>
            <a:r>
              <a:rPr lang="en-US" dirty="0" err="1"/>
              <a:t>biliary</a:t>
            </a:r>
            <a:r>
              <a:rPr lang="en-US" dirty="0"/>
              <a:t> cirrhosis (PBC)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Destruction of </a:t>
            </a:r>
            <a:r>
              <a:rPr lang="en-US" dirty="0" err="1"/>
              <a:t>intrahepatic</a:t>
            </a:r>
            <a:r>
              <a:rPr lang="en-US" dirty="0"/>
              <a:t> bile ducts; </a:t>
            </a:r>
            <a:r>
              <a:rPr lang="en-US" dirty="0" err="1"/>
              <a:t>cholestasis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Majority of patients produce mitochondrial Abs (AMAs)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Sclerosis (MS)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autoimmune disorder involves inflammation and destruction of the central nervous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Most patients produce antibodies against myelin basic protein.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Plaques form in white matter of brain and spinal cord, causing destruction of myelin sheath of axons.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Symptoms include visual disturbances, weakness in limbs, dizziness, sensory abnormalities.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Laboratory findings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Lesions seen on magnetic resonance imaging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Increased immunoglobulins in spinal fluid and increased IgG index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Oligoclonal bands on protein electrophoresis of CSF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Myasthenia Gravis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Affects neuromuscular junction, resulting in weak skeletal muscles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Most patients have antibodies to ACHR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Block binding of ACH to its receptor and transmission of nerve impulses that activate muscles</a:t>
            </a:r>
          </a:p>
          <a:p>
            <a:endParaRPr lang="en-US" dirty="0"/>
          </a:p>
        </p:txBody>
      </p:sp>
      <p:pic>
        <p:nvPicPr>
          <p:cNvPr id="10242" name="Picture 2" descr="D:\AMAR\FADC5\2016\08_Dec_Stevens; Clinical Immunology and Serology 4e_PPT\Stevens; Clinical Immunology and Serology 4e-20161208T070846Z\Stevens_ Clinical Immunology and Serology 4e\SAVE FOR WEB\F15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949" y="1457521"/>
            <a:ext cx="3314834" cy="484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Goodpasture’s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Patients produce autoantibodies to basement membranes lining the renal glomeruli and lung alveoli (specifically directed against alpha-3 chain of type IV collagen).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Immune complexes bind to basement membranes, attract C’, and cause damage by Type II hypersensitivity.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Syndrome can progress to renal failure and respiratory problems (cough, shortness of breath, hemoptysis).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Antibodies to GBM found in most patients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Detected by IIF on frozen kidney sections or ELISA for antibody to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-3 subunit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Tissue-bound anti-GBM detected by direct immunofluorescence on kidney biopsy sections; produces a smooth, linear, ribbon-like fluorescence along the GBM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Autoimmune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Humoral and cell-mediated immune responses directed toward self antigens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Cause tissue and organ damage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Systemic or organ-specific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Due to loss of </a:t>
            </a:r>
            <a:r>
              <a:rPr lang="en-US" i="1" dirty="0"/>
              <a:t>self-tolerance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Ability of the immune system to accept self antigens and not initiate an immune response against them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Autoimmunity results from loss of central or peripheral tolerance.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Exposure to environmental factors (e.g., infections, tissue injury) may trigger development of autoimmune disease in genetically susceptible individuals.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Systemic autoimmune diseases include SLE, RA, and GPA.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Most patients with rheumatic autoimmune diseases such as lupus produce ANAs.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gold standard in ANA testing is an IIF using HEp-2 cells.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Major patterns of fluorescence are homogeneous, peripheral, speckled, nucleolar, and centromere.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These patterns are produced by specific types of ANAs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2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Rheumatoid factor is an autoantibody directed against the Fc portion of IgG, which is found in most RA patients and in many patients with other connective tissue autoimmune diseases.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ANCAs: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are associated with autoimmune syndromes involving vasculitis, such as GPA.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produce either a cytoplasmic (c-ANCA; seen in GPA) or perinuclear (p-ANCA) pattern of fluorescence in an IIF using ethanol-fixed leukocytes.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Organ-specific autoimmune diseases and their characteristic autoantibodies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Autoimmune hepatitis (smooth muscle)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Celiac disease (</a:t>
            </a:r>
            <a:r>
              <a:rPr lang="en-US" sz="2400" dirty="0" err="1"/>
              <a:t>tTG</a:t>
            </a:r>
            <a:r>
              <a:rPr lang="en-US" sz="2400" dirty="0"/>
              <a:t>, gliadin peptides, endomysium)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Goodpasture’s syndrome (GBM)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Graves disease (TSH receptor)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Hashimoto’s thyroiditis (TPO, </a:t>
            </a:r>
            <a:r>
              <a:rPr lang="en-US" sz="2400" dirty="0" err="1"/>
              <a:t>Tg</a:t>
            </a:r>
            <a:r>
              <a:rPr lang="en-US" sz="24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Multiple sclerosis (myelin basic membrane)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Myasthenia gravis (acetylcholine receptors)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Primary biliary cirrhosis (mitochondria)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Type I diabetes (pancreatic islet cells, IA-2, GAD)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Mechanisms of Central and Peripheral Tolerance</a:t>
            </a:r>
          </a:p>
        </p:txBody>
      </p:sp>
      <p:pic>
        <p:nvPicPr>
          <p:cNvPr id="1026" name="Picture 2" descr="D:\AMAR\FADC5\2016\08_Dec_Stevens; Clinical Immunology and Serology 4e_PPT\Stevens; Clinical Immunology and Serology 4e-20161208T070846Z\Stevens_ Clinical Immunology and Serology 4e\SAVE FOR WEB\F15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5102460" cy="4653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0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Genetic and Environmental Factors in Development of Autoimmunity</a:t>
            </a:r>
          </a:p>
        </p:txBody>
      </p:sp>
      <p:pic>
        <p:nvPicPr>
          <p:cNvPr id="2050" name="Picture 2" descr="D:\AMAR\FADC5\2016\08_Dec_Stevens; Clinical Immunology and Serology 4e_PPT\Stevens; Clinical Immunology and Serology 4e-20161208T070846Z\Stevens_ Clinical Immunology and Serology 4e\SAVE FOR WEB\F15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590" y="2057400"/>
            <a:ext cx="8214010" cy="3520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4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Autoimmune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than 100 autoimmune diseases discovered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Systemic diseases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SLE, RA, GPA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Organ-specific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Autoimmune thyroid diseases, type I diabetes, celiac disease, autoimmune liver diseases, multiple sclerosis, myasthenia gravis, Goodpasture’s syndrome</a:t>
            </a:r>
          </a:p>
        </p:txBody>
      </p:sp>
    </p:spTree>
    <p:extLst>
      <p:ext uri="{BB962C8B-B14F-4D97-AF65-F5344CB8AC3E}">
        <p14:creationId xmlns:p14="http://schemas.microsoft.com/office/powerpoint/2010/main" val="31945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Systemic Lupus Erythematosus (SLE)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chronic systemic inflammatory disease that affects multiple organ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Patients develop numerous autoantibodies (e.g., to dsDNA and other nuclear components, lymphocytes, RBCs, platelets)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Immune complexes form, triggering C’ activation, chemotaxis of neutrophils, and inflammation</a:t>
            </a:r>
          </a:p>
        </p:txBody>
      </p:sp>
    </p:spTree>
    <p:extLst>
      <p:ext uri="{BB962C8B-B14F-4D97-AF65-F5344CB8AC3E}">
        <p14:creationId xmlns:p14="http://schemas.microsoft.com/office/powerpoint/2010/main" val="4965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Symptoms of SLE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Joint involvement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Skin rashes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Renal involvement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Neurologic symptoms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Anemia, leukopenia, thrombocytopenia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Others </a:t>
            </a:r>
          </a:p>
        </p:txBody>
      </p:sp>
      <p:pic>
        <p:nvPicPr>
          <p:cNvPr id="3074" name="Picture 2" descr="D:\AMAR\FADC5\2016\08_Dec_Stevens; Clinical Immunology and Serology 4e_PPT\Stevens; Clinical Immunology and Serology 4e-20161208T070846Z\Stevens_ Clinical Immunology and Serology 4e\SAVE FOR WEB\F15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14260"/>
            <a:ext cx="4146998" cy="3448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2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Tests to Diagnose SLE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Urinalysis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CRP/ESR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Elevated during flare-ups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Complement quantitation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C3 levels can be decreased during inflammation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ANAs</a:t>
            </a:r>
          </a:p>
        </p:txBody>
      </p:sp>
    </p:spTree>
    <p:extLst>
      <p:ext uri="{BB962C8B-B14F-4D97-AF65-F5344CB8AC3E}">
        <p14:creationId xmlns:p14="http://schemas.microsoft.com/office/powerpoint/2010/main" val="8050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5&amp;quot;&quot;/&gt;&lt;property id=&quot;20307&quot; value=&quot;256&quot;/&gt;&lt;/object&gt;&lt;object type=&quot;3&quot; unique_id=&quot;11060&quot;&gt;&lt;property id=&quot;20148&quot; value=&quot;5&quot;/&gt;&lt;property id=&quot;20300&quot; value=&quot;Slide 2 - &amp;quot; Chapter Overview&amp;quot;&quot;/&gt;&lt;property id=&quot;20307&quot; value=&quot;290&quot;/&gt;&lt;/object&gt;&lt;object type=&quot;3&quot; unique_id=&quot;11061&quot;&gt;&lt;property id=&quot;20148&quot; value=&quot;5&quot;/&gt;&lt;property id=&quot;20300&quot; value=&quot;Slide 29 - &amp;quot;Summary&amp;quot;&quot;/&gt;&lt;property id=&quot;20307&quot; value=&quot;291&quot;/&gt;&lt;/object&gt;&lt;object type=&quot;3&quot; unique_id=&quot;12562&quot;&gt;&lt;property id=&quot;20148&quot; value=&quot;5&quot;/&gt;&lt;property id=&quot;20300&quot; value=&quot;Slide 3 - &amp;quot;Autoimmune Diseases&amp;quot;&quot;/&gt;&lt;property id=&quot;20307&quot; value=&quot;292&quot;/&gt;&lt;/object&gt;&lt;object type=&quot;3&quot; unique_id=&quot;12563&quot;&gt;&lt;property id=&quot;20148&quot; value=&quot;5&quot;/&gt;&lt;property id=&quot;20300&quot; value=&quot;Slide 4 - &amp;quot;Mechanisms of Central and Peripheral Tolerance&amp;quot;&quot;/&gt;&lt;property id=&quot;20307&quot; value=&quot;294&quot;/&gt;&lt;/object&gt;&lt;object type=&quot;3&quot; unique_id=&quot;12564&quot;&gt;&lt;property id=&quot;20148&quot; value=&quot;5&quot;/&gt;&lt;property id=&quot;20300&quot; value=&quot;Slide 6 - &amp;quot;Autoimmune Diseases&amp;quot;&quot;/&gt;&lt;property id=&quot;20307&quot; value=&quot;293&quot;/&gt;&lt;/object&gt;&lt;object type=&quot;3&quot; unique_id=&quot;12605&quot;&gt;&lt;property id=&quot;20148&quot; value=&quot;5&quot;/&gt;&lt;property id=&quot;20300&quot; value=&quot;Slide 5 - &amp;quot;Genetic and Environmental Factors in Development of Autoimmunity&amp;quot;&quot;/&gt;&lt;property id=&quot;20307&quot; value=&quot;295&quot;/&gt;&lt;/object&gt;&lt;object type=&quot;3&quot; unique_id=&quot;12669&quot;&gt;&lt;property id=&quot;20148&quot; value=&quot;5&quot;/&gt;&lt;property id=&quot;20300&quot; value=&quot;Slide 7 - &amp;quot;Systemic Lupus Erythematosus (SLE)&amp;quot;&quot;/&gt;&lt;property id=&quot;20307&quot; value=&quot;296&quot;/&gt;&lt;/object&gt;&lt;object type=&quot;3&quot; unique_id=&quot;12730&quot;&gt;&lt;property id=&quot;20148&quot; value=&quot;5&quot;/&gt;&lt;property id=&quot;20300&quot; value=&quot;Slide 8 - &amp;quot;Clinical Symptoms of SLE&amp;quot;&quot;/&gt;&lt;property id=&quot;20307&quot; value=&quot;297&quot;/&gt;&lt;/object&gt;&lt;object type=&quot;3&quot; unique_id=&quot;12731&quot;&gt;&lt;property id=&quot;20148&quot; value=&quot;5&quot;/&gt;&lt;property id=&quot;20300&quot; value=&quot;Slide 9 - &amp;quot;Laboratory Tests to Diagnose SLE&amp;quot;&quot;/&gt;&lt;property id=&quot;20307&quot; value=&quot;298&quot;/&gt;&lt;/object&gt;&lt;object type=&quot;3&quot; unique_id=&quot;12792&quot;&gt;&lt;property id=&quot;20148&quot; value=&quot;5&quot;/&gt;&lt;property id=&quot;20300&quot; value=&quot;Slide 10 - &amp;quot;Antinuclear Antibodies (ANAs)&amp;quot;&quot;/&gt;&lt;property id=&quot;20307&quot; value=&quot;299&quot;/&gt;&lt;/object&gt;&lt;object type=&quot;3&quot; unique_id=&quot;12832&quot;&gt;&lt;property id=&quot;20148&quot; value=&quot;5&quot;/&gt;&lt;property id=&quot;20300&quot; value=&quot;Slide 11 - &amp;quot;Fluorescent ANA Test Principle&amp;quot;&quot;/&gt;&lt;property id=&quot;20307&quot; value=&quot;300&quot;/&gt;&lt;/object&gt;&lt;object type=&quot;3&quot; unique_id=&quot;12903&quot;&gt;&lt;property id=&quot;20148&quot; value=&quot;5&quot;/&gt;&lt;property id=&quot;20300&quot; value=&quot;Slide 12 - &amp;quot;Immunofluorescence using Crithidia luciliae&amp;quot;&quot;/&gt;&lt;property id=&quot;20307&quot; value=&quot;301&quot;/&gt;&lt;/object&gt;&lt;object type=&quot;3&quot; unique_id=&quot;12904&quot;&gt;&lt;property id=&quot;20148&quot; value=&quot;5&quot;/&gt;&lt;property id=&quot;20300&quot; value=&quot;Slide 13 - &amp;quot;ENA Ouchterlony Test&amp;quot;&quot;/&gt;&lt;property id=&quot;20307&quot; value=&quot;303&quot;/&gt;&lt;/object&gt;&lt;object type=&quot;3&quot; unique_id=&quot;12905&quot;&gt;&lt;property id=&quot;20148&quot; value=&quot;5&quot;/&gt;&lt;property id=&quot;20300&quot; value=&quot;Slide 14 - &amp;quot;Phospholipid Antibodies&amp;quot;&quot;/&gt;&lt;property id=&quot;20307&quot; value=&quot;302&quot;/&gt;&lt;/object&gt;&lt;object type=&quot;3&quot; unique_id=&quot;12974&quot;&gt;&lt;property id=&quot;20148&quot; value=&quot;5&quot;/&gt;&lt;property id=&quot;20300&quot; value=&quot;Slide 15 - &amp;quot;Rheumatoid Arthritis&amp;quot;&quot;/&gt;&lt;property id=&quot;20307&quot; value=&quot;304&quot;/&gt;&lt;/object&gt;&lt;object type=&quot;3&quot; unique_id=&quot;12975&quot;&gt;&lt;property id=&quot;20148&quot; value=&quot;5&quot;/&gt;&lt;property id=&quot;20300&quot; value=&quot;Slide 16 - &amp;quot;Pathology and Treatment of Rheumatoid Arthritis&amp;quot;&quot;/&gt;&lt;property id=&quot;20307&quot; value=&quot;305&quot;/&gt;&lt;/object&gt;&lt;object type=&quot;3&quot; unique_id=&quot;13052&quot;&gt;&lt;property id=&quot;20148&quot; value=&quot;5&quot;/&gt;&lt;property id=&quot;20300&quot; value=&quot;Slide 17 - &amp;quot;Laboratory Testing for Rheumatoid Arthritis&amp;quot;&quot;/&gt;&lt;property id=&quot;20307&quot; value=&quot;306&quot;/&gt;&lt;/object&gt;&lt;object type=&quot;3&quot; unique_id=&quot;13113&quot;&gt;&lt;property id=&quot;20148&quot; value=&quot;5&quot;/&gt;&lt;property id=&quot;20300&quot; value=&quot;Slide 18 - &amp;quot;Granulomatosis with Polyangitis (Wegner’s granulomatosis)&amp;quot;&quot;/&gt;&lt;property id=&quot;20307&quot; value=&quot;307&quot;/&gt;&lt;/object&gt;&lt;object type=&quot;3&quot; unique_id=&quot;13219&quot;&gt;&lt;property id=&quot;20148&quot; value=&quot;5&quot;/&gt;&lt;property id=&quot;20300&quot; value=&quot;Slide 19 - &amp;quot;Anti-Neutrophil Cytoplasmic Antibodies (ANCA)&amp;quot;&quot;/&gt;&lt;property id=&quot;20307&quot; value=&quot;308&quot;/&gt;&lt;/object&gt;&lt;object type=&quot;3&quot; unique_id=&quot;13220&quot;&gt;&lt;property id=&quot;20148&quot; value=&quot;5&quot;/&gt;&lt;property id=&quot;20300&quot; value=&quot;Slide 20 - &amp;quot;Autoimmune Thyroid Diseases  (AITDS)&amp;quot;&quot;/&gt;&lt;property id=&quot;20307&quot; value=&quot;309&quot;/&gt;&lt;/object&gt;&lt;object type=&quot;3&quot; unique_id=&quot;13244&quot;&gt;&lt;property id=&quot;20148&quot; value=&quot;5&quot;/&gt;&lt;property id=&quot;20300&quot; value=&quot;Slide 21 - &amp;quot;Hashimoto’s thyroiditis&amp;quot;&quot;/&gt;&lt;property id=&quot;20307&quot; value=&quot;310&quot;/&gt;&lt;/object&gt;&lt;object type=&quot;3&quot; unique_id=&quot;13365&quot;&gt;&lt;property id=&quot;20148&quot; value=&quot;5&quot;/&gt;&lt;property id=&quot;20300&quot; value=&quot;Slide 22 - &amp;quot;Grave’s disease&amp;quot;&quot;/&gt;&lt;property id=&quot;20307&quot; value=&quot;311&quot;/&gt;&lt;/object&gt;&lt;object type=&quot;3&quot; unique_id=&quot;13366&quot;&gt;&lt;property id=&quot;20148&quot; value=&quot;5&quot;/&gt;&lt;property id=&quot;20300&quot; value=&quot;Slide 23 - &amp;quot;Type I diabetes mellitus (T1D)&amp;quot;&quot;/&gt;&lt;property id=&quot;20307&quot; value=&quot;312&quot;/&gt;&lt;/object&gt;&lt;object type=&quot;3&quot; unique_id=&quot;13705&quot;&gt;&lt;property id=&quot;20148&quot; value=&quot;5&quot;/&gt;&lt;property id=&quot;20300&quot; value=&quot;Slide 24 - &amp;quot;Celiac disease&amp;quot;&quot;/&gt;&lt;property id=&quot;20307&quot; value=&quot;313&quot;/&gt;&lt;/object&gt;&lt;object type=&quot;3&quot; unique_id=&quot;13706&quot;&gt;&lt;property id=&quot;20148&quot; value=&quot;5&quot;/&gt;&lt;property id=&quot;20300&quot; value=&quot;Slide 25 - &amp;quot;Autoimmune liver diseases&amp;quot;&quot;/&gt;&lt;property id=&quot;20307&quot; value=&quot;314&quot;/&gt;&lt;/object&gt;&lt;object type=&quot;3&quot; unique_id=&quot;13707&quot;&gt;&lt;property id=&quot;20148&quot; value=&quot;5&quot;/&gt;&lt;property id=&quot;20300&quot; value=&quot;Slide 26 - &amp;quot;Multiple sclerosis&amp;quot;&quot;/&gt;&lt;property id=&quot;20307&quot; value=&quot;315&quot;/&gt;&lt;/object&gt;&lt;object type=&quot;3&quot; unique_id=&quot;13708&quot;&gt;&lt;property id=&quot;20148&quot; value=&quot;5&quot;/&gt;&lt;property id=&quot;20300&quot; value=&quot;Slide 27 - &amp;quot;Myasthenia gravis&amp;quot;&quot;/&gt;&lt;property id=&quot;20307&quot; value=&quot;316&quot;/&gt;&lt;/object&gt;&lt;object type=&quot;3&quot; unique_id=&quot;13709&quot;&gt;&lt;property id=&quot;20148&quot; value=&quot;5&quot;/&gt;&lt;property id=&quot;20300&quot; value=&quot;Slide 28 - &amp;quot;Goodpasture’s syndrome&amp;quot;&quot;/&gt;&lt;property id=&quot;20307&quot; value=&quot;317&quot;/&gt;&lt;/object&gt;&lt;object type=&quot;3&quot; unique_id=&quot;14082&quot;&gt;&lt;property id=&quot;20148&quot; value=&quot;5&quot;/&gt;&lt;property id=&quot;20300&quot; value=&quot;Slide 30 - &amp;quot;Summary&amp;quot;&quot;/&gt;&lt;property id=&quot;20307&quot; value=&quot;31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Stevens_Clinical_Immunology4e</Template>
  <TotalTime>1395</TotalTime>
  <Words>4191</Words>
  <Application>Microsoft Office PowerPoint</Application>
  <PresentationFormat>On-screen Show (4:3)</PresentationFormat>
  <Paragraphs>322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ＭＳ Ｐゴシック</vt:lpstr>
      <vt:lpstr>Adobe Heiti Std R</vt:lpstr>
      <vt:lpstr>Arial</vt:lpstr>
      <vt:lpstr>Calibri</vt:lpstr>
      <vt:lpstr>Microsoft New Tai Lue</vt:lpstr>
      <vt:lpstr>Symbol</vt:lpstr>
      <vt:lpstr>Wingdings</vt:lpstr>
      <vt:lpstr>Template</vt:lpstr>
      <vt:lpstr>Part XII</vt:lpstr>
      <vt:lpstr> Chapter Overview</vt:lpstr>
      <vt:lpstr>Autoimmune Diseases</vt:lpstr>
      <vt:lpstr>Mechanisms of Central and Peripheral Tolerance</vt:lpstr>
      <vt:lpstr>Genetic and Environmental Factors in Development of Autoimmunity</vt:lpstr>
      <vt:lpstr>Autoimmune Diseases</vt:lpstr>
      <vt:lpstr>Systemic Lupus Erythematosus (SLE)</vt:lpstr>
      <vt:lpstr>Clinical Symptoms of SLE</vt:lpstr>
      <vt:lpstr>Laboratory Tests to Diagnose SLE</vt:lpstr>
      <vt:lpstr>Antinuclear Antibodies (ANAs)</vt:lpstr>
      <vt:lpstr>Fluorescent ANA Test Principle</vt:lpstr>
      <vt:lpstr>Immunofluorescence using Crithidia luciliae</vt:lpstr>
      <vt:lpstr>ENA Ouchterlony Test</vt:lpstr>
      <vt:lpstr>Phospholipid Antibodies</vt:lpstr>
      <vt:lpstr>Rheumatoid Arthritis (RA)</vt:lpstr>
      <vt:lpstr>Pathology and Treatment of RA</vt:lpstr>
      <vt:lpstr>Laboratory Testing for RA</vt:lpstr>
      <vt:lpstr>Granulomatosis with Polyangiitis  (Wegner’s granulomatosis)</vt:lpstr>
      <vt:lpstr>Anti-Neutrophil Cytoplasmic Antibodies (ANCA)</vt:lpstr>
      <vt:lpstr>Anti-Neutrophil Cytoplasmic Antibodies (ANCA)</vt:lpstr>
      <vt:lpstr>Autoimmune Thyroid Diseases  (AITDS)</vt:lpstr>
      <vt:lpstr>Hashimoto’s Thyroiditis</vt:lpstr>
      <vt:lpstr>Graves Disease</vt:lpstr>
      <vt:lpstr>Type I Diabetes Mellitus (T1D)</vt:lpstr>
      <vt:lpstr>Celiac Disease</vt:lpstr>
      <vt:lpstr>Autoimmune Liver Diseases</vt:lpstr>
      <vt:lpstr>Multiple Sclerosis (MS)</vt:lpstr>
      <vt:lpstr>Myasthenia Gravis</vt:lpstr>
      <vt:lpstr>Goodpasture’s Syndrome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Upstate</dc:creator>
  <cp:lastModifiedBy>Tyler Thomas</cp:lastModifiedBy>
  <cp:revision>176</cp:revision>
  <dcterms:created xsi:type="dcterms:W3CDTF">2015-05-26T17:12:42Z</dcterms:created>
  <dcterms:modified xsi:type="dcterms:W3CDTF">2023-08-21T18:37:12Z</dcterms:modified>
</cp:coreProperties>
</file>