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9" r:id="rId4"/>
    <p:sldId id="260" r:id="rId5"/>
    <p:sldId id="261" r:id="rId6"/>
    <p:sldId id="279" r:id="rId7"/>
    <p:sldId id="262" r:id="rId8"/>
    <p:sldId id="263" r:id="rId9"/>
    <p:sldId id="264" r:id="rId10"/>
    <p:sldId id="265" r:id="rId11"/>
    <p:sldId id="266" r:id="rId12"/>
    <p:sldId id="267" r:id="rId13"/>
    <p:sldId id="268" r:id="rId14"/>
    <p:sldId id="280" r:id="rId15"/>
    <p:sldId id="269" r:id="rId16"/>
    <p:sldId id="270" r:id="rId17"/>
    <p:sldId id="271" r:id="rId18"/>
    <p:sldId id="272" r:id="rId19"/>
    <p:sldId id="273" r:id="rId20"/>
    <p:sldId id="274" r:id="rId21"/>
    <p:sldId id="275" r:id="rId22"/>
    <p:sldId id="258" r:id="rId23"/>
    <p:sldId id="276" r:id="rId24"/>
    <p:sldId id="277" r:id="rId25"/>
    <p:sldId id="278" r:id="rId26"/>
  </p:sldIdLst>
  <p:sldSz cx="9144000" cy="6858000" type="screen4x3"/>
  <p:notesSz cx="7010400" cy="9296400"/>
  <p:custDataLst>
    <p:tags r:id="rId2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Mill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43" autoAdjust="0"/>
    <p:restoredTop sz="81550" autoAdjust="0"/>
  </p:normalViewPr>
  <p:slideViewPr>
    <p:cSldViewPr>
      <p:cViewPr varScale="1">
        <p:scale>
          <a:sx n="120" d="100"/>
          <a:sy n="120" d="100"/>
        </p:scale>
        <p:origin x="141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29F22891-DF3B-43F2-80E4-40E4FFB4756F}" type="datetimeFigureOut">
              <a:rPr lang="en-US"/>
              <a:pPr>
                <a:defRPr/>
              </a:pPr>
              <a:t>8/21/2023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CCF9275-264A-4AD9-AB2B-4DEE0A74C87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Proto-oncogenes = normal genes that are necessary for cell proliferation and development. Mutations in proto-oncogenes can convert them into oncogene-like genes, resulting in continuous cell division.</a:t>
            </a:r>
          </a:p>
          <a:p>
            <a:pPr marL="171450" indent="-171450" eaLnBrk="1" hangingPunct="1">
              <a:spcBef>
                <a:spcPct val="0"/>
              </a:spcBef>
              <a:buFontTx/>
              <a:buChar char="•"/>
            </a:pPr>
            <a:r>
              <a:rPr lang="en-US" altLang="en-US"/>
              <a:t>Tumor-suppressor genes = normal genes that regulate the cell cycle and control cell division.</a:t>
            </a:r>
          </a:p>
          <a:p>
            <a:pPr marL="171450" indent="-171450" eaLnBrk="1" hangingPunct="1">
              <a:spcBef>
                <a:spcPct val="0"/>
              </a:spcBef>
              <a:buFontTx/>
              <a:buChar char="•"/>
            </a:pPr>
            <a:r>
              <a:rPr lang="en-US" altLang="en-US"/>
              <a:t>Cancer results from a series of mutations in proto-oncogenes and oncogenes that change the characteristics of the cells.</a:t>
            </a:r>
          </a:p>
          <a:p>
            <a:pPr marL="171450" indent="-171450" eaLnBrk="1" hangingPunct="1">
              <a:spcBef>
                <a:spcPct val="0"/>
              </a:spcBef>
              <a:buFontTx/>
              <a:buChar char="•"/>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672E80-5EAE-45C6-B62A-14255B9DB068}"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Heterophile antibodies in patient serum can result in false decreases or false increases. The figure shows a false increase resulting from the ability of the heterophile antibody to link the capture antibodies bound to the well to the labeled detection antibodies.</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19BABFA-7B11-4A75-9D05-CE0D3E3EA64E}"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Heterophile antibodies in patient serum can result in false decreases or false increases. The figure shows a false increase resulting from the ability of the heterophile antibody to link the capture antibodies bound to the well to the labeled detection antibodies.</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19BABFA-7B11-4A75-9D05-CE0D3E3EA64E}"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The theory of immunosurveillance was originally proposed by F. MacFarlane Burnet and Lewis Thomas in 1950s; it illustrates the importance of the immune system in defending the body against tumors.</a:t>
            </a:r>
          </a:p>
          <a:p>
            <a:pPr marL="171450" indent="-171450" eaLnBrk="1" hangingPunct="1">
              <a:spcBef>
                <a:spcPct val="0"/>
              </a:spcBef>
              <a:buFontTx/>
              <a:buChar char="•"/>
            </a:pPr>
            <a:r>
              <a:rPr lang="en-US" altLang="en-US"/>
              <a:t>NK= natural killer.</a:t>
            </a:r>
          </a:p>
          <a:p>
            <a:pPr marL="171450" indent="-171450" eaLnBrk="1" hangingPunct="1">
              <a:spcBef>
                <a:spcPct val="0"/>
              </a:spcBef>
              <a:buFontTx/>
              <a:buChar char="•"/>
            </a:pPr>
            <a:r>
              <a:rPr lang="en-US" altLang="en-US"/>
              <a:t>CTLs = cytotoxic T cells.</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C6B03E2-56DC-462E-AAB6-F15FAE5D4AFD}"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The immune defenses thought to play a role in defense against tumors are the same defenses involved in attacking pathogenic microbes. The various mechanisms are summarized in this figure. The cells of the immune system recognize tumor antigens or stress molecules on the tumor cell surface.</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2BABC2-F2F4-4CC9-A37C-53D592C4D38E}"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Tumor cells may escape immune defenses and grow to form a clinically significant mass. </a:t>
            </a:r>
          </a:p>
          <a:p>
            <a:pPr marL="171450" indent="-171450" eaLnBrk="1" hangingPunct="1">
              <a:spcBef>
                <a:spcPct val="0"/>
              </a:spcBef>
              <a:buFontTx/>
              <a:buChar char="•"/>
            </a:pPr>
            <a:r>
              <a:rPr lang="en-US" altLang="en-US"/>
              <a:t>The relationship between the immune system and cancer is complex and has been explained as a process that consists of three phases: </a:t>
            </a:r>
          </a:p>
          <a:p>
            <a:pPr lvl="1" eaLnBrk="1" hangingPunct="1">
              <a:spcBef>
                <a:spcPct val="0"/>
              </a:spcBef>
            </a:pPr>
            <a:r>
              <a:rPr lang="en-US" altLang="en-US"/>
              <a:t>1. Elimination (the same as immunosurveillance)</a:t>
            </a:r>
          </a:p>
          <a:p>
            <a:pPr lvl="1" eaLnBrk="1" hangingPunct="1">
              <a:spcBef>
                <a:spcPct val="0"/>
              </a:spcBef>
            </a:pPr>
            <a:r>
              <a:rPr lang="en-US" altLang="en-US"/>
              <a:t>2. Equilibrium: some tumor cells escape the immunosurveillance mechanisms and may remain dormant or evolve slowly over time.</a:t>
            </a:r>
          </a:p>
          <a:p>
            <a:pPr lvl="1" eaLnBrk="1" hangingPunct="1">
              <a:spcBef>
                <a:spcPct val="0"/>
              </a:spcBef>
            </a:pPr>
            <a:r>
              <a:rPr lang="en-US" altLang="en-US"/>
              <a:t>3. Escape: immunoediting has altered the phenotype of the cells, leading to reduced immunogenicity, masking of tumor antigens, resistance to immune defenses or suppression of immune defenses; development of such changes is enhanced in the inflammatory microenvironment of the tumor and promotes tumor growth.</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64F247-16A8-4219-8747-759A7BC2AD43}"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HPV = human papilloma virus. </a:t>
            </a:r>
          </a:p>
          <a:p>
            <a:pPr marL="171450" indent="-171450" eaLnBrk="1" hangingPunct="1">
              <a:spcBef>
                <a:spcPct val="0"/>
              </a:spcBef>
              <a:buFontTx/>
              <a:buChar char="•"/>
            </a:pPr>
            <a:r>
              <a:rPr lang="en-US" altLang="en-US"/>
              <a:t>HBV = hepatitis B virus.</a:t>
            </a:r>
          </a:p>
          <a:p>
            <a:pPr marL="171450" indent="-171450" eaLnBrk="1" hangingPunct="1">
              <a:spcBef>
                <a:spcPct val="0"/>
              </a:spcBef>
              <a:buFontTx/>
              <a:buChar char="•"/>
            </a:pPr>
            <a:r>
              <a:rPr lang="en-US" altLang="en-US"/>
              <a:t>Coley’s toxins were developed by Dr. William Coley in 1891 and consisted of a mixture of killed bacteria.</a:t>
            </a:r>
          </a:p>
          <a:p>
            <a:pPr marL="171450" indent="-171450" eaLnBrk="1" hangingPunct="1">
              <a:spcBef>
                <a:spcPct val="0"/>
              </a:spcBef>
              <a:buFontTx/>
              <a:buChar char="•"/>
            </a:pPr>
            <a:r>
              <a:rPr lang="en-US" altLang="en-US"/>
              <a:t>The vaccine for HPV is used to prevent cervical cancer. The vaccine for the HBV is used to prevent liver cancer caused by the virus. </a:t>
            </a:r>
          </a:p>
          <a:p>
            <a:pPr marL="171450" indent="-171450" eaLnBrk="1" hangingPunct="1">
              <a:spcBef>
                <a:spcPct val="0"/>
              </a:spcBef>
              <a:buFontTx/>
              <a:buChar char="•"/>
            </a:pPr>
            <a:r>
              <a:rPr lang="en-US" altLang="en-US"/>
              <a:t>Provenge is an FDA-approved vaccine for advanced prostate cancer. It uses patient immune cells stimulated by a fusion protein consisting of the prostatic acid phosphatase antigen and the cytokine GM-CSF to activate dendritic and T cells.</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A28237-29ED-42EF-949F-EDE30F141EF7}"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Monoclonal antibodies to cell surface antigens may destroy tumor cells by opsonization, C’ activation, or ADCC.</a:t>
            </a:r>
          </a:p>
          <a:p>
            <a:pPr marL="171450" indent="-171450" eaLnBrk="1" hangingPunct="1">
              <a:spcBef>
                <a:spcPct val="0"/>
              </a:spcBef>
              <a:buFontTx/>
              <a:buChar char="•"/>
            </a:pPr>
            <a:r>
              <a:rPr lang="en-US" altLang="en-US"/>
              <a:t>Monoclonal antibodies to cell surface receptors block signaling pathways for cell proliferation and survival.</a:t>
            </a:r>
          </a:p>
          <a:p>
            <a:pPr marL="171450" indent="-171450" eaLnBrk="1" hangingPunct="1">
              <a:spcBef>
                <a:spcPct val="0"/>
              </a:spcBef>
              <a:buFontTx/>
              <a:buChar char="•"/>
            </a:pPr>
            <a:r>
              <a:rPr lang="en-US" altLang="en-US"/>
              <a:t>Monoclonal antibodies to angiogenesis factors inhibit formation of blood vessels to the tumor.</a:t>
            </a:r>
          </a:p>
          <a:p>
            <a:pPr marL="171450" indent="-171450" eaLnBrk="1" hangingPunct="1">
              <a:spcBef>
                <a:spcPct val="0"/>
              </a:spcBef>
              <a:buFontTx/>
              <a:buChar char="•"/>
            </a:pPr>
            <a:r>
              <a:rPr lang="en-US" altLang="en-US"/>
              <a:t>Monoclonal antibodies to molecules such as CTLA-4 prevent inhibition of T-cell responses that could destroy the tumor.</a:t>
            </a:r>
          </a:p>
          <a:p>
            <a:pPr marL="171450" indent="-171450" eaLnBrk="1" hangingPunct="1">
              <a:spcBef>
                <a:spcPct val="0"/>
              </a:spcBef>
              <a:buFontTx/>
              <a:buChar char="•"/>
            </a:pPr>
            <a:r>
              <a:rPr lang="en-US" altLang="en-US"/>
              <a:t>Immunotoxins consist of a monoclonal antibody to a TSA conjugated to a potent toxic molecule, which would be delivered directly to the tumor cells. </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B6C0BB-CE5B-4743-9091-5912A3B352DC}"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In the figure, TILs (tumor-infiltrating lymphocytes) are obtained from a tumor that has been surgically removed from a patient and subcultured. The cultures are individually tested for reactivity to the tumor, and only those cultures that show potent anti-tumor activity are selected for further expansion and infusion into the patient.</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288668A-F4E8-434A-B0A8-81A19315BAC8}"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Classic characteristics of cancer cells defined by Hanahan and Weinberg in 2000 and 2011.</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20568E-327A-4129-B8CA-8CCFEA33A508}"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Tumor immunology is based on the concept that tumors possess antigens that are recognized as foreign by the immune system.</a:t>
            </a:r>
          </a:p>
          <a:p>
            <a:pPr marL="171450" indent="-171450" eaLnBrk="1" hangingPunct="1">
              <a:spcBef>
                <a:spcPct val="0"/>
              </a:spcBef>
              <a:buFontTx/>
              <a:buChar char="•"/>
            </a:pPr>
            <a:r>
              <a:rPr lang="en-US" altLang="en-US"/>
              <a:t>These antigens can be broadly classified as tumor-specific and tumor-associated antigens.</a:t>
            </a:r>
          </a:p>
          <a:p>
            <a:pPr marL="171450" indent="-171450" eaLnBrk="1" hangingPunct="1">
              <a:spcBef>
                <a:spcPct val="0"/>
              </a:spcBef>
              <a:buFontTx/>
              <a:buChar char="•"/>
            </a:pPr>
            <a:r>
              <a:rPr lang="en-US" altLang="en-US"/>
              <a:t>TSAs are unique to the tumor of an individual patient or are shared by a limited number of patients with the same type of tumor.</a:t>
            </a:r>
          </a:p>
          <a:p>
            <a:pPr marL="171450" indent="-171450" eaLnBrk="1" hangingPunct="1">
              <a:spcBef>
                <a:spcPct val="0"/>
              </a:spcBef>
              <a:buFontTx/>
              <a:buChar char="•"/>
            </a:pPr>
            <a:r>
              <a:rPr lang="en-US" altLang="en-US"/>
              <a:t>In the majority of CML patients, there is a rearrangement known as the Philadelphia chromosome that involves combination of the breakage cluster region (BCR) on chromosome 9 and the c-ABL gene on chromosome 22. This hybrid gene produces a fusion protein that results in uncontrolled cell proliferation.</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C0BF94-3A84-4E43-9D8E-2E134A2D6556}"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Tumor immunology is based on the concept that tumors possess antigens that are recognized as foreign by the immune system.</a:t>
            </a:r>
          </a:p>
          <a:p>
            <a:pPr marL="171450" indent="-171450" eaLnBrk="1" hangingPunct="1">
              <a:spcBef>
                <a:spcPct val="0"/>
              </a:spcBef>
              <a:buFontTx/>
              <a:buChar char="•"/>
            </a:pPr>
            <a:r>
              <a:rPr lang="en-US" altLang="en-US"/>
              <a:t>These antigens can be broadly classified as tumor-specific and tumor-associated antigens.</a:t>
            </a:r>
          </a:p>
          <a:p>
            <a:pPr marL="171450" indent="-171450" eaLnBrk="1" hangingPunct="1">
              <a:spcBef>
                <a:spcPct val="0"/>
              </a:spcBef>
              <a:buFontTx/>
              <a:buChar char="•"/>
            </a:pPr>
            <a:r>
              <a:rPr lang="en-US" altLang="en-US"/>
              <a:t>TSAs are unique to the tumor of an individual patient or are shared by a limited number of patients with the same type of tumor.</a:t>
            </a:r>
          </a:p>
          <a:p>
            <a:pPr marL="171450" indent="-171450" eaLnBrk="1" hangingPunct="1">
              <a:spcBef>
                <a:spcPct val="0"/>
              </a:spcBef>
              <a:buFontTx/>
              <a:buChar char="•"/>
            </a:pPr>
            <a:r>
              <a:rPr lang="en-US" altLang="en-US"/>
              <a:t>In the majority of CML patients, there is a rearrangement known as the Philadelphia chromosome that involves combination of the breakage cluster region (BCR) on chromosome 9 and the c-ABL gene on chromosome 22. This hybrid gene produces a fusion protein that results in uncontrolled cell proliferation.</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C0BF94-3A84-4E43-9D8E-2E134A2D6556}"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CD10, previously known as the common acute lymphoblastic leukemia antigen (CALLA), is a marker for the pre-B cells in ALL.</a:t>
            </a:r>
          </a:p>
          <a:p>
            <a:pPr marL="171450" indent="-171450" eaLnBrk="1" hangingPunct="1">
              <a:spcBef>
                <a:spcPct val="0"/>
              </a:spcBef>
              <a:buFontTx/>
              <a:buChar char="•"/>
            </a:pPr>
            <a:r>
              <a:rPr lang="en-US" altLang="en-US"/>
              <a:t>HER2 = human epidermal growth factor receptor-2; amplified in a certain type of breast cancer.</a:t>
            </a:r>
          </a:p>
          <a:p>
            <a:pPr marL="171450" indent="-171450" eaLnBrk="1" hangingPunct="1">
              <a:spcBef>
                <a:spcPct val="0"/>
              </a:spcBef>
              <a:buFontTx/>
              <a:buChar char="•"/>
            </a:pPr>
            <a:r>
              <a:rPr lang="en-US" altLang="en-US"/>
              <a:t>CEA = carcinoembryonic antigen.</a:t>
            </a:r>
          </a:p>
          <a:p>
            <a:pPr marL="171450" indent="-171450" eaLnBrk="1" hangingPunct="1">
              <a:spcBef>
                <a:spcPct val="0"/>
              </a:spcBef>
              <a:buFontTx/>
              <a:buChar char="•"/>
            </a:pPr>
            <a:r>
              <a:rPr lang="en-US" altLang="en-US"/>
              <a:t>AFP = alpha-fetoprotein.</a:t>
            </a:r>
          </a:p>
          <a:p>
            <a:pPr marL="171450" indent="-171450" eaLnBrk="1" hangingPunct="1">
              <a:spcBef>
                <a:spcPct val="0"/>
              </a:spcBef>
              <a:buFontTx/>
              <a:buChar char="•"/>
            </a:pPr>
            <a:r>
              <a:rPr lang="en-US" altLang="en-US"/>
              <a:t>PSA = prostate-specific antigen.</a:t>
            </a:r>
          </a:p>
          <a:p>
            <a:pPr marL="171450" indent="-171450" eaLnBrk="1" hangingPunct="1">
              <a:spcBef>
                <a:spcPct val="0"/>
              </a:spcBef>
              <a:buFontTx/>
              <a:buChar char="•"/>
            </a:pPr>
            <a:r>
              <a:rPr lang="en-US" altLang="en-US"/>
              <a:t>CEA, AFP, and PSA are oncofetal antigens, which are normally expressed on cells of the fetus but not the adult.</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1F6908-EA2F-4653-8ECA-73AB4588BA30}"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Concentration of serum tumor marker also depends on proteolytic activities of tumor and release of the marker from dying tumor cells.</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6FE9FD-8853-4457-8C74-58DCAB9B97C9}"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CA 125 = cancer antigen 125</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60940B-2A5E-4588-B545-7D2A83D7927D}"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S = screening.</a:t>
            </a:r>
          </a:p>
          <a:p>
            <a:pPr marL="171450" indent="-171450" eaLnBrk="1" hangingPunct="1">
              <a:spcBef>
                <a:spcPct val="0"/>
              </a:spcBef>
              <a:buFontTx/>
              <a:buChar char="•"/>
            </a:pPr>
            <a:r>
              <a:rPr lang="en-US" altLang="en-US"/>
              <a:t>D= diagnosis.</a:t>
            </a:r>
          </a:p>
          <a:p>
            <a:pPr marL="171450" indent="-171450" eaLnBrk="1" hangingPunct="1">
              <a:spcBef>
                <a:spcPct val="0"/>
              </a:spcBef>
              <a:buFontTx/>
              <a:buChar char="•"/>
            </a:pPr>
            <a:r>
              <a:rPr lang="en-US" altLang="en-US"/>
              <a:t>P = prognosis.</a:t>
            </a:r>
          </a:p>
          <a:p>
            <a:pPr marL="171450" indent="-171450" eaLnBrk="1" hangingPunct="1">
              <a:spcBef>
                <a:spcPct val="0"/>
              </a:spcBef>
              <a:buFontTx/>
              <a:buChar char="•"/>
            </a:pPr>
            <a:r>
              <a:rPr lang="en-US" altLang="en-US"/>
              <a:t>M = monitoring.</a:t>
            </a:r>
          </a:p>
          <a:p>
            <a:pPr marL="171450" indent="-171450" eaLnBrk="1" hangingPunct="1">
              <a:spcBef>
                <a:spcPct val="0"/>
              </a:spcBef>
              <a:buFontTx/>
              <a:buChar char="•"/>
            </a:pPr>
            <a:r>
              <a:rPr lang="en-US" altLang="en-US"/>
              <a:t>hCG = Human chorionic gonadotropin.</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AAA4FC-63F5-4A07-9C00-810BBB96FDD2}"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FISH = fluorescent in situ hybridization.</a:t>
            </a:r>
          </a:p>
          <a:p>
            <a:pPr marL="171450" indent="-171450" eaLnBrk="1" hangingPunct="1">
              <a:spcBef>
                <a:spcPct val="0"/>
              </a:spcBef>
              <a:buFontTx/>
              <a:buChar char="•"/>
            </a:pPr>
            <a:r>
              <a:rPr lang="en-US" altLang="en-US"/>
              <a:t>PCR = polymerase chain reaction.</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25C47FE-CECA-4AF0-BB25-F91CFE0B0E39}"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515938" y="6251575"/>
            <a:ext cx="24209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1000">
                <a:ea typeface="MS PGothic" panose="020B0600070205080204" pitchFamily="34" charset="-128"/>
              </a:rPr>
              <a:t>Copyright © 2017 F.A. Davis Company</a:t>
            </a:r>
          </a:p>
        </p:txBody>
      </p:sp>
      <p:pic>
        <p:nvPicPr>
          <p:cNvPr id="5" name="Picture 7" descr="FAD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0575" y="5889625"/>
            <a:ext cx="16224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895600" y="2209800"/>
            <a:ext cx="5791200" cy="990600"/>
          </a:xfrm>
        </p:spPr>
        <p:txBody>
          <a:bodyPr>
            <a:normAutofit/>
          </a:bodyPr>
          <a:lstStyle>
            <a:lvl1pPr algn="r">
              <a:defRPr sz="3600" baseline="0">
                <a:solidFill>
                  <a:srgbClr val="1A4B9A"/>
                </a:solidFill>
                <a:latin typeface="+mj-lt"/>
                <a:ea typeface="Adobe Heiti Std R" pitchFamily="34" charset="-128"/>
              </a:defRPr>
            </a:lvl1pPr>
          </a:lstStyle>
          <a:p>
            <a:r>
              <a:rPr lang="en-US"/>
              <a:t>Click to edit Master title style</a:t>
            </a:r>
            <a:endParaRPr lang="en-US" dirty="0"/>
          </a:p>
        </p:txBody>
      </p:sp>
      <p:sp>
        <p:nvSpPr>
          <p:cNvPr id="3" name="Subtitle 2"/>
          <p:cNvSpPr>
            <a:spLocks noGrp="1"/>
          </p:cNvSpPr>
          <p:nvPr>
            <p:ph type="subTitle" idx="1"/>
          </p:nvPr>
        </p:nvSpPr>
        <p:spPr>
          <a:xfrm>
            <a:off x="2895600" y="3429000"/>
            <a:ext cx="5791200" cy="838200"/>
          </a:xfrm>
        </p:spPr>
        <p:txBody>
          <a:bodyPr>
            <a:noAutofit/>
          </a:bodyPr>
          <a:lstStyle>
            <a:lvl1pPr marL="0" indent="0" algn="r">
              <a:buNone/>
              <a:defRPr sz="3200" baseline="0">
                <a:solidFill>
                  <a:schemeClr val="tx1"/>
                </a:solidFill>
                <a:latin typeface="+mn-lt"/>
                <a:ea typeface="Adobe Heiti Std R"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9160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31617"/>
            <a:ext cx="9144000" cy="685801"/>
          </a:xfrm>
        </p:spPr>
        <p:txBody>
          <a:bodyPr/>
          <a:lstStyle>
            <a:lvl1pPr>
              <a:defRPr baseline="0">
                <a:solidFill>
                  <a:srgbClr val="1A4B9A"/>
                </a:solidFill>
                <a:effectLst/>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57200" y="1524000"/>
            <a:ext cx="8229600" cy="4602163"/>
          </a:xfrm>
        </p:spPr>
        <p:txBody>
          <a:bodyPr/>
          <a:lstStyle>
            <a:lvl1pPr>
              <a:buClr>
                <a:srgbClr val="00B0F0"/>
              </a:buClr>
              <a:defRPr/>
            </a:lvl1pPr>
            <a:lvl2pPr>
              <a:buClr>
                <a:srgbClr val="00B0F0"/>
              </a:buClr>
              <a:defRPr/>
            </a:lvl2pPr>
            <a:lvl3pPr>
              <a:buClr>
                <a:srgbClr val="00B0F0"/>
              </a:buClr>
              <a:defRPr/>
            </a:lvl3pPr>
            <a:lvl4pPr>
              <a:buClr>
                <a:srgbClr val="00B0F0"/>
              </a:buClr>
              <a:defRPr/>
            </a:lvl4pPr>
            <a:lvl5pPr>
              <a:buClr>
                <a:srgbClr val="00B0F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8292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B473C152-0D08-4AC2-86C7-2BDBEEB27775}" type="datetimeFigureOut">
              <a:rPr lang="en-US"/>
              <a:pPr>
                <a:defRPr/>
              </a:pPr>
              <a:t>8/21/2023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F7913C7F-3946-438F-A815-568CD6D0B55A}" type="slidenum">
              <a:rPr lang="en-US" altLang="en-US"/>
              <a:pPr>
                <a:defRPr/>
              </a:pPr>
              <a:t>‹#›</a:t>
            </a:fld>
            <a:endParaRPr lang="en-US" altLang="en-US"/>
          </a:p>
        </p:txBody>
      </p:sp>
    </p:spTree>
    <p:extLst>
      <p:ext uri="{BB962C8B-B14F-4D97-AF65-F5344CB8AC3E}">
        <p14:creationId xmlns:p14="http://schemas.microsoft.com/office/powerpoint/2010/main" val="11496540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31763"/>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524000"/>
            <a:ext cx="82296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TextBox 6"/>
          <p:cNvSpPr txBox="1">
            <a:spLocks noChangeArrowheads="1"/>
          </p:cNvSpPr>
          <p:nvPr/>
        </p:nvSpPr>
        <p:spPr bwMode="auto">
          <a:xfrm>
            <a:off x="533400" y="6537325"/>
            <a:ext cx="2433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1000">
                <a:ea typeface="MS PGothic" panose="020B0600070205080204" pitchFamily="34" charset="-128"/>
              </a:rPr>
              <a:t>Copyright © 2017 F.A. Davis Company</a:t>
            </a:r>
          </a:p>
        </p:txBody>
      </p:sp>
      <p:pic>
        <p:nvPicPr>
          <p:cNvPr id="1029" name="Picture 5" descr="FADlogo.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7600" y="6127750"/>
            <a:ext cx="16224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 id="2147483683" r:id="rId2"/>
    <p:sldLayoutId id="2147483685" r:id="rId3"/>
  </p:sldLayoutIdLst>
  <p:txStyles>
    <p:titleStyle>
      <a:lvl1pPr algn="ctr" rtl="0" eaLnBrk="0" fontAlgn="base" hangingPunct="0">
        <a:spcBef>
          <a:spcPct val="0"/>
        </a:spcBef>
        <a:spcAft>
          <a:spcPct val="0"/>
        </a:spcAft>
        <a:defRPr sz="3600" kern="1200">
          <a:solidFill>
            <a:srgbClr val="1A4B9A"/>
          </a:solidFill>
          <a:latin typeface="+mj-lt"/>
          <a:ea typeface="Adobe Heiti Std R" pitchFamily="34" charset="-128"/>
          <a:cs typeface="Adobe Heiti Std R"/>
        </a:defRPr>
      </a:lvl1pPr>
      <a:lvl2pPr algn="ctr" rtl="0" eaLnBrk="0" fontAlgn="base" hangingPunct="0">
        <a:spcBef>
          <a:spcPct val="0"/>
        </a:spcBef>
        <a:spcAft>
          <a:spcPct val="0"/>
        </a:spcAft>
        <a:defRPr sz="3600">
          <a:solidFill>
            <a:srgbClr val="1A4B9A"/>
          </a:solidFill>
          <a:latin typeface="Calibri" pitchFamily="34" charset="0"/>
          <a:ea typeface="Adobe Heiti Std R" pitchFamily="34" charset="-128"/>
          <a:cs typeface="Adobe Heiti Std R"/>
        </a:defRPr>
      </a:lvl2pPr>
      <a:lvl3pPr algn="ctr" rtl="0" eaLnBrk="0" fontAlgn="base" hangingPunct="0">
        <a:spcBef>
          <a:spcPct val="0"/>
        </a:spcBef>
        <a:spcAft>
          <a:spcPct val="0"/>
        </a:spcAft>
        <a:defRPr sz="3600">
          <a:solidFill>
            <a:srgbClr val="1A4B9A"/>
          </a:solidFill>
          <a:latin typeface="Calibri" pitchFamily="34" charset="0"/>
          <a:ea typeface="Adobe Heiti Std R" pitchFamily="34" charset="-128"/>
          <a:cs typeface="Adobe Heiti Std R"/>
        </a:defRPr>
      </a:lvl3pPr>
      <a:lvl4pPr algn="ctr" rtl="0" eaLnBrk="0" fontAlgn="base" hangingPunct="0">
        <a:spcBef>
          <a:spcPct val="0"/>
        </a:spcBef>
        <a:spcAft>
          <a:spcPct val="0"/>
        </a:spcAft>
        <a:defRPr sz="3600">
          <a:solidFill>
            <a:srgbClr val="1A4B9A"/>
          </a:solidFill>
          <a:latin typeface="Calibri" pitchFamily="34" charset="0"/>
          <a:ea typeface="Adobe Heiti Std R" pitchFamily="34" charset="-128"/>
          <a:cs typeface="Adobe Heiti Std R"/>
        </a:defRPr>
      </a:lvl4pPr>
      <a:lvl5pPr algn="ctr" rtl="0" eaLnBrk="0" fontAlgn="base" hangingPunct="0">
        <a:spcBef>
          <a:spcPct val="0"/>
        </a:spcBef>
        <a:spcAft>
          <a:spcPct val="0"/>
        </a:spcAft>
        <a:defRPr sz="3600">
          <a:solidFill>
            <a:srgbClr val="1A4B9A"/>
          </a:solidFill>
          <a:latin typeface="Calibri" pitchFamily="34" charset="0"/>
          <a:ea typeface="Adobe Heiti Std R" pitchFamily="34" charset="-128"/>
          <a:cs typeface="Adobe Heiti Std R"/>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1A5D1"/>
        </a:buClr>
        <a:buFont typeface="Wingdings" panose="05000000000000000000" pitchFamily="2" charset="2"/>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1A5D1"/>
        </a:buClr>
        <a:buFont typeface="Wingdings" panose="05000000000000000000" pitchFamily="2" charset="2"/>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1A5D1"/>
        </a:buClr>
        <a:buFont typeface="Wingdings" panose="05000000000000000000" pitchFamily="2" charset="2"/>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1A5D1"/>
        </a:buClr>
        <a:buFont typeface="Wingdings" panose="05000000000000000000" pitchFamily="2" charset="2"/>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1A5D1"/>
        </a:buClr>
        <a:buFont typeface="Wingdings" panose="05000000000000000000" pitchFamily="2" charset="2"/>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pPr eaLnBrk="1" hangingPunct="1"/>
            <a:r>
              <a:rPr lang="en-US" altLang="en-US" smtClean="0">
                <a:ea typeface="Adobe Heiti Std R"/>
              </a:rPr>
              <a:t>Part XIII</a:t>
            </a:r>
            <a:endParaRPr lang="en-US" altLang="en-US" dirty="0">
              <a:ea typeface="Adobe Heiti Std R"/>
            </a:endParaRPr>
          </a:p>
        </p:txBody>
      </p:sp>
      <p:sp>
        <p:nvSpPr>
          <p:cNvPr id="5123" name="Subtitle 2"/>
          <p:cNvSpPr>
            <a:spLocks noGrp="1"/>
          </p:cNvSpPr>
          <p:nvPr>
            <p:ph type="subTitle" idx="1"/>
          </p:nvPr>
        </p:nvSpPr>
        <p:spPr/>
        <p:txBody>
          <a:bodyPr/>
          <a:lstStyle/>
          <a:p>
            <a:pPr eaLnBrk="1" hangingPunct="1"/>
            <a:r>
              <a:rPr lang="en-US" altLang="en-US">
                <a:ea typeface="Adobe Heiti Std R"/>
                <a:cs typeface="Adobe Heiti Std R"/>
              </a:rPr>
              <a:t>Tumor Immunology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a:ea typeface="Adobe Heiti Std R"/>
              </a:rPr>
              <a:t>Clinical Uses of Tumor Markers</a:t>
            </a:r>
          </a:p>
        </p:txBody>
      </p:sp>
      <p:sp>
        <p:nvSpPr>
          <p:cNvPr id="3" name="Content Placeholder 2"/>
          <p:cNvSpPr>
            <a:spLocks noGrp="1"/>
          </p:cNvSpPr>
          <p:nvPr>
            <p:ph sz="half" idx="1"/>
          </p:nvPr>
        </p:nvSpPr>
        <p:spPr/>
        <p:txBody>
          <a:bodyPr>
            <a:normAutofit/>
          </a:bodyPr>
          <a:lstStyle/>
          <a:p>
            <a:pPr marL="457200" indent="-457200" eaLnBrk="1" hangingPunct="1">
              <a:buFont typeface="Arial" panose="020B0604020202020204" pitchFamily="34" charset="0"/>
              <a:buChar char="•"/>
              <a:defRPr/>
            </a:pPr>
            <a:r>
              <a:rPr lang="en-US" dirty="0"/>
              <a:t>Monitoring response of cancer patient to therapy (e.g., CA 125)</a:t>
            </a:r>
          </a:p>
          <a:p>
            <a:pPr marL="857250" lvl="1" indent="-457200" eaLnBrk="1" hangingPunct="1">
              <a:buFont typeface="Arial" panose="020B0604020202020204" pitchFamily="34" charset="0"/>
              <a:buChar char="•"/>
              <a:defRPr/>
            </a:pPr>
            <a:r>
              <a:rPr lang="en-US" dirty="0"/>
              <a:t>Decreasing levels over time suggest effective treatment</a:t>
            </a:r>
          </a:p>
          <a:p>
            <a:pPr marL="857250" lvl="1" indent="-457200" eaLnBrk="1" hangingPunct="1">
              <a:buFont typeface="Arial" panose="020B0604020202020204" pitchFamily="34" charset="0"/>
              <a:buChar char="•"/>
              <a:defRPr/>
            </a:pPr>
            <a:r>
              <a:rPr lang="en-US" dirty="0"/>
              <a:t>Increasing levels indicate ineffective treatment or tumor recurrence</a:t>
            </a:r>
          </a:p>
          <a:p>
            <a:pPr eaLnBrk="1" hangingPunct="1">
              <a:defRPr/>
            </a:pPr>
            <a:endParaRPr lang="en-US" dirty="0"/>
          </a:p>
          <a:p>
            <a:pPr eaLnBrk="1" hangingPunct="1">
              <a:defRPr/>
            </a:pPr>
            <a:endParaRPr lang="en-US" dirty="0"/>
          </a:p>
        </p:txBody>
      </p:sp>
      <p:pic>
        <p:nvPicPr>
          <p:cNvPr id="3074" name="Picture 2" descr="D:\AMAR\FADC5\2016\08_Dec_Stevens; Clinical Immunology and Serology 4e_PPT\Stevens; Clinical Immunology and Serology 4e-20161208T070846Z\Stevens_ Clinical Immunology and Serology 4e\SAVE FOR WEB\F17_03.jpg"/>
          <p:cNvPicPr>
            <a:picLocks noChangeAspect="1" noChangeArrowheads="1"/>
          </p:cNvPicPr>
          <p:nvPr/>
        </p:nvPicPr>
        <p:blipFill>
          <a:blip r:embed="rId3" cstate="print"/>
          <a:srcRect/>
          <a:stretch>
            <a:fillRect/>
          </a:stretch>
        </p:blipFill>
        <p:spPr bwMode="auto">
          <a:xfrm>
            <a:off x="4387672" y="2065548"/>
            <a:ext cx="4375328" cy="354800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31763"/>
            <a:ext cx="9144000" cy="685800"/>
          </a:xfrm>
        </p:spPr>
        <p:txBody>
          <a:bodyPr/>
          <a:lstStyle/>
          <a:p>
            <a:pPr eaLnBrk="1" hangingPunct="1"/>
            <a:r>
              <a:rPr lang="en-US" altLang="en-US">
                <a:ea typeface="Adobe Heiti Std R"/>
              </a:rPr>
              <a:t>Common Serum Tumor Markers</a:t>
            </a:r>
          </a:p>
        </p:txBody>
      </p:sp>
      <p:graphicFrame>
        <p:nvGraphicFramePr>
          <p:cNvPr id="5" name="Table 4"/>
          <p:cNvGraphicFramePr>
            <a:graphicFrameLocks noGrp="1"/>
          </p:cNvGraphicFramePr>
          <p:nvPr/>
        </p:nvGraphicFramePr>
        <p:xfrm>
          <a:off x="1524000" y="1905000"/>
          <a:ext cx="6096000" cy="356581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457114">
                <a:tc>
                  <a:txBody>
                    <a:bodyPr/>
                    <a:lstStyle/>
                    <a:p>
                      <a:r>
                        <a:rPr lang="en-US" sz="2400" dirty="0"/>
                        <a:t>Marker</a:t>
                      </a:r>
                    </a:p>
                  </a:txBody>
                  <a:tcPr marT="45695" marB="45695"/>
                </a:tc>
                <a:tc>
                  <a:txBody>
                    <a:bodyPr/>
                    <a:lstStyle/>
                    <a:p>
                      <a:r>
                        <a:rPr lang="en-US" sz="2400" dirty="0"/>
                        <a:t>Cancer(s)</a:t>
                      </a:r>
                    </a:p>
                  </a:txBody>
                  <a:tcPr marT="45695" marB="45695"/>
                </a:tc>
                <a:tc>
                  <a:txBody>
                    <a:bodyPr/>
                    <a:lstStyle/>
                    <a:p>
                      <a:r>
                        <a:rPr lang="en-US" sz="2400" dirty="0"/>
                        <a:t>Uses</a:t>
                      </a:r>
                    </a:p>
                  </a:txBody>
                  <a:tcPr marT="45695" marB="45695"/>
                </a:tc>
                <a:extLst>
                  <a:ext uri="{0D108BD9-81ED-4DB2-BD59-A6C34878D82A}">
                    <a16:rowId xmlns:a16="http://schemas.microsoft.com/office/drawing/2014/main" val="10000"/>
                  </a:ext>
                </a:extLst>
              </a:tr>
              <a:tr h="457114">
                <a:tc>
                  <a:txBody>
                    <a:bodyPr/>
                    <a:lstStyle/>
                    <a:p>
                      <a:r>
                        <a:rPr lang="en-US" sz="2400" dirty="0"/>
                        <a:t>AFP</a:t>
                      </a:r>
                    </a:p>
                  </a:txBody>
                  <a:tcPr marT="45695" marB="45695"/>
                </a:tc>
                <a:tc>
                  <a:txBody>
                    <a:bodyPr/>
                    <a:lstStyle/>
                    <a:p>
                      <a:r>
                        <a:rPr lang="en-US" sz="2400" dirty="0"/>
                        <a:t>Liver, testicular</a:t>
                      </a:r>
                    </a:p>
                  </a:txBody>
                  <a:tcPr marT="45695" marB="45695"/>
                </a:tc>
                <a:tc>
                  <a:txBody>
                    <a:bodyPr/>
                    <a:lstStyle/>
                    <a:p>
                      <a:r>
                        <a:rPr lang="en-US" sz="2400" dirty="0"/>
                        <a:t>S, D, P, M</a:t>
                      </a:r>
                    </a:p>
                  </a:txBody>
                  <a:tcPr marT="45695" marB="45695"/>
                </a:tc>
                <a:extLst>
                  <a:ext uri="{0D108BD9-81ED-4DB2-BD59-A6C34878D82A}">
                    <a16:rowId xmlns:a16="http://schemas.microsoft.com/office/drawing/2014/main" val="10001"/>
                  </a:ext>
                </a:extLst>
              </a:tr>
              <a:tr h="457114">
                <a:tc>
                  <a:txBody>
                    <a:bodyPr/>
                    <a:lstStyle/>
                    <a:p>
                      <a:r>
                        <a:rPr lang="en-US" sz="2400" dirty="0"/>
                        <a:t>CA 125</a:t>
                      </a:r>
                    </a:p>
                  </a:txBody>
                  <a:tcPr marT="45695" marB="45695"/>
                </a:tc>
                <a:tc>
                  <a:txBody>
                    <a:bodyPr/>
                    <a:lstStyle/>
                    <a:p>
                      <a:r>
                        <a:rPr lang="en-US" sz="2400" dirty="0"/>
                        <a:t>Ovarian</a:t>
                      </a:r>
                    </a:p>
                  </a:txBody>
                  <a:tcPr marT="45695" marB="4569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S, D, P, M</a:t>
                      </a:r>
                    </a:p>
                  </a:txBody>
                  <a:tcPr marT="45695" marB="45695"/>
                </a:tc>
                <a:extLst>
                  <a:ext uri="{0D108BD9-81ED-4DB2-BD59-A6C34878D82A}">
                    <a16:rowId xmlns:a16="http://schemas.microsoft.com/office/drawing/2014/main" val="10002"/>
                  </a:ext>
                </a:extLst>
              </a:tr>
              <a:tr h="457114">
                <a:tc>
                  <a:txBody>
                    <a:bodyPr/>
                    <a:lstStyle/>
                    <a:p>
                      <a:r>
                        <a:rPr lang="en-US" sz="2400" dirty="0"/>
                        <a:t>CA 19-9</a:t>
                      </a:r>
                    </a:p>
                  </a:txBody>
                  <a:tcPr marT="45695" marB="45695"/>
                </a:tc>
                <a:tc>
                  <a:txBody>
                    <a:bodyPr/>
                    <a:lstStyle/>
                    <a:p>
                      <a:r>
                        <a:rPr lang="en-US" sz="2400" dirty="0"/>
                        <a:t>Pancreatic</a:t>
                      </a:r>
                    </a:p>
                  </a:txBody>
                  <a:tcPr marT="45695" marB="4569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D, P, M</a:t>
                      </a:r>
                    </a:p>
                  </a:txBody>
                  <a:tcPr marT="45695" marB="45695"/>
                </a:tc>
                <a:extLst>
                  <a:ext uri="{0D108BD9-81ED-4DB2-BD59-A6C34878D82A}">
                    <a16:rowId xmlns:a16="http://schemas.microsoft.com/office/drawing/2014/main" val="10003"/>
                  </a:ext>
                </a:extLst>
              </a:tr>
              <a:tr h="457114">
                <a:tc>
                  <a:txBody>
                    <a:bodyPr/>
                    <a:lstStyle/>
                    <a:p>
                      <a:r>
                        <a:rPr lang="en-US" sz="2400" dirty="0"/>
                        <a:t>CEA</a:t>
                      </a:r>
                    </a:p>
                  </a:txBody>
                  <a:tcPr marT="45695" marB="45695"/>
                </a:tc>
                <a:tc>
                  <a:txBody>
                    <a:bodyPr/>
                    <a:lstStyle/>
                    <a:p>
                      <a:r>
                        <a:rPr lang="en-US" sz="2400" dirty="0"/>
                        <a:t>Colorectal, breast</a:t>
                      </a:r>
                    </a:p>
                  </a:txBody>
                  <a:tcPr marT="45695" marB="45695"/>
                </a:tc>
                <a:tc>
                  <a:txBody>
                    <a:bodyPr/>
                    <a:lstStyle/>
                    <a:p>
                      <a:r>
                        <a:rPr lang="en-US" sz="2400" dirty="0"/>
                        <a:t>P, M</a:t>
                      </a:r>
                    </a:p>
                  </a:txBody>
                  <a:tcPr marT="45695" marB="45695"/>
                </a:tc>
                <a:extLst>
                  <a:ext uri="{0D108BD9-81ED-4DB2-BD59-A6C34878D82A}">
                    <a16:rowId xmlns:a16="http://schemas.microsoft.com/office/drawing/2014/main" val="10004"/>
                  </a:ext>
                </a:extLst>
              </a:tr>
              <a:tr h="822838">
                <a:tc>
                  <a:txBody>
                    <a:bodyPr/>
                    <a:lstStyle/>
                    <a:p>
                      <a:r>
                        <a:rPr lang="en-US" sz="2400" dirty="0"/>
                        <a:t>hCG</a:t>
                      </a:r>
                    </a:p>
                  </a:txBody>
                  <a:tcPr marT="45695" marB="45695"/>
                </a:tc>
                <a:tc>
                  <a:txBody>
                    <a:bodyPr/>
                    <a:lstStyle/>
                    <a:p>
                      <a:r>
                        <a:rPr lang="en-US" sz="2400" dirty="0"/>
                        <a:t>Testicular, trophoblastic</a:t>
                      </a:r>
                    </a:p>
                  </a:txBody>
                  <a:tcPr marT="45695" marB="4569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D, P, M</a:t>
                      </a:r>
                    </a:p>
                    <a:p>
                      <a:endParaRPr lang="en-US" sz="2400" dirty="0"/>
                    </a:p>
                  </a:txBody>
                  <a:tcPr marT="45695" marB="45695"/>
                </a:tc>
                <a:extLst>
                  <a:ext uri="{0D108BD9-81ED-4DB2-BD59-A6C34878D82A}">
                    <a16:rowId xmlns:a16="http://schemas.microsoft.com/office/drawing/2014/main" val="10005"/>
                  </a:ext>
                </a:extLst>
              </a:tr>
              <a:tr h="457114">
                <a:tc>
                  <a:txBody>
                    <a:bodyPr/>
                    <a:lstStyle/>
                    <a:p>
                      <a:r>
                        <a:rPr lang="en-US" sz="2400" dirty="0"/>
                        <a:t>PSA</a:t>
                      </a:r>
                    </a:p>
                  </a:txBody>
                  <a:tcPr marT="45695" marB="45695"/>
                </a:tc>
                <a:tc>
                  <a:txBody>
                    <a:bodyPr/>
                    <a:lstStyle/>
                    <a:p>
                      <a:r>
                        <a:rPr lang="en-US" sz="2400" dirty="0"/>
                        <a:t>Prostate</a:t>
                      </a:r>
                    </a:p>
                  </a:txBody>
                  <a:tcPr marT="45695" marB="4569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S, D, P, M</a:t>
                      </a:r>
                    </a:p>
                  </a:txBody>
                  <a:tcPr marT="45695" marB="45695"/>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131763"/>
            <a:ext cx="9144000" cy="685800"/>
          </a:xfrm>
        </p:spPr>
        <p:txBody>
          <a:bodyPr/>
          <a:lstStyle/>
          <a:p>
            <a:pPr eaLnBrk="1" hangingPunct="1"/>
            <a:r>
              <a:rPr lang="en-US" altLang="en-US">
                <a:ea typeface="Adobe Heiti Std R"/>
              </a:rPr>
              <a:t>Laboratory Tests for Tumors</a:t>
            </a:r>
          </a:p>
        </p:txBody>
      </p:sp>
      <p:sp>
        <p:nvSpPr>
          <p:cNvPr id="3" name="Content Placeholder 2"/>
          <p:cNvSpPr>
            <a:spLocks noGrp="1"/>
          </p:cNvSpPr>
          <p:nvPr>
            <p:ph idx="1"/>
          </p:nvPr>
        </p:nvSpPr>
        <p:spPr/>
        <p:txBody>
          <a:bodyPr>
            <a:normAutofit fontScale="92500" lnSpcReduction="20000"/>
          </a:bodyPr>
          <a:lstStyle/>
          <a:p>
            <a:pPr marL="457200" indent="-457200" eaLnBrk="1" hangingPunct="1">
              <a:buFont typeface="Arial" panose="020B0604020202020204" pitchFamily="34" charset="0"/>
              <a:buChar char="•"/>
              <a:defRPr/>
            </a:pPr>
            <a:r>
              <a:rPr lang="en-US" dirty="0"/>
              <a:t>Immunohistochemistry</a:t>
            </a:r>
          </a:p>
          <a:p>
            <a:pPr marL="914400" lvl="1" indent="-457200" eaLnBrk="1" hangingPunct="1">
              <a:buFont typeface="Arial" panose="020B0604020202020204" pitchFamily="34" charset="0"/>
              <a:buChar char="•"/>
              <a:defRPr/>
            </a:pPr>
            <a:r>
              <a:rPr lang="en-US" dirty="0"/>
              <a:t>Uses labeled antibodies to detect tumor antigens in tissue biopsies</a:t>
            </a:r>
          </a:p>
          <a:p>
            <a:pPr marL="457200" indent="-457200" eaLnBrk="1" hangingPunct="1">
              <a:buFont typeface="Arial" panose="020B0604020202020204" pitchFamily="34" charset="0"/>
              <a:buChar char="•"/>
              <a:defRPr/>
            </a:pPr>
            <a:r>
              <a:rPr lang="en-US" dirty="0"/>
              <a:t>Immunoassays</a:t>
            </a:r>
          </a:p>
          <a:p>
            <a:pPr marL="914400" lvl="1" indent="-457200" eaLnBrk="1" hangingPunct="1">
              <a:buFont typeface="Arial" panose="020B0604020202020204" pitchFamily="34" charset="0"/>
              <a:buChar char="•"/>
              <a:defRPr/>
            </a:pPr>
            <a:r>
              <a:rPr lang="en-US" dirty="0"/>
              <a:t>Measure levels of circulating tumor markers</a:t>
            </a:r>
          </a:p>
          <a:p>
            <a:pPr marL="457200" indent="-457200" eaLnBrk="1" hangingPunct="1">
              <a:buFont typeface="Arial" panose="020B0604020202020204" pitchFamily="34" charset="0"/>
              <a:buChar char="•"/>
              <a:defRPr/>
            </a:pPr>
            <a:r>
              <a:rPr lang="en-US" dirty="0"/>
              <a:t>Molecular methods	</a:t>
            </a:r>
          </a:p>
          <a:p>
            <a:pPr marL="914400" lvl="1" indent="-457200" eaLnBrk="1" hangingPunct="1">
              <a:buFont typeface="Arial" panose="020B0604020202020204" pitchFamily="34" charset="0"/>
              <a:buChar char="•"/>
              <a:defRPr/>
            </a:pPr>
            <a:r>
              <a:rPr lang="en-US" dirty="0"/>
              <a:t>Detect genetic mutations associated with cancer</a:t>
            </a:r>
          </a:p>
          <a:p>
            <a:pPr marL="914400" lvl="1" indent="-457200" eaLnBrk="1" hangingPunct="1">
              <a:buFont typeface="Arial" panose="020B0604020202020204" pitchFamily="34" charset="0"/>
              <a:buChar char="•"/>
              <a:defRPr/>
            </a:pPr>
            <a:r>
              <a:rPr lang="en-US" dirty="0"/>
              <a:t>e.g., PCR, FISH, microarray, DNA sequencing</a:t>
            </a:r>
          </a:p>
          <a:p>
            <a:pPr marL="457200" indent="-457200" eaLnBrk="1" hangingPunct="1">
              <a:buFont typeface="Arial" panose="020B0604020202020204" pitchFamily="34" charset="0"/>
              <a:buChar char="•"/>
              <a:defRPr/>
            </a:pPr>
            <a:r>
              <a:rPr lang="en-US" dirty="0"/>
              <a:t>Proteomics</a:t>
            </a:r>
          </a:p>
          <a:p>
            <a:pPr marL="914400" lvl="1" indent="-457200" eaLnBrk="1" hangingPunct="1">
              <a:buFont typeface="Arial" panose="020B0604020202020204" pitchFamily="34" charset="0"/>
              <a:buChar char="•"/>
              <a:defRPr/>
            </a:pPr>
            <a:r>
              <a:rPr lang="en-US" dirty="0"/>
              <a:t>Detects protein profile of a tumor population</a:t>
            </a:r>
          </a:p>
          <a:p>
            <a:pPr marL="914400" lvl="1" indent="-457200" eaLnBrk="1" hangingPunct="1">
              <a:buFont typeface="Arial" panose="020B0604020202020204" pitchFamily="34" charset="0"/>
              <a:buChar char="•"/>
              <a:defRPr/>
            </a:pPr>
            <a:r>
              <a:rPr lang="en-US" dirty="0"/>
              <a:t>e.g., antibody arrays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a:ea typeface="Adobe Heiti Std R"/>
              </a:rPr>
              <a:t>Immunoassays for Serum Tumor Markers</a:t>
            </a:r>
          </a:p>
        </p:txBody>
      </p:sp>
      <p:sp>
        <p:nvSpPr>
          <p:cNvPr id="4" name="Content Placeholder 3"/>
          <p:cNvSpPr>
            <a:spLocks noGrp="1"/>
          </p:cNvSpPr>
          <p:nvPr>
            <p:ph sz="half" idx="1"/>
          </p:nvPr>
        </p:nvSpPr>
        <p:spPr>
          <a:xfrm>
            <a:off x="457200" y="1600200"/>
            <a:ext cx="8229600" cy="4525963"/>
          </a:xfrm>
        </p:spPr>
        <p:txBody>
          <a:bodyPr>
            <a:normAutofit/>
          </a:bodyPr>
          <a:lstStyle/>
          <a:p>
            <a:pPr marL="457200" indent="-457200" eaLnBrk="1" hangingPunct="1">
              <a:buFont typeface="Arial" panose="020B0604020202020204" pitchFamily="34" charset="0"/>
              <a:buChar char="•"/>
              <a:defRPr/>
            </a:pPr>
            <a:r>
              <a:rPr lang="en-US" dirty="0"/>
              <a:t>Sensitive, automated </a:t>
            </a:r>
          </a:p>
          <a:p>
            <a:pPr marL="457200" indent="-457200" eaLnBrk="1" hangingPunct="1">
              <a:buFont typeface="Arial" panose="020B0604020202020204" pitchFamily="34" charset="0"/>
              <a:buChar char="•"/>
              <a:defRPr/>
            </a:pPr>
            <a:r>
              <a:rPr lang="en-US" dirty="0"/>
              <a:t>Factors to consider:</a:t>
            </a:r>
          </a:p>
          <a:p>
            <a:pPr marL="857250" lvl="1" indent="-457200" eaLnBrk="1" hangingPunct="1">
              <a:buFont typeface="Arial" panose="020B0604020202020204" pitchFamily="34" charset="0"/>
              <a:buChar char="•"/>
              <a:defRPr/>
            </a:pPr>
            <a:r>
              <a:rPr lang="en-US" dirty="0"/>
              <a:t>Reagents may vary</a:t>
            </a:r>
          </a:p>
          <a:p>
            <a:pPr marL="857250" lvl="1" indent="-457200" eaLnBrk="1" hangingPunct="1">
              <a:buFont typeface="Arial" panose="020B0604020202020204" pitchFamily="34" charset="0"/>
              <a:buChar char="•"/>
              <a:defRPr/>
            </a:pPr>
            <a:r>
              <a:rPr lang="en-US" dirty="0"/>
              <a:t>Cross-reactivity can produce false positives</a:t>
            </a:r>
          </a:p>
          <a:p>
            <a:pPr marL="857250" lvl="1" indent="-457200" eaLnBrk="1" hangingPunct="1">
              <a:buFont typeface="Arial" panose="020B0604020202020204" pitchFamily="34" charset="0"/>
              <a:buChar char="•"/>
              <a:defRPr/>
            </a:pPr>
            <a:r>
              <a:rPr lang="en-US" dirty="0"/>
              <a:t>Antigen excess can produce false decrease (high-dose hook effect)</a:t>
            </a:r>
          </a:p>
          <a:p>
            <a:pPr marL="857250" lvl="1" indent="-457200" eaLnBrk="1" hangingPunct="1">
              <a:buFont typeface="Arial" panose="020B0604020202020204" pitchFamily="34" charset="0"/>
              <a:buChar char="•"/>
              <a:defRPr/>
            </a:pPr>
            <a:r>
              <a:rPr lang="en-US" dirty="0"/>
              <a:t>Interference by heterophile, anti-animal, or autoantibodies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a:ea typeface="Adobe Heiti Std R"/>
              </a:rPr>
              <a:t>Immunoassays for Serum Tumor Markers</a:t>
            </a:r>
          </a:p>
        </p:txBody>
      </p:sp>
      <p:pic>
        <p:nvPicPr>
          <p:cNvPr id="4098" name="Picture 2" descr="D:\AMAR\FADC5\2016\08_Dec_Stevens; Clinical Immunology and Serology 4e_PPT\Stevens; Clinical Immunology and Serology 4e-20161208T070846Z\Stevens_ Clinical Immunology and Serology 4e\SAVE FOR WEB\F17_05.jpg"/>
          <p:cNvPicPr>
            <a:picLocks noChangeAspect="1" noChangeArrowheads="1"/>
          </p:cNvPicPr>
          <p:nvPr/>
        </p:nvPicPr>
        <p:blipFill>
          <a:blip r:embed="rId3" cstate="print"/>
          <a:srcRect/>
          <a:stretch>
            <a:fillRect/>
          </a:stretch>
        </p:blipFill>
        <p:spPr bwMode="auto">
          <a:xfrm>
            <a:off x="4780208" y="2097122"/>
            <a:ext cx="4003184" cy="3694078"/>
          </a:xfrm>
          <a:prstGeom prst="rect">
            <a:avLst/>
          </a:prstGeom>
          <a:noFill/>
        </p:spPr>
      </p:pic>
      <p:pic>
        <p:nvPicPr>
          <p:cNvPr id="4099" name="Picture 3" descr="D:\AMAR\FADC5\2016\08_Dec_Stevens; Clinical Immunology and Serology 4e_PPT\Stevens; Clinical Immunology and Serology 4e-20161208T070846Z\Stevens_ Clinical Immunology and Serology 4e\SAVE FOR WEB\F17_04.jpg"/>
          <p:cNvPicPr>
            <a:picLocks noChangeAspect="1" noChangeArrowheads="1"/>
          </p:cNvPicPr>
          <p:nvPr/>
        </p:nvPicPr>
        <p:blipFill>
          <a:blip r:embed="rId4" cstate="print"/>
          <a:srcRect/>
          <a:stretch>
            <a:fillRect/>
          </a:stretch>
        </p:blipFill>
        <p:spPr bwMode="auto">
          <a:xfrm>
            <a:off x="311407" y="1793714"/>
            <a:ext cx="4273472" cy="414988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131763"/>
            <a:ext cx="9144000" cy="685800"/>
          </a:xfrm>
        </p:spPr>
        <p:txBody>
          <a:bodyPr/>
          <a:lstStyle/>
          <a:p>
            <a:pPr eaLnBrk="1" hangingPunct="1"/>
            <a:r>
              <a:rPr lang="en-US" altLang="en-US">
                <a:ea typeface="Adobe Heiti Std R"/>
              </a:rPr>
              <a:t>Immune Defenses Against Tumor Cells</a:t>
            </a:r>
          </a:p>
        </p:txBody>
      </p:sp>
      <p:sp>
        <p:nvSpPr>
          <p:cNvPr id="26627" name="Content Placeholder 2"/>
          <p:cNvSpPr>
            <a:spLocks noGrp="1"/>
          </p:cNvSpPr>
          <p:nvPr>
            <p:ph idx="1"/>
          </p:nvPr>
        </p:nvSpPr>
        <p:spPr/>
        <p:txBody>
          <a:bodyPr/>
          <a:lstStyle/>
          <a:p>
            <a:pPr marL="457200" indent="-457200" eaLnBrk="1" hangingPunct="1">
              <a:buFont typeface="Arial" panose="020B0604020202020204" pitchFamily="34" charset="0"/>
              <a:buChar char="•"/>
            </a:pPr>
            <a:r>
              <a:rPr lang="en-US" altLang="en-US"/>
              <a:t>Immunosurveillance</a:t>
            </a:r>
          </a:p>
          <a:p>
            <a:pPr marL="914400" lvl="1" indent="-457200" eaLnBrk="1" hangingPunct="1">
              <a:buFont typeface="Arial" panose="020B0604020202020204" pitchFamily="34" charset="0"/>
              <a:buChar char="•"/>
            </a:pPr>
            <a:r>
              <a:rPr lang="en-US" altLang="en-US"/>
              <a:t>Immune system patrols the body for cancer cells and destroys them before they become clinically evident</a:t>
            </a:r>
          </a:p>
          <a:p>
            <a:pPr marL="457200" indent="-457200" eaLnBrk="1" hangingPunct="1">
              <a:buFont typeface="Arial" panose="020B0604020202020204" pitchFamily="34" charset="0"/>
              <a:buChar char="•"/>
            </a:pPr>
            <a:r>
              <a:rPr lang="en-US" altLang="en-US"/>
              <a:t>Innate defenses</a:t>
            </a:r>
          </a:p>
          <a:p>
            <a:pPr marL="914400" lvl="1" indent="-457200" eaLnBrk="1" hangingPunct="1">
              <a:buFont typeface="Arial" panose="020B0604020202020204" pitchFamily="34" charset="0"/>
              <a:buChar char="•"/>
            </a:pPr>
            <a:r>
              <a:rPr lang="en-US" altLang="en-US"/>
              <a:t>NK cells, macrophages</a:t>
            </a:r>
          </a:p>
          <a:p>
            <a:pPr marL="457200" indent="-457200" eaLnBrk="1" hangingPunct="1">
              <a:buFont typeface="Arial" panose="020B0604020202020204" pitchFamily="34" charset="0"/>
              <a:buChar char="•"/>
            </a:pPr>
            <a:r>
              <a:rPr lang="en-US" altLang="en-US"/>
              <a:t>Adaptive immune responses</a:t>
            </a:r>
          </a:p>
          <a:p>
            <a:pPr marL="914400" lvl="1" indent="-457200" eaLnBrk="1" hangingPunct="1">
              <a:buFont typeface="Arial" panose="020B0604020202020204" pitchFamily="34" charset="0"/>
              <a:buChar char="•"/>
            </a:pPr>
            <a:r>
              <a:rPr lang="en-US" altLang="en-US"/>
              <a:t>CTLs, dendritic cells, cytokines, antibodies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31763"/>
            <a:ext cx="9144000" cy="685800"/>
          </a:xfrm>
        </p:spPr>
        <p:txBody>
          <a:bodyPr/>
          <a:lstStyle/>
          <a:p>
            <a:pPr eaLnBrk="1" hangingPunct="1"/>
            <a:r>
              <a:rPr lang="en-US" altLang="en-US">
                <a:ea typeface="Adobe Heiti Std R"/>
              </a:rPr>
              <a:t>Immune Defenses Against Tumor Cells</a:t>
            </a:r>
          </a:p>
        </p:txBody>
      </p:sp>
      <p:pic>
        <p:nvPicPr>
          <p:cNvPr id="5122" name="Picture 2" descr="D:\AMAR\FADC5\2016\08_Dec_Stevens; Clinical Immunology and Serology 4e_PPT\Stevens; Clinical Immunology and Serology 4e-20161208T070846Z\Stevens_ Clinical Immunology and Serology 4e\SAVE FOR WEB\F17_06.jpg"/>
          <p:cNvPicPr>
            <a:picLocks noChangeAspect="1" noChangeArrowheads="1"/>
          </p:cNvPicPr>
          <p:nvPr/>
        </p:nvPicPr>
        <p:blipFill>
          <a:blip r:embed="rId3" cstate="print"/>
          <a:srcRect/>
          <a:stretch>
            <a:fillRect/>
          </a:stretch>
        </p:blipFill>
        <p:spPr bwMode="auto">
          <a:xfrm>
            <a:off x="1620592" y="1611242"/>
            <a:ext cx="6055216" cy="446223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763"/>
            <a:ext cx="9144000" cy="685800"/>
          </a:xfrm>
        </p:spPr>
        <p:txBody>
          <a:bodyPr>
            <a:normAutofit fontScale="90000"/>
          </a:bodyPr>
          <a:lstStyle/>
          <a:p>
            <a:pPr eaLnBrk="1" hangingPunct="1">
              <a:defRPr/>
            </a:pPr>
            <a:r>
              <a:rPr lang="en-US" dirty="0">
                <a:cs typeface="+mj-cs"/>
              </a:rPr>
              <a:t>Relationship Between Immune System and Cancer</a:t>
            </a:r>
          </a:p>
        </p:txBody>
      </p:sp>
      <p:pic>
        <p:nvPicPr>
          <p:cNvPr id="6146" name="Picture 2" descr="D:\AMAR\FADC5\2016\08_Dec_Stevens; Clinical Immunology and Serology 4e_PPT\Stevens; Clinical Immunology and Serology 4e-20161208T070846Z\Stevens_ Clinical Immunology and Serology 4e\SAVE FOR WEB\F17_07.jpg"/>
          <p:cNvPicPr>
            <a:picLocks noChangeAspect="1" noChangeArrowheads="1"/>
          </p:cNvPicPr>
          <p:nvPr/>
        </p:nvPicPr>
        <p:blipFill>
          <a:blip r:embed="rId3" cstate="print"/>
          <a:srcRect/>
          <a:stretch>
            <a:fillRect/>
          </a:stretch>
        </p:blipFill>
        <p:spPr bwMode="auto">
          <a:xfrm>
            <a:off x="2589426" y="1396771"/>
            <a:ext cx="3965920" cy="474633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131763"/>
            <a:ext cx="9144000" cy="685800"/>
          </a:xfrm>
        </p:spPr>
        <p:txBody>
          <a:bodyPr/>
          <a:lstStyle/>
          <a:p>
            <a:pPr eaLnBrk="1" hangingPunct="1"/>
            <a:r>
              <a:rPr lang="en-US" altLang="en-US">
                <a:ea typeface="Adobe Heiti Std R"/>
              </a:rPr>
              <a:t>Immunotherapy</a:t>
            </a:r>
          </a:p>
        </p:txBody>
      </p:sp>
      <p:sp>
        <p:nvSpPr>
          <p:cNvPr id="3" name="Content Placeholder 2"/>
          <p:cNvSpPr>
            <a:spLocks noGrp="1"/>
          </p:cNvSpPr>
          <p:nvPr>
            <p:ph idx="1"/>
          </p:nvPr>
        </p:nvSpPr>
        <p:spPr/>
        <p:txBody>
          <a:bodyPr>
            <a:normAutofit fontScale="92500" lnSpcReduction="10000"/>
          </a:bodyPr>
          <a:lstStyle/>
          <a:p>
            <a:pPr marL="457200" indent="-457200" eaLnBrk="1" hangingPunct="1">
              <a:buFont typeface="Arial" panose="020B0604020202020204" pitchFamily="34" charset="0"/>
              <a:buChar char="•"/>
              <a:defRPr/>
            </a:pPr>
            <a:r>
              <a:rPr lang="en-US" dirty="0"/>
              <a:t>Also known as biologic response modifier therapy</a:t>
            </a:r>
          </a:p>
          <a:p>
            <a:pPr marL="457200" indent="-457200" eaLnBrk="1" hangingPunct="1">
              <a:buFont typeface="Arial" panose="020B0604020202020204" pitchFamily="34" charset="0"/>
              <a:buChar char="•"/>
              <a:defRPr/>
            </a:pPr>
            <a:r>
              <a:rPr lang="en-US" dirty="0"/>
              <a:t>Uses ability of the immune system to destroy tumor cells</a:t>
            </a:r>
          </a:p>
          <a:p>
            <a:pPr marL="457200" indent="-457200" eaLnBrk="1" hangingPunct="1">
              <a:buFont typeface="Arial" panose="020B0604020202020204" pitchFamily="34" charset="0"/>
              <a:buChar char="•"/>
              <a:defRPr/>
            </a:pPr>
            <a:r>
              <a:rPr lang="en-US" dirty="0"/>
              <a:t>Active immunotherapy</a:t>
            </a:r>
          </a:p>
          <a:p>
            <a:pPr marL="914400" lvl="1" indent="-457200" eaLnBrk="1" hangingPunct="1">
              <a:buFont typeface="Arial" panose="020B0604020202020204" pitchFamily="34" charset="0"/>
              <a:buChar char="•"/>
              <a:defRPr/>
            </a:pPr>
            <a:r>
              <a:rPr lang="en-US" dirty="0"/>
              <a:t>Stimulates patient’s immune system to respond to tumor antigens</a:t>
            </a:r>
          </a:p>
          <a:p>
            <a:pPr marL="914400" lvl="1" indent="-457200" eaLnBrk="1" hangingPunct="1">
              <a:buFont typeface="Arial" panose="020B0604020202020204" pitchFamily="34" charset="0"/>
              <a:buChar char="•"/>
              <a:defRPr/>
            </a:pPr>
            <a:r>
              <a:rPr lang="en-US" dirty="0"/>
              <a:t>Nonspecific stimulation: Coley’s toxins, BCG</a:t>
            </a:r>
          </a:p>
          <a:p>
            <a:pPr marL="914400" lvl="1" indent="-457200" eaLnBrk="1" hangingPunct="1">
              <a:buFont typeface="Arial" panose="020B0604020202020204" pitchFamily="34" charset="0"/>
              <a:buChar char="•"/>
              <a:defRPr/>
            </a:pPr>
            <a:r>
              <a:rPr lang="en-US" dirty="0"/>
              <a:t>Cancer vaccines: preventative (HPV, HBV) or therapeutic (TSA-specific, Provenge)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31763"/>
            <a:ext cx="9144000" cy="685800"/>
          </a:xfrm>
        </p:spPr>
        <p:txBody>
          <a:bodyPr/>
          <a:lstStyle/>
          <a:p>
            <a:pPr eaLnBrk="1" hangingPunct="1"/>
            <a:r>
              <a:rPr lang="en-US" altLang="en-US">
                <a:ea typeface="Adobe Heiti Std R"/>
              </a:rPr>
              <a:t>Passive Immunotherapy</a:t>
            </a:r>
          </a:p>
        </p:txBody>
      </p:sp>
      <p:sp>
        <p:nvSpPr>
          <p:cNvPr id="34819" name="Content Placeholder 2"/>
          <p:cNvSpPr>
            <a:spLocks noGrp="1"/>
          </p:cNvSpPr>
          <p:nvPr>
            <p:ph idx="1"/>
          </p:nvPr>
        </p:nvSpPr>
        <p:spPr/>
        <p:txBody>
          <a:bodyPr/>
          <a:lstStyle/>
          <a:p>
            <a:pPr marL="457200" indent="-457200" eaLnBrk="1" hangingPunct="1">
              <a:buFont typeface="Arial" panose="020B0604020202020204" pitchFamily="34" charset="0"/>
              <a:buChar char="•"/>
            </a:pPr>
            <a:r>
              <a:rPr lang="en-US" altLang="en-US"/>
              <a:t>Administration of soluble components of the immune system</a:t>
            </a:r>
          </a:p>
          <a:p>
            <a:pPr marL="457200" indent="-457200" eaLnBrk="1" hangingPunct="1">
              <a:buFont typeface="Arial" panose="020B0604020202020204" pitchFamily="34" charset="0"/>
              <a:buChar char="•"/>
            </a:pPr>
            <a:r>
              <a:rPr lang="en-US" altLang="en-US"/>
              <a:t>Cytokines to nonspecifically boost the immune response and increase white blood cell production </a:t>
            </a:r>
          </a:p>
          <a:p>
            <a:pPr marL="914400" lvl="1" indent="-457200" eaLnBrk="1" hangingPunct="1">
              <a:buFont typeface="Arial" panose="020B0604020202020204" pitchFamily="34" charset="0"/>
              <a:buChar char="•"/>
            </a:pPr>
            <a:r>
              <a:rPr lang="en-US" altLang="en-US"/>
              <a:t>e.g., GM-CSF, IL-2, IFN-</a:t>
            </a:r>
            <a:r>
              <a:rPr lang="en-US" altLang="en-US">
                <a:latin typeface="Symbol" panose="05050102010706020507" pitchFamily="18" charset="2"/>
              </a:rPr>
              <a:t>a</a:t>
            </a:r>
            <a:r>
              <a:rPr lang="en-US" altLang="en-US"/>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131763"/>
            <a:ext cx="9144000" cy="685800"/>
          </a:xfrm>
        </p:spPr>
        <p:txBody>
          <a:bodyPr/>
          <a:lstStyle/>
          <a:p>
            <a:pPr eaLnBrk="1" hangingPunct="1"/>
            <a:r>
              <a:rPr lang="en-US" altLang="en-US">
                <a:ea typeface="Adobe Heiti Std R"/>
              </a:rPr>
              <a:t>Chapter Overview</a:t>
            </a:r>
          </a:p>
        </p:txBody>
      </p:sp>
      <p:sp>
        <p:nvSpPr>
          <p:cNvPr id="6147" name="Content Placeholder 2"/>
          <p:cNvSpPr>
            <a:spLocks noGrp="1"/>
          </p:cNvSpPr>
          <p:nvPr>
            <p:ph idx="1"/>
          </p:nvPr>
        </p:nvSpPr>
        <p:spPr/>
        <p:txBody>
          <a:bodyPr/>
          <a:lstStyle/>
          <a:p>
            <a:pPr marL="457200" indent="-457200" eaLnBrk="1" hangingPunct="1">
              <a:buFont typeface="Arial" panose="020B0604020202020204" pitchFamily="34" charset="0"/>
              <a:buChar char="•"/>
            </a:pPr>
            <a:r>
              <a:rPr lang="en-US" altLang="en-US"/>
              <a:t>Tumor biology</a:t>
            </a:r>
          </a:p>
          <a:p>
            <a:pPr marL="457200" indent="-457200" eaLnBrk="1" hangingPunct="1">
              <a:buFont typeface="Arial" panose="020B0604020202020204" pitchFamily="34" charset="0"/>
              <a:buChar char="•"/>
            </a:pPr>
            <a:r>
              <a:rPr lang="en-US" altLang="en-US"/>
              <a:t>Tumor antigens</a:t>
            </a:r>
          </a:p>
          <a:p>
            <a:pPr marL="457200" indent="-457200" eaLnBrk="1" hangingPunct="1">
              <a:buFont typeface="Arial" panose="020B0604020202020204" pitchFamily="34" charset="0"/>
              <a:buChar char="•"/>
            </a:pPr>
            <a:r>
              <a:rPr lang="en-US" altLang="en-US"/>
              <a:t>Clinically relevant tumor markers</a:t>
            </a:r>
          </a:p>
          <a:p>
            <a:pPr marL="457200" indent="-457200" eaLnBrk="1" hangingPunct="1">
              <a:buFont typeface="Arial" panose="020B0604020202020204" pitchFamily="34" charset="0"/>
              <a:buChar char="•"/>
            </a:pPr>
            <a:r>
              <a:rPr lang="en-US" altLang="en-US"/>
              <a:t>Laboratory tests for tumors</a:t>
            </a:r>
          </a:p>
          <a:p>
            <a:pPr marL="457200" indent="-457200" eaLnBrk="1" hangingPunct="1">
              <a:buFont typeface="Arial" panose="020B0604020202020204" pitchFamily="34" charset="0"/>
              <a:buChar char="•"/>
            </a:pPr>
            <a:r>
              <a:rPr lang="en-US" altLang="en-US"/>
              <a:t>Immune defenses against tumors</a:t>
            </a:r>
          </a:p>
          <a:p>
            <a:pPr marL="457200" indent="-457200" eaLnBrk="1" hangingPunct="1">
              <a:buFont typeface="Arial" panose="020B0604020202020204" pitchFamily="34" charset="0"/>
              <a:buChar char="•"/>
            </a:pPr>
            <a:r>
              <a:rPr lang="en-US" altLang="en-US"/>
              <a:t>Immunoediting and tumor escape</a:t>
            </a:r>
          </a:p>
          <a:p>
            <a:pPr marL="457200" indent="-457200" eaLnBrk="1" hangingPunct="1">
              <a:buFont typeface="Arial" panose="020B0604020202020204" pitchFamily="34" charset="0"/>
              <a:buChar char="•"/>
            </a:pPr>
            <a:r>
              <a:rPr lang="en-US" altLang="en-US"/>
              <a:t>Immunotherapy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131763"/>
            <a:ext cx="9144000" cy="685800"/>
          </a:xfrm>
        </p:spPr>
        <p:txBody>
          <a:bodyPr/>
          <a:lstStyle/>
          <a:p>
            <a:pPr eaLnBrk="1" hangingPunct="1"/>
            <a:r>
              <a:rPr lang="en-US" altLang="en-US">
                <a:ea typeface="Adobe Heiti Std R"/>
              </a:rPr>
              <a:t>Passive Immunotherapy</a:t>
            </a:r>
          </a:p>
        </p:txBody>
      </p:sp>
      <p:sp>
        <p:nvSpPr>
          <p:cNvPr id="3" name="Content Placeholder 2"/>
          <p:cNvSpPr>
            <a:spLocks noGrp="1"/>
          </p:cNvSpPr>
          <p:nvPr>
            <p:ph idx="1"/>
          </p:nvPr>
        </p:nvSpPr>
        <p:spPr/>
        <p:txBody>
          <a:bodyPr/>
          <a:lstStyle/>
          <a:p>
            <a:pPr marL="457200" indent="-457200" eaLnBrk="1" hangingPunct="1">
              <a:buFont typeface="Arial" panose="020B0604020202020204" pitchFamily="34" charset="0"/>
              <a:buChar char="•"/>
              <a:defRPr/>
            </a:pPr>
            <a:r>
              <a:rPr lang="en-US" dirty="0"/>
              <a:t>Monoclonal antibodies that target specific tumor antigens:</a:t>
            </a:r>
          </a:p>
          <a:p>
            <a:pPr marL="914400" lvl="1" indent="-457200" eaLnBrk="1" hangingPunct="1">
              <a:buFont typeface="Arial" panose="020B0604020202020204" pitchFamily="34" charset="0"/>
              <a:buChar char="•"/>
              <a:defRPr/>
            </a:pPr>
            <a:r>
              <a:rPr lang="en-US" dirty="0"/>
              <a:t>Surface antigens</a:t>
            </a:r>
          </a:p>
          <a:p>
            <a:pPr marL="914400" lvl="1" indent="-457200" eaLnBrk="1" hangingPunct="1">
              <a:buFont typeface="Arial" panose="020B0604020202020204" pitchFamily="34" charset="0"/>
              <a:buChar char="•"/>
              <a:defRPr/>
            </a:pPr>
            <a:r>
              <a:rPr lang="en-US" dirty="0"/>
              <a:t>Receptors</a:t>
            </a:r>
          </a:p>
          <a:p>
            <a:pPr marL="914400" lvl="1" indent="-457200" eaLnBrk="1" hangingPunct="1">
              <a:buFont typeface="Arial" panose="020B0604020202020204" pitchFamily="34" charset="0"/>
              <a:buChar char="•"/>
              <a:defRPr/>
            </a:pPr>
            <a:r>
              <a:rPr lang="en-US" dirty="0"/>
              <a:t>Angiogenesis factors</a:t>
            </a:r>
          </a:p>
          <a:p>
            <a:pPr marL="914400" lvl="1" indent="-457200" eaLnBrk="1" hangingPunct="1">
              <a:buFont typeface="Arial" panose="020B0604020202020204" pitchFamily="34" charset="0"/>
              <a:buChar char="•"/>
              <a:defRPr/>
            </a:pPr>
            <a:r>
              <a:rPr lang="en-US" dirty="0"/>
              <a:t>Molecules that block T-cell activation</a:t>
            </a:r>
          </a:p>
          <a:p>
            <a:pPr marL="914400" lvl="1" indent="-457200" eaLnBrk="1" hangingPunct="1">
              <a:buFont typeface="Arial" panose="020B0604020202020204" pitchFamily="34" charset="0"/>
              <a:buChar char="•"/>
              <a:defRPr/>
            </a:pPr>
            <a:r>
              <a:rPr lang="en-US" dirty="0"/>
              <a:t>Antibody</a:t>
            </a:r>
            <a:r>
              <a:rPr lang="en-US" dirty="0">
                <a:cs typeface="Calibri" panose="020F0502020204030204" pitchFamily="34" charset="0"/>
              </a:rPr>
              <a:t>–</a:t>
            </a:r>
            <a:r>
              <a:rPr lang="en-US" dirty="0"/>
              <a:t>drug conjugates</a:t>
            </a:r>
          </a:p>
          <a:p>
            <a:pPr lvl="1" eaLnBrk="1" hangingPunct="1">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a:ea typeface="Adobe Heiti Std R"/>
              </a:rPr>
              <a:t>Adoptive Immunotherapy</a:t>
            </a:r>
          </a:p>
        </p:txBody>
      </p:sp>
      <p:sp>
        <p:nvSpPr>
          <p:cNvPr id="37891" name="Content Placeholder 3"/>
          <p:cNvSpPr>
            <a:spLocks noGrp="1"/>
          </p:cNvSpPr>
          <p:nvPr>
            <p:ph sz="half" idx="1"/>
          </p:nvPr>
        </p:nvSpPr>
        <p:spPr/>
        <p:txBody>
          <a:bodyPr/>
          <a:lstStyle/>
          <a:p>
            <a:pPr marL="457200" indent="-457200" eaLnBrk="1" hangingPunct="1">
              <a:buFont typeface="Arial" panose="020B0604020202020204" pitchFamily="34" charset="0"/>
              <a:buChar char="•"/>
            </a:pPr>
            <a:r>
              <a:rPr lang="en-US" altLang="en-US"/>
              <a:t>Transfer of cells of immune system </a:t>
            </a:r>
          </a:p>
          <a:p>
            <a:pPr marL="457200" indent="-457200" eaLnBrk="1" hangingPunct="1">
              <a:buFont typeface="Arial" panose="020B0604020202020204" pitchFamily="34" charset="0"/>
              <a:buChar char="•"/>
            </a:pPr>
            <a:r>
              <a:rPr lang="en-US" altLang="en-US"/>
              <a:t>TILs to melanoma patients</a:t>
            </a:r>
          </a:p>
          <a:p>
            <a:pPr marL="457200" indent="-457200" eaLnBrk="1" hangingPunct="1">
              <a:buFont typeface="Arial" panose="020B0604020202020204" pitchFamily="34" charset="0"/>
              <a:buChar char="•"/>
            </a:pPr>
            <a:r>
              <a:rPr lang="en-US" altLang="en-US"/>
              <a:t>Genetically engineered T cells</a:t>
            </a:r>
          </a:p>
        </p:txBody>
      </p:sp>
      <p:pic>
        <p:nvPicPr>
          <p:cNvPr id="7170" name="Picture 2" descr="D:\AMAR\FADC5\2016\08_Dec_Stevens; Clinical Immunology and Serology 4e_PPT\Stevens; Clinical Immunology and Serology 4e-20161208T070846Z\Stevens_ Clinical Immunology and Serology 4e\SAVE FOR WEB\F17_08.jpg"/>
          <p:cNvPicPr>
            <a:picLocks noChangeAspect="1" noChangeArrowheads="1"/>
          </p:cNvPicPr>
          <p:nvPr/>
        </p:nvPicPr>
        <p:blipFill>
          <a:blip r:embed="rId3" cstate="print"/>
          <a:srcRect/>
          <a:stretch>
            <a:fillRect/>
          </a:stretch>
        </p:blipFill>
        <p:spPr bwMode="auto">
          <a:xfrm>
            <a:off x="4477286" y="1981200"/>
            <a:ext cx="4209514" cy="369822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131763"/>
            <a:ext cx="9144000" cy="685800"/>
          </a:xfrm>
        </p:spPr>
        <p:txBody>
          <a:bodyPr/>
          <a:lstStyle/>
          <a:p>
            <a:pPr eaLnBrk="1" hangingPunct="1"/>
            <a:r>
              <a:rPr lang="en-US" altLang="en-US">
                <a:ea typeface="Adobe Heiti Std R"/>
              </a:rPr>
              <a:t>Summary</a:t>
            </a:r>
          </a:p>
        </p:txBody>
      </p:sp>
      <p:sp>
        <p:nvSpPr>
          <p:cNvPr id="3" name="Content Placeholder 2"/>
          <p:cNvSpPr>
            <a:spLocks noGrp="1"/>
          </p:cNvSpPr>
          <p:nvPr>
            <p:ph idx="1"/>
          </p:nvPr>
        </p:nvSpPr>
        <p:spPr/>
        <p:txBody>
          <a:bodyPr>
            <a:normAutofit fontScale="85000" lnSpcReduction="10000"/>
          </a:bodyPr>
          <a:lstStyle/>
          <a:p>
            <a:pPr marL="457200" indent="-457200" eaLnBrk="1" hangingPunct="1">
              <a:buFont typeface="Arial" panose="020B0604020202020204" pitchFamily="34" charset="0"/>
              <a:buChar char="•"/>
              <a:defRPr/>
            </a:pPr>
            <a:r>
              <a:rPr lang="en-US" dirty="0"/>
              <a:t>Development of a malignant tumor (cancer) results from exposure to environmental factors that induce mutations in proto-oncogenes and tumor-suppressor genes</a:t>
            </a:r>
          </a:p>
          <a:p>
            <a:pPr marL="457200" indent="-457200" eaLnBrk="1" hangingPunct="1">
              <a:buFont typeface="Arial" panose="020B0604020202020204" pitchFamily="34" charset="0"/>
              <a:buChar char="•"/>
              <a:defRPr/>
            </a:pPr>
            <a:r>
              <a:rPr lang="en-US" dirty="0"/>
              <a:t>Tumor cells possess altered properties, such as resistance to apoptosis, unregulated proliferation, invasion of nearby and distant tissues, genomic instability, and resistance to immune defenses</a:t>
            </a:r>
          </a:p>
          <a:p>
            <a:pPr marL="457200" indent="-457200" eaLnBrk="1" hangingPunct="1">
              <a:buFont typeface="Arial" panose="020B0604020202020204" pitchFamily="34" charset="0"/>
              <a:buChar char="•"/>
              <a:defRPr/>
            </a:pPr>
            <a:r>
              <a:rPr lang="en-US" dirty="0"/>
              <a:t>Immune cells recognize altered antigens on the tumor cell surface; these antigens can be tumor specific or tumor associated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131763"/>
            <a:ext cx="9144000" cy="685800"/>
          </a:xfrm>
        </p:spPr>
        <p:txBody>
          <a:bodyPr/>
          <a:lstStyle/>
          <a:p>
            <a:pPr eaLnBrk="1" hangingPunct="1"/>
            <a:r>
              <a:rPr lang="en-US" altLang="en-US">
                <a:ea typeface="Adobe Heiti Std R"/>
              </a:rPr>
              <a:t>Summary</a:t>
            </a:r>
          </a:p>
        </p:txBody>
      </p:sp>
      <p:sp>
        <p:nvSpPr>
          <p:cNvPr id="3" name="Content Placeholder 2"/>
          <p:cNvSpPr>
            <a:spLocks noGrp="1"/>
          </p:cNvSpPr>
          <p:nvPr>
            <p:ph idx="1"/>
          </p:nvPr>
        </p:nvSpPr>
        <p:spPr/>
        <p:txBody>
          <a:bodyPr>
            <a:normAutofit fontScale="92500"/>
          </a:bodyPr>
          <a:lstStyle/>
          <a:p>
            <a:pPr marL="457200" indent="-457200" eaLnBrk="1" hangingPunct="1">
              <a:buFont typeface="Arial" panose="020B0604020202020204" pitchFamily="34" charset="0"/>
              <a:buChar char="•"/>
              <a:defRPr/>
            </a:pPr>
            <a:r>
              <a:rPr lang="en-US" dirty="0"/>
              <a:t>The immune defenses that destroy tumor cells are the same mechanisms that attack pathogens</a:t>
            </a:r>
          </a:p>
          <a:p>
            <a:pPr marL="457200" indent="-457200" eaLnBrk="1" hangingPunct="1">
              <a:buFont typeface="Arial" panose="020B0604020202020204" pitchFamily="34" charset="0"/>
              <a:buChar char="•"/>
              <a:defRPr/>
            </a:pPr>
            <a:r>
              <a:rPr lang="en-US" dirty="0"/>
              <a:t>Innate defenses involve NK cells and macrophages</a:t>
            </a:r>
          </a:p>
          <a:p>
            <a:pPr marL="457200" indent="-457200" eaLnBrk="1" hangingPunct="1">
              <a:buFont typeface="Arial" panose="020B0604020202020204" pitchFamily="34" charset="0"/>
              <a:buChar char="•"/>
              <a:defRPr/>
            </a:pPr>
            <a:r>
              <a:rPr lang="en-US" dirty="0"/>
              <a:t>Adaptive defenses against tumors involve cytotoxic T cells, dendritic cells, and antibodies</a:t>
            </a:r>
          </a:p>
          <a:p>
            <a:pPr marL="457200" indent="-457200" eaLnBrk="1" hangingPunct="1">
              <a:buFont typeface="Arial" panose="020B0604020202020204" pitchFamily="34" charset="0"/>
              <a:buChar char="•"/>
              <a:defRPr/>
            </a:pPr>
            <a:r>
              <a:rPr lang="en-US" dirty="0"/>
              <a:t>Through immunosurveillance, the immune system can recognize and destroy tumor cells before they become clinically evident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131763"/>
            <a:ext cx="9144000" cy="685800"/>
          </a:xfrm>
        </p:spPr>
        <p:txBody>
          <a:bodyPr/>
          <a:lstStyle/>
          <a:p>
            <a:pPr eaLnBrk="1" hangingPunct="1"/>
            <a:r>
              <a:rPr lang="en-US" altLang="en-US">
                <a:ea typeface="Adobe Heiti Std R"/>
              </a:rPr>
              <a:t>Summary</a:t>
            </a:r>
          </a:p>
        </p:txBody>
      </p:sp>
      <p:sp>
        <p:nvSpPr>
          <p:cNvPr id="3" name="Content Placeholder 2"/>
          <p:cNvSpPr>
            <a:spLocks noGrp="1"/>
          </p:cNvSpPr>
          <p:nvPr>
            <p:ph idx="1"/>
          </p:nvPr>
        </p:nvSpPr>
        <p:spPr/>
        <p:txBody>
          <a:bodyPr>
            <a:normAutofit lnSpcReduction="10000"/>
          </a:bodyPr>
          <a:lstStyle/>
          <a:p>
            <a:pPr marL="457200" indent="-457200" eaLnBrk="1" hangingPunct="1">
              <a:buFont typeface="Arial" panose="020B0604020202020204" pitchFamily="34" charset="0"/>
              <a:buChar char="•"/>
              <a:defRPr/>
            </a:pPr>
            <a:r>
              <a:rPr lang="en-US" dirty="0"/>
              <a:t>Tumor cells can undergo genetic changes that allow them to change their phenotype to become less immunogenic (immunoediting); they can progress from a state of equilibrium to being able to escape immune defenses</a:t>
            </a:r>
          </a:p>
          <a:p>
            <a:pPr marL="457200" indent="-457200" eaLnBrk="1" hangingPunct="1">
              <a:buFont typeface="Arial" panose="020B0604020202020204" pitchFamily="34" charset="0"/>
              <a:buChar char="•"/>
              <a:defRPr/>
            </a:pPr>
            <a:r>
              <a:rPr lang="en-US" dirty="0"/>
              <a:t>Some tumor antigens circulate in the serum and can be used in cancer screening, diagnosis, prognosis, and patient monitoring; examples include AFP, CA 19-9, CA 125, CEA, hCG and PSA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131763"/>
            <a:ext cx="9144000" cy="685800"/>
          </a:xfrm>
        </p:spPr>
        <p:txBody>
          <a:bodyPr/>
          <a:lstStyle/>
          <a:p>
            <a:pPr eaLnBrk="1" hangingPunct="1"/>
            <a:r>
              <a:rPr lang="en-US" altLang="en-US">
                <a:ea typeface="Adobe Heiti Std R"/>
              </a:rPr>
              <a:t>Summary</a:t>
            </a:r>
          </a:p>
        </p:txBody>
      </p:sp>
      <p:sp>
        <p:nvSpPr>
          <p:cNvPr id="3" name="Content Placeholder 2"/>
          <p:cNvSpPr>
            <a:spLocks noGrp="1"/>
          </p:cNvSpPr>
          <p:nvPr>
            <p:ph idx="1"/>
          </p:nvPr>
        </p:nvSpPr>
        <p:spPr/>
        <p:txBody>
          <a:bodyPr>
            <a:normAutofit fontScale="85000" lnSpcReduction="10000"/>
          </a:bodyPr>
          <a:lstStyle/>
          <a:p>
            <a:pPr marL="457200" indent="-457200" eaLnBrk="1" hangingPunct="1">
              <a:buFont typeface="Arial" panose="020B0604020202020204" pitchFamily="34" charset="0"/>
              <a:buChar char="•"/>
              <a:defRPr/>
            </a:pPr>
            <a:r>
              <a:rPr lang="en-US" dirty="0"/>
              <a:t>Serum tumor markers are most often detected by sensitive, automated immunoassays; however, false positives can be caused by cross-reactivity or interference by heterophile antibodies, and false decreases can result from antigen excess</a:t>
            </a:r>
          </a:p>
          <a:p>
            <a:pPr marL="457200" indent="-457200" eaLnBrk="1" hangingPunct="1">
              <a:buFont typeface="Arial" panose="020B0604020202020204" pitchFamily="34" charset="0"/>
              <a:buChar char="•"/>
              <a:defRPr/>
            </a:pPr>
            <a:r>
              <a:rPr lang="en-US" dirty="0"/>
              <a:t>Immunotherapy harnesses the ability of the immune system to destroy tumors</a:t>
            </a:r>
          </a:p>
          <a:p>
            <a:pPr marL="457200" indent="-457200" eaLnBrk="1" hangingPunct="1">
              <a:buFont typeface="Arial" panose="020B0604020202020204" pitchFamily="34" charset="0"/>
              <a:buChar char="•"/>
              <a:defRPr/>
            </a:pPr>
            <a:r>
              <a:rPr lang="en-US" dirty="0"/>
              <a:t>Immunotherapy can be active (e.g., cancer vaccines), passive (e.g., cytokines and monoclonal antibodies), or adoptive (e.g., infusion of TILs).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a:ea typeface="Adobe Heiti Std R"/>
              </a:rPr>
              <a:t>Introduction to Tumor Biology </a:t>
            </a:r>
          </a:p>
        </p:txBody>
      </p:sp>
      <p:sp>
        <p:nvSpPr>
          <p:cNvPr id="3" name="Content Placeholder 2"/>
          <p:cNvSpPr>
            <a:spLocks noGrp="1"/>
          </p:cNvSpPr>
          <p:nvPr>
            <p:ph sz="half" idx="1"/>
          </p:nvPr>
        </p:nvSpPr>
        <p:spPr/>
        <p:txBody>
          <a:bodyPr>
            <a:normAutofit lnSpcReduction="10000"/>
          </a:bodyPr>
          <a:lstStyle/>
          <a:p>
            <a:pPr marL="457200" indent="-457200" eaLnBrk="1" hangingPunct="1">
              <a:buFont typeface="Arial" panose="020B0604020202020204" pitchFamily="34" charset="0"/>
              <a:buChar char="•"/>
              <a:defRPr/>
            </a:pPr>
            <a:r>
              <a:rPr lang="en-US" dirty="0"/>
              <a:t>Tumor (neoplasm) = an abnormal cell mass</a:t>
            </a:r>
          </a:p>
          <a:p>
            <a:pPr marL="800100" lvl="1" indent="-342900" eaLnBrk="1" hangingPunct="1">
              <a:buFont typeface="Arial" panose="020B0604020202020204" pitchFamily="34" charset="0"/>
              <a:buChar char="•"/>
              <a:defRPr/>
            </a:pPr>
            <a:r>
              <a:rPr lang="en-US" dirty="0"/>
              <a:t>Benign or malignant</a:t>
            </a:r>
          </a:p>
          <a:p>
            <a:pPr marL="457200" indent="-457200" eaLnBrk="1" hangingPunct="1">
              <a:buFont typeface="Arial" panose="020B0604020202020204" pitchFamily="34" charset="0"/>
              <a:buChar char="•"/>
              <a:defRPr/>
            </a:pPr>
            <a:r>
              <a:rPr lang="en-US" dirty="0"/>
              <a:t>Cancer = malignant tumor that can spread</a:t>
            </a:r>
          </a:p>
          <a:p>
            <a:pPr marL="800100" lvl="1" indent="-342900" eaLnBrk="1" hangingPunct="1">
              <a:buFont typeface="Arial" panose="020B0604020202020204" pitchFamily="34" charset="0"/>
              <a:buChar char="•"/>
              <a:defRPr/>
            </a:pPr>
            <a:r>
              <a:rPr lang="en-US" dirty="0"/>
              <a:t>Caused by mutations in proto-oncogenes and tumor-suppressor genes</a:t>
            </a:r>
          </a:p>
          <a:p>
            <a:pPr marL="800100" lvl="1" indent="-342900" eaLnBrk="1" hangingPunct="1">
              <a:buFont typeface="Arial" panose="020B0604020202020204" pitchFamily="34" charset="0"/>
              <a:buChar char="•"/>
              <a:defRPr/>
            </a:pPr>
            <a:r>
              <a:rPr lang="en-US" dirty="0"/>
              <a:t>Uncontrolled cell division and other characteristics</a:t>
            </a:r>
          </a:p>
          <a:p>
            <a:pPr lvl="1" eaLnBrk="1" hangingPunct="1">
              <a:defRPr/>
            </a:pPr>
            <a:endParaRPr lang="en-US" dirty="0"/>
          </a:p>
        </p:txBody>
      </p:sp>
      <p:pic>
        <p:nvPicPr>
          <p:cNvPr id="1027" name="Picture 3" descr="D:\AMAR\FADC5\2016\08_Dec_Stevens; Clinical Immunology and Serology 4e_PPT\Stevens; Clinical Immunology and Serology 4e-20161208T070846Z\Stevens_ Clinical Immunology and Serology 4e\SAVE FOR WEB\F17_01.jpg"/>
          <p:cNvPicPr>
            <a:picLocks noChangeAspect="1" noChangeArrowheads="1"/>
          </p:cNvPicPr>
          <p:nvPr/>
        </p:nvPicPr>
        <p:blipFill>
          <a:blip r:embed="rId3" cstate="print"/>
          <a:srcRect/>
          <a:stretch>
            <a:fillRect/>
          </a:stretch>
        </p:blipFill>
        <p:spPr bwMode="auto">
          <a:xfrm>
            <a:off x="4865059" y="1745706"/>
            <a:ext cx="3879696" cy="438750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a:ea typeface="Adobe Heiti Std R"/>
              </a:rPr>
              <a:t>Characteristics of Cancer Cells</a:t>
            </a:r>
          </a:p>
        </p:txBody>
      </p:sp>
      <p:sp>
        <p:nvSpPr>
          <p:cNvPr id="9219" name="Content Placeholder 2"/>
          <p:cNvSpPr>
            <a:spLocks noGrp="1"/>
          </p:cNvSpPr>
          <p:nvPr>
            <p:ph sz="half" idx="1"/>
          </p:nvPr>
        </p:nvSpPr>
        <p:spPr/>
        <p:txBody>
          <a:bodyPr/>
          <a:lstStyle/>
          <a:p>
            <a:pPr marL="457200" indent="-457200" eaLnBrk="1" hangingPunct="1">
              <a:buFont typeface="Arial" panose="020B0604020202020204" pitchFamily="34" charset="0"/>
              <a:buChar char="•"/>
            </a:pPr>
            <a:r>
              <a:rPr lang="en-US" altLang="en-US"/>
              <a:t>Sustained proliferation</a:t>
            </a:r>
          </a:p>
          <a:p>
            <a:pPr marL="457200" indent="-457200" eaLnBrk="1" hangingPunct="1">
              <a:buFont typeface="Arial" panose="020B0604020202020204" pitchFamily="34" charset="0"/>
              <a:buChar char="•"/>
            </a:pPr>
            <a:r>
              <a:rPr lang="en-US" altLang="en-US"/>
              <a:t>Resist death</a:t>
            </a:r>
          </a:p>
          <a:p>
            <a:pPr marL="457200" indent="-457200" eaLnBrk="1" hangingPunct="1">
              <a:buFont typeface="Arial" panose="020B0604020202020204" pitchFamily="34" charset="0"/>
              <a:buChar char="•"/>
            </a:pPr>
            <a:r>
              <a:rPr lang="en-US" altLang="en-US"/>
              <a:t>Induce angiogenesis</a:t>
            </a:r>
          </a:p>
          <a:p>
            <a:pPr marL="457200" indent="-457200" eaLnBrk="1" hangingPunct="1">
              <a:buFont typeface="Arial" panose="020B0604020202020204" pitchFamily="34" charset="0"/>
              <a:buChar char="•"/>
            </a:pPr>
            <a:r>
              <a:rPr lang="en-US" altLang="en-US"/>
              <a:t>Immortality</a:t>
            </a:r>
          </a:p>
          <a:p>
            <a:pPr marL="457200" indent="-457200" eaLnBrk="1" hangingPunct="1">
              <a:buFont typeface="Arial" panose="020B0604020202020204" pitchFamily="34" charset="0"/>
              <a:buChar char="•"/>
            </a:pPr>
            <a:r>
              <a:rPr lang="en-US" altLang="en-US"/>
              <a:t>Invasion and metastasis</a:t>
            </a:r>
          </a:p>
          <a:p>
            <a:pPr marL="457200" indent="-457200" eaLnBrk="1" hangingPunct="1">
              <a:buFont typeface="Arial" panose="020B0604020202020204" pitchFamily="34" charset="0"/>
              <a:buChar char="•"/>
            </a:pPr>
            <a:r>
              <a:rPr lang="en-US" altLang="en-US"/>
              <a:t>Avoid suppressors of cell growth</a:t>
            </a:r>
          </a:p>
        </p:txBody>
      </p:sp>
      <p:sp>
        <p:nvSpPr>
          <p:cNvPr id="4" name="Content Placeholder 3"/>
          <p:cNvSpPr>
            <a:spLocks noGrp="1"/>
          </p:cNvSpPr>
          <p:nvPr>
            <p:ph sz="half" idx="2"/>
          </p:nvPr>
        </p:nvSpPr>
        <p:spPr/>
        <p:txBody>
          <a:bodyPr>
            <a:normAutofit/>
          </a:bodyPr>
          <a:lstStyle/>
          <a:p>
            <a:pPr marL="457200" indent="-457200" eaLnBrk="1" hangingPunct="1">
              <a:buFont typeface="Arial" panose="020B0604020202020204" pitchFamily="34" charset="0"/>
              <a:buChar char="•"/>
              <a:defRPr/>
            </a:pPr>
            <a:r>
              <a:rPr lang="en-US" dirty="0"/>
              <a:t>Altered metabolism</a:t>
            </a:r>
          </a:p>
          <a:p>
            <a:pPr marL="457200" indent="-457200" eaLnBrk="1" hangingPunct="1">
              <a:buFont typeface="Arial" panose="020B0604020202020204" pitchFamily="34" charset="0"/>
              <a:buChar char="•"/>
              <a:defRPr/>
            </a:pPr>
            <a:r>
              <a:rPr lang="en-US" dirty="0"/>
              <a:t>Evasion of immune defenses</a:t>
            </a:r>
          </a:p>
          <a:p>
            <a:pPr marL="457200" indent="-457200" eaLnBrk="1" hangingPunct="1">
              <a:buFont typeface="Arial" panose="020B0604020202020204" pitchFamily="34" charset="0"/>
              <a:buChar char="•"/>
              <a:defRPr/>
            </a:pPr>
            <a:r>
              <a:rPr lang="en-US" dirty="0"/>
              <a:t>Genomic instability</a:t>
            </a:r>
          </a:p>
          <a:p>
            <a:pPr marL="457200" indent="-457200" eaLnBrk="1" hangingPunct="1">
              <a:buFont typeface="Arial" panose="020B0604020202020204" pitchFamily="34" charset="0"/>
              <a:buChar char="•"/>
              <a:defRPr/>
            </a:pPr>
            <a:r>
              <a:rPr lang="en-US" dirty="0"/>
              <a:t>Accelerated growth in presence of inflammation</a:t>
            </a:r>
          </a:p>
          <a:p>
            <a:pPr eaLnBrk="1" hangingPunct="1">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a:ea typeface="Adobe Heiti Std R"/>
              </a:rPr>
              <a:t>Tumor-Specific Antigens (TSAs)</a:t>
            </a:r>
          </a:p>
        </p:txBody>
      </p:sp>
      <p:sp>
        <p:nvSpPr>
          <p:cNvPr id="11267" name="Content Placeholder 2"/>
          <p:cNvSpPr>
            <a:spLocks noGrp="1"/>
          </p:cNvSpPr>
          <p:nvPr>
            <p:ph sz="half" idx="1"/>
          </p:nvPr>
        </p:nvSpPr>
        <p:spPr>
          <a:xfrm>
            <a:off x="457200" y="1600200"/>
            <a:ext cx="8077200" cy="4525963"/>
          </a:xfrm>
        </p:spPr>
        <p:txBody>
          <a:bodyPr/>
          <a:lstStyle/>
          <a:p>
            <a:pPr marL="457200" indent="-457200" eaLnBrk="1" hangingPunct="1">
              <a:buFont typeface="Arial" panose="020B0604020202020204" pitchFamily="34" charset="0"/>
              <a:buChar char="•"/>
            </a:pPr>
            <a:r>
              <a:rPr lang="en-US" altLang="en-US" dirty="0"/>
              <a:t>Unique to the tumor</a:t>
            </a:r>
          </a:p>
          <a:p>
            <a:pPr marL="457200" indent="-457200" eaLnBrk="1" hangingPunct="1">
              <a:buFont typeface="Arial" panose="020B0604020202020204" pitchFamily="34" charset="0"/>
              <a:buChar char="•"/>
            </a:pPr>
            <a:r>
              <a:rPr lang="en-US" altLang="en-US" dirty="0"/>
              <a:t>Coded by mutated proto-</a:t>
            </a:r>
            <a:r>
              <a:rPr lang="en-US" altLang="en-US" dirty="0" err="1"/>
              <a:t>oncogenes</a:t>
            </a:r>
            <a:r>
              <a:rPr lang="en-US" altLang="en-US" dirty="0"/>
              <a:t> or tumor-suppressor genes</a:t>
            </a:r>
          </a:p>
          <a:p>
            <a:pPr marL="457200" indent="-457200" eaLnBrk="1" hangingPunct="1">
              <a:buFont typeface="Arial" panose="020B0604020202020204" pitchFamily="34" charset="0"/>
              <a:buChar char="•"/>
            </a:pPr>
            <a:r>
              <a:rPr lang="en-US" altLang="en-US" dirty="0"/>
              <a:t>Examples</a:t>
            </a:r>
          </a:p>
          <a:p>
            <a:pPr marL="800100" lvl="1" indent="-342900" eaLnBrk="1" hangingPunct="1">
              <a:buFont typeface="Arial" panose="020B0604020202020204" pitchFamily="34" charset="0"/>
              <a:buChar char="•"/>
            </a:pPr>
            <a:r>
              <a:rPr lang="en-US" altLang="en-US" sz="2200" dirty="0"/>
              <a:t>BCR/ABL gene rearrangement in CML</a:t>
            </a:r>
          </a:p>
          <a:p>
            <a:pPr marL="800100" lvl="1" indent="-342900" eaLnBrk="1" hangingPunct="1">
              <a:buFont typeface="Arial" panose="020B0604020202020204" pitchFamily="34" charset="0"/>
              <a:buChar char="•"/>
            </a:pPr>
            <a:r>
              <a:rPr lang="en-US" altLang="en-US" sz="2200" dirty="0"/>
              <a:t>Antigens coded for by cancer-causing viruses (e.g., EBV, HPV, HTLV-I)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a:ea typeface="Adobe Heiti Std R"/>
              </a:rPr>
              <a:t>Tumor-Specific Antigens (TSAs)</a:t>
            </a:r>
          </a:p>
        </p:txBody>
      </p:sp>
      <p:pic>
        <p:nvPicPr>
          <p:cNvPr id="2050" name="Picture 2" descr="D:\AMAR\FADC5\2016\08_Dec_Stevens; Clinical Immunology and Serology 4e_PPT\Stevens; Clinical Immunology and Serology 4e-20161208T070846Z\Stevens_ Clinical Immunology and Serology 4e\SAVE FOR WEB\F17_02.jpg"/>
          <p:cNvPicPr>
            <a:picLocks noChangeAspect="1" noChangeArrowheads="1"/>
          </p:cNvPicPr>
          <p:nvPr/>
        </p:nvPicPr>
        <p:blipFill>
          <a:blip r:embed="rId3" cstate="print"/>
          <a:srcRect/>
          <a:stretch>
            <a:fillRect/>
          </a:stretch>
        </p:blipFill>
        <p:spPr bwMode="auto">
          <a:xfrm>
            <a:off x="384757" y="1754460"/>
            <a:ext cx="8374486" cy="426534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131763"/>
            <a:ext cx="9144000" cy="685800"/>
          </a:xfrm>
        </p:spPr>
        <p:txBody>
          <a:bodyPr/>
          <a:lstStyle/>
          <a:p>
            <a:pPr eaLnBrk="1" hangingPunct="1"/>
            <a:r>
              <a:rPr lang="en-US" altLang="en-US">
                <a:ea typeface="Adobe Heiti Std R"/>
              </a:rPr>
              <a:t>Tumor-Associated Antigens (TAAs)</a:t>
            </a:r>
          </a:p>
        </p:txBody>
      </p:sp>
      <p:sp>
        <p:nvSpPr>
          <p:cNvPr id="3" name="Content Placeholder 2"/>
          <p:cNvSpPr>
            <a:spLocks noGrp="1"/>
          </p:cNvSpPr>
          <p:nvPr>
            <p:ph idx="1"/>
          </p:nvPr>
        </p:nvSpPr>
        <p:spPr/>
        <p:txBody>
          <a:bodyPr>
            <a:normAutofit fontScale="92500" lnSpcReduction="20000"/>
          </a:bodyPr>
          <a:lstStyle/>
          <a:p>
            <a:pPr marL="457200" indent="-457200" eaLnBrk="1" hangingPunct="1">
              <a:buFont typeface="Arial" panose="020B0604020202020204" pitchFamily="34" charset="0"/>
              <a:buChar char="•"/>
              <a:defRPr/>
            </a:pPr>
            <a:r>
              <a:rPr lang="en-US" dirty="0"/>
              <a:t>Expressed in tumor cells and normal cells</a:t>
            </a:r>
          </a:p>
          <a:p>
            <a:pPr marL="457200" indent="-457200" eaLnBrk="1" hangingPunct="1">
              <a:buFont typeface="Arial" panose="020B0604020202020204" pitchFamily="34" charset="0"/>
              <a:buChar char="•"/>
              <a:defRPr/>
            </a:pPr>
            <a:r>
              <a:rPr lang="en-US" dirty="0"/>
              <a:t>Shared tumor-specific antigens</a:t>
            </a:r>
          </a:p>
          <a:p>
            <a:pPr marL="914400" lvl="1" indent="-457200" eaLnBrk="1" hangingPunct="1">
              <a:buFont typeface="Arial" panose="020B0604020202020204" pitchFamily="34" charset="0"/>
              <a:buChar char="•"/>
              <a:defRPr/>
            </a:pPr>
            <a:r>
              <a:rPr lang="en-US" dirty="0"/>
              <a:t>On many tumors but not most normal tissues</a:t>
            </a:r>
          </a:p>
          <a:p>
            <a:pPr marL="914400" lvl="1" indent="-457200" eaLnBrk="1" hangingPunct="1">
              <a:buFont typeface="Arial" panose="020B0604020202020204" pitchFamily="34" charset="0"/>
              <a:buChar char="•"/>
              <a:defRPr/>
            </a:pPr>
            <a:r>
              <a:rPr lang="en-US" dirty="0"/>
              <a:t>e.g., MAGE proteins on melanoma tumors</a:t>
            </a:r>
          </a:p>
          <a:p>
            <a:pPr marL="457200" indent="-457200" eaLnBrk="1" hangingPunct="1">
              <a:buFont typeface="Arial" panose="020B0604020202020204" pitchFamily="34" charset="0"/>
              <a:buChar char="•"/>
              <a:defRPr/>
            </a:pPr>
            <a:r>
              <a:rPr lang="en-US" dirty="0"/>
              <a:t>Differentiation antigens</a:t>
            </a:r>
          </a:p>
          <a:p>
            <a:pPr marL="914400" lvl="1" indent="-457200" eaLnBrk="1" hangingPunct="1">
              <a:buFont typeface="Arial" panose="020B0604020202020204" pitchFamily="34" charset="0"/>
              <a:buChar char="•"/>
              <a:defRPr/>
            </a:pPr>
            <a:r>
              <a:rPr lang="en-US" dirty="0"/>
              <a:t>On immature cells of a particular lineage</a:t>
            </a:r>
          </a:p>
          <a:p>
            <a:pPr marL="914400" lvl="1" indent="-457200" eaLnBrk="1" hangingPunct="1">
              <a:buFont typeface="Arial" panose="020B0604020202020204" pitchFamily="34" charset="0"/>
              <a:buChar char="•"/>
              <a:defRPr/>
            </a:pPr>
            <a:r>
              <a:rPr lang="en-US" dirty="0"/>
              <a:t>e.g., CD10 (CALLA), CEA, AFP, PSA</a:t>
            </a:r>
          </a:p>
          <a:p>
            <a:pPr marL="457200" indent="-457200" eaLnBrk="1" hangingPunct="1">
              <a:buFont typeface="Arial" panose="020B0604020202020204" pitchFamily="34" charset="0"/>
              <a:buChar char="•"/>
              <a:defRPr/>
            </a:pPr>
            <a:r>
              <a:rPr lang="en-US" dirty="0"/>
              <a:t>Overexpressed antigens</a:t>
            </a:r>
          </a:p>
          <a:p>
            <a:pPr marL="914400" lvl="1" indent="-457200" eaLnBrk="1" hangingPunct="1">
              <a:buFont typeface="Arial" panose="020B0604020202020204" pitchFamily="34" charset="0"/>
              <a:buChar char="•"/>
              <a:defRPr/>
            </a:pPr>
            <a:r>
              <a:rPr lang="en-US" dirty="0"/>
              <a:t>Found in higher levels on malignant cells</a:t>
            </a:r>
          </a:p>
          <a:p>
            <a:pPr marL="914400" lvl="1" indent="-457200" eaLnBrk="1" hangingPunct="1">
              <a:buFont typeface="Arial" panose="020B0604020202020204" pitchFamily="34" charset="0"/>
              <a:buChar char="•"/>
              <a:defRPr/>
            </a:pPr>
            <a:r>
              <a:rPr lang="en-US" dirty="0"/>
              <a:t>e.g., HER2, CA- 125, CA 19-9</a:t>
            </a:r>
          </a:p>
          <a:p>
            <a:pPr eaLnBrk="1" hangingPunct="1">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131763"/>
            <a:ext cx="9144000" cy="685800"/>
          </a:xfrm>
        </p:spPr>
        <p:txBody>
          <a:bodyPr/>
          <a:lstStyle/>
          <a:p>
            <a:pPr eaLnBrk="1" hangingPunct="1"/>
            <a:r>
              <a:rPr lang="en-US" altLang="en-US">
                <a:ea typeface="Adobe Heiti Std R"/>
              </a:rPr>
              <a:t>Clinically Relevant Tumor Markers</a:t>
            </a:r>
          </a:p>
        </p:txBody>
      </p:sp>
      <p:sp>
        <p:nvSpPr>
          <p:cNvPr id="15363" name="Content Placeholder 2"/>
          <p:cNvSpPr>
            <a:spLocks noGrp="1"/>
          </p:cNvSpPr>
          <p:nvPr>
            <p:ph idx="1"/>
          </p:nvPr>
        </p:nvSpPr>
        <p:spPr/>
        <p:txBody>
          <a:bodyPr/>
          <a:lstStyle/>
          <a:p>
            <a:pPr marL="457200" indent="-457200" eaLnBrk="1" hangingPunct="1">
              <a:buFont typeface="Arial" panose="020B0604020202020204" pitchFamily="34" charset="0"/>
              <a:buChar char="•"/>
            </a:pPr>
            <a:r>
              <a:rPr lang="en-US" altLang="en-US"/>
              <a:t>Biologic substances found in increased amounts in blood, body fluids, or tissues of patients with a specific type of cancer</a:t>
            </a:r>
          </a:p>
          <a:p>
            <a:pPr marL="457200" indent="-457200" eaLnBrk="1" hangingPunct="1">
              <a:buFont typeface="Arial" panose="020B0604020202020204" pitchFamily="34" charset="0"/>
              <a:buChar char="•"/>
            </a:pPr>
            <a:r>
              <a:rPr lang="en-US" altLang="en-US"/>
              <a:t>Concentration in serum depends on amount of tumor proliferation and tumor size </a:t>
            </a:r>
          </a:p>
          <a:p>
            <a:pPr marL="457200" indent="-457200" eaLnBrk="1" hangingPunct="1">
              <a:buFont typeface="Arial" panose="020B0604020202020204" pitchFamily="34" charset="0"/>
              <a:buChar char="•"/>
            </a:pPr>
            <a:r>
              <a:rPr lang="en-US" altLang="en-US"/>
              <a:t>Elevated level indicates significant tumor mass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131763"/>
            <a:ext cx="9144000" cy="685800"/>
          </a:xfrm>
        </p:spPr>
        <p:txBody>
          <a:bodyPr/>
          <a:lstStyle/>
          <a:p>
            <a:pPr eaLnBrk="1" hangingPunct="1"/>
            <a:r>
              <a:rPr lang="en-US" altLang="en-US">
                <a:ea typeface="Adobe Heiti Std R"/>
              </a:rPr>
              <a:t>Clinical Uses of Tumor Markers</a:t>
            </a:r>
          </a:p>
        </p:txBody>
      </p:sp>
      <p:sp>
        <p:nvSpPr>
          <p:cNvPr id="3" name="Content Placeholder 2"/>
          <p:cNvSpPr>
            <a:spLocks noGrp="1"/>
          </p:cNvSpPr>
          <p:nvPr>
            <p:ph idx="1"/>
          </p:nvPr>
        </p:nvSpPr>
        <p:spPr/>
        <p:txBody>
          <a:bodyPr>
            <a:normAutofit fontScale="92500"/>
          </a:bodyPr>
          <a:lstStyle/>
          <a:p>
            <a:pPr marL="457200" indent="-457200" eaLnBrk="1" hangingPunct="1">
              <a:buFont typeface="Arial" panose="020B0604020202020204" pitchFamily="34" charset="0"/>
              <a:buChar char="•"/>
              <a:defRPr/>
            </a:pPr>
            <a:r>
              <a:rPr lang="en-US" dirty="0"/>
              <a:t>Population screening</a:t>
            </a:r>
          </a:p>
          <a:p>
            <a:pPr marL="914400" lvl="1" indent="-457200" eaLnBrk="1" hangingPunct="1">
              <a:buFont typeface="Arial" panose="020B0604020202020204" pitchFamily="34" charset="0"/>
              <a:buChar char="•"/>
              <a:defRPr/>
            </a:pPr>
            <a:r>
              <a:rPr lang="en-US" dirty="0"/>
              <a:t>To identify cancer in asymptomatic people (e.g., PSA)</a:t>
            </a:r>
          </a:p>
          <a:p>
            <a:pPr marL="914400" lvl="1" indent="-457200" eaLnBrk="1" hangingPunct="1">
              <a:buFont typeface="Arial" panose="020B0604020202020204" pitchFamily="34" charset="0"/>
              <a:buChar char="•"/>
              <a:defRPr/>
            </a:pPr>
            <a:r>
              <a:rPr lang="en-US" dirty="0"/>
              <a:t>May detect cancer at an early stage but can get false-positive or false-negative results</a:t>
            </a:r>
          </a:p>
          <a:p>
            <a:pPr marL="457200" indent="-457200" eaLnBrk="1" hangingPunct="1">
              <a:buFont typeface="Arial" panose="020B0604020202020204" pitchFamily="34" charset="0"/>
              <a:buChar char="•"/>
              <a:defRPr/>
            </a:pPr>
            <a:r>
              <a:rPr lang="en-US" dirty="0"/>
              <a:t>Diagnosis</a:t>
            </a:r>
          </a:p>
          <a:p>
            <a:pPr marL="914400" lvl="1" indent="-457200" eaLnBrk="1" hangingPunct="1">
              <a:buFont typeface="Arial" panose="020B0604020202020204" pitchFamily="34" charset="0"/>
              <a:buChar char="•"/>
              <a:defRPr/>
            </a:pPr>
            <a:r>
              <a:rPr lang="en-US" dirty="0"/>
              <a:t>Identifies cancer in a particular patient (e.g., PSA)</a:t>
            </a:r>
          </a:p>
          <a:p>
            <a:pPr marL="457200" indent="-457200" eaLnBrk="1" hangingPunct="1">
              <a:buFont typeface="Arial" panose="020B0604020202020204" pitchFamily="34" charset="0"/>
              <a:buChar char="•"/>
              <a:defRPr/>
            </a:pPr>
            <a:r>
              <a:rPr lang="en-US" dirty="0"/>
              <a:t>Patient prognosis</a:t>
            </a:r>
          </a:p>
          <a:p>
            <a:pPr marL="914400" lvl="1" indent="-457200" eaLnBrk="1" hangingPunct="1">
              <a:buFont typeface="Arial" panose="020B0604020202020204" pitchFamily="34" charset="0"/>
              <a:buChar char="•"/>
              <a:defRPr/>
            </a:pPr>
            <a:r>
              <a:rPr lang="en-US" dirty="0"/>
              <a:t>Predicts clinical outcome and aids in selection of therapy (e.g., HER2 in breast cancer) </a:t>
            </a:r>
          </a:p>
          <a:p>
            <a:pPr eaLnBrk="1" hangingPunct="1">
              <a:defRPr/>
            </a:pP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9.0&quot;&gt;&lt;object type=&quot;1&quot; unique_id=&quot;10001&quot;&gt;&lt;object type=&quot;2&quot; unique_id=&quot;14435&quot;&gt;&lt;object type=&quot;3&quot; unique_id=&quot;14436&quot;&gt;&lt;property id=&quot;20148&quot; value=&quot;5&quot;/&gt;&lt;property id=&quot;20300&quot; value=&quot;Slide 1 - &amp;quot;Chapter 17&amp;quot;&quot;/&gt;&lt;property id=&quot;20307&quot; value=&quot;256&quot;/&gt;&lt;/object&gt;&lt;object type=&quot;3&quot; unique_id=&quot;14437&quot;&gt;&lt;property id=&quot;20148&quot; value=&quot;5&quot;/&gt;&lt;property id=&quot;20300&quot; value=&quot;Slide 2 - &amp;quot;Chapter Overview&amp;quot;&quot;/&gt;&lt;property id=&quot;20307&quot; value=&quot;257&quot;/&gt;&lt;/object&gt;&lt;object type=&quot;3&quot; unique_id=&quot;14438&quot;&gt;&lt;property id=&quot;20148&quot; value=&quot;5&quot;/&gt;&lt;property id=&quot;20300&quot; value=&quot;Slide 20 - &amp;quot;Summary&amp;quot;&quot;/&gt;&lt;property id=&quot;20307&quot; value=&quot;258&quot;/&gt;&lt;/object&gt;&lt;object type=&quot;3&quot; unique_id=&quot;15665&quot;&gt;&lt;property id=&quot;20148&quot; value=&quot;5&quot;/&gt;&lt;property id=&quot;20300&quot; value=&quot;Slide 3 - &amp;quot;Introduction to Tumor Biology &amp;quot;&quot;/&gt;&lt;property id=&quot;20307&quot; value=&quot;259&quot;/&gt;&lt;/object&gt;&lt;object type=&quot;3&quot; unique_id=&quot;15666&quot;&gt;&lt;property id=&quot;20148&quot; value=&quot;5&quot;/&gt;&lt;property id=&quot;20300&quot; value=&quot;Slide 4 - &amp;quot;Characteristics of Cancer Cells&amp;quot;&quot;/&gt;&lt;property id=&quot;20307&quot; value=&quot;260&quot;/&gt;&lt;/object&gt;&lt;object type=&quot;3&quot; unique_id=&quot;15688&quot;&gt;&lt;property id=&quot;20148&quot; value=&quot;5&quot;/&gt;&lt;property id=&quot;20300&quot; value=&quot;Slide 5 - &amp;quot;Tumor-Specific Antigens (TSAs)&amp;quot;&quot;/&gt;&lt;property id=&quot;20307&quot; value=&quot;261&quot;/&gt;&lt;/object&gt;&lt;object type=&quot;3&quot; unique_id=&quot;15713&quot;&gt;&lt;property id=&quot;20148&quot; value=&quot;5&quot;/&gt;&lt;property id=&quot;20300&quot; value=&quot;Slide 6 - &amp;quot;Tumor-Associated Antigens (TAAs)&amp;quot;&quot;/&gt;&lt;property id=&quot;20307&quot; value=&quot;262&quot;/&gt;&lt;/object&gt;&lt;object type=&quot;3&quot; unique_id=&quot;15768&quot;&gt;&lt;property id=&quot;20148&quot; value=&quot;5&quot;/&gt;&lt;property id=&quot;20300&quot; value=&quot;Slide 7 - &amp;quot;Clinically Relevant Tumor Markers&amp;quot;&quot;/&gt;&lt;property id=&quot;20307&quot; value=&quot;263&quot;/&gt;&lt;/object&gt;&lt;object type=&quot;3&quot; unique_id=&quot;15769&quot;&gt;&lt;property id=&quot;20148&quot; value=&quot;5&quot;/&gt;&lt;property id=&quot;20300&quot; value=&quot;Slide 8 - &amp;quot;Clinical Uses of Tumor Markers&amp;quot;&quot;/&gt;&lt;property id=&quot;20307&quot; value=&quot;264&quot;/&gt;&lt;/object&gt;&lt;object type=&quot;3&quot; unique_id=&quot;15803&quot;&gt;&lt;property id=&quot;20148&quot; value=&quot;5&quot;/&gt;&lt;property id=&quot;20300&quot; value=&quot;Slide 9 - &amp;quot;Clinical Uses of Tumor Markers&amp;quot;&quot;/&gt;&lt;property id=&quot;20307&quot; value=&quot;265&quot;/&gt;&lt;/object&gt;&lt;object type=&quot;3&quot; unique_id=&quot;15864&quot;&gt;&lt;property id=&quot;20148&quot; value=&quot;5&quot;/&gt;&lt;property id=&quot;20300&quot; value=&quot;Slide 10 - &amp;quot;Common Serum Tumor Markers&amp;quot;&quot;/&gt;&lt;property id=&quot;20307&quot; value=&quot;266&quot;/&gt;&lt;/object&gt;&lt;object type=&quot;3&quot; unique_id=&quot;15865&quot;&gt;&lt;property id=&quot;20148&quot; value=&quot;5&quot;/&gt;&lt;property id=&quot;20300&quot; value=&quot;Slide 11 - &amp;quot;Laboratory Tests for Tumors&amp;quot;&quot;/&gt;&lt;property id=&quot;20307&quot; value=&quot;267&quot;/&gt;&lt;/object&gt;&lt;object type=&quot;3&quot; unique_id=&quot;15922&quot;&gt;&lt;property id=&quot;20148&quot; value=&quot;5&quot;/&gt;&lt;property id=&quot;20300&quot; value=&quot;Slide 12 - &amp;quot;Immunoassays for Serum Tumor Markers&amp;quot;&quot;/&gt;&lt;property id=&quot;20307&quot; value=&quot;268&quot;/&gt;&lt;/object&gt;&lt;object type=&quot;3&quot; unique_id=&quot;15923&quot;&gt;&lt;property id=&quot;20148&quot; value=&quot;5&quot;/&gt;&lt;property id=&quot;20300&quot; value=&quot;Slide 13 - &amp;quot;Immune Defenses Against Tumor Cells&amp;quot;&quot;/&gt;&lt;property id=&quot;20307&quot; value=&quot;269&quot;/&gt;&lt;/object&gt;&lt;object type=&quot;3&quot; unique_id=&quot;16036&quot;&gt;&lt;property id=&quot;20148&quot; value=&quot;5&quot;/&gt;&lt;property id=&quot;20300&quot; value=&quot;Slide 14 - &amp;quot;Immune Defenses Against Tumor Cells&amp;quot;&quot;/&gt;&lt;property id=&quot;20307&quot; value=&quot;270&quot;/&gt;&lt;/object&gt;&lt;object type=&quot;3&quot; unique_id=&quot;16088&quot;&gt;&lt;property id=&quot;20148&quot; value=&quot;5&quot;/&gt;&lt;property id=&quot;20300&quot; value=&quot;Slide 15 - &amp;quot;Relationship Between Immune System and Cancer&amp;quot;&quot;/&gt;&lt;property id=&quot;20307&quot; value=&quot;271&quot;/&gt;&lt;/object&gt;&lt;object type=&quot;3&quot; unique_id=&quot;16197&quot;&gt;&lt;property id=&quot;20148&quot; value=&quot;5&quot;/&gt;&lt;property id=&quot;20300&quot; value=&quot;Slide 16 - &amp;quot;Immunotherapy&amp;quot;&quot;/&gt;&lt;property id=&quot;20307&quot; value=&quot;272&quot;/&gt;&lt;/object&gt;&lt;object type=&quot;3&quot; unique_id=&quot;16198&quot;&gt;&lt;property id=&quot;20148&quot; value=&quot;5&quot;/&gt;&lt;property id=&quot;20300&quot; value=&quot;Slide 17 - &amp;quot;Passive Immunotherapy&amp;quot;&quot;/&gt;&lt;property id=&quot;20307&quot; value=&quot;273&quot;/&gt;&lt;/object&gt;&lt;object type=&quot;3&quot; unique_id=&quot;16279&quot;&gt;&lt;property id=&quot;20148&quot; value=&quot;5&quot;/&gt;&lt;property id=&quot;20300&quot; value=&quot;Slide 18 - &amp;quot;Passive Immunotherapy&amp;quot;&quot;/&gt;&lt;property id=&quot;20307&quot; value=&quot;274&quot;/&gt;&lt;/object&gt;&lt;object type=&quot;3&quot; unique_id=&quot;16280&quot;&gt;&lt;property id=&quot;20148&quot; value=&quot;5&quot;/&gt;&lt;property id=&quot;20300&quot; value=&quot;Slide 19 - &amp;quot;Adoptive Immunotherapy&amp;quot;&quot;/&gt;&lt;property id=&quot;20307&quot; value=&quot;275&quot;/&gt;&lt;/object&gt;&lt;object type=&quot;3&quot; unique_id=&quot;16435&quot;&gt;&lt;property id=&quot;20148&quot; value=&quot;5&quot;/&gt;&lt;property id=&quot;20300&quot; value=&quot;Slide 21 - &amp;quot;Summary&amp;quot;&quot;/&gt;&lt;property id=&quot;20307&quot; value=&quot;276&quot;/&gt;&lt;/object&gt;&lt;object type=&quot;3&quot; unique_id=&quot;16436&quot;&gt;&lt;property id=&quot;20148&quot; value=&quot;5&quot;/&gt;&lt;property id=&quot;20300&quot; value=&quot;Slide 22 - &amp;quot;Summary&amp;quot;&quot;/&gt;&lt;property id=&quot;20307&quot; value=&quot;277&quot;/&gt;&lt;/object&gt;&lt;object type=&quot;3&quot; unique_id=&quot;16437&quot;&gt;&lt;property id=&quot;20148&quot; value=&quot;5&quot;/&gt;&lt;property id=&quot;20300&quot; value=&quot;Slide 23 - &amp;quot;Summary&amp;quot;&quot;/&gt;&lt;property id=&quot;20307&quot; value=&quot;278&quot;/&gt;&lt;/object&gt;&lt;/object&gt;&lt;object type=&quot;8&quot; unique_id=&quot;14443&quot;&gt;&lt;/object&gt;&lt;/object&gt;&lt;/database&gt;"/>
  <p:tag name="SECTOMILLISECCONVERTED" val="1"/>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Stevens_Clinical_Immunology4e</Template>
  <TotalTime>647</TotalTime>
  <Words>1955</Words>
  <Application>Microsoft Office PowerPoint</Application>
  <PresentationFormat>On-screen Show (4:3)</PresentationFormat>
  <Paragraphs>215</Paragraphs>
  <Slides>25</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MS PGothic</vt:lpstr>
      <vt:lpstr>Adobe Heiti Std R</vt:lpstr>
      <vt:lpstr>Arial</vt:lpstr>
      <vt:lpstr>Calibri</vt:lpstr>
      <vt:lpstr>Symbol</vt:lpstr>
      <vt:lpstr>Wingdings</vt:lpstr>
      <vt:lpstr>Template</vt:lpstr>
      <vt:lpstr>Part XIII</vt:lpstr>
      <vt:lpstr>Chapter Overview</vt:lpstr>
      <vt:lpstr>Introduction to Tumor Biology </vt:lpstr>
      <vt:lpstr>Characteristics of Cancer Cells</vt:lpstr>
      <vt:lpstr>Tumor-Specific Antigens (TSAs)</vt:lpstr>
      <vt:lpstr>Tumor-Specific Antigens (TSAs)</vt:lpstr>
      <vt:lpstr>Tumor-Associated Antigens (TAAs)</vt:lpstr>
      <vt:lpstr>Clinically Relevant Tumor Markers</vt:lpstr>
      <vt:lpstr>Clinical Uses of Tumor Markers</vt:lpstr>
      <vt:lpstr>Clinical Uses of Tumor Markers</vt:lpstr>
      <vt:lpstr>Common Serum Tumor Markers</vt:lpstr>
      <vt:lpstr>Laboratory Tests for Tumors</vt:lpstr>
      <vt:lpstr>Immunoassays for Serum Tumor Markers</vt:lpstr>
      <vt:lpstr>Immunoassays for Serum Tumor Markers</vt:lpstr>
      <vt:lpstr>Immune Defenses Against Tumor Cells</vt:lpstr>
      <vt:lpstr>Immune Defenses Against Tumor Cells</vt:lpstr>
      <vt:lpstr>Relationship Between Immune System and Cancer</vt:lpstr>
      <vt:lpstr>Immunotherapy</vt:lpstr>
      <vt:lpstr>Passive Immunotherapy</vt:lpstr>
      <vt:lpstr>Passive Immunotherapy</vt:lpstr>
      <vt:lpstr>Adoptive Immunotherapy</vt:lpstr>
      <vt:lpstr>Summary</vt:lpstr>
      <vt:lpstr>Summary</vt:lpstr>
      <vt:lpstr>Summary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dc:title>
  <dc:creator>Upstate</dc:creator>
  <cp:lastModifiedBy>Tyler Thomas</cp:lastModifiedBy>
  <cp:revision>88</cp:revision>
  <dcterms:created xsi:type="dcterms:W3CDTF">2016-05-27T14:03:36Z</dcterms:created>
  <dcterms:modified xsi:type="dcterms:W3CDTF">2023-08-21T18:37:35Z</dcterms:modified>
</cp:coreProperties>
</file>