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77" r:id="rId4"/>
    <p:sldId id="278" r:id="rId5"/>
    <p:sldId id="279" r:id="rId6"/>
    <p:sldId id="280" r:id="rId7"/>
    <p:sldId id="281" r:id="rId8"/>
    <p:sldId id="282" r:id="rId9"/>
    <p:sldId id="283" r:id="rId10"/>
    <p:sldId id="284" r:id="rId11"/>
    <p:sldId id="285" r:id="rId12"/>
    <p:sldId id="286" r:id="rId13"/>
    <p:sldId id="305" r:id="rId14"/>
    <p:sldId id="287" r:id="rId15"/>
    <p:sldId id="288" r:id="rId16"/>
    <p:sldId id="289" r:id="rId17"/>
    <p:sldId id="290" r:id="rId18"/>
    <p:sldId id="291" r:id="rId19"/>
    <p:sldId id="292" r:id="rId20"/>
    <p:sldId id="293" r:id="rId21"/>
    <p:sldId id="294" r:id="rId22"/>
    <p:sldId id="299" r:id="rId23"/>
    <p:sldId id="295" r:id="rId24"/>
    <p:sldId id="306" r:id="rId25"/>
    <p:sldId id="296" r:id="rId26"/>
    <p:sldId id="297" r:id="rId27"/>
    <p:sldId id="307" r:id="rId28"/>
    <p:sldId id="298" r:id="rId29"/>
    <p:sldId id="276" r:id="rId30"/>
    <p:sldId id="300" r:id="rId31"/>
    <p:sldId id="301" r:id="rId32"/>
    <p:sldId id="302" r:id="rId33"/>
    <p:sldId id="303" r:id="rId34"/>
    <p:sldId id="304" r:id="rId35"/>
  </p:sldIdLst>
  <p:sldSz cx="9144000" cy="6858000" type="screen4x3"/>
  <p:notesSz cx="7010400" cy="9296400"/>
  <p:custDataLst>
    <p:tags r:id="rId3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pstat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autoAdjust="0"/>
    <p:restoredTop sz="80694" autoAdjust="0"/>
  </p:normalViewPr>
  <p:slideViewPr>
    <p:cSldViewPr>
      <p:cViewPr varScale="1">
        <p:scale>
          <a:sx n="76" d="100"/>
          <a:sy n="76" d="100"/>
        </p:scale>
        <p:origin x="90"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672B9334-C701-49A7-8981-B99BD442A01D}" type="datetimeFigureOut">
              <a:rPr lang="en-US"/>
              <a:pPr>
                <a:defRPr/>
              </a:pPr>
              <a:t>11/10/2023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64102DF-88E4-4E04-B9CE-4F45E9DB66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There can be overlap between the sites in the body affected by leukemias and lymphomas.</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B1CFD1-C580-4D47-B6F1-3A2C6541CE2C}"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In some patients, the monoclonal IgM behaves as a cryoglobulin (an Ig that precipitates upon exposure to cold temperatures and occludes small blood vessels in the extremities) or cold agglutinin (Ig against the I/i antigens of RBCs that can cause RBC agglutination or autoimmune hemolytic anemia).</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B22E52-D40C-4DD7-A6D5-DC78D4355A37}"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Genetic mutations in affected B cells result in production of abnormal heavy chains that have a deletion and thus are unable to bind to Ig light chains.</a:t>
            </a:r>
          </a:p>
          <a:p>
            <a:pPr eaLnBrk="1" hangingPunct="1">
              <a:spcBef>
                <a:spcPct val="0"/>
              </a:spcBef>
              <a:buFontTx/>
              <a:buChar char="•"/>
            </a:pPr>
            <a:r>
              <a:rPr lang="en-US" altLang="en-US"/>
              <a:t> The heavy chain diseases are classified according to the type of heavy chain produced.</a:t>
            </a:r>
          </a:p>
          <a:p>
            <a:pPr eaLnBrk="1" hangingPunct="1">
              <a:spcBef>
                <a:spcPct val="0"/>
              </a:spcBef>
              <a:buFontTx/>
              <a:buChar char="•"/>
            </a:pPr>
            <a:r>
              <a:rPr lang="en-US" altLang="en-US"/>
              <a:t> MALT = mucosa-associated lymphoid tissue; GI tissues most commonly involved in alpha heavy chain disease.</a:t>
            </a:r>
          </a:p>
          <a:p>
            <a:pPr eaLnBrk="1" hangingPunct="1">
              <a:spcBef>
                <a:spcPct val="0"/>
              </a:spcBef>
              <a:buFontTx/>
              <a:buChar char="•"/>
            </a:pPr>
            <a:r>
              <a:rPr lang="en-US" altLang="en-US"/>
              <a:t> Gamma chain disease: localized forms limited to bone marrow or areas outside of the lymph nodes, such as the skin.</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2F6610-E387-4516-B8D5-806E96BF957E}"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Immunophenotype = the antigenic profile of a cell population (e.g., multiple myeloma cells are typically positive for CD38, CD56, and CD138).</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C9E9DA-944C-4BBF-B8F3-5391E1464277}"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itchFamily="34" charset="0"/>
              <a:buChar char="•"/>
              <a:defRPr/>
            </a:pPr>
            <a:r>
              <a:rPr lang="en-US" dirty="0"/>
              <a:t> Serum proteins are separated by size and charge into five regions: albumin, </a:t>
            </a:r>
            <a:r>
              <a:rPr lang="en-US" dirty="0">
                <a:latin typeface="+mj-lt"/>
              </a:rPr>
              <a:t>alpha</a:t>
            </a:r>
            <a:r>
              <a:rPr lang="en-US" dirty="0">
                <a:latin typeface="Symbol" pitchFamily="18" charset="2"/>
              </a:rPr>
              <a:t> </a:t>
            </a:r>
            <a:r>
              <a:rPr lang="en-US" dirty="0"/>
              <a:t>1, alpha 2, beta, and gamma. </a:t>
            </a:r>
          </a:p>
          <a:p>
            <a:pPr eaLnBrk="1" fontAlgn="auto" hangingPunct="1">
              <a:spcBef>
                <a:spcPts val="0"/>
              </a:spcBef>
              <a:spcAft>
                <a:spcPts val="0"/>
              </a:spcAft>
              <a:buFont typeface="Arial" pitchFamily="34" charset="0"/>
              <a:buChar char="•"/>
              <a:defRPr/>
            </a:pPr>
            <a:r>
              <a:rPr lang="en-US" dirty="0"/>
              <a:t> IgG, IgM, IgD, and IgE migrate to the gamma globulin region. IgA migrates as a broad band in the beta and gamma regions.</a:t>
            </a:r>
          </a:p>
          <a:p>
            <a:pPr eaLnBrk="1" fontAlgn="auto" hangingPunct="1">
              <a:spcBef>
                <a:spcPts val="0"/>
              </a:spcBef>
              <a:spcAft>
                <a:spcPts val="0"/>
              </a:spcAft>
              <a:buFont typeface="Arial" pitchFamily="34" charset="0"/>
              <a:buChar char="•"/>
              <a:defRPr/>
            </a:pPr>
            <a:r>
              <a:rPr lang="en-US" dirty="0"/>
              <a:t> Polyclonal (normal) Igs show a range of mobilities because they are heterogeneous, being derived from many clones of plasma cells.</a:t>
            </a:r>
          </a:p>
          <a:p>
            <a:pPr eaLnBrk="1" fontAlgn="auto" hangingPunct="1">
              <a:spcBef>
                <a:spcPts val="0"/>
              </a:spcBef>
              <a:spcAft>
                <a:spcPts val="0"/>
              </a:spcAft>
              <a:buFont typeface="Arial" pitchFamily="34" charset="0"/>
              <a:buChar char="•"/>
              <a:defRPr/>
            </a:pPr>
            <a:r>
              <a:rPr lang="en-US" dirty="0"/>
              <a:t> Monoclonal Igs have restricted mobility because they are homogeneous, being derived from a single clone of plasma cells.</a:t>
            </a:r>
          </a:p>
          <a:p>
            <a:pPr eaLnBrk="1" fontAlgn="auto" hangingPunct="1">
              <a:spcBef>
                <a:spcPts val="0"/>
              </a:spcBef>
              <a:spcAft>
                <a:spcPts val="0"/>
              </a:spcAft>
              <a:buFont typeface="Arial" pitchFamily="34" charset="0"/>
              <a:buChar char="•"/>
              <a:defRPr/>
            </a:pPr>
            <a:r>
              <a:rPr lang="en-US" dirty="0"/>
              <a:t> Note the tall, narrow peak in the gamma region of panel C, which represents a monoclonal Ig (in contrast to the broad peaks seen in panels A and B).</a:t>
            </a:r>
          </a:p>
          <a:p>
            <a:pPr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buFont typeface="Arial" pitchFamily="34" charset="0"/>
              <a:buChar char="•"/>
              <a:defRPr/>
            </a:pPr>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4E17F7-7B4B-4779-9EE1-32420626273E}"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Note: the test can also be done on concentrated urine or CSF.</a:t>
            </a:r>
          </a:p>
          <a:p>
            <a:pPr eaLnBrk="1" hangingPunct="1">
              <a:spcBef>
                <a:spcPct val="0"/>
              </a:spcBef>
              <a:buFontTx/>
              <a:buChar char="•"/>
            </a:pPr>
            <a:r>
              <a:rPr lang="en-US" altLang="en-US"/>
              <a:t> Electrophorese serum at pH 8.6.</a:t>
            </a:r>
          </a:p>
          <a:p>
            <a:pPr eaLnBrk="1" hangingPunct="1">
              <a:spcBef>
                <a:spcPct val="0"/>
              </a:spcBef>
              <a:buFontTx/>
              <a:buChar char="•"/>
            </a:pPr>
            <a:r>
              <a:rPr lang="en-US" altLang="en-US"/>
              <a:t> Add antisera to each lane, stain, and view bands.</a:t>
            </a:r>
          </a:p>
          <a:p>
            <a:pPr eaLnBrk="1" hangingPunct="1">
              <a:spcBef>
                <a:spcPct val="0"/>
              </a:spcBef>
              <a:buFontTx/>
              <a:buChar char="•"/>
            </a:pPr>
            <a:r>
              <a:rPr lang="en-US" altLang="en-US"/>
              <a:t> At pH 8.6, the proteins acquire a negative charge, migrate toward the positively charged anode, and separate into five distinct fractions as in SPE: albumin, alpha 1, alpha 2, beta, and gamma.</a:t>
            </a:r>
          </a:p>
          <a:p>
            <a:pPr eaLnBrk="1" hangingPunct="1">
              <a:spcBef>
                <a:spcPct val="0"/>
              </a:spcBef>
              <a:buFontTx/>
              <a:buChar char="•"/>
            </a:pPr>
            <a:r>
              <a:rPr lang="en-US" altLang="en-US"/>
              <a:t> The antisera used are directed against the following: whole human serum (lane 1), anti-gamma (to detect IgG) (lane 2), anti-alpha (to detect IgA) (lane 3), anti-mu (to detect IgM) (lane 4), anti-kappa (to detect kappa light chains) (lane 5), anti-lambda (to detect lambda light chains) (lane 6).  The antibodies combine with the Ig proteins in the sample to form complexes that precipitate to produce bands. The bands are visualized after treatment with a protein stain and a destaining step to remove background. </a:t>
            </a:r>
          </a:p>
          <a:p>
            <a:pPr eaLnBrk="1" hangingPunct="1">
              <a:spcBef>
                <a:spcPct val="0"/>
              </a:spcBef>
              <a:buFontTx/>
              <a:buChar char="•"/>
            </a:pPr>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E87A38-3AA0-400E-8FBD-F276300D0533}" type="slidenum">
              <a:rPr lang="en-US" altLang="en-US">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Figure on left represents normal polyclonal Igs. Note the broad, diffuse bands in all of the lanes.</a:t>
            </a:r>
          </a:p>
          <a:p>
            <a:pPr eaLnBrk="1" hangingPunct="1">
              <a:spcBef>
                <a:spcPct val="0"/>
              </a:spcBef>
              <a:buFontTx/>
              <a:buChar char="•"/>
            </a:pPr>
            <a:r>
              <a:rPr lang="en-US" altLang="en-US"/>
              <a:t> Figure on right represents a monoclonal IgG, lambda antibody. Note the discrete, narrow bands in the IgG and lambda lanes. Such an antibody could be present in the serum of a multiple-myeloma patient.</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3BADE7-B143-4716-8011-FFD8424C97DC}"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This is a more sensitive variation of IFE.</a:t>
            </a:r>
          </a:p>
          <a:p>
            <a:pPr eaLnBrk="1" hangingPunct="1">
              <a:spcBef>
                <a:spcPct val="0"/>
              </a:spcBef>
              <a:buFontTx/>
              <a:buChar char="•"/>
            </a:pPr>
            <a:r>
              <a:rPr lang="en-US" altLang="en-US"/>
              <a:t> The figure shows an example of a monoclonal IgG kappa protein detected by immunotyping. Arrows point to the pertinent peaks in the gamma region.</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A17172-731C-45ED-BE17-7CF437F1514F}" type="slidenum">
              <a:rPr lang="en-US" altLang="en-US">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This is a more sensitive variation of IFE.</a:t>
            </a:r>
          </a:p>
          <a:p>
            <a:pPr eaLnBrk="1" hangingPunct="1">
              <a:spcBef>
                <a:spcPct val="0"/>
              </a:spcBef>
              <a:buFontTx/>
              <a:buChar char="•"/>
            </a:pPr>
            <a:r>
              <a:rPr lang="en-US" altLang="en-US"/>
              <a:t> The figure shows an example of a monoclonal IgG kappa protein detected by immunotyping. Arrows point to the pertinent peaks in the gamma region.</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A17172-731C-45ED-BE17-7CF437F1514F}"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sFLCs are sensitive, quantitative assays that offer advantages over urine IFE, which requires urine collection over 24 hours and involves subjective determination, especially when there is a low level of free light chains in the presence of a high level of proteinuria.</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D048E7-C746-4CF6-97BB-865A1B85750F}" type="slidenum">
              <a:rPr lang="en-US" altLang="en-US">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FISH = fluorescence in situ hybridization.</a:t>
            </a:r>
          </a:p>
          <a:p>
            <a:pPr eaLnBrk="1" hangingPunct="1">
              <a:spcBef>
                <a:spcPct val="0"/>
              </a:spcBef>
              <a:buFontTx/>
              <a:buChar char="•"/>
            </a:pPr>
            <a:r>
              <a:rPr lang="en-US" altLang="en-US"/>
              <a:t> Figure shows the 9, 22 chromosome translocation characteristic of CML. Green = BCR gene on chromosome 22; red = ABL1 gene on chromosome 9; yellow = BCR/ABL fusion caused by the 9,22 chromosome rearrangement.</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8982D1-951B-4AD3-96D8-FFF1724CF802}" type="slidenum">
              <a:rPr lang="en-US" altLang="en-US">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CALLA = common acute lymphoblastic leukemia-associated antigen = CD10.</a:t>
            </a:r>
          </a:p>
          <a:p>
            <a:pPr eaLnBrk="1" hangingPunct="1">
              <a:spcBef>
                <a:spcPct val="0"/>
              </a:spcBef>
              <a:buFontTx/>
              <a:buChar char="•"/>
            </a:pPr>
            <a:r>
              <a:rPr lang="en-US" altLang="en-US"/>
              <a:t> TEL-AML-1 is a translocation involving chromosomes 12 and 21. It is associated with an excellent prognosis in children.</a:t>
            </a:r>
          </a:p>
          <a:p>
            <a:pPr eaLnBrk="1" hangingPunct="1">
              <a:spcBef>
                <a:spcPct val="0"/>
              </a:spcBef>
              <a:buFontTx/>
              <a:buChar char="•"/>
            </a:pPr>
            <a:r>
              <a:rPr lang="en-US" altLang="en-US"/>
              <a:t> Hyperdiploidy = more than the diploid number of chromosomes.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2D9EFD-38FF-452E-A751-B43154199044}"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FISH = fluorescence in situ hybridization.</a:t>
            </a:r>
          </a:p>
          <a:p>
            <a:pPr eaLnBrk="1" hangingPunct="1">
              <a:spcBef>
                <a:spcPct val="0"/>
              </a:spcBef>
              <a:buFontTx/>
              <a:buChar char="•"/>
            </a:pPr>
            <a:r>
              <a:rPr lang="en-US" altLang="en-US"/>
              <a:t> Figure shows the 9, 22 chromosome translocation characteristic of CML. Green = BCR gene on chromosome 22; red = ABL1 gene on chromosome 9; yellow = BCR/ABL fusion caused by the 9,22 chromosome rearrangement.</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8982D1-951B-4AD3-96D8-FFF1724CF802}" type="slidenum">
              <a:rPr lang="en-US" altLang="en-US">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TCR = T-cell receptor.</a:t>
            </a:r>
          </a:p>
          <a:p>
            <a:pPr eaLnBrk="1" hangingPunct="1">
              <a:spcBef>
                <a:spcPct val="0"/>
              </a:spcBef>
              <a:buFontTx/>
              <a:buChar char="•"/>
            </a:pPr>
            <a:r>
              <a:rPr lang="en-US" altLang="en-US"/>
              <a:t> Figure shows results of a polymerase chain reaction that amplified the variable (VDJ) region of the Ig heavy chain gene. Lanes 3, 6, 9, and 10 contain DNA from malignant B-cell clones, as seen by the sharp bands migrating to specific positions on the gel. Lanes 4, 8, and 11 contain DNA from polyclonal B cells, which produces a smear because of the diverse array of VDJ rearrangements, which migrate to different positions on the gel.</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519A5D-A0A5-41A1-AD68-144346925FAE}" type="slidenum">
              <a:rPr lang="en-US" altLang="en-US">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NLPHL = nodular lymphocytic-predominant HL.</a:t>
            </a:r>
          </a:p>
          <a:p>
            <a:pPr eaLnBrk="1" hangingPunct="1">
              <a:spcBef>
                <a:spcPct val="0"/>
              </a:spcBef>
              <a:buFontTx/>
              <a:buChar char="•"/>
            </a:pPr>
            <a:r>
              <a:rPr lang="en-US" altLang="en-US"/>
              <a:t> RS cells are large and have a bilobed nucleus with two prominent nucleoli (appear like “owl’s eyes”).</a:t>
            </a:r>
          </a:p>
          <a:p>
            <a:pPr eaLnBrk="1" hangingPunct="1">
              <a:spcBef>
                <a:spcPct val="0"/>
              </a:spcBef>
              <a:buFontTx/>
              <a:buChar char="•"/>
            </a:pPr>
            <a:r>
              <a:rPr lang="en-US" altLang="en-US"/>
              <a:t> Hodgkin cells resemble RS cells except that nuclei are not bilobed and have a single nucleolus.</a:t>
            </a:r>
          </a:p>
          <a:p>
            <a:pPr marL="0" lvl="1" eaLnBrk="1" hangingPunct="1">
              <a:spcBef>
                <a:spcPct val="0"/>
              </a:spcBef>
              <a:buFontTx/>
              <a:buChar char="•"/>
            </a:pPr>
            <a:r>
              <a:rPr lang="en-US" altLang="en-US"/>
              <a:t> The four subtypes of classic HL are nodular sclerosis (most common subtype), mixed cellularity, lymphocyte rich, and lymphocyte depleted.</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998354-D2F8-42FD-ADE9-CB3104CAC766}"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MALT = mucosa-associated lymphoid tissue.</a:t>
            </a:r>
          </a:p>
          <a:p>
            <a:pPr eaLnBrk="1" hangingPunct="1">
              <a:spcBef>
                <a:spcPct val="0"/>
              </a:spcBef>
              <a:buFontTx/>
              <a:buChar char="•"/>
            </a:pPr>
            <a:r>
              <a:rPr lang="en-US" altLang="en-US"/>
              <a:t> NK = natural killer.</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7402DE-D6BD-4B59-8490-0172E1592BD4}"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MGUS = monoclonal gammopathy of undetermined significance.</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B3AA70-3ABE-43DA-BD00-6CF29AC01A63}"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Clinical features of multiple myeloma are referred to as CRAB: increased serum </a:t>
            </a:r>
            <a:r>
              <a:rPr lang="en-US" altLang="en-US" b="1"/>
              <a:t>c</a:t>
            </a:r>
            <a:r>
              <a:rPr lang="en-US" altLang="en-US"/>
              <a:t>alcium, </a:t>
            </a:r>
            <a:r>
              <a:rPr lang="en-US" altLang="en-US" b="1"/>
              <a:t>r</a:t>
            </a:r>
            <a:r>
              <a:rPr lang="en-US" altLang="en-US"/>
              <a:t>enal failure, </a:t>
            </a:r>
            <a:r>
              <a:rPr lang="en-US" altLang="en-US" b="1"/>
              <a:t>a</a:t>
            </a:r>
            <a:r>
              <a:rPr lang="en-US" altLang="en-US"/>
              <a:t>nemia, lytic </a:t>
            </a:r>
            <a:r>
              <a:rPr lang="en-US" altLang="en-US" b="1"/>
              <a:t>b</a:t>
            </a:r>
            <a:r>
              <a:rPr lang="en-US" altLang="en-US"/>
              <a:t>one lesions.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98848D-9F4D-4580-B254-5FBF9B84C192}"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The malignant plasma cells (i.e., myeloma cells) progressively replace normal hematopoietic cells in the bone marrow, leading to anemia, thrombocytopenia, and neutropenia.</a:t>
            </a:r>
          </a:p>
          <a:p>
            <a:pPr eaLnBrk="1" hangingPunct="1">
              <a:spcBef>
                <a:spcPct val="0"/>
              </a:spcBef>
              <a:buFontTx/>
              <a:buChar char="•"/>
            </a:pPr>
            <a:r>
              <a:rPr lang="en-US" altLang="en-US"/>
              <a:t> Lytic bone lesions are caused by increased osteoclast activity and decreased osteoblast activity of myeloma cells, leading to bone pain and fractures. As the bones break down, increased levels of calcium are released into the blood.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BDD833-CDA8-4A32-8022-8160C15481D5}"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The malignant plasma cells (i.e., myeloma cells) progressively replace normal hematopoietic cells in the bone marrow, leading to anemia, thrombocytopenia, and neutropenia.</a:t>
            </a:r>
          </a:p>
          <a:p>
            <a:pPr eaLnBrk="1" hangingPunct="1">
              <a:spcBef>
                <a:spcPct val="0"/>
              </a:spcBef>
              <a:buFontTx/>
              <a:buChar char="•"/>
            </a:pPr>
            <a:r>
              <a:rPr lang="en-US" altLang="en-US"/>
              <a:t> Lytic bone lesions are caused by increased osteoclast activity and decreased osteoblast activity of myeloma cells, leading to bone pain and fractures. As the bones break down, increased levels of calcium are released into the blood.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BDD833-CDA8-4A32-8022-8160C15481D5}"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High levels of monoclonal proteins can produce hyperviscosity and interfere with coagulation factors, leading to abnormal platelet aggregation and function. </a:t>
            </a:r>
          </a:p>
          <a:p>
            <a:pPr eaLnBrk="1" hangingPunct="1">
              <a:spcBef>
                <a:spcPct val="0"/>
              </a:spcBef>
              <a:buFontTx/>
              <a:buChar char="•"/>
            </a:pPr>
            <a:r>
              <a:rPr lang="en-US" altLang="en-US"/>
              <a:t> Deposition of monoclonal proteins in the kidneys can lead to renal dysfunction.</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0907A8-42C2-4880-962D-41746587A839}" type="slidenum">
              <a:rPr lang="en-US" altLang="en-US">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15938" y="6251575"/>
            <a:ext cx="2420937" cy="246063"/>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000" dirty="0">
                <a:latin typeface="Arial" panose="020B0604020202020204" pitchFamily="34" charset="0"/>
                <a:ea typeface="ＭＳ Ｐゴシック" panose="020B0600070205080204" pitchFamily="34" charset="-128"/>
                <a:cs typeface="+mn-cs"/>
              </a:rPr>
              <a:t>Copyright © 2017 F.A. Davis Company</a:t>
            </a:r>
          </a:p>
        </p:txBody>
      </p:sp>
      <p:pic>
        <p:nvPicPr>
          <p:cNvPr id="5" name="Picture 7" descr="FAD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75" y="5889625"/>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95600" y="2209800"/>
            <a:ext cx="5791200" cy="990600"/>
          </a:xfrm>
        </p:spPr>
        <p:txBody>
          <a:bodyPr>
            <a:normAutofit/>
          </a:bodyPr>
          <a:lstStyle>
            <a:lvl1pPr algn="r">
              <a:defRPr sz="3600" baseline="0">
                <a:solidFill>
                  <a:srgbClr val="1A4B9A"/>
                </a:solidFill>
                <a:latin typeface="+mj-lt"/>
                <a:ea typeface="Adobe Heiti Std R" pitchFamily="34" charset="-128"/>
              </a:defRPr>
            </a:lvl1pPr>
          </a:lstStyle>
          <a:p>
            <a:r>
              <a:rPr lang="en-US"/>
              <a:t>Click to edit Master title style</a:t>
            </a:r>
            <a:endParaRPr lang="en-US" dirty="0"/>
          </a:p>
        </p:txBody>
      </p:sp>
      <p:sp>
        <p:nvSpPr>
          <p:cNvPr id="3" name="Subtitle 2"/>
          <p:cNvSpPr>
            <a:spLocks noGrp="1"/>
          </p:cNvSpPr>
          <p:nvPr>
            <p:ph type="subTitle" idx="1"/>
          </p:nvPr>
        </p:nvSpPr>
        <p:spPr>
          <a:xfrm>
            <a:off x="2895600" y="3429000"/>
            <a:ext cx="5791200" cy="838200"/>
          </a:xfrm>
        </p:spPr>
        <p:txBody>
          <a:bodyPr>
            <a:noAutofit/>
          </a:bodyPr>
          <a:lstStyle>
            <a:lvl1pPr marL="0" indent="0" algn="r">
              <a:buNone/>
              <a:defRPr sz="3200" baseline="0">
                <a:solidFill>
                  <a:schemeClr val="tx1"/>
                </a:solidFill>
                <a:latin typeface="+mn-lt"/>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471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1617"/>
            <a:ext cx="9144000" cy="685801"/>
          </a:xfrm>
        </p:spPr>
        <p:txBody>
          <a:bodyPr/>
          <a:lstStyle>
            <a:lvl1pPr>
              <a:defRPr baseline="0">
                <a:solidFill>
                  <a:srgbClr val="1A4B9A"/>
                </a:solidFill>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buClr>
                <a:srgbClr val="00B0F0"/>
              </a:buClr>
              <a:defRPr/>
            </a:lvl1pPr>
            <a:lvl2pPr>
              <a:buClr>
                <a:srgbClr val="00B0F0"/>
              </a:buClr>
              <a:defRPr/>
            </a:lvl2pPr>
            <a:lvl3pPr>
              <a:buClr>
                <a:srgbClr val="00B0F0"/>
              </a:buClr>
              <a:defRPr/>
            </a:lvl3pPr>
            <a:lvl4pPr>
              <a:buClr>
                <a:srgbClr val="00B0F0"/>
              </a:buClr>
              <a:defRPr/>
            </a:lvl4pPr>
            <a:lvl5pPr>
              <a:buClr>
                <a:srgbClr val="00B0F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162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8EACA3E-3CBC-48D0-92E0-C2FB75F173FE}" type="datetimeFigureOut">
              <a:rPr lang="en-US"/>
              <a:pPr>
                <a:defRPr/>
              </a:pPr>
              <a:t>11/10/2023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72E73940-5B33-4280-9F06-B214536C5431}" type="slidenum">
              <a:rPr lang="en-US" altLang="en-US"/>
              <a:pPr>
                <a:defRPr/>
              </a:pPr>
              <a:t>‹#›</a:t>
            </a:fld>
            <a:endParaRPr lang="en-US" altLang="en-US"/>
          </a:p>
        </p:txBody>
      </p:sp>
    </p:spTree>
    <p:extLst>
      <p:ext uri="{BB962C8B-B14F-4D97-AF65-F5344CB8AC3E}">
        <p14:creationId xmlns:p14="http://schemas.microsoft.com/office/powerpoint/2010/main" val="4124030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1763"/>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6"/>
          <p:cNvSpPr txBox="1">
            <a:spLocks noChangeArrowheads="1"/>
          </p:cNvSpPr>
          <p:nvPr/>
        </p:nvSpPr>
        <p:spPr bwMode="auto">
          <a:xfrm>
            <a:off x="533400" y="6537325"/>
            <a:ext cx="2433638" cy="2444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000" dirty="0">
                <a:latin typeface="Arial" panose="020B0604020202020204" pitchFamily="34" charset="0"/>
                <a:ea typeface="ＭＳ Ｐゴシック" panose="020B0600070205080204" pitchFamily="34" charset="-128"/>
                <a:cs typeface="+mn-cs"/>
              </a:rPr>
              <a:t>Copyright © 2017 F.A. Davis Company</a:t>
            </a:r>
          </a:p>
        </p:txBody>
      </p:sp>
      <p:pic>
        <p:nvPicPr>
          <p:cNvPr id="1029" name="Picture 5" descr="FAD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6127750"/>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88" r:id="rId2"/>
    <p:sldLayoutId id="2147483690" r:id="rId3"/>
  </p:sldLayoutIdLst>
  <p:txStyles>
    <p:titleStyle>
      <a:lvl1pPr algn="ctr" rtl="0" eaLnBrk="0" fontAlgn="base" hangingPunct="0">
        <a:spcBef>
          <a:spcPct val="0"/>
        </a:spcBef>
        <a:spcAft>
          <a:spcPct val="0"/>
        </a:spcAft>
        <a:defRPr sz="3600" kern="1200">
          <a:solidFill>
            <a:srgbClr val="1A4B9A"/>
          </a:solidFill>
          <a:latin typeface="+mj-lt"/>
          <a:ea typeface="Adobe Heiti Std R" pitchFamily="34" charset="-128"/>
          <a:cs typeface="Adobe Heiti Std R"/>
        </a:defRPr>
      </a:lvl1pPr>
      <a:lvl2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2pPr>
      <a:lvl3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3pPr>
      <a:lvl4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4pPr>
      <a:lvl5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1A5D1"/>
        </a:buClr>
        <a:buFont typeface="Wingdings" panose="05000000000000000000" pitchFamily="2" charset="2"/>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1A5D1"/>
        </a:buClr>
        <a:buFont typeface="Wingdings" panose="05000000000000000000" pitchFamily="2" charset="2"/>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1A5D1"/>
        </a:buClr>
        <a:buFont typeface="Wingdings" panose="05000000000000000000" pitchFamily="2" charset="2"/>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r>
              <a:rPr lang="en-US" altLang="en-US" smtClean="0">
                <a:ea typeface="Adobe Heiti Std R"/>
              </a:rPr>
              <a:t>Part </a:t>
            </a:r>
            <a:r>
              <a:rPr lang="en-US" altLang="en-US" smtClean="0">
                <a:ea typeface="Adobe Heiti Std R"/>
              </a:rPr>
              <a:t>XV</a:t>
            </a:r>
            <a:endParaRPr lang="en-US" altLang="en-US" dirty="0">
              <a:ea typeface="Adobe Heiti Std R"/>
            </a:endParaRPr>
          </a:p>
        </p:txBody>
      </p:sp>
      <p:sp>
        <p:nvSpPr>
          <p:cNvPr id="5123" name="Subtitle 2"/>
          <p:cNvSpPr>
            <a:spLocks noGrp="1"/>
          </p:cNvSpPr>
          <p:nvPr>
            <p:ph type="subTitle" idx="1"/>
          </p:nvPr>
        </p:nvSpPr>
        <p:spPr/>
        <p:txBody>
          <a:bodyPr/>
          <a:lstStyle/>
          <a:p>
            <a:pPr eaLnBrk="1" hangingPunct="1"/>
            <a:r>
              <a:rPr lang="en-US" altLang="en-US">
                <a:ea typeface="Adobe Heiti Std R"/>
                <a:cs typeface="Adobe Heiti Std R"/>
              </a:rPr>
              <a:t>Immunoproliferative Diseases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31763"/>
            <a:ext cx="9144000" cy="685800"/>
          </a:xfrm>
        </p:spPr>
        <p:txBody>
          <a:bodyPr/>
          <a:lstStyle/>
          <a:p>
            <a:pPr eaLnBrk="1" hangingPunct="1"/>
            <a:r>
              <a:rPr lang="en-US" altLang="en-US">
                <a:ea typeface="Adobe Heiti Std R"/>
              </a:rPr>
              <a:t>Plasma Cell Dyscrasias</a:t>
            </a:r>
          </a:p>
        </p:txBody>
      </p:sp>
      <p:sp>
        <p:nvSpPr>
          <p:cNvPr id="3" name="Content Placeholder 2"/>
          <p:cNvSpPr>
            <a:spLocks noGrp="1"/>
          </p:cNvSpPr>
          <p:nvPr>
            <p:ph idx="1"/>
          </p:nvPr>
        </p:nvSpPr>
        <p:spPr/>
        <p:txBody>
          <a:bodyPr>
            <a:normAutofit fontScale="92500"/>
          </a:bodyPr>
          <a:lstStyle/>
          <a:p>
            <a:pPr marL="457200" indent="-457200" eaLnBrk="1" hangingPunct="1">
              <a:buFont typeface="Arial" panose="020B0604020202020204" pitchFamily="34" charset="0"/>
              <a:buChar char="•"/>
              <a:defRPr/>
            </a:pPr>
            <a:r>
              <a:rPr lang="en-US" dirty="0"/>
              <a:t>Disorders involving an abnormal proliferation of the plasma cells</a:t>
            </a:r>
          </a:p>
          <a:p>
            <a:pPr marL="457200" indent="-457200" eaLnBrk="1" hangingPunct="1">
              <a:buFont typeface="Arial" panose="020B0604020202020204" pitchFamily="34" charset="0"/>
              <a:buChar char="•"/>
              <a:defRPr/>
            </a:pPr>
            <a:r>
              <a:rPr lang="en-US" dirty="0"/>
              <a:t>Also known as monoclonal gammopathies</a:t>
            </a:r>
          </a:p>
          <a:p>
            <a:pPr marL="457200" indent="-457200" eaLnBrk="1" hangingPunct="1">
              <a:buFont typeface="Arial" panose="020B0604020202020204" pitchFamily="34" charset="0"/>
              <a:buChar char="•"/>
              <a:defRPr/>
            </a:pPr>
            <a:r>
              <a:rPr lang="en-US" dirty="0"/>
              <a:t>Characterized by a clone of identical plasma cells and overproduction of a single immunoglobulin component (M protein or paraprotein)</a:t>
            </a:r>
          </a:p>
          <a:p>
            <a:pPr marL="457200" indent="-457200" eaLnBrk="1" hangingPunct="1">
              <a:buFont typeface="Arial" panose="020B0604020202020204" pitchFamily="34" charset="0"/>
              <a:buChar char="•"/>
              <a:defRPr/>
            </a:pPr>
            <a:r>
              <a:rPr lang="en-US" dirty="0"/>
              <a:t>Include MGUS, multiple myeloma, Waldenström macroglobulinemia, heavy chain diseases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763"/>
            <a:ext cx="9144000" cy="685800"/>
          </a:xfrm>
        </p:spPr>
        <p:txBody>
          <a:bodyPr>
            <a:normAutofit fontScale="90000"/>
          </a:bodyPr>
          <a:lstStyle/>
          <a:p>
            <a:pPr eaLnBrk="1" hangingPunct="1">
              <a:defRPr/>
            </a:pPr>
            <a:r>
              <a:rPr lang="en-US" dirty="0">
                <a:cs typeface="+mj-cs"/>
              </a:rPr>
              <a:t>Monoclonal Gammopathy of Undetermined Significance</a:t>
            </a:r>
          </a:p>
        </p:txBody>
      </p:sp>
      <p:sp>
        <p:nvSpPr>
          <p:cNvPr id="3" name="Content Placeholder 2"/>
          <p:cNvSpPr>
            <a:spLocks noGrp="1"/>
          </p:cNvSpPr>
          <p:nvPr>
            <p:ph idx="1"/>
          </p:nvPr>
        </p:nvSpPr>
        <p:spPr/>
        <p:txBody>
          <a:bodyPr>
            <a:normAutofit fontScale="92500" lnSpcReduction="10000"/>
          </a:bodyPr>
          <a:lstStyle/>
          <a:p>
            <a:pPr marL="457200" indent="-457200" eaLnBrk="1" hangingPunct="1">
              <a:buFont typeface="Arial" panose="020B0604020202020204" pitchFamily="34" charset="0"/>
              <a:buChar char="•"/>
              <a:defRPr/>
            </a:pPr>
            <a:r>
              <a:rPr lang="en-US" dirty="0"/>
              <a:t>Premalignant condition</a:t>
            </a:r>
          </a:p>
          <a:p>
            <a:pPr marL="457200" indent="-457200" eaLnBrk="1" hangingPunct="1">
              <a:buFont typeface="Arial" panose="020B0604020202020204" pitchFamily="34" charset="0"/>
              <a:buChar char="•"/>
              <a:defRPr/>
            </a:pPr>
            <a:r>
              <a:rPr lang="en-US" dirty="0"/>
              <a:t>Present in 3% to 4% of people older than </a:t>
            </a:r>
            <a:br>
              <a:rPr lang="en-US" dirty="0"/>
            </a:br>
            <a:r>
              <a:rPr lang="en-US" dirty="0"/>
              <a:t>age 50</a:t>
            </a:r>
          </a:p>
          <a:p>
            <a:pPr marL="457200" indent="-457200" eaLnBrk="1" hangingPunct="1">
              <a:buFont typeface="Arial" panose="020B0604020202020204" pitchFamily="34" charset="0"/>
              <a:buChar char="•"/>
              <a:defRPr/>
            </a:pPr>
            <a:r>
              <a:rPr lang="en-US" dirty="0"/>
              <a:t>Production of a monoclonal Ig (low serum concentration, less than 3.0 g/dL)</a:t>
            </a:r>
          </a:p>
          <a:p>
            <a:pPr marL="457200" indent="-457200" eaLnBrk="1" hangingPunct="1">
              <a:buFont typeface="Arial" panose="020B0604020202020204" pitchFamily="34" charset="0"/>
              <a:buChar char="•"/>
              <a:defRPr/>
            </a:pPr>
            <a:r>
              <a:rPr lang="en-US" dirty="0"/>
              <a:t>Less than 10% bone marrow plasma cells</a:t>
            </a:r>
          </a:p>
          <a:p>
            <a:pPr marL="457200" indent="-457200" eaLnBrk="1" hangingPunct="1">
              <a:buFont typeface="Arial" panose="020B0604020202020204" pitchFamily="34" charset="0"/>
              <a:buChar char="•"/>
              <a:defRPr/>
            </a:pPr>
            <a:r>
              <a:rPr lang="en-US" dirty="0"/>
              <a:t>No clinical features of multiple myeloma</a:t>
            </a:r>
          </a:p>
          <a:p>
            <a:pPr marL="457200" indent="-457200" eaLnBrk="1" hangingPunct="1">
              <a:buFont typeface="Arial" panose="020B0604020202020204" pitchFamily="34" charset="0"/>
              <a:buChar char="•"/>
              <a:defRPr/>
            </a:pPr>
            <a:r>
              <a:rPr lang="en-US" dirty="0"/>
              <a:t>Approximately 1% of patients with MGUS will progress to multiple myeloma each year</a:t>
            </a:r>
          </a:p>
          <a:p>
            <a:pPr eaLnBrk="1" hangingPunct="1">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a:ea typeface="Adobe Heiti Std R"/>
              </a:rPr>
              <a:t>Multiple Myeloma</a:t>
            </a:r>
          </a:p>
        </p:txBody>
      </p:sp>
      <p:sp>
        <p:nvSpPr>
          <p:cNvPr id="22531" name="Content Placeholder 2"/>
          <p:cNvSpPr>
            <a:spLocks noGrp="1"/>
          </p:cNvSpPr>
          <p:nvPr>
            <p:ph sz="half" idx="1"/>
          </p:nvPr>
        </p:nvSpPr>
        <p:spPr>
          <a:xfrm>
            <a:off x="457200" y="1600200"/>
            <a:ext cx="8153400" cy="4525963"/>
          </a:xfrm>
        </p:spPr>
        <p:txBody>
          <a:bodyPr/>
          <a:lstStyle/>
          <a:p>
            <a:pPr marL="457200" indent="-457200" eaLnBrk="1" hangingPunct="1">
              <a:buFont typeface="Arial" panose="020B0604020202020204" pitchFamily="34" charset="0"/>
              <a:buChar char="•"/>
            </a:pPr>
            <a:r>
              <a:rPr lang="en-US" altLang="en-US" dirty="0"/>
              <a:t>Malignancy of mature plasma cells</a:t>
            </a:r>
          </a:p>
          <a:p>
            <a:pPr marL="457200" indent="-457200" eaLnBrk="1" hangingPunct="1">
              <a:buFont typeface="Arial" panose="020B0604020202020204" pitchFamily="34" charset="0"/>
              <a:buChar char="•"/>
            </a:pPr>
            <a:r>
              <a:rPr lang="en-US" altLang="en-US" dirty="0"/>
              <a:t>Plasma cells make up more than 10% of bone marrow</a:t>
            </a:r>
          </a:p>
          <a:p>
            <a:pPr marL="457200" indent="-457200" eaLnBrk="1" hangingPunct="1">
              <a:buFont typeface="Arial" panose="020B0604020202020204" pitchFamily="34" charset="0"/>
              <a:buChar char="•"/>
            </a:pPr>
            <a:r>
              <a:rPr lang="en-US" altLang="en-US" dirty="0"/>
              <a:t>CD38+, CD56+, CD138+</a:t>
            </a:r>
          </a:p>
          <a:p>
            <a:pPr marL="457200" indent="-457200" eaLnBrk="1" hangingPunct="1">
              <a:buFont typeface="Arial" panose="020B0604020202020204" pitchFamily="34" charset="0"/>
              <a:buChar char="•"/>
            </a:pPr>
            <a:r>
              <a:rPr lang="en-US" altLang="en-US" dirty="0" err="1"/>
              <a:t>Lytic</a:t>
            </a:r>
            <a:r>
              <a:rPr lang="en-US" altLang="en-US" dirty="0"/>
              <a:t> bone lesions produce bone pain and </a:t>
            </a:r>
            <a:r>
              <a:rPr lang="en-US" altLang="en-US" dirty="0" err="1"/>
              <a:t>hypercalcemia</a:t>
            </a:r>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a:ea typeface="Adobe Heiti Std R"/>
              </a:rPr>
              <a:t>Multiple Myeloma</a:t>
            </a:r>
          </a:p>
        </p:txBody>
      </p:sp>
      <p:pic>
        <p:nvPicPr>
          <p:cNvPr id="4098" name="Picture 2" descr="D:\AMAR\FADC5\2016\08_Dec_Stevens; Clinical Immunology and Serology 4e_PPT\Stevens; Clinical Immunology and Serology 4e-20161208T070846Z\Stevens_ Clinical Immunology and Serology 4e\SAVE FOR WEB\F18_05A.jpg"/>
          <p:cNvPicPr>
            <a:picLocks noChangeAspect="1" noChangeArrowheads="1"/>
          </p:cNvPicPr>
          <p:nvPr/>
        </p:nvPicPr>
        <p:blipFill>
          <a:blip r:embed="rId3" cstate="print"/>
          <a:srcRect/>
          <a:stretch>
            <a:fillRect/>
          </a:stretch>
        </p:blipFill>
        <p:spPr bwMode="auto">
          <a:xfrm>
            <a:off x="4805966" y="2174228"/>
            <a:ext cx="3951668" cy="3388372"/>
          </a:xfrm>
          <a:prstGeom prst="rect">
            <a:avLst/>
          </a:prstGeom>
          <a:noFill/>
        </p:spPr>
      </p:pic>
      <p:pic>
        <p:nvPicPr>
          <p:cNvPr id="4099" name="Picture 3" descr="D:\AMAR\FADC5\2016\08_Dec_Stevens; Clinical Immunology and Serology 4e_PPT\Stevens; Clinical Immunology and Serology 4e-20161208T070846Z\Stevens_ Clinical Immunology and Serology 4e\SAVE FOR WEB\F18_04.jpg"/>
          <p:cNvPicPr>
            <a:picLocks noChangeAspect="1" noChangeArrowheads="1"/>
          </p:cNvPicPr>
          <p:nvPr/>
        </p:nvPicPr>
        <p:blipFill>
          <a:blip r:embed="rId4" cstate="print"/>
          <a:srcRect/>
          <a:stretch>
            <a:fillRect/>
          </a:stretch>
        </p:blipFill>
        <p:spPr bwMode="auto">
          <a:xfrm>
            <a:off x="379198" y="2372026"/>
            <a:ext cx="4351564" cy="29927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31763"/>
            <a:ext cx="9144000" cy="685800"/>
          </a:xfrm>
        </p:spPr>
        <p:txBody>
          <a:bodyPr/>
          <a:lstStyle/>
          <a:p>
            <a:pPr eaLnBrk="1" hangingPunct="1"/>
            <a:r>
              <a:rPr lang="en-US" altLang="en-US">
                <a:ea typeface="Adobe Heiti Std R"/>
              </a:rPr>
              <a:t>Monoclonal Igs in Multiple Myeloma</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Produced by clone of malignant plasma cells</a:t>
            </a:r>
          </a:p>
          <a:p>
            <a:pPr marL="457200" indent="-457200" eaLnBrk="1" hangingPunct="1">
              <a:buFont typeface="Arial" panose="020B0604020202020204" pitchFamily="34" charset="0"/>
              <a:buChar char="•"/>
              <a:defRPr/>
            </a:pPr>
            <a:r>
              <a:rPr lang="en-US" dirty="0"/>
              <a:t>Present in serum (greater than 3 g/dL) and/or urine</a:t>
            </a:r>
          </a:p>
          <a:p>
            <a:pPr marL="457200" indent="-457200" eaLnBrk="1" hangingPunct="1">
              <a:buFont typeface="Arial" panose="020B0604020202020204" pitchFamily="34" charset="0"/>
              <a:buChar char="•"/>
              <a:defRPr/>
            </a:pPr>
            <a:r>
              <a:rPr lang="en-US" dirty="0"/>
              <a:t>Monoclonal immunoglobulins:</a:t>
            </a:r>
          </a:p>
          <a:p>
            <a:pPr marL="914400" lvl="1" indent="-457200" eaLnBrk="1" hangingPunct="1">
              <a:buFont typeface="Arial" panose="020B0604020202020204" pitchFamily="34" charset="0"/>
              <a:buChar char="•"/>
              <a:defRPr/>
            </a:pPr>
            <a:r>
              <a:rPr lang="en-US" dirty="0"/>
              <a:t>IgG most common (about 50% of cases)</a:t>
            </a:r>
          </a:p>
          <a:p>
            <a:pPr marL="914400" lvl="1" indent="-457200" eaLnBrk="1" hangingPunct="1">
              <a:buFont typeface="Arial" panose="020B0604020202020204" pitchFamily="34" charset="0"/>
              <a:buChar char="•"/>
              <a:defRPr/>
            </a:pPr>
            <a:r>
              <a:rPr lang="en-US" dirty="0"/>
              <a:t>IgA</a:t>
            </a:r>
          </a:p>
          <a:p>
            <a:pPr marL="914400" lvl="1" indent="-457200" eaLnBrk="1" hangingPunct="1">
              <a:buFont typeface="Arial" panose="020B0604020202020204" pitchFamily="34" charset="0"/>
              <a:buChar char="•"/>
              <a:defRPr/>
            </a:pPr>
            <a:r>
              <a:rPr lang="en-US" dirty="0"/>
              <a:t>Light chains only (in urine, called </a:t>
            </a:r>
            <a:r>
              <a:rPr lang="en-US" i="1" dirty="0"/>
              <a:t>Bence Jones </a:t>
            </a:r>
            <a:r>
              <a:rPr lang="en-US" dirty="0"/>
              <a:t>proteins)</a:t>
            </a:r>
          </a:p>
          <a:p>
            <a:pPr marL="914400" lvl="1" indent="-457200" eaLnBrk="1" hangingPunct="1">
              <a:buFont typeface="Arial" panose="020B0604020202020204" pitchFamily="34" charset="0"/>
              <a:buChar char="•"/>
              <a:defRPr/>
            </a:pPr>
            <a:r>
              <a:rPr lang="en-US" dirty="0"/>
              <a:t>IgM, IgD, IgE rare</a:t>
            </a:r>
          </a:p>
          <a:p>
            <a:pPr eaLnBrk="1" hangingPunct="1">
              <a:defRPr/>
            </a:pPr>
            <a:endParaRPr lang="en-US" dirty="0"/>
          </a:p>
          <a:p>
            <a:pPr eaLnBrk="1" hangingPunct="1">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31763"/>
            <a:ext cx="9144000" cy="685800"/>
          </a:xfrm>
        </p:spPr>
        <p:txBody>
          <a:bodyPr/>
          <a:lstStyle/>
          <a:p>
            <a:pPr eaLnBrk="1" hangingPunct="1"/>
            <a:r>
              <a:rPr lang="en-US" altLang="en-US">
                <a:ea typeface="Adobe Heiti Std R"/>
              </a:rPr>
              <a:t>Waldenström Macroglobulinemia</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Malignant proliferation of IgM-producing B cells or plasma cells that infiltrate bone marrow, spleen, and lymph nodes</a:t>
            </a:r>
          </a:p>
          <a:p>
            <a:pPr marL="457200" indent="-457200" eaLnBrk="1" hangingPunct="1">
              <a:buFont typeface="Arial" panose="020B0604020202020204" pitchFamily="34" charset="0"/>
              <a:buChar char="•"/>
              <a:defRPr/>
            </a:pPr>
            <a:r>
              <a:rPr lang="en-US" dirty="0"/>
              <a:t>Also known as </a:t>
            </a:r>
            <a:r>
              <a:rPr lang="en-US" i="1" dirty="0"/>
              <a:t>lymphoplasmacytic lymphoma</a:t>
            </a:r>
          </a:p>
          <a:p>
            <a:pPr marL="457200" indent="-457200" eaLnBrk="1" hangingPunct="1">
              <a:buFont typeface="Arial" panose="020B0604020202020204" pitchFamily="34" charset="0"/>
              <a:buChar char="•"/>
              <a:defRPr/>
            </a:pPr>
            <a:r>
              <a:rPr lang="en-US" dirty="0"/>
              <a:t>CD19+, CD20+, CD22+, CD79a+</a:t>
            </a:r>
          </a:p>
          <a:p>
            <a:pPr marL="457200" indent="-457200" eaLnBrk="1" hangingPunct="1">
              <a:buFont typeface="Arial" panose="020B0604020202020204" pitchFamily="34" charset="0"/>
              <a:buChar char="•"/>
              <a:defRPr/>
            </a:pPr>
            <a:r>
              <a:rPr lang="en-US" dirty="0"/>
              <a:t>Symptoms: fatigue, anemia, bleeding, plasma hyperviscosity, peripheral neuropathy </a:t>
            </a:r>
          </a:p>
          <a:p>
            <a:pPr eaLnBrk="1" hangingPunct="1">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31763"/>
            <a:ext cx="9144000" cy="685800"/>
          </a:xfrm>
        </p:spPr>
        <p:txBody>
          <a:bodyPr/>
          <a:lstStyle/>
          <a:p>
            <a:pPr eaLnBrk="1" hangingPunct="1"/>
            <a:r>
              <a:rPr lang="en-US" altLang="en-US">
                <a:ea typeface="Adobe Heiti Std R"/>
              </a:rPr>
              <a:t>Waldenström Macroglobulinemia</a:t>
            </a:r>
          </a:p>
        </p:txBody>
      </p:sp>
      <p:sp>
        <p:nvSpPr>
          <p:cNvPr id="27651"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Monoclonal IgM in serum</a:t>
            </a:r>
          </a:p>
          <a:p>
            <a:pPr marL="457200" indent="-457200" eaLnBrk="1" hangingPunct="1">
              <a:buFont typeface="Arial" panose="020B0604020202020204" pitchFamily="34" charset="0"/>
              <a:buChar char="•"/>
            </a:pPr>
            <a:r>
              <a:rPr lang="en-US" altLang="en-US"/>
              <a:t>Bence Jones proteinuria in approximately 10% of cases</a:t>
            </a:r>
          </a:p>
          <a:p>
            <a:pPr marL="457200" indent="-457200" eaLnBrk="1" hangingPunct="1">
              <a:buFont typeface="Arial" panose="020B0604020202020204" pitchFamily="34" charset="0"/>
              <a:buChar char="•"/>
            </a:pPr>
            <a:r>
              <a:rPr lang="en-US" altLang="en-US"/>
              <a:t>Cryoglobulins in approximately 20% of patients</a:t>
            </a:r>
          </a:p>
          <a:p>
            <a:pPr marL="457200" indent="-457200" eaLnBrk="1" hangingPunct="1">
              <a:buFont typeface="Arial" panose="020B0604020202020204" pitchFamily="34" charset="0"/>
              <a:buChar char="•"/>
            </a:pPr>
            <a:r>
              <a:rPr lang="en-US" altLang="en-US"/>
              <a:t>Cold agglutinins in some patients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31763"/>
            <a:ext cx="9144000" cy="685800"/>
          </a:xfrm>
        </p:spPr>
        <p:txBody>
          <a:bodyPr/>
          <a:lstStyle/>
          <a:p>
            <a:pPr eaLnBrk="1" hangingPunct="1"/>
            <a:r>
              <a:rPr lang="en-US" altLang="en-US">
                <a:ea typeface="Adobe Heiti Std R"/>
              </a:rPr>
              <a:t>Heavy Chain Diseases</a:t>
            </a:r>
          </a:p>
        </p:txBody>
      </p:sp>
      <p:sp>
        <p:nvSpPr>
          <p:cNvPr id="3" name="Content Placeholder 2"/>
          <p:cNvSpPr>
            <a:spLocks noGrp="1"/>
          </p:cNvSpPr>
          <p:nvPr>
            <p:ph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Rare B-cell lymphomas characterized by production of free monoclonal heavy chains</a:t>
            </a:r>
          </a:p>
          <a:p>
            <a:pPr marL="457200" indent="-457200" eaLnBrk="1" hangingPunct="1">
              <a:buFont typeface="Arial" panose="020B0604020202020204" pitchFamily="34" charset="0"/>
              <a:buChar char="•"/>
              <a:defRPr/>
            </a:pPr>
            <a:r>
              <a:rPr lang="en-US" dirty="0"/>
              <a:t>Alpha heavy chain disease</a:t>
            </a:r>
          </a:p>
          <a:p>
            <a:pPr marL="914400" lvl="1" indent="-457200" eaLnBrk="1" hangingPunct="1">
              <a:buFont typeface="Arial" panose="020B0604020202020204" pitchFamily="34" charset="0"/>
              <a:buChar char="•"/>
              <a:defRPr/>
            </a:pPr>
            <a:r>
              <a:rPr lang="en-US" dirty="0"/>
              <a:t>Most common type</a:t>
            </a:r>
          </a:p>
          <a:p>
            <a:pPr marL="914400" lvl="1" indent="-457200" eaLnBrk="1" hangingPunct="1">
              <a:buFont typeface="Arial" panose="020B0604020202020204" pitchFamily="34" charset="0"/>
              <a:buChar char="•"/>
              <a:defRPr/>
            </a:pPr>
            <a:r>
              <a:rPr lang="en-US" dirty="0"/>
              <a:t>Seen mostly in Mediterranean region</a:t>
            </a:r>
          </a:p>
          <a:p>
            <a:pPr marL="914400" lvl="1" indent="-457200" eaLnBrk="1" hangingPunct="1">
              <a:buFont typeface="Arial" panose="020B0604020202020204" pitchFamily="34" charset="0"/>
              <a:buChar char="•"/>
              <a:defRPr/>
            </a:pPr>
            <a:r>
              <a:rPr lang="en-US" dirty="0"/>
              <a:t>Lymphoma that involves MALT (gastrointestinal, respiratory, or lymphomatous forms)</a:t>
            </a:r>
          </a:p>
          <a:p>
            <a:pPr marL="457200" indent="-457200" eaLnBrk="1" hangingPunct="1">
              <a:buFont typeface="Arial" panose="020B0604020202020204" pitchFamily="34" charset="0"/>
              <a:buChar char="•"/>
              <a:defRPr/>
            </a:pPr>
            <a:r>
              <a:rPr lang="en-US" dirty="0"/>
              <a:t>Gamma heavy chain disease</a:t>
            </a:r>
          </a:p>
          <a:p>
            <a:pPr marL="914400" lvl="1" indent="-457200" eaLnBrk="1" hangingPunct="1">
              <a:buFont typeface="Arial" panose="020B0604020202020204" pitchFamily="34" charset="0"/>
              <a:buChar char="•"/>
              <a:defRPr/>
            </a:pPr>
            <a:r>
              <a:rPr lang="en-US" dirty="0"/>
              <a:t>Disseminated and localized forms</a:t>
            </a:r>
          </a:p>
          <a:p>
            <a:pPr marL="457200" indent="-457200" eaLnBrk="1" hangingPunct="1">
              <a:buFont typeface="Arial" panose="020B0604020202020204" pitchFamily="34" charset="0"/>
              <a:buChar char="•"/>
              <a:defRPr/>
            </a:pPr>
            <a:r>
              <a:rPr lang="en-US" dirty="0"/>
              <a:t>Mu heavy chain disease</a:t>
            </a:r>
          </a:p>
          <a:p>
            <a:pPr marL="914400" lvl="1" indent="-457200" eaLnBrk="1" hangingPunct="1">
              <a:buFont typeface="Arial" panose="020B0604020202020204" pitchFamily="34" charset="0"/>
              <a:buChar char="•"/>
              <a:defRPr/>
            </a:pPr>
            <a:r>
              <a:rPr lang="en-US" dirty="0"/>
              <a:t>Most patients have a malignancy that resembles CLL</a:t>
            </a:r>
          </a:p>
          <a:p>
            <a:pPr eaLnBrk="1" hangingPunct="1">
              <a:defRPr/>
            </a:pPr>
            <a:endParaRPr lang="en-US" dirty="0"/>
          </a:p>
          <a:p>
            <a:pPr eaLnBrk="1" hangingPunct="1">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763"/>
            <a:ext cx="9144000" cy="685800"/>
          </a:xfrm>
        </p:spPr>
        <p:txBody>
          <a:bodyPr>
            <a:normAutofit fontScale="90000"/>
          </a:bodyPr>
          <a:lstStyle/>
          <a:p>
            <a:pPr eaLnBrk="1" hangingPunct="1">
              <a:defRPr/>
            </a:pPr>
            <a:r>
              <a:rPr lang="en-US" dirty="0">
                <a:cs typeface="+mj-cs"/>
              </a:rPr>
              <a:t>Laboratory Evaluation of Immunoproliferative Diseases</a:t>
            </a:r>
          </a:p>
        </p:txBody>
      </p:sp>
      <p:sp>
        <p:nvSpPr>
          <p:cNvPr id="3" name="Content Placeholder 2"/>
          <p:cNvSpPr>
            <a:spLocks noGrp="1"/>
          </p:cNvSpPr>
          <p:nvPr>
            <p:ph idx="1"/>
          </p:nvPr>
        </p:nvSpPr>
        <p:spPr/>
        <p:txBody>
          <a:bodyPr>
            <a:normAutofit fontScale="85000" lnSpcReduction="20000"/>
          </a:bodyPr>
          <a:lstStyle/>
          <a:p>
            <a:pPr marL="457200" indent="-457200" eaLnBrk="1" hangingPunct="1">
              <a:buFont typeface="Arial" panose="020B0604020202020204" pitchFamily="34" charset="0"/>
              <a:buChar char="•"/>
              <a:defRPr/>
            </a:pPr>
            <a:r>
              <a:rPr lang="en-US" dirty="0"/>
              <a:t>Identification of malignant cell population</a:t>
            </a:r>
          </a:p>
          <a:p>
            <a:pPr marL="914400" lvl="1" indent="-457200" eaLnBrk="1" hangingPunct="1">
              <a:buFont typeface="Arial" panose="020B0604020202020204" pitchFamily="34" charset="0"/>
              <a:buChar char="•"/>
              <a:defRPr/>
            </a:pPr>
            <a:r>
              <a:rPr lang="en-US" dirty="0"/>
              <a:t>CBC and differential; cytochemical staining</a:t>
            </a:r>
          </a:p>
          <a:p>
            <a:pPr marL="914400" lvl="1" indent="-457200" eaLnBrk="1" hangingPunct="1">
              <a:buFont typeface="Arial" panose="020B0604020202020204" pitchFamily="34" charset="0"/>
              <a:buChar char="•"/>
              <a:defRPr/>
            </a:pPr>
            <a:r>
              <a:rPr lang="en-US" dirty="0"/>
              <a:t>Immunophenotyping by flow cytometry</a:t>
            </a:r>
          </a:p>
          <a:p>
            <a:pPr marL="457200" indent="-457200" eaLnBrk="1" hangingPunct="1">
              <a:buFont typeface="Arial" panose="020B0604020202020204" pitchFamily="34" charset="0"/>
              <a:buChar char="•"/>
              <a:defRPr/>
            </a:pPr>
            <a:r>
              <a:rPr lang="en-US" dirty="0"/>
              <a:t>Evaluation of immunoglobulins</a:t>
            </a:r>
          </a:p>
          <a:p>
            <a:pPr marL="914400" lvl="1" indent="-457200" eaLnBrk="1" hangingPunct="1">
              <a:buFont typeface="Arial" panose="020B0604020202020204" pitchFamily="34" charset="0"/>
              <a:buChar char="•"/>
              <a:defRPr/>
            </a:pPr>
            <a:r>
              <a:rPr lang="en-US" dirty="0"/>
              <a:t>Serum Ig levels</a:t>
            </a:r>
          </a:p>
          <a:p>
            <a:pPr marL="914400" lvl="1" indent="-457200" eaLnBrk="1" hangingPunct="1">
              <a:buFont typeface="Arial" panose="020B0604020202020204" pitchFamily="34" charset="0"/>
              <a:buChar char="•"/>
              <a:defRPr/>
            </a:pPr>
            <a:r>
              <a:rPr lang="en-US" dirty="0"/>
              <a:t>Serum protein electrophoresis</a:t>
            </a:r>
          </a:p>
          <a:p>
            <a:pPr marL="914400" lvl="1" indent="-457200" eaLnBrk="1" hangingPunct="1">
              <a:buFont typeface="Arial" panose="020B0604020202020204" pitchFamily="34" charset="0"/>
              <a:buChar char="•"/>
              <a:defRPr/>
            </a:pPr>
            <a:r>
              <a:rPr lang="en-US" dirty="0"/>
              <a:t>Immunofixation electrophoresis (serum and urine)</a:t>
            </a:r>
          </a:p>
          <a:p>
            <a:pPr marL="914400" lvl="1" indent="-457200" eaLnBrk="1" hangingPunct="1">
              <a:buFont typeface="Arial" panose="020B0604020202020204" pitchFamily="34" charset="0"/>
              <a:buChar char="•"/>
              <a:defRPr/>
            </a:pPr>
            <a:r>
              <a:rPr lang="en-US" dirty="0"/>
              <a:t>Immunosubtraction</a:t>
            </a:r>
          </a:p>
          <a:p>
            <a:pPr marL="914400" lvl="1" indent="-457200" eaLnBrk="1" hangingPunct="1">
              <a:buFont typeface="Arial" panose="020B0604020202020204" pitchFamily="34" charset="0"/>
              <a:buChar char="•"/>
              <a:defRPr/>
            </a:pPr>
            <a:r>
              <a:rPr lang="en-US" dirty="0"/>
              <a:t>Serum free light chain analysis</a:t>
            </a:r>
          </a:p>
          <a:p>
            <a:pPr marL="457200" indent="-457200" eaLnBrk="1" hangingPunct="1">
              <a:buFont typeface="Arial" panose="020B0604020202020204" pitchFamily="34" charset="0"/>
              <a:buChar char="•"/>
              <a:defRPr/>
            </a:pPr>
            <a:r>
              <a:rPr lang="en-US" dirty="0"/>
              <a:t>Assessment of gene and chromosome abnormalities</a:t>
            </a:r>
          </a:p>
          <a:p>
            <a:pPr marL="914400" lvl="1" indent="-457200" eaLnBrk="1" hangingPunct="1">
              <a:buFont typeface="Arial" panose="020B0604020202020204" pitchFamily="34" charset="0"/>
              <a:buChar char="•"/>
              <a:defRPr/>
            </a:pPr>
            <a:r>
              <a:rPr lang="en-US" dirty="0"/>
              <a:t>Cytogenetics</a:t>
            </a:r>
          </a:p>
          <a:p>
            <a:pPr marL="914400" lvl="1" indent="-457200" eaLnBrk="1" hangingPunct="1">
              <a:buFont typeface="Arial" panose="020B0604020202020204" pitchFamily="34" charset="0"/>
              <a:buChar char="•"/>
              <a:defRPr/>
            </a:pPr>
            <a:r>
              <a:rPr lang="en-US" dirty="0"/>
              <a:t>Molecular testing</a:t>
            </a:r>
          </a:p>
          <a:p>
            <a:pPr eaLnBrk="1" hangingPunct="1">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31763"/>
            <a:ext cx="9144000" cy="685800"/>
          </a:xfrm>
        </p:spPr>
        <p:txBody>
          <a:bodyPr/>
          <a:lstStyle/>
          <a:p>
            <a:pPr eaLnBrk="1" hangingPunct="1"/>
            <a:r>
              <a:rPr lang="en-US" altLang="en-US">
                <a:ea typeface="Adobe Heiti Std R"/>
              </a:rPr>
              <a:t>Immunophenotyping by Flow Cytometry</a:t>
            </a:r>
          </a:p>
        </p:txBody>
      </p:sp>
      <p:sp>
        <p:nvSpPr>
          <p:cNvPr id="3" name="Content Placeholder 2"/>
          <p:cNvSpPr>
            <a:spLocks noGrp="1"/>
          </p:cNvSpPr>
          <p:nvPr>
            <p:ph idx="1"/>
          </p:nvPr>
        </p:nvSpPr>
        <p:spPr/>
        <p:txBody>
          <a:bodyPr>
            <a:normAutofit fontScale="92500"/>
          </a:bodyPr>
          <a:lstStyle/>
          <a:p>
            <a:pPr marL="457200" indent="-457200" eaLnBrk="1" hangingPunct="1">
              <a:buFont typeface="Arial" panose="020B0604020202020204" pitchFamily="34" charset="0"/>
              <a:buChar char="•"/>
              <a:defRPr/>
            </a:pPr>
            <a:r>
              <a:rPr lang="en-US" dirty="0"/>
              <a:t>Analyzes cell surface marker expression</a:t>
            </a:r>
          </a:p>
          <a:p>
            <a:pPr marL="457200" indent="-457200" eaLnBrk="1" hangingPunct="1">
              <a:buFont typeface="Arial" panose="020B0604020202020204" pitchFamily="34" charset="0"/>
              <a:buChar char="•"/>
              <a:defRPr/>
            </a:pPr>
            <a:r>
              <a:rPr lang="en-US" dirty="0"/>
              <a:t>Samples incubated with panels of fluorescent-labeled antibody reagents specific for cell surface markers</a:t>
            </a:r>
          </a:p>
          <a:p>
            <a:pPr marL="457200" indent="-457200" eaLnBrk="1" hangingPunct="1">
              <a:buFont typeface="Arial" panose="020B0604020202020204" pitchFamily="34" charset="0"/>
              <a:buChar char="•"/>
              <a:defRPr/>
            </a:pPr>
            <a:r>
              <a:rPr lang="en-US" dirty="0"/>
              <a:t>Examined by flow cytometry</a:t>
            </a:r>
          </a:p>
          <a:p>
            <a:pPr marL="457200" indent="-457200" eaLnBrk="1" hangingPunct="1">
              <a:buFont typeface="Arial" panose="020B0604020202020204" pitchFamily="34" charset="0"/>
              <a:buChar char="•"/>
              <a:defRPr/>
            </a:pPr>
            <a:r>
              <a:rPr lang="en-US" dirty="0"/>
              <a:t>Identifies lineage of malignant cell population by its immunophenotype</a:t>
            </a:r>
          </a:p>
          <a:p>
            <a:pPr marL="457200" indent="-457200" eaLnBrk="1" hangingPunct="1">
              <a:buFont typeface="Arial" panose="020B0604020202020204" pitchFamily="34" charset="0"/>
              <a:buChar char="•"/>
              <a:defRPr/>
            </a:pPr>
            <a:r>
              <a:rPr lang="en-US" dirty="0"/>
              <a:t>Abnormalities may be present (e.g., gain or loss of an antigen normally expressed by a cell type)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31763"/>
            <a:ext cx="9144000" cy="685800"/>
          </a:xfrm>
        </p:spPr>
        <p:txBody>
          <a:bodyPr/>
          <a:lstStyle/>
          <a:p>
            <a:pPr eaLnBrk="1" hangingPunct="1"/>
            <a:r>
              <a:rPr lang="en-US" altLang="en-US">
                <a:ea typeface="Adobe Heiti Std R"/>
              </a:rPr>
              <a:t>Chapter Overview</a:t>
            </a:r>
          </a:p>
        </p:txBody>
      </p:sp>
      <p:sp>
        <p:nvSpPr>
          <p:cNvPr id="6147"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Intro to immunoproliferative diseases</a:t>
            </a:r>
          </a:p>
          <a:p>
            <a:pPr marL="457200" indent="-457200" eaLnBrk="1" hangingPunct="1">
              <a:buFont typeface="Arial" panose="020B0604020202020204" pitchFamily="34" charset="0"/>
              <a:buChar char="•"/>
            </a:pPr>
            <a:r>
              <a:rPr lang="en-US" altLang="en-US"/>
              <a:t>Classification of hematologic malignancies</a:t>
            </a:r>
          </a:p>
          <a:p>
            <a:pPr marL="457200" indent="-457200" eaLnBrk="1" hangingPunct="1">
              <a:buFont typeface="Arial" panose="020B0604020202020204" pitchFamily="34" charset="0"/>
              <a:buChar char="•"/>
            </a:pPr>
            <a:r>
              <a:rPr lang="en-US" altLang="en-US"/>
              <a:t>Leukemias</a:t>
            </a:r>
          </a:p>
          <a:p>
            <a:pPr marL="457200" indent="-457200" eaLnBrk="1" hangingPunct="1">
              <a:buFont typeface="Arial" panose="020B0604020202020204" pitchFamily="34" charset="0"/>
              <a:buChar char="•"/>
            </a:pPr>
            <a:r>
              <a:rPr lang="en-US" altLang="en-US"/>
              <a:t>Lymphomas</a:t>
            </a:r>
          </a:p>
          <a:p>
            <a:pPr marL="457200" indent="-457200" eaLnBrk="1" hangingPunct="1">
              <a:buFont typeface="Arial" panose="020B0604020202020204" pitchFamily="34" charset="0"/>
              <a:buChar char="•"/>
            </a:pPr>
            <a:r>
              <a:rPr lang="en-US" altLang="en-US"/>
              <a:t>Plasma cell dyscrasias</a:t>
            </a:r>
          </a:p>
          <a:p>
            <a:pPr marL="457200" indent="-457200" eaLnBrk="1" hangingPunct="1">
              <a:buFont typeface="Arial" panose="020B0604020202020204" pitchFamily="34" charset="0"/>
              <a:buChar char="•"/>
            </a:pPr>
            <a:r>
              <a:rPr lang="en-US" altLang="en-US"/>
              <a:t>Related laboratory testing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a:ea typeface="Adobe Heiti Std R"/>
              </a:rPr>
              <a:t>Serum Protein Electrophoresis (SPE)</a:t>
            </a:r>
          </a:p>
        </p:txBody>
      </p:sp>
      <p:sp>
        <p:nvSpPr>
          <p:cNvPr id="4" name="Content Placeholder 3"/>
          <p:cNvSpPr>
            <a:spLocks noGrp="1"/>
          </p:cNvSpPr>
          <p:nvPr>
            <p:ph sz="half" idx="1"/>
          </p:nvPr>
        </p:nvSpPr>
        <p:spPr/>
        <p:txBody>
          <a:bodyPr>
            <a:normAutofit lnSpcReduction="10000"/>
          </a:bodyPr>
          <a:lstStyle/>
          <a:p>
            <a:pPr marL="457200" indent="-457200" eaLnBrk="1" hangingPunct="1">
              <a:buFont typeface="Arial" panose="020B0604020202020204" pitchFamily="34" charset="0"/>
              <a:buChar char="•"/>
              <a:defRPr/>
            </a:pPr>
            <a:r>
              <a:rPr lang="en-US" dirty="0"/>
              <a:t>Technique is used in initial identification of monoclonal Ig</a:t>
            </a:r>
          </a:p>
          <a:p>
            <a:pPr marL="457200" indent="-457200" eaLnBrk="1" hangingPunct="1">
              <a:buFont typeface="Arial" panose="020B0604020202020204" pitchFamily="34" charset="0"/>
              <a:buChar char="•"/>
              <a:defRPr/>
            </a:pPr>
            <a:r>
              <a:rPr lang="en-US" dirty="0"/>
              <a:t>Serum proteins are separated by size and charge</a:t>
            </a:r>
          </a:p>
          <a:p>
            <a:pPr marL="457200" indent="-457200" eaLnBrk="1" hangingPunct="1">
              <a:buFont typeface="Arial" panose="020B0604020202020204" pitchFamily="34" charset="0"/>
              <a:buChar char="•"/>
              <a:defRPr/>
            </a:pPr>
            <a:r>
              <a:rPr lang="en-US" dirty="0"/>
              <a:t>Most Igs migrate in gamma globulin region</a:t>
            </a:r>
          </a:p>
          <a:p>
            <a:pPr marL="457200" indent="-457200" eaLnBrk="1" hangingPunct="1">
              <a:buFont typeface="Arial" panose="020B0604020202020204" pitchFamily="34" charset="0"/>
              <a:buChar char="•"/>
              <a:defRPr/>
            </a:pPr>
            <a:r>
              <a:rPr lang="en-US" dirty="0"/>
              <a:t>Monoclonal Igs show limited mobility</a:t>
            </a:r>
          </a:p>
        </p:txBody>
      </p:sp>
      <p:pic>
        <p:nvPicPr>
          <p:cNvPr id="5122" name="Picture 2" descr="D:\AMAR\FADC5\2016\08_Dec_Stevens; Clinical Immunology and Serology 4e_PPT\Stevens; Clinical Immunology and Serology 4e-20161208T070846Z\Stevens_ Clinical Immunology and Serology 4e\SAVE FOR WEB\F18_06.jpg"/>
          <p:cNvPicPr>
            <a:picLocks noChangeAspect="1" noChangeArrowheads="1"/>
          </p:cNvPicPr>
          <p:nvPr/>
        </p:nvPicPr>
        <p:blipFill>
          <a:blip r:embed="rId3" cstate="print"/>
          <a:srcRect/>
          <a:stretch>
            <a:fillRect/>
          </a:stretch>
        </p:blipFill>
        <p:spPr bwMode="auto">
          <a:xfrm>
            <a:off x="4482922" y="1447800"/>
            <a:ext cx="4280078" cy="465603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31763"/>
            <a:ext cx="9144000" cy="685800"/>
          </a:xfrm>
        </p:spPr>
        <p:txBody>
          <a:bodyPr/>
          <a:lstStyle/>
          <a:p>
            <a:pPr eaLnBrk="1" hangingPunct="1"/>
            <a:r>
              <a:rPr lang="en-US" altLang="en-US">
                <a:ea typeface="Adobe Heiti Std R"/>
              </a:rPr>
              <a:t>Immunofixation Electrophoresis (IFE) </a:t>
            </a:r>
          </a:p>
        </p:txBody>
      </p:sp>
      <p:pic>
        <p:nvPicPr>
          <p:cNvPr id="6146" name="Picture 2" descr="D:\AMAR\FADC5\2016\08_Dec_Stevens; Clinical Immunology and Serology 4e_PPT\Stevens; Clinical Immunology and Serology 4e-20161208T070846Z\Stevens_ Clinical Immunology and Serology 4e\SAVE FOR WEB\F18_07.jpg"/>
          <p:cNvPicPr>
            <a:picLocks noChangeAspect="1" noChangeArrowheads="1"/>
          </p:cNvPicPr>
          <p:nvPr/>
        </p:nvPicPr>
        <p:blipFill>
          <a:blip r:embed="rId3" cstate="print"/>
          <a:srcRect/>
          <a:stretch>
            <a:fillRect/>
          </a:stretch>
        </p:blipFill>
        <p:spPr bwMode="auto">
          <a:xfrm>
            <a:off x="360608" y="1804116"/>
            <a:ext cx="8422784" cy="413948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a:ea typeface="Adobe Heiti Std R"/>
              </a:rPr>
              <a:t>IFE Results: Normal Versus Monoclonal</a:t>
            </a:r>
          </a:p>
        </p:txBody>
      </p:sp>
      <p:pic>
        <p:nvPicPr>
          <p:cNvPr id="7170" name="Picture 2" descr="D:\AMAR\FADC5\2016\08_Dec_Stevens; Clinical Immunology and Serology 4e_PPT\Stevens; Clinical Immunology and Serology 4e-20161208T070846Z\Stevens_ Clinical Immunology and Serology 4e\SAVE FOR WEB\F18_08B.jpg"/>
          <p:cNvPicPr>
            <a:picLocks noChangeAspect="1" noChangeArrowheads="1"/>
          </p:cNvPicPr>
          <p:nvPr/>
        </p:nvPicPr>
        <p:blipFill>
          <a:blip r:embed="rId3" cstate="print"/>
          <a:srcRect/>
          <a:stretch>
            <a:fillRect/>
          </a:stretch>
        </p:blipFill>
        <p:spPr bwMode="auto">
          <a:xfrm>
            <a:off x="4708452" y="2438400"/>
            <a:ext cx="4054548" cy="2530864"/>
          </a:xfrm>
          <a:prstGeom prst="rect">
            <a:avLst/>
          </a:prstGeom>
          <a:noFill/>
        </p:spPr>
      </p:pic>
      <p:pic>
        <p:nvPicPr>
          <p:cNvPr id="7171" name="Picture 3" descr="D:\AMAR\FADC5\2016\08_Dec_Stevens; Clinical Immunology and Serology 4e_PPT\Stevens; Clinical Immunology and Serology 4e-20161208T070846Z\Stevens_ Clinical Immunology and Serology 4e\SAVE FOR WEB\F18_08A.jpg"/>
          <p:cNvPicPr>
            <a:picLocks noChangeAspect="1" noChangeArrowheads="1"/>
          </p:cNvPicPr>
          <p:nvPr/>
        </p:nvPicPr>
        <p:blipFill>
          <a:blip r:embed="rId4" cstate="print"/>
          <a:srcRect/>
          <a:stretch>
            <a:fillRect/>
          </a:stretch>
        </p:blipFill>
        <p:spPr bwMode="auto">
          <a:xfrm>
            <a:off x="458468" y="2486698"/>
            <a:ext cx="4037332" cy="246630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a:ea typeface="Adobe Heiti Std R"/>
              </a:rPr>
              <a:t>Immunosubtraction (Immunotyping)</a:t>
            </a:r>
          </a:p>
        </p:txBody>
      </p:sp>
      <p:sp>
        <p:nvSpPr>
          <p:cNvPr id="4" name="Content Placeholder 3"/>
          <p:cNvSpPr>
            <a:spLocks noGrp="1"/>
          </p:cNvSpPr>
          <p:nvPr>
            <p:ph sz="half" idx="1"/>
          </p:nvPr>
        </p:nvSpPr>
        <p:spPr>
          <a:xfrm>
            <a:off x="457200" y="1600200"/>
            <a:ext cx="8305800" cy="4525963"/>
          </a:xfrm>
        </p:spPr>
        <p:txBody>
          <a:bodyPr>
            <a:normAutofit/>
          </a:bodyPr>
          <a:lstStyle/>
          <a:p>
            <a:pPr marL="457200" indent="-457200" eaLnBrk="1" hangingPunct="1">
              <a:buFont typeface="Arial" panose="020B0604020202020204" pitchFamily="34" charset="0"/>
              <a:buChar char="•"/>
              <a:defRPr/>
            </a:pPr>
            <a:r>
              <a:rPr lang="en-US" dirty="0"/>
              <a:t>Technique uses capillary electrophoresis to identify monoclonal Ig</a:t>
            </a:r>
          </a:p>
          <a:p>
            <a:pPr marL="457200" indent="-457200" eaLnBrk="1" hangingPunct="1">
              <a:buFont typeface="Arial" panose="020B0604020202020204" pitchFamily="34" charset="0"/>
              <a:buChar char="•"/>
              <a:defRPr/>
            </a:pPr>
            <a:r>
              <a:rPr lang="en-US" dirty="0"/>
              <a:t>Antisera is added to patient serum</a:t>
            </a:r>
          </a:p>
          <a:p>
            <a:pPr marL="457200" indent="-457200" eaLnBrk="1" hangingPunct="1">
              <a:buFont typeface="Arial" panose="020B0604020202020204" pitchFamily="34" charset="0"/>
              <a:buChar char="•"/>
              <a:defRPr/>
            </a:pPr>
            <a:r>
              <a:rPr lang="en-US" dirty="0"/>
              <a:t>Binding of antisera to patient’s monoclonal Ig components changes electrophoretic mobility</a:t>
            </a:r>
          </a:p>
          <a:p>
            <a:pPr marL="457200" indent="-457200" eaLnBrk="1" hangingPunct="1">
              <a:buFont typeface="Arial" panose="020B0604020202020204" pitchFamily="34" charset="0"/>
              <a:buChar char="•"/>
              <a:defRPr/>
            </a:pPr>
            <a:r>
              <a:rPr lang="en-US" dirty="0"/>
              <a:t>Monoclonal peaks disappear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a:ea typeface="Adobe Heiti Std R"/>
              </a:rPr>
              <a:t>Immunosubtraction (Immunotyping)</a:t>
            </a:r>
          </a:p>
        </p:txBody>
      </p:sp>
      <p:pic>
        <p:nvPicPr>
          <p:cNvPr id="8194" name="Picture 2" descr="D:\AMAR\FADC5\2016\08_Dec_Stevens; Clinical Immunology and Serology 4e_PPT\Stevens; Clinical Immunology and Serology 4e-20161208T070846Z\Stevens_ Clinical Immunology and Serology 4e\SAVE FOR WEB\F18_10c.jpg"/>
          <p:cNvPicPr>
            <a:picLocks noChangeAspect="1" noChangeArrowheads="1"/>
          </p:cNvPicPr>
          <p:nvPr/>
        </p:nvPicPr>
        <p:blipFill>
          <a:blip r:embed="rId3" cstate="print"/>
          <a:srcRect/>
          <a:stretch>
            <a:fillRect/>
          </a:stretch>
        </p:blipFill>
        <p:spPr bwMode="auto">
          <a:xfrm>
            <a:off x="381000" y="2601114"/>
            <a:ext cx="4218028" cy="2504286"/>
          </a:xfrm>
          <a:prstGeom prst="rect">
            <a:avLst/>
          </a:prstGeom>
          <a:noFill/>
        </p:spPr>
      </p:pic>
      <p:pic>
        <p:nvPicPr>
          <p:cNvPr id="8195" name="Picture 3" descr="D:\AMAR\FADC5\2016\08_Dec_Stevens; Clinical Immunology and Serology 4e_PPT\Stevens; Clinical Immunology and Serology 4e-20161208T070846Z\Stevens_ Clinical Immunology and Serology 4e\SAVE FOR WEB\F18_10d.jpg"/>
          <p:cNvPicPr>
            <a:picLocks noChangeAspect="1" noChangeArrowheads="1"/>
          </p:cNvPicPr>
          <p:nvPr/>
        </p:nvPicPr>
        <p:blipFill>
          <a:blip r:embed="rId4" cstate="print"/>
          <a:srcRect/>
          <a:stretch>
            <a:fillRect/>
          </a:stretch>
        </p:blipFill>
        <p:spPr bwMode="auto">
          <a:xfrm>
            <a:off x="4624558" y="2613644"/>
            <a:ext cx="4138442" cy="256795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31763"/>
            <a:ext cx="9144000" cy="685800"/>
          </a:xfrm>
        </p:spPr>
        <p:txBody>
          <a:bodyPr/>
          <a:lstStyle/>
          <a:p>
            <a:pPr eaLnBrk="1" hangingPunct="1"/>
            <a:r>
              <a:rPr lang="en-US" altLang="en-US">
                <a:ea typeface="Adobe Heiti Std R"/>
              </a:rPr>
              <a:t>Serum Free Light Chain Analysis (sFLC)</a:t>
            </a:r>
          </a:p>
        </p:txBody>
      </p:sp>
      <p:sp>
        <p:nvSpPr>
          <p:cNvPr id="43011"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Automated, latex-enhanced immunoassays</a:t>
            </a:r>
          </a:p>
          <a:p>
            <a:pPr marL="457200" indent="-457200" eaLnBrk="1" hangingPunct="1">
              <a:buFont typeface="Arial" panose="020B0604020202020204" pitchFamily="34" charset="0"/>
              <a:buChar char="•"/>
            </a:pPr>
            <a:r>
              <a:rPr lang="en-US" altLang="en-US"/>
              <a:t>Measure free </a:t>
            </a:r>
            <a:r>
              <a:rPr lang="en-US" altLang="en-US">
                <a:latin typeface="Symbol" panose="05050102010706020507" pitchFamily="18" charset="2"/>
              </a:rPr>
              <a:t>k</a:t>
            </a:r>
            <a:r>
              <a:rPr lang="en-US" altLang="en-US"/>
              <a:t> and </a:t>
            </a:r>
            <a:r>
              <a:rPr lang="en-US" altLang="en-US">
                <a:latin typeface="Symbol" panose="05050102010706020507" pitchFamily="18" charset="2"/>
              </a:rPr>
              <a:t>l</a:t>
            </a:r>
            <a:r>
              <a:rPr lang="en-US" altLang="en-US"/>
              <a:t> light chain concentrations in serum</a:t>
            </a:r>
          </a:p>
          <a:p>
            <a:pPr marL="457200" indent="-457200" eaLnBrk="1" hangingPunct="1">
              <a:buFont typeface="Arial" panose="020B0604020202020204" pitchFamily="34" charset="0"/>
              <a:buChar char="•"/>
            </a:pPr>
            <a:r>
              <a:rPr lang="en-US" altLang="en-US"/>
              <a:t>Calculate </a:t>
            </a:r>
            <a:r>
              <a:rPr lang="en-US" altLang="en-US">
                <a:latin typeface="Symbol" panose="05050102010706020507" pitchFamily="18" charset="2"/>
              </a:rPr>
              <a:t>k</a:t>
            </a:r>
            <a:r>
              <a:rPr lang="en-US" altLang="en-US"/>
              <a:t>/</a:t>
            </a:r>
            <a:r>
              <a:rPr lang="en-US" altLang="en-US">
                <a:latin typeface="Symbol" panose="05050102010706020507" pitchFamily="18" charset="2"/>
              </a:rPr>
              <a:t>l</a:t>
            </a:r>
            <a:r>
              <a:rPr lang="en-US" altLang="en-US"/>
              <a:t> ratio (normal = 0.26</a:t>
            </a:r>
            <a:r>
              <a:rPr lang="en-US" altLang="en-US">
                <a:ea typeface="Calibri" panose="020F0502020204030204" pitchFamily="34" charset="0"/>
                <a:cs typeface="Calibri" panose="020F0502020204030204" pitchFamily="34" charset="0"/>
              </a:rPr>
              <a:t>–</a:t>
            </a:r>
            <a:r>
              <a:rPr lang="en-US" altLang="en-US"/>
              <a:t>1.65)</a:t>
            </a:r>
          </a:p>
          <a:p>
            <a:pPr marL="457200" indent="-457200" eaLnBrk="1" hangingPunct="1">
              <a:buFont typeface="Arial" panose="020B0604020202020204" pitchFamily="34" charset="0"/>
              <a:buChar char="•"/>
            </a:pPr>
            <a:r>
              <a:rPr lang="en-US" altLang="en-US"/>
              <a:t>Presence of malignant plasma cell clone indicated by abnormal ratio and increased </a:t>
            </a:r>
            <a:r>
              <a:rPr lang="en-US" altLang="en-US">
                <a:latin typeface="Symbol" panose="05050102010706020507" pitchFamily="18" charset="2"/>
              </a:rPr>
              <a:t>k</a:t>
            </a:r>
            <a:r>
              <a:rPr lang="en-US" altLang="en-US"/>
              <a:t> or </a:t>
            </a:r>
            <a:r>
              <a:rPr lang="en-US" altLang="en-US">
                <a:latin typeface="Symbol" panose="05050102010706020507" pitchFamily="18" charset="2"/>
              </a:rPr>
              <a:t>l</a:t>
            </a:r>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a:ea typeface="Adobe Heiti Std R"/>
              </a:rPr>
              <a:t>Cytogenetics</a:t>
            </a:r>
          </a:p>
        </p:txBody>
      </p:sp>
      <p:sp>
        <p:nvSpPr>
          <p:cNvPr id="45059" name="Content Placeholder 3"/>
          <p:cNvSpPr>
            <a:spLocks noGrp="1"/>
          </p:cNvSpPr>
          <p:nvPr>
            <p:ph sz="half" idx="1"/>
          </p:nvPr>
        </p:nvSpPr>
        <p:spPr>
          <a:xfrm>
            <a:off x="457200" y="1600200"/>
            <a:ext cx="8305800" cy="4525963"/>
          </a:xfrm>
        </p:spPr>
        <p:txBody>
          <a:bodyPr/>
          <a:lstStyle/>
          <a:p>
            <a:pPr marL="457200" indent="-457200" eaLnBrk="1" hangingPunct="1">
              <a:buFont typeface="Arial" panose="020B0604020202020204" pitchFamily="34" charset="0"/>
              <a:buChar char="•"/>
            </a:pPr>
            <a:r>
              <a:rPr lang="en-US" altLang="en-US" dirty="0"/>
              <a:t>Traditional </a:t>
            </a:r>
            <a:r>
              <a:rPr lang="en-US" altLang="en-US" dirty="0" err="1"/>
              <a:t>karyotyping</a:t>
            </a:r>
            <a:r>
              <a:rPr lang="en-US" altLang="en-US" dirty="0"/>
              <a:t> and FISH are used to identify chromosome abnormalities</a:t>
            </a:r>
          </a:p>
          <a:p>
            <a:pPr marL="457200" indent="-457200" eaLnBrk="1" hangingPunct="1">
              <a:buFont typeface="Arial" panose="020B0604020202020204" pitchFamily="34" charset="0"/>
              <a:buChar char="•"/>
            </a:pPr>
            <a:r>
              <a:rPr lang="en-US" altLang="en-US" dirty="0"/>
              <a:t>In FISH, fluorescent-tagged probes bind to complementary DNA sequences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a:ea typeface="Adobe Heiti Std R"/>
              </a:rPr>
              <a:t>Cytogenetics</a:t>
            </a:r>
          </a:p>
        </p:txBody>
      </p:sp>
      <p:pic>
        <p:nvPicPr>
          <p:cNvPr id="9218" name="Picture 2" descr="D:\AMAR\FADC5\2016\08_Dec_Stevens; Clinical Immunology and Serology 4e_PPT\Stevens; Clinical Immunology and Serology 4e-20161208T070846Z\Stevens_ Clinical Immunology and Serology 4e\SAVE FOR WEB\F18_11B.jpg"/>
          <p:cNvPicPr>
            <a:picLocks noChangeAspect="1" noChangeArrowheads="1"/>
          </p:cNvPicPr>
          <p:nvPr/>
        </p:nvPicPr>
        <p:blipFill>
          <a:blip r:embed="rId3" cstate="print"/>
          <a:srcRect/>
          <a:stretch>
            <a:fillRect/>
          </a:stretch>
        </p:blipFill>
        <p:spPr bwMode="auto">
          <a:xfrm>
            <a:off x="4770482" y="1921866"/>
            <a:ext cx="3840118" cy="3945534"/>
          </a:xfrm>
          <a:prstGeom prst="rect">
            <a:avLst/>
          </a:prstGeom>
          <a:noFill/>
        </p:spPr>
      </p:pic>
      <p:pic>
        <p:nvPicPr>
          <p:cNvPr id="9219" name="Picture 3" descr="D:\AMAR\FADC5\2016\08_Dec_Stevens; Clinical Immunology and Serology 4e_PPT\Stevens; Clinical Immunology and Serology 4e-20161208T070846Z\Stevens_ Clinical Immunology and Serology 4e\SAVE FOR WEB\F18_11A.jpg"/>
          <p:cNvPicPr>
            <a:picLocks noChangeAspect="1" noChangeArrowheads="1"/>
          </p:cNvPicPr>
          <p:nvPr/>
        </p:nvPicPr>
        <p:blipFill>
          <a:blip r:embed="rId4" cstate="print"/>
          <a:srcRect/>
          <a:stretch>
            <a:fillRect/>
          </a:stretch>
        </p:blipFill>
        <p:spPr bwMode="auto">
          <a:xfrm>
            <a:off x="533400" y="1921866"/>
            <a:ext cx="3810000" cy="394553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a:ea typeface="Adobe Heiti Std R"/>
              </a:rPr>
              <a:t>Molecular Testing</a:t>
            </a:r>
          </a:p>
        </p:txBody>
      </p:sp>
      <p:sp>
        <p:nvSpPr>
          <p:cNvPr id="4" name="Content Placeholder 3"/>
          <p:cNvSpPr>
            <a:spLocks noGrp="1"/>
          </p:cNvSpPr>
          <p:nvPr>
            <p:ph sz="half" idx="1"/>
          </p:nvPr>
        </p:nvSpPr>
        <p:spPr/>
        <p:txBody>
          <a:bodyPr/>
          <a:lstStyle/>
          <a:p>
            <a:pPr marL="457200" indent="-457200" eaLnBrk="1" hangingPunct="1">
              <a:buFont typeface="Arial" panose="020B0604020202020204" pitchFamily="34" charset="0"/>
              <a:buChar char="•"/>
              <a:defRPr/>
            </a:pPr>
            <a:r>
              <a:rPr lang="en-US" dirty="0"/>
              <a:t>More sensitive than cytogenetics</a:t>
            </a:r>
          </a:p>
          <a:p>
            <a:pPr marL="457200" indent="-457200" eaLnBrk="1" hangingPunct="1">
              <a:buFont typeface="Arial" panose="020B0604020202020204" pitchFamily="34" charset="0"/>
              <a:buChar char="•"/>
              <a:defRPr/>
            </a:pPr>
            <a:r>
              <a:rPr lang="en-US" dirty="0"/>
              <a:t>Used to detect:</a:t>
            </a:r>
          </a:p>
          <a:p>
            <a:pPr marL="800100" lvl="1" indent="-342900" eaLnBrk="1" hangingPunct="1">
              <a:buFont typeface="Arial" panose="020B0604020202020204" pitchFamily="34" charset="0"/>
              <a:buChar char="•"/>
              <a:defRPr/>
            </a:pPr>
            <a:r>
              <a:rPr lang="en-US" dirty="0"/>
              <a:t>Microdeletions </a:t>
            </a:r>
          </a:p>
          <a:p>
            <a:pPr marL="800100" lvl="1" indent="-342900" eaLnBrk="1" hangingPunct="1">
              <a:buFont typeface="Arial" panose="020B0604020202020204" pitchFamily="34" charset="0"/>
              <a:buChar char="•"/>
              <a:defRPr/>
            </a:pPr>
            <a:r>
              <a:rPr lang="en-US" dirty="0"/>
              <a:t>Clonal rearrangements of Ig genes (B-cell malignancies)</a:t>
            </a:r>
          </a:p>
          <a:p>
            <a:pPr marL="800100" lvl="1" indent="-342900" eaLnBrk="1" hangingPunct="1">
              <a:buFont typeface="Arial" panose="020B0604020202020204" pitchFamily="34" charset="0"/>
              <a:buChar char="•"/>
              <a:defRPr/>
            </a:pPr>
            <a:r>
              <a:rPr lang="en-US" dirty="0"/>
              <a:t>Clonal rearrangements of TCR genes (T-cell malignancies)</a:t>
            </a:r>
          </a:p>
          <a:p>
            <a:pPr lvl="1" eaLnBrk="1" hangingPunct="1">
              <a:defRPr/>
            </a:pPr>
            <a:endParaRPr lang="en-US" dirty="0"/>
          </a:p>
        </p:txBody>
      </p:sp>
      <p:pic>
        <p:nvPicPr>
          <p:cNvPr id="10242" name="Picture 2" descr="D:\AMAR\FADC5\2016\08_Dec_Stevens; Clinical Immunology and Serology 4e_PPT\Stevens; Clinical Immunology and Serology 4e-20161208T070846Z\Stevens_ Clinical Immunology and Serology 4e\SAVE FOR WEB\F18_12.jpg"/>
          <p:cNvPicPr>
            <a:picLocks noChangeAspect="1" noChangeArrowheads="1"/>
          </p:cNvPicPr>
          <p:nvPr/>
        </p:nvPicPr>
        <p:blipFill>
          <a:blip r:embed="rId3" cstate="print"/>
          <a:srcRect/>
          <a:stretch>
            <a:fillRect/>
          </a:stretch>
        </p:blipFill>
        <p:spPr bwMode="auto">
          <a:xfrm>
            <a:off x="4687105" y="1482667"/>
            <a:ext cx="3941740" cy="469785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p:txBody>
          <a:bodyPr>
            <a:normAutofit fontScale="92500" lnSpcReduction="20000"/>
          </a:bodyPr>
          <a:lstStyle/>
          <a:p>
            <a:pPr marL="457200" indent="-457200" eaLnBrk="1" hangingPunct="1">
              <a:buFont typeface="Arial" panose="020B0604020202020204" pitchFamily="34" charset="0"/>
              <a:buChar char="•"/>
              <a:defRPr/>
            </a:pPr>
            <a:r>
              <a:rPr lang="en-US" sz="2800" dirty="0"/>
              <a:t>Immunoproliferative diseases are malignancies that involve lymphoid cells; they include the leukemias, lymphomas, and plasma cell dyscrasias</a:t>
            </a:r>
          </a:p>
          <a:p>
            <a:pPr marL="457200" indent="-457200" eaLnBrk="1" hangingPunct="1">
              <a:buFont typeface="Arial" panose="020B0604020202020204" pitchFamily="34" charset="0"/>
              <a:buChar char="•"/>
              <a:defRPr/>
            </a:pPr>
            <a:r>
              <a:rPr lang="en-US" sz="2800" dirty="0"/>
              <a:t>The WHO classification for hematologic malignancies is based on cell lineage, immunologic markers, genetic features, and morphology/cytochemical staining</a:t>
            </a:r>
          </a:p>
          <a:p>
            <a:pPr marL="457200" indent="-457200" eaLnBrk="1" hangingPunct="1">
              <a:buFont typeface="Arial" panose="020B0604020202020204" pitchFamily="34" charset="0"/>
              <a:buChar char="•"/>
              <a:defRPr/>
            </a:pPr>
            <a:r>
              <a:rPr lang="en-US" sz="2800" dirty="0"/>
              <a:t>Leukemias are malignancies that arise from cells in the bone marrow and peripheral blood; they include ALL (large blasts), CLL (mature lymphocytes), and hairy cell leukemia (small mature B cells with hairy projections)</a:t>
            </a:r>
          </a:p>
          <a:p>
            <a:pPr marL="457200" indent="-457200" eaLnBrk="1" hangingPunct="1">
              <a:buFont typeface="Arial" panose="020B0604020202020204" pitchFamily="34" charset="0"/>
              <a:buChar char="•"/>
              <a:defRPr/>
            </a:pPr>
            <a:r>
              <a:rPr lang="en-US" sz="2800" dirty="0"/>
              <a:t>Lymphomas consist of malignant cells that arise in lymphoid tissues; they can be classified as Hodgkin lymphomas and non-Hodgkin lymphomas</a:t>
            </a:r>
          </a:p>
          <a:p>
            <a:pPr eaLnBrk="1" hangingPunct="1">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31763"/>
            <a:ext cx="9144000" cy="685800"/>
          </a:xfrm>
        </p:spPr>
        <p:txBody>
          <a:bodyPr/>
          <a:lstStyle/>
          <a:p>
            <a:pPr eaLnBrk="1" hangingPunct="1"/>
            <a:r>
              <a:rPr lang="en-US" altLang="en-US">
                <a:ea typeface="Adobe Heiti Std R"/>
              </a:rPr>
              <a:t>Introduction to Immunoproliferative Diseases</a:t>
            </a:r>
          </a:p>
        </p:txBody>
      </p:sp>
      <p:sp>
        <p:nvSpPr>
          <p:cNvPr id="3" name="Content Placeholder 2"/>
          <p:cNvSpPr>
            <a:spLocks noGrp="1"/>
          </p:cNvSpPr>
          <p:nvPr>
            <p:ph idx="1"/>
          </p:nvPr>
        </p:nvSpPr>
        <p:spPr/>
        <p:txBody>
          <a:bodyPr>
            <a:normAutofit fontScale="92500"/>
          </a:bodyPr>
          <a:lstStyle/>
          <a:p>
            <a:pPr marL="457200" indent="-457200" eaLnBrk="1" hangingPunct="1">
              <a:buFont typeface="Arial" panose="020B0604020202020204" pitchFamily="34" charset="0"/>
              <a:buChar char="•"/>
              <a:defRPr/>
            </a:pPr>
            <a:r>
              <a:rPr lang="en-US" dirty="0"/>
              <a:t>Malignancies involving lymphoid cells</a:t>
            </a:r>
          </a:p>
          <a:p>
            <a:pPr marL="457200" indent="-457200" eaLnBrk="1" hangingPunct="1">
              <a:buFont typeface="Arial" panose="020B0604020202020204" pitchFamily="34" charset="0"/>
              <a:buChar char="•"/>
              <a:defRPr/>
            </a:pPr>
            <a:r>
              <a:rPr lang="en-US" dirty="0"/>
              <a:t>Leukemias</a:t>
            </a:r>
          </a:p>
          <a:p>
            <a:pPr marL="914400" lvl="1" indent="-457200" eaLnBrk="1" hangingPunct="1">
              <a:buFont typeface="Arial" panose="020B0604020202020204" pitchFamily="34" charset="0"/>
              <a:buChar char="•"/>
              <a:defRPr/>
            </a:pPr>
            <a:r>
              <a:rPr lang="en-US" dirty="0"/>
              <a:t>Malignant cells in bone marrow and peripheral blood</a:t>
            </a:r>
          </a:p>
          <a:p>
            <a:pPr marL="457200" indent="-457200" eaLnBrk="1" hangingPunct="1">
              <a:buFont typeface="Arial" panose="020B0604020202020204" pitchFamily="34" charset="0"/>
              <a:buChar char="•"/>
              <a:defRPr/>
            </a:pPr>
            <a:r>
              <a:rPr lang="en-US" dirty="0"/>
              <a:t>Lymphomas</a:t>
            </a:r>
          </a:p>
          <a:p>
            <a:pPr marL="914400" lvl="1" indent="-457200" eaLnBrk="1" hangingPunct="1">
              <a:buFont typeface="Arial" panose="020B0604020202020204" pitchFamily="34" charset="0"/>
              <a:buChar char="•"/>
              <a:defRPr/>
            </a:pPr>
            <a:r>
              <a:rPr lang="en-US" dirty="0"/>
              <a:t>Malignant cells arise in lymphoid tissues (e.g., lymph nodes, tonsils, spleen)</a:t>
            </a:r>
          </a:p>
          <a:p>
            <a:pPr marL="457200" indent="-457200" eaLnBrk="1" hangingPunct="1">
              <a:buFont typeface="Arial" panose="020B0604020202020204" pitchFamily="34" charset="0"/>
              <a:buChar char="•"/>
              <a:defRPr/>
            </a:pPr>
            <a:r>
              <a:rPr lang="en-US" dirty="0"/>
              <a:t>Plasma cell dyscrasias</a:t>
            </a:r>
          </a:p>
          <a:p>
            <a:pPr marL="914400" lvl="1" indent="-457200" eaLnBrk="1" hangingPunct="1">
              <a:buFont typeface="Arial" panose="020B0604020202020204" pitchFamily="34" charset="0"/>
              <a:buChar char="•"/>
              <a:defRPr/>
            </a:pPr>
            <a:r>
              <a:rPr lang="en-US" dirty="0"/>
              <a:t>Malignant or premalignant conditions of the plasma cells</a:t>
            </a:r>
          </a:p>
          <a:p>
            <a:pPr lvl="1" eaLnBrk="1" hangingPunct="1">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50179"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sz="2400"/>
              <a:t>Plasma cell dyscrasias involve an abnormal proliferation of plasma cells and production of a monoclonal immunoglobulin; these disorders include MGUS, multiple myeloma, Waldenström macroglobulinemia, and the heavy chain diseases</a:t>
            </a:r>
          </a:p>
          <a:p>
            <a:pPr marL="457200" indent="-457200" eaLnBrk="1" hangingPunct="1">
              <a:buFont typeface="Arial" panose="020B0604020202020204" pitchFamily="34" charset="0"/>
              <a:buChar char="•"/>
            </a:pPr>
            <a:r>
              <a:rPr lang="en-US" altLang="en-US" sz="2400"/>
              <a:t>MGUS is a premalignant condition in which a monoclonal Ig is produced but the plasma cell percentage in the bone marrow is less than 10%; a small percentage of MGUS cases will progress to multiple myeloma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51203" name="Content Placeholder 2"/>
          <p:cNvSpPr>
            <a:spLocks noGrp="1"/>
          </p:cNvSpPr>
          <p:nvPr>
            <p:ph idx="1"/>
          </p:nvPr>
        </p:nvSpPr>
        <p:spPr>
          <a:xfrm>
            <a:off x="457200" y="1524000"/>
            <a:ext cx="8229600" cy="4800600"/>
          </a:xfrm>
        </p:spPr>
        <p:txBody>
          <a:bodyPr/>
          <a:lstStyle/>
          <a:p>
            <a:pPr marL="457200" indent="-457200" eaLnBrk="1" hangingPunct="1">
              <a:buFont typeface="Arial" panose="020B0604020202020204" pitchFamily="34" charset="0"/>
              <a:buChar char="•"/>
            </a:pPr>
            <a:r>
              <a:rPr lang="en-US" altLang="en-US" sz="2400"/>
              <a:t>Multiple myeloma is a malignancy of mature plasma cells, which can produce monoclonal IgG (most often), IgA, free Ig and light chains or, rarely, IgM, IgD, or IgE</a:t>
            </a:r>
          </a:p>
          <a:p>
            <a:pPr marL="457200" indent="-457200" eaLnBrk="1" hangingPunct="1">
              <a:buFont typeface="Arial" panose="020B0604020202020204" pitchFamily="34" charset="0"/>
              <a:buChar char="•"/>
            </a:pPr>
            <a:r>
              <a:rPr lang="en-US" altLang="en-US" sz="2400"/>
              <a:t>Waldenström macroglobulinemia is a malignant proliferation of IgM-producing B cells or plasma cells</a:t>
            </a:r>
          </a:p>
          <a:p>
            <a:pPr marL="457200" indent="-457200" eaLnBrk="1" hangingPunct="1">
              <a:buFont typeface="Arial" panose="020B0604020202020204" pitchFamily="34" charset="0"/>
              <a:buChar char="•"/>
            </a:pPr>
            <a:r>
              <a:rPr lang="en-US" altLang="en-US" sz="2400"/>
              <a:t>Free monoclonal kappa or lambda chains in the urine are called Bence Jones proteins</a:t>
            </a:r>
          </a:p>
          <a:p>
            <a:pPr marL="457200" indent="-457200" eaLnBrk="1" hangingPunct="1">
              <a:buFont typeface="Arial" panose="020B0604020202020204" pitchFamily="34" charset="0"/>
              <a:buChar char="•"/>
            </a:pPr>
            <a:r>
              <a:rPr lang="en-US" altLang="en-US" sz="2400"/>
              <a:t>Heavy chain diseases are rare B-cell lymphomas in which free monoclonal heavy chains are made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52227"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sz="2400"/>
              <a:t>A CBC and differential, morphologic analysis, cytochemical staining, and flow cytometry are used to identify the lineage of the cell population in hematologic malignancies</a:t>
            </a:r>
          </a:p>
          <a:p>
            <a:pPr marL="857250" lvl="1" indent="-457200" eaLnBrk="1" hangingPunct="1">
              <a:buFont typeface="Arial" panose="020B0604020202020204" pitchFamily="34" charset="0"/>
              <a:buChar char="•"/>
            </a:pPr>
            <a:r>
              <a:rPr lang="en-US" altLang="en-US" sz="2000"/>
              <a:t>Flow cytometry analyzes the antigenic profile of a cell population after incubation with a panel of fluorescent-labeled antibodies</a:t>
            </a:r>
          </a:p>
          <a:p>
            <a:pPr marL="457200" indent="-457200" eaLnBrk="1" hangingPunct="1">
              <a:buFont typeface="Arial" panose="020B0604020202020204" pitchFamily="34" charset="0"/>
              <a:buChar char="•"/>
            </a:pPr>
            <a:r>
              <a:rPr lang="en-US" altLang="en-US" sz="2400"/>
              <a:t>Igs in the immunoproliferative diseases are evaluated by serum Ig quantitation, SPE, IFE, immunosubtraction, and sFLC analysis</a:t>
            </a:r>
          </a:p>
          <a:p>
            <a:pPr marL="457200" indent="-457200" eaLnBrk="1" hangingPunct="1">
              <a:buFont typeface="Arial" panose="020B0604020202020204" pitchFamily="34" charset="0"/>
              <a:buChar char="•"/>
            </a:pPr>
            <a:r>
              <a:rPr lang="en-US" altLang="en-US" sz="2400"/>
              <a:t>SPE separates serum into five major fractions (albumin, </a:t>
            </a:r>
            <a:r>
              <a:rPr lang="en-US" altLang="en-US" sz="2400">
                <a:latin typeface="Symbol" panose="05050102010706020507" pitchFamily="18" charset="2"/>
              </a:rPr>
              <a:t>a</a:t>
            </a:r>
            <a:r>
              <a:rPr lang="en-US" altLang="en-US" sz="2400"/>
              <a:t>1, </a:t>
            </a:r>
            <a:r>
              <a:rPr lang="en-US" altLang="en-US" sz="2400">
                <a:latin typeface="Symbol" panose="05050102010706020507" pitchFamily="18" charset="2"/>
              </a:rPr>
              <a:t>a</a:t>
            </a:r>
            <a:r>
              <a:rPr lang="en-US" altLang="en-US" sz="2400"/>
              <a:t>2, </a:t>
            </a:r>
            <a:r>
              <a:rPr lang="en-US" altLang="en-US" sz="2400">
                <a:latin typeface="Symbol" panose="05050102010706020507" pitchFamily="18" charset="2"/>
              </a:rPr>
              <a:t>b</a:t>
            </a:r>
            <a:r>
              <a:rPr lang="en-US" altLang="en-US" sz="2400"/>
              <a:t>, and </a:t>
            </a:r>
            <a:r>
              <a:rPr lang="en-US" altLang="en-US" sz="2400">
                <a:latin typeface="Symbol" panose="05050102010706020507" pitchFamily="18" charset="2"/>
              </a:rPr>
              <a:t>g</a:t>
            </a:r>
            <a:r>
              <a:rPr lang="en-US" altLang="en-US" sz="2400"/>
              <a:t> globulins) on the basis of size and charge; it is used in initial identification of a monoclonal Ig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a:xfrm>
            <a:off x="457200" y="1524000"/>
            <a:ext cx="8229600" cy="4800600"/>
          </a:xfrm>
        </p:spPr>
        <p:txBody>
          <a:bodyPr>
            <a:normAutofit/>
          </a:bodyPr>
          <a:lstStyle/>
          <a:p>
            <a:pPr marL="457200" indent="-457200" eaLnBrk="1" hangingPunct="1">
              <a:buFont typeface="Arial" panose="020B0604020202020204" pitchFamily="34" charset="0"/>
              <a:buChar char="•"/>
              <a:defRPr/>
            </a:pPr>
            <a:r>
              <a:rPr lang="en-US" sz="2600" dirty="0"/>
              <a:t>IFE further characterizes the Igs by precipitation of the electrophoresed proteins with specific antisera</a:t>
            </a:r>
          </a:p>
          <a:p>
            <a:pPr marL="857250" lvl="1" indent="-457200" eaLnBrk="1" hangingPunct="1">
              <a:buFont typeface="Arial" panose="020B0604020202020204" pitchFamily="34" charset="0"/>
              <a:buChar char="•"/>
              <a:defRPr/>
            </a:pPr>
            <a:r>
              <a:rPr lang="en-US" sz="2200" dirty="0"/>
              <a:t>Normal, polyclonal Igs are diverse and show a range of mobilities, producing diffuse bands</a:t>
            </a:r>
          </a:p>
          <a:p>
            <a:pPr marL="857250" lvl="1" indent="-457200" eaLnBrk="1" hangingPunct="1">
              <a:buFont typeface="Arial" panose="020B0604020202020204" pitchFamily="34" charset="0"/>
              <a:buChar char="•"/>
              <a:defRPr/>
            </a:pPr>
            <a:r>
              <a:rPr lang="en-US" sz="2200" dirty="0"/>
              <a:t>In contrast, monoclonal Igs, which are homogeneous, produce discrete, narrow bands</a:t>
            </a:r>
          </a:p>
          <a:p>
            <a:pPr marL="457200" indent="-457200" eaLnBrk="1" hangingPunct="1">
              <a:buFont typeface="Arial" panose="020B0604020202020204" pitchFamily="34" charset="0"/>
              <a:buChar char="•"/>
              <a:defRPr/>
            </a:pPr>
            <a:r>
              <a:rPr lang="en-US" sz="2600" dirty="0"/>
              <a:t>Immunosubtraction is a sensitive variation of IFE that uses capillary electrophoresis</a:t>
            </a:r>
          </a:p>
          <a:p>
            <a:pPr marL="457200" indent="-457200" eaLnBrk="1" hangingPunct="1">
              <a:buFont typeface="Arial" panose="020B0604020202020204" pitchFamily="34" charset="0"/>
              <a:buChar char="•"/>
              <a:defRPr/>
            </a:pPr>
            <a:r>
              <a:rPr lang="en-US" sz="2800" dirty="0"/>
              <a:t>sFLC measures serum free light chains to detect a malignant plasma cell clone; sFLC is more sensitive and quantitative than urine IFE.</a:t>
            </a:r>
          </a:p>
          <a:p>
            <a:pPr marL="457200" indent="-457200" eaLnBrk="1" hangingPunct="1">
              <a:buFont typeface="Arial" panose="020B0604020202020204" pitchFamily="34" charset="0"/>
              <a:buChar char="•"/>
              <a:defRPr/>
            </a:pPr>
            <a:endParaRPr lang="en-US" sz="2600" dirty="0"/>
          </a:p>
          <a:p>
            <a:pPr eaLnBrk="1" hangingPunct="1">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54275"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sz="2400"/>
              <a:t>Karyotyping and FISH can identify chromosome abnormalities in malignant plasma cells</a:t>
            </a:r>
          </a:p>
          <a:p>
            <a:pPr marL="457200" indent="-457200" eaLnBrk="1" hangingPunct="1">
              <a:buFont typeface="Arial" panose="020B0604020202020204" pitchFamily="34" charset="0"/>
              <a:buChar char="•"/>
            </a:pPr>
            <a:r>
              <a:rPr lang="en-US" altLang="en-US" sz="2400"/>
              <a:t>Molecular tests such as PCR are used to detect microdeletions and clonal rearrangements in Ig or TCR genes, which are seen in B-cell or T-cell malignancies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31763"/>
            <a:ext cx="9144000" cy="685800"/>
          </a:xfrm>
        </p:spPr>
        <p:txBody>
          <a:bodyPr/>
          <a:lstStyle/>
          <a:p>
            <a:pPr eaLnBrk="1" hangingPunct="1"/>
            <a:r>
              <a:rPr lang="en-US" altLang="en-US">
                <a:ea typeface="Adobe Heiti Std R"/>
              </a:rPr>
              <a:t>Classification of Hematologic Malignancies</a:t>
            </a:r>
          </a:p>
        </p:txBody>
      </p:sp>
      <p:sp>
        <p:nvSpPr>
          <p:cNvPr id="9219"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WHO classification is the most widely accepted system</a:t>
            </a:r>
          </a:p>
          <a:p>
            <a:pPr marL="457200" indent="-457200" eaLnBrk="1" hangingPunct="1">
              <a:buFont typeface="Arial" panose="020B0604020202020204" pitchFamily="34" charset="0"/>
              <a:buChar char="•"/>
            </a:pPr>
            <a:r>
              <a:rPr lang="en-US" altLang="en-US"/>
              <a:t>The system is based on:</a:t>
            </a:r>
          </a:p>
          <a:p>
            <a:pPr marL="914400" lvl="1" indent="-457200" eaLnBrk="1" hangingPunct="1">
              <a:buFont typeface="Arial" panose="020B0604020202020204" pitchFamily="34" charset="0"/>
              <a:buChar char="•"/>
            </a:pPr>
            <a:r>
              <a:rPr lang="en-US" altLang="en-US"/>
              <a:t>Cell lineage</a:t>
            </a:r>
          </a:p>
          <a:p>
            <a:pPr marL="914400" lvl="1" indent="-457200" eaLnBrk="1" hangingPunct="1">
              <a:buFont typeface="Arial" panose="020B0604020202020204" pitchFamily="34" charset="0"/>
              <a:buChar char="•"/>
            </a:pPr>
            <a:r>
              <a:rPr lang="en-US" altLang="en-US"/>
              <a:t>Immunologic markers</a:t>
            </a:r>
          </a:p>
          <a:p>
            <a:pPr marL="914400" lvl="1" indent="-457200" eaLnBrk="1" hangingPunct="1">
              <a:buFont typeface="Arial" panose="020B0604020202020204" pitchFamily="34" charset="0"/>
              <a:buChar char="•"/>
            </a:pPr>
            <a:r>
              <a:rPr lang="en-US" altLang="en-US"/>
              <a:t>Genetic features</a:t>
            </a:r>
          </a:p>
          <a:p>
            <a:pPr marL="914400" lvl="1" indent="-457200" eaLnBrk="1" hangingPunct="1">
              <a:buFont typeface="Arial" panose="020B0604020202020204" pitchFamily="34" charset="0"/>
              <a:buChar char="•"/>
            </a:pPr>
            <a:r>
              <a:rPr lang="en-US" altLang="en-US"/>
              <a:t>Morphology and cytochemical staining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a:ea typeface="Adobe Heiti Std R"/>
              </a:rPr>
              <a:t>Acute Lymphocytic Leukemia (ALL)</a:t>
            </a:r>
          </a:p>
        </p:txBody>
      </p:sp>
      <p:sp>
        <p:nvSpPr>
          <p:cNvPr id="3" name="Content Placeholder 2"/>
          <p:cNvSpPr>
            <a:spLocks noGrp="1"/>
          </p:cNvSpPr>
          <p:nvPr>
            <p:ph sz="half"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Poorly differentiated lymphoid precursor cells (blasts) in bone marrow and peripheral blood</a:t>
            </a:r>
          </a:p>
          <a:p>
            <a:pPr eaLnBrk="1" hangingPunct="1">
              <a:defRPr/>
            </a:pPr>
            <a:endParaRPr lang="en-US" dirty="0"/>
          </a:p>
        </p:txBody>
      </p:sp>
      <p:sp>
        <p:nvSpPr>
          <p:cNvPr id="4" name="Content Placeholder 3"/>
          <p:cNvSpPr>
            <a:spLocks noGrp="1"/>
          </p:cNvSpPr>
          <p:nvPr>
            <p:ph sz="half" idx="2"/>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Pre-B-cell ALL expressing CALLA</a:t>
            </a:r>
          </a:p>
          <a:p>
            <a:pPr marL="800100" lvl="1" indent="-342900" eaLnBrk="1" hangingPunct="1">
              <a:buFont typeface="Arial" panose="020B0604020202020204" pitchFamily="34" charset="0"/>
              <a:buChar char="•"/>
              <a:defRPr/>
            </a:pPr>
            <a:r>
              <a:rPr lang="en-US" dirty="0"/>
              <a:t>Most common type of ALL</a:t>
            </a:r>
          </a:p>
          <a:p>
            <a:pPr marL="800100" lvl="1" indent="-342900" eaLnBrk="1" hangingPunct="1">
              <a:buFont typeface="Arial" panose="020B0604020202020204" pitchFamily="34" charset="0"/>
              <a:buChar char="•"/>
              <a:defRPr/>
            </a:pPr>
            <a:r>
              <a:rPr lang="en-US" dirty="0"/>
              <a:t>Positive for CD10</a:t>
            </a:r>
          </a:p>
          <a:p>
            <a:pPr marL="800100" lvl="1" indent="-342900" eaLnBrk="1" hangingPunct="1">
              <a:buFont typeface="Arial" panose="020B0604020202020204" pitchFamily="34" charset="0"/>
              <a:buChar char="•"/>
              <a:defRPr/>
            </a:pPr>
            <a:r>
              <a:rPr lang="en-US" dirty="0"/>
              <a:t>Most common genetic marker is TEL-AML-1 [t(12:21)(p13;q22)]</a:t>
            </a:r>
          </a:p>
          <a:p>
            <a:pPr marL="800100" lvl="1" indent="-342900" eaLnBrk="1" hangingPunct="1">
              <a:buFont typeface="Arial" panose="020B0604020202020204" pitchFamily="34" charset="0"/>
              <a:buChar char="•"/>
              <a:defRPr/>
            </a:pPr>
            <a:r>
              <a:rPr lang="en-US" dirty="0"/>
              <a:t>Hyperdiploidy associated with a good prognosis</a:t>
            </a:r>
          </a:p>
          <a:p>
            <a:pPr marL="457200" indent="-457200" eaLnBrk="1" hangingPunct="1">
              <a:buFont typeface="Arial" panose="020B0604020202020204" pitchFamily="34" charset="0"/>
              <a:buChar char="•"/>
              <a:defRPr/>
            </a:pPr>
            <a:r>
              <a:rPr lang="en-US" dirty="0"/>
              <a:t>Pre-B cell ALL without CALLA</a:t>
            </a:r>
          </a:p>
          <a:p>
            <a:pPr marL="457200" indent="-457200" eaLnBrk="1" hangingPunct="1">
              <a:buFont typeface="Arial" panose="020B0604020202020204" pitchFamily="34" charset="0"/>
              <a:buChar char="•"/>
              <a:defRPr/>
            </a:pPr>
            <a:r>
              <a:rPr lang="en-US" dirty="0"/>
              <a:t>T-cell ALL</a:t>
            </a:r>
          </a:p>
          <a:p>
            <a:pPr marL="457200" indent="-457200" eaLnBrk="1" hangingPunct="1">
              <a:buFont typeface="Arial" panose="020B0604020202020204" pitchFamily="34" charset="0"/>
              <a:buChar char="•"/>
              <a:defRPr/>
            </a:pPr>
            <a:r>
              <a:rPr lang="en-US" dirty="0"/>
              <a:t>Mature B-cell ALL (rare)</a:t>
            </a:r>
          </a:p>
        </p:txBody>
      </p:sp>
      <p:pic>
        <p:nvPicPr>
          <p:cNvPr id="1027" name="Picture 3" descr="D:\AMAR\FADC5\2016\08_Dec_Stevens; Clinical Immunology and Serology 4e_PPT\Stevens; Clinical Immunology and Serology 4e-20161208T070846Z\Stevens_ Clinical Immunology and Serology 4e\SAVE FOR WEB\F18_01.jpg"/>
          <p:cNvPicPr>
            <a:picLocks noChangeAspect="1" noChangeArrowheads="1"/>
          </p:cNvPicPr>
          <p:nvPr/>
        </p:nvPicPr>
        <p:blipFill>
          <a:blip r:embed="rId3" cstate="print"/>
          <a:srcRect/>
          <a:stretch>
            <a:fillRect/>
          </a:stretch>
        </p:blipFill>
        <p:spPr bwMode="auto">
          <a:xfrm>
            <a:off x="838200" y="3200400"/>
            <a:ext cx="4027588" cy="2743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31763"/>
            <a:ext cx="9144000" cy="685800"/>
          </a:xfrm>
        </p:spPr>
        <p:txBody>
          <a:bodyPr/>
          <a:lstStyle/>
          <a:p>
            <a:pPr eaLnBrk="1" hangingPunct="1"/>
            <a:r>
              <a:rPr lang="en-US" altLang="en-US">
                <a:ea typeface="Adobe Heiti Std R"/>
              </a:rPr>
              <a:t>Chronic Lymphocytic Leukemia (CLL)</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Most common leukemia in adults</a:t>
            </a:r>
          </a:p>
          <a:p>
            <a:pPr marL="457200" indent="-457200" eaLnBrk="1" hangingPunct="1">
              <a:buFont typeface="Arial" panose="020B0604020202020204" pitchFamily="34" charset="0"/>
              <a:buChar char="•"/>
              <a:defRPr/>
            </a:pPr>
            <a:r>
              <a:rPr lang="en-US" dirty="0"/>
              <a:t>Involves small, mature lymphocytes</a:t>
            </a:r>
          </a:p>
          <a:p>
            <a:pPr marL="457200" indent="-457200" eaLnBrk="1" hangingPunct="1">
              <a:buFont typeface="Arial" panose="020B0604020202020204" pitchFamily="34" charset="0"/>
              <a:buChar char="•"/>
              <a:defRPr/>
            </a:pPr>
            <a:r>
              <a:rPr lang="en-US" dirty="0"/>
              <a:t>Almost always of B-cell origin</a:t>
            </a:r>
          </a:p>
          <a:p>
            <a:pPr marL="457200" indent="-457200" eaLnBrk="1" hangingPunct="1">
              <a:buFont typeface="Arial" panose="020B0604020202020204" pitchFamily="34" charset="0"/>
              <a:buChar char="•"/>
              <a:defRPr/>
            </a:pPr>
            <a:r>
              <a:rPr lang="en-US" dirty="0"/>
              <a:t>Positive for CD19 and weakly expresses CD20</a:t>
            </a:r>
          </a:p>
          <a:p>
            <a:pPr eaLnBrk="1" hangingPunct="1">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a:ea typeface="Adobe Heiti Std R"/>
              </a:rPr>
              <a:t>Hairy Cell Leukemia</a:t>
            </a:r>
          </a:p>
        </p:txBody>
      </p:sp>
      <p:sp>
        <p:nvSpPr>
          <p:cNvPr id="4" name="Content Placeholder 3"/>
          <p:cNvSpPr>
            <a:spLocks noGrp="1"/>
          </p:cNvSpPr>
          <p:nvPr>
            <p:ph sz="half" idx="1"/>
          </p:nvPr>
        </p:nvSpPr>
        <p:spPr/>
        <p:txBody>
          <a:bodyPr>
            <a:normAutofit/>
          </a:bodyPr>
          <a:lstStyle/>
          <a:p>
            <a:pPr marL="457200" indent="-457200" eaLnBrk="1" hangingPunct="1">
              <a:buFont typeface="Arial" panose="020B0604020202020204" pitchFamily="34" charset="0"/>
              <a:buChar char="•"/>
              <a:defRPr/>
            </a:pPr>
            <a:r>
              <a:rPr lang="en-US" dirty="0"/>
              <a:t>Malignant lymphocytes with irregular cyto-plasmic projections</a:t>
            </a:r>
          </a:p>
          <a:p>
            <a:pPr marL="457200" indent="-457200" eaLnBrk="1" hangingPunct="1">
              <a:buFont typeface="Arial" panose="020B0604020202020204" pitchFamily="34" charset="0"/>
              <a:buChar char="•"/>
              <a:defRPr/>
            </a:pPr>
            <a:r>
              <a:rPr lang="en-US" dirty="0"/>
              <a:t>Mature B-cell neoplasm</a:t>
            </a:r>
          </a:p>
          <a:p>
            <a:pPr marL="457200" indent="-457200" eaLnBrk="1" hangingPunct="1">
              <a:buFont typeface="Arial" panose="020B0604020202020204" pitchFamily="34" charset="0"/>
              <a:buChar char="•"/>
              <a:defRPr/>
            </a:pPr>
            <a:r>
              <a:rPr lang="en-US" dirty="0"/>
              <a:t>Positive for CD19, CD20, CD22</a:t>
            </a:r>
          </a:p>
          <a:p>
            <a:pPr marL="457200" indent="-457200" eaLnBrk="1" hangingPunct="1">
              <a:buFont typeface="Arial" panose="020B0604020202020204" pitchFamily="34" charset="0"/>
              <a:buChar char="•"/>
              <a:defRPr/>
            </a:pPr>
            <a:r>
              <a:rPr lang="en-US" dirty="0"/>
              <a:t>CD103 = highly specific marker</a:t>
            </a:r>
          </a:p>
          <a:p>
            <a:pPr eaLnBrk="1" hangingPunct="1">
              <a:defRPr/>
            </a:pPr>
            <a:endParaRPr lang="en-US" dirty="0"/>
          </a:p>
        </p:txBody>
      </p:sp>
      <p:pic>
        <p:nvPicPr>
          <p:cNvPr id="2050" name="Picture 2" descr="D:\AMAR\FADC5\2016\08_Dec_Stevens; Clinical Immunology and Serology 4e_PPT\Stevens; Clinical Immunology and Serology 4e-20161208T070846Z\Stevens_ Clinical Immunology and Serology 4e\SAVE FOR WEB\F18_02.jpg"/>
          <p:cNvPicPr>
            <a:picLocks noChangeAspect="1" noChangeArrowheads="1"/>
          </p:cNvPicPr>
          <p:nvPr/>
        </p:nvPicPr>
        <p:blipFill>
          <a:blip r:embed="rId2" cstate="print"/>
          <a:srcRect/>
          <a:stretch>
            <a:fillRect/>
          </a:stretch>
        </p:blipFill>
        <p:spPr bwMode="auto">
          <a:xfrm>
            <a:off x="4395990" y="2392972"/>
            <a:ext cx="4310128" cy="29410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a:ea typeface="Adobe Heiti Std R"/>
              </a:rPr>
              <a:t>Hodgkin Lymphoma (HL)</a:t>
            </a:r>
          </a:p>
        </p:txBody>
      </p:sp>
      <p:sp>
        <p:nvSpPr>
          <p:cNvPr id="4" name="Content Placeholder 3"/>
          <p:cNvSpPr>
            <a:spLocks noGrp="1"/>
          </p:cNvSpPr>
          <p:nvPr>
            <p:ph sz="half"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Classic HL</a:t>
            </a:r>
          </a:p>
          <a:p>
            <a:pPr marL="800100" lvl="1" indent="-342900" eaLnBrk="1" hangingPunct="1">
              <a:buFont typeface="Arial" panose="020B0604020202020204" pitchFamily="34" charset="0"/>
              <a:buChar char="•"/>
              <a:defRPr/>
            </a:pPr>
            <a:r>
              <a:rPr lang="en-US" dirty="0"/>
              <a:t>Hodgkin and Reed-Sternberg (RS) cells in lymph nodes and other lymphoid organs</a:t>
            </a:r>
          </a:p>
          <a:p>
            <a:pPr marL="800100" lvl="1" indent="-342900" eaLnBrk="1" hangingPunct="1">
              <a:buFont typeface="Arial" panose="020B0604020202020204" pitchFamily="34" charset="0"/>
              <a:buChar char="•"/>
              <a:defRPr/>
            </a:pPr>
            <a:r>
              <a:rPr lang="en-US" dirty="0"/>
              <a:t>Positive for CD30 and mostly positive for CD15; CD20 weak or absent</a:t>
            </a:r>
          </a:p>
          <a:p>
            <a:pPr marL="800100" lvl="1" indent="-342900" eaLnBrk="1" hangingPunct="1">
              <a:buFont typeface="Arial" panose="020B0604020202020204" pitchFamily="34" charset="0"/>
              <a:buChar char="•"/>
              <a:defRPr/>
            </a:pPr>
            <a:r>
              <a:rPr lang="en-US" dirty="0"/>
              <a:t>Four subtypes</a:t>
            </a:r>
          </a:p>
          <a:p>
            <a:pPr marL="457200" indent="-457200" eaLnBrk="1" hangingPunct="1">
              <a:buFont typeface="Arial" panose="020B0604020202020204" pitchFamily="34" charset="0"/>
              <a:buChar char="•"/>
              <a:defRPr/>
            </a:pPr>
            <a:r>
              <a:rPr lang="en-US" dirty="0"/>
              <a:t>NLPHL</a:t>
            </a:r>
          </a:p>
          <a:p>
            <a:pPr marL="800100" lvl="1" indent="-342900" eaLnBrk="1" hangingPunct="1">
              <a:buFont typeface="Arial" panose="020B0604020202020204" pitchFamily="34" charset="0"/>
              <a:buChar char="•"/>
              <a:defRPr/>
            </a:pPr>
            <a:r>
              <a:rPr lang="en-US" dirty="0"/>
              <a:t>Large lymphocyte-predominant cells</a:t>
            </a:r>
          </a:p>
          <a:p>
            <a:pPr marL="800100" lvl="1" indent="-342900" eaLnBrk="1" hangingPunct="1">
              <a:buFont typeface="Arial" panose="020B0604020202020204" pitchFamily="34" charset="0"/>
              <a:buChar char="•"/>
              <a:defRPr/>
            </a:pPr>
            <a:r>
              <a:rPr lang="en-US" dirty="0"/>
              <a:t>Expresses CD19 and CD20</a:t>
            </a:r>
          </a:p>
        </p:txBody>
      </p:sp>
      <p:pic>
        <p:nvPicPr>
          <p:cNvPr id="3074" name="Picture 2" descr="D:\AMAR\FADC5\2016\08_Dec_Stevens; Clinical Immunology and Serology 4e_PPT\Stevens; Clinical Immunology and Serology 4e-20161208T070846Z\Stevens_ Clinical Immunology and Serology 4e\SAVE FOR WEB\F18_03.jpg"/>
          <p:cNvPicPr>
            <a:picLocks noChangeAspect="1" noChangeArrowheads="1"/>
          </p:cNvPicPr>
          <p:nvPr/>
        </p:nvPicPr>
        <p:blipFill>
          <a:blip r:embed="rId3" cstate="print"/>
          <a:srcRect/>
          <a:stretch>
            <a:fillRect/>
          </a:stretch>
        </p:blipFill>
        <p:spPr bwMode="auto">
          <a:xfrm>
            <a:off x="4437846" y="2305266"/>
            <a:ext cx="4325154" cy="287633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31763"/>
            <a:ext cx="9144000" cy="685800"/>
          </a:xfrm>
        </p:spPr>
        <p:txBody>
          <a:bodyPr/>
          <a:lstStyle/>
          <a:p>
            <a:pPr eaLnBrk="1" hangingPunct="1"/>
            <a:r>
              <a:rPr lang="en-US" altLang="en-US">
                <a:ea typeface="Adobe Heiti Std R"/>
              </a:rPr>
              <a:t>Non-Hodgkin Lymphoma (NHL)</a:t>
            </a:r>
          </a:p>
        </p:txBody>
      </p:sp>
      <p:sp>
        <p:nvSpPr>
          <p:cNvPr id="3" name="Content Placeholder 2"/>
          <p:cNvSpPr>
            <a:spLocks noGrp="1"/>
          </p:cNvSpPr>
          <p:nvPr>
            <p:ph idx="1"/>
          </p:nvPr>
        </p:nvSpPr>
        <p:spPr/>
        <p:txBody>
          <a:bodyPr>
            <a:normAutofit fontScale="77500" lnSpcReduction="20000"/>
          </a:bodyPr>
          <a:lstStyle/>
          <a:p>
            <a:pPr marL="457200" indent="-457200" eaLnBrk="1" hangingPunct="1">
              <a:buFont typeface="Arial" panose="020B0604020202020204" pitchFamily="34" charset="0"/>
              <a:buChar char="•"/>
              <a:defRPr/>
            </a:pPr>
            <a:r>
              <a:rPr lang="en-US" dirty="0"/>
              <a:t>Mostly in patients older than age 60 and associated with immunosuppression</a:t>
            </a:r>
          </a:p>
          <a:p>
            <a:pPr marL="457200" indent="-457200" eaLnBrk="1" hangingPunct="1">
              <a:buFont typeface="Arial" panose="020B0604020202020204" pitchFamily="34" charset="0"/>
              <a:buChar char="•"/>
              <a:defRPr/>
            </a:pPr>
            <a:r>
              <a:rPr lang="en-US" dirty="0"/>
              <a:t>Heterogeneous group of neoplasms</a:t>
            </a:r>
          </a:p>
          <a:p>
            <a:pPr marL="457200" indent="-457200" eaLnBrk="1" hangingPunct="1">
              <a:buFont typeface="Arial" panose="020B0604020202020204" pitchFamily="34" charset="0"/>
              <a:buChar char="•"/>
              <a:defRPr/>
            </a:pPr>
            <a:r>
              <a:rPr lang="en-US" dirty="0"/>
              <a:t>Most cases of B-cell origin (positive for surface Ig, CD19 or CD20, and rearranged Ig genes) </a:t>
            </a:r>
          </a:p>
          <a:p>
            <a:pPr marL="914400" lvl="1" indent="-457200" eaLnBrk="1" hangingPunct="1">
              <a:buFont typeface="Arial" panose="020B0604020202020204" pitchFamily="34" charset="0"/>
              <a:buChar char="•"/>
              <a:defRPr/>
            </a:pPr>
            <a:r>
              <a:rPr lang="en-US" dirty="0"/>
              <a:t>Small lymphocytic lymphoma/CLL</a:t>
            </a:r>
          </a:p>
          <a:p>
            <a:pPr marL="914400" lvl="1" indent="-457200" eaLnBrk="1" hangingPunct="1">
              <a:buFont typeface="Arial" panose="020B0604020202020204" pitchFamily="34" charset="0"/>
              <a:buChar char="•"/>
              <a:defRPr/>
            </a:pPr>
            <a:r>
              <a:rPr lang="en-US" dirty="0"/>
              <a:t>Follicular lymphomas</a:t>
            </a:r>
          </a:p>
          <a:p>
            <a:pPr marL="914400" lvl="1" indent="-457200" eaLnBrk="1" hangingPunct="1">
              <a:buFont typeface="Arial" panose="020B0604020202020204" pitchFamily="34" charset="0"/>
              <a:buChar char="•"/>
              <a:defRPr/>
            </a:pPr>
            <a:r>
              <a:rPr lang="en-US" dirty="0"/>
              <a:t>MALT lymphomas</a:t>
            </a:r>
          </a:p>
          <a:p>
            <a:pPr marL="914400" lvl="1" indent="-457200" eaLnBrk="1" hangingPunct="1">
              <a:buFont typeface="Arial" panose="020B0604020202020204" pitchFamily="34" charset="0"/>
              <a:buChar char="•"/>
              <a:defRPr/>
            </a:pPr>
            <a:r>
              <a:rPr lang="en-US" dirty="0"/>
              <a:t>Diffuse large B-cell lymphoma</a:t>
            </a:r>
          </a:p>
          <a:p>
            <a:pPr marL="914400" lvl="1" indent="-457200" eaLnBrk="1" hangingPunct="1">
              <a:buFont typeface="Arial" panose="020B0604020202020204" pitchFamily="34" charset="0"/>
              <a:buChar char="•"/>
              <a:defRPr/>
            </a:pPr>
            <a:r>
              <a:rPr lang="en-US" dirty="0"/>
              <a:t>Burkitt lymphoma</a:t>
            </a:r>
          </a:p>
          <a:p>
            <a:pPr marL="914400" lvl="1" indent="-457200" eaLnBrk="1" hangingPunct="1">
              <a:buFont typeface="Arial" panose="020B0604020202020204" pitchFamily="34" charset="0"/>
              <a:buChar char="•"/>
              <a:defRPr/>
            </a:pPr>
            <a:r>
              <a:rPr lang="en-US" dirty="0"/>
              <a:t>Mantle cell lymphoma</a:t>
            </a:r>
          </a:p>
          <a:p>
            <a:pPr marL="914400" lvl="1" indent="-457200" eaLnBrk="1" hangingPunct="1">
              <a:buFont typeface="Arial" panose="020B0604020202020204" pitchFamily="34" charset="0"/>
              <a:buChar char="•"/>
              <a:defRPr/>
            </a:pPr>
            <a:r>
              <a:rPr lang="en-US" dirty="0"/>
              <a:t>Lymphoblastic lymphoma</a:t>
            </a:r>
          </a:p>
          <a:p>
            <a:pPr marL="457200" indent="-457200" eaLnBrk="1" hangingPunct="1">
              <a:buFont typeface="Arial" panose="020B0604020202020204" pitchFamily="34" charset="0"/>
              <a:buChar char="•"/>
              <a:defRPr/>
            </a:pPr>
            <a:r>
              <a:rPr lang="en-US" dirty="0"/>
              <a:t>Some are T-cell or NK-cell lymphomas</a:t>
            </a:r>
          </a:p>
          <a:p>
            <a:pPr eaLnBrk="1" hangingPunct="1">
              <a:defRPr/>
            </a:pPr>
            <a:endParaRPr lang="en-US" dirty="0"/>
          </a:p>
          <a:p>
            <a:pPr eaLnBrk="1" hangingPunct="1">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4435&quot;&gt;&lt;object type=&quot;3&quot; unique_id=&quot;14436&quot;&gt;&lt;property id=&quot;20148&quot; value=&quot;5&quot;/&gt;&lt;property id=&quot;20300&quot; value=&quot;Slide 1 - &amp;quot;Chapter 18&amp;quot;&quot;/&gt;&lt;property id=&quot;20307&quot; value=&quot;256&quot;/&gt;&lt;/object&gt;&lt;object type=&quot;3&quot; unique_id=&quot;14437&quot;&gt;&lt;property id=&quot;20148&quot; value=&quot;5&quot;/&gt;&lt;property id=&quot;20300&quot; value=&quot;Slide 2 - &amp;quot;Chapter Overview&amp;quot;&quot;/&gt;&lt;property id=&quot;20307&quot; value=&quot;257&quot;/&gt;&lt;/object&gt;&lt;object type=&quot;3&quot; unique_id=&quot;16435&quot;&gt;&lt;property id=&quot;20148&quot; value=&quot;5&quot;/&gt;&lt;property id=&quot;20300&quot; value=&quot;Slide 26 - &amp;quot;Summary&amp;quot;&quot;/&gt;&lt;property id=&quot;20307&quot; value=&quot;276&quot;/&gt;&lt;/object&gt;&lt;object type=&quot;3&quot; unique_id=&quot;16442&quot;&gt;&lt;property id=&quot;20148&quot; value=&quot;5&quot;/&gt;&lt;property id=&quot;20300&quot; value=&quot;Slide 3 - &amp;quot;Introduction to Immunoproliferative Diseases&amp;quot;&quot;/&gt;&lt;property id=&quot;20307&quot; value=&quot;277&quot;/&gt;&lt;/object&gt;&lt;object type=&quot;3&quot; unique_id=&quot;16467&quot;&gt;&lt;property id=&quot;20148&quot; value=&quot;5&quot;/&gt;&lt;property id=&quot;20300&quot; value=&quot;Slide 4 - &amp;quot;Classification of Hematologic Malignancies&amp;quot;&quot;/&gt;&lt;property id=&quot;20307&quot; value=&quot;278&quot;/&gt;&lt;/object&gt;&lt;object type=&quot;3&quot; unique_id=&quot;16489&quot;&gt;&lt;property id=&quot;20148&quot; value=&quot;5&quot;/&gt;&lt;property id=&quot;20300&quot; value=&quot;Slide 5 - &amp;quot;Acute Lymphocytic Leukemia (ALL)&amp;quot;&quot;/&gt;&lt;property id=&quot;20307&quot; value=&quot;279&quot;/&gt;&lt;/object&gt;&lt;object type=&quot;3&quot; unique_id=&quot;16546&quot;&gt;&lt;property id=&quot;20148&quot; value=&quot;5&quot;/&gt;&lt;property id=&quot;20300&quot; value=&quot;Slide 6 - &amp;quot;Chronic Lymphocytic Leukemia (CLL)&amp;quot;&quot;/&gt;&lt;property id=&quot;20307&quot; value=&quot;280&quot;/&gt;&lt;/object&gt;&lt;object type=&quot;3&quot; unique_id=&quot;16547&quot;&gt;&lt;property id=&quot;20148&quot; value=&quot;5&quot;/&gt;&lt;property id=&quot;20300&quot; value=&quot;Slide 7 - &amp;quot;Hairy Cell Leukemia&amp;quot;&quot;/&gt;&lt;property id=&quot;20307&quot; value=&quot;281&quot;/&gt;&lt;/object&gt;&lt;object type=&quot;3&quot; unique_id=&quot;16548&quot;&gt;&lt;property id=&quot;20148&quot; value=&quot;5&quot;/&gt;&lt;property id=&quot;20300&quot; value=&quot;Slide 8 - &amp;quot;Hodgkin Lymphoma (HL)&amp;quot;&quot;/&gt;&lt;property id=&quot;20307&quot; value=&quot;282&quot;/&gt;&lt;/object&gt;&lt;object type=&quot;3&quot; unique_id=&quot;16593&quot;&gt;&lt;property id=&quot;20148&quot; value=&quot;5&quot;/&gt;&lt;property id=&quot;20300&quot; value=&quot;Slide 9 - &amp;quot;Non-Hodgkin Lymphoma (NHL)&amp;quot;&quot;/&gt;&lt;property id=&quot;20307&quot; value=&quot;283&quot;/&gt;&lt;/object&gt;&lt;object type=&quot;3&quot; unique_id=&quot;16594&quot;&gt;&lt;property id=&quot;20148&quot; value=&quot;5&quot;/&gt;&lt;property id=&quot;20300&quot; value=&quot;Slide 10 - &amp;quot;Plasma Cell Dyscrasias&amp;quot;&quot;/&gt;&lt;property id=&quot;20307&quot; value=&quot;284&quot;/&gt;&lt;/object&gt;&lt;object type=&quot;3&quot; unique_id=&quot;16634&quot;&gt;&lt;property id=&quot;20148&quot; value=&quot;5&quot;/&gt;&lt;property id=&quot;20300&quot; value=&quot;Slide 11 - &amp;quot;Monoclonal Gammopathy of Undetermined Significance&amp;quot;&quot;/&gt;&lt;property id=&quot;20307&quot; value=&quot;285&quot;/&gt;&lt;/object&gt;&lt;object type=&quot;3&quot; unique_id=&quot;16664&quot;&gt;&lt;property id=&quot;20148&quot; value=&quot;5&quot;/&gt;&lt;property id=&quot;20300&quot; value=&quot;Slide 12 - &amp;quot;Multiple Myeloma&amp;quot;&quot;/&gt;&lt;property id=&quot;20307&quot; value=&quot;286&quot;/&gt;&lt;/object&gt;&lt;object type=&quot;3&quot; unique_id=&quot;16665&quot;&gt;&lt;property id=&quot;20148&quot; value=&quot;5&quot;/&gt;&lt;property id=&quot;20300&quot; value=&quot;Slide 13 - &amp;quot;Monoclonal Igs in Multiple Myeloma&amp;quot;&quot;/&gt;&lt;property id=&quot;20307&quot; value=&quot;287&quot;/&gt;&lt;/object&gt;&lt;object type=&quot;3&quot; unique_id=&quot;16746&quot;&gt;&lt;property id=&quot;20148&quot; value=&quot;5&quot;/&gt;&lt;property id=&quot;20300&quot; value=&quot;Slide 14 - &amp;quot;Waldenström Macroglobulinemia&amp;quot;&quot;/&gt;&lt;property id=&quot;20307&quot; value=&quot;288&quot;/&gt;&lt;/object&gt;&lt;object type=&quot;3&quot; unique_id=&quot;16747&quot;&gt;&lt;property id=&quot;20148&quot; value=&quot;5&quot;/&gt;&lt;property id=&quot;20300&quot; value=&quot;Slide 15 - &amp;quot;Waldenström Macroglobulinemia&amp;quot;&quot;/&gt;&lt;property id=&quot;20307&quot; value=&quot;289&quot;/&gt;&lt;/object&gt;&lt;object type=&quot;3&quot; unique_id=&quot;16802&quot;&gt;&lt;property id=&quot;20148&quot; value=&quot;5&quot;/&gt;&lt;property id=&quot;20300&quot; value=&quot;Slide 16 - &amp;quot;Heavy Chain Diseases&amp;quot;&quot;/&gt;&lt;property id=&quot;20307&quot; value=&quot;290&quot;/&gt;&lt;/object&gt;&lt;object type=&quot;3&quot; unique_id=&quot;16860&quot;&gt;&lt;property id=&quot;20148&quot; value=&quot;5&quot;/&gt;&lt;property id=&quot;20300&quot; value=&quot;Slide 17 - &amp;quot;Laboratory Evaluation of Immunoproliferative Diseases&amp;quot;&quot;/&gt;&lt;property id=&quot;20307&quot; value=&quot;291&quot;/&gt;&lt;/object&gt;&lt;object type=&quot;3&quot; unique_id=&quot;16921&quot;&gt;&lt;property id=&quot;20148&quot; value=&quot;5&quot;/&gt;&lt;property id=&quot;20300&quot; value=&quot;Slide 18 - &amp;quot;Immunophenotyping by Flow Cytometry&amp;quot;&quot;/&gt;&lt;property id=&quot;20307&quot; value=&quot;292&quot;/&gt;&lt;/object&gt;&lt;object type=&quot;3&quot; unique_id=&quot;17070&quot;&gt;&lt;property id=&quot;20148&quot; value=&quot;5&quot;/&gt;&lt;property id=&quot;20300&quot; value=&quot;Slide 19 - &amp;quot;Serum Protein Electrophoresis (SPE)&amp;quot;&quot;/&gt;&lt;property id=&quot;20307&quot; value=&quot;293&quot;/&gt;&lt;/object&gt;&lt;object type=&quot;3&quot; unique_id=&quot;17071&quot;&gt;&lt;property id=&quot;20148&quot; value=&quot;5&quot;/&gt;&lt;property id=&quot;20300&quot; value=&quot;Slide 20 - &amp;quot;Immunofixation Electrophoresis (IFE) &amp;quot;&quot;/&gt;&lt;property id=&quot;20307&quot; value=&quot;294&quot;/&gt;&lt;/object&gt;&lt;object type=&quot;3&quot; unique_id=&quot;17072&quot;&gt;&lt;property id=&quot;20148&quot; value=&quot;5&quot;/&gt;&lt;property id=&quot;20300&quot; value=&quot;Slide 22 - &amp;quot;Immunosubtraction (Immunotyping)&amp;quot;&quot;/&gt;&lt;property id=&quot;20307&quot; value=&quot;295&quot;/&gt;&lt;/object&gt;&lt;object type=&quot;3&quot; unique_id=&quot;17073&quot;&gt;&lt;property id=&quot;20148&quot; value=&quot;5&quot;/&gt;&lt;property id=&quot;20300&quot; value=&quot;Slide 23 - &amp;quot;Serum Free Light Chain Analysis (sFLC)&amp;quot;&quot;/&gt;&lt;property id=&quot;20307&quot; value=&quot;296&quot;/&gt;&lt;/object&gt;&lt;object type=&quot;3&quot; unique_id=&quot;17074&quot;&gt;&lt;property id=&quot;20148&quot; value=&quot;5&quot;/&gt;&lt;property id=&quot;20300&quot; value=&quot;Slide 24 - &amp;quot;Cytogenetics&amp;quot;&quot;/&gt;&lt;property id=&quot;20307&quot; value=&quot;297&quot;/&gt;&lt;/object&gt;&lt;object type=&quot;3&quot; unique_id=&quot;17075&quot;&gt;&lt;property id=&quot;20148&quot; value=&quot;5&quot;/&gt;&lt;property id=&quot;20300&quot; value=&quot;Slide 25 - &amp;quot;Molecular Testing&amp;quot;&quot;/&gt;&lt;property id=&quot;20307&quot; value=&quot;298&quot;/&gt;&lt;/object&gt;&lt;object type=&quot;3&quot; unique_id=&quot;17292&quot;&gt;&lt;property id=&quot;20148&quot; value=&quot;5&quot;/&gt;&lt;property id=&quot;20300&quot; value=&quot;Slide 21 - &amp;quot;IFE Results: Normal Versus Monoclonal&amp;quot;&quot;/&gt;&lt;property id=&quot;20307&quot; value=&quot;299&quot;/&gt;&lt;/object&gt;&lt;object type=&quot;3&quot; unique_id=&quot;17741&quot;&gt;&lt;property id=&quot;20148&quot; value=&quot;5&quot;/&gt;&lt;property id=&quot;20300&quot; value=&quot;Slide 27 - &amp;quot;Summary&amp;quot;&quot;/&gt;&lt;property id=&quot;20307&quot; value=&quot;300&quot;/&gt;&lt;/object&gt;&lt;object type=&quot;3&quot; unique_id=&quot;17742&quot;&gt;&lt;property id=&quot;20148&quot; value=&quot;5&quot;/&gt;&lt;property id=&quot;20300&quot; value=&quot;Slide 28 - &amp;quot;Summary&amp;quot;&quot;/&gt;&lt;property id=&quot;20307&quot; value=&quot;301&quot;/&gt;&lt;/object&gt;&lt;object type=&quot;3&quot; unique_id=&quot;17743&quot;&gt;&lt;property id=&quot;20148&quot; value=&quot;5&quot;/&gt;&lt;property id=&quot;20300&quot; value=&quot;Slide 29 - &amp;quot;Summary&amp;quot;&quot;/&gt;&lt;property id=&quot;20307&quot; value=&quot;302&quot;/&gt;&lt;/object&gt;&lt;object type=&quot;3&quot; unique_id=&quot;17744&quot;&gt;&lt;property id=&quot;20148&quot; value=&quot;5&quot;/&gt;&lt;property id=&quot;20300&quot; value=&quot;Slide 30 - &amp;quot;Summary&amp;quot;&quot;/&gt;&lt;property id=&quot;20307&quot; value=&quot;303&quot;/&gt;&lt;/object&gt;&lt;object type=&quot;3&quot; unique_id=&quot;17778&quot;&gt;&lt;property id=&quot;20148&quot; value=&quot;5&quot;/&gt;&lt;property id=&quot;20300&quot; value=&quot;Slide 31 - &amp;quot;Summary&amp;quot;&quot;/&gt;&lt;property id=&quot;20307&quot; value=&quot;304&quot;/&gt;&lt;/object&gt;&lt;/object&gt;&lt;object type=&quot;8&quot; unique_id=&quot;14443&quot;&gt;&lt;/object&gt;&lt;/object&gt;&lt;/database&gt;"/>
  <p:tag name="SECTOMILLISECCONVERTED" val="1"/>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Stevens_Clinical_Immunology4e</Template>
  <TotalTime>1235</TotalTime>
  <Words>2652</Words>
  <Application>Microsoft Office PowerPoint</Application>
  <PresentationFormat>On-screen Show (4:3)</PresentationFormat>
  <Paragraphs>252</Paragraphs>
  <Slides>34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Adobe Heiti Std R</vt:lpstr>
      <vt:lpstr>Arial</vt:lpstr>
      <vt:lpstr>Calibri</vt:lpstr>
      <vt:lpstr>Symbol</vt:lpstr>
      <vt:lpstr>Wingdings</vt:lpstr>
      <vt:lpstr>Template</vt:lpstr>
      <vt:lpstr>Part XV</vt:lpstr>
      <vt:lpstr>Chapter Overview</vt:lpstr>
      <vt:lpstr>Introduction to Immunoproliferative Diseases</vt:lpstr>
      <vt:lpstr>Classification of Hematologic Malignancies</vt:lpstr>
      <vt:lpstr>Acute Lymphocytic Leukemia (ALL)</vt:lpstr>
      <vt:lpstr>Chronic Lymphocytic Leukemia (CLL)</vt:lpstr>
      <vt:lpstr>Hairy Cell Leukemia</vt:lpstr>
      <vt:lpstr>Hodgkin Lymphoma (HL)</vt:lpstr>
      <vt:lpstr>Non-Hodgkin Lymphoma (NHL)</vt:lpstr>
      <vt:lpstr>Plasma Cell Dyscrasias</vt:lpstr>
      <vt:lpstr>Monoclonal Gammopathy of Undetermined Significance</vt:lpstr>
      <vt:lpstr>Multiple Myeloma</vt:lpstr>
      <vt:lpstr>Multiple Myeloma</vt:lpstr>
      <vt:lpstr>Monoclonal Igs in Multiple Myeloma</vt:lpstr>
      <vt:lpstr>Waldenström Macroglobulinemia</vt:lpstr>
      <vt:lpstr>Waldenström Macroglobulinemia</vt:lpstr>
      <vt:lpstr>Heavy Chain Diseases</vt:lpstr>
      <vt:lpstr>Laboratory Evaluation of Immunoproliferative Diseases</vt:lpstr>
      <vt:lpstr>Immunophenotyping by Flow Cytometry</vt:lpstr>
      <vt:lpstr>Serum Protein Electrophoresis (SPE)</vt:lpstr>
      <vt:lpstr>Immunofixation Electrophoresis (IFE) </vt:lpstr>
      <vt:lpstr>IFE Results: Normal Versus Monoclonal</vt:lpstr>
      <vt:lpstr>Immunosubtraction (Immunotyping)</vt:lpstr>
      <vt:lpstr>Immunosubtraction (Immunotyping)</vt:lpstr>
      <vt:lpstr>Serum Free Light Chain Analysis (sFLC)</vt:lpstr>
      <vt:lpstr>Cytogenetics</vt:lpstr>
      <vt:lpstr>Cytogenetics</vt:lpstr>
      <vt:lpstr>Molecular Testing</vt:lpstr>
      <vt:lpstr>Summary</vt:lpstr>
      <vt:lpstr>Summary</vt:lpstr>
      <vt:lpstr>Summary</vt:lpstr>
      <vt:lpstr>Summary</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Upstate</dc:creator>
  <cp:lastModifiedBy>Tyler Thomas</cp:lastModifiedBy>
  <cp:revision>165</cp:revision>
  <dcterms:created xsi:type="dcterms:W3CDTF">2016-05-27T14:03:36Z</dcterms:created>
  <dcterms:modified xsi:type="dcterms:W3CDTF">2023-11-10T19:37:14Z</dcterms:modified>
</cp:coreProperties>
</file>