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6" r:id="rId9"/>
    <p:sldId id="264" r:id="rId10"/>
    <p:sldId id="265" r:id="rId11"/>
    <p:sldId id="268" r:id="rId12"/>
    <p:sldId id="269" r:id="rId13"/>
    <p:sldId id="270" r:id="rId14"/>
    <p:sldId id="271" r:id="rId15"/>
    <p:sldId id="267" r:id="rId16"/>
    <p:sldId id="272" r:id="rId17"/>
    <p:sldId id="273" r:id="rId18"/>
    <p:sldId id="274" r:id="rId19"/>
    <p:sldId id="281" r:id="rId20"/>
    <p:sldId id="276" r:id="rId21"/>
    <p:sldId id="277" r:id="rId22"/>
    <p:sldId id="275" r:id="rId23"/>
    <p:sldId id="258" r:id="rId24"/>
    <p:sldId id="278" r:id="rId25"/>
    <p:sldId id="279" r:id="rId26"/>
    <p:sldId id="280" r:id="rId27"/>
  </p:sldIdLst>
  <p:sldSz cx="9144000" cy="6858000" type="screen4x3"/>
  <p:notesSz cx="7010400" cy="9296400"/>
  <p:custDataLst>
    <p:tags r:id="rId2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Mille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1919" autoAdjust="0"/>
  </p:normalViewPr>
  <p:slideViewPr>
    <p:cSldViewPr>
      <p:cViewPr varScale="1">
        <p:scale>
          <a:sx n="76" d="100"/>
          <a:sy n="76" d="100"/>
        </p:scale>
        <p:origin x="9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3F3121B-B60F-4A31-89D5-2D0245111B3A}" type="datetimeFigureOut">
              <a:rPr lang="en-US"/>
              <a:pPr>
                <a:defRPr/>
              </a:pPr>
              <a:t>11/10/2023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48BF70F-9BC9-428D-8672-65D3F5E91D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F5C16FB-CAE9-4072-A97F-CC38F7E3CE1C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30275"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These disorders are classified in category 8 of the IUIS system.</a:t>
            </a:r>
          </a:p>
          <a:p>
            <a:pPr defTabSz="930275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  <a:p>
            <a:pPr defTabSz="930275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F1B03DC-305E-441B-80CE-AB018B0D2433}" type="slidenum">
              <a:rPr lang="en-US" altLang="en-US" smtClean="0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Note the absence of CD19+ cells (i.e., B cells) in the flow cytometry patient results in the figure.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4761F3-0D84-41DB-BC4D-CB87608B126C}" type="slidenum">
              <a:rPr lang="en-US" altLang="en-US" smtClean="0">
                <a:latin typeface="Calibri" panose="020F0502020204030204" pitchFamily="34" charset="0"/>
              </a:rPr>
              <a:pPr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Note the absence of CD19+ cells (i.e., B cells) in the flow cytometry patient results in the figure.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4761F3-0D84-41DB-BC4D-CB87608B126C}" type="slidenum">
              <a:rPr lang="en-US" altLang="en-US" smtClean="0">
                <a:latin typeface="Calibri" panose="020F0502020204030204" pitchFamily="34" charset="0"/>
              </a:rPr>
              <a:pPr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PHA = phytohemagglutinin.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Con A = Concanavalin A.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5FE9FBD-BBA3-4BC7-B332-A83B22291C5D}" type="slidenum">
              <a:rPr lang="en-US" altLang="en-US" smtClean="0">
                <a:latin typeface="Calibri" panose="020F0502020204030204" pitchFamily="34" charset="0"/>
              </a:rPr>
              <a:pPr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B7C5C9-A8A3-4670-8F47-E06BBE6F9149}" type="slidenum">
              <a:rPr lang="en-US" altLang="en-US" smtClean="0">
                <a:latin typeface="Calibri" panose="020F0502020204030204" pitchFamily="34" charset="0"/>
              </a:rPr>
              <a:pPr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A4A3B9-28DB-4237-984C-3C22830A995D}" type="slidenum">
              <a:rPr lang="en-US" altLang="en-US" smtClean="0">
                <a:latin typeface="Calibri" panose="020F0502020204030204" pitchFamily="34" charset="0"/>
              </a:rPr>
              <a:pPr/>
              <a:t>24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Classification by the International Union of Immunologic Societies (IUIS) in 2014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CFE9472-F393-4E4E-954C-D503F2ABE99E}" type="slidenum">
              <a:rPr lang="en-US" altLang="en-US" smtClean="0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This is category 3 in the IUIS classification system.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CFAE37-80B6-4CC3-BC21-9B6E3F4ABCAA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Btk deficiency, because it is X-linked, is seen primarily in males.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Gamma globulin (standard immune serum globulin) is administered by regular intramuscular or intravenous injections to compensate for the low Ig levels.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6E210CC-6C52-4020-AEBF-029E73AD1DDB}" type="slidenum">
              <a:rPr lang="en-US" altLang="en-US" smtClean="0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defTabSz="930275"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Selective IgA deficiency is the most common PID, occurring in approximately 1/500 Americans. Patients cannot be treated with gamma globulins because they may develop anti-IgA antibodies and have an anaphylactic reaction. Also, IgA would not reach mucosa.</a:t>
            </a:r>
          </a:p>
          <a:p>
            <a:pPr marL="0" lvl="1" defTabSz="930275"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Symptoms in IgG subclass deficiencies vary, depending on the Ig subclass involved. </a:t>
            </a:r>
          </a:p>
          <a:p>
            <a:pPr marL="0" lvl="1" defTabSz="930275"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IgG1 or IgG3 deficiencies: reduced capability of responding to protein antigens such as toxins. </a:t>
            </a:r>
          </a:p>
          <a:p>
            <a:pPr marL="0" lvl="1" defTabSz="930275"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IgG2 deficiency: impaired responses to polysaccharide antigens such as those on encapsulated bacteria.</a:t>
            </a:r>
          </a:p>
          <a:p>
            <a:pPr defTabSz="930275"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61EB41-3F1F-4B89-B4D4-77C46175A66A}" type="slidenum">
              <a:rPr lang="en-US" altLang="en-US" smtClean="0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Th cells are necessary for production of most antibodies; therefore, humoral immunity can be affected as well.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Includes diseases in IUIS categories 1 and 2.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00C659C-F5C0-4CD6-8D04-1232951B7052}" type="slidenum">
              <a:rPr lang="en-US" altLang="en-US" smtClean="0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NK = natural killer.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X-linked recessive is most common form of SCID. The IL2RG gene codes for the common gamma chain, which is part of the receptors for IL-2, IL-4, IL-7, IL-9, IL-15, and IL-21. Mutations in this gene cause defects in the normal cell signaling that is necessary for lymphocyte maturation.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Autosomal-recessive forms include defects in JAK3 (an intracellular kinase important in cell signaling), ADA deficiency (deficiency of the enzyme adenosine deaminase, which is involved in metabolism of purines; metabolites that are toxic to T and B cells accumulate), and RAG-1 or RAG-2 (recombinase activating genes that allow B and T cells to rearrange their Ig or TCR genes during maturation).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Bone marrow transplant, gene therapy, and ADA replacement therapy have been used to treat SCID. 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29A002E-9648-4835-B2E1-68677CBD0172}" type="slidenum">
              <a:rPr lang="en-US" altLang="en-US" smtClean="0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May be treated with fetal thymus transplant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9FF386A-3855-4E6E-AEF2-1E9CD94B0DC6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This disorder is an example of the category 5 of the IUIS classification.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The nicotinamide adenine dinucleotide phosphate (NADPH) oxidase system generates H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2</a:t>
            </a:r>
            <a:r>
              <a:rPr lang="en-US" altLang="en-US"/>
              <a:t> and other reactive oxygen molecules that work with myeloperoxidase to generate microbicidal activity.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NBT test: NBT reduction by reaction with H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2</a:t>
            </a:r>
            <a:r>
              <a:rPr lang="en-US" altLang="en-US"/>
              <a:t> and other reactive forms of oxygen creates a blue precipitate that can be seen in the neutrophils on a microscope slide. (Formation of the blue precipitate is decreased in CGD.)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 DHR:  a flow cytometric assay in which mitogen-activated neutrophils are incubated with DHR. An oxidative burst will reduce the DHR, resulting in fluorescence. Less fluorescence is produced in patients with CGD compared with normal neutrophils.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82A7853-A158-4658-957E-CB7672AC652C}" type="slidenum">
              <a:rPr lang="en-US" altLang="en-US" smtClean="0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15938" y="6251575"/>
            <a:ext cx="2420937" cy="24606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000" dirty="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Copyright © 2017 F.A. Davis Company</a:t>
            </a:r>
          </a:p>
        </p:txBody>
      </p:sp>
      <p:pic>
        <p:nvPicPr>
          <p:cNvPr id="5" name="Picture 7" descr="FAD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575" y="5889625"/>
            <a:ext cx="16224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5791200" cy="99060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1A4B9A"/>
                </a:solidFill>
                <a:latin typeface="+mj-lt"/>
                <a:ea typeface="Adobe Heiti Std R" pitchFamily="34" charset="-12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429000"/>
            <a:ext cx="5791200" cy="838200"/>
          </a:xfrm>
        </p:spPr>
        <p:txBody>
          <a:bodyPr>
            <a:noAutofit/>
          </a:bodyPr>
          <a:lstStyle>
            <a:lvl1pPr marL="0" indent="0" algn="r">
              <a:buNone/>
              <a:defRPr sz="3200" baseline="0">
                <a:solidFill>
                  <a:schemeClr val="tx1"/>
                </a:solidFill>
                <a:latin typeface="+mn-lt"/>
                <a:ea typeface="Adobe Heiti Std R" pitchFamily="34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1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617"/>
            <a:ext cx="9144000" cy="685801"/>
          </a:xfrm>
        </p:spPr>
        <p:txBody>
          <a:bodyPr/>
          <a:lstStyle>
            <a:lvl1pPr>
              <a:defRPr baseline="0">
                <a:solidFill>
                  <a:srgbClr val="1A4B9A"/>
                </a:solidFill>
                <a:effectLst/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>
            <a:lvl1pPr>
              <a:buClr>
                <a:srgbClr val="00B0F0"/>
              </a:buClr>
              <a:defRPr/>
            </a:lvl1pPr>
            <a:lvl2pPr>
              <a:buClr>
                <a:srgbClr val="00B0F0"/>
              </a:buClr>
              <a:defRPr/>
            </a:lvl2pPr>
            <a:lvl3pPr>
              <a:buClr>
                <a:srgbClr val="00B0F0"/>
              </a:buClr>
              <a:defRPr/>
            </a:lvl3pPr>
            <a:lvl4pPr>
              <a:buClr>
                <a:srgbClr val="00B0F0"/>
              </a:buClr>
              <a:defRPr/>
            </a:lvl4pPr>
            <a:lvl5pPr>
              <a:buClr>
                <a:srgbClr val="00B0F0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2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F6FD13-3ED6-4D13-BEDD-0550CCBA9733}" type="datetimeFigureOut">
              <a:rPr lang="en-US"/>
              <a:pPr>
                <a:defRPr/>
              </a:pPr>
              <a:t>11/10/2023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AF5C4F-3281-405E-84AD-4AFD2D7E47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12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31763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0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TextBox 6"/>
          <p:cNvSpPr txBox="1">
            <a:spLocks noChangeArrowheads="1"/>
          </p:cNvSpPr>
          <p:nvPr/>
        </p:nvSpPr>
        <p:spPr bwMode="auto">
          <a:xfrm>
            <a:off x="533400" y="6537325"/>
            <a:ext cx="2433638" cy="2444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000" dirty="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Copyright © 2017 F.A. Davis Company</a:t>
            </a:r>
          </a:p>
        </p:txBody>
      </p:sp>
      <p:pic>
        <p:nvPicPr>
          <p:cNvPr id="1029" name="Picture 5" descr="FADlogo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127750"/>
            <a:ext cx="16224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A4B9A"/>
          </a:solidFill>
          <a:latin typeface="+mj-lt"/>
          <a:ea typeface="Adobe Heiti Std R" pitchFamily="34" charset="-128"/>
          <a:cs typeface="Adobe Heiti Std R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  <a:cs typeface="Adobe Heiti Std R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  <a:cs typeface="Adobe Heiti Std R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  <a:cs typeface="Adobe Heiti Std R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  <a:cs typeface="Adobe Heiti Std R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Adobe Heiti Std R"/>
              </a:rPr>
              <a:t>Part </a:t>
            </a:r>
            <a:r>
              <a:rPr lang="en-US" altLang="en-US" smtClean="0">
                <a:ea typeface="Adobe Heiti Std R"/>
              </a:rPr>
              <a:t>XVI</a:t>
            </a:r>
            <a:endParaRPr lang="en-US" altLang="en-US" dirty="0">
              <a:ea typeface="Adobe Heiti Std R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Adobe Heiti Std R"/>
                <a:cs typeface="Adobe Heiti Std R"/>
              </a:rPr>
              <a:t>Immunodeficiency Diseases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Combined Immunodeficiencies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Involve a T-cell deficiency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Complex; affect cell-mediated immunity </a:t>
            </a:r>
            <a:r>
              <a:rPr lang="en-US" i="1" dirty="0"/>
              <a:t>and </a:t>
            </a:r>
            <a:r>
              <a:rPr lang="en-US" dirty="0"/>
              <a:t>humoral immunity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Possible treatment: bone marrow transplant to reconstitute immune function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Severe Combined Immunodeficiency Disease (SCID)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Group of very serious PIDs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All involve a defect in normal T-cell development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May affect B-cell and NK-cell development, depending on type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X-linked recessive form caused by IL2RG gene mutation (T</a:t>
            </a:r>
            <a:r>
              <a:rPr lang="en-US" baseline="30000" dirty="0">
                <a:cs typeface="Calibri" panose="020F0502020204030204" pitchFamily="34" charset="0"/>
              </a:rPr>
              <a:t>–</a:t>
            </a:r>
            <a:r>
              <a:rPr lang="en-US" dirty="0"/>
              <a:t>B</a:t>
            </a:r>
            <a:r>
              <a:rPr lang="en-US" baseline="30000" dirty="0"/>
              <a:t>+</a:t>
            </a:r>
            <a:r>
              <a:rPr lang="en-US" dirty="0"/>
              <a:t>NK</a:t>
            </a:r>
            <a:r>
              <a:rPr lang="en-US" baseline="30000" dirty="0"/>
              <a:t>+/</a:t>
            </a:r>
            <a:r>
              <a:rPr lang="en-US" baseline="30000" dirty="0">
                <a:cs typeface="Calibri" panose="020F0502020204030204" pitchFamily="34" charset="0"/>
              </a:rPr>
              <a:t>–</a:t>
            </a:r>
            <a:r>
              <a:rPr lang="en-US" dirty="0"/>
              <a:t> phenotype)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Autosomal recessive forms associated with various defects (T</a:t>
            </a:r>
            <a:r>
              <a:rPr lang="en-US" baseline="30000" dirty="0">
                <a:cs typeface="Calibri" panose="020F0502020204030204" pitchFamily="34" charset="0"/>
              </a:rPr>
              <a:t>–</a:t>
            </a:r>
            <a:r>
              <a:rPr lang="en-US" dirty="0"/>
              <a:t>B</a:t>
            </a:r>
            <a:r>
              <a:rPr lang="en-US" baseline="30000" dirty="0"/>
              <a:t>+/</a:t>
            </a:r>
            <a:r>
              <a:rPr lang="en-US" baseline="30000" dirty="0">
                <a:cs typeface="Calibri" panose="020F0502020204030204" pitchFamily="34" charset="0"/>
              </a:rPr>
              <a:t>–</a:t>
            </a:r>
            <a:r>
              <a:rPr lang="en-US" dirty="0"/>
              <a:t>NK</a:t>
            </a:r>
            <a:r>
              <a:rPr lang="en-US" baseline="30000" dirty="0"/>
              <a:t>+/</a:t>
            </a:r>
            <a:r>
              <a:rPr lang="en-US" baseline="30000" dirty="0">
                <a:cs typeface="Calibri" panose="020F0502020204030204" pitchFamily="34" charset="0"/>
              </a:rPr>
              <a:t>–</a:t>
            </a:r>
            <a:r>
              <a:rPr lang="en-US" dirty="0"/>
              <a:t> phenotype)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Wiskott-Aldrich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Rare, X-linked recessive PID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Characterized by: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Immunodeficiency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Eczema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Thrombocytopenia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Defective T-cell function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Decreased IgM, normal IgA and IgG, increased IgE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Defect in CD43, an integral membrane protein needed for signal transduction in lymphocytes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DiGeorge Anomaly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Developmental abnormality in third and fourth pharyngeal pouches in embryo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Most patients have deletion in chromosome 22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Results in: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Underdevelopment of thymus and decreased T cells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Hypoparathyroidism and hypocalcemia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Cardiac abnormalities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Mental retardation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Abnormal facial features</a:t>
            </a:r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Ataxia-Telangiectasia (AT)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Rare autosomal-recessive syndrome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Ataxia: involuntary muscle movements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Telangiectasias: capillary swelling and red blotches on skin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Low number of T cells and defective antibody responses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Involves mutation in AT gene on chromosome 11, resulting in defective DNA repair and gene rearrangements in T and B cells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Defect in Phagocytic Cell Function: 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Chronic Granulomatous Disease (CGD)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Group of disorders inherited as X-linked recessive or autosomal recessive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Neutrophils unable to generate oxidative burst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Genetic defect in a component of the NADPH oxidase system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Decreased killing of catalase (+) organisms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Laboratory detection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Nitroblue tetrazolium (NBT) test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Dihydrorhodamine (DHR) assay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Complement Deficiencies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Most are inherited as autosomal recessive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Deficiencies in early C’ components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Associated with a lupus-like syndrome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C2 deficiency most common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C3 deficiency associated with recurrent infections with encapsulated bacteria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Deficiencies in late C’ components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Associated with </a:t>
            </a:r>
            <a:r>
              <a:rPr lang="en-US" i="1" dirty="0"/>
              <a:t>Neisseria meningitides </a:t>
            </a:r>
            <a:r>
              <a:rPr lang="en-US" dirty="0"/>
              <a:t>infections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Deficiency in C1 esterase inhibitor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Causes hereditary neuroangioedema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Screening for Suspected Immunodeficiency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Patient history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CBC and WBC differential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Serum levels of IgG, IgM, IgA, and IgG subclasses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Isohemagglutinins (natural ABO antibodies)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Antibody response after vaccination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Delayed hypersensitivity-type skin reactions for cell-mediated immunity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CH50 assay for complement function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DHR assay for neutrophil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Confirmatory Tests for Immunodeficiency</a:t>
            </a:r>
          </a:p>
        </p:txBody>
      </p:sp>
      <p:sp>
        <p:nvSpPr>
          <p:cNvPr id="32771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 err="1"/>
              <a:t>Immunophenotyping</a:t>
            </a:r>
            <a:r>
              <a:rPr lang="en-US" altLang="en-US" dirty="0"/>
              <a:t> and flow </a:t>
            </a:r>
            <a:r>
              <a:rPr lang="en-US" altLang="en-US" dirty="0" err="1"/>
              <a:t>cytometry</a:t>
            </a:r>
            <a:r>
              <a:rPr lang="en-US" altLang="en-US" dirty="0"/>
              <a:t> to determine numbers of B cells, helper T cells, </a:t>
            </a:r>
            <a:r>
              <a:rPr lang="en-US" altLang="en-US" dirty="0" err="1"/>
              <a:t>cytotoxic</a:t>
            </a:r>
            <a:r>
              <a:rPr lang="en-US" altLang="en-US" dirty="0"/>
              <a:t> T cells, NK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Confirmatory Tests for Immunodeficiency</a:t>
            </a:r>
          </a:p>
        </p:txBody>
      </p:sp>
      <p:pic>
        <p:nvPicPr>
          <p:cNvPr id="2050" name="Picture 2" descr="D:\AMAR\FADC5\2016\08_Dec_Stevens; Clinical Immunology and Serology 4e_PPT\Stevens; Clinical Immunology and Serology 4e-20161208T070846Z\Stevens_ Clinical Immunology and Serology 4e\SAVE FOR WEB\F19_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5183" y="1421014"/>
            <a:ext cx="5055318" cy="47672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Chapter Overview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Primary versus secondary immunodeficiencies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Classification of primary immunodeficiencies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Immunologic defects in selected immunodeficiency diseases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Laboratory testing for immunodeficiency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Confirmatory Tests for Immunodeficiency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Genetic testing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Mitogen assays for T- or B-cell proliferation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Mitogen stimulates mitosis in all T cells or all B cells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T-cell mitogens include PHA and ConA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Other assays for T-cell activation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QuantiFERON TB and T-Spot</a:t>
            </a:r>
          </a:p>
          <a:p>
            <a:pPr marL="1257300" lvl="2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Measure IFN-gamma production by T cells activated by </a:t>
            </a:r>
            <a:r>
              <a:rPr lang="en-US" i="1" dirty="0"/>
              <a:t>Mycobacterium tuberculosis</a:t>
            </a:r>
          </a:p>
          <a:p>
            <a:pPr marL="85725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Cylex ImmuKnow assay</a:t>
            </a:r>
          </a:p>
          <a:p>
            <a:pPr marL="1257300" lvl="2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Measures ATP production from mitogen-activated T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Evaluation of Immunoglobulins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Quantitative measurement by nephelometry or radial immunodiffusion (RID)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Serum protein electrophoresis (SPE)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Immunofixation electrophoresis (IFE)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Newborn Screening for TRECs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TRECs = T-cell receptor excision circles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Produced as a by-product of TCR gene rearrangement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Quantitated by PCR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Reflect number of T cells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Mandated by many states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Used to screen for T-cell deficiencies (e.g., SCID)</a:t>
            </a:r>
          </a:p>
        </p:txBody>
      </p:sp>
      <p:pic>
        <p:nvPicPr>
          <p:cNvPr id="3074" name="Picture 2" descr="D:\AMAR\FADC5\2016\08_Dec_Stevens; Clinical Immunology and Serology 4e_PPT\Stevens; Clinical Immunology and Serology 4e-20161208T070846Z\Stevens_ Clinical Immunology and Serology 4e\SAVE FOR WEB\F19_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719" y="1468420"/>
            <a:ext cx="2813366" cy="47317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Immunodeficiencies can be broadly classified as primary (inherited) or secondary (acquired due to HIV infection, etc.)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PIDs can affect humoral immunity, cell-mediated immunity, or components of the innate defense system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The International Union of Immunologic Societies has grouped PIDs into nine categories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Antibody deficiencies are characterized by low levels of serum immunoglobulins; they can be caused by defects in B-cell maturation or defective interactions between B cells and T cells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Antibody deficiencies include Btk deficiency, common variable immunodeficiency, transient hypogammaglobulinemia of infancy, selective IgA deficiency, IgG subclass deficiencies, and CD154 deficiency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Combined immunodeficiencies are complex disorders that involve a T-cell defect that can affect cell-mediated and humoral immunity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Combined immunodeficiencies include SCID, Wiskott- Aldrich syndrome, DiGeorge anomaly, and 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CGD is a group of disorders affecting the neutrophil oxidative burst; patients with CGD have decreased NBT and DHR test results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Complement deficiencies are autosomal-recessive disorders that can affect the early or late components of the complement system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Initial laboratory tests in patients suspected of having an immunodeficiency include a CBC and differential, serum Ig levels, isohemagglutinins and antibody responses after vaccination, delayed hypersensitivity-type skin reactions, CH50 assay, and DHR assay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Confirmatory tests for immunodeficiencies include genetic testing, T- and B-cell mitogen tests, tests for T-cell activation, and evaluation of immunoglobulins by SPE and IFE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TRECs are T-cell receptor excision circles that are produced during TCR gene rearrangement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They reflect the number of mature T cells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Newborn screening for TRECs is mandated by many states to detect T-cell deficiencies such as SCID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Immunodeficiencies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Disorders in which part of the immune system is missing or dysfunctional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Decreased ability to defend against infections and more susceptible to developing cancer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Primary immunodeficiencies (PIDs)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Inherited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X-linked, autosomal recessive, autosomal dominant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Secondary immunodeficiencies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Acquired as a result of other conditions, such as infection (e.g., HIV), autoimmune disease, malignancy, immunosuppressive therapy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Immune System Components Affected by PIDs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Humoral immunity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Caused by defects in B cells or Th cells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Patients susceptible to bacterial infections, especially sinusitis and otitis media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Cell-mediated immunity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Involves T-cell deficiencies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Patients susceptible to intracellular pathogens (e.g., viruses, fungi, some bacteria) and cancer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Innate immunity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Neutrophils or macrophages (bacterial infections)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Complement (bacterial infections and autoimmunity)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PID Examples and their Effects on WBC Function</a:t>
            </a:r>
          </a:p>
        </p:txBody>
      </p:sp>
      <p:pic>
        <p:nvPicPr>
          <p:cNvPr id="1026" name="Picture 2" descr="D:\AMAR\FADC5\2016\08_Dec_Stevens; Clinical Immunology and Serology 4e_PPT\Stevens; Clinical Immunology and Serology 4e-20161208T070846Z\Stevens_ Clinical Immunology and Serology 4e\SAVE FOR WEB\F19_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7955" y="1437890"/>
            <a:ext cx="4251786" cy="4705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Nine Categories of PIDs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/>
              <a:t>Combined immunodeficiencies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/>
              <a:t>Combined immunodeficiencies with associated or syndromic features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/>
              <a:t>Predominantly antibody deficiencies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/>
              <a:t>Diseases of immune dysregulation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/>
              <a:t>Congenital defects of phagocyte number, function, or both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/>
              <a:t>Defects in innate immunity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/>
              <a:t>Autoinflammatory disorders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/>
              <a:t>Complement deficiencies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/>
              <a:t>Phenocopies of primary immunodeficiencies</a:t>
            </a:r>
          </a:p>
          <a:p>
            <a:pPr marL="514350" indent="-514350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Predominantly Antibody Deficiencies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Low levels of serum Igs: </a:t>
            </a:r>
            <a:r>
              <a:rPr lang="en-US" altLang="en-US" i="1"/>
              <a:t>agammaglobulinemia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Involve genetic defects in B-cell maturation or defective interactions between B and T cells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May involve all Ig isotypes or one (sub)class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Compare patient Ig levels with age-matched reference 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Predominantly Antibody Deficiencies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X-linked Bruton’s tyrosine kinase (Btk) deficiency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Arrested maturation at pre-B-cell stage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Lack of mature CD19+ B cells in blood and plasma cells in lymphoid tissues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Treated with gamma globulins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Common variable immunodeficiency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Heterogeneous group of disorders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Can be congenital or acquired; symptoms begin at 20 to 30 years of age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Failure of B cells to mature into plasma cells as a result of B-cell or Th-cell defects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Treated with gamma globulins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Predominantly Antibody Deficiencies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Transient hypogammaglobulinemia of infancy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Delayed development in Ig production (especially IgG)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Normal numbers of B cells but delayed Th maturation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Selective IgA deficiency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Low IgA levels, perhaps because of impaired differentiation to IgA plasma cells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Patients may be asymptomatic or more susceptible to infections, allergies, and autoimmunity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IgG subclass deficiencies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Caused by mutations in IgG heavy chain genes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CD154 deficiency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Decreased levels of IgG, IgA, and IgE as a result of defect in B-cell switching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pter 19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Chapter Overview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Immunodeficiencies&amp;quot;&quot;/&gt;&lt;property id=&quot;20307&quot; value=&quot;259&quot;/&gt;&lt;/object&gt;&lt;object type=&quot;3&quot; unique_id=&quot;10007&quot;&gt;&lt;property id=&quot;20148&quot; value=&quot;5&quot;/&gt;&lt;property id=&quot;20300&quot; value=&quot;Slide 22 - &amp;quot;Summary&amp;quot;&quot;/&gt;&lt;property id=&quot;20307&quot; value=&quot;258&quot;/&gt;&lt;/object&gt;&lt;object type=&quot;3&quot; unique_id=&quot;10086&quot;&gt;&lt;property id=&quot;20148&quot; value=&quot;5&quot;/&gt;&lt;property id=&quot;20300&quot; value=&quot;Slide 4 - &amp;quot;Immune System Components Affected by PIDs&amp;quot;&quot;/&gt;&lt;property id=&quot;20307&quot; value=&quot;261&quot;/&gt;&lt;/object&gt;&lt;object type=&quot;3&quot; unique_id=&quot;10087&quot;&gt;&lt;property id=&quot;20148&quot; value=&quot;5&quot;/&gt;&lt;property id=&quot;20300&quot; value=&quot;Slide 5 - &amp;quot;PID Examples and their Effects on WBC Function&amp;quot;&quot;/&gt;&lt;property id=&quot;20307&quot; value=&quot;260&quot;/&gt;&lt;/object&gt;&lt;object type=&quot;3&quot; unique_id=&quot;10088&quot;&gt;&lt;property id=&quot;20148&quot; value=&quot;5&quot;/&gt;&lt;property id=&quot;20300&quot; value=&quot;Slide 6 - &amp;quot;Nine Categories of PIDs&amp;quot;&quot;/&gt;&lt;property id=&quot;20307&quot; value=&quot;262&quot;/&gt;&lt;/object&gt;&lt;object type=&quot;3&quot; unique_id=&quot;10089&quot;&gt;&lt;property id=&quot;20148&quot; value=&quot;5&quot;/&gt;&lt;property id=&quot;20300&quot; value=&quot;Slide 7 - &amp;quot;Predominantly Antibody Deficiencies&amp;quot;&quot;/&gt;&lt;property id=&quot;20307&quot; value=&quot;263&quot;/&gt;&lt;/object&gt;&lt;object type=&quot;3&quot; unique_id=&quot;10090&quot;&gt;&lt;property id=&quot;20148&quot; value=&quot;5&quot;/&gt;&lt;property id=&quot;20300&quot; value=&quot;Slide 8 - &amp;quot;Predominantly Antibody Deficiencies&amp;quot;&quot;/&gt;&lt;property id=&quot;20307&quot; value=&quot;266&quot;/&gt;&lt;/object&gt;&lt;object type=&quot;3&quot; unique_id=&quot;10091&quot;&gt;&lt;property id=&quot;20148&quot; value=&quot;5&quot;/&gt;&lt;property id=&quot;20300&quot; value=&quot;Slide 9 - &amp;quot;Predominantly Antibody Deficiencies&amp;quot;&quot;/&gt;&lt;property id=&quot;20307&quot; value=&quot;264&quot;/&gt;&lt;/object&gt;&lt;object type=&quot;3&quot; unique_id=&quot;10092&quot;&gt;&lt;property id=&quot;20148&quot; value=&quot;5&quot;/&gt;&lt;property id=&quot;20300&quot; value=&quot;Slide 10 - &amp;quot;Combined Immunodeficiencies&amp;quot;&quot;/&gt;&lt;property id=&quot;20307&quot; value=&quot;265&quot;/&gt;&lt;/object&gt;&lt;object type=&quot;3&quot; unique_id=&quot;10145&quot;&gt;&lt;property id=&quot;20148&quot; value=&quot;5&quot;/&gt;&lt;property id=&quot;20300&quot; value=&quot;Slide 11 - &amp;quot;Severe Combined Immunodeficiency Disease (SCID)&amp;quot;&quot;/&gt;&lt;property id=&quot;20307&quot; value=&quot;268&quot;/&gt;&lt;/object&gt;&lt;object type=&quot;3&quot; unique_id=&quot;10146&quot;&gt;&lt;property id=&quot;20148&quot; value=&quot;5&quot;/&gt;&lt;property id=&quot;20300&quot; value=&quot;Slide 15 - &amp;quot;Defect in Phagocytic Cell Function:  Chronic Granulomatous Disease (CGD)&amp;quot;&quot;/&gt;&lt;property id=&quot;20307&quot; value=&quot;267&quot;/&gt;&lt;/object&gt;&lt;object type=&quot;3&quot; unique_id=&quot;10177&quot;&gt;&lt;property id=&quot;20148&quot; value=&quot;5&quot;/&gt;&lt;property id=&quot;20300&quot; value=&quot;Slide 12 - &amp;quot;Wiskott-Aldrich Syndrome&amp;quot;&quot;/&gt;&lt;property id=&quot;20307&quot; value=&quot;269&quot;/&gt;&lt;/object&gt;&lt;object type=&quot;3&quot; unique_id=&quot;10178&quot;&gt;&lt;property id=&quot;20148&quot; value=&quot;5&quot;/&gt;&lt;property id=&quot;20300&quot; value=&quot;Slide 13 - &amp;quot;DiGeorge Anomaly&amp;quot;&quot;/&gt;&lt;property id=&quot;20307&quot; value=&quot;270&quot;/&gt;&lt;/object&gt;&lt;object type=&quot;3&quot; unique_id=&quot;10247&quot;&gt;&lt;property id=&quot;20148&quot; value=&quot;5&quot;/&gt;&lt;property id=&quot;20300&quot; value=&quot;Slide 14 - &amp;quot;Ataxia-Telangiectasia (AT)&amp;quot;&quot;/&gt;&lt;property id=&quot;20307&quot; value=&quot;271&quot;/&gt;&lt;/object&gt;&lt;object type=&quot;3&quot; unique_id=&quot;10302&quot;&gt;&lt;property id=&quot;20148&quot; value=&quot;5&quot;/&gt;&lt;property id=&quot;20300&quot; value=&quot;Slide 16 - &amp;quot;Complement Deficiencies&amp;quot;&quot;/&gt;&lt;property id=&quot;20307&quot; value=&quot;272&quot;/&gt;&lt;/object&gt;&lt;object type=&quot;3&quot; unique_id=&quot;10379&quot;&gt;&lt;property id=&quot;20148&quot; value=&quot;5&quot;/&gt;&lt;property id=&quot;20300&quot; value=&quot;Slide 17 - &amp;quot;Screening for Suspected Immunodeficiency&amp;quot;&quot;/&gt;&lt;property id=&quot;20307&quot; value=&quot;273&quot;/&gt;&lt;/object&gt;&lt;object type=&quot;3&quot; unique_id=&quot;10380&quot;&gt;&lt;property id=&quot;20148&quot; value=&quot;5&quot;/&gt;&lt;property id=&quot;20300&quot; value=&quot;Slide 18 - &amp;quot;Confirmatory Tests for Immunodeficiency&amp;quot;&quot;/&gt;&lt;property id=&quot;20307&quot; value=&quot;274&quot;/&gt;&lt;/object&gt;&lt;object type=&quot;3&quot; unique_id=&quot;10465&quot;&gt;&lt;property id=&quot;20148&quot; value=&quot;5&quot;/&gt;&lt;property id=&quot;20300&quot; value=&quot;Slide 19 - &amp;quot;Confirmatory Tests for Immunodeficiency&amp;quot;&quot;/&gt;&lt;property id=&quot;20307&quot; value=&quot;276&quot;/&gt;&lt;/object&gt;&lt;object type=&quot;3&quot; unique_id=&quot;10466&quot;&gt;&lt;property id=&quot;20148&quot; value=&quot;5&quot;/&gt;&lt;property id=&quot;20300&quot; value=&quot;Slide 21 - &amp;quot;Newborn Screening for TRECs&amp;quot;&quot;/&gt;&lt;property id=&quot;20307&quot; value=&quot;275&quot;/&gt;&lt;/object&gt;&lt;object type=&quot;3&quot; unique_id=&quot;10536&quot;&gt;&lt;property id=&quot;20148&quot; value=&quot;5&quot;/&gt;&lt;property id=&quot;20300&quot; value=&quot;Slide 20 - &amp;quot;Evaluation of Immunoglobulins&amp;quot;&quot;/&gt;&lt;property id=&quot;20307&quot; value=&quot;277&quot;/&gt;&lt;/object&gt;&lt;object type=&quot;3&quot; unique_id=&quot;10657&quot;&gt;&lt;property id=&quot;20148&quot; value=&quot;5&quot;/&gt;&lt;property id=&quot;20300&quot; value=&quot;Slide 23 - &amp;quot;Summary&amp;quot;&quot;/&gt;&lt;property id=&quot;20307&quot; value=&quot;278&quot;/&gt;&lt;/object&gt;&lt;object type=&quot;3&quot; unique_id=&quot;10658&quot;&gt;&lt;property id=&quot;20148&quot; value=&quot;5&quot;/&gt;&lt;property id=&quot;20300&quot; value=&quot;Slide 24 - &amp;quot;Summary&amp;quot;&quot;/&gt;&lt;property id=&quot;20307&quot; value=&quot;279&quot;/&gt;&lt;/object&gt;&lt;object type=&quot;3&quot; unique_id=&quot;10659&quot;&gt;&lt;property id=&quot;20148&quot; value=&quot;5&quot;/&gt;&lt;property id=&quot;20300&quot; value=&quot;Slide 25 - &amp;quot;Summary&amp;quot;&quot;/&gt;&lt;property id=&quot;20307&quot; value=&quot;28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Stevens_Clinical_Immunology4e</Template>
  <TotalTime>470</TotalTime>
  <Words>1771</Words>
  <Application>Microsoft Office PowerPoint</Application>
  <PresentationFormat>On-screen Show (4:3)</PresentationFormat>
  <Paragraphs>206</Paragraphs>
  <Slides>26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ＭＳ Ｐゴシック</vt:lpstr>
      <vt:lpstr>Adobe Heiti Std R</vt:lpstr>
      <vt:lpstr>Arial</vt:lpstr>
      <vt:lpstr>Calibri</vt:lpstr>
      <vt:lpstr>Wingdings</vt:lpstr>
      <vt:lpstr>Template</vt:lpstr>
      <vt:lpstr>Part XVI</vt:lpstr>
      <vt:lpstr>Chapter Overview</vt:lpstr>
      <vt:lpstr>Immunodeficiencies</vt:lpstr>
      <vt:lpstr>Immune System Components Affected by PIDs</vt:lpstr>
      <vt:lpstr>PID Examples and their Effects on WBC Function</vt:lpstr>
      <vt:lpstr>Nine Categories of PIDs</vt:lpstr>
      <vt:lpstr>Predominantly Antibody Deficiencies</vt:lpstr>
      <vt:lpstr>Predominantly Antibody Deficiencies</vt:lpstr>
      <vt:lpstr>Predominantly Antibody Deficiencies</vt:lpstr>
      <vt:lpstr>Combined Immunodeficiencies</vt:lpstr>
      <vt:lpstr>Severe Combined Immunodeficiency Disease (SCID)</vt:lpstr>
      <vt:lpstr>Wiskott-Aldrich Syndrome</vt:lpstr>
      <vt:lpstr>DiGeorge Anomaly</vt:lpstr>
      <vt:lpstr>Ataxia-Telangiectasia (AT)</vt:lpstr>
      <vt:lpstr>Defect in Phagocytic Cell Function:  Chronic Granulomatous Disease (CGD)</vt:lpstr>
      <vt:lpstr>Complement Deficiencies</vt:lpstr>
      <vt:lpstr>Screening for Suspected Immunodeficiency</vt:lpstr>
      <vt:lpstr>Confirmatory Tests for Immunodeficiency</vt:lpstr>
      <vt:lpstr>Confirmatory Tests for Immunodeficiency</vt:lpstr>
      <vt:lpstr>Confirmatory Tests for Immunodeficiency</vt:lpstr>
      <vt:lpstr>Evaluation of Immunoglobulins</vt:lpstr>
      <vt:lpstr>Newborn Screening for TRECs</vt:lpstr>
      <vt:lpstr>Summary</vt:lpstr>
      <vt:lpstr>Summary</vt:lpstr>
      <vt:lpstr>Summary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</dc:title>
  <dc:creator>Upstate</dc:creator>
  <cp:lastModifiedBy>Tyler Thomas</cp:lastModifiedBy>
  <cp:revision>57</cp:revision>
  <dcterms:created xsi:type="dcterms:W3CDTF">2016-06-03T13:39:09Z</dcterms:created>
  <dcterms:modified xsi:type="dcterms:W3CDTF">2023-11-10T19:39:52Z</dcterms:modified>
</cp:coreProperties>
</file>