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handoutMasterIdLst>
    <p:handoutMasterId r:id="rId49"/>
  </p:handoutMasterIdLst>
  <p:sldIdLst>
    <p:sldId id="256" r:id="rId2"/>
    <p:sldId id="312" r:id="rId3"/>
    <p:sldId id="306" r:id="rId4"/>
    <p:sldId id="307" r:id="rId5"/>
    <p:sldId id="308" r:id="rId6"/>
    <p:sldId id="309" r:id="rId7"/>
    <p:sldId id="310" r:id="rId8"/>
    <p:sldId id="300" r:id="rId9"/>
    <p:sldId id="301" r:id="rId10"/>
    <p:sldId id="302" r:id="rId11"/>
    <p:sldId id="313" r:id="rId12"/>
    <p:sldId id="303" r:id="rId13"/>
    <p:sldId id="304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315" r:id="rId36"/>
    <p:sldId id="290" r:id="rId37"/>
    <p:sldId id="291" r:id="rId38"/>
    <p:sldId id="314" r:id="rId39"/>
    <p:sldId id="292" r:id="rId40"/>
    <p:sldId id="293" r:id="rId41"/>
    <p:sldId id="294" r:id="rId42"/>
    <p:sldId id="295" r:id="rId43"/>
    <p:sldId id="297" r:id="rId44"/>
    <p:sldId id="298" r:id="rId45"/>
    <p:sldId id="299" r:id="rId46"/>
    <p:sldId id="311" r:id="rId47"/>
  </p:sldIdLst>
  <p:sldSz cx="9144000" cy="6858000" type="screen4x3"/>
  <p:notesSz cx="7010400" cy="9296400"/>
  <p:custDataLst>
    <p:tags r:id="rId5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1" autoAdjust="0"/>
    <p:restoredTop sz="83272" autoAdjust="0"/>
  </p:normalViewPr>
  <p:slideViewPr>
    <p:cSldViewPr snapToGrid="0">
      <p:cViewPr varScale="1">
        <p:scale>
          <a:sx n="76" d="100"/>
          <a:sy n="76" d="100"/>
        </p:scale>
        <p:origin x="102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F3A097-EDAA-4012-A733-D14F2BF7B642}" type="datetimeFigureOut">
              <a:rPr lang="en-US"/>
              <a:pPr>
                <a:defRPr/>
              </a:pPr>
              <a:t>11/10/2023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A6CE90C-454C-4BED-926E-CCAB5C1626E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8E2096F-99E7-4972-ACBB-8FDBD507FB80}" type="datetimeFigureOut">
              <a:rPr lang="en-US"/>
              <a:pPr>
                <a:defRPr/>
              </a:pPr>
              <a:t>11/10/2023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CB3056-39B6-4584-8C09-9D87C128E7B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TB = tuberculosis.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171C29C-D4F6-4B64-A793-2FCDC95953E5}" type="slidenum">
              <a:rPr lang="en-US" altLang="en-US" smtClean="0">
                <a:latin typeface="Calibri" panose="020F0502020204030204" pitchFamily="34" charset="0"/>
              </a:rPr>
              <a:pPr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HPV = human papilloma virus.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CE154D7-8E21-4AA6-B952-A3E395544621}" type="slidenum">
              <a:rPr lang="en-US" altLang="en-US" smtClean="0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15938" y="6251575"/>
            <a:ext cx="2386012" cy="24606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000" dirty="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Copyright © 2017 F.A. Davis Company</a:t>
            </a:r>
          </a:p>
        </p:txBody>
      </p:sp>
      <p:pic>
        <p:nvPicPr>
          <p:cNvPr id="5" name="Picture 7" descr="FAD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575" y="5889625"/>
            <a:ext cx="16224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209800"/>
            <a:ext cx="5791200" cy="99060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1A4B9A"/>
                </a:solidFill>
                <a:latin typeface="+mj-lt"/>
                <a:ea typeface="Adobe Heiti Std R" pitchFamily="34" charset="-12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429000"/>
            <a:ext cx="5791200" cy="838200"/>
          </a:xfrm>
        </p:spPr>
        <p:txBody>
          <a:bodyPr>
            <a:noAutofit/>
          </a:bodyPr>
          <a:lstStyle>
            <a:lvl1pPr marL="0" indent="0" algn="r">
              <a:buNone/>
              <a:defRPr sz="3200" baseline="0">
                <a:solidFill>
                  <a:schemeClr val="tx1"/>
                </a:solidFill>
                <a:latin typeface="+mn-lt"/>
                <a:ea typeface="Adobe Heiti Std R" pitchFamily="34" charset="-128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7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618"/>
            <a:ext cx="9144000" cy="685801"/>
          </a:xfrm>
        </p:spPr>
        <p:txBody>
          <a:bodyPr/>
          <a:lstStyle>
            <a:lvl1pPr>
              <a:defRPr baseline="0">
                <a:solidFill>
                  <a:srgbClr val="1A4B9A"/>
                </a:solidFill>
                <a:effectLst/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4"/>
            <a:ext cx="8229600" cy="4602163"/>
          </a:xfrm>
        </p:spPr>
        <p:txBody>
          <a:bodyPr/>
          <a:lstStyle>
            <a:lvl1pPr>
              <a:buClr>
                <a:srgbClr val="00B0F0"/>
              </a:buClr>
              <a:defRPr/>
            </a:lvl1pPr>
            <a:lvl2pPr>
              <a:buClr>
                <a:srgbClr val="00B0F0"/>
              </a:buClr>
              <a:defRPr/>
            </a:lvl2pPr>
            <a:lvl3pPr>
              <a:buClr>
                <a:srgbClr val="00B0F0"/>
              </a:buClr>
              <a:defRPr/>
            </a:lvl3pPr>
            <a:lvl4pPr>
              <a:buClr>
                <a:srgbClr val="00B0F0"/>
              </a:buClr>
              <a:defRPr/>
            </a:lvl4pPr>
            <a:lvl5pPr>
              <a:buClr>
                <a:srgbClr val="00B0F0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39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C68AEC-18F6-4D96-8C64-ED79E35F2E7B}" type="datetimeFigureOut">
              <a:rPr lang="en-US"/>
              <a:pPr>
                <a:defRPr/>
              </a:pPr>
              <a:t>11/10/2023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3FF9A64-2F63-4EFA-8D4C-847011130E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543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31763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60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TextBox 6"/>
          <p:cNvSpPr txBox="1">
            <a:spLocks noChangeArrowheads="1"/>
          </p:cNvSpPr>
          <p:nvPr/>
        </p:nvSpPr>
        <p:spPr bwMode="auto">
          <a:xfrm>
            <a:off x="533400" y="6537325"/>
            <a:ext cx="2386013" cy="24606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000" dirty="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Copyright © 2017 F.A. Davis Company</a:t>
            </a:r>
          </a:p>
        </p:txBody>
      </p:sp>
      <p:pic>
        <p:nvPicPr>
          <p:cNvPr id="1029" name="Picture 5" descr="FADlogo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127750"/>
            <a:ext cx="16224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5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A4B9A"/>
          </a:solidFill>
          <a:latin typeface="+mj-lt"/>
          <a:ea typeface="Adobe Heiti Std R" pitchFamily="34" charset="-128"/>
          <a:cs typeface="Adobe Heiti Std R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1A4B9A"/>
          </a:solidFill>
          <a:latin typeface="Calibri" pitchFamily="34" charset="0"/>
          <a:ea typeface="Adobe Heiti Std R" pitchFamily="34" charset="-128"/>
          <a:cs typeface="Adobe Heiti Std R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1A4B9A"/>
          </a:solidFill>
          <a:latin typeface="Calibri" pitchFamily="34" charset="0"/>
          <a:ea typeface="Adobe Heiti Std R" pitchFamily="34" charset="-128"/>
          <a:cs typeface="Adobe Heiti Std R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1A4B9A"/>
          </a:solidFill>
          <a:latin typeface="Calibri" pitchFamily="34" charset="0"/>
          <a:ea typeface="Adobe Heiti Std R" pitchFamily="34" charset="-128"/>
          <a:cs typeface="Adobe Heiti Std R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1A4B9A"/>
          </a:solidFill>
          <a:latin typeface="Calibri" pitchFamily="34" charset="0"/>
          <a:ea typeface="Adobe Heiti Std R" pitchFamily="34" charset="-128"/>
          <a:cs typeface="Adobe Heiti Std R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lr>
          <a:srgbClr val="01A5D1"/>
        </a:buClr>
        <a:buFont typeface="Wingdings" panose="05000000000000000000" pitchFamily="2" charset="2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vaccines/schedules/hcp/imz/adult.html" TargetMode="External"/><Relationship Id="rId2" Type="http://schemas.openxmlformats.org/officeDocument/2006/relationships/hyperlink" Target="http://www.cdc.gov/vaccines/schedules/hcp/imz/child-adolescen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Adobe Heiti Std R"/>
              </a:rPr>
              <a:t>Part </a:t>
            </a:r>
            <a:r>
              <a:rPr lang="en-US" altLang="en-US" smtClean="0">
                <a:ea typeface="Adobe Heiti Std R"/>
              </a:rPr>
              <a:t>XVIII</a:t>
            </a:r>
            <a:endParaRPr lang="en-US" altLang="en-US" dirty="0">
              <a:ea typeface="Adobe Heiti Std R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Adobe Heiti Std R"/>
                <a:cs typeface="Adobe Heiti Std R"/>
              </a:rPr>
              <a:t>Immunization and Vaccines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History of Vaccines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4038" y="1560513"/>
            <a:ext cx="3886200" cy="4351337"/>
          </a:xfrm>
        </p:spPr>
        <p:txBody>
          <a:bodyPr/>
          <a:lstStyle/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b="1" dirty="0"/>
              <a:t>Ancient China: </a:t>
            </a:r>
            <a:r>
              <a:rPr lang="en-US" sz="2800" dirty="0"/>
              <a:t>Variolation is performed to protect against smallpox</a:t>
            </a:r>
          </a:p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b="1" dirty="0"/>
              <a:t>1796:</a:t>
            </a:r>
            <a:r>
              <a:rPr lang="en-US" sz="2800" dirty="0"/>
              <a:t> Edward Jenner uses cross-reactive material from cowpox lesions to vaccinate against smallpox</a:t>
            </a:r>
          </a:p>
          <a:p>
            <a:pPr marL="342891" indent="-342891" eaLnBrk="1" hangingPunct="1">
              <a:defRPr/>
            </a:pPr>
            <a:endParaRPr lang="en-US" dirty="0"/>
          </a:p>
          <a:p>
            <a:pPr marL="342891" indent="-342891" eaLnBrk="1" hangingPunct="1">
              <a:defRPr/>
            </a:pPr>
            <a:endParaRPr lang="en-US" dirty="0"/>
          </a:p>
        </p:txBody>
      </p:sp>
      <p:pic>
        <p:nvPicPr>
          <p:cNvPr id="1026" name="Picture 2" descr="D:\AMAR\FADC5\2016\08_Dec_Stevens; Clinical Immunology and Serology 4e_PPT\Stevens; Clinical Immunology and Serology 4e-20161208T070846Z\Stevens_ Clinical Immunology and Serology 4e\SAVE FOR WEB\F25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6797" y="2038928"/>
            <a:ext cx="4288640" cy="3630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History of Vaccines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b="1" dirty="0"/>
              <a:t>1880s: </a:t>
            </a:r>
            <a:r>
              <a:rPr lang="en-US" dirty="0"/>
              <a:t>Louis Pasteur uses attenuated organisms to develop vaccines against chicken cholera, anthrax, and rabies</a:t>
            </a:r>
          </a:p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b="1" dirty="0"/>
              <a:t>Attenuation</a:t>
            </a:r>
            <a:r>
              <a:rPr lang="en-US" dirty="0"/>
              <a:t> uses bacteria or viruses weakened by chemical treatment, growth at different temperatures, or repeated in vitro passage in cell culture</a:t>
            </a:r>
          </a:p>
          <a:p>
            <a:pPr marL="342891" indent="-342891"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History of Vaccines: 20th Century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189" indent="-457189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“Golden age of vaccine development”</a:t>
            </a:r>
          </a:p>
          <a:p>
            <a:pPr marL="514336" indent="-457189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New methods of attenuating organisms (TB, typhoid fever)</a:t>
            </a:r>
          </a:p>
          <a:p>
            <a:pPr marL="514336" indent="-457189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Development of toxoids (inactivated bacterial toxins; diphtheria, tetanus)</a:t>
            </a:r>
          </a:p>
          <a:p>
            <a:pPr marL="514336" indent="-457189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Attenuated viral vaccines (polio, measles, mumps, rubella, varicella)</a:t>
            </a:r>
          </a:p>
          <a:p>
            <a:pPr marL="514336" indent="-457189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Production of glycoconjugates (purified bacterial polysaccharides linked to a protein)</a:t>
            </a:r>
          </a:p>
          <a:p>
            <a:pPr marL="514336" indent="-457189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First recombinant (genetically engineered) vaccine produced; used against hepatitis B</a:t>
            </a:r>
          </a:p>
          <a:p>
            <a:pPr marL="742932" lvl="1" indent="-285744" eaLnBrk="1" hangingPunct="1">
              <a:defRPr/>
            </a:pPr>
            <a:endParaRPr lang="en-US" dirty="0"/>
          </a:p>
          <a:p>
            <a:pPr marL="742932" lvl="1" indent="-285744" eaLnBrk="1" hangingPunct="1">
              <a:defRPr/>
            </a:pPr>
            <a:endParaRPr lang="en-US" dirty="0"/>
          </a:p>
          <a:p>
            <a:pPr marL="342891" indent="-342891"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History of Vaccines: Beyond the 20th Century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5613" indent="-455613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More live, attenuated vaccines (influenza, rotavirus, herpes zoster)</a:t>
            </a:r>
          </a:p>
          <a:p>
            <a:pPr marL="455613" indent="-455613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Multivalent glycoconjugates (pneumococcus, meningococcus)</a:t>
            </a:r>
          </a:p>
          <a:p>
            <a:pPr marL="455613" indent="-455613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Recombinant vaccine to prevent cervical cancer (HPV)</a:t>
            </a:r>
          </a:p>
          <a:p>
            <a:pPr marL="455613" indent="-455613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New technologies to develop “next-generation vaccines”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 sz="3200">
                <a:ea typeface="Adobe Heiti Std R"/>
              </a:rPr>
              <a:t>Antigen Preparations Used in Conventional Vaccines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Whole organism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Attenuated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Inactivated</a:t>
            </a:r>
          </a:p>
          <a:p>
            <a:pPr marL="514338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Part of an organism (subunit)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Toxoids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Polysaccharides (glycoconjugates)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Purified or recombinant proteins</a:t>
            </a:r>
            <a:br>
              <a:rPr lang="en-US" altLang="en-US" dirty="0"/>
            </a:b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Attenuated Vaccines</a:t>
            </a:r>
            <a:endParaRPr lang="en-GB" altLang="en-US">
              <a:ea typeface="Adobe Heiti Std R"/>
            </a:endParaRPr>
          </a:p>
        </p:txBody>
      </p:sp>
      <p:sp>
        <p:nvSpPr>
          <p:cNvPr id="1027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514338" indent="-457189" eaLnBrk="1" hangingPunct="1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Use live but weakened viruses or bacteria</a:t>
            </a:r>
          </a:p>
          <a:p>
            <a:pPr marL="514338" indent="-457189" eaLnBrk="1" hangingPunct="1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Organisms are grown under abnormal culture conditions so that they are no longer pathogenic but are still capable of stimulating the immune response</a:t>
            </a:r>
          </a:p>
          <a:p>
            <a:pPr marL="342891" indent="-342891" eaLnBrk="1" hangingPunct="1">
              <a:defRPr/>
            </a:pPr>
            <a:endParaRPr lang="en-GB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Examples of Live, Attenuated Vaccines</a:t>
            </a:r>
            <a:endParaRPr lang="en-GB" altLang="en-US">
              <a:ea typeface="Adobe Heiti Std R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/>
              <a:t>Bacterial</a:t>
            </a:r>
            <a:endParaRPr lang="en-US" sz="2800" b="1" dirty="0"/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Bacillus Calmette Guerin (BCG)</a:t>
            </a:r>
          </a:p>
          <a:p>
            <a:pPr marL="742932" lvl="1" indent="-274313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i="1" dirty="0"/>
              <a:t>Mycobacterium bovis </a:t>
            </a:r>
            <a:r>
              <a:rPr lang="en-US" sz="2400" dirty="0"/>
              <a:t>(adapted to grow under high concentrations of bile)</a:t>
            </a:r>
            <a:endParaRPr lang="en-US" dirty="0"/>
          </a:p>
          <a:p>
            <a:pPr marL="742932" lvl="1" indent="-274313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TB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Typhoid fever</a:t>
            </a:r>
          </a:p>
          <a:p>
            <a:pPr marL="742932" lvl="1" indent="-274313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i="1" dirty="0"/>
              <a:t>Salmonella typhi </a:t>
            </a:r>
            <a:r>
              <a:rPr lang="en-US" sz="2400" dirty="0"/>
              <a:t>(mutated strain)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Examples of Live, Attenuated Vaccines</a:t>
            </a:r>
            <a:endParaRPr lang="en-GB" altLang="en-US">
              <a:ea typeface="Adobe Heiti Std R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/>
              <a:t>Viral</a:t>
            </a:r>
            <a:endParaRPr lang="en-US" sz="2800" b="1" dirty="0"/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Polio (Sabin)</a:t>
            </a:r>
          </a:p>
          <a:p>
            <a:pPr marL="742932" lvl="1" indent="-274313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Three polio virus serotypes; given orally</a:t>
            </a:r>
          </a:p>
          <a:p>
            <a:pPr marL="742932" lvl="1" indent="-274313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Each has unique antigens that can be identified by serologic typing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Influenza (nasal mist)</a:t>
            </a:r>
          </a:p>
          <a:p>
            <a:pPr marL="742932" lvl="1" indent="-274313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Two influenza A strains and two influenza B strains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Examples of Live, Attenuated Vaccines</a:t>
            </a:r>
            <a:endParaRPr lang="en-GB" altLang="en-US">
              <a:ea typeface="Adobe Heiti Std R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US" sz="3600" b="1" dirty="0"/>
              <a:t>Viral</a:t>
            </a:r>
            <a:endParaRPr lang="en-US" sz="2800" b="1" dirty="0"/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Rubeola (measles)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Rubella (German measles)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Mumps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Varicella (chickenpox; shingles)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dirty="0">
                <a:cs typeface="+mj-cs"/>
              </a:rPr>
              <a:t>Advantages and Limitations </a:t>
            </a:r>
            <a:r>
              <a:rPr lang="en-US" dirty="0">
                <a:cs typeface="+mj-cs"/>
              </a:rPr>
              <a:t>of </a:t>
            </a:r>
            <a:br>
              <a:rPr lang="en-US" dirty="0">
                <a:cs typeface="+mj-cs"/>
              </a:rPr>
            </a:br>
            <a:r>
              <a:rPr lang="en-US" dirty="0">
                <a:cs typeface="+mj-cs"/>
              </a:rPr>
              <a:t>Live, Attenuated Vaccines</a:t>
            </a:r>
            <a:endParaRPr lang="en-GB" altLang="en-US" dirty="0">
              <a:cs typeface="+mj-cs"/>
            </a:endParaRPr>
          </a:p>
        </p:txBody>
      </p:sp>
      <p:sp>
        <p:nvSpPr>
          <p:cNvPr id="26627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/>
              <a:t>Stimulate both humoral and cell-mediated immunity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/>
              <a:t>Cannot be administered to immunocompromised patients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/>
              <a:t>Potential interference by maternal antibodies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/>
              <a:t>Require careful handling and storage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/>
              <a:t>On rare occasion, may revert to pathogenic form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Chapter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20000"/>
          </a:bodyPr>
          <a:lstStyle/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Types of immunity</a:t>
            </a:r>
          </a:p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Active immunization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History of vaccines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Vaccine types and examples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Advantages and limitations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Factors influencing immunogenicity</a:t>
            </a:r>
          </a:p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Passive immunization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Examples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Benefits and limitations</a:t>
            </a:r>
          </a:p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Adoptive immunity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Inactivated Vaccines</a:t>
            </a:r>
            <a:endParaRPr lang="en-GB" altLang="en-US">
              <a:ea typeface="Adobe Heiti Std R"/>
            </a:endParaRPr>
          </a:p>
        </p:txBody>
      </p:sp>
      <p:sp>
        <p:nvSpPr>
          <p:cNvPr id="27651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Intact viruses or bacteria that have been killed by treatment with chemicals or heat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Examples: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Intramuscular polio (Salk)</a:t>
            </a:r>
            <a:endParaRPr lang="en-GB" altLang="en-US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Influenza (intramuscular or intradermal)</a:t>
            </a:r>
          </a:p>
          <a:p>
            <a:pPr marL="1255713" lvl="2" indent="-3429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Two influenza A strains and one to two influenza B strains</a:t>
            </a:r>
            <a:endParaRPr lang="en-GB" altLang="en-US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Hepatitis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dirty="0">
                <a:cs typeface="+mj-cs"/>
              </a:rPr>
              <a:t>Advantages and Limitations of Inactivated Vaccines</a:t>
            </a:r>
            <a:endParaRPr lang="en-GB" altLang="en-US" dirty="0">
              <a:cs typeface="+mj-cs"/>
            </a:endParaRPr>
          </a:p>
        </p:txBody>
      </p:sp>
      <p:sp>
        <p:nvSpPr>
          <p:cNvPr id="28675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Can safely be given to immunocompromised individuals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Stimulate humoral immunity but little or no cell-mediated immunity</a:t>
            </a:r>
            <a:endParaRPr lang="en-GB" altLang="en-US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May require two or more booster doses to produce protective immunity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Subunit Vaccines</a:t>
            </a:r>
            <a:endParaRPr lang="en-GB" altLang="en-US">
              <a:ea typeface="Adobe Heiti Std R"/>
            </a:endParaRPr>
          </a:p>
        </p:txBody>
      </p:sp>
      <p:sp>
        <p:nvSpPr>
          <p:cNvPr id="29699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One or more purified components of a pathogen:</a:t>
            </a:r>
          </a:p>
          <a:p>
            <a:pPr marL="91281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Toxoids</a:t>
            </a:r>
          </a:p>
          <a:p>
            <a:pPr marL="91281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Polysaccharides</a:t>
            </a:r>
            <a:endParaRPr lang="en-GB" altLang="en-US"/>
          </a:p>
          <a:p>
            <a:pPr marL="91281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Purified proteins</a:t>
            </a:r>
            <a:endParaRPr lang="en-GB" altLang="en-US"/>
          </a:p>
          <a:p>
            <a:pPr marL="91281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Recombinant proteins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Toxoids</a:t>
            </a:r>
            <a:endParaRPr lang="en-GB" altLang="en-US">
              <a:ea typeface="Adobe Heiti Std R"/>
            </a:endParaRPr>
          </a:p>
        </p:txBody>
      </p:sp>
      <p:sp>
        <p:nvSpPr>
          <p:cNvPr id="30723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Chemically inactivated bacterial toxins that are not pathogenic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Retain their ability to stimulate an immune response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Examples:</a:t>
            </a:r>
          </a:p>
          <a:p>
            <a:pPr marL="91281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000"/>
              <a:t>Diphtheria</a:t>
            </a:r>
            <a:endParaRPr lang="en-GB" altLang="en-US" sz="3000"/>
          </a:p>
          <a:p>
            <a:pPr marL="91281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000"/>
              <a:t>Tetanus</a:t>
            </a:r>
            <a:endParaRPr lang="en-GB" altLang="en-US"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Polysaccharides</a:t>
            </a:r>
            <a:endParaRPr lang="en-GB" altLang="en-US">
              <a:ea typeface="Adobe Heiti Std R"/>
            </a:endParaRPr>
          </a:p>
        </p:txBody>
      </p:sp>
      <p:sp>
        <p:nvSpPr>
          <p:cNvPr id="27650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Biochemically purified polysaccharide from bacterial capsules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Examples:</a:t>
            </a:r>
          </a:p>
          <a:p>
            <a:pPr marL="914388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Streptococcal pneumonia (13 or 23 serotypes of </a:t>
            </a:r>
            <a:r>
              <a:rPr lang="en-US" sz="2600" i="1" dirty="0"/>
              <a:t>Streptococcus pneumoniae</a:t>
            </a:r>
            <a:r>
              <a:rPr lang="en-US" sz="2600" dirty="0"/>
              <a:t>)</a:t>
            </a:r>
            <a:endParaRPr lang="en-GB" sz="2600" dirty="0"/>
          </a:p>
          <a:p>
            <a:pPr marL="914388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600" i="1" dirty="0"/>
              <a:t>Haemophilus influenza </a:t>
            </a:r>
            <a:r>
              <a:rPr lang="en-US" sz="2600" dirty="0"/>
              <a:t>type b (Hib)</a:t>
            </a:r>
            <a:endParaRPr lang="en-GB" sz="2600" dirty="0"/>
          </a:p>
          <a:p>
            <a:pPr marL="914388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600" i="1" dirty="0"/>
              <a:t>Neisseria meningitidis</a:t>
            </a:r>
          </a:p>
          <a:p>
            <a:pPr marL="514347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Requires conjugation to a carrier protein (glycoconjugates) to induce IgG production and long-term immunity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Purified Proteins</a:t>
            </a:r>
            <a:endParaRPr lang="en-GB" altLang="en-US">
              <a:ea typeface="Adobe Heiti Std R"/>
            </a:endParaRPr>
          </a:p>
        </p:txBody>
      </p:sp>
      <p:sp>
        <p:nvSpPr>
          <p:cNvPr id="32771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Biochemically purified components of a microorganism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Example: Pertussis (whooping cough) vaccine</a:t>
            </a:r>
          </a:p>
          <a:p>
            <a:pPr marL="85566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 Contains two to five purified proteins from </a:t>
            </a:r>
            <a:r>
              <a:rPr lang="en-US" altLang="en-US" i="1"/>
              <a:t>Bordetella pertussis</a:t>
            </a:r>
            <a:r>
              <a:rPr lang="en-US" altLang="en-US"/>
              <a:t>, including the pertussis toxoid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Recombinant Proteins</a:t>
            </a:r>
            <a:endParaRPr lang="en-GB" altLang="en-US">
              <a:ea typeface="Adobe Heiti Std R"/>
            </a:endParaRPr>
          </a:p>
        </p:txBody>
      </p:sp>
      <p:sp>
        <p:nvSpPr>
          <p:cNvPr id="28674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3000" dirty="0"/>
              <a:t>Proteins produced by genetically modified nonpathogenic bacteria, yeast, or other cells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Examples:</a:t>
            </a:r>
          </a:p>
          <a:p>
            <a:pPr marL="914388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Hepatitis B (hepatitis B surface Ag)</a:t>
            </a:r>
            <a:endParaRPr lang="en-GB" dirty="0"/>
          </a:p>
          <a:p>
            <a:pPr marL="914388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Human papilloma virus (L1 protein from high-risk HPV types)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Cannot be used to produce antigens other than proteins</a:t>
            </a:r>
            <a:endParaRPr lang="en-GB" dirty="0"/>
          </a:p>
          <a:p>
            <a:pPr marL="342891" indent="-342891" eaLnBrk="1" hangingPunct="1">
              <a:defRPr/>
            </a:pP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Advantages of Subunit Vaccines</a:t>
            </a:r>
            <a:endParaRPr lang="en-GB" altLang="en-US">
              <a:ea typeface="Adobe Heiti Std R"/>
            </a:endParaRPr>
          </a:p>
        </p:txBody>
      </p:sp>
      <p:sp>
        <p:nvSpPr>
          <p:cNvPr id="34819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000"/>
              <a:t>Induce an immune response to the pathogenic component(s) of a microorganism</a:t>
            </a:r>
            <a:endParaRPr lang="en-GB" altLang="en-US" sz="300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000"/>
              <a:t>Safety; avoid administration of intact organism</a:t>
            </a:r>
            <a:endParaRPr lang="en-GB" altLang="en-US"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Limitations of Subunit Vaccines</a:t>
            </a:r>
            <a:endParaRPr lang="en-GB" altLang="en-US">
              <a:ea typeface="Adobe Heiti Std R"/>
            </a:endParaRPr>
          </a:p>
        </p:txBody>
      </p:sp>
      <p:sp>
        <p:nvSpPr>
          <p:cNvPr id="35843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Require two or more booster doses to produce protective immunity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Require an adjuvant to increase immunogenicity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Must be multivalent if a broad immune response is desired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Factors Influencing Immunogenicity</a:t>
            </a:r>
            <a:endParaRPr lang="en-GB" altLang="en-US">
              <a:ea typeface="Adobe Heiti Std R"/>
            </a:endParaRPr>
          </a:p>
        </p:txBody>
      </p:sp>
      <p:sp>
        <p:nvSpPr>
          <p:cNvPr id="32770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/>
              <a:t>Age</a:t>
            </a:r>
          </a:p>
          <a:p>
            <a:pPr marL="914388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sz="3000" dirty="0"/>
              <a:t>Give vaccine to the youngest individuals at risk for the disease, as long as it is safe and effective for that age-group</a:t>
            </a:r>
          </a:p>
          <a:p>
            <a:pPr marL="857241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/>
              <a:t>Centers for Disease Control and Prevention recommended schedules:</a:t>
            </a:r>
          </a:p>
          <a:p>
            <a:pPr marL="125728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hlinkClick r:id="rId2"/>
              </a:rPr>
              <a:t>http://www.cdc.gov/vaccines/schedules/hcp/imz/child-adolescent.html</a:t>
            </a:r>
            <a:endParaRPr lang="en-US" sz="2000" dirty="0"/>
          </a:p>
          <a:p>
            <a:pPr marL="1257280" lvl="2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hlinkClick r:id="rId3"/>
              </a:rPr>
              <a:t>http://www.cdc.gov/vaccines/schedules/hcp/imz/adult.html</a:t>
            </a:r>
            <a:endParaRPr lang="en-US" sz="2000" dirty="0"/>
          </a:p>
          <a:p>
            <a:pPr marL="1257280" lvl="2" indent="-457200" eaLnBrk="1" hangingPunct="1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1257280" lvl="2" indent="-457200" eaLnBrk="1" hangingPunct="1">
              <a:buFont typeface="Arial" panose="020B0604020202020204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Immunity and Immunization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569913" indent="-569913" eaLnBrk="1" hangingPunct="1">
              <a:buFont typeface="Arial" panose="020B0604020202020204" pitchFamily="34" charset="0"/>
              <a:buChar char="•"/>
            </a:pPr>
            <a:r>
              <a:rPr lang="en-US" altLang="en-US" sz="3600" b="1"/>
              <a:t>Immunity: </a:t>
            </a:r>
            <a:r>
              <a:rPr lang="en-US" altLang="en-US" sz="3600"/>
              <a:t>condition of being resistant to disease</a:t>
            </a:r>
            <a:br>
              <a:rPr lang="en-US" altLang="en-US" sz="3600"/>
            </a:br>
            <a:endParaRPr lang="en-US" altLang="en-US" sz="3600"/>
          </a:p>
          <a:p>
            <a:pPr marL="569913" indent="-569913" eaLnBrk="1" hangingPunct="1">
              <a:buFont typeface="Arial" panose="020B0604020202020204" pitchFamily="34" charset="0"/>
              <a:buChar char="•"/>
            </a:pPr>
            <a:r>
              <a:rPr lang="en-US" altLang="en-US" sz="3600" b="1"/>
              <a:t>Immunization: </a:t>
            </a:r>
            <a:r>
              <a:rPr lang="en-US" altLang="en-US" sz="3600"/>
              <a:t>process by which immunity is acquired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Factors Influencing Immunogenicity</a:t>
            </a:r>
            <a:endParaRPr lang="en-GB" altLang="en-US">
              <a:ea typeface="Adobe Heiti Std R"/>
            </a:endParaRPr>
          </a:p>
        </p:txBody>
      </p:sp>
      <p:sp>
        <p:nvSpPr>
          <p:cNvPr id="37891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altLang="en-US"/>
              <a:t>Immune status</a:t>
            </a:r>
          </a:p>
          <a:p>
            <a:pPr marL="912813" lvl="1" indent="-457200" eaLnBrk="1" hangingPunct="1">
              <a:buFont typeface="Arial" panose="020B0604020202020204" pitchFamily="34" charset="0"/>
              <a:buChar char="•"/>
            </a:pPr>
            <a:r>
              <a:rPr lang="en-GB" altLang="en-US"/>
              <a:t>Degree of host immunocompetence (can be influenced by many factors, including age and health of the host)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altLang="en-US"/>
              <a:t>Vaccine composition</a:t>
            </a:r>
          </a:p>
          <a:p>
            <a:pPr marL="912813" lvl="1" indent="-457200" eaLnBrk="1" hangingPunct="1">
              <a:buFont typeface="Arial" panose="020B0604020202020204" pitchFamily="34" charset="0"/>
              <a:buChar char="•"/>
            </a:pPr>
            <a:r>
              <a:rPr lang="en-GB" altLang="en-US"/>
              <a:t>Live, attenuated vaccines: tend to be most immunogenic</a:t>
            </a:r>
          </a:p>
          <a:p>
            <a:pPr marL="912813" lvl="1" indent="-457200" eaLnBrk="1" hangingPunct="1">
              <a:buFont typeface="Arial" panose="020B0604020202020204" pitchFamily="34" charset="0"/>
              <a:buChar char="•"/>
            </a:pPr>
            <a:r>
              <a:rPr lang="en-GB" altLang="en-US"/>
              <a:t>Subunit vaccines: tend to be least immunogenic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Adjuvants</a:t>
            </a:r>
            <a:endParaRPr lang="en-GB" altLang="en-US">
              <a:ea typeface="Adobe Heiti Std R"/>
            </a:endParaRPr>
          </a:p>
        </p:txBody>
      </p:sp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Substances that enhance the immune response when administered together with a vaccine antigen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Stimulate the innate immune system to induce release of cytokines that activate adaptive immunity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Antigen delivery systems</a:t>
            </a:r>
          </a:p>
          <a:p>
            <a:pPr marL="800088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Enhance the uptake of antigens by antigen-presenting cells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Immunopotentiators</a:t>
            </a:r>
          </a:p>
          <a:p>
            <a:pPr marL="800088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Activate dendritic cells to present antigens to T cells</a:t>
            </a:r>
          </a:p>
          <a:p>
            <a:pPr marL="342891" indent="-342891" eaLnBrk="1" hangingPunct="1">
              <a:defRPr/>
            </a:pPr>
            <a:endParaRPr lang="en-US" dirty="0">
              <a:solidFill>
                <a:srgbClr val="C00000"/>
              </a:solidFill>
            </a:endParaRPr>
          </a:p>
          <a:p>
            <a:pPr marL="342891" indent="-342891" eaLnBrk="1" hangingPunct="1"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Adjuvants</a:t>
            </a:r>
            <a:endParaRPr lang="en-GB" altLang="en-US">
              <a:ea typeface="Adobe Heiti Std R"/>
            </a:endParaRPr>
          </a:p>
        </p:txBody>
      </p:sp>
      <p:sp>
        <p:nvSpPr>
          <p:cNvPr id="39939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/>
              <a:t>Examples</a:t>
            </a:r>
            <a:endParaRPr lang="en-US" altLang="en-US" sz="2800" b="1"/>
          </a:p>
          <a:p>
            <a:pPr marL="85566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Alum</a:t>
            </a:r>
          </a:p>
          <a:p>
            <a:pPr marL="85566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Oil-in-water emulsions (e.g., Freund’s complete and incomplete adjuvants)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/>
              <a:t>Result in a faster, longer-lasting immune response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/>
              <a:t>Increase antibody titers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/>
              <a:t>May increase cell-mediated immunity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/>
              <a:t>Reduce the dose of antigen and number of inoculations needed</a:t>
            </a:r>
            <a:endParaRPr lang="en-US" altLang="en-US" sz="2800" b="1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Next-Generation Vaccines</a:t>
            </a:r>
          </a:p>
        </p:txBody>
      </p:sp>
      <p:sp>
        <p:nvSpPr>
          <p:cNvPr id="3584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New vaccine designs </a:t>
            </a:r>
          </a:p>
          <a:p>
            <a:pPr marL="914388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3000" dirty="0"/>
              <a:t>Identify potent vaccine antigens by molecular methods</a:t>
            </a:r>
          </a:p>
          <a:p>
            <a:pPr marL="914388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3000" dirty="0"/>
              <a:t>Reverse vaccinology: screening the entire genome of a pathogen to identify genes that code for good vaccine antigens</a:t>
            </a:r>
          </a:p>
          <a:p>
            <a:pPr marL="914388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3000" dirty="0"/>
              <a:t>Try to induce broadly neutralizing antibodies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Discover new adjuvants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Try different routes of vaccine delivery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Use new methods to assess immunity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Benefits of Vaccines</a:t>
            </a:r>
          </a:p>
        </p:txBody>
      </p:sp>
      <p:sp>
        <p:nvSpPr>
          <p:cNvPr id="36866" name="Content Placeholder 1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8000195" cy="4351338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One of the greatest medical achievements of the 20th century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Reduction or elimination of many serious, potentially fatal diseases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Decreased morbidity and mortality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Community (herd) immunity</a:t>
            </a:r>
          </a:p>
          <a:p>
            <a:pPr marL="857241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Protection extended to nearby persons who have not been immunized</a:t>
            </a:r>
          </a:p>
          <a:p>
            <a:pPr marL="342891" indent="-342891" eaLnBrk="1" hangingPunct="1">
              <a:defRPr/>
            </a:pPr>
            <a:endParaRPr lang="en-US" sz="2800" dirty="0"/>
          </a:p>
        </p:txBody>
      </p:sp>
      <p:sp>
        <p:nvSpPr>
          <p:cNvPr id="41989" name="Rectangle 1"/>
          <p:cNvSpPr>
            <a:spLocks noChangeArrowheads="1"/>
          </p:cNvSpPr>
          <p:nvPr/>
        </p:nvSpPr>
        <p:spPr bwMode="auto">
          <a:xfrm>
            <a:off x="-1524000" y="-230188"/>
            <a:ext cx="1577975" cy="46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00" b="1">
                <a:latin typeface="Calibri" panose="020F0502020204030204" pitchFamily="34" charset="0"/>
              </a:rPr>
              <a:t>The Impact of Vaccines in the United States</a:t>
            </a:r>
          </a:p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Benefits of Vaccines</a:t>
            </a:r>
          </a:p>
        </p:txBody>
      </p:sp>
      <p:sp>
        <p:nvSpPr>
          <p:cNvPr id="41989" name="Rectangle 1"/>
          <p:cNvSpPr>
            <a:spLocks noChangeArrowheads="1"/>
          </p:cNvSpPr>
          <p:nvPr/>
        </p:nvSpPr>
        <p:spPr bwMode="auto">
          <a:xfrm>
            <a:off x="-1524000" y="-230188"/>
            <a:ext cx="1577975" cy="46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00" b="1">
                <a:latin typeface="Calibri" panose="020F0502020204030204" pitchFamily="34" charset="0"/>
              </a:rPr>
              <a:t>The Impact of Vaccines in the United States</a:t>
            </a:r>
          </a:p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pic>
        <p:nvPicPr>
          <p:cNvPr id="3074" name="Picture 2" descr="D:\AMAR\FADC5\2016\08_Dec_Stevens; Clinical Immunology and Serology 4e_PPT\Stevens; Clinical Immunology and Serology 4e-20161208T070846Z\Stevens_ Clinical Immunology and Serology 4e\SAVE FOR WEB\F25_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457304"/>
            <a:ext cx="3810000" cy="4613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Adverse Effects of Some Vaccines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Local reactions </a:t>
            </a:r>
          </a:p>
          <a:p>
            <a:pPr marL="800088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Swelling, tenderness at injection site</a:t>
            </a:r>
            <a:endParaRPr lang="en-US" dirty="0"/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Generalized reactions </a:t>
            </a:r>
          </a:p>
          <a:p>
            <a:pPr marL="800088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Low-grade fever and malaise; severe reactions are rare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Allergic reactions </a:t>
            </a:r>
          </a:p>
          <a:p>
            <a:pPr marL="800088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Type I or type III hypersensitivity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Development of disease </a:t>
            </a:r>
          </a:p>
          <a:p>
            <a:pPr marL="800088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When live, attenuated vaccine is accidentally given to immunocompromised individuals</a:t>
            </a:r>
          </a:p>
          <a:p>
            <a:pPr marL="742932" lvl="1" indent="-285744" eaLnBrk="1" hangingPunct="1">
              <a:lnSpc>
                <a:spcPct val="90000"/>
              </a:lnSpc>
              <a:defRPr/>
            </a:pPr>
            <a:endParaRPr lang="en-US" sz="2400" dirty="0">
              <a:solidFill>
                <a:schemeClr val="accent1"/>
              </a:solidFill>
            </a:endParaRPr>
          </a:p>
          <a:p>
            <a:pPr marL="742932" lvl="1" indent="-285744" eaLnBrk="1" hangingPunct="1">
              <a:defRPr/>
            </a:pPr>
            <a:endParaRPr lang="en-US" dirty="0">
              <a:solidFill>
                <a:schemeClr val="accent1"/>
              </a:solidFill>
            </a:endParaRPr>
          </a:p>
          <a:p>
            <a:pPr marL="342891" indent="-342891"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Passive Immunity</a:t>
            </a:r>
          </a:p>
        </p:txBody>
      </p:sp>
      <p:sp>
        <p:nvSpPr>
          <p:cNvPr id="44035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Transfer of preformed antibodies to an unimmunized host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Can occur naturally or through administration of therapeutic agents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Passive Immunity</a:t>
            </a:r>
          </a:p>
        </p:txBody>
      </p:sp>
      <p:sp>
        <p:nvSpPr>
          <p:cNvPr id="44034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Natural transfer of immunity from mother to fetus or infant</a:t>
            </a:r>
          </a:p>
          <a:p>
            <a:pPr marL="742941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IgG through the placenta</a:t>
            </a:r>
          </a:p>
          <a:p>
            <a:pPr marL="742941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IgA through breast milk</a:t>
            </a:r>
          </a:p>
          <a:p>
            <a:pPr marL="342891" indent="-342891" eaLnBrk="1" hangingPunct="1"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Passive Immunity</a:t>
            </a:r>
          </a:p>
        </p:txBody>
      </p:sp>
      <p:sp>
        <p:nvSpPr>
          <p:cNvPr id="46083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Standard human immune serum globulin (HISG) </a:t>
            </a:r>
          </a:p>
          <a:p>
            <a:pPr marL="85566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Also known as gamma globulin</a:t>
            </a:r>
          </a:p>
          <a:p>
            <a:pPr marL="85566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Made from pooled serum of thousands of donors</a:t>
            </a:r>
          </a:p>
          <a:p>
            <a:pPr marL="85566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Contains antibodies to numerous antigens</a:t>
            </a:r>
          </a:p>
          <a:p>
            <a:pPr marL="85566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Prophylactic treatment for patients with deficiencies in antibody production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Three Types of Immunization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569913" indent="-569913" eaLnBrk="1" hangingPunct="1">
              <a:buFont typeface="Arial" panose="020B0604020202020204" pitchFamily="34" charset="0"/>
              <a:buChar char="•"/>
            </a:pPr>
            <a:r>
              <a:rPr lang="en-US" altLang="en-US" sz="4400"/>
              <a:t>Active</a:t>
            </a:r>
          </a:p>
          <a:p>
            <a:pPr marL="569913" indent="-569913" eaLnBrk="1" hangingPunct="1">
              <a:buFont typeface="Arial" panose="020B0604020202020204" pitchFamily="34" charset="0"/>
              <a:buChar char="•"/>
            </a:pPr>
            <a:r>
              <a:rPr lang="en-US" altLang="en-US" sz="4400"/>
              <a:t>Passive</a:t>
            </a:r>
          </a:p>
          <a:p>
            <a:pPr marL="569913" indent="-569913" eaLnBrk="1" hangingPunct="1">
              <a:buFont typeface="Arial" panose="020B0604020202020204" pitchFamily="34" charset="0"/>
              <a:buChar char="•"/>
            </a:pPr>
            <a:r>
              <a:rPr lang="en-US" altLang="en-US" sz="4400"/>
              <a:t>Adoptive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Passive Immunity</a:t>
            </a:r>
            <a:endParaRPr lang="en-US" altLang="en-US" sz="4000">
              <a:ea typeface="Adobe Heiti Std R"/>
            </a:endParaRPr>
          </a:p>
        </p:txBody>
      </p:sp>
      <p:sp>
        <p:nvSpPr>
          <p:cNvPr id="47107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/>
              <a:t>Specific human serum globulins</a:t>
            </a:r>
          </a:p>
          <a:p>
            <a:pPr marL="855663" lvl="1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/>
              <a:t>Made from pooled serum of donors with immunity to a particular pathogen</a:t>
            </a:r>
          </a:p>
          <a:p>
            <a:pPr marL="855663" lvl="1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/>
              <a:t>Examples: </a:t>
            </a:r>
          </a:p>
          <a:p>
            <a:pPr marL="1255713" lvl="2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/>
              <a:t>Hepatitis A and hepatitis B</a:t>
            </a:r>
          </a:p>
          <a:p>
            <a:pPr marL="1255713" lvl="2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/>
              <a:t>Varicella</a:t>
            </a:r>
          </a:p>
          <a:p>
            <a:pPr marL="1255713" lvl="2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/>
              <a:t>Rabies</a:t>
            </a:r>
          </a:p>
          <a:p>
            <a:pPr marL="1255713" lvl="2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/>
              <a:t>Tetanus</a:t>
            </a:r>
          </a:p>
          <a:p>
            <a:pPr marL="1255713" lvl="2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/>
              <a:t>Respiratory syncytial virus</a:t>
            </a:r>
          </a:p>
          <a:p>
            <a:pPr marL="855663" lvl="1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/>
              <a:t>Used to treat unimmunized individuals who have potentially been exposed to a pathogen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Passive Immunity</a:t>
            </a:r>
          </a:p>
        </p:txBody>
      </p:sp>
      <p:sp>
        <p:nvSpPr>
          <p:cNvPr id="48131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59313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/>
              <a:t>Animal globulins</a:t>
            </a:r>
          </a:p>
          <a:p>
            <a:pPr marL="855663" lvl="1" indent="-457200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/>
              <a:t>Usually prepared from horse serum</a:t>
            </a:r>
          </a:p>
          <a:p>
            <a:pPr marL="855663" lvl="1" indent="-457200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/>
              <a:t>Anti-toxins </a:t>
            </a:r>
          </a:p>
          <a:p>
            <a:pPr marL="1198563" lvl="2" indent="-342900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/>
              <a:t>Antibodies to bacterial toxins</a:t>
            </a:r>
          </a:p>
          <a:p>
            <a:pPr marL="1198563" lvl="2" indent="-342900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/>
              <a:t>Used for tetanus, diphtheria, botulism</a:t>
            </a:r>
          </a:p>
          <a:p>
            <a:pPr marL="855663" lvl="1" indent="-457200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/>
              <a:t>Anti-snake venom</a:t>
            </a:r>
          </a:p>
          <a:p>
            <a:pPr marL="855663" lvl="1" indent="-457200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/>
              <a:t>Neutralize toxins or venom to prevent harm to host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Passive Immunity</a:t>
            </a:r>
          </a:p>
        </p:txBody>
      </p:sp>
      <p:sp>
        <p:nvSpPr>
          <p:cNvPr id="49155" name="Content Placeholder 1"/>
          <p:cNvSpPr>
            <a:spLocks noGrp="1"/>
          </p:cNvSpPr>
          <p:nvPr>
            <p:ph sz="half" idx="1"/>
          </p:nvPr>
        </p:nvSpPr>
        <p:spPr>
          <a:xfrm>
            <a:off x="685800" y="1597025"/>
            <a:ext cx="3886200" cy="4351338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800"/>
              <a:t>Monoclonal antibodies</a:t>
            </a:r>
          </a:p>
          <a:p>
            <a:pPr marL="855663" lvl="1" indent="-457200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/>
              <a:t>Made by a single clone of B cells</a:t>
            </a:r>
          </a:p>
          <a:p>
            <a:pPr marL="855663" lvl="1" indent="-457200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/>
              <a:t>Directed against a particular epitope of an antigen</a:t>
            </a:r>
          </a:p>
          <a:p>
            <a:pPr marL="855663" lvl="1" indent="-457200" eaLnBrk="1" hangingPunct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/>
              <a:t>Used to treat cancer, autoimmune diseases, and other disorders</a:t>
            </a:r>
          </a:p>
        </p:txBody>
      </p:sp>
      <p:pic>
        <p:nvPicPr>
          <p:cNvPr id="4098" name="Picture 2" descr="D:\AMAR\FADC5\2016\08_Dec_Stevens; Clinical Immunology and Serology 4e_PPT\Stevens; Clinical Immunology and Serology 4e-20161208T070846Z\Stevens_ Clinical Immunology and Serology 4e\SAVE FOR WEB\F25_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8882" y="1471626"/>
            <a:ext cx="3981718" cy="48162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Benefits of Passive Immunization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Provides immediate immunity</a:t>
            </a:r>
          </a:p>
          <a:p>
            <a:pPr marL="857250" lvl="1" indent="-457200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e.g., in a person who received a puncture wound containing potentially contaminated soil but who was not up to date with tetanus vaccination</a:t>
            </a:r>
          </a:p>
          <a:p>
            <a:pPr marL="457200" indent="-457200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Can be used as immunosuppressive therapy in selected situations</a:t>
            </a:r>
          </a:p>
          <a:p>
            <a:pPr marL="857250" lvl="1" indent="-457200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e.g., in an Rh</a:t>
            </a:r>
            <a:r>
              <a:rPr lang="en-US" altLang="en-US" sz="2400" dirty="0">
                <a:cs typeface="Calibri" panose="020F0502020204030204" pitchFamily="34" charset="0"/>
              </a:rPr>
              <a:t>–</a:t>
            </a:r>
            <a:r>
              <a:rPr lang="en-US" altLang="en-US" sz="2400" dirty="0"/>
              <a:t> mother who gave birth to an Rh+ fetus to prevent hemolytic disease of the newborn in future births</a:t>
            </a:r>
          </a:p>
          <a:p>
            <a:pPr eaLnBrk="1" hangingPunct="1">
              <a:buFont typeface="Symbol" panose="05050102010706020507" pitchFamily="18" charset="2"/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Limitations of Passive Immunization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Short-lived immunity </a:t>
            </a:r>
          </a:p>
          <a:p>
            <a:pPr marL="857241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Half-life of IgG = 23 days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Can induce type I or type III hypersensitivity</a:t>
            </a:r>
          </a:p>
          <a:p>
            <a:pPr marL="914388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Especially to animal sera</a:t>
            </a:r>
          </a:p>
          <a:p>
            <a:pPr marL="342891" indent="-342891" eaLnBrk="1" hangingPunct="1">
              <a:defRPr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2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Adoptive Immunity</a:t>
            </a:r>
          </a:p>
        </p:txBody>
      </p:sp>
      <p:sp>
        <p:nvSpPr>
          <p:cNvPr id="52227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/>
              <a:t>Transfer of cells of the immune system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/>
              <a:t>Performed to increase cell-mediated immunity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/>
              <a:t>Examples:</a:t>
            </a:r>
          </a:p>
          <a:p>
            <a:pPr marL="798513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Treatment of cancer patients with tumor-infiltrating lymphocytes (TILs) activated in vitro </a:t>
            </a:r>
          </a:p>
          <a:p>
            <a:pPr marL="798513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Transplantation of hematopoietic stem cells into patients with immunodeficiency diseases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70000" lnSpcReduction="20000"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In active immunization, a person’s own immune system is stimulated to respond to an antigen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Examples of active immunization include immune responses induced by natural infection or treatment with vaccines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Passive immunization involves transfer of antibodies from immunized hosts to a nonimmune individual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Examples of passive immunization include transfer of mother’s antibodies to her fetus or infant and treatment with commercial antibody preparations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Active immunity takes time but induces long-term memory; passive immunity is immediate but short-lived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Adoptive immunization involves transfer of cells from an immunized host to a nonimmune individual (e.g., hematopoietic stem cell transplants)</a:t>
            </a:r>
          </a:p>
          <a:p>
            <a:pPr marL="342891" indent="-342891" eaLnBrk="1" hangingPunct="1">
              <a:defRPr/>
            </a:pPr>
            <a:endParaRPr lang="en-US" dirty="0"/>
          </a:p>
          <a:p>
            <a:pPr marL="342891" indent="-342891"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Active Immunization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Stimulation of a person’s own immune system to mount an adaptive immune response to an antigen</a:t>
            </a:r>
          </a:p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Natural exposure to infection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e.g., production of antibodies to group A streptococci</a:t>
            </a:r>
          </a:p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Administration of a vaccine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e.g., development of immunity to the measles virus after receipt of the measles vaccine</a:t>
            </a:r>
          </a:p>
          <a:p>
            <a:pPr marL="742932" lvl="1" indent="-285744"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Passive Immunization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/>
          </a:bodyPr>
          <a:lstStyle/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Transfer of antibodies from immunized hosts to a nonimmune individual</a:t>
            </a:r>
          </a:p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Transfer of mother’s antibodies to fetus or infant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IgG—through the placenta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IgA—through breast milk</a:t>
            </a:r>
          </a:p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Passive immunotherapy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Commercial antibody preparations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e.g., use of pooled human antibodies for a person with an immunodeficiency disease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Adoptive Immunization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5613" indent="-455613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Transfer of cells of the immune system (usually lymphocytes) from an immunized host to a nonimmune individual</a:t>
            </a:r>
          </a:p>
          <a:p>
            <a:pPr marL="855663" lvl="1" indent="-455613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e.g., adoptive immunotherapy of hematopoietic stem cells into leukemia patients who received high-dose irradiation or chemotherapy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5800" y="171450"/>
            <a:ext cx="10515600" cy="5619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Advantages and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88" y="1457325"/>
            <a:ext cx="8356600" cy="4945063"/>
          </a:xfrm>
        </p:spPr>
        <p:txBody>
          <a:bodyPr>
            <a:normAutofit fontScale="92500" lnSpcReduction="20000"/>
          </a:bodyPr>
          <a:lstStyle/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Active immunity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Induces long-term protection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Takes time to develop</a:t>
            </a:r>
          </a:p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Passive immunity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Provides immediate protection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Is temporary; memory not produced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Can induce hypersensitivity</a:t>
            </a:r>
          </a:p>
          <a:p>
            <a:pPr marL="457189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Adoptive immunity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Can transfer cell-mediated immunity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Patient’s own immune cells must be depleted</a:t>
            </a:r>
          </a:p>
          <a:p>
            <a:pPr marL="914377" lvl="1" indent="-457189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Possible rejection of allogeneic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>
                <a:ea typeface="Adobe Heiti Std R"/>
              </a:rPr>
              <a:t>Vaccine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455613" indent="-455613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An antigen suspension derived from a pathogen</a:t>
            </a:r>
          </a:p>
          <a:p>
            <a:pPr marL="455613" indent="-455613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Induces active immunity</a:t>
            </a:r>
          </a:p>
          <a:p>
            <a:pPr marL="455613" indent="-455613"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A form of immunoprophylaxis or prevention of disease through immunization of healthy individuals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hapter 25&amp;quot;&quot;/&gt;&lt;property id=&quot;20307&quot; value=&quot;256&quot;/&gt;&lt;/object&gt;&lt;object type=&quot;3&quot; unique_id=&quot;10865&quot;&gt;&lt;property id=&quot;20148&quot; value=&quot;5&quot;/&gt;&lt;property id=&quot;20300&quot; value=&quot;Slide 3 - &amp;quot;Immunity and Immunization&amp;quot;&quot;/&gt;&lt;property id=&quot;20307&quot; value=&quot;306&quot;/&gt;&lt;/object&gt;&lt;object type=&quot;3&quot; unique_id=&quot;10866&quot;&gt;&lt;property id=&quot;20148&quot; value=&quot;5&quot;/&gt;&lt;property id=&quot;20300&quot; value=&quot;Slide 4 - &amp;quot;3 Types of Immunization&amp;quot;&quot;/&gt;&lt;property id=&quot;20307&quot; value=&quot;307&quot;/&gt;&lt;/object&gt;&lt;object type=&quot;3&quot; unique_id=&quot;10867&quot;&gt;&lt;property id=&quot;20148&quot; value=&quot;5&quot;/&gt;&lt;property id=&quot;20300&quot; value=&quot;Slide 5 - &amp;quot;Active Immunization&amp;quot;&quot;/&gt;&lt;property id=&quot;20307&quot; value=&quot;308&quot;/&gt;&lt;/object&gt;&lt;object type=&quot;3&quot; unique_id=&quot;10868&quot;&gt;&lt;property id=&quot;20148&quot; value=&quot;5&quot;/&gt;&lt;property id=&quot;20300&quot; value=&quot;Slide 6 - &amp;quot;Passive Immunization&amp;quot;&quot;/&gt;&lt;property id=&quot;20307&quot; value=&quot;309&quot;/&gt;&lt;/object&gt;&lt;object type=&quot;3&quot; unique_id=&quot;10869&quot;&gt;&lt;property id=&quot;20148&quot; value=&quot;5&quot;/&gt;&lt;property id=&quot;20300&quot; value=&quot;Slide 7 - &amp;quot;Adoptive Immunization&amp;quot;&quot;/&gt;&lt;property id=&quot;20307&quot; value=&quot;310&quot;/&gt;&lt;/object&gt;&lt;object type=&quot;3&quot; unique_id=&quot;10870&quot;&gt;&lt;property id=&quot;20148&quot; value=&quot;5&quot;/&gt;&lt;property id=&quot;20300&quot; value=&quot;Slide 8 - &amp;quot;Advantages and Limitations&amp;quot;&quot;/&gt;&lt;property id=&quot;20307&quot; value=&quot;300&quot;/&gt;&lt;/object&gt;&lt;object type=&quot;3&quot; unique_id=&quot;10871&quot;&gt;&lt;property id=&quot;20148&quot; value=&quot;5&quot;/&gt;&lt;property id=&quot;20300&quot; value=&quot;Slide 9 - &amp;quot;Vaccine&amp;quot;&quot;/&gt;&lt;property id=&quot;20307&quot; value=&quot;301&quot;/&gt;&lt;/object&gt;&lt;object type=&quot;3&quot; unique_id=&quot;10872&quot;&gt;&lt;property id=&quot;20148&quot; value=&quot;5&quot;/&gt;&lt;property id=&quot;20300&quot; value=&quot;Slide 10 - &amp;quot;History of Vaccines&amp;quot;&quot;/&gt;&lt;property id=&quot;20307&quot; value=&quot;302&quot;/&gt;&lt;/object&gt;&lt;object type=&quot;3&quot; unique_id=&quot;10873&quot;&gt;&lt;property id=&quot;20148&quot; value=&quot;5&quot;/&gt;&lt;property id=&quot;20300&quot; value=&quot;Slide 11 - &amp;quot;History of Vaccines- 20th century&amp;quot;&quot;/&gt;&lt;property id=&quot;20307&quot; value=&quot;303&quot;/&gt;&lt;/object&gt;&lt;object type=&quot;3&quot; unique_id=&quot;10874&quot;&gt;&lt;property id=&quot;20148&quot; value=&quot;5&quot;/&gt;&lt;property id=&quot;20300&quot; value=&quot;Slide 12 - &amp;quot;History of Vaccines- Beyond the 20th Century&amp;quot;&quot;/&gt;&lt;property id=&quot;20307&quot; value=&quot;304&quot;/&gt;&lt;/object&gt;&lt;object type=&quot;3&quot; unique_id=&quot;10876&quot;&gt;&lt;property id=&quot;20148&quot; value=&quot;5&quot;/&gt;&lt;property id=&quot;20300&quot; value=&quot;Slide 13 - &amp;quot;Antigen preparations used in conventional vaccines&amp;quot;&quot;/&gt;&lt;property id=&quot;20307&quot; value=&quot;269&quot;/&gt;&lt;/object&gt;&lt;object type=&quot;3&quot; unique_id=&quot;10877&quot;&gt;&lt;property id=&quot;20148&quot; value=&quot;5&quot;/&gt;&lt;property id=&quot;20300&quot; value=&quot;Slide 14 - &amp;quot;Attenuated vaccines&amp;quot;&quot;/&gt;&lt;property id=&quot;20307&quot; value=&quot;270&quot;/&gt;&lt;/object&gt;&lt;object type=&quot;3&quot; unique_id=&quot;10878&quot;&gt;&lt;property id=&quot;20148&quot; value=&quot;5&quot;/&gt;&lt;property id=&quot;20300&quot; value=&quot;Slide 15 - &amp;quot;Examples of live, attenuated vaccines&amp;quot;&quot;/&gt;&lt;property id=&quot;20307&quot; value=&quot;271&quot;/&gt;&lt;/object&gt;&lt;object type=&quot;3&quot; unique_id=&quot;10879&quot;&gt;&lt;property id=&quot;20148&quot; value=&quot;5&quot;/&gt;&lt;property id=&quot;20300&quot; value=&quot;Slide 16 - &amp;quot;Examples of live, attenuated vaccines&amp;quot;&quot;/&gt;&lt;property id=&quot;20307&quot; value=&quot;272&quot;/&gt;&lt;/object&gt;&lt;object type=&quot;3&quot; unique_id=&quot;10880&quot;&gt;&lt;property id=&quot;20148&quot; value=&quot;5&quot;/&gt;&lt;property id=&quot;20300&quot; value=&quot;Slide 17 - &amp;quot;Examples of live, attenuated vaccines&amp;quot;&quot;/&gt;&lt;property id=&quot;20307&quot; value=&quot;273&quot;/&gt;&lt;/object&gt;&lt;object type=&quot;3&quot; unique_id=&quot;10881&quot;&gt;&lt;property id=&quot;20148&quot; value=&quot;5&quot;/&gt;&lt;property id=&quot;20300&quot; value=&quot;Slide 18 - &amp;quot;Advantages and Limitations of Live, Attenuated Vaccines&amp;quot;&quot;/&gt;&lt;property id=&quot;20307&quot; value=&quot;274&quot;/&gt;&lt;/object&gt;&lt;object type=&quot;3&quot; unique_id=&quot;10882&quot;&gt;&lt;property id=&quot;20148&quot; value=&quot;5&quot;/&gt;&lt;property id=&quot;20300&quot; value=&quot;Slide 19 - &amp;quot;Inactivated vaccines&amp;quot;&quot;/&gt;&lt;property id=&quot;20307&quot; value=&quot;275&quot;/&gt;&lt;/object&gt;&lt;object type=&quot;3&quot; unique_id=&quot;10883&quot;&gt;&lt;property id=&quot;20148&quot; value=&quot;5&quot;/&gt;&lt;property id=&quot;20300&quot; value=&quot;Slide 20 - &amp;quot;Advantages and Limitations of Inactivated vaccines&amp;quot;&quot;/&gt;&lt;property id=&quot;20307&quot; value=&quot;276&quot;/&gt;&lt;/object&gt;&lt;object type=&quot;3&quot; unique_id=&quot;10884&quot;&gt;&lt;property id=&quot;20148&quot; value=&quot;5&quot;/&gt;&lt;property id=&quot;20300&quot; value=&quot;Slide 21 - &amp;quot;Subunit Vaccines&amp;quot;&quot;/&gt;&lt;property id=&quot;20307&quot; value=&quot;277&quot;/&gt;&lt;/object&gt;&lt;object type=&quot;3&quot; unique_id=&quot;10885&quot;&gt;&lt;property id=&quot;20148&quot; value=&quot;5&quot;/&gt;&lt;property id=&quot;20300&quot; value=&quot;Slide 22 - &amp;quot;Toxoids&amp;quot;&quot;/&gt;&lt;property id=&quot;20307&quot; value=&quot;278&quot;/&gt;&lt;/object&gt;&lt;object type=&quot;3&quot; unique_id=&quot;10886&quot;&gt;&lt;property id=&quot;20148&quot; value=&quot;5&quot;/&gt;&lt;property id=&quot;20300&quot; value=&quot;Slide 23 - &amp;quot;Polysaccharides&amp;quot;&quot;/&gt;&lt;property id=&quot;20307&quot; value=&quot;279&quot;/&gt;&lt;/object&gt;&lt;object type=&quot;3&quot; unique_id=&quot;10887&quot;&gt;&lt;property id=&quot;20148&quot; value=&quot;5&quot;/&gt;&lt;property id=&quot;20300&quot; value=&quot;Slide 24 - &amp;quot;Purified Proteins&amp;quot;&quot;/&gt;&lt;property id=&quot;20307&quot; value=&quot;280&quot;/&gt;&lt;/object&gt;&lt;object type=&quot;3&quot; unique_id=&quot;10888&quot;&gt;&lt;property id=&quot;20148&quot; value=&quot;5&quot;/&gt;&lt;property id=&quot;20300&quot; value=&quot;Slide 25 - &amp;quot;Recombinant Proteins&amp;quot;&quot;/&gt;&lt;property id=&quot;20307&quot; value=&quot;281&quot;/&gt;&lt;/object&gt;&lt;object type=&quot;3&quot; unique_id=&quot;10889&quot;&gt;&lt;property id=&quot;20148&quot; value=&quot;5&quot;/&gt;&lt;property id=&quot;20300&quot; value=&quot;Slide 26 - &amp;quot;Advantages of Subunit Vaccines&amp;quot;&quot;/&gt;&lt;property id=&quot;20307&quot; value=&quot;282&quot;/&gt;&lt;/object&gt;&lt;object type=&quot;3&quot; unique_id=&quot;10890&quot;&gt;&lt;property id=&quot;20148&quot; value=&quot;5&quot;/&gt;&lt;property id=&quot;20300&quot; value=&quot;Slide 27 - &amp;quot;Limitations of Subunit Vaccines&amp;quot;&quot;/&gt;&lt;property id=&quot;20307&quot; value=&quot;283&quot;/&gt;&lt;/object&gt;&lt;object type=&quot;3&quot; unique_id=&quot;10891&quot;&gt;&lt;property id=&quot;20148&quot; value=&quot;5&quot;/&gt;&lt;property id=&quot;20300&quot; value=&quot;Slide 28 - &amp;quot;Factors Influencing immunogenicity&amp;quot;&quot;/&gt;&lt;property id=&quot;20307&quot; value=&quot;284&quot;/&gt;&lt;/object&gt;&lt;object type=&quot;3&quot; unique_id=&quot;10892&quot;&gt;&lt;property id=&quot;20148&quot; value=&quot;5&quot;/&gt;&lt;property id=&quot;20300&quot; value=&quot;Slide 29 - &amp;quot;Factors Influencing immunogenicity&amp;quot;&quot;/&gt;&lt;property id=&quot;20307&quot; value=&quot;285&quot;/&gt;&lt;/object&gt;&lt;object type=&quot;3&quot; unique_id=&quot;10893&quot;&gt;&lt;property id=&quot;20148&quot; value=&quot;5&quot;/&gt;&lt;property id=&quot;20300&quot; value=&quot;Slide 30 - &amp;quot;Adjuvants&amp;quot;&quot;/&gt;&lt;property id=&quot;20307&quot; value=&quot;286&quot;/&gt;&lt;/object&gt;&lt;object type=&quot;3&quot; unique_id=&quot;10894&quot;&gt;&lt;property id=&quot;20148&quot; value=&quot;5&quot;/&gt;&lt;property id=&quot;20300&quot; value=&quot;Slide 31 - &amp;quot;Adjuvants&amp;quot;&quot;/&gt;&lt;property id=&quot;20307&quot; value=&quot;287&quot;/&gt;&lt;/object&gt;&lt;object type=&quot;3&quot; unique_id=&quot;10895&quot;&gt;&lt;property id=&quot;20148&quot; value=&quot;5&quot;/&gt;&lt;property id=&quot;20300&quot; value=&quot;Slide 32 - &amp;quot;Next Generation Vaccines&amp;quot;&quot;/&gt;&lt;property id=&quot;20307&quot; value=&quot;288&quot;/&gt;&lt;/object&gt;&lt;object type=&quot;3&quot; unique_id=&quot;10896&quot;&gt;&lt;property id=&quot;20148&quot; value=&quot;5&quot;/&gt;&lt;property id=&quot;20300&quot; value=&quot;Slide 33 - &amp;quot;Benefits of Vaccines&amp;quot;&quot;/&gt;&lt;property id=&quot;20307&quot; value=&quot;289&quot;/&gt;&lt;/object&gt;&lt;object type=&quot;3&quot; unique_id=&quot;10897&quot;&gt;&lt;property id=&quot;20148&quot; value=&quot;5&quot;/&gt;&lt;property id=&quot;20300&quot; value=&quot;Slide 34 - &amp;quot;Adverse effects of some vaccines&amp;quot;&quot;/&gt;&lt;property id=&quot;20307&quot; value=&quot;290&quot;/&gt;&lt;/object&gt;&lt;object type=&quot;3&quot; unique_id=&quot;10898&quot;&gt;&lt;property id=&quot;20148&quot; value=&quot;5&quot;/&gt;&lt;property id=&quot;20300&quot; value=&quot;Slide 35 - &amp;quot;Passive Immunity&amp;quot;&quot;/&gt;&lt;property id=&quot;20307&quot; value=&quot;291&quot;/&gt;&lt;/object&gt;&lt;object type=&quot;3&quot; unique_id=&quot;10899&quot;&gt;&lt;property id=&quot;20148&quot; value=&quot;5&quot;/&gt;&lt;property id=&quot;20300&quot; value=&quot;Slide 36 - &amp;quot;2) Standard Human Immune Serum Globulin (HISG) &amp;quot;&quot;/&gt;&lt;property id=&quot;20307&quot; value=&quot;292&quot;/&gt;&lt;/object&gt;&lt;object type=&quot;3&quot; unique_id=&quot;10900&quot;&gt;&lt;property id=&quot;20148&quot; value=&quot;5&quot;/&gt;&lt;property id=&quot;20300&quot; value=&quot;Slide 37 - &amp;quot;3) Specific Human Serum Globulins&amp;quot;&quot;/&gt;&lt;property id=&quot;20307&quot; value=&quot;293&quot;/&gt;&lt;/object&gt;&lt;object type=&quot;3&quot; unique_id=&quot;10901&quot;&gt;&lt;property id=&quot;20148&quot; value=&quot;5&quot;/&gt;&lt;property id=&quot;20300&quot; value=&quot;Slide 38 - &amp;quot;4) Animal Globulins&amp;quot;&quot;/&gt;&lt;property id=&quot;20307&quot; value=&quot;294&quot;/&gt;&lt;/object&gt;&lt;object type=&quot;3&quot; unique_id=&quot;10902&quot;&gt;&lt;property id=&quot;20148&quot; value=&quot;5&quot;/&gt;&lt;property id=&quot;20300&quot; value=&quot;Slide 39 - &amp;quot;5) Monoclonal Antibodies&amp;quot;&quot;/&gt;&lt;property id=&quot;20307&quot; value=&quot;295&quot;/&gt;&lt;/object&gt;&lt;object type=&quot;3&quot; unique_id=&quot;10904&quot;&gt;&lt;property id=&quot;20148&quot; value=&quot;5&quot;/&gt;&lt;property id=&quot;20300&quot; value=&quot;Slide 40 - &amp;quot;Benefits of Passive Immunization&amp;quot;&quot;/&gt;&lt;property id=&quot;20307&quot; value=&quot;297&quot;/&gt;&lt;/object&gt;&lt;object type=&quot;3&quot; unique_id=&quot;10905&quot;&gt;&lt;property id=&quot;20148&quot; value=&quot;5&quot;/&gt;&lt;property id=&quot;20300&quot; value=&quot;Slide 41 - &amp;quot;Limitations of Passive Immunization&amp;quot;&quot;/&gt;&lt;property id=&quot;20307&quot; value=&quot;298&quot;/&gt;&lt;/object&gt;&lt;object type=&quot;3&quot; unique_id=&quot;10906&quot;&gt;&lt;property id=&quot;20148&quot; value=&quot;5&quot;/&gt;&lt;property id=&quot;20300&quot; value=&quot;Slide 42 - &amp;quot;Adoptive Immunity&amp;quot;&quot;/&gt;&lt;property id=&quot;20307&quot; value=&quot;299&quot;/&gt;&lt;/object&gt;&lt;object type=&quot;3&quot; unique_id=&quot;11259&quot;&gt;&lt;property id=&quot;20148&quot; value=&quot;5&quot;/&gt;&lt;property id=&quot;20300&quot; value=&quot;Slide 2 - &amp;quot;Chapter Overview&amp;quot;&quot;/&gt;&lt;property id=&quot;20307&quot; value=&quot;312&quot;/&gt;&lt;/object&gt;&lt;object type=&quot;3&quot; unique_id=&quot;11260&quot;&gt;&lt;property id=&quot;20148&quot; value=&quot;5&quot;/&gt;&lt;property id=&quot;20300&quot; value=&quot;Slide 43 - &amp;quot;Summary&amp;quot;&quot;/&gt;&lt;property id=&quot;20307&quot; value=&quot;31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Stevens_Clinical_Immunology4e</Template>
  <TotalTime>234</TotalTime>
  <Words>1697</Words>
  <Application>Microsoft Office PowerPoint</Application>
  <PresentationFormat>On-screen Show (4:3)</PresentationFormat>
  <Paragraphs>273</Paragraphs>
  <Slides>46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ＭＳ Ｐゴシック</vt:lpstr>
      <vt:lpstr>Adobe Heiti Std R</vt:lpstr>
      <vt:lpstr>Arial</vt:lpstr>
      <vt:lpstr>Calibri</vt:lpstr>
      <vt:lpstr>Symbol</vt:lpstr>
      <vt:lpstr>Wingdings</vt:lpstr>
      <vt:lpstr>Template</vt:lpstr>
      <vt:lpstr>Part XVIII</vt:lpstr>
      <vt:lpstr>Chapter Overview</vt:lpstr>
      <vt:lpstr>Immunity and Immunization</vt:lpstr>
      <vt:lpstr>Three Types of Immunization</vt:lpstr>
      <vt:lpstr>Active Immunization</vt:lpstr>
      <vt:lpstr>Passive Immunization</vt:lpstr>
      <vt:lpstr>Adoptive Immunization</vt:lpstr>
      <vt:lpstr>Advantages and Limitations</vt:lpstr>
      <vt:lpstr>Vaccine</vt:lpstr>
      <vt:lpstr>History of Vaccines</vt:lpstr>
      <vt:lpstr>History of Vaccines</vt:lpstr>
      <vt:lpstr>History of Vaccines: 20th Century</vt:lpstr>
      <vt:lpstr>History of Vaccines: Beyond the 20th Century</vt:lpstr>
      <vt:lpstr>Antigen Preparations Used in Conventional Vaccines</vt:lpstr>
      <vt:lpstr>Attenuated Vaccines</vt:lpstr>
      <vt:lpstr>Examples of Live, Attenuated Vaccines</vt:lpstr>
      <vt:lpstr>Examples of Live, Attenuated Vaccines</vt:lpstr>
      <vt:lpstr>Examples of Live, Attenuated Vaccines</vt:lpstr>
      <vt:lpstr>Advantages and Limitations of  Live, Attenuated Vaccines</vt:lpstr>
      <vt:lpstr>Inactivated Vaccines</vt:lpstr>
      <vt:lpstr>Advantages and Limitations of Inactivated Vaccines</vt:lpstr>
      <vt:lpstr>Subunit Vaccines</vt:lpstr>
      <vt:lpstr>Toxoids</vt:lpstr>
      <vt:lpstr>Polysaccharides</vt:lpstr>
      <vt:lpstr>Purified Proteins</vt:lpstr>
      <vt:lpstr>Recombinant Proteins</vt:lpstr>
      <vt:lpstr>Advantages of Subunit Vaccines</vt:lpstr>
      <vt:lpstr>Limitations of Subunit Vaccines</vt:lpstr>
      <vt:lpstr>Factors Influencing Immunogenicity</vt:lpstr>
      <vt:lpstr>Factors Influencing Immunogenicity</vt:lpstr>
      <vt:lpstr>Adjuvants</vt:lpstr>
      <vt:lpstr>Adjuvants</vt:lpstr>
      <vt:lpstr>Next-Generation Vaccines</vt:lpstr>
      <vt:lpstr>Benefits of Vaccines</vt:lpstr>
      <vt:lpstr>Benefits of Vaccines</vt:lpstr>
      <vt:lpstr>Adverse Effects of Some Vaccines</vt:lpstr>
      <vt:lpstr>Passive Immunity</vt:lpstr>
      <vt:lpstr>Passive Immunity</vt:lpstr>
      <vt:lpstr>Passive Immunity</vt:lpstr>
      <vt:lpstr>Passive Immunity</vt:lpstr>
      <vt:lpstr>Passive Immunity</vt:lpstr>
      <vt:lpstr>Passive Immunity</vt:lpstr>
      <vt:lpstr>Benefits of Passive Immunization</vt:lpstr>
      <vt:lpstr>Limitations of Passive Immunization</vt:lpstr>
      <vt:lpstr>Adoptive Immunity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Miller</dc:creator>
  <cp:lastModifiedBy>Tyler Thomas</cp:lastModifiedBy>
  <cp:revision>53</cp:revision>
  <dcterms:created xsi:type="dcterms:W3CDTF">2015-05-23T18:28:21Z</dcterms:created>
  <dcterms:modified xsi:type="dcterms:W3CDTF">2023-11-10T19:40:07Z</dcterms:modified>
</cp:coreProperties>
</file>