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328" r:id="rId4"/>
    <p:sldId id="329" r:id="rId5"/>
    <p:sldId id="330" r:id="rId6"/>
    <p:sldId id="356" r:id="rId7"/>
    <p:sldId id="332" r:id="rId8"/>
    <p:sldId id="333" r:id="rId9"/>
    <p:sldId id="335" r:id="rId10"/>
    <p:sldId id="334" r:id="rId11"/>
    <p:sldId id="331" r:id="rId12"/>
    <p:sldId id="336" r:id="rId13"/>
    <p:sldId id="337" r:id="rId14"/>
    <p:sldId id="338" r:id="rId15"/>
    <p:sldId id="339" r:id="rId16"/>
    <p:sldId id="340" r:id="rId17"/>
    <p:sldId id="341" r:id="rId18"/>
    <p:sldId id="342" r:id="rId19"/>
    <p:sldId id="344" r:id="rId20"/>
    <p:sldId id="345" r:id="rId21"/>
    <p:sldId id="343" r:id="rId22"/>
    <p:sldId id="346" r:id="rId23"/>
    <p:sldId id="347" r:id="rId24"/>
    <p:sldId id="354" r:id="rId25"/>
    <p:sldId id="348" r:id="rId26"/>
    <p:sldId id="349" r:id="rId27"/>
    <p:sldId id="355" r:id="rId28"/>
    <p:sldId id="350" r:id="rId29"/>
    <p:sldId id="327" r:id="rId30"/>
    <p:sldId id="351" r:id="rId31"/>
    <p:sldId id="352" r:id="rId32"/>
    <p:sldId id="353" r:id="rId33"/>
  </p:sldIdLst>
  <p:sldSz cx="9144000" cy="6858000" type="screen4x3"/>
  <p:notesSz cx="7010400" cy="9296400"/>
  <p:custDataLst>
    <p:tags r:id="rId3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Miller"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6840" autoAdjust="0"/>
  </p:normalViewPr>
  <p:slideViewPr>
    <p:cSldViewPr>
      <p:cViewPr varScale="1">
        <p:scale>
          <a:sx n="76" d="100"/>
          <a:sy n="76" d="100"/>
        </p:scale>
        <p:origin x="90" y="2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5FCC89A-F942-48B2-B707-F646566D6846}" type="datetimeFigureOut">
              <a:rPr lang="en-US"/>
              <a:pPr>
                <a:defRPr/>
              </a:pPr>
              <a:t>11/10/2023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ECAF49E-A982-4186-AD65-298A73F6E5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Two genetically related but distinct viruses have been discovered: HIV-1 and HIV-2.</a:t>
            </a:r>
          </a:p>
          <a:p>
            <a:pPr marL="171450" indent="-171450" eaLnBrk="1" hangingPunct="1">
              <a:spcBef>
                <a:spcPct val="0"/>
              </a:spcBef>
              <a:buFontTx/>
              <a:buChar char="•"/>
            </a:pPr>
            <a:r>
              <a:rPr lang="en-US" altLang="en-US"/>
              <a:t>Groups: M = major; O = outlier; N and P are more recently discovered groups.</a:t>
            </a:r>
          </a:p>
          <a:p>
            <a:pPr marL="171450" indent="-171450" eaLnBrk="1" hangingPunct="1">
              <a:spcBef>
                <a:spcPct val="0"/>
              </a:spcBef>
              <a:buFontTx/>
              <a:buChar char="•"/>
            </a:pPr>
            <a:r>
              <a:rPr lang="en-US" altLang="en-US"/>
              <a:t>Subtype C is the most predominant in the world, whereas subtype B is most prevalent in the United States.</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9CD4FC-1C7E-43BB-B449-E466A1C71526}"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Combination antiretroviral therapy (CART) is most effective because it reduces the chances for drug resistance to develop. CART has significantly improved the quality of life of HIV-infected persons and has increased survival (50+ years). </a:t>
            </a:r>
          </a:p>
          <a:p>
            <a:pPr marL="171450" indent="-171450" eaLnBrk="1" hangingPunct="1">
              <a:spcBef>
                <a:spcPct val="0"/>
              </a:spcBef>
              <a:buFontTx/>
              <a:buChar char="•"/>
            </a:pPr>
            <a:r>
              <a:rPr lang="en-US" altLang="en-US"/>
              <a:t>Administration of ART to pregnant women and newborns born to HIV-infected mothers, in addition to avoidance of breastfeeding, has reduced perinatal infections to very low numbers in developed countries.</a:t>
            </a:r>
          </a:p>
          <a:p>
            <a:pPr marL="171450" indent="-171450" eaLnBrk="1" hangingPunct="1">
              <a:spcBef>
                <a:spcPct val="0"/>
              </a:spcBef>
              <a:buFontTx/>
              <a:buChar char="•"/>
            </a:pPr>
            <a:r>
              <a:rPr lang="en-US" altLang="en-US"/>
              <a:t>ART has also been used prophylactically to prevent HIV infection in those who have been potentially exposed to the virus (e.g., health-care workers with needlestick injuries, sexual partners of HIV-infected individuals)</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0F695C-055B-4A39-A819-87818B560372}"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buFont typeface="Arial" pitchFamily="34" charset="0"/>
              <a:buChar char="•"/>
              <a:defRPr/>
            </a:pPr>
            <a:r>
              <a:rPr lang="en-US" dirty="0"/>
              <a:t> ELISA = enzyme-linked immunosorbent assay.</a:t>
            </a:r>
          </a:p>
          <a:p>
            <a:pPr eaLnBrk="1" fontAlgn="auto" hangingPunct="1">
              <a:spcBef>
                <a:spcPts val="0"/>
              </a:spcBef>
              <a:spcAft>
                <a:spcPts val="0"/>
              </a:spcAft>
              <a:buFont typeface="Arial" pitchFamily="34" charset="0"/>
              <a:buChar char="•"/>
              <a:defRPr/>
            </a:pPr>
            <a:r>
              <a:rPr lang="en-US" dirty="0"/>
              <a:t> EIA = enzyme immunoassay.</a:t>
            </a:r>
          </a:p>
          <a:p>
            <a:pPr eaLnBrk="1" fontAlgn="auto" hangingPunct="1">
              <a:spcBef>
                <a:spcPts val="0"/>
              </a:spcBef>
              <a:spcAft>
                <a:spcPts val="0"/>
              </a:spcAft>
              <a:buFont typeface="Arial" pitchFamily="34" charset="0"/>
              <a:buChar char="•"/>
              <a:defRPr/>
            </a:pPr>
            <a:r>
              <a:rPr lang="en-US" dirty="0"/>
              <a:t> The third-generation ELISA test involved the following steps: (1) Incubate patient serum with recombinant HIV-1 and HIV-2 proteins coated onto a solid phase; wash off unbound materials. (2) Add enzyme-labeled HIV-1 and HIV-2 antigens; incubate and wash. (3) Add substrate, incubate, add stop solution, and measure color development. CLIA formats were also available.</a:t>
            </a:r>
          </a:p>
          <a:p>
            <a:pPr eaLnBrk="1" fontAlgn="auto" hangingPunct="1">
              <a:spcBef>
                <a:spcPts val="0"/>
              </a:spcBef>
              <a:spcAft>
                <a:spcPts val="0"/>
              </a:spcAft>
              <a:buFont typeface="Arial" pitchFamily="34" charset="0"/>
              <a:buChar char="•"/>
              <a:defRPr/>
            </a:pPr>
            <a:r>
              <a:rPr lang="en-US" dirty="0"/>
              <a:t> Rapid EIAs are lateral flow or flow-through immunoassays that produce a colorimetric reaction for a positive result in a matter of minutes. They are especially suitable in certain situations, such as resource-limited settings in developing countries, where expensive instrumentation and skilled personnel are not available, and when results are needed quickly, as in occupational exposures, labor and delivery, or patients in STD clinics or the emergency department.</a:t>
            </a:r>
          </a:p>
          <a:p>
            <a:pPr eaLnBrk="1" fontAlgn="auto" hangingPunct="1">
              <a:spcBef>
                <a:spcPts val="0"/>
              </a:spcBef>
              <a:spcAft>
                <a:spcPts val="0"/>
              </a:spcAft>
              <a:buFont typeface="Arial" pitchFamily="34" charset="0"/>
              <a:buChar char="•"/>
              <a:defRPr/>
            </a:pPr>
            <a:r>
              <a:rPr lang="en-US" dirty="0"/>
              <a:t> False-positive results can occur with the screening ELISA or EIA tests; therefore, positive results needed to be confirmed by the more specific Western blot test.</a:t>
            </a:r>
          </a:p>
          <a:p>
            <a:pPr eaLnBrk="1" fontAlgn="auto" hangingPunct="1">
              <a:spcBef>
                <a:spcPts val="0"/>
              </a:spcBef>
              <a:spcAft>
                <a:spcPts val="0"/>
              </a:spcAft>
              <a:buFont typeface="Arial" pitchFamily="34" charset="0"/>
              <a:buChar char="•"/>
              <a:defRPr/>
            </a:pPr>
            <a:r>
              <a:rPr lang="en-US" dirty="0"/>
              <a:t> In the Western blot, antibodies directed against specific HIV proteins are detected. Patient serum is incubated with a test membrane onto which HIV proteins have been blotted after separation by electrophoresis on a gel. Following a washing step to remove unbound materials, an enzyme-labeled anti-human Ig is added. Following a second incubation and wash, a chromogenic substrate is added, and bands to proteins of specific molecular weight are visualized.</a:t>
            </a:r>
          </a:p>
          <a:p>
            <a:pPr eaLnBrk="1" fontAlgn="auto" hangingPunct="1">
              <a:spcBef>
                <a:spcPts val="0"/>
              </a:spcBef>
              <a:spcAft>
                <a:spcPts val="0"/>
              </a:spcAft>
              <a:buFont typeface="Arial" pitchFamily="34" charset="0"/>
              <a:buChar char="•"/>
              <a:defRPr/>
            </a:pPr>
            <a:r>
              <a:rPr lang="en-US" dirty="0"/>
              <a:t> Interpretation of Western blot results (see figure): (1) negative = no bands; (2) positive = at least two of the following three bands are present: p24, gp41, gp120/160; (3) indeterminate = a different banding pattern.</a:t>
            </a:r>
          </a:p>
          <a:p>
            <a:pPr eaLnBrk="1" fontAlgn="auto" hangingPunct="1">
              <a:spcBef>
                <a:spcPts val="0"/>
              </a:spcBef>
              <a:spcAft>
                <a:spcPts val="0"/>
              </a:spcAft>
              <a:buFont typeface="Arial" pitchFamily="34" charset="0"/>
              <a:buChar char="•"/>
              <a:defRPr/>
            </a:pPr>
            <a:r>
              <a:rPr lang="en-US" dirty="0"/>
              <a:t> The Western blot is no longer recommended for clinical use because of the incidence of indeterminate results and the insensitivity, technical difficulty, and long turnaround time of the test.</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334921-2175-43F5-AF34-3C1C87A0A311}"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Perform initial screening with a combination immunoassay for HIV-1 and HIV-2 antibodies and p24 antigen.</a:t>
            </a:r>
          </a:p>
          <a:p>
            <a:pPr eaLnBrk="1" hangingPunct="1">
              <a:spcBef>
                <a:spcPct val="0"/>
              </a:spcBef>
              <a:buFontTx/>
              <a:buChar char="•"/>
            </a:pPr>
            <a:r>
              <a:rPr lang="en-US" altLang="en-US"/>
              <a:t> Confirm positive results with a rapid immunoassay that differentiates between HIV-1 and HIV-2 antibodies.</a:t>
            </a:r>
          </a:p>
          <a:p>
            <a:pPr eaLnBrk="1" hangingPunct="1">
              <a:spcBef>
                <a:spcPct val="0"/>
              </a:spcBef>
              <a:buFontTx/>
              <a:buChar char="•"/>
            </a:pPr>
            <a:r>
              <a:rPr lang="en-US" altLang="en-US"/>
              <a:t> Resolve discrepant results by performing a qualitative nucleic acid test (NAT) performed by polymerase chain reaction (PCR) or transcription-mediated amplification (TMA).</a:t>
            </a:r>
          </a:p>
          <a:p>
            <a:pPr eaLnBrk="1" hangingPunct="1">
              <a:spcBef>
                <a:spcPct val="0"/>
              </a:spcBef>
              <a:buFontTx/>
              <a:buChar char="•"/>
            </a:pPr>
            <a:r>
              <a:rPr lang="en-US" altLang="en-US"/>
              <a:t> Results are more accurate and are obtained more rapidly (15 to 17 days) than with the previous testing algorithm.</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BF2533-A77D-45F5-8AA3-75B42FCF978E}"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The label can be either a chemiluminescent or an enzyme label, depending on the test method.</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508450-8749-4F76-B483-13A0FA577671}"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More recently developed fifth-generation bead-based immunoassays can detect and differentiate between HIV-1 and HIV-2 antibody and p24 antigen using a single test.</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66BB6A-9D16-42E8-8EE7-7F78994389D9}"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Prophylactic treatment can include drugs for </a:t>
            </a:r>
            <a:r>
              <a:rPr lang="en-US" altLang="en-US" i="1"/>
              <a:t>Pneumocystis jiroveci </a:t>
            </a:r>
            <a:r>
              <a:rPr lang="en-US" altLang="en-US"/>
              <a:t>pneumonia and </a:t>
            </a:r>
            <a:r>
              <a:rPr lang="en-US" altLang="en-US" i="1"/>
              <a:t>Mycobacterium avium </a:t>
            </a:r>
            <a:r>
              <a:rPr lang="en-US" altLang="en-US"/>
              <a:t>complex.</a:t>
            </a:r>
          </a:p>
          <a:p>
            <a:pPr eaLnBrk="1" hangingPunct="1">
              <a:spcBef>
                <a:spcPct val="0"/>
              </a:spcBef>
              <a:buFontTx/>
              <a:buChar char="•"/>
            </a:pPr>
            <a:r>
              <a:rPr lang="en-US" altLang="en-US"/>
              <a:t> Newer point-of-care devices have been developed for measuring CD4 T-cell counts in developing regions of the world.</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2B19EA-CE3C-49D8-8B3A-71FFB67A040D}"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qPCR = quantitative real-time PCR; use of fluorescent-labeled primers that target the HIV-1 gag or pol genes enables detection and quantification of the amplicons as they are produced; detects 20 to 10 million HIV RNA copies/mL of plasma. </a:t>
            </a:r>
          </a:p>
          <a:p>
            <a:pPr eaLnBrk="1" hangingPunct="1">
              <a:spcBef>
                <a:spcPct val="0"/>
              </a:spcBef>
              <a:buFontTx/>
              <a:buChar char="•"/>
            </a:pPr>
            <a:r>
              <a:rPr lang="en-US" altLang="en-US"/>
              <a:t> bDNA = branched chain DNA; a solid-phase sandwich hybridization assay that incorporates multiple sets of probes and hybridization steps to create a series of branches. The amplification signal is detected by an enzyme-labeled probe and subsequent addition of a chemiluminescent substrate; detects from 75 to 500,000 HIV RNA copies/mL of plasma. </a:t>
            </a:r>
          </a:p>
          <a:p>
            <a:pPr eaLnBrk="1" hangingPunct="1">
              <a:spcBef>
                <a:spcPct val="0"/>
              </a:spcBef>
              <a:buFontTx/>
              <a:buChar char="•"/>
            </a:pPr>
            <a:r>
              <a:rPr lang="en-US" altLang="en-US"/>
              <a:t>  Alternative point-of-care methods (e.g., loop-mediated and helicase-dependent amplification) based on isothermal reactions with simpler instrumentation are being developed for use in resource-limited settings throughout the world.</a:t>
            </a:r>
          </a:p>
          <a:p>
            <a:pPr eaLnBrk="1" hangingPunct="1">
              <a:spcBef>
                <a:spcPct val="0"/>
              </a:spcBef>
            </a:pPr>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92C002-BBD0-4344-A65C-301A50ADDDFE}"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The change in viral load is considered to be significant if there is at least a threefold or 0.5 log10 increase or decrease in the number of HIV RNA copies/mL.</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B25AC2-7BF6-4DA7-93EE-DDD9B2D11BF1}"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The figure shows typical CD4 T-cell numbers and plasma viremia during the course of HIV infection in an untreated patient. The figure illustrates how monitoring these two parameters can be useful to evaluate immune status and viral load over time.</a:t>
            </a:r>
          </a:p>
          <a:p>
            <a:pPr eaLnBrk="1" hangingPunct="1">
              <a:spcBef>
                <a:spcPct val="0"/>
              </a:spcBef>
              <a:buFontTx/>
              <a:buChar char="•"/>
            </a:pPr>
            <a:r>
              <a:rPr lang="en-US" altLang="en-US"/>
              <a:t> CD4 T-cell counts typically decrease rapidly at the onset of infection, and then rebound and decline more slowly during the latent period, when the immune system is keeping the virus in check. At the onset of AIDS, CD4 T-cell numbers begin to decline to very low levels. </a:t>
            </a:r>
          </a:p>
          <a:p>
            <a:pPr eaLnBrk="1" hangingPunct="1">
              <a:spcBef>
                <a:spcPct val="0"/>
              </a:spcBef>
              <a:buFontTx/>
              <a:buChar char="•"/>
            </a:pPr>
            <a:r>
              <a:rPr lang="en-US" altLang="en-US"/>
              <a:t> Plasma viremia increases rapidly at the onset of infection, and then decreases to undetectable levels when the virus is being destroyed by the immune responses during clinical latency. At the onset of AIDS, viremia will increase as the virus becomes reactivated and profoundly destroys the immune system.</a:t>
            </a:r>
          </a:p>
          <a:p>
            <a:pPr eaLnBrk="1" hangingPunct="1">
              <a:spcBef>
                <a:spcPct val="0"/>
              </a:spcBef>
              <a:buFontTx/>
              <a:buChar char="•"/>
            </a:pPr>
            <a:r>
              <a:rPr lang="en-US" altLang="en-US"/>
              <a:t> Effective antiviral therapy results in a prolonged latency period with higher CD4 T-cell numbers and, ideally, an undetectable level of viremia.</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ED3E78-FAFF-42A8-AABE-29D7C58D9512}"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Rapid replication of HIV can result in mutations that enable drug-resistant populations to emerge during the course of ART. To check for this issue, two types of methods have been developed: genotype resistance assays and phenotype resistance assays.</a:t>
            </a:r>
          </a:p>
          <a:p>
            <a:pPr eaLnBrk="1" hangingPunct="1">
              <a:spcBef>
                <a:spcPct val="0"/>
              </a:spcBef>
              <a:buFontTx/>
              <a:buChar char="•"/>
            </a:pPr>
            <a:r>
              <a:rPr lang="en-US" altLang="en-US"/>
              <a:t>Genotyping is recommended by the U.S. Department of Health and Human Services before initiation of ART, in patients in whom CART has failed, and in all HIV-positive pregnant women.</a:t>
            </a:r>
          </a:p>
          <a:p>
            <a:pPr eaLnBrk="1" hangingPunct="1">
              <a:spcBef>
                <a:spcPct val="0"/>
              </a:spcBef>
              <a:buFontTx/>
              <a:buChar char="•"/>
            </a:pPr>
            <a:r>
              <a:rPr lang="en-US" altLang="en-US"/>
              <a:t> Both genotype and phenotype assays require at least 500 to 1,000 copies of HIV RNA/mL in the test sample and for the resistant virus to constitute more than 25% of the total HIV population harbored by the patient. Despite these limitations, ART appears to be more successful in patients who have undergone drug resistance testing.</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B27EA6-A3EB-4DE3-AF7D-2CDC6E2AAF9C}"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Numbers indicate molecular weight of key proteins in kilodaltons.</a:t>
            </a:r>
          </a:p>
          <a:p>
            <a:pPr marL="171450" indent="-171450" eaLnBrk="1" hangingPunct="1">
              <a:spcBef>
                <a:spcPct val="0"/>
              </a:spcBef>
              <a:buFontTx/>
              <a:buChar char="•"/>
            </a:pPr>
            <a:r>
              <a:rPr lang="en-US" altLang="en-US"/>
              <a:t>ss= single-stranded.</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CCEE97-6945-43AF-BD11-5B6CD5FBCDE3}"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6FB406-4233-4B2B-BA1A-C0BC1B6DBA48}"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t> Remember that IgG can cross the placenta during pregnancy.</a:t>
            </a:r>
          </a:p>
          <a:p>
            <a:pPr eaLnBrk="1" hangingPunct="1">
              <a:spcBef>
                <a:spcPct val="0"/>
              </a:spcBef>
              <a:buFontTx/>
              <a:buChar char="•"/>
            </a:pPr>
            <a:r>
              <a:rPr lang="en-US" altLang="en-US"/>
              <a:t> Nucleic acid tests for HIV should be performed in infants with known perinatal exposure at 14 to 21 days, 1 to 2 months, and 4 to 6 months of age. Positive tests should be confirmed by repeat testing on a second sample because false-positive results can occur.</a:t>
            </a:r>
          </a:p>
          <a:p>
            <a:pPr eaLnBrk="1" hangingPunct="1">
              <a:spcBef>
                <a:spcPct val="0"/>
              </a:spcBef>
              <a:buFontTx/>
              <a:buChar char="•"/>
            </a:pPr>
            <a:r>
              <a:rPr lang="en-US" altLang="en-US"/>
              <a:t> Two or more negative test results at 1 month of age and older than 4 months of age provide evidence for absence of HIV infection.</a:t>
            </a:r>
          </a:p>
          <a:p>
            <a:pPr eaLnBrk="1" hangingPunct="1">
              <a:spcBef>
                <a:spcPct val="0"/>
              </a:spcBef>
              <a:buFontTx/>
              <a:buChar char="•"/>
            </a:pPr>
            <a:r>
              <a:rPr lang="en-US" altLang="en-US"/>
              <a:t> Quantitative RNA assays may also be used but are not as sensitive as DNA assays.</a:t>
            </a:r>
          </a:p>
          <a:p>
            <a:pPr eaLnBrk="1" hangingPunct="1">
              <a:spcBef>
                <a:spcPct val="0"/>
              </a:spcBef>
              <a:buFontTx/>
              <a:buChar char="•"/>
            </a:pPr>
            <a:r>
              <a:rPr lang="en-US" altLang="en-US"/>
              <a:t> There is also increased emphasis on screening pregnant women for HIV.</a:t>
            </a:r>
          </a:p>
          <a:p>
            <a:pPr eaLnBrk="1" hangingPunct="1">
              <a:spcBef>
                <a:spcPct val="0"/>
              </a:spcBef>
              <a:buFontTx/>
              <a:buChar char="•"/>
            </a:pPr>
            <a:r>
              <a:rPr lang="en-US" altLang="en-US"/>
              <a:t> Early detection is important because infants have a better prognosis when CART is started early.</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D2FB20-76E8-4296-AD7A-CFF8A13A5C04}"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Numbers indicate molecular weight of key proteins in kilodaltons.</a:t>
            </a:r>
          </a:p>
          <a:p>
            <a:pPr marL="171450" indent="-171450" eaLnBrk="1" hangingPunct="1">
              <a:spcBef>
                <a:spcPct val="0"/>
              </a:spcBef>
              <a:buFontTx/>
              <a:buChar char="•"/>
            </a:pPr>
            <a:r>
              <a:rPr lang="en-US" altLang="en-US"/>
              <a:t>ss= single-stranded.</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CCEE97-6945-43AF-BD11-5B6CD5FBCDE3}"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The HIV genome contains three principal genes:</a:t>
            </a:r>
          </a:p>
          <a:p>
            <a:pPr marL="628650" lvl="1" indent="-171450" eaLnBrk="1" hangingPunct="1">
              <a:spcBef>
                <a:spcPct val="0"/>
              </a:spcBef>
              <a:buFontTx/>
              <a:buChar char="•"/>
            </a:pPr>
            <a:r>
              <a:rPr lang="en-US" altLang="en-US"/>
              <a:t>gag, which codes for the nucleocapsid and core proteins such as p24</a:t>
            </a:r>
          </a:p>
          <a:p>
            <a:pPr marL="628650" lvl="1" indent="-171450" eaLnBrk="1" hangingPunct="1">
              <a:spcBef>
                <a:spcPct val="0"/>
              </a:spcBef>
              <a:buFontTx/>
              <a:buChar char="•"/>
            </a:pPr>
            <a:r>
              <a:rPr lang="en-US" altLang="en-US"/>
              <a:t>pol, which codes for the enzymes important to the virus, including reverse transcriptase (p51)</a:t>
            </a:r>
          </a:p>
          <a:p>
            <a:pPr marL="628650" lvl="1" indent="-171450" eaLnBrk="1" hangingPunct="1">
              <a:spcBef>
                <a:spcPct val="0"/>
              </a:spcBef>
              <a:buFontTx/>
              <a:buChar char="•"/>
            </a:pPr>
            <a:r>
              <a:rPr lang="en-US" altLang="en-US"/>
              <a:t>env, which codes for proteins in the viral envelope, such as glycoprotein 160, which is subsequently cleaved into gp 120 and gp 41</a:t>
            </a:r>
          </a:p>
          <a:p>
            <a:pPr marL="171450" indent="-171450" eaLnBrk="1" hangingPunct="1">
              <a:spcBef>
                <a:spcPct val="0"/>
              </a:spcBef>
              <a:buFontTx/>
              <a:buChar char="•"/>
            </a:pPr>
            <a:r>
              <a:rPr lang="en-US" altLang="en-US"/>
              <a:t>The rest of the genes code for proteins that regulate the expression of the other genes, thus regulating viral replication and infectivity.</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692637-7A28-44DB-BF06-A444E1D85031}"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CD4 is present in high density on T helper cells and in lower density on other cells, such as macrophages. It serves as the main receptor for HIV by binding to gp120.</a:t>
            </a:r>
          </a:p>
          <a:p>
            <a:pPr marL="171450" indent="-171450" eaLnBrk="1" hangingPunct="1">
              <a:spcBef>
                <a:spcPct val="0"/>
              </a:spcBef>
              <a:buFontTx/>
              <a:buChar char="•"/>
            </a:pPr>
            <a:r>
              <a:rPr lang="en-US" altLang="en-US"/>
              <a:t>The chemokine receptors CXCR4 (T cells) and CCR5 (macrophages) are also required for entry because they promote fusion of the HIV envelope to the host cell membrane.</a:t>
            </a:r>
          </a:p>
          <a:p>
            <a:pPr marL="171450" indent="-171450" eaLnBrk="1" hangingPunct="1">
              <a:spcBef>
                <a:spcPct val="0"/>
              </a:spcBef>
              <a:buFontTx/>
              <a:buChar char="•"/>
            </a:pPr>
            <a:r>
              <a:rPr lang="en-US" altLang="en-US"/>
              <a:t>Uncoating, or removal of the viral protein coat, exposes the HIV genome.</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9FA141-54A8-4B69-B1EB-501D464B563A}"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The provirus can remain latent for a long period, during which viral replication does not occur.</a:t>
            </a:r>
          </a:p>
          <a:p>
            <a:pPr marL="171450" indent="-171450" eaLnBrk="1" hangingPunct="1">
              <a:spcBef>
                <a:spcPct val="0"/>
              </a:spcBef>
              <a:buFontTx/>
              <a:buChar char="•"/>
            </a:pPr>
            <a:r>
              <a:rPr lang="en-US" altLang="en-US"/>
              <a:t>Eventually, expression of the HIV genes is induced when the host cell is activated by cytokines or binding to antigen.</a:t>
            </a:r>
          </a:p>
          <a:p>
            <a:pPr marL="171450" indent="-171450" eaLnBrk="1" hangingPunct="1">
              <a:spcBef>
                <a:spcPct val="0"/>
              </a:spcBef>
              <a:buFontTx/>
              <a:buChar char="•"/>
            </a:pPr>
            <a:r>
              <a:rPr lang="en-US" altLang="en-US"/>
              <a:t>These genes code for viral RNA and proteins, which are assembled into viral particles. These, in turn, acquire their outer envelope when they bud out of the host cell membrane. </a:t>
            </a:r>
          </a:p>
          <a:p>
            <a:pPr marL="171450" indent="-171450" eaLnBrk="1" hangingPunct="1">
              <a:spcBef>
                <a:spcPct val="0"/>
              </a:spcBef>
              <a:buFontTx/>
              <a:buChar char="•"/>
            </a:pPr>
            <a:r>
              <a:rPr lang="en-US" altLang="en-US"/>
              <a:t>The cycle can then be repeated as these intact HIV virions go on to infect new host cells.</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7A3642-AA23-4D41-95F6-15B88909BD44}"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1" indent="-171450" eaLnBrk="1" hangingPunct="1">
              <a:spcBef>
                <a:spcPct val="0"/>
              </a:spcBef>
              <a:buFontTx/>
              <a:buChar char="•"/>
            </a:pPr>
            <a:r>
              <a:rPr lang="en-US" altLang="en-US"/>
              <a:t>NK = natural killer.</a:t>
            </a:r>
          </a:p>
          <a:p>
            <a:pPr marL="171450" lvl="1" indent="-171450" eaLnBrk="1" hangingPunct="1">
              <a:spcBef>
                <a:spcPct val="0"/>
              </a:spcBef>
              <a:buFontTx/>
              <a:buChar char="•"/>
            </a:pPr>
            <a:r>
              <a:rPr lang="en-US" altLang="en-US"/>
              <a:t>ADCC = antibody-dependent cell-mediated cytotoxicity.</a:t>
            </a:r>
          </a:p>
          <a:p>
            <a:pPr marL="171450" lvl="1" indent="-171450" eaLnBrk="1" hangingPunct="1">
              <a:spcBef>
                <a:spcPct val="0"/>
              </a:spcBef>
              <a:buFontTx/>
              <a:buChar char="•"/>
            </a:pPr>
            <a:r>
              <a:rPr lang="en-US" altLang="en-US"/>
              <a:t>CTL = cytolytic T cells.</a:t>
            </a:r>
          </a:p>
          <a:p>
            <a:pPr marL="171450" lvl="1" indent="-171450" eaLnBrk="1" hangingPunct="1">
              <a:spcBef>
                <a:spcPct val="0"/>
              </a:spcBef>
              <a:buFontTx/>
              <a:buChar char="•"/>
            </a:pPr>
            <a:r>
              <a:rPr lang="en-US" altLang="en-US"/>
              <a:t>The same types of immune responses elicited by other viral infections are stimulated against HIV.</a:t>
            </a:r>
          </a:p>
          <a:p>
            <a:pPr marL="171450" lvl="1" indent="-171450" eaLnBrk="1" hangingPunct="1">
              <a:spcBef>
                <a:spcPct val="0"/>
              </a:spcBef>
              <a:buFontTx/>
              <a:buChar char="•"/>
            </a:pPr>
            <a:r>
              <a:rPr lang="en-US" altLang="en-US"/>
              <a:t>The first antibodies to appear are anti-gp41, followed by anti-p24 and later antibodies to the env and pol proteins. </a:t>
            </a:r>
          </a:p>
          <a:p>
            <a:pPr marL="171450" lvl="1" indent="-171450" eaLnBrk="1" hangingPunct="1">
              <a:spcBef>
                <a:spcPct val="0"/>
              </a:spcBef>
              <a:buFontTx/>
              <a:buChar char="•"/>
            </a:pPr>
            <a:r>
              <a:rPr lang="en-US" altLang="en-US"/>
              <a:t>Interferons in particular have potent antiviral activity.</a:t>
            </a:r>
          </a:p>
          <a:p>
            <a:pPr marL="171450" indent="-171450" eaLnBrk="1" hangingPunct="1">
              <a:spcBef>
                <a:spcPct val="0"/>
              </a:spcBef>
              <a:buFontTx/>
              <a:buChar char="•"/>
            </a:pPr>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FF6242-3224-47DE-A680-811CDD68EE45}"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HIV is a challenging infection because it has developed many escape mechanisms to evade the host’s immune responses, allowing the virus to persist in the body.</a:t>
            </a:r>
          </a:p>
          <a:p>
            <a:pPr marL="171450" indent="-171450" eaLnBrk="1" hangingPunct="1">
              <a:spcBef>
                <a:spcPct val="0"/>
              </a:spcBef>
              <a:buFontTx/>
              <a:buChar char="•"/>
            </a:pPr>
            <a:r>
              <a:rPr lang="en-US" altLang="en-US"/>
              <a:t>Downregulation of MHC-I expression can make infected host cells less likely to be recognized by CTLs.</a:t>
            </a:r>
          </a:p>
          <a:p>
            <a:pPr marL="171450" indent="-171450" eaLnBrk="1" hangingPunct="1">
              <a:spcBef>
                <a:spcPct val="0"/>
              </a:spcBef>
              <a:buFontTx/>
              <a:buChar char="•"/>
            </a:pPr>
            <a:r>
              <a:rPr lang="en-US" altLang="en-US"/>
              <a:t>In its proviral state, HIV is unable to replicate and induce immune responses.</a:t>
            </a:r>
          </a:p>
          <a:p>
            <a:pPr marL="171450" indent="-171450" eaLnBrk="1" hangingPunct="1">
              <a:spcBef>
                <a:spcPct val="0"/>
              </a:spcBef>
              <a:buFontTx/>
              <a:buChar char="•"/>
            </a:pPr>
            <a:r>
              <a:rPr lang="en-US" altLang="en-US"/>
              <a:t>CD4 T helper cells are a central component of the immune system; therefore, several types of immune responses are affected when these cells are destroyed. In addition to their destruction by CTLs and apoptosis, CD4 T cells can be rendered nonfunctional as a result of HIV infection.</a:t>
            </a:r>
          </a:p>
          <a:p>
            <a:pPr marL="171450" indent="-171450" eaLnBrk="1" hangingPunct="1">
              <a:spcBef>
                <a:spcPct val="0"/>
              </a:spcBef>
              <a:buFontTx/>
              <a:buChar char="•"/>
            </a:pPr>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E58F9F-5BDC-4E6D-B706-362398CE3878}"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Untreated individuals infected with HIV typically progress through three phases: primary infection, clinical latency, and AIDS. The period of clinical latency can vary but has a median length of 10 years.</a:t>
            </a:r>
          </a:p>
          <a:p>
            <a:pPr marL="171450" indent="-171450" eaLnBrk="1" hangingPunct="1">
              <a:spcBef>
                <a:spcPct val="0"/>
              </a:spcBef>
              <a:buFontTx/>
              <a:buChar char="•"/>
            </a:pPr>
            <a:r>
              <a:rPr lang="en-US" altLang="en-US"/>
              <a:t>Viremia refers to the amount of HIV circulating in the bloodstream.</a:t>
            </a:r>
          </a:p>
          <a:p>
            <a:pPr marL="171450" indent="-171450" eaLnBrk="1" hangingPunct="1">
              <a:spcBef>
                <a:spcPct val="0"/>
              </a:spcBef>
              <a:buFontTx/>
              <a:buChar char="•"/>
            </a:pPr>
            <a:r>
              <a:rPr lang="en-US" altLang="en-US"/>
              <a:t>In clinical latency, the levels of viremia decrease and the CD4 T cells increase to slightly low or normal numbers as the immune system starts to attack the virus and keep it in check.</a:t>
            </a:r>
          </a:p>
          <a:p>
            <a:pPr marL="171450" indent="-171450" eaLnBrk="1" hangingPunct="1">
              <a:spcBef>
                <a:spcPct val="0"/>
              </a:spcBef>
              <a:buFontTx/>
              <a:buChar char="•"/>
            </a:pPr>
            <a:r>
              <a:rPr lang="en-US" altLang="en-US"/>
              <a:t>When the patient develops AIDS, the virus, which has been harbored in a latent state in the lymphoid tissues, becomes reactivated and overwhelms the immune system, resulting in a high level of viremia and a profound decrease in the CD4 T-cell number.</a:t>
            </a:r>
          </a:p>
          <a:p>
            <a:pPr marL="171450" indent="-171450" eaLnBrk="1" hangingPunct="1">
              <a:spcBef>
                <a:spcPct val="0"/>
              </a:spcBef>
              <a:buFontTx/>
              <a:buChar char="•"/>
            </a:pPr>
            <a:r>
              <a:rPr lang="en-US" altLang="en-US"/>
              <a:t>The 2014 Centers for Disease Control and Prevention definition of AIDS is based on either clinical evidence or laboratory criteria (positive test for HIV antibody/antigen and CD4 T-cell count).</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A4F311-CE2B-4D43-A34C-93B44B5900E4}"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15938" y="6251575"/>
            <a:ext cx="2420937" cy="246063"/>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000" dirty="0">
                <a:latin typeface="Arial" panose="020B0604020202020204" pitchFamily="34" charset="0"/>
                <a:ea typeface="ＭＳ Ｐゴシック" panose="020B0600070205080204" pitchFamily="34" charset="-128"/>
                <a:cs typeface="+mn-cs"/>
              </a:rPr>
              <a:t>Copyright © 2017 F.A. Davis Company</a:t>
            </a:r>
          </a:p>
        </p:txBody>
      </p:sp>
      <p:pic>
        <p:nvPicPr>
          <p:cNvPr id="5" name="Picture 7" descr="FAD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75" y="5889625"/>
            <a:ext cx="1622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895600" y="2209800"/>
            <a:ext cx="5791200" cy="990600"/>
          </a:xfrm>
        </p:spPr>
        <p:txBody>
          <a:bodyPr>
            <a:normAutofit/>
          </a:bodyPr>
          <a:lstStyle>
            <a:lvl1pPr algn="r">
              <a:defRPr sz="3600" baseline="0">
                <a:solidFill>
                  <a:srgbClr val="1A4B9A"/>
                </a:solidFill>
                <a:latin typeface="+mj-lt"/>
                <a:ea typeface="Adobe Heiti Std R" pitchFamily="34" charset="-128"/>
              </a:defRPr>
            </a:lvl1pPr>
          </a:lstStyle>
          <a:p>
            <a:r>
              <a:rPr lang="en-US"/>
              <a:t>Click to edit Master title style</a:t>
            </a:r>
            <a:endParaRPr lang="en-US" dirty="0"/>
          </a:p>
        </p:txBody>
      </p:sp>
      <p:sp>
        <p:nvSpPr>
          <p:cNvPr id="3" name="Subtitle 2"/>
          <p:cNvSpPr>
            <a:spLocks noGrp="1"/>
          </p:cNvSpPr>
          <p:nvPr>
            <p:ph type="subTitle" idx="1"/>
          </p:nvPr>
        </p:nvSpPr>
        <p:spPr>
          <a:xfrm>
            <a:off x="2895600" y="3429000"/>
            <a:ext cx="5791200" cy="838200"/>
          </a:xfrm>
        </p:spPr>
        <p:txBody>
          <a:bodyPr>
            <a:noAutofit/>
          </a:bodyPr>
          <a:lstStyle>
            <a:lvl1pPr marL="0" indent="0" algn="r">
              <a:buNone/>
              <a:defRPr sz="3200" baseline="0">
                <a:solidFill>
                  <a:schemeClr val="tx1"/>
                </a:solidFill>
                <a:latin typeface="+mn-lt"/>
                <a:ea typeface="Adobe Heiti Std R"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3069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31617"/>
            <a:ext cx="9144000" cy="685801"/>
          </a:xfrm>
        </p:spPr>
        <p:txBody>
          <a:bodyPr/>
          <a:lstStyle>
            <a:lvl1pPr>
              <a:defRPr baseline="0">
                <a:solidFill>
                  <a:srgbClr val="1A4B9A"/>
                </a:solidFill>
                <a:effectLst/>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lstStyle>
            <a:lvl1pPr>
              <a:buClr>
                <a:srgbClr val="00B0F0"/>
              </a:buClr>
              <a:defRPr/>
            </a:lvl1pPr>
            <a:lvl2pPr>
              <a:buClr>
                <a:srgbClr val="00B0F0"/>
              </a:buClr>
              <a:defRPr/>
            </a:lvl2pPr>
            <a:lvl3pPr>
              <a:buClr>
                <a:srgbClr val="00B0F0"/>
              </a:buClr>
              <a:defRPr/>
            </a:lvl3pPr>
            <a:lvl4pPr>
              <a:buClr>
                <a:srgbClr val="00B0F0"/>
              </a:buClr>
              <a:defRPr/>
            </a:lvl4pPr>
            <a:lvl5pPr>
              <a:buClr>
                <a:srgbClr val="00B0F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51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C67FBE96-B317-432E-8A5A-2564C37A3FEE}" type="datetimeFigureOut">
              <a:rPr lang="en-US"/>
              <a:pPr>
                <a:defRPr/>
              </a:pPr>
              <a:t>11/10/2023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7571FC5-9568-43F6-A313-0E199430A54C}" type="slidenum">
              <a:rPr lang="en-US" altLang="en-US"/>
              <a:pPr>
                <a:defRPr/>
              </a:pPr>
              <a:t>‹#›</a:t>
            </a:fld>
            <a:endParaRPr lang="en-US" altLang="en-US"/>
          </a:p>
        </p:txBody>
      </p:sp>
    </p:spTree>
    <p:extLst>
      <p:ext uri="{BB962C8B-B14F-4D97-AF65-F5344CB8AC3E}">
        <p14:creationId xmlns:p14="http://schemas.microsoft.com/office/powerpoint/2010/main" val="4194451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31763"/>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524000"/>
            <a:ext cx="82296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Box 6"/>
          <p:cNvSpPr txBox="1">
            <a:spLocks noChangeArrowheads="1"/>
          </p:cNvSpPr>
          <p:nvPr/>
        </p:nvSpPr>
        <p:spPr bwMode="auto">
          <a:xfrm>
            <a:off x="533400" y="6537325"/>
            <a:ext cx="2433638" cy="244475"/>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000" dirty="0">
                <a:latin typeface="Arial" panose="020B0604020202020204" pitchFamily="34" charset="0"/>
                <a:ea typeface="ＭＳ Ｐゴシック" panose="020B0600070205080204" pitchFamily="34" charset="-128"/>
                <a:cs typeface="+mn-cs"/>
              </a:rPr>
              <a:t>Copyright © 2017 F.A. Davis Company</a:t>
            </a:r>
          </a:p>
        </p:txBody>
      </p:sp>
      <p:pic>
        <p:nvPicPr>
          <p:cNvPr id="1029" name="Picture 5" descr="FADlogo.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6127750"/>
            <a:ext cx="1622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Lst>
  <p:txStyles>
    <p:titleStyle>
      <a:lvl1pPr algn="ctr" rtl="0" eaLnBrk="0" fontAlgn="base" hangingPunct="0">
        <a:spcBef>
          <a:spcPct val="0"/>
        </a:spcBef>
        <a:spcAft>
          <a:spcPct val="0"/>
        </a:spcAft>
        <a:defRPr sz="3600" kern="1200">
          <a:solidFill>
            <a:srgbClr val="1A4B9A"/>
          </a:solidFill>
          <a:latin typeface="+mj-lt"/>
          <a:ea typeface="Adobe Heiti Std R" pitchFamily="34" charset="-128"/>
          <a:cs typeface="Adobe Heiti Std R"/>
        </a:defRPr>
      </a:lvl1pPr>
      <a:lvl2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2pPr>
      <a:lvl3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3pPr>
      <a:lvl4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4pPr>
      <a:lvl5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1A5D1"/>
        </a:buClr>
        <a:buFont typeface="Wingdings" panose="05000000000000000000" pitchFamily="2" charset="2"/>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1A5D1"/>
        </a:buClr>
        <a:buFont typeface="Wingdings" panose="05000000000000000000" pitchFamily="2" charset="2"/>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1A5D1"/>
        </a:buClr>
        <a:buFont typeface="Wingdings" panose="05000000000000000000" pitchFamily="2" charset="2"/>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1A5D1"/>
        </a:buClr>
        <a:buFont typeface="Wingdings" panose="05000000000000000000" pitchFamily="2" charset="2"/>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1A5D1"/>
        </a:buClr>
        <a:buFont typeface="Wingdings" panose="05000000000000000000" pitchFamily="2" charset="2"/>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hangingPunct="1"/>
            <a:r>
              <a:rPr lang="en-US" altLang="en-US" smtClean="0">
                <a:ea typeface="Adobe Heiti Std R"/>
              </a:rPr>
              <a:t>Part XVII</a:t>
            </a:r>
            <a:endParaRPr lang="en-US" altLang="en-US">
              <a:ea typeface="Adobe Heiti Std R"/>
            </a:endParaRPr>
          </a:p>
        </p:txBody>
      </p:sp>
      <p:sp>
        <p:nvSpPr>
          <p:cNvPr id="5123" name="Subtitle 2"/>
          <p:cNvSpPr>
            <a:spLocks noGrp="1"/>
          </p:cNvSpPr>
          <p:nvPr>
            <p:ph type="subTitle" idx="1"/>
          </p:nvPr>
        </p:nvSpPr>
        <p:spPr/>
        <p:txBody>
          <a:bodyPr/>
          <a:lstStyle/>
          <a:p>
            <a:pPr eaLnBrk="1" hangingPunct="1"/>
            <a:r>
              <a:rPr lang="en-US" altLang="en-US">
                <a:ea typeface="Adobe Heiti Std R"/>
                <a:cs typeface="Adobe Heiti Std R"/>
              </a:rPr>
              <a:t>Laboratory Diagnosis of HIV Infection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31763"/>
            <a:ext cx="9144000" cy="685800"/>
          </a:xfrm>
        </p:spPr>
        <p:txBody>
          <a:bodyPr/>
          <a:lstStyle/>
          <a:p>
            <a:pPr eaLnBrk="1" hangingPunct="1"/>
            <a:r>
              <a:rPr lang="en-US" altLang="en-US">
                <a:ea typeface="Adobe Heiti Std R"/>
              </a:rPr>
              <a:t>Immune Responses to HIV</a:t>
            </a:r>
          </a:p>
        </p:txBody>
      </p:sp>
      <p:sp>
        <p:nvSpPr>
          <p:cNvPr id="3" name="Content Placeholder 2"/>
          <p:cNvSpPr>
            <a:spLocks noGrp="1"/>
          </p:cNvSpPr>
          <p:nvPr>
            <p:ph idx="1"/>
          </p:nvPr>
        </p:nvSpPr>
        <p:spPr/>
        <p:txBody>
          <a:bodyPr>
            <a:normAutofit fontScale="92500" lnSpcReduction="20000"/>
          </a:bodyPr>
          <a:lstStyle/>
          <a:p>
            <a:pPr marL="457200" indent="-457200" eaLnBrk="1" hangingPunct="1">
              <a:buFont typeface="Arial" panose="020B0604020202020204" pitchFamily="34" charset="0"/>
              <a:buChar char="•"/>
              <a:defRPr/>
            </a:pPr>
            <a:r>
              <a:rPr lang="en-US" dirty="0"/>
              <a:t>Innate defenses</a:t>
            </a:r>
          </a:p>
          <a:p>
            <a:pPr marL="914400" lvl="1" indent="-457200" eaLnBrk="1" hangingPunct="1">
              <a:buFont typeface="Arial" panose="020B0604020202020204" pitchFamily="34" charset="0"/>
              <a:buChar char="•"/>
              <a:defRPr/>
            </a:pPr>
            <a:r>
              <a:rPr lang="en-US" dirty="0"/>
              <a:t>NK cells mediate cytolysis of HIV-infected cells</a:t>
            </a:r>
          </a:p>
          <a:p>
            <a:pPr marL="914400" lvl="1" indent="-457200" eaLnBrk="1" hangingPunct="1">
              <a:buFont typeface="Arial" panose="020B0604020202020204" pitchFamily="34" charset="0"/>
              <a:buChar char="•"/>
              <a:defRPr/>
            </a:pPr>
            <a:r>
              <a:rPr lang="en-US" dirty="0"/>
              <a:t>Dendritic cells stimulate release of cytokines that have antiviral effects</a:t>
            </a:r>
          </a:p>
          <a:p>
            <a:pPr marL="457200" indent="-457200" eaLnBrk="1" hangingPunct="1">
              <a:buFont typeface="Arial" panose="020B0604020202020204" pitchFamily="34" charset="0"/>
              <a:buChar char="•"/>
              <a:defRPr/>
            </a:pPr>
            <a:r>
              <a:rPr lang="en-US" dirty="0"/>
              <a:t>Humoral antibody production	</a:t>
            </a:r>
          </a:p>
          <a:p>
            <a:pPr marL="914400" lvl="1" indent="-457200" eaLnBrk="1" hangingPunct="1">
              <a:buFont typeface="Arial" panose="020B0604020202020204" pitchFamily="34" charset="0"/>
              <a:buChar char="•"/>
              <a:defRPr/>
            </a:pPr>
            <a:r>
              <a:rPr lang="en-US" dirty="0"/>
              <a:t>Antibodies are detected by 6 weeks after infection</a:t>
            </a:r>
          </a:p>
          <a:p>
            <a:pPr marL="914400" lvl="1" indent="-457200" eaLnBrk="1" hangingPunct="1">
              <a:buFont typeface="Arial" panose="020B0604020202020204" pitchFamily="34" charset="0"/>
              <a:buChar char="•"/>
              <a:defRPr/>
            </a:pPr>
            <a:r>
              <a:rPr lang="en-US" dirty="0"/>
              <a:t>Antibodies produced later may prevent HIV from infecting host cells and participate in ADCC</a:t>
            </a:r>
          </a:p>
          <a:p>
            <a:pPr marL="457200" indent="-457200" eaLnBrk="1" hangingPunct="1">
              <a:buFont typeface="Arial" panose="020B0604020202020204" pitchFamily="34" charset="0"/>
              <a:buChar char="•"/>
              <a:defRPr/>
            </a:pPr>
            <a:r>
              <a:rPr lang="en-US" dirty="0"/>
              <a:t>Cell-mediated immunity</a:t>
            </a:r>
          </a:p>
          <a:p>
            <a:pPr marL="914400" lvl="1" indent="-457200" eaLnBrk="1" hangingPunct="1">
              <a:buFont typeface="Arial" panose="020B0604020202020204" pitchFamily="34" charset="0"/>
              <a:buChar char="•"/>
              <a:defRPr/>
            </a:pPr>
            <a:r>
              <a:rPr lang="en-US" dirty="0"/>
              <a:t>T cells produce cytokines with antiviral activity</a:t>
            </a:r>
          </a:p>
          <a:p>
            <a:pPr marL="914400" lvl="1" indent="-457200" eaLnBrk="1" hangingPunct="1">
              <a:buFont typeface="Arial" panose="020B0604020202020204" pitchFamily="34" charset="0"/>
              <a:buChar char="•"/>
              <a:defRPr/>
            </a:pPr>
            <a:r>
              <a:rPr lang="en-US" dirty="0"/>
              <a:t>CTLs destroy HIV-infected host cells</a:t>
            </a:r>
          </a:p>
          <a:p>
            <a:pPr lvl="1" eaLnBrk="1" hangingPunct="1">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31763"/>
            <a:ext cx="9144000" cy="685800"/>
          </a:xfrm>
        </p:spPr>
        <p:txBody>
          <a:bodyPr/>
          <a:lstStyle/>
          <a:p>
            <a:pPr eaLnBrk="1" hangingPunct="1"/>
            <a:r>
              <a:rPr lang="en-US" altLang="en-US">
                <a:ea typeface="Adobe Heiti Std R"/>
              </a:rPr>
              <a:t>HIV Escape from Immune Responses</a:t>
            </a:r>
          </a:p>
        </p:txBody>
      </p:sp>
      <p:sp>
        <p:nvSpPr>
          <p:cNvPr id="3" name="Content Placeholder 2"/>
          <p:cNvSpPr>
            <a:spLocks noGrp="1"/>
          </p:cNvSpPr>
          <p:nvPr>
            <p:ph idx="1"/>
          </p:nvPr>
        </p:nvSpPr>
        <p:spPr/>
        <p:txBody>
          <a:bodyPr>
            <a:normAutofit fontScale="92500" lnSpcReduction="20000"/>
          </a:bodyPr>
          <a:lstStyle/>
          <a:p>
            <a:pPr marL="457200" indent="-457200" eaLnBrk="1" hangingPunct="1">
              <a:buFont typeface="Arial" panose="020B0604020202020204" pitchFamily="34" charset="0"/>
              <a:buChar char="•"/>
              <a:defRPr/>
            </a:pPr>
            <a:r>
              <a:rPr lang="en-US" dirty="0"/>
              <a:t>Genetic mutations rapidly occur, generating new viral mutants with altered antigens</a:t>
            </a:r>
          </a:p>
          <a:p>
            <a:pPr marL="457200" indent="-457200" eaLnBrk="1" hangingPunct="1">
              <a:buFont typeface="Arial" panose="020B0604020202020204" pitchFamily="34" charset="0"/>
              <a:buChar char="•"/>
              <a:defRPr/>
            </a:pPr>
            <a:r>
              <a:rPr lang="en-US" dirty="0"/>
              <a:t>HIV can downregulate expression of MHC-I molecules on infected host cells</a:t>
            </a:r>
          </a:p>
          <a:p>
            <a:pPr marL="457200" indent="-457200" eaLnBrk="1" hangingPunct="1">
              <a:buFont typeface="Arial" panose="020B0604020202020204" pitchFamily="34" charset="0"/>
              <a:buChar char="•"/>
              <a:defRPr/>
            </a:pPr>
            <a:r>
              <a:rPr lang="en-US" dirty="0"/>
              <a:t>HIV can survive as a latent provirus for prolonged periods</a:t>
            </a:r>
          </a:p>
          <a:p>
            <a:pPr marL="457200" indent="-457200" eaLnBrk="1" hangingPunct="1">
              <a:buFont typeface="Arial" panose="020B0604020202020204" pitchFamily="34" charset="0"/>
              <a:buChar char="•"/>
              <a:defRPr/>
            </a:pPr>
            <a:r>
              <a:rPr lang="en-US" dirty="0"/>
              <a:t>As a result, HIV persists and destroys the immune system</a:t>
            </a:r>
          </a:p>
          <a:p>
            <a:pPr marL="457200" indent="-457200" eaLnBrk="1" hangingPunct="1">
              <a:buFont typeface="Arial" panose="020B0604020202020204" pitchFamily="34" charset="0"/>
              <a:buChar char="•"/>
              <a:defRPr/>
            </a:pPr>
            <a:r>
              <a:rPr lang="en-US" dirty="0"/>
              <a:t>CD4 T cells are the prime targets of destruction, resulting in reduced effectiveness of antibody and cell-mediated immune responses</a:t>
            </a:r>
          </a:p>
          <a:p>
            <a:pPr eaLnBrk="1" hangingPunct="1">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131763"/>
            <a:ext cx="9144000" cy="685800"/>
          </a:xfrm>
        </p:spPr>
        <p:txBody>
          <a:bodyPr/>
          <a:lstStyle/>
          <a:p>
            <a:pPr eaLnBrk="1" hangingPunct="1"/>
            <a:r>
              <a:rPr lang="en-US" altLang="en-US">
                <a:ea typeface="Adobe Heiti Std R"/>
              </a:rPr>
              <a:t>Clinical Course of HIV Infection</a:t>
            </a:r>
          </a:p>
        </p:txBody>
      </p:sp>
      <p:sp>
        <p:nvSpPr>
          <p:cNvPr id="3" name="Content Placeholder 2"/>
          <p:cNvSpPr>
            <a:spLocks noGrp="1"/>
          </p:cNvSpPr>
          <p:nvPr>
            <p:ph idx="1"/>
          </p:nvPr>
        </p:nvSpPr>
        <p:spPr/>
        <p:txBody>
          <a:bodyPr>
            <a:normAutofit fontScale="85000" lnSpcReduction="20000"/>
          </a:bodyPr>
          <a:lstStyle/>
          <a:p>
            <a:pPr marL="457200" indent="-457200" eaLnBrk="1" hangingPunct="1">
              <a:buFont typeface="Arial" panose="020B0604020202020204" pitchFamily="34" charset="0"/>
              <a:buChar char="•"/>
              <a:defRPr/>
            </a:pPr>
            <a:r>
              <a:rPr lang="en-US" dirty="0"/>
              <a:t>Primary infection</a:t>
            </a:r>
          </a:p>
          <a:p>
            <a:pPr marL="914400" lvl="1" indent="-457200" eaLnBrk="1" hangingPunct="1">
              <a:buFont typeface="Arial" panose="020B0604020202020204" pitchFamily="34" charset="0"/>
              <a:buChar char="•"/>
              <a:defRPr/>
            </a:pPr>
            <a:r>
              <a:rPr lang="en-US" dirty="0"/>
              <a:t>Acute, early infection</a:t>
            </a:r>
          </a:p>
          <a:p>
            <a:pPr marL="914400" lvl="1" indent="-457200" eaLnBrk="1" hangingPunct="1">
              <a:buFont typeface="Arial" panose="020B0604020202020204" pitchFamily="34" charset="0"/>
              <a:buChar char="•"/>
              <a:defRPr/>
            </a:pPr>
            <a:r>
              <a:rPr lang="en-US" dirty="0"/>
              <a:t>May be asymptomatic or have a flu-like syndrome that resolves</a:t>
            </a:r>
          </a:p>
          <a:p>
            <a:pPr marL="914400" lvl="1" indent="-457200" eaLnBrk="1" hangingPunct="1">
              <a:buFont typeface="Arial" panose="020B0604020202020204" pitchFamily="34" charset="0"/>
              <a:buChar char="•"/>
              <a:defRPr/>
            </a:pPr>
            <a:r>
              <a:rPr lang="en-US" dirty="0"/>
              <a:t>High level of viremia and decrease in CD4 T-cell number</a:t>
            </a:r>
          </a:p>
          <a:p>
            <a:pPr marL="457200" indent="-457200" eaLnBrk="1" hangingPunct="1">
              <a:buFont typeface="Arial" panose="020B0604020202020204" pitchFamily="34" charset="0"/>
              <a:buChar char="•"/>
              <a:defRPr/>
            </a:pPr>
            <a:r>
              <a:rPr lang="en-US" dirty="0"/>
              <a:t>Clinical latency</a:t>
            </a:r>
          </a:p>
          <a:p>
            <a:pPr marL="914400" lvl="1" indent="-457200" eaLnBrk="1" hangingPunct="1">
              <a:buFont typeface="Arial" panose="020B0604020202020204" pitchFamily="34" charset="0"/>
              <a:buChar char="•"/>
              <a:defRPr/>
            </a:pPr>
            <a:r>
              <a:rPr lang="en-US" dirty="0"/>
              <a:t>Absence of clinical symptoms </a:t>
            </a:r>
          </a:p>
          <a:p>
            <a:pPr marL="914400" lvl="1" indent="-457200" eaLnBrk="1" hangingPunct="1">
              <a:buFont typeface="Arial" panose="020B0604020202020204" pitchFamily="34" charset="0"/>
              <a:buChar char="•"/>
              <a:defRPr/>
            </a:pPr>
            <a:r>
              <a:rPr lang="en-US" dirty="0"/>
              <a:t>Decrease in viremia and increase in CD4 T-cell number </a:t>
            </a:r>
          </a:p>
          <a:p>
            <a:pPr marL="457200" indent="-457200" eaLnBrk="1" hangingPunct="1">
              <a:buFont typeface="Arial" panose="020B0604020202020204" pitchFamily="34" charset="0"/>
              <a:buChar char="•"/>
              <a:defRPr/>
            </a:pPr>
            <a:r>
              <a:rPr lang="en-US" dirty="0"/>
              <a:t>AIDS</a:t>
            </a:r>
          </a:p>
          <a:p>
            <a:pPr marL="914400" lvl="1" indent="-457200" eaLnBrk="1" hangingPunct="1">
              <a:buFont typeface="Arial" panose="020B0604020202020204" pitchFamily="34" charset="0"/>
              <a:buChar char="•"/>
              <a:defRPr/>
            </a:pPr>
            <a:r>
              <a:rPr lang="en-US" dirty="0"/>
              <a:t>Resurgence of viremia and decrease in CD4 T-cell number </a:t>
            </a:r>
          </a:p>
          <a:p>
            <a:pPr marL="914400" lvl="1" indent="-457200" eaLnBrk="1" hangingPunct="1">
              <a:buFont typeface="Arial" panose="020B0604020202020204" pitchFamily="34" charset="0"/>
              <a:buChar char="•"/>
              <a:defRPr/>
            </a:pPr>
            <a:r>
              <a:rPr lang="en-US" dirty="0"/>
              <a:t>Profound immunosuppression, with appearance of life-threatening opportunistic infections and malignancies</a:t>
            </a:r>
          </a:p>
          <a:p>
            <a:pPr eaLnBrk="1" hangingPunct="1">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31763"/>
            <a:ext cx="9144000" cy="685800"/>
          </a:xfrm>
        </p:spPr>
        <p:txBody>
          <a:bodyPr/>
          <a:lstStyle/>
          <a:p>
            <a:pPr eaLnBrk="1" hangingPunct="1"/>
            <a:r>
              <a:rPr lang="en-US" altLang="en-US">
                <a:ea typeface="Adobe Heiti Std R"/>
              </a:rPr>
              <a:t>Antiretroviral Therapy (ART)</a:t>
            </a:r>
          </a:p>
        </p:txBody>
      </p:sp>
      <p:sp>
        <p:nvSpPr>
          <p:cNvPr id="3" name="Content Placeholder 2"/>
          <p:cNvSpPr>
            <a:spLocks noGrp="1"/>
          </p:cNvSpPr>
          <p:nvPr>
            <p:ph idx="1"/>
          </p:nvPr>
        </p:nvSpPr>
        <p:spPr/>
        <p:txBody>
          <a:bodyPr>
            <a:normAutofit fontScale="85000" lnSpcReduction="20000"/>
          </a:bodyPr>
          <a:lstStyle/>
          <a:p>
            <a:pPr marL="457200" indent="-457200" eaLnBrk="1" hangingPunct="1">
              <a:buFont typeface="Arial" panose="020B0604020202020204" pitchFamily="34" charset="0"/>
              <a:buChar char="•"/>
              <a:defRPr/>
            </a:pPr>
            <a:r>
              <a:rPr lang="en-US" dirty="0"/>
              <a:t>Drugs that block various steps of the HIV replication cycle</a:t>
            </a:r>
          </a:p>
          <a:p>
            <a:pPr marL="914400" lvl="1" indent="-457200" eaLnBrk="1" hangingPunct="1">
              <a:buFont typeface="Arial" panose="020B0604020202020204" pitchFamily="34" charset="0"/>
              <a:buChar char="•"/>
              <a:defRPr/>
            </a:pPr>
            <a:r>
              <a:rPr lang="en-US" dirty="0"/>
              <a:t>Nucleoside analog reverse transcriptase inhibitors</a:t>
            </a:r>
          </a:p>
          <a:p>
            <a:pPr marL="914400" lvl="1" indent="-457200" eaLnBrk="1" hangingPunct="1">
              <a:buFont typeface="Arial" panose="020B0604020202020204" pitchFamily="34" charset="0"/>
              <a:buChar char="•"/>
              <a:defRPr/>
            </a:pPr>
            <a:r>
              <a:rPr lang="en-US" dirty="0"/>
              <a:t>Nonnucleoside reverse transcriptase inhibitors</a:t>
            </a:r>
          </a:p>
          <a:p>
            <a:pPr marL="914400" lvl="1" indent="-457200" eaLnBrk="1" hangingPunct="1">
              <a:buFont typeface="Arial" panose="020B0604020202020204" pitchFamily="34" charset="0"/>
              <a:buChar char="•"/>
              <a:defRPr/>
            </a:pPr>
            <a:r>
              <a:rPr lang="en-US" dirty="0"/>
              <a:t>Protease inhibitors</a:t>
            </a:r>
          </a:p>
          <a:p>
            <a:pPr marL="914400" lvl="1" indent="-457200" eaLnBrk="1" hangingPunct="1">
              <a:buFont typeface="Arial" panose="020B0604020202020204" pitchFamily="34" charset="0"/>
              <a:buChar char="•"/>
              <a:defRPr/>
            </a:pPr>
            <a:r>
              <a:rPr lang="en-US" dirty="0"/>
              <a:t>Integrase inhibitors</a:t>
            </a:r>
          </a:p>
          <a:p>
            <a:pPr marL="914400" lvl="1" indent="-457200" eaLnBrk="1" hangingPunct="1">
              <a:buFont typeface="Arial" panose="020B0604020202020204" pitchFamily="34" charset="0"/>
              <a:buChar char="•"/>
              <a:defRPr/>
            </a:pPr>
            <a:r>
              <a:rPr lang="en-US" dirty="0"/>
              <a:t>Fusion inhibitors</a:t>
            </a:r>
          </a:p>
          <a:p>
            <a:pPr marL="914400" lvl="1" indent="-457200" eaLnBrk="1" hangingPunct="1">
              <a:buFont typeface="Arial" panose="020B0604020202020204" pitchFamily="34" charset="0"/>
              <a:buChar char="•"/>
              <a:defRPr/>
            </a:pPr>
            <a:r>
              <a:rPr lang="en-US" dirty="0"/>
              <a:t>Entry inhibitors</a:t>
            </a:r>
          </a:p>
          <a:p>
            <a:pPr marL="457200" indent="-457200" eaLnBrk="1" hangingPunct="1">
              <a:buFont typeface="Arial" panose="020B0604020202020204" pitchFamily="34" charset="0"/>
              <a:buChar char="•"/>
              <a:defRPr/>
            </a:pPr>
            <a:r>
              <a:rPr lang="en-US" dirty="0"/>
              <a:t>Are most effective when used in combination (CART)</a:t>
            </a:r>
          </a:p>
          <a:p>
            <a:pPr marL="457200" indent="-457200" eaLnBrk="1" hangingPunct="1">
              <a:buFont typeface="Arial" panose="020B0604020202020204" pitchFamily="34" charset="0"/>
              <a:buChar char="•"/>
              <a:defRPr/>
            </a:pPr>
            <a:r>
              <a:rPr lang="en-US" dirty="0"/>
              <a:t>Have significantly improved morbidity and mortality of HIV-infected persons and have reduced the rate of perinatal transmission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131763"/>
            <a:ext cx="9144000" cy="685800"/>
          </a:xfrm>
        </p:spPr>
        <p:txBody>
          <a:bodyPr/>
          <a:lstStyle/>
          <a:p>
            <a:pPr eaLnBrk="1" hangingPunct="1"/>
            <a:r>
              <a:rPr lang="en-US" altLang="en-US">
                <a:ea typeface="Adobe Heiti Std R"/>
              </a:rPr>
              <a:t>Prevention of HIV Transmission</a:t>
            </a:r>
          </a:p>
        </p:txBody>
      </p:sp>
      <p:sp>
        <p:nvSpPr>
          <p:cNvPr id="3" name="Content Placeholder 2"/>
          <p:cNvSpPr>
            <a:spLocks noGrp="1"/>
          </p:cNvSpPr>
          <p:nvPr>
            <p:ph idx="1"/>
          </p:nvPr>
        </p:nvSpPr>
        <p:spPr/>
        <p:txBody>
          <a:bodyPr/>
          <a:lstStyle/>
          <a:p>
            <a:pPr marL="457200" indent="-457200" eaLnBrk="1" hangingPunct="1">
              <a:buFont typeface="Arial" panose="020B0604020202020204" pitchFamily="34" charset="0"/>
              <a:buChar char="•"/>
              <a:defRPr/>
            </a:pPr>
            <a:r>
              <a:rPr lang="en-US" dirty="0"/>
              <a:t>Screening blood/organ donors for HIV</a:t>
            </a:r>
          </a:p>
          <a:p>
            <a:pPr marL="457200" indent="-457200" eaLnBrk="1" hangingPunct="1">
              <a:buFont typeface="Arial" panose="020B0604020202020204" pitchFamily="34" charset="0"/>
              <a:buChar char="•"/>
              <a:defRPr/>
            </a:pPr>
            <a:r>
              <a:rPr lang="en-US" dirty="0"/>
              <a:t>Education of general public on HIV transmission, safety measures</a:t>
            </a:r>
          </a:p>
          <a:p>
            <a:pPr marL="457200" indent="-457200" eaLnBrk="1" hangingPunct="1">
              <a:buFont typeface="Arial" panose="020B0604020202020204" pitchFamily="34" charset="0"/>
              <a:buChar char="•"/>
              <a:defRPr/>
            </a:pPr>
            <a:r>
              <a:rPr lang="en-US" dirty="0"/>
              <a:t>Precautions for health-care workers</a:t>
            </a:r>
          </a:p>
          <a:p>
            <a:pPr marL="457200" indent="-457200" eaLnBrk="1" hangingPunct="1">
              <a:buFont typeface="Arial" panose="020B0604020202020204" pitchFamily="34" charset="0"/>
              <a:buChar char="•"/>
              <a:defRPr/>
            </a:pPr>
            <a:r>
              <a:rPr lang="en-US" dirty="0"/>
              <a:t>Vaccine—being researched</a:t>
            </a:r>
          </a:p>
          <a:p>
            <a:pPr marL="0" indent="0" eaLnBrk="1" hangingPunct="1">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31763"/>
            <a:ext cx="9144000" cy="685800"/>
          </a:xfrm>
        </p:spPr>
        <p:txBody>
          <a:bodyPr/>
          <a:lstStyle/>
          <a:p>
            <a:pPr eaLnBrk="1" hangingPunct="1"/>
            <a:r>
              <a:rPr lang="en-US" altLang="en-US">
                <a:ea typeface="Adobe Heiti Std R"/>
              </a:rPr>
              <a:t>Laboratory Testing for HIV</a:t>
            </a:r>
          </a:p>
        </p:txBody>
      </p:sp>
      <p:sp>
        <p:nvSpPr>
          <p:cNvPr id="3" name="Content Placeholder 2"/>
          <p:cNvSpPr>
            <a:spLocks noGrp="1"/>
          </p:cNvSpPr>
          <p:nvPr>
            <p:ph idx="1"/>
          </p:nvPr>
        </p:nvSpPr>
        <p:spPr/>
        <p:txBody>
          <a:bodyPr/>
          <a:lstStyle/>
          <a:p>
            <a:pPr marL="457200" indent="-457200" eaLnBrk="1" hangingPunct="1">
              <a:buFont typeface="Arial" panose="020B0604020202020204" pitchFamily="34" charset="0"/>
              <a:buChar char="•"/>
              <a:defRPr/>
            </a:pPr>
            <a:r>
              <a:rPr lang="en-US" dirty="0"/>
              <a:t>Screening and diagnosis</a:t>
            </a:r>
          </a:p>
          <a:p>
            <a:pPr marL="914400" lvl="1" indent="-457200" eaLnBrk="1" hangingPunct="1">
              <a:buFont typeface="Arial" panose="020B0604020202020204" pitchFamily="34" charset="0"/>
              <a:buChar char="•"/>
              <a:defRPr/>
            </a:pPr>
            <a:r>
              <a:rPr lang="en-US" dirty="0"/>
              <a:t>Previous algorithm and test methods</a:t>
            </a:r>
          </a:p>
          <a:p>
            <a:pPr marL="914400" lvl="1" indent="-457200" eaLnBrk="1" hangingPunct="1">
              <a:buFont typeface="Arial" panose="020B0604020202020204" pitchFamily="34" charset="0"/>
              <a:buChar char="•"/>
              <a:defRPr/>
            </a:pPr>
            <a:r>
              <a:rPr lang="en-US" dirty="0"/>
              <a:t>Current algorithm and test methods</a:t>
            </a:r>
          </a:p>
          <a:p>
            <a:pPr marL="457200" indent="-457200" eaLnBrk="1" hangingPunct="1">
              <a:buFont typeface="Arial" panose="020B0604020202020204" pitchFamily="34" charset="0"/>
              <a:buChar char="•"/>
              <a:defRPr/>
            </a:pPr>
            <a:r>
              <a:rPr lang="en-US" dirty="0"/>
              <a:t>Disease monitoring</a:t>
            </a:r>
          </a:p>
          <a:p>
            <a:pPr marL="914400" lvl="1" indent="-457200" eaLnBrk="1" hangingPunct="1">
              <a:buFont typeface="Arial" panose="020B0604020202020204" pitchFamily="34" charset="0"/>
              <a:buChar char="•"/>
              <a:defRPr/>
            </a:pPr>
            <a:r>
              <a:rPr lang="en-US" dirty="0"/>
              <a:t>CD4 T-cell count</a:t>
            </a:r>
          </a:p>
          <a:p>
            <a:pPr marL="914400" lvl="1" indent="-457200" eaLnBrk="1" hangingPunct="1">
              <a:buFont typeface="Arial" panose="020B0604020202020204" pitchFamily="34" charset="0"/>
              <a:buChar char="•"/>
              <a:defRPr/>
            </a:pPr>
            <a:r>
              <a:rPr lang="en-US" dirty="0"/>
              <a:t>HIV viral load</a:t>
            </a:r>
          </a:p>
          <a:p>
            <a:pPr marL="914400" lvl="1" indent="-457200" eaLnBrk="1" hangingPunct="1">
              <a:buFont typeface="Arial" panose="020B0604020202020204" pitchFamily="34" charset="0"/>
              <a:buChar char="•"/>
              <a:defRPr/>
            </a:pPr>
            <a:r>
              <a:rPr lang="en-US" dirty="0"/>
              <a:t>Drug resistance testing</a:t>
            </a:r>
          </a:p>
          <a:p>
            <a:pPr marL="457200" indent="-457200" eaLnBrk="1" hangingPunct="1">
              <a:buFont typeface="Arial" panose="020B0604020202020204" pitchFamily="34" charset="0"/>
              <a:buChar char="•"/>
              <a:defRPr/>
            </a:pPr>
            <a:r>
              <a:rPr lang="en-US" dirty="0"/>
              <a:t>Testing of infants</a:t>
            </a:r>
          </a:p>
          <a:p>
            <a:pPr marL="0" indent="0" eaLnBrk="1" hangingPunct="1">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a:ea typeface="Adobe Heiti Std R"/>
              </a:rPr>
              <a:t>Previous Testing Algorithm</a:t>
            </a:r>
          </a:p>
        </p:txBody>
      </p:sp>
      <p:sp>
        <p:nvSpPr>
          <p:cNvPr id="28675" name="Content Placeholder 3"/>
          <p:cNvSpPr>
            <a:spLocks noGrp="1"/>
          </p:cNvSpPr>
          <p:nvPr>
            <p:ph sz="half" idx="1"/>
          </p:nvPr>
        </p:nvSpPr>
        <p:spPr/>
        <p:txBody>
          <a:bodyPr/>
          <a:lstStyle/>
          <a:p>
            <a:pPr marL="457200" indent="-457200" eaLnBrk="1" hangingPunct="1">
              <a:buFont typeface="Arial" panose="020B0604020202020204" pitchFamily="34" charset="0"/>
              <a:buChar char="•"/>
            </a:pPr>
            <a:r>
              <a:rPr lang="en-US" altLang="en-US"/>
              <a:t>Screen for HIV-1/HIV-2 antibodies by ELISA or rapid EIA</a:t>
            </a:r>
          </a:p>
          <a:p>
            <a:pPr marL="457200" indent="-457200" eaLnBrk="1" hangingPunct="1">
              <a:buFont typeface="Arial" panose="020B0604020202020204" pitchFamily="34" charset="0"/>
              <a:buChar char="•"/>
            </a:pPr>
            <a:r>
              <a:rPr lang="en-US" altLang="en-US"/>
              <a:t>Confirm positive test results by repeating ELISA, followed by Western blot </a:t>
            </a:r>
          </a:p>
        </p:txBody>
      </p:sp>
      <p:pic>
        <p:nvPicPr>
          <p:cNvPr id="4098" name="Picture 2" descr="D:\AMAR\FADC5\2016\08_Dec_Stevens; Clinical Immunology and Serology 4e_PPT\Stevens; Clinical Immunology and Serology 4e-20161208T070846Z\Stevens_ Clinical Immunology and Serology 4e\SAVE FOR WEB\F24_06.jpg"/>
          <p:cNvPicPr>
            <a:picLocks noChangeAspect="1" noChangeArrowheads="1"/>
          </p:cNvPicPr>
          <p:nvPr/>
        </p:nvPicPr>
        <p:blipFill>
          <a:blip r:embed="rId3" cstate="print"/>
          <a:srcRect/>
          <a:stretch>
            <a:fillRect/>
          </a:stretch>
        </p:blipFill>
        <p:spPr bwMode="auto">
          <a:xfrm>
            <a:off x="4419600" y="1647486"/>
            <a:ext cx="4267200" cy="444851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31763"/>
            <a:ext cx="9144000" cy="685800"/>
          </a:xfrm>
        </p:spPr>
        <p:txBody>
          <a:bodyPr/>
          <a:lstStyle/>
          <a:p>
            <a:pPr eaLnBrk="1" hangingPunct="1"/>
            <a:r>
              <a:rPr lang="en-US" altLang="en-US">
                <a:ea typeface="Adobe Heiti Std R"/>
              </a:rPr>
              <a:t>Current Testing Algorithm</a:t>
            </a:r>
          </a:p>
        </p:txBody>
      </p:sp>
      <p:pic>
        <p:nvPicPr>
          <p:cNvPr id="5122" name="Picture 2" descr="D:\AMAR\FADC5\2016\08_Dec_Stevens; Clinical Immunology and Serology 4e_PPT\Stevens; Clinical Immunology and Serology 4e-20161208T070846Z\Stevens_ Clinical Immunology and Serology 4e\SAVE FOR WEB\F24_04.jpg"/>
          <p:cNvPicPr>
            <a:picLocks noChangeAspect="1" noChangeArrowheads="1"/>
          </p:cNvPicPr>
          <p:nvPr/>
        </p:nvPicPr>
        <p:blipFill>
          <a:blip r:embed="rId3" cstate="print"/>
          <a:srcRect/>
          <a:stretch>
            <a:fillRect/>
          </a:stretch>
        </p:blipFill>
        <p:spPr bwMode="auto">
          <a:xfrm>
            <a:off x="2202287" y="1529856"/>
            <a:ext cx="4739426" cy="456614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z="2800">
                <a:ea typeface="Adobe Heiti Std R"/>
              </a:rPr>
              <a:t>Principle of Fourth-Generation HIV-1 Antibody/HIV-2 Antibody/p24 Antigen Combination Immunoassay</a:t>
            </a:r>
          </a:p>
        </p:txBody>
      </p:sp>
      <p:sp>
        <p:nvSpPr>
          <p:cNvPr id="5" name="Content Placeholder 4"/>
          <p:cNvSpPr>
            <a:spLocks noGrp="1"/>
          </p:cNvSpPr>
          <p:nvPr>
            <p:ph sz="half" idx="1"/>
          </p:nvPr>
        </p:nvSpPr>
        <p:spPr/>
        <p:txBody>
          <a:bodyPr/>
          <a:lstStyle/>
          <a:p>
            <a:pPr marL="457200" indent="-457200" eaLnBrk="1" hangingPunct="1">
              <a:buFont typeface="Arial" panose="020B0604020202020204" pitchFamily="34" charset="0"/>
              <a:buChar char="•"/>
              <a:defRPr/>
            </a:pPr>
            <a:r>
              <a:rPr lang="en-US" dirty="0"/>
              <a:t>Incubate patient serum with solid phase onto which HIV-1 antigens, HIV-2 antigens, and antibody to HIV-1 p24 have been bound</a:t>
            </a:r>
          </a:p>
          <a:p>
            <a:pPr eaLnBrk="1" hangingPunct="1">
              <a:defRPr/>
            </a:pPr>
            <a:endParaRPr lang="en-US" dirty="0"/>
          </a:p>
        </p:txBody>
      </p:sp>
      <p:pic>
        <p:nvPicPr>
          <p:cNvPr id="6146" name="Picture 2" descr="D:\AMAR\FADC5\2016\08_Dec_Stevens; Clinical Immunology and Serology 4e_PPT\Stevens; Clinical Immunology and Serology 4e-20161208T070846Z\Stevens_ Clinical Immunology and Serology 4e\SAVE FOR WEB\F24_05A.jpg"/>
          <p:cNvPicPr>
            <a:picLocks noChangeAspect="1" noChangeArrowheads="1"/>
          </p:cNvPicPr>
          <p:nvPr/>
        </p:nvPicPr>
        <p:blipFill>
          <a:blip r:embed="rId2" cstate="print"/>
          <a:srcRect/>
          <a:stretch>
            <a:fillRect/>
          </a:stretch>
        </p:blipFill>
        <p:spPr bwMode="auto">
          <a:xfrm>
            <a:off x="4539802" y="1646132"/>
            <a:ext cx="4146998" cy="444986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z="2800">
                <a:ea typeface="Adobe Heiti Std R"/>
              </a:rPr>
              <a:t>Principle of Fourth-Generation HIV-1 Antibody/HIV-2 Antibody/p24 Antigen Combination Immunoassay</a:t>
            </a:r>
          </a:p>
        </p:txBody>
      </p:sp>
      <p:sp>
        <p:nvSpPr>
          <p:cNvPr id="4" name="Content Placeholder 3"/>
          <p:cNvSpPr>
            <a:spLocks noGrp="1"/>
          </p:cNvSpPr>
          <p:nvPr>
            <p:ph sz="half" idx="1"/>
          </p:nvPr>
        </p:nvSpPr>
        <p:spPr/>
        <p:txBody>
          <a:bodyPr>
            <a:normAutofit fontScale="85000" lnSpcReduction="10000"/>
          </a:bodyPr>
          <a:lstStyle/>
          <a:p>
            <a:pPr marL="457200" indent="-457200" eaLnBrk="1" hangingPunct="1">
              <a:buFont typeface="Arial" panose="020B0604020202020204" pitchFamily="34" charset="0"/>
              <a:buChar char="•"/>
              <a:defRPr/>
            </a:pPr>
            <a:r>
              <a:rPr lang="en-US" dirty="0"/>
              <a:t>Following incubation, HIV-1 or HIV-2 antibodies in the patient sample will bind to their respective antigens</a:t>
            </a:r>
          </a:p>
          <a:p>
            <a:pPr marL="457200" indent="-457200" eaLnBrk="1" hangingPunct="1">
              <a:buFont typeface="Arial" panose="020B0604020202020204" pitchFamily="34" charset="0"/>
              <a:buChar char="•"/>
              <a:defRPr/>
            </a:pPr>
            <a:r>
              <a:rPr lang="en-US" dirty="0"/>
              <a:t>HIV-1 p24 antigen in the patient sample will bind to anti-p24 on solid phase</a:t>
            </a:r>
          </a:p>
          <a:p>
            <a:pPr marL="457200" indent="-457200" eaLnBrk="1" hangingPunct="1">
              <a:buFont typeface="Arial" panose="020B0604020202020204" pitchFamily="34" charset="0"/>
              <a:buChar char="•"/>
              <a:defRPr/>
            </a:pPr>
            <a:r>
              <a:rPr lang="en-US" dirty="0"/>
              <a:t>Wash, then add conjugate consisting of labeled anti-p24 and labeled HIV-1/HIV-2 antigens</a:t>
            </a:r>
          </a:p>
        </p:txBody>
      </p:sp>
      <p:pic>
        <p:nvPicPr>
          <p:cNvPr id="7170" name="Picture 2" descr="D:\AMAR\FADC5\2016\08_Dec_Stevens; Clinical Immunology and Serology 4e_PPT\Stevens; Clinical Immunology and Serology 4e-20161208T070846Z\Stevens_ Clinical Immunology and Serology 4e\SAVE FOR WEB\F24_05B.jpg"/>
          <p:cNvPicPr>
            <a:picLocks noChangeAspect="1" noChangeArrowheads="1"/>
          </p:cNvPicPr>
          <p:nvPr/>
        </p:nvPicPr>
        <p:blipFill>
          <a:blip r:embed="rId3" cstate="print"/>
          <a:srcRect/>
          <a:stretch>
            <a:fillRect/>
          </a:stretch>
        </p:blipFill>
        <p:spPr bwMode="auto">
          <a:xfrm>
            <a:off x="4572000" y="1572758"/>
            <a:ext cx="4151290" cy="459944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31763"/>
            <a:ext cx="9144000" cy="685800"/>
          </a:xfrm>
        </p:spPr>
        <p:txBody>
          <a:bodyPr/>
          <a:lstStyle/>
          <a:p>
            <a:pPr eaLnBrk="1" hangingPunct="1"/>
            <a:r>
              <a:rPr lang="en-US" altLang="en-US">
                <a:ea typeface="Adobe Heiti Std R"/>
              </a:rPr>
              <a:t>Chapter Overview</a:t>
            </a:r>
          </a:p>
        </p:txBody>
      </p:sp>
      <p:sp>
        <p:nvSpPr>
          <p:cNvPr id="3" name="Content Placeholder 2"/>
          <p:cNvSpPr>
            <a:spLocks noGrp="1"/>
          </p:cNvSpPr>
          <p:nvPr>
            <p:ph idx="1"/>
          </p:nvPr>
        </p:nvSpPr>
        <p:spPr/>
        <p:txBody>
          <a:bodyPr>
            <a:normAutofit fontScale="92500" lnSpcReduction="20000"/>
          </a:bodyPr>
          <a:lstStyle/>
          <a:p>
            <a:pPr marL="457200" indent="-457200" eaLnBrk="1" hangingPunct="1">
              <a:buFont typeface="Arial" panose="020B0604020202020204" pitchFamily="34" charset="0"/>
              <a:buChar char="•"/>
              <a:defRPr/>
            </a:pPr>
            <a:r>
              <a:rPr lang="en-US" dirty="0"/>
              <a:t>Introduction</a:t>
            </a:r>
          </a:p>
          <a:p>
            <a:pPr marL="457200" indent="-457200" eaLnBrk="1" hangingPunct="1">
              <a:buFont typeface="Arial" panose="020B0604020202020204" pitchFamily="34" charset="0"/>
              <a:buChar char="•"/>
              <a:defRPr/>
            </a:pPr>
            <a:r>
              <a:rPr lang="en-US" dirty="0"/>
              <a:t>Modes of HIV transmission</a:t>
            </a:r>
          </a:p>
          <a:p>
            <a:pPr marL="457200" indent="-457200" eaLnBrk="1" hangingPunct="1">
              <a:buFont typeface="Arial" panose="020B0604020202020204" pitchFamily="34" charset="0"/>
              <a:buChar char="•"/>
              <a:defRPr/>
            </a:pPr>
            <a:r>
              <a:rPr lang="en-US" dirty="0"/>
              <a:t>Characteristics of HIV</a:t>
            </a:r>
          </a:p>
          <a:p>
            <a:pPr marL="457200" indent="-457200" eaLnBrk="1" hangingPunct="1">
              <a:buFont typeface="Arial" panose="020B0604020202020204" pitchFamily="34" charset="0"/>
              <a:buChar char="•"/>
              <a:defRPr/>
            </a:pPr>
            <a:r>
              <a:rPr lang="en-US" dirty="0"/>
              <a:t>HIV and the immune system</a:t>
            </a:r>
          </a:p>
          <a:p>
            <a:pPr marL="457200" indent="-457200" eaLnBrk="1" hangingPunct="1">
              <a:buFont typeface="Arial" panose="020B0604020202020204" pitchFamily="34" charset="0"/>
              <a:buChar char="•"/>
              <a:defRPr/>
            </a:pPr>
            <a:r>
              <a:rPr lang="en-US" dirty="0"/>
              <a:t>Clinical course of HIV infection</a:t>
            </a:r>
          </a:p>
          <a:p>
            <a:pPr marL="457200" indent="-457200" eaLnBrk="1" hangingPunct="1">
              <a:buFont typeface="Arial" panose="020B0604020202020204" pitchFamily="34" charset="0"/>
              <a:buChar char="•"/>
              <a:defRPr/>
            </a:pPr>
            <a:r>
              <a:rPr lang="en-US" dirty="0"/>
              <a:t>Treatment and prevention</a:t>
            </a:r>
          </a:p>
          <a:p>
            <a:pPr marL="457200" indent="-457200" eaLnBrk="1" hangingPunct="1">
              <a:buFont typeface="Arial" panose="020B0604020202020204" pitchFamily="34" charset="0"/>
              <a:buChar char="•"/>
              <a:defRPr/>
            </a:pPr>
            <a:r>
              <a:rPr lang="en-US" dirty="0"/>
              <a:t>Laboratory testing for HIV</a:t>
            </a:r>
          </a:p>
          <a:p>
            <a:pPr marL="914400" lvl="1" indent="-457200" eaLnBrk="1" hangingPunct="1">
              <a:buFont typeface="Arial" panose="020B0604020202020204" pitchFamily="34" charset="0"/>
              <a:buChar char="•"/>
              <a:defRPr/>
            </a:pPr>
            <a:r>
              <a:rPr lang="en-US" dirty="0"/>
              <a:t>Screening and diagnosis</a:t>
            </a:r>
          </a:p>
          <a:p>
            <a:pPr marL="914400" lvl="1" indent="-457200" eaLnBrk="1" hangingPunct="1">
              <a:buFont typeface="Arial" panose="020B0604020202020204" pitchFamily="34" charset="0"/>
              <a:buChar char="•"/>
              <a:defRPr/>
            </a:pPr>
            <a:r>
              <a:rPr lang="en-US" dirty="0"/>
              <a:t>Disease monitoring</a:t>
            </a:r>
          </a:p>
          <a:p>
            <a:pPr marL="914400" lvl="1" indent="-457200" eaLnBrk="1" hangingPunct="1">
              <a:buFont typeface="Arial" panose="020B0604020202020204" pitchFamily="34" charset="0"/>
              <a:buChar char="•"/>
              <a:defRPr/>
            </a:pPr>
            <a:r>
              <a:rPr lang="en-US" dirty="0"/>
              <a:t>Testing of infants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z="2800">
                <a:ea typeface="Adobe Heiti Std R"/>
              </a:rPr>
              <a:t>Principle of Fourth-Generation HIV-1 Antibody/HIV-2 Antibody/p24 Antigen Combination Immunoassay</a:t>
            </a:r>
          </a:p>
        </p:txBody>
      </p:sp>
      <p:sp>
        <p:nvSpPr>
          <p:cNvPr id="35843" name="Content Placeholder 3"/>
          <p:cNvSpPr>
            <a:spLocks noGrp="1"/>
          </p:cNvSpPr>
          <p:nvPr>
            <p:ph sz="half" idx="1"/>
          </p:nvPr>
        </p:nvSpPr>
        <p:spPr/>
        <p:txBody>
          <a:bodyPr/>
          <a:lstStyle/>
          <a:p>
            <a:pPr marL="457200" indent="-457200" eaLnBrk="1" hangingPunct="1">
              <a:buFont typeface="Arial" panose="020B0604020202020204" pitchFamily="34" charset="0"/>
              <a:buChar char="•"/>
            </a:pPr>
            <a:r>
              <a:rPr lang="en-US" altLang="en-US" sz="2600"/>
              <a:t>Following an incubation, wash, and addition of trigger solution or substrate/stop solution, relative light units or optical absorbance are measured</a:t>
            </a:r>
          </a:p>
          <a:p>
            <a:pPr marL="457200" indent="-457200" eaLnBrk="1" hangingPunct="1">
              <a:buFont typeface="Arial" panose="020B0604020202020204" pitchFamily="34" charset="0"/>
              <a:buChar char="•"/>
            </a:pPr>
            <a:r>
              <a:rPr lang="en-US" altLang="en-US" sz="2600"/>
              <a:t>Confirm positive results with rapid EIA</a:t>
            </a:r>
          </a:p>
        </p:txBody>
      </p:sp>
      <p:pic>
        <p:nvPicPr>
          <p:cNvPr id="8194" name="Picture 2" descr="D:\AMAR\FADC5\2016\08_Dec_Stevens; Clinical Immunology and Serology 4e_PPT\Stevens; Clinical Immunology and Serology 4e-20161208T070846Z\Stevens_ Clinical Immunology and Serology 4e\SAVE FOR WEB\F24_05C.jpg"/>
          <p:cNvPicPr>
            <a:picLocks noChangeAspect="1" noChangeArrowheads="1"/>
          </p:cNvPicPr>
          <p:nvPr/>
        </p:nvPicPr>
        <p:blipFill>
          <a:blip r:embed="rId3" cstate="print"/>
          <a:srcRect/>
          <a:stretch>
            <a:fillRect/>
          </a:stretch>
        </p:blipFill>
        <p:spPr bwMode="auto">
          <a:xfrm>
            <a:off x="4357352" y="1839740"/>
            <a:ext cx="4481848" cy="410386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131763"/>
            <a:ext cx="9144000" cy="685800"/>
          </a:xfrm>
        </p:spPr>
        <p:txBody>
          <a:bodyPr/>
          <a:lstStyle/>
          <a:p>
            <a:pPr eaLnBrk="1" hangingPunct="1"/>
            <a:r>
              <a:rPr lang="en-US" altLang="en-US">
                <a:ea typeface="Adobe Heiti Std R"/>
              </a:rPr>
              <a:t>Disease Monitoring</a:t>
            </a:r>
          </a:p>
        </p:txBody>
      </p:sp>
      <p:sp>
        <p:nvSpPr>
          <p:cNvPr id="37891"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Peripheral blood CD4 T-cell counts</a:t>
            </a:r>
          </a:p>
          <a:p>
            <a:pPr marL="457200" indent="-457200" eaLnBrk="1" hangingPunct="1">
              <a:buFont typeface="Arial" panose="020B0604020202020204" pitchFamily="34" charset="0"/>
              <a:buChar char="•"/>
            </a:pPr>
            <a:r>
              <a:rPr lang="en-US" altLang="en-US"/>
              <a:t>Quantitative viral load assays</a:t>
            </a:r>
          </a:p>
          <a:p>
            <a:pPr marL="457200" indent="-457200" eaLnBrk="1" hangingPunct="1">
              <a:buFont typeface="Arial" panose="020B0604020202020204" pitchFamily="34" charset="0"/>
              <a:buChar char="•"/>
            </a:pPr>
            <a:r>
              <a:rPr lang="en-US" altLang="en-US"/>
              <a:t>Drug resistance testing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131763"/>
            <a:ext cx="9144000" cy="685800"/>
          </a:xfrm>
        </p:spPr>
        <p:txBody>
          <a:bodyPr/>
          <a:lstStyle/>
          <a:p>
            <a:pPr eaLnBrk="1" hangingPunct="1"/>
            <a:r>
              <a:rPr lang="en-US" altLang="en-US">
                <a:ea typeface="Adobe Heiti Std R"/>
              </a:rPr>
              <a:t>CD4 T-Cell Enumeration</a:t>
            </a:r>
          </a:p>
        </p:txBody>
      </p:sp>
      <p:sp>
        <p:nvSpPr>
          <p:cNvPr id="38915" name="Content Placeholder 2"/>
          <p:cNvSpPr>
            <a:spLocks noGrp="1"/>
          </p:cNvSpPr>
          <p:nvPr>
            <p:ph idx="1"/>
          </p:nvPr>
        </p:nvSpPr>
        <p:spPr>
          <a:xfrm>
            <a:off x="457200" y="1524000"/>
            <a:ext cx="8229600" cy="4953000"/>
          </a:xfrm>
        </p:spPr>
        <p:txBody>
          <a:bodyPr/>
          <a:lstStyle/>
          <a:p>
            <a:pPr marL="457200" indent="-457200" eaLnBrk="1" hangingPunct="1">
              <a:buFont typeface="Arial" panose="020B0604020202020204" pitchFamily="34" charset="0"/>
              <a:buChar char="•"/>
            </a:pPr>
            <a:r>
              <a:rPr lang="en-US" altLang="en-US" sz="2600"/>
              <a:t>These counts are the best indicator of immune function in HIV-infected individuals</a:t>
            </a:r>
          </a:p>
          <a:p>
            <a:pPr marL="457200" indent="-457200" eaLnBrk="1" hangingPunct="1">
              <a:buFont typeface="Arial" panose="020B0604020202020204" pitchFamily="34" charset="0"/>
              <a:buChar char="•"/>
            </a:pPr>
            <a:r>
              <a:rPr lang="en-US" altLang="en-US" sz="2600"/>
              <a:t>Incubate peripheral blood with fluorescent-labeled anti-CD4; analyze results by flow cytometry</a:t>
            </a:r>
          </a:p>
          <a:p>
            <a:pPr marL="457200" indent="-457200" eaLnBrk="1" hangingPunct="1">
              <a:buFont typeface="Arial" panose="020B0604020202020204" pitchFamily="34" charset="0"/>
              <a:buChar char="•"/>
            </a:pPr>
            <a:r>
              <a:rPr lang="en-US" altLang="en-US" sz="2600"/>
              <a:t>In untreated patients, CD4 T-cell number declines progressively, and CD4 T:CD8 T-cell ratio is less than  1:1</a:t>
            </a:r>
          </a:p>
          <a:p>
            <a:pPr marL="457200" indent="-457200" eaLnBrk="1" hangingPunct="1">
              <a:buFont typeface="Arial" panose="020B0604020202020204" pitchFamily="34" charset="0"/>
              <a:buChar char="•"/>
            </a:pPr>
            <a:r>
              <a:rPr lang="en-US" altLang="en-US" sz="2600"/>
              <a:t>CD4 T-cell count of less than 200/</a:t>
            </a:r>
            <a:r>
              <a:rPr lang="en-US" altLang="en-US" sz="2600">
                <a:latin typeface="Symbol" panose="05050102010706020507" pitchFamily="18" charset="2"/>
              </a:rPr>
              <a:t>m</a:t>
            </a:r>
            <a:r>
              <a:rPr lang="en-US" altLang="en-US" sz="2600"/>
              <a:t>L indicates stage 3 infection (AIDS)</a:t>
            </a:r>
          </a:p>
          <a:p>
            <a:pPr marL="457200" indent="-457200" eaLnBrk="1" hangingPunct="1">
              <a:buFont typeface="Arial" panose="020B0604020202020204" pitchFamily="34" charset="0"/>
              <a:buChar char="•"/>
            </a:pPr>
            <a:r>
              <a:rPr lang="en-US" altLang="en-US" sz="2600"/>
              <a:t>A significant decline in CD4 T-cell count over time may indicate a need to change CART or administer prophylactic therapy for certain infections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131763"/>
            <a:ext cx="9144000" cy="685800"/>
          </a:xfrm>
        </p:spPr>
        <p:txBody>
          <a:bodyPr/>
          <a:lstStyle/>
          <a:p>
            <a:pPr eaLnBrk="1" hangingPunct="1"/>
            <a:r>
              <a:rPr lang="en-US" altLang="en-US">
                <a:ea typeface="Adobe Heiti Std R"/>
              </a:rPr>
              <a:t>Quantitative Viral Load Assays</a:t>
            </a:r>
          </a:p>
        </p:txBody>
      </p:sp>
      <p:sp>
        <p:nvSpPr>
          <p:cNvPr id="40963"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Measure amount of HIV RNA circulating in patient plasma</a:t>
            </a:r>
          </a:p>
          <a:p>
            <a:pPr marL="457200" indent="-457200" eaLnBrk="1" hangingPunct="1">
              <a:buFont typeface="Arial" panose="020B0604020202020204" pitchFamily="34" charset="0"/>
              <a:buChar char="•"/>
            </a:pPr>
            <a:r>
              <a:rPr lang="en-US" altLang="en-US"/>
              <a:t>Methods: </a:t>
            </a:r>
          </a:p>
          <a:p>
            <a:pPr marL="857250" lvl="1" indent="-457200" eaLnBrk="1" hangingPunct="1">
              <a:buFont typeface="Arial" panose="020B0604020202020204" pitchFamily="34" charset="0"/>
              <a:buChar char="•"/>
            </a:pPr>
            <a:r>
              <a:rPr lang="en-US" altLang="en-US"/>
              <a:t>qPCR</a:t>
            </a:r>
          </a:p>
          <a:p>
            <a:pPr marL="857250" lvl="1" indent="-457200" eaLnBrk="1" hangingPunct="1">
              <a:buFont typeface="Arial" panose="020B0604020202020204" pitchFamily="34" charset="0"/>
              <a:buChar char="•"/>
            </a:pPr>
            <a:r>
              <a:rPr lang="en-US" altLang="en-US"/>
              <a:t>bDNA</a:t>
            </a:r>
          </a:p>
          <a:p>
            <a:pPr marL="457200" indent="-457200" eaLnBrk="1" hangingPunct="1">
              <a:buFont typeface="Arial" panose="020B0604020202020204" pitchFamily="34" charset="0"/>
              <a:buChar char="•"/>
            </a:pPr>
            <a:r>
              <a:rPr lang="en-US" altLang="en-US"/>
              <a:t>HIV RNA detectable about 11 days after infection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131763"/>
            <a:ext cx="9144000" cy="685800"/>
          </a:xfrm>
        </p:spPr>
        <p:txBody>
          <a:bodyPr/>
          <a:lstStyle/>
          <a:p>
            <a:pPr eaLnBrk="1" hangingPunct="1"/>
            <a:r>
              <a:rPr lang="en-US" altLang="en-US">
                <a:ea typeface="Adobe Heiti Std R"/>
              </a:rPr>
              <a:t>Quantitative Viral Load Assays</a:t>
            </a:r>
          </a:p>
        </p:txBody>
      </p:sp>
      <p:sp>
        <p:nvSpPr>
          <p:cNvPr id="43011"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Successful therapy with CART results in drop in viral load to an undetectable level</a:t>
            </a:r>
          </a:p>
          <a:p>
            <a:pPr marL="457200" indent="-457200" eaLnBrk="1" hangingPunct="1">
              <a:buFont typeface="Arial" panose="020B0604020202020204" pitchFamily="34" charset="0"/>
              <a:buChar char="•"/>
            </a:pPr>
            <a:r>
              <a:rPr lang="en-US" altLang="en-US"/>
              <a:t>A significant increase in viral load indicates a need for drug resistance testing and a possible change in CART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131763"/>
            <a:ext cx="9144000" cy="685800"/>
          </a:xfrm>
        </p:spPr>
        <p:txBody>
          <a:bodyPr/>
          <a:lstStyle/>
          <a:p>
            <a:pPr eaLnBrk="1" hangingPunct="1"/>
            <a:r>
              <a:rPr lang="en-US" altLang="en-US" sz="2800">
                <a:ea typeface="Adobe Heiti Std R"/>
              </a:rPr>
              <a:t>CD4 T-Cell Numbers and Plasma Viremia During </a:t>
            </a:r>
            <a:br>
              <a:rPr lang="en-US" altLang="en-US" sz="2800">
                <a:ea typeface="Adobe Heiti Std R"/>
              </a:rPr>
            </a:br>
            <a:r>
              <a:rPr lang="en-US" altLang="en-US" sz="2800">
                <a:ea typeface="Adobe Heiti Std R"/>
              </a:rPr>
              <a:t>HIV Infection</a:t>
            </a:r>
          </a:p>
        </p:txBody>
      </p:sp>
      <p:pic>
        <p:nvPicPr>
          <p:cNvPr id="9218" name="Picture 2" descr="D:\AMAR\FADC5\2016\08_Dec_Stevens; Clinical Immunology and Serology 4e_PPT\Stevens; Clinical Immunology and Serology 4e-20161208T070846Z\Stevens_ Clinical Immunology and Serology 4e\SAVE FOR WEB\F24_07.jpg"/>
          <p:cNvPicPr>
            <a:picLocks noChangeAspect="1" noChangeArrowheads="1"/>
          </p:cNvPicPr>
          <p:nvPr/>
        </p:nvPicPr>
        <p:blipFill>
          <a:blip r:embed="rId3" cstate="print"/>
          <a:srcRect/>
          <a:stretch>
            <a:fillRect/>
          </a:stretch>
        </p:blipFill>
        <p:spPr bwMode="auto">
          <a:xfrm>
            <a:off x="746975" y="1447800"/>
            <a:ext cx="7650050" cy="468317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131763"/>
            <a:ext cx="9144000" cy="685800"/>
          </a:xfrm>
        </p:spPr>
        <p:txBody>
          <a:bodyPr/>
          <a:lstStyle/>
          <a:p>
            <a:pPr eaLnBrk="1" hangingPunct="1"/>
            <a:r>
              <a:rPr lang="en-US" altLang="en-US">
                <a:ea typeface="Adobe Heiti Std R"/>
              </a:rPr>
              <a:t>Drug Resistance Testing</a:t>
            </a:r>
          </a:p>
        </p:txBody>
      </p:sp>
      <p:sp>
        <p:nvSpPr>
          <p:cNvPr id="3" name="Content Placeholder 2"/>
          <p:cNvSpPr>
            <a:spLocks noGrp="1"/>
          </p:cNvSpPr>
          <p:nvPr>
            <p:ph idx="1"/>
          </p:nvPr>
        </p:nvSpPr>
        <p:spPr/>
        <p:txBody>
          <a:bodyPr>
            <a:normAutofit lnSpcReduction="10000"/>
          </a:bodyPr>
          <a:lstStyle/>
          <a:p>
            <a:pPr marL="457200" indent="-457200" eaLnBrk="1" hangingPunct="1">
              <a:buFont typeface="Arial" panose="020B0604020202020204" pitchFamily="34" charset="0"/>
              <a:buChar char="•"/>
              <a:defRPr/>
            </a:pPr>
            <a:r>
              <a:rPr lang="en-US" dirty="0"/>
              <a:t>Genotype resistance assays</a:t>
            </a:r>
          </a:p>
          <a:p>
            <a:pPr marL="914400" lvl="1" indent="-457200" eaLnBrk="1" hangingPunct="1">
              <a:buFont typeface="Arial" panose="020B0604020202020204" pitchFamily="34" charset="0"/>
              <a:buChar char="•"/>
              <a:defRPr/>
            </a:pPr>
            <a:r>
              <a:rPr lang="en-US" dirty="0"/>
              <a:t>Performed in clinical laboratory settings</a:t>
            </a:r>
          </a:p>
          <a:p>
            <a:pPr marL="914400" lvl="1" indent="-457200" eaLnBrk="1" hangingPunct="1">
              <a:buFont typeface="Arial" panose="020B0604020202020204" pitchFamily="34" charset="0"/>
              <a:buChar char="•"/>
              <a:defRPr/>
            </a:pPr>
            <a:r>
              <a:rPr lang="en-US" dirty="0"/>
              <a:t>HIV reverse transcriptase and protease genes from RNA in patient plasma amplified by RT-PCR </a:t>
            </a:r>
          </a:p>
          <a:p>
            <a:pPr marL="914400" lvl="1" indent="-457200" eaLnBrk="1" hangingPunct="1">
              <a:buFont typeface="Arial" panose="020B0604020202020204" pitchFamily="34" charset="0"/>
              <a:buChar char="•"/>
              <a:defRPr/>
            </a:pPr>
            <a:r>
              <a:rPr lang="en-US" dirty="0"/>
              <a:t>Products sequenced and analyzed with software for mutations</a:t>
            </a:r>
          </a:p>
          <a:p>
            <a:pPr marL="914400" lvl="1" indent="-457200" eaLnBrk="1" hangingPunct="1">
              <a:buFont typeface="Arial" panose="020B0604020202020204" pitchFamily="34" charset="0"/>
              <a:buChar char="•"/>
              <a:defRPr/>
            </a:pPr>
            <a:r>
              <a:rPr lang="en-US" dirty="0"/>
              <a:t>Results reported as:</a:t>
            </a:r>
          </a:p>
          <a:p>
            <a:pPr marL="1314450" lvl="2" indent="-457200" eaLnBrk="1" hangingPunct="1">
              <a:buFont typeface="Arial" panose="020B0604020202020204" pitchFamily="34" charset="0"/>
              <a:buChar char="•"/>
              <a:defRPr/>
            </a:pPr>
            <a:r>
              <a:rPr lang="en-US" dirty="0"/>
              <a:t>Resistance</a:t>
            </a:r>
          </a:p>
          <a:p>
            <a:pPr marL="1314450" lvl="2" indent="-457200" eaLnBrk="1" hangingPunct="1">
              <a:buFont typeface="Arial" panose="020B0604020202020204" pitchFamily="34" charset="0"/>
              <a:buChar char="•"/>
              <a:defRPr/>
            </a:pPr>
            <a:r>
              <a:rPr lang="en-US" dirty="0"/>
              <a:t>Possible resistance</a:t>
            </a:r>
          </a:p>
          <a:p>
            <a:pPr marL="1314450" lvl="2" indent="-457200" eaLnBrk="1" hangingPunct="1">
              <a:buFont typeface="Arial" panose="020B0604020202020204" pitchFamily="34" charset="0"/>
              <a:buChar char="•"/>
              <a:defRPr/>
            </a:pPr>
            <a:r>
              <a:rPr lang="en-US" dirty="0"/>
              <a:t>No evidence of resistance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131763"/>
            <a:ext cx="9144000" cy="685800"/>
          </a:xfrm>
        </p:spPr>
        <p:txBody>
          <a:bodyPr/>
          <a:lstStyle/>
          <a:p>
            <a:pPr eaLnBrk="1" hangingPunct="1"/>
            <a:r>
              <a:rPr lang="en-US" altLang="en-US">
                <a:ea typeface="Adobe Heiti Std R"/>
              </a:rPr>
              <a:t>Drug Resistance Testing</a:t>
            </a:r>
          </a:p>
        </p:txBody>
      </p:sp>
      <p:sp>
        <p:nvSpPr>
          <p:cNvPr id="49155"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Phenotype resistance assays </a:t>
            </a:r>
          </a:p>
          <a:p>
            <a:pPr marL="914400" lvl="1" indent="-457200" eaLnBrk="1" hangingPunct="1">
              <a:buFont typeface="Arial" panose="020B0604020202020204" pitchFamily="34" charset="0"/>
              <a:buChar char="•"/>
            </a:pPr>
            <a:r>
              <a:rPr lang="en-US" altLang="en-US"/>
              <a:t>Determine ability of HIV from clinical samples to grow in presence of antiretroviral drugs</a:t>
            </a:r>
          </a:p>
          <a:p>
            <a:pPr marL="914400" lvl="1" indent="-457200" eaLnBrk="1" hangingPunct="1">
              <a:buFont typeface="Arial" panose="020B0604020202020204" pitchFamily="34" charset="0"/>
              <a:buChar char="•"/>
            </a:pPr>
            <a:r>
              <a:rPr lang="en-US" altLang="en-US"/>
              <a:t>Involve sophisticated technologies only performed by specialized reference laboratories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131763"/>
            <a:ext cx="9144000" cy="685800"/>
          </a:xfrm>
        </p:spPr>
        <p:txBody>
          <a:bodyPr/>
          <a:lstStyle/>
          <a:p>
            <a:pPr eaLnBrk="1" hangingPunct="1"/>
            <a:r>
              <a:rPr lang="en-US" altLang="en-US">
                <a:ea typeface="Adobe Heiti Std R"/>
              </a:rPr>
              <a:t>Testing of Infants Younger Than 18 Months</a:t>
            </a:r>
          </a:p>
        </p:txBody>
      </p:sp>
      <p:sp>
        <p:nvSpPr>
          <p:cNvPr id="51203"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Maternal antibodies in infant serum can complicate serologic test results</a:t>
            </a:r>
          </a:p>
          <a:p>
            <a:pPr marL="457200" indent="-457200" eaLnBrk="1" hangingPunct="1">
              <a:buFont typeface="Arial" panose="020B0604020202020204" pitchFamily="34" charset="0"/>
              <a:buChar char="•"/>
            </a:pPr>
            <a:r>
              <a:rPr lang="en-US" altLang="en-US"/>
              <a:t>Molecular methods are used for diagnosis</a:t>
            </a:r>
          </a:p>
          <a:p>
            <a:pPr marL="457200" indent="-457200" eaLnBrk="1" hangingPunct="1">
              <a:buFont typeface="Arial" panose="020B0604020202020204" pitchFamily="34" charset="0"/>
              <a:buChar char="•"/>
            </a:pPr>
            <a:r>
              <a:rPr lang="en-US" altLang="en-US"/>
              <a:t>Qualitative HIV-1 DNA PCR using infant’s peripheral blood mononuclear cells is the preferred method</a:t>
            </a:r>
          </a:p>
          <a:p>
            <a:pPr marL="457200" indent="-457200" eaLnBrk="1" hangingPunct="1">
              <a:buFont typeface="Arial" panose="020B0604020202020204" pitchFamily="34" charset="0"/>
              <a:buChar char="•"/>
            </a:pPr>
            <a:r>
              <a:rPr lang="en-US" altLang="en-US"/>
              <a:t>Serologic testing at 12 to 18 months of age may be used to confirm diagnosis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3" name="Content Placeholder 2"/>
          <p:cNvSpPr>
            <a:spLocks noGrp="1"/>
          </p:cNvSpPr>
          <p:nvPr>
            <p:ph idx="1"/>
          </p:nvPr>
        </p:nvSpPr>
        <p:spPr/>
        <p:txBody>
          <a:bodyPr>
            <a:normAutofit fontScale="77500" lnSpcReduction="20000"/>
          </a:bodyPr>
          <a:lstStyle/>
          <a:p>
            <a:pPr marL="457200" indent="-457200" eaLnBrk="1" hangingPunct="1">
              <a:buFont typeface="Arial" panose="020B0604020202020204" pitchFamily="34" charset="0"/>
              <a:buChar char="•"/>
              <a:defRPr/>
            </a:pPr>
            <a:r>
              <a:rPr lang="en-US" dirty="0"/>
              <a:t>HIV-1 is the cause of the majority of AIDS cases throughout the world.</a:t>
            </a:r>
          </a:p>
          <a:p>
            <a:pPr marL="457200" indent="-457200" eaLnBrk="1" hangingPunct="1">
              <a:buFont typeface="Arial" panose="020B0604020202020204" pitchFamily="34" charset="0"/>
              <a:buChar char="•"/>
              <a:defRPr/>
            </a:pPr>
            <a:r>
              <a:rPr lang="en-US" dirty="0"/>
              <a:t>Transmission of HIV occurs:</a:t>
            </a:r>
          </a:p>
          <a:p>
            <a:pPr marL="857250" lvl="1" indent="-457200" eaLnBrk="1" hangingPunct="1">
              <a:buFont typeface="Arial" panose="020B0604020202020204" pitchFamily="34" charset="0"/>
              <a:buChar char="•"/>
              <a:defRPr/>
            </a:pPr>
            <a:r>
              <a:rPr lang="en-US" dirty="0"/>
              <a:t>By intimate sexual contact</a:t>
            </a:r>
          </a:p>
          <a:p>
            <a:pPr marL="857250" lvl="1" indent="-457200" eaLnBrk="1" hangingPunct="1">
              <a:buFont typeface="Arial" panose="020B0604020202020204" pitchFamily="34" charset="0"/>
              <a:buChar char="•"/>
              <a:defRPr/>
            </a:pPr>
            <a:r>
              <a:rPr lang="en-US" dirty="0"/>
              <a:t>By contact with contaminated blood or body fluids</a:t>
            </a:r>
          </a:p>
          <a:p>
            <a:pPr marL="857250" lvl="1" indent="-457200" eaLnBrk="1" hangingPunct="1">
              <a:buFont typeface="Arial" panose="020B0604020202020204" pitchFamily="34" charset="0"/>
              <a:buChar char="•"/>
              <a:defRPr/>
            </a:pPr>
            <a:r>
              <a:rPr lang="en-US" dirty="0"/>
              <a:t>Perinatally</a:t>
            </a:r>
          </a:p>
          <a:p>
            <a:pPr marL="457200" indent="-457200" eaLnBrk="1" hangingPunct="1">
              <a:buFont typeface="Arial" panose="020B0604020202020204" pitchFamily="34" charset="0"/>
              <a:buChar char="•"/>
              <a:defRPr/>
            </a:pPr>
            <a:r>
              <a:rPr lang="en-US" dirty="0"/>
              <a:t>HIV is a retrovirus with three structural genes:</a:t>
            </a:r>
          </a:p>
          <a:p>
            <a:pPr marL="857250" lvl="1" indent="-457200" eaLnBrk="1" hangingPunct="1">
              <a:buFont typeface="Arial" panose="020B0604020202020204" pitchFamily="34" charset="0"/>
              <a:buChar char="•"/>
              <a:defRPr/>
            </a:pPr>
            <a:r>
              <a:rPr lang="en-US" dirty="0"/>
              <a:t>gag</a:t>
            </a:r>
          </a:p>
          <a:p>
            <a:pPr marL="857250" lvl="1" indent="-457200" eaLnBrk="1" hangingPunct="1">
              <a:buFont typeface="Arial" panose="020B0604020202020204" pitchFamily="34" charset="0"/>
              <a:buChar char="•"/>
              <a:defRPr/>
            </a:pPr>
            <a:r>
              <a:rPr lang="en-US" dirty="0"/>
              <a:t>pol</a:t>
            </a:r>
          </a:p>
          <a:p>
            <a:pPr marL="857250" lvl="1" indent="-457200" eaLnBrk="1" hangingPunct="1">
              <a:buFont typeface="Arial" panose="020B0604020202020204" pitchFamily="34" charset="0"/>
              <a:buChar char="•"/>
              <a:defRPr/>
            </a:pPr>
            <a:r>
              <a:rPr lang="en-US" dirty="0"/>
              <a:t>env</a:t>
            </a:r>
          </a:p>
          <a:p>
            <a:pPr marL="457200" indent="-457200" eaLnBrk="1" hangingPunct="1">
              <a:buFont typeface="Arial" panose="020B0604020202020204" pitchFamily="34" charset="0"/>
              <a:buChar char="•"/>
              <a:defRPr/>
            </a:pPr>
            <a:r>
              <a:rPr lang="en-US" dirty="0"/>
              <a:t>The primary targets of HIV infection are CD4 T cells and macrophages; CD4 serves as the main receptor for entry of the virus into the host cells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131763"/>
            <a:ext cx="9144000" cy="685800"/>
          </a:xfrm>
        </p:spPr>
        <p:txBody>
          <a:bodyPr/>
          <a:lstStyle/>
          <a:p>
            <a:pPr eaLnBrk="1" hangingPunct="1"/>
            <a:r>
              <a:rPr lang="en-US" altLang="en-US">
                <a:ea typeface="Adobe Heiti Std R"/>
              </a:rPr>
              <a:t>Human Immunodeficiency Virus (HIV)</a:t>
            </a:r>
          </a:p>
        </p:txBody>
      </p:sp>
      <p:sp>
        <p:nvSpPr>
          <p:cNvPr id="3" name="Content Placeholder 2"/>
          <p:cNvSpPr>
            <a:spLocks noGrp="1"/>
          </p:cNvSpPr>
          <p:nvPr>
            <p:ph idx="1"/>
          </p:nvPr>
        </p:nvSpPr>
        <p:spPr/>
        <p:txBody>
          <a:bodyPr/>
          <a:lstStyle/>
          <a:p>
            <a:pPr marL="457200" indent="-457200" eaLnBrk="1" hangingPunct="1">
              <a:buFont typeface="Arial" panose="020B0604020202020204" pitchFamily="34" charset="0"/>
              <a:buChar char="•"/>
              <a:defRPr/>
            </a:pPr>
            <a:r>
              <a:rPr lang="en-US" dirty="0"/>
              <a:t>Cause of AIDS</a:t>
            </a:r>
          </a:p>
          <a:p>
            <a:pPr marL="457200" indent="-457200" eaLnBrk="1" hangingPunct="1">
              <a:buFont typeface="Arial" panose="020B0604020202020204" pitchFamily="34" charset="0"/>
              <a:buChar char="•"/>
              <a:defRPr/>
            </a:pPr>
            <a:r>
              <a:rPr lang="en-US" dirty="0"/>
              <a:t>HIV-1</a:t>
            </a:r>
          </a:p>
          <a:p>
            <a:pPr marL="914400" lvl="1" indent="-457200" eaLnBrk="1" hangingPunct="1">
              <a:buFont typeface="Arial" panose="020B0604020202020204" pitchFamily="34" charset="0"/>
              <a:buChar char="•"/>
              <a:defRPr/>
            </a:pPr>
            <a:r>
              <a:rPr lang="en-US" dirty="0"/>
              <a:t>Cause of most HIV infections worldwide</a:t>
            </a:r>
          </a:p>
          <a:p>
            <a:pPr marL="914400" lvl="1" indent="-457200" eaLnBrk="1" hangingPunct="1">
              <a:buFont typeface="Arial" panose="020B0604020202020204" pitchFamily="34" charset="0"/>
              <a:buChar char="•"/>
              <a:defRPr/>
            </a:pPr>
            <a:r>
              <a:rPr lang="en-US" dirty="0"/>
              <a:t>Four groups (M, O, N, P)</a:t>
            </a:r>
          </a:p>
          <a:p>
            <a:pPr marL="914400" lvl="1" indent="-457200" eaLnBrk="1" hangingPunct="1">
              <a:buFont typeface="Arial" panose="020B0604020202020204" pitchFamily="34" charset="0"/>
              <a:buChar char="•"/>
              <a:defRPr/>
            </a:pPr>
            <a:r>
              <a:rPr lang="en-US" dirty="0"/>
              <a:t>Nine subtypes in group M (A, B, C, D, F, G, H, J, K)</a:t>
            </a:r>
          </a:p>
          <a:p>
            <a:pPr marL="457200" indent="-457200" eaLnBrk="1" hangingPunct="1">
              <a:buFont typeface="Arial" panose="020B0604020202020204" pitchFamily="34" charset="0"/>
              <a:buChar char="•"/>
              <a:defRPr/>
            </a:pPr>
            <a:r>
              <a:rPr lang="en-US" dirty="0"/>
              <a:t>HIV-2</a:t>
            </a:r>
          </a:p>
          <a:p>
            <a:pPr marL="914400" lvl="1" indent="-457200" eaLnBrk="1" hangingPunct="1">
              <a:buFont typeface="Arial" panose="020B0604020202020204" pitchFamily="34" charset="0"/>
              <a:buChar char="•"/>
              <a:defRPr/>
            </a:pPr>
            <a:r>
              <a:rPr lang="en-US" dirty="0"/>
              <a:t>Originated in West Africa</a:t>
            </a:r>
          </a:p>
          <a:p>
            <a:pPr marL="914400" lvl="1" indent="-457200" eaLnBrk="1" hangingPunct="1">
              <a:buFont typeface="Arial" panose="020B0604020202020204" pitchFamily="34" charset="0"/>
              <a:buChar char="•"/>
              <a:defRPr/>
            </a:pPr>
            <a:r>
              <a:rPr lang="en-US" dirty="0"/>
              <a:t>Causes fewer cases</a:t>
            </a:r>
          </a:p>
          <a:p>
            <a:pPr eaLnBrk="1" hangingPunct="1">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3" name="Content Placeholder 2"/>
          <p:cNvSpPr>
            <a:spLocks noGrp="1"/>
          </p:cNvSpPr>
          <p:nvPr>
            <p:ph idx="1"/>
          </p:nvPr>
        </p:nvSpPr>
        <p:spPr>
          <a:xfrm>
            <a:off x="457200" y="1524000"/>
            <a:ext cx="8229600" cy="4953000"/>
          </a:xfrm>
        </p:spPr>
        <p:txBody>
          <a:bodyPr>
            <a:normAutofit fontScale="85000" lnSpcReduction="20000"/>
          </a:bodyPr>
          <a:lstStyle/>
          <a:p>
            <a:pPr marL="457200" indent="-457200" eaLnBrk="1" hangingPunct="1">
              <a:buFont typeface="Arial" panose="020B0604020202020204" pitchFamily="34" charset="0"/>
              <a:buChar char="•"/>
              <a:defRPr/>
            </a:pPr>
            <a:r>
              <a:rPr lang="en-US" dirty="0"/>
              <a:t>Although the body mounts innate defenses and produces specific antibodies and cytotoxic T-cell responses against HIV, the virus has developed several escape mechanisms that allow it to persist</a:t>
            </a:r>
          </a:p>
          <a:p>
            <a:pPr marL="457200" indent="-457200" eaLnBrk="1" hangingPunct="1">
              <a:buFont typeface="Arial" panose="020B0604020202020204" pitchFamily="34" charset="0"/>
              <a:buChar char="•"/>
              <a:defRPr/>
            </a:pPr>
            <a:r>
              <a:rPr lang="en-US" dirty="0"/>
              <a:t>There are three phases in the natural course of HIV infection:</a:t>
            </a:r>
          </a:p>
          <a:p>
            <a:pPr marL="857250" lvl="1" indent="-457200" eaLnBrk="1" hangingPunct="1">
              <a:buFont typeface="Arial" panose="020B0604020202020204" pitchFamily="34" charset="0"/>
              <a:buChar char="•"/>
              <a:defRPr/>
            </a:pPr>
            <a:r>
              <a:rPr lang="en-US" dirty="0"/>
              <a:t>Primary infection</a:t>
            </a:r>
          </a:p>
          <a:p>
            <a:pPr marL="857250" lvl="1" indent="-457200" eaLnBrk="1" hangingPunct="1">
              <a:buFont typeface="Arial" panose="020B0604020202020204" pitchFamily="34" charset="0"/>
              <a:buChar char="•"/>
              <a:defRPr/>
            </a:pPr>
            <a:r>
              <a:rPr lang="en-US" dirty="0"/>
              <a:t>Latency</a:t>
            </a:r>
          </a:p>
          <a:p>
            <a:pPr marL="857250" lvl="1" indent="-457200" eaLnBrk="1" hangingPunct="1">
              <a:buFont typeface="Arial" panose="020B0604020202020204" pitchFamily="34" charset="0"/>
              <a:buChar char="•"/>
              <a:defRPr/>
            </a:pPr>
            <a:r>
              <a:rPr lang="en-US" dirty="0"/>
              <a:t>AIDS</a:t>
            </a:r>
          </a:p>
          <a:p>
            <a:pPr marL="457200" indent="-457200" eaLnBrk="1" hangingPunct="1">
              <a:buFont typeface="Arial" panose="020B0604020202020204" pitchFamily="34" charset="0"/>
              <a:buChar char="•"/>
              <a:defRPr/>
            </a:pPr>
            <a:r>
              <a:rPr lang="en-US" dirty="0"/>
              <a:t>Treatment with CART is recommended for all HIV-infected persons and has resulted in delayed disease progression, decreased mortality, and reduced perinatal transmission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55299" name="Content Placeholder 2"/>
          <p:cNvSpPr>
            <a:spLocks noGrp="1"/>
          </p:cNvSpPr>
          <p:nvPr>
            <p:ph idx="1"/>
          </p:nvPr>
        </p:nvSpPr>
        <p:spPr>
          <a:xfrm>
            <a:off x="457200" y="1524000"/>
            <a:ext cx="8229600" cy="5181600"/>
          </a:xfrm>
        </p:spPr>
        <p:txBody>
          <a:bodyPr/>
          <a:lstStyle/>
          <a:p>
            <a:pPr marL="457200" indent="-457200" eaLnBrk="1" hangingPunct="1">
              <a:buFont typeface="Arial" panose="020B0604020202020204" pitchFamily="34" charset="0"/>
              <a:buChar char="•"/>
            </a:pPr>
            <a:r>
              <a:rPr lang="en-US" altLang="en-US" sz="2600"/>
              <a:t>The current Centers for Disease Control and Prevention testing algorithm for HIV infection consists of screening by a fourth-generation immunoassay that detects HIV-1 and HIV-2 antibodies and p24 antigen</a:t>
            </a:r>
          </a:p>
          <a:p>
            <a:pPr marL="857250" lvl="1" indent="-457200" eaLnBrk="1" hangingPunct="1">
              <a:buFont typeface="Arial" panose="020B0604020202020204" pitchFamily="34" charset="0"/>
              <a:buChar char="•"/>
            </a:pPr>
            <a:r>
              <a:rPr lang="en-US" altLang="en-US" sz="2400"/>
              <a:t>Positive results are confirmed with a rapid EIA that distinguishes between HIV-1 and HIV-2</a:t>
            </a:r>
          </a:p>
          <a:p>
            <a:pPr marL="857250" lvl="1" indent="-457200" eaLnBrk="1" hangingPunct="1">
              <a:buFont typeface="Arial" panose="020B0604020202020204" pitchFamily="34" charset="0"/>
              <a:buChar char="•"/>
            </a:pPr>
            <a:r>
              <a:rPr lang="en-US" altLang="en-US" sz="2400"/>
              <a:t>Discrepant results are resolved by nucleic acid testing</a:t>
            </a:r>
          </a:p>
          <a:p>
            <a:pPr marL="457200" indent="-457200" eaLnBrk="1" hangingPunct="1">
              <a:buFont typeface="Arial" panose="020B0604020202020204" pitchFamily="34" charset="0"/>
              <a:buChar char="•"/>
            </a:pPr>
            <a:r>
              <a:rPr lang="en-US" altLang="en-US" sz="2600"/>
              <a:t>The current algorithm is more accurate and faster than screening with an ELISA and confirming positive results with a Western blot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56323"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Patients with HIV infection are routinely monitored by performing CD4 T-cell enumeration and viral load testing</a:t>
            </a:r>
          </a:p>
          <a:p>
            <a:pPr marL="457200" indent="-457200" eaLnBrk="1" hangingPunct="1">
              <a:buFont typeface="Arial" panose="020B0604020202020204" pitchFamily="34" charset="0"/>
              <a:buChar char="•"/>
            </a:pPr>
            <a:r>
              <a:rPr lang="en-US" altLang="en-US"/>
              <a:t>Molecular methods play an important role in resolving discrepant screening results, monitoring patient viral load during CART, detecting antiviral drug resistance, and diagnosing infections in infants younger than 18 months of age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131763"/>
            <a:ext cx="9144000" cy="685800"/>
          </a:xfrm>
        </p:spPr>
        <p:txBody>
          <a:bodyPr/>
          <a:lstStyle/>
          <a:p>
            <a:pPr eaLnBrk="1" hangingPunct="1"/>
            <a:r>
              <a:rPr lang="en-US" altLang="en-US">
                <a:ea typeface="Adobe Heiti Std R"/>
              </a:rPr>
              <a:t>Modes of HIV Transmission</a:t>
            </a:r>
          </a:p>
        </p:txBody>
      </p:sp>
      <p:sp>
        <p:nvSpPr>
          <p:cNvPr id="3" name="Content Placeholder 2"/>
          <p:cNvSpPr>
            <a:spLocks noGrp="1"/>
          </p:cNvSpPr>
          <p:nvPr>
            <p:ph idx="1"/>
          </p:nvPr>
        </p:nvSpPr>
        <p:spPr/>
        <p:txBody>
          <a:bodyPr>
            <a:normAutofit fontScale="92500" lnSpcReduction="20000"/>
          </a:bodyPr>
          <a:lstStyle/>
          <a:p>
            <a:pPr marL="457200" indent="-457200" eaLnBrk="1" hangingPunct="1">
              <a:buFont typeface="Arial" panose="020B0604020202020204" pitchFamily="34" charset="0"/>
              <a:buChar char="•"/>
              <a:defRPr/>
            </a:pPr>
            <a:r>
              <a:rPr lang="en-US" dirty="0"/>
              <a:t>Sexual contact</a:t>
            </a:r>
          </a:p>
          <a:p>
            <a:pPr marL="914400" lvl="1" indent="-457200" eaLnBrk="1" hangingPunct="1">
              <a:buFont typeface="Arial" panose="020B0604020202020204" pitchFamily="34" charset="0"/>
              <a:buChar char="•"/>
              <a:defRPr/>
            </a:pPr>
            <a:r>
              <a:rPr lang="en-US" dirty="0"/>
              <a:t>Intimate contact involving exchange of body fluids </a:t>
            </a:r>
          </a:p>
          <a:p>
            <a:pPr marL="914400" lvl="1" indent="-457200" eaLnBrk="1" hangingPunct="1">
              <a:buFont typeface="Arial" panose="020B0604020202020204" pitchFamily="34" charset="0"/>
              <a:buChar char="•"/>
              <a:defRPr/>
            </a:pPr>
            <a:r>
              <a:rPr lang="en-US" dirty="0"/>
              <a:t>Responsible for majority of cases</a:t>
            </a:r>
          </a:p>
          <a:p>
            <a:pPr marL="457200" indent="-457200" eaLnBrk="1" hangingPunct="1">
              <a:buFont typeface="Arial" panose="020B0604020202020204" pitchFamily="34" charset="0"/>
              <a:buChar char="•"/>
              <a:defRPr/>
            </a:pPr>
            <a:r>
              <a:rPr lang="en-US" dirty="0"/>
              <a:t>Contact with blood or other body fluids</a:t>
            </a:r>
          </a:p>
          <a:p>
            <a:pPr marL="914400" lvl="1" indent="-457200" eaLnBrk="1" hangingPunct="1">
              <a:buFont typeface="Arial" panose="020B0604020202020204" pitchFamily="34" charset="0"/>
              <a:buChar char="•"/>
              <a:defRPr/>
            </a:pPr>
            <a:r>
              <a:rPr lang="en-US" dirty="0"/>
              <a:t>IV drug use</a:t>
            </a:r>
          </a:p>
          <a:p>
            <a:pPr marL="914400" lvl="1" indent="-457200" eaLnBrk="1" hangingPunct="1">
              <a:buFont typeface="Arial" panose="020B0604020202020204" pitchFamily="34" charset="0"/>
              <a:buChar char="•"/>
              <a:defRPr/>
            </a:pPr>
            <a:r>
              <a:rPr lang="en-US" dirty="0"/>
              <a:t>Recipients of transfusions, other blood products</a:t>
            </a:r>
          </a:p>
          <a:p>
            <a:pPr marL="914400" lvl="1" indent="-457200" eaLnBrk="1" hangingPunct="1">
              <a:buFont typeface="Arial" panose="020B0604020202020204" pitchFamily="34" charset="0"/>
              <a:buChar char="•"/>
              <a:defRPr/>
            </a:pPr>
            <a:r>
              <a:rPr lang="en-US" dirty="0"/>
              <a:t>Occupational injury (direct needlestick or mucous membrane exposure)</a:t>
            </a:r>
          </a:p>
          <a:p>
            <a:pPr marL="457200" indent="-457200" eaLnBrk="1" hangingPunct="1">
              <a:buFont typeface="Arial" panose="020B0604020202020204" pitchFamily="34" charset="0"/>
              <a:buChar char="•"/>
              <a:defRPr/>
            </a:pPr>
            <a:r>
              <a:rPr lang="en-US" dirty="0"/>
              <a:t>Perinatal</a:t>
            </a:r>
          </a:p>
          <a:p>
            <a:pPr marL="914400" lvl="1" indent="-457200" eaLnBrk="1" hangingPunct="1">
              <a:buFont typeface="Arial" panose="020B0604020202020204" pitchFamily="34" charset="0"/>
              <a:buChar char="•"/>
              <a:defRPr/>
            </a:pPr>
            <a:r>
              <a:rPr lang="en-US" dirty="0"/>
              <a:t>Mother to child: before, during, or after birth (through breast milk)</a:t>
            </a:r>
          </a:p>
          <a:p>
            <a:pPr eaLnBrk="1" hangingPunct="1">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a:ea typeface="Adobe Heiti Std R"/>
              </a:rPr>
              <a:t>Characteristics of HIV</a:t>
            </a:r>
          </a:p>
        </p:txBody>
      </p:sp>
      <p:sp>
        <p:nvSpPr>
          <p:cNvPr id="4" name="Content Placeholder 3"/>
          <p:cNvSpPr>
            <a:spLocks noGrp="1"/>
          </p:cNvSpPr>
          <p:nvPr>
            <p:ph sz="half" idx="1"/>
          </p:nvPr>
        </p:nvSpPr>
        <p:spPr>
          <a:xfrm>
            <a:off x="457200" y="1600200"/>
            <a:ext cx="8305800" cy="4525963"/>
          </a:xfrm>
        </p:spPr>
        <p:txBody>
          <a:bodyPr>
            <a:normAutofit/>
          </a:bodyPr>
          <a:lstStyle/>
          <a:p>
            <a:pPr marL="457200" indent="-457200" eaLnBrk="1" hangingPunct="1">
              <a:buFont typeface="Arial" panose="020B0604020202020204" pitchFamily="34" charset="0"/>
              <a:buChar char="•"/>
              <a:defRPr/>
            </a:pPr>
            <a:r>
              <a:rPr lang="en-US" dirty="0"/>
              <a:t>Retrovirus</a:t>
            </a:r>
          </a:p>
          <a:p>
            <a:pPr marL="457200" indent="-457200" eaLnBrk="1" hangingPunct="1">
              <a:buFont typeface="Arial" panose="020B0604020202020204" pitchFamily="34" charset="0"/>
              <a:buChar char="•"/>
              <a:defRPr/>
            </a:pPr>
            <a:r>
              <a:rPr lang="en-US" dirty="0"/>
              <a:t>Contains two copies of ssRNA</a:t>
            </a:r>
          </a:p>
          <a:p>
            <a:pPr marL="457200" indent="-457200" eaLnBrk="1" hangingPunct="1">
              <a:buFont typeface="Arial" panose="020B0604020202020204" pitchFamily="34" charset="0"/>
              <a:buChar char="•"/>
              <a:defRPr/>
            </a:pPr>
            <a:r>
              <a:rPr lang="en-US" dirty="0"/>
              <a:t>Reverse transcriptase transcribes the viral RNA into DNA</a:t>
            </a:r>
          </a:p>
          <a:p>
            <a:pPr marL="457200" indent="-457200" eaLnBrk="1" hangingPunct="1">
              <a:buFont typeface="Arial" panose="020B0604020202020204" pitchFamily="34" charset="0"/>
              <a:buChar char="•"/>
              <a:defRPr/>
            </a:pPr>
            <a:r>
              <a:rPr lang="en-US" dirty="0"/>
              <a:t>Surrounded by protein coat (capsid)</a:t>
            </a:r>
          </a:p>
          <a:p>
            <a:pPr marL="457200" indent="-457200" eaLnBrk="1" hangingPunct="1">
              <a:buFont typeface="Arial" panose="020B0604020202020204" pitchFamily="34" charset="0"/>
              <a:buChar char="•"/>
              <a:defRPr/>
            </a:pPr>
            <a:r>
              <a:rPr lang="en-US" dirty="0"/>
              <a:t>Outer envelope of glycoproteins embedded in lipid bilayer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a:ea typeface="Adobe Heiti Std R"/>
              </a:rPr>
              <a:t>Characteristics of HIV</a:t>
            </a:r>
          </a:p>
        </p:txBody>
      </p:sp>
      <p:pic>
        <p:nvPicPr>
          <p:cNvPr id="1026" name="Picture 2" descr="D:\AMAR\FADC5\2016\08_Dec_Stevens; Clinical Immunology and Serology 4e_PPT\Stevens; Clinical Immunology and Serology 4e-20161208T070846Z\Stevens_ Clinical Immunology and Serology 4e\SAVE FOR WEB\F24_01.jpg"/>
          <p:cNvPicPr>
            <a:picLocks noChangeAspect="1" noChangeArrowheads="1"/>
          </p:cNvPicPr>
          <p:nvPr/>
        </p:nvPicPr>
        <p:blipFill>
          <a:blip r:embed="rId3" cstate="print"/>
          <a:srcRect/>
          <a:stretch>
            <a:fillRect/>
          </a:stretch>
        </p:blipFill>
        <p:spPr bwMode="auto">
          <a:xfrm>
            <a:off x="618186" y="1537570"/>
            <a:ext cx="7916214" cy="467924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0" y="131763"/>
            <a:ext cx="9144000" cy="685800"/>
          </a:xfrm>
        </p:spPr>
        <p:txBody>
          <a:bodyPr/>
          <a:lstStyle/>
          <a:p>
            <a:pPr eaLnBrk="1" hangingPunct="1"/>
            <a:r>
              <a:rPr lang="en-US" altLang="en-US">
                <a:ea typeface="Adobe Heiti Std R"/>
              </a:rPr>
              <a:t>HIV Genome</a:t>
            </a:r>
          </a:p>
        </p:txBody>
      </p:sp>
      <p:pic>
        <p:nvPicPr>
          <p:cNvPr id="2050" name="Picture 2" descr="D:\AMAR\FADC5\2016\08_Dec_Stevens; Clinical Immunology and Serology 4e_PPT\Stevens; Clinical Immunology and Serology 4e-20161208T070846Z\Stevens_ Clinical Immunology and Serology 4e\SAVE FOR WEB\F24_02.jpg"/>
          <p:cNvPicPr>
            <a:picLocks noChangeAspect="1" noChangeArrowheads="1"/>
          </p:cNvPicPr>
          <p:nvPr/>
        </p:nvPicPr>
        <p:blipFill>
          <a:blip r:embed="rId3" cstate="print"/>
          <a:srcRect/>
          <a:stretch>
            <a:fillRect/>
          </a:stretch>
        </p:blipFill>
        <p:spPr bwMode="auto">
          <a:xfrm>
            <a:off x="457200" y="1912220"/>
            <a:ext cx="8229600" cy="417049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a:ea typeface="Adobe Heiti Std R"/>
              </a:rPr>
              <a:t>Replication of HIV</a:t>
            </a:r>
          </a:p>
        </p:txBody>
      </p:sp>
      <p:sp>
        <p:nvSpPr>
          <p:cNvPr id="14339" name="Content Placeholder 3"/>
          <p:cNvSpPr>
            <a:spLocks noGrp="1"/>
          </p:cNvSpPr>
          <p:nvPr>
            <p:ph sz="half" idx="1"/>
          </p:nvPr>
        </p:nvSpPr>
        <p:spPr/>
        <p:txBody>
          <a:bodyPr/>
          <a:lstStyle/>
          <a:p>
            <a:pPr marL="457200" indent="-457200" eaLnBrk="1" hangingPunct="1">
              <a:buFont typeface="Arial" panose="020B0604020202020204" pitchFamily="34" charset="0"/>
              <a:buChar char="•"/>
            </a:pPr>
            <a:r>
              <a:rPr lang="en-US" altLang="en-US"/>
              <a:t>Attachment of HIV to host cell</a:t>
            </a:r>
          </a:p>
          <a:p>
            <a:pPr marL="457200" indent="-457200" eaLnBrk="1" hangingPunct="1">
              <a:buFont typeface="Arial" panose="020B0604020202020204" pitchFamily="34" charset="0"/>
              <a:buChar char="•"/>
            </a:pPr>
            <a:r>
              <a:rPr lang="en-US" altLang="en-US"/>
              <a:t>Main target: CD4 Th</a:t>
            </a:r>
          </a:p>
          <a:p>
            <a:pPr marL="457200" indent="-457200" eaLnBrk="1" hangingPunct="1">
              <a:buFont typeface="Arial" panose="020B0604020202020204" pitchFamily="34" charset="0"/>
              <a:buChar char="•"/>
            </a:pPr>
            <a:r>
              <a:rPr lang="en-US" altLang="en-US"/>
              <a:t>Coreceptor required</a:t>
            </a:r>
          </a:p>
          <a:p>
            <a:pPr marL="457200" indent="-457200" eaLnBrk="1" hangingPunct="1">
              <a:buFont typeface="Arial" panose="020B0604020202020204" pitchFamily="34" charset="0"/>
              <a:buChar char="•"/>
            </a:pPr>
            <a:r>
              <a:rPr lang="en-US" altLang="en-US"/>
              <a:t>Fusion and uncoating</a:t>
            </a:r>
          </a:p>
          <a:p>
            <a:pPr marL="457200" indent="-457200" eaLnBrk="1" hangingPunct="1">
              <a:buFont typeface="Arial" panose="020B0604020202020204" pitchFamily="34" charset="0"/>
              <a:buChar char="•"/>
            </a:pPr>
            <a:r>
              <a:rPr lang="en-US" altLang="en-US"/>
              <a:t>Reverse transcriptase converts viral RNA into complementary DNA</a:t>
            </a:r>
          </a:p>
        </p:txBody>
      </p:sp>
      <p:pic>
        <p:nvPicPr>
          <p:cNvPr id="3074" name="Picture 2" descr="D:\AMAR\FADC5\2016\08_Dec_Stevens; Clinical Immunology and Serology 4e_PPT\Stevens; Clinical Immunology and Serology 4e-20161208T070846Z\Stevens_ Clinical Immunology and Serology 4e\SAVE FOR WEB\F24_03.jpg"/>
          <p:cNvPicPr>
            <a:picLocks noChangeAspect="1" noChangeArrowheads="1"/>
          </p:cNvPicPr>
          <p:nvPr/>
        </p:nvPicPr>
        <p:blipFill>
          <a:blip r:embed="rId3" cstate="print"/>
          <a:srcRect/>
          <a:stretch>
            <a:fillRect/>
          </a:stretch>
        </p:blipFill>
        <p:spPr bwMode="auto">
          <a:xfrm>
            <a:off x="4419600" y="1716541"/>
            <a:ext cx="4267200" cy="43815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a:ea typeface="Adobe Heiti Std R"/>
              </a:rPr>
              <a:t>Replication of HIV</a:t>
            </a:r>
          </a:p>
        </p:txBody>
      </p:sp>
      <p:sp>
        <p:nvSpPr>
          <p:cNvPr id="4" name="Content Placeholder 3"/>
          <p:cNvSpPr>
            <a:spLocks noGrp="1"/>
          </p:cNvSpPr>
          <p:nvPr>
            <p:ph sz="half" idx="1"/>
          </p:nvPr>
        </p:nvSpPr>
        <p:spPr/>
        <p:txBody>
          <a:bodyPr>
            <a:normAutofit lnSpcReduction="10000"/>
          </a:bodyPr>
          <a:lstStyle/>
          <a:p>
            <a:pPr marL="457200" indent="-457200" eaLnBrk="1" hangingPunct="1">
              <a:buFont typeface="Arial" panose="020B0604020202020204" pitchFamily="34" charset="0"/>
              <a:buChar char="•"/>
              <a:defRPr/>
            </a:pPr>
            <a:r>
              <a:rPr lang="en-US" dirty="0"/>
              <a:t>DNA integrated into host genome as a provirus</a:t>
            </a:r>
          </a:p>
          <a:p>
            <a:pPr marL="457200" indent="-457200" eaLnBrk="1" hangingPunct="1">
              <a:buFont typeface="Arial" panose="020B0604020202020204" pitchFamily="34" charset="0"/>
              <a:buChar char="•"/>
              <a:defRPr/>
            </a:pPr>
            <a:r>
              <a:rPr lang="en-US" dirty="0"/>
              <a:t>Viral DNA transcribed into viral RNA and proteins</a:t>
            </a:r>
          </a:p>
          <a:p>
            <a:pPr marL="457200" indent="-457200" eaLnBrk="1" hangingPunct="1">
              <a:buFont typeface="Arial" panose="020B0604020202020204" pitchFamily="34" charset="0"/>
              <a:buChar char="•"/>
              <a:defRPr/>
            </a:pPr>
            <a:r>
              <a:rPr lang="en-US" dirty="0"/>
              <a:t>Viral particles assembled</a:t>
            </a:r>
          </a:p>
          <a:p>
            <a:pPr marL="457200" indent="-457200" eaLnBrk="1" hangingPunct="1">
              <a:buFont typeface="Arial" panose="020B0604020202020204" pitchFamily="34" charset="0"/>
              <a:buChar char="•"/>
              <a:defRPr/>
            </a:pPr>
            <a:r>
              <a:rPr lang="en-US" dirty="0"/>
              <a:t>Intact virions bud out of host cell membrane</a:t>
            </a:r>
          </a:p>
          <a:p>
            <a:pPr eaLnBrk="1" hangingPunct="1">
              <a:defRPr/>
            </a:pPr>
            <a:endParaRPr lang="en-US" dirty="0"/>
          </a:p>
        </p:txBody>
      </p:sp>
      <p:pic>
        <p:nvPicPr>
          <p:cNvPr id="6" name="Picture 2" descr="D:\AMAR\FADC5\2016\08_Dec_Stevens; Clinical Immunology and Serology 4e_PPT\Stevens; Clinical Immunology and Serology 4e-20161208T070846Z\Stevens_ Clinical Immunology and Serology 4e\SAVE FOR WEB\F24_03.jpg"/>
          <p:cNvPicPr>
            <a:picLocks noChangeAspect="1" noChangeArrowheads="1"/>
          </p:cNvPicPr>
          <p:nvPr/>
        </p:nvPicPr>
        <p:blipFill>
          <a:blip r:embed="rId3" cstate="print"/>
          <a:srcRect/>
          <a:stretch>
            <a:fillRect/>
          </a:stretch>
        </p:blipFill>
        <p:spPr bwMode="auto">
          <a:xfrm>
            <a:off x="4419600" y="1716541"/>
            <a:ext cx="4267200" cy="4381500"/>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4435&quot;&gt;&lt;object type=&quot;3&quot; unique_id=&quot;14436&quot;&gt;&lt;property id=&quot;20148&quot; value=&quot;5&quot;/&gt;&lt;property id=&quot;20300&quot; value=&quot;Slide 1 - &amp;quot;Chapter 24&amp;quot;&quot;/&gt;&lt;property id=&quot;20307&quot; value=&quot;256&quot;/&gt;&lt;/object&gt;&lt;object type=&quot;3&quot; unique_id=&quot;14437&quot;&gt;&lt;property id=&quot;20148&quot; value=&quot;5&quot;/&gt;&lt;property id=&quot;20300&quot; value=&quot;Slide 2 - &amp;quot;Chapter Overview&amp;quot;&quot;/&gt;&lt;property id=&quot;20307&quot; value=&quot;257&quot;/&gt;&lt;/object&gt;&lt;object type=&quot;3&quot; unique_id=&quot;17927&quot;&gt;&lt;property id=&quot;20148&quot; value=&quot;5&quot;/&gt;&lt;property id=&quot;20300&quot; value=&quot;Slide 28 - &amp;quot;Summary&amp;quot;&quot;/&gt;&lt;property id=&quot;20307&quot; value=&quot;327&quot;/&gt;&lt;/object&gt;&lt;object type=&quot;3&quot; unique_id=&quot;18499&quot;&gt;&lt;property id=&quot;20148&quot; value=&quot;5&quot;/&gt;&lt;property id=&quot;20300&quot; value=&quot;Slide 3 - &amp;quot;Human Immunodeficiency Virus (HIV)&amp;quot;&quot;/&gt;&lt;property id=&quot;20307&quot; value=&quot;328&quot;/&gt;&lt;/object&gt;&lt;object type=&quot;3&quot; unique_id=&quot;18500&quot;&gt;&lt;property id=&quot;20148&quot; value=&quot;5&quot;/&gt;&lt;property id=&quot;20300&quot; value=&quot;Slide 4 - &amp;quot;Modes of HIV Transmission&amp;quot;&quot;/&gt;&lt;property id=&quot;20307&quot; value=&quot;329&quot;/&gt;&lt;/object&gt;&lt;object type=&quot;3&quot; unique_id=&quot;18529&quot;&gt;&lt;property id=&quot;20148&quot; value=&quot;5&quot;/&gt;&lt;property id=&quot;20300&quot; value=&quot;Slide 5 - &amp;quot;Characteristics of HIV&amp;quot;&quot;/&gt;&lt;property id=&quot;20307&quot; value=&quot;330&quot;/&gt;&lt;/object&gt;&lt;object type=&quot;3&quot; unique_id=&quot;18554&quot;&gt;&lt;property id=&quot;20148&quot; value=&quot;5&quot;/&gt;&lt;property id=&quot;20300&quot; value=&quot;Slide 10 - &amp;quot;HIV Escape from Immune Responses&amp;quot;&quot;/&gt;&lt;property id=&quot;20307&quot; value=&quot;331&quot;/&gt;&lt;/object&gt;&lt;object type=&quot;3&quot; unique_id=&quot;18582&quot;&gt;&lt;property id=&quot;20148&quot; value=&quot;5&quot;/&gt;&lt;property id=&quot;20300&quot; value=&quot;Slide 6 - &amp;quot;HIV Genome&amp;quot;&quot;/&gt;&lt;property id=&quot;20307&quot; value=&quot;332&quot;/&gt;&lt;/object&gt;&lt;object type=&quot;3&quot; unique_id=&quot;18633&quot;&gt;&lt;property id=&quot;20148&quot; value=&quot;5&quot;/&gt;&lt;property id=&quot;20300&quot; value=&quot;Slide 7 - &amp;quot;Replication of HIV&amp;quot;&quot;/&gt;&lt;property id=&quot;20307&quot; value=&quot;333&quot;/&gt;&lt;/object&gt;&lt;object type=&quot;3&quot; unique_id=&quot;18634&quot;&gt;&lt;property id=&quot;20148&quot; value=&quot;5&quot;/&gt;&lt;property id=&quot;20300&quot; value=&quot;Slide 8 - &amp;quot;Replication of HIV&amp;quot;&quot;/&gt;&lt;property id=&quot;20307&quot; value=&quot;335&quot;/&gt;&lt;/object&gt;&lt;object type=&quot;3&quot; unique_id=&quot;18635&quot;&gt;&lt;property id=&quot;20148&quot; value=&quot;5&quot;/&gt;&lt;property id=&quot;20300&quot; value=&quot;Slide 9 - &amp;quot;Immune Responses to HIV&amp;quot;&quot;/&gt;&lt;property id=&quot;20307&quot; value=&quot;334&quot;/&gt;&lt;/object&gt;&lt;object type=&quot;3&quot; unique_id=&quot;18715&quot;&gt;&lt;property id=&quot;20148&quot; value=&quot;5&quot;/&gt;&lt;property id=&quot;20300&quot; value=&quot;Slide 11 - &amp;quot;Clinical Course of HIV Infection&amp;quot;&quot;/&gt;&lt;property id=&quot;20307&quot; value=&quot;336&quot;/&gt;&lt;/object&gt;&lt;object type=&quot;3&quot; unique_id=&quot;18919&quot;&gt;&lt;property id=&quot;20148&quot; value=&quot;5&quot;/&gt;&lt;property id=&quot;20300&quot; value=&quot;Slide 12 - &amp;quot;Antiretroviral Therapy (ART)&amp;quot;&quot;/&gt;&lt;property id=&quot;20307&quot; value=&quot;337&quot;/&gt;&lt;/object&gt;&lt;object type=&quot;3&quot; unique_id=&quot;18920&quot;&gt;&lt;property id=&quot;20148&quot; value=&quot;5&quot;/&gt;&lt;property id=&quot;20300&quot; value=&quot;Slide 13 - &amp;quot;Prevention of HIV Transmission&amp;quot;&quot;/&gt;&lt;property id=&quot;20307&quot; value=&quot;338&quot;/&gt;&lt;/object&gt;&lt;object type=&quot;3&quot; unique_id=&quot;18921&quot;&gt;&lt;property id=&quot;20148&quot; value=&quot;5&quot;/&gt;&lt;property id=&quot;20300&quot; value=&quot;Slide 14 - &amp;quot;Laboratory Testing for HIV&amp;quot;&quot;/&gt;&lt;property id=&quot;20307&quot; value=&quot;339&quot;/&gt;&lt;/object&gt;&lt;object type=&quot;3&quot; unique_id=&quot;19059&quot;&gt;&lt;property id=&quot;20148&quot; value=&quot;5&quot;/&gt;&lt;property id=&quot;20300&quot; value=&quot;Slide 15 - &amp;quot;Previous Testing Algorithm&amp;quot;&quot;/&gt;&lt;property id=&quot;20307&quot; value=&quot;340&quot;/&gt;&lt;/object&gt;&lt;object type=&quot;3&quot; unique_id=&quot;19060&quot;&gt;&lt;property id=&quot;20148&quot; value=&quot;5&quot;/&gt;&lt;property id=&quot;20300&quot; value=&quot;Slide 16 - &amp;quot;Current Testing Algorithm&amp;quot;&quot;/&gt;&lt;property id=&quot;20307&quot; value=&quot;341&quot;/&gt;&lt;/object&gt;&lt;object type=&quot;3&quot; unique_id=&quot;19118&quot;&gt;&lt;property id=&quot;20148&quot; value=&quot;5&quot;/&gt;&lt;property id=&quot;20300&quot; value=&quot;Slide 17 - &amp;quot;Principle of Fourth-Generation HIV-1 Antibody/HIV-2 Antibody/p24 Antigen Combination Immunoassay&amp;quot;&quot;/&gt;&lt;property id=&quot;20307&quot; value=&quot;342&quot;/&gt;&lt;/object&gt;&lt;object type=&quot;3&quot; unique_id=&quot;19219&quot;&gt;&lt;property id=&quot;20148&quot; value=&quot;5&quot;/&gt;&lt;property id=&quot;20300&quot; value=&quot;Slide 18 - &amp;quot;Principle of Fourth-Generation HIV-1 Antibody/HIV-2 Antibody/p24 Antigen Combination Immunoassay&amp;quot;&quot;/&gt;&lt;property id=&quot;20307&quot; value=&quot;344&quot;/&gt;&lt;/object&gt;&lt;object type=&quot;3&quot; unique_id=&quot;19220&quot;&gt;&lt;property id=&quot;20148&quot; value=&quot;5&quot;/&gt;&lt;property id=&quot;20300&quot; value=&quot;Slide 19 - &amp;quot;Principle of Fourth-Generation HIV-1 Antibody/HIV-2 Antibody/p24 Antigen Combination Immunoassay&amp;quot;&quot;/&gt;&lt;property id=&quot;20307&quot; value=&quot;345&quot;/&gt;&lt;/object&gt;&lt;object type=&quot;3&quot; unique_id=&quot;19221&quot;&gt;&lt;property id=&quot;20148&quot; value=&quot;5&quot;/&gt;&lt;property id=&quot;20300&quot; value=&quot;Slide 20 - &amp;quot;Disease Monitoring&amp;quot;&quot;/&gt;&lt;property id=&quot;20307&quot; value=&quot;343&quot;/&gt;&lt;/object&gt;&lt;object type=&quot;3&quot; unique_id=&quot;19383&quot;&gt;&lt;property id=&quot;20148&quot; value=&quot;5&quot;/&gt;&lt;property id=&quot;20300&quot; value=&quot;Slide 21 - &amp;quot;CD4 T-Cell Enumeration&amp;quot;&quot;/&gt;&lt;property id=&quot;20307&quot; value=&quot;346&quot;/&gt;&lt;/object&gt;&lt;object type=&quot;3&quot; unique_id=&quot;19456&quot;&gt;&lt;property id=&quot;20148&quot; value=&quot;5&quot;/&gt;&lt;property id=&quot;20300&quot; value=&quot;Slide 22 - &amp;quot;Quantitative Viral Load Assays&amp;quot;&quot;/&gt;&lt;property id=&quot;20307&quot; value=&quot;347&quot;/&gt;&lt;/object&gt;&lt;object type=&quot;3&quot; unique_id=&quot;19508&quot;&gt;&lt;property id=&quot;20148&quot; value=&quot;5&quot;/&gt;&lt;property id=&quot;20300&quot; value=&quot;Slide 24 - &amp;quot;CD4 T-Cell Numbers and Plasma Viremia During  HIV Infection&amp;quot;&quot;/&gt;&lt;property id=&quot;20307&quot; value=&quot;348&quot;/&gt;&lt;/object&gt;&lt;object type=&quot;3&quot; unique_id=&quot;19509&quot;&gt;&lt;property id=&quot;20148&quot; value=&quot;5&quot;/&gt;&lt;property id=&quot;20300&quot; value=&quot;Slide 25 - &amp;quot;Drug Resistance Testing&amp;quot;&quot;/&gt;&lt;property id=&quot;20307&quot; value=&quot;349&quot;/&gt;&lt;/object&gt;&lt;object type=&quot;3&quot; unique_id=&quot;19672&quot;&gt;&lt;property id=&quot;20148&quot; value=&quot;5&quot;/&gt;&lt;property id=&quot;20300&quot; value=&quot;Slide 27 - &amp;quot;Testing of Infants Younger Than 18 Months&amp;quot;&quot;/&gt;&lt;property id=&quot;20307&quot; value=&quot;350&quot;/&gt;&lt;/object&gt;&lt;object type=&quot;3&quot; unique_id=&quot;20150&quot;&gt;&lt;property id=&quot;20148&quot; value=&quot;5&quot;/&gt;&lt;property id=&quot;20300&quot; value=&quot;Slide 29 - &amp;quot;Summary&amp;quot;&quot;/&gt;&lt;property id=&quot;20307&quot; value=&quot;351&quot;/&gt;&lt;/object&gt;&lt;object type=&quot;3&quot; unique_id=&quot;20151&quot;&gt;&lt;property id=&quot;20148&quot; value=&quot;5&quot;/&gt;&lt;property id=&quot;20300&quot; value=&quot;Slide 30 - &amp;quot;Summary&amp;quot;&quot;/&gt;&lt;property id=&quot;20307&quot; value=&quot;352&quot;/&gt;&lt;/object&gt;&lt;object type=&quot;3&quot; unique_id=&quot;20242&quot;&gt;&lt;property id=&quot;20148&quot; value=&quot;5&quot;/&gt;&lt;property id=&quot;20300&quot; value=&quot;Slide 31 - &amp;quot;Summary&amp;quot;&quot;/&gt;&lt;property id=&quot;20307&quot; value=&quot;353&quot;/&gt;&lt;/object&gt;&lt;object type=&quot;3&quot; unique_id=&quot;20244&quot;&gt;&lt;property id=&quot;20148&quot; value=&quot;5&quot;/&gt;&lt;property id=&quot;20300&quot; value=&quot;Slide 23 - &amp;quot;Quantitative Viral Load Assays&amp;quot;&quot;/&gt;&lt;property id=&quot;20307&quot; value=&quot;354&quot;/&gt;&lt;/object&gt;&lt;object type=&quot;3&quot; unique_id=&quot;20245&quot;&gt;&lt;property id=&quot;20148&quot; value=&quot;5&quot;/&gt;&lt;property id=&quot;20300&quot; value=&quot;Slide 26 - &amp;quot;Drug Resistance Testing&amp;quot;&quot;/&gt;&lt;property id=&quot;20307&quot; value=&quot;355&quot;/&gt;&lt;/object&gt;&lt;/object&gt;&lt;object type=&quot;8&quot; unique_id=&quot;14443&quot;&gt;&lt;/object&gt;&lt;/object&gt;&lt;/database&gt;"/>
  <p:tag name="SECTOMILLISECCONVERTED" val="1"/>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Stevens_Clinical_Immunology4e</Template>
  <TotalTime>1817</TotalTime>
  <Words>3210</Words>
  <Application>Microsoft Office PowerPoint</Application>
  <PresentationFormat>On-screen Show (4:3)</PresentationFormat>
  <Paragraphs>270</Paragraphs>
  <Slides>32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ＭＳ Ｐゴシック</vt:lpstr>
      <vt:lpstr>Adobe Heiti Std R</vt:lpstr>
      <vt:lpstr>Arial</vt:lpstr>
      <vt:lpstr>Calibri</vt:lpstr>
      <vt:lpstr>Symbol</vt:lpstr>
      <vt:lpstr>Wingdings</vt:lpstr>
      <vt:lpstr>Template</vt:lpstr>
      <vt:lpstr>Part XVII</vt:lpstr>
      <vt:lpstr>Chapter Overview</vt:lpstr>
      <vt:lpstr>Human Immunodeficiency Virus (HIV)</vt:lpstr>
      <vt:lpstr>Modes of HIV Transmission</vt:lpstr>
      <vt:lpstr>Characteristics of HIV</vt:lpstr>
      <vt:lpstr>Characteristics of HIV</vt:lpstr>
      <vt:lpstr>HIV Genome</vt:lpstr>
      <vt:lpstr>Replication of HIV</vt:lpstr>
      <vt:lpstr>Replication of HIV</vt:lpstr>
      <vt:lpstr>Immune Responses to HIV</vt:lpstr>
      <vt:lpstr>HIV Escape from Immune Responses</vt:lpstr>
      <vt:lpstr>Clinical Course of HIV Infection</vt:lpstr>
      <vt:lpstr>Antiretroviral Therapy (ART)</vt:lpstr>
      <vt:lpstr>Prevention of HIV Transmission</vt:lpstr>
      <vt:lpstr>Laboratory Testing for HIV</vt:lpstr>
      <vt:lpstr>Previous Testing Algorithm</vt:lpstr>
      <vt:lpstr>Current Testing Algorithm</vt:lpstr>
      <vt:lpstr>Principle of Fourth-Generation HIV-1 Antibody/HIV-2 Antibody/p24 Antigen Combination Immunoassay</vt:lpstr>
      <vt:lpstr>Principle of Fourth-Generation HIV-1 Antibody/HIV-2 Antibody/p24 Antigen Combination Immunoassay</vt:lpstr>
      <vt:lpstr>Principle of Fourth-Generation HIV-1 Antibody/HIV-2 Antibody/p24 Antigen Combination Immunoassay</vt:lpstr>
      <vt:lpstr>Disease Monitoring</vt:lpstr>
      <vt:lpstr>CD4 T-Cell Enumeration</vt:lpstr>
      <vt:lpstr>Quantitative Viral Load Assays</vt:lpstr>
      <vt:lpstr>Quantitative Viral Load Assays</vt:lpstr>
      <vt:lpstr>CD4 T-Cell Numbers and Plasma Viremia During  HIV Infection</vt:lpstr>
      <vt:lpstr>Drug Resistance Testing</vt:lpstr>
      <vt:lpstr>Drug Resistance Testing</vt:lpstr>
      <vt:lpstr>Testing of Infants Younger Than 18 Months</vt:lpstr>
      <vt:lpstr>Summary</vt:lpstr>
      <vt:lpstr>Summary</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dc:title>
  <dc:creator>Upstate</dc:creator>
  <cp:lastModifiedBy>Tyler Thomas</cp:lastModifiedBy>
  <cp:revision>232</cp:revision>
  <dcterms:created xsi:type="dcterms:W3CDTF">2016-05-27T14:03:36Z</dcterms:created>
  <dcterms:modified xsi:type="dcterms:W3CDTF">2023-11-10T19:39:48Z</dcterms:modified>
</cp:coreProperties>
</file>