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1" r:id="rId2"/>
  </p:sldMasterIdLst>
  <p:notesMasterIdLst>
    <p:notesMasterId r:id="rId23"/>
  </p:notesMasterIdLst>
  <p:sldIdLst>
    <p:sldId id="256" r:id="rId3"/>
    <p:sldId id="258" r:id="rId4"/>
    <p:sldId id="275" r:id="rId5"/>
    <p:sldId id="259" r:id="rId6"/>
    <p:sldId id="260" r:id="rId7"/>
    <p:sldId id="276" r:id="rId8"/>
    <p:sldId id="262" r:id="rId9"/>
    <p:sldId id="281" r:id="rId10"/>
    <p:sldId id="263" r:id="rId11"/>
    <p:sldId id="264" r:id="rId12"/>
    <p:sldId id="265" r:id="rId13"/>
    <p:sldId id="282" r:id="rId14"/>
    <p:sldId id="266" r:id="rId15"/>
    <p:sldId id="267" r:id="rId16"/>
    <p:sldId id="277" r:id="rId17"/>
    <p:sldId id="278" r:id="rId18"/>
    <p:sldId id="268" r:id="rId19"/>
    <p:sldId id="279" r:id="rId20"/>
    <p:sldId id="269" r:id="rId21"/>
    <p:sldId id="280"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88">
          <p15:clr>
            <a:srgbClr val="A4A3A4"/>
          </p15:clr>
        </p15:guide>
        <p15:guide id="2" orient="horz" pos="960">
          <p15:clr>
            <a:srgbClr val="A4A3A4"/>
          </p15:clr>
        </p15:guide>
        <p15:guide id="3" orient="horz" pos="1056">
          <p15:clr>
            <a:srgbClr val="A4A3A4"/>
          </p15:clr>
        </p15:guide>
        <p15:guide id="4" orient="horz" pos="4032">
          <p15:clr>
            <a:srgbClr val="A4A3A4"/>
          </p15:clr>
        </p15:guide>
        <p15:guide id="5" pos="5328">
          <p15:clr>
            <a:srgbClr val="A4A3A4"/>
          </p15:clr>
        </p15:guide>
        <p15:guide id="6"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02" y="510"/>
      </p:cViewPr>
      <p:guideLst>
        <p:guide orient="horz" pos="288"/>
        <p:guide orient="horz" pos="960"/>
        <p:guide orient="horz" pos="1056"/>
        <p:guide orient="horz" pos="4032"/>
        <p:guide pos="5328"/>
        <p:guide pos="43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ea typeface="+mn-ea"/>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Arial" panose="020B0604020202020204" pitchFamily="34" charset="0"/>
              </a:defRPr>
            </a:lvl1pPr>
          </a:lstStyle>
          <a:p>
            <a:pPr>
              <a:defRPr/>
            </a:pPr>
            <a:fld id="{D2FF901A-1CEB-459D-8E98-7E51229BADAB}" type="datetimeFigureOut">
              <a:rPr lang="en-US" altLang="en-US"/>
              <a:pPr>
                <a:defRPr/>
              </a:pPr>
              <a:t>10/3/2023</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ea typeface="+mn-ea"/>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Arial" panose="020B0604020202020204" pitchFamily="34" charset="0"/>
              </a:defRPr>
            </a:lvl1pPr>
          </a:lstStyle>
          <a:p>
            <a:pPr>
              <a:defRPr/>
            </a:pPr>
            <a:fld id="{A2D74077-B13D-44C2-B56A-1EA2B1E39C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7631C642-6531-4895-84CF-77D8C1962954}" type="slidenum">
              <a:rPr lang="en-GB" altLang="en-US"/>
              <a:pPr>
                <a:defRPr/>
              </a:pPr>
              <a:t>‹#›</a:t>
            </a:fld>
            <a:endParaRPr lang="en-GB" altLang="en-US"/>
          </a:p>
        </p:txBody>
      </p:sp>
      <p:sp>
        <p:nvSpPr>
          <p:cNvPr id="5"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313970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10/3/2023</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r>
              <a:rPr lang="en-GB" altLang="en-US" smtClean="0"/>
              <a:t> </a:t>
            </a:r>
            <a:fld id="{CE83233D-BDFF-4BC4-828D-D80AF55AF8C5}" type="slidenum">
              <a:rPr lang="en-GB" altLang="en-US" smtClean="0"/>
              <a:pPr>
                <a:defRPr/>
              </a:pPr>
              <a:t>‹#›</a:t>
            </a:fld>
            <a:endParaRPr lang="en-GB"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55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GB" altLang="en-US" smtClean="0"/>
              <a:t> </a:t>
            </a:r>
            <a:fld id="{C8CD2C42-40E1-44B7-BBB7-FD7A2FEEA101}" type="slidenum">
              <a:rPr lang="en-GB" altLang="en-US" smtClean="0"/>
              <a:pPr>
                <a:defRPr/>
              </a:pPr>
              <a:t>‹#›</a:t>
            </a:fld>
            <a:endParaRPr lang="en-GB" altLang="en-US"/>
          </a:p>
        </p:txBody>
      </p:sp>
    </p:spTree>
    <p:extLst>
      <p:ext uri="{BB962C8B-B14F-4D97-AF65-F5344CB8AC3E}">
        <p14:creationId xmlns:p14="http://schemas.microsoft.com/office/powerpoint/2010/main" val="30685537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10/3/2023</a:t>
            </a:fld>
            <a:endParaRPr lang="en-US" dirty="0"/>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r>
              <a:rPr lang="en-GB" altLang="en-US" smtClean="0"/>
              <a:t> </a:t>
            </a:r>
            <a:fld id="{472D21C3-103C-4A0E-B883-6B79BA217B26}" type="slidenum">
              <a:rPr lang="en-GB" altLang="en-US" smtClean="0"/>
              <a:pPr>
                <a:defRPr/>
              </a:pPr>
              <a:t>‹#›</a:t>
            </a:fld>
            <a:endParaRPr lang="en-GB" altLang="en-US"/>
          </a:p>
        </p:txBody>
      </p:sp>
    </p:spTree>
    <p:extLst>
      <p:ext uri="{BB962C8B-B14F-4D97-AF65-F5344CB8AC3E}">
        <p14:creationId xmlns:p14="http://schemas.microsoft.com/office/powerpoint/2010/main" val="709392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r>
              <a:rPr lang="en-GB" altLang="en-US" smtClean="0"/>
              <a:t> </a:t>
            </a:r>
            <a:fld id="{C8CD2C42-40E1-44B7-BBB7-FD7A2FEEA101}" type="slidenum">
              <a:rPr lang="en-GB" altLang="en-US" smtClean="0"/>
              <a:pPr>
                <a:defRPr/>
              </a:pPr>
              <a:t>‹#›</a:t>
            </a:fld>
            <a:endParaRPr lang="en-GB" altLang="en-US"/>
          </a:p>
        </p:txBody>
      </p:sp>
    </p:spTree>
    <p:extLst>
      <p:ext uri="{BB962C8B-B14F-4D97-AF65-F5344CB8AC3E}">
        <p14:creationId xmlns:p14="http://schemas.microsoft.com/office/powerpoint/2010/main" val="126241604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defRPr/>
            </a:pPr>
            <a:r>
              <a:rPr lang="en-GB" altLang="en-US" smtClean="0"/>
              <a:t> </a:t>
            </a:r>
            <a:fld id="{C8CD2C42-40E1-44B7-BBB7-FD7A2FEEA101}" type="slidenum">
              <a:rPr lang="en-GB" altLang="en-US" smtClean="0"/>
              <a:pPr>
                <a:defRPr/>
              </a:pPr>
              <a:t>‹#›</a:t>
            </a:fld>
            <a:endParaRPr lang="en-GB" altLang="en-US"/>
          </a:p>
        </p:txBody>
      </p:sp>
    </p:spTree>
    <p:extLst>
      <p:ext uri="{BB962C8B-B14F-4D97-AF65-F5344CB8AC3E}">
        <p14:creationId xmlns:p14="http://schemas.microsoft.com/office/powerpoint/2010/main" val="45636442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10/3/2023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r>
              <a:rPr lang="en-GB" altLang="en-US" smtClean="0"/>
              <a:t> </a:t>
            </a:r>
            <a:fld id="{C8CD2C42-40E1-44B7-BBB7-FD7A2FEEA101}" type="slidenum">
              <a:rPr lang="en-GB" altLang="en-US" smtClean="0"/>
              <a:pPr>
                <a:defRPr/>
              </a:pPr>
              <a:t>‹#›</a:t>
            </a:fld>
            <a:endParaRPr lang="en-GB" altLang="en-US"/>
          </a:p>
        </p:txBody>
      </p:sp>
    </p:spTree>
    <p:extLst>
      <p:ext uri="{BB962C8B-B14F-4D97-AF65-F5344CB8AC3E}">
        <p14:creationId xmlns:p14="http://schemas.microsoft.com/office/powerpoint/2010/main" val="30349400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GB" altLang="en-US" smtClean="0"/>
              <a:t> </a:t>
            </a:r>
            <a:fld id="{C8CD2C42-40E1-44B7-BBB7-FD7A2FEEA101}" type="slidenum">
              <a:rPr lang="en-GB" altLang="en-US" smtClean="0"/>
              <a:pPr>
                <a:defRPr/>
              </a:pPr>
              <a:t>‹#›</a:t>
            </a:fld>
            <a:endParaRPr lang="en-GB" altLang="en-US"/>
          </a:p>
        </p:txBody>
      </p:sp>
    </p:spTree>
    <p:extLst>
      <p:ext uri="{BB962C8B-B14F-4D97-AF65-F5344CB8AC3E}">
        <p14:creationId xmlns:p14="http://schemas.microsoft.com/office/powerpoint/2010/main" val="394806386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GB" altLang="en-US" smtClean="0"/>
              <a:t> </a:t>
            </a:r>
            <a:fld id="{C8CD2C42-40E1-44B7-BBB7-FD7A2FEEA101}" type="slidenum">
              <a:rPr lang="en-GB" altLang="en-US" smtClean="0"/>
              <a:pPr>
                <a:defRPr/>
              </a:pPr>
              <a:t>‹#›</a:t>
            </a:fld>
            <a:endParaRPr lang="en-GB" altLang="en-US"/>
          </a:p>
        </p:txBody>
      </p:sp>
    </p:spTree>
    <p:extLst>
      <p:ext uri="{BB962C8B-B14F-4D97-AF65-F5344CB8AC3E}">
        <p14:creationId xmlns:p14="http://schemas.microsoft.com/office/powerpoint/2010/main" val="20462995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GB" altLang="en-US" smtClean="0"/>
              <a:t> </a:t>
            </a:r>
            <a:fld id="{C8CD2C42-40E1-44B7-BBB7-FD7A2FEEA101}" type="slidenum">
              <a:rPr lang="en-GB" altLang="en-US" smtClean="0"/>
              <a:pPr>
                <a:defRPr/>
              </a:pPr>
              <a:t>‹#›</a:t>
            </a:fld>
            <a:endParaRPr lang="en-GB" altLang="en-US"/>
          </a:p>
        </p:txBody>
      </p:sp>
    </p:spTree>
    <p:extLst>
      <p:ext uri="{BB962C8B-B14F-4D97-AF65-F5344CB8AC3E}">
        <p14:creationId xmlns:p14="http://schemas.microsoft.com/office/powerpoint/2010/main" val="39678151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317F33FF-131F-43A2-8A4E-5C7C09B37353}" type="slidenum">
              <a:rPr lang="en-GB" altLang="en-US"/>
              <a:pPr>
                <a:defRPr/>
              </a:pPr>
              <a:t>‹#›</a:t>
            </a:fld>
            <a:endParaRPr lang="en-GB" altLang="en-US"/>
          </a:p>
        </p:txBody>
      </p:sp>
      <p:sp>
        <p:nvSpPr>
          <p:cNvPr id="5"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265920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CE83233D-BDFF-4BC4-828D-D80AF55AF8C5}" type="slidenum">
              <a:rPr lang="en-GB" altLang="en-US"/>
              <a:pPr>
                <a:defRPr/>
              </a:pPr>
              <a:t>‹#›</a:t>
            </a:fld>
            <a:endParaRPr lang="en-GB" altLang="en-US"/>
          </a:p>
        </p:txBody>
      </p:sp>
      <p:sp>
        <p:nvSpPr>
          <p:cNvPr id="5"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48019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137593D3-F8A0-4233-B1DF-C30CCD8EBF0F}" type="slidenum">
              <a:rPr lang="en-GB" altLang="en-US"/>
              <a:pPr>
                <a:defRPr/>
              </a:pPr>
              <a:t>‹#›</a:t>
            </a:fld>
            <a:endParaRPr lang="en-GB" altLang="en-US"/>
          </a:p>
        </p:txBody>
      </p:sp>
      <p:sp>
        <p:nvSpPr>
          <p:cNvPr id="5"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389268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7" name="Slide Number Placeholder 7"/>
          <p:cNvSpPr>
            <a:spLocks noGrp="1"/>
          </p:cNvSpPr>
          <p:nvPr>
            <p:ph type="sldNum" sz="quarter" idx="10"/>
          </p:nvPr>
        </p:nvSpPr>
        <p:spPr>
          <a:ln/>
        </p:spPr>
        <p:txBody>
          <a:bodyPr/>
          <a:lstStyle>
            <a:lvl1pPr>
              <a:defRPr/>
            </a:lvl1pPr>
          </a:lstStyle>
          <a:p>
            <a:pPr>
              <a:defRPr/>
            </a:pPr>
            <a:r>
              <a:rPr lang="en-GB" altLang="en-US"/>
              <a:t> </a:t>
            </a:r>
            <a:fld id="{472D21C3-103C-4A0E-B883-6B79BA217B26}" type="slidenum">
              <a:rPr lang="en-GB" altLang="en-US"/>
              <a:pPr>
                <a:defRPr/>
              </a:pPr>
              <a:t>‹#›</a:t>
            </a:fld>
            <a:endParaRPr lang="en-GB" altLang="en-US"/>
          </a:p>
        </p:txBody>
      </p:sp>
      <p:sp>
        <p:nvSpPr>
          <p:cNvPr id="8"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355929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p:cNvSpPr>
          <p:nvPr>
            <p:ph type="sldNum" sz="quarter" idx="13"/>
          </p:nvPr>
        </p:nvSpPr>
        <p:spPr>
          <a:ln/>
        </p:spPr>
        <p:txBody>
          <a:bodyPr/>
          <a:lstStyle>
            <a:lvl1pPr>
              <a:defRPr/>
            </a:lvl1pPr>
          </a:lstStyle>
          <a:p>
            <a:pPr>
              <a:defRPr/>
            </a:pPr>
            <a:r>
              <a:rPr lang="en-GB" altLang="en-US"/>
              <a:t> </a:t>
            </a:r>
            <a:fld id="{6566AF7F-C992-4026-8950-36370B2E3FBB}" type="slidenum">
              <a:rPr lang="en-GB" altLang="en-US"/>
              <a:pPr>
                <a:defRPr/>
              </a:pPr>
              <a:t>‹#›</a:t>
            </a:fld>
            <a:endParaRPr lang="en-GB" altLang="en-US"/>
          </a:p>
        </p:txBody>
      </p:sp>
      <p:sp>
        <p:nvSpPr>
          <p:cNvPr id="9" name="Footer Placeholder 8"/>
          <p:cNvSpPr>
            <a:spLocks noGrp="1"/>
          </p:cNvSpPr>
          <p:nvPr>
            <p:ph type="ftr" sz="quarter" idx="14"/>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178676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0"/>
          </p:nvPr>
        </p:nvSpPr>
        <p:spPr>
          <a:ln/>
        </p:spPr>
        <p:txBody>
          <a:bodyPr/>
          <a:lstStyle>
            <a:lvl1pPr>
              <a:defRPr/>
            </a:lvl1pPr>
          </a:lstStyle>
          <a:p>
            <a:pPr>
              <a:defRPr/>
            </a:pPr>
            <a:r>
              <a:rPr lang="en-GB" altLang="en-US"/>
              <a:t> </a:t>
            </a:r>
            <a:fld id="{CFF2B2F8-11FC-4C94-8B6A-286E05F6E906}" type="slidenum">
              <a:rPr lang="en-GB" altLang="en-US"/>
              <a:pPr>
                <a:defRPr/>
              </a:pPr>
              <a:t>‹#›</a:t>
            </a:fld>
            <a:endParaRPr lang="en-GB" altLang="en-US"/>
          </a:p>
        </p:txBody>
      </p:sp>
      <p:sp>
        <p:nvSpPr>
          <p:cNvPr id="6" name="Footer Placeholder 8"/>
          <p:cNvSpPr>
            <a:spLocks noGrp="1"/>
          </p:cNvSpPr>
          <p:nvPr>
            <p:ph type="ftr" sz="quarter" idx="11"/>
          </p:nvPr>
        </p:nvSpPr>
        <p:spPr>
          <a:xfrm>
            <a:off x="1630363" y="6461125"/>
            <a:ext cx="5859462" cy="381000"/>
          </a:xfrm>
          <a:prstGeom prst="rect">
            <a:avLst/>
          </a:prstGeom>
        </p:spPr>
        <p:txBody>
          <a:bodyPr/>
          <a:lstStyle>
            <a:lvl1pPr>
              <a:defRPr/>
            </a:lvl1pPr>
          </a:lstStyle>
          <a:p>
            <a:pPr>
              <a:defRPr/>
            </a:pPr>
            <a:endParaRPr lang="en-US" altLang="en-US"/>
          </a:p>
        </p:txBody>
      </p:sp>
    </p:spTree>
    <p:extLst>
      <p:ext uri="{BB962C8B-B14F-4D97-AF65-F5344CB8AC3E}">
        <p14:creationId xmlns:p14="http://schemas.microsoft.com/office/powerpoint/2010/main" val="96664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10/3/2023</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r>
              <a:rPr lang="en-GB" altLang="en-US" smtClean="0"/>
              <a:t> </a:t>
            </a:r>
            <a:fld id="{7631C642-6531-4895-84CF-77D8C1962954}" type="slidenum">
              <a:rPr lang="en-GB" altLang="en-US" smtClean="0"/>
              <a:pPr>
                <a:defRPr/>
              </a:pPr>
              <a:t>‹#›</a:t>
            </a:fld>
            <a:endParaRPr lang="en-GB"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38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10/3/2023</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r>
              <a:rPr lang="en-GB" altLang="en-US" smtClean="0"/>
              <a:t> </a:t>
            </a:r>
            <a:fld id="{317F33FF-131F-43A2-8A4E-5C7C09B37353}" type="slidenum">
              <a:rPr lang="en-GB" altLang="en-US" smtClean="0"/>
              <a:pPr>
                <a:defRPr/>
              </a:pPr>
              <a:t>‹#›</a:t>
            </a:fld>
            <a:endParaRPr lang="en-GB" altLang="en-US"/>
          </a:p>
        </p:txBody>
      </p:sp>
    </p:spTree>
    <p:extLst>
      <p:ext uri="{BB962C8B-B14F-4D97-AF65-F5344CB8AC3E}">
        <p14:creationId xmlns:p14="http://schemas.microsoft.com/office/powerpoint/2010/main" val="323391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p:cNvSpPr>
            <a:spLocks noGrp="1"/>
          </p:cNvSpPr>
          <p:nvPr>
            <p:ph type="sldNum" sz="quarter" idx="4"/>
          </p:nvPr>
        </p:nvSpPr>
        <p:spPr bwMode="auto">
          <a:xfrm>
            <a:off x="8534400" y="6465888"/>
            <a:ext cx="577850" cy="376237"/>
          </a:xfrm>
          <a:prstGeom prst="rect">
            <a:avLst/>
          </a:prstGeom>
          <a:noFill/>
          <a:ln>
            <a:noFill/>
          </a:ln>
          <a:extLst>
            <a:ext uri="{909E8E84-426E-40dd-AFC4-6F175D3DCCD1}"/>
            <a:ext uri="{91240B29-F687-4f45-9708-019B960494DF}"/>
          </a:extLst>
        </p:spPr>
        <p:txBody>
          <a:bodyPr vert="horz" wrap="square" lIns="91440" tIns="45720" rIns="91440" bIns="45720" numCol="1" anchor="ctr" anchorCtr="1" compatLnSpc="1">
            <a:prstTxWarp prst="textNoShape">
              <a:avLst/>
            </a:prstTxWarp>
          </a:bodyPr>
          <a:lstStyle>
            <a:lvl1pPr>
              <a:defRPr sz="1000" smtClean="0">
                <a:solidFill>
                  <a:srgbClr val="000000"/>
                </a:solidFill>
                <a:latin typeface="Arial" panose="020B0604020202020204" pitchFamily="34" charset="0"/>
                <a:cs typeface="Arial" panose="020B0604020202020204" pitchFamily="34" charset="0"/>
              </a:defRPr>
            </a:lvl1pPr>
          </a:lstStyle>
          <a:p>
            <a:pPr>
              <a:defRPr/>
            </a:pPr>
            <a:r>
              <a:rPr lang="en-GB" altLang="en-US"/>
              <a:t> </a:t>
            </a:r>
            <a:fld id="{C8CD2C42-40E1-44B7-BBB7-FD7A2FEEA101}" type="slidenum">
              <a:rPr lang="en-GB" altLang="en-US"/>
              <a:pPr>
                <a:defRPr/>
              </a:pPr>
              <a:t>‹#›</a:t>
            </a:fld>
            <a:endParaRPr lang="en-GB" altLang="en-US"/>
          </a:p>
        </p:txBody>
      </p:sp>
      <p:pic>
        <p:nvPicPr>
          <p:cNvPr id="7" name="Picture 6">
            <a:extLst>
              <a:ext uri="{FF2B5EF4-FFF2-40B4-BE49-F238E27FC236}">
                <a16:creationId xmlns:a16="http://schemas.microsoft.com/office/drawing/2014/main" id="{A5DAD347-AEFB-768D-6981-A6D611D9D53B}"/>
              </a:ext>
              <a:ext uri="{C183D7F6-B498-43B3-948B-1728B52AA6E4}">
                <adec:decorative xmlns:adec="http://schemas.microsoft.com/office/drawing/2017/decorative" xmlns="" val="1"/>
              </a:ext>
            </a:extLst>
          </p:cNvPr>
          <p:cNvPicPr>
            <a:picLocks noChangeAspect="1"/>
          </p:cNvPicPr>
          <p:nvPr userDrawn="1"/>
        </p:nvPicPr>
        <p:blipFill>
          <a:blip r:embed="rId9"/>
          <a:stretch>
            <a:fillRect/>
          </a:stretch>
        </p:blipFill>
        <p:spPr>
          <a:xfrm>
            <a:off x="3009900" y="6551370"/>
            <a:ext cx="3124200" cy="2286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sldNum="0" hdr="0" ftr="0" dt="0"/>
  <p:txStyles>
    <p:titleStyle>
      <a:lvl1pPr algn="ctr" rtl="0" eaLnBrk="0" fontAlgn="base" hangingPunct="0">
        <a:spcBef>
          <a:spcPct val="0"/>
        </a:spcBef>
        <a:spcAft>
          <a:spcPct val="0"/>
        </a:spcAft>
        <a:defRPr sz="4000" kern="1200">
          <a:solidFill>
            <a:schemeClr val="tx1"/>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4000">
          <a:solidFill>
            <a:schemeClr val="tx1"/>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000">
          <a:solidFill>
            <a:schemeClr val="tx1"/>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000">
          <a:solidFill>
            <a:schemeClr val="tx1"/>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000">
          <a:solidFill>
            <a:schemeClr val="tx1"/>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10/3/2023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r>
              <a:rPr lang="en-GB" altLang="en-US" smtClean="0"/>
              <a:t> </a:t>
            </a:r>
            <a:fld id="{C8CD2C42-40E1-44B7-BBB7-FD7A2FEEA101}" type="slidenum">
              <a:rPr lang="en-GB" altLang="en-US" smtClean="0"/>
              <a:pPr>
                <a:defRPr/>
              </a:pPr>
              <a:t>‹#›</a:t>
            </a:fld>
            <a:endParaRPr lang="en-GB"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DAD347-AEFB-768D-6981-A6D611D9D53B}"/>
              </a:ext>
              <a:ext uri="{C183D7F6-B498-43B3-948B-1728B52AA6E4}">
                <adec:decorative xmlns:adec="http://schemas.microsoft.com/office/drawing/2017/decorative" xmlns="" val="1"/>
              </a:ext>
            </a:extLst>
          </p:cNvPr>
          <p:cNvPicPr>
            <a:picLocks noChangeAspect="1"/>
          </p:cNvPicPr>
          <p:nvPr userDrawn="1"/>
        </p:nvPicPr>
        <p:blipFill>
          <a:blip r:embed="rId13"/>
          <a:stretch>
            <a:fillRect/>
          </a:stretch>
        </p:blipFill>
        <p:spPr>
          <a:xfrm>
            <a:off x="3009900" y="6551370"/>
            <a:ext cx="3124200" cy="228600"/>
          </a:xfrm>
          <a:prstGeom prst="rect">
            <a:avLst/>
          </a:prstGeom>
        </p:spPr>
      </p:pic>
    </p:spTree>
    <p:extLst>
      <p:ext uri="{BB962C8B-B14F-4D97-AF65-F5344CB8AC3E}">
        <p14:creationId xmlns:p14="http://schemas.microsoft.com/office/powerpoint/2010/main" val="176013770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ctrTitle"/>
          </p:nvPr>
        </p:nvSpPr>
        <p:spPr/>
        <p:txBody>
          <a:bodyPr/>
          <a:lstStyle/>
          <a:p>
            <a:r>
              <a:rPr lang="en-US" altLang="en-US"/>
              <a:t>Chapter 3</a:t>
            </a:r>
            <a:endParaRPr lang="en-GB" altLang="en-US"/>
          </a:p>
        </p:txBody>
      </p:sp>
      <p:sp>
        <p:nvSpPr>
          <p:cNvPr id="6" name="Subtitle 5"/>
          <p:cNvSpPr>
            <a:spLocks noGrp="1"/>
          </p:cNvSpPr>
          <p:nvPr>
            <p:ph type="subTitle" idx="1"/>
          </p:nvPr>
        </p:nvSpPr>
        <p:spPr/>
        <p:txBody>
          <a:bodyPr/>
          <a:lstStyle/>
          <a:p>
            <a:pPr>
              <a:defRPr/>
            </a:pPr>
            <a:r>
              <a:rPr lang="en-US" sz="3000" dirty="0">
                <a:ea typeface="+mn-ea"/>
              </a:rPr>
              <a:t>The Kidney</a:t>
            </a:r>
            <a:endParaRPr lang="en-GB" sz="3000" dirty="0">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eaLnBrk="1" hangingPunct="1"/>
            <a:r>
              <a:rPr lang="en-US" altLang="en-US"/>
              <a:t>Urine Formation</a:t>
            </a:r>
          </a:p>
        </p:txBody>
      </p:sp>
      <p:sp>
        <p:nvSpPr>
          <p:cNvPr id="11266" name="Content Placeholder 2"/>
          <p:cNvSpPr>
            <a:spLocks noGrp="1"/>
          </p:cNvSpPr>
          <p:nvPr>
            <p:ph idx="1"/>
          </p:nvPr>
        </p:nvSpPr>
        <p:spPr/>
        <p:txBody>
          <a:bodyPr/>
          <a:lstStyle/>
          <a:p>
            <a:pPr eaLnBrk="1" hangingPunct="1"/>
            <a:r>
              <a:rPr lang="en-US" altLang="en-US" sz="2600"/>
              <a:t>180,000 mL of plasma is filtered each day producing a final urine volume of 600 to 1800 mL</a:t>
            </a:r>
          </a:p>
          <a:p>
            <a:pPr eaLnBrk="1" hangingPunct="1"/>
            <a:r>
              <a:rPr lang="en-US" altLang="en-US" sz="2600"/>
              <a:t>Urine formation consists of:</a:t>
            </a:r>
          </a:p>
          <a:p>
            <a:pPr lvl="1" eaLnBrk="1" hangingPunct="1"/>
            <a:r>
              <a:rPr lang="en-US" altLang="en-US">
                <a:ea typeface="Arial" panose="020B0604020202020204" pitchFamily="34" charset="0"/>
              </a:rPr>
              <a:t>Plasma filtration at glomeruli</a:t>
            </a:r>
          </a:p>
          <a:p>
            <a:pPr lvl="1" eaLnBrk="1" hangingPunct="1"/>
            <a:r>
              <a:rPr lang="en-US" altLang="en-US">
                <a:ea typeface="Arial" panose="020B0604020202020204" pitchFamily="34" charset="0"/>
              </a:rPr>
              <a:t>Reabsorption and selective secretion by renal tubules</a:t>
            </a:r>
          </a:p>
          <a:p>
            <a:pPr eaLnBrk="1" hangingPunct="1"/>
            <a:r>
              <a:rPr lang="en-US" altLang="en-US" sz="2600"/>
              <a:t>Kidneys play important roles in:</a:t>
            </a:r>
          </a:p>
          <a:p>
            <a:pPr lvl="1" eaLnBrk="1" hangingPunct="1"/>
            <a:r>
              <a:rPr lang="en-US" altLang="en-US">
                <a:ea typeface="Arial" panose="020B0604020202020204" pitchFamily="34" charset="0"/>
              </a:rPr>
              <a:t>Removal of metabolic wastes</a:t>
            </a:r>
          </a:p>
          <a:p>
            <a:pPr lvl="1" eaLnBrk="1" hangingPunct="1"/>
            <a:r>
              <a:rPr lang="en-US" altLang="en-US">
                <a:ea typeface="Arial" panose="020B0604020202020204" pitchFamily="34" charset="0"/>
              </a:rPr>
              <a:t>Regulation of water and electrolytes</a:t>
            </a:r>
          </a:p>
          <a:p>
            <a:pPr lvl="1" eaLnBrk="1" hangingPunct="1"/>
            <a:r>
              <a:rPr lang="en-US" altLang="en-US">
                <a:ea typeface="Arial" panose="020B0604020202020204" pitchFamily="34" charset="0"/>
              </a:rPr>
              <a:t>Maintenance of body’s acid-base equilibrium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pPr eaLnBrk="1" hangingPunct="1"/>
            <a:r>
              <a:rPr lang="en-US" altLang="en-US"/>
              <a:t>Glomerular Filtration</a:t>
            </a:r>
          </a:p>
        </p:txBody>
      </p:sp>
      <p:sp>
        <p:nvSpPr>
          <p:cNvPr id="12290" name="Content Placeholder 2"/>
          <p:cNvSpPr>
            <a:spLocks noGrp="1"/>
          </p:cNvSpPr>
          <p:nvPr>
            <p:ph idx="1"/>
          </p:nvPr>
        </p:nvSpPr>
        <p:spPr/>
        <p:txBody>
          <a:bodyPr/>
          <a:lstStyle/>
          <a:p>
            <a:pPr eaLnBrk="1" hangingPunct="1"/>
            <a:r>
              <a:rPr lang="en-US" altLang="en-US"/>
              <a:t>Three structures of glomerular filtration barrier:</a:t>
            </a:r>
          </a:p>
          <a:p>
            <a:pPr lvl="1" eaLnBrk="1" hangingPunct="1"/>
            <a:r>
              <a:rPr lang="en-US" altLang="en-US">
                <a:ea typeface="Arial" panose="020B0604020202020204" pitchFamily="34" charset="0"/>
              </a:rPr>
              <a:t>Capillary endothelium with its large open pores</a:t>
            </a:r>
          </a:p>
          <a:p>
            <a:pPr lvl="1" eaLnBrk="1" hangingPunct="1"/>
            <a:r>
              <a:rPr lang="en-US" altLang="en-US">
                <a:ea typeface="Arial" panose="020B0604020202020204" pitchFamily="34" charset="0"/>
              </a:rPr>
              <a:t>Trilayer basement membrane</a:t>
            </a:r>
          </a:p>
          <a:p>
            <a:pPr lvl="1" eaLnBrk="1" hangingPunct="1"/>
            <a:r>
              <a:rPr lang="en-US" altLang="en-US">
                <a:ea typeface="Arial" panose="020B0604020202020204" pitchFamily="34" charset="0"/>
              </a:rPr>
              <a:t>Filtration diaphragms located between podocytes of Bowman’s space</a:t>
            </a:r>
          </a:p>
          <a:p>
            <a:pPr eaLnBrk="1" hangingPunct="1"/>
            <a:r>
              <a:rPr lang="en-US" altLang="en-US"/>
              <a:t>Selectivity of barrier based on molecular size and charge, allowing water and small molecules to pass rapidly</a:t>
            </a:r>
          </a:p>
          <a:p>
            <a:pPr eaLnBrk="1" hangingPunct="1"/>
            <a:r>
              <a:rPr lang="en-US" altLang="en-US"/>
              <a:t>Endothelium has a negative charge that large molecules have to overcome to pass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42900" y="731838"/>
            <a:ext cx="2400300" cy="5573366"/>
          </a:xfrm>
        </p:spPr>
        <p:txBody>
          <a:bodyPr/>
          <a:lstStyle/>
          <a:p>
            <a:r>
              <a:rPr lang="en-US" dirty="0"/>
              <a:t>Figure 3-8.   The general histologic characteristics of the renal tubular epithelium. Representative cross-sections of the various tubular segments roughly indicate their cellular morphology and the relative size of the cells, the tubules, and the tubular lumens.</a:t>
            </a:r>
          </a:p>
        </p:txBody>
      </p:sp>
      <p:pic>
        <p:nvPicPr>
          <p:cNvPr id="2050" name="Picture 2" descr="https://coursewareobjects.elsevier.com/objects/elr/Brunzel5e/IC/jpg/Chapter003/0030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0920" y="731838"/>
            <a:ext cx="406822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0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pPr eaLnBrk="1" hangingPunct="1"/>
            <a:r>
              <a:rPr lang="en-US" altLang="en-US"/>
              <a:t>Tubular Transport</a:t>
            </a:r>
          </a:p>
        </p:txBody>
      </p:sp>
      <p:sp>
        <p:nvSpPr>
          <p:cNvPr id="13314" name="Content Placeholder 2"/>
          <p:cNvSpPr>
            <a:spLocks noGrp="1"/>
          </p:cNvSpPr>
          <p:nvPr>
            <p:ph idx="1"/>
          </p:nvPr>
        </p:nvSpPr>
        <p:spPr/>
        <p:txBody>
          <a:bodyPr/>
          <a:lstStyle/>
          <a:p>
            <a:pPr eaLnBrk="1" hangingPunct="1"/>
            <a:r>
              <a:rPr lang="en-US" altLang="en-US" sz="2400"/>
              <a:t>Reabsorption and secretion mechanisms are same, differing only in direction of movement:</a:t>
            </a:r>
          </a:p>
          <a:p>
            <a:pPr lvl="1" eaLnBrk="1" hangingPunct="1"/>
            <a:r>
              <a:rPr lang="en-US" altLang="en-US" sz="2000">
                <a:ea typeface="Arial" panose="020B0604020202020204" pitchFamily="34" charset="0"/>
              </a:rPr>
              <a:t>Reabsorption—back to blood</a:t>
            </a:r>
          </a:p>
          <a:p>
            <a:pPr lvl="1" eaLnBrk="1" hangingPunct="1"/>
            <a:r>
              <a:rPr lang="en-US" altLang="en-US" sz="2000">
                <a:ea typeface="Arial" panose="020B0604020202020204" pitchFamily="34" charset="0"/>
              </a:rPr>
              <a:t>Secretion—to the urine</a:t>
            </a:r>
          </a:p>
          <a:p>
            <a:pPr eaLnBrk="1" hangingPunct="1"/>
            <a:r>
              <a:rPr lang="en-US" altLang="en-US" sz="2400"/>
              <a:t>Tubular transport mechanisms are active or passive</a:t>
            </a:r>
          </a:p>
          <a:p>
            <a:pPr lvl="1" eaLnBrk="1" hangingPunct="1"/>
            <a:r>
              <a:rPr lang="en-US" altLang="en-US" sz="2000">
                <a:ea typeface="Arial" panose="020B0604020202020204" pitchFamily="34" charset="0"/>
              </a:rPr>
              <a:t>Active—moves against a gradient, requires energy</a:t>
            </a:r>
          </a:p>
          <a:p>
            <a:pPr lvl="1" eaLnBrk="1" hangingPunct="1"/>
            <a:r>
              <a:rPr lang="en-US" altLang="en-US" sz="2000">
                <a:ea typeface="Arial" panose="020B0604020202020204" pitchFamily="34" charset="0"/>
              </a:rPr>
              <a:t>Passive—movement from a higher concentration to an area of lower concentration</a:t>
            </a:r>
          </a:p>
          <a:p>
            <a:pPr eaLnBrk="1" hangingPunct="1"/>
            <a:r>
              <a:rPr lang="en-US" altLang="en-US" sz="2400"/>
              <a:t>Each solute has a specific transport system that may differ by area of tubule where it occurs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pPr eaLnBrk="1" hangingPunct="1"/>
            <a:r>
              <a:rPr lang="en-US" altLang="en-US"/>
              <a:t>Reabsorption and Secretion</a:t>
            </a:r>
          </a:p>
        </p:txBody>
      </p:sp>
      <p:sp>
        <p:nvSpPr>
          <p:cNvPr id="14338" name="Content Placeholder 2"/>
          <p:cNvSpPr>
            <a:spLocks noGrp="1"/>
          </p:cNvSpPr>
          <p:nvPr>
            <p:ph idx="1"/>
          </p:nvPr>
        </p:nvSpPr>
        <p:spPr/>
        <p:txBody>
          <a:bodyPr/>
          <a:lstStyle/>
          <a:p>
            <a:pPr eaLnBrk="1" hangingPunct="1"/>
            <a:r>
              <a:rPr lang="en-US" altLang="en-US" sz="2400"/>
              <a:t>Tubules selectively reabsorb substances necessary for body homeostasis and function, such as water, amino acids, salts, and glucose</a:t>
            </a:r>
          </a:p>
          <a:p>
            <a:pPr eaLnBrk="1" hangingPunct="1"/>
            <a:r>
              <a:rPr lang="en-US" altLang="en-US" sz="2400"/>
              <a:t>Does not reabsorb waste products such as creatinine</a:t>
            </a:r>
          </a:p>
          <a:p>
            <a:pPr eaLnBrk="1" hangingPunct="1"/>
            <a:r>
              <a:rPr lang="en-US" altLang="en-US" sz="2400"/>
              <a:t>Secretion occurs to:</a:t>
            </a:r>
          </a:p>
          <a:p>
            <a:pPr lvl="1" eaLnBrk="1" hangingPunct="1"/>
            <a:r>
              <a:rPr lang="en-US" altLang="en-US" sz="2000">
                <a:ea typeface="Arial" panose="020B0604020202020204" pitchFamily="34" charset="0"/>
              </a:rPr>
              <a:t>Eliminate wastes and substances not normally present in plasma</a:t>
            </a:r>
          </a:p>
          <a:p>
            <a:pPr lvl="1" eaLnBrk="1" hangingPunct="1"/>
            <a:r>
              <a:rPr lang="en-US" altLang="en-US" sz="2000">
                <a:ea typeface="Arial" panose="020B0604020202020204" pitchFamily="34" charset="0"/>
              </a:rPr>
              <a:t>Adjust acid-base status of body</a:t>
            </a:r>
          </a:p>
          <a:p>
            <a:pPr eaLnBrk="1" hangingPunct="1"/>
            <a:r>
              <a:rPr lang="en-US" altLang="en-US" sz="2400"/>
              <a:t>Most substances secreted (other than hydrogen [H], ammonia [NH</a:t>
            </a:r>
            <a:r>
              <a:rPr lang="en-US" altLang="en-US" sz="2400" baseline="-25000"/>
              <a:t>3</a:t>
            </a:r>
            <a:r>
              <a:rPr lang="en-US" altLang="en-US" sz="2400"/>
              <a:t>], and potassium [K]) are weak acids or bases from metabolic or exogenous sources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425" y="661987"/>
            <a:ext cx="3867150" cy="55340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50" y="2281237"/>
            <a:ext cx="5448300" cy="22955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altLang="en-US"/>
              <a:t>Regulation of Blood pH</a:t>
            </a:r>
            <a:endParaRPr lang="en-US" altLang="en-US" sz="3600"/>
          </a:p>
        </p:txBody>
      </p:sp>
      <p:sp>
        <p:nvSpPr>
          <p:cNvPr id="17410" name="Content Placeholder 2"/>
          <p:cNvSpPr>
            <a:spLocks noGrp="1"/>
          </p:cNvSpPr>
          <p:nvPr>
            <p:ph idx="1"/>
          </p:nvPr>
        </p:nvSpPr>
        <p:spPr/>
        <p:txBody>
          <a:bodyPr/>
          <a:lstStyle/>
          <a:p>
            <a:pPr eaLnBrk="1" hangingPunct="1"/>
            <a:r>
              <a:rPr lang="en-US" altLang="en-US" sz="2600"/>
              <a:t>Normal range 7.35 to 7.45</a:t>
            </a:r>
          </a:p>
          <a:p>
            <a:pPr eaLnBrk="1" hangingPunct="1"/>
            <a:r>
              <a:rPr lang="en-US" altLang="en-US" sz="2600"/>
              <a:t>Three body systems involved in maintenance of pH:</a:t>
            </a:r>
          </a:p>
          <a:p>
            <a:pPr lvl="1" eaLnBrk="1" hangingPunct="1"/>
            <a:r>
              <a:rPr lang="en-US" altLang="en-US">
                <a:ea typeface="Arial" panose="020B0604020202020204" pitchFamily="34" charset="0"/>
              </a:rPr>
              <a:t>Blood bicarbonate buffer system</a:t>
            </a:r>
          </a:p>
          <a:p>
            <a:pPr lvl="2" eaLnBrk="1" hangingPunct="1"/>
            <a:r>
              <a:rPr lang="en-US" altLang="en-US">
                <a:ea typeface="Arial" panose="020B0604020202020204" pitchFamily="34" charset="0"/>
              </a:rPr>
              <a:t>Buffers prevent pH from changing</a:t>
            </a:r>
          </a:p>
          <a:p>
            <a:pPr lvl="1" eaLnBrk="1" hangingPunct="1"/>
            <a:r>
              <a:rPr lang="en-US" altLang="en-US">
                <a:ea typeface="Arial" panose="020B0604020202020204" pitchFamily="34" charset="0"/>
              </a:rPr>
              <a:t>Pulmonary system</a:t>
            </a:r>
          </a:p>
          <a:p>
            <a:pPr lvl="2" eaLnBrk="1" hangingPunct="1"/>
            <a:r>
              <a:rPr lang="en-US" altLang="en-US">
                <a:ea typeface="Arial" panose="020B0604020202020204" pitchFamily="34" charset="0"/>
              </a:rPr>
              <a:t>Lungs can exhale or retain carbon dioxide (an acid)</a:t>
            </a:r>
          </a:p>
          <a:p>
            <a:pPr lvl="1" eaLnBrk="1" hangingPunct="1"/>
            <a:r>
              <a:rPr lang="en-US" altLang="en-US">
                <a:ea typeface="Arial" panose="020B0604020202020204" pitchFamily="34" charset="0"/>
              </a:rPr>
              <a:t>Renal system</a:t>
            </a:r>
          </a:p>
          <a:p>
            <a:pPr lvl="2" eaLnBrk="1" hangingPunct="1"/>
            <a:r>
              <a:rPr lang="en-US" altLang="en-US">
                <a:ea typeface="Arial" panose="020B0604020202020204" pitchFamily="34" charset="0"/>
              </a:rPr>
              <a:t>Increases or decreases excretion of hydrogen (H) ions</a:t>
            </a:r>
          </a:p>
          <a:p>
            <a:pPr lvl="2" eaLnBrk="1" hangingPunct="1"/>
            <a:r>
              <a:rPr lang="en-US" altLang="en-US">
                <a:ea typeface="Arial" panose="020B0604020202020204" pitchFamily="34" charset="0"/>
              </a:rPr>
              <a:t>Increases or decreases formation of ammonia</a:t>
            </a:r>
          </a:p>
          <a:p>
            <a:pPr lvl="2" eaLnBrk="1" hangingPunct="1"/>
            <a:r>
              <a:rPr lang="en-US" altLang="en-US">
                <a:ea typeface="Arial" panose="020B0604020202020204" pitchFamily="34" charset="0"/>
              </a:rPr>
              <a:t>Increases or decreases reabsorption of bicarbonate</a:t>
            </a:r>
          </a:p>
          <a:p>
            <a:pPr lvl="2" eaLnBrk="1" hangingPunct="1"/>
            <a:endParaRPr lang="en-US" altLang="en-US">
              <a:ea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863" y="957262"/>
            <a:ext cx="5248275" cy="49434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eaLnBrk="1" hangingPunct="1"/>
            <a:r>
              <a:rPr lang="en-US" altLang="en-US"/>
              <a:t>Antidiuretic Hormone (ADH)</a:t>
            </a:r>
          </a:p>
        </p:txBody>
      </p:sp>
      <p:sp>
        <p:nvSpPr>
          <p:cNvPr id="19458" name="Content Placeholder 2"/>
          <p:cNvSpPr>
            <a:spLocks noGrp="1"/>
          </p:cNvSpPr>
          <p:nvPr>
            <p:ph idx="1"/>
          </p:nvPr>
        </p:nvSpPr>
        <p:spPr/>
        <p:txBody>
          <a:bodyPr/>
          <a:lstStyle/>
          <a:p>
            <a:pPr eaLnBrk="1" hangingPunct="1"/>
            <a:r>
              <a:rPr lang="en-US" altLang="en-US"/>
              <a:t>Also known as vasopressin</a:t>
            </a:r>
          </a:p>
          <a:p>
            <a:pPr eaLnBrk="1" hangingPunct="1"/>
            <a:r>
              <a:rPr lang="en-US" altLang="en-US"/>
              <a:t>Controls water reabsorption in collecting tubules</a:t>
            </a:r>
          </a:p>
          <a:p>
            <a:pPr eaLnBrk="1" hangingPunct="1"/>
            <a:r>
              <a:rPr lang="en-US" altLang="en-US"/>
              <a:t>ADH is produced in hypothalamus but released into blood from posterior pituitary gland</a:t>
            </a:r>
          </a:p>
          <a:p>
            <a:pPr eaLnBrk="1" hangingPunct="1"/>
            <a:r>
              <a:rPr lang="en-US" altLang="en-US"/>
              <a:t>Causes a change in tubule epithelium, and increased water reabsorption occurs</a:t>
            </a:r>
          </a:p>
          <a:p>
            <a:pPr eaLnBrk="1" hangingPunct="1"/>
            <a:r>
              <a:rPr lang="en-US" altLang="en-US"/>
              <a:t>Release of ADH controlled by negative feedback with arterial blood pressure and positive feedback with plasma osmolality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altLang="en-US"/>
              <a:t>Kidneys</a:t>
            </a:r>
          </a:p>
        </p:txBody>
      </p:sp>
      <p:sp>
        <p:nvSpPr>
          <p:cNvPr id="4098" name="Content Placeholder 2"/>
          <p:cNvSpPr>
            <a:spLocks noGrp="1"/>
          </p:cNvSpPr>
          <p:nvPr>
            <p:ph idx="1"/>
          </p:nvPr>
        </p:nvSpPr>
        <p:spPr/>
        <p:txBody>
          <a:bodyPr/>
          <a:lstStyle/>
          <a:p>
            <a:pPr eaLnBrk="1" hangingPunct="1"/>
            <a:r>
              <a:rPr lang="en-US" altLang="en-US"/>
              <a:t>Anatomically distinct areas: </a:t>
            </a:r>
          </a:p>
          <a:p>
            <a:pPr lvl="1" eaLnBrk="1" hangingPunct="1"/>
            <a:r>
              <a:rPr lang="en-US" altLang="en-US">
                <a:ea typeface="Arial" panose="020B0604020202020204" pitchFamily="34" charset="0"/>
              </a:rPr>
              <a:t>Cortex</a:t>
            </a:r>
          </a:p>
          <a:p>
            <a:pPr lvl="1" eaLnBrk="1" hangingPunct="1"/>
            <a:r>
              <a:rPr lang="en-US" altLang="en-US">
                <a:ea typeface="Arial" panose="020B0604020202020204" pitchFamily="34" charset="0"/>
              </a:rPr>
              <a:t>Medulla</a:t>
            </a:r>
          </a:p>
          <a:p>
            <a:pPr eaLnBrk="1" hangingPunct="1"/>
            <a:r>
              <a:rPr lang="en-US" altLang="en-US"/>
              <a:t>Glomeruli located in outer cortex; exclusive site of plasma filtration</a:t>
            </a:r>
          </a:p>
          <a:p>
            <a:pPr eaLnBrk="1" hangingPunct="1"/>
            <a:r>
              <a:rPr lang="en-US" altLang="en-US"/>
              <a:t>Medulla consists of pyramid-shaped tissue</a:t>
            </a:r>
          </a:p>
          <a:p>
            <a:pPr eaLnBrk="1" hangingPunct="1"/>
            <a:r>
              <a:rPr lang="en-US" altLang="en-US"/>
              <a:t>Each pyramid has a duct that enters a calyx</a:t>
            </a:r>
          </a:p>
          <a:p>
            <a:pPr eaLnBrk="1" hangingPunct="1"/>
            <a:r>
              <a:rPr lang="en-US" altLang="en-US"/>
              <a:t>Calyces funnel urine from collecting tubules to renal pelvis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19800"/>
            <a:ext cx="914400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From Applegate E: The anatomy and physiology learning system, </a:t>
            </a:r>
            <a:r>
              <a:rPr lang="en-US" sz="1200" dirty="0" err="1">
                <a:latin typeface="Arial" panose="020B0604020202020204" pitchFamily="34" charset="0"/>
                <a:cs typeface="Arial" panose="020B0604020202020204" pitchFamily="34" charset="0"/>
              </a:rPr>
              <a:t>ed</a:t>
            </a:r>
            <a:r>
              <a:rPr lang="en-US" sz="1200" dirty="0">
                <a:latin typeface="Arial" panose="020B0604020202020204" pitchFamily="34" charset="0"/>
                <a:cs typeface="Arial" panose="020B0604020202020204" pitchFamily="34" charset="0"/>
              </a:rPr>
              <a:t> 4, Philadelphia, 2011, Saunders.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 y="1052512"/>
            <a:ext cx="7258050" cy="4752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25" y="533400"/>
            <a:ext cx="5314950" cy="53786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altLang="en-US"/>
              <a:t>Flow of Urine</a:t>
            </a:r>
          </a:p>
        </p:txBody>
      </p:sp>
      <p:sp>
        <p:nvSpPr>
          <p:cNvPr id="6146" name="Content Placeholder 2"/>
          <p:cNvSpPr>
            <a:spLocks noGrp="1"/>
          </p:cNvSpPr>
          <p:nvPr>
            <p:ph idx="1"/>
          </p:nvPr>
        </p:nvSpPr>
        <p:spPr/>
        <p:txBody>
          <a:bodyPr/>
          <a:lstStyle/>
          <a:p>
            <a:pPr eaLnBrk="1" hangingPunct="1"/>
            <a:r>
              <a:rPr lang="en-US" altLang="en-US" sz="2600"/>
              <a:t>Urine from each renal pelvis enters a ureter, which is about 25 cm long</a:t>
            </a:r>
          </a:p>
          <a:p>
            <a:pPr eaLnBrk="1" hangingPunct="1"/>
            <a:r>
              <a:rPr lang="en-US" altLang="en-US" sz="2600"/>
              <a:t>Urine passes from ureter to bladder, which serves as a holding area</a:t>
            </a:r>
          </a:p>
          <a:p>
            <a:pPr eaLnBrk="1" hangingPunct="1"/>
            <a:r>
              <a:rPr lang="en-US" altLang="en-US" sz="2600"/>
              <a:t>When about 150 mL of urine accumulates, a nerve reflex signals an urge to urinate</a:t>
            </a:r>
          </a:p>
          <a:p>
            <a:pPr eaLnBrk="1" hangingPunct="1"/>
            <a:r>
              <a:rPr lang="en-US" altLang="en-US" sz="2600"/>
              <a:t>Contraction of bladder and relaxation of urinary sphincter push urine into urethra (4 cm long in women, 24 cm in men) leading to outside of the body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pPr eaLnBrk="1" hangingPunct="1"/>
            <a:r>
              <a:rPr lang="en-US" altLang="en-US"/>
              <a:t>Nephron: The Functional Unit</a:t>
            </a:r>
          </a:p>
        </p:txBody>
      </p:sp>
      <p:sp>
        <p:nvSpPr>
          <p:cNvPr id="7170" name="Content Placeholder 2"/>
          <p:cNvSpPr>
            <a:spLocks noGrp="1"/>
          </p:cNvSpPr>
          <p:nvPr>
            <p:ph idx="1"/>
          </p:nvPr>
        </p:nvSpPr>
        <p:spPr/>
        <p:txBody>
          <a:bodyPr/>
          <a:lstStyle/>
          <a:p>
            <a:pPr eaLnBrk="1" hangingPunct="1"/>
            <a:r>
              <a:rPr lang="en-US" altLang="en-US" sz="2400"/>
              <a:t>1.3 million nephrons in a kidney</a:t>
            </a:r>
          </a:p>
          <a:p>
            <a:pPr eaLnBrk="1" hangingPunct="1"/>
            <a:r>
              <a:rPr lang="en-US" altLang="en-US" sz="2400"/>
              <a:t>Five distinct areas:</a:t>
            </a:r>
          </a:p>
          <a:p>
            <a:pPr lvl="1" eaLnBrk="1" hangingPunct="1"/>
            <a:r>
              <a:rPr lang="en-US" altLang="en-US" sz="2000">
                <a:ea typeface="Arial" panose="020B0604020202020204" pitchFamily="34" charset="0"/>
              </a:rPr>
              <a:t>Glomerulus </a:t>
            </a:r>
          </a:p>
          <a:p>
            <a:pPr lvl="2" eaLnBrk="1" hangingPunct="1"/>
            <a:r>
              <a:rPr lang="en-US" altLang="en-US" sz="1800">
                <a:ea typeface="Arial" panose="020B0604020202020204" pitchFamily="34" charset="0"/>
              </a:rPr>
              <a:t>Capillary tuft surrounded by Bowman’s capsule, where filtration occurs</a:t>
            </a:r>
          </a:p>
          <a:p>
            <a:pPr lvl="1" eaLnBrk="1" hangingPunct="1"/>
            <a:r>
              <a:rPr lang="en-US" altLang="en-US" sz="2000">
                <a:ea typeface="Arial" panose="020B0604020202020204" pitchFamily="34" charset="0"/>
              </a:rPr>
              <a:t>Proximal convoluted tubule</a:t>
            </a:r>
          </a:p>
          <a:p>
            <a:pPr lvl="1" eaLnBrk="1" hangingPunct="1"/>
            <a:r>
              <a:rPr lang="en-US" altLang="en-US" sz="2000">
                <a:ea typeface="Arial" panose="020B0604020202020204" pitchFamily="34" charset="0"/>
              </a:rPr>
              <a:t>Loop of Henle</a:t>
            </a:r>
          </a:p>
          <a:p>
            <a:pPr lvl="1" eaLnBrk="1" hangingPunct="1"/>
            <a:r>
              <a:rPr lang="en-US" altLang="en-US" sz="2000">
                <a:ea typeface="Arial" panose="020B0604020202020204" pitchFamily="34" charset="0"/>
              </a:rPr>
              <a:t>Distal convoluted tubule</a:t>
            </a:r>
          </a:p>
          <a:p>
            <a:pPr lvl="2" eaLnBrk="1" hangingPunct="1"/>
            <a:r>
              <a:rPr lang="en-US" altLang="en-US" sz="1800">
                <a:ea typeface="Arial" panose="020B0604020202020204" pitchFamily="34" charset="0"/>
              </a:rPr>
              <a:t>Reabsorption and secretion of small molecules take place in the tubules, also reabsorption of water to concentrate the urine</a:t>
            </a:r>
          </a:p>
          <a:p>
            <a:pPr lvl="1" eaLnBrk="1" hangingPunct="1"/>
            <a:r>
              <a:rPr lang="en-US" altLang="en-US" sz="2000">
                <a:ea typeface="Arial" panose="020B0604020202020204" pitchFamily="34" charset="0"/>
              </a:rPr>
              <a:t>Collecting tubule</a:t>
            </a:r>
          </a:p>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19800"/>
            <a:ext cx="914400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Modified from Patton KT, </a:t>
            </a:r>
            <a:r>
              <a:rPr lang="en-US" sz="1200" dirty="0" err="1">
                <a:latin typeface="Arial" panose="020B0604020202020204" pitchFamily="34" charset="0"/>
                <a:cs typeface="Arial" panose="020B0604020202020204" pitchFamily="34" charset="0"/>
              </a:rPr>
              <a:t>Thibodeau</a:t>
            </a:r>
            <a:r>
              <a:rPr lang="en-US" sz="1200" dirty="0">
                <a:latin typeface="Arial" panose="020B0604020202020204" pitchFamily="34" charset="0"/>
                <a:cs typeface="Arial" panose="020B0604020202020204" pitchFamily="34" charset="0"/>
              </a:rPr>
              <a:t> GA: Anatomy and physiology, </a:t>
            </a:r>
            <a:r>
              <a:rPr lang="en-US" sz="1200" dirty="0" err="1">
                <a:latin typeface="Arial" panose="020B0604020202020204" pitchFamily="34" charset="0"/>
                <a:cs typeface="Arial" panose="020B0604020202020204" pitchFamily="34" charset="0"/>
              </a:rPr>
              <a:t>ed</a:t>
            </a:r>
            <a:r>
              <a:rPr lang="en-US" sz="1200" dirty="0">
                <a:latin typeface="Arial" panose="020B0604020202020204" pitchFamily="34" charset="0"/>
                <a:cs typeface="Arial" panose="020B0604020202020204" pitchFamily="34" charset="0"/>
              </a:rPr>
              <a:t> 9, St Louis, 2016, Mosby.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288" y="381000"/>
            <a:ext cx="4031424" cy="53505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pPr eaLnBrk="1" hangingPunct="1"/>
            <a:r>
              <a:rPr lang="en-US" altLang="en-US"/>
              <a:t>The Glomerulus</a:t>
            </a:r>
          </a:p>
        </p:txBody>
      </p:sp>
      <p:sp>
        <p:nvSpPr>
          <p:cNvPr id="9218" name="Content Placeholder 2"/>
          <p:cNvSpPr>
            <a:spLocks noGrp="1"/>
          </p:cNvSpPr>
          <p:nvPr>
            <p:ph idx="1"/>
          </p:nvPr>
        </p:nvSpPr>
        <p:spPr/>
        <p:txBody>
          <a:bodyPr/>
          <a:lstStyle/>
          <a:p>
            <a:pPr eaLnBrk="1" hangingPunct="1"/>
            <a:r>
              <a:rPr lang="en-US" altLang="en-US"/>
              <a:t>An afferent arteriole supplies blood individually to the glomerulus of each nephron</a:t>
            </a:r>
          </a:p>
          <a:p>
            <a:pPr eaLnBrk="1" hangingPunct="1"/>
            <a:r>
              <a:rPr lang="en-US" altLang="en-US"/>
              <a:t>Branches into a capillary tuft on entering</a:t>
            </a:r>
          </a:p>
          <a:p>
            <a:pPr eaLnBrk="1" hangingPunct="1"/>
            <a:r>
              <a:rPr lang="en-US" altLang="en-US"/>
              <a:t>Capillaries come back together to form efferent arteriole on exiting</a:t>
            </a:r>
          </a:p>
          <a:p>
            <a:pPr eaLnBrk="1" hangingPunct="1"/>
            <a:r>
              <a:rPr lang="en-US" altLang="en-US"/>
              <a:t>Efferent arteriole branches a second time into a capillary plexus</a:t>
            </a:r>
          </a:p>
          <a:p>
            <a:pPr eaLnBrk="1" hangingPunct="1"/>
            <a:r>
              <a:rPr lang="en-US" altLang="en-US"/>
              <a:t>High hydrostatic pressure of afferent arteriole is driving force behind glomerular filtration</a:t>
            </a:r>
          </a:p>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42900" y="381000"/>
            <a:ext cx="2400300" cy="5924204"/>
          </a:xfrm>
        </p:spPr>
        <p:txBody>
          <a:bodyPr>
            <a:noAutofit/>
          </a:bodyPr>
          <a:lstStyle/>
          <a:p>
            <a:r>
              <a:rPr lang="en-US" sz="1100" dirty="0"/>
              <a:t>Figure 3-4.   A schematic overview of a glomerulus. The afferent arteriole enters the glomerulus and the efferent arteriole exits the glomerulus at the vascular pole. Also at the vascular pole, a portion of the thick ascending limb of the distal tubule, the macula </a:t>
            </a:r>
            <a:r>
              <a:rPr lang="en-US" sz="1100" dirty="0" err="1"/>
              <a:t>densa</a:t>
            </a:r>
            <a:r>
              <a:rPr lang="en-US" sz="1100" dirty="0"/>
              <a:t>, is in contact with the glomerular </a:t>
            </a:r>
            <a:r>
              <a:rPr lang="en-US" sz="1100" dirty="0" err="1"/>
              <a:t>mesangium</a:t>
            </a:r>
            <a:r>
              <a:rPr lang="en-US" sz="1100" dirty="0"/>
              <a:t>. Bowman’s space is formed from specialized epithelial cells (Bowman’s capsule) at the end of a renal tubule. At the urinary pole, Bowman’s space becomes the tubular lumen of the proximal tubule. </a:t>
            </a:r>
            <a:r>
              <a:rPr lang="en-US" sz="1100" dirty="0" err="1"/>
              <a:t>Podocytes</a:t>
            </a:r>
            <a:r>
              <a:rPr lang="en-US" sz="1100" dirty="0"/>
              <a:t> are the epithelial cells that cover the glomerular capillaries and derive their name from their characteristic </a:t>
            </a:r>
            <a:r>
              <a:rPr lang="en-US" sz="1100" dirty="0" err="1"/>
              <a:t>footlike</a:t>
            </a:r>
            <a:r>
              <a:rPr lang="en-US" sz="1100" dirty="0"/>
              <a:t> processes. The glomerular capillaries are lined with fenestrated endothelial cells (i.e., epithelium with pores). The basement membrane, which separates the capillary endothelium and the </a:t>
            </a:r>
            <a:r>
              <a:rPr lang="en-US" sz="1100" dirty="0" err="1"/>
              <a:t>podocytes</a:t>
            </a:r>
            <a:r>
              <a:rPr lang="en-US" sz="1100" dirty="0"/>
              <a:t> (the epithelium of Bowman’s space), is continuous throughout the glomerulus. The basement membrane is absent between the capillary endothelium and the </a:t>
            </a:r>
            <a:r>
              <a:rPr lang="en-US" sz="1100" dirty="0" err="1"/>
              <a:t>mesangium</a:t>
            </a:r>
            <a:r>
              <a:rPr lang="en-US" sz="1100" dirty="0"/>
              <a:t>. The mesangial cells of the glomerular tuft form the structural core of the glomerulus and are continuous with the </a:t>
            </a:r>
            <a:r>
              <a:rPr lang="en-US" sz="1100" dirty="0" err="1"/>
              <a:t>extraglomerular</a:t>
            </a:r>
            <a:r>
              <a:rPr lang="en-US" sz="1100" dirty="0"/>
              <a:t> mesangial cells located at the vascular pole between the afferent and efferent arterioles. The secretory granules of the granular cells contain large amounts of renin. The afferent arteriole is innervated by sympathetic nerves.</a:t>
            </a:r>
          </a:p>
        </p:txBody>
      </p:sp>
      <p:pic>
        <p:nvPicPr>
          <p:cNvPr id="1026" name="Picture 2" descr="https://coursewareobjects.elsevier.com/objects/elr/Brunzel5e/IC/jpg/Chapter003/0030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9787" y="731838"/>
            <a:ext cx="3910488"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06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eaLnBrk="1" hangingPunct="1"/>
            <a:r>
              <a:rPr lang="en-US" altLang="en-US"/>
              <a:t>Renin</a:t>
            </a:r>
          </a:p>
        </p:txBody>
      </p:sp>
      <p:sp>
        <p:nvSpPr>
          <p:cNvPr id="10242" name="Content Placeholder 2"/>
          <p:cNvSpPr>
            <a:spLocks noGrp="1"/>
          </p:cNvSpPr>
          <p:nvPr>
            <p:ph idx="1"/>
          </p:nvPr>
        </p:nvSpPr>
        <p:spPr/>
        <p:txBody>
          <a:bodyPr>
            <a:normAutofit lnSpcReduction="10000"/>
          </a:bodyPr>
          <a:lstStyle/>
          <a:p>
            <a:pPr eaLnBrk="1" hangingPunct="1"/>
            <a:r>
              <a:rPr lang="en-US" altLang="en-US" sz="2400"/>
              <a:t>Large amounts of secretory granules containing enzyme renin are present in afferent arteriole of juxtaglomerular apparatus</a:t>
            </a:r>
          </a:p>
          <a:p>
            <a:pPr eaLnBrk="1" hangingPunct="1"/>
            <a:r>
              <a:rPr lang="en-US" altLang="en-US" sz="2400"/>
              <a:t>Renin is released in response to:</a:t>
            </a:r>
          </a:p>
          <a:p>
            <a:pPr lvl="1" eaLnBrk="1" hangingPunct="1"/>
            <a:r>
              <a:rPr lang="en-US" altLang="en-US" sz="2000">
                <a:ea typeface="Arial" panose="020B0604020202020204" pitchFamily="34" charset="0"/>
              </a:rPr>
              <a:t>Decreased arterial blood pressure or volume</a:t>
            </a:r>
          </a:p>
          <a:p>
            <a:pPr lvl="1" eaLnBrk="1" hangingPunct="1"/>
            <a:r>
              <a:rPr lang="en-US" altLang="en-US" sz="2000">
                <a:ea typeface="Arial" panose="020B0604020202020204" pitchFamily="34" charset="0"/>
              </a:rPr>
              <a:t>Decreased sodium (Na) or increased potassium (K)</a:t>
            </a:r>
          </a:p>
          <a:p>
            <a:pPr lvl="1" eaLnBrk="1" hangingPunct="1"/>
            <a:r>
              <a:rPr lang="en-US" altLang="en-US" sz="2000">
                <a:ea typeface="Arial" panose="020B0604020202020204" pitchFamily="34" charset="0"/>
              </a:rPr>
              <a:t>Vascular hemorrhage</a:t>
            </a:r>
          </a:p>
          <a:p>
            <a:pPr eaLnBrk="1" hangingPunct="1"/>
            <a:r>
              <a:rPr lang="en-US" altLang="en-US" sz="2400"/>
              <a:t>Renin causes angiotensin formation and aldosterone secretion</a:t>
            </a:r>
          </a:p>
          <a:p>
            <a:pPr eaLnBrk="1" hangingPunct="1"/>
            <a:r>
              <a:rPr lang="en-US" altLang="en-US" sz="2400"/>
              <a:t>Aldosterone causes kidneys to retain sodium and water</a:t>
            </a:r>
          </a:p>
          <a:p>
            <a:pPr lvl="1" eaLnBrk="1" hangingPunct="1"/>
            <a:r>
              <a:rPr lang="en-US" altLang="en-US" sz="2000">
                <a:ea typeface="Arial" panose="020B0604020202020204" pitchFamily="34" charset="0"/>
              </a:rPr>
              <a:t>Blood pressure will rise as a result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Template>
  <TotalTime>1184</TotalTime>
  <Words>983</Words>
  <Application>Microsoft Office PowerPoint</Application>
  <PresentationFormat>On-screen Show (4:3)</PresentationFormat>
  <Paragraphs>92</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ＭＳ Ｐゴシック</vt:lpstr>
      <vt:lpstr>ＭＳ Ｐゴシック</vt:lpstr>
      <vt:lpstr>Arial</vt:lpstr>
      <vt:lpstr>Calibri</vt:lpstr>
      <vt:lpstr>Calibri Light</vt:lpstr>
      <vt:lpstr>Times New Roman</vt:lpstr>
      <vt:lpstr>Wingdings</vt:lpstr>
      <vt:lpstr>Wingdings 2</vt:lpstr>
      <vt:lpstr>Wingdings 3</vt:lpstr>
      <vt:lpstr>Office Theme</vt:lpstr>
      <vt:lpstr>Retrospect</vt:lpstr>
      <vt:lpstr>Chapter 3</vt:lpstr>
      <vt:lpstr>Kidneys</vt:lpstr>
      <vt:lpstr>PowerPoint Presentation</vt:lpstr>
      <vt:lpstr>Flow of Urine</vt:lpstr>
      <vt:lpstr>Nephron: The Functional Unit</vt:lpstr>
      <vt:lpstr>PowerPoint Presentation</vt:lpstr>
      <vt:lpstr>The Glomerulus</vt:lpstr>
      <vt:lpstr>PowerPoint Presentation</vt:lpstr>
      <vt:lpstr>Renin</vt:lpstr>
      <vt:lpstr>Urine Formation</vt:lpstr>
      <vt:lpstr>Glomerular Filtration</vt:lpstr>
      <vt:lpstr>PowerPoint Presentation</vt:lpstr>
      <vt:lpstr>Tubular Transport</vt:lpstr>
      <vt:lpstr>Reabsorption and Secretion</vt:lpstr>
      <vt:lpstr>PowerPoint Presentation</vt:lpstr>
      <vt:lpstr>PowerPoint Presentation</vt:lpstr>
      <vt:lpstr>Regulation of Blood pH</vt:lpstr>
      <vt:lpstr>PowerPoint Presentation</vt:lpstr>
      <vt:lpstr>Antidiuretic Hormone (ADH)</vt:lpstr>
      <vt:lpstr>PowerPoint Presentation</vt:lpstr>
    </vt:vector>
  </TitlesOfParts>
  <Company>Texas Christian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Gail</dc:creator>
  <cp:lastModifiedBy>Docia D. Murphy-Johnson</cp:lastModifiedBy>
  <cp:revision>108</cp:revision>
  <dcterms:created xsi:type="dcterms:W3CDTF">2011-11-18T02:09:16Z</dcterms:created>
  <dcterms:modified xsi:type="dcterms:W3CDTF">2023-10-03T17:49:46Z</dcterms:modified>
</cp:coreProperties>
</file>