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3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73" r:id="rId7"/>
    <p:sldId id="260" r:id="rId8"/>
    <p:sldId id="261" r:id="rId9"/>
    <p:sldId id="274" r:id="rId10"/>
    <p:sldId id="262" r:id="rId11"/>
    <p:sldId id="263" r:id="rId12"/>
    <p:sldId id="264" r:id="rId13"/>
    <p:sldId id="265" r:id="rId14"/>
    <p:sldId id="27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1056">
          <p15:clr>
            <a:srgbClr val="A4A3A4"/>
          </p15:clr>
        </p15:guide>
        <p15:guide id="4" orient="horz" pos="4032">
          <p15:clr>
            <a:srgbClr val="A4A3A4"/>
          </p15:clr>
        </p15:guide>
        <p15:guide id="5" pos="5328">
          <p15:clr>
            <a:srgbClr val="A4A3A4"/>
          </p15:clr>
        </p15:guide>
        <p15:guide id="6" pos="4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ela Andrad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510"/>
      </p:cViewPr>
      <p:guideLst>
        <p:guide orient="horz" pos="288"/>
        <p:guide orient="horz" pos="960"/>
        <p:guide orient="horz" pos="1056"/>
        <p:guide orient="horz" pos="4032"/>
        <p:guide pos="5328"/>
        <p:guide pos="4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55FDEC-E411-4CB0-8FC4-9C6ACDECC8F6}" type="datetimeFigureOut">
              <a:rPr lang="en-GB" altLang="en-US"/>
              <a:pPr>
                <a:defRPr/>
              </a:pPr>
              <a:t>03/10/2023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4A20755-3B40-496D-A0BB-0D8E90CF15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</a:t>
            </a:r>
            <a:fld id="{65F31261-F1E9-4A9C-B028-5609B13AA7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68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42F-EA91-460E-9436-9A6C9B1CB0C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7D3169C4-1066-4B2B-8764-826D805505F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502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4350-0632-4F67-B357-AFC21C62564D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562A433F-7D2E-4A98-9376-EF1F18F637E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751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A35-803D-44FA-BA88-E6B5FB347587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D3E20654-A3F3-4F51-B803-F69A5704FC8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92488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6CED-B3EE-49D9-9922-CBB48E54335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EEE602E2-D894-4FF2-B74F-1A6F42C9F61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9988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37B0-CC05-45CB-9D8E-44851499E325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D3E20654-A3F3-4F51-B803-F69A5704FC8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909188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1777-83B6-4CFA-89A1-52400FB2059F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D3E20654-A3F3-4F51-B803-F69A5704FC8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517203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6AA2A1-C9A8-42DC-AF5F-29D58FE3A81E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altLang="en-US" smtClean="0"/>
              <a:t> </a:t>
            </a:r>
            <a:fld id="{D3E20654-A3F3-4F51-B803-F69A5704FC8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275599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8B6-2144-4760-B3DF-18C646FA52B1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D3E20654-A3F3-4F51-B803-F69A5704FC8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716871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4B-F41A-4540-8EEC-C29B4F79802D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D3E20654-A3F3-4F51-B803-F69A5704FC8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876783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989E-5397-49EE-B0F5-E72D9FFD7EC0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D3E20654-A3F3-4F51-B803-F69A5704FC8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570407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</a:t>
            </a:r>
            <a:fld id="{7D3169C4-1066-4B2B-8764-826D805505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81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</a:t>
            </a:r>
            <a:fld id="{562A433F-7D2E-4A98-9376-EF1F18F637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22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</a:t>
            </a:r>
            <a:fld id="{A0560C28-BD68-4460-A951-02246A65B2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09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</a:t>
            </a:r>
            <a:fld id="{EEE602E2-D894-4FF2-B74F-1A6F42C9F6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72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</a:t>
            </a:r>
            <a:fld id="{64D1655D-6CBF-40DC-B210-BA62B76BB9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78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 </a:t>
            </a:r>
            <a:fld id="{E5D258FC-134F-48BD-A14E-6C5FE1F766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34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17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A04C-D7CF-4861-95F0-3F5ACF508755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 </a:t>
            </a:r>
            <a:fld id="{65F31261-F1E9-4A9C-B028-5609B13AA7F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27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 </a:t>
            </a:r>
            <a:fld id="{D3E20654-A3F3-4F51-B803-F69A5704FC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EF011C-2C5F-4723-B0A4-461CDAFA4C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009900" y="6551370"/>
            <a:ext cx="3124200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anose="05020102010507070707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anose="05040102010807070707" pitchFamily="18" charset="2"/>
        <a:buChar char="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GB" altLang="en-US" smtClean="0"/>
              <a:t> </a:t>
            </a:r>
            <a:fld id="{D3E20654-A3F3-4F51-B803-F69A5704FC8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BEF011C-2C5F-4723-B0A4-461CDAFA4C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09900" y="6551370"/>
            <a:ext cx="31242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0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Chapter 4</a:t>
            </a:r>
            <a:endParaRPr lang="en-GB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Renal Function</a:t>
            </a:r>
            <a:endParaRPr lang="en-GB" dirty="0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Renal Clearance Tests to </a:t>
            </a:r>
            <a:br>
              <a:rPr lang="en-US" altLang="en-US" sz="3200"/>
            </a:br>
            <a:r>
              <a:rPr lang="en-US" altLang="en-US" sz="3200"/>
              <a:t>Assess Glomerular Filtration Rate (GFR)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n-ea"/>
              </a:rPr>
              <a:t>Volume of plasma in milliliters that is completely cleared of a substance per unit of time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Volume of plasma filtered directly affects volume and composition of urine excreted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Calculate renal clearance (C) using plasma concentration of substance (P), urine concentration (U), and volume of urine (V)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endParaRPr lang="en-US" dirty="0">
              <a:ea typeface="+mn-ea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  <a:tabLst>
                <a:tab pos="457200" algn="l"/>
              </a:tabLst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	</a:t>
            </a: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29200"/>
            <a:ext cx="3676650" cy="77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Clearance Tests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/>
              <a:t>Tests for GFR use substances removed solely by glomerular filtration (inulin)</a:t>
            </a:r>
          </a:p>
          <a:p>
            <a:pPr eaLnBrk="1" hangingPunct="1"/>
            <a:r>
              <a:rPr lang="en-US" altLang="en-US" sz="2600"/>
              <a:t>Tests for tubular secretion use substances removed solely by tubular secretion (phenolsulfonphthalein [PSP] or </a:t>
            </a:r>
            <a:r>
              <a:rPr lang="en-US" altLang="en-US" sz="2600" i="1"/>
              <a:t>p</a:t>
            </a:r>
            <a:r>
              <a:rPr lang="en-US" altLang="en-US" sz="2600"/>
              <a:t>-aminohippurate)</a:t>
            </a:r>
          </a:p>
          <a:p>
            <a:pPr eaLnBrk="1" hangingPunct="1"/>
            <a:r>
              <a:rPr lang="en-US" altLang="en-US" sz="2600"/>
              <a:t>Can use endogenous or exogenous substances</a:t>
            </a:r>
          </a:p>
          <a:p>
            <a:pPr eaLnBrk="1" hangingPunct="1"/>
            <a:r>
              <a:rPr lang="en-US" altLang="en-US" sz="2600"/>
              <a:t>Inulin is reference method for GFR testing, although rarely used </a:t>
            </a:r>
          </a:p>
          <a:p>
            <a:pPr eaLnBrk="1" hangingPunct="1"/>
            <a:r>
              <a:rPr lang="en-US" altLang="en-US" sz="2600"/>
              <a:t>Creatinine clearance is most commonly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Creatinine Clearance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3768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+mn-ea"/>
              </a:rPr>
              <a:t>Creatinine is a waste product of creatine in muscles, produced at a relatively constant rate and excreted by kidneys</a:t>
            </a:r>
          </a:p>
          <a:p>
            <a:pPr eaLnBrk="1" hangingPunct="1">
              <a:defRPr/>
            </a:pPr>
            <a:r>
              <a:rPr lang="en-US" altLang="en-US" dirty="0">
                <a:ea typeface="+mn-ea"/>
              </a:rPr>
              <a:t>Requires a 24-hour urine creatinine (U) and serum creatinine (P) drawn sometime during urine collection period, urine volume (V), and an estimate of body surface area (from height and weight using a nomogram)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5257800"/>
            <a:ext cx="2752725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Figure 4-5.</a:t>
            </a:r>
            <a:r>
              <a:rPr lang="en-US" sz="2000" dirty="0"/>
              <a:t>   The formation of creatinine from </a:t>
            </a:r>
            <a:r>
              <a:rPr lang="en-US" sz="2000" dirty="0" err="1"/>
              <a:t>creatine</a:t>
            </a:r>
            <a:r>
              <a:rPr lang="en-US" sz="2000" dirty="0"/>
              <a:t> and phosphocreatine. </a:t>
            </a:r>
            <a:r>
              <a:rPr lang="en-US" sz="2000" i="1" dirty="0"/>
              <a:t>ADP</a:t>
            </a:r>
            <a:r>
              <a:rPr lang="en-US" sz="2000" dirty="0"/>
              <a:t>, Adenosine diphosphate; </a:t>
            </a:r>
            <a:r>
              <a:rPr lang="en-US" sz="2000" i="1" dirty="0"/>
              <a:t>ATP</a:t>
            </a:r>
            <a:r>
              <a:rPr lang="en-US" sz="2000" dirty="0"/>
              <a:t>, adenosine triphosphate.</a:t>
            </a:r>
          </a:p>
        </p:txBody>
      </p:sp>
      <p:pic>
        <p:nvPicPr>
          <p:cNvPr id="2050" name="Picture 2" descr="https://coursewareobjects.elsevier.com/objects/elr/Brunzel5e/IC/jpg/Chapter004/00400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6299" y="1846263"/>
            <a:ext cx="5655852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9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Advantages/Disadvantages of Creatinine Clearance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/>
              <a:t>Plasma and urine creatinine tests easily performed</a:t>
            </a:r>
          </a:p>
          <a:p>
            <a:pPr eaLnBrk="1" hangingPunct="1"/>
            <a:r>
              <a:rPr lang="en-US" altLang="en-US" sz="2600"/>
              <a:t>Accuracy and precision of methods well studied</a:t>
            </a:r>
          </a:p>
          <a:p>
            <a:pPr eaLnBrk="1" hangingPunct="1"/>
            <a:r>
              <a:rPr lang="en-US" altLang="en-US" sz="2600"/>
              <a:t>Small amount of creatinine secreted by tubules (7% to 10%), resulting in an increased urine concentration of creatinine</a:t>
            </a:r>
          </a:p>
          <a:p>
            <a:pPr eaLnBrk="1" hangingPunct="1"/>
            <a:r>
              <a:rPr lang="en-US" altLang="en-US" sz="2600"/>
              <a:t>If nonspecific Jaffe method is used to measure, P creatinine will be overestimated, offsetting increased U value, giving values close to inulin clearance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Estimated Glomerular Filtration Rate (eGFR)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/>
              <a:t>Simple, effective tool that helps to detect chronic kidney disease</a:t>
            </a:r>
          </a:p>
          <a:p>
            <a:pPr eaLnBrk="1" hangingPunct="1"/>
            <a:r>
              <a:rPr lang="en-US" altLang="en-US" sz="2400"/>
              <a:t>Used for high-risk individuals with diabetes, hypertension, heart disease, or family history of kidney disease</a:t>
            </a:r>
          </a:p>
          <a:p>
            <a:pPr eaLnBrk="1" hangingPunct="1"/>
            <a:r>
              <a:rPr lang="en-US" altLang="en-US" sz="2400"/>
              <a:t>Calculation based on serum creatinine level and patient’s age, gender, and ethnicity</a:t>
            </a:r>
          </a:p>
          <a:p>
            <a:pPr eaLnBrk="1" hangingPunct="1"/>
            <a:r>
              <a:rPr lang="en-US" altLang="en-US" sz="2400"/>
              <a:t>Most accurate values are less than or equal to 60 mL/min, so values greater than 60 are reported simply as greater than 60. Numerical values are reported for values less than or equal to 60 mL/min.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Beta</a:t>
            </a:r>
            <a:r>
              <a:rPr lang="en-US" altLang="en-US" baseline="-25000"/>
              <a:t>2</a:t>
            </a:r>
            <a:r>
              <a:rPr lang="en-US" altLang="en-US"/>
              <a:t>-Microglobulin</a:t>
            </a:r>
            <a:endParaRPr lang="en-US" altLang="en-US" baseline="-2500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low-molecular-weight protein found on surface of nucleated cells and shed into plasma</a:t>
            </a:r>
          </a:p>
          <a:p>
            <a:pPr eaLnBrk="1" hangingPunct="1"/>
            <a:r>
              <a:rPr lang="en-US" altLang="en-US"/>
              <a:t>Readily passes through glomeruli and is 99.9% reabsorbed by proximal tubules</a:t>
            </a:r>
          </a:p>
          <a:p>
            <a:pPr eaLnBrk="1" hangingPunct="1"/>
            <a:r>
              <a:rPr lang="en-US" altLang="en-US"/>
              <a:t>Marker of reduced tubular function when it increases in urine</a:t>
            </a:r>
          </a:p>
          <a:p>
            <a:pPr eaLnBrk="1" hangingPunct="1"/>
            <a:r>
              <a:rPr lang="en-US" altLang="en-US"/>
              <a:t>Used clinically to:</a:t>
            </a:r>
          </a:p>
          <a:p>
            <a:pPr lvl="1" eaLnBrk="1" hangingPunct="1"/>
            <a:r>
              <a:rPr lang="en-US" altLang="en-US">
                <a:ea typeface="Arial" panose="020B0604020202020204" pitchFamily="34" charset="0"/>
              </a:rPr>
              <a:t>Identify early kidney transplant rejection</a:t>
            </a:r>
          </a:p>
          <a:p>
            <a:pPr lvl="1" eaLnBrk="1" hangingPunct="1"/>
            <a:r>
              <a:rPr lang="en-US" altLang="en-US">
                <a:ea typeface="Arial" panose="020B0604020202020204" pitchFamily="34" charset="0"/>
              </a:rPr>
              <a:t>Differentiate tubular and glomerular diseases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Cystatin C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Low-molecular-weight protein that has potential as a marker for long-term monitoring of renal function</a:t>
            </a:r>
          </a:p>
          <a:p>
            <a:pPr eaLnBrk="1" hangingPunct="1"/>
            <a:r>
              <a:rPr lang="en-US" altLang="en-US"/>
              <a:t>Produced by nucleated cells and filtered by glomerulus and is catabolized by tubular cells</a:t>
            </a:r>
          </a:p>
          <a:p>
            <a:pPr eaLnBrk="1" hangingPunct="1"/>
            <a:r>
              <a:rPr lang="en-US" altLang="en-US"/>
              <a:t>Increased plasma levels reflect decreased glomerular function</a:t>
            </a:r>
          </a:p>
          <a:p>
            <a:pPr eaLnBrk="1" hangingPunct="1"/>
            <a:r>
              <a:rPr lang="en-US" altLang="en-US"/>
              <a:t>Not yet used routinely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Screening for Albuminuria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/>
              <a:t>Albuminuria appears early in diabetic nephropathy</a:t>
            </a:r>
          </a:p>
          <a:p>
            <a:pPr eaLnBrk="1" hangingPunct="1"/>
            <a:r>
              <a:rPr lang="en-US" altLang="en-US" sz="2600"/>
              <a:t>Early detection of low levels of albumin in urine (microalbuminuria) signals need for additional testing and aggressive intervention</a:t>
            </a:r>
          </a:p>
          <a:p>
            <a:pPr eaLnBrk="1" hangingPunct="1"/>
            <a:r>
              <a:rPr lang="en-US" altLang="en-US" sz="2600"/>
              <a:t>Presence of albumin is caused by increased glomerular permeability due to changes in glomerular filtration barrier</a:t>
            </a:r>
          </a:p>
          <a:p>
            <a:pPr eaLnBrk="1" hangingPunct="1"/>
            <a:r>
              <a:rPr lang="en-US" altLang="en-US" sz="2600"/>
              <a:t>Single most important factor associated with glomerular proteinuria is hyperglycemia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Tests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i="1"/>
              <a:t>p</a:t>
            </a:r>
            <a:r>
              <a:rPr lang="en-US" altLang="en-US" sz="2400"/>
              <a:t>-Aminohippurate clearance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Exogenous nontoxic weak acid secreted almost exclusively by proximal tubules, used as indicator of renal tubular secretory function</a:t>
            </a:r>
          </a:p>
          <a:p>
            <a:pPr eaLnBrk="1" hangingPunct="1"/>
            <a:r>
              <a:rPr lang="en-US" altLang="en-US" sz="2400"/>
              <a:t>Measurement of titratable acid versus urinary ammonia 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Assess tubular function for removing acids</a:t>
            </a:r>
          </a:p>
          <a:p>
            <a:pPr eaLnBrk="1" hangingPunct="1"/>
            <a:r>
              <a:rPr lang="en-US" altLang="en-US" sz="2400"/>
              <a:t>Oral ammonium chloride test 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Give ammonium chloride, and measure series of urine pH and plasma bicarbonate. Used to diagnose renal tubular acidosis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Urine Composition</a:t>
            </a: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/>
              <a:t>Normal ranges are wide as urine volume and solute composition can vary greatly depending on: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Diet 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Physical activity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Health </a:t>
            </a:r>
          </a:p>
          <a:p>
            <a:pPr eaLnBrk="1" hangingPunct="1"/>
            <a:r>
              <a:rPr lang="en-US" altLang="en-US" sz="2400"/>
              <a:t>Kidneys are principal organ for regulating body fluid composition</a:t>
            </a:r>
          </a:p>
          <a:p>
            <a:pPr eaLnBrk="1" hangingPunct="1"/>
            <a:r>
              <a:rPr lang="en-US" altLang="en-US" sz="2400"/>
              <a:t>Renal excretion is primary elimination route of soluble metabolic wastes</a:t>
            </a:r>
          </a:p>
          <a:p>
            <a:pPr eaLnBrk="1" hangingPunct="1"/>
            <a:r>
              <a:rPr lang="en-US" altLang="en-US" sz="2400"/>
              <a:t>Wastes exclusively excreted by kidneys can be used to assess kidney function (creatinine, urea)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Most Commonly Used Tests</a:t>
            </a:r>
            <a:br>
              <a:rPr lang="en-US" altLang="en-US" sz="3600"/>
            </a:br>
            <a:r>
              <a:rPr lang="en-US" altLang="en-US" sz="3600"/>
              <a:t>for Evaluating Renal Function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Creatinine clearance for assessment of GFR</a:t>
            </a:r>
          </a:p>
          <a:p>
            <a:pPr eaLnBrk="1" hangingPunct="1"/>
            <a:r>
              <a:rPr lang="en-US" altLang="en-US"/>
              <a:t>Urine osmolality for tubular concentrating ability</a:t>
            </a:r>
          </a:p>
          <a:p>
            <a:pPr eaLnBrk="1" hangingPunct="1"/>
            <a:r>
              <a:rPr lang="en-US" altLang="en-US"/>
              <a:t>Urine protein electrophoresis to evaluate glomerular permeability to plasma proteins</a:t>
            </a:r>
          </a:p>
          <a:p>
            <a:pPr eaLnBrk="1" hangingPunct="1"/>
            <a:r>
              <a:rPr lang="en-US" altLang="en-US"/>
              <a:t>Plasma creatinine</a:t>
            </a:r>
          </a:p>
          <a:p>
            <a:pPr eaLnBrk="1" hangingPunct="1"/>
            <a:r>
              <a:rPr lang="en-US" altLang="en-US"/>
              <a:t>eGFR calculation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Measures of Concentration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Osmolality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Osmoles per kilogram (Os/kg) (milliosmoles used for convenience)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Affected by solute number, not size or weight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Final osmolality determined in distal and collecting tubules when antidiuretic hormone (ADH) is present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Normally urine osmolality is 1 to 3 times that of plasma </a:t>
            </a:r>
          </a:p>
          <a:p>
            <a:pPr eaLnBrk="1" hangingPunct="1"/>
            <a:r>
              <a:rPr lang="en-US" altLang="en-US" sz="2400"/>
              <a:t>Specific gravity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Comparison of density of urine to that of water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Normally ranges from 1.002 to 1.035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Depends on number of particles and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Urine Volume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Polyuria—greater than 3 L/day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Conditions with water diuresis (osmolality &lt;200 mOsm/kg)</a:t>
            </a:r>
          </a:p>
          <a:p>
            <a:pPr lvl="2" eaLnBrk="1" hangingPunct="1"/>
            <a:r>
              <a:rPr lang="en-US" altLang="en-US" sz="1800">
                <a:ea typeface="Arial" panose="020B0604020202020204" pitchFamily="34" charset="0"/>
              </a:rPr>
              <a:t>ADH secretion inadequate or receptors ineffective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Conditions with solute diuresis (osmolality ≥300 mOsm/kg)</a:t>
            </a:r>
          </a:p>
          <a:p>
            <a:pPr lvl="2" eaLnBrk="1" hangingPunct="1"/>
            <a:r>
              <a:rPr lang="en-US" altLang="en-US" sz="1800">
                <a:ea typeface="Arial" panose="020B0604020202020204" pitchFamily="34" charset="0"/>
              </a:rPr>
              <a:t>No common feature, but involve glucose, urea, or sodium</a:t>
            </a:r>
          </a:p>
          <a:p>
            <a:pPr eaLnBrk="1" hangingPunct="1"/>
            <a:r>
              <a:rPr lang="en-US" altLang="en-US" sz="2400"/>
              <a:t>Oliguria—less than 400 mL/day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Urinary obstruction, tubular dysfunction, fluid loss</a:t>
            </a:r>
          </a:p>
          <a:p>
            <a:pPr eaLnBrk="1" hangingPunct="1"/>
            <a:r>
              <a:rPr lang="en-US" altLang="en-US" sz="2400"/>
              <a:t>Anuria—absence or cessation of urine excretion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Progressive renal disease or renal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5257800"/>
            <a:ext cx="7772400" cy="505968"/>
          </a:xfrm>
        </p:spPr>
        <p:txBody>
          <a:bodyPr>
            <a:noAutofit/>
          </a:bodyPr>
          <a:lstStyle/>
          <a:p>
            <a:r>
              <a:rPr lang="en-US" sz="1600" dirty="0"/>
              <a:t>A flowchart for the evaluation of polyuria. </a:t>
            </a:r>
            <a:r>
              <a:rPr lang="en-US" sz="1600" i="1" dirty="0"/>
              <a:t>ADH</a:t>
            </a:r>
            <a:r>
              <a:rPr lang="en-US" sz="1600" dirty="0"/>
              <a:t>, Antidiuretic hormone; </a:t>
            </a:r>
            <a:r>
              <a:rPr lang="en-US" sz="1600" i="1" dirty="0"/>
              <a:t>U/S</a:t>
            </a:r>
            <a:r>
              <a:rPr lang="en-US" sz="1600" dirty="0"/>
              <a:t>, urine-to-serum osmolality ratio. (Redrawn from </a:t>
            </a:r>
            <a:r>
              <a:rPr lang="en-US" sz="1600" dirty="0" err="1"/>
              <a:t>Walmsley</a:t>
            </a:r>
            <a:r>
              <a:rPr lang="en-US" sz="1600" dirty="0"/>
              <a:t> RN, White GH: </a:t>
            </a:r>
            <a:r>
              <a:rPr lang="en-US" sz="1600" i="1" dirty="0"/>
              <a:t>A guide to diagnostic clinical chemistry</a:t>
            </a:r>
            <a:r>
              <a:rPr lang="en-US" sz="1600" dirty="0"/>
              <a:t>, Melbourne, 1983, Blackwell Science.)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81000"/>
            <a:ext cx="5638800" cy="4572000"/>
          </a:xfrm>
        </p:spPr>
      </p:pic>
    </p:spTree>
    <p:extLst>
      <p:ext uri="{BB962C8B-B14F-4D97-AF65-F5344CB8AC3E}">
        <p14:creationId xmlns:p14="http://schemas.microsoft.com/office/powerpoint/2010/main" val="9230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Testing Renal Concentrating Ability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Assess tubular reabsorptive function by demonstrating tubules can produce concentrated urine specimen (osmolality &gt;800 mOsm or specific gravity &gt;1.025)</a:t>
            </a:r>
          </a:p>
          <a:p>
            <a:pPr eaLnBrk="1" hangingPunct="1"/>
            <a:r>
              <a:rPr lang="en-US" altLang="en-US" sz="2400"/>
              <a:t>Osmolality preferred 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More accurate reflection of kidney’s concentrating ability, since only solute number affects it</a:t>
            </a:r>
          </a:p>
          <a:p>
            <a:pPr eaLnBrk="1" hangingPunct="1"/>
            <a:r>
              <a:rPr lang="en-US" altLang="en-US" sz="2400"/>
              <a:t>Three most prevalent solutes: 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Urea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Chloride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Sodium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Fixation of Solute Concentration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some chronic renal diseases, concentrating ability slowly diminishes until specific gravity or osmolality are unchanging </a:t>
            </a:r>
          </a:p>
          <a:p>
            <a:pPr eaLnBrk="1" hangingPunct="1"/>
            <a:r>
              <a:rPr lang="en-US" altLang="en-US"/>
              <a:t>Urine concentration same as ultrafiltrate</a:t>
            </a:r>
          </a:p>
          <a:p>
            <a:pPr eaLnBrk="1" hangingPunct="1"/>
            <a:r>
              <a:rPr lang="en-US" altLang="en-US"/>
              <a:t>Specific gravity of 1.010 or approximately 300 mOsm/kg</a:t>
            </a:r>
          </a:p>
          <a:p>
            <a:pPr eaLnBrk="1" hangingPunct="1"/>
            <a:r>
              <a:rPr lang="en-US" altLang="en-US"/>
              <a:t>Causes polyuria and nocturia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1041400"/>
          </a:xfrm>
        </p:spPr>
        <p:txBody>
          <a:bodyPr>
            <a:normAutofit fontScale="90000"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Figure 4-4.</a:t>
            </a:r>
            <a:r>
              <a:rPr lang="en-US" sz="1600" dirty="0">
                <a:solidFill>
                  <a:schemeClr val="tx1"/>
                </a:solidFill>
              </a:rPr>
              <a:t>   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</a:rPr>
              <a:t>A comparison of urine specific gravity and urine osmolality. Specific gravity measurements were determined by a direct method (falling drop) and an indirect method (</a:t>
            </a:r>
            <a:r>
              <a:rPr lang="en-US" sz="13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refractometry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</a:rPr>
              <a:t>). The straight lines represent the specific gravity and osmolality results obtained with solutions of varying sodium chloride concentrations. (A) A comparison of urines obtained from healthy medical students. (B) A comparison of urines obtained from patients on renal service. (From Holmes JH: </a:t>
            </a:r>
            <a:r>
              <a:rPr lang="en-US" sz="1300" i="1" dirty="0">
                <a:solidFill>
                  <a:schemeClr val="tx1"/>
                </a:solidFill>
                <a:latin typeface="Arial Narrow" panose="020B0606020202030204" pitchFamily="34" charset="0"/>
              </a:rPr>
              <a:t>Workshop on urinalysis and renal function studies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</a:rPr>
              <a:t>, Chicago, 1962, American Society of Clinical Pathologists. Used with permission</a:t>
            </a:r>
            <a:r>
              <a:rPr lang="en-US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dirty="0"/>
              <a:t>     </a:t>
            </a:r>
          </a:p>
        </p:txBody>
      </p:sp>
      <p:pic>
        <p:nvPicPr>
          <p:cNvPr id="1026" name="Picture 2" descr="https://coursewareobjects.elsevier.com/objects/elr/Brunzel5e/IC/jpg/Chapter004/0040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325" y="2065973"/>
            <a:ext cx="7543800" cy="358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55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Fluid Deprivation Tests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sz="2400"/>
              <a:t>Used to differentiate causes of polyuria due to water diuresis</a:t>
            </a:r>
          </a:p>
          <a:p>
            <a:pPr lvl="1" eaLnBrk="1" hangingPunct="1"/>
            <a:r>
              <a:rPr lang="en-US" altLang="en-US" sz="2000">
                <a:ea typeface="Arial" panose="020B0604020202020204" pitchFamily="34" charset="0"/>
              </a:rPr>
              <a:t>“Neurogenic” diabetes insipidus</a:t>
            </a:r>
          </a:p>
          <a:p>
            <a:pPr lvl="2" eaLnBrk="1" hangingPunct="1"/>
            <a:r>
              <a:rPr lang="en-US" altLang="en-US" sz="1800">
                <a:ea typeface="Arial" panose="020B0604020202020204" pitchFamily="34" charset="0"/>
              </a:rPr>
              <a:t>ADH decreased</a:t>
            </a:r>
          </a:p>
          <a:p>
            <a:pPr lvl="1" eaLnBrk="1" hangingPunct="1"/>
            <a:r>
              <a:rPr lang="en-US" altLang="en-US">
                <a:ea typeface="Arial" panose="020B0604020202020204" pitchFamily="34" charset="0"/>
              </a:rPr>
              <a:t>“</a:t>
            </a:r>
            <a:r>
              <a:rPr lang="en-US" altLang="ja-JP" sz="2000">
                <a:ea typeface="MS PGothic" panose="020B0600070205080204" pitchFamily="34" charset="-128"/>
              </a:rPr>
              <a:t>Nephrogenic</a:t>
            </a:r>
            <a:r>
              <a:rPr lang="en-US" altLang="en-US" sz="2000">
                <a:ea typeface="Arial" panose="020B0604020202020204" pitchFamily="34" charset="0"/>
              </a:rPr>
              <a:t>”</a:t>
            </a:r>
            <a:r>
              <a:rPr lang="en-US" altLang="ja-JP" sz="2000">
                <a:ea typeface="MS PGothic" panose="020B0600070205080204" pitchFamily="34" charset="-128"/>
              </a:rPr>
              <a:t> diabetes insipidus</a:t>
            </a:r>
          </a:p>
          <a:p>
            <a:pPr lvl="2" eaLnBrk="1" hangingPunct="1"/>
            <a:r>
              <a:rPr lang="en-US" altLang="en-US" sz="1800">
                <a:ea typeface="Arial" panose="020B0604020202020204" pitchFamily="34" charset="0"/>
              </a:rPr>
              <a:t>Lack of renal response to ADH</a:t>
            </a:r>
          </a:p>
          <a:p>
            <a:pPr eaLnBrk="1" hangingPunct="1"/>
            <a:r>
              <a:rPr lang="en-US" altLang="en-US" sz="2400"/>
              <a:t>Water consumption restricted</a:t>
            </a:r>
          </a:p>
          <a:p>
            <a:pPr eaLnBrk="1" hangingPunct="1"/>
            <a:r>
              <a:rPr lang="en-US" altLang="en-US" sz="2400"/>
              <a:t>Urine specimen checked about 12 hours later</a:t>
            </a:r>
          </a:p>
          <a:p>
            <a:pPr eaLnBrk="1" hangingPunct="1"/>
            <a:r>
              <a:rPr lang="en-US" altLang="en-US" sz="2400"/>
              <a:t>If concentrated, test is ended. If not, test continues.</a:t>
            </a:r>
          </a:p>
          <a:p>
            <a:pPr eaLnBrk="1" hangingPunct="1"/>
            <a:r>
              <a:rPr lang="en-US" altLang="en-US" sz="2400"/>
              <a:t>Can compare with plasma concentration or administer ADH to see if that helps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47fad2980124742eb3a1b2ef6477a9279f5fc2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</Template>
  <TotalTime>910</TotalTime>
  <Words>1134</Words>
  <Application>Microsoft Office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MS PGothic</vt:lpstr>
      <vt:lpstr>Arial</vt:lpstr>
      <vt:lpstr>Arial Narrow</vt:lpstr>
      <vt:lpstr>Calibri</vt:lpstr>
      <vt:lpstr>Calibri Light</vt:lpstr>
      <vt:lpstr>Times New Roman</vt:lpstr>
      <vt:lpstr>Wingdings</vt:lpstr>
      <vt:lpstr>Wingdings 2</vt:lpstr>
      <vt:lpstr>Wingdings 3</vt:lpstr>
      <vt:lpstr>Office Theme</vt:lpstr>
      <vt:lpstr>Retrospect</vt:lpstr>
      <vt:lpstr>Chapter 4</vt:lpstr>
      <vt:lpstr>Urine Composition</vt:lpstr>
      <vt:lpstr>Measures of Concentration</vt:lpstr>
      <vt:lpstr>Urine Volume</vt:lpstr>
      <vt:lpstr>A flowchart for the evaluation of polyuria. ADH, Antidiuretic hormone; U/S, urine-to-serum osmolality ratio. (Redrawn from Walmsley RN, White GH: A guide to diagnostic clinical chemistry, Melbourne, 1983, Blackwell Science.)</vt:lpstr>
      <vt:lpstr>Testing Renal Concentrating Ability</vt:lpstr>
      <vt:lpstr>Fixation of Solute Concentration</vt:lpstr>
      <vt:lpstr>Figure 4-4.   A comparison of urine specific gravity and urine osmolality. Specific gravity measurements were determined by a direct method (falling drop) and an indirect method (refractometry). The straight lines represent the specific gravity and osmolality results obtained with solutions of varying sodium chloride concentrations. (A) A comparison of urines obtained from healthy medical students. (B) A comparison of urines obtained from patients on renal service. (From Holmes JH: Workshop on urinalysis and renal function studies, Chicago, 1962, American Society of Clinical Pathologists. Used with permission.)      </vt:lpstr>
      <vt:lpstr>Fluid Deprivation Tests</vt:lpstr>
      <vt:lpstr>Renal Clearance Tests to  Assess Glomerular Filtration Rate (GFR)</vt:lpstr>
      <vt:lpstr>Clearance Tests</vt:lpstr>
      <vt:lpstr>Creatinine Clearance</vt:lpstr>
      <vt:lpstr>Figure 4-5.   The formation of creatinine from creatine and phosphocreatine. ADP, Adenosine diphosphate; ATP, adenosine triphosphate.</vt:lpstr>
      <vt:lpstr>Advantages/Disadvantages of Creatinine Clearance</vt:lpstr>
      <vt:lpstr>Estimated Glomerular Filtration Rate (eGFR)</vt:lpstr>
      <vt:lpstr>Beta2-Microglobulin</vt:lpstr>
      <vt:lpstr>Cystatin C</vt:lpstr>
      <vt:lpstr>Screening for Albuminuria </vt:lpstr>
      <vt:lpstr>Other Tests</vt:lpstr>
      <vt:lpstr>Most Commonly Used Tests for Evaluating Renal Function </vt:lpstr>
    </vt:vector>
  </TitlesOfParts>
  <Company>Texas Christian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Gail</dc:creator>
  <cp:lastModifiedBy>Docia D. Murphy-Johnson</cp:lastModifiedBy>
  <cp:revision>155</cp:revision>
  <dcterms:created xsi:type="dcterms:W3CDTF">2011-11-18T02:09:16Z</dcterms:created>
  <dcterms:modified xsi:type="dcterms:W3CDTF">2023-10-03T17:52:26Z</dcterms:modified>
</cp:coreProperties>
</file>