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730" r:id="rId2"/>
  </p:sldMasterIdLst>
  <p:notesMasterIdLst>
    <p:notesMasterId r:id="rId23"/>
  </p:notesMasterIdLst>
  <p:sldIdLst>
    <p:sldId id="256" r:id="rId3"/>
    <p:sldId id="257" r:id="rId4"/>
    <p:sldId id="258" r:id="rId5"/>
    <p:sldId id="259" r:id="rId6"/>
    <p:sldId id="273" r:id="rId7"/>
    <p:sldId id="260" r:id="rId8"/>
    <p:sldId id="261" r:id="rId9"/>
    <p:sldId id="274" r:id="rId10"/>
    <p:sldId id="262" r:id="rId11"/>
    <p:sldId id="263" r:id="rId12"/>
    <p:sldId id="264" r:id="rId13"/>
    <p:sldId id="265" r:id="rId14"/>
    <p:sldId id="27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x="9144000" cy="6858000" type="screen4x3"/>
  <p:notesSz cx="6858000" cy="9144000"/>
  <p:custDataLst>
    <p:tags r:id="rId2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">
          <p15:clr>
            <a:srgbClr val="A4A3A4"/>
          </p15:clr>
        </p15:guide>
        <p15:guide id="2" orient="horz" pos="960">
          <p15:clr>
            <a:srgbClr val="A4A3A4"/>
          </p15:clr>
        </p15:guide>
        <p15:guide id="3" orient="horz" pos="1056">
          <p15:clr>
            <a:srgbClr val="A4A3A4"/>
          </p15:clr>
        </p15:guide>
        <p15:guide id="4" orient="horz" pos="4032">
          <p15:clr>
            <a:srgbClr val="A4A3A4"/>
          </p15:clr>
        </p15:guide>
        <p15:guide id="5" pos="5328">
          <p15:clr>
            <a:srgbClr val="A4A3A4"/>
          </p15:clr>
        </p15:guide>
        <p15:guide id="6" pos="4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mela Andrada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102" y="510"/>
      </p:cViewPr>
      <p:guideLst>
        <p:guide orient="horz" pos="288"/>
        <p:guide orient="horz" pos="960"/>
        <p:guide orient="horz" pos="1056"/>
        <p:guide orient="horz" pos="4032"/>
        <p:guide pos="5328"/>
        <p:guide pos="43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F55FDEC-E411-4CB0-8FC4-9C6ACDECC8F6}" type="datetimeFigureOut">
              <a:rPr lang="en-GB" altLang="en-US"/>
              <a:pPr>
                <a:defRPr/>
              </a:pPr>
              <a:t>03/10/2023</a:t>
            </a:fld>
            <a:endParaRPr lang="en-GB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4A20755-3B40-496D-A0BB-0D8E90CF155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 </a:t>
            </a:r>
            <a:fld id="{65F31261-F1E9-4A9C-B028-5609B13AA7F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1630363" y="6461125"/>
            <a:ext cx="5859462" cy="38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1689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BC42F-EA91-460E-9436-9A6C9B1CB0C6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 </a:t>
            </a:r>
            <a:fld id="{7D3169C4-1066-4B2B-8764-826D805505F3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65020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D4350-0632-4F67-B357-AFC21C62564D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 </a:t>
            </a:r>
            <a:fld id="{562A433F-7D2E-4A98-9376-EF1F18F637E5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57511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31A35-803D-44FA-BA88-E6B5FB347587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 </a:t>
            </a:r>
            <a:fld id="{D3E20654-A3F3-4F51-B803-F69A5704FC89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2924880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6CED-B3EE-49D9-9922-CBB48E543356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 </a:t>
            </a:r>
            <a:fld id="{EEE602E2-D894-4FF2-B74F-1A6F42C9F61A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299883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237B0-CC05-45CB-9D8E-44851499E325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 </a:t>
            </a:r>
            <a:fld id="{D3E20654-A3F3-4F51-B803-F69A5704FC89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2909188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41777-83B6-4CFA-89A1-52400FB2059F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 </a:t>
            </a:r>
            <a:fld id="{D3E20654-A3F3-4F51-B803-F69A5704FC89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35172033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6F6AA2A1-C9A8-42DC-AF5F-29D58FE3A81E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GB" altLang="en-US" smtClean="0"/>
              <a:t> </a:t>
            </a:r>
            <a:fld id="{D3E20654-A3F3-4F51-B803-F69A5704FC89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32755993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C28B6-2144-4760-B3DF-18C646FA52B1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 </a:t>
            </a:r>
            <a:fld id="{D3E20654-A3F3-4F51-B803-F69A5704FC89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7168716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B24B-F41A-4540-8EEC-C29B4F79802D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 </a:t>
            </a:r>
            <a:fld id="{D3E20654-A3F3-4F51-B803-F69A5704FC89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48767832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F989E-5397-49EE-B0F5-E72D9FFD7EC0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 </a:t>
            </a:r>
            <a:fld id="{D3E20654-A3F3-4F51-B803-F69A5704FC89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45704071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45452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 </a:t>
            </a:r>
            <a:fld id="{7D3169C4-1066-4B2B-8764-826D805505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1630363" y="6461125"/>
            <a:ext cx="5859462" cy="38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8815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ctr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 </a:t>
            </a:r>
            <a:fld id="{562A433F-7D2E-4A98-9376-EF1F18F637E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1630363" y="6461125"/>
            <a:ext cx="5859462" cy="38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4225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454525"/>
          </a:xfrm>
        </p:spPr>
        <p:txBody>
          <a:bodyPr/>
          <a:lstStyle>
            <a:lvl1pPr>
              <a:buClr>
                <a:schemeClr val="tx1"/>
              </a:buClr>
              <a:defRPr/>
            </a:lvl1pPr>
            <a:lvl3pPr>
              <a:buClr>
                <a:schemeClr val="tx1"/>
              </a:buClr>
              <a:defRPr/>
            </a:lvl3pPr>
            <a:lvl4pPr>
              <a:buClr>
                <a:schemeClr val="tx1"/>
              </a:buClr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 </a:t>
            </a:r>
            <a:fld id="{A0560C28-BD68-4460-A951-02246A65B28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1630363" y="6461125"/>
            <a:ext cx="5859462" cy="38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8099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 </a:t>
            </a:r>
            <a:fld id="{EEE602E2-D894-4FF2-B74F-1A6F42C9F61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1630363" y="6461125"/>
            <a:ext cx="5859462" cy="38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7722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1475"/>
            <a:ext cx="4044387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2"/>
          </p:nvPr>
        </p:nvSpPr>
        <p:spPr>
          <a:xfrm>
            <a:off x="4642413" y="1641475"/>
            <a:ext cx="4044387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 </a:t>
            </a:r>
            <a:fld id="{64D1655D-6CBF-40DC-B210-BA62B76BB93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4"/>
          </p:nvPr>
        </p:nvSpPr>
        <p:spPr>
          <a:xfrm>
            <a:off x="1630363" y="6461125"/>
            <a:ext cx="5859462" cy="38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4783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45452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 </a:t>
            </a:r>
            <a:fld id="{E5D258FC-134F-48BD-A14E-6C5FE1F7664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1630363" y="6461125"/>
            <a:ext cx="5859462" cy="38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4346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3179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FA04C-D7CF-4861-95F0-3F5ACF508755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 </a:t>
            </a:r>
            <a:fld id="{65F31261-F1E9-4A9C-B028-5609B13AA7F5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5278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Slide Number Placeholder 7"/>
          <p:cNvSpPr>
            <a:spLocks noGrp="1"/>
          </p:cNvSpPr>
          <p:nvPr>
            <p:ph type="sldNum" sz="quarter" idx="4"/>
          </p:nvPr>
        </p:nvSpPr>
        <p:spPr bwMode="auto">
          <a:xfrm>
            <a:off x="8534400" y="6465888"/>
            <a:ext cx="577850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GB" altLang="en-US"/>
              <a:t> </a:t>
            </a:r>
            <a:fld id="{D3E20654-A3F3-4F51-B803-F69A5704FC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BEF011C-2C5F-4723-B0A4-461CDAFA4C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3009900" y="6551370"/>
            <a:ext cx="3124200" cy="2286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Arial" pitchFamily="34" charset="0"/>
          <a:ea typeface="MS PGothic" panose="020B0600070205080204" pitchFamily="34" charset="-128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MS PGothic" panose="020B0600070205080204" pitchFamily="3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MS PGothic" panose="020B0600070205080204" pitchFamily="3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MS PGothic" panose="020B0600070205080204" pitchFamily="3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MS PGothic" panose="020B0600070205080204" pitchFamily="34" charset="-128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 2" panose="05020102010507070707" pitchFamily="18" charset="2"/>
        <a:buChar char=""/>
        <a:defRPr sz="2800" kern="1200">
          <a:solidFill>
            <a:schemeClr val="tx1"/>
          </a:solidFill>
          <a:latin typeface="Arial" pitchFamily="34" charset="0"/>
          <a:ea typeface="MS PGothic" panose="020B0600070205080204" pitchFamily="34" charset="-128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anose="05000000000000000000" pitchFamily="2" charset="2"/>
        <a:buChar char="Ø"/>
        <a:defRPr sz="24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 3" panose="05040102010807070707" pitchFamily="18" charset="2"/>
        <a:buChar char=""/>
        <a:defRPr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Calibri" panose="020F0502020204030204" pitchFamily="34" charset="0"/>
        <a:buChar char="–"/>
        <a:defRPr sz="16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GB" altLang="en-US" smtClean="0"/>
              <a:t> </a:t>
            </a:r>
            <a:fld id="{D3E20654-A3F3-4F51-B803-F69A5704FC89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1BEF011C-2C5F-4723-B0A4-461CDAFA4C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009900" y="6551370"/>
            <a:ext cx="3124200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106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Chapter 4</a:t>
            </a:r>
            <a:endParaRPr lang="en-GB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n-ea"/>
              </a:rPr>
              <a:t>Renal Function</a:t>
            </a:r>
            <a:endParaRPr lang="en-GB" dirty="0">
              <a:ea typeface="+mn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Renal Clearance Tests to </a:t>
            </a:r>
            <a:br>
              <a:rPr lang="en-US" altLang="en-US" sz="3200"/>
            </a:br>
            <a:r>
              <a:rPr lang="en-US" altLang="en-US" sz="3200"/>
              <a:t>Assess Glomerular Filtration Rate (GFR)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ea typeface="+mn-ea"/>
              </a:rPr>
              <a:t>Volume of plasma in milliliters that is completely cleared of a substance per unit of time</a:t>
            </a:r>
          </a:p>
          <a:p>
            <a:pPr eaLnBrk="1" hangingPunct="1">
              <a:defRPr/>
            </a:pPr>
            <a:r>
              <a:rPr lang="en-US" dirty="0">
                <a:ea typeface="+mn-ea"/>
              </a:rPr>
              <a:t>Volume of plasma filtered directly affects volume and composition of urine excreted</a:t>
            </a:r>
          </a:p>
          <a:p>
            <a:pPr eaLnBrk="1" hangingPunct="1">
              <a:defRPr/>
            </a:pPr>
            <a:r>
              <a:rPr lang="en-US" dirty="0">
                <a:ea typeface="+mn-ea"/>
              </a:rPr>
              <a:t>Calculate renal clearance (C) using plasma concentration of substance (P), urine concentration (U), and volume of urine (V)</a:t>
            </a:r>
          </a:p>
          <a:p>
            <a:pPr marL="0" indent="0" algn="ctr" eaLnBrk="1" hangingPunct="1">
              <a:buFont typeface="Wingdings 2" panose="05020102010507070707" pitchFamily="18" charset="2"/>
              <a:buNone/>
              <a:defRPr/>
            </a:pPr>
            <a:endParaRPr lang="en-US" dirty="0">
              <a:ea typeface="+mn-ea"/>
            </a:endParaRPr>
          </a:p>
          <a:p>
            <a:pPr marL="0" indent="0" eaLnBrk="1" hangingPunct="1">
              <a:buFont typeface="Wingdings 2" panose="05020102010507070707" pitchFamily="18" charset="2"/>
              <a:buNone/>
              <a:defRPr/>
            </a:pPr>
            <a:endParaRPr lang="en-US" dirty="0">
              <a:solidFill>
                <a:srgbClr val="FF0000"/>
              </a:solidFill>
              <a:ea typeface="+mn-ea"/>
            </a:endParaRPr>
          </a:p>
          <a:p>
            <a:pPr marL="0" indent="0" eaLnBrk="1" hangingPunct="1">
              <a:buFont typeface="Wingdings 2" panose="05020102010507070707" pitchFamily="18" charset="2"/>
              <a:buNone/>
              <a:tabLst>
                <a:tab pos="457200" algn="l"/>
              </a:tabLst>
              <a:defRPr/>
            </a:pPr>
            <a:r>
              <a:rPr lang="en-US" dirty="0">
                <a:solidFill>
                  <a:srgbClr val="FF0000"/>
                </a:solidFill>
                <a:ea typeface="+mn-ea"/>
              </a:rPr>
              <a:t>	</a:t>
            </a:r>
            <a:endParaRPr lang="en-US" dirty="0">
              <a:ea typeface="+mn-ea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5029200"/>
            <a:ext cx="3676650" cy="7715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Clearance Tests</a:t>
            </a:r>
          </a:p>
        </p:txBody>
      </p:sp>
      <p:sp>
        <p:nvSpPr>
          <p:cNvPr id="1229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600"/>
              <a:t>Tests for GFR use substances removed solely by glomerular filtration (inulin)</a:t>
            </a:r>
          </a:p>
          <a:p>
            <a:pPr eaLnBrk="1" hangingPunct="1"/>
            <a:r>
              <a:rPr lang="en-US" altLang="en-US" sz="2600"/>
              <a:t>Tests for tubular secretion use substances removed solely by tubular secretion (phenolsulfonphthalein [PSP] or </a:t>
            </a:r>
            <a:r>
              <a:rPr lang="en-US" altLang="en-US" sz="2600" i="1"/>
              <a:t>p</a:t>
            </a:r>
            <a:r>
              <a:rPr lang="en-US" altLang="en-US" sz="2600"/>
              <a:t>-aminohippurate)</a:t>
            </a:r>
          </a:p>
          <a:p>
            <a:pPr eaLnBrk="1" hangingPunct="1"/>
            <a:r>
              <a:rPr lang="en-US" altLang="en-US" sz="2600"/>
              <a:t>Can use endogenous or exogenous substances</a:t>
            </a:r>
          </a:p>
          <a:p>
            <a:pPr eaLnBrk="1" hangingPunct="1"/>
            <a:r>
              <a:rPr lang="en-US" altLang="en-US" sz="2600"/>
              <a:t>Inulin is reference method for GFR testing, although rarely used </a:t>
            </a:r>
          </a:p>
          <a:p>
            <a:pPr eaLnBrk="1" hangingPunct="1"/>
            <a:r>
              <a:rPr lang="en-US" altLang="en-US" sz="2600"/>
              <a:t>Creatinine clearance is most commonly used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Creatinine Clearance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65138" y="1641475"/>
            <a:ext cx="8229600" cy="37687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+mn-ea"/>
              </a:rPr>
              <a:t>Creatinine is a waste product of creatine in muscles, produced at a relatively constant rate and excreted by kidneys</a:t>
            </a:r>
          </a:p>
          <a:p>
            <a:pPr eaLnBrk="1" hangingPunct="1">
              <a:defRPr/>
            </a:pPr>
            <a:r>
              <a:rPr lang="en-US" altLang="en-US" dirty="0">
                <a:ea typeface="+mn-ea"/>
              </a:rPr>
              <a:t>Requires a 24-hour urine creatinine (U) and serum creatinine (P) drawn sometime during urine collection period, urine volume (V), and an estimate of body surface area (from height and weight using a nomogram)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5637" y="5257800"/>
            <a:ext cx="2752725" cy="9620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/>
              <a:t>Figure 4-5.</a:t>
            </a:r>
            <a:r>
              <a:rPr lang="en-US" sz="2000" dirty="0"/>
              <a:t>   The formation of creatinine from </a:t>
            </a:r>
            <a:r>
              <a:rPr lang="en-US" sz="2000" dirty="0" err="1"/>
              <a:t>creatine</a:t>
            </a:r>
            <a:r>
              <a:rPr lang="en-US" sz="2000" dirty="0"/>
              <a:t> and phosphocreatine. </a:t>
            </a:r>
            <a:r>
              <a:rPr lang="en-US" sz="2000" i="1" dirty="0"/>
              <a:t>ADP</a:t>
            </a:r>
            <a:r>
              <a:rPr lang="en-US" sz="2000" dirty="0"/>
              <a:t>, Adenosine diphosphate; </a:t>
            </a:r>
            <a:r>
              <a:rPr lang="en-US" sz="2000" i="1" dirty="0"/>
              <a:t>ATP</a:t>
            </a:r>
            <a:r>
              <a:rPr lang="en-US" sz="2000" dirty="0"/>
              <a:t>, adenosine triphosphate.</a:t>
            </a:r>
          </a:p>
        </p:txBody>
      </p:sp>
      <p:pic>
        <p:nvPicPr>
          <p:cNvPr id="2050" name="Picture 2" descr="https://coursewareobjects.elsevier.com/objects/elr/Brunzel5e/IC/jpg/Chapter004/004005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66299" y="1846263"/>
            <a:ext cx="5655852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497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Advantages/Disadvantages of Creatinine Clearance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600"/>
              <a:t>Plasma and urine creatinine tests easily performed</a:t>
            </a:r>
          </a:p>
          <a:p>
            <a:pPr eaLnBrk="1" hangingPunct="1"/>
            <a:r>
              <a:rPr lang="en-US" altLang="en-US" sz="2600"/>
              <a:t>Accuracy and precision of methods well studied</a:t>
            </a:r>
          </a:p>
          <a:p>
            <a:pPr eaLnBrk="1" hangingPunct="1"/>
            <a:r>
              <a:rPr lang="en-US" altLang="en-US" sz="2600"/>
              <a:t>Small amount of creatinine secreted by tubules (7% to 10%), resulting in an increased urine concentration of creatinine</a:t>
            </a:r>
          </a:p>
          <a:p>
            <a:pPr eaLnBrk="1" hangingPunct="1"/>
            <a:r>
              <a:rPr lang="en-US" altLang="en-US" sz="2600"/>
              <a:t>If nonspecific Jaffe method is used to measure, P creatinine will be overestimated, offsetting increased U value, giving values close to inulin clearance 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Estimated Glomerular Filtration Rate (eGFR)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400"/>
              <a:t>Simple, effective tool that helps to detect chronic kidney disease</a:t>
            </a:r>
          </a:p>
          <a:p>
            <a:pPr eaLnBrk="1" hangingPunct="1"/>
            <a:r>
              <a:rPr lang="en-US" altLang="en-US" sz="2400"/>
              <a:t>Used for high-risk individuals with diabetes, hypertension, heart disease, or family history of kidney disease</a:t>
            </a:r>
          </a:p>
          <a:p>
            <a:pPr eaLnBrk="1" hangingPunct="1"/>
            <a:r>
              <a:rPr lang="en-US" altLang="en-US" sz="2400"/>
              <a:t>Calculation based on serum creatinine level and patient’s age, gender, and ethnicity</a:t>
            </a:r>
          </a:p>
          <a:p>
            <a:pPr eaLnBrk="1" hangingPunct="1"/>
            <a:r>
              <a:rPr lang="en-US" altLang="en-US" sz="2400"/>
              <a:t>Most accurate values are less than or equal to 60 mL/min, so values greater than 60 are reported simply as greater than 60. Numerical values are reported for values less than or equal to 60 mL/min.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Beta</a:t>
            </a:r>
            <a:r>
              <a:rPr lang="en-US" altLang="en-US" baseline="-25000"/>
              <a:t>2</a:t>
            </a:r>
            <a:r>
              <a:rPr lang="en-US" altLang="en-US"/>
              <a:t>-Microglobulin</a:t>
            </a:r>
            <a:endParaRPr lang="en-US" altLang="en-US" baseline="-25000"/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low-molecular-weight protein found on surface of nucleated cells and shed into plasma</a:t>
            </a:r>
          </a:p>
          <a:p>
            <a:pPr eaLnBrk="1" hangingPunct="1"/>
            <a:r>
              <a:rPr lang="en-US" altLang="en-US"/>
              <a:t>Readily passes through glomeruli and is 99.9% reabsorbed by proximal tubules</a:t>
            </a:r>
          </a:p>
          <a:p>
            <a:pPr eaLnBrk="1" hangingPunct="1"/>
            <a:r>
              <a:rPr lang="en-US" altLang="en-US"/>
              <a:t>Marker of reduced tubular function when it increases in urine</a:t>
            </a:r>
          </a:p>
          <a:p>
            <a:pPr eaLnBrk="1" hangingPunct="1"/>
            <a:r>
              <a:rPr lang="en-US" altLang="en-US"/>
              <a:t>Used clinically to:</a:t>
            </a:r>
          </a:p>
          <a:p>
            <a:pPr lvl="1" eaLnBrk="1" hangingPunct="1"/>
            <a:r>
              <a:rPr lang="en-US" altLang="en-US">
                <a:ea typeface="Arial" panose="020B0604020202020204" pitchFamily="34" charset="0"/>
              </a:rPr>
              <a:t>Identify early kidney transplant rejection</a:t>
            </a:r>
          </a:p>
          <a:p>
            <a:pPr lvl="1" eaLnBrk="1" hangingPunct="1"/>
            <a:r>
              <a:rPr lang="en-US" altLang="en-US">
                <a:ea typeface="Arial" panose="020B0604020202020204" pitchFamily="34" charset="0"/>
              </a:rPr>
              <a:t>Differentiate tubular and glomerular diseases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Cystatin C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Low-molecular-weight protein that has potential as a marker for long-term monitoring of renal function</a:t>
            </a:r>
          </a:p>
          <a:p>
            <a:pPr eaLnBrk="1" hangingPunct="1"/>
            <a:r>
              <a:rPr lang="en-US" altLang="en-US"/>
              <a:t>Produced by nucleated cells and filtered by glomerulus and is catabolized by tubular cells</a:t>
            </a:r>
          </a:p>
          <a:p>
            <a:pPr eaLnBrk="1" hangingPunct="1"/>
            <a:r>
              <a:rPr lang="en-US" altLang="en-US"/>
              <a:t>Increased plasma levels reflect decreased glomerular function</a:t>
            </a:r>
          </a:p>
          <a:p>
            <a:pPr eaLnBrk="1" hangingPunct="1"/>
            <a:r>
              <a:rPr lang="en-US" altLang="en-US"/>
              <a:t>Not yet used routinely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Screening for Albuminuria 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600"/>
              <a:t>Albuminuria appears early in diabetic nephropathy</a:t>
            </a:r>
          </a:p>
          <a:p>
            <a:pPr eaLnBrk="1" hangingPunct="1"/>
            <a:r>
              <a:rPr lang="en-US" altLang="en-US" sz="2600"/>
              <a:t>Early detection of low levels of albumin in urine (microalbuminuria) signals need for additional testing and aggressive intervention</a:t>
            </a:r>
          </a:p>
          <a:p>
            <a:pPr eaLnBrk="1" hangingPunct="1"/>
            <a:r>
              <a:rPr lang="en-US" altLang="en-US" sz="2600"/>
              <a:t>Presence of albumin is caused by increased glomerular permeability due to changes in glomerular filtration barrier</a:t>
            </a:r>
          </a:p>
          <a:p>
            <a:pPr eaLnBrk="1" hangingPunct="1"/>
            <a:r>
              <a:rPr lang="en-US" altLang="en-US" sz="2600"/>
              <a:t>Single most important factor associated with glomerular proteinuria is hyperglycemia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Other Tests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 i="1"/>
              <a:t>p</a:t>
            </a:r>
            <a:r>
              <a:rPr lang="en-US" altLang="en-US" sz="2400"/>
              <a:t>-Aminohippurate clearance</a:t>
            </a:r>
          </a:p>
          <a:p>
            <a:pPr lvl="1" eaLnBrk="1" hangingPunct="1"/>
            <a:r>
              <a:rPr lang="en-US" altLang="en-US" sz="2000">
                <a:ea typeface="Arial" panose="020B0604020202020204" pitchFamily="34" charset="0"/>
              </a:rPr>
              <a:t>Exogenous nontoxic weak acid secreted almost exclusively by proximal tubules, used as indicator of renal tubular secretory function</a:t>
            </a:r>
          </a:p>
          <a:p>
            <a:pPr eaLnBrk="1" hangingPunct="1"/>
            <a:r>
              <a:rPr lang="en-US" altLang="en-US" sz="2400"/>
              <a:t>Measurement of titratable acid versus urinary ammonia </a:t>
            </a:r>
          </a:p>
          <a:p>
            <a:pPr lvl="1" eaLnBrk="1" hangingPunct="1"/>
            <a:r>
              <a:rPr lang="en-US" altLang="en-US" sz="2000">
                <a:ea typeface="Arial" panose="020B0604020202020204" pitchFamily="34" charset="0"/>
              </a:rPr>
              <a:t>Assess tubular function for removing acids</a:t>
            </a:r>
          </a:p>
          <a:p>
            <a:pPr eaLnBrk="1" hangingPunct="1"/>
            <a:r>
              <a:rPr lang="en-US" altLang="en-US" sz="2400"/>
              <a:t>Oral ammonium chloride test </a:t>
            </a:r>
          </a:p>
          <a:p>
            <a:pPr lvl="1" eaLnBrk="1" hangingPunct="1"/>
            <a:r>
              <a:rPr lang="en-US" altLang="en-US" sz="2000">
                <a:ea typeface="Arial" panose="020B0604020202020204" pitchFamily="34" charset="0"/>
              </a:rPr>
              <a:t>Give ammonium chloride, and measure series of urine pH and plasma bicarbonate. Used to diagnose renal tubular acidosis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Urine Composition</a:t>
            </a:r>
          </a:p>
        </p:txBody>
      </p:sp>
      <p:sp>
        <p:nvSpPr>
          <p:cNvPr id="512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sz="2400"/>
              <a:t>Normal ranges are wide as urine volume and solute composition can vary greatly depending on:</a:t>
            </a:r>
          </a:p>
          <a:p>
            <a:pPr lvl="1" eaLnBrk="1" hangingPunct="1"/>
            <a:r>
              <a:rPr lang="en-US" altLang="en-US" sz="2000">
                <a:ea typeface="Arial" panose="020B0604020202020204" pitchFamily="34" charset="0"/>
              </a:rPr>
              <a:t>Diet </a:t>
            </a:r>
          </a:p>
          <a:p>
            <a:pPr lvl="1" eaLnBrk="1" hangingPunct="1"/>
            <a:r>
              <a:rPr lang="en-US" altLang="en-US" sz="2000">
                <a:ea typeface="Arial" panose="020B0604020202020204" pitchFamily="34" charset="0"/>
              </a:rPr>
              <a:t>Physical activity</a:t>
            </a:r>
          </a:p>
          <a:p>
            <a:pPr lvl="1" eaLnBrk="1" hangingPunct="1"/>
            <a:r>
              <a:rPr lang="en-US" altLang="en-US" sz="2000">
                <a:ea typeface="Arial" panose="020B0604020202020204" pitchFamily="34" charset="0"/>
              </a:rPr>
              <a:t>Health </a:t>
            </a:r>
          </a:p>
          <a:p>
            <a:pPr eaLnBrk="1" hangingPunct="1"/>
            <a:r>
              <a:rPr lang="en-US" altLang="en-US" sz="2400"/>
              <a:t>Kidneys are principal organ for regulating body fluid composition</a:t>
            </a:r>
          </a:p>
          <a:p>
            <a:pPr eaLnBrk="1" hangingPunct="1"/>
            <a:r>
              <a:rPr lang="en-US" altLang="en-US" sz="2400"/>
              <a:t>Renal excretion is primary elimination route of soluble metabolic wastes</a:t>
            </a:r>
          </a:p>
          <a:p>
            <a:pPr eaLnBrk="1" hangingPunct="1"/>
            <a:r>
              <a:rPr lang="en-US" altLang="en-US" sz="2400"/>
              <a:t>Wastes exclusively excreted by kidneys can be used to assess kidney function (creatinine, urea)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Most Commonly Used Tests</a:t>
            </a:r>
            <a:br>
              <a:rPr lang="en-US" altLang="en-US" sz="3600"/>
            </a:br>
            <a:r>
              <a:rPr lang="en-US" altLang="en-US" sz="3600"/>
              <a:t>for Evaluating Renal Function 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Creatinine clearance for assessment of GFR</a:t>
            </a:r>
          </a:p>
          <a:p>
            <a:pPr eaLnBrk="1" hangingPunct="1"/>
            <a:r>
              <a:rPr lang="en-US" altLang="en-US"/>
              <a:t>Urine osmolality for tubular concentrating ability</a:t>
            </a:r>
          </a:p>
          <a:p>
            <a:pPr eaLnBrk="1" hangingPunct="1"/>
            <a:r>
              <a:rPr lang="en-US" altLang="en-US"/>
              <a:t>Urine protein electrophoresis to evaluate glomerular permeability to plasma proteins</a:t>
            </a:r>
          </a:p>
          <a:p>
            <a:pPr eaLnBrk="1" hangingPunct="1"/>
            <a:r>
              <a:rPr lang="en-US" altLang="en-US"/>
              <a:t>Plasma creatinine</a:t>
            </a:r>
          </a:p>
          <a:p>
            <a:pPr eaLnBrk="1" hangingPunct="1"/>
            <a:r>
              <a:rPr lang="en-US" altLang="en-US"/>
              <a:t>eGFR calculation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Measures of Concentration</a:t>
            </a:r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Osmolality</a:t>
            </a:r>
          </a:p>
          <a:p>
            <a:pPr lvl="1" eaLnBrk="1" hangingPunct="1"/>
            <a:r>
              <a:rPr lang="en-US" altLang="en-US" sz="2000">
                <a:ea typeface="Arial" panose="020B0604020202020204" pitchFamily="34" charset="0"/>
              </a:rPr>
              <a:t>Osmoles per kilogram (Os/kg) (milliosmoles used for convenience)</a:t>
            </a:r>
          </a:p>
          <a:p>
            <a:pPr lvl="1" eaLnBrk="1" hangingPunct="1"/>
            <a:r>
              <a:rPr lang="en-US" altLang="en-US" sz="2000">
                <a:ea typeface="Arial" panose="020B0604020202020204" pitchFamily="34" charset="0"/>
              </a:rPr>
              <a:t>Affected by solute number, not size or weight</a:t>
            </a:r>
          </a:p>
          <a:p>
            <a:pPr lvl="1" eaLnBrk="1" hangingPunct="1"/>
            <a:r>
              <a:rPr lang="en-US" altLang="en-US" sz="2000">
                <a:ea typeface="Arial" panose="020B0604020202020204" pitchFamily="34" charset="0"/>
              </a:rPr>
              <a:t>Final osmolality determined in distal and collecting tubules when antidiuretic hormone (ADH) is present</a:t>
            </a:r>
          </a:p>
          <a:p>
            <a:pPr lvl="1" eaLnBrk="1" hangingPunct="1"/>
            <a:r>
              <a:rPr lang="en-US" altLang="en-US" sz="2000">
                <a:ea typeface="Arial" panose="020B0604020202020204" pitchFamily="34" charset="0"/>
              </a:rPr>
              <a:t>Normally urine osmolality is 1 to 3 times that of plasma </a:t>
            </a:r>
          </a:p>
          <a:p>
            <a:pPr eaLnBrk="1" hangingPunct="1"/>
            <a:r>
              <a:rPr lang="en-US" altLang="en-US" sz="2400"/>
              <a:t>Specific gravity</a:t>
            </a:r>
          </a:p>
          <a:p>
            <a:pPr lvl="1" eaLnBrk="1" hangingPunct="1"/>
            <a:r>
              <a:rPr lang="en-US" altLang="en-US" sz="2000">
                <a:ea typeface="Arial" panose="020B0604020202020204" pitchFamily="34" charset="0"/>
              </a:rPr>
              <a:t>Comparison of density of urine to that of water</a:t>
            </a:r>
          </a:p>
          <a:p>
            <a:pPr lvl="1" eaLnBrk="1" hangingPunct="1"/>
            <a:r>
              <a:rPr lang="en-US" altLang="en-US" sz="2000">
                <a:ea typeface="Arial" panose="020B0604020202020204" pitchFamily="34" charset="0"/>
              </a:rPr>
              <a:t>Normally ranges from 1.002 to 1.035</a:t>
            </a:r>
          </a:p>
          <a:p>
            <a:pPr lvl="1" eaLnBrk="1" hangingPunct="1"/>
            <a:r>
              <a:rPr lang="en-US" altLang="en-US" sz="2000">
                <a:ea typeface="Arial" panose="020B0604020202020204" pitchFamily="34" charset="0"/>
              </a:rPr>
              <a:t>Depends on number of particles and mass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Urine Volume</a:t>
            </a:r>
          </a:p>
        </p:txBody>
      </p:sp>
      <p:sp>
        <p:nvSpPr>
          <p:cNvPr id="71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Polyuria—greater than 3 L/day</a:t>
            </a:r>
          </a:p>
          <a:p>
            <a:pPr lvl="1" eaLnBrk="1" hangingPunct="1"/>
            <a:r>
              <a:rPr lang="en-US" altLang="en-US" sz="2000">
                <a:ea typeface="Arial" panose="020B0604020202020204" pitchFamily="34" charset="0"/>
              </a:rPr>
              <a:t>Conditions with water diuresis (osmolality &lt;200 mOsm/kg)</a:t>
            </a:r>
          </a:p>
          <a:p>
            <a:pPr lvl="2" eaLnBrk="1" hangingPunct="1"/>
            <a:r>
              <a:rPr lang="en-US" altLang="en-US" sz="1800">
                <a:ea typeface="Arial" panose="020B0604020202020204" pitchFamily="34" charset="0"/>
              </a:rPr>
              <a:t>ADH secretion inadequate or receptors ineffective</a:t>
            </a:r>
          </a:p>
          <a:p>
            <a:pPr lvl="1" eaLnBrk="1" hangingPunct="1"/>
            <a:r>
              <a:rPr lang="en-US" altLang="en-US" sz="2000">
                <a:ea typeface="Arial" panose="020B0604020202020204" pitchFamily="34" charset="0"/>
              </a:rPr>
              <a:t>Conditions with solute diuresis (osmolality ≥300 mOsm/kg)</a:t>
            </a:r>
          </a:p>
          <a:p>
            <a:pPr lvl="2" eaLnBrk="1" hangingPunct="1"/>
            <a:r>
              <a:rPr lang="en-US" altLang="en-US" sz="1800">
                <a:ea typeface="Arial" panose="020B0604020202020204" pitchFamily="34" charset="0"/>
              </a:rPr>
              <a:t>No common feature, but involve glucose, urea, or sodium</a:t>
            </a:r>
          </a:p>
          <a:p>
            <a:pPr eaLnBrk="1" hangingPunct="1"/>
            <a:r>
              <a:rPr lang="en-US" altLang="en-US" sz="2400"/>
              <a:t>Oliguria—less than 400 mL/day</a:t>
            </a:r>
          </a:p>
          <a:p>
            <a:pPr lvl="1" eaLnBrk="1" hangingPunct="1"/>
            <a:r>
              <a:rPr lang="en-US" altLang="en-US" sz="2000">
                <a:ea typeface="Arial" panose="020B0604020202020204" pitchFamily="34" charset="0"/>
              </a:rPr>
              <a:t>Urinary obstruction, tubular dysfunction, fluid loss</a:t>
            </a:r>
          </a:p>
          <a:p>
            <a:pPr eaLnBrk="1" hangingPunct="1"/>
            <a:r>
              <a:rPr lang="en-US" altLang="en-US" sz="2400"/>
              <a:t>Anuria—absence or cessation of urine excretion</a:t>
            </a:r>
          </a:p>
          <a:p>
            <a:pPr lvl="1" eaLnBrk="1" hangingPunct="1"/>
            <a:r>
              <a:rPr lang="en-US" altLang="en-US" sz="2000">
                <a:ea typeface="Arial" panose="020B0604020202020204" pitchFamily="34" charset="0"/>
              </a:rPr>
              <a:t>Progressive renal disease or renal failure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38200" y="5257800"/>
            <a:ext cx="7772400" cy="505968"/>
          </a:xfrm>
        </p:spPr>
        <p:txBody>
          <a:bodyPr>
            <a:noAutofit/>
          </a:bodyPr>
          <a:lstStyle/>
          <a:p>
            <a:r>
              <a:rPr lang="en-US" sz="1600" dirty="0"/>
              <a:t>A flowchart for the evaluation of polyuria. </a:t>
            </a:r>
            <a:r>
              <a:rPr lang="en-US" sz="1600" i="1" dirty="0"/>
              <a:t>ADH</a:t>
            </a:r>
            <a:r>
              <a:rPr lang="en-US" sz="1600" dirty="0"/>
              <a:t>, Antidiuretic hormone; </a:t>
            </a:r>
            <a:r>
              <a:rPr lang="en-US" sz="1600" i="1" dirty="0"/>
              <a:t>U/S</a:t>
            </a:r>
            <a:r>
              <a:rPr lang="en-US" sz="1600" dirty="0"/>
              <a:t>, urine-to-serum osmolality ratio. (Redrawn from </a:t>
            </a:r>
            <a:r>
              <a:rPr lang="en-US" sz="1600" dirty="0" err="1"/>
              <a:t>Walmsley</a:t>
            </a:r>
            <a:r>
              <a:rPr lang="en-US" sz="1600" dirty="0"/>
              <a:t> RN, White GH: </a:t>
            </a:r>
            <a:r>
              <a:rPr lang="en-US" sz="1600" i="1" dirty="0"/>
              <a:t>A guide to diagnostic clinical chemistry</a:t>
            </a:r>
            <a:r>
              <a:rPr lang="en-US" sz="1600" dirty="0"/>
              <a:t>, Melbourne, 1983, Blackwell Science.)</a:t>
            </a:r>
          </a:p>
        </p:txBody>
      </p:sp>
      <p:pic>
        <p:nvPicPr>
          <p:cNvPr id="7" name="Picture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381000"/>
            <a:ext cx="5638800" cy="4572000"/>
          </a:xfrm>
        </p:spPr>
      </p:pic>
    </p:spTree>
    <p:extLst>
      <p:ext uri="{BB962C8B-B14F-4D97-AF65-F5344CB8AC3E}">
        <p14:creationId xmlns:p14="http://schemas.microsoft.com/office/powerpoint/2010/main" val="92302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Testing Renal Concentrating Ability</a:t>
            </a:r>
          </a:p>
        </p:txBody>
      </p:sp>
      <p:sp>
        <p:nvSpPr>
          <p:cNvPr id="81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Assess tubular reabsorptive function by demonstrating tubules can produce concentrated urine specimen (osmolality &gt;800 mOsm or specific gravity &gt;1.025)</a:t>
            </a:r>
          </a:p>
          <a:p>
            <a:pPr eaLnBrk="1" hangingPunct="1"/>
            <a:r>
              <a:rPr lang="en-US" altLang="en-US" sz="2400"/>
              <a:t>Osmolality preferred </a:t>
            </a:r>
          </a:p>
          <a:p>
            <a:pPr lvl="1" eaLnBrk="1" hangingPunct="1"/>
            <a:r>
              <a:rPr lang="en-US" altLang="en-US" sz="2000">
                <a:ea typeface="Arial" panose="020B0604020202020204" pitchFamily="34" charset="0"/>
              </a:rPr>
              <a:t>More accurate reflection of kidney’s concentrating ability, since only solute number affects it</a:t>
            </a:r>
          </a:p>
          <a:p>
            <a:pPr eaLnBrk="1" hangingPunct="1"/>
            <a:r>
              <a:rPr lang="en-US" altLang="en-US" sz="2400"/>
              <a:t>Three most prevalent solutes: </a:t>
            </a:r>
          </a:p>
          <a:p>
            <a:pPr lvl="1" eaLnBrk="1" hangingPunct="1"/>
            <a:r>
              <a:rPr lang="en-US" altLang="en-US" sz="2000">
                <a:ea typeface="Arial" panose="020B0604020202020204" pitchFamily="34" charset="0"/>
              </a:rPr>
              <a:t>Urea</a:t>
            </a:r>
          </a:p>
          <a:p>
            <a:pPr lvl="1" eaLnBrk="1" hangingPunct="1"/>
            <a:r>
              <a:rPr lang="en-US" altLang="en-US" sz="2000">
                <a:ea typeface="Arial" panose="020B0604020202020204" pitchFamily="34" charset="0"/>
              </a:rPr>
              <a:t>Chloride</a:t>
            </a:r>
          </a:p>
          <a:p>
            <a:pPr lvl="1" eaLnBrk="1" hangingPunct="1"/>
            <a:r>
              <a:rPr lang="en-US" altLang="en-US" sz="2000">
                <a:ea typeface="Arial" panose="020B0604020202020204" pitchFamily="34" charset="0"/>
              </a:rPr>
              <a:t>Sodium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Fixation of Solute Concentration</a:t>
            </a:r>
          </a:p>
        </p:txBody>
      </p:sp>
      <p:sp>
        <p:nvSpPr>
          <p:cNvPr id="92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 some chronic renal diseases, concentrating ability slowly diminishes until specific gravity or osmolality are unchanging </a:t>
            </a:r>
          </a:p>
          <a:p>
            <a:pPr eaLnBrk="1" hangingPunct="1"/>
            <a:r>
              <a:rPr lang="en-US" altLang="en-US"/>
              <a:t>Urine concentration same as ultrafiltrate</a:t>
            </a:r>
          </a:p>
          <a:p>
            <a:pPr eaLnBrk="1" hangingPunct="1"/>
            <a:r>
              <a:rPr lang="en-US" altLang="en-US"/>
              <a:t>Specific gravity of 1.010 or approximately 300 mOsm/kg</a:t>
            </a:r>
          </a:p>
          <a:p>
            <a:pPr eaLnBrk="1" hangingPunct="1"/>
            <a:r>
              <a:rPr lang="en-US" altLang="en-US"/>
              <a:t>Causes polyuria and nocturia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1295400"/>
            <a:ext cx="7772400" cy="1041400"/>
          </a:xfrm>
        </p:spPr>
        <p:txBody>
          <a:bodyPr>
            <a:normAutofit fontScale="90000"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Figure 4-4.</a:t>
            </a:r>
            <a:r>
              <a:rPr lang="en-US" sz="1600" dirty="0">
                <a:solidFill>
                  <a:schemeClr val="tx1"/>
                </a:solidFill>
              </a:rPr>
              <a:t>   </a:t>
            </a:r>
            <a:r>
              <a:rPr lang="en-US" sz="1300" dirty="0">
                <a:solidFill>
                  <a:schemeClr val="tx1"/>
                </a:solidFill>
                <a:latin typeface="Arial Narrow" panose="020B0606020202030204" pitchFamily="34" charset="0"/>
              </a:rPr>
              <a:t>A comparison of urine specific gravity and urine osmolality. Specific gravity measurements were determined by a direct method (falling drop) and an indirect method (</a:t>
            </a:r>
            <a:r>
              <a:rPr lang="en-US" sz="1300" dirty="0" err="1">
                <a:solidFill>
                  <a:schemeClr val="tx1"/>
                </a:solidFill>
                <a:latin typeface="Arial Narrow" panose="020B0606020202030204" pitchFamily="34" charset="0"/>
              </a:rPr>
              <a:t>refractometry</a:t>
            </a:r>
            <a:r>
              <a:rPr lang="en-US" sz="1300" dirty="0">
                <a:solidFill>
                  <a:schemeClr val="tx1"/>
                </a:solidFill>
                <a:latin typeface="Arial Narrow" panose="020B0606020202030204" pitchFamily="34" charset="0"/>
              </a:rPr>
              <a:t>). The straight lines represent the specific gravity and osmolality results obtained with solutions of varying sodium chloride concentrations. (A) A comparison of urines obtained from healthy medical students. (B) A comparison of urines obtained from patients on renal service. (From Holmes JH: </a:t>
            </a:r>
            <a:r>
              <a:rPr lang="en-US" sz="1300" i="1" dirty="0">
                <a:solidFill>
                  <a:schemeClr val="tx1"/>
                </a:solidFill>
                <a:latin typeface="Arial Narrow" panose="020B0606020202030204" pitchFamily="34" charset="0"/>
              </a:rPr>
              <a:t>Workshop on urinalysis and renal function studies</a:t>
            </a:r>
            <a:r>
              <a:rPr lang="en-US" sz="1300" dirty="0">
                <a:solidFill>
                  <a:schemeClr val="tx1"/>
                </a:solidFill>
                <a:latin typeface="Arial Narrow" panose="020B0606020202030204" pitchFamily="34" charset="0"/>
              </a:rPr>
              <a:t>, Chicago, 1962, American Society of Clinical Pathologists. Used with permission</a:t>
            </a:r>
            <a:r>
              <a:rPr lang="en-US" sz="13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.)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dirty="0"/>
              <a:t>     </a:t>
            </a:r>
          </a:p>
        </p:txBody>
      </p:sp>
      <p:pic>
        <p:nvPicPr>
          <p:cNvPr id="1026" name="Picture 2" descr="https://coursewareobjects.elsevier.com/objects/elr/Brunzel5e/IC/jpg/Chapter004/00400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2325" y="2065973"/>
            <a:ext cx="7543800" cy="3583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555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Fluid Deprivation Tests</a:t>
            </a:r>
          </a:p>
        </p:txBody>
      </p:sp>
      <p:sp>
        <p:nvSpPr>
          <p:cNvPr id="1024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en-US" altLang="en-US" sz="2400"/>
              <a:t>Used to differentiate causes of polyuria due to water diuresis</a:t>
            </a:r>
          </a:p>
          <a:p>
            <a:pPr lvl="1" eaLnBrk="1" hangingPunct="1"/>
            <a:r>
              <a:rPr lang="en-US" altLang="en-US" sz="2000">
                <a:ea typeface="Arial" panose="020B0604020202020204" pitchFamily="34" charset="0"/>
              </a:rPr>
              <a:t>“Neurogenic” diabetes insipidus</a:t>
            </a:r>
          </a:p>
          <a:p>
            <a:pPr lvl="2" eaLnBrk="1" hangingPunct="1"/>
            <a:r>
              <a:rPr lang="en-US" altLang="en-US" sz="1800">
                <a:ea typeface="Arial" panose="020B0604020202020204" pitchFamily="34" charset="0"/>
              </a:rPr>
              <a:t>ADH decreased</a:t>
            </a:r>
          </a:p>
          <a:p>
            <a:pPr lvl="1" eaLnBrk="1" hangingPunct="1"/>
            <a:r>
              <a:rPr lang="en-US" altLang="en-US">
                <a:ea typeface="Arial" panose="020B0604020202020204" pitchFamily="34" charset="0"/>
              </a:rPr>
              <a:t>“</a:t>
            </a:r>
            <a:r>
              <a:rPr lang="en-US" altLang="ja-JP" sz="2000">
                <a:ea typeface="MS PGothic" panose="020B0600070205080204" pitchFamily="34" charset="-128"/>
              </a:rPr>
              <a:t>Nephrogenic</a:t>
            </a:r>
            <a:r>
              <a:rPr lang="en-US" altLang="en-US" sz="2000">
                <a:ea typeface="Arial" panose="020B0604020202020204" pitchFamily="34" charset="0"/>
              </a:rPr>
              <a:t>”</a:t>
            </a:r>
            <a:r>
              <a:rPr lang="en-US" altLang="ja-JP" sz="2000">
                <a:ea typeface="MS PGothic" panose="020B0600070205080204" pitchFamily="34" charset="-128"/>
              </a:rPr>
              <a:t> diabetes insipidus</a:t>
            </a:r>
          </a:p>
          <a:p>
            <a:pPr lvl="2" eaLnBrk="1" hangingPunct="1"/>
            <a:r>
              <a:rPr lang="en-US" altLang="en-US" sz="1800">
                <a:ea typeface="Arial" panose="020B0604020202020204" pitchFamily="34" charset="0"/>
              </a:rPr>
              <a:t>Lack of renal response to ADH</a:t>
            </a:r>
          </a:p>
          <a:p>
            <a:pPr eaLnBrk="1" hangingPunct="1"/>
            <a:r>
              <a:rPr lang="en-US" altLang="en-US" sz="2400"/>
              <a:t>Water consumption restricted</a:t>
            </a:r>
          </a:p>
          <a:p>
            <a:pPr eaLnBrk="1" hangingPunct="1"/>
            <a:r>
              <a:rPr lang="en-US" altLang="en-US" sz="2400"/>
              <a:t>Urine specimen checked about 12 hours later</a:t>
            </a:r>
          </a:p>
          <a:p>
            <a:pPr eaLnBrk="1" hangingPunct="1"/>
            <a:r>
              <a:rPr lang="en-US" altLang="en-US" sz="2400"/>
              <a:t>If concentrated, test is ended. If not, test continues.</a:t>
            </a:r>
          </a:p>
          <a:p>
            <a:pPr eaLnBrk="1" hangingPunct="1"/>
            <a:r>
              <a:rPr lang="en-US" altLang="en-US" sz="2400"/>
              <a:t>Can compare with plasma concentration or administer ADH to see if that helps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f47fad2980124742eb3a1b2ef6477a9279f5fc26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</Template>
  <TotalTime>910</TotalTime>
  <Words>1134</Words>
  <Application>Microsoft Office PowerPoint</Application>
  <PresentationFormat>On-screen Show (4:3)</PresentationFormat>
  <Paragraphs>112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31" baseType="lpstr">
      <vt:lpstr>MS PGothic</vt:lpstr>
      <vt:lpstr>Arial</vt:lpstr>
      <vt:lpstr>Arial Narrow</vt:lpstr>
      <vt:lpstr>Calibri</vt:lpstr>
      <vt:lpstr>Calibri Light</vt:lpstr>
      <vt:lpstr>Times New Roman</vt:lpstr>
      <vt:lpstr>Wingdings</vt:lpstr>
      <vt:lpstr>Wingdings 2</vt:lpstr>
      <vt:lpstr>Wingdings 3</vt:lpstr>
      <vt:lpstr>Office Theme</vt:lpstr>
      <vt:lpstr>Retrospect</vt:lpstr>
      <vt:lpstr>Chapter 4</vt:lpstr>
      <vt:lpstr>Urine Composition</vt:lpstr>
      <vt:lpstr>Measures of Concentration</vt:lpstr>
      <vt:lpstr>Urine Volume</vt:lpstr>
      <vt:lpstr>A flowchart for the evaluation of polyuria. ADH, Antidiuretic hormone; U/S, urine-to-serum osmolality ratio. (Redrawn from Walmsley RN, White GH: A guide to diagnostic clinical chemistry, Melbourne, 1983, Blackwell Science.)</vt:lpstr>
      <vt:lpstr>Testing Renal Concentrating Ability</vt:lpstr>
      <vt:lpstr>Fixation of Solute Concentration</vt:lpstr>
      <vt:lpstr>Figure 4-4.   A comparison of urine specific gravity and urine osmolality. Specific gravity measurements were determined by a direct method (falling drop) and an indirect method (refractometry). The straight lines represent the specific gravity and osmolality results obtained with solutions of varying sodium chloride concentrations. (A) A comparison of urines obtained from healthy medical students. (B) A comparison of urines obtained from patients on renal service. (From Holmes JH: Workshop on urinalysis and renal function studies, Chicago, 1962, American Society of Clinical Pathologists. Used with permission.)      </vt:lpstr>
      <vt:lpstr>Fluid Deprivation Tests</vt:lpstr>
      <vt:lpstr>Renal Clearance Tests to  Assess Glomerular Filtration Rate (GFR)</vt:lpstr>
      <vt:lpstr>Clearance Tests</vt:lpstr>
      <vt:lpstr>Creatinine Clearance</vt:lpstr>
      <vt:lpstr>Figure 4-5.   The formation of creatinine from creatine and phosphocreatine. ADP, Adenosine diphosphate; ATP, adenosine triphosphate.</vt:lpstr>
      <vt:lpstr>Advantages/Disadvantages of Creatinine Clearance</vt:lpstr>
      <vt:lpstr>Estimated Glomerular Filtration Rate (eGFR)</vt:lpstr>
      <vt:lpstr>Beta2-Microglobulin</vt:lpstr>
      <vt:lpstr>Cystatin C</vt:lpstr>
      <vt:lpstr>Screening for Albuminuria </vt:lpstr>
      <vt:lpstr>Other Tests</vt:lpstr>
      <vt:lpstr>Most Commonly Used Tests for Evaluating Renal Function </vt:lpstr>
    </vt:vector>
  </TitlesOfParts>
  <Company>Texas Christian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Jones, Gail</dc:creator>
  <cp:lastModifiedBy>Docia D. Murphy-Johnson</cp:lastModifiedBy>
  <cp:revision>155</cp:revision>
  <dcterms:created xsi:type="dcterms:W3CDTF">2011-11-18T02:09:16Z</dcterms:created>
  <dcterms:modified xsi:type="dcterms:W3CDTF">2023-10-03T17:52:26Z</dcterms:modified>
</cp:coreProperties>
</file>