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8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77" r:id="rId8"/>
    <p:sldId id="278" r:id="rId9"/>
    <p:sldId id="261" r:id="rId10"/>
    <p:sldId id="262" r:id="rId11"/>
    <p:sldId id="263" r:id="rId12"/>
    <p:sldId id="264" r:id="rId13"/>
    <p:sldId id="265" r:id="rId14"/>
    <p:sldId id="279" r:id="rId15"/>
    <p:sldId id="276" r:id="rId16"/>
    <p:sldId id="267" r:id="rId17"/>
    <p:sldId id="268" r:id="rId18"/>
    <p:sldId id="280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1056">
          <p15:clr>
            <a:srgbClr val="A4A3A4"/>
          </p15:clr>
        </p15:guide>
        <p15:guide id="4" orient="horz" pos="4032">
          <p15:clr>
            <a:srgbClr val="A4A3A4"/>
          </p15:clr>
        </p15:guide>
        <p15:guide id="5" pos="5328">
          <p15:clr>
            <a:srgbClr val="A4A3A4"/>
          </p15:clr>
        </p15:guide>
        <p15:guide id="6" pos="4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Andrad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02" y="294"/>
      </p:cViewPr>
      <p:guideLst>
        <p:guide orient="horz" pos="288"/>
        <p:guide orient="horz" pos="960"/>
        <p:guide orient="horz" pos="1056"/>
        <p:guide orient="horz" pos="4032"/>
        <p:guide pos="5328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C3B5D52-9617-4728-ABDC-7941F95E8C92}" type="datetimeFigureOut">
              <a:rPr lang="en-GB" altLang="en-US"/>
              <a:pPr>
                <a:defRPr/>
              </a:pPr>
              <a:t>14/12/2023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973DF0B-70A7-4333-A055-BE11738EC4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2A7061B9-9DB8-4559-9D7B-FA98498D58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30363" y="6461125"/>
            <a:ext cx="5859462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6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fld id="{BFE70DCF-C689-48C5-AB58-4FE824D1D8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99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fld id="{6DC96736-7396-4BC8-8FD9-71C357193CD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25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fld id="{2ED18293-6CEE-4D40-BC5F-C79727A8BA8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77411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fld id="{233BEECC-AAB7-408F-8145-10E6BA10855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1816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fld id="{2ED18293-6CEE-4D40-BC5F-C79727A8BA8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52332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fld id="{2ED18293-6CEE-4D40-BC5F-C79727A8BA8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68617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altLang="en-US" smtClean="0"/>
              <a:t> </a:t>
            </a:r>
            <a:fld id="{2ED18293-6CEE-4D40-BC5F-C79727A8BA8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082940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fld id="{2ED18293-6CEE-4D40-BC5F-C79727A8BA8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70946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fld id="{2ED18293-6CEE-4D40-BC5F-C79727A8BA8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038083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fld id="{2ED18293-6CEE-4D40-BC5F-C79727A8BA8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72524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BFE70DCF-C689-48C5-AB58-4FE824D1D8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30363" y="6461125"/>
            <a:ext cx="5859462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25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6DC96736-7396-4BC8-8FD9-71C357193C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30363" y="6461125"/>
            <a:ext cx="5859462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E845EAF0-07F0-4802-91EC-C6B817DE85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30363" y="6461125"/>
            <a:ext cx="5859462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94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233BEECC-AAB7-408F-8145-10E6BA1085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30363" y="6461125"/>
            <a:ext cx="5859462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41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A460C746-82F2-4B4C-8325-2815C4A850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>
            <a:off x="1630363" y="6461125"/>
            <a:ext cx="5859462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96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4DAA475B-DECB-4D68-8E36-1BF8DC3411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30363" y="6461125"/>
            <a:ext cx="5859462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09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95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fld id="{2A7061B9-9DB8-4559-9D7B-FA98498D583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26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8534400" y="6465888"/>
            <a:ext cx="577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 </a:t>
            </a:r>
            <a:fld id="{2ED18293-6CEE-4D40-BC5F-C79727A8BA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ED525-49CC-08C2-8826-9E0FE930D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009900" y="6551370"/>
            <a:ext cx="3124200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altLang="en-US" smtClean="0"/>
              <a:t> </a:t>
            </a:r>
            <a:fld id="{2ED18293-6CEE-4D40-BC5F-C79727A8BA8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D8ED525-49CC-08C2-8826-9E0FE930D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09900" y="6551370"/>
            <a:ext cx="31242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8" name="Rectangle 6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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 3" panose="05040102010807070707" pitchFamily="18" charset="2"/>
              <a:buChar char="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Chapter 5</a:t>
            </a:r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>
                <a:ea typeface="+mn-ea"/>
              </a:rPr>
              <a:t>Physical Examination of Urine</a:t>
            </a:r>
            <a:endParaRPr lang="en-GB" sz="3000" dirty="0"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Specific Gravity (SG)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+mn-ea"/>
              </a:rPr>
              <a:t>An expression of concentration in terms of density</a:t>
            </a:r>
          </a:p>
          <a:p>
            <a:pPr lvl="1" eaLnBrk="1" hangingPunct="1">
              <a:defRPr/>
            </a:pPr>
            <a:r>
              <a:rPr lang="en-US" altLang="en-US" dirty="0">
                <a:ea typeface="+mn-ea"/>
              </a:rPr>
              <a:t>Mass of solutes present per volume of solution</a:t>
            </a:r>
          </a:p>
          <a:p>
            <a:pPr eaLnBrk="1" hangingPunct="1">
              <a:defRPr/>
            </a:pPr>
            <a:r>
              <a:rPr lang="en-US" altLang="en-US" dirty="0">
                <a:ea typeface="+mn-ea"/>
              </a:rPr>
              <a:t>Ratio of urine density to density of an equal volume of pure water under standard conditions</a:t>
            </a:r>
          </a:p>
          <a:p>
            <a:pPr eaLnBrk="1" hangingPunct="1">
              <a:defRPr/>
            </a:pPr>
            <a:r>
              <a:rPr lang="en-US" altLang="en-US" dirty="0">
                <a:ea typeface="+mn-ea"/>
              </a:rPr>
              <a:t>Both number of solute particles and molecular size affect specific gravity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ea typeface="+mn-ea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rgbClr val="FF0000"/>
                </a:solidFill>
                <a:ea typeface="+mn-ea"/>
              </a:rPr>
              <a:t>	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rgbClr val="FF0000"/>
                </a:solidFill>
                <a:ea typeface="+mn-ea"/>
              </a:rPr>
              <a:t>	</a:t>
            </a:r>
            <a:endParaRPr lang="en-US" altLang="en-US" dirty="0"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38" y="4953000"/>
            <a:ext cx="37338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Specific Gravity (SG) (Cont.)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greater the density, the greater is the SG</a:t>
            </a:r>
          </a:p>
          <a:p>
            <a:pPr eaLnBrk="1" hangingPunct="1"/>
            <a:r>
              <a:rPr lang="en-US" altLang="en-US"/>
              <a:t>Lowest possible urine SG is about 1.002 and highest about 1.040</a:t>
            </a:r>
          </a:p>
          <a:p>
            <a:pPr eaLnBrk="1" hangingPunct="1"/>
            <a:r>
              <a:rPr lang="en-US" altLang="en-US"/>
              <a:t>Methods of measurement direct or indirect</a:t>
            </a:r>
          </a:p>
          <a:p>
            <a:pPr eaLnBrk="1" hangingPunct="1"/>
            <a:r>
              <a:rPr lang="en-US" altLang="en-US"/>
              <a:t>Molecular size of solutes does not affect indirect SG measurements as much as it does direct</a:t>
            </a:r>
          </a:p>
          <a:p>
            <a:pPr eaLnBrk="1" hangingPunct="1"/>
            <a:r>
              <a:rPr lang="en-US" altLang="en-US"/>
              <a:t>Today’s laboratory uses indirect methods such as refractometry and reagent strip chemical method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Refractometry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Indirect method based on refractive index of light</a:t>
            </a:r>
          </a:p>
          <a:p>
            <a:pPr eaLnBrk="1" hangingPunct="1"/>
            <a:r>
              <a:rPr lang="en-US" altLang="en-US"/>
              <a:t>When light passes from air into a solution at an angle, it refracts and slows direction of beam</a:t>
            </a:r>
          </a:p>
          <a:p>
            <a:pPr eaLnBrk="1" hangingPunct="1"/>
            <a:r>
              <a:rPr lang="en-US" altLang="en-US"/>
              <a:t>The ratio of light refraction in two differing media is called </a:t>
            </a:r>
            <a:r>
              <a:rPr lang="en-US" altLang="en-US" i="1"/>
              <a:t>refractive index</a:t>
            </a:r>
          </a:p>
          <a:p>
            <a:pPr eaLnBrk="1" hangingPunct="1"/>
            <a:r>
              <a:rPr lang="en-US" altLang="en-US"/>
              <a:t>As number of solutes increases, light velocity decreases, and light angle decreases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Figure 5-3.</a:t>
            </a:r>
            <a:r>
              <a:rPr lang="en-US" sz="1600" dirty="0"/>
              <a:t>   A schematic diagram illustrates the refraction (or bending) of light as it passes from one medium to another of differing density. The velocity of the light beam also changes.</a:t>
            </a:r>
          </a:p>
        </p:txBody>
      </p:sp>
      <p:pic>
        <p:nvPicPr>
          <p:cNvPr id="3074" name="Picture 2" descr="https://coursewareobjects.elsevier.com/objects/elr/Brunzel5e/IC/jpg/Chapter005/005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429" y="1846263"/>
            <a:ext cx="409959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899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2" y="1366837"/>
            <a:ext cx="3457575" cy="41243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Refractometry (Cont.)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Three factors affect the refractive index of a solution: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Wavelength of light used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Temperature of solution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Concentration of solution</a:t>
            </a:r>
          </a:p>
          <a:p>
            <a:pPr eaLnBrk="1" hangingPunct="1"/>
            <a:r>
              <a:rPr lang="en-US" altLang="en-US" sz="2600"/>
              <a:t>Refractometry measures all solutes present, including protein and glucose</a:t>
            </a:r>
          </a:p>
          <a:p>
            <a:pPr eaLnBrk="1" hangingPunct="1"/>
            <a:r>
              <a:rPr lang="en-US" altLang="en-US" sz="2600"/>
              <a:t>Most common wavelength used is 589 nanometers (nm)</a:t>
            </a:r>
          </a:p>
          <a:p>
            <a:pPr eaLnBrk="1" hangingPunct="1"/>
            <a:r>
              <a:rPr lang="en-US" altLang="en-US" sz="2600"/>
              <a:t>Proper calibration of refractometer important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Advantages of Refractometry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Small sample size of 1 to 2 drops</a:t>
            </a:r>
          </a:p>
          <a:p>
            <a:pPr eaLnBrk="1" hangingPunct="1"/>
            <a:r>
              <a:rPr lang="en-US" altLang="en-US"/>
              <a:t>Automatic temperature compensations between 15°C and 38°C</a:t>
            </a:r>
          </a:p>
          <a:p>
            <a:pPr eaLnBrk="1" hangingPunct="1"/>
            <a:r>
              <a:rPr lang="en-US" altLang="en-US"/>
              <a:t>In viewing field, distinct edge between light and dark areas makes reading the specific gravity scale easy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oursewareobjects.elsevier.com/objects/elr/Brunzel5e/IC/jpg/Chapter005/005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02" y="1846263"/>
            <a:ext cx="731404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39898"/>
              </p:ext>
            </p:extLst>
          </p:nvPr>
        </p:nvGraphicFramePr>
        <p:xfrm>
          <a:off x="1260475" y="381000"/>
          <a:ext cx="6638925" cy="1154430"/>
        </p:xfrm>
        <a:graphic>
          <a:graphicData uri="http://schemas.openxmlformats.org/drawingml/2006/table">
            <a:tbl>
              <a:tblPr/>
              <a:tblGrid>
                <a:gridCol w="6638925">
                  <a:extLst>
                    <a:ext uri="{9D8B030D-6E8A-4147-A177-3AD203B41FA5}">
                      <a16:colId xmlns:a16="http://schemas.microsoft.com/office/drawing/2014/main" val="20683851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/>
                      </a:r>
                      <a:br>
                        <a:rPr lang="en-US" b="1" dirty="0">
                          <a:effectLst/>
                        </a:rPr>
                      </a:br>
                      <a:r>
                        <a:rPr lang="en-US" b="1" dirty="0">
                          <a:effectLst/>
                        </a:rPr>
                        <a:t>Figure 5-5.</a:t>
                      </a:r>
                      <a:r>
                        <a:rPr lang="en-US" dirty="0">
                          <a:effectLst/>
                        </a:rPr>
                        <a:t>   A schematic representation of the viewing field and scale in the refractometer. (Courtesy Leica, Inc., Buffalo, NY. Reprinted with permission).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03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72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Reagent Strip Method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Indirect colorimetric estimation of urine density based on amount of ionic or charged solutes present (sodium [Na], potassium [K], chloride [Cl], ammonium [NH</a:t>
            </a:r>
            <a:r>
              <a:rPr lang="en-US" altLang="en-US" sz="2400" baseline="-25000"/>
              <a:t>4</a:t>
            </a:r>
            <a:r>
              <a:rPr lang="en-US" altLang="en-US" sz="2400"/>
              <a:t>])</a:t>
            </a:r>
          </a:p>
          <a:p>
            <a:pPr eaLnBrk="1" hangingPunct="1"/>
            <a:r>
              <a:rPr lang="en-US" altLang="en-US" sz="2400"/>
              <a:t>Nonionic solutes such as glucose, urea, protein, or radiographic media are not measured</a:t>
            </a:r>
          </a:p>
          <a:p>
            <a:pPr eaLnBrk="1" hangingPunct="1"/>
            <a:r>
              <a:rPr lang="en-US" altLang="en-US" sz="2400"/>
              <a:t>Only method that eliminates effect of nonionic large-molecular-weight solutes on specific gravity</a:t>
            </a:r>
          </a:p>
          <a:p>
            <a:pPr lvl="1" eaLnBrk="1" hangingPunct="1"/>
            <a:r>
              <a:rPr lang="en-US" altLang="en-US" sz="2000">
                <a:ea typeface="Arial" panose="020B0604020202020204" pitchFamily="34" charset="0"/>
              </a:rPr>
              <a:t>Especially useful when radiographic media present</a:t>
            </a:r>
          </a:p>
          <a:p>
            <a:pPr eaLnBrk="1" hangingPunct="1"/>
            <a:r>
              <a:rPr lang="en-US" altLang="en-US" sz="2400"/>
              <a:t>May not represent true density of urine, but it does reflect renal concentrating ability to handle solutes and water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Reagent Strip Method (Cont.)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Reagent strip pad impregnated with polyelectrolyte and pH indicator at an alkaline pH</a:t>
            </a:r>
          </a:p>
          <a:p>
            <a:pPr eaLnBrk="1" hangingPunct="1"/>
            <a:r>
              <a:rPr lang="en-US" altLang="en-US"/>
              <a:t>When strip immersed in urine, protons released from polyelectrolyte in proportion to ionic concentration</a:t>
            </a:r>
          </a:p>
          <a:p>
            <a:pPr eaLnBrk="1" hangingPunct="1"/>
            <a:r>
              <a:rPr lang="en-US" altLang="en-US"/>
              <a:t>Released protons change pH of test pad, resulting in a color change of pad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Color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Normal color is yellow due to urochrome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Dark yellow</a:t>
            </a:r>
          </a:p>
          <a:p>
            <a:pPr lvl="2" eaLnBrk="1" hangingPunct="1"/>
            <a:r>
              <a:rPr lang="en-US" altLang="en-US">
                <a:ea typeface="Arial" panose="020B0604020202020204" pitchFamily="34" charset="0"/>
              </a:rPr>
              <a:t>Concentrated urine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Pale yellow</a:t>
            </a:r>
          </a:p>
          <a:p>
            <a:pPr lvl="2" eaLnBrk="1" hangingPunct="1"/>
            <a:r>
              <a:rPr lang="en-US" altLang="en-US">
                <a:ea typeface="Arial" panose="020B0604020202020204" pitchFamily="34" charset="0"/>
              </a:rPr>
              <a:t>Dilute urine </a:t>
            </a:r>
          </a:p>
          <a:p>
            <a:pPr eaLnBrk="1" hangingPunct="1"/>
            <a:r>
              <a:rPr lang="en-US" altLang="en-US"/>
              <a:t>Urochrome is a lipid-soluble pigment in plasma excreted in urine at a constant rate</a:t>
            </a:r>
          </a:p>
          <a:p>
            <a:pPr eaLnBrk="1" hangingPunct="1"/>
            <a:r>
              <a:rPr lang="en-US" altLang="en-US"/>
              <a:t>Standard terms are used to describe urine color; refer to laboratory’s policies and procedures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Osmolality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Concentration of a solution expressed in terms of osmoles of solute particles per kilogram (kg) of water</a:t>
            </a:r>
          </a:p>
          <a:p>
            <a:pPr eaLnBrk="1" hangingPunct="1"/>
            <a:r>
              <a:rPr lang="en-US" altLang="en-US" sz="2600"/>
              <a:t>Milliosmoles (mOsm) often used for convenience due to low osmolality of biological solutions</a:t>
            </a:r>
          </a:p>
          <a:p>
            <a:pPr eaLnBrk="1" hangingPunct="1"/>
            <a:r>
              <a:rPr lang="en-US" altLang="en-US" sz="2600"/>
              <a:t>Normal urine values: 275 to 900 mOsm/kg</a:t>
            </a:r>
          </a:p>
          <a:p>
            <a:pPr eaLnBrk="1" hangingPunct="1"/>
            <a:r>
              <a:rPr lang="en-US" altLang="en-US" sz="2600"/>
              <a:t>Normal serum values: 275 to 300 mOsm/kg</a:t>
            </a:r>
          </a:p>
          <a:p>
            <a:pPr eaLnBrk="1" hangingPunct="1"/>
            <a:r>
              <a:rPr lang="en-US" altLang="en-US" sz="2600"/>
              <a:t>Serum remains relatively constant, but urine value depends on diet, fluid intake, and physical activity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Osmolality (Cont.)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Principal uses of osmolality: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Evaluate renal concentrating ability of kidneys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Monitor renal disease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Monitor fluid and electrolyte balance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Differentially diagnose cause of polyuria</a:t>
            </a:r>
          </a:p>
          <a:p>
            <a:pPr eaLnBrk="1" hangingPunct="1"/>
            <a:r>
              <a:rPr lang="en-US" altLang="en-US"/>
              <a:t>Determined by measuring a colligative property of solution such as freezing point depression or vapor pressure depression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Freezing Point Osmometry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Able to detect presence of volatile solutes</a:t>
            </a:r>
          </a:p>
          <a:p>
            <a:pPr eaLnBrk="1" hangingPunct="1"/>
            <a:r>
              <a:rPr lang="en-US" altLang="en-US"/>
              <a:t>Accurate results even with lipemic samples</a:t>
            </a:r>
          </a:p>
          <a:p>
            <a:pPr eaLnBrk="1" hangingPunct="1"/>
            <a:r>
              <a:rPr lang="en-US" altLang="en-US"/>
              <a:t>Pure water freezes at 0°C, and adding 1 osmole of solute particles to 1 kg of pure water decreases freezing point by 1.86°C</a:t>
            </a:r>
          </a:p>
          <a:p>
            <a:pPr eaLnBrk="1" hangingPunct="1"/>
            <a:r>
              <a:rPr lang="en-US" altLang="en-US"/>
              <a:t>Osmometer reads freezing point of sample and converts to a direct readout in milliosmoles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Vapor Pressure Osmometry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 as common as freezing point osmometry</a:t>
            </a:r>
          </a:p>
          <a:p>
            <a:pPr eaLnBrk="1" hangingPunct="1"/>
            <a:r>
              <a:rPr lang="en-US" altLang="en-US"/>
              <a:t>Small sample size, but inability to measure volatile solutes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Thus limiting its clinical applicability relative to freezing point depression method</a:t>
            </a:r>
          </a:p>
          <a:p>
            <a:pPr eaLnBrk="1" hangingPunct="1"/>
            <a:r>
              <a:rPr lang="en-US" altLang="en-US"/>
              <a:t>Indirectly measures decrease in vapor pressure caused by solutes in a sample by measuring decrease in dew point temperature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Volume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606925"/>
          </a:xfrm>
        </p:spPr>
        <p:txBody>
          <a:bodyPr/>
          <a:lstStyle/>
          <a:p>
            <a:pPr eaLnBrk="1" hangingPunct="1"/>
            <a:r>
              <a:rPr lang="en-US" altLang="en-US" sz="2200"/>
              <a:t>Normal volume 600 to 1800 mL/day</a:t>
            </a:r>
          </a:p>
          <a:p>
            <a:pPr eaLnBrk="1" hangingPunct="1"/>
            <a:r>
              <a:rPr lang="en-US" altLang="en-US" sz="2200"/>
              <a:t>Amount of solutes excreted increases as water required to excrete them increases</a:t>
            </a:r>
          </a:p>
          <a:p>
            <a:pPr eaLnBrk="1" hangingPunct="1"/>
            <a:r>
              <a:rPr lang="en-US" altLang="en-US" sz="2200"/>
              <a:t>Terminology:</a:t>
            </a:r>
          </a:p>
          <a:p>
            <a:pPr lvl="1" eaLnBrk="1" hangingPunct="1"/>
            <a:r>
              <a:rPr lang="en-US" altLang="en-US" sz="2000">
                <a:ea typeface="Arial" panose="020B0604020202020204" pitchFamily="34" charset="0"/>
              </a:rPr>
              <a:t>Isosthenuria </a:t>
            </a:r>
          </a:p>
          <a:p>
            <a:pPr lvl="2" eaLnBrk="1" hangingPunct="1"/>
            <a:r>
              <a:rPr lang="en-US" altLang="en-US" sz="1800">
                <a:ea typeface="Arial" panose="020B0604020202020204" pitchFamily="34" charset="0"/>
              </a:rPr>
              <a:t>Inability of kidneys to change specific gravity of plasma ultrafiltrate (which is 1.010)</a:t>
            </a:r>
          </a:p>
          <a:p>
            <a:pPr lvl="1" eaLnBrk="1" hangingPunct="1"/>
            <a:r>
              <a:rPr lang="en-US" altLang="en-US" sz="2000">
                <a:ea typeface="Arial" panose="020B0604020202020204" pitchFamily="34" charset="0"/>
              </a:rPr>
              <a:t>Polyuria </a:t>
            </a:r>
          </a:p>
          <a:p>
            <a:pPr lvl="2" eaLnBrk="1" hangingPunct="1"/>
            <a:r>
              <a:rPr lang="en-US" altLang="en-US" sz="1800">
                <a:ea typeface="Arial" panose="020B0604020202020204" pitchFamily="34" charset="0"/>
              </a:rPr>
              <a:t>Excretion of greater than 3 L/day</a:t>
            </a:r>
          </a:p>
          <a:p>
            <a:pPr lvl="1" eaLnBrk="1" hangingPunct="1"/>
            <a:r>
              <a:rPr lang="en-US" altLang="en-US" sz="2000">
                <a:ea typeface="Arial" panose="020B0604020202020204" pitchFamily="34" charset="0"/>
              </a:rPr>
              <a:t>Oliguria</a:t>
            </a:r>
          </a:p>
          <a:p>
            <a:pPr lvl="2" eaLnBrk="1" hangingPunct="1"/>
            <a:r>
              <a:rPr lang="en-US" altLang="en-US" sz="1800">
                <a:ea typeface="Arial" panose="020B0604020202020204" pitchFamily="34" charset="0"/>
              </a:rPr>
              <a:t>Excretion of less than 400 mL/day</a:t>
            </a:r>
          </a:p>
          <a:p>
            <a:pPr lvl="1" eaLnBrk="1" hangingPunct="1"/>
            <a:r>
              <a:rPr lang="en-US" altLang="en-US" sz="2000">
                <a:ea typeface="Arial" panose="020B0604020202020204" pitchFamily="34" charset="0"/>
              </a:rPr>
              <a:t>Anuria</a:t>
            </a:r>
          </a:p>
          <a:p>
            <a:pPr lvl="2" eaLnBrk="1" hangingPunct="1"/>
            <a:r>
              <a:rPr lang="en-US" altLang="en-US" sz="1800">
                <a:ea typeface="Arial" panose="020B0604020202020204" pitchFamily="34" charset="0"/>
              </a:rPr>
              <a:t>Complete lack of urine excretion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Substances That Change </a:t>
            </a:r>
            <a:br>
              <a:rPr lang="en-US" altLang="en-US" sz="3600"/>
            </a:br>
            <a:r>
              <a:rPr lang="en-US" altLang="en-US" sz="3600"/>
              <a:t>Urine Color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200"/>
              <a:t>Blood or myoglobin</a:t>
            </a:r>
          </a:p>
          <a:p>
            <a:pPr eaLnBrk="1" hangingPunct="1"/>
            <a:r>
              <a:rPr lang="en-US" altLang="en-US" sz="2200"/>
              <a:t>Bilirubin</a:t>
            </a:r>
          </a:p>
          <a:p>
            <a:pPr eaLnBrk="1" hangingPunct="1"/>
            <a:r>
              <a:rPr lang="en-US" altLang="en-US" sz="2200"/>
              <a:t>Porphyrins</a:t>
            </a:r>
          </a:p>
          <a:p>
            <a:pPr eaLnBrk="1" hangingPunct="1"/>
            <a:r>
              <a:rPr lang="en-US" altLang="en-US" sz="2200"/>
              <a:t>Melanin</a:t>
            </a:r>
          </a:p>
          <a:p>
            <a:pPr eaLnBrk="1" hangingPunct="1"/>
            <a:r>
              <a:rPr lang="en-US" altLang="en-US" sz="2200"/>
              <a:t>Indican</a:t>
            </a:r>
          </a:p>
          <a:p>
            <a:pPr eaLnBrk="1" hangingPunct="1"/>
            <a:r>
              <a:rPr lang="en-US" altLang="en-US" sz="2200"/>
              <a:t>Homogentisic acid</a:t>
            </a:r>
          </a:p>
          <a:p>
            <a:pPr eaLnBrk="1" hangingPunct="1"/>
            <a:r>
              <a:rPr lang="en-US" altLang="en-US" sz="2200"/>
              <a:t>Ingested substances</a:t>
            </a:r>
          </a:p>
          <a:p>
            <a:pPr lvl="1" eaLnBrk="1" hangingPunct="1"/>
            <a:r>
              <a:rPr lang="en-US" altLang="en-US" sz="2000">
                <a:ea typeface="Arial" panose="020B0604020202020204" pitchFamily="34" charset="0"/>
              </a:rPr>
              <a:t>Medications</a:t>
            </a:r>
          </a:p>
          <a:p>
            <a:pPr lvl="1" eaLnBrk="1" hangingPunct="1"/>
            <a:r>
              <a:rPr lang="en-US" altLang="en-US" sz="2000">
                <a:ea typeface="Arial" panose="020B0604020202020204" pitchFamily="34" charset="0"/>
              </a:rPr>
              <a:t>Dyes </a:t>
            </a:r>
          </a:p>
          <a:p>
            <a:pPr lvl="1" eaLnBrk="1" hangingPunct="1"/>
            <a:r>
              <a:rPr lang="en-US" altLang="en-US" sz="2000">
                <a:ea typeface="Arial" panose="020B0604020202020204" pitchFamily="34" charset="0"/>
              </a:rPr>
              <a:t>Vitamins</a:t>
            </a:r>
          </a:p>
          <a:p>
            <a:pPr lvl="1" eaLnBrk="1" hangingPunct="1"/>
            <a:r>
              <a:rPr lang="en-US" altLang="en-US" sz="2000">
                <a:ea typeface="Arial" panose="020B0604020202020204" pitchFamily="34" charset="0"/>
              </a:rPr>
              <a:t>Pigmented foods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Foam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 normally included on report forms</a:t>
            </a:r>
          </a:p>
          <a:p>
            <a:pPr eaLnBrk="1" hangingPunct="1"/>
            <a:r>
              <a:rPr lang="en-US" altLang="en-US"/>
              <a:t>Normal urine when shaken will produce white foam that rapidly dissipates</a:t>
            </a:r>
          </a:p>
          <a:p>
            <a:pPr eaLnBrk="1" hangingPunct="1"/>
            <a:r>
              <a:rPr lang="en-US" altLang="en-US"/>
              <a:t>Stable white foam indicates large amounts of albumin in urine</a:t>
            </a:r>
          </a:p>
          <a:p>
            <a:pPr eaLnBrk="1" hangingPunct="1"/>
            <a:r>
              <a:rPr lang="en-US" altLang="en-US"/>
              <a:t>Yellow foam caused by increased bilirubin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Clarity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Describes cloudiness of urine caused by suspended particulate matter that scatters light</a:t>
            </a:r>
          </a:p>
          <a:p>
            <a:pPr eaLnBrk="1" hangingPunct="1"/>
            <a:r>
              <a:rPr lang="en-US" altLang="en-US" sz="2400"/>
              <a:t>Refer to laboratory policies for a list of terms to use</a:t>
            </a:r>
          </a:p>
          <a:p>
            <a:pPr eaLnBrk="1" hangingPunct="1"/>
            <a:r>
              <a:rPr lang="en-US" altLang="en-US" sz="2400"/>
              <a:t>Normal specimens are clear</a:t>
            </a:r>
          </a:p>
          <a:p>
            <a:pPr eaLnBrk="1" hangingPunct="1"/>
            <a:r>
              <a:rPr lang="en-US" altLang="en-US" sz="2400"/>
              <a:t>Causes of cloudiness</a:t>
            </a:r>
          </a:p>
          <a:p>
            <a:pPr lvl="1" eaLnBrk="1" hangingPunct="1"/>
            <a:r>
              <a:rPr lang="en-US" altLang="en-US" sz="2000">
                <a:ea typeface="Arial" panose="020B0604020202020204" pitchFamily="34" charset="0"/>
              </a:rPr>
              <a:t>Contamination from skin or vaginal secretions, bacterial growth, or fecal material</a:t>
            </a:r>
          </a:p>
          <a:p>
            <a:pPr lvl="1" eaLnBrk="1" hangingPunct="1"/>
            <a:r>
              <a:rPr lang="en-US" altLang="en-US" sz="2000">
                <a:ea typeface="Arial" panose="020B0604020202020204" pitchFamily="34" charset="0"/>
              </a:rPr>
              <a:t>Precipitation of dissolved solutes, x-ray contrast media</a:t>
            </a:r>
          </a:p>
          <a:p>
            <a:pPr lvl="1" eaLnBrk="1" hangingPunct="1"/>
            <a:r>
              <a:rPr lang="en-US" altLang="en-US" sz="2000">
                <a:ea typeface="Arial" panose="020B0604020202020204" pitchFamily="34" charset="0"/>
              </a:rPr>
              <a:t>Red blood cells (RBCs), white blood cells (WBCs), epithelial cells, clots, bacteria, casts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Figure 5-1.</a:t>
            </a:r>
            <a:r>
              <a:rPr lang="en-US" sz="1600" dirty="0"/>
              <a:t>   Urine Foam. </a:t>
            </a:r>
            <a:r>
              <a:rPr lang="en-US" sz="1600" b="1" dirty="0"/>
              <a:t>A</a:t>
            </a:r>
            <a:r>
              <a:rPr lang="en-US" sz="1600" dirty="0"/>
              <a:t>, Urine foam has distinct color due to the high bilirubin concentration in the urine specimen. </a:t>
            </a:r>
            <a:r>
              <a:rPr lang="en-US" sz="1600" b="1" dirty="0"/>
              <a:t>B</a:t>
            </a:r>
            <a:r>
              <a:rPr lang="en-US" sz="1600" dirty="0"/>
              <a:t>, Large amount of urine foam due to a high concentration of protein, specifically albumin, in the urine specimen.</a:t>
            </a:r>
          </a:p>
        </p:txBody>
      </p:sp>
      <p:pic>
        <p:nvPicPr>
          <p:cNvPr id="1026" name="Picture 2" descr="https://coursewareobjects.elsevier.com/objects/elr/Brunzel5e/IC/jpg/Chapter005/005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249" y="1846263"/>
            <a:ext cx="317795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0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1600" b="1" dirty="0"/>
              <a:t>Figure 5-2.</a:t>
            </a:r>
            <a:r>
              <a:rPr lang="en-US" sz="1600" dirty="0"/>
              <a:t>   (A) Amorphous urates in acid urine; note the pink color similar to “brick dust.” (B) Amorphous phosphates in alkaline urine; note the whitish or beige color.</a:t>
            </a:r>
          </a:p>
        </p:txBody>
      </p:sp>
      <p:pic>
        <p:nvPicPr>
          <p:cNvPr id="2050" name="Picture 2" descr="https://coursewareobjects.elsevier.com/objects/elr/Brunzel5e/IC/jpg/Chapter005/005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31" y="2209800"/>
            <a:ext cx="3589338" cy="248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3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Odor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Normal urine has an aromatic odor</a:t>
            </a:r>
          </a:p>
          <a:p>
            <a:pPr eaLnBrk="1" hangingPunct="1"/>
            <a:r>
              <a:rPr lang="en-US" altLang="en-US"/>
              <a:t>Urine on standing becomes odorous due to bacterial conversion of urea to ammonia</a:t>
            </a:r>
          </a:p>
          <a:p>
            <a:pPr eaLnBrk="1" hangingPunct="1"/>
            <a:r>
              <a:rPr lang="en-US" altLang="en-US"/>
              <a:t>Ingestion of certain foods or drugs change odor</a:t>
            </a:r>
          </a:p>
          <a:p>
            <a:pPr eaLnBrk="1" hangingPunct="1"/>
            <a:r>
              <a:rPr lang="en-US" altLang="en-US"/>
              <a:t>Unusual odors of some metabolic disorders: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Ketones produce sweet or fruity smell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Amino acid disorders often produce odd odors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Concentration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Concentration</a:t>
            </a:r>
            <a:r>
              <a:rPr lang="en-US" altLang="en-US"/>
              <a:t> refers to amount of solutes present in volume of water excreted</a:t>
            </a:r>
          </a:p>
          <a:p>
            <a:pPr eaLnBrk="1" hangingPunct="1"/>
            <a:r>
              <a:rPr lang="en-US" altLang="en-US"/>
              <a:t>Urine normally consists of 94% water and 6% solutes</a:t>
            </a:r>
          </a:p>
          <a:p>
            <a:pPr eaLnBrk="1" hangingPunct="1"/>
            <a:r>
              <a:rPr lang="en-US" altLang="en-US"/>
              <a:t>Solute types vary with patient’s diet, physical activity, and health</a:t>
            </a:r>
          </a:p>
          <a:p>
            <a:pPr eaLnBrk="1" hangingPunct="1"/>
            <a:r>
              <a:rPr lang="en-US" altLang="en-US"/>
              <a:t>Dilute urine has fewer solute particles per volume of urine</a:t>
            </a:r>
          </a:p>
          <a:p>
            <a:pPr eaLnBrk="1" hangingPunct="1"/>
            <a:r>
              <a:rPr lang="en-US" altLang="en-US"/>
              <a:t>Color is a crude indicator of concentration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</Template>
  <TotalTime>422</TotalTime>
  <Words>1113</Words>
  <Application>Microsoft Office PowerPoint</Application>
  <PresentationFormat>On-screen Show (4:3)</PresentationFormat>
  <Paragraphs>128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MS PGothic</vt:lpstr>
      <vt:lpstr>Arial</vt:lpstr>
      <vt:lpstr>Calibri</vt:lpstr>
      <vt:lpstr>Calibri Light</vt:lpstr>
      <vt:lpstr>Times New Roman</vt:lpstr>
      <vt:lpstr>Wingdings</vt:lpstr>
      <vt:lpstr>Wingdings 2</vt:lpstr>
      <vt:lpstr>Wingdings 3</vt:lpstr>
      <vt:lpstr>Office Theme</vt:lpstr>
      <vt:lpstr>Retrospect</vt:lpstr>
      <vt:lpstr>Chapter 5</vt:lpstr>
      <vt:lpstr>Color</vt:lpstr>
      <vt:lpstr>Substances That Change  Urine Color</vt:lpstr>
      <vt:lpstr>Foam</vt:lpstr>
      <vt:lpstr>Clarity</vt:lpstr>
      <vt:lpstr>Figure 5-1.   Urine Foam. A, Urine foam has distinct color due to the high bilirubin concentration in the urine specimen. B, Large amount of urine foam due to a high concentration of protein, specifically albumin, in the urine specimen.</vt:lpstr>
      <vt:lpstr>Figure 5-2.   (A) Amorphous urates in acid urine; note the pink color similar to “brick dust.” (B) Amorphous phosphates in alkaline urine; note the whitish or beige color.</vt:lpstr>
      <vt:lpstr>Odor</vt:lpstr>
      <vt:lpstr>Concentration</vt:lpstr>
      <vt:lpstr>Specific Gravity (SG)</vt:lpstr>
      <vt:lpstr>Specific Gravity (SG) (Cont.)</vt:lpstr>
      <vt:lpstr>Refractometry</vt:lpstr>
      <vt:lpstr>Figure 5-3.   A schematic diagram illustrates the refraction (or bending) of light as it passes from one medium to another of differing density. The velocity of the light beam also changes.</vt:lpstr>
      <vt:lpstr>PowerPoint Presentation</vt:lpstr>
      <vt:lpstr>Refractometry (Cont.)</vt:lpstr>
      <vt:lpstr>Advantages of Refractometry</vt:lpstr>
      <vt:lpstr>PowerPoint Presentation</vt:lpstr>
      <vt:lpstr>Reagent Strip Method</vt:lpstr>
      <vt:lpstr>Reagent Strip Method (Cont.)</vt:lpstr>
      <vt:lpstr>Osmolality</vt:lpstr>
      <vt:lpstr>Osmolality (Cont.)</vt:lpstr>
      <vt:lpstr>Freezing Point Osmometry</vt:lpstr>
      <vt:lpstr>Vapor Pressure Osmometry</vt:lpstr>
      <vt:lpstr>Volume</vt:lpstr>
    </vt:vector>
  </TitlesOfParts>
  <Company>Texas Christian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Gail</dc:creator>
  <cp:lastModifiedBy>Docia D. Murphy-Johnson</cp:lastModifiedBy>
  <cp:revision>125</cp:revision>
  <dcterms:created xsi:type="dcterms:W3CDTF">2011-11-18T02:09:16Z</dcterms:created>
  <dcterms:modified xsi:type="dcterms:W3CDTF">2023-12-14T20:02:02Z</dcterms:modified>
</cp:coreProperties>
</file>