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1" r:id="rId2"/>
  </p:sldMasterIdLst>
  <p:notesMasterIdLst>
    <p:notesMasterId r:id="rId31"/>
  </p:notesMasterIdLst>
  <p:sldIdLst>
    <p:sldId id="256" r:id="rId3"/>
    <p:sldId id="257" r:id="rId4"/>
    <p:sldId id="276" r:id="rId5"/>
    <p:sldId id="259" r:id="rId6"/>
    <p:sldId id="260" r:id="rId7"/>
    <p:sldId id="277" r:id="rId8"/>
    <p:sldId id="262" r:id="rId9"/>
    <p:sldId id="263" r:id="rId10"/>
    <p:sldId id="264" r:id="rId11"/>
    <p:sldId id="265" r:id="rId12"/>
    <p:sldId id="278" r:id="rId13"/>
    <p:sldId id="266" r:id="rId14"/>
    <p:sldId id="267" r:id="rId15"/>
    <p:sldId id="268" r:id="rId16"/>
    <p:sldId id="269" r:id="rId17"/>
    <p:sldId id="270" r:id="rId18"/>
    <p:sldId id="279" r:id="rId19"/>
    <p:sldId id="273" r:id="rId20"/>
    <p:sldId id="280" r:id="rId21"/>
    <p:sldId id="271" r:id="rId22"/>
    <p:sldId id="281" r:id="rId23"/>
    <p:sldId id="272" r:id="rId24"/>
    <p:sldId id="274" r:id="rId25"/>
    <p:sldId id="282" r:id="rId26"/>
    <p:sldId id="283" r:id="rId27"/>
    <p:sldId id="275" r:id="rId28"/>
    <p:sldId id="284" r:id="rId29"/>
    <p:sldId id="28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88">
          <p15:clr>
            <a:srgbClr val="A4A3A4"/>
          </p15:clr>
        </p15:guide>
        <p15:guide id="2" orient="horz" pos="960">
          <p15:clr>
            <a:srgbClr val="A4A3A4"/>
          </p15:clr>
        </p15:guide>
        <p15:guide id="3" orient="horz" pos="1056">
          <p15:clr>
            <a:srgbClr val="A4A3A4"/>
          </p15:clr>
        </p15:guide>
        <p15:guide id="4" orient="horz" pos="4032">
          <p15:clr>
            <a:srgbClr val="A4A3A4"/>
          </p15:clr>
        </p15:guide>
        <p15:guide id="5" pos="5328">
          <p15:clr>
            <a:srgbClr val="A4A3A4"/>
          </p15:clr>
        </p15:guide>
        <p15:guide id="6"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2" y="294"/>
      </p:cViewPr>
      <p:guideLst>
        <p:guide orient="horz" pos="288"/>
        <p:guide orient="horz" pos="960"/>
        <p:guide orient="horz" pos="1056"/>
        <p:guide orient="horz" pos="4032"/>
        <p:guide pos="5328"/>
        <p:guide pos="4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anose="02020603050405020304" pitchFamily="18" charset="0"/>
                <a:ea typeface="+mn-ea"/>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9011723-7397-4A08-BDD9-C8952012636B}" type="datetimeFigureOut">
              <a:rPr lang="en-GB" altLang="en-US"/>
              <a:pPr>
                <a:defRPr/>
              </a:pPr>
              <a:t>14/12/2023</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anose="02020603050405020304" pitchFamily="18" charset="0"/>
                <a:ea typeface="+mn-ea"/>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DAB2F6B-83DC-46CA-B649-0D809410F6B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939A52CE-7C77-433D-8EE2-0294954A5451}"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387616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12/14/2023</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GB" altLang="en-US" smtClean="0"/>
              <a:t> </a:t>
            </a:r>
            <a:fld id="{484BEDFB-47FC-4055-9BFF-643C1ECC1FFA}" type="slidenum">
              <a:rPr lang="en-GB" altLang="en-US" smtClean="0"/>
              <a:pPr>
                <a:defRPr/>
              </a:pPr>
              <a:t>‹#›</a:t>
            </a:fld>
            <a:endParaRPr lang="en-GB"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99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24067619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12/14/2023</a:t>
            </a:fld>
            <a:endParaRPr lang="en-US" dirty="0"/>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r>
              <a:rPr lang="en-GB" altLang="en-US" smtClean="0"/>
              <a:t> </a:t>
            </a:r>
            <a:fld id="{66E17189-3C55-41E4-A1C8-71A110820485}" type="slidenum">
              <a:rPr lang="en-GB" altLang="en-US" smtClean="0"/>
              <a:pPr>
                <a:defRPr/>
              </a:pPr>
              <a:t>‹#›</a:t>
            </a:fld>
            <a:endParaRPr lang="en-GB" altLang="en-US"/>
          </a:p>
        </p:txBody>
      </p:sp>
    </p:spTree>
    <p:extLst>
      <p:ext uri="{BB962C8B-B14F-4D97-AF65-F5344CB8AC3E}">
        <p14:creationId xmlns:p14="http://schemas.microsoft.com/office/powerpoint/2010/main" val="291701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12486776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12/14/2023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15725142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12/14/2023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26581429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3857556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137251826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GB" altLang="en-US" smtClean="0"/>
              <a:t> </a:t>
            </a:r>
            <a:fld id="{726DEE78-673E-4539-8AEF-B219AB584D80}" type="slidenum">
              <a:rPr lang="en-GB" altLang="en-US" smtClean="0"/>
              <a:pPr>
                <a:defRPr/>
              </a:pPr>
              <a:t>‹#›</a:t>
            </a:fld>
            <a:endParaRPr lang="en-GB" altLang="en-US"/>
          </a:p>
        </p:txBody>
      </p:sp>
    </p:spTree>
    <p:extLst>
      <p:ext uri="{BB962C8B-B14F-4D97-AF65-F5344CB8AC3E}">
        <p14:creationId xmlns:p14="http://schemas.microsoft.com/office/powerpoint/2010/main" val="179076202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13"/>
          </p:nvPr>
        </p:nvSpPr>
        <p:spPr>
          <a:ln/>
        </p:spPr>
        <p:txBody>
          <a:bodyPr/>
          <a:lstStyle>
            <a:lvl1pPr>
              <a:defRPr/>
            </a:lvl1pPr>
          </a:lstStyle>
          <a:p>
            <a:pPr>
              <a:defRPr/>
            </a:pPr>
            <a:r>
              <a:rPr lang="en-GB" altLang="en-US"/>
              <a:t> </a:t>
            </a:r>
            <a:fld id="{813BC5A6-0297-4AAC-9FFA-4A043D637BDA}" type="slidenum">
              <a:rPr lang="en-GB" altLang="en-US"/>
              <a:pPr>
                <a:defRPr/>
              </a:pPr>
              <a:t>‹#›</a:t>
            </a:fld>
            <a:endParaRPr lang="en-GB" altLang="en-US"/>
          </a:p>
        </p:txBody>
      </p:sp>
      <p:sp>
        <p:nvSpPr>
          <p:cNvPr id="9" name="Footer Placeholder 8"/>
          <p:cNvSpPr>
            <a:spLocks noGrp="1"/>
          </p:cNvSpPr>
          <p:nvPr>
            <p:ph type="ftr" sz="quarter" idx="14"/>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170583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CBCCF7C8-22D6-4A18-BCF8-44AF8F5A92F4}"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51966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484BEDFB-47FC-4055-9BFF-643C1ECC1FFA}"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131513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6B829F4B-2D42-45F0-8574-197E8D56AE4D}"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148110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Slide Number Placeholder 7"/>
          <p:cNvSpPr>
            <a:spLocks noGrp="1"/>
          </p:cNvSpPr>
          <p:nvPr>
            <p:ph type="sldNum" sz="quarter" idx="10"/>
          </p:nvPr>
        </p:nvSpPr>
        <p:spPr>
          <a:ln/>
        </p:spPr>
        <p:txBody>
          <a:bodyPr/>
          <a:lstStyle>
            <a:lvl1pPr>
              <a:defRPr/>
            </a:lvl1pPr>
          </a:lstStyle>
          <a:p>
            <a:pPr>
              <a:defRPr/>
            </a:pPr>
            <a:r>
              <a:rPr lang="en-GB" altLang="en-US"/>
              <a:t> </a:t>
            </a:r>
            <a:fld id="{66E17189-3C55-41E4-A1C8-71A110820485}" type="slidenum">
              <a:rPr lang="en-GB" altLang="en-US"/>
              <a:pPr>
                <a:defRPr/>
              </a:pPr>
              <a:t>‹#›</a:t>
            </a:fld>
            <a:endParaRPr lang="en-GB" altLang="en-US"/>
          </a:p>
        </p:txBody>
      </p:sp>
      <p:sp>
        <p:nvSpPr>
          <p:cNvPr id="8"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308510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13"/>
          </p:nvPr>
        </p:nvSpPr>
        <p:spPr>
          <a:ln/>
        </p:spPr>
        <p:txBody>
          <a:bodyPr/>
          <a:lstStyle>
            <a:lvl1pPr>
              <a:defRPr/>
            </a:lvl1pPr>
          </a:lstStyle>
          <a:p>
            <a:pPr>
              <a:defRPr/>
            </a:pPr>
            <a:r>
              <a:rPr lang="en-GB" altLang="en-US"/>
              <a:t> </a:t>
            </a:r>
            <a:fld id="{813BC5A6-0297-4AAC-9FFA-4A043D637BDA}" type="slidenum">
              <a:rPr lang="en-GB" altLang="en-US"/>
              <a:pPr>
                <a:defRPr/>
              </a:pPr>
              <a:t>‹#›</a:t>
            </a:fld>
            <a:endParaRPr lang="en-GB" altLang="en-US"/>
          </a:p>
        </p:txBody>
      </p:sp>
      <p:sp>
        <p:nvSpPr>
          <p:cNvPr id="9" name="Footer Placeholder 8"/>
          <p:cNvSpPr>
            <a:spLocks noGrp="1"/>
          </p:cNvSpPr>
          <p:nvPr>
            <p:ph type="ftr" sz="quarter" idx="14"/>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214012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054B8E5F-43C3-4540-A0F0-5E095359B27C}" type="slidenum">
              <a:rPr lang="en-GB" altLang="en-US"/>
              <a:pPr>
                <a:defRPr/>
              </a:pPr>
              <a:t>‹#›</a:t>
            </a:fld>
            <a:endParaRPr lang="en-GB" altLang="en-US"/>
          </a:p>
        </p:txBody>
      </p:sp>
      <p:sp>
        <p:nvSpPr>
          <p:cNvPr id="6"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14936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12/14/2023</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GB" altLang="en-US" smtClean="0"/>
              <a:t> </a:t>
            </a:r>
            <a:fld id="{939A52CE-7C77-433D-8EE2-0294954A5451}" type="slidenum">
              <a:rPr lang="en-GB" altLang="en-US" smtClean="0"/>
              <a:pPr>
                <a:defRPr/>
              </a:pPr>
              <a:t>‹#›</a:t>
            </a:fld>
            <a:endParaRPr lang="en-GB"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37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12/14/2023</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GB" altLang="en-US" smtClean="0"/>
              <a:t> </a:t>
            </a:r>
            <a:fld id="{CBCCF7C8-22D6-4A18-BCF8-44AF8F5A92F4}" type="slidenum">
              <a:rPr lang="en-GB" altLang="en-US" smtClean="0"/>
              <a:pPr>
                <a:defRPr/>
              </a:pPr>
              <a:t>‹#›</a:t>
            </a:fld>
            <a:endParaRPr lang="en-GB" altLang="en-US"/>
          </a:p>
        </p:txBody>
      </p:sp>
    </p:spTree>
    <p:extLst>
      <p:ext uri="{BB962C8B-B14F-4D97-AF65-F5344CB8AC3E}">
        <p14:creationId xmlns:p14="http://schemas.microsoft.com/office/powerpoint/2010/main" val="33372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ext uri="{91240B29-F687-4f45-9708-019B960494DF}"/>
          </a:extLst>
        </p:spPr>
        <p:txBody>
          <a:bodyPr vert="horz" wrap="square" lIns="91440" tIns="45720" rIns="91440" bIns="45720" numCol="1" anchor="ctr" anchorCtr="1" compatLnSpc="1">
            <a:prstTxWarp prst="textNoShape">
              <a:avLst/>
            </a:prstTxWarp>
          </a:bodyPr>
          <a:lstStyle>
            <a:lvl1pPr>
              <a:defRPr sz="1000" smtClean="0">
                <a:solidFill>
                  <a:srgbClr val="000000"/>
                </a:solidFill>
                <a:latin typeface="Arial" panose="020B0604020202020204" pitchFamily="34" charset="0"/>
              </a:defRPr>
            </a:lvl1pPr>
          </a:lstStyle>
          <a:p>
            <a:pPr>
              <a:defRPr/>
            </a:pPr>
            <a:r>
              <a:rPr lang="en-GB" altLang="en-US"/>
              <a:t> </a:t>
            </a:r>
            <a:fld id="{726DEE78-673E-4539-8AEF-B219AB584D80}" type="slidenum">
              <a:rPr lang="en-GB" altLang="en-US"/>
              <a:pPr>
                <a:defRPr/>
              </a:pPr>
              <a:t>‹#›</a:t>
            </a:fld>
            <a:endParaRPr lang="en-GB" altLang="en-US"/>
          </a:p>
        </p:txBody>
      </p:sp>
      <p:pic>
        <p:nvPicPr>
          <p:cNvPr id="7" name="Picture 6">
            <a:extLst>
              <a:ext uri="{FF2B5EF4-FFF2-40B4-BE49-F238E27FC236}">
                <a16:creationId xmlns:a16="http://schemas.microsoft.com/office/drawing/2014/main" id="{69E7CFF2-A0D6-86AB-7BF5-7EB7E42FC32D}"/>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3009900" y="6551370"/>
            <a:ext cx="3124200" cy="2286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sldNum="0" hdr="0" ftr="0" dt="0"/>
  <p:txStyles>
    <p:titleStyle>
      <a:lvl1pPr algn="ctr" rtl="0" eaLnBrk="0" fontAlgn="base" hangingPunct="0">
        <a:spcBef>
          <a:spcPct val="0"/>
        </a:spcBef>
        <a:spcAft>
          <a:spcPct val="0"/>
        </a:spcAft>
        <a:defRPr sz="4000"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12/14/2023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r>
              <a:rPr lang="en-GB" altLang="en-US" smtClean="0"/>
              <a:t> </a:t>
            </a:r>
            <a:fld id="{726DEE78-673E-4539-8AEF-B219AB584D80}" type="slidenum">
              <a:rPr lang="en-GB" altLang="en-US" smtClean="0"/>
              <a:pPr>
                <a:defRPr/>
              </a:pPr>
              <a:t>‹#›</a:t>
            </a:fld>
            <a:endParaRPr lang="en-GB"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9E7CFF2-A0D6-86AB-7BF5-7EB7E42FC32D}"/>
              </a:ext>
              <a:ext uri="{C183D7F6-B498-43B3-948B-1728B52AA6E4}">
                <adec:decorative xmlns="" xmlns:adec="http://schemas.microsoft.com/office/drawing/2017/decorative" val="1"/>
              </a:ext>
            </a:extLst>
          </p:cNvPr>
          <p:cNvPicPr>
            <a:picLocks noChangeAspect="1"/>
          </p:cNvPicPr>
          <p:nvPr userDrawn="1"/>
        </p:nvPicPr>
        <p:blipFill>
          <a:blip r:embed="rId14"/>
          <a:stretch>
            <a:fillRect/>
          </a:stretch>
        </p:blipFill>
        <p:spPr>
          <a:xfrm>
            <a:off x="3009900" y="6551370"/>
            <a:ext cx="3124200" cy="228600"/>
          </a:xfrm>
          <a:prstGeom prst="rect">
            <a:avLst/>
          </a:prstGeom>
        </p:spPr>
      </p:pic>
    </p:spTree>
    <p:extLst>
      <p:ext uri="{BB962C8B-B14F-4D97-AF65-F5344CB8AC3E}">
        <p14:creationId xmlns:p14="http://schemas.microsoft.com/office/powerpoint/2010/main" val="42913933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4" name="Rectangle 6"/>
          <p:cNvSpPr>
            <a:spLocks noChangeArrowheads="1"/>
          </p:cNvSpPr>
          <p:nvPr/>
        </p:nvSpPr>
        <p:spPr bwMode="auto">
          <a:xfrm>
            <a:off x="8686800" y="6400800"/>
            <a:ext cx="304800" cy="3048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tx1"/>
              </a:buClr>
              <a:buSzPct val="80000"/>
              <a:buFont typeface="Wingdings" panose="05000000000000000000" pitchFamily="2" charset="2"/>
              <a:buChar char="Ø"/>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tx1"/>
              </a:buClr>
              <a:buSzPct val="75000"/>
              <a:buFont typeface="Wingdings 3" panose="05040102010807070707" pitchFamily="18" charset="2"/>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tx1"/>
              </a:buClr>
              <a:buFont typeface="Calibri" panose="020F050202020403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Font typeface="Calibri" panose="020F050202020403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Font typeface="Calibri" panose="020F050202020403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Font typeface="Calibri" panose="020F050202020403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Font typeface="Calibri" panose="020F050202020403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5" name="Title 1"/>
          <p:cNvSpPr>
            <a:spLocks noGrp="1"/>
          </p:cNvSpPr>
          <p:nvPr>
            <p:ph type="ctrTitle"/>
          </p:nvPr>
        </p:nvSpPr>
        <p:spPr/>
        <p:txBody>
          <a:bodyPr/>
          <a:lstStyle/>
          <a:p>
            <a:r>
              <a:rPr lang="en-US" altLang="en-US"/>
              <a:t>Chapter 6</a:t>
            </a:r>
            <a:endParaRPr lang="en-GB" altLang="en-US"/>
          </a:p>
        </p:txBody>
      </p:sp>
      <p:sp>
        <p:nvSpPr>
          <p:cNvPr id="3" name="Subtitle 2"/>
          <p:cNvSpPr>
            <a:spLocks noGrp="1"/>
          </p:cNvSpPr>
          <p:nvPr>
            <p:ph type="subTitle" idx="1"/>
          </p:nvPr>
        </p:nvSpPr>
        <p:spPr/>
        <p:txBody>
          <a:bodyPr/>
          <a:lstStyle/>
          <a:p>
            <a:pPr>
              <a:defRPr/>
            </a:pPr>
            <a:r>
              <a:rPr lang="en-US" sz="3000" dirty="0">
                <a:ea typeface="+mn-ea"/>
              </a:rPr>
              <a:t>Chemical Examination of Urine</a:t>
            </a:r>
            <a:endParaRPr lang="en-GB" sz="3000"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a:t>Blood</a:t>
            </a:r>
          </a:p>
        </p:txBody>
      </p:sp>
      <p:sp>
        <p:nvSpPr>
          <p:cNvPr id="12291" name="Content Placeholder 2"/>
          <p:cNvSpPr>
            <a:spLocks noGrp="1"/>
          </p:cNvSpPr>
          <p:nvPr>
            <p:ph sz="half" idx="1"/>
          </p:nvPr>
        </p:nvSpPr>
        <p:spPr>
          <a:xfrm>
            <a:off x="457200" y="1641475"/>
            <a:ext cx="8229600" cy="4454525"/>
          </a:xfrm>
        </p:spPr>
        <p:txBody>
          <a:bodyPr/>
          <a:lstStyle/>
          <a:p>
            <a:pPr eaLnBrk="1" hangingPunct="1"/>
            <a:r>
              <a:rPr lang="en-US" altLang="en-US" sz="2400"/>
              <a:t>Terminology:</a:t>
            </a:r>
          </a:p>
          <a:p>
            <a:pPr lvl="1" eaLnBrk="1" hangingPunct="1"/>
            <a:r>
              <a:rPr lang="en-US" altLang="en-US" sz="2000">
                <a:ea typeface="Arial" panose="020B0604020202020204" pitchFamily="34" charset="0"/>
              </a:rPr>
              <a:t>Hematuria</a:t>
            </a:r>
          </a:p>
          <a:p>
            <a:pPr lvl="2" eaLnBrk="1" hangingPunct="1"/>
            <a:r>
              <a:rPr lang="en-US" altLang="en-US" sz="1800">
                <a:ea typeface="Arial" panose="020B0604020202020204" pitchFamily="34" charset="0"/>
              </a:rPr>
              <a:t>Red blood cells (RBCs) in urine</a:t>
            </a:r>
          </a:p>
          <a:p>
            <a:pPr lvl="1" eaLnBrk="1" hangingPunct="1"/>
            <a:r>
              <a:rPr lang="en-US" altLang="en-US" sz="2000">
                <a:ea typeface="Arial" panose="020B0604020202020204" pitchFamily="34" charset="0"/>
              </a:rPr>
              <a:t>Hemoglobinuria</a:t>
            </a:r>
          </a:p>
          <a:p>
            <a:pPr lvl="2" eaLnBrk="1" hangingPunct="1"/>
            <a:r>
              <a:rPr lang="en-US" altLang="en-US" sz="1800">
                <a:ea typeface="Arial" panose="020B0604020202020204" pitchFamily="34" charset="0"/>
              </a:rPr>
              <a:t>Free hemoglobin in urine</a:t>
            </a:r>
          </a:p>
          <a:p>
            <a:pPr eaLnBrk="1" hangingPunct="1"/>
            <a:r>
              <a:rPr lang="en-US" altLang="en-US" sz="2400"/>
              <a:t>Detects hemoglobin heme moiety, so reagent strip also detects myoglobin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a:t>Blood (Cont.)</a:t>
            </a:r>
          </a:p>
        </p:txBody>
      </p:sp>
      <p:sp>
        <p:nvSpPr>
          <p:cNvPr id="13315" name="Content Placeholder 2"/>
          <p:cNvSpPr>
            <a:spLocks noGrp="1"/>
          </p:cNvSpPr>
          <p:nvPr>
            <p:ph sz="half" idx="1"/>
          </p:nvPr>
        </p:nvSpPr>
        <p:spPr>
          <a:xfrm>
            <a:off x="457200" y="1641475"/>
            <a:ext cx="8229600" cy="4454525"/>
          </a:xfrm>
        </p:spPr>
        <p:txBody>
          <a:bodyPr/>
          <a:lstStyle/>
          <a:p>
            <a:pPr eaLnBrk="1" hangingPunct="1"/>
            <a:r>
              <a:rPr lang="en-US" altLang="en-US" sz="2400"/>
              <a:t>Based on heme’s pseudoperoxidase activity</a:t>
            </a:r>
          </a:p>
          <a:p>
            <a:pPr lvl="1" eaLnBrk="1" hangingPunct="1"/>
            <a:r>
              <a:rPr lang="en-US" altLang="en-US" sz="2000">
                <a:ea typeface="Arial" panose="020B0604020202020204" pitchFamily="34" charset="0"/>
              </a:rPr>
              <a:t>Pad has chromogen and peroxide</a:t>
            </a:r>
          </a:p>
          <a:p>
            <a:pPr lvl="1" eaLnBrk="1" hangingPunct="1"/>
            <a:r>
              <a:rPr lang="en-US" altLang="en-US" sz="2000">
                <a:ea typeface="Arial" panose="020B0604020202020204" pitchFamily="34" charset="0"/>
              </a:rPr>
              <a:t>Pseudoperoxidase activity of heme reduces peroxide, and chromogen is oxidized, causing color change from yellow to green</a:t>
            </a:r>
          </a:p>
          <a:p>
            <a:pPr lvl="1" eaLnBrk="1" hangingPunct="1"/>
            <a:r>
              <a:rPr lang="en-US" altLang="en-US" sz="2000">
                <a:ea typeface="Arial" panose="020B0604020202020204" pitchFamily="34" charset="0"/>
              </a:rPr>
              <a:t>Ascorbic acid is known to interfere with reaction and can cause a false-negative reaction, suggested by positive microscopic findings but a negative reagent strip result</a:t>
            </a:r>
          </a:p>
          <a:p>
            <a:pPr eaLnBrk="1" hangingPunct="1"/>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hangingPunct="1"/>
            <a:r>
              <a:rPr lang="en-US" altLang="en-US"/>
              <a:t>Leukocyte Esterase</a:t>
            </a:r>
          </a:p>
        </p:txBody>
      </p:sp>
      <p:sp>
        <p:nvSpPr>
          <p:cNvPr id="14338" name="Content Placeholder 2"/>
          <p:cNvSpPr>
            <a:spLocks noGrp="1"/>
          </p:cNvSpPr>
          <p:nvPr>
            <p:ph idx="1"/>
          </p:nvPr>
        </p:nvSpPr>
        <p:spPr/>
        <p:txBody>
          <a:bodyPr>
            <a:normAutofit lnSpcReduction="10000"/>
          </a:bodyPr>
          <a:lstStyle/>
          <a:p>
            <a:pPr eaLnBrk="1" hangingPunct="1"/>
            <a:r>
              <a:rPr lang="en-US" altLang="en-US" sz="2200"/>
              <a:t>Normally, few white blood cells (WBCs) seen in urine; equivalent to 0 to 8 per high-power field or approximately 10 WBCs per microliter</a:t>
            </a:r>
          </a:p>
          <a:p>
            <a:pPr eaLnBrk="1" hangingPunct="1"/>
            <a:r>
              <a:rPr lang="en-US" altLang="en-US" sz="2200"/>
              <a:t>Greater than 20/</a:t>
            </a:r>
            <a:r>
              <a:rPr lang="el-GR" altLang="en-US" sz="2200"/>
              <a:t>μ</a:t>
            </a:r>
            <a:r>
              <a:rPr lang="en-US" altLang="en-US" sz="2200"/>
              <a:t>L is an indication of pathologic process</a:t>
            </a:r>
          </a:p>
          <a:p>
            <a:pPr eaLnBrk="1" hangingPunct="1"/>
            <a:r>
              <a:rPr lang="en-US" altLang="en-US" sz="2200"/>
              <a:t>WBCs susceptible to lysis, so may not be seen but will release enzyme causing a positive reagent strip result</a:t>
            </a:r>
          </a:p>
          <a:p>
            <a:pPr eaLnBrk="1" hangingPunct="1"/>
            <a:r>
              <a:rPr lang="en-US" altLang="en-US" sz="2200"/>
              <a:t>Principle based on action of leukocyte esterase to cleave an ester in pad</a:t>
            </a:r>
          </a:p>
          <a:p>
            <a:pPr lvl="1" eaLnBrk="1" hangingPunct="1"/>
            <a:r>
              <a:rPr lang="en-US" altLang="en-US" sz="2000">
                <a:ea typeface="Arial" panose="020B0604020202020204" pitchFamily="34" charset="0"/>
              </a:rPr>
              <a:t>Cleavage forms an aromatic compound, which couples with a diazonium salt in test pad</a:t>
            </a:r>
          </a:p>
          <a:p>
            <a:pPr lvl="1" eaLnBrk="1" hangingPunct="1"/>
            <a:r>
              <a:rPr lang="en-US" altLang="en-US" sz="2000">
                <a:ea typeface="Arial" panose="020B0604020202020204" pitchFamily="34" charset="0"/>
              </a:rPr>
              <a:t>End result is azo dye and color change from beige to violet</a:t>
            </a:r>
          </a:p>
          <a:p>
            <a:pPr lvl="1" eaLnBrk="1" hangingPunct="1"/>
            <a:r>
              <a:rPr lang="en-US" altLang="en-US" sz="2000">
                <a:ea typeface="Arial" panose="020B0604020202020204" pitchFamily="34" charset="0"/>
              </a:rPr>
              <a:t>Able to detect 10 to 25 WBCs/</a:t>
            </a:r>
            <a:r>
              <a:rPr lang="el-GR" altLang="en-US" sz="2000">
                <a:ea typeface="Arial" panose="020B0604020202020204" pitchFamily="34" charset="0"/>
              </a:rPr>
              <a:t>μ</a:t>
            </a:r>
            <a:r>
              <a:rPr lang="en-US" altLang="en-US" sz="2000">
                <a:ea typeface="Arial" panose="020B0604020202020204" pitchFamily="34" charset="0"/>
              </a:rPr>
              <a:t>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altLang="en-US"/>
              <a:t>Nitrite</a:t>
            </a:r>
          </a:p>
        </p:txBody>
      </p:sp>
      <p:sp>
        <p:nvSpPr>
          <p:cNvPr id="15362" name="Content Placeholder 2"/>
          <p:cNvSpPr>
            <a:spLocks noGrp="1"/>
          </p:cNvSpPr>
          <p:nvPr>
            <p:ph idx="1"/>
          </p:nvPr>
        </p:nvSpPr>
        <p:spPr/>
        <p:txBody>
          <a:bodyPr/>
          <a:lstStyle/>
          <a:p>
            <a:pPr eaLnBrk="1" hangingPunct="1"/>
            <a:r>
              <a:rPr lang="en-US" altLang="en-US"/>
              <a:t>Nitrate-reducing bacteria in urine can form nitrite</a:t>
            </a:r>
          </a:p>
          <a:p>
            <a:pPr eaLnBrk="1" hangingPunct="1"/>
            <a:r>
              <a:rPr lang="en-US" altLang="en-US"/>
              <a:t>Requirements:</a:t>
            </a:r>
          </a:p>
          <a:p>
            <a:pPr lvl="1" eaLnBrk="1" hangingPunct="1"/>
            <a:r>
              <a:rPr lang="en-US" altLang="en-US">
                <a:ea typeface="Arial" panose="020B0604020202020204" pitchFamily="34" charset="0"/>
              </a:rPr>
              <a:t>Bacteria present must be nitrate reducers</a:t>
            </a:r>
          </a:p>
          <a:p>
            <a:pPr lvl="1" eaLnBrk="1" hangingPunct="1"/>
            <a:r>
              <a:rPr lang="en-US" altLang="en-US">
                <a:ea typeface="Arial" panose="020B0604020202020204" pitchFamily="34" charset="0"/>
              </a:rPr>
              <a:t>Adequate time in bladder to be reduced (4 hours)</a:t>
            </a:r>
          </a:p>
          <a:p>
            <a:pPr lvl="1" eaLnBrk="1" hangingPunct="1"/>
            <a:r>
              <a:rPr lang="en-US" altLang="en-US">
                <a:ea typeface="Arial" panose="020B0604020202020204" pitchFamily="34" charset="0"/>
              </a:rPr>
              <a:t>Adequate dietary nitrate intake</a:t>
            </a:r>
          </a:p>
          <a:p>
            <a:pPr eaLnBrk="1" hangingPunct="1"/>
            <a:r>
              <a:rPr lang="en-US" altLang="en-US"/>
              <a:t>Principle based on diazotization reaction of nitrite with an aromatic amine in pad</a:t>
            </a:r>
          </a:p>
          <a:p>
            <a:pPr lvl="1" eaLnBrk="1" hangingPunct="1"/>
            <a:r>
              <a:rPr lang="en-US" altLang="en-US">
                <a:ea typeface="Arial" panose="020B0604020202020204" pitchFamily="34" charset="0"/>
              </a:rPr>
              <a:t>Forms a diazonium salt, which couples with an aromatic compound in pad to produce azo dye</a:t>
            </a:r>
          </a:p>
          <a:p>
            <a:pPr lvl="1" eaLnBrk="1" hangingPunct="1"/>
            <a:r>
              <a:rPr lang="en-US" altLang="en-US">
                <a:ea typeface="Arial" panose="020B0604020202020204" pitchFamily="34" charset="0"/>
              </a:rPr>
              <a:t>Color change white to pink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eaLnBrk="1" hangingPunct="1"/>
            <a:r>
              <a:rPr lang="en-US" altLang="en-US"/>
              <a:t>Protein</a:t>
            </a:r>
          </a:p>
        </p:txBody>
      </p:sp>
      <p:sp>
        <p:nvSpPr>
          <p:cNvPr id="16386" name="Content Placeholder 2"/>
          <p:cNvSpPr>
            <a:spLocks noGrp="1"/>
          </p:cNvSpPr>
          <p:nvPr>
            <p:ph idx="1"/>
          </p:nvPr>
        </p:nvSpPr>
        <p:spPr/>
        <p:txBody>
          <a:bodyPr/>
          <a:lstStyle/>
          <a:p>
            <a:pPr eaLnBrk="1" hangingPunct="1"/>
            <a:r>
              <a:rPr lang="en-US" altLang="en-US" sz="2400"/>
              <a:t>Normally very small amounts of small-molecular-weight proteins in urine; no large proteins</a:t>
            </a:r>
          </a:p>
          <a:p>
            <a:pPr eaLnBrk="1" hangingPunct="1"/>
            <a:r>
              <a:rPr lang="en-US" altLang="en-US" sz="2400"/>
              <a:t>Urine protein often first sign of kidney disease</a:t>
            </a:r>
          </a:p>
          <a:p>
            <a:pPr eaLnBrk="1" hangingPunct="1"/>
            <a:r>
              <a:rPr lang="en-US" altLang="en-US" sz="2400"/>
              <a:t>Strip test most sensitive to albumin </a:t>
            </a:r>
          </a:p>
          <a:p>
            <a:pPr eaLnBrk="1" hangingPunct="1"/>
            <a:r>
              <a:rPr lang="en-US" altLang="en-US" sz="2400"/>
              <a:t>Principle based on the protein error of indicators:</a:t>
            </a:r>
          </a:p>
          <a:p>
            <a:pPr lvl="1" eaLnBrk="1" hangingPunct="1"/>
            <a:r>
              <a:rPr lang="en-US" altLang="en-US" sz="2000">
                <a:ea typeface="Arial" panose="020B0604020202020204" pitchFamily="34" charset="0"/>
              </a:rPr>
              <a:t>When buffers in pad hold pH constant, certain indicator dyes release H ions due to proteins present</a:t>
            </a:r>
          </a:p>
          <a:p>
            <a:pPr lvl="1" eaLnBrk="1" hangingPunct="1"/>
            <a:r>
              <a:rPr lang="en-US" altLang="en-US" sz="2000">
                <a:ea typeface="Arial" panose="020B0604020202020204" pitchFamily="34" charset="0"/>
              </a:rPr>
              <a:t>Hydrogen (H) ions combine with protein, causing a color change</a:t>
            </a:r>
          </a:p>
          <a:p>
            <a:pPr lvl="1" eaLnBrk="1" hangingPunct="1"/>
            <a:r>
              <a:rPr lang="en-US" altLang="en-US" sz="2000">
                <a:ea typeface="Arial" panose="020B0604020202020204" pitchFamily="34" charset="0"/>
              </a:rPr>
              <a:t>Intensity of the color proportional to protein amount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altLang="en-US" sz="3600"/>
              <a:t>Microalbumin (Low Levels of Albumin)</a:t>
            </a:r>
          </a:p>
        </p:txBody>
      </p:sp>
      <p:sp>
        <p:nvSpPr>
          <p:cNvPr id="17410" name="Content Placeholder 2"/>
          <p:cNvSpPr>
            <a:spLocks noGrp="1"/>
          </p:cNvSpPr>
          <p:nvPr>
            <p:ph idx="1"/>
          </p:nvPr>
        </p:nvSpPr>
        <p:spPr/>
        <p:txBody>
          <a:bodyPr/>
          <a:lstStyle/>
          <a:p>
            <a:pPr eaLnBrk="1" hangingPunct="1"/>
            <a:r>
              <a:rPr lang="en-US" altLang="en-US"/>
              <a:t>Routine test strips unable to detect albumin in urine that is less than 1 to 2 mg/dL</a:t>
            </a:r>
          </a:p>
          <a:p>
            <a:pPr eaLnBrk="1" hangingPunct="1"/>
            <a:r>
              <a:rPr lang="en-US" altLang="en-US"/>
              <a:t>Sensitive albumin tests detect low-level albuminuria</a:t>
            </a:r>
          </a:p>
          <a:p>
            <a:pPr eaLnBrk="1" hangingPunct="1"/>
            <a:r>
              <a:rPr lang="en-US" altLang="en-US"/>
              <a:t>Variety of test methodologies: </a:t>
            </a:r>
          </a:p>
          <a:p>
            <a:pPr lvl="1" eaLnBrk="1" hangingPunct="1"/>
            <a:r>
              <a:rPr lang="en-US" altLang="en-US">
                <a:ea typeface="Arial" panose="020B0604020202020204" pitchFamily="34" charset="0"/>
              </a:rPr>
              <a:t>Monoclonal antibodies </a:t>
            </a:r>
          </a:p>
          <a:p>
            <a:pPr lvl="1" eaLnBrk="1" hangingPunct="1"/>
            <a:r>
              <a:rPr lang="en-US" altLang="en-US">
                <a:ea typeface="Arial" panose="020B0604020202020204" pitchFamily="34" charset="0"/>
              </a:rPr>
              <a:t>Chemical reactions with dye binding</a:t>
            </a:r>
          </a:p>
          <a:p>
            <a:pPr eaLnBrk="1" hangingPunct="1"/>
            <a:r>
              <a:rPr lang="en-US" altLang="en-US"/>
              <a:t>Most often used in patients with diabetes to screen for signs of early kidney damage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pPr eaLnBrk="1" hangingPunct="1"/>
            <a:r>
              <a:rPr lang="en-US" altLang="en-US"/>
              <a:t>Glucose</a:t>
            </a:r>
          </a:p>
        </p:txBody>
      </p:sp>
      <p:sp>
        <p:nvSpPr>
          <p:cNvPr id="18434" name="Content Placeholder 2"/>
          <p:cNvSpPr>
            <a:spLocks noGrp="1"/>
          </p:cNvSpPr>
          <p:nvPr>
            <p:ph idx="1"/>
          </p:nvPr>
        </p:nvSpPr>
        <p:spPr/>
        <p:txBody>
          <a:bodyPr/>
          <a:lstStyle/>
          <a:p>
            <a:pPr eaLnBrk="1" hangingPunct="1"/>
            <a:r>
              <a:rPr lang="en-US" altLang="en-US"/>
              <a:t>Not seen in normal urine</a:t>
            </a:r>
          </a:p>
          <a:p>
            <a:pPr eaLnBrk="1" hangingPunct="1"/>
            <a:r>
              <a:rPr lang="en-US" altLang="en-US"/>
              <a:t>Will appear if plasma level in urine is over threshold level of 160 to 180 mg/dL</a:t>
            </a:r>
          </a:p>
          <a:p>
            <a:pPr eaLnBrk="1" hangingPunct="1"/>
            <a:r>
              <a:rPr lang="en-US" altLang="en-US"/>
              <a:t>Principle based on a double sequential enzyme reaction that is specific for glucose:</a:t>
            </a:r>
          </a:p>
          <a:p>
            <a:pPr lvl="1" eaLnBrk="1" hangingPunct="1"/>
            <a:r>
              <a:rPr lang="en-US" altLang="en-US">
                <a:ea typeface="Arial" panose="020B0604020202020204" pitchFamily="34" charset="0"/>
              </a:rPr>
              <a:t>Glucose oxidase in pad oxidizes glucose to form hydrogen peroxide and gluconic acid</a:t>
            </a:r>
          </a:p>
          <a:p>
            <a:pPr lvl="1" eaLnBrk="1" hangingPunct="1"/>
            <a:r>
              <a:rPr lang="en-US" altLang="en-US">
                <a:ea typeface="Arial" panose="020B0604020202020204" pitchFamily="34" charset="0"/>
              </a:rPr>
              <a:t>Peroxidase in pad catalyzes formed hydrogen peroxide to oxidize chromogen in pad resulting in a color change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b="1" dirty="0"/>
              <a:t>Figure 6-2.</a:t>
            </a:r>
            <a:r>
              <a:rPr lang="en-US" sz="1600" dirty="0"/>
              <a:t>   A schematic diagram comparing the filtration and reabsorption of glucose by proximal tubular cells normally and in conditions of hyperglycemia and renal tubular disease.</a:t>
            </a:r>
          </a:p>
        </p:txBody>
      </p:sp>
      <p:pic>
        <p:nvPicPr>
          <p:cNvPr id="1026" name="Picture 2" descr="https://coursewareobjects.elsevier.com/objects/elr/Brunzel5e/IC/jpg/Chapter006/006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2325" y="2306432"/>
            <a:ext cx="7543800" cy="310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7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r>
              <a:rPr lang="en-US" altLang="en-US"/>
              <a:t>Clinitest Tablets</a:t>
            </a:r>
          </a:p>
        </p:txBody>
      </p:sp>
      <p:sp>
        <p:nvSpPr>
          <p:cNvPr id="19458" name="Content Placeholder 2"/>
          <p:cNvSpPr>
            <a:spLocks noGrp="1"/>
          </p:cNvSpPr>
          <p:nvPr>
            <p:ph idx="1"/>
          </p:nvPr>
        </p:nvSpPr>
        <p:spPr/>
        <p:txBody>
          <a:bodyPr/>
          <a:lstStyle/>
          <a:p>
            <a:pPr eaLnBrk="1" hangingPunct="1"/>
            <a:r>
              <a:rPr lang="en-US" altLang="en-US"/>
              <a:t>Test for reducing substances</a:t>
            </a:r>
          </a:p>
          <a:p>
            <a:pPr eaLnBrk="1" hangingPunct="1"/>
            <a:r>
              <a:rPr lang="en-US" altLang="en-US"/>
              <a:t>Detects sugars (except sucrose) and other reducing substances such as ascorbic acid, cysteine, and some drugs</a:t>
            </a:r>
          </a:p>
          <a:p>
            <a:pPr eaLnBrk="1" hangingPunct="1"/>
            <a:r>
              <a:rPr lang="en-US" altLang="en-US"/>
              <a:t>Based on Benedict’s copper reduction test:</a:t>
            </a:r>
          </a:p>
          <a:p>
            <a:pPr lvl="1" eaLnBrk="1" hangingPunct="1"/>
            <a:r>
              <a:rPr lang="en-US" altLang="en-US">
                <a:ea typeface="Arial" panose="020B0604020202020204" pitchFamily="34" charset="0"/>
              </a:rPr>
              <a:t>Reducing substances convert cupric sulfate to cuprous oxide</a:t>
            </a:r>
          </a:p>
          <a:p>
            <a:pPr lvl="1" eaLnBrk="1" hangingPunct="1"/>
            <a:r>
              <a:rPr lang="en-US" altLang="en-US">
                <a:ea typeface="Arial" panose="020B0604020202020204" pitchFamily="34" charset="0"/>
              </a:rPr>
              <a:t>Results in color change from blue to green to orange</a:t>
            </a:r>
          </a:p>
          <a:p>
            <a:pPr lvl="1" eaLnBrk="1" hangingPunct="1"/>
            <a:r>
              <a:rPr lang="en-US" altLang="en-US">
                <a:ea typeface="Arial" panose="020B0604020202020204" pitchFamily="34" charset="0"/>
              </a:rPr>
              <a:t>All necessary reagents contained in tablet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ursewareobjects.elsevier.com/objects/elr/Brunzel5e/IC/jpg/Chapter006/006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4463560" cy="37884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228983537"/>
              </p:ext>
            </p:extLst>
          </p:nvPr>
        </p:nvGraphicFramePr>
        <p:xfrm>
          <a:off x="5410200" y="457200"/>
          <a:ext cx="2938462" cy="5543550"/>
        </p:xfrm>
        <a:graphic>
          <a:graphicData uri="http://schemas.openxmlformats.org/drawingml/2006/table">
            <a:tbl>
              <a:tblPr/>
              <a:tblGrid>
                <a:gridCol w="2938462">
                  <a:extLst>
                    <a:ext uri="{9D8B030D-6E8A-4147-A177-3AD203B41FA5}">
                      <a16:colId xmlns:a16="http://schemas.microsoft.com/office/drawing/2014/main" val="1172391937"/>
                    </a:ext>
                  </a:extLst>
                </a:gridCol>
              </a:tblGrid>
              <a:tr h="4592796">
                <a:tc>
                  <a:txBody>
                    <a:bodyPr/>
                    <a:lstStyle/>
                    <a:p>
                      <a:pPr algn="ctr"/>
                      <a:r>
                        <a:rPr lang="en-US" b="1" dirty="0">
                          <a:effectLst/>
                        </a:rPr>
                        <a:t/>
                      </a:r>
                      <a:br>
                        <a:rPr lang="en-US" b="1" dirty="0">
                          <a:effectLst/>
                        </a:rPr>
                      </a:br>
                      <a:r>
                        <a:rPr lang="en-US" b="1" dirty="0">
                          <a:effectLst/>
                        </a:rPr>
                        <a:t>Figure 6-3.</a:t>
                      </a:r>
                      <a:r>
                        <a:rPr lang="en-US" dirty="0">
                          <a:effectLst/>
                        </a:rPr>
                        <a:t>   (A) A series of glucose standards analyzed using the </a:t>
                      </a:r>
                      <a:r>
                        <a:rPr lang="en-US" dirty="0" err="1">
                          <a:effectLst/>
                        </a:rPr>
                        <a:t>Clinitest</a:t>
                      </a:r>
                      <a:r>
                        <a:rPr lang="en-US" dirty="0">
                          <a:effectLst/>
                        </a:rPr>
                        <a:t> 2-drop method. Note that the tube with greater than 5000 mg/</a:t>
                      </a:r>
                      <a:r>
                        <a:rPr lang="en-US" dirty="0" err="1">
                          <a:effectLst/>
                        </a:rPr>
                        <a:t>dL</a:t>
                      </a:r>
                      <a:r>
                        <a:rPr lang="en-US" dirty="0">
                          <a:effectLst/>
                        </a:rPr>
                        <a:t> glucose has demonstrated the “pass-through” effect (i.e., after reaction, the mixture returns to a greenish color). (B) </a:t>
                      </a:r>
                      <a:r>
                        <a:rPr lang="en-US" dirty="0" err="1">
                          <a:effectLst/>
                        </a:rPr>
                        <a:t>Clinitest</a:t>
                      </a:r>
                      <a:r>
                        <a:rPr lang="en-US" dirty="0">
                          <a:effectLst/>
                        </a:rPr>
                        <a:t> color charts. Note the subtle differences between the 5-drop and 2-drop color charts. It is essential that reaction mixtures be compared with the proper color chart to obtain accurate results. </a:t>
                      </a:r>
                      <a:r>
                        <a:rPr lang="en-US" i="1" dirty="0">
                          <a:effectLst/>
                        </a:rPr>
                        <a:t>Do not use these color charts for diagnostic testing</a:t>
                      </a:r>
                      <a:r>
                        <a:rPr lang="en-US" dirty="0">
                          <a:effectLst/>
                        </a:rPr>
                        <a:t>.</a:t>
                      </a: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2962699337"/>
                  </a:ext>
                </a:extLst>
              </a:tr>
            </a:tbl>
          </a:graphicData>
        </a:graphic>
      </p:graphicFrame>
    </p:spTree>
    <p:extLst>
      <p:ext uri="{BB962C8B-B14F-4D97-AF65-F5344CB8AC3E}">
        <p14:creationId xmlns:p14="http://schemas.microsoft.com/office/powerpoint/2010/main" val="72315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ltLang="en-US"/>
              <a:t>Reagent Strips</a:t>
            </a:r>
          </a:p>
        </p:txBody>
      </p:sp>
      <p:sp>
        <p:nvSpPr>
          <p:cNvPr id="4098" name="Content Placeholder 2"/>
          <p:cNvSpPr>
            <a:spLocks noGrp="1"/>
          </p:cNvSpPr>
          <p:nvPr>
            <p:ph idx="1"/>
          </p:nvPr>
        </p:nvSpPr>
        <p:spPr/>
        <p:txBody>
          <a:bodyPr/>
          <a:lstStyle/>
          <a:p>
            <a:pPr eaLnBrk="1" hangingPunct="1"/>
            <a:r>
              <a:rPr lang="en-US" altLang="en-US"/>
              <a:t>Most common method for chemical testing</a:t>
            </a:r>
          </a:p>
          <a:p>
            <a:pPr eaLnBrk="1" hangingPunct="1"/>
            <a:r>
              <a:rPr lang="en-US" altLang="en-US"/>
              <a:t>Plastic strip with reagent-impregnated pads dipped in urine, resulting in a visual color change</a:t>
            </a:r>
          </a:p>
          <a:p>
            <a:pPr eaLnBrk="1" hangingPunct="1"/>
            <a:r>
              <a:rPr lang="en-US" altLang="en-US"/>
              <a:t>Qualitative results based on color change</a:t>
            </a:r>
          </a:p>
          <a:p>
            <a:pPr eaLnBrk="1" hangingPunct="1"/>
            <a:r>
              <a:rPr lang="en-US" altLang="en-US"/>
              <a:t>Specificity and sensitivity of each test varies between manufacturers</a:t>
            </a:r>
          </a:p>
          <a:p>
            <a:pPr eaLnBrk="1" hangingPunct="1"/>
            <a:r>
              <a:rPr lang="en-US" altLang="en-US"/>
              <a:t>Some interfering substances such as ascorbic acid need to be detected or eliminated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eaLnBrk="1" hangingPunct="1"/>
            <a:r>
              <a:rPr lang="en-US" altLang="en-US"/>
              <a:t>Ketones</a:t>
            </a:r>
          </a:p>
        </p:txBody>
      </p:sp>
      <p:sp>
        <p:nvSpPr>
          <p:cNvPr id="20482" name="Content Placeholder 2"/>
          <p:cNvSpPr>
            <a:spLocks noGrp="1"/>
          </p:cNvSpPr>
          <p:nvPr>
            <p:ph idx="1"/>
          </p:nvPr>
        </p:nvSpPr>
        <p:spPr/>
        <p:txBody>
          <a:bodyPr>
            <a:normAutofit lnSpcReduction="10000"/>
          </a:bodyPr>
          <a:lstStyle/>
          <a:p>
            <a:pPr eaLnBrk="1" hangingPunct="1"/>
            <a:r>
              <a:rPr lang="en-US" altLang="en-US" sz="2400"/>
              <a:t>Breakdown products from large amounts of fatty acids (more acetyl coenzyme A (CoA) formed than Krebs cycle can handle)</a:t>
            </a:r>
          </a:p>
          <a:p>
            <a:pPr lvl="1" eaLnBrk="1" hangingPunct="1"/>
            <a:r>
              <a:rPr lang="en-US" altLang="en-US" sz="2000">
                <a:ea typeface="Arial" panose="020B0604020202020204" pitchFamily="34" charset="0"/>
              </a:rPr>
              <a:t>Acetoacetate—principal form detected by reagent strip method</a:t>
            </a:r>
          </a:p>
          <a:p>
            <a:pPr lvl="1" eaLnBrk="1" hangingPunct="1"/>
            <a:r>
              <a:rPr lang="en-US" altLang="en-US" sz="2000">
                <a:ea typeface="Arial" panose="020B0604020202020204" pitchFamily="34" charset="0"/>
              </a:rPr>
              <a:t>Acetone</a:t>
            </a:r>
          </a:p>
          <a:p>
            <a:pPr lvl="1" eaLnBrk="1" hangingPunct="1"/>
            <a:r>
              <a:rPr lang="el-GR" altLang="en-US" sz="2000">
                <a:ea typeface="Arial" panose="020B0604020202020204" pitchFamily="34" charset="0"/>
              </a:rPr>
              <a:t>β</a:t>
            </a:r>
            <a:r>
              <a:rPr lang="en-US" altLang="en-US" sz="2000">
                <a:ea typeface="Arial" panose="020B0604020202020204" pitchFamily="34" charset="0"/>
              </a:rPr>
              <a:t>-Hydroxybutyrate—not detected by strip tests</a:t>
            </a:r>
          </a:p>
          <a:p>
            <a:pPr eaLnBrk="1" hangingPunct="1"/>
            <a:r>
              <a:rPr lang="en-US" altLang="en-US" sz="2400"/>
              <a:t>Principle based on nitroprusside reaction</a:t>
            </a:r>
          </a:p>
          <a:p>
            <a:pPr lvl="1" eaLnBrk="1" hangingPunct="1"/>
            <a:r>
              <a:rPr lang="en-US" altLang="en-US" sz="2000">
                <a:ea typeface="Arial" panose="020B0604020202020204" pitchFamily="34" charset="0"/>
              </a:rPr>
              <a:t>In alkaline medium, acetoacetate reacts with sodium nitroprusside in pad</a:t>
            </a:r>
          </a:p>
          <a:p>
            <a:pPr lvl="1" eaLnBrk="1" hangingPunct="1"/>
            <a:r>
              <a:rPr lang="en-US" altLang="en-US" sz="2000">
                <a:ea typeface="Arial" panose="020B0604020202020204" pitchFamily="34" charset="0"/>
              </a:rPr>
              <a:t>Causes color change from beige to purple</a:t>
            </a:r>
          </a:p>
          <a:p>
            <a:pPr lvl="1" eaLnBrk="1" hangingPunct="1"/>
            <a:r>
              <a:rPr lang="en-US" altLang="en-US" sz="2000">
                <a:ea typeface="Arial" panose="020B0604020202020204" pitchFamily="34" charset="0"/>
              </a:rPr>
              <a:t>Some strips include glycine in pad, which allows acetone to be detected also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b="1" dirty="0">
                <a:solidFill>
                  <a:srgbClr val="000000"/>
                </a:solidFill>
              </a:rPr>
              <a:t>Figure 6-4.</a:t>
            </a:r>
            <a:r>
              <a:rPr lang="en-US" sz="1600" dirty="0">
                <a:solidFill>
                  <a:srgbClr val="000000"/>
                </a:solidFill>
              </a:rPr>
              <a:t>   The formation of ketones from fatty acid metabolism. </a:t>
            </a:r>
            <a:r>
              <a:rPr lang="en-US" sz="1600" i="1" dirty="0">
                <a:solidFill>
                  <a:srgbClr val="000000"/>
                </a:solidFill>
              </a:rPr>
              <a:t>ATP</a:t>
            </a:r>
            <a:r>
              <a:rPr lang="en-US" sz="1600" dirty="0">
                <a:solidFill>
                  <a:srgbClr val="000000"/>
                </a:solidFill>
              </a:rPr>
              <a:t>, Adenosine triphosphate; </a:t>
            </a:r>
            <a:r>
              <a:rPr lang="en-US" sz="1600" i="1" dirty="0">
                <a:solidFill>
                  <a:srgbClr val="000000"/>
                </a:solidFill>
              </a:rPr>
              <a:t>CoA</a:t>
            </a:r>
            <a:r>
              <a:rPr lang="en-US" sz="1600" dirty="0">
                <a:solidFill>
                  <a:srgbClr val="000000"/>
                </a:solidFill>
              </a:rPr>
              <a:t>, coenzyme A; </a:t>
            </a:r>
            <a:r>
              <a:rPr lang="en-US" sz="1600" i="1" dirty="0" err="1">
                <a:solidFill>
                  <a:srgbClr val="000000"/>
                </a:solidFill>
              </a:rPr>
              <a:t>SCoA</a:t>
            </a:r>
            <a:r>
              <a:rPr lang="en-US" sz="1600" dirty="0">
                <a:solidFill>
                  <a:srgbClr val="000000"/>
                </a:solidFill>
              </a:rPr>
              <a:t>, </a:t>
            </a:r>
            <a:r>
              <a:rPr lang="en-US" sz="1600" dirty="0" err="1">
                <a:solidFill>
                  <a:srgbClr val="000000"/>
                </a:solidFill>
              </a:rPr>
              <a:t>succinyl</a:t>
            </a:r>
            <a:r>
              <a:rPr lang="en-US" sz="1600" dirty="0">
                <a:solidFill>
                  <a:srgbClr val="000000"/>
                </a:solidFill>
              </a:rPr>
              <a:t> coenzyme A.</a:t>
            </a:r>
            <a:endParaRPr lang="en-US" sz="1600" dirty="0"/>
          </a:p>
        </p:txBody>
      </p:sp>
      <p:pic>
        <p:nvPicPr>
          <p:cNvPr id="3076" name="Picture 4" descr="https://coursewareobjects.elsevier.com/objects/elr/Brunzel5e/IC/jpg/Chapter006/006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75078" y="1846263"/>
            <a:ext cx="323829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4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altLang="en-US"/>
              <a:t>Bilirubin</a:t>
            </a:r>
          </a:p>
        </p:txBody>
      </p:sp>
      <p:sp>
        <p:nvSpPr>
          <p:cNvPr id="21506" name="Content Placeholder 2"/>
          <p:cNvSpPr>
            <a:spLocks noGrp="1"/>
          </p:cNvSpPr>
          <p:nvPr>
            <p:ph idx="1"/>
          </p:nvPr>
        </p:nvSpPr>
        <p:spPr/>
        <p:txBody>
          <a:bodyPr>
            <a:normAutofit lnSpcReduction="10000"/>
          </a:bodyPr>
          <a:lstStyle/>
          <a:p>
            <a:pPr eaLnBrk="1" hangingPunct="1"/>
            <a:r>
              <a:rPr lang="en-US" altLang="en-US" sz="2400"/>
              <a:t>Only direct (conjugated) bilirubin is water soluble and can be seen in urine in hepatic or posthepatic jaundice</a:t>
            </a:r>
          </a:p>
          <a:p>
            <a:pPr eaLnBrk="1" hangingPunct="1"/>
            <a:r>
              <a:rPr lang="en-US" altLang="en-US" sz="2400"/>
              <a:t>Indirect bilirubin is not water soluble, so bound to albumin in plasma</a:t>
            </a:r>
          </a:p>
          <a:p>
            <a:pPr eaLnBrk="1" hangingPunct="1"/>
            <a:r>
              <a:rPr lang="en-US" altLang="en-US" sz="2400"/>
              <a:t>Indirect bilirubin is filtered by the glomerulus and thus is too large to be observed in urine</a:t>
            </a:r>
          </a:p>
          <a:p>
            <a:pPr eaLnBrk="1" hangingPunct="1"/>
            <a:r>
              <a:rPr lang="en-US" altLang="en-US" sz="2400"/>
              <a:t>Causes urine to be dark yellow to brown</a:t>
            </a:r>
          </a:p>
          <a:p>
            <a:pPr eaLnBrk="1" hangingPunct="1"/>
            <a:r>
              <a:rPr lang="en-US" altLang="en-US" sz="2400"/>
              <a:t>Principle based on diazo reaction:</a:t>
            </a:r>
          </a:p>
          <a:p>
            <a:pPr lvl="1" eaLnBrk="1" hangingPunct="1"/>
            <a:r>
              <a:rPr lang="en-US" altLang="en-US" sz="2000">
                <a:ea typeface="Arial" panose="020B0604020202020204" pitchFamily="34" charset="0"/>
              </a:rPr>
              <a:t>Bilirubin reacts with a diazonium salt in pad to form azobilirubin, which is brown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altLang="en-US"/>
              <a:t>Urobilinogen</a:t>
            </a:r>
          </a:p>
        </p:txBody>
      </p:sp>
      <p:sp>
        <p:nvSpPr>
          <p:cNvPr id="22530" name="Content Placeholder 2"/>
          <p:cNvSpPr>
            <a:spLocks noGrp="1"/>
          </p:cNvSpPr>
          <p:nvPr>
            <p:ph idx="1"/>
          </p:nvPr>
        </p:nvSpPr>
        <p:spPr/>
        <p:txBody>
          <a:bodyPr/>
          <a:lstStyle/>
          <a:p>
            <a:pPr eaLnBrk="1" hangingPunct="1"/>
            <a:r>
              <a:rPr lang="en-US" altLang="en-US" sz="2400"/>
              <a:t>Best specimen is a 2-hour collection from 2 to 4 PM during the “alkaline tide”</a:t>
            </a:r>
          </a:p>
          <a:p>
            <a:pPr lvl="1" eaLnBrk="1" hangingPunct="1"/>
            <a:r>
              <a:rPr lang="en-US" altLang="en-US" sz="2000">
                <a:ea typeface="Arial" panose="020B0604020202020204" pitchFamily="34" charset="0"/>
              </a:rPr>
              <a:t>Urobilinogen excretion is enhanced in the slightly alkaline urine following a meal</a:t>
            </a:r>
          </a:p>
          <a:p>
            <a:pPr eaLnBrk="1" hangingPunct="1"/>
            <a:r>
              <a:rPr lang="en-US" altLang="en-US" sz="2400"/>
              <a:t>Normally present in low amounts</a:t>
            </a:r>
          </a:p>
          <a:p>
            <a:pPr eaLnBrk="1" hangingPunct="1"/>
            <a:r>
              <a:rPr lang="en-US" altLang="en-US" sz="2400"/>
              <a:t>Methodology depends on the brand of strip being used:</a:t>
            </a:r>
          </a:p>
          <a:p>
            <a:pPr lvl="1" eaLnBrk="1" hangingPunct="1"/>
            <a:r>
              <a:rPr lang="en-US" altLang="en-US" sz="2000">
                <a:ea typeface="Arial" panose="020B0604020202020204" pitchFamily="34" charset="0"/>
              </a:rPr>
              <a:t>Multistix uses classic Ehrlich’s reaction, which may also react with other substances</a:t>
            </a:r>
          </a:p>
          <a:p>
            <a:pPr lvl="1" eaLnBrk="1" hangingPunct="1"/>
            <a:r>
              <a:rPr lang="en-US" altLang="en-US" sz="2000">
                <a:ea typeface="Arial" panose="020B0604020202020204" pitchFamily="34" charset="0"/>
              </a:rPr>
              <a:t>Chemstrip and vChem strips use azocoupling reaction specific for urobilinogen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oursewareobjects.elsevier.com/objects/elr/Brunzel5e/IC/jpg/Chapter006/006005a.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0351" y="1846263"/>
            <a:ext cx="6527748" cy="4022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885130778"/>
              </p:ext>
            </p:extLst>
          </p:nvPr>
        </p:nvGraphicFramePr>
        <p:xfrm>
          <a:off x="1260475" y="457200"/>
          <a:ext cx="6638925" cy="880110"/>
        </p:xfrm>
        <a:graphic>
          <a:graphicData uri="http://schemas.openxmlformats.org/drawingml/2006/table">
            <a:tbl>
              <a:tblPr/>
              <a:tblGrid>
                <a:gridCol w="6638925">
                  <a:extLst>
                    <a:ext uri="{9D8B030D-6E8A-4147-A177-3AD203B41FA5}">
                      <a16:colId xmlns:a16="http://schemas.microsoft.com/office/drawing/2014/main" val="2592351214"/>
                    </a:ext>
                  </a:extLst>
                </a:gridCol>
              </a:tblGrid>
              <a:tr h="874236">
                <a:tc>
                  <a:txBody>
                    <a:bodyPr/>
                    <a:lstStyle/>
                    <a:p>
                      <a:pPr algn="ctr"/>
                      <a:r>
                        <a:rPr lang="en-US" b="1" dirty="0">
                          <a:effectLst/>
                        </a:rPr>
                        <a:t/>
                      </a:r>
                      <a:br>
                        <a:rPr lang="en-US" b="1" dirty="0">
                          <a:effectLst/>
                        </a:rPr>
                      </a:br>
                      <a:r>
                        <a:rPr lang="en-US" b="1" dirty="0">
                          <a:effectLst/>
                        </a:rPr>
                        <a:t>Figure 6-5A.</a:t>
                      </a:r>
                      <a:r>
                        <a:rPr lang="en-US" dirty="0">
                          <a:effectLst/>
                        </a:rPr>
                        <a:t>   (A) A positive </a:t>
                      </a:r>
                      <a:r>
                        <a:rPr lang="en-US" dirty="0" err="1">
                          <a:effectLst/>
                        </a:rPr>
                        <a:t>Acetest</a:t>
                      </a:r>
                      <a:r>
                        <a:rPr lang="en-US" dirty="0">
                          <a:effectLst/>
                        </a:rPr>
                        <a:t> for ketones. (B) An </a:t>
                      </a:r>
                      <a:r>
                        <a:rPr lang="en-US" dirty="0" err="1">
                          <a:effectLst/>
                        </a:rPr>
                        <a:t>Acetest</a:t>
                      </a:r>
                      <a:r>
                        <a:rPr lang="en-US" dirty="0">
                          <a:effectLst/>
                        </a:rPr>
                        <a:t> color chart. </a:t>
                      </a:r>
                      <a:r>
                        <a:rPr lang="en-US" i="1" dirty="0">
                          <a:effectLst/>
                        </a:rPr>
                        <a:t>Do not use this color chart for diagnostic testing</a:t>
                      </a:r>
                      <a:r>
                        <a:rPr lang="en-US" dirty="0">
                          <a:effectLst/>
                        </a:rPr>
                        <a:t>.</a:t>
                      </a:r>
                    </a:p>
                  </a:txBody>
                  <a:tcPr marL="28575" marR="28575" marT="28575" marB="28575">
                    <a:lnL>
                      <a:noFill/>
                    </a:lnL>
                    <a:lnR>
                      <a:noFill/>
                    </a:lnR>
                    <a:lnT>
                      <a:noFill/>
                    </a:lnT>
                    <a:lnB>
                      <a:noFill/>
                    </a:lnB>
                    <a:solidFill>
                      <a:srgbClr val="FFFFFF"/>
                    </a:solidFill>
                  </a:tcPr>
                </a:tc>
                <a:extLst>
                  <a:ext uri="{0D108BD9-81ED-4DB2-BD59-A6C34878D82A}">
                    <a16:rowId xmlns:a16="http://schemas.microsoft.com/office/drawing/2014/main" val="435023627"/>
                  </a:ext>
                </a:extLst>
              </a:tr>
            </a:tbl>
          </a:graphicData>
        </a:graphic>
      </p:graphicFrame>
    </p:spTree>
    <p:extLst>
      <p:ext uri="{BB962C8B-B14F-4D97-AF65-F5344CB8AC3E}">
        <p14:creationId xmlns:p14="http://schemas.microsoft.com/office/powerpoint/2010/main" val="305087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b="1" dirty="0"/>
              <a:t>Figure 6-6.</a:t>
            </a:r>
            <a:r>
              <a:rPr lang="en-US" sz="1600" dirty="0"/>
              <a:t>   A schematic diagram of hemoglobin catabolism.</a:t>
            </a:r>
          </a:p>
        </p:txBody>
      </p:sp>
      <p:pic>
        <p:nvPicPr>
          <p:cNvPr id="5122" name="Picture 2" descr="https://coursewareobjects.elsevier.com/objects/elr/Brunzel5e/IC/jpg/Chapter006/006006.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85461" y="1846263"/>
            <a:ext cx="221752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46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pPr eaLnBrk="1" hangingPunct="1"/>
            <a:r>
              <a:rPr lang="en-US" altLang="en-US"/>
              <a:t>Other Tests</a:t>
            </a:r>
          </a:p>
        </p:txBody>
      </p:sp>
      <p:sp>
        <p:nvSpPr>
          <p:cNvPr id="23554" name="Content Placeholder 2"/>
          <p:cNvSpPr>
            <a:spLocks noGrp="1"/>
          </p:cNvSpPr>
          <p:nvPr>
            <p:ph idx="1"/>
          </p:nvPr>
        </p:nvSpPr>
        <p:spPr/>
        <p:txBody>
          <a:bodyPr/>
          <a:lstStyle/>
          <a:p>
            <a:pPr eaLnBrk="1" hangingPunct="1"/>
            <a:r>
              <a:rPr lang="en-US" altLang="en-US"/>
              <a:t>Most tablet tests use same principles as strips, some with modifications (Acetest, Ictotest)</a:t>
            </a:r>
          </a:p>
          <a:p>
            <a:pPr eaLnBrk="1" hangingPunct="1"/>
            <a:r>
              <a:rPr lang="en-US" altLang="en-US"/>
              <a:t>Acid-precipitation tests for protein, such as SSA, detect albumin as well as other proteins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b="1" dirty="0"/>
              <a:t>Figure 6-7.</a:t>
            </a:r>
            <a:r>
              <a:rPr lang="en-US" sz="1600" dirty="0"/>
              <a:t>   Bilirubin metabolism and alterations in normal metabolism caused by disease. (A) Normal bilirubin metabolism. (B) </a:t>
            </a:r>
            <a:r>
              <a:rPr lang="en-US" sz="1600" dirty="0" err="1"/>
              <a:t>Prehepatic</a:t>
            </a:r>
            <a:r>
              <a:rPr lang="en-US" sz="1600" dirty="0"/>
              <a:t> alteration of bilirubin metabolism. (C) Hepatic alteration of bilirubin metabolism. (D) </a:t>
            </a:r>
            <a:r>
              <a:rPr lang="en-US" sz="1600" dirty="0" err="1"/>
              <a:t>Posthepatic</a:t>
            </a:r>
            <a:r>
              <a:rPr lang="en-US" sz="1600" dirty="0"/>
              <a:t> alteration of bilirubin metabolism.</a:t>
            </a:r>
          </a:p>
        </p:txBody>
      </p:sp>
      <p:pic>
        <p:nvPicPr>
          <p:cNvPr id="6146" name="Picture 2" descr="https://coursewareobjects.elsevier.com/objects/elr/Brunzel5e/IC/jpg/Chapter006/006007.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2962" y="1846263"/>
            <a:ext cx="310252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0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b="1" dirty="0"/>
              <a:t>Figure 6-8.</a:t>
            </a:r>
            <a:r>
              <a:rPr lang="en-US" sz="1600" dirty="0"/>
              <a:t>   (A) A negative </a:t>
            </a:r>
            <a:r>
              <a:rPr lang="en-US" sz="1600" dirty="0" err="1"/>
              <a:t>Ictotest</a:t>
            </a:r>
            <a:r>
              <a:rPr lang="en-US" sz="1600" dirty="0"/>
              <a:t>. (B) A positive </a:t>
            </a:r>
            <a:r>
              <a:rPr lang="en-US" sz="1600" dirty="0" err="1"/>
              <a:t>Ictotest</a:t>
            </a:r>
            <a:r>
              <a:rPr lang="en-US" sz="1600" dirty="0"/>
              <a:t> for bilirubin. (C) A negative </a:t>
            </a:r>
            <a:r>
              <a:rPr lang="en-US" sz="1600" dirty="0" err="1"/>
              <a:t>Ictotest</a:t>
            </a:r>
            <a:r>
              <a:rPr lang="en-US" sz="1600" dirty="0"/>
              <a:t> showing an atypical color.</a:t>
            </a:r>
          </a:p>
        </p:txBody>
      </p:sp>
      <p:pic>
        <p:nvPicPr>
          <p:cNvPr id="7170" name="Picture 2" descr="https://coursewareobjects.elsevier.com/objects/elr/Brunzel5e/IC/jpg/Chapter006/006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27393" y="1846263"/>
            <a:ext cx="153366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0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91200"/>
            <a:ext cx="9144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From Young AP, Proctor DB: </a:t>
            </a:r>
            <a:r>
              <a:rPr lang="en-US" sz="1200" dirty="0" err="1">
                <a:latin typeface="Arial" panose="020B0604020202020204" pitchFamily="34" charset="0"/>
                <a:cs typeface="Arial" panose="020B0604020202020204" pitchFamily="34" charset="0"/>
              </a:rPr>
              <a:t>Kinn’s</a:t>
            </a:r>
            <a:r>
              <a:rPr lang="en-US" sz="1200" dirty="0">
                <a:latin typeface="Arial" panose="020B0604020202020204" pitchFamily="34" charset="0"/>
                <a:cs typeface="Arial" panose="020B0604020202020204" pitchFamily="34" charset="0"/>
              </a:rPr>
              <a:t> The medical assistant: an applied learning approach, </a:t>
            </a:r>
            <a:r>
              <a:rPr lang="en-US" sz="1200" dirty="0" err="1">
                <a:latin typeface="Arial" panose="020B0604020202020204" pitchFamily="34" charset="0"/>
                <a:cs typeface="Arial" panose="020B0604020202020204" pitchFamily="34" charset="0"/>
              </a:rPr>
              <a:t>ed</a:t>
            </a:r>
            <a:r>
              <a:rPr lang="en-US" sz="1200" dirty="0">
                <a:latin typeface="Arial" panose="020B0604020202020204" pitchFamily="34" charset="0"/>
                <a:cs typeface="Arial" panose="020B0604020202020204" pitchFamily="34" charset="0"/>
              </a:rPr>
              <a:t> 11, St Louis, 2011, Saunders.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825" y="1828800"/>
            <a:ext cx="5086350" cy="34835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ltLang="en-US"/>
              <a:t>Quality, Care, and Storage</a:t>
            </a:r>
          </a:p>
        </p:txBody>
      </p:sp>
      <p:sp>
        <p:nvSpPr>
          <p:cNvPr id="6146" name="Content Placeholder 2"/>
          <p:cNvSpPr>
            <a:spLocks noGrp="1"/>
          </p:cNvSpPr>
          <p:nvPr>
            <p:ph idx="1"/>
          </p:nvPr>
        </p:nvSpPr>
        <p:spPr/>
        <p:txBody>
          <a:bodyPr>
            <a:normAutofit lnSpcReduction="10000"/>
          </a:bodyPr>
          <a:lstStyle/>
          <a:p>
            <a:pPr eaLnBrk="1" hangingPunct="1"/>
            <a:r>
              <a:rPr lang="en-US" altLang="en-US" sz="2600"/>
              <a:t>Strips must be protected from moisture, heat, chemicals, and light with tight-fitting lids and desiccant in container </a:t>
            </a:r>
          </a:p>
          <a:p>
            <a:pPr eaLnBrk="1" hangingPunct="1"/>
            <a:r>
              <a:rPr lang="en-US" altLang="en-US" sz="2600"/>
              <a:t>Store in original container below 30°C</a:t>
            </a:r>
          </a:p>
          <a:p>
            <a:pPr eaLnBrk="1" hangingPunct="1"/>
            <a:r>
              <a:rPr lang="en-US" altLang="en-US" sz="2600"/>
              <a:t>Follow manufacturer’s directions and timing for reading colors precisely </a:t>
            </a:r>
          </a:p>
          <a:p>
            <a:pPr eaLnBrk="1" hangingPunct="1"/>
            <a:r>
              <a:rPr lang="en-US" altLang="en-US" sz="2600"/>
              <a:t>New containers or lot numbers of reagent strips must be checked with quality control materials at a frequency defined by the laboratory in conformity with applicable regulations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altLang="en-US"/>
              <a:t>Tablet and Liquid Chemical Tests</a:t>
            </a:r>
          </a:p>
        </p:txBody>
      </p:sp>
      <p:sp>
        <p:nvSpPr>
          <p:cNvPr id="7170" name="Content Placeholder 2"/>
          <p:cNvSpPr>
            <a:spLocks noGrp="1"/>
          </p:cNvSpPr>
          <p:nvPr>
            <p:ph idx="1"/>
          </p:nvPr>
        </p:nvSpPr>
        <p:spPr/>
        <p:txBody>
          <a:bodyPr>
            <a:normAutofit lnSpcReduction="10000"/>
          </a:bodyPr>
          <a:lstStyle/>
          <a:p>
            <a:pPr eaLnBrk="1" hangingPunct="1"/>
            <a:r>
              <a:rPr lang="en-US" altLang="en-US" sz="2600"/>
              <a:t>Must be handled and stored according to manufacturer’s product inserts </a:t>
            </a:r>
          </a:p>
          <a:p>
            <a:pPr eaLnBrk="1" hangingPunct="1"/>
            <a:r>
              <a:rPr lang="en-US" altLang="en-US" sz="2600"/>
              <a:t>Products are susceptible to light, heat, and moisture and should be checked for deterioration before each use</a:t>
            </a:r>
          </a:p>
          <a:p>
            <a:pPr eaLnBrk="1" hangingPunct="1"/>
            <a:r>
              <a:rPr lang="en-US" altLang="en-US" sz="2600"/>
              <a:t>Appropriate quality control must be employed when using tests</a:t>
            </a:r>
          </a:p>
          <a:p>
            <a:pPr eaLnBrk="1" hangingPunct="1"/>
            <a:r>
              <a:rPr lang="en-US" altLang="en-US" sz="2600"/>
              <a:t>When new liquid reagents are prepared, they should be tested in parallel with the current “in-use” reagents to ensure equivalent performance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712" y="1438275"/>
            <a:ext cx="5362575" cy="3981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hangingPunct="1"/>
            <a:r>
              <a:rPr lang="en-US" altLang="en-US" sz="3600"/>
              <a:t>Reasons to Use Tablet/Liquid Tests</a:t>
            </a:r>
          </a:p>
        </p:txBody>
      </p:sp>
      <p:sp>
        <p:nvSpPr>
          <p:cNvPr id="9218" name="Content Placeholder 2"/>
          <p:cNvSpPr>
            <a:spLocks noGrp="1"/>
          </p:cNvSpPr>
          <p:nvPr>
            <p:ph idx="1"/>
          </p:nvPr>
        </p:nvSpPr>
        <p:spPr/>
        <p:txBody>
          <a:bodyPr/>
          <a:lstStyle/>
          <a:p>
            <a:pPr eaLnBrk="1" hangingPunct="1"/>
            <a:r>
              <a:rPr lang="en-US" altLang="en-US"/>
              <a:t>Confirm results obtained by reagent strip testing</a:t>
            </a:r>
          </a:p>
          <a:p>
            <a:pPr eaLnBrk="1" hangingPunct="1"/>
            <a:r>
              <a:rPr lang="en-US" altLang="en-US"/>
              <a:t>Alternative method for highly pigmented urine that may make reagent strip result interpretation more difficult</a:t>
            </a:r>
          </a:p>
          <a:p>
            <a:pPr eaLnBrk="1" hangingPunct="1"/>
            <a:r>
              <a:rPr lang="en-US" altLang="en-US"/>
              <a:t>Some tests are more sensitive than strip testing (Ictotest tablets for bilirubin)</a:t>
            </a:r>
          </a:p>
          <a:p>
            <a:pPr eaLnBrk="1" hangingPunct="1"/>
            <a:r>
              <a:rPr lang="en-US" altLang="en-US"/>
              <a:t>Test specificity differs from strip method (sulfosalicylic acid [SSA] test for protein)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altLang="en-US"/>
              <a:t>Specific Gravity (SG)</a:t>
            </a:r>
          </a:p>
        </p:txBody>
      </p:sp>
      <p:sp>
        <p:nvSpPr>
          <p:cNvPr id="10242" name="Content Placeholder 2"/>
          <p:cNvSpPr>
            <a:spLocks noGrp="1"/>
          </p:cNvSpPr>
          <p:nvPr>
            <p:ph idx="1"/>
          </p:nvPr>
        </p:nvSpPr>
        <p:spPr/>
        <p:txBody>
          <a:bodyPr/>
          <a:lstStyle/>
          <a:p>
            <a:pPr eaLnBrk="1" hangingPunct="1"/>
            <a:r>
              <a:rPr lang="en-US" altLang="en-US" sz="2400"/>
              <a:t>An indirect chemical method of measuring SG</a:t>
            </a:r>
          </a:p>
          <a:p>
            <a:pPr eaLnBrk="1" hangingPunct="1"/>
            <a:r>
              <a:rPr lang="en-US" altLang="en-US" sz="2400"/>
              <a:t>Only measures ionic solutes (sodium [Na], potassium [K], chloride [Cl], ammonium [NH</a:t>
            </a:r>
            <a:r>
              <a:rPr lang="en-US" altLang="en-US" sz="2400" baseline="-25000"/>
              <a:t>4</a:t>
            </a:r>
            <a:r>
              <a:rPr lang="en-US" altLang="en-US" sz="2400"/>
              <a:t>])</a:t>
            </a:r>
          </a:p>
          <a:p>
            <a:pPr eaLnBrk="1" hangingPunct="1"/>
            <a:r>
              <a:rPr lang="en-US" altLang="en-US" sz="2400"/>
              <a:t>Principle:</a:t>
            </a:r>
          </a:p>
          <a:p>
            <a:pPr lvl="1" eaLnBrk="1" hangingPunct="1"/>
            <a:r>
              <a:rPr lang="en-US" altLang="en-US" sz="2000">
                <a:ea typeface="Arial" panose="020B0604020202020204" pitchFamily="34" charset="0"/>
              </a:rPr>
              <a:t>Reagent strip pad impregnated with a polyelectrolyte and a pH indicator at an alkaline pH</a:t>
            </a:r>
          </a:p>
          <a:p>
            <a:pPr lvl="1" eaLnBrk="1" hangingPunct="1"/>
            <a:r>
              <a:rPr lang="en-US" altLang="en-US" sz="2000">
                <a:ea typeface="Arial" panose="020B0604020202020204" pitchFamily="34" charset="0"/>
              </a:rPr>
              <a:t>When strip immersed in urine, protons are released from polyelectrolyte in proportion to ionic concentration</a:t>
            </a:r>
          </a:p>
          <a:p>
            <a:pPr lvl="1" eaLnBrk="1" hangingPunct="1"/>
            <a:r>
              <a:rPr lang="en-US" altLang="en-US" sz="2000">
                <a:ea typeface="Arial" panose="020B0604020202020204" pitchFamily="34" charset="0"/>
              </a:rPr>
              <a:t>Released protons change pH of test pad resulting in a color change of pad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r>
              <a:rPr lang="en-US" altLang="en-US"/>
              <a:t>pH</a:t>
            </a:r>
          </a:p>
        </p:txBody>
      </p:sp>
      <p:sp>
        <p:nvSpPr>
          <p:cNvPr id="11266" name="Content Placeholder 2"/>
          <p:cNvSpPr>
            <a:spLocks noGrp="1"/>
          </p:cNvSpPr>
          <p:nvPr>
            <p:ph idx="1"/>
          </p:nvPr>
        </p:nvSpPr>
        <p:spPr/>
        <p:txBody>
          <a:bodyPr/>
          <a:lstStyle/>
          <a:p>
            <a:pPr eaLnBrk="1" hangingPunct="1"/>
            <a:r>
              <a:rPr lang="en-US" altLang="en-US"/>
              <a:t>Normal pH varies from 4.5 to 8.0; usually slightly acidic but more alkaline after meals</a:t>
            </a:r>
          </a:p>
          <a:p>
            <a:pPr eaLnBrk="1" hangingPunct="1"/>
            <a:r>
              <a:rPr lang="en-US" altLang="en-US"/>
              <a:t>pH can affect stability of formed elements</a:t>
            </a:r>
          </a:p>
          <a:p>
            <a:pPr eaLnBrk="1" hangingPunct="1"/>
            <a:r>
              <a:rPr lang="en-US" altLang="en-US"/>
              <a:t>Should be performed on fresh urine</a:t>
            </a:r>
          </a:p>
          <a:p>
            <a:pPr eaLnBrk="1" hangingPunct="1"/>
            <a:r>
              <a:rPr lang="en-US" altLang="en-US"/>
              <a:t>Principle:</a:t>
            </a:r>
          </a:p>
          <a:p>
            <a:pPr lvl="1" eaLnBrk="1" hangingPunct="1"/>
            <a:r>
              <a:rPr lang="en-US" altLang="en-US">
                <a:ea typeface="Arial" panose="020B0604020202020204" pitchFamily="34" charset="0"/>
              </a:rPr>
              <a:t>Based on a double indicator system</a:t>
            </a:r>
          </a:p>
          <a:p>
            <a:pPr lvl="1" eaLnBrk="1" hangingPunct="1"/>
            <a:r>
              <a:rPr lang="en-US" altLang="en-US">
                <a:ea typeface="Arial" panose="020B0604020202020204" pitchFamily="34" charset="0"/>
              </a:rPr>
              <a:t>Uses bromothymol blue and methyl red</a:t>
            </a:r>
          </a:p>
          <a:p>
            <a:pPr lvl="1" eaLnBrk="1" hangingPunct="1"/>
            <a:r>
              <a:rPr lang="en-US" altLang="en-US">
                <a:ea typeface="Arial" panose="020B0604020202020204" pitchFamily="34" charset="0"/>
              </a:rPr>
              <a:t>Produces color change from orange (pH 5.0) to green (pH 7.0) to blue (pH 9.0)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Template>
  <TotalTime>571</TotalTime>
  <Words>1495</Words>
  <Application>Microsoft Office PowerPoint</Application>
  <PresentationFormat>On-screen Show (4:3)</PresentationFormat>
  <Paragraphs>129</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MS PGothic</vt:lpstr>
      <vt:lpstr>Arial</vt:lpstr>
      <vt:lpstr>Calibri</vt:lpstr>
      <vt:lpstr>Calibri Light</vt:lpstr>
      <vt:lpstr>Times New Roman</vt:lpstr>
      <vt:lpstr>Wingdings</vt:lpstr>
      <vt:lpstr>Wingdings 2</vt:lpstr>
      <vt:lpstr>Wingdings 3</vt:lpstr>
      <vt:lpstr>Office Theme</vt:lpstr>
      <vt:lpstr>Retrospect</vt:lpstr>
      <vt:lpstr>Chapter 6</vt:lpstr>
      <vt:lpstr>Reagent Strips</vt:lpstr>
      <vt:lpstr>PowerPoint Presentation</vt:lpstr>
      <vt:lpstr>Quality, Care, and Storage</vt:lpstr>
      <vt:lpstr>Tablet and Liquid Chemical Tests</vt:lpstr>
      <vt:lpstr>PowerPoint Presentation</vt:lpstr>
      <vt:lpstr>Reasons to Use Tablet/Liquid Tests</vt:lpstr>
      <vt:lpstr>Specific Gravity (SG)</vt:lpstr>
      <vt:lpstr>pH</vt:lpstr>
      <vt:lpstr>Blood</vt:lpstr>
      <vt:lpstr>Blood (Cont.)</vt:lpstr>
      <vt:lpstr>Leukocyte Esterase</vt:lpstr>
      <vt:lpstr>Nitrite</vt:lpstr>
      <vt:lpstr>Protein</vt:lpstr>
      <vt:lpstr>Microalbumin (Low Levels of Albumin)</vt:lpstr>
      <vt:lpstr>Glucose</vt:lpstr>
      <vt:lpstr>Figure 6-2.   A schematic diagram comparing the filtration and reabsorption of glucose by proximal tubular cells normally and in conditions of hyperglycemia and renal tubular disease.</vt:lpstr>
      <vt:lpstr>Clinitest Tablets</vt:lpstr>
      <vt:lpstr>PowerPoint Presentation</vt:lpstr>
      <vt:lpstr>Ketones</vt:lpstr>
      <vt:lpstr>Figure 6-4.   The formation of ketones from fatty acid metabolism. ATP, Adenosine triphosphate; CoA, coenzyme A; SCoA, succinyl coenzyme A.</vt:lpstr>
      <vt:lpstr>Bilirubin</vt:lpstr>
      <vt:lpstr>Urobilinogen</vt:lpstr>
      <vt:lpstr>PowerPoint Presentation</vt:lpstr>
      <vt:lpstr>Figure 6-6.   A schematic diagram of hemoglobin catabolism.</vt:lpstr>
      <vt:lpstr>Other Tests</vt:lpstr>
      <vt:lpstr>Figure 6-7.   Bilirubin metabolism and alterations in normal metabolism caused by disease. (A) Normal bilirubin metabolism. (B) Prehepatic alteration of bilirubin metabolism. (C) Hepatic alteration of bilirubin metabolism. (D) Posthepatic alteration of bilirubin metabolism.</vt:lpstr>
      <vt:lpstr>Figure 6-8.   (A) A negative Ictotest. (B) A positive Ictotest for bilirubin. (C) A negative Ictotest showing an atypical color.</vt:lpstr>
    </vt:vector>
  </TitlesOfParts>
  <Company>Texas Christian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Gail</dc:creator>
  <cp:lastModifiedBy>Docia D. Murphy-Johnson</cp:lastModifiedBy>
  <cp:revision>138</cp:revision>
  <dcterms:created xsi:type="dcterms:W3CDTF">2011-11-18T02:09:16Z</dcterms:created>
  <dcterms:modified xsi:type="dcterms:W3CDTF">2023-12-14T20:02:29Z</dcterms:modified>
</cp:coreProperties>
</file>