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99" r:id="rId2"/>
    <p:sldId id="256" r:id="rId3"/>
    <p:sldId id="297" r:id="rId4"/>
    <p:sldId id="302" r:id="rId5"/>
    <p:sldId id="300" r:id="rId6"/>
    <p:sldId id="309" r:id="rId7"/>
    <p:sldId id="301" r:id="rId8"/>
    <p:sldId id="303" r:id="rId9"/>
    <p:sldId id="304" r:id="rId10"/>
    <p:sldId id="305" r:id="rId11"/>
    <p:sldId id="306" r:id="rId12"/>
    <p:sldId id="307" r:id="rId13"/>
    <p:sldId id="308" r:id="rId14"/>
    <p:sldId id="310" r:id="rId15"/>
    <p:sldId id="311" r:id="rId16"/>
    <p:sldId id="312" r:id="rId17"/>
    <p:sldId id="313" r:id="rId18"/>
    <p:sldId id="318" r:id="rId19"/>
    <p:sldId id="317" r:id="rId20"/>
    <p:sldId id="319" r:id="rId21"/>
    <p:sldId id="314" r:id="rId22"/>
    <p:sldId id="315" r:id="rId23"/>
    <p:sldId id="320" r:id="rId24"/>
    <p:sldId id="316" r:id="rId25"/>
    <p:sldId id="321" r:id="rId26"/>
    <p:sldId id="325" r:id="rId27"/>
    <p:sldId id="322" r:id="rId28"/>
    <p:sldId id="332" r:id="rId29"/>
    <p:sldId id="323" r:id="rId30"/>
    <p:sldId id="327" r:id="rId31"/>
    <p:sldId id="328" r:id="rId32"/>
    <p:sldId id="329" r:id="rId33"/>
    <p:sldId id="330" r:id="rId34"/>
    <p:sldId id="331" r:id="rId35"/>
    <p:sldId id="326" r:id="rId36"/>
    <p:sldId id="333" r:id="rId37"/>
    <p:sldId id="337" r:id="rId38"/>
    <p:sldId id="340" r:id="rId39"/>
    <p:sldId id="334" r:id="rId40"/>
    <p:sldId id="335" r:id="rId41"/>
    <p:sldId id="336" r:id="rId42"/>
    <p:sldId id="338" r:id="rId43"/>
    <p:sldId id="339" r:id="rId44"/>
    <p:sldId id="341" r:id="rId45"/>
    <p:sldId id="380" r:id="rId46"/>
    <p:sldId id="381" r:id="rId47"/>
    <p:sldId id="382" r:id="rId48"/>
    <p:sldId id="383" r:id="rId49"/>
    <p:sldId id="384" r:id="rId50"/>
    <p:sldId id="385" r:id="rId51"/>
    <p:sldId id="386" r:id="rId52"/>
    <p:sldId id="295"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D6307B-3C80-4360-9E65-51371E2BD3F9}" v="35" dt="2024-02-04T18:03:17.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9698" autoAdjust="0"/>
  </p:normalViewPr>
  <p:slideViewPr>
    <p:cSldViewPr snapToGrid="0">
      <p:cViewPr varScale="1">
        <p:scale>
          <a:sx n="108" d="100"/>
          <a:sy n="108" d="100"/>
        </p:scale>
        <p:origin x="10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8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B23BA33-2A03-468A-A47C-4B23650BDB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4851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3BA33-2A03-468A-A47C-4B23650BDB41}" type="slidenum">
              <a:rPr lang="en-US" altLang="en-US" smtClean="0"/>
              <a:pPr/>
              <a:t>8</a:t>
            </a:fld>
            <a:endParaRPr lang="en-US" altLang="en-US"/>
          </a:p>
        </p:txBody>
      </p:sp>
    </p:spTree>
    <p:extLst>
      <p:ext uri="{BB962C8B-B14F-4D97-AF65-F5344CB8AC3E}">
        <p14:creationId xmlns:p14="http://schemas.microsoft.com/office/powerpoint/2010/main" val="137669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4107BE-6DB7-46B9-B12B-C78C6CE35F4A}" type="slidenum">
              <a:rPr lang="en-US" altLang="en-US" sz="1200">
                <a:latin typeface="Arial" panose="020B0604020202020204" pitchFamily="34" charset="0"/>
              </a:rPr>
              <a:pPr/>
              <a:t>52</a:t>
            </a:fld>
            <a:endParaRPr lang="en-US" altLang="en-US" sz="12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B5683222-D9DA-4879-80FC-C3558D68F73F}"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18973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4CED989F-0E31-474D-AD1A-8A6DAC27D0F4}" type="slidenum">
              <a:rPr lang="en-US" altLang="en-US"/>
              <a:pPr/>
              <a:t>‹#›</a:t>
            </a:fld>
            <a:endParaRPr lang="en-US" altLang="en-US"/>
          </a:p>
        </p:txBody>
      </p:sp>
    </p:spTree>
    <p:extLst>
      <p:ext uri="{BB962C8B-B14F-4D97-AF65-F5344CB8AC3E}">
        <p14:creationId xmlns:p14="http://schemas.microsoft.com/office/powerpoint/2010/main" val="249747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D0108C3A-0B82-4EE9-A4EB-C183C6C02AAC}" type="slidenum">
              <a:rPr lang="en-US" altLang="en-US"/>
              <a:pPr/>
              <a:t>‹#›</a:t>
            </a:fld>
            <a:endParaRPr lang="en-US" altLang="en-US"/>
          </a:p>
        </p:txBody>
      </p:sp>
    </p:spTree>
    <p:extLst>
      <p:ext uri="{BB962C8B-B14F-4D97-AF65-F5344CB8AC3E}">
        <p14:creationId xmlns:p14="http://schemas.microsoft.com/office/powerpoint/2010/main" val="83606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FF6BD596-A28F-4E13-B6B4-BAFB21F5E001}" type="slidenum">
              <a:rPr lang="en-US" altLang="en-US"/>
              <a:pPr/>
              <a:t>‹#›</a:t>
            </a:fld>
            <a:endParaRPr lang="en-US" altLang="en-US"/>
          </a:p>
        </p:txBody>
      </p:sp>
    </p:spTree>
    <p:extLst>
      <p:ext uri="{BB962C8B-B14F-4D97-AF65-F5344CB8AC3E}">
        <p14:creationId xmlns:p14="http://schemas.microsoft.com/office/powerpoint/2010/main" val="220576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D0F92089-AE8A-42FE-B299-F49A4245405B}" type="slidenum">
              <a:rPr lang="en-US" altLang="en-US"/>
              <a:pPr/>
              <a:t>‹#›</a:t>
            </a:fld>
            <a:endParaRPr lang="en-US" altLang="en-US"/>
          </a:p>
        </p:txBody>
      </p:sp>
    </p:spTree>
    <p:extLst>
      <p:ext uri="{BB962C8B-B14F-4D97-AF65-F5344CB8AC3E}">
        <p14:creationId xmlns:p14="http://schemas.microsoft.com/office/powerpoint/2010/main" val="120204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10:51</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pPr>
              <a:defRPr/>
            </a:pPr>
            <a:fld id="{04951D69-8B8D-443E-A559-1700EC857FA5}" type="slidenum">
              <a:rPr lang="en-US" altLang="en-US"/>
              <a:pPr>
                <a:defRPr/>
              </a:pPr>
              <a:t>‹#›</a:t>
            </a:fld>
            <a:endParaRPr lang="en-US" altLang="en-US"/>
          </a:p>
        </p:txBody>
      </p:sp>
    </p:spTree>
    <p:extLst>
      <p:ext uri="{BB962C8B-B14F-4D97-AF65-F5344CB8AC3E}">
        <p14:creationId xmlns:p14="http://schemas.microsoft.com/office/powerpoint/2010/main" val="35847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132ACD3D-5BC0-418E-9CCD-1BCFF431A468}"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72726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F03ED226-F773-4374-AB9D-BF2F86337799}"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2230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444E451B-AF42-4F81-AF51-E69B34813EAE}"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6145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Slide Number Placeholder 7"/>
          <p:cNvSpPr>
            <a:spLocks noGrp="1"/>
          </p:cNvSpPr>
          <p:nvPr>
            <p:ph type="sldNum" sz="quarter" idx="10"/>
          </p:nvPr>
        </p:nvSpPr>
        <p:spPr>
          <a:ln/>
        </p:spPr>
        <p:txBody>
          <a:bodyPr/>
          <a:lstStyle>
            <a:lvl1pPr>
              <a:defRPr/>
            </a:lvl1pPr>
          </a:lstStyle>
          <a:p>
            <a:r>
              <a:rPr lang="en-GB" altLang="en-US"/>
              <a:t> </a:t>
            </a:r>
            <a:fld id="{699C2C71-FBBB-4FD5-85F8-8E68C8851CB7}" type="slidenum">
              <a:rPr lang="en-GB" altLang="en-US"/>
              <a:pPr/>
              <a:t>‹#›</a:t>
            </a:fld>
            <a:endParaRPr lang="en-GB"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01789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13"/>
          </p:nvPr>
        </p:nvSpPr>
        <p:spPr>
          <a:ln/>
        </p:spPr>
        <p:txBody>
          <a:bodyPr/>
          <a:lstStyle>
            <a:lvl1pPr>
              <a:defRPr/>
            </a:lvl1pPr>
          </a:lstStyle>
          <a:p>
            <a:r>
              <a:rPr lang="en-GB" altLang="en-US"/>
              <a:t> </a:t>
            </a:r>
            <a:fld id="{9FA7FB98-D09A-4C85-BCFF-ABDD503B1F9B}" type="slidenum">
              <a:rPr lang="en-GB" altLang="en-US"/>
              <a:pPr/>
              <a:t>‹#›</a:t>
            </a:fld>
            <a:endParaRPr lang="en-GB"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063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9A6730B2-C177-43AA-97FC-82600E0E24FC}" type="slidenum">
              <a:rPr lang="en-GB" altLang="en-US"/>
              <a:pPr/>
              <a:t>‹#›</a:t>
            </a:fld>
            <a:endParaRPr lang="en-GB"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76785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4678AE77-3795-4BA4-A390-C71082785050}" type="slidenum">
              <a:rPr lang="en-US" altLang="en-US"/>
              <a:pPr/>
              <a:t>‹#›</a:t>
            </a:fld>
            <a:endParaRPr lang="en-US" altLang="en-US"/>
          </a:p>
        </p:txBody>
      </p:sp>
    </p:spTree>
    <p:extLst>
      <p:ext uri="{BB962C8B-B14F-4D97-AF65-F5344CB8AC3E}">
        <p14:creationId xmlns:p14="http://schemas.microsoft.com/office/powerpoint/2010/main" val="341936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9A4E58DF-DF77-4F9D-8E70-3C155831D413}" type="slidenum">
              <a:rPr lang="en-US" altLang="en-US"/>
              <a:pPr/>
              <a:t>‹#›</a:t>
            </a:fld>
            <a:endParaRPr lang="en-US" altLang="en-US"/>
          </a:p>
        </p:txBody>
      </p:sp>
    </p:spTree>
    <p:extLst>
      <p:ext uri="{BB962C8B-B14F-4D97-AF65-F5344CB8AC3E}">
        <p14:creationId xmlns:p14="http://schemas.microsoft.com/office/powerpoint/2010/main" val="175189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r>
              <a:rPr lang="en-GB" altLang="en-US"/>
              <a:t> </a:t>
            </a:r>
            <a:fld id="{0516886C-B07B-4A48-9292-5FA81D258115}" type="slidenum">
              <a:rPr lang="en-GB" altLang="en-US"/>
              <a:pPr/>
              <a:t>‹#›</a:t>
            </a:fld>
            <a:endParaRPr lang="en-GB"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sldNum="0" hdr="0" dt="0"/>
  <p:txStyles>
    <p:titleStyle>
      <a:lvl1pPr algn="ctr" rtl="0" eaLnBrk="0" fontAlgn="base" hangingPunct="0">
        <a:spcBef>
          <a:spcPct val="0"/>
        </a:spcBef>
        <a:spcAft>
          <a:spcPct val="0"/>
        </a:spcAft>
        <a:defRPr sz="40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1"/>
          </a:solidFill>
          <a:latin typeface="Arial" charset="0"/>
          <a:cs typeface="Arial" charset="0"/>
        </a:defRPr>
      </a:lvl2pPr>
      <a:lvl3pPr algn="ctr" rtl="0" eaLnBrk="0" fontAlgn="base" hangingPunct="0">
        <a:spcBef>
          <a:spcPct val="0"/>
        </a:spcBef>
        <a:spcAft>
          <a:spcPct val="0"/>
        </a:spcAft>
        <a:defRPr sz="4000">
          <a:solidFill>
            <a:schemeClr val="tx1"/>
          </a:solidFill>
          <a:latin typeface="Arial" charset="0"/>
          <a:cs typeface="Arial" charset="0"/>
        </a:defRPr>
      </a:lvl3pPr>
      <a:lvl4pPr algn="ctr" rtl="0" eaLnBrk="0" fontAlgn="base" hangingPunct="0">
        <a:spcBef>
          <a:spcPct val="0"/>
        </a:spcBef>
        <a:spcAft>
          <a:spcPct val="0"/>
        </a:spcAft>
        <a:defRPr sz="4000">
          <a:solidFill>
            <a:schemeClr val="tx1"/>
          </a:solidFill>
          <a:latin typeface="Arial" charset="0"/>
          <a:cs typeface="Arial" charset="0"/>
        </a:defRPr>
      </a:lvl4pPr>
      <a:lvl5pPr algn="ctr" rtl="0" eaLnBrk="0" fontAlgn="base" hangingPunct="0">
        <a:spcBef>
          <a:spcPct val="0"/>
        </a:spcBef>
        <a:spcAft>
          <a:spcPct val="0"/>
        </a:spcAft>
        <a:defRPr sz="40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smtClean="0">
                <a:solidFill>
                  <a:srgbClr val="FFFFFF"/>
                </a:solidFill>
                <a:cs typeface="Segoe UI" panose="020B0502040204020203" pitchFamily="34" charset="0"/>
              </a:rPr>
              <a:t>Hematopoiesis I</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Laboratory Hematology</a:t>
            </a:r>
          </a:p>
        </p:txBody>
      </p:sp>
    </p:spTree>
    <p:extLst>
      <p:ext uri="{BB962C8B-B14F-4D97-AF65-F5344CB8AC3E}">
        <p14:creationId xmlns:p14="http://schemas.microsoft.com/office/powerpoint/2010/main" val="239008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Erythropoiesis</a:t>
            </a:r>
            <a:endParaRPr lang="en-US" dirty="0"/>
          </a:p>
        </p:txBody>
      </p:sp>
      <p:sp>
        <p:nvSpPr>
          <p:cNvPr id="3" name="Content Placeholder 2"/>
          <p:cNvSpPr>
            <a:spLocks noGrp="1"/>
          </p:cNvSpPr>
          <p:nvPr>
            <p:ph sz="half" idx="1"/>
          </p:nvPr>
        </p:nvSpPr>
        <p:spPr>
          <a:xfrm>
            <a:off x="457200" y="1641475"/>
            <a:ext cx="8229600" cy="4454525"/>
          </a:xfrm>
        </p:spPr>
        <p:txBody>
          <a:bodyPr/>
          <a:lstStyle/>
          <a:p>
            <a:r>
              <a:rPr lang="en-US" dirty="0">
                <a:latin typeface="Segoe UI" panose="020B0502040204020203" pitchFamily="34" charset="0"/>
                <a:ea typeface="Calibri" panose="020F0502020204030204" pitchFamily="34" charset="0"/>
                <a:cs typeface="Segoe UI" panose="020B0502040204020203" pitchFamily="34" charset="0"/>
              </a:rPr>
              <a:t>1. The Erythron: all circulating RBCs and their precursors in the body.</a:t>
            </a:r>
          </a:p>
          <a:p>
            <a:r>
              <a:rPr lang="en-US" dirty="0">
                <a:latin typeface="Segoe UI" panose="020B0502040204020203" pitchFamily="34" charset="0"/>
                <a:cs typeface="Segoe UI" panose="020B0502040204020203" pitchFamily="34" charset="0"/>
              </a:rPr>
              <a:t>2. Primary function: adequate tissue oxygenation – accomplished by maintaining the appropriate number of circulating RBCs which carry oxygen to tissues and cells.</a:t>
            </a:r>
          </a:p>
          <a:p>
            <a:endParaRPr lang="en-US" dirty="0"/>
          </a:p>
        </p:txBody>
      </p:sp>
    </p:spTree>
    <p:extLst>
      <p:ext uri="{BB962C8B-B14F-4D97-AF65-F5344CB8AC3E}">
        <p14:creationId xmlns:p14="http://schemas.microsoft.com/office/powerpoint/2010/main" val="124539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Erythropoietin (EPO)</a:t>
            </a:r>
            <a:endParaRPr lang="en-US" dirty="0"/>
          </a:p>
        </p:txBody>
      </p:sp>
      <p:sp>
        <p:nvSpPr>
          <p:cNvPr id="3" name="Content Placeholder 2"/>
          <p:cNvSpPr>
            <a:spLocks noGrp="1"/>
          </p:cNvSpPr>
          <p:nvPr>
            <p:ph sz="half" idx="1"/>
          </p:nvPr>
        </p:nvSpPr>
        <p:spPr>
          <a:xfrm>
            <a:off x="457200" y="1417638"/>
            <a:ext cx="8145262" cy="4454525"/>
          </a:xfrm>
        </p:spPr>
        <p:txBody>
          <a:bodyPr/>
          <a:lstStyle/>
          <a:p>
            <a:r>
              <a:rPr lang="en-US" dirty="0">
                <a:latin typeface="Segoe UI" panose="020B0502040204020203" pitchFamily="34" charset="0"/>
                <a:cs typeface="Segoe UI" panose="020B0502040204020203" pitchFamily="34" charset="0"/>
              </a:rPr>
              <a:t>Function: stimulates erythroid proliferation and maturation.</a:t>
            </a:r>
          </a:p>
          <a:p>
            <a:r>
              <a:rPr lang="en-US" dirty="0">
                <a:latin typeface="Segoe UI" panose="020B0502040204020203" pitchFamily="34" charset="0"/>
                <a:cs typeface="Segoe UI" panose="020B0502040204020203" pitchFamily="34" charset="0"/>
              </a:rPr>
              <a:t>The concentration is related to the degree of tissue hypoxia which is influenced by tissue oxygen pressure.</a:t>
            </a:r>
          </a:p>
          <a:p>
            <a:r>
              <a:rPr lang="en-US" dirty="0">
                <a:latin typeface="Segoe UI" panose="020B0502040204020203" pitchFamily="34" charset="0"/>
                <a:cs typeface="Segoe UI" panose="020B0502040204020203" pitchFamily="34" charset="0"/>
              </a:rPr>
              <a:t>Hypoxia – attributable to high altitude, lung disease, anemia – EPO can increase RBC concentration up to ~10x max.</a:t>
            </a:r>
          </a:p>
          <a:p>
            <a:r>
              <a:rPr lang="en-US" dirty="0">
                <a:latin typeface="Segoe UI" panose="020B0502040204020203" pitchFamily="34" charset="0"/>
                <a:cs typeface="Segoe UI" panose="020B0502040204020203" pitchFamily="34" charset="0"/>
              </a:rPr>
              <a:t>Primary site of EPO production is the kidney—other secondary sites.</a:t>
            </a:r>
          </a:p>
        </p:txBody>
      </p:sp>
    </p:spTree>
    <p:extLst>
      <p:ext uri="{BB962C8B-B14F-4D97-AF65-F5344CB8AC3E}">
        <p14:creationId xmlns:p14="http://schemas.microsoft.com/office/powerpoint/2010/main" val="376750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Erythropoietin (cont’d)</a:t>
            </a:r>
            <a:endParaRPr lang="en-US" dirty="0"/>
          </a:p>
        </p:txBody>
      </p:sp>
      <p:sp>
        <p:nvSpPr>
          <p:cNvPr id="3" name="Content Placeholder 2"/>
          <p:cNvSpPr>
            <a:spLocks noGrp="1"/>
          </p:cNvSpPr>
          <p:nvPr>
            <p:ph sz="half" idx="1"/>
          </p:nvPr>
        </p:nvSpPr>
        <p:spPr>
          <a:xfrm>
            <a:off x="457200" y="1641475"/>
            <a:ext cx="8136384" cy="4454525"/>
          </a:xfrm>
        </p:spPr>
        <p:txBody>
          <a:bodyPr/>
          <a:lstStyle/>
          <a:p>
            <a:r>
              <a:rPr lang="en-US" dirty="0">
                <a:latin typeface="Segoe UI" panose="020B0502040204020203" pitchFamily="34" charset="0"/>
                <a:cs typeface="Segoe UI" panose="020B0502040204020203" pitchFamily="34" charset="0"/>
              </a:rPr>
              <a:t>Initiated a coordinated development program in EPO sensitive cells (precursors to normoblasts in BM in eyrthroblastic islands) including—</a:t>
            </a:r>
          </a:p>
          <a:p>
            <a:pPr lvl="1"/>
            <a:r>
              <a:rPr lang="en-US" dirty="0">
                <a:latin typeface="Segoe UI" panose="020B0502040204020203" pitchFamily="34" charset="0"/>
                <a:cs typeface="Segoe UI" panose="020B0502040204020203" pitchFamily="34" charset="0"/>
              </a:rPr>
              <a:t>Stimulation of RNA and protein synthesis;</a:t>
            </a:r>
          </a:p>
          <a:p>
            <a:pPr lvl="1"/>
            <a:r>
              <a:rPr lang="en-US" dirty="0">
                <a:latin typeface="Segoe UI" panose="020B0502040204020203" pitchFamily="34" charset="0"/>
                <a:cs typeface="Segoe UI" panose="020B0502040204020203" pitchFamily="34" charset="0"/>
              </a:rPr>
              <a:t>Cell-cycle progression (DNA replication and mitosis);</a:t>
            </a:r>
          </a:p>
          <a:p>
            <a:pPr lvl="1"/>
            <a:r>
              <a:rPr lang="en-US" dirty="0">
                <a:latin typeface="Segoe UI" panose="020B0502040204020203" pitchFamily="34" charset="0"/>
                <a:cs typeface="Segoe UI" panose="020B0502040204020203" pitchFamily="34" charset="0"/>
              </a:rPr>
              <a:t>Co-transcriptional processing of RNA transcripts for Hgb required for developing erythroblasts;</a:t>
            </a:r>
          </a:p>
          <a:p>
            <a:pPr lvl="1"/>
            <a:r>
              <a:rPr lang="en-US" dirty="0">
                <a:latin typeface="Segoe UI" panose="020B0502040204020203" pitchFamily="34" charset="0"/>
                <a:cs typeface="Segoe UI" panose="020B0502040204020203" pitchFamily="34" charset="0"/>
              </a:rPr>
              <a:t>Net effect; recruit more stem cells into the erythropoietic sequence.</a:t>
            </a:r>
          </a:p>
        </p:txBody>
      </p:sp>
    </p:spTree>
    <p:extLst>
      <p:ext uri="{BB962C8B-B14F-4D97-AF65-F5344CB8AC3E}">
        <p14:creationId xmlns:p14="http://schemas.microsoft.com/office/powerpoint/2010/main" val="426266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985"/>
            <a:ext cx="8358326" cy="4454525"/>
          </a:xfrm>
        </p:spPr>
        <p:txBody>
          <a:bodyPr/>
          <a:lstStyle/>
          <a:p>
            <a:pPr marL="0" indent="0">
              <a:buNone/>
            </a:pPr>
            <a:r>
              <a:rPr lang="en-US" sz="2400" dirty="0">
                <a:latin typeface="Segoe UI" panose="020B0502040204020203" pitchFamily="34" charset="0"/>
                <a:cs typeface="Segoe UI" panose="020B0502040204020203" pitchFamily="34" charset="0"/>
              </a:rPr>
              <a:t>Reciprocally-regulated (balanced)—each day, the exact number are replaced and destroyed. (1% normal).</a:t>
            </a:r>
          </a:p>
          <a:p>
            <a:pPr marL="0" indent="0">
              <a:buNone/>
            </a:pPr>
            <a:r>
              <a:rPr lang="en-US" sz="2400" dirty="0">
                <a:latin typeface="Segoe UI" panose="020B0502040204020203" pitchFamily="34" charset="0"/>
                <a:cs typeface="Segoe UI" panose="020B0502040204020203" pitchFamily="34" charset="0"/>
              </a:rPr>
              <a:t>Age – decreases at birth, pulmonary more efficient than placental oxygenation.</a:t>
            </a:r>
          </a:p>
          <a:p>
            <a:pPr marL="0" indent="0">
              <a:buNone/>
            </a:pPr>
            <a:r>
              <a:rPr lang="en-US" sz="2400" dirty="0">
                <a:latin typeface="Segoe UI" panose="020B0502040204020203" pitchFamily="34" charset="0"/>
                <a:cs typeface="Segoe UI" panose="020B0502040204020203" pitchFamily="34" charset="0"/>
              </a:rPr>
              <a:t>Gender—male higher RBC count than female.</a:t>
            </a:r>
          </a:p>
          <a:p>
            <a:pPr marL="0" indent="0">
              <a:buNone/>
            </a:pPr>
            <a:r>
              <a:rPr lang="en-US" sz="2400" dirty="0">
                <a:latin typeface="Segoe UI" panose="020B0502040204020203" pitchFamily="34" charset="0"/>
                <a:cs typeface="Segoe UI" panose="020B0502040204020203" pitchFamily="34" charset="0"/>
              </a:rPr>
              <a:t>Genetic factors: 2,3-BPG – determines how well oxygen dissociates from Hgb in RBCs (Bohr effect).</a:t>
            </a:r>
          </a:p>
          <a:p>
            <a:pPr marL="0" indent="0">
              <a:buNone/>
            </a:pPr>
            <a:r>
              <a:rPr lang="en-US" sz="2400" dirty="0">
                <a:latin typeface="Segoe UI" panose="020B0502040204020203" pitchFamily="34" charset="0"/>
                <a:cs typeface="Segoe UI" panose="020B0502040204020203" pitchFamily="34" charset="0"/>
              </a:rPr>
              <a:t>Normal ranges for an individual are consistent except for the above factors and circumstances (i.e., pregnancy). </a:t>
            </a:r>
          </a:p>
        </p:txBody>
      </p:sp>
      <p:sp>
        <p:nvSpPr>
          <p:cNvPr id="6"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Control of Erythropoiesis</a:t>
            </a:r>
            <a:endParaRPr lang="en-US" dirty="0"/>
          </a:p>
        </p:txBody>
      </p:sp>
    </p:spTree>
    <p:extLst>
      <p:ext uri="{BB962C8B-B14F-4D97-AF65-F5344CB8AC3E}">
        <p14:creationId xmlns:p14="http://schemas.microsoft.com/office/powerpoint/2010/main" val="321520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Hgb Metabolism</a:t>
            </a:r>
          </a:p>
        </p:txBody>
      </p:sp>
      <p:sp>
        <p:nvSpPr>
          <p:cNvPr id="3" name="Content Placeholder 2"/>
          <p:cNvSpPr>
            <a:spLocks noGrp="1"/>
          </p:cNvSpPr>
          <p:nvPr>
            <p:ph sz="half" idx="1"/>
          </p:nvPr>
        </p:nvSpPr>
        <p:spPr>
          <a:xfrm>
            <a:off x="457200" y="1641475"/>
            <a:ext cx="8229600" cy="4454525"/>
          </a:xfrm>
        </p:spPr>
        <p:txBody>
          <a:bodyPr/>
          <a:lstStyle/>
          <a:p>
            <a:r>
              <a:rPr lang="en-US" dirty="0">
                <a:latin typeface="Segoe UI" panose="020B0502040204020203" pitchFamily="34" charset="0"/>
                <a:cs typeface="Segoe UI" panose="020B0502040204020203" pitchFamily="34" charset="0"/>
              </a:rPr>
              <a:t>Hgb anabolic and catabolic pathways</a:t>
            </a:r>
          </a:p>
          <a:p>
            <a:pPr lvl="1"/>
            <a:r>
              <a:rPr lang="en-US" sz="2800" dirty="0">
                <a:latin typeface="Segoe UI" panose="020B0502040204020203" pitchFamily="34" charset="0"/>
                <a:cs typeface="Segoe UI" panose="020B0502040204020203" pitchFamily="34" charset="0"/>
              </a:rPr>
              <a:t>Anabolic (synthesis) – in 3 coordinated events;</a:t>
            </a:r>
          </a:p>
          <a:p>
            <a:pPr lvl="2"/>
            <a:r>
              <a:rPr lang="en-US" sz="2800" dirty="0">
                <a:latin typeface="Segoe UI" panose="020B0502040204020203" pitchFamily="34" charset="0"/>
                <a:cs typeface="Segoe UI" panose="020B0502040204020203" pitchFamily="34" charset="0"/>
              </a:rPr>
              <a:t>Iron transport (adequate supply and delivery);</a:t>
            </a:r>
          </a:p>
          <a:p>
            <a:pPr lvl="2"/>
            <a:r>
              <a:rPr lang="en-US" sz="2800" dirty="0">
                <a:latin typeface="Segoe UI" panose="020B0502040204020203" pitchFamily="34" charset="0"/>
                <a:cs typeface="Segoe UI" panose="020B0502040204020203" pitchFamily="34" charset="0"/>
              </a:rPr>
              <a:t>Synthesis of cyclic tetrapyrroles (protoporphyrins) [which are precursors of heme]</a:t>
            </a:r>
          </a:p>
          <a:p>
            <a:pPr lvl="2"/>
            <a:r>
              <a:rPr lang="en-US" sz="2800" dirty="0">
                <a:latin typeface="Segoe UI" panose="020B0502040204020203" pitchFamily="34" charset="0"/>
                <a:cs typeface="Segoe UI" panose="020B0502040204020203" pitchFamily="34" charset="0"/>
              </a:rPr>
              <a:t>Globin chain synthesis.</a:t>
            </a:r>
          </a:p>
        </p:txBody>
      </p:sp>
    </p:spTree>
    <p:extLst>
      <p:ext uri="{BB962C8B-B14F-4D97-AF65-F5344CB8AC3E}">
        <p14:creationId xmlns:p14="http://schemas.microsoft.com/office/powerpoint/2010/main" val="126670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Hgb Synthesis &amp; Heme</a:t>
            </a:r>
            <a:endParaRPr lang="en-US" dirty="0"/>
          </a:p>
        </p:txBody>
      </p:sp>
      <p:sp>
        <p:nvSpPr>
          <p:cNvPr id="3" name="Content Placeholder 2"/>
          <p:cNvSpPr>
            <a:spLocks noGrp="1"/>
          </p:cNvSpPr>
          <p:nvPr>
            <p:ph sz="half" idx="1"/>
          </p:nvPr>
        </p:nvSpPr>
        <p:spPr>
          <a:xfrm>
            <a:off x="457200" y="1641475"/>
            <a:ext cx="8229600" cy="4454525"/>
          </a:xfrm>
        </p:spPr>
        <p:txBody>
          <a:bodyPr/>
          <a:lstStyle/>
          <a:p>
            <a:r>
              <a:rPr lang="en-US" dirty="0">
                <a:latin typeface="Segoe UI" panose="020B0502040204020203" pitchFamily="34" charset="0"/>
                <a:cs typeface="Segoe UI" panose="020B0502040204020203" pitchFamily="34" charset="0"/>
              </a:rPr>
              <a:t>Iron transport and incorporation into Heme.</a:t>
            </a:r>
          </a:p>
          <a:p>
            <a:pPr lvl="1"/>
            <a:r>
              <a:rPr lang="en-US" dirty="0">
                <a:latin typeface="Segoe UI" panose="020B0502040204020203" pitchFamily="34" charset="0"/>
                <a:cs typeface="Segoe UI" panose="020B0502040204020203" pitchFamily="34" charset="0"/>
              </a:rPr>
              <a:t>Transferrin – protein carrier which delivers Ferrous cations (Fe2+) to RBC precursors;</a:t>
            </a:r>
          </a:p>
          <a:p>
            <a:pPr lvl="1"/>
            <a:r>
              <a:rPr lang="en-US" dirty="0">
                <a:latin typeface="Segoe UI" panose="020B0502040204020203" pitchFamily="34" charset="0"/>
                <a:cs typeface="Segoe UI" panose="020B0502040204020203" pitchFamily="34" charset="0"/>
              </a:rPr>
              <a:t>Ferrous cations enter the cytosol of the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RBC precursor;</a:t>
            </a:r>
          </a:p>
          <a:p>
            <a:pPr lvl="2"/>
            <a:r>
              <a:rPr lang="en-US" dirty="0">
                <a:latin typeface="Segoe UI" panose="020B0502040204020203" pitchFamily="34" charset="0"/>
                <a:cs typeface="Segoe UI" panose="020B0502040204020203" pitchFamily="34" charset="0"/>
              </a:rPr>
              <a:t>Enters the inner mitochondrial membrane;</a:t>
            </a:r>
          </a:p>
          <a:p>
            <a:pPr lvl="2"/>
            <a:r>
              <a:rPr lang="en-US" dirty="0">
                <a:latin typeface="Segoe UI" panose="020B0502040204020203" pitchFamily="34" charset="0"/>
                <a:cs typeface="Segoe UI" panose="020B0502040204020203" pitchFamily="34" charset="0"/>
              </a:rPr>
              <a:t>Inserted into the protoporphyrin ring via ferrochelatase to form heme.</a:t>
            </a:r>
          </a:p>
        </p:txBody>
      </p:sp>
    </p:spTree>
    <p:extLst>
      <p:ext uri="{BB962C8B-B14F-4D97-AF65-F5344CB8AC3E}">
        <p14:creationId xmlns:p14="http://schemas.microsoft.com/office/powerpoint/2010/main" val="255220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Hgb Synthesis &amp; Heme (cont’d)</a:t>
            </a:r>
            <a:endParaRPr lang="en-US" dirty="0"/>
          </a:p>
        </p:txBody>
      </p:sp>
      <p:sp>
        <p:nvSpPr>
          <p:cNvPr id="3" name="Content Placeholder 2"/>
          <p:cNvSpPr>
            <a:spLocks noGrp="1"/>
          </p:cNvSpPr>
          <p:nvPr>
            <p:ph sz="half" idx="1"/>
          </p:nvPr>
        </p:nvSpPr>
        <p:spPr>
          <a:xfrm>
            <a:off x="457200" y="1641475"/>
            <a:ext cx="8229600" cy="4454525"/>
          </a:xfrm>
        </p:spPr>
        <p:txBody>
          <a:bodyPr/>
          <a:lstStyle/>
          <a:p>
            <a:r>
              <a:rPr lang="en-US" dirty="0">
                <a:latin typeface="Segoe UI" panose="020B0502040204020203" pitchFamily="34" charset="0"/>
                <a:cs typeface="Segoe UI" panose="020B0502040204020203" pitchFamily="34" charset="0"/>
              </a:rPr>
              <a:t>Excess ferrous cations aggregate as ferritin;</a:t>
            </a:r>
          </a:p>
          <a:p>
            <a:pPr lvl="1"/>
            <a:r>
              <a:rPr lang="en-US" dirty="0">
                <a:latin typeface="Segoe UI" panose="020B0502040204020203" pitchFamily="34" charset="0"/>
                <a:cs typeface="Segoe UI" panose="020B0502040204020203" pitchFamily="34" charset="0"/>
              </a:rPr>
              <a:t>2/3</a:t>
            </a:r>
            <a:r>
              <a:rPr lang="en-US" baseline="30000" dirty="0">
                <a:latin typeface="Segoe UI" panose="020B0502040204020203" pitchFamily="34" charset="0"/>
                <a:cs typeface="Segoe UI" panose="020B0502040204020203" pitchFamily="34" charset="0"/>
              </a:rPr>
              <a:t>rd</a:t>
            </a:r>
            <a:r>
              <a:rPr lang="en-US" dirty="0">
                <a:latin typeface="Segoe UI" panose="020B0502040204020203" pitchFamily="34" charset="0"/>
                <a:cs typeface="Segoe UI" panose="020B0502040204020203" pitchFamily="34" charset="0"/>
              </a:rPr>
              <a:t> of total body iron in heme of Hgb;</a:t>
            </a:r>
          </a:p>
          <a:p>
            <a:pPr lvl="1"/>
            <a:r>
              <a:rPr lang="en-US" dirty="0">
                <a:latin typeface="Segoe UI" panose="020B0502040204020203" pitchFamily="34" charset="0"/>
                <a:cs typeface="Segoe UI" panose="020B0502040204020203" pitchFamily="34" charset="0"/>
              </a:rPr>
              <a:t>The amount of ferrous cations as ferritin depends on plasma iron/amount of Fe2+ needed by RBCs for Hgb synthesis;</a:t>
            </a:r>
          </a:p>
          <a:p>
            <a:pPr lvl="1"/>
            <a:r>
              <a:rPr lang="en-US" dirty="0">
                <a:latin typeface="Segoe UI" panose="020B0502040204020203" pitchFamily="34" charset="0"/>
                <a:cs typeface="Segoe UI" panose="020B0502040204020203" pitchFamily="34" charset="0"/>
              </a:rPr>
              <a:t>Ringed sideroblasts – pathologic increase in Fe2+ as ferritin in erythroblasts.</a:t>
            </a:r>
          </a:p>
        </p:txBody>
      </p:sp>
    </p:spTree>
    <p:extLst>
      <p:ext uri="{BB962C8B-B14F-4D97-AF65-F5344CB8AC3E}">
        <p14:creationId xmlns:p14="http://schemas.microsoft.com/office/powerpoint/2010/main" val="236971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3689" y="174608"/>
            <a:ext cx="5506819" cy="6481439"/>
          </a:xfrm>
          <a:prstGeom prst="rect">
            <a:avLst/>
          </a:prstGeom>
        </p:spPr>
      </p:pic>
    </p:spTree>
    <p:extLst>
      <p:ext uri="{BB962C8B-B14F-4D97-AF65-F5344CB8AC3E}">
        <p14:creationId xmlns:p14="http://schemas.microsoft.com/office/powerpoint/2010/main" val="73653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0" y="98980"/>
            <a:ext cx="8229600" cy="1143000"/>
          </a:xfrm>
        </p:spPr>
        <p:txBody>
          <a:bodyPr/>
          <a:lstStyle/>
          <a:p>
            <a:r>
              <a:rPr lang="en-US" b="1" dirty="0">
                <a:latin typeface="Segoe UI" panose="020B0502040204020203" pitchFamily="34" charset="0"/>
                <a:cs typeface="Segoe UI" panose="020B0502040204020203" pitchFamily="34" charset="0"/>
              </a:rPr>
              <a:t>Protoporphyrin Synthesis</a:t>
            </a:r>
            <a:endParaRPr lang="en-US" dirty="0"/>
          </a:p>
        </p:txBody>
      </p:sp>
      <p:sp>
        <p:nvSpPr>
          <p:cNvPr id="3" name="Content Placeholder 2"/>
          <p:cNvSpPr>
            <a:spLocks noGrp="1"/>
          </p:cNvSpPr>
          <p:nvPr>
            <p:ph sz="half" idx="1"/>
          </p:nvPr>
        </p:nvSpPr>
        <p:spPr>
          <a:xfrm>
            <a:off x="324035" y="1241980"/>
            <a:ext cx="3750815" cy="4454525"/>
          </a:xfrm>
        </p:spPr>
        <p:txBody>
          <a:bodyPr/>
          <a:lstStyle/>
          <a:p>
            <a:pPr>
              <a:buFont typeface="Wingdings" panose="05000000000000000000" pitchFamily="2" charset="2"/>
              <a:buChar char="Ø"/>
            </a:pPr>
            <a:r>
              <a:rPr lang="en-US" sz="1600" dirty="0">
                <a:latin typeface="Segoe UI" panose="020B0502040204020203" pitchFamily="34" charset="0"/>
                <a:cs typeface="Segoe UI" panose="020B0502040204020203" pitchFamily="34" charset="0"/>
              </a:rPr>
              <a:t>In the mitochondria—</a:t>
            </a:r>
          </a:p>
          <a:p>
            <a:pPr lvl="1"/>
            <a:r>
              <a:rPr lang="en-US" sz="1600" dirty="0">
                <a:latin typeface="Segoe UI" panose="020B0502040204020203" pitchFamily="34" charset="0"/>
                <a:cs typeface="Segoe UI" panose="020B0502040204020203" pitchFamily="34" charset="0"/>
                <a:sym typeface="Symbol" panose="05050102010706020507" pitchFamily="18" charset="2"/>
              </a:rPr>
              <a:t>-ALA (delta-amino-levulonic acid)</a:t>
            </a:r>
          </a:p>
          <a:p>
            <a:pPr lvl="1"/>
            <a:r>
              <a:rPr lang="en-US" sz="1600" dirty="0">
                <a:latin typeface="Segoe UI" panose="020B0502040204020203" pitchFamily="34" charset="0"/>
                <a:cs typeface="Segoe UI" panose="020B0502040204020203" pitchFamily="34" charset="0"/>
                <a:sym typeface="Symbol" panose="05050102010706020507" pitchFamily="18" charset="2"/>
              </a:rPr>
              <a:t>Produced by glycine and succinyl CoA (Citrate cycle)</a:t>
            </a:r>
          </a:p>
          <a:p>
            <a:pPr lvl="1"/>
            <a:r>
              <a:rPr lang="en-US" sz="1600" dirty="0">
                <a:latin typeface="Segoe UI" panose="020B0502040204020203" pitchFamily="34" charset="0"/>
                <a:cs typeface="Segoe UI" panose="020B0502040204020203" pitchFamily="34" charset="0"/>
                <a:sym typeface="Symbol" panose="05050102010706020507" pitchFamily="18" charset="2"/>
              </a:rPr>
              <a:t>-ALA synthase is a mitochondrial enzyme;</a:t>
            </a:r>
          </a:p>
          <a:p>
            <a:pPr lvl="2"/>
            <a:r>
              <a:rPr lang="en-US" sz="1600" dirty="0">
                <a:latin typeface="Segoe UI" panose="020B0502040204020203" pitchFamily="34" charset="0"/>
                <a:cs typeface="Segoe UI" panose="020B0502040204020203" pitchFamily="34" charset="0"/>
                <a:sym typeface="Symbol" panose="05050102010706020507" pitchFamily="18" charset="2"/>
              </a:rPr>
              <a:t>Requires Vitamin-B6 as a co-factor.</a:t>
            </a:r>
          </a:p>
          <a:p>
            <a:pPr lvl="1"/>
            <a:r>
              <a:rPr lang="en-US" sz="1600" dirty="0">
                <a:latin typeface="Segoe UI" panose="020B0502040204020203" pitchFamily="34" charset="0"/>
                <a:cs typeface="Segoe UI" panose="020B0502040204020203" pitchFamily="34" charset="0"/>
                <a:sym typeface="Symbol" panose="05050102010706020507" pitchFamily="18" charset="2"/>
              </a:rPr>
              <a:t>Transcription of -ALA synthase holoenzyme is regulated by </a:t>
            </a:r>
            <a:r>
              <a:rPr lang="en-US" sz="1600" dirty="0">
                <a:solidFill>
                  <a:srgbClr val="FF0000"/>
                </a:solidFill>
                <a:latin typeface="Segoe UI" panose="020B0502040204020203" pitchFamily="34" charset="0"/>
                <a:cs typeface="Segoe UI" panose="020B0502040204020203" pitchFamily="34" charset="0"/>
                <a:sym typeface="Symbol" panose="05050102010706020507" pitchFamily="18" charset="2"/>
              </a:rPr>
              <a:t>EPO (</a:t>
            </a:r>
            <a:r>
              <a:rPr lang="en-US" sz="1600" dirty="0" err="1">
                <a:solidFill>
                  <a:srgbClr val="FF0000"/>
                </a:solidFill>
                <a:latin typeface="Segoe UI" panose="020B0502040204020203" pitchFamily="34" charset="0"/>
                <a:cs typeface="Segoe UI" panose="020B0502040204020203" pitchFamily="34" charset="0"/>
                <a:sym typeface="Symbol" panose="05050102010706020507" pitchFamily="18" charset="2"/>
              </a:rPr>
              <a:t>Jak</a:t>
            </a:r>
            <a:r>
              <a:rPr lang="en-US" sz="1600" dirty="0">
                <a:solidFill>
                  <a:srgbClr val="FF0000"/>
                </a:solidFill>
                <a:latin typeface="Segoe UI" panose="020B0502040204020203" pitchFamily="34" charset="0"/>
                <a:cs typeface="Segoe UI" panose="020B0502040204020203" pitchFamily="34" charset="0"/>
                <a:sym typeface="Symbol" panose="05050102010706020507" pitchFamily="18" charset="2"/>
              </a:rPr>
              <a:t>-STAT pathway);</a:t>
            </a:r>
          </a:p>
          <a:p>
            <a:pPr lvl="2"/>
            <a:r>
              <a:rPr lang="en-US" sz="1600" dirty="0">
                <a:latin typeface="Segoe UI" panose="020B0502040204020203" pitchFamily="34" charset="0"/>
                <a:cs typeface="Segoe UI" panose="020B0502040204020203" pitchFamily="34" charset="0"/>
                <a:sym typeface="Symbol" panose="05050102010706020507" pitchFamily="18" charset="2"/>
              </a:rPr>
              <a:t>Initial rate-limiting step (the pathway only moves as quickly as its slowest enzyme), compound(s) must commit to the pathway.</a:t>
            </a:r>
          </a:p>
        </p:txBody>
      </p:sp>
      <p:pic>
        <p:nvPicPr>
          <p:cNvPr id="4" name="Picture 3"/>
          <p:cNvPicPr>
            <a:picLocks noChangeAspect="1"/>
          </p:cNvPicPr>
          <p:nvPr/>
        </p:nvPicPr>
        <p:blipFill>
          <a:blip r:embed="rId2"/>
          <a:stretch>
            <a:fillRect/>
          </a:stretch>
        </p:blipFill>
        <p:spPr>
          <a:xfrm>
            <a:off x="4798132" y="1047565"/>
            <a:ext cx="3200896" cy="5674058"/>
          </a:xfrm>
          <a:prstGeom prst="rect">
            <a:avLst/>
          </a:prstGeom>
        </p:spPr>
      </p:pic>
      <p:sp>
        <p:nvSpPr>
          <p:cNvPr id="5" name="Oval 4"/>
          <p:cNvSpPr/>
          <p:nvPr/>
        </p:nvSpPr>
        <p:spPr>
          <a:xfrm>
            <a:off x="5406501" y="1136342"/>
            <a:ext cx="1686757" cy="1047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rot="5400000">
            <a:off x="4877303" y="2396971"/>
            <a:ext cx="1687938" cy="1057214"/>
          </a:xfrm>
          <a:prstGeom prst="rect">
            <a:avLst/>
          </a:prstGeom>
        </p:spPr>
      </p:pic>
    </p:spTree>
    <p:extLst>
      <p:ext uri="{BB962C8B-B14F-4D97-AF65-F5344CB8AC3E}">
        <p14:creationId xmlns:p14="http://schemas.microsoft.com/office/powerpoint/2010/main" val="336637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Segoe UI" panose="020B0502040204020203" pitchFamily="34" charset="0"/>
                <a:cs typeface="Segoe UI" panose="020B0502040204020203" pitchFamily="34" charset="0"/>
              </a:rPr>
              <a:t>Protoporphyrin Synthesis (cont’d)</a:t>
            </a:r>
            <a:endParaRPr lang="en-US" sz="2800" dirty="0"/>
          </a:p>
        </p:txBody>
      </p:sp>
      <p:sp>
        <p:nvSpPr>
          <p:cNvPr id="3" name="Content Placeholder 2"/>
          <p:cNvSpPr>
            <a:spLocks noGrp="1"/>
          </p:cNvSpPr>
          <p:nvPr>
            <p:ph sz="half" idx="1"/>
          </p:nvPr>
        </p:nvSpPr>
        <p:spPr>
          <a:xfrm>
            <a:off x="457200" y="1641475"/>
            <a:ext cx="8331693" cy="4454525"/>
          </a:xfrm>
        </p:spPr>
        <p:txBody>
          <a:bodyPr/>
          <a:lstStyle/>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In the cytosol—</a:t>
            </a:r>
          </a:p>
          <a:p>
            <a:pPr lvl="1"/>
            <a:r>
              <a:rPr lang="en-US" dirty="0">
                <a:latin typeface="Segoe UI" panose="020B0502040204020203" pitchFamily="34" charset="0"/>
                <a:cs typeface="Segoe UI" panose="020B0502040204020203" pitchFamily="34" charset="0"/>
              </a:rPr>
              <a:t>2 molecules of </a:t>
            </a:r>
            <a:r>
              <a:rPr lang="en-US" dirty="0">
                <a:latin typeface="Segoe UI" panose="020B0502040204020203" pitchFamily="34" charset="0"/>
                <a:cs typeface="Segoe UI" panose="020B0502040204020203" pitchFamily="34" charset="0"/>
                <a:sym typeface="Symbol" panose="05050102010706020507" pitchFamily="18" charset="2"/>
              </a:rPr>
              <a:t>-ALA are joined </a:t>
            </a:r>
            <a:r>
              <a:rPr lang="en-US" dirty="0">
                <a:latin typeface="Segoe UI" panose="020B0502040204020203" pitchFamily="34" charset="0"/>
                <a:cs typeface="Segoe UI" panose="020B0502040204020203" pitchFamily="34" charset="0"/>
                <a:sym typeface="Wingdings" panose="05000000000000000000" pitchFamily="2" charset="2"/>
              </a:rPr>
              <a:t> Pyrrole Porphobilinogen (PBG);</a:t>
            </a:r>
          </a:p>
          <a:p>
            <a:pPr lvl="2"/>
            <a:r>
              <a:rPr lang="en-US" dirty="0">
                <a:latin typeface="Segoe UI" panose="020B0502040204020203" pitchFamily="34" charset="0"/>
                <a:cs typeface="Segoe UI" panose="020B0502040204020203" pitchFamily="34" charset="0"/>
                <a:sym typeface="Wingdings" panose="05000000000000000000" pitchFamily="2" charset="2"/>
              </a:rPr>
              <a:t>A monopyrrole is generated;</a:t>
            </a:r>
          </a:p>
          <a:p>
            <a:pPr marL="914400" lvl="2" indent="0">
              <a:buNone/>
            </a:pPr>
            <a:endParaRPr lang="en-US" dirty="0">
              <a:latin typeface="Segoe UI" panose="020B0502040204020203" pitchFamily="34" charset="0"/>
              <a:cs typeface="Segoe UI" panose="020B0502040204020203" pitchFamily="34" charset="0"/>
              <a:sym typeface="Wingdings" panose="05000000000000000000" pitchFamily="2" charset="2"/>
            </a:endParaRPr>
          </a:p>
          <a:p>
            <a:pPr lvl="1"/>
            <a:r>
              <a:rPr lang="en-US" dirty="0">
                <a:latin typeface="Segoe UI" panose="020B0502040204020203" pitchFamily="34" charset="0"/>
                <a:cs typeface="Segoe UI" panose="020B0502040204020203" pitchFamily="34" charset="0"/>
                <a:sym typeface="Wingdings" panose="05000000000000000000" pitchFamily="2" charset="2"/>
              </a:rPr>
              <a:t>4 molecules of PBG  Hydroxymethylbilane  Uroporphyrinogen III (UPG-III)</a:t>
            </a:r>
          </a:p>
          <a:p>
            <a:pPr lvl="3"/>
            <a:r>
              <a:rPr lang="en-US" dirty="0">
                <a:latin typeface="Segoe UI" panose="020B0502040204020203" pitchFamily="34" charset="0"/>
                <a:cs typeface="Segoe UI" panose="020B0502040204020203" pitchFamily="34" charset="0"/>
                <a:sym typeface="Wingdings" panose="05000000000000000000" pitchFamily="2" charset="2"/>
              </a:rPr>
              <a:t>A cyclic tetrapyrrole is generated;</a:t>
            </a:r>
          </a:p>
          <a:p>
            <a:pPr lvl="3"/>
            <a:r>
              <a:rPr lang="en-US" dirty="0">
                <a:latin typeface="Segoe UI" panose="020B0502040204020203" pitchFamily="34" charset="0"/>
                <a:cs typeface="Segoe UI" panose="020B0502040204020203" pitchFamily="34" charset="0"/>
                <a:sym typeface="Wingdings" panose="05000000000000000000" pitchFamily="2" charset="2"/>
              </a:rPr>
              <a:t>4 possible isomers but heme only (UPG-III);</a:t>
            </a:r>
          </a:p>
          <a:p>
            <a:pPr marL="857250" lvl="1" indent="-342900"/>
            <a:r>
              <a:rPr lang="en-US" dirty="0">
                <a:latin typeface="Segoe UI" panose="020B0502040204020203" pitchFamily="34" charset="0"/>
                <a:cs typeface="Segoe UI" panose="020B0502040204020203" pitchFamily="34" charset="0"/>
                <a:sym typeface="Wingdings" panose="05000000000000000000" pitchFamily="2" charset="2"/>
              </a:rPr>
              <a:t>UPG-III  Coproporphyrinogen-III (CPG-III).</a:t>
            </a:r>
          </a:p>
          <a:p>
            <a:pPr lvl="3">
              <a:buFont typeface="Wingdings" panose="05000000000000000000" pitchFamily="2" charset="2"/>
              <a:buChar char="Ø"/>
            </a:pPr>
            <a:endParaRPr lang="en-US"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288744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idx="1"/>
          </p:nvPr>
        </p:nvSpPr>
        <p:spPr>
          <a:xfrm>
            <a:off x="252073" y="1668108"/>
            <a:ext cx="8229600" cy="4454525"/>
          </a:xfrm>
        </p:spPr>
        <p:txBody>
          <a:bodyPr/>
          <a:lstStyle/>
          <a:p>
            <a:r>
              <a:rPr lang="en-US" altLang="en-US" dirty="0">
                <a:latin typeface="Segoe UI" panose="020B0502040204020203" pitchFamily="34" charset="0"/>
                <a:cs typeface="Segoe UI" panose="020B0502040204020203" pitchFamily="34" charset="0"/>
              </a:rPr>
              <a:t>Blood cell production is a relatively large and complex process.</a:t>
            </a:r>
          </a:p>
          <a:p>
            <a:r>
              <a:rPr lang="en-US" altLang="en-US" dirty="0">
                <a:solidFill>
                  <a:srgbClr val="FF0000"/>
                </a:solidFill>
                <a:latin typeface="Segoe UI" panose="020B0502040204020203" pitchFamily="34" charset="0"/>
                <a:cs typeface="Segoe UI" panose="020B0502040204020203" pitchFamily="34" charset="0"/>
              </a:rPr>
              <a:t>Hematopoiesis</a:t>
            </a:r>
            <a:r>
              <a:rPr lang="en-US" altLang="en-US" dirty="0">
                <a:latin typeface="Segoe UI" panose="020B0502040204020203" pitchFamily="34" charset="0"/>
                <a:cs typeface="Segoe UI" panose="020B0502040204020203" pitchFamily="34" charset="0"/>
              </a:rPr>
              <a:t> is the </a:t>
            </a:r>
            <a:r>
              <a:rPr lang="en-US" altLang="en-US" dirty="0">
                <a:solidFill>
                  <a:srgbClr val="FF0000"/>
                </a:solidFill>
                <a:latin typeface="Segoe UI" panose="020B0502040204020203" pitchFamily="34" charset="0"/>
                <a:cs typeface="Segoe UI" panose="020B0502040204020203" pitchFamily="34" charset="0"/>
              </a:rPr>
              <a:t>cellular formation</a:t>
            </a:r>
            <a:r>
              <a:rPr lang="en-US" altLang="en-US" dirty="0">
                <a:latin typeface="Segoe UI" panose="020B0502040204020203" pitchFamily="34" charset="0"/>
                <a:cs typeface="Segoe UI" panose="020B0502040204020203" pitchFamily="34" charset="0"/>
              </a:rPr>
              <a:t>, </a:t>
            </a:r>
            <a:r>
              <a:rPr lang="en-US" altLang="en-US" dirty="0">
                <a:solidFill>
                  <a:srgbClr val="FF0000"/>
                </a:solidFill>
                <a:latin typeface="Segoe UI" panose="020B0502040204020203" pitchFamily="34" charset="0"/>
                <a:cs typeface="Segoe UI" panose="020B0502040204020203" pitchFamily="34" charset="0"/>
              </a:rPr>
              <a:t>proliferation</a:t>
            </a:r>
            <a:r>
              <a:rPr lang="en-US" altLang="en-US" dirty="0">
                <a:latin typeface="Segoe UI" panose="020B0502040204020203" pitchFamily="34" charset="0"/>
                <a:cs typeface="Segoe UI" panose="020B0502040204020203" pitchFamily="34" charset="0"/>
              </a:rPr>
              <a:t>, </a:t>
            </a:r>
            <a:r>
              <a:rPr lang="en-US" altLang="en-US" dirty="0">
                <a:solidFill>
                  <a:srgbClr val="FF0000"/>
                </a:solidFill>
                <a:latin typeface="Segoe UI" panose="020B0502040204020203" pitchFamily="34" charset="0"/>
                <a:cs typeface="Segoe UI" panose="020B0502040204020203" pitchFamily="34" charset="0"/>
              </a:rPr>
              <a:t>differentiation</a:t>
            </a:r>
            <a:r>
              <a:rPr lang="en-US" altLang="en-US" dirty="0">
                <a:latin typeface="Segoe UI" panose="020B0502040204020203" pitchFamily="34" charset="0"/>
                <a:cs typeface="Segoe UI" panose="020B0502040204020203" pitchFamily="34" charset="0"/>
              </a:rPr>
              <a:t>, and </a:t>
            </a:r>
            <a:r>
              <a:rPr lang="en-US" altLang="en-US" dirty="0">
                <a:solidFill>
                  <a:srgbClr val="FF0000"/>
                </a:solidFill>
                <a:latin typeface="Segoe UI" panose="020B0502040204020203" pitchFamily="34" charset="0"/>
                <a:cs typeface="Segoe UI" panose="020B0502040204020203" pitchFamily="34" charset="0"/>
              </a:rPr>
              <a:t>maturation</a:t>
            </a:r>
            <a:r>
              <a:rPr lang="en-US" altLang="en-US" dirty="0">
                <a:latin typeface="Segoe UI" panose="020B0502040204020203" pitchFamily="34" charset="0"/>
                <a:cs typeface="Segoe UI" panose="020B0502040204020203" pitchFamily="34" charset="0"/>
              </a:rPr>
              <a:t> of all blood cells and their associated organ(s).</a:t>
            </a:r>
          </a:p>
        </p:txBody>
      </p:sp>
      <p:sp>
        <p:nvSpPr>
          <p:cNvPr id="3" name="Title 1"/>
          <p:cNvSpPr>
            <a:spLocks noGrp="1"/>
          </p:cNvSpPr>
          <p:nvPr>
            <p:ph type="title"/>
          </p:nvPr>
        </p:nvSpPr>
        <p:spPr>
          <a:xfrm>
            <a:off x="457200" y="274638"/>
            <a:ext cx="8229600" cy="1143000"/>
          </a:xfrm>
        </p:spPr>
        <p:txBody>
          <a:bodyPr/>
          <a:lstStyle/>
          <a:p>
            <a:r>
              <a:rPr lang="en-US" b="1" dirty="0">
                <a:latin typeface="Segoe UI" panose="020B0502040204020203" pitchFamily="34" charset="0"/>
                <a:cs typeface="Segoe UI" panose="020B0502040204020203" pitchFamily="34" charset="0"/>
              </a:rPr>
              <a:t>Hematopoiesis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Protoporphyrin Synthesis (cont’d)</a:t>
            </a:r>
            <a:endParaRPr lang="en-US" dirty="0"/>
          </a:p>
        </p:txBody>
      </p:sp>
      <p:sp>
        <p:nvSpPr>
          <p:cNvPr id="3" name="Content Placeholder 2"/>
          <p:cNvSpPr>
            <a:spLocks noGrp="1"/>
          </p:cNvSpPr>
          <p:nvPr>
            <p:ph sz="half" idx="1"/>
          </p:nvPr>
        </p:nvSpPr>
        <p:spPr>
          <a:xfrm>
            <a:off x="457200" y="1641475"/>
            <a:ext cx="8229600" cy="4454525"/>
          </a:xfrm>
        </p:spPr>
        <p:txBody>
          <a:bodyPr/>
          <a:lstStyle/>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Back in the mitochondria—</a:t>
            </a:r>
          </a:p>
          <a:p>
            <a:pPr lvl="1"/>
            <a:r>
              <a:rPr lang="en-US" dirty="0">
                <a:latin typeface="Segoe UI" panose="020B0502040204020203" pitchFamily="34" charset="0"/>
                <a:cs typeface="Segoe UI" panose="020B0502040204020203" pitchFamily="34" charset="0"/>
              </a:rPr>
              <a:t>CPG-III </a:t>
            </a:r>
            <a:r>
              <a:rPr lang="en-US" dirty="0">
                <a:latin typeface="Segoe UI" panose="020B0502040204020203" pitchFamily="34" charset="0"/>
                <a:cs typeface="Segoe UI" panose="020B0502040204020203" pitchFamily="34" charset="0"/>
                <a:sym typeface="Wingdings" panose="05000000000000000000" pitchFamily="2" charset="2"/>
              </a:rPr>
              <a:t> Protoporphyr</a:t>
            </a:r>
            <a:r>
              <a:rPr lang="en-US" b="1" dirty="0">
                <a:latin typeface="Segoe UI" panose="020B0502040204020203" pitchFamily="34" charset="0"/>
                <a:cs typeface="Segoe UI" panose="020B0502040204020203" pitchFamily="34" charset="0"/>
                <a:sym typeface="Wingdings" panose="05000000000000000000" pitchFamily="2" charset="2"/>
              </a:rPr>
              <a:t>inogen</a:t>
            </a:r>
            <a:r>
              <a:rPr lang="en-US" dirty="0">
                <a:latin typeface="Segoe UI" panose="020B0502040204020203" pitchFamily="34" charset="0"/>
                <a:cs typeface="Segoe UI" panose="020B0502040204020203" pitchFamily="34" charset="0"/>
                <a:sym typeface="Wingdings" panose="05000000000000000000" pitchFamily="2" charset="2"/>
              </a:rPr>
              <a:t> – IX;</a:t>
            </a:r>
          </a:p>
          <a:p>
            <a:pPr lvl="1"/>
            <a:r>
              <a:rPr lang="en-US" dirty="0">
                <a:latin typeface="Segoe UI" panose="020B0502040204020203" pitchFamily="34" charset="0"/>
                <a:cs typeface="Segoe UI" panose="020B0502040204020203" pitchFamily="34" charset="0"/>
                <a:sym typeface="Wingdings" panose="05000000000000000000" pitchFamily="2" charset="2"/>
              </a:rPr>
              <a:t>Protoporphyrin</a:t>
            </a:r>
            <a:r>
              <a:rPr lang="en-US" b="1" dirty="0">
                <a:latin typeface="Segoe UI" panose="020B0502040204020203" pitchFamily="34" charset="0"/>
                <a:cs typeface="Segoe UI" panose="020B0502040204020203" pitchFamily="34" charset="0"/>
                <a:sym typeface="Wingdings" panose="05000000000000000000" pitchFamily="2" charset="2"/>
              </a:rPr>
              <a:t>ogen</a:t>
            </a:r>
            <a:r>
              <a:rPr lang="en-US" dirty="0">
                <a:latin typeface="Segoe UI" panose="020B0502040204020203" pitchFamily="34" charset="0"/>
                <a:cs typeface="Segoe UI" panose="020B0502040204020203" pitchFamily="34" charset="0"/>
                <a:sym typeface="Wingdings" panose="05000000000000000000" pitchFamily="2" charset="2"/>
              </a:rPr>
              <a:t> – IX  Protoporphyr</a:t>
            </a:r>
            <a:r>
              <a:rPr lang="en-US" b="1" dirty="0">
                <a:latin typeface="Segoe UI" panose="020B0502040204020203" pitchFamily="34" charset="0"/>
                <a:cs typeface="Segoe UI" panose="020B0502040204020203" pitchFamily="34" charset="0"/>
                <a:sym typeface="Wingdings" panose="05000000000000000000" pitchFamily="2" charset="2"/>
              </a:rPr>
              <a:t>in</a:t>
            </a:r>
            <a:r>
              <a:rPr lang="en-US" dirty="0">
                <a:latin typeface="Segoe UI" panose="020B0502040204020203" pitchFamily="34" charset="0"/>
                <a:cs typeface="Segoe UI" panose="020B0502040204020203" pitchFamily="34" charset="0"/>
                <a:sym typeface="Wingdings" panose="05000000000000000000" pitchFamily="2" charset="2"/>
              </a:rPr>
              <a:t> – IX</a:t>
            </a:r>
          </a:p>
          <a:p>
            <a:pPr lvl="1"/>
            <a:endParaRPr lang="en-US" dirty="0">
              <a:latin typeface="Segoe UI" panose="020B0502040204020203" pitchFamily="34" charset="0"/>
              <a:cs typeface="Segoe UI" panose="020B0502040204020203" pitchFamily="34" charset="0"/>
              <a:sym typeface="Wingdings" panose="05000000000000000000" pitchFamily="2" charset="2"/>
            </a:endParaRPr>
          </a:p>
          <a:p>
            <a:pPr>
              <a:buFont typeface="Wingdings" panose="05000000000000000000" pitchFamily="2" charset="2"/>
              <a:buChar char="Ø"/>
            </a:pPr>
            <a:r>
              <a:rPr lang="en-US" sz="2400" dirty="0">
                <a:latin typeface="Segoe UI" panose="020B0502040204020203" pitchFamily="34" charset="0"/>
                <a:cs typeface="Segoe UI" panose="020B0502040204020203" pitchFamily="34" charset="0"/>
                <a:sym typeface="Wingdings" panose="05000000000000000000" pitchFamily="2" charset="2"/>
              </a:rPr>
              <a:t>Protoporphyrin—IX incorporates a single Fe2+ (ferrous) cation  </a:t>
            </a:r>
            <a:r>
              <a:rPr lang="en-US" sz="2400" b="1" dirty="0">
                <a:latin typeface="Segoe UI" panose="020B0502040204020203" pitchFamily="34" charset="0"/>
                <a:cs typeface="Segoe UI" panose="020B0502040204020203" pitchFamily="34" charset="0"/>
                <a:sym typeface="Wingdings" panose="05000000000000000000" pitchFamily="2" charset="2"/>
              </a:rPr>
              <a:t>Ferroprotoporphyrin</a:t>
            </a:r>
            <a:r>
              <a:rPr lang="en-US" sz="2400" dirty="0">
                <a:latin typeface="Segoe UI" panose="020B0502040204020203" pitchFamily="34" charset="0"/>
                <a:cs typeface="Segoe UI" panose="020B0502040204020203" pitchFamily="34" charset="0"/>
                <a:sym typeface="Wingdings" panose="05000000000000000000" pitchFamily="2" charset="2"/>
              </a:rPr>
              <a:t>—IX = Heme</a:t>
            </a:r>
          </a:p>
          <a:p>
            <a:pPr>
              <a:buFont typeface="Wingdings" panose="05000000000000000000" pitchFamily="2" charset="2"/>
              <a:buChar char="Ø"/>
            </a:pPr>
            <a:r>
              <a:rPr lang="en-US" sz="2400" dirty="0">
                <a:latin typeface="Segoe UI" panose="020B0502040204020203" pitchFamily="34" charset="0"/>
                <a:cs typeface="Segoe UI" panose="020B0502040204020203" pitchFamily="34" charset="0"/>
                <a:sym typeface="Wingdings" panose="05000000000000000000" pitchFamily="2" charset="2"/>
              </a:rPr>
              <a:t>Back to the cytosol:</a:t>
            </a:r>
          </a:p>
          <a:p>
            <a:pPr lvl="1"/>
            <a:r>
              <a:rPr lang="en-US" sz="2000" dirty="0">
                <a:latin typeface="Segoe UI" panose="020B0502040204020203" pitchFamily="34" charset="0"/>
                <a:cs typeface="Segoe UI" panose="020B0502040204020203" pitchFamily="34" charset="0"/>
                <a:sym typeface="Wingdings" panose="05000000000000000000" pitchFamily="2" charset="2"/>
              </a:rPr>
              <a:t>HEME leaves the mitochondria to go to cytoplasm to combine with globin protein(s) to form hemoglobin (Hgb).</a:t>
            </a:r>
          </a:p>
          <a:p>
            <a:pPr lvl="1"/>
            <a:endParaRPr lang="en-US" dirty="0">
              <a:latin typeface="Segoe UI" panose="020B0502040204020203" pitchFamily="34" charset="0"/>
              <a:cs typeface="Segoe UI" panose="020B0502040204020203" pitchFamily="34" charset="0"/>
              <a:sym typeface="Wingdings" panose="05000000000000000000" pitchFamily="2" charset="2"/>
            </a:endParaRPr>
          </a:p>
          <a:p>
            <a:endParaRPr lang="en-US" dirty="0"/>
          </a:p>
        </p:txBody>
      </p:sp>
    </p:spTree>
    <p:extLst>
      <p:ext uri="{BB962C8B-B14F-4D97-AF65-F5344CB8AC3E}">
        <p14:creationId xmlns:p14="http://schemas.microsoft.com/office/powerpoint/2010/main" val="287146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2"/>
          </p:nvPr>
        </p:nvSpPr>
        <p:spPr>
          <a:xfrm>
            <a:off x="266355" y="884389"/>
            <a:ext cx="4044387" cy="4454525"/>
          </a:xfrm>
        </p:spPr>
        <p:txBody>
          <a:bodyPr/>
          <a:lstStyle/>
          <a:p>
            <a:r>
              <a:rPr lang="en-US" dirty="0">
                <a:latin typeface="Segoe UI" panose="020B0502040204020203" pitchFamily="34" charset="0"/>
                <a:cs typeface="Segoe UI" panose="020B0502040204020203" pitchFamily="34" charset="0"/>
              </a:rPr>
              <a:t>Pyrroles</a:t>
            </a:r>
          </a:p>
          <a:p>
            <a:pPr lvl="1"/>
            <a:r>
              <a:rPr lang="en-US" dirty="0">
                <a:latin typeface="Segoe UI" panose="020B0502040204020203" pitchFamily="34" charset="0"/>
                <a:cs typeface="Segoe UI" panose="020B0502040204020203" pitchFamily="34" charset="0"/>
              </a:rPr>
              <a:t>Linked by methine (</a:t>
            </a:r>
            <a:r>
              <a:rPr lang="en-US" b="1" dirty="0">
                <a:solidFill>
                  <a:srgbClr val="FF0000"/>
                </a:solidFill>
                <a:latin typeface="Segoe UI" panose="020B0502040204020203" pitchFamily="34" charset="0"/>
                <a:cs typeface="Segoe UI" panose="020B0502040204020203" pitchFamily="34" charset="0"/>
              </a:rPr>
              <a:t>=(CH)-CH2-R</a:t>
            </a:r>
            <a:r>
              <a:rPr lang="en-US" dirty="0">
                <a:latin typeface="Segoe UI" panose="020B0502040204020203" pitchFamily="34" charset="0"/>
                <a:cs typeface="Segoe UI" panose="020B0502040204020203" pitchFamily="34" charset="0"/>
              </a:rPr>
              <a:t>) groups;</a:t>
            </a:r>
          </a:p>
          <a:p>
            <a:pPr lvl="1"/>
            <a:r>
              <a:rPr lang="en-US" dirty="0">
                <a:latin typeface="Segoe UI" panose="020B0502040204020203" pitchFamily="34" charset="0"/>
                <a:cs typeface="Segoe UI" panose="020B0502040204020203" pitchFamily="34" charset="0"/>
              </a:rPr>
              <a:t>Can be linear (bilanes) [~bilirubin/</a:t>
            </a:r>
            <a:r>
              <a:rPr lang="en-US" dirty="0" err="1">
                <a:latin typeface="Segoe UI" panose="020B0502040204020203" pitchFamily="34" charset="0"/>
                <a:cs typeface="Segoe UI" panose="020B0502040204020203" pitchFamily="34" charset="0"/>
              </a:rPr>
              <a:t>biliverdin</a:t>
            </a:r>
            <a:r>
              <a:rPr lang="en-US" dirty="0">
                <a:latin typeface="Segoe UI" panose="020B0502040204020203" pitchFamily="34" charset="0"/>
                <a:cs typeface="Segoe UI" panose="020B0502040204020203" pitchFamily="34" charset="0"/>
              </a:rPr>
              <a:t>];</a:t>
            </a:r>
          </a:p>
          <a:p>
            <a:pPr lvl="1"/>
            <a:r>
              <a:rPr lang="en-US" dirty="0">
                <a:latin typeface="Segoe UI" panose="020B0502040204020203" pitchFamily="34" charset="0"/>
                <a:cs typeface="Segoe UI" panose="020B0502040204020203" pitchFamily="34" charset="0"/>
              </a:rPr>
              <a:t>Can be cyclic (porphyrins) [~heme].</a:t>
            </a:r>
          </a:p>
          <a:p>
            <a:pPr lvl="1"/>
            <a:r>
              <a:rPr lang="en-US" dirty="0">
                <a:latin typeface="Segoe UI" panose="020B0502040204020203" pitchFamily="34" charset="0"/>
                <a:cs typeface="Segoe UI" panose="020B0502040204020203" pitchFamily="34" charset="0"/>
              </a:rPr>
              <a:t>Heme is a cyclic tetrapyrrole.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069" y="411410"/>
            <a:ext cx="1519827" cy="1772498"/>
          </a:xfrm>
          <a:prstGeom prst="rect">
            <a:avLst/>
          </a:prstGeom>
        </p:spPr>
      </p:pic>
      <p:pic>
        <p:nvPicPr>
          <p:cNvPr id="2" name="Picture 1"/>
          <p:cNvPicPr>
            <a:picLocks noChangeAspect="1"/>
          </p:cNvPicPr>
          <p:nvPr/>
        </p:nvPicPr>
        <p:blipFill>
          <a:blip r:embed="rId3"/>
          <a:stretch>
            <a:fillRect/>
          </a:stretch>
        </p:blipFill>
        <p:spPr>
          <a:xfrm>
            <a:off x="4310742" y="2503559"/>
            <a:ext cx="4587759" cy="807812"/>
          </a:xfrm>
          <a:prstGeom prst="rect">
            <a:avLst/>
          </a:prstGeom>
        </p:spPr>
      </p:pic>
      <p:pic>
        <p:nvPicPr>
          <p:cNvPr id="3" name="Picture 2"/>
          <p:cNvPicPr>
            <a:picLocks noChangeAspect="1"/>
          </p:cNvPicPr>
          <p:nvPr/>
        </p:nvPicPr>
        <p:blipFill>
          <a:blip r:embed="rId4"/>
          <a:stretch>
            <a:fillRect/>
          </a:stretch>
        </p:blipFill>
        <p:spPr>
          <a:xfrm>
            <a:off x="4872598" y="3502248"/>
            <a:ext cx="3756498" cy="3201968"/>
          </a:xfrm>
          <a:prstGeom prst="rect">
            <a:avLst/>
          </a:prstGeom>
        </p:spPr>
      </p:pic>
    </p:spTree>
    <p:extLst>
      <p:ext uri="{BB962C8B-B14F-4D97-AF65-F5344CB8AC3E}">
        <p14:creationId xmlns:p14="http://schemas.microsoft.com/office/powerpoint/2010/main" val="308532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8934" y="807869"/>
            <a:ext cx="8633696" cy="5189050"/>
          </a:xfrm>
          <a:prstGeom prst="rect">
            <a:avLst/>
          </a:prstGeom>
        </p:spPr>
      </p:pic>
    </p:spTree>
    <p:extLst>
      <p:ext uri="{BB962C8B-B14F-4D97-AF65-F5344CB8AC3E}">
        <p14:creationId xmlns:p14="http://schemas.microsoft.com/office/powerpoint/2010/main" val="365391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Protoporphyrin Synthesis (cont’d)</a:t>
            </a:r>
            <a:endParaRPr lang="en-US" dirty="0"/>
          </a:p>
        </p:txBody>
      </p:sp>
      <p:sp>
        <p:nvSpPr>
          <p:cNvPr id="3" name="Content Placeholder 2"/>
          <p:cNvSpPr>
            <a:spLocks noGrp="1"/>
          </p:cNvSpPr>
          <p:nvPr>
            <p:ph sz="half" idx="1"/>
          </p:nvPr>
        </p:nvSpPr>
        <p:spPr>
          <a:xfrm>
            <a:off x="457200" y="1641475"/>
            <a:ext cx="8229600" cy="4454525"/>
          </a:xfrm>
        </p:spPr>
        <p:txBody>
          <a:bodyPr/>
          <a:lstStyle/>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Porphyrins—</a:t>
            </a:r>
          </a:p>
          <a:p>
            <a:pPr lvl="1"/>
            <a:r>
              <a:rPr lang="en-US" dirty="0">
                <a:latin typeface="Segoe UI" panose="020B0502040204020203" pitchFamily="34" charset="0"/>
                <a:cs typeface="Segoe UI" panose="020B0502040204020203" pitchFamily="34" charset="0"/>
              </a:rPr>
              <a:t>Normal in small amounts due to catabolic pathways that degrade RBCs;</a:t>
            </a:r>
          </a:p>
          <a:p>
            <a:pPr lvl="1"/>
            <a:r>
              <a:rPr lang="en-US" dirty="0">
                <a:latin typeface="Segoe UI" panose="020B0502040204020203" pitchFamily="34" charset="0"/>
                <a:cs typeface="Segoe UI" panose="020B0502040204020203" pitchFamily="34" charset="0"/>
              </a:rPr>
              <a:t>Excess porphyrins may accumulate due to genetic defects in porphyrin degradation and/or acute toxicity;</a:t>
            </a:r>
          </a:p>
          <a:p>
            <a:pPr lvl="2"/>
            <a:r>
              <a:rPr lang="en-US" dirty="0">
                <a:latin typeface="Segoe UI" panose="020B0502040204020203" pitchFamily="34" charset="0"/>
                <a:cs typeface="Segoe UI" panose="020B0502040204020203" pitchFamily="34" charset="0"/>
              </a:rPr>
              <a:t>Inherited – porphyrias;</a:t>
            </a:r>
          </a:p>
          <a:p>
            <a:pPr lvl="2"/>
            <a:r>
              <a:rPr lang="en-US" dirty="0">
                <a:latin typeface="Segoe UI" panose="020B0502040204020203" pitchFamily="34" charset="0"/>
                <a:cs typeface="Segoe UI" panose="020B0502040204020203" pitchFamily="34" charset="0"/>
              </a:rPr>
              <a:t>Acute toxicity (acquired) – lead poisoning, or chronic liver disease.</a:t>
            </a:r>
          </a:p>
          <a:p>
            <a:pPr lvl="2"/>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613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6479"/>
            <a:ext cx="8229600" cy="1143000"/>
          </a:xfrm>
        </p:spPr>
        <p:txBody>
          <a:bodyPr/>
          <a:lstStyle/>
          <a:p>
            <a:r>
              <a:rPr lang="en-US" sz="3600" b="1" dirty="0">
                <a:latin typeface="Segoe UI" panose="020B0502040204020203" pitchFamily="34" charset="0"/>
                <a:cs typeface="Segoe UI" panose="020B0502040204020203" pitchFamily="34" charset="0"/>
              </a:rPr>
              <a:t>Protoporphyrin Synthesis (cont’d)</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
            </a:r>
            <a:br>
              <a:rPr lang="en-US" sz="3600" b="1" dirty="0">
                <a:latin typeface="Segoe UI" panose="020B0502040204020203" pitchFamily="34" charset="0"/>
                <a:cs typeface="Segoe UI" panose="020B0502040204020203" pitchFamily="34" charset="0"/>
              </a:rPr>
            </a:br>
            <a:r>
              <a:rPr lang="en-US" sz="1600" b="1" dirty="0">
                <a:latin typeface="Segoe UI" panose="020B0502040204020203" pitchFamily="34" charset="0"/>
                <a:cs typeface="Segoe UI" panose="020B0502040204020203" pitchFamily="34" charset="0"/>
              </a:rPr>
              <a:t>Hematologic effects of Lead (</a:t>
            </a:r>
            <a:r>
              <a:rPr lang="en-US" sz="1600" b="1" dirty="0" err="1">
                <a:latin typeface="Segoe UI" panose="020B0502040204020203" pitchFamily="34" charset="0"/>
                <a:cs typeface="Segoe UI" panose="020B0502040204020203" pitchFamily="34" charset="0"/>
              </a:rPr>
              <a:t>Pb</a:t>
            </a:r>
            <a:r>
              <a:rPr lang="en-US" sz="1600" b="1" dirty="0">
                <a:latin typeface="Segoe UI" panose="020B0502040204020203" pitchFamily="34" charset="0"/>
                <a:cs typeface="Segoe UI" panose="020B0502040204020203" pitchFamily="34" charset="0"/>
              </a:rPr>
              <a:t>) toxicity</a:t>
            </a:r>
            <a:endParaRPr lang="en-US" sz="1600" dirty="0"/>
          </a:p>
        </p:txBody>
      </p:sp>
      <p:pic>
        <p:nvPicPr>
          <p:cNvPr id="4" name="Picture 3"/>
          <p:cNvPicPr>
            <a:picLocks noChangeAspect="1"/>
          </p:cNvPicPr>
          <p:nvPr/>
        </p:nvPicPr>
        <p:blipFill>
          <a:blip r:embed="rId2"/>
          <a:stretch>
            <a:fillRect/>
          </a:stretch>
        </p:blipFill>
        <p:spPr>
          <a:xfrm>
            <a:off x="618573" y="1915909"/>
            <a:ext cx="7906853" cy="4677428"/>
          </a:xfrm>
          <a:prstGeom prst="rect">
            <a:avLst/>
          </a:prstGeom>
        </p:spPr>
      </p:pic>
    </p:spTree>
    <p:extLst>
      <p:ext uri="{BB962C8B-B14F-4D97-AF65-F5344CB8AC3E}">
        <p14:creationId xmlns:p14="http://schemas.microsoft.com/office/powerpoint/2010/main" val="22470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Hemoglobin</a:t>
            </a:r>
          </a:p>
        </p:txBody>
      </p:sp>
      <p:sp>
        <p:nvSpPr>
          <p:cNvPr id="3" name="Content Placeholder 2"/>
          <p:cNvSpPr>
            <a:spLocks noGrp="1"/>
          </p:cNvSpPr>
          <p:nvPr>
            <p:ph sz="half" idx="1"/>
          </p:nvPr>
        </p:nvSpPr>
        <p:spPr>
          <a:xfrm>
            <a:off x="457200" y="1641475"/>
            <a:ext cx="8305060" cy="4454525"/>
          </a:xfrm>
        </p:spPr>
        <p:txBody>
          <a:bodyPr/>
          <a:lstStyle/>
          <a:p>
            <a:pPr>
              <a:buFont typeface="Wingdings" panose="05000000000000000000" pitchFamily="2" charset="2"/>
              <a:buChar char="Ø"/>
            </a:pPr>
            <a:r>
              <a:rPr lang="en-US" sz="3600" dirty="0">
                <a:latin typeface="Segoe UI" panose="020B0502040204020203" pitchFamily="34" charset="0"/>
                <a:cs typeface="Segoe UI" panose="020B0502040204020203" pitchFamily="34" charset="0"/>
              </a:rPr>
              <a:t>Primary hemoglobin synthesis –BM</a:t>
            </a:r>
          </a:p>
          <a:p>
            <a:pPr>
              <a:buFont typeface="Wingdings" panose="05000000000000000000" pitchFamily="2" charset="2"/>
              <a:buChar char="Ø"/>
            </a:pPr>
            <a:r>
              <a:rPr lang="en-US" sz="3600" dirty="0">
                <a:latin typeface="Segoe UI" panose="020B0502040204020203" pitchFamily="34" charset="0"/>
                <a:cs typeface="Segoe UI" panose="020B0502040204020203" pitchFamily="34" charset="0"/>
              </a:rPr>
              <a:t>Secondary hemoglobin synthesis – liver</a:t>
            </a:r>
          </a:p>
          <a:p>
            <a:pPr>
              <a:buFont typeface="Wingdings" panose="05000000000000000000" pitchFamily="2" charset="2"/>
              <a:buChar char="Ø"/>
            </a:pPr>
            <a:r>
              <a:rPr lang="en-US" sz="3600" dirty="0">
                <a:latin typeface="Segoe UI" panose="020B0502040204020203" pitchFamily="34" charset="0"/>
                <a:cs typeface="Segoe UI" panose="020B0502040204020203" pitchFamily="34" charset="0"/>
              </a:rPr>
              <a:t>Feedback control mechanisms:</a:t>
            </a:r>
          </a:p>
          <a:p>
            <a:pPr lvl="2"/>
            <a:r>
              <a:rPr lang="en-US" sz="3200" dirty="0">
                <a:latin typeface="Segoe UI" panose="020B0502040204020203" pitchFamily="34" charset="0"/>
                <a:cs typeface="Segoe UI" panose="020B0502040204020203" pitchFamily="34" charset="0"/>
              </a:rPr>
              <a:t>EPO and </a:t>
            </a:r>
            <a:r>
              <a:rPr lang="en-US" sz="3200" dirty="0">
                <a:latin typeface="Segoe UI" panose="020B0502040204020203" pitchFamily="34" charset="0"/>
                <a:cs typeface="Segoe UI" panose="020B0502040204020203" pitchFamily="34" charset="0"/>
                <a:sym typeface="Symbol" panose="05050102010706020507" pitchFamily="18" charset="2"/>
              </a:rPr>
              <a:t>-ALA are the rate-limiting step;</a:t>
            </a:r>
          </a:p>
          <a:p>
            <a:pPr lvl="2"/>
            <a:r>
              <a:rPr lang="en-US" sz="3200" dirty="0">
                <a:latin typeface="Segoe UI" panose="020B0502040204020203" pitchFamily="34" charset="0"/>
                <a:cs typeface="Segoe UI" panose="020B0502040204020203" pitchFamily="34" charset="0"/>
                <a:sym typeface="Symbol" panose="05050102010706020507" pitchFamily="18" charset="2"/>
              </a:rPr>
              <a:t>DIRECT end product inhibition.</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63463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Hemoglobin</a:t>
            </a:r>
          </a:p>
        </p:txBody>
      </p:sp>
      <p:sp>
        <p:nvSpPr>
          <p:cNvPr id="3" name="Content Placeholder 2"/>
          <p:cNvSpPr>
            <a:spLocks noGrp="1"/>
          </p:cNvSpPr>
          <p:nvPr>
            <p:ph sz="half" idx="1"/>
          </p:nvPr>
        </p:nvSpPr>
        <p:spPr>
          <a:xfrm>
            <a:off x="457200" y="1304123"/>
            <a:ext cx="8305060" cy="4454525"/>
          </a:xfrm>
        </p:spPr>
        <p:txBody>
          <a:bodyPr/>
          <a:lstStyle/>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rPr>
              <a:t>Globin = protein; transcription and translation</a:t>
            </a:r>
          </a:p>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rPr>
              <a:t>Resulting gene products in RBCs precursors are alpha-</a:t>
            </a:r>
            <a:r>
              <a:rPr lang="en-US" sz="3200" dirty="0">
                <a:latin typeface="Segoe UI" panose="020B0502040204020203" pitchFamily="34" charset="0"/>
                <a:cs typeface="Segoe UI" panose="020B0502040204020203" pitchFamily="34" charset="0"/>
                <a:sym typeface="Symbol" panose="05050102010706020507" pitchFamily="18" charset="2"/>
              </a:rPr>
              <a:t>, beta-, gamma-, delta-, epsilon-, and zeta-.</a:t>
            </a:r>
          </a:p>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sym typeface="Symbol" panose="05050102010706020507" pitchFamily="18" charset="2"/>
              </a:rPr>
              <a:t>RBCs form dimers and then tetramers (groups of 4 but 2 different pairs).</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90580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69" y="0"/>
            <a:ext cx="8229600" cy="1143000"/>
          </a:xfrm>
        </p:spPr>
        <p:txBody>
          <a:bodyPr/>
          <a:lstStyle/>
          <a:p>
            <a:r>
              <a:rPr lang="en-US" b="1" dirty="0">
                <a:latin typeface="Segoe UI" panose="020B0502040204020203" pitchFamily="34" charset="0"/>
                <a:cs typeface="Segoe UI" panose="020B0502040204020203" pitchFamily="34" charset="0"/>
              </a:rPr>
              <a:t>Hemoglobin</a:t>
            </a:r>
          </a:p>
        </p:txBody>
      </p:sp>
      <p:pic>
        <p:nvPicPr>
          <p:cNvPr id="4" name="Picture 3"/>
          <p:cNvPicPr>
            <a:picLocks noChangeAspect="1"/>
          </p:cNvPicPr>
          <p:nvPr/>
        </p:nvPicPr>
        <p:blipFill>
          <a:blip r:embed="rId2"/>
          <a:stretch>
            <a:fillRect/>
          </a:stretch>
        </p:blipFill>
        <p:spPr>
          <a:xfrm>
            <a:off x="275211" y="2093014"/>
            <a:ext cx="3701988" cy="2802934"/>
          </a:xfrm>
          <a:prstGeom prst="rect">
            <a:avLst/>
          </a:prstGeom>
        </p:spPr>
      </p:pic>
      <p:sp>
        <p:nvSpPr>
          <p:cNvPr id="6" name="Oval 5"/>
          <p:cNvSpPr/>
          <p:nvPr/>
        </p:nvSpPr>
        <p:spPr>
          <a:xfrm>
            <a:off x="550416" y="2093014"/>
            <a:ext cx="1722268" cy="1606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92607" y="1038688"/>
            <a:ext cx="4647460" cy="5539978"/>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Normal Adult Hgb</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Hemoglobin A (</a:t>
            </a:r>
            <a:r>
              <a:rPr lang="en-US" dirty="0">
                <a:latin typeface="Segoe UI" panose="020B0502040204020203" pitchFamily="34" charset="0"/>
                <a:cs typeface="Segoe UI" panose="020B0502040204020203" pitchFamily="34" charset="0"/>
                <a:sym typeface="Symbol" panose="05050102010706020507" pitchFamily="18" charset="2"/>
              </a:rPr>
              <a:t>22)</a:t>
            </a:r>
            <a:r>
              <a:rPr lang="en-US" dirty="0">
                <a:latin typeface="Segoe UI" panose="020B0502040204020203" pitchFamily="34" charset="0"/>
                <a:cs typeface="Segoe UI" panose="020B0502040204020203" pitchFamily="34" charset="0"/>
              </a:rPr>
              <a:t> = 2 alpha/2 beta chains. 95-97%</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Hemoglobin A1C = glycosylated 3-5%</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Hemoglobin A2 (</a:t>
            </a:r>
            <a:r>
              <a:rPr lang="en-US" dirty="0">
                <a:latin typeface="Segoe UI" panose="020B0502040204020203" pitchFamily="34" charset="0"/>
                <a:cs typeface="Segoe UI" panose="020B0502040204020203" pitchFamily="34" charset="0"/>
                <a:sym typeface="Symbol" panose="05050102010706020507" pitchFamily="18" charset="2"/>
              </a:rPr>
              <a:t>22)</a:t>
            </a:r>
            <a:r>
              <a:rPr lang="en-US" dirty="0">
                <a:latin typeface="Segoe UI" panose="020B0502040204020203" pitchFamily="34" charset="0"/>
                <a:cs typeface="Segoe UI" panose="020B0502040204020203" pitchFamily="34" charset="0"/>
              </a:rPr>
              <a:t> = 2 alpha and delta 2 chains 2-3%;</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Hemoglobin F (fetal) [</a:t>
            </a:r>
            <a:r>
              <a:rPr lang="en-US" dirty="0">
                <a:latin typeface="Segoe UI" panose="020B0502040204020203" pitchFamily="34" charset="0"/>
                <a:cs typeface="Segoe UI" panose="020B0502040204020203" pitchFamily="34" charset="0"/>
                <a:sym typeface="Symbol" panose="05050102010706020507" pitchFamily="18" charset="2"/>
              </a:rPr>
              <a:t>22] = </a:t>
            </a:r>
            <a:r>
              <a:rPr lang="en-US" dirty="0">
                <a:latin typeface="Segoe UI" panose="020B0502040204020203" pitchFamily="34" charset="0"/>
                <a:cs typeface="Segoe UI" panose="020B0502040204020203" pitchFamily="34" charset="0"/>
              </a:rPr>
              <a:t>2 alpha and 2 gamma chains 2%.</a:t>
            </a:r>
          </a:p>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504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8586" y="0"/>
            <a:ext cx="6769630" cy="6877512"/>
          </a:xfrm>
          <a:prstGeom prst="rect">
            <a:avLst/>
          </a:prstGeom>
        </p:spPr>
      </p:pic>
    </p:spTree>
    <p:extLst>
      <p:ext uri="{BB962C8B-B14F-4D97-AF65-F5344CB8AC3E}">
        <p14:creationId xmlns:p14="http://schemas.microsoft.com/office/powerpoint/2010/main" val="2321678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8683" y="1056443"/>
            <a:ext cx="4065973" cy="738664"/>
          </a:xfrm>
          <a:prstGeom prst="rect">
            <a:avLst/>
          </a:prstGeom>
          <a:noFill/>
        </p:spPr>
        <p:txBody>
          <a:bodyPr wrap="square" rtlCol="0">
            <a:spAutoFit/>
          </a:bodyPr>
          <a:lstStyle/>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2"/>
          <a:stretch>
            <a:fillRect/>
          </a:stretch>
        </p:blipFill>
        <p:spPr>
          <a:xfrm>
            <a:off x="2521259" y="1535837"/>
            <a:ext cx="4751422" cy="5188855"/>
          </a:xfrm>
          <a:prstGeom prst="rect">
            <a:avLst/>
          </a:prstGeom>
        </p:spPr>
      </p:pic>
      <p:sp>
        <p:nvSpPr>
          <p:cNvPr id="10" name="Rectangle 9"/>
          <p:cNvSpPr/>
          <p:nvPr/>
        </p:nvSpPr>
        <p:spPr>
          <a:xfrm>
            <a:off x="1841293" y="287002"/>
            <a:ext cx="6111353" cy="769441"/>
          </a:xfrm>
          <a:prstGeom prst="rect">
            <a:avLst/>
          </a:prstGeom>
        </p:spPr>
        <p:txBody>
          <a:bodyPr wrap="none">
            <a:spAutoFit/>
          </a:bodyPr>
          <a:lstStyle/>
          <a:p>
            <a:r>
              <a:rPr lang="en-US" sz="4400" b="1" dirty="0">
                <a:latin typeface="Segoe UI" panose="020B0502040204020203" pitchFamily="34" charset="0"/>
                <a:cs typeface="Segoe UI" panose="020B0502040204020203" pitchFamily="34" charset="0"/>
              </a:rPr>
              <a:t>Hemoglobin Synthesis</a:t>
            </a:r>
          </a:p>
        </p:txBody>
      </p:sp>
    </p:spTree>
    <p:extLst>
      <p:ext uri="{BB962C8B-B14F-4D97-AF65-F5344CB8AC3E}">
        <p14:creationId xmlns:p14="http://schemas.microsoft.com/office/powerpoint/2010/main" val="67007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41475"/>
            <a:ext cx="8229600" cy="4454525"/>
          </a:xfrm>
        </p:spPr>
        <p:txBody>
          <a:bodyPr/>
          <a:lstStyle/>
          <a:p>
            <a:pPr marL="0" indent="0">
              <a:buNone/>
            </a:pPr>
            <a:r>
              <a:rPr lang="en-US" dirty="0">
                <a:latin typeface="Segoe UI" panose="020B0502040204020203" pitchFamily="34" charset="0"/>
                <a:cs typeface="Segoe UI" panose="020B0502040204020203" pitchFamily="34" charset="0"/>
              </a:rPr>
              <a:t>In embryogenesis—hematopoiesis occurs in a </a:t>
            </a:r>
            <a:r>
              <a:rPr lang="en-US" dirty="0">
                <a:solidFill>
                  <a:srgbClr val="FF0000"/>
                </a:solidFill>
                <a:latin typeface="Segoe UI" panose="020B0502040204020203" pitchFamily="34" charset="0"/>
                <a:cs typeface="Segoe UI" panose="020B0502040204020203" pitchFamily="34" charset="0"/>
              </a:rPr>
              <a:t>spatial</a:t>
            </a:r>
            <a:r>
              <a:rPr lang="en-US" dirty="0">
                <a:latin typeface="Segoe UI" panose="020B0502040204020203" pitchFamily="34" charset="0"/>
                <a:cs typeface="Segoe UI" panose="020B0502040204020203" pitchFamily="34" charset="0"/>
              </a:rPr>
              <a:t> and </a:t>
            </a:r>
            <a:r>
              <a:rPr lang="en-US" dirty="0">
                <a:solidFill>
                  <a:srgbClr val="FF0000"/>
                </a:solidFill>
                <a:latin typeface="Segoe UI" panose="020B0502040204020203" pitchFamily="34" charset="0"/>
                <a:cs typeface="Segoe UI" panose="020B0502040204020203" pitchFamily="34" charset="0"/>
              </a:rPr>
              <a:t>temporal</a:t>
            </a:r>
            <a:r>
              <a:rPr lang="en-US" dirty="0">
                <a:latin typeface="Segoe UI" panose="020B0502040204020203" pitchFamily="34" charset="0"/>
                <a:cs typeface="Segoe UI" panose="020B0502040204020203" pitchFamily="34" charset="0"/>
              </a:rPr>
              <a:t> manner in </a:t>
            </a:r>
            <a:r>
              <a:rPr lang="en-US" dirty="0">
                <a:solidFill>
                  <a:srgbClr val="FF0000"/>
                </a:solidFill>
                <a:latin typeface="Segoe UI" panose="020B0502040204020203" pitchFamily="34" charset="0"/>
                <a:cs typeface="Segoe UI" panose="020B0502040204020203" pitchFamily="34" charset="0"/>
              </a:rPr>
              <a:t>3 distinct site(s)</a:t>
            </a:r>
            <a:r>
              <a:rPr lang="en-US" dirty="0">
                <a:latin typeface="Segoe UI" panose="020B0502040204020203" pitchFamily="34" charset="0"/>
                <a:cs typeface="Segoe UI" panose="020B0502040204020203" pitchFamily="34" charset="0"/>
              </a:rPr>
              <a:t>—</a:t>
            </a:r>
          </a:p>
          <a:p>
            <a:pPr marL="514350" indent="-514350">
              <a:buFont typeface="+mj-lt"/>
              <a:buAutoNum type="arabicPeriod"/>
            </a:pPr>
            <a:r>
              <a:rPr lang="en-US" dirty="0">
                <a:solidFill>
                  <a:srgbClr val="FF0000"/>
                </a:solidFill>
              </a:rPr>
              <a:t>Mesoblastic stage</a:t>
            </a:r>
            <a:r>
              <a:rPr lang="en-US" dirty="0"/>
              <a:t>: 2</a:t>
            </a:r>
            <a:r>
              <a:rPr lang="en-US" baseline="30000" dirty="0"/>
              <a:t>nd</a:t>
            </a:r>
            <a:r>
              <a:rPr lang="en-US" dirty="0"/>
              <a:t> week of embryogenesis, occurs in ‘blood islands’ located in the extraembryonic yolk sac—arises via hemangioblast precursor(s).</a:t>
            </a:r>
          </a:p>
          <a:p>
            <a:pPr lvl="1" indent="-342900"/>
            <a:r>
              <a:rPr lang="en-US" dirty="0"/>
              <a:t>RBCs</a:t>
            </a:r>
          </a:p>
          <a:p>
            <a:pPr lvl="1" indent="-342900"/>
            <a:r>
              <a:rPr lang="en-US" dirty="0"/>
              <a:t>Gower 1 Hgb (</a:t>
            </a:r>
            <a:r>
              <a:rPr lang="en-US" dirty="0">
                <a:sym typeface="Symbol" panose="05050102010706020507" pitchFamily="18" charset="2"/>
              </a:rPr>
              <a:t>22)</a:t>
            </a:r>
            <a:r>
              <a:rPr lang="en-US" dirty="0"/>
              <a:t>, Gower 2 Hgb (</a:t>
            </a:r>
            <a:r>
              <a:rPr lang="en-US" dirty="0">
                <a:sym typeface="Symbol" panose="05050102010706020507" pitchFamily="18" charset="2"/>
              </a:rPr>
              <a:t>22)</a:t>
            </a:r>
            <a:r>
              <a:rPr lang="en-US" dirty="0"/>
              <a:t>, and Portland Hgb (</a:t>
            </a:r>
            <a:r>
              <a:rPr lang="en-US" dirty="0">
                <a:sym typeface="Symbol" panose="05050102010706020507" pitchFamily="18" charset="2"/>
              </a:rPr>
              <a:t>22)</a:t>
            </a:r>
            <a:r>
              <a:rPr lang="en-US" dirty="0"/>
              <a:t>.</a:t>
            </a:r>
          </a:p>
          <a:p>
            <a:pPr marL="0" indent="0">
              <a:buNone/>
            </a:pPr>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Hematopoiesis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Normal Hemoglobin</a:t>
            </a:r>
          </a:p>
        </p:txBody>
      </p:sp>
      <p:sp>
        <p:nvSpPr>
          <p:cNvPr id="3" name="Content Placeholder 2"/>
          <p:cNvSpPr>
            <a:spLocks noGrp="1"/>
          </p:cNvSpPr>
          <p:nvPr>
            <p:ph sz="half" idx="1"/>
          </p:nvPr>
        </p:nvSpPr>
        <p:spPr>
          <a:xfrm>
            <a:off x="457200" y="1304123"/>
            <a:ext cx="8305060" cy="4454525"/>
          </a:xfrm>
        </p:spPr>
        <p:txBody>
          <a:bodyPr/>
          <a:lstStyle/>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rPr>
              <a:t>All normal Hgb is a heterotetramer of 2 alpha and 2 other globin chains;</a:t>
            </a:r>
          </a:p>
          <a:p>
            <a:pPr>
              <a:buFont typeface="Wingdings" panose="05000000000000000000" pitchFamily="2" charset="2"/>
              <a:buChar char="Ø"/>
            </a:pPr>
            <a:endParaRPr lang="en-US" sz="32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Hemoglobin A (</a:t>
            </a:r>
            <a:r>
              <a:rPr lang="en-US" dirty="0">
                <a:latin typeface="Segoe UI" panose="020B0502040204020203" pitchFamily="34" charset="0"/>
                <a:cs typeface="Segoe UI" panose="020B0502040204020203" pitchFamily="34" charset="0"/>
                <a:sym typeface="Symbol" panose="05050102010706020507" pitchFamily="18" charset="2"/>
              </a:rPr>
              <a:t>22) = 97%;</a:t>
            </a:r>
          </a:p>
          <a:p>
            <a:pPr>
              <a:buFont typeface="Wingdings" panose="05000000000000000000" pitchFamily="2" charset="2"/>
              <a:buChar char="Ø"/>
            </a:pPr>
            <a:endParaRPr lang="en-US" dirty="0">
              <a:latin typeface="Segoe UI" panose="020B0502040204020203" pitchFamily="34" charset="0"/>
              <a:cs typeface="Segoe UI" panose="020B0502040204020203" pitchFamily="34" charset="0"/>
              <a:sym typeface="Symbol" panose="05050102010706020507" pitchFamily="18" charset="2"/>
            </a:endParaRPr>
          </a:p>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Hemoglobin A2 (</a:t>
            </a:r>
            <a:r>
              <a:rPr lang="en-US" dirty="0">
                <a:latin typeface="Segoe UI" panose="020B0502040204020203" pitchFamily="34" charset="0"/>
                <a:cs typeface="Segoe UI" panose="020B0502040204020203" pitchFamily="34" charset="0"/>
                <a:sym typeface="Symbol" panose="05050102010706020507" pitchFamily="18" charset="2"/>
              </a:rPr>
              <a:t>22) = 2%;</a:t>
            </a:r>
          </a:p>
          <a:p>
            <a:pPr>
              <a:buFont typeface="Wingdings" panose="05000000000000000000" pitchFamily="2" charset="2"/>
              <a:buChar char="Ø"/>
            </a:pPr>
            <a:endParaRPr lang="en-US" dirty="0">
              <a:latin typeface="Segoe UI" panose="020B0502040204020203" pitchFamily="34" charset="0"/>
              <a:cs typeface="Segoe UI" panose="020B0502040204020203" pitchFamily="34" charset="0"/>
              <a:sym typeface="Symbol" panose="05050102010706020507" pitchFamily="18" charset="2"/>
            </a:endParaRPr>
          </a:p>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Hemoglobin F (fetal) [</a:t>
            </a:r>
            <a:r>
              <a:rPr lang="en-US" dirty="0">
                <a:latin typeface="Segoe UI" panose="020B0502040204020203" pitchFamily="34" charset="0"/>
                <a:cs typeface="Segoe UI" panose="020B0502040204020203" pitchFamily="34" charset="0"/>
                <a:sym typeface="Symbol" panose="05050102010706020507" pitchFamily="18" charset="2"/>
              </a:rPr>
              <a:t>22] =2%; except neonates.</a:t>
            </a:r>
          </a:p>
          <a:p>
            <a:pPr marL="0" indent="0">
              <a:buNone/>
            </a:pPr>
            <a:endParaRPr lang="en-US" sz="2800" dirty="0">
              <a:latin typeface="Segoe UI" panose="020B0502040204020203" pitchFamily="34" charset="0"/>
              <a:cs typeface="Segoe UI" panose="020B0502040204020203" pitchFamily="34" charset="0"/>
            </a:endParaRPr>
          </a:p>
          <a:p>
            <a:pPr>
              <a:buFont typeface="Wingdings" panose="05000000000000000000" pitchFamily="2" charset="2"/>
              <a:buChar char="Ø"/>
            </a:pP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7075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Abnormal Hemoglobin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Normal: 4 globins + 4 Heme (each with ferrous [Fe2+]);</a:t>
            </a:r>
          </a:p>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Abnormal globin = </a:t>
            </a:r>
            <a:r>
              <a:rPr lang="en-US" b="1" dirty="0">
                <a:latin typeface="Segoe UI" panose="020B0502040204020203" pitchFamily="34" charset="0"/>
                <a:cs typeface="Segoe UI" panose="020B0502040204020203" pitchFamily="34" charset="0"/>
              </a:rPr>
              <a:t>HEMOGLOBINOPATHY</a:t>
            </a:r>
          </a:p>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Amino acid substitution of Valine for normal Glutamate in the 6</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position of the </a:t>
            </a:r>
            <a:r>
              <a:rPr lang="en-US" dirty="0">
                <a:latin typeface="Segoe UI" panose="020B0502040204020203" pitchFamily="34" charset="0"/>
                <a:cs typeface="Segoe UI" panose="020B0502040204020203" pitchFamily="34" charset="0"/>
                <a:sym typeface="Symbol" panose="05050102010706020507" pitchFamily="18" charset="2"/>
              </a:rPr>
              <a:t> globin polypeptide;</a:t>
            </a:r>
          </a:p>
          <a:p>
            <a:pPr>
              <a:buFont typeface="Wingdings" panose="05000000000000000000" pitchFamily="2" charset="2"/>
              <a:buChar char="Ø"/>
            </a:pPr>
            <a:r>
              <a:rPr lang="en-US" dirty="0">
                <a:latin typeface="Segoe UI" panose="020B0502040204020203" pitchFamily="34" charset="0"/>
                <a:cs typeface="Segoe UI" panose="020B0502040204020203" pitchFamily="34" charset="0"/>
                <a:sym typeface="Symbol" panose="05050102010706020507" pitchFamily="18" charset="2"/>
              </a:rPr>
              <a:t>Substitution leads to </a:t>
            </a:r>
            <a:r>
              <a:rPr lang="en-US" dirty="0">
                <a:latin typeface="Segoe UI" panose="020B0502040204020203" pitchFamily="34" charset="0"/>
                <a:cs typeface="Segoe UI" panose="020B0502040204020203" pitchFamily="34" charset="0"/>
                <a:sym typeface="Wingdings" panose="05000000000000000000" pitchFamily="2" charset="2"/>
              </a:rPr>
              <a:t> HGB ‘S’ = sickle cell.</a:t>
            </a:r>
          </a:p>
          <a:p>
            <a:pPr>
              <a:buFont typeface="Wingdings" panose="05000000000000000000" pitchFamily="2" charset="2"/>
              <a:buChar char="Ø"/>
            </a:pPr>
            <a:r>
              <a:rPr lang="en-US" dirty="0">
                <a:latin typeface="Segoe UI" panose="020B0502040204020203" pitchFamily="34" charset="0"/>
                <a:cs typeface="Segoe UI" panose="020B0502040204020203" pitchFamily="34" charset="0"/>
                <a:sym typeface="Wingdings" panose="05000000000000000000" pitchFamily="2" charset="2"/>
              </a:rPr>
              <a:t>Decreased globin production  Thalassemia (decreased </a:t>
            </a:r>
            <a:r>
              <a:rPr lang="en-US" dirty="0">
                <a:latin typeface="Segoe UI" panose="020B0502040204020203" pitchFamily="34" charset="0"/>
                <a:cs typeface="Segoe UI" panose="020B0502040204020203" pitchFamily="34" charset="0"/>
                <a:sym typeface="Symbol" panose="05050102010706020507" pitchFamily="18" charset="2"/>
              </a:rPr>
              <a:t> chain gene) </a:t>
            </a:r>
            <a:r>
              <a:rPr lang="en-US" dirty="0">
                <a:latin typeface="Segoe UI" panose="020B0502040204020203" pitchFamily="34" charset="0"/>
                <a:cs typeface="Segoe UI" panose="020B0502040204020203" pitchFamily="34" charset="0"/>
                <a:sym typeface="Wingdings" panose="05000000000000000000" pitchFamily="2" charset="2"/>
              </a:rPr>
              <a:t> </a:t>
            </a:r>
            <a:r>
              <a:rPr lang="en-US" dirty="0">
                <a:latin typeface="Segoe UI" panose="020B0502040204020203" pitchFamily="34" charset="0"/>
                <a:cs typeface="Segoe UI" panose="020B0502040204020203" pitchFamily="34" charset="0"/>
                <a:sym typeface="Symbol" panose="05050102010706020507" pitchFamily="18" charset="2"/>
              </a:rPr>
              <a:t>-</a:t>
            </a:r>
            <a:r>
              <a:rPr lang="en-US" dirty="0">
                <a:latin typeface="Segoe UI" panose="020B0502040204020203" pitchFamily="34" charset="0"/>
                <a:cs typeface="Segoe UI" panose="020B0502040204020203" pitchFamily="34" charset="0"/>
                <a:sym typeface="Wingdings" panose="05000000000000000000" pitchFamily="2" charset="2"/>
              </a:rPr>
              <a:t>Thalassemia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9812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Rate of Hgb Synthesis</a:t>
            </a:r>
            <a:endParaRPr lang="en-US" dirty="0"/>
          </a:p>
        </p:txBody>
      </p:sp>
      <p:sp>
        <p:nvSpPr>
          <p:cNvPr id="3" name="Content Placeholder 2"/>
          <p:cNvSpPr>
            <a:spLocks noGrp="1"/>
          </p:cNvSpPr>
          <p:nvPr>
            <p:ph idx="1"/>
          </p:nvPr>
        </p:nvSpPr>
        <p:spPr>
          <a:xfrm>
            <a:off x="445294" y="1508310"/>
            <a:ext cx="8229599" cy="4454525"/>
          </a:xfrm>
        </p:spPr>
        <p:txBody>
          <a:bodyPr/>
          <a:lstStyle/>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rPr>
              <a:t>Rate of globin synthesis is proportional to the rate of porphyrin synthesis and vice versa (i.e., negative feedback loop).</a:t>
            </a:r>
          </a:p>
          <a:p>
            <a:pPr>
              <a:buFont typeface="Wingdings" panose="05000000000000000000" pitchFamily="2" charset="2"/>
              <a:buChar char="Ø"/>
            </a:pPr>
            <a:endParaRPr lang="en-US" sz="32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rPr>
              <a:t>Iron different; if either globin or porphyrin production is impaired Fe2+ will </a:t>
            </a:r>
            <a:r>
              <a:rPr lang="en-US" sz="3200" dirty="0">
                <a:latin typeface="Segoe UI" panose="020B0502040204020203" pitchFamily="34" charset="0"/>
                <a:cs typeface="Segoe UI" panose="020B0502040204020203" pitchFamily="34" charset="0"/>
                <a:sym typeface="Wingdings" panose="05000000000000000000" pitchFamily="2" charset="2"/>
              </a:rPr>
              <a:t> </a:t>
            </a:r>
            <a:r>
              <a:rPr lang="en-US" sz="3200" b="1" dirty="0">
                <a:latin typeface="Segoe UI" panose="020B0502040204020203" pitchFamily="34" charset="0"/>
                <a:cs typeface="Segoe UI" panose="020B0502040204020203" pitchFamily="34" charset="0"/>
                <a:sym typeface="Wingdings" panose="05000000000000000000" pitchFamily="2" charset="2"/>
              </a:rPr>
              <a:t>ferritin aggregation</a:t>
            </a:r>
            <a:r>
              <a:rPr lang="en-US" sz="3200" dirty="0">
                <a:latin typeface="Segoe UI" panose="020B0502040204020203" pitchFamily="34" charset="0"/>
                <a:cs typeface="Segoe UI" panose="020B0502040204020203" pitchFamily="34" charset="0"/>
                <a:sym typeface="Wingdings" panose="05000000000000000000" pitchFamily="2" charset="2"/>
              </a:rPr>
              <a:t>.</a:t>
            </a:r>
          </a:p>
        </p:txBody>
      </p:sp>
    </p:spTree>
    <p:extLst>
      <p:ext uri="{BB962C8B-B14F-4D97-AF65-F5344CB8AC3E}">
        <p14:creationId xmlns:p14="http://schemas.microsoft.com/office/powerpoint/2010/main" val="2650077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3200" dirty="0">
                <a:latin typeface="Segoe UI" panose="020B0502040204020203" pitchFamily="34" charset="0"/>
                <a:cs typeface="Segoe UI" panose="020B0502040204020203" pitchFamily="34" charset="0"/>
              </a:rPr>
              <a:t>RBCs need energy for metabolic processes of approximately ~120/day, a 200-300 mile trek through the body via circulation;</a:t>
            </a:r>
          </a:p>
          <a:p>
            <a:pPr lvl="1"/>
            <a:r>
              <a:rPr lang="en-US" sz="3200" dirty="0">
                <a:latin typeface="Segoe UI" panose="020B0502040204020203" pitchFamily="34" charset="0"/>
                <a:cs typeface="Segoe UI" panose="020B0502040204020203" pitchFamily="34" charset="0"/>
              </a:rPr>
              <a:t>Main pathway – Glycolysis</a:t>
            </a:r>
          </a:p>
          <a:p>
            <a:pPr lvl="2"/>
            <a:r>
              <a:rPr lang="en-US" sz="2800" dirty="0">
                <a:latin typeface="Segoe UI" panose="020B0502040204020203" pitchFamily="34" charset="0"/>
                <a:cs typeface="Segoe UI" panose="020B0502040204020203" pitchFamily="34" charset="0"/>
              </a:rPr>
              <a:t>~90% of energy generated for RBCs is through anaerobic breakdown of glucose;</a:t>
            </a:r>
          </a:p>
          <a:p>
            <a:pPr lvl="2"/>
            <a:r>
              <a:rPr lang="en-US" sz="2800" dirty="0">
                <a:latin typeface="Segoe UI" panose="020B0502040204020203" pitchFamily="34" charset="0"/>
                <a:cs typeface="Segoe UI" panose="020B0502040204020203" pitchFamily="34" charset="0"/>
              </a:rPr>
              <a:t>Primary source of ATP with net gain of 2 molecules of ATP per glucose molecule.</a:t>
            </a:r>
          </a:p>
        </p:txBody>
      </p:sp>
      <p:sp>
        <p:nvSpPr>
          <p:cNvPr id="3" name="Title 2"/>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RBC Metabolic Pathways</a:t>
            </a:r>
          </a:p>
        </p:txBody>
      </p:sp>
    </p:spTree>
    <p:extLst>
      <p:ext uri="{BB962C8B-B14F-4D97-AF65-F5344CB8AC3E}">
        <p14:creationId xmlns:p14="http://schemas.microsoft.com/office/powerpoint/2010/main" val="4137702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Segoe UI" panose="020B0502040204020203" pitchFamily="34" charset="0"/>
                <a:cs typeface="Segoe UI" panose="020B0502040204020203" pitchFamily="34" charset="0"/>
              </a:rPr>
              <a:t>RBC Metabolic Pathways</a:t>
            </a:r>
            <a:endParaRPr lang="en-US" sz="32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r>
              <a:rPr lang="en-US" dirty="0">
                <a:latin typeface="Segoe UI" panose="020B0502040204020203" pitchFamily="34" charset="0"/>
                <a:cs typeface="Segoe UI" panose="020B0502040204020203" pitchFamily="34" charset="0"/>
              </a:rPr>
              <a:t>Efficiency low but adequate for RBCs;</a:t>
            </a:r>
          </a:p>
          <a:p>
            <a:pPr lvl="1"/>
            <a:r>
              <a:rPr lang="en-US" dirty="0">
                <a:latin typeface="Segoe UI" panose="020B0502040204020203" pitchFamily="34" charset="0"/>
                <a:cs typeface="Segoe UI" panose="020B0502040204020203" pitchFamily="34" charset="0"/>
              </a:rPr>
              <a:t>Minute ability to metabolize fatty acids or amino acids;</a:t>
            </a:r>
          </a:p>
          <a:p>
            <a:pPr lvl="1"/>
            <a:r>
              <a:rPr lang="en-US" dirty="0">
                <a:latin typeface="Segoe UI" panose="020B0502040204020203" pitchFamily="34" charset="0"/>
                <a:cs typeface="Segoe UI" panose="020B0502040204020203" pitchFamily="34" charset="0"/>
              </a:rPr>
              <a:t>Mature RBCs – no mitochondria for respiratory chain phosphorylation;</a:t>
            </a:r>
          </a:p>
          <a:p>
            <a:pPr lvl="1"/>
            <a:r>
              <a:rPr lang="en-US" dirty="0">
                <a:latin typeface="Segoe UI" panose="020B0502040204020203" pitchFamily="34" charset="0"/>
                <a:cs typeface="Segoe UI" panose="020B0502040204020203" pitchFamily="34" charset="0"/>
              </a:rPr>
              <a:t>Also generates NADH useful to RBCs;</a:t>
            </a:r>
          </a:p>
          <a:p>
            <a:pPr lvl="1"/>
            <a:r>
              <a:rPr lang="en-US" dirty="0">
                <a:latin typeface="Segoe UI" panose="020B0502040204020203" pitchFamily="34" charset="0"/>
                <a:cs typeface="Segoe UI" panose="020B0502040204020203" pitchFamily="34" charset="0"/>
              </a:rPr>
              <a:t>RBC function is to deliver oxygen so it would defeat the purpose if degraded for energetic purposes.</a:t>
            </a:r>
          </a:p>
        </p:txBody>
      </p:sp>
    </p:spTree>
    <p:extLst>
      <p:ext uri="{BB962C8B-B14F-4D97-AF65-F5344CB8AC3E}">
        <p14:creationId xmlns:p14="http://schemas.microsoft.com/office/powerpoint/2010/main" val="2483928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4311" y="162004"/>
            <a:ext cx="5525102" cy="646331"/>
          </a:xfrm>
          <a:prstGeom prst="rect">
            <a:avLst/>
          </a:prstGeom>
        </p:spPr>
        <p:txBody>
          <a:bodyPr wrap="none">
            <a:spAutoFit/>
          </a:bodyPr>
          <a:lstStyle/>
          <a:p>
            <a:r>
              <a:rPr lang="en-US" sz="3600" b="1" dirty="0">
                <a:latin typeface="Segoe UI" panose="020B0502040204020203" pitchFamily="34" charset="0"/>
                <a:cs typeface="Segoe UI" panose="020B0502040204020203" pitchFamily="34" charset="0"/>
              </a:rPr>
              <a:t>Energetic needs of RBCs </a:t>
            </a:r>
            <a:endParaRPr lang="en-US" sz="3600" dirty="0"/>
          </a:p>
        </p:txBody>
      </p:sp>
      <p:pic>
        <p:nvPicPr>
          <p:cNvPr id="4" name="Picture 3"/>
          <p:cNvPicPr>
            <a:picLocks noChangeAspect="1"/>
          </p:cNvPicPr>
          <p:nvPr/>
        </p:nvPicPr>
        <p:blipFill>
          <a:blip r:embed="rId2"/>
          <a:stretch>
            <a:fillRect/>
          </a:stretch>
        </p:blipFill>
        <p:spPr>
          <a:xfrm>
            <a:off x="5655822" y="808335"/>
            <a:ext cx="3287182" cy="5896140"/>
          </a:xfrm>
          <a:prstGeom prst="rect">
            <a:avLst/>
          </a:prstGeom>
        </p:spPr>
      </p:pic>
      <p:sp>
        <p:nvSpPr>
          <p:cNvPr id="5" name="TextBox 4"/>
          <p:cNvSpPr txBox="1"/>
          <p:nvPr/>
        </p:nvSpPr>
        <p:spPr>
          <a:xfrm>
            <a:off x="461639" y="1039155"/>
            <a:ext cx="4935984" cy="4524315"/>
          </a:xfrm>
          <a:prstGeom prst="rect">
            <a:avLst/>
          </a:prstGeom>
          <a:noFill/>
        </p:spPr>
        <p:txBody>
          <a:bodyPr wrap="square" rtlCol="0">
            <a:spAutoFit/>
          </a:bodyPr>
          <a:lstStyle/>
          <a:p>
            <a:r>
              <a:rPr lang="en-US" dirty="0" err="1" smtClean="0">
                <a:latin typeface="Segoe UI" panose="020B0502040204020203" pitchFamily="34" charset="0"/>
                <a:cs typeface="Segoe UI" panose="020B0502040204020203" pitchFamily="34" charset="0"/>
              </a:rPr>
              <a:t>ATPases</a:t>
            </a:r>
            <a:r>
              <a:rPr lang="en-US" dirty="0" smtClean="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(i.e., Na+/K+ ATPase) and other pumps of the RBC membrane (Na+, K+, Ca2+ flux).</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Maintain lipid composition of membrane.</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Maintain membrane resilience and bi-concave shape.</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Review Embden-Myerhoff Pathway (glycolysis) </a:t>
            </a:r>
            <a:r>
              <a:rPr lang="en-US" dirty="0">
                <a:latin typeface="Segoe UI" panose="020B0502040204020203" pitchFamily="34" charset="0"/>
                <a:cs typeface="Segoe UI" panose="020B0502040204020203" pitchFamily="34" charset="0"/>
                <a:sym typeface="Wingdings" panose="05000000000000000000" pitchFamily="2" charset="2"/>
              </a:rPr>
              <a:t></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141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3 Ancillary EMP Pathways in RBCs</a:t>
            </a:r>
          </a:p>
        </p:txBody>
      </p:sp>
      <p:sp>
        <p:nvSpPr>
          <p:cNvPr id="3" name="Content Placeholder 2"/>
          <p:cNvSpPr>
            <a:spLocks noGrp="1"/>
          </p:cNvSpPr>
          <p:nvPr>
            <p:ph sz="half" idx="1"/>
          </p:nvPr>
        </p:nvSpPr>
        <p:spPr>
          <a:xfrm>
            <a:off x="457200" y="1641475"/>
            <a:ext cx="8429348" cy="4454525"/>
          </a:xfrm>
        </p:spPr>
        <p:txBody>
          <a:bodyPr/>
          <a:lstStyle/>
          <a:p>
            <a:pPr marL="0" indent="0">
              <a:buNone/>
            </a:pPr>
            <a:r>
              <a:rPr lang="en-US" sz="2400" dirty="0">
                <a:latin typeface="Segoe UI" panose="020B0502040204020203" pitchFamily="34" charset="0"/>
                <a:cs typeface="Segoe UI" panose="020B0502040204020203" pitchFamily="34" charset="0"/>
              </a:rPr>
              <a:t>1. </a:t>
            </a:r>
            <a:r>
              <a:rPr lang="en-US" sz="2400" b="1" dirty="0">
                <a:latin typeface="Segoe UI" panose="020B0502040204020203" pitchFamily="34" charset="0"/>
                <a:cs typeface="Segoe UI" panose="020B0502040204020203" pitchFamily="34" charset="0"/>
              </a:rPr>
              <a:t>Hexose monophosphate shunt </a:t>
            </a:r>
            <a:r>
              <a:rPr lang="en-US" sz="2400" dirty="0">
                <a:latin typeface="Segoe UI" panose="020B0502040204020203" pitchFamily="34" charset="0"/>
                <a:cs typeface="Segoe UI" panose="020B0502040204020203" pitchFamily="34" charset="0"/>
              </a:rPr>
              <a:t>(pentose phosphate pathway)</a:t>
            </a:r>
          </a:p>
          <a:p>
            <a:r>
              <a:rPr lang="en-US" sz="2400" dirty="0">
                <a:latin typeface="Segoe UI" panose="020B0502040204020203" pitchFamily="34" charset="0"/>
                <a:cs typeface="Segoe UI" panose="020B0502040204020203" pitchFamily="34" charset="0"/>
              </a:rPr>
              <a:t>Primary defense when ameliorating oxidative stress.</a:t>
            </a:r>
          </a:p>
          <a:p>
            <a:r>
              <a:rPr lang="en-US" sz="2400" dirty="0">
                <a:latin typeface="Segoe UI" panose="020B0502040204020203" pitchFamily="34" charset="0"/>
                <a:cs typeface="Segoe UI" panose="020B0502040204020203" pitchFamily="34" charset="0"/>
              </a:rPr>
              <a:t>Increased shunting of hexoses from glycolytic pathway.</a:t>
            </a:r>
          </a:p>
          <a:p>
            <a:r>
              <a:rPr lang="en-US" sz="2400" dirty="0">
                <a:latin typeface="Segoe UI" panose="020B0502040204020203" pitchFamily="34" charset="0"/>
                <a:cs typeface="Segoe UI" panose="020B0502040204020203" pitchFamily="34" charset="0"/>
              </a:rPr>
              <a:t>Specific enzymes </a:t>
            </a:r>
            <a:r>
              <a:rPr lang="en-US" sz="2400" dirty="0">
                <a:latin typeface="Segoe UI" panose="020B0502040204020203" pitchFamily="34" charset="0"/>
                <a:cs typeface="Segoe UI" panose="020B0502040204020203" pitchFamily="34" charset="0"/>
                <a:sym typeface="Wingdings" panose="05000000000000000000" pitchFamily="2" charset="2"/>
              </a:rPr>
              <a:t> G6PD key enzyme and G6PD (common)</a:t>
            </a:r>
          </a:p>
          <a:p>
            <a:r>
              <a:rPr lang="en-US" sz="2400" dirty="0">
                <a:latin typeface="Segoe UI" panose="020B0502040204020203" pitchFamily="34" charset="0"/>
                <a:cs typeface="Segoe UI" panose="020B0502040204020203" pitchFamily="34" charset="0"/>
                <a:sym typeface="Wingdings" panose="05000000000000000000" pitchFamily="2" charset="2"/>
              </a:rPr>
              <a:t>Oxidative drugs (such as anti-malarial drugs);</a:t>
            </a:r>
          </a:p>
          <a:p>
            <a:r>
              <a:rPr lang="en-US" sz="2400" dirty="0">
                <a:latin typeface="Segoe UI" panose="020B0502040204020203" pitchFamily="34" charset="0"/>
                <a:cs typeface="Segoe UI" panose="020B0502040204020203" pitchFamily="34" charset="0"/>
                <a:sym typeface="Wingdings" panose="05000000000000000000" pitchFamily="2" charset="2"/>
              </a:rPr>
              <a:t>Hgb ppt in presence of oxidative injury  Heinz bodies.</a:t>
            </a:r>
          </a:p>
          <a:p>
            <a:pPr marL="0" indent="0">
              <a:buNone/>
            </a:pPr>
            <a:endParaRPr lang="en-US" sz="2400" dirty="0"/>
          </a:p>
        </p:txBody>
      </p:sp>
    </p:spTree>
    <p:extLst>
      <p:ext uri="{BB962C8B-B14F-4D97-AF65-F5344CB8AC3E}">
        <p14:creationId xmlns:p14="http://schemas.microsoft.com/office/powerpoint/2010/main" val="3163953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4311" y="162004"/>
            <a:ext cx="5525102" cy="646331"/>
          </a:xfrm>
          <a:prstGeom prst="rect">
            <a:avLst/>
          </a:prstGeom>
        </p:spPr>
        <p:txBody>
          <a:bodyPr wrap="none">
            <a:spAutoFit/>
          </a:bodyPr>
          <a:lstStyle/>
          <a:p>
            <a:r>
              <a:rPr lang="en-US" sz="3600" b="1" dirty="0">
                <a:latin typeface="Segoe UI" panose="020B0502040204020203" pitchFamily="34" charset="0"/>
                <a:cs typeface="Segoe UI" panose="020B0502040204020203" pitchFamily="34" charset="0"/>
              </a:rPr>
              <a:t>Energetic needs of RBCs </a:t>
            </a:r>
            <a:endParaRPr lang="en-US" sz="3600" dirty="0"/>
          </a:p>
        </p:txBody>
      </p:sp>
      <p:pic>
        <p:nvPicPr>
          <p:cNvPr id="2" name="Picture 1"/>
          <p:cNvPicPr>
            <a:picLocks noChangeAspect="1"/>
          </p:cNvPicPr>
          <p:nvPr/>
        </p:nvPicPr>
        <p:blipFill>
          <a:blip r:embed="rId2"/>
          <a:stretch>
            <a:fillRect/>
          </a:stretch>
        </p:blipFill>
        <p:spPr>
          <a:xfrm>
            <a:off x="2177814" y="808335"/>
            <a:ext cx="4718095" cy="5774049"/>
          </a:xfrm>
          <a:prstGeom prst="rect">
            <a:avLst/>
          </a:prstGeom>
        </p:spPr>
      </p:pic>
      <p:sp>
        <p:nvSpPr>
          <p:cNvPr id="6" name="Oval 5"/>
          <p:cNvSpPr/>
          <p:nvPr/>
        </p:nvSpPr>
        <p:spPr>
          <a:xfrm>
            <a:off x="2539014" y="808335"/>
            <a:ext cx="3977196" cy="1988131"/>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54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087" y="137348"/>
            <a:ext cx="5415377" cy="6571517"/>
          </a:xfrm>
          <a:prstGeom prst="rect">
            <a:avLst/>
          </a:prstGeom>
        </p:spPr>
      </p:pic>
    </p:spTree>
    <p:extLst>
      <p:ext uri="{BB962C8B-B14F-4D97-AF65-F5344CB8AC3E}">
        <p14:creationId xmlns:p14="http://schemas.microsoft.com/office/powerpoint/2010/main" val="1506096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3 Ancillary EMP Pathways in RBCs</a:t>
            </a:r>
            <a:endParaRPr lang="en-US" dirty="0"/>
          </a:p>
        </p:txBody>
      </p:sp>
      <p:sp>
        <p:nvSpPr>
          <p:cNvPr id="3" name="Content Placeholder 2"/>
          <p:cNvSpPr>
            <a:spLocks noGrp="1"/>
          </p:cNvSpPr>
          <p:nvPr>
            <p:ph sz="half" idx="1"/>
          </p:nvPr>
        </p:nvSpPr>
        <p:spPr>
          <a:xfrm>
            <a:off x="457200" y="1641475"/>
            <a:ext cx="8229600" cy="4945756"/>
          </a:xfrm>
        </p:spPr>
        <p:txBody>
          <a:bodyPr/>
          <a:lstStyle/>
          <a:p>
            <a:pPr marL="0" indent="0">
              <a:buNone/>
            </a:pPr>
            <a:r>
              <a:rPr lang="en-US" sz="2400" dirty="0">
                <a:latin typeface="Segoe UI" panose="020B0502040204020203" pitchFamily="34" charset="0"/>
                <a:cs typeface="Segoe UI" panose="020B0502040204020203" pitchFamily="34" charset="0"/>
              </a:rPr>
              <a:t>2. Methemoglobin reductase pathway (Cyt-B5 reductase) [major pathway]</a:t>
            </a:r>
          </a:p>
          <a:p>
            <a:pPr marL="0" indent="0">
              <a:buNone/>
            </a:pPr>
            <a:r>
              <a:rPr lang="en-US" sz="2400" dirty="0">
                <a:latin typeface="Segoe UI" panose="020B0502040204020203" pitchFamily="34" charset="0"/>
                <a:cs typeface="Segoe UI" panose="020B0502040204020203" pitchFamily="34" charset="0"/>
              </a:rPr>
              <a:t>NADH methemoglobin reductase (minor pathway).</a:t>
            </a:r>
          </a:p>
          <a:p>
            <a:r>
              <a:rPr lang="en-US" sz="2400" dirty="0">
                <a:latin typeface="Segoe UI" panose="020B0502040204020203" pitchFamily="34" charset="0"/>
                <a:cs typeface="Segoe UI" panose="020B0502040204020203" pitchFamily="34" charset="0"/>
                <a:sym typeface="Wingdings" panose="05000000000000000000" pitchFamily="2" charset="2"/>
              </a:rPr>
              <a:t>Trace amounts of Met-Hgb is continuously formed in the RBCs (this is normal as it is further reduced)</a:t>
            </a: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Hgb </a:t>
            </a:r>
            <a:r>
              <a:rPr lang="en-US" sz="2400" dirty="0">
                <a:latin typeface="Segoe UI" panose="020B0502040204020203" pitchFamily="34" charset="0"/>
                <a:cs typeface="Segoe UI" panose="020B0502040204020203" pitchFamily="34" charset="0"/>
                <a:sym typeface="Wingdings" panose="05000000000000000000" pitchFamily="2" charset="2"/>
              </a:rPr>
              <a:t> Fe2+ (ferrous/oxidized state)  Met-Hgb (ferric/reduced state) Fe3+.</a:t>
            </a:r>
          </a:p>
          <a:p>
            <a:r>
              <a:rPr lang="en-US" sz="2400" dirty="0">
                <a:latin typeface="Segoe UI" panose="020B0502040204020203" pitchFamily="34" charset="0"/>
                <a:cs typeface="Segoe UI" panose="020B0502040204020203" pitchFamily="34" charset="0"/>
                <a:sym typeface="Wingdings" panose="05000000000000000000" pitchFamily="2" charset="2"/>
              </a:rPr>
              <a:t>Met-Hgb is nonfunctional form of Hgb (deoxy- Hgb).</a:t>
            </a:r>
          </a:p>
          <a:p>
            <a:r>
              <a:rPr lang="en-US" sz="2400" dirty="0">
                <a:latin typeface="Segoe UI" panose="020B0502040204020203" pitchFamily="34" charset="0"/>
                <a:cs typeface="Segoe UI" panose="020B0502040204020203" pitchFamily="34" charset="0"/>
                <a:sym typeface="Wingdings" panose="05000000000000000000" pitchFamily="2" charset="2"/>
              </a:rPr>
              <a:t>Normally &lt; 1%.</a:t>
            </a:r>
          </a:p>
          <a:p>
            <a:r>
              <a:rPr lang="en-US" sz="2400" dirty="0">
                <a:latin typeface="Segoe UI" panose="020B0502040204020203" pitchFamily="34" charset="0"/>
                <a:cs typeface="Segoe UI" panose="020B0502040204020203" pitchFamily="34" charset="0"/>
                <a:sym typeface="Wingdings" panose="05000000000000000000" pitchFamily="2" charset="2"/>
              </a:rPr>
              <a:t>Lesser extent—Vitamin C and glutathione enzyme systems.</a:t>
            </a:r>
          </a:p>
          <a:p>
            <a:pPr marL="0" indent="0">
              <a:buNone/>
            </a:pPr>
            <a:endParaRPr lang="en-US" dirty="0">
              <a:sym typeface="Wingdings" panose="05000000000000000000" pitchFamily="2" charset="2"/>
            </a:endParaRPr>
          </a:p>
        </p:txBody>
      </p:sp>
    </p:spTree>
    <p:extLst>
      <p:ext uri="{BB962C8B-B14F-4D97-AF65-F5344CB8AC3E}">
        <p14:creationId xmlns:p14="http://schemas.microsoft.com/office/powerpoint/2010/main" val="321987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255" y="494893"/>
            <a:ext cx="5932512" cy="6028011"/>
          </a:xfrm>
          <a:prstGeom prst="rect">
            <a:avLst/>
          </a:prstGeom>
        </p:spPr>
      </p:pic>
    </p:spTree>
    <p:extLst>
      <p:ext uri="{BB962C8B-B14F-4D97-AF65-F5344CB8AC3E}">
        <p14:creationId xmlns:p14="http://schemas.microsoft.com/office/powerpoint/2010/main" val="2902779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3 Ancillary EMP Pathways in RBCs</a:t>
            </a:r>
            <a:endParaRPr lang="en-US" dirty="0"/>
          </a:p>
        </p:txBody>
      </p:sp>
      <p:sp>
        <p:nvSpPr>
          <p:cNvPr id="3" name="Content Placeholder 2"/>
          <p:cNvSpPr>
            <a:spLocks noGrp="1"/>
          </p:cNvSpPr>
          <p:nvPr>
            <p:ph sz="half" idx="1"/>
          </p:nvPr>
        </p:nvSpPr>
        <p:spPr>
          <a:xfrm>
            <a:off x="457200" y="1641475"/>
            <a:ext cx="8229600" cy="4454525"/>
          </a:xfrm>
        </p:spPr>
        <p:txBody>
          <a:bodyPr/>
          <a:lstStyle/>
          <a:p>
            <a:pPr marL="0" indent="0">
              <a:buNone/>
            </a:pPr>
            <a:r>
              <a:rPr lang="en-US" dirty="0">
                <a:latin typeface="Segoe UI" panose="020B0502040204020203" pitchFamily="34" charset="0"/>
                <a:cs typeface="Segoe UI" panose="020B0502040204020203" pitchFamily="34" charset="0"/>
              </a:rPr>
              <a:t>3. </a:t>
            </a:r>
            <a:r>
              <a:rPr lang="en-US" dirty="0" err="1">
                <a:latin typeface="Segoe UI" panose="020B0502040204020203" pitchFamily="34" charset="0"/>
                <a:cs typeface="Segoe UI" panose="020B0502040204020203" pitchFamily="34" charset="0"/>
              </a:rPr>
              <a:t>Luebering</a:t>
            </a:r>
            <a:r>
              <a:rPr lang="en-US" dirty="0">
                <a:latin typeface="Segoe UI" panose="020B0502040204020203" pitchFamily="34" charset="0"/>
                <a:cs typeface="Segoe UI" panose="020B0502040204020203" pitchFamily="34" charset="0"/>
              </a:rPr>
              <a:t>-Rapaport </a:t>
            </a:r>
          </a:p>
          <a:p>
            <a:r>
              <a:rPr lang="en-US" dirty="0">
                <a:latin typeface="Segoe UI" panose="020B0502040204020203" pitchFamily="34" charset="0"/>
                <a:cs typeface="Segoe UI" panose="020B0502040204020203" pitchFamily="34" charset="0"/>
              </a:rPr>
              <a:t>Hgb </a:t>
            </a:r>
            <a:r>
              <a:rPr lang="en-US" dirty="0">
                <a:latin typeface="Segoe UI" panose="020B0502040204020203" pitchFamily="34" charset="0"/>
                <a:cs typeface="Segoe UI" panose="020B0502040204020203" pitchFamily="34" charset="0"/>
                <a:sym typeface="Wingdings" panose="05000000000000000000" pitchFamily="2" charset="2"/>
              </a:rPr>
              <a:t> Fe2+ (ferrous/oxidized state)  Met-Hgb (ferric/reduced state) Fe3+.</a:t>
            </a:r>
          </a:p>
          <a:p>
            <a:r>
              <a:rPr lang="en-US" dirty="0">
                <a:latin typeface="Segoe UI" panose="020B0502040204020203" pitchFamily="34" charset="0"/>
                <a:cs typeface="Segoe UI" panose="020B0502040204020203" pitchFamily="34" charset="0"/>
                <a:sym typeface="Wingdings" panose="05000000000000000000" pitchFamily="2" charset="2"/>
              </a:rPr>
              <a:t>Met-Hgb is nonfunctional form of Hgb (deoxy Hgb).</a:t>
            </a:r>
          </a:p>
          <a:p>
            <a:r>
              <a:rPr lang="en-US" dirty="0">
                <a:latin typeface="Segoe UI" panose="020B0502040204020203" pitchFamily="34" charset="0"/>
                <a:cs typeface="Segoe UI" panose="020B0502040204020203" pitchFamily="34" charset="0"/>
                <a:sym typeface="Wingdings" panose="05000000000000000000" pitchFamily="2" charset="2"/>
              </a:rPr>
              <a:t>Normally &lt; 1%.</a:t>
            </a:r>
          </a:p>
          <a:p>
            <a:r>
              <a:rPr lang="en-US" dirty="0">
                <a:latin typeface="Segoe UI" panose="020B0502040204020203" pitchFamily="34" charset="0"/>
                <a:cs typeface="Segoe UI" panose="020B0502040204020203" pitchFamily="34" charset="0"/>
                <a:sym typeface="Wingdings" panose="05000000000000000000" pitchFamily="2" charset="2"/>
              </a:rPr>
              <a:t>2,3 B/DPG (allosteric regulator and determinant of oxygen dissociation from Hgb).</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71931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0095" y="1003933"/>
            <a:ext cx="4718713" cy="5773412"/>
          </a:xfrm>
          <a:prstGeom prst="rect">
            <a:avLst/>
          </a:prstGeom>
        </p:spPr>
      </p:pic>
      <p:pic>
        <p:nvPicPr>
          <p:cNvPr id="5" name="Picture 4"/>
          <p:cNvPicPr>
            <a:picLocks noChangeAspect="1"/>
          </p:cNvPicPr>
          <p:nvPr/>
        </p:nvPicPr>
        <p:blipFill>
          <a:blip r:embed="rId3"/>
          <a:stretch>
            <a:fillRect/>
          </a:stretch>
        </p:blipFill>
        <p:spPr>
          <a:xfrm>
            <a:off x="2687745" y="2973489"/>
            <a:ext cx="3999323" cy="2011854"/>
          </a:xfrm>
          <a:prstGeom prst="rect">
            <a:avLst/>
          </a:prstGeom>
        </p:spPr>
      </p:pic>
      <p:pic>
        <p:nvPicPr>
          <p:cNvPr id="6" name="Picture 5"/>
          <p:cNvPicPr>
            <a:picLocks noChangeAspect="1"/>
          </p:cNvPicPr>
          <p:nvPr/>
        </p:nvPicPr>
        <p:blipFill>
          <a:blip r:embed="rId4"/>
          <a:stretch>
            <a:fillRect/>
          </a:stretch>
        </p:blipFill>
        <p:spPr>
          <a:xfrm>
            <a:off x="1764122" y="34585"/>
            <a:ext cx="5846571" cy="969348"/>
          </a:xfrm>
          <a:prstGeom prst="rect">
            <a:avLst/>
          </a:prstGeom>
        </p:spPr>
      </p:pic>
    </p:spTree>
    <p:extLst>
      <p:ext uri="{BB962C8B-B14F-4D97-AF65-F5344CB8AC3E}">
        <p14:creationId xmlns:p14="http://schemas.microsoft.com/office/powerpoint/2010/main" val="1474756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Segoe UI" panose="020B0502040204020203" pitchFamily="34" charset="0"/>
                <a:cs typeface="Segoe UI" panose="020B0502040204020203" pitchFamily="34" charset="0"/>
              </a:rPr>
              <a:t>Extravascular RBC Catabolism</a:t>
            </a:r>
          </a:p>
        </p:txBody>
      </p:sp>
      <p:sp>
        <p:nvSpPr>
          <p:cNvPr id="3" name="Content Placeholder 2"/>
          <p:cNvSpPr>
            <a:spLocks noGrp="1"/>
          </p:cNvSpPr>
          <p:nvPr>
            <p:ph sz="half" idx="1"/>
          </p:nvPr>
        </p:nvSpPr>
        <p:spPr>
          <a:xfrm>
            <a:off x="457200" y="1641475"/>
            <a:ext cx="8083118" cy="4581772"/>
          </a:xfrm>
        </p:spPr>
        <p:txBody>
          <a:bodyPr/>
          <a:lstStyle/>
          <a:p>
            <a:pPr>
              <a:buFont typeface="Wingdings" panose="05000000000000000000" pitchFamily="2" charset="2"/>
              <a:buChar char="Ø"/>
            </a:pPr>
            <a:r>
              <a:rPr lang="en-US" sz="2400" dirty="0">
                <a:latin typeface="Segoe UI" panose="020B0502040204020203" pitchFamily="34" charset="0"/>
                <a:cs typeface="Segoe UI" panose="020B0502040204020203" pitchFamily="34" charset="0"/>
              </a:rPr>
              <a:t>Site of extravascular RBC destruction</a:t>
            </a:r>
          </a:p>
          <a:p>
            <a:pPr lvl="1"/>
            <a:r>
              <a:rPr lang="en-US" sz="2000" dirty="0">
                <a:latin typeface="Segoe UI" panose="020B0502040204020203" pitchFamily="34" charset="0"/>
                <a:cs typeface="Segoe UI" panose="020B0502040204020203" pitchFamily="34" charset="0"/>
              </a:rPr>
              <a:t>RES phagocytes (fixed macrophages) in various organs and throughout the body.</a:t>
            </a:r>
          </a:p>
          <a:p>
            <a:pPr lvl="1"/>
            <a:r>
              <a:rPr lang="en-US" sz="2000" dirty="0">
                <a:latin typeface="Segoe UI" panose="020B0502040204020203" pitchFamily="34" charset="0"/>
                <a:cs typeface="Segoe UI" panose="020B0502040204020203" pitchFamily="34" charset="0"/>
              </a:rPr>
              <a:t>RES cells in spleen ‘LITTORAL CELLS’ are most sensitive to age changes (accum Ab, molecules, debris inclusions, &amp;c.) </a:t>
            </a:r>
            <a:r>
              <a:rPr lang="en-US" sz="2000" dirty="0">
                <a:latin typeface="Segoe UI" panose="020B0502040204020203" pitchFamily="34" charset="0"/>
                <a:cs typeface="Segoe UI" panose="020B0502040204020203" pitchFamily="34" charset="0"/>
                <a:sym typeface="Wingdings" panose="05000000000000000000" pitchFamily="2" charset="2"/>
              </a:rPr>
              <a:t> less pliable.</a:t>
            </a:r>
          </a:p>
          <a:p>
            <a:pPr lvl="1"/>
            <a:r>
              <a:rPr lang="en-US" sz="2000" dirty="0">
                <a:latin typeface="Segoe UI" panose="020B0502040204020203" pitchFamily="34" charset="0"/>
                <a:cs typeface="Segoe UI" panose="020B0502040204020203" pitchFamily="34" charset="0"/>
                <a:sym typeface="Wingdings" panose="05000000000000000000" pitchFamily="2" charset="2"/>
              </a:rPr>
              <a:t>Sinusoids of spleen 2-3 microns – smallest.</a:t>
            </a:r>
          </a:p>
          <a:p>
            <a:pPr marL="400050">
              <a:buFont typeface="Wingdings" panose="05000000000000000000" pitchFamily="2" charset="2"/>
              <a:buChar char="Ø"/>
            </a:pPr>
            <a:r>
              <a:rPr lang="en-US" sz="2400" dirty="0">
                <a:latin typeface="Segoe UI" panose="020B0502040204020203" pitchFamily="34" charset="0"/>
                <a:cs typeface="Segoe UI" panose="020B0502040204020203" pitchFamily="34" charset="0"/>
                <a:sym typeface="Wingdings" panose="05000000000000000000" pitchFamily="2" charset="2"/>
              </a:rPr>
              <a:t>90% aged RBCs removed by extravascular destruction—most efficient and recovery of Fe2+ and amino acids.</a:t>
            </a:r>
          </a:p>
          <a:p>
            <a:pPr lvl="1"/>
            <a:endParaRPr lang="en-US" sz="2000" dirty="0">
              <a:latin typeface="Segoe UI" panose="020B0502040204020203" pitchFamily="34" charset="0"/>
              <a:cs typeface="Segoe UI" panose="020B0502040204020203" pitchFamily="34" charset="0"/>
              <a:sym typeface="Wingdings" panose="05000000000000000000" pitchFamily="2" charset="2"/>
            </a:endParaRPr>
          </a:p>
          <a:p>
            <a:pPr marL="457200" lvl="1" indent="0">
              <a:buNone/>
            </a:pPr>
            <a:endParaRPr lang="en-US" sz="2000"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3994351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Extravascular RBC Catabolism</a:t>
            </a:r>
            <a:endParaRPr lang="en-US" dirty="0"/>
          </a:p>
        </p:txBody>
      </p:sp>
      <p:sp>
        <p:nvSpPr>
          <p:cNvPr id="3" name="Content Placeholder 2"/>
          <p:cNvSpPr>
            <a:spLocks noGrp="1"/>
          </p:cNvSpPr>
          <p:nvPr>
            <p:ph sz="half" idx="1"/>
          </p:nvPr>
        </p:nvSpPr>
        <p:spPr>
          <a:xfrm>
            <a:off x="457200" y="1212850"/>
            <a:ext cx="8305060" cy="4454525"/>
          </a:xfrm>
        </p:spPr>
        <p:txBody>
          <a:bodyPr/>
          <a:lstStyle/>
          <a:p>
            <a:pPr>
              <a:buFont typeface="Wingdings" panose="05000000000000000000" pitchFamily="2" charset="2"/>
              <a:buChar char="Ø"/>
            </a:pPr>
            <a:r>
              <a:rPr lang="en-US" dirty="0">
                <a:latin typeface="Segoe UI" panose="020B0502040204020203" pitchFamily="34" charset="0"/>
                <a:cs typeface="Segoe UI" panose="020B0502040204020203" pitchFamily="34" charset="0"/>
              </a:rPr>
              <a:t>Heme and globin dissociate</a:t>
            </a:r>
          </a:p>
          <a:p>
            <a:pPr lvl="1"/>
            <a:r>
              <a:rPr lang="en-US" dirty="0">
                <a:latin typeface="Segoe UI" panose="020B0502040204020203" pitchFamily="34" charset="0"/>
                <a:cs typeface="Segoe UI" panose="020B0502040204020203" pitchFamily="34" charset="0"/>
              </a:rPr>
              <a:t>Globin degraded via proteolysis to maintain a.a. pool;</a:t>
            </a:r>
          </a:p>
          <a:p>
            <a:pPr lvl="1"/>
            <a:r>
              <a:rPr lang="en-US" dirty="0">
                <a:latin typeface="Segoe UI" panose="020B0502040204020203" pitchFamily="34" charset="0"/>
                <a:cs typeface="Segoe UI" panose="020B0502040204020203" pitchFamily="34" charset="0"/>
              </a:rPr>
              <a:t>Heme broken down to Fe2+ and protoporphyrin</a:t>
            </a:r>
          </a:p>
          <a:p>
            <a:pPr lvl="2"/>
            <a:r>
              <a:rPr lang="en-US" dirty="0">
                <a:latin typeface="Segoe UI" panose="020B0502040204020203" pitchFamily="34" charset="0"/>
                <a:cs typeface="Segoe UI" panose="020B0502040204020203" pitchFamily="34" charset="0"/>
              </a:rPr>
              <a:t>Fe2+ by transferrin to erythroid precursors in BM and/or stored as ferritin.</a:t>
            </a:r>
          </a:p>
          <a:p>
            <a:pPr lvl="2"/>
            <a:r>
              <a:rPr lang="en-US" dirty="0">
                <a:latin typeface="Segoe UI" panose="020B0502040204020203" pitchFamily="34" charset="0"/>
                <a:cs typeface="Segoe UI" panose="020B0502040204020203" pitchFamily="34" charset="0"/>
              </a:rPr>
              <a:t>Protoporphyrin ring of heme broken down and CO expelled.</a:t>
            </a:r>
          </a:p>
          <a:p>
            <a:pPr lvl="3"/>
            <a:r>
              <a:rPr lang="en-US" dirty="0">
                <a:latin typeface="Segoe UI" panose="020B0502040204020203" pitchFamily="34" charset="0"/>
                <a:cs typeface="Segoe UI" panose="020B0502040204020203" pitchFamily="34" charset="0"/>
              </a:rPr>
              <a:t>Linear pyrroles—</a:t>
            </a:r>
          </a:p>
          <a:p>
            <a:pPr lvl="4"/>
            <a:r>
              <a:rPr lang="en-US" dirty="0">
                <a:latin typeface="Segoe UI" panose="020B0502040204020203" pitchFamily="34" charset="0"/>
                <a:cs typeface="Segoe UI" panose="020B0502040204020203" pitchFamily="34" charset="0"/>
              </a:rPr>
              <a:t>Biliverden;</a:t>
            </a:r>
          </a:p>
          <a:p>
            <a:pPr lvl="4"/>
            <a:r>
              <a:rPr lang="en-US" dirty="0">
                <a:latin typeface="Segoe UI" panose="020B0502040204020203" pitchFamily="34" charset="0"/>
                <a:cs typeface="Segoe UI" panose="020B0502040204020203" pitchFamily="34" charset="0"/>
              </a:rPr>
              <a:t>Bilirubin (indirect, pre-hepatic, unconjugated) w/albumin. </a:t>
            </a:r>
          </a:p>
          <a:p>
            <a:pPr lvl="4"/>
            <a:r>
              <a:rPr lang="en-US" dirty="0">
                <a:latin typeface="Segoe UI" panose="020B0502040204020203" pitchFamily="34" charset="0"/>
                <a:cs typeface="Segoe UI" panose="020B0502040204020203" pitchFamily="34" charset="0"/>
              </a:rPr>
              <a:t>In liver </a:t>
            </a:r>
            <a:r>
              <a:rPr lang="en-US" dirty="0">
                <a:latin typeface="Segoe UI" panose="020B0502040204020203" pitchFamily="34" charset="0"/>
                <a:cs typeface="Segoe UI" panose="020B0502040204020203" pitchFamily="34" charset="0"/>
                <a:sym typeface="Wingdings" panose="05000000000000000000" pitchFamily="2" charset="2"/>
              </a:rPr>
              <a:t> direct, hepatic, conjugated bilirubin.</a:t>
            </a:r>
          </a:p>
          <a:p>
            <a:pPr lvl="4"/>
            <a:r>
              <a:rPr lang="en-US" dirty="0">
                <a:latin typeface="Segoe UI" panose="020B0502040204020203" pitchFamily="34" charset="0"/>
                <a:cs typeface="Segoe UI" panose="020B0502040204020203" pitchFamily="34" charset="0"/>
                <a:sym typeface="Wingdings" panose="05000000000000000000" pitchFamily="2" charset="2"/>
              </a:rPr>
              <a:t>Bile  intestinal epithelium as mesobilinogen </a:t>
            </a:r>
          </a:p>
          <a:p>
            <a:pPr lvl="4"/>
            <a:r>
              <a:rPr lang="en-US" dirty="0">
                <a:latin typeface="Segoe UI" panose="020B0502040204020203" pitchFamily="34" charset="0"/>
                <a:cs typeface="Segoe UI" panose="020B0502040204020203" pitchFamily="34" charset="0"/>
                <a:sym typeface="Wingdings" panose="05000000000000000000" pitchFamily="2" charset="2"/>
              </a:rPr>
              <a:t>Urobilinogen and Stercobilinogen  urine and stool (as stool pigment (Biliverden).</a:t>
            </a:r>
          </a:p>
        </p:txBody>
      </p:sp>
    </p:spTree>
    <p:extLst>
      <p:ext uri="{BB962C8B-B14F-4D97-AF65-F5344CB8AC3E}">
        <p14:creationId xmlns:p14="http://schemas.microsoft.com/office/powerpoint/2010/main" val="3076111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3122" y="349511"/>
            <a:ext cx="4128115" cy="6282108"/>
          </a:xfrm>
        </p:spPr>
        <p:txBody>
          <a:bodyPr/>
          <a:lstStyle/>
          <a:p>
            <a:pPr marL="0" indent="0" algn="ctr">
              <a:buNone/>
            </a:pPr>
            <a:r>
              <a:rPr lang="en-US" sz="3000" b="1" dirty="0" smtClean="0">
                <a:latin typeface="Segoe UI" panose="020B0502040204020203" pitchFamily="34" charset="0"/>
                <a:cs typeface="Segoe UI" panose="020B0502040204020203" pitchFamily="34" charset="0"/>
                <a:sym typeface="Wingdings" panose="05000000000000000000" pitchFamily="2" charset="2"/>
              </a:rPr>
              <a:t>The Normal Erythrocyte</a:t>
            </a:r>
          </a:p>
          <a:p>
            <a:pPr marL="0" indent="0" algn="ctr">
              <a:buNone/>
            </a:pPr>
            <a:r>
              <a:rPr lang="en-US" sz="3000" b="1" dirty="0" smtClean="0">
                <a:latin typeface="Segoe UI" panose="020B0502040204020203" pitchFamily="34" charset="0"/>
                <a:cs typeface="Segoe UI" panose="020B0502040204020203" pitchFamily="34" charset="0"/>
                <a:sym typeface="Wingdings" panose="05000000000000000000" pitchFamily="2" charset="2"/>
              </a:rPr>
              <a:t>Extravascular Hemolysis</a:t>
            </a:r>
          </a:p>
          <a:p>
            <a:pPr marL="0" indent="0" algn="ctr">
              <a:buNone/>
            </a:pPr>
            <a:r>
              <a:rPr lang="en-US" sz="3000" dirty="0" smtClean="0">
                <a:latin typeface="Segoe UI" panose="020B0502040204020203" pitchFamily="34" charset="0"/>
                <a:cs typeface="Segoe UI" panose="020B0502040204020203" pitchFamily="34" charset="0"/>
                <a:sym typeface="Wingdings" panose="05000000000000000000" pitchFamily="2" charset="2"/>
              </a:rPr>
              <a:t>The major pathways of red cell distribution and hemoglobin degradation involving the reticuloendothelial system. This takes place primarily in the spleen.</a:t>
            </a:r>
            <a:endParaRPr lang="en-US" sz="3000" dirty="0">
              <a:latin typeface="Segoe UI" panose="020B0502040204020203" pitchFamily="34" charset="0"/>
              <a:cs typeface="Segoe UI" panose="020B0502040204020203" pitchFamily="34" charset="0"/>
              <a:sym typeface="Wingdings" panose="05000000000000000000" pitchFamily="2" charset="2"/>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42" y="113190"/>
            <a:ext cx="3817398" cy="6614304"/>
          </a:xfrm>
          <a:prstGeom prst="rect">
            <a:avLst/>
          </a:prstGeom>
        </p:spPr>
      </p:pic>
    </p:spTree>
    <p:extLst>
      <p:ext uri="{BB962C8B-B14F-4D97-AF65-F5344CB8AC3E}">
        <p14:creationId xmlns:p14="http://schemas.microsoft.com/office/powerpoint/2010/main" val="676204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Intravascular </a:t>
            </a:r>
            <a:r>
              <a:rPr lang="en-US" b="1" dirty="0">
                <a:latin typeface="Segoe UI" panose="020B0502040204020203" pitchFamily="34" charset="0"/>
                <a:cs typeface="Segoe UI" panose="020B0502040204020203" pitchFamily="34" charset="0"/>
              </a:rPr>
              <a:t>RBC Catabolism</a:t>
            </a:r>
            <a:endParaRPr lang="en-US" dirty="0"/>
          </a:p>
        </p:txBody>
      </p:sp>
      <p:sp>
        <p:nvSpPr>
          <p:cNvPr id="3" name="Content Placeholder 2"/>
          <p:cNvSpPr>
            <a:spLocks noGrp="1"/>
          </p:cNvSpPr>
          <p:nvPr>
            <p:ph sz="half" idx="1"/>
          </p:nvPr>
        </p:nvSpPr>
        <p:spPr>
          <a:xfrm>
            <a:off x="457200" y="1212850"/>
            <a:ext cx="8305060" cy="4454525"/>
          </a:xfrm>
        </p:spPr>
        <p:txBody>
          <a:bodyPr/>
          <a:lstStyle/>
          <a:p>
            <a:pPr marL="0" indent="0">
              <a:buNone/>
            </a:pPr>
            <a:r>
              <a:rPr lang="en-US" dirty="0" smtClean="0">
                <a:latin typeface="Segoe UI" panose="020B0502040204020203" pitchFamily="34" charset="0"/>
                <a:cs typeface="Segoe UI" panose="020B0502040204020203" pitchFamily="34" charset="0"/>
              </a:rPr>
              <a:t>1. 10% of RBCS are destroyed by spontaneous lysis within the lumen of the blood vessels 5-10%</a:t>
            </a:r>
          </a:p>
          <a:p>
            <a:pPr marL="0" indent="0">
              <a:buNone/>
            </a:pPr>
            <a:r>
              <a:rPr lang="en-US" dirty="0" smtClean="0">
                <a:latin typeface="Segoe UI" panose="020B0502040204020203" pitchFamily="34" charset="0"/>
                <a:cs typeface="Segoe UI" panose="020B0502040204020203" pitchFamily="34" charset="0"/>
                <a:sym typeface="Wingdings" panose="05000000000000000000" pitchFamily="2" charset="2"/>
              </a:rPr>
              <a:t>2. Hemoglobin tetramer is unstable so Hgb dissociates into alpha-beta dimers which are picked up by Haptoglobin. The Haptoglobin-Hemoglobin complex prevents renal excretion and carries to the liver.</a:t>
            </a:r>
          </a:p>
          <a:p>
            <a:pPr marL="0" indent="0">
              <a:buNone/>
            </a:pPr>
            <a:r>
              <a:rPr lang="en-US" dirty="0" smtClean="0">
                <a:latin typeface="Segoe UI" panose="020B0502040204020203" pitchFamily="34" charset="0"/>
                <a:cs typeface="Segoe UI" panose="020B0502040204020203" pitchFamily="34" charset="0"/>
                <a:sym typeface="Wingdings" panose="05000000000000000000" pitchFamily="2" charset="2"/>
              </a:rPr>
              <a:t>3. Once in Liver RES—macrophages ingest and process in a manner similar to extravascular.</a:t>
            </a:r>
            <a:endParaRPr lang="en-US"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4049489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285390" y="221942"/>
            <a:ext cx="2601156" cy="6436311"/>
          </a:xfrm>
        </p:spPr>
        <p:txBody>
          <a:bodyPr/>
          <a:lstStyle/>
          <a:p>
            <a:pPr marL="0" indent="0" algn="ctr">
              <a:buNone/>
            </a:pPr>
            <a:r>
              <a:rPr lang="en-US" sz="2000" b="1" dirty="0" smtClean="0">
                <a:latin typeface="Segoe UI" panose="020B0502040204020203" pitchFamily="34" charset="0"/>
                <a:cs typeface="Segoe UI" panose="020B0502040204020203" pitchFamily="34" charset="0"/>
                <a:sym typeface="Wingdings" panose="05000000000000000000" pitchFamily="2" charset="2"/>
              </a:rPr>
              <a:t>The Normal Erythrocyte</a:t>
            </a:r>
          </a:p>
          <a:p>
            <a:pPr marL="0" indent="0" algn="ctr">
              <a:buNone/>
            </a:pPr>
            <a:r>
              <a:rPr lang="en-US" sz="2000" b="1" dirty="0" smtClean="0">
                <a:latin typeface="Segoe UI" panose="020B0502040204020203" pitchFamily="34" charset="0"/>
                <a:cs typeface="Segoe UI" panose="020B0502040204020203" pitchFamily="34" charset="0"/>
                <a:sym typeface="Wingdings" panose="05000000000000000000" pitchFamily="2" charset="2"/>
              </a:rPr>
              <a:t>Intravascular Hemolysis</a:t>
            </a:r>
          </a:p>
          <a:p>
            <a:pPr marL="0" indent="0" algn="ctr">
              <a:buNone/>
            </a:pPr>
            <a:r>
              <a:rPr lang="en-US" sz="2000" dirty="0" smtClean="0">
                <a:latin typeface="Segoe UI" panose="020B0502040204020203" pitchFamily="34" charset="0"/>
                <a:cs typeface="Segoe UI" panose="020B0502040204020203" pitchFamily="34" charset="0"/>
                <a:sym typeface="Wingdings" panose="05000000000000000000" pitchFamily="2" charset="2"/>
              </a:rPr>
              <a:t>Pathways of hemoglobin transport resulting from red cell destruction in the blood vessels. After the hemoglobin and heme arrive at the hepatic macrophages, degradation follows essentially the same pattern as seen in extravascular hemolysis.</a:t>
            </a:r>
          </a:p>
          <a:p>
            <a:pPr marL="0" indent="0" algn="ctr">
              <a:buNone/>
            </a:pPr>
            <a:endParaRPr lang="en-US" sz="1800" dirty="0">
              <a:sym typeface="Wingdings" panose="05000000000000000000" pitchFamily="2" charset="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35" y="718026"/>
            <a:ext cx="5151120" cy="5102352"/>
          </a:xfrm>
          <a:prstGeom prst="rect">
            <a:avLst/>
          </a:prstGeom>
        </p:spPr>
      </p:pic>
    </p:spTree>
    <p:extLst>
      <p:ext uri="{BB962C8B-B14F-4D97-AF65-F5344CB8AC3E}">
        <p14:creationId xmlns:p14="http://schemas.microsoft.com/office/powerpoint/2010/main" val="1669395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
            <a:ext cx="8229600" cy="1143000"/>
          </a:xfrm>
        </p:spPr>
        <p:txBody>
          <a:bodyPr/>
          <a:lstStyle/>
          <a:p>
            <a:r>
              <a:rPr lang="en-US" b="1" dirty="0" smtClean="0">
                <a:latin typeface="Segoe UI" panose="020B0502040204020203" pitchFamily="34" charset="0"/>
                <a:cs typeface="Segoe UI" panose="020B0502040204020203" pitchFamily="34" charset="0"/>
              </a:rPr>
              <a:t>Anticoagulants</a:t>
            </a:r>
            <a:endParaRPr lang="en-US" dirty="0"/>
          </a:p>
        </p:txBody>
      </p:sp>
      <p:sp>
        <p:nvSpPr>
          <p:cNvPr id="3" name="Content Placeholder 2"/>
          <p:cNvSpPr>
            <a:spLocks noGrp="1"/>
          </p:cNvSpPr>
          <p:nvPr>
            <p:ph sz="half" idx="1"/>
          </p:nvPr>
        </p:nvSpPr>
        <p:spPr>
          <a:xfrm>
            <a:off x="457200" y="1212850"/>
            <a:ext cx="8305060" cy="4454525"/>
          </a:xfrm>
        </p:spPr>
        <p:txBody>
          <a:bodyPr/>
          <a:lstStyle/>
          <a:p>
            <a:pPr>
              <a:buFont typeface="Wingdings" panose="05000000000000000000" pitchFamily="2" charset="2"/>
              <a:buChar char="Ø"/>
            </a:pPr>
            <a:r>
              <a:rPr lang="en-US" dirty="0" smtClean="0">
                <a:latin typeface="Segoe UI" panose="020B0502040204020203" pitchFamily="34" charset="0"/>
                <a:cs typeface="Segoe UI" panose="020B0502040204020203" pitchFamily="34" charset="0"/>
                <a:sym typeface="Wingdings" panose="05000000000000000000" pitchFamily="2" charset="2"/>
              </a:rPr>
              <a:t>EDTA – Hematology</a:t>
            </a:r>
          </a:p>
          <a:p>
            <a:pPr lvl="1"/>
            <a:r>
              <a:rPr lang="en-US" dirty="0" smtClean="0">
                <a:latin typeface="Segoe UI" panose="020B0502040204020203" pitchFamily="34" charset="0"/>
                <a:cs typeface="Segoe UI" panose="020B0502040204020203" pitchFamily="34" charset="0"/>
                <a:sym typeface="Wingdings" panose="05000000000000000000" pitchFamily="2" charset="2"/>
              </a:rPr>
              <a:t>Removes Ca2+ so blood will not clot (Ca2+ necessary for normal clotting)</a:t>
            </a:r>
          </a:p>
          <a:p>
            <a:pPr lvl="1"/>
            <a:r>
              <a:rPr lang="en-US" dirty="0" smtClean="0">
                <a:latin typeface="Segoe UI" panose="020B0502040204020203" pitchFamily="34" charset="0"/>
                <a:cs typeface="Segoe UI" panose="020B0502040204020203" pitchFamily="34" charset="0"/>
                <a:sym typeface="Wingdings" panose="05000000000000000000" pitchFamily="2" charset="2"/>
              </a:rPr>
              <a:t>EDTA preserves cell morphology</a:t>
            </a:r>
          </a:p>
          <a:p>
            <a:pPr lvl="1"/>
            <a:r>
              <a:rPr lang="en-US" dirty="0" smtClean="0">
                <a:latin typeface="Segoe UI" panose="020B0502040204020203" pitchFamily="34" charset="0"/>
                <a:cs typeface="Segoe UI" panose="020B0502040204020203" pitchFamily="34" charset="0"/>
                <a:sym typeface="Wingdings" panose="05000000000000000000" pitchFamily="2" charset="2"/>
              </a:rPr>
              <a:t>EDTA causes platelet clumping with some patients and some medications.</a:t>
            </a:r>
          </a:p>
          <a:p>
            <a:pPr lvl="1"/>
            <a:r>
              <a:rPr lang="en-US" dirty="0" smtClean="0">
                <a:latin typeface="Segoe UI" panose="020B0502040204020203" pitchFamily="34" charset="0"/>
                <a:cs typeface="Segoe UI" panose="020B0502040204020203" pitchFamily="34" charset="0"/>
                <a:sym typeface="Wingdings" panose="05000000000000000000" pitchFamily="2" charset="2"/>
              </a:rPr>
              <a:t>Blood Bank &amp; Chemistry use the tube additive for plasma testing.</a:t>
            </a:r>
            <a:endParaRPr lang="en-US"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794647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
            <a:ext cx="8229600" cy="1143000"/>
          </a:xfrm>
        </p:spPr>
        <p:txBody>
          <a:bodyPr/>
          <a:lstStyle/>
          <a:p>
            <a:r>
              <a:rPr lang="en-US" b="1" dirty="0" smtClean="0">
                <a:latin typeface="Segoe UI" panose="020B0502040204020203" pitchFamily="34" charset="0"/>
                <a:cs typeface="Segoe UI" panose="020B0502040204020203" pitchFamily="34" charset="0"/>
              </a:rPr>
              <a:t>Anticoagulants</a:t>
            </a:r>
            <a:endParaRPr lang="en-US" dirty="0"/>
          </a:p>
        </p:txBody>
      </p:sp>
      <p:pic>
        <p:nvPicPr>
          <p:cNvPr id="1026" name="Picture 2" descr="https://labster-image-manager.s3.amazonaws.com/f7c91afe-a360-42ab-a549-425e11b6a2d3/HAL_TubeGuid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01" y="1212850"/>
            <a:ext cx="8868998" cy="51346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57200" y="2991775"/>
            <a:ext cx="199748" cy="3284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 y="4252404"/>
            <a:ext cx="199748" cy="319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09709" y="4119239"/>
            <a:ext cx="130501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46050" y="2840854"/>
            <a:ext cx="25745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01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
            <a:ext cx="8229600" cy="1143000"/>
          </a:xfrm>
        </p:spPr>
        <p:txBody>
          <a:bodyPr/>
          <a:lstStyle/>
          <a:p>
            <a:r>
              <a:rPr lang="en-US" b="1" dirty="0" smtClean="0">
                <a:latin typeface="Segoe UI" panose="020B0502040204020203" pitchFamily="34" charset="0"/>
                <a:cs typeface="Segoe UI" panose="020B0502040204020203" pitchFamily="34" charset="0"/>
              </a:rPr>
              <a:t>Serum vs. Plasma</a:t>
            </a:r>
            <a:endParaRPr lang="en-US" dirty="0"/>
          </a:p>
        </p:txBody>
      </p:sp>
      <p:sp>
        <p:nvSpPr>
          <p:cNvPr id="3" name="Content Placeholder 2"/>
          <p:cNvSpPr>
            <a:spLocks noGrp="1"/>
          </p:cNvSpPr>
          <p:nvPr>
            <p:ph sz="half" idx="1"/>
          </p:nvPr>
        </p:nvSpPr>
        <p:spPr>
          <a:xfrm>
            <a:off x="457200" y="1212850"/>
            <a:ext cx="8305060" cy="4454525"/>
          </a:xfrm>
        </p:spPr>
        <p:txBody>
          <a:bodyPr/>
          <a:lstStyle/>
          <a:p>
            <a:pPr>
              <a:buFont typeface="Wingdings" panose="05000000000000000000" pitchFamily="2" charset="2"/>
              <a:buChar char="Ø"/>
            </a:pPr>
            <a:r>
              <a:rPr lang="en-US" dirty="0" smtClean="0">
                <a:latin typeface="Segoe UI" panose="020B0502040204020203" pitchFamily="34" charset="0"/>
                <a:cs typeface="Segoe UI" panose="020B0502040204020203" pitchFamily="34" charset="0"/>
                <a:sym typeface="Wingdings" panose="05000000000000000000" pitchFamily="2" charset="2"/>
              </a:rPr>
              <a:t>Plasma – clear, yellowish fluid that contains approx. 55% of the total volume of blood and consists of 92% H2O, 7% proteins, dissolved gases, hormones, &amp;c.</a:t>
            </a:r>
          </a:p>
          <a:p>
            <a:pPr>
              <a:buFont typeface="Wingdings" panose="05000000000000000000" pitchFamily="2" charset="2"/>
              <a:buChar char="Ø"/>
            </a:pPr>
            <a:r>
              <a:rPr lang="en-US" dirty="0" smtClean="0">
                <a:latin typeface="Segoe UI" panose="020B0502040204020203" pitchFamily="34" charset="0"/>
                <a:cs typeface="Segoe UI" panose="020B0502040204020203" pitchFamily="34" charset="0"/>
                <a:sym typeface="Wingdings" panose="05000000000000000000" pitchFamily="2" charset="2"/>
              </a:rPr>
              <a:t>Serum – plasma from which primarily FIBRINOGEN and the COAGULATION FACTORS have been removed. Clear, yellowish fluid that separates from blood when it is allowed to clot.</a:t>
            </a:r>
            <a:endParaRPr lang="en-US"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131524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6587-D086-EBEC-874E-E6DBAD1E108A}"/>
              </a:ext>
            </a:extLst>
          </p:cNvPr>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Hematopoiesis (cont’d)</a:t>
            </a:r>
          </a:p>
        </p:txBody>
      </p:sp>
      <p:sp>
        <p:nvSpPr>
          <p:cNvPr id="3" name="Content Placeholder 2"/>
          <p:cNvSpPr>
            <a:spLocks noGrp="1"/>
          </p:cNvSpPr>
          <p:nvPr>
            <p:ph sz="half" idx="1"/>
          </p:nvPr>
        </p:nvSpPr>
        <p:spPr>
          <a:xfrm>
            <a:off x="457200" y="1641475"/>
            <a:ext cx="8229600" cy="4454525"/>
          </a:xfrm>
        </p:spPr>
        <p:txBody>
          <a:bodyPr/>
          <a:lstStyle/>
          <a:p>
            <a:pPr marL="0" indent="0">
              <a:buNone/>
            </a:pPr>
            <a:r>
              <a:rPr lang="en-US" dirty="0">
                <a:latin typeface="Segoe UI" panose="020B0502040204020203" pitchFamily="34" charset="0"/>
                <a:cs typeface="Segoe UI" panose="020B0502040204020203" pitchFamily="34" charset="0"/>
              </a:rPr>
              <a:t>2. Hepatic – 3</a:t>
            </a:r>
            <a:r>
              <a:rPr lang="en-US" baseline="30000" dirty="0">
                <a:latin typeface="Segoe UI" panose="020B0502040204020203" pitchFamily="34" charset="0"/>
                <a:cs typeface="Segoe UI" panose="020B0502040204020203" pitchFamily="34" charset="0"/>
              </a:rPr>
              <a:t>rd</a:t>
            </a:r>
            <a:r>
              <a:rPr lang="en-US" dirty="0">
                <a:latin typeface="Segoe UI" panose="020B0502040204020203" pitchFamily="34" charset="0"/>
                <a:cs typeface="Segoe UI" panose="020B0502040204020203" pitchFamily="34" charset="0"/>
              </a:rPr>
              <a:t> to 6</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month – the fetal liver is the principle hematopoietic organ; spleen, thymus, and lymph nodes are also involved—</a:t>
            </a:r>
          </a:p>
          <a:p>
            <a:pPr lvl="1"/>
            <a:r>
              <a:rPr lang="en-US" dirty="0">
                <a:latin typeface="Segoe UI" panose="020B0502040204020203" pitchFamily="34" charset="0"/>
                <a:cs typeface="Segoe UI" panose="020B0502040204020203" pitchFamily="34" charset="0"/>
              </a:rPr>
              <a:t>RBCs and PMNs like neutrophils;</a:t>
            </a:r>
          </a:p>
          <a:p>
            <a:pPr lvl="1"/>
            <a:r>
              <a:rPr lang="en-US" dirty="0">
                <a:latin typeface="Segoe UI" panose="020B0502040204020203" pitchFamily="34" charset="0"/>
                <a:cs typeface="Segoe UI" panose="020B0502040204020203" pitchFamily="34" charset="0"/>
              </a:rPr>
              <a:t>F Hgb (</a:t>
            </a:r>
            <a:r>
              <a:rPr lang="en-US" dirty="0">
                <a:latin typeface="Segoe UI" panose="020B0502040204020203" pitchFamily="34" charset="0"/>
                <a:cs typeface="Segoe UI" panose="020B0502040204020203" pitchFamily="34" charset="0"/>
                <a:sym typeface="Symbol" panose="05050102010706020507" pitchFamily="18" charset="2"/>
              </a:rPr>
              <a:t>22)</a:t>
            </a:r>
            <a:r>
              <a:rPr lang="en-US" dirty="0">
                <a:latin typeface="Segoe UI" panose="020B0502040204020203" pitchFamily="34" charset="0"/>
                <a:cs typeface="Segoe UI" panose="020B0502040204020203" pitchFamily="34" charset="0"/>
              </a:rPr>
              <a:t>, A Hgb (</a:t>
            </a:r>
            <a:r>
              <a:rPr lang="en-US" dirty="0">
                <a:latin typeface="Segoe UI" panose="020B0502040204020203" pitchFamily="34" charset="0"/>
                <a:cs typeface="Segoe UI" panose="020B0502040204020203" pitchFamily="34" charset="0"/>
                <a:sym typeface="Symbol" panose="05050102010706020507" pitchFamily="18" charset="2"/>
              </a:rPr>
              <a:t>22)</a:t>
            </a:r>
            <a:r>
              <a:rPr lang="en-US" dirty="0">
                <a:latin typeface="Segoe UI" panose="020B0502040204020203" pitchFamily="34" charset="0"/>
                <a:cs typeface="Segoe UI" panose="020B0502040204020203" pitchFamily="34" charset="0"/>
              </a:rPr>
              <a:t>, A2 (</a:t>
            </a:r>
            <a:r>
              <a:rPr lang="en-US" dirty="0">
                <a:latin typeface="Segoe UI" panose="020B0502040204020203" pitchFamily="34" charset="0"/>
                <a:cs typeface="Segoe UI" panose="020B0502040204020203" pitchFamily="34" charset="0"/>
                <a:sym typeface="Symbol" panose="05050102010706020507" pitchFamily="18" charset="2"/>
              </a:rPr>
              <a:t>22)</a:t>
            </a:r>
            <a:r>
              <a:rPr lang="en-US" dirty="0">
                <a:latin typeface="Segoe UI" panose="020B0502040204020203" pitchFamily="34" charset="0"/>
                <a:cs typeface="Segoe UI" panose="020B0502040204020203" pitchFamily="34" charset="0"/>
              </a:rPr>
              <a:t> Hgb, and A1C Hgb.</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69455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
            <a:ext cx="8229600" cy="1143000"/>
          </a:xfrm>
        </p:spPr>
        <p:txBody>
          <a:bodyPr/>
          <a:lstStyle/>
          <a:p>
            <a:r>
              <a:rPr lang="en-US" b="1" dirty="0" smtClean="0">
                <a:latin typeface="Segoe UI" panose="020B0502040204020203" pitchFamily="34" charset="0"/>
                <a:cs typeface="Segoe UI" panose="020B0502040204020203" pitchFamily="34" charset="0"/>
              </a:rPr>
              <a:t>Oxygen Dissociation Curve</a:t>
            </a:r>
            <a:endParaRPr lang="en-US" dirty="0"/>
          </a:p>
        </p:txBody>
      </p:sp>
      <p:sp>
        <p:nvSpPr>
          <p:cNvPr id="3" name="Content Placeholder 2"/>
          <p:cNvSpPr>
            <a:spLocks noGrp="1"/>
          </p:cNvSpPr>
          <p:nvPr>
            <p:ph sz="half" idx="1"/>
          </p:nvPr>
        </p:nvSpPr>
        <p:spPr>
          <a:xfrm>
            <a:off x="457200" y="1212850"/>
            <a:ext cx="8305060" cy="4454525"/>
          </a:xfrm>
        </p:spPr>
        <p:txBody>
          <a:bodyPr/>
          <a:lstStyle/>
          <a:p>
            <a:pPr>
              <a:buFont typeface="Wingdings" panose="05000000000000000000" pitchFamily="2" charset="2"/>
              <a:buChar char="Ø"/>
            </a:pPr>
            <a:r>
              <a:rPr lang="en-US" dirty="0" smtClean="0">
                <a:latin typeface="Segoe UI" panose="020B0502040204020203" pitchFamily="34" charset="0"/>
                <a:cs typeface="Segoe UI" panose="020B0502040204020203" pitchFamily="34" charset="0"/>
                <a:sym typeface="Wingdings" panose="05000000000000000000" pitchFamily="2" charset="2"/>
              </a:rPr>
              <a:t>Normal curve – note the shape of the curve; a considerable amount of oxygen can be delivered to the tissues with a small drop in oxygen tension. (Also known as the Bohr effect).</a:t>
            </a:r>
          </a:p>
          <a:p>
            <a:pPr>
              <a:buFont typeface="Wingdings" panose="05000000000000000000" pitchFamily="2" charset="2"/>
              <a:buChar char="Ø"/>
            </a:pPr>
            <a:r>
              <a:rPr lang="en-US" dirty="0" smtClean="0">
                <a:latin typeface="Segoe UI" panose="020B0502040204020203" pitchFamily="34" charset="0"/>
                <a:cs typeface="Segoe UI" panose="020B0502040204020203" pitchFamily="34" charset="0"/>
                <a:sym typeface="Wingdings" panose="05000000000000000000" pitchFamily="2" charset="2"/>
              </a:rPr>
              <a:t>Shifted curve –</a:t>
            </a:r>
          </a:p>
          <a:p>
            <a:pPr marL="914400" lvl="1" indent="-457200">
              <a:buAutoNum type="arabicPeriod"/>
            </a:pPr>
            <a:r>
              <a:rPr lang="en-US" dirty="0" smtClean="0">
                <a:latin typeface="Segoe UI" panose="020B0502040204020203" pitchFamily="34" charset="0"/>
                <a:cs typeface="Segoe UI" panose="020B0502040204020203" pitchFamily="34" charset="0"/>
                <a:sym typeface="Wingdings" panose="05000000000000000000" pitchFamily="2" charset="2"/>
              </a:rPr>
              <a:t>Decreased pH – decreased Oxygen affinity – increased BPG</a:t>
            </a:r>
          </a:p>
          <a:p>
            <a:pPr marL="914400" lvl="1" indent="-457200">
              <a:buAutoNum type="arabicPeriod"/>
            </a:pPr>
            <a:r>
              <a:rPr lang="en-US" dirty="0" smtClean="0">
                <a:latin typeface="Segoe UI" panose="020B0502040204020203" pitchFamily="34" charset="0"/>
                <a:cs typeface="Segoe UI" panose="020B0502040204020203" pitchFamily="34" charset="0"/>
                <a:sym typeface="Wingdings" panose="05000000000000000000" pitchFamily="2" charset="2"/>
              </a:rPr>
              <a:t>Increased pH – increased oxygen affinity and decreased BPG.</a:t>
            </a:r>
            <a:endParaRPr lang="en-US"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2530404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25" y="1327712"/>
            <a:ext cx="4838245" cy="4623863"/>
          </a:xfrm>
          <a:prstGeom prst="rect">
            <a:avLst/>
          </a:prstGeom>
        </p:spPr>
      </p:pic>
      <p:pic>
        <p:nvPicPr>
          <p:cNvPr id="7" name="Picture 6"/>
          <p:cNvPicPr>
            <a:picLocks noChangeAspect="1"/>
          </p:cNvPicPr>
          <p:nvPr/>
        </p:nvPicPr>
        <p:blipFill>
          <a:blip r:embed="rId3"/>
          <a:stretch>
            <a:fillRect/>
          </a:stretch>
        </p:blipFill>
        <p:spPr>
          <a:xfrm>
            <a:off x="5175685" y="1993538"/>
            <a:ext cx="3701988" cy="2802934"/>
          </a:xfrm>
          <a:prstGeom prst="rect">
            <a:avLst/>
          </a:prstGeom>
        </p:spPr>
      </p:pic>
    </p:spTree>
    <p:extLst>
      <p:ext uri="{BB962C8B-B14F-4D97-AF65-F5344CB8AC3E}">
        <p14:creationId xmlns:p14="http://schemas.microsoft.com/office/powerpoint/2010/main" val="1197752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a:xfrm>
            <a:off x="465138" y="1641475"/>
            <a:ext cx="8229600" cy="4454525"/>
          </a:xfrm>
        </p:spPr>
        <p:txBody>
          <a:bodyPr/>
          <a:lstStyle/>
          <a:p>
            <a:r>
              <a:rPr lang="en-US" altLang="en-US" sz="2600" dirty="0">
                <a:latin typeface="Segoe UI" panose="020B0502040204020203" pitchFamily="34" charset="0"/>
                <a:cs typeface="Segoe UI" panose="020B0502040204020203" pitchFamily="34" charset="0"/>
              </a:rPr>
              <a:t>What are the three phases of hematopoiesis?</a:t>
            </a:r>
          </a:p>
          <a:p>
            <a:r>
              <a:rPr lang="en-US" altLang="en-US" sz="2600" dirty="0">
                <a:latin typeface="Segoe UI" panose="020B0502040204020203" pitchFamily="34" charset="0"/>
                <a:cs typeface="Segoe UI" panose="020B0502040204020203" pitchFamily="34" charset="0"/>
              </a:rPr>
              <a:t>What types of hemoglobin are present in each phase?</a:t>
            </a:r>
          </a:p>
          <a:p>
            <a:r>
              <a:rPr lang="en-US" altLang="en-US" sz="2600" dirty="0">
                <a:latin typeface="Segoe UI" panose="020B0502040204020203" pitchFamily="34" charset="0"/>
                <a:cs typeface="Segoe UI" panose="020B0502040204020203" pitchFamily="34" charset="0"/>
              </a:rPr>
              <a:t>At what age of development is each phase?</a:t>
            </a:r>
          </a:p>
          <a:p>
            <a:r>
              <a:rPr lang="en-US" altLang="en-US" sz="2600" dirty="0">
                <a:latin typeface="Segoe UI" panose="020B0502040204020203" pitchFamily="34" charset="0"/>
                <a:cs typeface="Segoe UI" panose="020B0502040204020203" pitchFamily="34" charset="0"/>
              </a:rPr>
              <a:t>What are the primary and secondary lymphatic tissues?</a:t>
            </a:r>
          </a:p>
          <a:p>
            <a:r>
              <a:rPr lang="en-US" altLang="en-US" sz="2600" dirty="0">
                <a:latin typeface="Segoe UI" panose="020B0502040204020203" pitchFamily="34" charset="0"/>
                <a:cs typeface="Segoe UI" panose="020B0502040204020203" pitchFamily="34" charset="0"/>
              </a:rPr>
              <a:t>Outline the major divisions of monophyletic hematopoiesis.</a:t>
            </a:r>
          </a:p>
          <a:p>
            <a:r>
              <a:rPr lang="en-US" altLang="en-US" sz="2600" dirty="0">
                <a:latin typeface="Segoe UI" panose="020B0502040204020203" pitchFamily="34" charset="0"/>
                <a:cs typeface="Segoe UI" panose="020B0502040204020203" pitchFamily="34" charset="0"/>
              </a:rPr>
              <a:t>What is EPO? How does it affect hematopoiesis?</a:t>
            </a:r>
          </a:p>
        </p:txBody>
      </p:sp>
      <p:sp>
        <p:nvSpPr>
          <p:cNvPr id="36867" name="Rectangle 2"/>
          <p:cNvSpPr>
            <a:spLocks noGrp="1"/>
          </p:cNvSpPr>
          <p:nvPr>
            <p:ph type="title"/>
          </p:nvPr>
        </p:nvSpPr>
        <p:spPr/>
        <p:txBody>
          <a:bodyPr/>
          <a:lstStyle/>
          <a:p>
            <a:r>
              <a:rPr lang="en-US" altLang="en-US" b="1" dirty="0">
                <a:latin typeface="Segoe UI" panose="020B0502040204020203" pitchFamily="34" charset="0"/>
                <a:cs typeface="Segoe UI" panose="020B0502040204020203" pitchFamily="34" charset="0"/>
              </a:rPr>
              <a:t>Chapter Review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97737" y="400472"/>
            <a:ext cx="6120172" cy="6220813"/>
          </a:xfrm>
          <a:prstGeom prst="rect">
            <a:avLst/>
          </a:prstGeom>
        </p:spPr>
      </p:pic>
      <p:sp>
        <p:nvSpPr>
          <p:cNvPr id="2" name="Oval 1"/>
          <p:cNvSpPr/>
          <p:nvPr/>
        </p:nvSpPr>
        <p:spPr>
          <a:xfrm>
            <a:off x="3733800" y="229022"/>
            <a:ext cx="3571875" cy="20760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88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6587-D086-EBEC-874E-E6DBAD1E108A}"/>
              </a:ext>
            </a:extLst>
          </p:cNvPr>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Hematopoiesis (cont’d)</a:t>
            </a:r>
          </a:p>
        </p:txBody>
      </p:sp>
      <p:sp>
        <p:nvSpPr>
          <p:cNvPr id="3" name="Content Placeholder 2"/>
          <p:cNvSpPr>
            <a:spLocks noGrp="1"/>
          </p:cNvSpPr>
          <p:nvPr>
            <p:ph sz="half" idx="1"/>
          </p:nvPr>
        </p:nvSpPr>
        <p:spPr>
          <a:xfrm>
            <a:off x="457200" y="1224224"/>
            <a:ext cx="8229600" cy="4454525"/>
          </a:xfrm>
        </p:spPr>
        <p:txBody>
          <a:bodyPr/>
          <a:lstStyle/>
          <a:p>
            <a:pPr marL="0" indent="0">
              <a:buNone/>
            </a:pPr>
            <a:r>
              <a:rPr lang="en-US" sz="2400" dirty="0">
                <a:latin typeface="Segoe UI" panose="020B0502040204020203" pitchFamily="34" charset="0"/>
                <a:cs typeface="Segoe UI" panose="020B0502040204020203" pitchFamily="34" charset="0"/>
              </a:rPr>
              <a:t>3. Myeloid – by 3</a:t>
            </a:r>
            <a:r>
              <a:rPr lang="en-US" sz="2400" baseline="30000" dirty="0">
                <a:latin typeface="Segoe UI" panose="020B0502040204020203" pitchFamily="34" charset="0"/>
                <a:cs typeface="Segoe UI" panose="020B0502040204020203" pitchFamily="34" charset="0"/>
              </a:rPr>
              <a:t>rd</a:t>
            </a:r>
            <a:r>
              <a:rPr lang="en-US" sz="2400" dirty="0">
                <a:latin typeface="Segoe UI" panose="020B0502040204020203" pitchFamily="34" charset="0"/>
                <a:cs typeface="Segoe UI" panose="020B0502040204020203" pitchFamily="34" charset="0"/>
              </a:rPr>
              <a:t> trimester, the BONE MARROW is the dominant site (after fetal liver stage) it is the only site of hematopoiesis (medullary site; pelvis; vertebrae, sternum, ribs, skull, proximal ends of femur, and humerus).</a:t>
            </a:r>
          </a:p>
          <a:p>
            <a:pPr>
              <a:buFont typeface="Wingdings" panose="05000000000000000000" pitchFamily="2" charset="2"/>
              <a:buChar char="Ø"/>
            </a:pPr>
            <a:r>
              <a:rPr lang="en-US" sz="2400" dirty="0">
                <a:latin typeface="Segoe UI" panose="020B0502040204020203" pitchFamily="34" charset="0"/>
                <a:cs typeface="Segoe UI" panose="020B0502040204020203" pitchFamily="34" charset="0"/>
              </a:rPr>
              <a:t>	Normal BM% cellularity (the rest is lipid) – production sites depend on AGE and HEALTH of the individual—</a:t>
            </a:r>
          </a:p>
          <a:p>
            <a:pPr lvl="1"/>
            <a:r>
              <a:rPr lang="en-US" b="1" dirty="0">
                <a:latin typeface="Segoe UI" panose="020B0502040204020203" pitchFamily="34" charset="0"/>
                <a:cs typeface="Segoe UI" panose="020B0502040204020203" pitchFamily="34" charset="0"/>
              </a:rPr>
              <a:t>100% infant</a:t>
            </a:r>
          </a:p>
          <a:p>
            <a:pPr lvl="1"/>
            <a:r>
              <a:rPr lang="en-US" b="1" dirty="0">
                <a:latin typeface="Segoe UI" panose="020B0502040204020203" pitchFamily="34" charset="0"/>
                <a:cs typeface="Segoe UI" panose="020B0502040204020203" pitchFamily="34" charset="0"/>
              </a:rPr>
              <a:t>70% young adult;</a:t>
            </a:r>
          </a:p>
          <a:p>
            <a:pPr lvl="1"/>
            <a:r>
              <a:rPr lang="en-US" b="1" dirty="0">
                <a:latin typeface="Segoe UI" panose="020B0502040204020203" pitchFamily="34" charset="0"/>
                <a:cs typeface="Segoe UI" panose="020B0502040204020203" pitchFamily="34" charset="0"/>
              </a:rPr>
              <a:t>50% young adult;</a:t>
            </a:r>
          </a:p>
          <a:p>
            <a:pPr lvl="1"/>
            <a:r>
              <a:rPr lang="en-US" b="1" dirty="0">
                <a:latin typeface="Segoe UI" panose="020B0502040204020203" pitchFamily="34" charset="0"/>
                <a:cs typeface="Segoe UI" panose="020B0502040204020203" pitchFamily="34" charset="0"/>
              </a:rPr>
              <a:t>30% senior adult.</a:t>
            </a:r>
          </a:p>
          <a:p>
            <a:pPr marL="0" indent="0">
              <a:buNone/>
            </a:pPr>
            <a:r>
              <a:rPr lang="en-US" dirty="0">
                <a:latin typeface="Segoe UI" panose="020B0502040204020203" pitchFamily="34" charset="0"/>
                <a:cs typeface="Segoe UI" panose="020B0502040204020203" pitchFamily="34" charset="0"/>
              </a:rPr>
              <a:t>	</a:t>
            </a: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12626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Hematopoiesis (cont’d)</a:t>
            </a:r>
            <a:endParaRPr lang="en-US" dirty="0"/>
          </a:p>
        </p:txBody>
      </p:sp>
      <p:sp>
        <p:nvSpPr>
          <p:cNvPr id="6" name="Content Placeholder 2"/>
          <p:cNvSpPr>
            <a:spLocks noGrp="1"/>
          </p:cNvSpPr>
          <p:nvPr>
            <p:ph sz="half" idx="1"/>
          </p:nvPr>
        </p:nvSpPr>
        <p:spPr>
          <a:xfrm>
            <a:off x="457200" y="1641475"/>
            <a:ext cx="8083118" cy="4865857"/>
          </a:xfrm>
        </p:spPr>
        <p:txBody>
          <a:bodyPr/>
          <a:lstStyle/>
          <a:p>
            <a:pPr>
              <a:buFont typeface="Wingdings" panose="05000000000000000000" pitchFamily="2" charset="2"/>
              <a:buChar char="Ø"/>
            </a:pPr>
            <a:r>
              <a:rPr lang="en-US" sz="2400" dirty="0">
                <a:latin typeface="Segoe UI" panose="020B0502040204020203" pitchFamily="34" charset="0"/>
                <a:cs typeface="Segoe UI" panose="020B0502040204020203" pitchFamily="34" charset="0"/>
              </a:rPr>
              <a:t>Mature HSCs are found in the bone marrow are capable of differentiation, capable of self-renewal, but not morphologically (CD34 – flow).</a:t>
            </a:r>
          </a:p>
          <a:p>
            <a:pPr>
              <a:buFont typeface="Wingdings" panose="05000000000000000000" pitchFamily="2" charset="2"/>
              <a:buChar char="Ø"/>
            </a:pPr>
            <a:r>
              <a:rPr lang="en-US" sz="2400" dirty="0">
                <a:latin typeface="Segoe UI" panose="020B0502040204020203" pitchFamily="34" charset="0"/>
                <a:cs typeface="Segoe UI" panose="020B0502040204020203" pitchFamily="34" charset="0"/>
              </a:rPr>
              <a:t>HSC becomes differentiated PROGENITOR cells which are capable of limited self-renewal (CD34 – Flow). (Ex. CFU-GM, CFU-GEMM, CFU = Colony Forming Unit)</a:t>
            </a:r>
          </a:p>
          <a:p>
            <a:pPr lvl="1"/>
            <a:r>
              <a:rPr lang="en-US" dirty="0">
                <a:latin typeface="Segoe UI" panose="020B0502040204020203" pitchFamily="34" charset="0"/>
                <a:cs typeface="Segoe UI" panose="020B0502040204020203" pitchFamily="34" charset="0"/>
              </a:rPr>
              <a:t>Progenitor cells become morphologically recognizable precursor cells.</a:t>
            </a:r>
          </a:p>
          <a:p>
            <a:pPr lvl="1"/>
            <a:r>
              <a:rPr lang="en-US" dirty="0">
                <a:latin typeface="Segoe UI" panose="020B0502040204020203" pitchFamily="34" charset="0"/>
                <a:cs typeface="Segoe UI" panose="020B0502040204020203" pitchFamily="34" charset="0"/>
              </a:rPr>
              <a:t>Process is requested by hematopoietic growth factors = HGF = cytokines = colony stimulating factors (e.g., EPO, GM-CSF).</a:t>
            </a:r>
            <a:endParaRPr lang="en-US" dirty="0"/>
          </a:p>
          <a:p>
            <a:endParaRPr lang="en-US" dirty="0"/>
          </a:p>
        </p:txBody>
      </p:sp>
    </p:spTree>
    <p:extLst>
      <p:ext uri="{BB962C8B-B14F-4D97-AF65-F5344CB8AC3E}">
        <p14:creationId xmlns:p14="http://schemas.microsoft.com/office/powerpoint/2010/main" val="360910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Hematopoiesis (cont’d)</a:t>
            </a:r>
            <a:endParaRPr lang="en-US" dirty="0"/>
          </a:p>
        </p:txBody>
      </p:sp>
      <p:sp>
        <p:nvSpPr>
          <p:cNvPr id="7" name="Content Placeholder 2"/>
          <p:cNvSpPr>
            <a:spLocks noGrp="1"/>
          </p:cNvSpPr>
          <p:nvPr>
            <p:ph sz="half" idx="1"/>
          </p:nvPr>
        </p:nvSpPr>
        <p:spPr>
          <a:xfrm>
            <a:off x="445294" y="1417638"/>
            <a:ext cx="8229600" cy="4454525"/>
          </a:xfrm>
        </p:spPr>
        <p:txBody>
          <a:bodyPr/>
          <a:lstStyle/>
          <a:p>
            <a:pPr>
              <a:buFont typeface="Wingdings" panose="05000000000000000000" pitchFamily="2" charset="2"/>
              <a:buChar char="Ø"/>
            </a:pPr>
            <a:r>
              <a:rPr lang="en-US" sz="2000" dirty="0">
                <a:latin typeface="Segoe UI" panose="020B0502040204020203" pitchFamily="34" charset="0"/>
                <a:cs typeface="Segoe UI" panose="020B0502040204020203" pitchFamily="34" charset="0"/>
              </a:rPr>
              <a:t>Hematopoietic growth factors = cytokines = colony stimulating factors (CSFs) regulate all hematopoietic processes.</a:t>
            </a:r>
          </a:p>
          <a:p>
            <a:pPr lvl="1"/>
            <a:r>
              <a:rPr lang="en-US" sz="2000" dirty="0">
                <a:latin typeface="Segoe UI" panose="020B0502040204020203" pitchFamily="34" charset="0"/>
                <a:cs typeface="Segoe UI" panose="020B0502040204020203" pitchFamily="34" charset="0"/>
              </a:rPr>
              <a:t>Function as hormones (autocrine, paracrine, endocrine) [cell, tissue, &amp;c.];</a:t>
            </a:r>
          </a:p>
          <a:p>
            <a:pPr lvl="1"/>
            <a:r>
              <a:rPr lang="en-US" sz="2000" dirty="0">
                <a:latin typeface="Segoe UI" panose="020B0502040204020203" pitchFamily="34" charset="0"/>
                <a:cs typeface="Segoe UI" panose="020B0502040204020203" pitchFamily="34" charset="0"/>
              </a:rPr>
              <a:t>Exhibit pleiotropy;</a:t>
            </a:r>
          </a:p>
          <a:p>
            <a:pPr lvl="1"/>
            <a:r>
              <a:rPr lang="en-US" sz="2000" dirty="0">
                <a:latin typeface="Segoe UI" panose="020B0502040204020203" pitchFamily="34" charset="0"/>
                <a:cs typeface="Segoe UI" panose="020B0502040204020203" pitchFamily="34" charset="0"/>
              </a:rPr>
              <a:t>Synergistic (in tandem with others);</a:t>
            </a:r>
          </a:p>
          <a:p>
            <a:pPr lvl="1"/>
            <a:r>
              <a:rPr lang="en-US" sz="2000" dirty="0">
                <a:latin typeface="Segoe UI" panose="020B0502040204020203" pitchFamily="34" charset="0"/>
                <a:cs typeface="Segoe UI" panose="020B0502040204020203" pitchFamily="34" charset="0"/>
              </a:rPr>
              <a:t>Direct/indirect actions</a:t>
            </a:r>
          </a:p>
          <a:p>
            <a:pPr lvl="1"/>
            <a:r>
              <a:rPr lang="en-US" sz="2000" dirty="0">
                <a:latin typeface="Segoe UI" panose="020B0502040204020203" pitchFamily="34" charset="0"/>
                <a:cs typeface="Segoe UI" panose="020B0502040204020203" pitchFamily="34" charset="0"/>
              </a:rPr>
              <a:t>Minutely produced by Monocytes. T-lymphocytes; MØ, and endothelial cells.</a:t>
            </a:r>
          </a:p>
          <a:p>
            <a:pPr lvl="1"/>
            <a:r>
              <a:rPr lang="en-US" sz="2000" dirty="0">
                <a:latin typeface="Segoe UI" panose="020B0502040204020203" pitchFamily="34" charset="0"/>
                <a:cs typeface="Segoe UI" panose="020B0502040204020203" pitchFamily="34" charset="0"/>
              </a:rPr>
              <a:t>Biopharma – recombinant DNA tech;</a:t>
            </a:r>
          </a:p>
          <a:p>
            <a:pPr lvl="1"/>
            <a:r>
              <a:rPr lang="en-US" sz="2000" dirty="0">
                <a:latin typeface="Segoe UI" panose="020B0502040204020203" pitchFamily="34" charset="0"/>
                <a:cs typeface="Segoe UI" panose="020B0502040204020203" pitchFamily="34" charset="0"/>
              </a:rPr>
              <a:t>Can be used as therapeutic agents (EPO, GM-CSF, thrombopoietin, &amp;c.</a:t>
            </a:r>
            <a:endParaRPr lang="en-US" dirty="0"/>
          </a:p>
          <a:p>
            <a:endParaRPr lang="en-US" dirty="0"/>
          </a:p>
        </p:txBody>
      </p:sp>
    </p:spTree>
    <p:extLst>
      <p:ext uri="{BB962C8B-B14F-4D97-AF65-F5344CB8AC3E}">
        <p14:creationId xmlns:p14="http://schemas.microsoft.com/office/powerpoint/2010/main" val="17380454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9414</TotalTime>
  <Words>2377</Words>
  <Application>Microsoft Office PowerPoint</Application>
  <PresentationFormat>On-screen Show (4:3)</PresentationFormat>
  <Paragraphs>252</Paragraphs>
  <Slides>52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MS PGothic</vt:lpstr>
      <vt:lpstr>Arial</vt:lpstr>
      <vt:lpstr>Calibri</vt:lpstr>
      <vt:lpstr>Segoe UI</vt:lpstr>
      <vt:lpstr>Symbol</vt:lpstr>
      <vt:lpstr>Times</vt:lpstr>
      <vt:lpstr>Times New Roman</vt:lpstr>
      <vt:lpstr>Wingdings</vt:lpstr>
      <vt:lpstr>Wingdings 2</vt:lpstr>
      <vt:lpstr>Wingdings 3</vt:lpstr>
      <vt:lpstr>1_Office Theme</vt:lpstr>
      <vt:lpstr>PowerPoint Presentation</vt:lpstr>
      <vt:lpstr>Hematopoiesis</vt:lpstr>
      <vt:lpstr>Hematopoiesis</vt:lpstr>
      <vt:lpstr>PowerPoint Presentation</vt:lpstr>
      <vt:lpstr>Hematopoiesis (cont’d)</vt:lpstr>
      <vt:lpstr>PowerPoint Presentation</vt:lpstr>
      <vt:lpstr>Hematopoiesis (cont’d)</vt:lpstr>
      <vt:lpstr>Hematopoiesis (cont’d)</vt:lpstr>
      <vt:lpstr>Hematopoiesis (cont’d)</vt:lpstr>
      <vt:lpstr>Erythropoiesis</vt:lpstr>
      <vt:lpstr>Erythropoietin (EPO)</vt:lpstr>
      <vt:lpstr>Erythropoietin (cont’d)</vt:lpstr>
      <vt:lpstr>Control of Erythropoiesis</vt:lpstr>
      <vt:lpstr>Hgb Metabolism</vt:lpstr>
      <vt:lpstr>Hgb Synthesis &amp; Heme</vt:lpstr>
      <vt:lpstr>Hgb Synthesis &amp; Heme (cont’d)</vt:lpstr>
      <vt:lpstr>PowerPoint Presentation</vt:lpstr>
      <vt:lpstr>Protoporphyrin Synthesis</vt:lpstr>
      <vt:lpstr>Protoporphyrin Synthesis (cont’d)</vt:lpstr>
      <vt:lpstr>Protoporphyrin Synthesis (cont’d)</vt:lpstr>
      <vt:lpstr>PowerPoint Presentation</vt:lpstr>
      <vt:lpstr>PowerPoint Presentation</vt:lpstr>
      <vt:lpstr>Protoporphyrin Synthesis (cont’d)</vt:lpstr>
      <vt:lpstr>Protoporphyrin Synthesis (cont’d)  Hematologic effects of Lead (Pb) toxicity</vt:lpstr>
      <vt:lpstr>Hemoglobin</vt:lpstr>
      <vt:lpstr>Hemoglobin</vt:lpstr>
      <vt:lpstr>Hemoglobin</vt:lpstr>
      <vt:lpstr>PowerPoint Presentation</vt:lpstr>
      <vt:lpstr>PowerPoint Presentation</vt:lpstr>
      <vt:lpstr>Normal Hemoglobin</vt:lpstr>
      <vt:lpstr>Abnormal Hemoglobin</vt:lpstr>
      <vt:lpstr>Rate of Hgb Synthesis</vt:lpstr>
      <vt:lpstr>RBC Metabolic Pathways</vt:lpstr>
      <vt:lpstr>RBC Metabolic Pathways</vt:lpstr>
      <vt:lpstr>PowerPoint Presentation</vt:lpstr>
      <vt:lpstr>3 Ancillary EMP Pathways in RBCs</vt:lpstr>
      <vt:lpstr>PowerPoint Presentation</vt:lpstr>
      <vt:lpstr>PowerPoint Presentation</vt:lpstr>
      <vt:lpstr>3 Ancillary EMP Pathways in RBCs</vt:lpstr>
      <vt:lpstr>3 Ancillary EMP Pathways in RBCs</vt:lpstr>
      <vt:lpstr>PowerPoint Presentation</vt:lpstr>
      <vt:lpstr>Extravascular RBC Catabolism</vt:lpstr>
      <vt:lpstr>Extravascular RBC Catabolism</vt:lpstr>
      <vt:lpstr>PowerPoint Presentation</vt:lpstr>
      <vt:lpstr>Intravascular RBC Catabolism</vt:lpstr>
      <vt:lpstr>PowerPoint Presentation</vt:lpstr>
      <vt:lpstr>Anticoagulants</vt:lpstr>
      <vt:lpstr>Anticoagulants</vt:lpstr>
      <vt:lpstr>Serum vs. Plasma</vt:lpstr>
      <vt:lpstr>Oxygen Dissociation Curve</vt:lpstr>
      <vt:lpstr>PowerPoint Presentation</vt:lpstr>
      <vt:lpstr>Chapter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Hematopoiesis - Clinical Hematology</dc:title>
  <dc:subject/>
  <dc:creator>Tyler Thomas</dc:creator>
  <cp:keywords>Clinical Hematology</cp:keywords>
  <dc:description/>
  <cp:lastModifiedBy>Tyler Thomas</cp:lastModifiedBy>
  <cp:revision>404</cp:revision>
  <dcterms:created xsi:type="dcterms:W3CDTF">2004-04-22T20:19:47Z</dcterms:created>
  <dcterms:modified xsi:type="dcterms:W3CDTF">2024-03-07T15:51:25Z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