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60" r:id="rId3"/>
    <p:sldId id="272" r:id="rId4"/>
    <p:sldId id="261" r:id="rId5"/>
    <p:sldId id="273" r:id="rId6"/>
    <p:sldId id="263" r:id="rId7"/>
    <p:sldId id="274" r:id="rId8"/>
    <p:sldId id="262" r:id="rId9"/>
    <p:sldId id="275" r:id="rId10"/>
    <p:sldId id="264" r:id="rId11"/>
    <p:sldId id="265" r:id="rId12"/>
    <p:sldId id="266" r:id="rId13"/>
    <p:sldId id="267" r:id="rId14"/>
    <p:sldId id="268" r:id="rId15"/>
    <p:sldId id="269" r:id="rId16"/>
    <p:sldId id="285" r:id="rId17"/>
    <p:sldId id="289" r:id="rId18"/>
    <p:sldId id="270" r:id="rId19"/>
    <p:sldId id="271" r:id="rId20"/>
    <p:sldId id="276" r:id="rId21"/>
    <p:sldId id="277" r:id="rId22"/>
    <p:sldId id="279" r:id="rId23"/>
    <p:sldId id="282" r:id="rId24"/>
    <p:sldId id="287" r:id="rId25"/>
    <p:sldId id="288" r:id="rId26"/>
    <p:sldId id="280" r:id="rId27"/>
    <p:sldId id="283" r:id="rId28"/>
    <p:sldId id="284" r:id="rId29"/>
    <p:sldId id="27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yler Thomas" initials="TT" lastIdx="1" clrIdx="0">
    <p:extLst>
      <p:ext uri="{19B8F6BF-5375-455C-9EA6-DF929625EA0E}">
        <p15:presenceInfo xmlns:p15="http://schemas.microsoft.com/office/powerpoint/2012/main" userId="S-1-5-21-453541227-388441051-1234779376-25270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9C2631-A745-4144-9C71-8336251FBB94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55E7CC7-6D87-48E8-824C-389265908ADB}">
      <dgm:prSet phldrT="[Text]" custT="1"/>
      <dgm:spPr>
        <a:noFill/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en-US" sz="1600" dirty="0" smtClean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r>
            <a:rPr lang="en-US" sz="16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Rubriblast</a:t>
          </a:r>
        </a:p>
        <a:p>
          <a:endParaRPr lang="en-US" sz="1600" dirty="0" smtClean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r>
            <a:rPr lang="en-US" sz="16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Prorubricyte</a:t>
          </a:r>
          <a:endParaRPr lang="en-US" sz="16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3945E98-40BC-4D70-AAF2-01FF03B7BC37}" type="parTrans" cxnId="{414C5D32-8A15-40B6-A6A7-E68398362123}">
      <dgm:prSet/>
      <dgm:spPr/>
      <dgm:t>
        <a:bodyPr/>
        <a:lstStyle/>
        <a:p>
          <a:endParaRPr lang="en-US"/>
        </a:p>
      </dgm:t>
    </dgm:pt>
    <dgm:pt modelId="{B6F27C24-ECC0-46AB-A956-066ED2A2D453}" type="sibTrans" cxnId="{414C5D32-8A15-40B6-A6A7-E68398362123}">
      <dgm:prSet/>
      <dgm:spPr/>
      <dgm:t>
        <a:bodyPr/>
        <a:lstStyle/>
        <a:p>
          <a:endParaRPr lang="en-US"/>
        </a:p>
      </dgm:t>
    </dgm:pt>
    <dgm:pt modelId="{BA0D3608-E39B-430D-9E6F-6CBA4D3A222A}">
      <dgm:prSet phldrT="[Text]" custT="1"/>
      <dgm:spPr>
        <a:noFill/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Rubriblast – cytosol is blue in color when stained [A].</a:t>
          </a:r>
          <a:endParaRPr lang="en-US" sz="10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366D3B2-27A2-4C5F-8B10-F685A08B83C1}" type="parTrans" cxnId="{6D220F5B-F969-483A-AC4B-B5D96899B45A}">
      <dgm:prSet/>
      <dgm:spPr/>
      <dgm:t>
        <a:bodyPr/>
        <a:lstStyle/>
        <a:p>
          <a:endParaRPr lang="en-US"/>
        </a:p>
      </dgm:t>
    </dgm:pt>
    <dgm:pt modelId="{9AB34173-834E-485F-9807-B2E166AC809E}" type="sibTrans" cxnId="{6D220F5B-F969-483A-AC4B-B5D96899B45A}">
      <dgm:prSet/>
      <dgm:spPr/>
      <dgm:t>
        <a:bodyPr/>
        <a:lstStyle/>
        <a:p>
          <a:endParaRPr lang="en-US"/>
        </a:p>
      </dgm:t>
    </dgm:pt>
    <dgm:pt modelId="{FBFEF2C3-7EB6-4CCC-9AC6-495BCCDDD143}">
      <dgm:prSet phldrT="[Text]" custT="1"/>
      <dgm:spPr>
        <a:noFill/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Pro-Rubricyte – in process of synthesizing hemoglobin.</a:t>
          </a:r>
          <a:endParaRPr lang="en-US" sz="10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43DC56A-9106-4CCA-B7A2-5CBDC50FC115}" type="parTrans" cxnId="{677B5DC0-B358-4A07-853E-CF25CA433C5B}">
      <dgm:prSet/>
      <dgm:spPr/>
      <dgm:t>
        <a:bodyPr/>
        <a:lstStyle/>
        <a:p>
          <a:endParaRPr lang="en-US"/>
        </a:p>
      </dgm:t>
    </dgm:pt>
    <dgm:pt modelId="{BEE61356-1AC0-4DF0-A983-5704897F73FF}" type="sibTrans" cxnId="{677B5DC0-B358-4A07-853E-CF25CA433C5B}">
      <dgm:prSet/>
      <dgm:spPr/>
      <dgm:t>
        <a:bodyPr/>
        <a:lstStyle/>
        <a:p>
          <a:endParaRPr lang="en-US"/>
        </a:p>
      </dgm:t>
    </dgm:pt>
    <dgm:pt modelId="{6A8EFE49-6031-48DE-BE64-562730E61F62}">
      <dgm:prSet phldrT="[Text]" custT="1"/>
      <dgm:spPr>
        <a:noFill/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Rubricyte</a:t>
          </a:r>
        </a:p>
        <a:p>
          <a:r>
            <a:rPr lang="en-US" sz="16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Meta-Rubricyte</a:t>
          </a:r>
        </a:p>
        <a:p>
          <a:endParaRPr lang="en-US" sz="1200" dirty="0"/>
        </a:p>
      </dgm:t>
    </dgm:pt>
    <dgm:pt modelId="{097A96B6-8EAF-44BE-9F83-807FCA648E74}" type="parTrans" cxnId="{C020530F-D5C2-443C-B12A-6E9CD0260F5D}">
      <dgm:prSet/>
      <dgm:spPr/>
      <dgm:t>
        <a:bodyPr/>
        <a:lstStyle/>
        <a:p>
          <a:endParaRPr lang="en-US"/>
        </a:p>
      </dgm:t>
    </dgm:pt>
    <dgm:pt modelId="{8B99C379-DAA5-447E-84E3-10062835C908}" type="sibTrans" cxnId="{C020530F-D5C2-443C-B12A-6E9CD0260F5D}">
      <dgm:prSet/>
      <dgm:spPr/>
      <dgm:t>
        <a:bodyPr/>
        <a:lstStyle/>
        <a:p>
          <a:endParaRPr lang="en-US"/>
        </a:p>
      </dgm:t>
    </dgm:pt>
    <dgm:pt modelId="{2F1E8141-5635-44AA-B6F9-623FCB4BCA0A}">
      <dgm:prSet phldrT="[Text]" custT="1"/>
      <dgm:spPr>
        <a:noFill/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Rubricyte – (Acid stain) purple (nuclei) [B], sand colored (cytosol) [A].</a:t>
          </a:r>
          <a:endParaRPr lang="en-US" sz="1000" dirty="0">
            <a:solidFill>
              <a:schemeClr val="tx1"/>
            </a:solidFill>
          </a:endParaRPr>
        </a:p>
      </dgm:t>
    </dgm:pt>
    <dgm:pt modelId="{393A8005-14F8-4DFB-92CA-16B7354E77E0}" type="parTrans" cxnId="{D12EC1CE-1140-4685-AFEE-C0E797F454CD}">
      <dgm:prSet/>
      <dgm:spPr/>
      <dgm:t>
        <a:bodyPr/>
        <a:lstStyle/>
        <a:p>
          <a:endParaRPr lang="en-US"/>
        </a:p>
      </dgm:t>
    </dgm:pt>
    <dgm:pt modelId="{9CE07876-04AB-4B08-8095-E431DA129E24}" type="sibTrans" cxnId="{D12EC1CE-1140-4685-AFEE-C0E797F454CD}">
      <dgm:prSet/>
      <dgm:spPr/>
      <dgm:t>
        <a:bodyPr/>
        <a:lstStyle/>
        <a:p>
          <a:endParaRPr lang="en-US"/>
        </a:p>
      </dgm:t>
    </dgm:pt>
    <dgm:pt modelId="{111D8832-98D8-4865-BD8C-DADA7A547914}">
      <dgm:prSet phldrT="[Text]" custT="1"/>
      <dgm:spPr>
        <a:noFill/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Metarubricyte – when stained (cytosol salmon-like hue). Pyknotic (no more mitotic division(s)).</a:t>
          </a:r>
          <a:endParaRPr lang="en-US" sz="10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22D130F-2D58-4B15-8188-90504FF09C3E}" type="parTrans" cxnId="{9764B007-D28D-4D70-A3D8-6974307F58EF}">
      <dgm:prSet/>
      <dgm:spPr/>
      <dgm:t>
        <a:bodyPr/>
        <a:lstStyle/>
        <a:p>
          <a:endParaRPr lang="en-US"/>
        </a:p>
      </dgm:t>
    </dgm:pt>
    <dgm:pt modelId="{98C2B86E-A9C8-4AE5-B946-90B02CFA47D0}" type="sibTrans" cxnId="{9764B007-D28D-4D70-A3D8-6974307F58EF}">
      <dgm:prSet/>
      <dgm:spPr/>
      <dgm:t>
        <a:bodyPr/>
        <a:lstStyle/>
        <a:p>
          <a:endParaRPr lang="en-US"/>
        </a:p>
      </dgm:t>
    </dgm:pt>
    <dgm:pt modelId="{07C39B87-2D0C-4ADA-9C4F-A5773F9614A7}">
      <dgm:prSet phldrT="[Text]" custT="1"/>
      <dgm:spPr>
        <a:noFill/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Reticulocyte (R1/R2)</a:t>
          </a:r>
        </a:p>
        <a:p>
          <a:r>
            <a:rPr lang="en-US" sz="16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Erythrocyte</a:t>
          </a:r>
        </a:p>
        <a:p>
          <a:endParaRPr lang="en-US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952D4E6-4869-4613-B8E9-7D729967BCA3}" type="parTrans" cxnId="{A49F5DAC-3DCE-4551-876C-2AAAF4CBD85E}">
      <dgm:prSet/>
      <dgm:spPr/>
      <dgm:t>
        <a:bodyPr/>
        <a:lstStyle/>
        <a:p>
          <a:endParaRPr lang="en-US"/>
        </a:p>
      </dgm:t>
    </dgm:pt>
    <dgm:pt modelId="{82170775-37C5-4929-8CCA-6C75375F0B6C}" type="sibTrans" cxnId="{A49F5DAC-3DCE-4551-876C-2AAAF4CBD85E}">
      <dgm:prSet/>
      <dgm:spPr/>
      <dgm:t>
        <a:bodyPr/>
        <a:lstStyle/>
        <a:p>
          <a:endParaRPr lang="en-US"/>
        </a:p>
      </dgm:t>
    </dgm:pt>
    <dgm:pt modelId="{1109ABF7-FDBB-4449-AE26-25C75E826082}">
      <dgm:prSet phldrT="[Text]" custT="1"/>
      <dgm:spPr>
        <a:noFill/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dirty="0" smtClean="0">
              <a:latin typeface="Segoe UI" panose="020B0502040204020203" pitchFamily="34" charset="0"/>
              <a:cs typeface="Segoe UI" panose="020B0502040204020203" pitchFamily="34" charset="0"/>
            </a:rPr>
            <a:t>Trace amounts of nucleic acid from previous mitotic divisions.</a:t>
          </a:r>
          <a:endParaRPr lang="en-US" sz="1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3B2236D-51DA-49CE-A27D-3AA75775850F}" type="parTrans" cxnId="{5E7B65E7-D02D-483E-AB2F-3E2B0AF47EF6}">
      <dgm:prSet/>
      <dgm:spPr/>
      <dgm:t>
        <a:bodyPr/>
        <a:lstStyle/>
        <a:p>
          <a:endParaRPr lang="en-US"/>
        </a:p>
      </dgm:t>
    </dgm:pt>
    <dgm:pt modelId="{955D1F79-E744-45DE-88F8-FE57616B1123}" type="sibTrans" cxnId="{5E7B65E7-D02D-483E-AB2F-3E2B0AF47EF6}">
      <dgm:prSet/>
      <dgm:spPr/>
      <dgm:t>
        <a:bodyPr/>
        <a:lstStyle/>
        <a:p>
          <a:endParaRPr lang="en-US"/>
        </a:p>
      </dgm:t>
    </dgm:pt>
    <dgm:pt modelId="{298A8F08-23C1-4669-BC85-82A7CB1A2B46}">
      <dgm:prSet phldrT="[Text]" custT="1"/>
      <dgm:spPr>
        <a:noFill/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000" dirty="0" smtClean="0">
              <a:latin typeface="Segoe UI" panose="020B0502040204020203" pitchFamily="34" charset="0"/>
              <a:cs typeface="Segoe UI" panose="020B0502040204020203" pitchFamily="34" charset="0"/>
            </a:rPr>
            <a:t>Mostly Hgb, no nucleic acid </a:t>
          </a:r>
          <a:r>
            <a:rPr lang="en-US" sz="1000" dirty="0" smtClean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rPr>
            <a:t> mature bi-concave RBC. [A=D]</a:t>
          </a:r>
          <a:endParaRPr lang="en-US" sz="1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275CFA6-EDEC-409C-A043-BB00F7005827}" type="parTrans" cxnId="{A6997A3B-4203-45A7-B05B-3BE8F4F79AB6}">
      <dgm:prSet/>
      <dgm:spPr/>
      <dgm:t>
        <a:bodyPr/>
        <a:lstStyle/>
        <a:p>
          <a:endParaRPr lang="en-US"/>
        </a:p>
      </dgm:t>
    </dgm:pt>
    <dgm:pt modelId="{C326DDE3-4073-4AF9-9030-0416DFD7C1C4}" type="sibTrans" cxnId="{A6997A3B-4203-45A7-B05B-3BE8F4F79AB6}">
      <dgm:prSet/>
      <dgm:spPr/>
      <dgm:t>
        <a:bodyPr/>
        <a:lstStyle/>
        <a:p>
          <a:endParaRPr lang="en-US"/>
        </a:p>
      </dgm:t>
    </dgm:pt>
    <dgm:pt modelId="{C4AD27C0-B6AB-4288-8972-044E9DFAE1F6}" type="pres">
      <dgm:prSet presAssocID="{A99C2631-A745-4144-9C71-8336251FBB94}" presName="linearFlow" presStyleCnt="0">
        <dgm:presLayoutVars>
          <dgm:dir/>
          <dgm:animLvl val="lvl"/>
          <dgm:resizeHandles val="exact"/>
        </dgm:presLayoutVars>
      </dgm:prSet>
      <dgm:spPr/>
    </dgm:pt>
    <dgm:pt modelId="{8364D301-75A8-4D7A-8A54-936774E8FC36}" type="pres">
      <dgm:prSet presAssocID="{555E7CC7-6D87-48E8-824C-389265908ADB}" presName="composite" presStyleCnt="0"/>
      <dgm:spPr/>
    </dgm:pt>
    <dgm:pt modelId="{0A4A63C8-9343-4CDD-8CEE-A921515EC7D4}" type="pres">
      <dgm:prSet presAssocID="{555E7CC7-6D87-48E8-824C-389265908ADB}" presName="parentText" presStyleLbl="alignNode1" presStyleIdx="0" presStyleCnt="3" custLinFactNeighborX="527" custLinFactNeighborY="-3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8D7A6-418C-4028-8E30-2A42C5D4FCCC}" type="pres">
      <dgm:prSet presAssocID="{555E7CC7-6D87-48E8-824C-389265908AD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823F10-A598-4864-A753-129E48FFFE60}" type="pres">
      <dgm:prSet presAssocID="{B6F27C24-ECC0-46AB-A956-066ED2A2D453}" presName="sp" presStyleCnt="0"/>
      <dgm:spPr/>
    </dgm:pt>
    <dgm:pt modelId="{933C219E-C0B2-44BF-B78A-166260E339EE}" type="pres">
      <dgm:prSet presAssocID="{6A8EFE49-6031-48DE-BE64-562730E61F62}" presName="composite" presStyleCnt="0"/>
      <dgm:spPr/>
    </dgm:pt>
    <dgm:pt modelId="{1C981558-6636-45FD-BD8E-35D1969AF59F}" type="pres">
      <dgm:prSet presAssocID="{6A8EFE49-6031-48DE-BE64-562730E61F62}" presName="parentText" presStyleLbl="alignNode1" presStyleIdx="1" presStyleCnt="3" custLinFactNeighborX="-4863" custLinFactNeighborY="-5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7A4C7-79F3-4C04-838F-C3B49BA08AA7}" type="pres">
      <dgm:prSet presAssocID="{6A8EFE49-6031-48DE-BE64-562730E61F6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9D0CA-ACCE-4DAF-8706-8ABA62234164}" type="pres">
      <dgm:prSet presAssocID="{8B99C379-DAA5-447E-84E3-10062835C908}" presName="sp" presStyleCnt="0"/>
      <dgm:spPr/>
    </dgm:pt>
    <dgm:pt modelId="{79FDF49B-BAFA-4B12-AC9E-ABFF0D718DF8}" type="pres">
      <dgm:prSet presAssocID="{07C39B87-2D0C-4ADA-9C4F-A5773F9614A7}" presName="composite" presStyleCnt="0"/>
      <dgm:spPr/>
    </dgm:pt>
    <dgm:pt modelId="{D54A701E-FE9E-475D-92B3-472A4D90BC06}" type="pres">
      <dgm:prSet presAssocID="{07C39B87-2D0C-4ADA-9C4F-A5773F9614A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D1D2C46-3889-4EB3-AA03-A0EA307B65A7}" type="pres">
      <dgm:prSet presAssocID="{07C39B87-2D0C-4ADA-9C4F-A5773F9614A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91BA30-399F-443D-8310-0DB5B1F8D314}" type="presOf" srcId="{07C39B87-2D0C-4ADA-9C4F-A5773F9614A7}" destId="{D54A701E-FE9E-475D-92B3-472A4D90BC06}" srcOrd="0" destOrd="0" presId="urn:microsoft.com/office/officeart/2005/8/layout/chevron2"/>
    <dgm:cxn modelId="{0A2DCDE2-A0EC-4C64-822D-B8ABFF6404BB}" type="presOf" srcId="{555E7CC7-6D87-48E8-824C-389265908ADB}" destId="{0A4A63C8-9343-4CDD-8CEE-A921515EC7D4}" srcOrd="0" destOrd="0" presId="urn:microsoft.com/office/officeart/2005/8/layout/chevron2"/>
    <dgm:cxn modelId="{A6997A3B-4203-45A7-B05B-3BE8F4F79AB6}" srcId="{07C39B87-2D0C-4ADA-9C4F-A5773F9614A7}" destId="{298A8F08-23C1-4669-BC85-82A7CB1A2B46}" srcOrd="1" destOrd="0" parTransId="{A275CFA6-EDEC-409C-A043-BB00F7005827}" sibTransId="{C326DDE3-4073-4AF9-9030-0416DFD7C1C4}"/>
    <dgm:cxn modelId="{440EE3AD-D111-4257-9849-9149B4E0B6D8}" type="presOf" srcId="{6A8EFE49-6031-48DE-BE64-562730E61F62}" destId="{1C981558-6636-45FD-BD8E-35D1969AF59F}" srcOrd="0" destOrd="0" presId="urn:microsoft.com/office/officeart/2005/8/layout/chevron2"/>
    <dgm:cxn modelId="{9764B007-D28D-4D70-A3D8-6974307F58EF}" srcId="{6A8EFE49-6031-48DE-BE64-562730E61F62}" destId="{111D8832-98D8-4865-BD8C-DADA7A547914}" srcOrd="1" destOrd="0" parTransId="{322D130F-2D58-4B15-8188-90504FF09C3E}" sibTransId="{98C2B86E-A9C8-4AE5-B946-90B02CFA47D0}"/>
    <dgm:cxn modelId="{D12EC1CE-1140-4685-AFEE-C0E797F454CD}" srcId="{6A8EFE49-6031-48DE-BE64-562730E61F62}" destId="{2F1E8141-5635-44AA-B6F9-623FCB4BCA0A}" srcOrd="0" destOrd="0" parTransId="{393A8005-14F8-4DFB-92CA-16B7354E77E0}" sibTransId="{9CE07876-04AB-4B08-8095-E431DA129E24}"/>
    <dgm:cxn modelId="{ACF26EFC-A0B3-46E3-8C5C-E4F67007DC83}" type="presOf" srcId="{1109ABF7-FDBB-4449-AE26-25C75E826082}" destId="{CD1D2C46-3889-4EB3-AA03-A0EA307B65A7}" srcOrd="0" destOrd="0" presId="urn:microsoft.com/office/officeart/2005/8/layout/chevron2"/>
    <dgm:cxn modelId="{6D220F5B-F969-483A-AC4B-B5D96899B45A}" srcId="{555E7CC7-6D87-48E8-824C-389265908ADB}" destId="{BA0D3608-E39B-430D-9E6F-6CBA4D3A222A}" srcOrd="0" destOrd="0" parTransId="{F366D3B2-27A2-4C5F-8B10-F685A08B83C1}" sibTransId="{9AB34173-834E-485F-9807-B2E166AC809E}"/>
    <dgm:cxn modelId="{CB82022F-F877-4878-947D-944953B09776}" type="presOf" srcId="{298A8F08-23C1-4669-BC85-82A7CB1A2B46}" destId="{CD1D2C46-3889-4EB3-AA03-A0EA307B65A7}" srcOrd="0" destOrd="1" presId="urn:microsoft.com/office/officeart/2005/8/layout/chevron2"/>
    <dgm:cxn modelId="{677B5DC0-B358-4A07-853E-CF25CA433C5B}" srcId="{555E7CC7-6D87-48E8-824C-389265908ADB}" destId="{FBFEF2C3-7EB6-4CCC-9AC6-495BCCDDD143}" srcOrd="1" destOrd="0" parTransId="{A43DC56A-9106-4CCA-B7A2-5CBDC50FC115}" sibTransId="{BEE61356-1AC0-4DF0-A983-5704897F73FF}"/>
    <dgm:cxn modelId="{5E7B65E7-D02D-483E-AB2F-3E2B0AF47EF6}" srcId="{07C39B87-2D0C-4ADA-9C4F-A5773F9614A7}" destId="{1109ABF7-FDBB-4449-AE26-25C75E826082}" srcOrd="0" destOrd="0" parTransId="{43B2236D-51DA-49CE-A27D-3AA75775850F}" sibTransId="{955D1F79-E744-45DE-88F8-FE57616B1123}"/>
    <dgm:cxn modelId="{4AA50106-8A7C-46D4-BF21-2374010ED11A}" type="presOf" srcId="{111D8832-98D8-4865-BD8C-DADA7A547914}" destId="{1E37A4C7-79F3-4C04-838F-C3B49BA08AA7}" srcOrd="0" destOrd="1" presId="urn:microsoft.com/office/officeart/2005/8/layout/chevron2"/>
    <dgm:cxn modelId="{FC9D2299-681C-453C-9438-FC3DB56089C4}" type="presOf" srcId="{2F1E8141-5635-44AA-B6F9-623FCB4BCA0A}" destId="{1E37A4C7-79F3-4C04-838F-C3B49BA08AA7}" srcOrd="0" destOrd="0" presId="urn:microsoft.com/office/officeart/2005/8/layout/chevron2"/>
    <dgm:cxn modelId="{B22C9D2D-DE02-46D8-81F5-B515BB87DC48}" type="presOf" srcId="{A99C2631-A745-4144-9C71-8336251FBB94}" destId="{C4AD27C0-B6AB-4288-8972-044E9DFAE1F6}" srcOrd="0" destOrd="0" presId="urn:microsoft.com/office/officeart/2005/8/layout/chevron2"/>
    <dgm:cxn modelId="{C020530F-D5C2-443C-B12A-6E9CD0260F5D}" srcId="{A99C2631-A745-4144-9C71-8336251FBB94}" destId="{6A8EFE49-6031-48DE-BE64-562730E61F62}" srcOrd="1" destOrd="0" parTransId="{097A96B6-8EAF-44BE-9F83-807FCA648E74}" sibTransId="{8B99C379-DAA5-447E-84E3-10062835C908}"/>
    <dgm:cxn modelId="{E8CF3357-CD91-44EA-9B2D-6B28A6B3CDAA}" type="presOf" srcId="{BA0D3608-E39B-430D-9E6F-6CBA4D3A222A}" destId="{7F98D7A6-418C-4028-8E30-2A42C5D4FCCC}" srcOrd="0" destOrd="0" presId="urn:microsoft.com/office/officeart/2005/8/layout/chevron2"/>
    <dgm:cxn modelId="{414C5D32-8A15-40B6-A6A7-E68398362123}" srcId="{A99C2631-A745-4144-9C71-8336251FBB94}" destId="{555E7CC7-6D87-48E8-824C-389265908ADB}" srcOrd="0" destOrd="0" parTransId="{83945E98-40BC-4D70-AAF2-01FF03B7BC37}" sibTransId="{B6F27C24-ECC0-46AB-A956-066ED2A2D453}"/>
    <dgm:cxn modelId="{97D7C152-7C75-48EC-9942-23108652957F}" type="presOf" srcId="{FBFEF2C3-7EB6-4CCC-9AC6-495BCCDDD143}" destId="{7F98D7A6-418C-4028-8E30-2A42C5D4FCCC}" srcOrd="0" destOrd="1" presId="urn:microsoft.com/office/officeart/2005/8/layout/chevron2"/>
    <dgm:cxn modelId="{A49F5DAC-3DCE-4551-876C-2AAAF4CBD85E}" srcId="{A99C2631-A745-4144-9C71-8336251FBB94}" destId="{07C39B87-2D0C-4ADA-9C4F-A5773F9614A7}" srcOrd="2" destOrd="0" parTransId="{C952D4E6-4869-4613-B8E9-7D729967BCA3}" sibTransId="{82170775-37C5-4929-8CCA-6C75375F0B6C}"/>
    <dgm:cxn modelId="{F3F7BD49-2B14-4E05-A9EC-ED0D1C5FF810}" type="presParOf" srcId="{C4AD27C0-B6AB-4288-8972-044E9DFAE1F6}" destId="{8364D301-75A8-4D7A-8A54-936774E8FC36}" srcOrd="0" destOrd="0" presId="urn:microsoft.com/office/officeart/2005/8/layout/chevron2"/>
    <dgm:cxn modelId="{AD7C1459-EA74-48B6-8DED-D6D9E3222D18}" type="presParOf" srcId="{8364D301-75A8-4D7A-8A54-936774E8FC36}" destId="{0A4A63C8-9343-4CDD-8CEE-A921515EC7D4}" srcOrd="0" destOrd="0" presId="urn:microsoft.com/office/officeart/2005/8/layout/chevron2"/>
    <dgm:cxn modelId="{A8FF98F1-4A71-4E6A-B016-0417B50D8102}" type="presParOf" srcId="{8364D301-75A8-4D7A-8A54-936774E8FC36}" destId="{7F98D7A6-418C-4028-8E30-2A42C5D4FCCC}" srcOrd="1" destOrd="0" presId="urn:microsoft.com/office/officeart/2005/8/layout/chevron2"/>
    <dgm:cxn modelId="{61905C99-E004-401F-A33B-67CB1E4B240B}" type="presParOf" srcId="{C4AD27C0-B6AB-4288-8972-044E9DFAE1F6}" destId="{CB823F10-A598-4864-A753-129E48FFFE60}" srcOrd="1" destOrd="0" presId="urn:microsoft.com/office/officeart/2005/8/layout/chevron2"/>
    <dgm:cxn modelId="{5AAF51F5-3B00-409E-9C2B-FC9244EE56D8}" type="presParOf" srcId="{C4AD27C0-B6AB-4288-8972-044E9DFAE1F6}" destId="{933C219E-C0B2-44BF-B78A-166260E339EE}" srcOrd="2" destOrd="0" presId="urn:microsoft.com/office/officeart/2005/8/layout/chevron2"/>
    <dgm:cxn modelId="{5CDFC3BF-F629-48EF-8A6A-A732645D78B7}" type="presParOf" srcId="{933C219E-C0B2-44BF-B78A-166260E339EE}" destId="{1C981558-6636-45FD-BD8E-35D1969AF59F}" srcOrd="0" destOrd="0" presId="urn:microsoft.com/office/officeart/2005/8/layout/chevron2"/>
    <dgm:cxn modelId="{D2D5594E-A861-4C25-B20C-460820DA6B1F}" type="presParOf" srcId="{933C219E-C0B2-44BF-B78A-166260E339EE}" destId="{1E37A4C7-79F3-4C04-838F-C3B49BA08AA7}" srcOrd="1" destOrd="0" presId="urn:microsoft.com/office/officeart/2005/8/layout/chevron2"/>
    <dgm:cxn modelId="{C00CE22E-DD61-4B59-8C9D-C372FF2AF443}" type="presParOf" srcId="{C4AD27C0-B6AB-4288-8972-044E9DFAE1F6}" destId="{7929D0CA-ACCE-4DAF-8706-8ABA62234164}" srcOrd="3" destOrd="0" presId="urn:microsoft.com/office/officeart/2005/8/layout/chevron2"/>
    <dgm:cxn modelId="{D9A174CB-3D8C-4A96-A795-1287A0EAAF20}" type="presParOf" srcId="{C4AD27C0-B6AB-4288-8972-044E9DFAE1F6}" destId="{79FDF49B-BAFA-4B12-AC9E-ABFF0D718DF8}" srcOrd="4" destOrd="0" presId="urn:microsoft.com/office/officeart/2005/8/layout/chevron2"/>
    <dgm:cxn modelId="{B7B3A830-E524-4FFB-A4DC-30AB70260651}" type="presParOf" srcId="{79FDF49B-BAFA-4B12-AC9E-ABFF0D718DF8}" destId="{D54A701E-FE9E-475D-92B3-472A4D90BC06}" srcOrd="0" destOrd="0" presId="urn:microsoft.com/office/officeart/2005/8/layout/chevron2"/>
    <dgm:cxn modelId="{F6FB5E16-6759-4A21-84FC-309170594E97}" type="presParOf" srcId="{79FDF49B-BAFA-4B12-AC9E-ABFF0D718DF8}" destId="{CD1D2C46-3889-4EB3-AA03-A0EA307B65A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A63C8-9343-4CDD-8CEE-A921515EC7D4}">
      <dsp:nvSpPr>
        <dsp:cNvPr id="0" name=""/>
        <dsp:cNvSpPr/>
      </dsp:nvSpPr>
      <dsp:spPr>
        <a:xfrm rot="5400000">
          <a:off x="-312320" y="320195"/>
          <a:ext cx="2134637" cy="1494245"/>
        </a:xfrm>
        <a:prstGeom prst="chevron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Rubriblast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Prorubricyte</a:t>
          </a:r>
          <a:endParaRPr lang="en-US" sz="1600" kern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 rot="-5400000">
        <a:off x="7877" y="747122"/>
        <a:ext cx="1494245" cy="640392"/>
      </dsp:txXfrm>
    </dsp:sp>
    <dsp:sp modelId="{7F98D7A6-418C-4028-8E30-2A42C5D4FCCC}">
      <dsp:nvSpPr>
        <dsp:cNvPr id="0" name=""/>
        <dsp:cNvSpPr/>
      </dsp:nvSpPr>
      <dsp:spPr>
        <a:xfrm rot="5400000">
          <a:off x="2335025" y="-836129"/>
          <a:ext cx="1388243" cy="3069803"/>
        </a:xfrm>
        <a:prstGeom prst="round2SameRect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Rubriblast – cytosol is blue in color when stained [A].</a:t>
          </a:r>
          <a:endParaRPr lang="en-US" sz="1000" kern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Pro-Rubricyte – in process of synthesizing hemoglobin.</a:t>
          </a:r>
          <a:endParaRPr lang="en-US" sz="1000" kern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 rot="-5400000">
        <a:off x="1494245" y="72419"/>
        <a:ext cx="3002035" cy="1252707"/>
      </dsp:txXfrm>
    </dsp:sp>
    <dsp:sp modelId="{1C981558-6636-45FD-BD8E-35D1969AF59F}">
      <dsp:nvSpPr>
        <dsp:cNvPr id="0" name=""/>
        <dsp:cNvSpPr/>
      </dsp:nvSpPr>
      <dsp:spPr>
        <a:xfrm rot="5400000">
          <a:off x="-320195" y="2239000"/>
          <a:ext cx="2134637" cy="1494245"/>
        </a:xfrm>
        <a:prstGeom prst="chevron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Rubricyte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Meta-Rubricyte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-5400000">
        <a:off x="2" y="2665927"/>
        <a:ext cx="1494245" cy="640392"/>
      </dsp:txXfrm>
    </dsp:sp>
    <dsp:sp modelId="{1E37A4C7-79F3-4C04-838F-C3B49BA08AA7}">
      <dsp:nvSpPr>
        <dsp:cNvPr id="0" name=""/>
        <dsp:cNvSpPr/>
      </dsp:nvSpPr>
      <dsp:spPr>
        <a:xfrm rot="5400000">
          <a:off x="2335390" y="1089358"/>
          <a:ext cx="1387514" cy="3069803"/>
        </a:xfrm>
        <a:prstGeom prst="round2SameRect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Rubricyte – (Acid stain) purple (nuclei) [B], sand colored (cytosol) [A].</a:t>
          </a:r>
          <a:endParaRPr lang="en-US" sz="10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Metarubricyte – when stained (cytosol salmon-like hue). Pyknotic (no more mitotic division(s)).</a:t>
          </a:r>
          <a:endParaRPr lang="en-US" sz="1000" kern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 rot="-5400000">
        <a:off x="1494246" y="1998236"/>
        <a:ext cx="3002070" cy="1252048"/>
      </dsp:txXfrm>
    </dsp:sp>
    <dsp:sp modelId="{D54A701E-FE9E-475D-92B3-472A4D90BC06}">
      <dsp:nvSpPr>
        <dsp:cNvPr id="0" name=""/>
        <dsp:cNvSpPr/>
      </dsp:nvSpPr>
      <dsp:spPr>
        <a:xfrm rot="5400000">
          <a:off x="-320195" y="4176551"/>
          <a:ext cx="2134637" cy="1494245"/>
        </a:xfrm>
        <a:prstGeom prst="chevron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Reticulocyte (R1/R2)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Erythrocyte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 rot="-5400000">
        <a:off x="2" y="4603478"/>
        <a:ext cx="1494245" cy="640392"/>
      </dsp:txXfrm>
    </dsp:sp>
    <dsp:sp modelId="{CD1D2C46-3889-4EB3-AA03-A0EA307B65A7}">
      <dsp:nvSpPr>
        <dsp:cNvPr id="0" name=""/>
        <dsp:cNvSpPr/>
      </dsp:nvSpPr>
      <dsp:spPr>
        <a:xfrm rot="5400000">
          <a:off x="2335390" y="3015211"/>
          <a:ext cx="1387514" cy="3069803"/>
        </a:xfrm>
        <a:prstGeom prst="round2SameRect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Trace amounts of nucleic acid from previous mitotic divisions.</a:t>
          </a:r>
          <a:endParaRPr lang="en-US" sz="10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Mostly Hgb, no nucleic acid </a:t>
          </a:r>
          <a:r>
            <a:rPr lang="en-US" sz="1000" kern="1200" dirty="0" smtClean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rPr>
            <a:t> mature bi-concave RBC. [A=D]</a:t>
          </a:r>
          <a:endParaRPr lang="en-US" sz="10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 rot="-5400000">
        <a:off x="1494246" y="3924089"/>
        <a:ext cx="3002070" cy="1252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000F3-0786-4FB9-B5A7-D889C84C994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7B646-FF04-44A4-B839-0929FF6DB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49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0DEF-4B0D-46A6-86D2-3860CDD14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262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 </a:t>
            </a:r>
            <a:fld id="{B5683222-D9DA-4879-80FC-C3558D68F73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8544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9277" y="1641475"/>
            <a:ext cx="10972799" cy="445452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ED989F-0E31-474D-AD1A-8A6DAC27D0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97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108C3A-0B82-4EE9-A4EB-C183C6C02A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935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41475"/>
            <a:ext cx="5392516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6189885" y="1641475"/>
            <a:ext cx="5392516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F6BD596-A28F-4E13-B6B4-BAFB21F5E0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331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19277" y="1641475"/>
            <a:ext cx="10972799" cy="4454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F92089-AE8A-42FE-B299-F49A424540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682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391275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5D628-BE52-4889-9771-C34955F2CD02}" type="datetime10">
              <a:rPr lang="en-US"/>
              <a:pPr>
                <a:defRPr/>
              </a:pPr>
              <a:t>06:31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520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51D69-8B8D-443E-A559-1700EC857F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32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19277" y="1641475"/>
            <a:ext cx="10972799" cy="4454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 </a:t>
            </a:r>
            <a:fld id="{132ACD3D-5BC0-418E-9CCD-1BCFF431A46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59142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 </a:t>
            </a:r>
            <a:fld id="{F03ED226-F773-4374-AB9D-BF2F8633779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5585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9277" y="1641475"/>
            <a:ext cx="10972799" cy="445452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 </a:t>
            </a:r>
            <a:fld id="{444E451B-AF42-4F81-AF51-E69B34813EAE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4984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 </a:t>
            </a:r>
            <a:fld id="{699C2C71-FBBB-4FD5-85F8-8E68C8851CB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3932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41475"/>
            <a:ext cx="5392516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6189885" y="1641475"/>
            <a:ext cx="5392516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 </a:t>
            </a:r>
            <a:fld id="{9FA7FB98-D09A-4C85-BCFF-ABDD503B1F9B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1282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19277" y="1641475"/>
            <a:ext cx="10972799" cy="4454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 </a:t>
            </a:r>
            <a:fld id="{9A6730B2-C177-43AA-97FC-82600E0E24F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982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19277" y="1641475"/>
            <a:ext cx="10972799" cy="4454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78AE77-3795-4BA4-A390-C710827850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83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4E58DF-DF77-4F9D-8E70-3C155831D4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65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11379200" y="6465889"/>
            <a:ext cx="77046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altLang="en-US"/>
              <a:t> </a:t>
            </a:r>
            <a:fld id="{0516886C-B07B-4A48-9292-5FA81D25811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173817" y="6461125"/>
            <a:ext cx="7812616" cy="381000"/>
          </a:xfrm>
          <a:prstGeom prst="rect">
            <a:avLst/>
          </a:prstGeom>
        </p:spPr>
        <p:txBody>
          <a:bodyPr anchor="ctr" anchorCtr="1"/>
          <a:lstStyle>
            <a:lvl1pPr>
              <a:defRPr lang="en-US"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637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 2" panose="05020102010507070707" pitchFamily="18" charset="2"/>
        <a:buChar char="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 3" panose="05040102010807070707" pitchFamily="18" charset="2"/>
        <a:buChar char="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png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2057400" y="3276600"/>
            <a:ext cx="8001000" cy="12192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i="1" dirty="0" smtClean="0">
                <a:solidFill>
                  <a:srgbClr val="FFFFFF"/>
                </a:solidFill>
                <a:ea typeface="MS PGothic" panose="020B0600070205080204" pitchFamily="34" charset="-128"/>
                <a:cs typeface="Segoe UI" panose="020B0502040204020203" pitchFamily="34" charset="0"/>
              </a:rPr>
              <a:t>Erythropoiesis</a:t>
            </a: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2209800" y="2362200"/>
            <a:ext cx="8001000" cy="12192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i="1" dirty="0">
                <a:solidFill>
                  <a:srgbClr val="FFFFFF"/>
                </a:solidFill>
                <a:ea typeface="MS PGothic" panose="020B0600070205080204" pitchFamily="34" charset="-128"/>
                <a:cs typeface="Segoe UI" panose="020B0502040204020203" pitchFamily="34" charset="0"/>
              </a:rPr>
              <a:t>Clinical Laboratory Hematology</a:t>
            </a:r>
          </a:p>
        </p:txBody>
      </p:sp>
    </p:spTree>
    <p:extLst>
      <p:ext uri="{BB962C8B-B14F-4D97-AF65-F5344CB8AC3E}">
        <p14:creationId xmlns:p14="http://schemas.microsoft.com/office/powerpoint/2010/main" val="188939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Erythropoiesis – Sequence of Maturation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Rubriblast to mature RBC = 4 to 6 days.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3 days rubriblast to metarubricyte.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Retics 1-2 days in BM.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Retics 1-2 days in PB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mature RBC.</a:t>
            </a:r>
          </a:p>
          <a:p>
            <a:pPr lvl="1"/>
            <a:endParaRPr lang="en-US" dirty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lvl="1"/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3 or 4 mitoses from Rubriblast to metarubricyte PYKNOTIC nucleus at metarubricyte state; NO MORE MITOSIS FFROM THIS STAGE ON.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194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Erythropoiesis – Nutritional Reqs.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799" cy="4454525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Vitamin B12 (Cobalamin)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Essential for nuclear maturation.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Deficiency results in ASYNCHRONY stunted nuclear growth but normal cytoplasmic growth.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Megaloblastic anemia (enlarged cytoplasm)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Diet – sole method of obtaining sufficient B12 for Hematopoiesis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Liver, muscle, eggs, cheese, milk.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2-5 years stored.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Deficiency and nerves.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Normally absorbed in stomach with INTRINSIC FACTOR.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PERNICIOUS ANEMIA and SCHILLING TEST.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58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Erythropoiesis – Nutritional Reqs.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Folic Acid – key step in mitosis as it is required.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Deficiency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megaloblastic anemia.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Dietary – green, leafy vegetables.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Alcohol – interferes with folate metabolism.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Some chemotherapeutic drugs are anti-folates.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Folates/neural tube disorders/fortified prenatal vitamins.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1-3 months storage in body.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607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Erythropoiesis – Nutritional Reqs.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Vitamin B6 – cofactor for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-ALA synthase.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Deficiency microcytic/hypochromic anemia, iron overload, and neurological findings.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Diet – especially meats and grains.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Heavy metals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IRON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most abundant heavy metal in the body and used primarily for Hgb synthesis.</a:t>
            </a:r>
          </a:p>
          <a:p>
            <a:pPr lvl="2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Source – Hgb catabolism and recycling</a:t>
            </a:r>
          </a:p>
          <a:p>
            <a:pPr lvl="3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Dietary</a:t>
            </a:r>
          </a:p>
          <a:p>
            <a:pPr lvl="3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Deficiency – microcytic/hypochromic anemia.</a:t>
            </a:r>
          </a:p>
          <a:p>
            <a:pPr lvl="3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Removed from most 1 a day vitamins – to much  hemochromatosis (overload of iron).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08045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Erythropoiesis – Nutritional Reqs.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Trace Metals</a:t>
            </a:r>
          </a:p>
          <a:p>
            <a:pPr lvl="1"/>
            <a:r>
              <a:rPr lang="en-US" sz="44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Copper </a:t>
            </a:r>
            <a:r>
              <a:rPr lang="en-US" sz="44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required for optimal iron transport.</a:t>
            </a:r>
          </a:p>
          <a:p>
            <a:pPr lvl="1"/>
            <a:r>
              <a:rPr lang="en-US" sz="44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Cobalt  component of B12.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86891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Erythrocyte Function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Primarily – to efficiently transport oxygen to the tissues throughout the body and to transport CO2- to the respiratory organs for elimination;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Serves as a vehicle of Hgb;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120 days then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extravascular or intravascular.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89153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10" y="560385"/>
            <a:ext cx="976313" cy="58287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987" y="559436"/>
            <a:ext cx="932598" cy="5828735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87902380"/>
              </p:ext>
            </p:extLst>
          </p:nvPr>
        </p:nvGraphicFramePr>
        <p:xfrm>
          <a:off x="3291532" y="580085"/>
          <a:ext cx="4564049" cy="5995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4" name="Picture 5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8934" y="580085"/>
            <a:ext cx="921779" cy="582873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04450" y="602054"/>
            <a:ext cx="888661" cy="5828735"/>
          </a:xfrm>
          <a:prstGeom prst="rect">
            <a:avLst/>
          </a:prstGeom>
        </p:spPr>
      </p:pic>
      <p:cxnSp>
        <p:nvCxnSpPr>
          <p:cNvPr id="59" name="Straight Arrow Connector 58"/>
          <p:cNvCxnSpPr/>
          <p:nvPr/>
        </p:nvCxnSpPr>
        <p:spPr>
          <a:xfrm flipH="1" flipV="1">
            <a:off x="2353585" y="1017768"/>
            <a:ext cx="932599" cy="381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7900022" y="946205"/>
            <a:ext cx="589143" cy="71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 flipV="1">
            <a:off x="2375805" y="2130950"/>
            <a:ext cx="1083012" cy="1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7875350" y="1852654"/>
            <a:ext cx="663159" cy="206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2375805" y="3132814"/>
            <a:ext cx="893507" cy="71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2353586" y="3864334"/>
            <a:ext cx="937946" cy="190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7875350" y="2950295"/>
            <a:ext cx="613815" cy="182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7855581" y="3689405"/>
            <a:ext cx="633584" cy="270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2353585" y="4985468"/>
            <a:ext cx="932599" cy="23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 flipV="1">
            <a:off x="2342475" y="5669280"/>
            <a:ext cx="94905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7875350" y="4838367"/>
            <a:ext cx="613815" cy="83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855581" y="5486400"/>
            <a:ext cx="633584" cy="103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217444" y="174929"/>
            <a:ext cx="10454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Cell size/cytosol stain/color.</a:t>
            </a:r>
          </a:p>
          <a:p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1407314" y="173048"/>
            <a:ext cx="10454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Nuclei size stain/color</a:t>
            </a:r>
          </a:p>
          <a:p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8533606" y="173048"/>
            <a:ext cx="10454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Nuclear chromatin structure</a:t>
            </a:r>
          </a:p>
          <a:p>
            <a:endParaRPr lang="en-US" sz="8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10304450" y="171167"/>
            <a:ext cx="10454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Composite of all changes </a:t>
            </a:r>
            <a:r>
              <a:rPr lang="en-US" sz="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occuring</a:t>
            </a:r>
            <a:endParaRPr lang="en-US" sz="8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8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808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 rot="10800000">
            <a:off x="3108713" y="626139"/>
            <a:ext cx="1520328" cy="1542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3108713" y="1877581"/>
            <a:ext cx="1520328" cy="1542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3108713" y="2974785"/>
            <a:ext cx="1520328" cy="1542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3108713" y="4071990"/>
            <a:ext cx="1520328" cy="1542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3108712" y="5014957"/>
            <a:ext cx="1520328" cy="1542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"/>
          </p:nvPr>
        </p:nvSpPr>
        <p:spPr>
          <a:xfrm>
            <a:off x="5723602" y="304453"/>
            <a:ext cx="4893273" cy="5807708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Rubriblast = Erythroblast = Pronormoblast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Prorubricyte = Basophilic normoblast</a:t>
            </a:r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Rubricyte = Polychromatophilic normoblast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Metarubricyte = Orthochormic normoblast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Reticulocyte =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Polychromatophilic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erythrocyte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Erythrocyte (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bi-concave RBC)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718" y="265706"/>
            <a:ext cx="1164991" cy="6427535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 rot="10800000">
            <a:off x="3108711" y="5786795"/>
            <a:ext cx="1520328" cy="15607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55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Erythrocyte Maturation - Normal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Rubricytic and normoblastic nomenclature (both are imperative).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RUBRIBLAST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PRONORMOBLAST  ERYTHROBLAST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Cell size: Avg. 20-25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m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Cell shape: Irregular or round.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Cytoplasm: N/C ratio about 8:1;</a:t>
            </a:r>
          </a:p>
          <a:p>
            <a:pPr lvl="2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Basophilic stain, no granules, no vacuoles.</a:t>
            </a:r>
          </a:p>
          <a:p>
            <a:pPr lvl="2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Perinuclear HALO.</a:t>
            </a:r>
          </a:p>
        </p:txBody>
      </p:sp>
    </p:spTree>
    <p:extLst>
      <p:ext uri="{BB962C8B-B14F-4D97-AF65-F5344CB8AC3E}">
        <p14:creationId xmlns:p14="http://schemas.microsoft.com/office/powerpoint/2010/main" val="2008953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Prorubricyte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– Basophilic Normoblast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Cell size: 16-18 m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Cell shape: Irregular or round.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Cytoplasm: N/C ratio 6:1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Staining: Less basophilic, but no red.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No granules, no vacuoles.</a:t>
            </a:r>
          </a:p>
          <a:p>
            <a:pPr marL="914400" lvl="1" indent="-457200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Nucleus: central</a:t>
            </a:r>
          </a:p>
          <a:p>
            <a:pPr marL="914400" lvl="1" indent="-457200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Shape: Oval or round</a:t>
            </a:r>
          </a:p>
          <a:p>
            <a:pPr marL="914400" lvl="1" indent="-457200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Structure: Coarse, lumpy, radial, may be a sharp contrast between chromatin and parachromatin.</a:t>
            </a:r>
          </a:p>
          <a:p>
            <a:pPr marL="914400" lvl="1" indent="-457200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Nuceloli: no longer visible.</a:t>
            </a:r>
          </a:p>
        </p:txBody>
      </p:sp>
    </p:spTree>
    <p:extLst>
      <p:ext uri="{BB962C8B-B14F-4D97-AF65-F5344CB8AC3E}">
        <p14:creationId xmlns:p14="http://schemas.microsoft.com/office/powerpoint/2010/main" val="1305503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Site(s) of Production - Adults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Bone marrow cavities of axial skeleton and flat bones of normal adult humans.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Replaced by lipids as a person matures.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Structure of BM = special environment for—</a:t>
            </a:r>
          </a:p>
          <a:p>
            <a:pPr lvl="2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Hematopoietic cell proliferation and maturation;</a:t>
            </a:r>
          </a:p>
          <a:p>
            <a:pPr lvl="2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Cells in a fine reticulin mesh—vascular sinuses give access to plasma nutrients;</a:t>
            </a:r>
          </a:p>
          <a:p>
            <a:pPr lvl="2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Retains cells until properties allow penetration of endothelial barrier.</a:t>
            </a:r>
          </a:p>
          <a:p>
            <a:pPr lvl="2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150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Rubriblast (cont’d)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Nucleus: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Position: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Central/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Occ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Eccentric;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Shape: Oval or Round;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Structure: fine, dense and uniformly close meshed chromatin network;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Stain: Reddish/Purple;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Nucleoli – not very distinct.</a:t>
            </a:r>
          </a:p>
        </p:txBody>
      </p:sp>
    </p:spTree>
    <p:extLst>
      <p:ext uri="{BB962C8B-B14F-4D97-AF65-F5344CB8AC3E}">
        <p14:creationId xmlns:p14="http://schemas.microsoft.com/office/powerpoint/2010/main" val="108451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RUBRICYTE – Polychromatic Normoblast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180299"/>
            <a:ext cx="10972799" cy="4454525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Cell size: 12-15m;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Cell shape: irregular;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Cytoplasm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N/C varies 2:1;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Polychromatic stain;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No granules, no vacuoles, no perinuclear halo;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Nucleus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Central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Round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Deeply staining, coarse/clumped chromatin;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No nucleoli;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Last stage capable of mitosis.</a:t>
            </a:r>
          </a:p>
        </p:txBody>
      </p:sp>
    </p:spTree>
    <p:extLst>
      <p:ext uri="{BB962C8B-B14F-4D97-AF65-F5344CB8AC3E}">
        <p14:creationId xmlns:p14="http://schemas.microsoft.com/office/powerpoint/2010/main" val="3278218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Metarubricyte = Orthochromatic Normoblast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180299"/>
            <a:ext cx="10972799" cy="4454525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Cell size: 10-12m;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Cell shape: round;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Cytoplasm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N/C varies 2:1;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Stain: more red;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No granules, no vacuoles, no perinuclear halo;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Nucleus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Central, eccentric, and/or partially extruded;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Round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Pyknotic – no chromatin pattern/homogenous;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No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nucleoli.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84551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299"/>
            <a:ext cx="10972800" cy="1143000"/>
          </a:xfrm>
        </p:spPr>
        <p:txBody>
          <a:bodyPr/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Reticulocyte = Polychromatic Erythrocyte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124640"/>
            <a:ext cx="10972799" cy="4454525"/>
          </a:xfrm>
        </p:spPr>
        <p:txBody>
          <a:bodyPr/>
          <a:lstStyle/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Cell size: 7-10m;</a:t>
            </a:r>
          </a:p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Round</a:t>
            </a:r>
          </a:p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Cytoplasm is 2/3</a:t>
            </a:r>
            <a:r>
              <a:rPr lang="en-US" sz="2400" baseline="300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rd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Hgb;</a:t>
            </a:r>
          </a:p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No nuclei – extruded;</a:t>
            </a:r>
          </a:p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Slightly polychromatophilic (Polychromasia on smear(s));</a:t>
            </a:r>
          </a:p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Released from the bone marrow.</a:t>
            </a:r>
          </a:p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Membrane:</a:t>
            </a:r>
          </a:p>
          <a:p>
            <a:pPr lvl="1"/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Lipid bilayer – phospholipids with hydrophilic ends oriented to the outside (outer leaflet) of the cell and hydrophobic ends facing the inside (inner leaflet).</a:t>
            </a:r>
          </a:p>
          <a:p>
            <a:pPr lvl="1"/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Intrinsic membrane proteins embedded in the phospholipid bilayer.</a:t>
            </a:r>
          </a:p>
          <a:p>
            <a:pPr lvl="1"/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Cytoskeleton – mesh network of proteins contained within the cytosol (Spectrin/</a:t>
            </a:r>
            <a:r>
              <a:rPr lang="en-US" sz="2000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maj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protein attached to the membrane and protrudes in cell—closely related to filamentous actin (f-actin) and attached via ankrin.</a:t>
            </a:r>
          </a:p>
          <a:p>
            <a:pPr lvl="1"/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Anion transport channel – H2O, Cl-, HCO3-; freely permeable.</a:t>
            </a:r>
          </a:p>
          <a:p>
            <a:pPr lvl="1"/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3349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5209" y="149291"/>
            <a:ext cx="6624734" cy="650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15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80" y="282573"/>
            <a:ext cx="8727541" cy="618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08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Mature Erythrocyte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180299"/>
            <a:ext cx="10972799" cy="4454525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Cell size: 6-8m;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Bi-concave disk (2m thick)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Mean vol. 90 fL (femtoliters)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Membrane: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Lipid bilayer – phospholipids with hydrophilic ends oriented to the outside (outer leaflet) of the cell and hydrophobic ends facing the inside (inner leaflet).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Intrinsic membrane proteins embedded in the phospholipid bilayer.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Cytoskeleton – mesh network of proteins contained within the cytosol (Spectrin/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maj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protein attached to the membrane and protrudes in cell—closely related to filamentous actin (f-actin) and attached via ankrin.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Anion transport channel – H2O, Cl-, HCO3-; freely permeable.</a:t>
            </a:r>
          </a:p>
          <a:p>
            <a:pPr lvl="1"/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11090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Mature Erythrocyte (Membrane)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180299"/>
            <a:ext cx="10972799" cy="4454525"/>
          </a:xfrm>
        </p:spPr>
        <p:txBody>
          <a:bodyPr/>
          <a:lstStyle/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Na+/K+ energy dependent active ion transport system (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Na,K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ATPase mediated via primary active transport. Na+ passively enters the cells, actively pumped out and K+ actively pumped in, and passively diffuses out.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Cholesterol – dynamic – present 1:1 with phospholipids and in rapid exchange with the cholesterol of the plasma.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Zeta potential – the net negative charge on the outer surface.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Carbohydrates/antigenic structure/blood types.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Changes in spectrin, lipids, or sugars may result in changes in cell shape affecting survival.</a:t>
            </a:r>
          </a:p>
          <a:p>
            <a:pPr lvl="1"/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45634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Mature Erythrocyte (cont’d)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10604"/>
            <a:ext cx="10972799" cy="4454525"/>
          </a:xfrm>
        </p:spPr>
        <p:txBody>
          <a:bodyPr/>
          <a:lstStyle/>
          <a:p>
            <a:pPr lvl="1"/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RBC deformability and physical characteristics—</a:t>
            </a:r>
          </a:p>
          <a:p>
            <a:pPr lvl="2"/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Resilient and capable of extreme changes in shape;</a:t>
            </a:r>
          </a:p>
          <a:p>
            <a:pPr lvl="2"/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Young RBCs are more pliable than older RBCs;</a:t>
            </a:r>
          </a:p>
          <a:p>
            <a:pPr lvl="2"/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Chemical composition—</a:t>
            </a:r>
          </a:p>
          <a:p>
            <a:pPr lvl="3"/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Devoid of nuclei and mitochondria so lost ability to synthesize protein;</a:t>
            </a:r>
          </a:p>
          <a:p>
            <a:pPr lvl="3"/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Hgb</a:t>
            </a:r>
          </a:p>
          <a:p>
            <a:pPr lvl="3"/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EMP and 3 ancillary pathways.</a:t>
            </a:r>
          </a:p>
          <a:p>
            <a:pPr lvl="2"/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  <a:p>
            <a:pPr lvl="2"/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56826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401" y="691763"/>
            <a:ext cx="8841850" cy="442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96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de 0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8" b="-5738"/>
          <a:stretch/>
        </p:blipFill>
        <p:spPr bwMode="auto">
          <a:xfrm>
            <a:off x="2358294" y="366393"/>
            <a:ext cx="7639050" cy="649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538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Pluripotent(</a:t>
            </a:r>
            <a:r>
              <a:rPr lang="en-US" sz="3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ial</a:t>
            </a:r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) Stem Cells</a:t>
            </a:r>
            <a:endParaRPr lang="en-U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Induced by certain micro-environmental influences to become the committed erythroid progenitor cell.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BFU-E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Burst forming units – RBC proliferation controlled by growth conditioning from lymphocytes and macrophages (no EPO);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1 = 1000 RBCs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CFU  Colony forming units – RBC under EPO control; results in morphologically recognizable RBCs; 1=100 RBCs.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620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8" y="110169"/>
            <a:ext cx="6842963" cy="6665204"/>
          </a:xfrm>
        </p:spPr>
      </p:pic>
      <p:sp>
        <p:nvSpPr>
          <p:cNvPr id="7" name="Content Placeholder 6"/>
          <p:cNvSpPr>
            <a:spLocks noGrp="1"/>
          </p:cNvSpPr>
          <p:nvPr>
            <p:ph sz="half" idx="12"/>
          </p:nvPr>
        </p:nvSpPr>
        <p:spPr>
          <a:xfrm>
            <a:off x="7623671" y="1024530"/>
            <a:ext cx="3881611" cy="4454525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Hematopoiesis is regulated by CSFs and interleukins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CSF – colony stimulating factor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Burst forming units – less potential for mitosis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Colony forming units</a:t>
            </a:r>
          </a:p>
        </p:txBody>
      </p:sp>
    </p:spTree>
    <p:extLst>
      <p:ext uri="{BB962C8B-B14F-4D97-AF65-F5344CB8AC3E}">
        <p14:creationId xmlns:p14="http://schemas.microsoft.com/office/powerpoint/2010/main" val="662227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Regulation of Erythropoiesis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39325"/>
            <a:ext cx="10972799" cy="4454525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Source primarily in the kidneys;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10% elsewhere; without EPO, RBC production is supported but at a reduced level (H&amp;H = 6/18) normally 12/16.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Can stimulate DIFFERENTIATION of committed stem cells into RBC precursors.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Can stimulate committed erythroid stem cells to PROLIFERATE;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Can decrease RBC maturation time;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Can release BM reticulocytes early; SHIFT RETICS;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Can modify walls of the BM to facilitate early release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Maturation occurs from Rubriblast stages, onward as there is no need to continue mitotic division.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07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Erythropoiesis | SpringerLink"/>
          <p:cNvPicPr>
            <a:picLocks noGrp="1" noChangeAspect="1" noChangeArrowheads="1"/>
          </p:cNvPicPr>
          <p:nvPr>
            <p:ph sz="half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237" y="244818"/>
            <a:ext cx="7848151" cy="630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951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Feedback Mechanisms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Prostaglandins – enhance EPO activity;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Androgens – stimulate EPO activity (higher RBC count in males)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Estrogens – inhibit EPO activity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EPOGEN (Procrit) = recombinant DNA EPO (synthetic EPO made in the laboratory).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912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444" y="187280"/>
            <a:ext cx="2746797" cy="6533002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10800000">
            <a:off x="5012672" y="835440"/>
            <a:ext cx="1520328" cy="1542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5012672" y="2068412"/>
            <a:ext cx="1520328" cy="1542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5012672" y="3224263"/>
            <a:ext cx="1520328" cy="1542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5012672" y="4466405"/>
            <a:ext cx="1520328" cy="1542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5012671" y="5378948"/>
            <a:ext cx="1520328" cy="1542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"/>
          </p:nvPr>
        </p:nvSpPr>
        <p:spPr>
          <a:xfrm>
            <a:off x="7067373" y="703258"/>
            <a:ext cx="4893273" cy="5807708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Rubriblast = Erythroblast = Pronormoblast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Prorubricyte = Basophilic normoblast</a:t>
            </a:r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Rubricyte = Polychromatophilic normoblast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Metarubricyte = Orthochormic normoblast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Reticulocyte =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Polychromatophilic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erythrocyte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Erythrocyte (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bi-concave RBC)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10800000">
            <a:off x="5012671" y="6214372"/>
            <a:ext cx="1520328" cy="1542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693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</TotalTime>
  <Words>1423</Words>
  <Application>Microsoft Office PowerPoint</Application>
  <PresentationFormat>Widescreen</PresentationFormat>
  <Paragraphs>199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MS PGothic</vt:lpstr>
      <vt:lpstr>Arial</vt:lpstr>
      <vt:lpstr>Calibri</vt:lpstr>
      <vt:lpstr>Segoe UI</vt:lpstr>
      <vt:lpstr>Symbol</vt:lpstr>
      <vt:lpstr>Times</vt:lpstr>
      <vt:lpstr>Wingdings</vt:lpstr>
      <vt:lpstr>Wingdings 2</vt:lpstr>
      <vt:lpstr>Wingdings 3</vt:lpstr>
      <vt:lpstr>1_Office Theme</vt:lpstr>
      <vt:lpstr>PowerPoint Presentation</vt:lpstr>
      <vt:lpstr>Site(s) of Production - Adults</vt:lpstr>
      <vt:lpstr>PowerPoint Presentation</vt:lpstr>
      <vt:lpstr>Pluripotent(ial) Stem Cells</vt:lpstr>
      <vt:lpstr>PowerPoint Presentation</vt:lpstr>
      <vt:lpstr>Regulation of Erythropoiesis</vt:lpstr>
      <vt:lpstr>PowerPoint Presentation</vt:lpstr>
      <vt:lpstr>Feedback Mechanisms</vt:lpstr>
      <vt:lpstr>PowerPoint Presentation</vt:lpstr>
      <vt:lpstr>Erythropoiesis – Sequence of Maturation</vt:lpstr>
      <vt:lpstr>Erythropoiesis – Nutritional Reqs.</vt:lpstr>
      <vt:lpstr>Erythropoiesis – Nutritional Reqs.</vt:lpstr>
      <vt:lpstr>Erythropoiesis – Nutritional Reqs.</vt:lpstr>
      <vt:lpstr>Erythropoiesis – Nutritional Reqs.</vt:lpstr>
      <vt:lpstr>Erythrocyte Function</vt:lpstr>
      <vt:lpstr>PowerPoint Presentation</vt:lpstr>
      <vt:lpstr>PowerPoint Presentation</vt:lpstr>
      <vt:lpstr>Erythrocyte Maturation - Normal</vt:lpstr>
      <vt:lpstr>Prorubricyte – Basophilic Normoblast</vt:lpstr>
      <vt:lpstr>Rubriblast (cont’d)</vt:lpstr>
      <vt:lpstr>RUBRICYTE – Polychromatic Normoblast</vt:lpstr>
      <vt:lpstr>Metarubricyte = Orthochromatic Normoblast</vt:lpstr>
      <vt:lpstr>Reticulocyte = Polychromatic Erythrocyte</vt:lpstr>
      <vt:lpstr>PowerPoint Presentation</vt:lpstr>
      <vt:lpstr>PowerPoint Presentation</vt:lpstr>
      <vt:lpstr>Mature Erythrocyte</vt:lpstr>
      <vt:lpstr>Mature Erythrocyte (Membrane)</vt:lpstr>
      <vt:lpstr>Mature Erythrocyte (cont’d)</vt:lpstr>
      <vt:lpstr>PowerPoint Presentation</vt:lpstr>
    </vt:vector>
  </TitlesOfParts>
  <Company>Northside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Thomas</dc:creator>
  <cp:lastModifiedBy>Tyler Thomas</cp:lastModifiedBy>
  <cp:revision>47</cp:revision>
  <dcterms:created xsi:type="dcterms:W3CDTF">2023-10-09T15:19:43Z</dcterms:created>
  <dcterms:modified xsi:type="dcterms:W3CDTF">2024-03-04T12:45:31Z</dcterms:modified>
</cp:coreProperties>
</file>