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75"/>
  </p:notesMasterIdLst>
  <p:sldIdLst>
    <p:sldId id="378" r:id="rId2"/>
    <p:sldId id="342" r:id="rId3"/>
    <p:sldId id="377" r:id="rId4"/>
    <p:sldId id="367" r:id="rId5"/>
    <p:sldId id="345" r:id="rId6"/>
    <p:sldId id="346" r:id="rId7"/>
    <p:sldId id="347" r:id="rId8"/>
    <p:sldId id="348" r:id="rId9"/>
    <p:sldId id="349" r:id="rId10"/>
    <p:sldId id="351" r:id="rId11"/>
    <p:sldId id="352" r:id="rId12"/>
    <p:sldId id="353" r:id="rId13"/>
    <p:sldId id="350" r:id="rId14"/>
    <p:sldId id="355" r:id="rId15"/>
    <p:sldId id="382" r:id="rId16"/>
    <p:sldId id="384" r:id="rId17"/>
    <p:sldId id="383" r:id="rId18"/>
    <p:sldId id="356" r:id="rId19"/>
    <p:sldId id="357" r:id="rId20"/>
    <p:sldId id="358" r:id="rId21"/>
    <p:sldId id="359" r:id="rId22"/>
    <p:sldId id="360" r:id="rId23"/>
    <p:sldId id="361" r:id="rId24"/>
    <p:sldId id="362" r:id="rId25"/>
    <p:sldId id="363" r:id="rId26"/>
    <p:sldId id="364" r:id="rId27"/>
    <p:sldId id="365" r:id="rId28"/>
    <p:sldId id="366" r:id="rId29"/>
    <p:sldId id="368" r:id="rId30"/>
    <p:sldId id="369" r:id="rId31"/>
    <p:sldId id="370" r:id="rId32"/>
    <p:sldId id="373" r:id="rId33"/>
    <p:sldId id="372" r:id="rId34"/>
    <p:sldId id="379" r:id="rId35"/>
    <p:sldId id="371" r:id="rId36"/>
    <p:sldId id="380" r:id="rId37"/>
    <p:sldId id="374" r:id="rId38"/>
    <p:sldId id="381" r:id="rId39"/>
    <p:sldId id="376" r:id="rId40"/>
    <p:sldId id="375" r:id="rId41"/>
    <p:sldId id="385" r:id="rId42"/>
    <p:sldId id="386" r:id="rId43"/>
    <p:sldId id="388" r:id="rId44"/>
    <p:sldId id="387" r:id="rId45"/>
    <p:sldId id="389" r:id="rId46"/>
    <p:sldId id="390" r:id="rId47"/>
    <p:sldId id="391" r:id="rId48"/>
    <p:sldId id="392" r:id="rId49"/>
    <p:sldId id="394" r:id="rId50"/>
    <p:sldId id="393" r:id="rId51"/>
    <p:sldId id="395" r:id="rId52"/>
    <p:sldId id="396" r:id="rId53"/>
    <p:sldId id="397" r:id="rId54"/>
    <p:sldId id="398" r:id="rId55"/>
    <p:sldId id="399" r:id="rId56"/>
    <p:sldId id="400" r:id="rId57"/>
    <p:sldId id="401" r:id="rId58"/>
    <p:sldId id="402" r:id="rId59"/>
    <p:sldId id="403" r:id="rId60"/>
    <p:sldId id="404" r:id="rId61"/>
    <p:sldId id="405" r:id="rId62"/>
    <p:sldId id="406" r:id="rId63"/>
    <p:sldId id="407" r:id="rId64"/>
    <p:sldId id="408" r:id="rId65"/>
    <p:sldId id="409" r:id="rId66"/>
    <p:sldId id="410" r:id="rId67"/>
    <p:sldId id="411" r:id="rId68"/>
    <p:sldId id="412" r:id="rId69"/>
    <p:sldId id="413" r:id="rId70"/>
    <p:sldId id="414" r:id="rId71"/>
    <p:sldId id="415" r:id="rId72"/>
    <p:sldId id="416" r:id="rId73"/>
    <p:sldId id="417" r:id="rId7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D6307B-3C80-4360-9E65-51371E2BD3F9}" v="35" dt="2024-02-04T18:03:17.4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89698" autoAdjust="0"/>
  </p:normalViewPr>
  <p:slideViewPr>
    <p:cSldViewPr snapToGrid="0">
      <p:cViewPr varScale="1">
        <p:scale>
          <a:sx n="115" d="100"/>
          <a:sy n="115" d="100"/>
        </p:scale>
        <p:origin x="81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3" d="100"/>
          <a:sy n="83" d="100"/>
        </p:scale>
        <p:origin x="-19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8B23BA33-2A03-468A-A47C-4B23650BDB4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23E00DEF-4B0D-46A6-86D2-3860CDD14BD8}" type="slidenum">
              <a:rPr lang="en-US" altLang="en-US" sz="1200" smtClean="0"/>
              <a:pPr/>
              <a:t>1</a:t>
            </a:fld>
            <a:endParaRPr lang="en-US" altLang="en-US"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extLst>
      <p:ext uri="{BB962C8B-B14F-4D97-AF65-F5344CB8AC3E}">
        <p14:creationId xmlns:p14="http://schemas.microsoft.com/office/powerpoint/2010/main" val="510671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67</a:t>
            </a:fld>
            <a:endParaRPr lang="en-US" altLang="en-US"/>
          </a:p>
        </p:txBody>
      </p:sp>
    </p:spTree>
    <p:extLst>
      <p:ext uri="{BB962C8B-B14F-4D97-AF65-F5344CB8AC3E}">
        <p14:creationId xmlns:p14="http://schemas.microsoft.com/office/powerpoint/2010/main" val="2645191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68</a:t>
            </a:fld>
            <a:endParaRPr lang="en-US" altLang="en-US"/>
          </a:p>
        </p:txBody>
      </p:sp>
    </p:spTree>
    <p:extLst>
      <p:ext uri="{BB962C8B-B14F-4D97-AF65-F5344CB8AC3E}">
        <p14:creationId xmlns:p14="http://schemas.microsoft.com/office/powerpoint/2010/main" val="4085387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69</a:t>
            </a:fld>
            <a:endParaRPr lang="en-US" altLang="en-US"/>
          </a:p>
        </p:txBody>
      </p:sp>
    </p:spTree>
    <p:extLst>
      <p:ext uri="{BB962C8B-B14F-4D97-AF65-F5344CB8AC3E}">
        <p14:creationId xmlns:p14="http://schemas.microsoft.com/office/powerpoint/2010/main" val="3342507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70</a:t>
            </a:fld>
            <a:endParaRPr lang="en-US" altLang="en-US"/>
          </a:p>
        </p:txBody>
      </p:sp>
    </p:spTree>
    <p:extLst>
      <p:ext uri="{BB962C8B-B14F-4D97-AF65-F5344CB8AC3E}">
        <p14:creationId xmlns:p14="http://schemas.microsoft.com/office/powerpoint/2010/main" val="965360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71</a:t>
            </a:fld>
            <a:endParaRPr lang="en-US" altLang="en-US"/>
          </a:p>
        </p:txBody>
      </p:sp>
    </p:spTree>
    <p:extLst>
      <p:ext uri="{BB962C8B-B14F-4D97-AF65-F5344CB8AC3E}">
        <p14:creationId xmlns:p14="http://schemas.microsoft.com/office/powerpoint/2010/main" val="2718746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72</a:t>
            </a:fld>
            <a:endParaRPr lang="en-US" altLang="en-US"/>
          </a:p>
        </p:txBody>
      </p:sp>
    </p:spTree>
    <p:extLst>
      <p:ext uri="{BB962C8B-B14F-4D97-AF65-F5344CB8AC3E}">
        <p14:creationId xmlns:p14="http://schemas.microsoft.com/office/powerpoint/2010/main" val="3173076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73</a:t>
            </a:fld>
            <a:endParaRPr lang="en-US" altLang="en-US"/>
          </a:p>
        </p:txBody>
      </p:sp>
    </p:spTree>
    <p:extLst>
      <p:ext uri="{BB962C8B-B14F-4D97-AF65-F5344CB8AC3E}">
        <p14:creationId xmlns:p14="http://schemas.microsoft.com/office/powerpoint/2010/main" val="3903943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7"/>
          <p:cNvSpPr>
            <a:spLocks noGrp="1"/>
          </p:cNvSpPr>
          <p:nvPr>
            <p:ph type="sldNum" sz="quarter" idx="10"/>
          </p:nvPr>
        </p:nvSpPr>
        <p:spPr>
          <a:ln/>
        </p:spPr>
        <p:txBody>
          <a:bodyPr/>
          <a:lstStyle>
            <a:lvl1pPr>
              <a:defRPr/>
            </a:lvl1pPr>
          </a:lstStyle>
          <a:p>
            <a:r>
              <a:rPr lang="en-GB" altLang="en-US"/>
              <a:t> </a:t>
            </a:r>
            <a:fld id="{B5683222-D9DA-4879-80FC-C3558D68F73F}" type="slidenum">
              <a:rPr lang="en-GB" altLang="en-US"/>
              <a:pPr/>
              <a:t>‹#›</a:t>
            </a:fld>
            <a:endParaRPr lang="en-GB" altLang="en-US"/>
          </a:p>
        </p:txBody>
      </p:sp>
      <p:sp>
        <p:nvSpPr>
          <p:cNvPr id="5"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1189739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7" name="Content Placeholder 2"/>
          <p:cNvSpPr>
            <a:spLocks noGrp="1"/>
          </p:cNvSpPr>
          <p:nvPr>
            <p:ph idx="1"/>
          </p:nvPr>
        </p:nvSpPr>
        <p:spPr>
          <a:xfrm>
            <a:off x="464457" y="1641475"/>
            <a:ext cx="8229599" cy="4454525"/>
          </a:xfrm>
        </p:spPr>
        <p:txBody>
          <a:bodyPr/>
          <a:lstStyle>
            <a:lvl1pPr>
              <a:buClr>
                <a:schemeClr val="tx1"/>
              </a:buClr>
              <a:defRPr/>
            </a:lvl1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smtClean="0"/>
            </a:lvl1pPr>
          </a:lstStyle>
          <a:p>
            <a:pPr>
              <a:defRPr/>
            </a:pPr>
            <a:r>
              <a:t>Copyright © 2020 by Elsevier, Inc. All rights reserved.</a:t>
            </a:r>
          </a:p>
        </p:txBody>
      </p:sp>
      <p:sp>
        <p:nvSpPr>
          <p:cNvPr id="5" name="Slide Number Placeholder 2"/>
          <p:cNvSpPr>
            <a:spLocks noGrp="1"/>
          </p:cNvSpPr>
          <p:nvPr>
            <p:ph type="sldNum" sz="quarter" idx="11"/>
          </p:nvPr>
        </p:nvSpPr>
        <p:spPr/>
        <p:txBody>
          <a:bodyPr/>
          <a:lstStyle>
            <a:lvl1pPr>
              <a:defRPr/>
            </a:lvl1pPr>
          </a:lstStyle>
          <a:p>
            <a:fld id="{4CED989F-0E31-474D-AD1A-8A6DAC27D0F4}" type="slidenum">
              <a:rPr lang="en-US" altLang="en-US"/>
              <a:pPr/>
              <a:t>‹#›</a:t>
            </a:fld>
            <a:endParaRPr lang="en-US" altLang="en-US"/>
          </a:p>
        </p:txBody>
      </p:sp>
    </p:spTree>
    <p:extLst>
      <p:ext uri="{BB962C8B-B14F-4D97-AF65-F5344CB8AC3E}">
        <p14:creationId xmlns:p14="http://schemas.microsoft.com/office/powerpoint/2010/main" val="2497475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p:txBody>
          <a:bodyPr/>
          <a:lstStyle/>
          <a:p>
            <a:r>
              <a:rPr lang="en-US"/>
              <a:t>Click to edit Master title style</a:t>
            </a:r>
          </a:p>
        </p:txBody>
      </p:sp>
      <p:sp>
        <p:nvSpPr>
          <p:cNvPr id="7" name="Footer Placeholder 1"/>
          <p:cNvSpPr>
            <a:spLocks noGrp="1"/>
          </p:cNvSpPr>
          <p:nvPr>
            <p:ph type="ftr" sz="quarter" idx="10"/>
          </p:nvPr>
        </p:nvSpPr>
        <p:spPr/>
        <p:txBody>
          <a:bodyPr/>
          <a:lstStyle>
            <a:lvl1pPr>
              <a:defRPr smtClean="0"/>
            </a:lvl1pPr>
          </a:lstStyle>
          <a:p>
            <a:pPr>
              <a:defRPr/>
            </a:pPr>
            <a:r>
              <a:t>Copyright © 2020 by Elsevier, Inc. All rights reserved.</a:t>
            </a:r>
          </a:p>
        </p:txBody>
      </p:sp>
      <p:sp>
        <p:nvSpPr>
          <p:cNvPr id="8" name="Slide Number Placeholder 2"/>
          <p:cNvSpPr>
            <a:spLocks noGrp="1"/>
          </p:cNvSpPr>
          <p:nvPr>
            <p:ph type="sldNum" sz="quarter" idx="11"/>
          </p:nvPr>
        </p:nvSpPr>
        <p:spPr/>
        <p:txBody>
          <a:bodyPr/>
          <a:lstStyle>
            <a:lvl1pPr>
              <a:defRPr/>
            </a:lvl1pPr>
          </a:lstStyle>
          <a:p>
            <a:fld id="{D0108C3A-0B82-4EE9-A4EB-C183C6C02AAC}" type="slidenum">
              <a:rPr lang="en-US" altLang="en-US"/>
              <a:pPr/>
              <a:t>‹#›</a:t>
            </a:fld>
            <a:endParaRPr lang="en-US" altLang="en-US"/>
          </a:p>
        </p:txBody>
      </p:sp>
    </p:spTree>
    <p:extLst>
      <p:ext uri="{BB962C8B-B14F-4D97-AF65-F5344CB8AC3E}">
        <p14:creationId xmlns:p14="http://schemas.microsoft.com/office/powerpoint/2010/main" val="836064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1143000"/>
          </a:xfrm>
        </p:spPr>
        <p:txBody>
          <a:bodyPr/>
          <a:lstStyle/>
          <a:p>
            <a:r>
              <a:rPr lang="en-US"/>
              <a:t>Click to edit Master title style</a:t>
            </a:r>
          </a:p>
        </p:txBody>
      </p:sp>
      <p:sp>
        <p:nvSpPr>
          <p:cNvPr id="5" name="Content Placeholder 2"/>
          <p:cNvSpPr>
            <a:spLocks noGrp="1"/>
          </p:cNvSpPr>
          <p:nvPr>
            <p:ph sz="half" idx="1"/>
          </p:nvPr>
        </p:nvSpPr>
        <p:spPr>
          <a:xfrm>
            <a:off x="457200" y="1641475"/>
            <a:ext cx="4044387"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2"/>
          </p:nvPr>
        </p:nvSpPr>
        <p:spPr>
          <a:xfrm>
            <a:off x="4642413" y="1641475"/>
            <a:ext cx="4044387"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1"/>
          <p:cNvSpPr>
            <a:spLocks noGrp="1"/>
          </p:cNvSpPr>
          <p:nvPr>
            <p:ph type="ftr" sz="quarter" idx="13"/>
          </p:nvPr>
        </p:nvSpPr>
        <p:spPr/>
        <p:txBody>
          <a:bodyPr/>
          <a:lstStyle>
            <a:lvl1pPr>
              <a:defRPr smtClean="0"/>
            </a:lvl1pPr>
          </a:lstStyle>
          <a:p>
            <a:pPr>
              <a:defRPr/>
            </a:pPr>
            <a:r>
              <a:t>Copyright © 2020 by Elsevier, Inc. All rights reserved.</a:t>
            </a:r>
          </a:p>
        </p:txBody>
      </p:sp>
      <p:sp>
        <p:nvSpPr>
          <p:cNvPr id="9" name="Slide Number Placeholder 2"/>
          <p:cNvSpPr>
            <a:spLocks noGrp="1"/>
          </p:cNvSpPr>
          <p:nvPr>
            <p:ph type="sldNum" sz="quarter" idx="14"/>
          </p:nvPr>
        </p:nvSpPr>
        <p:spPr/>
        <p:txBody>
          <a:bodyPr/>
          <a:lstStyle>
            <a:lvl1pPr>
              <a:defRPr/>
            </a:lvl1pPr>
          </a:lstStyle>
          <a:p>
            <a:fld id="{FF6BD596-A28F-4E13-B6B4-BAFB21F5E001}" type="slidenum">
              <a:rPr lang="en-US" altLang="en-US"/>
              <a:pPr/>
              <a:t>‹#›</a:t>
            </a:fld>
            <a:endParaRPr lang="en-US" altLang="en-US"/>
          </a:p>
        </p:txBody>
      </p:sp>
    </p:spTree>
    <p:extLst>
      <p:ext uri="{BB962C8B-B14F-4D97-AF65-F5344CB8AC3E}">
        <p14:creationId xmlns:p14="http://schemas.microsoft.com/office/powerpoint/2010/main" val="2205763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464457" y="1641475"/>
            <a:ext cx="8229599" cy="44545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smtClean="0"/>
            </a:lvl1pPr>
          </a:lstStyle>
          <a:p>
            <a:pPr>
              <a:defRPr/>
            </a:pPr>
            <a:r>
              <a:t>Copyright © 2020 by Elsevier, Inc. All rights reserved.</a:t>
            </a:r>
          </a:p>
        </p:txBody>
      </p:sp>
      <p:sp>
        <p:nvSpPr>
          <p:cNvPr id="6" name="Slide Number Placeholder 2"/>
          <p:cNvSpPr>
            <a:spLocks noGrp="1"/>
          </p:cNvSpPr>
          <p:nvPr>
            <p:ph type="sldNum" sz="quarter" idx="11"/>
          </p:nvPr>
        </p:nvSpPr>
        <p:spPr/>
        <p:txBody>
          <a:bodyPr/>
          <a:lstStyle>
            <a:lvl1pPr>
              <a:defRPr/>
            </a:lvl1pPr>
          </a:lstStyle>
          <a:p>
            <a:fld id="{D0F92089-AE8A-42FE-B299-F49A4245405B}" type="slidenum">
              <a:rPr lang="en-US" altLang="en-US"/>
              <a:pPr/>
              <a:t>‹#›</a:t>
            </a:fld>
            <a:endParaRPr lang="en-US" altLang="en-US"/>
          </a:p>
        </p:txBody>
      </p:sp>
    </p:spTree>
    <p:extLst>
      <p:ext uri="{BB962C8B-B14F-4D97-AF65-F5344CB8AC3E}">
        <p14:creationId xmlns:p14="http://schemas.microsoft.com/office/powerpoint/2010/main" val="1202044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0" y="6391275"/>
            <a:ext cx="1905000" cy="457200"/>
          </a:xfrm>
        </p:spPr>
        <p:txBody>
          <a:bodyPr/>
          <a:lstStyle>
            <a:lvl1pPr>
              <a:defRPr/>
            </a:lvl1pPr>
          </a:lstStyle>
          <a:p>
            <a:pPr>
              <a:defRPr/>
            </a:pPr>
            <a:fld id="{7D75D628-BE52-4889-9771-C34955F2CD02}" type="datetime10">
              <a:rPr lang="en-US"/>
              <a:pPr>
                <a:defRPr/>
              </a:pPr>
              <a:t>10:52</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239000" y="6400800"/>
            <a:ext cx="1905000" cy="457200"/>
          </a:xfrm>
        </p:spPr>
        <p:txBody>
          <a:bodyPr/>
          <a:lstStyle>
            <a:lvl1pPr>
              <a:defRPr/>
            </a:lvl1pPr>
          </a:lstStyle>
          <a:p>
            <a:pPr>
              <a:defRPr/>
            </a:pPr>
            <a:fld id="{04951D69-8B8D-443E-A559-1700EC857FA5}" type="slidenum">
              <a:rPr lang="en-US" altLang="en-US"/>
              <a:pPr>
                <a:defRPr/>
              </a:pPr>
              <a:t>‹#›</a:t>
            </a:fld>
            <a:endParaRPr lang="en-US" altLang="en-US"/>
          </a:p>
        </p:txBody>
      </p:sp>
    </p:spTree>
    <p:extLst>
      <p:ext uri="{BB962C8B-B14F-4D97-AF65-F5344CB8AC3E}">
        <p14:creationId xmlns:p14="http://schemas.microsoft.com/office/powerpoint/2010/main" val="3584793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464457" y="1641475"/>
            <a:ext cx="8229599" cy="44545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2"/>
          <p:cNvSpPr>
            <a:spLocks noGrp="1"/>
          </p:cNvSpPr>
          <p:nvPr>
            <p:ph type="title"/>
          </p:nvPr>
        </p:nvSpPr>
        <p:spPr/>
        <p:txBody>
          <a:bodyPr/>
          <a:lstStyle/>
          <a:p>
            <a:r>
              <a:rPr lang="en-US"/>
              <a:t>Click to edit Master title style</a:t>
            </a:r>
          </a:p>
        </p:txBody>
      </p:sp>
      <p:sp>
        <p:nvSpPr>
          <p:cNvPr id="4" name="Slide Number Placeholder 7"/>
          <p:cNvSpPr>
            <a:spLocks noGrp="1"/>
          </p:cNvSpPr>
          <p:nvPr>
            <p:ph type="sldNum" sz="quarter" idx="10"/>
          </p:nvPr>
        </p:nvSpPr>
        <p:spPr>
          <a:ln/>
        </p:spPr>
        <p:txBody>
          <a:bodyPr/>
          <a:lstStyle>
            <a:lvl1pPr>
              <a:defRPr/>
            </a:lvl1pPr>
          </a:lstStyle>
          <a:p>
            <a:r>
              <a:rPr lang="en-GB" altLang="en-US"/>
              <a:t> </a:t>
            </a:r>
            <a:fld id="{132ACD3D-5BC0-418E-9CCD-1BCFF431A468}" type="slidenum">
              <a:rPr lang="en-GB" altLang="en-US"/>
              <a:pPr/>
              <a:t>‹#›</a:t>
            </a:fld>
            <a:endParaRPr lang="en-GB" altLang="en-US"/>
          </a:p>
        </p:txBody>
      </p:sp>
      <p:sp>
        <p:nvSpPr>
          <p:cNvPr id="5"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2727265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ct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itle 8"/>
          <p:cNvSpPr>
            <a:spLocks noGrp="1"/>
          </p:cNvSpPr>
          <p:nvPr>
            <p:ph type="title"/>
          </p:nvPr>
        </p:nvSpPr>
        <p:spPr/>
        <p:txBody>
          <a:bodyPr/>
          <a:lstStyle/>
          <a:p>
            <a:r>
              <a:rPr lang="en-US"/>
              <a:t>Click to edit Master title style</a:t>
            </a:r>
          </a:p>
        </p:txBody>
      </p:sp>
      <p:sp>
        <p:nvSpPr>
          <p:cNvPr id="4" name="Slide Number Placeholder 7"/>
          <p:cNvSpPr>
            <a:spLocks noGrp="1"/>
          </p:cNvSpPr>
          <p:nvPr>
            <p:ph type="sldNum" sz="quarter" idx="10"/>
          </p:nvPr>
        </p:nvSpPr>
        <p:spPr>
          <a:ln/>
        </p:spPr>
        <p:txBody>
          <a:bodyPr/>
          <a:lstStyle>
            <a:lvl1pPr>
              <a:defRPr/>
            </a:lvl1pPr>
          </a:lstStyle>
          <a:p>
            <a:r>
              <a:rPr lang="en-GB" altLang="en-US"/>
              <a:t> </a:t>
            </a:r>
            <a:fld id="{F03ED226-F773-4374-AB9D-BF2F86337799}" type="slidenum">
              <a:rPr lang="en-GB" altLang="en-US"/>
              <a:pPr/>
              <a:t>‹#›</a:t>
            </a:fld>
            <a:endParaRPr lang="en-GB" altLang="en-US"/>
          </a:p>
        </p:txBody>
      </p:sp>
      <p:sp>
        <p:nvSpPr>
          <p:cNvPr id="5"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422305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7" name="Content Placeholder 2"/>
          <p:cNvSpPr>
            <a:spLocks noGrp="1"/>
          </p:cNvSpPr>
          <p:nvPr>
            <p:ph idx="1"/>
          </p:nvPr>
        </p:nvSpPr>
        <p:spPr>
          <a:xfrm>
            <a:off x="464457" y="1641475"/>
            <a:ext cx="8229599" cy="4454525"/>
          </a:xfrm>
        </p:spPr>
        <p:txBody>
          <a:bodyPr/>
          <a:lstStyle>
            <a:lvl1pPr>
              <a:buClr>
                <a:schemeClr val="tx1"/>
              </a:buClr>
              <a:defRPr/>
            </a:lvl1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7"/>
          <p:cNvSpPr>
            <a:spLocks noGrp="1"/>
          </p:cNvSpPr>
          <p:nvPr>
            <p:ph type="sldNum" sz="quarter" idx="10"/>
          </p:nvPr>
        </p:nvSpPr>
        <p:spPr>
          <a:ln/>
        </p:spPr>
        <p:txBody>
          <a:bodyPr/>
          <a:lstStyle>
            <a:lvl1pPr>
              <a:defRPr/>
            </a:lvl1pPr>
          </a:lstStyle>
          <a:p>
            <a:r>
              <a:rPr lang="en-GB" altLang="en-US"/>
              <a:t> </a:t>
            </a:r>
            <a:fld id="{444E451B-AF42-4F81-AF51-E69B34813EAE}" type="slidenum">
              <a:rPr lang="en-GB" altLang="en-US"/>
              <a:pPr/>
              <a:t>‹#›</a:t>
            </a:fld>
            <a:endParaRPr lang="en-GB" altLang="en-US"/>
          </a:p>
        </p:txBody>
      </p:sp>
      <p:sp>
        <p:nvSpPr>
          <p:cNvPr id="5"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4161450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p:txBody>
          <a:bodyPr/>
          <a:lstStyle/>
          <a:p>
            <a:r>
              <a:rPr lang="en-US"/>
              <a:t>Click to edit Master title style</a:t>
            </a:r>
          </a:p>
        </p:txBody>
      </p:sp>
      <p:sp>
        <p:nvSpPr>
          <p:cNvPr id="7" name="Slide Number Placeholder 7"/>
          <p:cNvSpPr>
            <a:spLocks noGrp="1"/>
          </p:cNvSpPr>
          <p:nvPr>
            <p:ph type="sldNum" sz="quarter" idx="10"/>
          </p:nvPr>
        </p:nvSpPr>
        <p:spPr>
          <a:ln/>
        </p:spPr>
        <p:txBody>
          <a:bodyPr/>
          <a:lstStyle>
            <a:lvl1pPr>
              <a:defRPr/>
            </a:lvl1pPr>
          </a:lstStyle>
          <a:p>
            <a:r>
              <a:rPr lang="en-GB" altLang="en-US"/>
              <a:t> </a:t>
            </a:r>
            <a:fld id="{699C2C71-FBBB-4FD5-85F8-8E68C8851CB7}" type="slidenum">
              <a:rPr lang="en-GB" altLang="en-US"/>
              <a:pPr/>
              <a:t>‹#›</a:t>
            </a:fld>
            <a:endParaRPr lang="en-GB" altLang="en-US"/>
          </a:p>
        </p:txBody>
      </p:sp>
      <p:sp>
        <p:nvSpPr>
          <p:cNvPr id="8"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4017897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1143000"/>
          </a:xfrm>
        </p:spPr>
        <p:txBody>
          <a:bodyPr/>
          <a:lstStyle/>
          <a:p>
            <a:r>
              <a:rPr lang="en-US"/>
              <a:t>Click to edit Master title style</a:t>
            </a:r>
          </a:p>
        </p:txBody>
      </p:sp>
      <p:sp>
        <p:nvSpPr>
          <p:cNvPr id="5" name="Content Placeholder 2"/>
          <p:cNvSpPr>
            <a:spLocks noGrp="1"/>
          </p:cNvSpPr>
          <p:nvPr>
            <p:ph sz="half" idx="1"/>
          </p:nvPr>
        </p:nvSpPr>
        <p:spPr>
          <a:xfrm>
            <a:off x="457200" y="1641475"/>
            <a:ext cx="4044387"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2"/>
          </p:nvPr>
        </p:nvSpPr>
        <p:spPr>
          <a:xfrm>
            <a:off x="4642413" y="1641475"/>
            <a:ext cx="4044387"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7"/>
          <p:cNvSpPr>
            <a:spLocks noGrp="1"/>
          </p:cNvSpPr>
          <p:nvPr>
            <p:ph type="sldNum" sz="quarter" idx="13"/>
          </p:nvPr>
        </p:nvSpPr>
        <p:spPr>
          <a:ln/>
        </p:spPr>
        <p:txBody>
          <a:bodyPr/>
          <a:lstStyle>
            <a:lvl1pPr>
              <a:defRPr/>
            </a:lvl1pPr>
          </a:lstStyle>
          <a:p>
            <a:r>
              <a:rPr lang="en-GB" altLang="en-US"/>
              <a:t> </a:t>
            </a:r>
            <a:fld id="{9FA7FB98-D09A-4C85-BCFF-ABDD503B1F9B}" type="slidenum">
              <a:rPr lang="en-GB" altLang="en-US"/>
              <a:pPr/>
              <a:t>‹#›</a:t>
            </a:fld>
            <a:endParaRPr lang="en-GB" altLang="en-US"/>
          </a:p>
        </p:txBody>
      </p:sp>
      <p:sp>
        <p:nvSpPr>
          <p:cNvPr id="9" name="Footer Placeholder 8"/>
          <p:cNvSpPr>
            <a:spLocks noGrp="1"/>
          </p:cNvSpPr>
          <p:nvPr>
            <p:ph type="ftr" sz="quarter" idx="14"/>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410630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464457" y="1641475"/>
            <a:ext cx="8229599" cy="44545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7"/>
          <p:cNvSpPr>
            <a:spLocks noGrp="1"/>
          </p:cNvSpPr>
          <p:nvPr>
            <p:ph type="sldNum" sz="quarter" idx="10"/>
          </p:nvPr>
        </p:nvSpPr>
        <p:spPr>
          <a:ln/>
        </p:spPr>
        <p:txBody>
          <a:bodyPr/>
          <a:lstStyle>
            <a:lvl1pPr>
              <a:defRPr/>
            </a:lvl1pPr>
          </a:lstStyle>
          <a:p>
            <a:r>
              <a:rPr lang="en-GB" altLang="en-US"/>
              <a:t> </a:t>
            </a:r>
            <a:fld id="{9A6730B2-C177-43AA-97FC-82600E0E24FC}" type="slidenum">
              <a:rPr lang="en-GB" altLang="en-US"/>
              <a:pPr/>
              <a:t>‹#›</a:t>
            </a:fld>
            <a:endParaRPr lang="en-GB" altLang="en-US"/>
          </a:p>
        </p:txBody>
      </p:sp>
      <p:sp>
        <p:nvSpPr>
          <p:cNvPr id="6"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3767851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464457" y="1641475"/>
            <a:ext cx="8229599" cy="44545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2"/>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smtClean="0"/>
            </a:lvl1pPr>
          </a:lstStyle>
          <a:p>
            <a:pPr>
              <a:defRPr/>
            </a:pPr>
            <a:r>
              <a:t>Copyright © 2020 by Elsevier, Inc. All rights reserved.</a:t>
            </a:r>
          </a:p>
        </p:txBody>
      </p:sp>
      <p:sp>
        <p:nvSpPr>
          <p:cNvPr id="5" name="Slide Number Placeholder 2"/>
          <p:cNvSpPr>
            <a:spLocks noGrp="1"/>
          </p:cNvSpPr>
          <p:nvPr>
            <p:ph type="sldNum" sz="quarter" idx="11"/>
          </p:nvPr>
        </p:nvSpPr>
        <p:spPr/>
        <p:txBody>
          <a:bodyPr/>
          <a:lstStyle>
            <a:lvl1pPr>
              <a:defRPr/>
            </a:lvl1pPr>
          </a:lstStyle>
          <a:p>
            <a:fld id="{4678AE77-3795-4BA4-A390-C71082785050}" type="slidenum">
              <a:rPr lang="en-US" altLang="en-US"/>
              <a:pPr/>
              <a:t>‹#›</a:t>
            </a:fld>
            <a:endParaRPr lang="en-US" altLang="en-US"/>
          </a:p>
        </p:txBody>
      </p:sp>
    </p:spTree>
    <p:extLst>
      <p:ext uri="{BB962C8B-B14F-4D97-AF65-F5344CB8AC3E}">
        <p14:creationId xmlns:p14="http://schemas.microsoft.com/office/powerpoint/2010/main" val="3419369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ct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itle 8"/>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smtClean="0"/>
            </a:lvl1pPr>
          </a:lstStyle>
          <a:p>
            <a:pPr>
              <a:defRPr/>
            </a:pPr>
            <a:r>
              <a:t>Copyright © 2020 by Elsevier, Inc. All rights reserved.</a:t>
            </a:r>
          </a:p>
        </p:txBody>
      </p:sp>
      <p:sp>
        <p:nvSpPr>
          <p:cNvPr id="5" name="Slide Number Placeholder 2"/>
          <p:cNvSpPr>
            <a:spLocks noGrp="1"/>
          </p:cNvSpPr>
          <p:nvPr>
            <p:ph type="sldNum" sz="quarter" idx="11"/>
          </p:nvPr>
        </p:nvSpPr>
        <p:spPr/>
        <p:txBody>
          <a:bodyPr/>
          <a:lstStyle>
            <a:lvl1pPr>
              <a:defRPr/>
            </a:lvl1pPr>
          </a:lstStyle>
          <a:p>
            <a:fld id="{9A4E58DF-DF77-4F9D-8E70-3C155831D413}" type="slidenum">
              <a:rPr lang="en-US" altLang="en-US"/>
              <a:pPr/>
              <a:t>‹#›</a:t>
            </a:fld>
            <a:endParaRPr lang="en-US" altLang="en-US"/>
          </a:p>
        </p:txBody>
      </p:sp>
    </p:spTree>
    <p:extLst>
      <p:ext uri="{BB962C8B-B14F-4D97-AF65-F5344CB8AC3E}">
        <p14:creationId xmlns:p14="http://schemas.microsoft.com/office/powerpoint/2010/main" val="1751896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Slide Number Placeholder 7"/>
          <p:cNvSpPr>
            <a:spLocks noGrp="1"/>
          </p:cNvSpPr>
          <p:nvPr>
            <p:ph type="sldNum" sz="quarter" idx="4"/>
          </p:nvPr>
        </p:nvSpPr>
        <p:spPr bwMode="auto">
          <a:xfrm>
            <a:off x="8534400" y="6465888"/>
            <a:ext cx="57785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defRPr sz="1000">
                <a:solidFill>
                  <a:srgbClr val="000000"/>
                </a:solidFill>
                <a:latin typeface="Arial" panose="020B0604020202020204" pitchFamily="34" charset="0"/>
                <a:cs typeface="Arial" panose="020B0604020202020204" pitchFamily="34" charset="0"/>
              </a:defRPr>
            </a:lvl1pPr>
          </a:lstStyle>
          <a:p>
            <a:r>
              <a:rPr lang="en-GB" altLang="en-US"/>
              <a:t> </a:t>
            </a:r>
            <a:fld id="{0516886C-B07B-4A48-9292-5FA81D258115}" type="slidenum">
              <a:rPr lang="en-GB" altLang="en-US"/>
              <a:pPr/>
              <a:t>‹#›</a:t>
            </a:fld>
            <a:endParaRPr lang="en-GB" altLang="en-US"/>
          </a:p>
        </p:txBody>
      </p:sp>
      <p:sp>
        <p:nvSpPr>
          <p:cNvPr id="13" name="Footer Placeholder 8"/>
          <p:cNvSpPr>
            <a:spLocks noGrp="1"/>
          </p:cNvSpPr>
          <p:nvPr>
            <p:ph type="ftr" sz="quarter" idx="3"/>
          </p:nvPr>
        </p:nvSpPr>
        <p:spPr>
          <a:xfrm>
            <a:off x="1630363" y="6461125"/>
            <a:ext cx="5859462" cy="381000"/>
          </a:xfrm>
          <a:prstGeom prst="rect">
            <a:avLst/>
          </a:prstGeom>
        </p:spPr>
        <p:txBody>
          <a:bodyPr anchor="ctr" anchorCtr="1"/>
          <a:lstStyle>
            <a:lvl1pPr>
              <a:defRPr lang="en-US" sz="1000" smtClean="0">
                <a:latin typeface="Arial" pitchFamily="34" charset="0"/>
                <a:cs typeface="Arial" pitchFamily="34" charset="0"/>
              </a:defRPr>
            </a:lvl1pPr>
          </a:lstStyle>
          <a:p>
            <a:pPr>
              <a:defRPr/>
            </a:pPr>
            <a:r>
              <a:t>Copyright © 2020 by Elsevier, Inc. All rights reserved.</a:t>
            </a:r>
          </a:p>
        </p:txBody>
      </p:sp>
    </p:spTree>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hf sldNum="0" hdr="0" dt="0"/>
  <p:txStyles>
    <p:titleStyle>
      <a:lvl1pPr algn="ctr" rtl="0" eaLnBrk="0" fontAlgn="base" hangingPunct="0">
        <a:spcBef>
          <a:spcPct val="0"/>
        </a:spcBef>
        <a:spcAft>
          <a:spcPct val="0"/>
        </a:spcAft>
        <a:defRPr sz="4000"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000">
          <a:solidFill>
            <a:schemeClr val="tx1"/>
          </a:solidFill>
          <a:latin typeface="Arial" charset="0"/>
          <a:cs typeface="Arial" charset="0"/>
        </a:defRPr>
      </a:lvl2pPr>
      <a:lvl3pPr algn="ctr" rtl="0" eaLnBrk="0" fontAlgn="base" hangingPunct="0">
        <a:spcBef>
          <a:spcPct val="0"/>
        </a:spcBef>
        <a:spcAft>
          <a:spcPct val="0"/>
        </a:spcAft>
        <a:defRPr sz="4000">
          <a:solidFill>
            <a:schemeClr val="tx1"/>
          </a:solidFill>
          <a:latin typeface="Arial" charset="0"/>
          <a:cs typeface="Arial" charset="0"/>
        </a:defRPr>
      </a:lvl3pPr>
      <a:lvl4pPr algn="ctr" rtl="0" eaLnBrk="0" fontAlgn="base" hangingPunct="0">
        <a:spcBef>
          <a:spcPct val="0"/>
        </a:spcBef>
        <a:spcAft>
          <a:spcPct val="0"/>
        </a:spcAft>
        <a:defRPr sz="4000">
          <a:solidFill>
            <a:schemeClr val="tx1"/>
          </a:solidFill>
          <a:latin typeface="Arial" charset="0"/>
          <a:cs typeface="Arial" charset="0"/>
        </a:defRPr>
      </a:lvl4pPr>
      <a:lvl5pPr algn="ctr" rtl="0" eaLnBrk="0" fontAlgn="base" hangingPunct="0">
        <a:spcBef>
          <a:spcPct val="0"/>
        </a:spcBef>
        <a:spcAft>
          <a:spcPct val="0"/>
        </a:spcAft>
        <a:defRPr sz="40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chemeClr val="tx1"/>
        </a:buClr>
        <a:buSzPct val="60000"/>
        <a:buFont typeface="Wingdings 2" panose="05020102010507070707" pitchFamily="18" charset="2"/>
        <a:buChar char=""/>
        <a:defRPr sz="28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tx1"/>
        </a:buClr>
        <a:buSzPct val="80000"/>
        <a:buFont typeface="Wingdings" panose="05000000000000000000" pitchFamily="2" charset="2"/>
        <a:buChar char="Ø"/>
        <a:defRPr sz="24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chemeClr val="tx1"/>
        </a:buClr>
        <a:buFont typeface="Arial" panose="020B0604020202020204" pitchFamily="34"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lr>
          <a:schemeClr val="tx1"/>
        </a:buClr>
        <a:buSzPct val="75000"/>
        <a:buFont typeface="Wingdings 3" panose="05040102010807070707" pitchFamily="18" charset="2"/>
        <a:buChar char=""/>
        <a:defRPr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lr>
          <a:schemeClr val="tx1"/>
        </a:buClr>
        <a:buFont typeface="Calibri" panose="020F0502020204030204"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video" Target="https://www.youtube.com/embed/_iLAU7ySM60?si=lJmicD191P9T-5F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video" Target="https://www.youtube.com/embed/Ys6RlglMTMg?si=fIegEuzZdHbbHR0x"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video" Target="https://www.youtube.com/embed/JNEsRwfk6zg?si=I8DiQP_U8KTbep7R"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video" Target="https://www.youtube.com/embed/4J6u2vn-JBQ?si=mC4KpBImUkO7MXdx"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nvSpPr>
        <p:spPr bwMode="auto">
          <a:xfrm>
            <a:off x="533400" y="3276600"/>
            <a:ext cx="8001000" cy="12192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a:lnSpc>
                <a:spcPct val="130000"/>
              </a:lnSpc>
              <a:spcBef>
                <a:spcPct val="0"/>
              </a:spcBef>
              <a:buFontTx/>
              <a:buNone/>
            </a:pPr>
            <a:r>
              <a:rPr lang="en-US" altLang="en-US" sz="2400" b="1" i="1" dirty="0" smtClean="0">
                <a:solidFill>
                  <a:srgbClr val="FFFFFF"/>
                </a:solidFill>
                <a:cs typeface="Segoe UI" panose="020B0502040204020203" pitchFamily="34" charset="0"/>
              </a:rPr>
              <a:t>Leukopoiesis</a:t>
            </a:r>
            <a:endParaRPr lang="en-US" altLang="en-US" sz="2400" b="1" i="1" dirty="0">
              <a:solidFill>
                <a:srgbClr val="FFFFFF"/>
              </a:solidFill>
              <a:cs typeface="Segoe UI" panose="020B0502040204020203" pitchFamily="34" charset="0"/>
            </a:endParaRPr>
          </a:p>
        </p:txBody>
      </p:sp>
      <p:sp>
        <p:nvSpPr>
          <p:cNvPr id="5124" name="Rectangle 2"/>
          <p:cNvSpPr>
            <a:spLocks noGrp="1" noChangeArrowheads="1"/>
          </p:cNvSpPr>
          <p:nvPr/>
        </p:nvSpPr>
        <p:spPr bwMode="auto">
          <a:xfrm>
            <a:off x="685800" y="2362200"/>
            <a:ext cx="8001000" cy="12192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a:lnSpc>
                <a:spcPct val="130000"/>
              </a:lnSpc>
              <a:spcBef>
                <a:spcPct val="0"/>
              </a:spcBef>
              <a:buFontTx/>
              <a:buNone/>
            </a:pPr>
            <a:r>
              <a:rPr lang="en-US" altLang="en-US" sz="2400" b="1" i="1" dirty="0">
                <a:solidFill>
                  <a:srgbClr val="FFFFFF"/>
                </a:solidFill>
                <a:cs typeface="Segoe UI" panose="020B0502040204020203" pitchFamily="34" charset="0"/>
              </a:rPr>
              <a:t>Clinical Laboratory Hematology</a:t>
            </a:r>
          </a:p>
        </p:txBody>
      </p:sp>
    </p:spTree>
    <p:extLst>
      <p:ext uri="{BB962C8B-B14F-4D97-AF65-F5344CB8AC3E}">
        <p14:creationId xmlns:p14="http://schemas.microsoft.com/office/powerpoint/2010/main" val="613416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5F0AB-BD8E-7B09-DB81-EA0ECBB142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7D4D11-8FE1-34AC-60CE-5CCED320AF72}"/>
              </a:ext>
            </a:extLst>
          </p:cNvPr>
          <p:cNvSpPr>
            <a:spLocks noGrp="1"/>
          </p:cNvSpPr>
          <p:nvPr>
            <p:ph type="title"/>
          </p:nvPr>
        </p:nvSpPr>
        <p:spPr>
          <a:xfrm>
            <a:off x="457200" y="0"/>
            <a:ext cx="8229600" cy="1143000"/>
          </a:xfrm>
        </p:spPr>
        <p:txBody>
          <a:bodyPr/>
          <a:lstStyle/>
          <a:p>
            <a:r>
              <a:rPr lang="en-US" b="1" dirty="0">
                <a:latin typeface="Segoe UI" panose="020B0502040204020203" pitchFamily="34" charset="0"/>
                <a:cs typeface="Segoe UI" panose="020B0502040204020203" pitchFamily="34" charset="0"/>
              </a:rPr>
              <a:t>Myeloid maturation</a:t>
            </a:r>
            <a:endParaRPr lang="en-US" dirty="0"/>
          </a:p>
        </p:txBody>
      </p:sp>
      <p:sp>
        <p:nvSpPr>
          <p:cNvPr id="3" name="Content Placeholder 2">
            <a:extLst>
              <a:ext uri="{FF2B5EF4-FFF2-40B4-BE49-F238E27FC236}">
                <a16:creationId xmlns:a16="http://schemas.microsoft.com/office/drawing/2014/main" id="{0C6807C8-0F50-8513-5582-891DFDB38253}"/>
              </a:ext>
            </a:extLst>
          </p:cNvPr>
          <p:cNvSpPr>
            <a:spLocks noGrp="1"/>
          </p:cNvSpPr>
          <p:nvPr>
            <p:ph sz="half" idx="1"/>
          </p:nvPr>
        </p:nvSpPr>
        <p:spPr>
          <a:xfrm>
            <a:off x="457200" y="1370642"/>
            <a:ext cx="8305060" cy="4454525"/>
          </a:xfrm>
        </p:spPr>
        <p:txBody>
          <a:bodyPr/>
          <a:lstStyle/>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GRANULOCYTE</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BAND NEUTROPHIL – stays in BM for a while then to</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PB - &lt;10% is normal</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Size: 10-15 </a:t>
            </a:r>
            <a:r>
              <a:rPr lang="en-US" sz="2000" dirty="0" err="1">
                <a:latin typeface="Segoe UI" panose="020B0502040204020203" pitchFamily="34" charset="0"/>
                <a:cs typeface="Segoe UI" panose="020B0502040204020203" pitchFamily="34" charset="0"/>
                <a:sym typeface="Wingdings" panose="05000000000000000000" pitchFamily="2" charset="2"/>
              </a:rPr>
              <a:t>uM</a:t>
            </a:r>
            <a:r>
              <a:rPr lang="en-US" sz="2000" dirty="0">
                <a:latin typeface="Segoe UI" panose="020B0502040204020203" pitchFamily="34" charset="0"/>
                <a:cs typeface="Segoe UI" panose="020B0502040204020203" pitchFamily="34" charset="0"/>
                <a:sym typeface="Wingdings" panose="05000000000000000000" pitchFamily="2" charset="2"/>
              </a:rPr>
              <a:t> (</a:t>
            </a:r>
            <a:r>
              <a:rPr lang="en-US" sz="2000" dirty="0" err="1" smtClean="0">
                <a:latin typeface="Segoe UI" panose="020B0502040204020203" pitchFamily="34" charset="0"/>
                <a:cs typeface="Segoe UI" panose="020B0502040204020203" pitchFamily="34" charset="0"/>
                <a:sym typeface="Wingdings" panose="05000000000000000000" pitchFamily="2" charset="2"/>
              </a:rPr>
              <a:t>avg</a:t>
            </a:r>
            <a:r>
              <a:rPr lang="en-US" sz="2000" dirty="0" smtClean="0">
                <a:latin typeface="Segoe UI" panose="020B0502040204020203" pitchFamily="34" charset="0"/>
                <a:cs typeface="Segoe UI" panose="020B0502040204020203" pitchFamily="34" charset="0"/>
                <a:sym typeface="Wingdings" panose="05000000000000000000" pitchFamily="2" charset="2"/>
              </a:rPr>
              <a:t> </a:t>
            </a:r>
            <a:r>
              <a:rPr lang="en-US" sz="2000" dirty="0">
                <a:latin typeface="Segoe UI" panose="020B0502040204020203" pitchFamily="34" charset="0"/>
                <a:cs typeface="Segoe UI" panose="020B0502040204020203" pitchFamily="34" charset="0"/>
                <a:sym typeface="Wingdings" panose="05000000000000000000" pitchFamily="2" charset="2"/>
              </a:rPr>
              <a:t>12)</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Nucleus: indentation is greater than half the width of the</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nucleus; parachromatin present at the narrowest point </a:t>
            </a:r>
            <a:r>
              <a:rPr lang="en-US" sz="2000" dirty="0" smtClean="0">
                <a:latin typeface="Segoe UI" panose="020B0502040204020203" pitchFamily="34" charset="0"/>
                <a:cs typeface="Segoe UI" panose="020B0502040204020203" pitchFamily="34" charset="0"/>
                <a:sym typeface="Wingdings" panose="05000000000000000000" pitchFamily="2" charset="2"/>
              </a:rPr>
              <a:t>where two </a:t>
            </a:r>
            <a:r>
              <a:rPr lang="en-US" sz="2000" dirty="0">
                <a:latin typeface="Segoe UI" panose="020B0502040204020203" pitchFamily="34" charset="0"/>
                <a:cs typeface="Segoe UI" panose="020B0502040204020203" pitchFamily="34" charset="0"/>
                <a:sym typeface="Wingdings" panose="05000000000000000000" pitchFamily="2" charset="2"/>
              </a:rPr>
              <a:t>parts of membrane come </a:t>
            </a:r>
            <a:r>
              <a:rPr lang="en-US" sz="2000" dirty="0" smtClean="0">
                <a:latin typeface="Segoe UI" panose="020B0502040204020203" pitchFamily="34" charset="0"/>
                <a:cs typeface="Segoe UI" panose="020B0502040204020203" pitchFamily="34" charset="0"/>
                <a:sym typeface="Wingdings" panose="05000000000000000000" pitchFamily="2" charset="2"/>
              </a:rPr>
              <a:t>together.</a:t>
            </a:r>
            <a:endParaRPr lang="en-US" sz="2000" dirty="0">
              <a:latin typeface="Segoe UI" panose="020B0502040204020203" pitchFamily="34" charset="0"/>
              <a:cs typeface="Segoe UI" panose="020B0502040204020203" pitchFamily="34" charset="0"/>
              <a:sym typeface="Wingdings" panose="05000000000000000000" pitchFamily="2" charset="2"/>
            </a:endParaRP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Usually resemble a C or an S</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Chromatin – dense and clumpy</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Cytoplasm (pink to violet) to beige in color (neutral)</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Granulation – large amt of small secondary </a:t>
            </a:r>
            <a:r>
              <a:rPr lang="en-US" sz="2000" dirty="0" smtClean="0">
                <a:latin typeface="Segoe UI" panose="020B0502040204020203" pitchFamily="34" charset="0"/>
                <a:cs typeface="Segoe UI" panose="020B0502040204020203" pitchFamily="34" charset="0"/>
                <a:sym typeface="Wingdings" panose="05000000000000000000" pitchFamily="2" charset="2"/>
              </a:rPr>
              <a:t>granules.</a:t>
            </a:r>
            <a:endParaRPr lang="en-US" sz="2000" dirty="0">
              <a:latin typeface="Segoe UI" panose="020B0502040204020203" pitchFamily="34" charset="0"/>
              <a:cs typeface="Segoe UI" panose="020B0502040204020203" pitchFamily="34" charset="0"/>
              <a:sym typeface="Wingdings" panose="05000000000000000000" pitchFamily="2" charset="2"/>
            </a:endParaRPr>
          </a:p>
        </p:txBody>
      </p:sp>
    </p:spTree>
    <p:extLst>
      <p:ext uri="{BB962C8B-B14F-4D97-AF65-F5344CB8AC3E}">
        <p14:creationId xmlns:p14="http://schemas.microsoft.com/office/powerpoint/2010/main" val="3898863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B6B75-566A-3AA9-C24B-B6BB18AA79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1ED4AF-C0C7-7E05-8CB3-EF90615BE6F2}"/>
              </a:ext>
            </a:extLst>
          </p:cNvPr>
          <p:cNvSpPr>
            <a:spLocks noGrp="1"/>
          </p:cNvSpPr>
          <p:nvPr>
            <p:ph type="title"/>
          </p:nvPr>
        </p:nvSpPr>
        <p:spPr>
          <a:xfrm>
            <a:off x="457200" y="0"/>
            <a:ext cx="8229600" cy="1143000"/>
          </a:xfrm>
        </p:spPr>
        <p:txBody>
          <a:bodyPr/>
          <a:lstStyle/>
          <a:p>
            <a:r>
              <a:rPr lang="en-US" b="1" dirty="0">
                <a:latin typeface="Segoe UI" panose="020B0502040204020203" pitchFamily="34" charset="0"/>
                <a:cs typeface="Segoe UI" panose="020B0502040204020203" pitchFamily="34" charset="0"/>
              </a:rPr>
              <a:t>Myeloid maturation</a:t>
            </a:r>
            <a:endParaRPr lang="en-US" dirty="0"/>
          </a:p>
        </p:txBody>
      </p:sp>
      <p:sp>
        <p:nvSpPr>
          <p:cNvPr id="3" name="Content Placeholder 2">
            <a:extLst>
              <a:ext uri="{FF2B5EF4-FFF2-40B4-BE49-F238E27FC236}">
                <a16:creationId xmlns:a16="http://schemas.microsoft.com/office/drawing/2014/main" id="{19D99F1F-C2CE-D586-1B3F-E1D2662FC649}"/>
              </a:ext>
            </a:extLst>
          </p:cNvPr>
          <p:cNvSpPr>
            <a:spLocks noGrp="1"/>
          </p:cNvSpPr>
          <p:nvPr>
            <p:ph sz="half" idx="1"/>
          </p:nvPr>
        </p:nvSpPr>
        <p:spPr>
          <a:xfrm>
            <a:off x="457200" y="1379519"/>
            <a:ext cx="8305060" cy="4454525"/>
          </a:xfrm>
        </p:spPr>
        <p:txBody>
          <a:bodyPr/>
          <a:lstStyle/>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GRANULOCYTE</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Segmented Neutrophil – mature form, in PB</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Differentiated by the type of specific secondary granules –</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neutrophilic </a:t>
            </a:r>
            <a:r>
              <a:rPr lang="en-US" sz="2000" dirty="0" smtClean="0">
                <a:latin typeface="Segoe UI" panose="020B0502040204020203" pitchFamily="34" charset="0"/>
                <a:cs typeface="Segoe UI" panose="020B0502040204020203" pitchFamily="34" charset="0"/>
                <a:sym typeface="Wingdings" panose="05000000000000000000" pitchFamily="2" charset="2"/>
              </a:rPr>
              <a:t>granules.</a:t>
            </a:r>
            <a:endParaRPr lang="en-US" sz="2000" dirty="0">
              <a:latin typeface="Segoe UI" panose="020B0502040204020203" pitchFamily="34" charset="0"/>
              <a:cs typeface="Segoe UI" panose="020B0502040204020203" pitchFamily="34" charset="0"/>
              <a:sym typeface="Wingdings" panose="05000000000000000000" pitchFamily="2" charset="2"/>
            </a:endParaRP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Neutrophil protects body from infection by phagocytosis of</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bacteria and other foreign organisms. They also remove</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damaged or dead cells and cellular </a:t>
            </a:r>
            <a:r>
              <a:rPr lang="en-US" sz="2000" dirty="0" smtClean="0">
                <a:latin typeface="Segoe UI" panose="020B0502040204020203" pitchFamily="34" charset="0"/>
                <a:cs typeface="Segoe UI" panose="020B0502040204020203" pitchFamily="34" charset="0"/>
                <a:sym typeface="Wingdings" panose="05000000000000000000" pitchFamily="2" charset="2"/>
              </a:rPr>
              <a:t>debris.</a:t>
            </a:r>
            <a:endParaRPr lang="en-US" sz="2000" dirty="0">
              <a:latin typeface="Segoe UI" panose="020B0502040204020203" pitchFamily="34" charset="0"/>
              <a:cs typeface="Segoe UI" panose="020B0502040204020203" pitchFamily="34" charset="0"/>
              <a:sym typeface="Wingdings" panose="05000000000000000000" pitchFamily="2" charset="2"/>
            </a:endParaRP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Size – 10-15 </a:t>
            </a:r>
            <a:r>
              <a:rPr lang="en-US" sz="2000" dirty="0" err="1">
                <a:latin typeface="Segoe UI" panose="020B0502040204020203" pitchFamily="34" charset="0"/>
                <a:cs typeface="Segoe UI" panose="020B0502040204020203" pitchFamily="34" charset="0"/>
                <a:sym typeface="Wingdings" panose="05000000000000000000" pitchFamily="2" charset="2"/>
              </a:rPr>
              <a:t>uM</a:t>
            </a:r>
            <a:r>
              <a:rPr lang="en-US" sz="2000" dirty="0">
                <a:latin typeface="Segoe UI" panose="020B0502040204020203" pitchFamily="34" charset="0"/>
                <a:cs typeface="Segoe UI" panose="020B0502040204020203" pitchFamily="34" charset="0"/>
                <a:sym typeface="Wingdings" panose="05000000000000000000" pitchFamily="2" charset="2"/>
              </a:rPr>
              <a:t>, 2X normal RBC (</a:t>
            </a:r>
            <a:r>
              <a:rPr lang="en-US" sz="2000" dirty="0" err="1">
                <a:latin typeface="Segoe UI" panose="020B0502040204020203" pitchFamily="34" charset="0"/>
                <a:cs typeface="Segoe UI" panose="020B0502040204020203" pitchFamily="34" charset="0"/>
                <a:sym typeface="Wingdings" panose="05000000000000000000" pitchFamily="2" charset="2"/>
              </a:rPr>
              <a:t>ave.</a:t>
            </a:r>
            <a:r>
              <a:rPr lang="en-US" sz="2000" dirty="0">
                <a:latin typeface="Segoe UI" panose="020B0502040204020203" pitchFamily="34" charset="0"/>
                <a:cs typeface="Segoe UI" panose="020B0502040204020203" pitchFamily="34" charset="0"/>
                <a:sym typeface="Wingdings" panose="05000000000000000000" pitchFamily="2" charset="2"/>
              </a:rPr>
              <a:t> 12)</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 Nucleus – segmented/lobulated, 1-5 lobes normal with a</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FILAMENT (def: filament = thin area of chromatin with no</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parachromatin), dark purple chromatin, coarse and clumped</a:t>
            </a:r>
          </a:p>
          <a:p>
            <a:pPr marL="457200" lvl="1" indent="0">
              <a:buNone/>
            </a:pPr>
            <a:r>
              <a:rPr lang="en-US" sz="2000" dirty="0">
                <a:latin typeface="Segoe UI" panose="020B0502040204020203" pitchFamily="34" charset="0"/>
                <a:cs typeface="Segoe UI" panose="020B0502040204020203" pitchFamily="34" charset="0"/>
                <a:sym typeface="Wingdings" panose="05000000000000000000" pitchFamily="2" charset="2"/>
              </a:rPr>
              <a:t>with pyknotic </a:t>
            </a:r>
            <a:r>
              <a:rPr lang="en-US" sz="2000" dirty="0" smtClean="0">
                <a:latin typeface="Segoe UI" panose="020B0502040204020203" pitchFamily="34" charset="0"/>
                <a:cs typeface="Segoe UI" panose="020B0502040204020203" pitchFamily="34" charset="0"/>
                <a:sym typeface="Wingdings" panose="05000000000000000000" pitchFamily="2" charset="2"/>
              </a:rPr>
              <a:t>areas.</a:t>
            </a:r>
            <a:endParaRPr lang="en-US" sz="2000" dirty="0">
              <a:latin typeface="Segoe UI" panose="020B0502040204020203" pitchFamily="34" charset="0"/>
              <a:cs typeface="Segoe UI" panose="020B0502040204020203" pitchFamily="34" charset="0"/>
              <a:sym typeface="Wingdings" panose="05000000000000000000" pitchFamily="2" charset="2"/>
            </a:endParaRPr>
          </a:p>
        </p:txBody>
      </p:sp>
    </p:spTree>
    <p:extLst>
      <p:ext uri="{BB962C8B-B14F-4D97-AF65-F5344CB8AC3E}">
        <p14:creationId xmlns:p14="http://schemas.microsoft.com/office/powerpoint/2010/main" val="3449532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C86B8-0EBE-DDAE-3B97-FF4E364C6A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05F152-AB29-5A8B-DB2E-6010C8BC2DC5}"/>
              </a:ext>
            </a:extLst>
          </p:cNvPr>
          <p:cNvSpPr>
            <a:spLocks noGrp="1"/>
          </p:cNvSpPr>
          <p:nvPr>
            <p:ph type="title"/>
          </p:nvPr>
        </p:nvSpPr>
        <p:spPr>
          <a:xfrm>
            <a:off x="474955" y="310718"/>
            <a:ext cx="8229600" cy="1143000"/>
          </a:xfrm>
        </p:spPr>
        <p:txBody>
          <a:bodyPr/>
          <a:lstStyle/>
          <a:p>
            <a:r>
              <a:rPr lang="en-US" b="1" dirty="0" smtClean="0">
                <a:latin typeface="Segoe UI" panose="020B0502040204020203" pitchFamily="34" charset="0"/>
                <a:cs typeface="Segoe UI" panose="020B0502040204020203" pitchFamily="34" charset="0"/>
              </a:rPr>
              <a:t>Phagocytosis</a:t>
            </a:r>
            <a:endParaRPr lang="en-US" dirty="0"/>
          </a:p>
        </p:txBody>
      </p:sp>
      <p:pic>
        <p:nvPicPr>
          <p:cNvPr id="3" name="_iLAU7ySM60"/>
          <p:cNvPicPr>
            <a:picLocks noRot="1" noChangeAspect="1"/>
          </p:cNvPicPr>
          <p:nvPr>
            <a:videoFile r:link="rId1"/>
          </p:nvPr>
        </p:nvPicPr>
        <p:blipFill>
          <a:blip r:embed="rId3"/>
          <a:stretch>
            <a:fillRect/>
          </a:stretch>
        </p:blipFill>
        <p:spPr>
          <a:xfrm>
            <a:off x="900590" y="1791070"/>
            <a:ext cx="7232343" cy="4068193"/>
          </a:xfrm>
          <a:prstGeom prst="rect">
            <a:avLst/>
          </a:prstGeom>
        </p:spPr>
      </p:pic>
    </p:spTree>
    <p:extLst>
      <p:ext uri="{BB962C8B-B14F-4D97-AF65-F5344CB8AC3E}">
        <p14:creationId xmlns:p14="http://schemas.microsoft.com/office/powerpoint/2010/main" val="2551143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8FF13-53A1-0685-6043-1A8B0EB6E0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B4C2C4-A812-1762-CDA4-0A61E05BD5E4}"/>
              </a:ext>
            </a:extLst>
          </p:cNvPr>
          <p:cNvSpPr>
            <a:spLocks noGrp="1"/>
          </p:cNvSpPr>
          <p:nvPr>
            <p:ph type="title"/>
          </p:nvPr>
        </p:nvSpPr>
        <p:spPr>
          <a:xfrm>
            <a:off x="457200" y="0"/>
            <a:ext cx="8229600" cy="1143000"/>
          </a:xfrm>
        </p:spPr>
        <p:txBody>
          <a:bodyPr/>
          <a:lstStyle/>
          <a:p>
            <a:r>
              <a:rPr lang="en-US" b="1" dirty="0">
                <a:latin typeface="Segoe UI" panose="020B0502040204020203" pitchFamily="34" charset="0"/>
                <a:cs typeface="Segoe UI" panose="020B0502040204020203" pitchFamily="34" charset="0"/>
              </a:rPr>
              <a:t>Myeloid maturation</a:t>
            </a:r>
            <a:endParaRPr lang="en-US" dirty="0"/>
          </a:p>
        </p:txBody>
      </p:sp>
      <p:sp>
        <p:nvSpPr>
          <p:cNvPr id="4" name="Content Placeholder 3">
            <a:extLst>
              <a:ext uri="{FF2B5EF4-FFF2-40B4-BE49-F238E27FC236}">
                <a16:creationId xmlns:a16="http://schemas.microsoft.com/office/drawing/2014/main" id="{3FF16F57-7D51-0C9C-E0EA-B41FA3868CFB}"/>
              </a:ext>
            </a:extLst>
          </p:cNvPr>
          <p:cNvSpPr>
            <a:spLocks noGrp="1"/>
          </p:cNvSpPr>
          <p:nvPr>
            <p:ph sz="half" idx="1"/>
          </p:nvPr>
        </p:nvSpPr>
        <p:spPr>
          <a:xfrm>
            <a:off x="335666" y="1143000"/>
            <a:ext cx="8808334" cy="5274398"/>
          </a:xfrm>
        </p:spPr>
        <p:txBody>
          <a:bodyPr/>
          <a:lstStyle/>
          <a:p>
            <a:pPr marL="0" indent="0">
              <a:buNone/>
            </a:pPr>
            <a:r>
              <a:rPr lang="en-US" sz="2000" dirty="0">
                <a:latin typeface="Segoe UI" panose="020B0502040204020203" pitchFamily="34" charset="0"/>
                <a:cs typeface="Segoe UI" panose="020B0502040204020203" pitchFamily="34" charset="0"/>
              </a:rPr>
              <a:t>GRANULOCYTE</a:t>
            </a:r>
          </a:p>
          <a:p>
            <a:pPr marL="0" indent="0">
              <a:buNone/>
            </a:pPr>
            <a:r>
              <a:rPr lang="en-US" sz="2000" dirty="0">
                <a:latin typeface="Segoe UI" panose="020B0502040204020203" pitchFamily="34" charset="0"/>
                <a:cs typeface="Segoe UI" panose="020B0502040204020203" pitchFamily="34" charset="0"/>
              </a:rPr>
              <a:t>– Segmented Neutrophil cont...</a:t>
            </a:r>
          </a:p>
          <a:p>
            <a:pPr marL="0" indent="0">
              <a:buNone/>
            </a:pPr>
            <a:r>
              <a:rPr lang="en-US" sz="2000" dirty="0">
                <a:latin typeface="Segoe UI" panose="020B0502040204020203" pitchFamily="34" charset="0"/>
                <a:cs typeface="Segoe UI" panose="020B0502040204020203" pitchFamily="34" charset="0"/>
              </a:rPr>
              <a:t>– BARR BODY = “Sex Chromatin” described as drumstick or</a:t>
            </a:r>
          </a:p>
          <a:p>
            <a:pPr marL="0" indent="0">
              <a:buNone/>
            </a:pPr>
            <a:r>
              <a:rPr lang="en-US" sz="2000" dirty="0">
                <a:latin typeface="Segoe UI" panose="020B0502040204020203" pitchFamily="34" charset="0"/>
                <a:cs typeface="Segoe UI" panose="020B0502040204020203" pitchFamily="34" charset="0"/>
              </a:rPr>
              <a:t>tennis racquet, seen normally </a:t>
            </a:r>
            <a:r>
              <a:rPr lang="en-US" sz="2000" dirty="0" smtClean="0">
                <a:latin typeface="Segoe UI" panose="020B0502040204020203" pitchFamily="34" charset="0"/>
                <a:cs typeface="Segoe UI" panose="020B0502040204020203" pitchFamily="34" charset="0"/>
              </a:rPr>
              <a:t>in females </a:t>
            </a:r>
            <a:r>
              <a:rPr lang="en-US" sz="2000" dirty="0">
                <a:latin typeface="Segoe UI" panose="020B0502040204020203" pitchFamily="34" charset="0"/>
                <a:cs typeface="Segoe UI" panose="020B0502040204020203" pitchFamily="34" charset="0"/>
              </a:rPr>
              <a:t>(part of X chromosome) seen in males with </a:t>
            </a:r>
            <a:r>
              <a:rPr lang="en-US" sz="2000" dirty="0" err="1" smtClean="0">
                <a:latin typeface="Segoe UI" panose="020B0502040204020203" pitchFamily="34" charset="0"/>
                <a:cs typeface="Segoe UI" panose="020B0502040204020203" pitchFamily="34" charset="0"/>
              </a:rPr>
              <a:t>Klinefelter’s</a:t>
            </a:r>
            <a:r>
              <a:rPr lang="en-US" sz="2000" dirty="0" smtClean="0">
                <a:latin typeface="Segoe UI" panose="020B0502040204020203" pitchFamily="34" charset="0"/>
                <a:cs typeface="Segoe UI" panose="020B0502040204020203" pitchFamily="34" charset="0"/>
              </a:rPr>
              <a:t> syndrome </a:t>
            </a:r>
            <a:r>
              <a:rPr lang="en-US" sz="2000" dirty="0">
                <a:latin typeface="Segoe UI" panose="020B0502040204020203" pitchFamily="34" charset="0"/>
                <a:cs typeface="Segoe UI" panose="020B0502040204020203" pitchFamily="34" charset="0"/>
              </a:rPr>
              <a:t>(XXY chromosome)</a:t>
            </a:r>
          </a:p>
          <a:p>
            <a:pPr marL="0" indent="0">
              <a:buNone/>
            </a:pPr>
            <a:r>
              <a:rPr lang="en-US" sz="2000" dirty="0">
                <a:latin typeface="Segoe UI" panose="020B0502040204020203" pitchFamily="34" charset="0"/>
                <a:cs typeface="Segoe UI" panose="020B0502040204020203" pitchFamily="34" charset="0"/>
              </a:rPr>
              <a:t>- Cytoplasm – abundant pink/beige, very neutral color</a:t>
            </a:r>
          </a:p>
          <a:p>
            <a:pPr marL="0" indent="0">
              <a:buNone/>
            </a:pPr>
            <a:r>
              <a:rPr lang="en-US" sz="2000" dirty="0">
                <a:latin typeface="Segoe UI" panose="020B0502040204020203" pitchFamily="34" charset="0"/>
                <a:cs typeface="Segoe UI" panose="020B0502040204020203" pitchFamily="34" charset="0"/>
              </a:rPr>
              <a:t>- Granulation – abundant secondary granules which are small and</a:t>
            </a:r>
          </a:p>
          <a:p>
            <a:pPr marL="0" indent="0">
              <a:buNone/>
            </a:pPr>
            <a:r>
              <a:rPr lang="en-US" sz="2000" dirty="0">
                <a:latin typeface="Segoe UI" panose="020B0502040204020203" pitchFamily="34" charset="0"/>
                <a:cs typeface="Segoe UI" panose="020B0502040204020203" pitchFamily="34" charset="0"/>
              </a:rPr>
              <a:t>pink/beige in color, evenly distributed. These granules </a:t>
            </a:r>
            <a:r>
              <a:rPr lang="en-US" sz="2000" dirty="0" smtClean="0">
                <a:latin typeface="Segoe UI" panose="020B0502040204020203" pitchFamily="34" charset="0"/>
                <a:cs typeface="Segoe UI" panose="020B0502040204020203" pitchFamily="34" charset="0"/>
              </a:rPr>
              <a:t>contain collagenase</a:t>
            </a:r>
            <a:r>
              <a:rPr lang="en-US" sz="2000" dirty="0">
                <a:latin typeface="Segoe UI" panose="020B0502040204020203" pitchFamily="34" charset="0"/>
                <a:cs typeface="Segoe UI" panose="020B0502040204020203" pitchFamily="34" charset="0"/>
              </a:rPr>
              <a:t>, lysozyme, lactoferrin, plasminogen </a:t>
            </a:r>
            <a:r>
              <a:rPr lang="en-US" sz="2000" dirty="0" smtClean="0">
                <a:latin typeface="Segoe UI" panose="020B0502040204020203" pitchFamily="34" charset="0"/>
                <a:cs typeface="Segoe UI" panose="020B0502040204020203" pitchFamily="34" charset="0"/>
              </a:rPr>
              <a:t>activators, aminopeptidase</a:t>
            </a:r>
            <a:r>
              <a:rPr lang="en-US" sz="2000" dirty="0">
                <a:latin typeface="Segoe UI" panose="020B0502040204020203" pitchFamily="34" charset="0"/>
                <a:cs typeface="Segoe UI" panose="020B0502040204020203" pitchFamily="34" charset="0"/>
              </a:rPr>
              <a:t>, and alkaline phosphatase.</a:t>
            </a:r>
          </a:p>
          <a:p>
            <a:pPr marL="0" indent="0">
              <a:buNone/>
            </a:pPr>
            <a:r>
              <a:rPr lang="en-US" sz="2000" dirty="0">
                <a:latin typeface="Segoe UI" panose="020B0502040204020203" pitchFamily="34" charset="0"/>
                <a:cs typeface="Segoe UI" panose="020B0502040204020203" pitchFamily="34" charset="0"/>
              </a:rPr>
              <a:t>- SHIFT TO THE LEFT = increase in immature </a:t>
            </a:r>
            <a:r>
              <a:rPr lang="en-US" sz="2000" dirty="0" smtClean="0">
                <a:latin typeface="Segoe UI" panose="020B0502040204020203" pitchFamily="34" charset="0"/>
                <a:cs typeface="Segoe UI" panose="020B0502040204020203" pitchFamily="34" charset="0"/>
              </a:rPr>
              <a:t>neutrophils.</a:t>
            </a:r>
            <a:endParaRPr lang="en-US"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69216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F9DCD-31EB-9600-BC14-3E502B916B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42BB54-9EC9-21B0-2385-59892CFBF6FF}"/>
              </a:ext>
            </a:extLst>
          </p:cNvPr>
          <p:cNvSpPr>
            <a:spLocks noGrp="1"/>
          </p:cNvSpPr>
          <p:nvPr>
            <p:ph type="title"/>
          </p:nvPr>
        </p:nvSpPr>
        <p:spPr>
          <a:xfrm>
            <a:off x="457200" y="0"/>
            <a:ext cx="8229600" cy="1143000"/>
          </a:xfrm>
        </p:spPr>
        <p:txBody>
          <a:bodyPr/>
          <a:lstStyle/>
          <a:p>
            <a:r>
              <a:rPr lang="en-US" b="1" dirty="0">
                <a:latin typeface="Segoe UI" panose="020B0502040204020203" pitchFamily="34" charset="0"/>
                <a:cs typeface="Segoe UI" panose="020B0502040204020203" pitchFamily="34" charset="0"/>
              </a:rPr>
              <a:t>Myeloid maturation</a:t>
            </a:r>
            <a:endParaRPr lang="en-US" dirty="0"/>
          </a:p>
        </p:txBody>
      </p:sp>
      <p:sp>
        <p:nvSpPr>
          <p:cNvPr id="4" name="Content Placeholder 3">
            <a:extLst>
              <a:ext uri="{FF2B5EF4-FFF2-40B4-BE49-F238E27FC236}">
                <a16:creationId xmlns:a16="http://schemas.microsoft.com/office/drawing/2014/main" id="{C6A6E197-8F67-C871-A9EF-E7D7D8DB74CE}"/>
              </a:ext>
            </a:extLst>
          </p:cNvPr>
          <p:cNvSpPr>
            <a:spLocks noGrp="1"/>
          </p:cNvSpPr>
          <p:nvPr>
            <p:ph sz="half" idx="1"/>
          </p:nvPr>
        </p:nvSpPr>
        <p:spPr>
          <a:xfrm>
            <a:off x="167833" y="961256"/>
            <a:ext cx="8808334" cy="5274398"/>
          </a:xfrm>
        </p:spPr>
        <p:txBody>
          <a:bodyPr/>
          <a:lstStyle/>
          <a:p>
            <a:pPr>
              <a:buFont typeface="Wingdings" panose="05000000000000000000" pitchFamily="2" charset="2"/>
              <a:buChar char="Ø"/>
            </a:pPr>
            <a:r>
              <a:rPr lang="en-US" sz="2000" dirty="0">
                <a:latin typeface="Segoe UI" panose="020B0502040204020203" pitchFamily="34" charset="0"/>
                <a:cs typeface="Segoe UI" panose="020B0502040204020203" pitchFamily="34" charset="0"/>
              </a:rPr>
              <a:t>GRANULOCYTE</a:t>
            </a:r>
          </a:p>
          <a:p>
            <a:pPr marL="0" indent="0">
              <a:buNone/>
            </a:pPr>
            <a:r>
              <a:rPr lang="en-US" sz="2000" dirty="0">
                <a:latin typeface="Segoe UI" panose="020B0502040204020203" pitchFamily="34" charset="0"/>
                <a:cs typeface="Segoe UI" panose="020B0502040204020203" pitchFamily="34" charset="0"/>
              </a:rPr>
              <a:t>– Segmented EOSINOPHIL – protects body by ingestion of</a:t>
            </a:r>
          </a:p>
          <a:p>
            <a:pPr marL="0" indent="0">
              <a:buNone/>
            </a:pPr>
            <a:r>
              <a:rPr lang="en-US" sz="2000" dirty="0">
                <a:latin typeface="Segoe UI" panose="020B0502040204020203" pitchFamily="34" charset="0"/>
                <a:cs typeface="Segoe UI" panose="020B0502040204020203" pitchFamily="34" charset="0"/>
              </a:rPr>
              <a:t>parasites and cellular activation in allergic and inflammatory</a:t>
            </a:r>
          </a:p>
          <a:p>
            <a:pPr marL="0" indent="0">
              <a:buNone/>
            </a:pPr>
            <a:r>
              <a:rPr lang="en-US" sz="2000" dirty="0">
                <a:latin typeface="Segoe UI" panose="020B0502040204020203" pitchFamily="34" charset="0"/>
                <a:cs typeface="Segoe UI" panose="020B0502040204020203" pitchFamily="34" charset="0"/>
              </a:rPr>
              <a:t>reactions, modulates chemotaxis. There is a direct correlation</a:t>
            </a:r>
          </a:p>
          <a:p>
            <a:pPr marL="0" indent="0">
              <a:buNone/>
            </a:pPr>
            <a:r>
              <a:rPr lang="en-US" sz="2000" dirty="0">
                <a:latin typeface="Segoe UI" panose="020B0502040204020203" pitchFamily="34" charset="0"/>
                <a:cs typeface="Segoe UI" panose="020B0502040204020203" pitchFamily="34" charset="0"/>
              </a:rPr>
              <a:t>between the degree of eosinophilia and the ability for eosinophils</a:t>
            </a:r>
          </a:p>
          <a:p>
            <a:pPr marL="0" indent="0">
              <a:buNone/>
            </a:pPr>
            <a:r>
              <a:rPr lang="en-US" sz="2000" dirty="0">
                <a:latin typeface="Segoe UI" panose="020B0502040204020203" pitchFamily="34" charset="0"/>
                <a:cs typeface="Segoe UI" panose="020B0502040204020203" pitchFamily="34" charset="0"/>
              </a:rPr>
              <a:t>to kill parasites.</a:t>
            </a:r>
          </a:p>
          <a:p>
            <a:pPr marL="0" indent="0">
              <a:buNone/>
            </a:pPr>
            <a:r>
              <a:rPr lang="en-US" sz="2000" dirty="0">
                <a:latin typeface="Segoe UI" panose="020B0502040204020203" pitchFamily="34" charset="0"/>
                <a:cs typeface="Segoe UI" panose="020B0502040204020203" pitchFamily="34" charset="0"/>
              </a:rPr>
              <a:t>• About size of neutrophils or slightly larger</a:t>
            </a:r>
          </a:p>
          <a:p>
            <a:pPr marL="0" indent="0">
              <a:buNone/>
            </a:pPr>
            <a:r>
              <a:rPr lang="en-US" sz="2000" dirty="0">
                <a:latin typeface="Segoe UI" panose="020B0502040204020203" pitchFamily="34" charset="0"/>
                <a:cs typeface="Segoe UI" panose="020B0502040204020203" pitchFamily="34" charset="0"/>
              </a:rPr>
              <a:t>• Nucleus – segmented/lobed, 1-2 normally, may be found along with</a:t>
            </a:r>
          </a:p>
          <a:p>
            <a:pPr marL="0" indent="0">
              <a:buNone/>
            </a:pPr>
            <a:r>
              <a:rPr lang="en-US" sz="2000" dirty="0">
                <a:latin typeface="Segoe UI" panose="020B0502040204020203" pitchFamily="34" charset="0"/>
                <a:cs typeface="Segoe UI" panose="020B0502040204020203" pitchFamily="34" charset="0"/>
              </a:rPr>
              <a:t>band eosinophils in PB but nucleus may be obscured by </a:t>
            </a:r>
            <a:r>
              <a:rPr lang="en-US" sz="2000" dirty="0" smtClean="0">
                <a:latin typeface="Segoe UI" panose="020B0502040204020203" pitchFamily="34" charset="0"/>
                <a:cs typeface="Segoe UI" panose="020B0502040204020203" pitchFamily="34" charset="0"/>
              </a:rPr>
              <a:t>secondary specific </a:t>
            </a:r>
            <a:r>
              <a:rPr lang="en-US" sz="2000" dirty="0">
                <a:latin typeface="Segoe UI" panose="020B0502040204020203" pitchFamily="34" charset="0"/>
                <a:cs typeface="Segoe UI" panose="020B0502040204020203" pitchFamily="34" charset="0"/>
              </a:rPr>
              <a:t>eosinophilic granules</a:t>
            </a:r>
          </a:p>
          <a:p>
            <a:pPr marL="0" indent="0">
              <a:buNone/>
            </a:pPr>
            <a:r>
              <a:rPr lang="en-US" sz="2000" dirty="0">
                <a:latin typeface="Segoe UI" panose="020B0502040204020203" pitchFamily="34" charset="0"/>
                <a:cs typeface="Segoe UI" panose="020B0502040204020203" pitchFamily="34" charset="0"/>
              </a:rPr>
              <a:t>• Cytoplasm – abundant and pink/orange in color</a:t>
            </a:r>
          </a:p>
          <a:p>
            <a:pPr marL="0" indent="0">
              <a:buNone/>
            </a:pPr>
            <a:r>
              <a:rPr lang="en-US" sz="2000" dirty="0">
                <a:latin typeface="Segoe UI" panose="020B0502040204020203" pitchFamily="34" charset="0"/>
                <a:cs typeface="Segoe UI" panose="020B0502040204020203" pitchFamily="34" charset="0"/>
              </a:rPr>
              <a:t>• Granules – large, round, orange abundant</a:t>
            </a:r>
          </a:p>
          <a:p>
            <a:pPr marL="0" indent="0">
              <a:buNone/>
            </a:pPr>
            <a:r>
              <a:rPr lang="en-US" sz="2000" dirty="0">
                <a:latin typeface="Segoe UI" panose="020B0502040204020203" pitchFamily="34" charset="0"/>
                <a:cs typeface="Segoe UI" panose="020B0502040204020203" pitchFamily="34" charset="0"/>
              </a:rPr>
              <a:t>– Crystalloid core composed mainly of Major Basic Protein, </a:t>
            </a:r>
            <a:r>
              <a:rPr lang="en-US" sz="2000" dirty="0" smtClean="0">
                <a:latin typeface="Segoe UI" panose="020B0502040204020203" pitchFamily="34" charset="0"/>
                <a:cs typeface="Segoe UI" panose="020B0502040204020203" pitchFamily="34" charset="0"/>
              </a:rPr>
              <a:t>granules contain </a:t>
            </a:r>
            <a:r>
              <a:rPr lang="en-US" sz="2000" dirty="0">
                <a:latin typeface="Segoe UI" panose="020B0502040204020203" pitchFamily="34" charset="0"/>
                <a:cs typeface="Segoe UI" panose="020B0502040204020203" pitchFamily="34" charset="0"/>
              </a:rPr>
              <a:t>peroxidase, acid </a:t>
            </a:r>
            <a:r>
              <a:rPr lang="en-US" sz="2000" dirty="0" smtClean="0">
                <a:latin typeface="Segoe UI" panose="020B0502040204020203" pitchFamily="34" charset="0"/>
                <a:cs typeface="Segoe UI" panose="020B0502040204020203" pitchFamily="34" charset="0"/>
              </a:rPr>
              <a:t>phosphatase</a:t>
            </a:r>
            <a:r>
              <a:rPr lang="en-US" sz="2000" dirty="0">
                <a:latin typeface="Segoe UI" panose="020B0502040204020203" pitchFamily="34" charset="0"/>
                <a:cs typeface="Segoe UI" panose="020B0502040204020203" pitchFamily="34" charset="0"/>
              </a:rPr>
              <a:t>, aryl sulfatase, </a:t>
            </a:r>
            <a:r>
              <a:rPr lang="en-US" sz="2000" dirty="0" smtClean="0">
                <a:latin typeface="Segoe UI" panose="020B0502040204020203" pitchFamily="34" charset="0"/>
                <a:cs typeface="Segoe UI" panose="020B0502040204020203" pitchFamily="34" charset="0"/>
              </a:rPr>
              <a:t>b-</a:t>
            </a:r>
            <a:r>
              <a:rPr lang="en-US" sz="2000" dirty="0" err="1" smtClean="0">
                <a:latin typeface="Segoe UI" panose="020B0502040204020203" pitchFamily="34" charset="0"/>
                <a:cs typeface="Segoe UI" panose="020B0502040204020203" pitchFamily="34" charset="0"/>
              </a:rPr>
              <a:t>glucuronidase</a:t>
            </a:r>
            <a:r>
              <a:rPr lang="en-US" sz="2000" dirty="0" smtClean="0">
                <a:latin typeface="Segoe UI" panose="020B0502040204020203" pitchFamily="34" charset="0"/>
                <a:cs typeface="Segoe UI" panose="020B0502040204020203" pitchFamily="34" charset="0"/>
              </a:rPr>
              <a:t>, phospholipase</a:t>
            </a:r>
            <a:r>
              <a:rPr lang="en-US" sz="2000" dirty="0">
                <a:latin typeface="Segoe UI" panose="020B0502040204020203" pitchFamily="34" charset="0"/>
                <a:cs typeface="Segoe UI" panose="020B0502040204020203" pitchFamily="34" charset="0"/>
              </a:rPr>
              <a:t>, cationic proteins, and alkaline phosphatase.</a:t>
            </a:r>
          </a:p>
        </p:txBody>
      </p:sp>
    </p:spTree>
    <p:extLst>
      <p:ext uri="{BB962C8B-B14F-4D97-AF65-F5344CB8AC3E}">
        <p14:creationId xmlns:p14="http://schemas.microsoft.com/office/powerpoint/2010/main" val="4939399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C86B8-0EBE-DDAE-3B97-FF4E364C6A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05F152-AB29-5A8B-DB2E-6010C8BC2DC5}"/>
              </a:ext>
            </a:extLst>
          </p:cNvPr>
          <p:cNvSpPr>
            <a:spLocks noGrp="1"/>
          </p:cNvSpPr>
          <p:nvPr>
            <p:ph type="title"/>
          </p:nvPr>
        </p:nvSpPr>
        <p:spPr>
          <a:xfrm>
            <a:off x="421689" y="195308"/>
            <a:ext cx="8229600" cy="1143000"/>
          </a:xfrm>
        </p:spPr>
        <p:txBody>
          <a:bodyPr/>
          <a:lstStyle/>
          <a:p>
            <a:r>
              <a:rPr lang="en-US" b="1" dirty="0" smtClean="0">
                <a:latin typeface="Segoe UI" panose="020B0502040204020203" pitchFamily="34" charset="0"/>
                <a:cs typeface="Segoe UI" panose="020B0502040204020203" pitchFamily="34" charset="0"/>
              </a:rPr>
              <a:t>Chemotaxis - I</a:t>
            </a:r>
            <a:endParaRPr lang="en-US" dirty="0"/>
          </a:p>
        </p:txBody>
      </p:sp>
      <p:pic>
        <p:nvPicPr>
          <p:cNvPr id="5" name="Ys6RlglMTMg"/>
          <p:cNvPicPr>
            <a:picLocks noRot="1" noChangeAspect="1"/>
          </p:cNvPicPr>
          <p:nvPr>
            <a:videoFile r:link="rId1"/>
          </p:nvPr>
        </p:nvPicPr>
        <p:blipFill>
          <a:blip r:embed="rId3"/>
          <a:stretch>
            <a:fillRect/>
          </a:stretch>
        </p:blipFill>
        <p:spPr>
          <a:xfrm>
            <a:off x="1004410" y="1619343"/>
            <a:ext cx="7064158" cy="3973589"/>
          </a:xfrm>
          <a:prstGeom prst="rect">
            <a:avLst/>
          </a:prstGeom>
        </p:spPr>
      </p:pic>
    </p:spTree>
    <p:extLst>
      <p:ext uri="{BB962C8B-B14F-4D97-AF65-F5344CB8AC3E}">
        <p14:creationId xmlns:p14="http://schemas.microsoft.com/office/powerpoint/2010/main" val="25438885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C86B8-0EBE-DDAE-3B97-FF4E364C6A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05F152-AB29-5A8B-DB2E-6010C8BC2DC5}"/>
              </a:ext>
            </a:extLst>
          </p:cNvPr>
          <p:cNvSpPr>
            <a:spLocks noGrp="1"/>
          </p:cNvSpPr>
          <p:nvPr>
            <p:ph type="title"/>
          </p:nvPr>
        </p:nvSpPr>
        <p:spPr>
          <a:xfrm>
            <a:off x="421689" y="159798"/>
            <a:ext cx="8229600" cy="1143000"/>
          </a:xfrm>
        </p:spPr>
        <p:txBody>
          <a:bodyPr/>
          <a:lstStyle/>
          <a:p>
            <a:r>
              <a:rPr lang="en-US" b="1" dirty="0" smtClean="0">
                <a:latin typeface="Segoe UI" panose="020B0502040204020203" pitchFamily="34" charset="0"/>
                <a:cs typeface="Segoe UI" panose="020B0502040204020203" pitchFamily="34" charset="0"/>
              </a:rPr>
              <a:t>Chemotaxis - II</a:t>
            </a:r>
            <a:endParaRPr lang="en-US" dirty="0"/>
          </a:p>
        </p:txBody>
      </p:sp>
      <p:pic>
        <p:nvPicPr>
          <p:cNvPr id="4" name="JNEsRwfk6zg"/>
          <p:cNvPicPr>
            <a:picLocks noRot="1" noChangeAspect="1"/>
          </p:cNvPicPr>
          <p:nvPr>
            <a:videoFile r:link="rId1"/>
          </p:nvPr>
        </p:nvPicPr>
        <p:blipFill>
          <a:blip r:embed="rId3"/>
          <a:stretch>
            <a:fillRect/>
          </a:stretch>
        </p:blipFill>
        <p:spPr>
          <a:xfrm>
            <a:off x="1007122" y="1542495"/>
            <a:ext cx="7058734" cy="3970538"/>
          </a:xfrm>
          <a:prstGeom prst="rect">
            <a:avLst/>
          </a:prstGeom>
        </p:spPr>
      </p:pic>
    </p:spTree>
    <p:extLst>
      <p:ext uri="{BB962C8B-B14F-4D97-AF65-F5344CB8AC3E}">
        <p14:creationId xmlns:p14="http://schemas.microsoft.com/office/powerpoint/2010/main" val="2384148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C86B8-0EBE-DDAE-3B97-FF4E364C6A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05F152-AB29-5A8B-DB2E-6010C8BC2DC5}"/>
              </a:ext>
            </a:extLst>
          </p:cNvPr>
          <p:cNvSpPr>
            <a:spLocks noGrp="1"/>
          </p:cNvSpPr>
          <p:nvPr>
            <p:ph type="title"/>
          </p:nvPr>
        </p:nvSpPr>
        <p:spPr>
          <a:xfrm>
            <a:off x="421689" y="159798"/>
            <a:ext cx="8229600" cy="1143000"/>
          </a:xfrm>
        </p:spPr>
        <p:txBody>
          <a:bodyPr/>
          <a:lstStyle/>
          <a:p>
            <a:r>
              <a:rPr lang="en-US" b="1" dirty="0" smtClean="0">
                <a:latin typeface="Segoe UI" panose="020B0502040204020203" pitchFamily="34" charset="0"/>
                <a:cs typeface="Segoe UI" panose="020B0502040204020203" pitchFamily="34" charset="0"/>
              </a:rPr>
              <a:t>Chemotaxis - III</a:t>
            </a:r>
            <a:endParaRPr lang="en-US" dirty="0"/>
          </a:p>
        </p:txBody>
      </p:sp>
      <p:pic>
        <p:nvPicPr>
          <p:cNvPr id="3" name="4J6u2vn-JBQ"/>
          <p:cNvPicPr>
            <a:picLocks noRot="1" noChangeAspect="1"/>
          </p:cNvPicPr>
          <p:nvPr>
            <a:videoFile r:link="rId1"/>
          </p:nvPr>
        </p:nvPicPr>
        <p:blipFill>
          <a:blip r:embed="rId3"/>
          <a:stretch>
            <a:fillRect/>
          </a:stretch>
        </p:blipFill>
        <p:spPr>
          <a:xfrm>
            <a:off x="1007122" y="1302798"/>
            <a:ext cx="7058734" cy="3970538"/>
          </a:xfrm>
          <a:prstGeom prst="rect">
            <a:avLst/>
          </a:prstGeom>
        </p:spPr>
      </p:pic>
    </p:spTree>
    <p:extLst>
      <p:ext uri="{BB962C8B-B14F-4D97-AF65-F5344CB8AC3E}">
        <p14:creationId xmlns:p14="http://schemas.microsoft.com/office/powerpoint/2010/main" val="32301858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345C4-9E9D-3A5E-1FED-2C3848740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16202B-8338-140E-8C8A-BFE644529BB5}"/>
              </a:ext>
            </a:extLst>
          </p:cNvPr>
          <p:cNvSpPr>
            <a:spLocks noGrp="1"/>
          </p:cNvSpPr>
          <p:nvPr>
            <p:ph type="title"/>
          </p:nvPr>
        </p:nvSpPr>
        <p:spPr>
          <a:xfrm>
            <a:off x="457200" y="0"/>
            <a:ext cx="8229600" cy="1143000"/>
          </a:xfrm>
        </p:spPr>
        <p:txBody>
          <a:bodyPr/>
          <a:lstStyle/>
          <a:p>
            <a:r>
              <a:rPr lang="en-US" b="1" dirty="0">
                <a:latin typeface="Segoe UI" panose="020B0502040204020203" pitchFamily="34" charset="0"/>
                <a:cs typeface="Segoe UI" panose="020B0502040204020203" pitchFamily="34" charset="0"/>
              </a:rPr>
              <a:t>Myeloid maturation</a:t>
            </a:r>
            <a:endParaRPr lang="en-US" dirty="0"/>
          </a:p>
        </p:txBody>
      </p:sp>
      <p:sp>
        <p:nvSpPr>
          <p:cNvPr id="3" name="Content Placeholder 2">
            <a:extLst>
              <a:ext uri="{FF2B5EF4-FFF2-40B4-BE49-F238E27FC236}">
                <a16:creationId xmlns:a16="http://schemas.microsoft.com/office/drawing/2014/main" id="{BA8626D2-FB17-8897-C600-9D94EB806DD8}"/>
              </a:ext>
            </a:extLst>
          </p:cNvPr>
          <p:cNvSpPr>
            <a:spLocks noGrp="1"/>
          </p:cNvSpPr>
          <p:nvPr>
            <p:ph sz="half" idx="1"/>
          </p:nvPr>
        </p:nvSpPr>
        <p:spPr>
          <a:xfrm>
            <a:off x="457200" y="1143000"/>
            <a:ext cx="8229600" cy="4454525"/>
          </a:xfrm>
        </p:spPr>
        <p:txBody>
          <a:bodyPr/>
          <a:lstStyle/>
          <a:p>
            <a:pPr marL="0" indent="0">
              <a:buNone/>
            </a:pPr>
            <a:r>
              <a:rPr lang="en-US" sz="2000" dirty="0">
                <a:latin typeface="Segoe UI" panose="020B0502040204020203" pitchFamily="34" charset="0"/>
                <a:cs typeface="Segoe UI" panose="020B0502040204020203" pitchFamily="34" charset="0"/>
              </a:rPr>
              <a:t>SEGMENTED</a:t>
            </a:r>
          </a:p>
          <a:p>
            <a:pPr marL="0" indent="0">
              <a:buNone/>
            </a:pPr>
            <a:r>
              <a:rPr lang="en-US" sz="2000" dirty="0">
                <a:latin typeface="Segoe UI" panose="020B0502040204020203" pitchFamily="34" charset="0"/>
                <a:cs typeface="Segoe UI" panose="020B0502040204020203" pitchFamily="34" charset="0"/>
              </a:rPr>
              <a:t>- BASOPHIL - involved with immediate hypersensitivity</a:t>
            </a:r>
          </a:p>
          <a:p>
            <a:pPr marL="0" indent="0">
              <a:buNone/>
            </a:pPr>
            <a:r>
              <a:rPr lang="en-US" sz="2000" dirty="0">
                <a:latin typeface="Segoe UI" panose="020B0502040204020203" pitchFamily="34" charset="0"/>
                <a:cs typeface="Segoe UI" panose="020B0502040204020203" pitchFamily="34" charset="0"/>
              </a:rPr>
              <a:t>reaction by release of histamine and heparin from its granules</a:t>
            </a:r>
          </a:p>
          <a:p>
            <a:pPr marL="0" indent="0">
              <a:buNone/>
            </a:pPr>
            <a:r>
              <a:rPr lang="en-US" sz="2000" dirty="0">
                <a:latin typeface="Segoe UI" panose="020B0502040204020203" pitchFamily="34" charset="0"/>
                <a:cs typeface="Segoe UI" panose="020B0502040204020203" pitchFamily="34" charset="0"/>
              </a:rPr>
              <a:t>• Size - 10-15 </a:t>
            </a:r>
            <a:r>
              <a:rPr lang="en-US" sz="2000" dirty="0" err="1">
                <a:latin typeface="Segoe UI" panose="020B0502040204020203" pitchFamily="34" charset="0"/>
                <a:cs typeface="Segoe UI" panose="020B0502040204020203" pitchFamily="34" charset="0"/>
              </a:rPr>
              <a:t>uM</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approx</a:t>
            </a:r>
            <a:r>
              <a:rPr lang="en-US" sz="2000" dirty="0">
                <a:latin typeface="Segoe UI" panose="020B0502040204020203" pitchFamily="34" charset="0"/>
                <a:cs typeface="Segoe UI" panose="020B0502040204020203" pitchFamily="34" charset="0"/>
              </a:rPr>
              <a:t> size of neutrophils</a:t>
            </a:r>
          </a:p>
          <a:p>
            <a:pPr marL="0" indent="0">
              <a:buNone/>
            </a:pPr>
            <a:r>
              <a:rPr lang="en-US" sz="2000" dirty="0">
                <a:latin typeface="Segoe UI" panose="020B0502040204020203" pitchFamily="34" charset="0"/>
                <a:cs typeface="Segoe UI" panose="020B0502040204020203" pitchFamily="34" charset="0"/>
              </a:rPr>
              <a:t>• Nucleus - segmented or lobed with 1 -3 lobes, often 1 (rarely</a:t>
            </a:r>
          </a:p>
          <a:p>
            <a:pPr marL="0" indent="0">
              <a:buNone/>
            </a:pPr>
            <a:r>
              <a:rPr lang="en-US" sz="2000" dirty="0">
                <a:latin typeface="Segoe UI" panose="020B0502040204020203" pitchFamily="34" charset="0"/>
                <a:cs typeface="Segoe UI" panose="020B0502040204020203" pitchFamily="34" charset="0"/>
              </a:rPr>
              <a:t>more than 2 segments), dark purple/black , chromatin coarse</a:t>
            </a:r>
          </a:p>
          <a:p>
            <a:pPr marL="0" indent="0">
              <a:buNone/>
            </a:pPr>
            <a:r>
              <a:rPr lang="en-US" sz="2000" dirty="0">
                <a:latin typeface="Segoe UI" panose="020B0502040204020203" pitchFamily="34" charset="0"/>
                <a:cs typeface="Segoe UI" panose="020B0502040204020203" pitchFamily="34" charset="0"/>
              </a:rPr>
              <a:t>and clumped, often masked by secondary, specific,</a:t>
            </a:r>
          </a:p>
          <a:p>
            <a:pPr marL="0" indent="0">
              <a:buNone/>
            </a:pPr>
            <a:r>
              <a:rPr lang="en-US" sz="2000" dirty="0">
                <a:latin typeface="Segoe UI" panose="020B0502040204020203" pitchFamily="34" charset="0"/>
                <a:cs typeface="Segoe UI" panose="020B0502040204020203" pitchFamily="34" charset="0"/>
              </a:rPr>
              <a:t>basophilic granules</a:t>
            </a:r>
          </a:p>
          <a:p>
            <a:pPr marL="0" indent="0">
              <a:buNone/>
            </a:pPr>
            <a:r>
              <a:rPr lang="en-US" sz="2000" dirty="0">
                <a:latin typeface="Segoe UI" panose="020B0502040204020203" pitchFamily="34" charset="0"/>
                <a:cs typeface="Segoe UI" panose="020B0502040204020203" pitchFamily="34" charset="0"/>
              </a:rPr>
              <a:t>• Cytoplasm- abundant pale blue with burgundy smudging</a:t>
            </a:r>
          </a:p>
          <a:p>
            <a:pPr marL="0" indent="0">
              <a:buNone/>
            </a:pPr>
            <a:r>
              <a:rPr lang="en-US" sz="2000" dirty="0">
                <a:latin typeface="Segoe UI" panose="020B0502040204020203" pitchFamily="34" charset="0"/>
                <a:cs typeface="Segoe UI" panose="020B0502040204020203" pitchFamily="34" charset="0"/>
              </a:rPr>
              <a:t>from chromatin in nucleus</a:t>
            </a:r>
          </a:p>
          <a:p>
            <a:pPr marL="0" indent="0">
              <a:buNone/>
            </a:pPr>
            <a:r>
              <a:rPr lang="en-US" sz="2000" dirty="0">
                <a:latin typeface="Segoe UI" panose="020B0502040204020203" pitchFamily="34" charset="0"/>
                <a:cs typeface="Segoe UI" panose="020B0502040204020203" pitchFamily="34" charset="0"/>
              </a:rPr>
              <a:t>• Granules- large blue-black granules, water soluble so may</a:t>
            </a:r>
          </a:p>
          <a:p>
            <a:pPr marL="0" indent="0">
              <a:buNone/>
            </a:pPr>
            <a:r>
              <a:rPr lang="en-US" sz="2000" dirty="0">
                <a:latin typeface="Segoe UI" panose="020B0502040204020203" pitchFamily="34" charset="0"/>
                <a:cs typeface="Segoe UI" panose="020B0502040204020203" pitchFamily="34" charset="0"/>
              </a:rPr>
              <a:t>dissolve in certain stains. Coarse, unevenly distributed,</a:t>
            </a:r>
          </a:p>
          <a:p>
            <a:pPr marL="0" indent="0">
              <a:buNone/>
            </a:pPr>
            <a:r>
              <a:rPr lang="en-US" sz="2000" dirty="0">
                <a:latin typeface="Segoe UI" panose="020B0502040204020203" pitchFamily="34" charset="0"/>
                <a:cs typeface="Segoe UI" panose="020B0502040204020203" pitchFamily="34" charset="0"/>
              </a:rPr>
              <a:t>varying in number, shape, and color. Less numerous than</a:t>
            </a:r>
          </a:p>
          <a:p>
            <a:pPr marL="0" indent="0">
              <a:buNone/>
            </a:pPr>
            <a:r>
              <a:rPr lang="en-US" sz="2000" dirty="0" err="1">
                <a:latin typeface="Segoe UI" panose="020B0502040204020203" pitchFamily="34" charset="0"/>
                <a:cs typeface="Segoe UI" panose="020B0502040204020203" pitchFamily="34" charset="0"/>
              </a:rPr>
              <a:t>eos</a:t>
            </a:r>
            <a:r>
              <a:rPr lang="en-US" sz="2000" dirty="0">
                <a:latin typeface="Segoe UI" panose="020B0502040204020203" pitchFamily="34" charset="0"/>
                <a:cs typeface="Segoe UI" panose="020B0502040204020203" pitchFamily="34" charset="0"/>
              </a:rPr>
              <a:t> granules. Contain histamine and heparin.</a:t>
            </a:r>
          </a:p>
        </p:txBody>
      </p:sp>
    </p:spTree>
    <p:extLst>
      <p:ext uri="{BB962C8B-B14F-4D97-AF65-F5344CB8AC3E}">
        <p14:creationId xmlns:p14="http://schemas.microsoft.com/office/powerpoint/2010/main" val="23134347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3737B-A097-D27C-51E2-83F36A83CC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4E88F6-1A59-953B-60B8-8F964A49060A}"/>
              </a:ext>
            </a:extLst>
          </p:cNvPr>
          <p:cNvSpPr>
            <a:spLocks noGrp="1"/>
          </p:cNvSpPr>
          <p:nvPr>
            <p:ph type="title"/>
          </p:nvPr>
        </p:nvSpPr>
        <p:spPr>
          <a:xfrm>
            <a:off x="457200" y="289367"/>
            <a:ext cx="8229600" cy="1143000"/>
          </a:xfrm>
        </p:spPr>
        <p:txBody>
          <a:bodyPr/>
          <a:lstStyle/>
          <a:p>
            <a:r>
              <a:rPr lang="en-US" sz="3600" b="1" dirty="0">
                <a:latin typeface="Segoe UI" panose="020B0502040204020203" pitchFamily="34" charset="0"/>
                <a:cs typeface="Segoe UI" panose="020B0502040204020203" pitchFamily="34" charset="0"/>
              </a:rPr>
              <a:t>Myeloid maturation</a:t>
            </a:r>
            <a:br>
              <a:rPr lang="en-US" sz="3600" b="1" dirty="0">
                <a:latin typeface="Segoe UI" panose="020B0502040204020203" pitchFamily="34" charset="0"/>
                <a:cs typeface="Segoe UI" panose="020B0502040204020203" pitchFamily="34" charset="0"/>
              </a:rPr>
            </a:br>
            <a:r>
              <a:rPr lang="en-US" sz="3600" b="1" dirty="0">
                <a:latin typeface="Segoe UI" panose="020B0502040204020203" pitchFamily="34" charset="0"/>
                <a:cs typeface="Segoe UI" panose="020B0502040204020203" pitchFamily="34" charset="0"/>
              </a:rPr>
              <a:t>(Granulopoiesis)</a:t>
            </a:r>
            <a:endParaRPr lang="en-US" sz="3600" dirty="0"/>
          </a:p>
        </p:txBody>
      </p:sp>
      <p:sp>
        <p:nvSpPr>
          <p:cNvPr id="3" name="Content Placeholder 2">
            <a:extLst>
              <a:ext uri="{FF2B5EF4-FFF2-40B4-BE49-F238E27FC236}">
                <a16:creationId xmlns:a16="http://schemas.microsoft.com/office/drawing/2014/main" id="{A31B3ADB-209D-FA67-007A-E3A29621419F}"/>
              </a:ext>
            </a:extLst>
          </p:cNvPr>
          <p:cNvSpPr>
            <a:spLocks noGrp="1"/>
          </p:cNvSpPr>
          <p:nvPr>
            <p:ph sz="half" idx="1"/>
          </p:nvPr>
        </p:nvSpPr>
        <p:spPr>
          <a:xfrm>
            <a:off x="457200" y="1791183"/>
            <a:ext cx="8229600" cy="4454525"/>
          </a:xfrm>
        </p:spPr>
        <p:txBody>
          <a:bodyPr/>
          <a:lstStyle/>
          <a:p>
            <a:pPr marL="0" indent="0">
              <a:buNone/>
            </a:pPr>
            <a:r>
              <a:rPr lang="en-US" sz="2000" dirty="0">
                <a:latin typeface="Segoe UI" panose="020B0502040204020203" pitchFamily="34" charset="0"/>
                <a:cs typeface="Segoe UI" panose="020B0502040204020203" pitchFamily="34" charset="0"/>
              </a:rPr>
              <a:t>• DEF: production of neutrophils, eosinophils, and</a:t>
            </a:r>
          </a:p>
          <a:p>
            <a:pPr marL="0" indent="0">
              <a:buNone/>
            </a:pPr>
            <a:r>
              <a:rPr lang="en-US" sz="2000" dirty="0">
                <a:latin typeface="Segoe UI" panose="020B0502040204020203" pitchFamily="34" charset="0"/>
                <a:cs typeface="Segoe UI" panose="020B0502040204020203" pitchFamily="34" charset="0"/>
              </a:rPr>
              <a:t>basophils</a:t>
            </a:r>
          </a:p>
          <a:p>
            <a:pPr marL="0" indent="0">
              <a:buNone/>
            </a:pPr>
            <a:r>
              <a:rPr lang="en-US" sz="2000" dirty="0">
                <a:latin typeface="Segoe UI" panose="020B0502040204020203" pitchFamily="34" charset="0"/>
                <a:cs typeface="Segoe UI" panose="020B0502040204020203" pitchFamily="34" charset="0"/>
              </a:rPr>
              <a:t>- Blast -&gt; mature cells in 7-11 days</a:t>
            </a:r>
          </a:p>
          <a:p>
            <a:pPr marL="0" indent="0">
              <a:buNone/>
            </a:pPr>
            <a:r>
              <a:rPr lang="en-US" sz="2000" dirty="0">
                <a:latin typeface="Segoe UI" panose="020B0502040204020203" pitchFamily="34" charset="0"/>
                <a:cs typeface="Segoe UI" panose="020B0502040204020203" pitchFamily="34" charset="0"/>
              </a:rPr>
              <a:t>- Production occurs after stem cell commitment</a:t>
            </a:r>
          </a:p>
          <a:p>
            <a:pPr marL="0" indent="0">
              <a:buNone/>
            </a:pPr>
            <a:r>
              <a:rPr lang="en-US" sz="2000" dirty="0">
                <a:latin typeface="Segoe UI" panose="020B0502040204020203" pitchFamily="34" charset="0"/>
                <a:cs typeface="Segoe UI" panose="020B0502040204020203" pitchFamily="34" charset="0"/>
              </a:rPr>
              <a:t>occurs</a:t>
            </a:r>
          </a:p>
          <a:p>
            <a:pPr marL="0" indent="0">
              <a:buNone/>
            </a:pPr>
            <a:r>
              <a:rPr lang="en-US" sz="2000" dirty="0">
                <a:latin typeface="Segoe UI" panose="020B0502040204020203" pitchFamily="34" charset="0"/>
                <a:cs typeface="Segoe UI" panose="020B0502040204020203" pitchFamily="34" charset="0"/>
              </a:rPr>
              <a:t>-Cellular production and maturation occur </a:t>
            </a:r>
            <a:r>
              <a:rPr lang="en-US" sz="2000" dirty="0" smtClean="0">
                <a:latin typeface="Segoe UI" panose="020B0502040204020203" pitchFamily="34" charset="0"/>
                <a:cs typeface="Segoe UI" panose="020B0502040204020203" pitchFamily="34" charset="0"/>
              </a:rPr>
              <a:t>in response </a:t>
            </a:r>
            <a:r>
              <a:rPr lang="en-US" sz="2000" dirty="0">
                <a:latin typeface="Segoe UI" panose="020B0502040204020203" pitchFamily="34" charset="0"/>
                <a:cs typeface="Segoe UI" panose="020B0502040204020203" pitchFamily="34" charset="0"/>
              </a:rPr>
              <a:t>to </a:t>
            </a:r>
            <a:r>
              <a:rPr lang="en-US" sz="2000" dirty="0" smtClean="0">
                <a:latin typeface="Segoe UI" panose="020B0502040204020203" pitchFamily="34" charset="0"/>
                <a:cs typeface="Segoe UI" panose="020B0502040204020203" pitchFamily="34" charset="0"/>
              </a:rPr>
              <a:t>colony stimulating </a:t>
            </a:r>
            <a:r>
              <a:rPr lang="en-US" sz="2000" dirty="0">
                <a:latin typeface="Segoe UI" panose="020B0502040204020203" pitchFamily="34" charset="0"/>
                <a:cs typeface="Segoe UI" panose="020B0502040204020203" pitchFamily="34" charset="0"/>
              </a:rPr>
              <a:t>factors (CSFs)</a:t>
            </a:r>
          </a:p>
          <a:p>
            <a:pPr marL="0" indent="0">
              <a:buNone/>
            </a:pPr>
            <a:r>
              <a:rPr lang="en-US" sz="2000" dirty="0">
                <a:latin typeface="Segoe UI" panose="020B0502040204020203" pitchFamily="34" charset="0"/>
                <a:cs typeface="Segoe UI" panose="020B0502040204020203" pitchFamily="34" charset="0"/>
              </a:rPr>
              <a:t>• CSFs (specifically GM-CSF) amplifies </a:t>
            </a:r>
            <a:r>
              <a:rPr lang="en-US" sz="2000" dirty="0" smtClean="0">
                <a:latin typeface="Segoe UI" panose="020B0502040204020203" pitchFamily="34" charset="0"/>
                <a:cs typeface="Segoe UI" panose="020B0502040204020203" pitchFamily="34" charset="0"/>
              </a:rPr>
              <a:t>leukopoiesis by </a:t>
            </a:r>
            <a:r>
              <a:rPr lang="en-US" sz="2000" dirty="0">
                <a:latin typeface="Segoe UI" panose="020B0502040204020203" pitchFamily="34" charset="0"/>
                <a:cs typeface="Segoe UI" panose="020B0502040204020203" pitchFamily="34" charset="0"/>
              </a:rPr>
              <a:t>increasing division in previously committed </a:t>
            </a:r>
            <a:r>
              <a:rPr lang="en-US" sz="2000" dirty="0" smtClean="0">
                <a:latin typeface="Segoe UI" panose="020B0502040204020203" pitchFamily="34" charset="0"/>
                <a:cs typeface="Segoe UI" panose="020B0502040204020203" pitchFamily="34" charset="0"/>
              </a:rPr>
              <a:t>stem cells</a:t>
            </a:r>
            <a:r>
              <a:rPr lang="en-US" sz="2000" dirty="0">
                <a:latin typeface="Segoe UI" panose="020B0502040204020203" pitchFamily="34" charset="0"/>
                <a:cs typeface="Segoe UI" panose="020B0502040204020203" pitchFamily="34" charset="0"/>
              </a:rPr>
              <a:t>. They also enhance microbicidal activity.</a:t>
            </a:r>
          </a:p>
        </p:txBody>
      </p:sp>
    </p:spTree>
    <p:extLst>
      <p:ext uri="{BB962C8B-B14F-4D97-AF65-F5344CB8AC3E}">
        <p14:creationId xmlns:p14="http://schemas.microsoft.com/office/powerpoint/2010/main" val="42069367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Segoe UI" panose="020B0502040204020203" pitchFamily="34" charset="0"/>
                <a:cs typeface="Segoe UI" panose="020B0502040204020203" pitchFamily="34" charset="0"/>
              </a:rPr>
              <a:t>LEUKOPOIESIS</a:t>
            </a:r>
            <a:endParaRPr lang="en-US" dirty="0"/>
          </a:p>
        </p:txBody>
      </p:sp>
      <p:sp>
        <p:nvSpPr>
          <p:cNvPr id="3" name="Content Placeholder 2"/>
          <p:cNvSpPr>
            <a:spLocks noGrp="1"/>
          </p:cNvSpPr>
          <p:nvPr>
            <p:ph sz="half" idx="1"/>
          </p:nvPr>
        </p:nvSpPr>
        <p:spPr>
          <a:xfrm>
            <a:off x="457200" y="1231900"/>
            <a:ext cx="8305060" cy="4454525"/>
          </a:xfrm>
        </p:spPr>
        <p:txBody>
          <a:bodyPr/>
          <a:lstStyle/>
          <a:p>
            <a:pPr>
              <a:buFont typeface="Wingdings" panose="05000000000000000000" pitchFamily="2" charset="2"/>
              <a:buChar char="Ø"/>
            </a:pPr>
            <a:r>
              <a:rPr lang="en-US" dirty="0">
                <a:latin typeface="Segoe UI" panose="020B0502040204020203" pitchFamily="34" charset="0"/>
                <a:cs typeface="Segoe UI" panose="020B0502040204020203" pitchFamily="34" charset="0"/>
                <a:sym typeface="Wingdings" panose="05000000000000000000" pitchFamily="2" charset="2"/>
              </a:rPr>
              <a:t>Leukopoiesis – production of leucocyte(s)  white blood cells (WBCs)</a:t>
            </a:r>
          </a:p>
          <a:p>
            <a:pPr>
              <a:buFont typeface="Wingdings" panose="05000000000000000000" pitchFamily="2" charset="2"/>
              <a:buChar char="Ø"/>
            </a:pPr>
            <a:r>
              <a:rPr lang="en-US" dirty="0">
                <a:latin typeface="Segoe UI" panose="020B0502040204020203" pitchFamily="34" charset="0"/>
                <a:cs typeface="Segoe UI" panose="020B0502040204020203" pitchFamily="34" charset="0"/>
                <a:sym typeface="Wingdings" panose="05000000000000000000" pitchFamily="2" charset="2"/>
              </a:rPr>
              <a:t>Origin – from pluripotent stem cells</a:t>
            </a:r>
          </a:p>
          <a:p>
            <a:pPr lvl="1"/>
            <a:r>
              <a:rPr lang="en-US" dirty="0">
                <a:latin typeface="Segoe UI" panose="020B0502040204020203" pitchFamily="34" charset="0"/>
                <a:cs typeface="Segoe UI" panose="020B0502040204020203" pitchFamily="34" charset="0"/>
                <a:sym typeface="Wingdings" panose="05000000000000000000" pitchFamily="2" charset="2"/>
              </a:rPr>
              <a:t>Myeloid stem cell</a:t>
            </a:r>
          </a:p>
          <a:p>
            <a:pPr lvl="2"/>
            <a:r>
              <a:rPr lang="en-US" dirty="0">
                <a:latin typeface="Segoe UI" panose="020B0502040204020203" pitchFamily="34" charset="0"/>
                <a:cs typeface="Segoe UI" panose="020B0502040204020203" pitchFamily="34" charset="0"/>
                <a:sym typeface="Wingdings" panose="05000000000000000000" pitchFamily="2" charset="2"/>
              </a:rPr>
              <a:t>Granulocyte macrophage line (neutrophils, eosinophiles, basophils, monocytes, erythrocytes, and platelets).</a:t>
            </a:r>
          </a:p>
          <a:p>
            <a:pPr lvl="2"/>
            <a:r>
              <a:rPr lang="en-US" dirty="0">
                <a:latin typeface="Segoe UI" panose="020B0502040204020203" pitchFamily="34" charset="0"/>
                <a:cs typeface="Segoe UI" panose="020B0502040204020203" pitchFamily="34" charset="0"/>
                <a:sym typeface="Wingdings" panose="05000000000000000000" pitchFamily="2" charset="2"/>
              </a:rPr>
              <a:t>Lymphoid stem cell.</a:t>
            </a:r>
          </a:p>
          <a:p>
            <a:pPr lvl="1"/>
            <a:endParaRPr lang="en-US" dirty="0">
              <a:sym typeface="Wingdings" panose="05000000000000000000" pitchFamily="2" charset="2"/>
            </a:endParaRPr>
          </a:p>
        </p:txBody>
      </p:sp>
    </p:spTree>
    <p:extLst>
      <p:ext uri="{BB962C8B-B14F-4D97-AF65-F5344CB8AC3E}">
        <p14:creationId xmlns:p14="http://schemas.microsoft.com/office/powerpoint/2010/main" val="2841341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B4168-871B-943A-AF9E-5BD82DD902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FF931-BA3D-81BC-9C89-F3AB74321D75}"/>
              </a:ext>
            </a:extLst>
          </p:cNvPr>
          <p:cNvSpPr>
            <a:spLocks noGrp="1"/>
          </p:cNvSpPr>
          <p:nvPr>
            <p:ph type="title"/>
          </p:nvPr>
        </p:nvSpPr>
        <p:spPr>
          <a:xfrm>
            <a:off x="457200" y="289367"/>
            <a:ext cx="8229600" cy="1143000"/>
          </a:xfrm>
        </p:spPr>
        <p:txBody>
          <a:bodyPr/>
          <a:lstStyle/>
          <a:p>
            <a:r>
              <a:rPr lang="en-US" sz="3600" b="1" dirty="0">
                <a:latin typeface="Segoe UI" panose="020B0502040204020203" pitchFamily="34" charset="0"/>
                <a:cs typeface="Segoe UI" panose="020B0502040204020203" pitchFamily="34" charset="0"/>
              </a:rPr>
              <a:t>Myeloid maturation</a:t>
            </a:r>
            <a:br>
              <a:rPr lang="en-US" sz="3600" b="1" dirty="0">
                <a:latin typeface="Segoe UI" panose="020B0502040204020203" pitchFamily="34" charset="0"/>
                <a:cs typeface="Segoe UI" panose="020B0502040204020203" pitchFamily="34" charset="0"/>
              </a:rPr>
            </a:br>
            <a:r>
              <a:rPr lang="en-US" sz="3600" b="1" dirty="0">
                <a:latin typeface="Segoe UI" panose="020B0502040204020203" pitchFamily="34" charset="0"/>
                <a:cs typeface="Segoe UI" panose="020B0502040204020203" pitchFamily="34" charset="0"/>
              </a:rPr>
              <a:t>(Granulopoiesis)</a:t>
            </a:r>
            <a:endParaRPr lang="en-US" sz="3600" dirty="0"/>
          </a:p>
        </p:txBody>
      </p:sp>
      <p:sp>
        <p:nvSpPr>
          <p:cNvPr id="3" name="Content Placeholder 2">
            <a:extLst>
              <a:ext uri="{FF2B5EF4-FFF2-40B4-BE49-F238E27FC236}">
                <a16:creationId xmlns:a16="http://schemas.microsoft.com/office/drawing/2014/main" id="{21BE0F89-87FB-D733-EB8B-ABAB588AA07B}"/>
              </a:ext>
            </a:extLst>
          </p:cNvPr>
          <p:cNvSpPr>
            <a:spLocks noGrp="1"/>
          </p:cNvSpPr>
          <p:nvPr>
            <p:ph sz="half" idx="1"/>
          </p:nvPr>
        </p:nvSpPr>
        <p:spPr>
          <a:xfrm>
            <a:off x="457200" y="1791183"/>
            <a:ext cx="8229600" cy="4454525"/>
          </a:xfrm>
        </p:spPr>
        <p:txBody>
          <a:bodyPr/>
          <a:lstStyle/>
          <a:p>
            <a:pPr marL="0" indent="0">
              <a:buNone/>
            </a:pPr>
            <a:r>
              <a:rPr lang="en-US" sz="2400" b="1" dirty="0">
                <a:latin typeface="Segoe UI" panose="020B0502040204020203" pitchFamily="34" charset="0"/>
                <a:cs typeface="Segoe UI" panose="020B0502040204020203" pitchFamily="34" charset="0"/>
              </a:rPr>
              <a:t>-Mitotic/proliferative pool</a:t>
            </a:r>
          </a:p>
          <a:p>
            <a:pPr marL="0" indent="0">
              <a:buNone/>
            </a:pPr>
            <a:r>
              <a:rPr lang="en-US" sz="2400" dirty="0">
                <a:latin typeface="Segoe UI" panose="020B0502040204020203" pitchFamily="34" charset="0"/>
                <a:cs typeface="Segoe UI" panose="020B0502040204020203" pitchFamily="34" charset="0"/>
              </a:rPr>
              <a:t>• Committed stem cells, myeloblasts, </a:t>
            </a:r>
            <a:r>
              <a:rPr lang="en-US" sz="2400" dirty="0" smtClean="0">
                <a:latin typeface="Segoe UI" panose="020B0502040204020203" pitchFamily="34" charset="0"/>
                <a:cs typeface="Segoe UI" panose="020B0502040204020203" pitchFamily="34" charset="0"/>
              </a:rPr>
              <a:t>promyelocytes, and </a:t>
            </a:r>
            <a:r>
              <a:rPr lang="en-US" sz="2400" dirty="0">
                <a:latin typeface="Segoe UI" panose="020B0502040204020203" pitchFamily="34" charset="0"/>
                <a:cs typeface="Segoe UI" panose="020B0502040204020203" pitchFamily="34" charset="0"/>
              </a:rPr>
              <a:t>myelocytes. These cells actively divide </a:t>
            </a:r>
            <a:r>
              <a:rPr lang="en-US" sz="2400" dirty="0" smtClean="0">
                <a:latin typeface="Segoe UI" panose="020B0502040204020203" pitchFamily="34" charset="0"/>
                <a:cs typeface="Segoe UI" panose="020B0502040204020203" pitchFamily="34" charset="0"/>
              </a:rPr>
              <a:t>and mature</a:t>
            </a:r>
            <a:endParaRPr lang="en-US" sz="2400" dirty="0">
              <a:latin typeface="Segoe UI" panose="020B0502040204020203" pitchFamily="34" charset="0"/>
              <a:cs typeface="Segoe UI" panose="020B0502040204020203" pitchFamily="34" charset="0"/>
            </a:endParaRPr>
          </a:p>
          <a:p>
            <a:pPr marL="0" indent="0">
              <a:buNone/>
            </a:pPr>
            <a:r>
              <a:rPr lang="en-US" sz="2400" dirty="0">
                <a:latin typeface="Segoe UI" panose="020B0502040204020203" pitchFamily="34" charset="0"/>
                <a:cs typeface="Segoe UI" panose="020B0502040204020203" pitchFamily="34" charset="0"/>
              </a:rPr>
              <a:t>• 1-2 days per cell cycle</a:t>
            </a:r>
          </a:p>
          <a:p>
            <a:pPr marL="0" indent="0">
              <a:buNone/>
            </a:pPr>
            <a:r>
              <a:rPr lang="en-US" sz="2400" dirty="0">
                <a:latin typeface="Segoe UI" panose="020B0502040204020203" pitchFamily="34" charset="0"/>
                <a:cs typeface="Segoe UI" panose="020B0502040204020203" pitchFamily="34" charset="0"/>
              </a:rPr>
              <a:t>-</a:t>
            </a:r>
            <a:r>
              <a:rPr lang="en-US" sz="2400" b="1" dirty="0">
                <a:latin typeface="Segoe UI" panose="020B0502040204020203" pitchFamily="34" charset="0"/>
                <a:cs typeface="Segoe UI" panose="020B0502040204020203" pitchFamily="34" charset="0"/>
              </a:rPr>
              <a:t>Maturation pool</a:t>
            </a:r>
          </a:p>
          <a:p>
            <a:pPr marL="0" indent="0">
              <a:buNone/>
            </a:pPr>
            <a:r>
              <a:rPr lang="en-US" sz="2400" dirty="0">
                <a:latin typeface="Segoe UI" panose="020B0502040204020203" pitchFamily="34" charset="0"/>
                <a:cs typeface="Segoe UI" panose="020B0502040204020203" pitchFamily="34" charset="0"/>
              </a:rPr>
              <a:t>• Metamyelocytes and bands. At this point, there is </a:t>
            </a:r>
            <a:r>
              <a:rPr lang="en-US" sz="2400" dirty="0" smtClean="0">
                <a:latin typeface="Segoe UI" panose="020B0502040204020203" pitchFamily="34" charset="0"/>
                <a:cs typeface="Segoe UI" panose="020B0502040204020203" pitchFamily="34" charset="0"/>
              </a:rPr>
              <a:t>no more </a:t>
            </a:r>
            <a:r>
              <a:rPr lang="en-US" sz="2400" dirty="0">
                <a:latin typeface="Segoe UI" panose="020B0502040204020203" pitchFamily="34" charset="0"/>
                <a:cs typeface="Segoe UI" panose="020B0502040204020203" pitchFamily="34" charset="0"/>
              </a:rPr>
              <a:t>division of cells i.e. the end of DNA synthesis</a:t>
            </a:r>
          </a:p>
          <a:p>
            <a:pPr marL="0" indent="0">
              <a:buNone/>
            </a:pPr>
            <a:r>
              <a:rPr lang="en-US" sz="2400" dirty="0">
                <a:latin typeface="Segoe UI" panose="020B0502040204020203" pitchFamily="34" charset="0"/>
                <a:cs typeface="Segoe UI" panose="020B0502040204020203" pitchFamily="34" charset="0"/>
              </a:rPr>
              <a:t>• Maturation from myelocyte to meta to band </a:t>
            </a:r>
            <a:r>
              <a:rPr lang="en-US" sz="2400" dirty="0" smtClean="0">
                <a:latin typeface="Segoe UI" panose="020B0502040204020203" pitchFamily="34" charset="0"/>
                <a:cs typeface="Segoe UI" panose="020B0502040204020203" pitchFamily="34" charset="0"/>
              </a:rPr>
              <a:t>takes 8-9 </a:t>
            </a:r>
            <a:r>
              <a:rPr lang="en-US" sz="2400" dirty="0">
                <a:latin typeface="Segoe UI" panose="020B0502040204020203" pitchFamily="34" charset="0"/>
                <a:cs typeface="Segoe UI" panose="020B0502040204020203" pitchFamily="34" charset="0"/>
              </a:rPr>
              <a:t>hours after entry into the maturation </a:t>
            </a:r>
            <a:r>
              <a:rPr lang="en-US" sz="2400" dirty="0" smtClean="0">
                <a:latin typeface="Segoe UI" panose="020B0502040204020203" pitchFamily="34" charset="0"/>
                <a:cs typeface="Segoe UI" panose="020B0502040204020203" pitchFamily="34" charset="0"/>
              </a:rPr>
              <a:t>pool.</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809814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0FF52-2F10-4927-3EDA-D674793A96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19B752-9C0E-A8D1-5FA4-8C9F692054ED}"/>
              </a:ext>
            </a:extLst>
          </p:cNvPr>
          <p:cNvSpPr>
            <a:spLocks noGrp="1"/>
          </p:cNvSpPr>
          <p:nvPr>
            <p:ph type="title"/>
          </p:nvPr>
        </p:nvSpPr>
        <p:spPr>
          <a:xfrm>
            <a:off x="457200" y="289367"/>
            <a:ext cx="8229600" cy="1143000"/>
          </a:xfrm>
        </p:spPr>
        <p:txBody>
          <a:bodyPr/>
          <a:lstStyle/>
          <a:p>
            <a:r>
              <a:rPr lang="en-US" sz="3600" b="1" dirty="0">
                <a:latin typeface="Segoe UI" panose="020B0502040204020203" pitchFamily="34" charset="0"/>
                <a:cs typeface="Segoe UI" panose="020B0502040204020203" pitchFamily="34" charset="0"/>
              </a:rPr>
              <a:t>Myeloid maturation</a:t>
            </a:r>
            <a:br>
              <a:rPr lang="en-US" sz="3600" b="1" dirty="0">
                <a:latin typeface="Segoe UI" panose="020B0502040204020203" pitchFamily="34" charset="0"/>
                <a:cs typeface="Segoe UI" panose="020B0502040204020203" pitchFamily="34" charset="0"/>
              </a:rPr>
            </a:br>
            <a:r>
              <a:rPr lang="en-US" sz="3600" b="1" dirty="0">
                <a:latin typeface="Segoe UI" panose="020B0502040204020203" pitchFamily="34" charset="0"/>
                <a:cs typeface="Segoe UI" panose="020B0502040204020203" pitchFamily="34" charset="0"/>
              </a:rPr>
              <a:t>(Granulopoiesis)</a:t>
            </a:r>
            <a:endParaRPr lang="en-US" sz="3600" dirty="0"/>
          </a:p>
        </p:txBody>
      </p:sp>
      <p:sp>
        <p:nvSpPr>
          <p:cNvPr id="3" name="Content Placeholder 2">
            <a:extLst>
              <a:ext uri="{FF2B5EF4-FFF2-40B4-BE49-F238E27FC236}">
                <a16:creationId xmlns:a16="http://schemas.microsoft.com/office/drawing/2014/main" id="{2325FC59-4A66-1900-0B96-B683B3465A4D}"/>
              </a:ext>
            </a:extLst>
          </p:cNvPr>
          <p:cNvSpPr>
            <a:spLocks noGrp="1"/>
          </p:cNvSpPr>
          <p:nvPr>
            <p:ph sz="half" idx="1"/>
          </p:nvPr>
        </p:nvSpPr>
        <p:spPr>
          <a:xfrm>
            <a:off x="457200" y="1791183"/>
            <a:ext cx="8229600" cy="4454525"/>
          </a:xfrm>
        </p:spPr>
        <p:txBody>
          <a:bodyPr/>
          <a:lstStyle/>
          <a:p>
            <a:pPr marL="0" indent="0">
              <a:buNone/>
            </a:pPr>
            <a:r>
              <a:rPr lang="en-US" sz="2400" dirty="0">
                <a:latin typeface="Segoe UI" panose="020B0502040204020203" pitchFamily="34" charset="0"/>
                <a:cs typeface="Segoe UI" panose="020B0502040204020203" pitchFamily="34" charset="0"/>
              </a:rPr>
              <a:t>-</a:t>
            </a:r>
            <a:r>
              <a:rPr lang="en-US" sz="2400" b="1" dirty="0">
                <a:latin typeface="Segoe UI" panose="020B0502040204020203" pitchFamily="34" charset="0"/>
                <a:cs typeface="Segoe UI" panose="020B0502040204020203" pitchFamily="34" charset="0"/>
              </a:rPr>
              <a:t>Storage Pool</a:t>
            </a:r>
          </a:p>
          <a:p>
            <a:pPr marL="0" indent="0">
              <a:buNone/>
            </a:pPr>
            <a:r>
              <a:rPr lang="en-US" sz="2400" dirty="0">
                <a:latin typeface="Segoe UI" panose="020B0502040204020203" pitchFamily="34" charset="0"/>
                <a:cs typeface="Segoe UI" panose="020B0502040204020203" pitchFamily="34" charset="0"/>
              </a:rPr>
              <a:t>• Mature cells (bands and segs) for release to PB</a:t>
            </a:r>
          </a:p>
          <a:p>
            <a:pPr marL="0" indent="0">
              <a:buNone/>
            </a:pPr>
            <a:r>
              <a:rPr lang="en-US" sz="2400" dirty="0">
                <a:latin typeface="Segoe UI" panose="020B0502040204020203" pitchFamily="34" charset="0"/>
                <a:cs typeface="Segoe UI" panose="020B0502040204020203" pitchFamily="34" charset="0"/>
              </a:rPr>
              <a:t>• Diapedesis = movement of cells through pores in</a:t>
            </a:r>
          </a:p>
          <a:p>
            <a:pPr marL="0" indent="0">
              <a:buNone/>
            </a:pPr>
            <a:r>
              <a:rPr lang="en-US" sz="2400" dirty="0">
                <a:latin typeface="Segoe UI" panose="020B0502040204020203" pitchFamily="34" charset="0"/>
                <a:cs typeface="Segoe UI" panose="020B0502040204020203" pitchFamily="34" charset="0"/>
              </a:rPr>
              <a:t>BM endothelial lining to PB or PB lining to the tissue.</a:t>
            </a:r>
          </a:p>
          <a:p>
            <a:pPr marL="0" indent="0">
              <a:buNone/>
            </a:pPr>
            <a:r>
              <a:rPr lang="en-US" sz="2400" b="1" dirty="0">
                <a:latin typeface="Segoe UI" panose="020B0502040204020203" pitchFamily="34" charset="0"/>
                <a:cs typeface="Segoe UI" panose="020B0502040204020203" pitchFamily="34" charset="0"/>
              </a:rPr>
              <a:t>-Functional Pool</a:t>
            </a:r>
          </a:p>
          <a:p>
            <a:pPr marL="0" indent="0">
              <a:buNone/>
            </a:pPr>
            <a:r>
              <a:rPr lang="en-US" sz="2400" dirty="0">
                <a:latin typeface="Segoe UI" panose="020B0502040204020203" pitchFamily="34" charset="0"/>
                <a:cs typeface="Segoe UI" panose="020B0502040204020203" pitchFamily="34" charset="0"/>
              </a:rPr>
              <a:t>• 1/2 of the cells are circulating and 1⁄2 are in the</a:t>
            </a:r>
          </a:p>
          <a:p>
            <a:pPr marL="0" indent="0">
              <a:buNone/>
            </a:pPr>
            <a:r>
              <a:rPr lang="en-US" sz="2400" b="1" dirty="0">
                <a:latin typeface="Segoe UI" panose="020B0502040204020203" pitchFamily="34" charset="0"/>
                <a:cs typeface="Segoe UI" panose="020B0502040204020203" pitchFamily="34" charset="0"/>
              </a:rPr>
              <a:t>MARGINAL POOL </a:t>
            </a:r>
            <a:r>
              <a:rPr lang="en-US" sz="2400" dirty="0">
                <a:latin typeface="Segoe UI" panose="020B0502040204020203" pitchFamily="34" charset="0"/>
                <a:cs typeface="Segoe UI" panose="020B0502040204020203" pitchFamily="34" charset="0"/>
              </a:rPr>
              <a:t>(lines the blood vessel </a:t>
            </a:r>
            <a:r>
              <a:rPr lang="en-US" sz="2400" dirty="0" smtClean="0">
                <a:latin typeface="Segoe UI" panose="020B0502040204020203" pitchFamily="34" charset="0"/>
                <a:cs typeface="Segoe UI" panose="020B0502040204020203" pitchFamily="34" charset="0"/>
              </a:rPr>
              <a:t>walls especially </a:t>
            </a:r>
            <a:r>
              <a:rPr lang="en-US" sz="2400" dirty="0">
                <a:latin typeface="Segoe UI" panose="020B0502040204020203" pitchFamily="34" charset="0"/>
                <a:cs typeface="Segoe UI" panose="020B0502040204020203" pitchFamily="34" charset="0"/>
              </a:rPr>
              <a:t>the lungs, liver, and spleen)</a:t>
            </a:r>
          </a:p>
          <a:p>
            <a:pPr marL="0" indent="0">
              <a:buNone/>
            </a:pPr>
            <a:r>
              <a:rPr lang="en-US" sz="2400" dirty="0">
                <a:latin typeface="Segoe UI" panose="020B0502040204020203" pitchFamily="34" charset="0"/>
                <a:cs typeface="Segoe UI" panose="020B0502040204020203" pitchFamily="34" charset="0"/>
              </a:rPr>
              <a:t>• After a few hours, these cells leave the PB to </a:t>
            </a:r>
            <a:r>
              <a:rPr lang="en-US" sz="2400" dirty="0" smtClean="0">
                <a:latin typeface="Segoe UI" panose="020B0502040204020203" pitchFamily="34" charset="0"/>
                <a:cs typeface="Segoe UI" panose="020B0502040204020203" pitchFamily="34" charset="0"/>
              </a:rPr>
              <a:t>enter tissues </a:t>
            </a:r>
            <a:r>
              <a:rPr lang="en-US" sz="2400" dirty="0">
                <a:latin typeface="Segoe UI" panose="020B0502040204020203" pitchFamily="34" charset="0"/>
                <a:cs typeface="Segoe UI" panose="020B0502040204020203" pitchFamily="34" charset="0"/>
              </a:rPr>
              <a:t>and body fluids, thus becoming tissue </a:t>
            </a:r>
            <a:r>
              <a:rPr lang="en-US" sz="2400" dirty="0" smtClean="0">
                <a:latin typeface="Segoe UI" panose="020B0502040204020203" pitchFamily="34" charset="0"/>
                <a:cs typeface="Segoe UI" panose="020B0502040204020203" pitchFamily="34" charset="0"/>
              </a:rPr>
              <a:t>cells - </a:t>
            </a:r>
            <a:r>
              <a:rPr lang="en-US" sz="2400" dirty="0">
                <a:latin typeface="Segoe UI" panose="020B0502040204020203" pitchFamily="34" charset="0"/>
                <a:cs typeface="Segoe UI" panose="020B0502040204020203" pitchFamily="34" charset="0"/>
              </a:rPr>
              <a:t>they are drawn to the tissue by </a:t>
            </a:r>
            <a:r>
              <a:rPr lang="en-US" sz="2400" dirty="0" smtClean="0">
                <a:latin typeface="Segoe UI" panose="020B0502040204020203" pitchFamily="34" charset="0"/>
                <a:cs typeface="Segoe UI" panose="020B0502040204020203" pitchFamily="34" charset="0"/>
              </a:rPr>
              <a:t>chemotaxis.</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112285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A9D1E-E123-F32E-3D0D-278BD7B2E8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69F0B-C914-4648-2987-2319903C2CC7}"/>
              </a:ext>
            </a:extLst>
          </p:cNvPr>
          <p:cNvSpPr>
            <a:spLocks noGrp="1"/>
          </p:cNvSpPr>
          <p:nvPr>
            <p:ph type="title"/>
          </p:nvPr>
        </p:nvSpPr>
        <p:spPr>
          <a:xfrm>
            <a:off x="457200" y="289367"/>
            <a:ext cx="8229600" cy="1143000"/>
          </a:xfrm>
        </p:spPr>
        <p:txBody>
          <a:bodyPr/>
          <a:lstStyle/>
          <a:p>
            <a:r>
              <a:rPr lang="en-US" sz="3600" b="1" dirty="0">
                <a:latin typeface="Segoe UI" panose="020B0502040204020203" pitchFamily="34" charset="0"/>
                <a:cs typeface="Segoe UI" panose="020B0502040204020203" pitchFamily="34" charset="0"/>
              </a:rPr>
              <a:t>Myeloid maturation</a:t>
            </a:r>
            <a:br>
              <a:rPr lang="en-US" sz="3600" b="1" dirty="0">
                <a:latin typeface="Segoe UI" panose="020B0502040204020203" pitchFamily="34" charset="0"/>
                <a:cs typeface="Segoe UI" panose="020B0502040204020203" pitchFamily="34" charset="0"/>
              </a:rPr>
            </a:br>
            <a:r>
              <a:rPr lang="en-US" sz="3600" b="1" dirty="0">
                <a:latin typeface="Segoe UI" panose="020B0502040204020203" pitchFamily="34" charset="0"/>
                <a:cs typeface="Segoe UI" panose="020B0502040204020203" pitchFamily="34" charset="0"/>
              </a:rPr>
              <a:t>(Granulopoiesis)</a:t>
            </a:r>
            <a:endParaRPr lang="en-US" sz="3600" dirty="0"/>
          </a:p>
        </p:txBody>
      </p:sp>
      <p:sp>
        <p:nvSpPr>
          <p:cNvPr id="3" name="Content Placeholder 2">
            <a:extLst>
              <a:ext uri="{FF2B5EF4-FFF2-40B4-BE49-F238E27FC236}">
                <a16:creationId xmlns:a16="http://schemas.microsoft.com/office/drawing/2014/main" id="{6561A351-3E1B-6C4D-632C-A1B3BF000958}"/>
              </a:ext>
            </a:extLst>
          </p:cNvPr>
          <p:cNvSpPr>
            <a:spLocks noGrp="1"/>
          </p:cNvSpPr>
          <p:nvPr>
            <p:ph sz="half" idx="1"/>
          </p:nvPr>
        </p:nvSpPr>
        <p:spPr>
          <a:xfrm>
            <a:off x="457200" y="1791183"/>
            <a:ext cx="8229600" cy="4454525"/>
          </a:xfrm>
        </p:spPr>
        <p:txBody>
          <a:bodyPr/>
          <a:lstStyle/>
          <a:p>
            <a:pPr marL="0" indent="0">
              <a:buNone/>
            </a:pPr>
            <a:r>
              <a:rPr lang="en-US" sz="2400" dirty="0">
                <a:latin typeface="Segoe UI" panose="020B0502040204020203" pitchFamily="34" charset="0"/>
                <a:cs typeface="Segoe UI" panose="020B0502040204020203" pitchFamily="34" charset="0"/>
              </a:rPr>
              <a:t>Functional Pool cont.</a:t>
            </a:r>
          </a:p>
          <a:p>
            <a:pPr marL="0" indent="0">
              <a:buNone/>
            </a:pPr>
            <a:r>
              <a:rPr lang="en-US" sz="2400" dirty="0">
                <a:latin typeface="Segoe UI" panose="020B0502040204020203" pitchFamily="34" charset="0"/>
                <a:cs typeface="Segoe UI" panose="020B0502040204020203" pitchFamily="34" charset="0"/>
              </a:rPr>
              <a:t>• Neutrophils leave the PB for the tissue in a </a:t>
            </a:r>
            <a:r>
              <a:rPr lang="en-US" sz="2400" dirty="0" smtClean="0">
                <a:latin typeface="Segoe UI" panose="020B0502040204020203" pitchFamily="34" charset="0"/>
                <a:cs typeface="Segoe UI" panose="020B0502040204020203" pitchFamily="34" charset="0"/>
              </a:rPr>
              <a:t>random fashion </a:t>
            </a:r>
            <a:r>
              <a:rPr lang="en-US" sz="2400" dirty="0">
                <a:latin typeface="Segoe UI" panose="020B0502040204020203" pitchFamily="34" charset="0"/>
                <a:cs typeface="Segoe UI" panose="020B0502040204020203" pitchFamily="34" charset="0"/>
              </a:rPr>
              <a:t>after a circulation 1/2 life of approx. </a:t>
            </a:r>
            <a:r>
              <a:rPr lang="en-US" sz="2400" dirty="0" smtClean="0">
                <a:latin typeface="Segoe UI" panose="020B0502040204020203" pitchFamily="34" charset="0"/>
                <a:cs typeface="Segoe UI" panose="020B0502040204020203" pitchFamily="34" charset="0"/>
              </a:rPr>
              <a:t>7 hours</a:t>
            </a:r>
            <a:r>
              <a:rPr lang="en-US" sz="2400" dirty="0">
                <a:latin typeface="Segoe UI" panose="020B0502040204020203" pitchFamily="34" charset="0"/>
                <a:cs typeface="Segoe UI" panose="020B0502040204020203" pitchFamily="34" charset="0"/>
              </a:rPr>
              <a:t>, </a:t>
            </a:r>
            <a:r>
              <a:rPr lang="en-US" sz="2400" dirty="0" smtClean="0">
                <a:latin typeface="Segoe UI" panose="020B0502040204020203" pitchFamily="34" charset="0"/>
                <a:cs typeface="Segoe UI" panose="020B0502040204020203" pitchFamily="34" charset="0"/>
              </a:rPr>
              <a:t>and do </a:t>
            </a:r>
            <a:r>
              <a:rPr lang="en-US" sz="2400" dirty="0">
                <a:latin typeface="Segoe UI" panose="020B0502040204020203" pitchFamily="34" charset="0"/>
                <a:cs typeface="Segoe UI" panose="020B0502040204020203" pitchFamily="34" charset="0"/>
              </a:rPr>
              <a:t>not return. Once </a:t>
            </a:r>
            <a:r>
              <a:rPr lang="en-US" sz="2400" dirty="0" smtClean="0">
                <a:latin typeface="Segoe UI" panose="020B0502040204020203" pitchFamily="34" charset="0"/>
                <a:cs typeface="Segoe UI" panose="020B0502040204020203" pitchFamily="34" charset="0"/>
              </a:rPr>
              <a:t>the neutrophil enters </a:t>
            </a:r>
            <a:r>
              <a:rPr lang="en-US" sz="2400" dirty="0">
                <a:latin typeface="Segoe UI" panose="020B0502040204020203" pitchFamily="34" charset="0"/>
                <a:cs typeface="Segoe UI" panose="020B0502040204020203" pitchFamily="34" charset="0"/>
              </a:rPr>
              <a:t>the tissue, it's life span is </a:t>
            </a:r>
            <a:r>
              <a:rPr lang="en-US" sz="2400" dirty="0" smtClean="0">
                <a:latin typeface="Segoe UI" panose="020B0502040204020203" pitchFamily="34" charset="0"/>
                <a:cs typeface="Segoe UI" panose="020B0502040204020203" pitchFamily="34" charset="0"/>
              </a:rPr>
              <a:t>short.</a:t>
            </a:r>
            <a:endParaRPr lang="en-US" sz="2400" dirty="0">
              <a:latin typeface="Segoe UI" panose="020B0502040204020203" pitchFamily="34" charset="0"/>
              <a:cs typeface="Segoe UI" panose="020B0502040204020203" pitchFamily="34" charset="0"/>
            </a:endParaRPr>
          </a:p>
          <a:p>
            <a:pPr marL="0" indent="0">
              <a:buNone/>
            </a:pPr>
            <a:r>
              <a:rPr lang="en-US" sz="2400" dirty="0">
                <a:latin typeface="Segoe UI" panose="020B0502040204020203" pitchFamily="34" charset="0"/>
                <a:cs typeface="Segoe UI" panose="020B0502040204020203" pitchFamily="34" charset="0"/>
              </a:rPr>
              <a:t>• Eosinophils - may return to the PB and BM </a:t>
            </a:r>
            <a:r>
              <a:rPr lang="en-US" sz="2400" dirty="0" smtClean="0">
                <a:latin typeface="Segoe UI" panose="020B0502040204020203" pitchFamily="34" charset="0"/>
                <a:cs typeface="Segoe UI" panose="020B0502040204020203" pitchFamily="34" charset="0"/>
              </a:rPr>
              <a:t>from tissue.</a:t>
            </a:r>
            <a:endParaRPr lang="en-US" sz="2400" dirty="0">
              <a:latin typeface="Segoe UI" panose="020B0502040204020203" pitchFamily="34" charset="0"/>
              <a:cs typeface="Segoe UI" panose="020B0502040204020203" pitchFamily="34" charset="0"/>
            </a:endParaRPr>
          </a:p>
          <a:p>
            <a:pPr marL="0" indent="0">
              <a:buNone/>
            </a:pPr>
            <a:r>
              <a:rPr lang="en-US" sz="2400" dirty="0">
                <a:latin typeface="Segoe UI" panose="020B0502040204020203" pitchFamily="34" charset="0"/>
                <a:cs typeface="Segoe UI" panose="020B0502040204020203" pitchFamily="34" charset="0"/>
              </a:rPr>
              <a:t>• Basophils and eosinophils show </a:t>
            </a:r>
            <a:r>
              <a:rPr lang="en-US" sz="2400" dirty="0" smtClean="0">
                <a:latin typeface="Segoe UI" panose="020B0502040204020203" pitchFamily="34" charset="0"/>
                <a:cs typeface="Segoe UI" panose="020B0502040204020203" pitchFamily="34" charset="0"/>
              </a:rPr>
              <a:t>diurnal variations, increasing in number </a:t>
            </a:r>
            <a:r>
              <a:rPr lang="en-US" sz="2400" dirty="0">
                <a:latin typeface="Segoe UI" panose="020B0502040204020203" pitchFamily="34" charset="0"/>
                <a:cs typeface="Segoe UI" panose="020B0502040204020203" pitchFamily="34" charset="0"/>
              </a:rPr>
              <a:t>at night </a:t>
            </a:r>
            <a:r>
              <a:rPr lang="en-US" sz="2400" dirty="0" smtClean="0">
                <a:latin typeface="Segoe UI" panose="020B0502040204020203" pitchFamily="34" charset="0"/>
                <a:cs typeface="Segoe UI" panose="020B0502040204020203" pitchFamily="34" charset="0"/>
              </a:rPr>
              <a:t>and decreasing </a:t>
            </a:r>
            <a:r>
              <a:rPr lang="en-US" sz="2400" dirty="0">
                <a:latin typeface="Segoe UI" panose="020B0502040204020203" pitchFamily="34" charset="0"/>
                <a:cs typeface="Segoe UI" panose="020B0502040204020203" pitchFamily="34" charset="0"/>
              </a:rPr>
              <a:t>in the morning</a:t>
            </a:r>
          </a:p>
          <a:p>
            <a:pPr marL="0" indent="0">
              <a:buNone/>
            </a:pPr>
            <a:r>
              <a:rPr lang="en-US" sz="2400" dirty="0">
                <a:latin typeface="Segoe UI" panose="020B0502040204020203" pitchFamily="34" charset="0"/>
                <a:cs typeface="Segoe UI" panose="020B0502040204020203" pitchFamily="34" charset="0"/>
              </a:rPr>
              <a:t>- Basos and Eos often seen together on a </a:t>
            </a:r>
            <a:r>
              <a:rPr lang="en-US" sz="2400" dirty="0" smtClean="0">
                <a:latin typeface="Segoe UI" panose="020B0502040204020203" pitchFamily="34" charset="0"/>
                <a:cs typeface="Segoe UI" panose="020B0502040204020203" pitchFamily="34" charset="0"/>
              </a:rPr>
              <a:t>smear.</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457879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556EC-F644-2D27-8323-96650C7E4C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E01E69-C56D-06B9-D146-1CDCB8C6CADE}"/>
              </a:ext>
            </a:extLst>
          </p:cNvPr>
          <p:cNvSpPr>
            <a:spLocks noGrp="1"/>
          </p:cNvSpPr>
          <p:nvPr>
            <p:ph type="title"/>
          </p:nvPr>
        </p:nvSpPr>
        <p:spPr>
          <a:xfrm>
            <a:off x="457200" y="289367"/>
            <a:ext cx="8229600" cy="1143000"/>
          </a:xfrm>
        </p:spPr>
        <p:txBody>
          <a:bodyPr/>
          <a:lstStyle/>
          <a:p>
            <a:r>
              <a:rPr lang="en-US" sz="3600" b="1" dirty="0">
                <a:latin typeface="Segoe UI" panose="020B0502040204020203" pitchFamily="34" charset="0"/>
                <a:cs typeface="Segoe UI" panose="020B0502040204020203" pitchFamily="34" charset="0"/>
              </a:rPr>
              <a:t>Tissue Neutrophil</a:t>
            </a:r>
            <a:br>
              <a:rPr lang="en-US" sz="3600" b="1" dirty="0">
                <a:latin typeface="Segoe UI" panose="020B0502040204020203" pitchFamily="34" charset="0"/>
                <a:cs typeface="Segoe UI" panose="020B0502040204020203" pitchFamily="34" charset="0"/>
              </a:rPr>
            </a:br>
            <a:r>
              <a:rPr lang="en-US" sz="3600" b="1" dirty="0">
                <a:latin typeface="Segoe UI" panose="020B0502040204020203" pitchFamily="34" charset="0"/>
                <a:cs typeface="Segoe UI" panose="020B0502040204020203" pitchFamily="34" charset="0"/>
              </a:rPr>
              <a:t>FYI</a:t>
            </a:r>
            <a:endParaRPr lang="en-US" sz="3600" dirty="0"/>
          </a:p>
        </p:txBody>
      </p:sp>
      <p:sp>
        <p:nvSpPr>
          <p:cNvPr id="3" name="Content Placeholder 2">
            <a:extLst>
              <a:ext uri="{FF2B5EF4-FFF2-40B4-BE49-F238E27FC236}">
                <a16:creationId xmlns:a16="http://schemas.microsoft.com/office/drawing/2014/main" id="{09B75231-EA06-7C19-AB3A-1F6C70BECDE0}"/>
              </a:ext>
            </a:extLst>
          </p:cNvPr>
          <p:cNvSpPr>
            <a:spLocks noGrp="1"/>
          </p:cNvSpPr>
          <p:nvPr>
            <p:ph sz="half" idx="1"/>
          </p:nvPr>
        </p:nvSpPr>
        <p:spPr>
          <a:xfrm>
            <a:off x="457200" y="1791183"/>
            <a:ext cx="8229600" cy="4454525"/>
          </a:xfrm>
        </p:spPr>
        <p:txBody>
          <a:bodyPr/>
          <a:lstStyle/>
          <a:p>
            <a:pPr marL="0" indent="0">
              <a:buNone/>
            </a:pPr>
            <a:r>
              <a:rPr lang="en-US" sz="2000" dirty="0"/>
              <a:t>• </a:t>
            </a:r>
            <a:r>
              <a:rPr lang="en-US" sz="2000" dirty="0">
                <a:latin typeface="Segoe UI" panose="020B0502040204020203" pitchFamily="34" charset="0"/>
                <a:cs typeface="Segoe UI" panose="020B0502040204020203" pitchFamily="34" charset="0"/>
              </a:rPr>
              <a:t>Fixed or semi-fixed tissue variant of the neutrophil </a:t>
            </a:r>
            <a:r>
              <a:rPr lang="en-US" sz="2000" dirty="0" smtClean="0">
                <a:latin typeface="Segoe UI" panose="020B0502040204020203" pitchFamily="34" charset="0"/>
                <a:cs typeface="Segoe UI" panose="020B0502040204020203" pitchFamily="34" charset="0"/>
              </a:rPr>
              <a:t>which have </a:t>
            </a:r>
            <a:r>
              <a:rPr lang="en-US" sz="2000" dirty="0">
                <a:latin typeface="Segoe UI" panose="020B0502040204020203" pitchFamily="34" charset="0"/>
                <a:cs typeface="Segoe UI" panose="020B0502040204020203" pitchFamily="34" charset="0"/>
              </a:rPr>
              <a:t>developed neutrophilic granules; immobile </a:t>
            </a:r>
            <a:r>
              <a:rPr lang="en-US" sz="2000" dirty="0" smtClean="0">
                <a:latin typeface="Segoe UI" panose="020B0502040204020203" pitchFamily="34" charset="0"/>
                <a:cs typeface="Segoe UI" panose="020B0502040204020203" pitchFamily="34" charset="0"/>
              </a:rPr>
              <a:t>end stage </a:t>
            </a:r>
            <a:r>
              <a:rPr lang="en-US" sz="2000" dirty="0">
                <a:latin typeface="Segoe UI" panose="020B0502040204020203" pitchFamily="34" charset="0"/>
                <a:cs typeface="Segoe UI" panose="020B0502040204020203" pitchFamily="34" charset="0"/>
              </a:rPr>
              <a:t>cells from progenitor of neutrophils</a:t>
            </a:r>
          </a:p>
          <a:p>
            <a:pPr marL="0" indent="0">
              <a:buNone/>
            </a:pPr>
            <a:r>
              <a:rPr lang="en-US" sz="2000" dirty="0">
                <a:latin typeface="Segoe UI" panose="020B0502040204020203" pitchFamily="34" charset="0"/>
                <a:cs typeface="Segoe UI" panose="020B0502040204020203" pitchFamily="34" charset="0"/>
              </a:rPr>
              <a:t>• Infrequent in normal BM</a:t>
            </a:r>
          </a:p>
          <a:p>
            <a:pPr marL="0" indent="0">
              <a:buNone/>
            </a:pPr>
            <a:r>
              <a:rPr lang="en-US" sz="2000" dirty="0">
                <a:latin typeface="Segoe UI" panose="020B0502040204020203" pitchFamily="34" charset="0"/>
                <a:cs typeface="Segoe UI" panose="020B0502040204020203" pitchFamily="34" charset="0"/>
              </a:rPr>
              <a:t>• Large, narrow cells, ample cytoplasm which is </a:t>
            </a:r>
            <a:r>
              <a:rPr lang="en-US" sz="2000" dirty="0" smtClean="0">
                <a:latin typeface="Segoe UI" panose="020B0502040204020203" pitchFamily="34" charset="0"/>
                <a:cs typeface="Segoe UI" panose="020B0502040204020203" pitchFamily="34" charset="0"/>
              </a:rPr>
              <a:t>irregular with </a:t>
            </a:r>
            <a:r>
              <a:rPr lang="en-US" sz="2000" dirty="0">
                <a:latin typeface="Segoe UI" panose="020B0502040204020203" pitchFamily="34" charset="0"/>
                <a:cs typeface="Segoe UI" panose="020B0502040204020203" pitchFamily="34" charset="0"/>
              </a:rPr>
              <a:t>blunt </a:t>
            </a:r>
            <a:r>
              <a:rPr lang="en-US" sz="2000" dirty="0" smtClean="0">
                <a:latin typeface="Segoe UI" panose="020B0502040204020203" pitchFamily="34" charset="0"/>
                <a:cs typeface="Segoe UI" panose="020B0502040204020203" pitchFamily="34" charset="0"/>
              </a:rPr>
              <a:t>pseudopods. </a:t>
            </a:r>
            <a:r>
              <a:rPr lang="en-US" sz="2000" dirty="0">
                <a:latin typeface="Segoe UI" panose="020B0502040204020203" pitchFamily="34" charset="0"/>
                <a:cs typeface="Segoe UI" panose="020B0502040204020203" pitchFamily="34" charset="0"/>
              </a:rPr>
              <a:t>Not phagocytic/no </a:t>
            </a:r>
            <a:r>
              <a:rPr lang="en-US" sz="2000" dirty="0" smtClean="0">
                <a:latin typeface="Segoe UI" panose="020B0502040204020203" pitchFamily="34" charset="0"/>
                <a:cs typeface="Segoe UI" panose="020B0502040204020203" pitchFamily="34" charset="0"/>
              </a:rPr>
              <a:t>vacuoles.</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 Cytoplasm light blue, varying number of granules (red to</a:t>
            </a:r>
          </a:p>
          <a:p>
            <a:pPr marL="0" indent="0">
              <a:buNone/>
            </a:pPr>
            <a:r>
              <a:rPr lang="en-US" sz="2000" dirty="0">
                <a:latin typeface="Segoe UI" panose="020B0502040204020203" pitchFamily="34" charset="0"/>
                <a:cs typeface="Segoe UI" panose="020B0502040204020203" pitchFamily="34" charset="0"/>
              </a:rPr>
              <a:t>blue in color) arranged in chains</a:t>
            </a:r>
          </a:p>
          <a:p>
            <a:pPr marL="0" indent="0">
              <a:buNone/>
            </a:pPr>
            <a:r>
              <a:rPr lang="en-US" sz="2000" dirty="0">
                <a:latin typeface="Segoe UI" panose="020B0502040204020203" pitchFamily="34" charset="0"/>
                <a:cs typeface="Segoe UI" panose="020B0502040204020203" pitchFamily="34" charset="0"/>
              </a:rPr>
              <a:t>• Nucleus is large and round to oval, with </a:t>
            </a:r>
            <a:r>
              <a:rPr lang="en-US" sz="2000" dirty="0" smtClean="0">
                <a:latin typeface="Segoe UI" panose="020B0502040204020203" pitchFamily="34" charset="0"/>
                <a:cs typeface="Segoe UI" panose="020B0502040204020203" pitchFamily="34" charset="0"/>
              </a:rPr>
              <a:t>coarse chromatin</a:t>
            </a:r>
            <a:r>
              <a:rPr lang="en-US" sz="2000" dirty="0">
                <a:latin typeface="Segoe UI" panose="020B0502040204020203" pitchFamily="34" charset="0"/>
                <a:cs typeface="Segoe UI" panose="020B0502040204020203" pitchFamily="34" charset="0"/>
              </a:rPr>
              <a:t>, nucleoli are conspicuous, and are light blue</a:t>
            </a:r>
          </a:p>
        </p:txBody>
      </p:sp>
    </p:spTree>
    <p:extLst>
      <p:ext uri="{BB962C8B-B14F-4D97-AF65-F5344CB8AC3E}">
        <p14:creationId xmlns:p14="http://schemas.microsoft.com/office/powerpoint/2010/main" val="1750582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86B75-9962-7E80-320D-A712B48D11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405BD8-DBCD-B25E-E14C-AA969850B683}"/>
              </a:ext>
            </a:extLst>
          </p:cNvPr>
          <p:cNvSpPr>
            <a:spLocks noGrp="1"/>
          </p:cNvSpPr>
          <p:nvPr>
            <p:ph type="title"/>
          </p:nvPr>
        </p:nvSpPr>
        <p:spPr>
          <a:xfrm>
            <a:off x="457200" y="289367"/>
            <a:ext cx="8229600" cy="1143000"/>
          </a:xfrm>
        </p:spPr>
        <p:txBody>
          <a:bodyPr/>
          <a:lstStyle/>
          <a:p>
            <a:r>
              <a:rPr lang="en-US" sz="3600" b="1" dirty="0">
                <a:latin typeface="Segoe UI" panose="020B0502040204020203" pitchFamily="34" charset="0"/>
                <a:cs typeface="Segoe UI" panose="020B0502040204020203" pitchFamily="34" charset="0"/>
              </a:rPr>
              <a:t>Tissue Neutrophil</a:t>
            </a:r>
            <a:br>
              <a:rPr lang="en-US" sz="3600" b="1" dirty="0">
                <a:latin typeface="Segoe UI" panose="020B0502040204020203" pitchFamily="34" charset="0"/>
                <a:cs typeface="Segoe UI" panose="020B0502040204020203" pitchFamily="34" charset="0"/>
              </a:rPr>
            </a:br>
            <a:r>
              <a:rPr lang="en-US" sz="3600" b="1" dirty="0">
                <a:latin typeface="Segoe UI" panose="020B0502040204020203" pitchFamily="34" charset="0"/>
                <a:cs typeface="Segoe UI" panose="020B0502040204020203" pitchFamily="34" charset="0"/>
              </a:rPr>
              <a:t>FYI</a:t>
            </a:r>
            <a:endParaRPr lang="en-US" sz="3600" dirty="0"/>
          </a:p>
        </p:txBody>
      </p:sp>
      <p:sp>
        <p:nvSpPr>
          <p:cNvPr id="3" name="Content Placeholder 2">
            <a:extLst>
              <a:ext uri="{FF2B5EF4-FFF2-40B4-BE49-F238E27FC236}">
                <a16:creationId xmlns:a16="http://schemas.microsoft.com/office/drawing/2014/main" id="{243B0B19-544A-2A53-8B44-7958C15F99DC}"/>
              </a:ext>
            </a:extLst>
          </p:cNvPr>
          <p:cNvSpPr>
            <a:spLocks noGrp="1"/>
          </p:cNvSpPr>
          <p:nvPr>
            <p:ph sz="half" idx="1"/>
          </p:nvPr>
        </p:nvSpPr>
        <p:spPr>
          <a:xfrm>
            <a:off x="457200" y="1791183"/>
            <a:ext cx="8229600" cy="4454525"/>
          </a:xfrm>
        </p:spPr>
        <p:txBody>
          <a:bodyPr/>
          <a:lstStyle/>
          <a:p>
            <a:pPr marL="0" indent="0">
              <a:buNone/>
            </a:pPr>
            <a:r>
              <a:rPr lang="en-US" sz="3200" dirty="0">
                <a:latin typeface="Segoe UI" panose="020B0502040204020203" pitchFamily="34" charset="0"/>
                <a:cs typeface="Segoe UI" panose="020B0502040204020203" pitchFamily="34" charset="0"/>
              </a:rPr>
              <a:t>• Fixed tissue variant of the eosinophil, </a:t>
            </a:r>
            <a:r>
              <a:rPr lang="en-US" sz="3200" dirty="0" smtClean="0">
                <a:latin typeface="Segoe UI" panose="020B0502040204020203" pitchFamily="34" charset="0"/>
                <a:cs typeface="Segoe UI" panose="020B0502040204020203" pitchFamily="34" charset="0"/>
              </a:rPr>
              <a:t>from the </a:t>
            </a:r>
            <a:r>
              <a:rPr lang="en-US" sz="3200" dirty="0">
                <a:latin typeface="Segoe UI" panose="020B0502040204020203" pitchFamily="34" charset="0"/>
                <a:cs typeface="Segoe UI" panose="020B0502040204020203" pitchFamily="34" charset="0"/>
              </a:rPr>
              <a:t>same progenitor</a:t>
            </a:r>
          </a:p>
          <a:p>
            <a:pPr marL="0" indent="0">
              <a:buNone/>
            </a:pPr>
            <a:r>
              <a:rPr lang="en-US" sz="3200" dirty="0">
                <a:latin typeface="Segoe UI" panose="020B0502040204020203" pitchFamily="34" charset="0"/>
                <a:cs typeface="Segoe UI" panose="020B0502040204020203" pitchFamily="34" charset="0"/>
              </a:rPr>
              <a:t>• Large cell with elongated and </a:t>
            </a:r>
            <a:r>
              <a:rPr lang="en-US" sz="3200" dirty="0" smtClean="0">
                <a:latin typeface="Segoe UI" panose="020B0502040204020203" pitchFamily="34" charset="0"/>
                <a:cs typeface="Segoe UI" panose="020B0502040204020203" pitchFamily="34" charset="0"/>
              </a:rPr>
              <a:t>tapering cytoplasm</a:t>
            </a:r>
            <a:endParaRPr lang="en-US" sz="3200" dirty="0">
              <a:latin typeface="Segoe UI" panose="020B0502040204020203" pitchFamily="34" charset="0"/>
              <a:cs typeface="Segoe UI" panose="020B0502040204020203" pitchFamily="34" charset="0"/>
            </a:endParaRPr>
          </a:p>
          <a:p>
            <a:pPr marL="0" indent="0">
              <a:buNone/>
            </a:pPr>
            <a:r>
              <a:rPr lang="en-US" sz="3200" dirty="0">
                <a:latin typeface="Segoe UI" panose="020B0502040204020203" pitchFamily="34" charset="0"/>
                <a:cs typeface="Segoe UI" panose="020B0502040204020203" pitchFamily="34" charset="0"/>
              </a:rPr>
              <a:t>• Large pinkish/reddish/orange granules</a:t>
            </a:r>
          </a:p>
          <a:p>
            <a:pPr marL="0" indent="0">
              <a:buNone/>
            </a:pPr>
            <a:r>
              <a:rPr lang="en-US" sz="3200" dirty="0">
                <a:latin typeface="Segoe UI" panose="020B0502040204020203" pitchFamily="34" charset="0"/>
                <a:cs typeface="Segoe UI" panose="020B0502040204020203" pitchFamily="34" charset="0"/>
              </a:rPr>
              <a:t>• Nucleus round or oval with well </a:t>
            </a:r>
            <a:r>
              <a:rPr lang="en-US" sz="3200" dirty="0" smtClean="0">
                <a:latin typeface="Segoe UI" panose="020B0502040204020203" pitchFamily="34" charset="0"/>
                <a:cs typeface="Segoe UI" panose="020B0502040204020203" pitchFamily="34" charset="0"/>
              </a:rPr>
              <a:t>defined reticular </a:t>
            </a:r>
            <a:r>
              <a:rPr lang="en-US" sz="3200" dirty="0">
                <a:latin typeface="Segoe UI" panose="020B0502040204020203" pitchFamily="34" charset="0"/>
                <a:cs typeface="Segoe UI" panose="020B0502040204020203" pitchFamily="34" charset="0"/>
              </a:rPr>
              <a:t>chromatin and often </a:t>
            </a:r>
            <a:r>
              <a:rPr lang="en-US" sz="3200" dirty="0" smtClean="0">
                <a:latin typeface="Segoe UI" panose="020B0502040204020203" pitchFamily="34" charset="0"/>
                <a:cs typeface="Segoe UI" panose="020B0502040204020203" pitchFamily="34" charset="0"/>
              </a:rPr>
              <a:t>nucleoli.</a:t>
            </a:r>
            <a:endParaRPr lang="en-US" sz="3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792728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13E57-EC64-0C2F-E771-A9396AA83E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D8F4DA-2E48-805C-51D3-1BDB67BBFCE2}"/>
              </a:ext>
            </a:extLst>
          </p:cNvPr>
          <p:cNvSpPr>
            <a:spLocks noGrp="1"/>
          </p:cNvSpPr>
          <p:nvPr>
            <p:ph type="title"/>
          </p:nvPr>
        </p:nvSpPr>
        <p:spPr>
          <a:xfrm>
            <a:off x="457200" y="289367"/>
            <a:ext cx="8229600" cy="1143000"/>
          </a:xfrm>
        </p:spPr>
        <p:txBody>
          <a:bodyPr/>
          <a:lstStyle/>
          <a:p>
            <a:r>
              <a:rPr lang="en-US" sz="3600" b="1" dirty="0">
                <a:latin typeface="Segoe UI" panose="020B0502040204020203" pitchFamily="34" charset="0"/>
                <a:cs typeface="Segoe UI" panose="020B0502040204020203" pitchFamily="34" charset="0"/>
              </a:rPr>
              <a:t>Tissue Neutrophil</a:t>
            </a:r>
            <a:br>
              <a:rPr lang="en-US" sz="3600" b="1" dirty="0">
                <a:latin typeface="Segoe UI" panose="020B0502040204020203" pitchFamily="34" charset="0"/>
                <a:cs typeface="Segoe UI" panose="020B0502040204020203" pitchFamily="34" charset="0"/>
              </a:rPr>
            </a:br>
            <a:r>
              <a:rPr lang="en-US" sz="3600" b="1" dirty="0">
                <a:latin typeface="Segoe UI" panose="020B0502040204020203" pitchFamily="34" charset="0"/>
                <a:cs typeface="Segoe UI" panose="020B0502040204020203" pitchFamily="34" charset="0"/>
              </a:rPr>
              <a:t>FYI</a:t>
            </a:r>
            <a:endParaRPr lang="en-US" sz="3600" dirty="0"/>
          </a:p>
        </p:txBody>
      </p:sp>
      <p:sp>
        <p:nvSpPr>
          <p:cNvPr id="3" name="Content Placeholder 2">
            <a:extLst>
              <a:ext uri="{FF2B5EF4-FFF2-40B4-BE49-F238E27FC236}">
                <a16:creationId xmlns:a16="http://schemas.microsoft.com/office/drawing/2014/main" id="{7FECCFED-ECB8-42C8-6315-EC2A90DC6E15}"/>
              </a:ext>
            </a:extLst>
          </p:cNvPr>
          <p:cNvSpPr>
            <a:spLocks noGrp="1"/>
          </p:cNvSpPr>
          <p:nvPr>
            <p:ph sz="half" idx="1"/>
          </p:nvPr>
        </p:nvSpPr>
        <p:spPr>
          <a:xfrm>
            <a:off x="457200" y="1791183"/>
            <a:ext cx="8229600" cy="4454525"/>
          </a:xfrm>
        </p:spPr>
        <p:txBody>
          <a:bodyPr/>
          <a:lstStyle/>
          <a:p>
            <a:pPr marL="0" indent="0">
              <a:buNone/>
            </a:pPr>
            <a:r>
              <a:rPr lang="en-US" sz="3200" dirty="0">
                <a:latin typeface="Segoe UI" panose="020B0502040204020203" pitchFamily="34" charset="0"/>
                <a:cs typeface="Segoe UI" panose="020B0502040204020203" pitchFamily="34" charset="0"/>
              </a:rPr>
              <a:t>• Mast Cell - fixed tissue cell similar </a:t>
            </a:r>
            <a:r>
              <a:rPr lang="en-US" sz="3200" dirty="0" smtClean="0">
                <a:latin typeface="Segoe UI" panose="020B0502040204020203" pitchFamily="34" charset="0"/>
                <a:cs typeface="Segoe UI" panose="020B0502040204020203" pitchFamily="34" charset="0"/>
              </a:rPr>
              <a:t>in function </a:t>
            </a:r>
            <a:r>
              <a:rPr lang="en-US" sz="3200" dirty="0">
                <a:latin typeface="Segoe UI" panose="020B0502040204020203" pitchFamily="34" charset="0"/>
                <a:cs typeface="Segoe UI" panose="020B0502040204020203" pitchFamily="34" charset="0"/>
              </a:rPr>
              <a:t>and biochemistry </a:t>
            </a:r>
            <a:r>
              <a:rPr lang="en-US" sz="3200" dirty="0" smtClean="0">
                <a:latin typeface="Segoe UI" panose="020B0502040204020203" pitchFamily="34" charset="0"/>
                <a:cs typeface="Segoe UI" panose="020B0502040204020203" pitchFamily="34" charset="0"/>
              </a:rPr>
              <a:t>to circulating</a:t>
            </a:r>
            <a:r>
              <a:rPr lang="en-US" sz="3200" dirty="0">
                <a:latin typeface="Segoe UI" panose="020B0502040204020203" pitchFamily="34" charset="0"/>
                <a:cs typeface="Segoe UI" panose="020B0502040204020203" pitchFamily="34" charset="0"/>
              </a:rPr>
              <a:t> </a:t>
            </a:r>
            <a:r>
              <a:rPr lang="en-US" sz="3200" dirty="0" smtClean="0">
                <a:latin typeface="Segoe UI" panose="020B0502040204020203" pitchFamily="34" charset="0"/>
                <a:cs typeface="Segoe UI" panose="020B0502040204020203" pitchFamily="34" charset="0"/>
              </a:rPr>
              <a:t>basophil</a:t>
            </a:r>
            <a:endParaRPr lang="en-US" sz="3200" dirty="0">
              <a:latin typeface="Segoe UI" panose="020B0502040204020203" pitchFamily="34" charset="0"/>
              <a:cs typeface="Segoe UI" panose="020B0502040204020203" pitchFamily="34" charset="0"/>
            </a:endParaRPr>
          </a:p>
          <a:p>
            <a:pPr marL="0" indent="0">
              <a:buNone/>
            </a:pPr>
            <a:r>
              <a:rPr lang="en-US" sz="3200" dirty="0">
                <a:latin typeface="Segoe UI" panose="020B0502040204020203" pitchFamily="34" charset="0"/>
                <a:cs typeface="Segoe UI" panose="020B0502040204020203" pitchFamily="34" charset="0"/>
              </a:rPr>
              <a:t>• Similar in appearance to circulating </a:t>
            </a:r>
            <a:r>
              <a:rPr lang="en-US" sz="3200" dirty="0" smtClean="0">
                <a:latin typeface="Segoe UI" panose="020B0502040204020203" pitchFamily="34" charset="0"/>
                <a:cs typeface="Segoe UI" panose="020B0502040204020203" pitchFamily="34" charset="0"/>
              </a:rPr>
              <a:t>cell except </a:t>
            </a:r>
            <a:r>
              <a:rPr lang="en-US" sz="3200" dirty="0">
                <a:latin typeface="Segoe UI" panose="020B0502040204020203" pitchFamily="34" charset="0"/>
                <a:cs typeface="Segoe UI" panose="020B0502040204020203" pitchFamily="34" charset="0"/>
              </a:rPr>
              <a:t>the nucleus is round</a:t>
            </a:r>
          </a:p>
          <a:p>
            <a:pPr marL="0" indent="0">
              <a:buNone/>
            </a:pPr>
            <a:r>
              <a:rPr lang="en-US" sz="3200" dirty="0">
                <a:latin typeface="Segoe UI" panose="020B0502040204020203" pitchFamily="34" charset="0"/>
                <a:cs typeface="Segoe UI" panose="020B0502040204020203" pitchFamily="34" charset="0"/>
              </a:rPr>
              <a:t>• Seen widely scattered through </a:t>
            </a:r>
            <a:r>
              <a:rPr lang="en-US" sz="3200" dirty="0" smtClean="0">
                <a:latin typeface="Segoe UI" panose="020B0502040204020203" pitchFamily="34" charset="0"/>
                <a:cs typeface="Segoe UI" panose="020B0502040204020203" pitchFamily="34" charset="0"/>
              </a:rPr>
              <a:t>connective tissue </a:t>
            </a:r>
            <a:r>
              <a:rPr lang="en-US" sz="3200" dirty="0">
                <a:latin typeface="Segoe UI" panose="020B0502040204020203" pitchFamily="34" charset="0"/>
                <a:cs typeface="Segoe UI" panose="020B0502040204020203" pitchFamily="34" charset="0"/>
              </a:rPr>
              <a:t>of various organs (BM, </a:t>
            </a:r>
            <a:r>
              <a:rPr lang="en-US" sz="3200" dirty="0" smtClean="0">
                <a:latin typeface="Segoe UI" panose="020B0502040204020203" pitchFamily="34" charset="0"/>
                <a:cs typeface="Segoe UI" panose="020B0502040204020203" pitchFamily="34" charset="0"/>
              </a:rPr>
              <a:t>mucosal areas </a:t>
            </a:r>
            <a:r>
              <a:rPr lang="en-US" sz="3200" dirty="0">
                <a:latin typeface="Segoe UI" panose="020B0502040204020203" pitchFamily="34" charset="0"/>
                <a:cs typeface="Segoe UI" panose="020B0502040204020203" pitchFamily="34" charset="0"/>
              </a:rPr>
              <a:t>of serous membranes</a:t>
            </a:r>
            <a:r>
              <a:rPr lang="en-US" sz="3200" dirty="0" smtClean="0">
                <a:latin typeface="Segoe UI" panose="020B0502040204020203" pitchFamily="34" charset="0"/>
                <a:cs typeface="Segoe UI" panose="020B0502040204020203" pitchFamily="34" charset="0"/>
              </a:rPr>
              <a:t>).</a:t>
            </a:r>
            <a:endParaRPr lang="en-US" sz="3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271554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DC6E8-FB88-BA4D-969D-EB71CE9CAF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E088B6-BFC6-B23B-7D6C-A1E422822609}"/>
              </a:ext>
            </a:extLst>
          </p:cNvPr>
          <p:cNvSpPr>
            <a:spLocks noGrp="1"/>
          </p:cNvSpPr>
          <p:nvPr>
            <p:ph type="title"/>
          </p:nvPr>
        </p:nvSpPr>
        <p:spPr>
          <a:xfrm>
            <a:off x="457200" y="289367"/>
            <a:ext cx="8229600" cy="1143000"/>
          </a:xfrm>
        </p:spPr>
        <p:txBody>
          <a:bodyPr/>
          <a:lstStyle/>
          <a:p>
            <a:r>
              <a:rPr lang="en-US" sz="3600" b="1" dirty="0">
                <a:latin typeface="Segoe UI" panose="020B0502040204020203" pitchFamily="34" charset="0"/>
                <a:cs typeface="Segoe UI" panose="020B0502040204020203" pitchFamily="34" charset="0"/>
              </a:rPr>
              <a:t>Myeloid </a:t>
            </a:r>
            <a:r>
              <a:rPr lang="en-US" sz="3600" b="1" dirty="0" smtClean="0">
                <a:latin typeface="Segoe UI" panose="020B0502040204020203" pitchFamily="34" charset="0"/>
                <a:cs typeface="Segoe UI" panose="020B0502040204020203" pitchFamily="34" charset="0"/>
              </a:rPr>
              <a:t>Maturation</a:t>
            </a:r>
            <a:endParaRPr lang="en-US" sz="3600" dirty="0"/>
          </a:p>
        </p:txBody>
      </p:sp>
      <p:sp>
        <p:nvSpPr>
          <p:cNvPr id="3" name="Content Placeholder 2">
            <a:extLst>
              <a:ext uri="{FF2B5EF4-FFF2-40B4-BE49-F238E27FC236}">
                <a16:creationId xmlns:a16="http://schemas.microsoft.com/office/drawing/2014/main" id="{1B31EC2F-3BD7-B236-C567-057C656A34D6}"/>
              </a:ext>
            </a:extLst>
          </p:cNvPr>
          <p:cNvSpPr>
            <a:spLocks noGrp="1"/>
          </p:cNvSpPr>
          <p:nvPr>
            <p:ph sz="half" idx="1"/>
          </p:nvPr>
        </p:nvSpPr>
        <p:spPr>
          <a:xfrm>
            <a:off x="457200" y="1791183"/>
            <a:ext cx="8229600" cy="4454525"/>
          </a:xfrm>
        </p:spPr>
        <p:txBody>
          <a:bodyPr/>
          <a:lstStyle/>
          <a:p>
            <a:pPr marL="0" indent="0">
              <a:buNone/>
            </a:pPr>
            <a:r>
              <a:rPr lang="en-US" sz="2400" dirty="0">
                <a:latin typeface="Segoe UI" panose="020B0502040204020203" pitchFamily="34" charset="0"/>
                <a:cs typeface="Segoe UI" panose="020B0502040204020203" pitchFamily="34" charset="0"/>
              </a:rPr>
              <a:t>MONOCYTE- general</a:t>
            </a:r>
          </a:p>
          <a:p>
            <a:pPr marL="0" indent="0">
              <a:buNone/>
            </a:pPr>
            <a:r>
              <a:rPr lang="en-US" sz="2400" dirty="0">
                <a:latin typeface="Segoe UI" panose="020B0502040204020203" pitchFamily="34" charset="0"/>
                <a:cs typeface="Segoe UI" panose="020B0502040204020203" pitchFamily="34" charset="0"/>
              </a:rPr>
              <a:t>- No reserve pool; released from the BM </a:t>
            </a:r>
            <a:r>
              <a:rPr lang="en-US" sz="2400" dirty="0" smtClean="0">
                <a:latin typeface="Segoe UI" panose="020B0502040204020203" pitchFamily="34" charset="0"/>
                <a:cs typeface="Segoe UI" panose="020B0502040204020203" pitchFamily="34" charset="0"/>
              </a:rPr>
              <a:t>within a </a:t>
            </a:r>
            <a:r>
              <a:rPr lang="en-US" sz="2400" dirty="0">
                <a:latin typeface="Segoe UI" panose="020B0502040204020203" pitchFamily="34" charset="0"/>
                <a:cs typeface="Segoe UI" panose="020B0502040204020203" pitchFamily="34" charset="0"/>
              </a:rPr>
              <a:t>day</a:t>
            </a:r>
          </a:p>
          <a:p>
            <a:pPr marL="0" indent="0">
              <a:buNone/>
            </a:pPr>
            <a:r>
              <a:rPr lang="en-US" sz="2400" dirty="0">
                <a:latin typeface="Segoe UI" panose="020B0502040204020203" pitchFamily="34" charset="0"/>
                <a:cs typeface="Segoe UI" panose="020B0502040204020203" pitchFamily="34" charset="0"/>
              </a:rPr>
              <a:t>- In PB, there is a circulating pool and </a:t>
            </a:r>
            <a:r>
              <a:rPr lang="en-US" sz="2400" dirty="0" smtClean="0">
                <a:latin typeface="Segoe UI" panose="020B0502040204020203" pitchFamily="34" charset="0"/>
                <a:cs typeface="Segoe UI" panose="020B0502040204020203" pitchFamily="34" charset="0"/>
              </a:rPr>
              <a:t>a marginal </a:t>
            </a:r>
            <a:r>
              <a:rPr lang="en-US" sz="2400" dirty="0">
                <a:latin typeface="Segoe UI" panose="020B0502040204020203" pitchFamily="34" charset="0"/>
                <a:cs typeface="Segoe UI" panose="020B0502040204020203" pitchFamily="34" charset="0"/>
              </a:rPr>
              <a:t>pool (marginal is 3X size of circulating)</a:t>
            </a:r>
          </a:p>
          <a:p>
            <a:pPr marL="0" indent="0">
              <a:buNone/>
            </a:pPr>
            <a:r>
              <a:rPr lang="en-US" sz="2400" dirty="0">
                <a:latin typeface="Segoe UI" panose="020B0502040204020203" pitchFamily="34" charset="0"/>
                <a:cs typeface="Segoe UI" panose="020B0502040204020203" pitchFamily="34" charset="0"/>
              </a:rPr>
              <a:t>- In PB 12-14 hours before entering tissue</a:t>
            </a:r>
          </a:p>
          <a:p>
            <a:pPr marL="0" indent="0">
              <a:buNone/>
            </a:pPr>
            <a:r>
              <a:rPr lang="en-US" sz="2400" dirty="0">
                <a:latin typeface="Segoe UI" panose="020B0502040204020203" pitchFamily="34" charset="0"/>
                <a:cs typeface="Segoe UI" panose="020B0502040204020203" pitchFamily="34" charset="0"/>
              </a:rPr>
              <a:t>- Once in tissue monocytes become </a:t>
            </a:r>
            <a:r>
              <a:rPr lang="en-US" sz="2400" dirty="0" smtClean="0">
                <a:latin typeface="Segoe UI" panose="020B0502040204020203" pitchFamily="34" charset="0"/>
                <a:cs typeface="Segoe UI" panose="020B0502040204020203" pitchFamily="34" charset="0"/>
              </a:rPr>
              <a:t>tissue macrophages </a:t>
            </a:r>
            <a:r>
              <a:rPr lang="en-US" sz="2400" dirty="0">
                <a:latin typeface="Segoe UI" panose="020B0502040204020203" pitchFamily="34" charset="0"/>
                <a:cs typeface="Segoe UI" panose="020B0502040204020203" pitchFamily="34" charset="0"/>
              </a:rPr>
              <a:t>and can live months to </a:t>
            </a:r>
            <a:r>
              <a:rPr lang="en-US" sz="2400" dirty="0" smtClean="0">
                <a:latin typeface="Segoe UI" panose="020B0502040204020203" pitchFamily="34" charset="0"/>
                <a:cs typeface="Segoe UI" panose="020B0502040204020203" pitchFamily="34" charset="0"/>
              </a:rPr>
              <a:t>years; both </a:t>
            </a:r>
            <a:r>
              <a:rPr lang="en-US" sz="2400" dirty="0">
                <a:latin typeface="Segoe UI" panose="020B0502040204020203" pitchFamily="34" charset="0"/>
                <a:cs typeface="Segoe UI" panose="020B0502040204020203" pitchFamily="34" charset="0"/>
              </a:rPr>
              <a:t>cells (monocyte and macrophage) are</a:t>
            </a:r>
          </a:p>
          <a:p>
            <a:pPr marL="0" indent="0">
              <a:buNone/>
            </a:pPr>
            <a:r>
              <a:rPr lang="en-US" sz="2400" dirty="0">
                <a:latin typeface="Segoe UI" panose="020B0502040204020203" pitchFamily="34" charset="0"/>
                <a:cs typeface="Segoe UI" panose="020B0502040204020203" pitchFamily="34" charset="0"/>
              </a:rPr>
              <a:t>part of the Mononuclear Phagocytic </a:t>
            </a:r>
            <a:r>
              <a:rPr lang="en-US" sz="2400" dirty="0" smtClean="0">
                <a:latin typeface="Segoe UI" panose="020B0502040204020203" pitchFamily="34" charset="0"/>
                <a:cs typeface="Segoe UI" panose="020B0502040204020203" pitchFamily="34" charset="0"/>
              </a:rPr>
              <a:t>System.</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229660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375EA-DD87-D5EA-B273-8DE1C2DC17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66E049-DACE-CC6C-D16F-5F8C2D3D0860}"/>
              </a:ext>
            </a:extLst>
          </p:cNvPr>
          <p:cNvSpPr>
            <a:spLocks noGrp="1"/>
          </p:cNvSpPr>
          <p:nvPr>
            <p:ph type="title"/>
          </p:nvPr>
        </p:nvSpPr>
        <p:spPr>
          <a:xfrm>
            <a:off x="457200" y="289367"/>
            <a:ext cx="8229600" cy="1143000"/>
          </a:xfrm>
        </p:spPr>
        <p:txBody>
          <a:bodyPr/>
          <a:lstStyle/>
          <a:p>
            <a:r>
              <a:rPr lang="en-US" sz="3600" b="1" dirty="0">
                <a:latin typeface="Segoe UI" panose="020B0502040204020203" pitchFamily="34" charset="0"/>
                <a:cs typeface="Segoe UI" panose="020B0502040204020203" pitchFamily="34" charset="0"/>
              </a:rPr>
              <a:t>Myeloid maturation</a:t>
            </a:r>
            <a:endParaRPr lang="en-US" sz="3600" dirty="0"/>
          </a:p>
        </p:txBody>
      </p:sp>
      <p:sp>
        <p:nvSpPr>
          <p:cNvPr id="3" name="Content Placeholder 2">
            <a:extLst>
              <a:ext uri="{FF2B5EF4-FFF2-40B4-BE49-F238E27FC236}">
                <a16:creationId xmlns:a16="http://schemas.microsoft.com/office/drawing/2014/main" id="{88CA65A8-79E0-AB85-5B81-5A62E18155E6}"/>
              </a:ext>
            </a:extLst>
          </p:cNvPr>
          <p:cNvSpPr>
            <a:spLocks noGrp="1"/>
          </p:cNvSpPr>
          <p:nvPr>
            <p:ph sz="half" idx="1"/>
          </p:nvPr>
        </p:nvSpPr>
        <p:spPr>
          <a:xfrm>
            <a:off x="457200" y="1791183"/>
            <a:ext cx="8229600" cy="4454525"/>
          </a:xfrm>
        </p:spPr>
        <p:txBody>
          <a:bodyPr/>
          <a:lstStyle/>
          <a:p>
            <a:pPr marL="0" indent="0">
              <a:buNone/>
            </a:pPr>
            <a:r>
              <a:rPr lang="en-US" sz="2000" dirty="0"/>
              <a:t>• MONOCYTE FUNCTION:</a:t>
            </a:r>
          </a:p>
          <a:p>
            <a:pPr marL="0" indent="0">
              <a:buNone/>
            </a:pPr>
            <a:r>
              <a:rPr lang="en-US" sz="2000" dirty="0"/>
              <a:t>- Phagocytosis - protects the body</a:t>
            </a:r>
          </a:p>
          <a:p>
            <a:pPr marL="0" indent="0">
              <a:buNone/>
            </a:pPr>
            <a:r>
              <a:rPr lang="en-US" sz="2000" dirty="0"/>
              <a:t>- Helps the neutrophil; after the neutrophil </a:t>
            </a:r>
            <a:r>
              <a:rPr lang="en-US" sz="2000" dirty="0" smtClean="0"/>
              <a:t>numbers increase in infections</a:t>
            </a:r>
            <a:r>
              <a:rPr lang="en-US" sz="2000" dirty="0"/>
              <a:t>, the monocyte numbers tend </a:t>
            </a:r>
            <a:r>
              <a:rPr lang="en-US" sz="2000" dirty="0" smtClean="0"/>
              <a:t>to rise </a:t>
            </a:r>
            <a:r>
              <a:rPr lang="en-US" sz="2000" dirty="0"/>
              <a:t>(garbage disposals of the body)</a:t>
            </a:r>
          </a:p>
          <a:p>
            <a:pPr marL="0" indent="0">
              <a:buNone/>
            </a:pPr>
            <a:r>
              <a:rPr lang="en-US" sz="2000" dirty="0"/>
              <a:t>- Role in processing antigens for the lymphocytes </a:t>
            </a:r>
            <a:r>
              <a:rPr lang="en-US" sz="2000" dirty="0" smtClean="0"/>
              <a:t>to recognize </a:t>
            </a:r>
            <a:r>
              <a:rPr lang="en-US" sz="2000" dirty="0"/>
              <a:t>and transform for future reactions</a:t>
            </a:r>
          </a:p>
          <a:p>
            <a:pPr marL="0" indent="0">
              <a:buNone/>
            </a:pPr>
            <a:r>
              <a:rPr lang="en-US" sz="2000" dirty="0"/>
              <a:t>- Antitumor agent for surveillance &amp; self or </a:t>
            </a:r>
            <a:r>
              <a:rPr lang="en-US" sz="2000" dirty="0" smtClean="0"/>
              <a:t>non-self recognition</a:t>
            </a:r>
            <a:endParaRPr lang="en-US" sz="2000" dirty="0"/>
          </a:p>
          <a:p>
            <a:pPr marL="0" indent="0">
              <a:buNone/>
            </a:pPr>
            <a:r>
              <a:rPr lang="en-US" sz="2000" dirty="0"/>
              <a:t>- Produces and secretes various </a:t>
            </a:r>
            <a:r>
              <a:rPr lang="en-US" sz="2000" dirty="0" smtClean="0"/>
              <a:t>substances: lysosomes</a:t>
            </a:r>
            <a:r>
              <a:rPr lang="en-US" sz="2000" dirty="0"/>
              <a:t>, </a:t>
            </a:r>
            <a:r>
              <a:rPr lang="en-US" sz="2000" dirty="0" smtClean="0"/>
              <a:t>CSF, thromboplastin</a:t>
            </a:r>
            <a:r>
              <a:rPr lang="en-US" sz="2000" dirty="0"/>
              <a:t>, platelet </a:t>
            </a:r>
            <a:r>
              <a:rPr lang="en-US" sz="2000" dirty="0" smtClean="0"/>
              <a:t>activating substances</a:t>
            </a:r>
            <a:r>
              <a:rPr lang="en-US" sz="2000" dirty="0"/>
              <a:t>, and </a:t>
            </a:r>
            <a:r>
              <a:rPr lang="en-US" sz="2000" dirty="0" smtClean="0"/>
              <a:t>complement.</a:t>
            </a:r>
            <a:endParaRPr lang="en-US" sz="2000" dirty="0"/>
          </a:p>
        </p:txBody>
      </p:sp>
    </p:spTree>
    <p:extLst>
      <p:ext uri="{BB962C8B-B14F-4D97-AF65-F5344CB8AC3E}">
        <p14:creationId xmlns:p14="http://schemas.microsoft.com/office/powerpoint/2010/main" val="39015514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897C7-1D2E-E2EF-9BDC-78BAE1BC7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265B81-EA68-2D27-CC58-40AD7FD60A15}"/>
              </a:ext>
            </a:extLst>
          </p:cNvPr>
          <p:cNvSpPr>
            <a:spLocks noGrp="1"/>
          </p:cNvSpPr>
          <p:nvPr>
            <p:ph type="title"/>
          </p:nvPr>
        </p:nvSpPr>
        <p:spPr>
          <a:xfrm>
            <a:off x="457200" y="289367"/>
            <a:ext cx="8229600" cy="1143000"/>
          </a:xfrm>
        </p:spPr>
        <p:txBody>
          <a:bodyPr/>
          <a:lstStyle/>
          <a:p>
            <a:r>
              <a:rPr lang="en-US" sz="3600" b="1" dirty="0">
                <a:latin typeface="Segoe UI" panose="020B0502040204020203" pitchFamily="34" charset="0"/>
                <a:cs typeface="Segoe UI" panose="020B0502040204020203" pitchFamily="34" charset="0"/>
              </a:rPr>
              <a:t>Myeloid maturation</a:t>
            </a:r>
            <a:endParaRPr lang="en-US" sz="3600" dirty="0"/>
          </a:p>
        </p:txBody>
      </p:sp>
      <p:sp>
        <p:nvSpPr>
          <p:cNvPr id="3" name="Content Placeholder 2">
            <a:extLst>
              <a:ext uri="{FF2B5EF4-FFF2-40B4-BE49-F238E27FC236}">
                <a16:creationId xmlns:a16="http://schemas.microsoft.com/office/drawing/2014/main" id="{C39CB66C-7603-3BC0-2748-06D7D42E5AAC}"/>
              </a:ext>
            </a:extLst>
          </p:cNvPr>
          <p:cNvSpPr>
            <a:spLocks noGrp="1"/>
          </p:cNvSpPr>
          <p:nvPr>
            <p:ph sz="half" idx="1"/>
          </p:nvPr>
        </p:nvSpPr>
        <p:spPr>
          <a:xfrm>
            <a:off x="457200" y="1519177"/>
            <a:ext cx="8229600" cy="4454525"/>
          </a:xfrm>
        </p:spPr>
        <p:txBody>
          <a:bodyPr/>
          <a:lstStyle/>
          <a:p>
            <a:pPr marL="0" indent="0">
              <a:buNone/>
            </a:pPr>
            <a:r>
              <a:rPr lang="en-US" sz="2000" dirty="0"/>
              <a:t>• MONOCYTE MATURATION</a:t>
            </a:r>
          </a:p>
          <a:p>
            <a:pPr marL="0" indent="0">
              <a:buNone/>
            </a:pPr>
            <a:r>
              <a:rPr lang="en-US" sz="2000" dirty="0"/>
              <a:t>- </a:t>
            </a:r>
            <a:r>
              <a:rPr lang="en-US" sz="2000" b="1" dirty="0"/>
              <a:t>Monoblast</a:t>
            </a:r>
          </a:p>
          <a:p>
            <a:pPr marL="0" indent="0">
              <a:buNone/>
            </a:pPr>
            <a:r>
              <a:rPr lang="en-US" sz="2000" dirty="0"/>
              <a:t>• Size-12-20uM</a:t>
            </a:r>
          </a:p>
          <a:p>
            <a:pPr marL="0" indent="0">
              <a:buNone/>
            </a:pPr>
            <a:r>
              <a:rPr lang="en-US" sz="2000" dirty="0"/>
              <a:t>• Nucleus - round to oval, </a:t>
            </a:r>
            <a:r>
              <a:rPr lang="en-US" sz="2000" dirty="0" smtClean="0"/>
              <a:t>central/eccentrically placed</a:t>
            </a:r>
            <a:r>
              <a:rPr lang="en-US" sz="2000" dirty="0"/>
              <a:t>, slight indentation</a:t>
            </a:r>
          </a:p>
          <a:p>
            <a:pPr marL="0" indent="0">
              <a:buNone/>
            </a:pPr>
            <a:r>
              <a:rPr lang="en-US" sz="2000" dirty="0"/>
              <a:t>- Pale blue to red-purple</a:t>
            </a:r>
          </a:p>
          <a:p>
            <a:pPr marL="0" indent="0">
              <a:buNone/>
            </a:pPr>
            <a:r>
              <a:rPr lang="en-US" sz="2000" dirty="0"/>
              <a:t>- Chromatin - fine and lacey</a:t>
            </a:r>
          </a:p>
          <a:p>
            <a:pPr marL="0" indent="0">
              <a:buNone/>
            </a:pPr>
            <a:r>
              <a:rPr lang="en-US" sz="2000" dirty="0"/>
              <a:t>- Nucleoli 1-3, large and prominent</a:t>
            </a:r>
          </a:p>
          <a:p>
            <a:pPr marL="0" indent="0">
              <a:buNone/>
            </a:pPr>
            <a:r>
              <a:rPr lang="en-US" sz="2000" dirty="0"/>
              <a:t>• Cytoplasm - Regular border, moderate in </a:t>
            </a:r>
            <a:r>
              <a:rPr lang="en-US" sz="2000" dirty="0" smtClean="0"/>
              <a:t>amount, deep blue, homogeneous</a:t>
            </a:r>
            <a:r>
              <a:rPr lang="en-US" sz="2000" dirty="0"/>
              <a:t>, agranular </a:t>
            </a:r>
            <a:r>
              <a:rPr lang="en-US" sz="2000" dirty="0" smtClean="0"/>
              <a:t>(without granules</a:t>
            </a:r>
            <a:r>
              <a:rPr lang="en-US" sz="2000" dirty="0"/>
              <a:t>)</a:t>
            </a:r>
          </a:p>
          <a:p>
            <a:pPr marL="0" indent="0">
              <a:buNone/>
            </a:pPr>
            <a:r>
              <a:rPr lang="en-US" sz="2000" dirty="0"/>
              <a:t>• Similar to Myeloblast- some think it is the same cell</a:t>
            </a:r>
            <a:r>
              <a:rPr lang="en-US" sz="2000" dirty="0" smtClean="0"/>
              <a:t>.(</a:t>
            </a:r>
            <a:r>
              <a:rPr lang="en-US" sz="2000" dirty="0"/>
              <a:t>Slide </a:t>
            </a:r>
            <a:r>
              <a:rPr lang="en-US" sz="2000" dirty="0" smtClean="0"/>
              <a:t>#4)</a:t>
            </a:r>
            <a:endParaRPr lang="en-US" sz="2000" dirty="0"/>
          </a:p>
        </p:txBody>
      </p:sp>
    </p:spTree>
    <p:extLst>
      <p:ext uri="{BB962C8B-B14F-4D97-AF65-F5344CB8AC3E}">
        <p14:creationId xmlns:p14="http://schemas.microsoft.com/office/powerpoint/2010/main" val="545834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CEBED-5FFC-C6F2-61BA-063F6EFD04C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E35C391-B127-A199-8522-404F92160915}"/>
              </a:ext>
            </a:extLst>
          </p:cNvPr>
          <p:cNvSpPr>
            <a:spLocks noGrp="1"/>
          </p:cNvSpPr>
          <p:nvPr>
            <p:ph type="title"/>
          </p:nvPr>
        </p:nvSpPr>
        <p:spPr/>
        <p:txBody>
          <a:bodyPr/>
          <a:lstStyle/>
          <a:p>
            <a:r>
              <a:rPr lang="en-US" b="1" dirty="0" smtClean="0">
                <a:latin typeface="Segoe UI" panose="020B0502040204020203" pitchFamily="34" charset="0"/>
                <a:cs typeface="Segoe UI" panose="020B0502040204020203" pitchFamily="34" charset="0"/>
              </a:rPr>
              <a:t>Monoblast</a:t>
            </a:r>
            <a:endParaRPr lang="en-US" b="1" dirty="0">
              <a:latin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2"/>
          <a:stretch>
            <a:fillRect/>
          </a:stretch>
        </p:blipFill>
        <p:spPr>
          <a:xfrm>
            <a:off x="3861551" y="1509204"/>
            <a:ext cx="5133008" cy="3838851"/>
          </a:xfrm>
          <a:prstGeom prst="rect">
            <a:avLst/>
          </a:prstGeom>
        </p:spPr>
      </p:pic>
      <p:pic>
        <p:nvPicPr>
          <p:cNvPr id="2" name="Picture 1"/>
          <p:cNvPicPr>
            <a:picLocks noChangeAspect="1"/>
          </p:cNvPicPr>
          <p:nvPr/>
        </p:nvPicPr>
        <p:blipFill>
          <a:blip r:embed="rId3"/>
          <a:stretch>
            <a:fillRect/>
          </a:stretch>
        </p:blipFill>
        <p:spPr>
          <a:xfrm>
            <a:off x="353801" y="1509204"/>
            <a:ext cx="3507750" cy="3838851"/>
          </a:xfrm>
          <a:prstGeom prst="rect">
            <a:avLst/>
          </a:prstGeom>
        </p:spPr>
      </p:pic>
    </p:spTree>
    <p:extLst>
      <p:ext uri="{BB962C8B-B14F-4D97-AF65-F5344CB8AC3E}">
        <p14:creationId xmlns:p14="http://schemas.microsoft.com/office/powerpoint/2010/main" val="22430395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Segoe UI" panose="020B0502040204020203" pitchFamily="34" charset="0"/>
                <a:cs typeface="Segoe UI" panose="020B0502040204020203" pitchFamily="34" charset="0"/>
              </a:rPr>
              <a:t>LEUKOPOIESIS</a:t>
            </a:r>
            <a:endParaRPr lang="en-US" dirty="0"/>
          </a:p>
        </p:txBody>
      </p:sp>
      <p:sp>
        <p:nvSpPr>
          <p:cNvPr id="3" name="Content Placeholder 2"/>
          <p:cNvSpPr>
            <a:spLocks noGrp="1"/>
          </p:cNvSpPr>
          <p:nvPr>
            <p:ph sz="half" idx="1"/>
          </p:nvPr>
        </p:nvSpPr>
        <p:spPr>
          <a:xfrm>
            <a:off x="457200" y="1231900"/>
            <a:ext cx="8305060" cy="4454525"/>
          </a:xfrm>
        </p:spPr>
        <p:txBody>
          <a:bodyPr/>
          <a:lstStyle/>
          <a:p>
            <a:pPr>
              <a:buFont typeface="Wingdings" panose="05000000000000000000" pitchFamily="2" charset="2"/>
              <a:buChar char="Ø"/>
            </a:pPr>
            <a:r>
              <a:rPr lang="en-US" dirty="0">
                <a:latin typeface="Segoe UI" panose="020B0502040204020203" pitchFamily="34" charset="0"/>
                <a:cs typeface="Segoe UI" panose="020B0502040204020203" pitchFamily="34" charset="0"/>
                <a:sym typeface="Wingdings" panose="05000000000000000000" pitchFamily="2" charset="2"/>
              </a:rPr>
              <a:t>Leukopoiesis – production of leucocyte(s)  white blood cells (WBCs)</a:t>
            </a:r>
          </a:p>
          <a:p>
            <a:pPr>
              <a:buFont typeface="Wingdings" panose="05000000000000000000" pitchFamily="2" charset="2"/>
              <a:buChar char="Ø"/>
            </a:pPr>
            <a:r>
              <a:rPr lang="en-US" dirty="0">
                <a:latin typeface="Segoe UI" panose="020B0502040204020203" pitchFamily="34" charset="0"/>
                <a:cs typeface="Segoe UI" panose="020B0502040204020203" pitchFamily="34" charset="0"/>
                <a:sym typeface="Wingdings" panose="05000000000000000000" pitchFamily="2" charset="2"/>
              </a:rPr>
              <a:t>Origin – from pluripotent stem cells</a:t>
            </a:r>
          </a:p>
          <a:p>
            <a:pPr lvl="1"/>
            <a:r>
              <a:rPr lang="en-US" dirty="0">
                <a:latin typeface="Segoe UI" panose="020B0502040204020203" pitchFamily="34" charset="0"/>
                <a:cs typeface="Segoe UI" panose="020B0502040204020203" pitchFamily="34" charset="0"/>
                <a:sym typeface="Wingdings" panose="05000000000000000000" pitchFamily="2" charset="2"/>
              </a:rPr>
              <a:t>Myeloid stem cell</a:t>
            </a:r>
          </a:p>
          <a:p>
            <a:pPr lvl="2"/>
            <a:r>
              <a:rPr lang="en-US" dirty="0">
                <a:latin typeface="Segoe UI" panose="020B0502040204020203" pitchFamily="34" charset="0"/>
                <a:cs typeface="Segoe UI" panose="020B0502040204020203" pitchFamily="34" charset="0"/>
                <a:sym typeface="Wingdings" panose="05000000000000000000" pitchFamily="2" charset="2"/>
              </a:rPr>
              <a:t>Granulocyte macrophage line (neutrophils, eosinophiles, basophils, monocytes, erythrocytes, and platelets).</a:t>
            </a:r>
          </a:p>
          <a:p>
            <a:pPr lvl="2"/>
            <a:r>
              <a:rPr lang="en-US" dirty="0">
                <a:latin typeface="Segoe UI" panose="020B0502040204020203" pitchFamily="34" charset="0"/>
                <a:cs typeface="Segoe UI" panose="020B0502040204020203" pitchFamily="34" charset="0"/>
                <a:sym typeface="Wingdings" panose="05000000000000000000" pitchFamily="2" charset="2"/>
              </a:rPr>
              <a:t>Lymphoid stem cell.</a:t>
            </a:r>
          </a:p>
          <a:p>
            <a:pPr lvl="1"/>
            <a:endParaRPr lang="en-US" dirty="0">
              <a:sym typeface="Wingdings" panose="05000000000000000000" pitchFamily="2" charset="2"/>
            </a:endParaRPr>
          </a:p>
        </p:txBody>
      </p:sp>
    </p:spTree>
    <p:extLst>
      <p:ext uri="{BB962C8B-B14F-4D97-AF65-F5344CB8AC3E}">
        <p14:creationId xmlns:p14="http://schemas.microsoft.com/office/powerpoint/2010/main" val="2141199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5264C-0310-4520-E435-3BF22F864A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C40CEB-9636-5767-AB6A-A7915FCE67C0}"/>
              </a:ext>
            </a:extLst>
          </p:cNvPr>
          <p:cNvSpPr>
            <a:spLocks noGrp="1"/>
          </p:cNvSpPr>
          <p:nvPr>
            <p:ph type="title"/>
          </p:nvPr>
        </p:nvSpPr>
        <p:spPr>
          <a:xfrm>
            <a:off x="457200" y="289367"/>
            <a:ext cx="8229600" cy="1143000"/>
          </a:xfrm>
        </p:spPr>
        <p:txBody>
          <a:bodyPr/>
          <a:lstStyle/>
          <a:p>
            <a:r>
              <a:rPr lang="en-US" sz="3600" b="1" dirty="0">
                <a:latin typeface="Segoe UI" panose="020B0502040204020203" pitchFamily="34" charset="0"/>
                <a:cs typeface="Segoe UI" panose="020B0502040204020203" pitchFamily="34" charset="0"/>
              </a:rPr>
              <a:t>Myeloid maturation</a:t>
            </a:r>
            <a:endParaRPr lang="en-US" sz="3600" dirty="0"/>
          </a:p>
        </p:txBody>
      </p:sp>
      <p:sp>
        <p:nvSpPr>
          <p:cNvPr id="3" name="Content Placeholder 2">
            <a:extLst>
              <a:ext uri="{FF2B5EF4-FFF2-40B4-BE49-F238E27FC236}">
                <a16:creationId xmlns:a16="http://schemas.microsoft.com/office/drawing/2014/main" id="{0F5D0EEF-D5B4-F84F-83BD-1A14806FA505}"/>
              </a:ext>
            </a:extLst>
          </p:cNvPr>
          <p:cNvSpPr>
            <a:spLocks noGrp="1"/>
          </p:cNvSpPr>
          <p:nvPr>
            <p:ph sz="half" idx="1"/>
          </p:nvPr>
        </p:nvSpPr>
        <p:spPr>
          <a:xfrm>
            <a:off x="457200" y="1519177"/>
            <a:ext cx="8229600" cy="4454525"/>
          </a:xfrm>
        </p:spPr>
        <p:txBody>
          <a:bodyPr/>
          <a:lstStyle/>
          <a:p>
            <a:pPr marL="0" indent="0">
              <a:buNone/>
            </a:pPr>
            <a:r>
              <a:rPr lang="en-US" sz="2000" dirty="0"/>
              <a:t>MONOCYTE MATURATION</a:t>
            </a:r>
          </a:p>
          <a:p>
            <a:pPr marL="0" indent="0">
              <a:buNone/>
            </a:pPr>
            <a:r>
              <a:rPr lang="en-US" sz="2000" dirty="0"/>
              <a:t>- </a:t>
            </a:r>
            <a:r>
              <a:rPr lang="en-US" sz="2000" b="1" dirty="0"/>
              <a:t>Promonocyte</a:t>
            </a:r>
          </a:p>
          <a:p>
            <a:pPr marL="0" indent="0">
              <a:buNone/>
            </a:pPr>
            <a:r>
              <a:rPr lang="en-US" sz="2000" dirty="0"/>
              <a:t>• Size-14-18uM</a:t>
            </a:r>
          </a:p>
          <a:p>
            <a:pPr marL="0" indent="0">
              <a:buNone/>
            </a:pPr>
            <a:r>
              <a:rPr lang="en-US" sz="2000" dirty="0"/>
              <a:t>• Nucleus - large indentation, folding may </a:t>
            </a:r>
            <a:r>
              <a:rPr lang="en-US" sz="2000" dirty="0" smtClean="0"/>
              <a:t>be present</a:t>
            </a:r>
            <a:r>
              <a:rPr lang="en-US" sz="2000" dirty="0"/>
              <a:t>, pale red purple, chromatin </a:t>
            </a:r>
            <a:r>
              <a:rPr lang="en-US" sz="2000" dirty="0" smtClean="0"/>
              <a:t>slightly clumped </a:t>
            </a:r>
            <a:r>
              <a:rPr lang="en-US" sz="2000" dirty="0"/>
              <a:t>following contours of </a:t>
            </a:r>
            <a:r>
              <a:rPr lang="en-US" sz="2000" dirty="0" smtClean="0"/>
              <a:t>nucleus, nucleoli </a:t>
            </a:r>
            <a:r>
              <a:rPr lang="en-US" sz="2000" dirty="0"/>
              <a:t>0-2</a:t>
            </a:r>
          </a:p>
          <a:p>
            <a:pPr marL="0" indent="0">
              <a:buNone/>
            </a:pPr>
            <a:r>
              <a:rPr lang="en-US" sz="2000" dirty="0"/>
              <a:t>• Cytoplasm - moderate in amount with </a:t>
            </a:r>
            <a:r>
              <a:rPr lang="en-US" sz="2000" dirty="0" smtClean="0"/>
              <a:t>irregular border </a:t>
            </a:r>
            <a:r>
              <a:rPr lang="en-US" sz="2000" dirty="0"/>
              <a:t>(</a:t>
            </a:r>
            <a:r>
              <a:rPr lang="en-US" sz="2000" dirty="0" smtClean="0"/>
              <a:t>may infrequently </a:t>
            </a:r>
            <a:r>
              <a:rPr lang="en-US" sz="2000" dirty="0"/>
              <a:t>take part </a:t>
            </a:r>
            <a:r>
              <a:rPr lang="en-US" sz="2000" dirty="0" smtClean="0"/>
              <a:t>in phagocytosis</a:t>
            </a:r>
            <a:r>
              <a:rPr lang="en-US" sz="2000" dirty="0"/>
              <a:t>), blue-gray granules; very </a:t>
            </a:r>
            <a:r>
              <a:rPr lang="en-US" sz="2000" dirty="0" smtClean="0"/>
              <a:t>small fine </a:t>
            </a:r>
            <a:r>
              <a:rPr lang="en-US" sz="2000" dirty="0"/>
              <a:t>pink/red dust-like particles (ground glass)</a:t>
            </a:r>
          </a:p>
        </p:txBody>
      </p:sp>
    </p:spTree>
    <p:extLst>
      <p:ext uri="{BB962C8B-B14F-4D97-AF65-F5344CB8AC3E}">
        <p14:creationId xmlns:p14="http://schemas.microsoft.com/office/powerpoint/2010/main" val="8514164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1EA97-BAF8-0437-014B-2606DBCCF4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C89C16-9D17-90C0-44BD-43437A7969C5}"/>
              </a:ext>
            </a:extLst>
          </p:cNvPr>
          <p:cNvSpPr>
            <a:spLocks noGrp="1"/>
          </p:cNvSpPr>
          <p:nvPr>
            <p:ph type="title"/>
          </p:nvPr>
        </p:nvSpPr>
        <p:spPr>
          <a:xfrm>
            <a:off x="457200" y="289367"/>
            <a:ext cx="8229600" cy="1143000"/>
          </a:xfrm>
        </p:spPr>
        <p:txBody>
          <a:bodyPr/>
          <a:lstStyle/>
          <a:p>
            <a:r>
              <a:rPr lang="en-US" sz="3600" b="1" dirty="0" err="1" smtClean="0">
                <a:latin typeface="Segoe UI" panose="020B0502040204020203" pitchFamily="34" charset="0"/>
                <a:cs typeface="Segoe UI" panose="020B0502040204020203" pitchFamily="34" charset="0"/>
              </a:rPr>
              <a:t>Promonocyte</a:t>
            </a:r>
            <a:endParaRPr lang="en-US" sz="3600" dirty="0"/>
          </a:p>
        </p:txBody>
      </p:sp>
      <p:pic>
        <p:nvPicPr>
          <p:cNvPr id="4" name="Content Placeholder 3"/>
          <p:cNvPicPr>
            <a:picLocks noGrp="1" noChangeAspect="1"/>
          </p:cNvPicPr>
          <p:nvPr>
            <p:ph sz="half" idx="1"/>
          </p:nvPr>
        </p:nvPicPr>
        <p:blipFill>
          <a:blip r:embed="rId2"/>
          <a:stretch>
            <a:fillRect/>
          </a:stretch>
        </p:blipFill>
        <p:spPr>
          <a:xfrm>
            <a:off x="264156" y="1432367"/>
            <a:ext cx="4070322" cy="4454525"/>
          </a:xfrm>
          <a:prstGeom prst="rect">
            <a:avLst/>
          </a:prstGeom>
        </p:spPr>
      </p:pic>
      <p:pic>
        <p:nvPicPr>
          <p:cNvPr id="5" name="Picture 4"/>
          <p:cNvPicPr>
            <a:picLocks noChangeAspect="1"/>
          </p:cNvPicPr>
          <p:nvPr/>
        </p:nvPicPr>
        <p:blipFill>
          <a:blip r:embed="rId3"/>
          <a:stretch>
            <a:fillRect/>
          </a:stretch>
        </p:blipFill>
        <p:spPr>
          <a:xfrm>
            <a:off x="4334477" y="1432366"/>
            <a:ext cx="4720027" cy="4454525"/>
          </a:xfrm>
          <a:prstGeom prst="rect">
            <a:avLst/>
          </a:prstGeom>
        </p:spPr>
      </p:pic>
    </p:spTree>
    <p:extLst>
      <p:ext uri="{BB962C8B-B14F-4D97-AF65-F5344CB8AC3E}">
        <p14:creationId xmlns:p14="http://schemas.microsoft.com/office/powerpoint/2010/main" val="1528214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F1C2F-0A8A-FAB5-A8C1-280E9B00EE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3B0DC2-2B53-3127-3A27-933EF0F788A1}"/>
              </a:ext>
            </a:extLst>
          </p:cNvPr>
          <p:cNvSpPr>
            <a:spLocks noGrp="1"/>
          </p:cNvSpPr>
          <p:nvPr>
            <p:ph type="title"/>
          </p:nvPr>
        </p:nvSpPr>
        <p:spPr>
          <a:xfrm>
            <a:off x="457200" y="0"/>
            <a:ext cx="8229600" cy="1143000"/>
          </a:xfrm>
        </p:spPr>
        <p:txBody>
          <a:bodyPr/>
          <a:lstStyle/>
          <a:p>
            <a:r>
              <a:rPr lang="en-US" sz="3600" b="1" dirty="0">
                <a:latin typeface="Segoe UI" panose="020B0502040204020203" pitchFamily="34" charset="0"/>
                <a:cs typeface="Segoe UI" panose="020B0502040204020203" pitchFamily="34" charset="0"/>
              </a:rPr>
              <a:t>Myeloid maturation</a:t>
            </a:r>
            <a:endParaRPr lang="en-US" sz="3600" dirty="0"/>
          </a:p>
        </p:txBody>
      </p:sp>
      <p:sp>
        <p:nvSpPr>
          <p:cNvPr id="3" name="Content Placeholder 2">
            <a:extLst>
              <a:ext uri="{FF2B5EF4-FFF2-40B4-BE49-F238E27FC236}">
                <a16:creationId xmlns:a16="http://schemas.microsoft.com/office/drawing/2014/main" id="{ECCF3C68-3210-6663-19CC-122B03589520}"/>
              </a:ext>
            </a:extLst>
          </p:cNvPr>
          <p:cNvSpPr>
            <a:spLocks noGrp="1"/>
          </p:cNvSpPr>
          <p:nvPr>
            <p:ph sz="half" idx="1"/>
          </p:nvPr>
        </p:nvSpPr>
        <p:spPr>
          <a:xfrm>
            <a:off x="457200" y="865414"/>
            <a:ext cx="7609114" cy="4090308"/>
          </a:xfrm>
        </p:spPr>
        <p:txBody>
          <a:bodyPr/>
          <a:lstStyle/>
          <a:p>
            <a:pPr marL="0" indent="0">
              <a:buNone/>
            </a:pPr>
            <a:r>
              <a:rPr lang="en-US" sz="1800" dirty="0"/>
              <a:t>MONOCYTE - MATURE</a:t>
            </a:r>
          </a:p>
          <a:p>
            <a:pPr marL="0" indent="0">
              <a:buNone/>
            </a:pPr>
            <a:r>
              <a:rPr lang="en-US" sz="1800" dirty="0"/>
              <a:t>- N/C ratio = 1/1</a:t>
            </a:r>
          </a:p>
          <a:p>
            <a:pPr marL="0" indent="0">
              <a:buNone/>
            </a:pPr>
            <a:r>
              <a:rPr lang="en-US" sz="1800" dirty="0"/>
              <a:t>- Size 12-20uM, larger than a neutrophil (which </a:t>
            </a:r>
            <a:r>
              <a:rPr lang="en-US" sz="1800" dirty="0" err="1"/>
              <a:t>ave</a:t>
            </a:r>
            <a:r>
              <a:rPr lang="en-US" sz="1800" dirty="0"/>
              <a:t> 12)</a:t>
            </a:r>
          </a:p>
          <a:p>
            <a:pPr marL="0" indent="0">
              <a:buNone/>
            </a:pPr>
            <a:r>
              <a:rPr lang="en-US" sz="1800" dirty="0"/>
              <a:t>- Nucleus - increased folding, often horseshoe, kidney </a:t>
            </a:r>
            <a:r>
              <a:rPr lang="en-US" sz="1800" dirty="0" smtClean="0"/>
              <a:t>shaped, lobular</a:t>
            </a:r>
            <a:r>
              <a:rPr lang="en-US" sz="1800" dirty="0"/>
              <a:t>, brain-like convolutions Blue purple- </a:t>
            </a:r>
            <a:r>
              <a:rPr lang="en-US" sz="1800" dirty="0" smtClean="0"/>
              <a:t>irregular shapes</a:t>
            </a:r>
            <a:endParaRPr lang="en-US" sz="1800" dirty="0"/>
          </a:p>
          <a:p>
            <a:pPr marL="0" indent="0">
              <a:buNone/>
            </a:pPr>
            <a:r>
              <a:rPr lang="en-US" sz="1800" dirty="0"/>
              <a:t>- Lacey chromatin intermingled with small chromatin </a:t>
            </a:r>
            <a:r>
              <a:rPr lang="en-US" sz="1800" dirty="0" smtClean="0"/>
              <a:t>clumps parallel </a:t>
            </a:r>
            <a:r>
              <a:rPr lang="en-US" sz="1800" dirty="0"/>
              <a:t>to contours of membrane; least clumping of </a:t>
            </a:r>
            <a:r>
              <a:rPr lang="en-US" sz="1800" dirty="0" smtClean="0"/>
              <a:t>mature cells </a:t>
            </a:r>
            <a:r>
              <a:rPr lang="en-US" sz="1800" dirty="0"/>
              <a:t>(except for </a:t>
            </a:r>
            <a:r>
              <a:rPr lang="en-US" sz="1800" dirty="0" err="1"/>
              <a:t>lymphs</a:t>
            </a:r>
            <a:r>
              <a:rPr lang="en-US" sz="1800" dirty="0"/>
              <a:t>)</a:t>
            </a:r>
          </a:p>
          <a:p>
            <a:pPr marL="0" indent="0">
              <a:buNone/>
            </a:pPr>
            <a:r>
              <a:rPr lang="en-US" sz="1800" dirty="0"/>
              <a:t>- No nucleoli</a:t>
            </a:r>
          </a:p>
          <a:p>
            <a:pPr>
              <a:buFontTx/>
              <a:buChar char="-"/>
            </a:pPr>
            <a:r>
              <a:rPr lang="en-US" sz="1800" dirty="0" smtClean="0"/>
              <a:t>Cytoplasm </a:t>
            </a:r>
            <a:r>
              <a:rPr lang="en-US" sz="1800" dirty="0"/>
              <a:t>- abundant with ruffled plasma </a:t>
            </a:r>
            <a:r>
              <a:rPr lang="en-US" sz="1800" dirty="0" smtClean="0"/>
              <a:t>membrane, dull/pale </a:t>
            </a:r>
            <a:r>
              <a:rPr lang="en-US" sz="1800" dirty="0"/>
              <a:t>blue-gray, granules ( fine red dust-like particles) </a:t>
            </a:r>
            <a:r>
              <a:rPr lang="en-US" sz="1800" dirty="0" smtClean="0"/>
              <a:t>and vacuoles;</a:t>
            </a:r>
          </a:p>
          <a:p>
            <a:pPr marL="0" indent="0">
              <a:buNone/>
            </a:pPr>
            <a:endParaRPr lang="en-US" sz="1800" dirty="0"/>
          </a:p>
          <a:p>
            <a:pPr marL="0" indent="0">
              <a:buNone/>
            </a:pPr>
            <a:r>
              <a:rPr lang="en-US" sz="1800" dirty="0" smtClean="0"/>
              <a:t>- ground </a:t>
            </a:r>
            <a:r>
              <a:rPr lang="en-US" sz="1800" dirty="0"/>
              <a:t>glass appearance- may have varying amounts </a:t>
            </a:r>
            <a:r>
              <a:rPr lang="en-US" sz="1800" dirty="0" smtClean="0"/>
              <a:t>of prominent </a:t>
            </a:r>
            <a:r>
              <a:rPr lang="en-US" sz="1800" dirty="0"/>
              <a:t>but tiny granules along with the fine </a:t>
            </a:r>
            <a:r>
              <a:rPr lang="en-US" sz="1800" dirty="0" smtClean="0"/>
              <a:t>granules “Elephant </a:t>
            </a:r>
            <a:r>
              <a:rPr lang="en-US" sz="1800" dirty="0"/>
              <a:t>feet”</a:t>
            </a:r>
          </a:p>
        </p:txBody>
      </p:sp>
    </p:spTree>
    <p:extLst>
      <p:ext uri="{BB962C8B-B14F-4D97-AF65-F5344CB8AC3E}">
        <p14:creationId xmlns:p14="http://schemas.microsoft.com/office/powerpoint/2010/main" val="33316155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C3B07-5C5C-DE0E-DBFE-A8DD5A79E4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06386C-9B63-5409-F8FB-369FE04C95C7}"/>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Mature Monocyte</a:t>
            </a:r>
            <a:endParaRPr lang="en-US" sz="3600" dirty="0"/>
          </a:p>
        </p:txBody>
      </p:sp>
      <p:pic>
        <p:nvPicPr>
          <p:cNvPr id="1026" name="Picture 2" descr="https://coursewareobjects.elsevier.com/objects/elr/Carr/atlas6e/IC/jpg/Chapter008/008006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53" y="1500326"/>
            <a:ext cx="3820739" cy="41813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078192" y="1500326"/>
            <a:ext cx="4897221" cy="4168759"/>
          </a:xfrm>
          <a:prstGeom prst="rect">
            <a:avLst/>
          </a:prstGeom>
        </p:spPr>
      </p:pic>
    </p:spTree>
    <p:extLst>
      <p:ext uri="{BB962C8B-B14F-4D97-AF65-F5344CB8AC3E}">
        <p14:creationId xmlns:p14="http://schemas.microsoft.com/office/powerpoint/2010/main" val="40077602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C3B07-5C5C-DE0E-DBFE-A8DD5A79E4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06386C-9B63-5409-F8FB-369FE04C95C7}"/>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Mature Monocyte</a:t>
            </a:r>
            <a:endParaRPr lang="en-US" sz="3600" dirty="0"/>
          </a:p>
        </p:txBody>
      </p:sp>
      <p:pic>
        <p:nvPicPr>
          <p:cNvPr id="2050" name="Picture 2" descr="https://coursewareobjects.elsevier.com/objects/elr/Carr/atlas6e/IC/jpg/Chapter008/008006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705" y="1067282"/>
            <a:ext cx="4456589" cy="48772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199" y="1143000"/>
            <a:ext cx="1655685" cy="1200329"/>
          </a:xfrm>
          <a:prstGeom prst="rect">
            <a:avLst/>
          </a:prstGeom>
          <a:noFill/>
        </p:spPr>
        <p:txBody>
          <a:bodyPr wrap="square" rtlCol="0">
            <a:spAutoFit/>
          </a:bodyPr>
          <a:lstStyle/>
          <a:p>
            <a:r>
              <a:rPr lang="en-US" dirty="0" smtClean="0">
                <a:latin typeface="Segoe UI" panose="020B0502040204020203" pitchFamily="34" charset="0"/>
                <a:cs typeface="Segoe UI" panose="020B0502040204020203" pitchFamily="34" charset="0"/>
              </a:rPr>
              <a:t>Monocyte with no vacuoles.</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2893826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3982B-6A9C-165E-90C4-FF4F74FE0D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25BC96-9DCE-714E-9000-F0BA5FD7D80E}"/>
              </a:ext>
            </a:extLst>
          </p:cNvPr>
          <p:cNvSpPr>
            <a:spLocks noGrp="1"/>
          </p:cNvSpPr>
          <p:nvPr>
            <p:ph type="title"/>
          </p:nvPr>
        </p:nvSpPr>
        <p:spPr>
          <a:xfrm>
            <a:off x="457200" y="0"/>
            <a:ext cx="8229600" cy="1143000"/>
          </a:xfrm>
        </p:spPr>
        <p:txBody>
          <a:bodyPr/>
          <a:lstStyle/>
          <a:p>
            <a:r>
              <a:rPr lang="en-US" sz="3600" b="1" dirty="0">
                <a:latin typeface="Segoe UI" panose="020B0502040204020203" pitchFamily="34" charset="0"/>
                <a:cs typeface="Segoe UI" panose="020B0502040204020203" pitchFamily="34" charset="0"/>
              </a:rPr>
              <a:t>Macrophage</a:t>
            </a:r>
            <a:br>
              <a:rPr lang="en-US" sz="3600" b="1" dirty="0">
                <a:latin typeface="Segoe UI" panose="020B0502040204020203" pitchFamily="34" charset="0"/>
                <a:cs typeface="Segoe UI" panose="020B0502040204020203" pitchFamily="34" charset="0"/>
              </a:rPr>
            </a:br>
            <a:r>
              <a:rPr lang="en-US" sz="3600" b="1" dirty="0">
                <a:latin typeface="Segoe UI" panose="020B0502040204020203" pitchFamily="34" charset="0"/>
                <a:cs typeface="Segoe UI" panose="020B0502040204020203" pitchFamily="34" charset="0"/>
              </a:rPr>
              <a:t>FYI</a:t>
            </a:r>
            <a:endParaRPr lang="en-US" sz="3600" dirty="0"/>
          </a:p>
        </p:txBody>
      </p:sp>
      <p:sp>
        <p:nvSpPr>
          <p:cNvPr id="3" name="Content Placeholder 2">
            <a:extLst>
              <a:ext uri="{FF2B5EF4-FFF2-40B4-BE49-F238E27FC236}">
                <a16:creationId xmlns:a16="http://schemas.microsoft.com/office/drawing/2014/main" id="{531A06B4-2F19-323E-0F18-3A53B44A1D86}"/>
              </a:ext>
            </a:extLst>
          </p:cNvPr>
          <p:cNvSpPr>
            <a:spLocks noGrp="1"/>
          </p:cNvSpPr>
          <p:nvPr>
            <p:ph sz="half" idx="1"/>
          </p:nvPr>
        </p:nvSpPr>
        <p:spPr>
          <a:xfrm>
            <a:off x="457199" y="865413"/>
            <a:ext cx="7911193" cy="5559879"/>
          </a:xfrm>
        </p:spPr>
        <p:txBody>
          <a:bodyPr/>
          <a:lstStyle/>
          <a:p>
            <a:pPr marL="0" indent="0">
              <a:buNone/>
            </a:pPr>
            <a:r>
              <a:rPr lang="en-US" sz="1800" dirty="0"/>
              <a:t>• Size 20-50uM</a:t>
            </a:r>
          </a:p>
          <a:p>
            <a:pPr marL="0" indent="0">
              <a:buNone/>
            </a:pPr>
            <a:r>
              <a:rPr lang="en-US" sz="1800" dirty="0"/>
              <a:t>• Nucleus - round to oval, indented and eccentric/reniform</a:t>
            </a:r>
          </a:p>
          <a:p>
            <a:pPr marL="0" indent="0">
              <a:buNone/>
            </a:pPr>
            <a:r>
              <a:rPr lang="en-US" sz="1800" dirty="0"/>
              <a:t>- Blue/ purple</a:t>
            </a:r>
          </a:p>
          <a:p>
            <a:pPr marL="0" indent="0">
              <a:buNone/>
            </a:pPr>
            <a:r>
              <a:rPr lang="en-US" sz="1800" dirty="0"/>
              <a:t>- 1-2 nucleoli</a:t>
            </a:r>
          </a:p>
          <a:p>
            <a:pPr marL="0" indent="0">
              <a:buNone/>
            </a:pPr>
            <a:r>
              <a:rPr lang="en-US" sz="1800" dirty="0"/>
              <a:t>- Chromatin - spongy reticulum, clumped</a:t>
            </a:r>
          </a:p>
          <a:p>
            <a:pPr marL="0" indent="0">
              <a:buNone/>
            </a:pPr>
            <a:r>
              <a:rPr lang="en-US" sz="1800" dirty="0"/>
              <a:t>• Cytoplasm- abundant, vacuolated, and irregular, sky</a:t>
            </a:r>
          </a:p>
          <a:p>
            <a:pPr marL="0" indent="0">
              <a:buNone/>
            </a:pPr>
            <a:r>
              <a:rPr lang="en-US" sz="1800" dirty="0"/>
              <a:t>blue, numerous coarse azure granules</a:t>
            </a:r>
          </a:p>
          <a:p>
            <a:pPr marL="0" indent="0">
              <a:buNone/>
            </a:pPr>
            <a:r>
              <a:rPr lang="en-US" sz="1800" dirty="0"/>
              <a:t>• Do not normally reenter the blood stream</a:t>
            </a:r>
          </a:p>
          <a:p>
            <a:pPr marL="0" indent="0">
              <a:buNone/>
            </a:pPr>
            <a:r>
              <a:rPr lang="en-US" sz="1800" dirty="0"/>
              <a:t>• Line the sinusoids of the spleen (Littoral cells) and the</a:t>
            </a:r>
          </a:p>
          <a:p>
            <a:pPr marL="0" indent="0">
              <a:buNone/>
            </a:pPr>
            <a:r>
              <a:rPr lang="en-US" sz="1800" dirty="0"/>
              <a:t>Bone Marrow</a:t>
            </a:r>
          </a:p>
          <a:p>
            <a:pPr marL="0" indent="0">
              <a:buNone/>
            </a:pPr>
            <a:r>
              <a:rPr lang="en-US" sz="1800" dirty="0"/>
              <a:t>• Kupfer's cells = macrophages that line the liver</a:t>
            </a:r>
          </a:p>
          <a:p>
            <a:pPr marL="0" indent="0">
              <a:buNone/>
            </a:pPr>
            <a:r>
              <a:rPr lang="en-US" sz="1800" dirty="0"/>
              <a:t>• Remember: Monocytes become Macrophages in the</a:t>
            </a:r>
          </a:p>
          <a:p>
            <a:pPr marL="0" indent="0">
              <a:buNone/>
            </a:pPr>
            <a:r>
              <a:rPr lang="en-US" sz="1800" dirty="0"/>
              <a:t>Tissues.</a:t>
            </a:r>
          </a:p>
        </p:txBody>
      </p:sp>
    </p:spTree>
    <p:extLst>
      <p:ext uri="{BB962C8B-B14F-4D97-AF65-F5344CB8AC3E}">
        <p14:creationId xmlns:p14="http://schemas.microsoft.com/office/powerpoint/2010/main" val="5799329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27505-B8B3-6282-4D2E-A0E6EA33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24B57-03CB-570F-2C4B-0AB7DE8BA8B6}"/>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Macrophage/M</a:t>
            </a:r>
            <a:r>
              <a:rPr lang="en-US" sz="3600" b="1" dirty="0" smtClean="0">
                <a:latin typeface="Segoe UI" panose="020B0502040204020203" pitchFamily="34" charset="0"/>
                <a:cs typeface="Segoe UI" panose="020B0502040204020203" pitchFamily="34" charset="0"/>
                <a:sym typeface="Symbol" panose="05050102010706020507" pitchFamily="18" charset="2"/>
              </a:rPr>
              <a:t></a:t>
            </a:r>
            <a:endParaRPr lang="en-US" sz="3600" dirty="0"/>
          </a:p>
        </p:txBody>
      </p:sp>
      <p:pic>
        <p:nvPicPr>
          <p:cNvPr id="5" name="Picture 4"/>
          <p:cNvPicPr>
            <a:picLocks noChangeAspect="1"/>
          </p:cNvPicPr>
          <p:nvPr/>
        </p:nvPicPr>
        <p:blipFill>
          <a:blip r:embed="rId2"/>
          <a:stretch>
            <a:fillRect/>
          </a:stretch>
        </p:blipFill>
        <p:spPr>
          <a:xfrm>
            <a:off x="4572000" y="1242873"/>
            <a:ext cx="4151023" cy="4549066"/>
          </a:xfrm>
          <a:prstGeom prst="rect">
            <a:avLst/>
          </a:prstGeom>
        </p:spPr>
      </p:pic>
      <p:pic>
        <p:nvPicPr>
          <p:cNvPr id="6" name="Picture 5"/>
          <p:cNvPicPr>
            <a:picLocks noChangeAspect="1"/>
          </p:cNvPicPr>
          <p:nvPr/>
        </p:nvPicPr>
        <p:blipFill>
          <a:blip r:embed="rId3"/>
          <a:stretch>
            <a:fillRect/>
          </a:stretch>
        </p:blipFill>
        <p:spPr>
          <a:xfrm>
            <a:off x="426663" y="1242873"/>
            <a:ext cx="4145337" cy="4549066"/>
          </a:xfrm>
          <a:prstGeom prst="rect">
            <a:avLst/>
          </a:prstGeom>
        </p:spPr>
      </p:pic>
      <p:sp>
        <p:nvSpPr>
          <p:cNvPr id="7" name="TextBox 6"/>
          <p:cNvSpPr txBox="1"/>
          <p:nvPr/>
        </p:nvSpPr>
        <p:spPr>
          <a:xfrm>
            <a:off x="1314162" y="5992426"/>
            <a:ext cx="2370338" cy="461665"/>
          </a:xfrm>
          <a:prstGeom prst="rect">
            <a:avLst/>
          </a:prstGeom>
          <a:noFill/>
        </p:spPr>
        <p:txBody>
          <a:bodyPr wrap="square" rtlCol="0">
            <a:spAutoFit/>
          </a:bodyPr>
          <a:lstStyle/>
          <a:p>
            <a:pPr algn="ctr"/>
            <a:r>
              <a:rPr lang="en-US" dirty="0" smtClean="0">
                <a:latin typeface="Segoe UI" panose="020B0502040204020203" pitchFamily="34" charset="0"/>
                <a:cs typeface="Segoe UI" panose="020B0502040204020203" pitchFamily="34" charset="0"/>
              </a:rPr>
              <a:t>500x (from BM).</a:t>
            </a:r>
            <a:endParaRPr lang="en-US" dirty="0">
              <a:latin typeface="Segoe UI" panose="020B0502040204020203" pitchFamily="34" charset="0"/>
              <a:cs typeface="Segoe UI" panose="020B0502040204020203" pitchFamily="34" charset="0"/>
            </a:endParaRPr>
          </a:p>
        </p:txBody>
      </p:sp>
      <p:sp>
        <p:nvSpPr>
          <p:cNvPr id="10" name="TextBox 9"/>
          <p:cNvSpPr txBox="1"/>
          <p:nvPr/>
        </p:nvSpPr>
        <p:spPr>
          <a:xfrm>
            <a:off x="5327889" y="5992426"/>
            <a:ext cx="2639243" cy="461665"/>
          </a:xfrm>
          <a:prstGeom prst="rect">
            <a:avLst/>
          </a:prstGeom>
          <a:noFill/>
        </p:spPr>
        <p:txBody>
          <a:bodyPr wrap="square" rtlCol="0">
            <a:spAutoFit/>
          </a:bodyPr>
          <a:lstStyle/>
          <a:p>
            <a:pPr algn="ctr"/>
            <a:r>
              <a:rPr lang="en-US" dirty="0" smtClean="0">
                <a:latin typeface="Segoe UI" panose="020B0502040204020203" pitchFamily="34" charset="0"/>
                <a:cs typeface="Segoe UI" panose="020B0502040204020203" pitchFamily="34" charset="0"/>
              </a:rPr>
              <a:t>1000x (from BM).</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403275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27505-B8B3-6282-4D2E-A0E6EA33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24B57-03CB-570F-2C4B-0AB7DE8BA8B6}"/>
              </a:ext>
            </a:extLst>
          </p:cNvPr>
          <p:cNvSpPr>
            <a:spLocks noGrp="1"/>
          </p:cNvSpPr>
          <p:nvPr>
            <p:ph type="title"/>
          </p:nvPr>
        </p:nvSpPr>
        <p:spPr>
          <a:xfrm>
            <a:off x="457200" y="0"/>
            <a:ext cx="8229600" cy="1143000"/>
          </a:xfrm>
        </p:spPr>
        <p:txBody>
          <a:bodyPr/>
          <a:lstStyle/>
          <a:p>
            <a:r>
              <a:rPr lang="en-US" sz="3600" b="1" dirty="0">
                <a:latin typeface="Segoe UI" panose="020B0502040204020203" pitchFamily="34" charset="0"/>
                <a:cs typeface="Segoe UI" panose="020B0502040204020203" pitchFamily="34" charset="0"/>
              </a:rPr>
              <a:t>Hematopoiesis - WBCs</a:t>
            </a:r>
            <a:endParaRPr lang="en-US" sz="3600" dirty="0"/>
          </a:p>
        </p:txBody>
      </p:sp>
      <p:sp>
        <p:nvSpPr>
          <p:cNvPr id="3" name="Content Placeholder 2">
            <a:extLst>
              <a:ext uri="{FF2B5EF4-FFF2-40B4-BE49-F238E27FC236}">
                <a16:creationId xmlns:a16="http://schemas.microsoft.com/office/drawing/2014/main" id="{6F7BBBFF-A9DE-8D61-D512-4F6B72BE0D2F}"/>
              </a:ext>
            </a:extLst>
          </p:cNvPr>
          <p:cNvSpPr>
            <a:spLocks noGrp="1"/>
          </p:cNvSpPr>
          <p:nvPr>
            <p:ph sz="half" idx="1"/>
          </p:nvPr>
        </p:nvSpPr>
        <p:spPr>
          <a:xfrm>
            <a:off x="457199" y="865413"/>
            <a:ext cx="7911193" cy="5559879"/>
          </a:xfrm>
        </p:spPr>
        <p:txBody>
          <a:bodyPr/>
          <a:lstStyle/>
          <a:p>
            <a:pPr marL="0" indent="0">
              <a:buNone/>
            </a:pPr>
            <a:r>
              <a:rPr lang="en-US" sz="1800" dirty="0">
                <a:latin typeface="Segoe UI" panose="020B0502040204020203" pitchFamily="34" charset="0"/>
                <a:cs typeface="Segoe UI" panose="020B0502040204020203" pitchFamily="34" charset="0"/>
              </a:rPr>
              <a:t>• LYMPHOID MATURATION</a:t>
            </a:r>
          </a:p>
          <a:p>
            <a:pPr marL="0" indent="0">
              <a:buNone/>
            </a:pPr>
            <a:r>
              <a:rPr lang="en-US" sz="1800" dirty="0">
                <a:latin typeface="Segoe UI" panose="020B0502040204020203" pitchFamily="34" charset="0"/>
                <a:cs typeface="Segoe UI" panose="020B0502040204020203" pitchFamily="34" charset="0"/>
              </a:rPr>
              <a:t>- </a:t>
            </a:r>
            <a:r>
              <a:rPr lang="en-US" sz="1800" b="1" dirty="0">
                <a:latin typeface="Segoe UI" panose="020B0502040204020203" pitchFamily="34" charset="0"/>
                <a:cs typeface="Segoe UI" panose="020B0502040204020203" pitchFamily="34" charset="0"/>
              </a:rPr>
              <a:t>LYMPHOBLAST</a:t>
            </a:r>
          </a:p>
          <a:p>
            <a:pPr marL="0" indent="0">
              <a:buNone/>
            </a:pPr>
            <a:r>
              <a:rPr lang="en-US" sz="1800" dirty="0">
                <a:latin typeface="Segoe UI" panose="020B0502040204020203" pitchFamily="34" charset="0"/>
                <a:cs typeface="Segoe UI" panose="020B0502040204020203" pitchFamily="34" charset="0"/>
              </a:rPr>
              <a:t>• Size-10-20uM</a:t>
            </a:r>
          </a:p>
          <a:p>
            <a:pPr marL="0" indent="0">
              <a:buNone/>
            </a:pPr>
            <a:r>
              <a:rPr lang="en-US" sz="1800" dirty="0">
                <a:latin typeface="Segoe UI" panose="020B0502040204020203" pitchFamily="34" charset="0"/>
                <a:cs typeface="Segoe UI" panose="020B0502040204020203" pitchFamily="34" charset="0"/>
              </a:rPr>
              <a:t>• Nucleus - round or oval with definite nuclear membrane</a:t>
            </a:r>
          </a:p>
          <a:p>
            <a:pPr marL="0" indent="0">
              <a:buNone/>
            </a:pPr>
            <a:r>
              <a:rPr lang="en-US" sz="1800" dirty="0">
                <a:latin typeface="Segoe UI" panose="020B0502040204020203" pitchFamily="34" charset="0"/>
                <a:cs typeface="Segoe UI" panose="020B0502040204020203" pitchFamily="34" charset="0"/>
              </a:rPr>
              <a:t>- Staining - blue/purple</a:t>
            </a:r>
          </a:p>
          <a:p>
            <a:pPr marL="0" indent="0">
              <a:buNone/>
            </a:pPr>
            <a:r>
              <a:rPr lang="en-US" sz="1800" dirty="0">
                <a:latin typeface="Segoe UI" panose="020B0502040204020203" pitchFamily="34" charset="0"/>
                <a:cs typeface="Segoe UI" panose="020B0502040204020203" pitchFamily="34" charset="0"/>
              </a:rPr>
              <a:t>- Nucleoli - 0-3</a:t>
            </a:r>
          </a:p>
          <a:p>
            <a:pPr marL="0" indent="0">
              <a:buNone/>
            </a:pPr>
            <a:r>
              <a:rPr lang="en-US" sz="1800" dirty="0">
                <a:latin typeface="Segoe UI" panose="020B0502040204020203" pitchFamily="34" charset="0"/>
                <a:cs typeface="Segoe UI" panose="020B0502040204020203" pitchFamily="34" charset="0"/>
              </a:rPr>
              <a:t>- Chromatin - thin, evenly stained, no clumping, thicker/rougher i.e.</a:t>
            </a:r>
          </a:p>
          <a:p>
            <a:pPr marL="0" indent="0">
              <a:buNone/>
            </a:pPr>
            <a:r>
              <a:rPr lang="en-US" sz="1800" dirty="0">
                <a:latin typeface="Segoe UI" panose="020B0502040204020203" pitchFamily="34" charset="0"/>
                <a:cs typeface="Segoe UI" panose="020B0502040204020203" pitchFamily="34" charset="0"/>
              </a:rPr>
              <a:t>not as fine as the myeloblast</a:t>
            </a:r>
          </a:p>
          <a:p>
            <a:pPr marL="0" indent="0">
              <a:buNone/>
            </a:pPr>
            <a:r>
              <a:rPr lang="en-US" sz="1800" dirty="0">
                <a:latin typeface="Segoe UI" panose="020B0502040204020203" pitchFamily="34" charset="0"/>
                <a:cs typeface="Segoe UI" panose="020B0502040204020203" pitchFamily="34" charset="0"/>
              </a:rPr>
              <a:t>• Cytoplasm - small/scant amount i.e. high N/C ratio (higher than other</a:t>
            </a:r>
          </a:p>
          <a:p>
            <a:pPr marL="0" indent="0">
              <a:buNone/>
            </a:pPr>
            <a:r>
              <a:rPr lang="en-US" sz="1800" dirty="0">
                <a:latin typeface="Segoe UI" panose="020B0502040204020203" pitchFamily="34" charset="0"/>
                <a:cs typeface="Segoe UI" panose="020B0502040204020203" pitchFamily="34" charset="0"/>
              </a:rPr>
              <a:t>blasts.</a:t>
            </a:r>
          </a:p>
          <a:p>
            <a:pPr marL="0" indent="0">
              <a:buNone/>
            </a:pPr>
            <a:r>
              <a:rPr lang="en-US" sz="1800" dirty="0">
                <a:latin typeface="Segoe UI" panose="020B0502040204020203" pitchFamily="34" charset="0"/>
                <a:cs typeface="Segoe UI" panose="020B0502040204020203" pitchFamily="34" charset="0"/>
              </a:rPr>
              <a:t>- Staining - moderately basophilic/ lighter near the nucleus and</a:t>
            </a:r>
          </a:p>
          <a:p>
            <a:pPr marL="0" indent="0">
              <a:buNone/>
            </a:pPr>
            <a:r>
              <a:rPr lang="en-US" sz="1800" dirty="0">
                <a:latin typeface="Segoe UI" panose="020B0502040204020203" pitchFamily="34" charset="0"/>
                <a:cs typeface="Segoe UI" panose="020B0502040204020203" pitchFamily="34" charset="0"/>
              </a:rPr>
              <a:t>darker at the periphery</a:t>
            </a:r>
          </a:p>
          <a:p>
            <a:pPr marL="0" indent="0">
              <a:buNone/>
            </a:pPr>
            <a:r>
              <a:rPr lang="en-US" sz="1800" dirty="0">
                <a:latin typeface="Segoe UI" panose="020B0502040204020203" pitchFamily="34" charset="0"/>
                <a:cs typeface="Segoe UI" panose="020B0502040204020203" pitchFamily="34" charset="0"/>
              </a:rPr>
              <a:t>- Granulation - none</a:t>
            </a:r>
          </a:p>
        </p:txBody>
      </p:sp>
    </p:spTree>
    <p:extLst>
      <p:ext uri="{BB962C8B-B14F-4D97-AF65-F5344CB8AC3E}">
        <p14:creationId xmlns:p14="http://schemas.microsoft.com/office/powerpoint/2010/main" val="38725701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27505-B8B3-6282-4D2E-A0E6EA330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24B57-03CB-570F-2C4B-0AB7DE8BA8B6}"/>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Lymphoblast</a:t>
            </a:r>
            <a:endParaRPr lang="en-US" sz="3600" dirty="0"/>
          </a:p>
        </p:txBody>
      </p:sp>
      <p:pic>
        <p:nvPicPr>
          <p:cNvPr id="3074" name="Picture 2" descr="https://coursewareobjects.elsevier.com/objects/elr/Carr/atlas6e/IC/jpg/Chapter009/009002a.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8726" y="1143000"/>
            <a:ext cx="3780119" cy="41482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coursewareobjects.elsevier.com/objects/elr/Carr/atlas6e/IC/jpg/Chapter009/009002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7542" y="1143000"/>
            <a:ext cx="5097732" cy="4148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1525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a:latin typeface="Segoe UI" panose="020B0502040204020203" pitchFamily="34" charset="0"/>
                <a:cs typeface="Segoe UI" panose="020B0502040204020203" pitchFamily="34" charset="0"/>
              </a:rPr>
              <a:t>Hematopoiesis - WBCs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199" y="865413"/>
            <a:ext cx="7911193" cy="5559879"/>
          </a:xfrm>
        </p:spPr>
        <p:txBody>
          <a:bodyPr/>
          <a:lstStyle/>
          <a:p>
            <a:pPr marL="0" indent="0">
              <a:buNone/>
            </a:pPr>
            <a:r>
              <a:rPr lang="en-US" sz="1800" dirty="0"/>
              <a:t>• LYMPHOID MATURATION</a:t>
            </a:r>
          </a:p>
          <a:p>
            <a:pPr marL="0" indent="0">
              <a:buNone/>
            </a:pPr>
            <a:r>
              <a:rPr lang="en-US" sz="1800" dirty="0"/>
              <a:t>- PROLYMPHOCYTE</a:t>
            </a:r>
          </a:p>
          <a:p>
            <a:pPr marL="0" indent="0">
              <a:buNone/>
            </a:pPr>
            <a:r>
              <a:rPr lang="en-US" sz="1800" dirty="0"/>
              <a:t>• Size-9-18 </a:t>
            </a:r>
            <a:r>
              <a:rPr lang="en-US" sz="1800" dirty="0" err="1"/>
              <a:t>uM</a:t>
            </a:r>
            <a:endParaRPr lang="en-US" sz="1800" dirty="0"/>
          </a:p>
          <a:p>
            <a:pPr marL="0" indent="0">
              <a:buNone/>
            </a:pPr>
            <a:r>
              <a:rPr lang="en-US" sz="1800" dirty="0"/>
              <a:t>• Nucleus - ovoid, round, or </a:t>
            </a:r>
            <a:r>
              <a:rPr lang="en-US" sz="1800" dirty="0" err="1"/>
              <a:t>sl</a:t>
            </a:r>
            <a:r>
              <a:rPr lang="en-US" sz="1800" dirty="0"/>
              <a:t> indented</a:t>
            </a:r>
          </a:p>
          <a:p>
            <a:pPr marL="0" indent="0">
              <a:buNone/>
            </a:pPr>
            <a:r>
              <a:rPr lang="en-US" sz="1800" dirty="0"/>
              <a:t>- Staining - blue/purple to red/purple</a:t>
            </a:r>
          </a:p>
          <a:p>
            <a:pPr marL="0" indent="0">
              <a:buNone/>
            </a:pPr>
            <a:r>
              <a:rPr lang="en-US" sz="1800" dirty="0"/>
              <a:t>- Nucleoli - 0-1, less distinct</a:t>
            </a:r>
          </a:p>
          <a:p>
            <a:pPr marL="0" indent="0">
              <a:buNone/>
            </a:pPr>
            <a:r>
              <a:rPr lang="en-US" sz="1800" dirty="0"/>
              <a:t>- Chromatin - intermediate; some clumping seen, more</a:t>
            </a:r>
          </a:p>
          <a:p>
            <a:pPr marL="0" indent="0">
              <a:buNone/>
            </a:pPr>
            <a:r>
              <a:rPr lang="en-US" sz="1800" dirty="0"/>
              <a:t>coarse than lymphoblast</a:t>
            </a:r>
          </a:p>
          <a:p>
            <a:pPr marL="0" indent="0">
              <a:buNone/>
            </a:pPr>
            <a:r>
              <a:rPr lang="en-US" sz="1800" dirty="0"/>
              <a:t>• Cytoplasm - moderate amount; lower N/C ratio</a:t>
            </a:r>
          </a:p>
          <a:p>
            <a:pPr marL="0" indent="0">
              <a:buNone/>
            </a:pPr>
            <a:r>
              <a:rPr lang="en-US" sz="1800" dirty="0"/>
              <a:t>- Staining - clear basophilic</a:t>
            </a:r>
          </a:p>
          <a:p>
            <a:pPr marL="0" indent="0">
              <a:buNone/>
            </a:pPr>
            <a:r>
              <a:rPr lang="en-US" sz="1800" dirty="0"/>
              <a:t>- Granulation - none</a:t>
            </a:r>
          </a:p>
        </p:txBody>
      </p:sp>
    </p:spTree>
    <p:extLst>
      <p:ext uri="{BB962C8B-B14F-4D97-AF65-F5344CB8AC3E}">
        <p14:creationId xmlns:p14="http://schemas.microsoft.com/office/powerpoint/2010/main" val="2812769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4783E-6C78-3D39-3E60-8E82BE31DB18}"/>
            </a:ext>
          </a:extLst>
        </p:cNvPr>
        <p:cNvGrpSpPr/>
        <p:nvPr/>
      </p:nvGrpSpPr>
      <p:grpSpPr>
        <a:xfrm>
          <a:off x="0" y="0"/>
          <a:ext cx="0" cy="0"/>
          <a:chOff x="0" y="0"/>
          <a:chExt cx="0" cy="0"/>
        </a:xfrm>
      </p:grpSpPr>
      <p:pic>
        <p:nvPicPr>
          <p:cNvPr id="7" name="Picture 6" descr="A diagram of different colored cells&#10;&#10;Description automatically generated">
            <a:extLst>
              <a:ext uri="{FF2B5EF4-FFF2-40B4-BE49-F238E27FC236}">
                <a16:creationId xmlns:a16="http://schemas.microsoft.com/office/drawing/2014/main" id="{DBA1F8AA-A8F2-52AC-F9FC-E6DAD5F8BA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97685"/>
            <a:ext cx="4236720" cy="6184639"/>
          </a:xfrm>
          <a:prstGeom prst="rect">
            <a:avLst/>
          </a:prstGeom>
        </p:spPr>
      </p:pic>
      <p:sp>
        <p:nvSpPr>
          <p:cNvPr id="9" name="TextBox 8">
            <a:extLst>
              <a:ext uri="{FF2B5EF4-FFF2-40B4-BE49-F238E27FC236}">
                <a16:creationId xmlns:a16="http://schemas.microsoft.com/office/drawing/2014/main" id="{AB9DCA96-4AC0-248A-0F94-B4C4084F19AB}"/>
              </a:ext>
            </a:extLst>
          </p:cNvPr>
          <p:cNvSpPr txBox="1"/>
          <p:nvPr/>
        </p:nvSpPr>
        <p:spPr>
          <a:xfrm>
            <a:off x="4693920" y="474345"/>
            <a:ext cx="3592830" cy="5909310"/>
          </a:xfrm>
          <a:prstGeom prst="rect">
            <a:avLst/>
          </a:prstGeom>
          <a:noFill/>
        </p:spPr>
        <p:txBody>
          <a:bodyPr wrap="square">
            <a:spAutoFit/>
          </a:bodyPr>
          <a:lstStyle/>
          <a:p>
            <a:pPr marL="342900" indent="-342900">
              <a:buAutoNum type="alphaUcPeriod"/>
            </a:pPr>
            <a:r>
              <a:rPr lang="en-US" sz="1800" dirty="0">
                <a:latin typeface="Segoe UI" panose="020B0502040204020203" pitchFamily="34" charset="0"/>
                <a:cs typeface="Segoe UI" panose="020B0502040204020203" pitchFamily="34" charset="0"/>
              </a:rPr>
              <a:t>Myeloblast</a:t>
            </a:r>
          </a:p>
          <a:p>
            <a:pPr marL="342900" indent="-342900">
              <a:buAutoNum type="alphaUcPeriod"/>
            </a:pPr>
            <a:endParaRPr lang="en-US" sz="1800" dirty="0">
              <a:latin typeface="Segoe UI" panose="020B0502040204020203" pitchFamily="34" charset="0"/>
              <a:cs typeface="Segoe UI" panose="020B0502040204020203" pitchFamily="34" charset="0"/>
            </a:endParaRPr>
          </a:p>
          <a:p>
            <a:endParaRPr lang="en-US" sz="1800" dirty="0">
              <a:latin typeface="Segoe UI" panose="020B0502040204020203" pitchFamily="34" charset="0"/>
              <a:cs typeface="Segoe UI" panose="020B0502040204020203" pitchFamily="34" charset="0"/>
            </a:endParaRPr>
          </a:p>
          <a:p>
            <a:r>
              <a:rPr lang="en-US" sz="1800" dirty="0">
                <a:latin typeface="Segoe UI" panose="020B0502040204020203" pitchFamily="34" charset="0"/>
                <a:cs typeface="Segoe UI" panose="020B0502040204020203" pitchFamily="34" charset="0"/>
              </a:rPr>
              <a:t>B. Promyelocyte = progranulocyte</a:t>
            </a:r>
          </a:p>
          <a:p>
            <a:endParaRPr lang="en-US" sz="1800" dirty="0">
              <a:latin typeface="Segoe UI" panose="020B0502040204020203" pitchFamily="34" charset="0"/>
              <a:cs typeface="Segoe UI" panose="020B0502040204020203" pitchFamily="34" charset="0"/>
            </a:endParaRPr>
          </a:p>
          <a:p>
            <a:r>
              <a:rPr lang="en-US" sz="1800" dirty="0">
                <a:latin typeface="Segoe UI" panose="020B0502040204020203" pitchFamily="34" charset="0"/>
                <a:cs typeface="Segoe UI" panose="020B0502040204020203" pitchFamily="34" charset="0"/>
              </a:rPr>
              <a:t>C. Basophilic myelocyte</a:t>
            </a:r>
          </a:p>
          <a:p>
            <a:r>
              <a:rPr lang="en-US" sz="1800" dirty="0">
                <a:latin typeface="Segoe UI" panose="020B0502040204020203" pitchFamily="34" charset="0"/>
                <a:cs typeface="Segoe UI" panose="020B0502040204020203" pitchFamily="34" charset="0"/>
              </a:rPr>
              <a:t>G. Neutrophilic myelocyte</a:t>
            </a:r>
          </a:p>
          <a:p>
            <a:r>
              <a:rPr lang="en-US" sz="1800" dirty="0">
                <a:latin typeface="Segoe UI" panose="020B0502040204020203" pitchFamily="34" charset="0"/>
                <a:cs typeface="Segoe UI" panose="020B0502040204020203" pitchFamily="34" charset="0"/>
              </a:rPr>
              <a:t>K. Eosinophilic myelocyte</a:t>
            </a:r>
          </a:p>
          <a:p>
            <a:endParaRPr lang="en-US" sz="1800" dirty="0">
              <a:latin typeface="Segoe UI" panose="020B0502040204020203" pitchFamily="34" charset="0"/>
              <a:cs typeface="Segoe UI" panose="020B0502040204020203" pitchFamily="34" charset="0"/>
            </a:endParaRPr>
          </a:p>
          <a:p>
            <a:r>
              <a:rPr lang="en-US" sz="1800" dirty="0">
                <a:latin typeface="Segoe UI" panose="020B0502040204020203" pitchFamily="34" charset="0"/>
                <a:cs typeface="Segoe UI" panose="020B0502040204020203" pitchFamily="34" charset="0"/>
              </a:rPr>
              <a:t>D. Basophilic metamyelocyte</a:t>
            </a:r>
          </a:p>
          <a:p>
            <a:r>
              <a:rPr lang="en-US" sz="1800" dirty="0">
                <a:latin typeface="Segoe UI" panose="020B0502040204020203" pitchFamily="34" charset="0"/>
                <a:cs typeface="Segoe UI" panose="020B0502040204020203" pitchFamily="34" charset="0"/>
              </a:rPr>
              <a:t>H. Neutrophilic metamyelocyte</a:t>
            </a:r>
          </a:p>
          <a:p>
            <a:r>
              <a:rPr lang="en-US" sz="1800" dirty="0">
                <a:latin typeface="Segoe UI" panose="020B0502040204020203" pitchFamily="34" charset="0"/>
                <a:cs typeface="Segoe UI" panose="020B0502040204020203" pitchFamily="34" charset="0"/>
              </a:rPr>
              <a:t>L. Eosinophilic metamyelocyte</a:t>
            </a:r>
          </a:p>
          <a:p>
            <a:endParaRPr lang="en-US" sz="1800" dirty="0">
              <a:latin typeface="Segoe UI" panose="020B0502040204020203" pitchFamily="34" charset="0"/>
              <a:cs typeface="Segoe UI" panose="020B0502040204020203" pitchFamily="34" charset="0"/>
            </a:endParaRPr>
          </a:p>
          <a:p>
            <a:r>
              <a:rPr lang="en-US" sz="1800" dirty="0">
                <a:latin typeface="Segoe UI" panose="020B0502040204020203" pitchFamily="34" charset="0"/>
                <a:cs typeface="Segoe UI" panose="020B0502040204020203" pitchFamily="34" charset="0"/>
              </a:rPr>
              <a:t>E. Basophilic Band</a:t>
            </a:r>
          </a:p>
          <a:p>
            <a:r>
              <a:rPr lang="en-US" sz="1800" dirty="0">
                <a:latin typeface="Segoe UI" panose="020B0502040204020203" pitchFamily="34" charset="0"/>
                <a:cs typeface="Segoe UI" panose="020B0502040204020203" pitchFamily="34" charset="0"/>
              </a:rPr>
              <a:t>I. Neutrophilic Band</a:t>
            </a:r>
          </a:p>
          <a:p>
            <a:r>
              <a:rPr lang="en-US" sz="1800" dirty="0">
                <a:latin typeface="Segoe UI" panose="020B0502040204020203" pitchFamily="34" charset="0"/>
                <a:cs typeface="Segoe UI" panose="020B0502040204020203" pitchFamily="34" charset="0"/>
              </a:rPr>
              <a:t>M. Eosinophilic Band</a:t>
            </a:r>
          </a:p>
          <a:p>
            <a:endParaRPr lang="en-US" sz="1800" dirty="0">
              <a:latin typeface="Segoe UI" panose="020B0502040204020203" pitchFamily="34" charset="0"/>
              <a:cs typeface="Segoe UI" panose="020B0502040204020203" pitchFamily="34" charset="0"/>
            </a:endParaRPr>
          </a:p>
          <a:p>
            <a:r>
              <a:rPr lang="en-US" sz="1800" dirty="0">
                <a:latin typeface="Segoe UI" panose="020B0502040204020203" pitchFamily="34" charset="0"/>
                <a:cs typeface="Segoe UI" panose="020B0502040204020203" pitchFamily="34" charset="0"/>
              </a:rPr>
              <a:t>F. segmented basophil,</a:t>
            </a:r>
          </a:p>
          <a:p>
            <a:r>
              <a:rPr lang="en-US" sz="1800" dirty="0">
                <a:latin typeface="Segoe UI" panose="020B0502040204020203" pitchFamily="34" charset="0"/>
                <a:cs typeface="Segoe UI" panose="020B0502040204020203" pitchFamily="34" charset="0"/>
              </a:rPr>
              <a:t>J. Segmented neutrophil</a:t>
            </a:r>
          </a:p>
          <a:p>
            <a:r>
              <a:rPr lang="en-US" sz="1800" dirty="0">
                <a:latin typeface="Segoe UI" panose="020B0502040204020203" pitchFamily="34" charset="0"/>
                <a:cs typeface="Segoe UI" panose="020B0502040204020203" pitchFamily="34" charset="0"/>
              </a:rPr>
              <a:t>N. Segmented eosinophil</a:t>
            </a:r>
          </a:p>
        </p:txBody>
      </p:sp>
    </p:spTree>
    <p:extLst>
      <p:ext uri="{BB962C8B-B14F-4D97-AF65-F5344CB8AC3E}">
        <p14:creationId xmlns:p14="http://schemas.microsoft.com/office/powerpoint/2010/main" val="4136532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B5ADA-8AD5-50C1-C6DB-D16B2049F506}"/>
            </a:ext>
          </a:extLst>
        </p:cNvPr>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954" y="1292347"/>
            <a:ext cx="3585136" cy="3950563"/>
          </a:xfrm>
          <a:prstGeom prst="rect">
            <a:avLst/>
          </a:prstGeom>
        </p:spPr>
      </p:pic>
      <p:pic>
        <p:nvPicPr>
          <p:cNvPr id="3" name="Picture 2"/>
          <p:cNvPicPr>
            <a:picLocks noChangeAspect="1"/>
          </p:cNvPicPr>
          <p:nvPr/>
        </p:nvPicPr>
        <p:blipFill>
          <a:blip r:embed="rId3"/>
          <a:stretch>
            <a:fillRect/>
          </a:stretch>
        </p:blipFill>
        <p:spPr>
          <a:xfrm>
            <a:off x="3928090" y="1292347"/>
            <a:ext cx="5124685" cy="4022878"/>
          </a:xfrm>
          <a:prstGeom prst="rect">
            <a:avLst/>
          </a:prstGeom>
        </p:spPr>
      </p:pic>
      <p:sp>
        <p:nvSpPr>
          <p:cNvPr id="4" name="Title 1">
            <a:extLst>
              <a:ext uri="{FF2B5EF4-FFF2-40B4-BE49-F238E27FC236}">
                <a16:creationId xmlns:a16="http://schemas.microsoft.com/office/drawing/2014/main" id="{898D05DE-4ED3-0F39-64C3-3A42147D4D4B}"/>
              </a:ext>
            </a:extLst>
          </p:cNvPr>
          <p:cNvSpPr>
            <a:spLocks noGrp="1"/>
          </p:cNvSpPr>
          <p:nvPr>
            <p:ph type="title"/>
          </p:nvPr>
        </p:nvSpPr>
        <p:spPr>
          <a:xfrm>
            <a:off x="421689" y="149347"/>
            <a:ext cx="8229600" cy="1143000"/>
          </a:xfrm>
        </p:spPr>
        <p:txBody>
          <a:bodyPr/>
          <a:lstStyle/>
          <a:p>
            <a:r>
              <a:rPr lang="en-US" sz="3600" b="1" dirty="0" smtClean="0">
                <a:latin typeface="Segoe UI" panose="020B0502040204020203" pitchFamily="34" charset="0"/>
                <a:cs typeface="Segoe UI" panose="020B0502040204020203" pitchFamily="34" charset="0"/>
              </a:rPr>
              <a:t>Prolymphocyte</a:t>
            </a:r>
            <a:endParaRPr lang="en-US" sz="36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189289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a:latin typeface="Segoe UI" panose="020B0502040204020203" pitchFamily="34" charset="0"/>
                <a:cs typeface="Segoe UI" panose="020B0502040204020203" pitchFamily="34" charset="0"/>
              </a:rPr>
              <a:t>Hematopoiesis - WBCs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199" y="865413"/>
            <a:ext cx="7911193" cy="5559879"/>
          </a:xfrm>
        </p:spPr>
        <p:txBody>
          <a:bodyPr/>
          <a:lstStyle/>
          <a:p>
            <a:pPr marL="0" indent="0">
              <a:buNone/>
            </a:pPr>
            <a:r>
              <a:rPr lang="en-US" sz="2000" dirty="0" smtClean="0">
                <a:latin typeface="Segoe UI" panose="020B0502040204020203" pitchFamily="34" charset="0"/>
                <a:cs typeface="Segoe UI" panose="020B0502040204020203" pitchFamily="34" charset="0"/>
              </a:rPr>
              <a:t>• </a:t>
            </a:r>
            <a:r>
              <a:rPr lang="en-US" sz="2000" dirty="0">
                <a:latin typeface="Segoe UI" panose="020B0502040204020203" pitchFamily="34" charset="0"/>
                <a:cs typeface="Segoe UI" panose="020B0502040204020203" pitchFamily="34" charset="0"/>
              </a:rPr>
              <a:t>LYMPHOID MATURATION</a:t>
            </a:r>
          </a:p>
          <a:p>
            <a:pPr marL="0" indent="0">
              <a:buNone/>
            </a:pPr>
            <a:r>
              <a:rPr lang="en-US" sz="2000" dirty="0">
                <a:latin typeface="Segoe UI" panose="020B0502040204020203" pitchFamily="34" charset="0"/>
                <a:cs typeface="Segoe UI" panose="020B0502040204020203" pitchFamily="34" charset="0"/>
              </a:rPr>
              <a:t>- Mature Lymphocyte (Small and Large)</a:t>
            </a:r>
          </a:p>
          <a:p>
            <a:pPr marL="0" indent="0">
              <a:buNone/>
            </a:pPr>
            <a:r>
              <a:rPr lang="en-US" sz="2000" dirty="0">
                <a:latin typeface="Segoe UI" panose="020B0502040204020203" pitchFamily="34" charset="0"/>
                <a:cs typeface="Segoe UI" panose="020B0502040204020203" pitchFamily="34" charset="0"/>
              </a:rPr>
              <a:t>• SMALL MATURE LYMPHOCYTE</a:t>
            </a:r>
          </a:p>
          <a:p>
            <a:pPr marL="0" indent="0">
              <a:buNone/>
            </a:pPr>
            <a:r>
              <a:rPr lang="en-US" sz="2000" dirty="0">
                <a:latin typeface="Segoe UI" panose="020B0502040204020203" pitchFamily="34" charset="0"/>
                <a:cs typeface="Segoe UI" panose="020B0502040204020203" pitchFamily="34" charset="0"/>
              </a:rPr>
              <a:t>-Size 7-10 </a:t>
            </a:r>
            <a:r>
              <a:rPr lang="en-US" sz="2000" dirty="0" err="1">
                <a:latin typeface="Segoe UI" panose="020B0502040204020203" pitchFamily="34" charset="0"/>
                <a:cs typeface="Segoe UI" panose="020B0502040204020203" pitchFamily="34" charset="0"/>
              </a:rPr>
              <a:t>uM</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 Nucleus - round to oval with slight indention possible</a:t>
            </a:r>
          </a:p>
          <a:p>
            <a:pPr marL="0" indent="0">
              <a:buNone/>
            </a:pPr>
            <a:r>
              <a:rPr lang="en-US" sz="2000" dirty="0">
                <a:latin typeface="Segoe UI" panose="020B0502040204020203" pitchFamily="34" charset="0"/>
                <a:cs typeface="Segoe UI" panose="020B0502040204020203" pitchFamily="34" charset="0"/>
              </a:rPr>
              <a:t>» Staining - blue/purple</a:t>
            </a:r>
          </a:p>
          <a:p>
            <a:pPr marL="0" indent="0">
              <a:buNone/>
            </a:pPr>
            <a:r>
              <a:rPr lang="en-US" sz="2000" dirty="0">
                <a:latin typeface="Segoe UI" panose="020B0502040204020203" pitchFamily="34" charset="0"/>
                <a:cs typeface="Segoe UI" panose="020B0502040204020203" pitchFamily="34" charset="0"/>
              </a:rPr>
              <a:t>» Nucleoli - present but not visible i.e. not end stage</a:t>
            </a:r>
          </a:p>
          <a:p>
            <a:pPr marL="0" indent="0">
              <a:buNone/>
            </a:pPr>
            <a:r>
              <a:rPr lang="en-US" sz="2000" dirty="0">
                <a:latin typeface="Segoe UI" panose="020B0502040204020203" pitchFamily="34" charset="0"/>
                <a:cs typeface="Segoe UI" panose="020B0502040204020203" pitchFamily="34" charset="0"/>
              </a:rPr>
              <a:t>» Chromatin - coarse and clumpy - pattern</a:t>
            </a:r>
          </a:p>
          <a:p>
            <a:pPr marL="0" indent="0">
              <a:buNone/>
            </a:pPr>
            <a:r>
              <a:rPr lang="en-US" sz="2000" dirty="0">
                <a:latin typeface="Segoe UI" panose="020B0502040204020203" pitchFamily="34" charset="0"/>
                <a:cs typeface="Segoe UI" panose="020B0502040204020203" pitchFamily="34" charset="0"/>
              </a:rPr>
              <a:t>- Cytoplasm - scant in amount i.e. high N/C ratio</a:t>
            </a:r>
          </a:p>
          <a:p>
            <a:pPr marL="0" indent="0">
              <a:buNone/>
            </a:pPr>
            <a:r>
              <a:rPr lang="en-US" sz="2000" dirty="0">
                <a:latin typeface="Segoe UI" panose="020B0502040204020203" pitchFamily="34" charset="0"/>
                <a:cs typeface="Segoe UI" panose="020B0502040204020203" pitchFamily="34" charset="0"/>
              </a:rPr>
              <a:t>» Staining - moderate to dark blue</a:t>
            </a:r>
          </a:p>
          <a:p>
            <a:pPr marL="0" indent="0">
              <a:buNone/>
            </a:pPr>
            <a:r>
              <a:rPr lang="en-US" sz="2000" dirty="0">
                <a:latin typeface="Segoe UI" panose="020B0502040204020203" pitchFamily="34" charset="0"/>
                <a:cs typeface="Segoe UI" panose="020B0502040204020203" pitchFamily="34" charset="0"/>
              </a:rPr>
              <a:t>» Granulation - not usually present, </a:t>
            </a:r>
            <a:r>
              <a:rPr lang="en-US" sz="2000" u="sng" dirty="0">
                <a:latin typeface="Segoe UI" panose="020B0502040204020203" pitchFamily="34" charset="0"/>
                <a:cs typeface="Segoe UI" panose="020B0502040204020203" pitchFamily="34" charset="0"/>
              </a:rPr>
              <a:t>rarely </a:t>
            </a:r>
            <a:r>
              <a:rPr lang="en-US" sz="2000" u="sng" dirty="0" smtClean="0">
                <a:latin typeface="Segoe UI" panose="020B0502040204020203" pitchFamily="34" charset="0"/>
                <a:cs typeface="Segoe UI" panose="020B0502040204020203" pitchFamily="34" charset="0"/>
              </a:rPr>
              <a:t>moderate size </a:t>
            </a:r>
            <a:r>
              <a:rPr lang="en-US" sz="2000" u="sng" dirty="0">
                <a:latin typeface="Segoe UI" panose="020B0502040204020203" pitchFamily="34" charset="0"/>
                <a:cs typeface="Segoe UI" panose="020B0502040204020203" pitchFamily="34" charset="0"/>
              </a:rPr>
              <a:t>azurophilic </a:t>
            </a:r>
            <a:r>
              <a:rPr lang="en-US" sz="2000" u="sng" dirty="0" smtClean="0">
                <a:latin typeface="Segoe UI" panose="020B0502040204020203" pitchFamily="34" charset="0"/>
                <a:cs typeface="Segoe UI" panose="020B0502040204020203" pitchFamily="34" charset="0"/>
              </a:rPr>
              <a:t>granules.</a:t>
            </a:r>
            <a:endParaRPr lang="en-US" sz="2000" u="sng"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17257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83833" y="292963"/>
            <a:ext cx="8229600" cy="1143000"/>
          </a:xfrm>
        </p:spPr>
        <p:txBody>
          <a:bodyPr/>
          <a:lstStyle/>
          <a:p>
            <a:r>
              <a:rPr lang="en-US" sz="3600" b="1" dirty="0" smtClean="0">
                <a:latin typeface="Segoe UI" panose="020B0502040204020203" pitchFamily="34" charset="0"/>
                <a:cs typeface="Segoe UI" panose="020B0502040204020203" pitchFamily="34" charset="0"/>
              </a:rPr>
              <a:t>Small Lymphocyte</a:t>
            </a:r>
            <a:endParaRPr lang="en-US" sz="3600" dirty="0"/>
          </a:p>
        </p:txBody>
      </p:sp>
      <p:pic>
        <p:nvPicPr>
          <p:cNvPr id="5" name="Picture 4"/>
          <p:cNvPicPr>
            <a:picLocks noChangeAspect="1"/>
          </p:cNvPicPr>
          <p:nvPr/>
        </p:nvPicPr>
        <p:blipFill>
          <a:blip r:embed="rId2"/>
          <a:stretch>
            <a:fillRect/>
          </a:stretch>
        </p:blipFill>
        <p:spPr>
          <a:xfrm>
            <a:off x="426660" y="1435963"/>
            <a:ext cx="3951182" cy="4336002"/>
          </a:xfrm>
          <a:prstGeom prst="rect">
            <a:avLst/>
          </a:prstGeom>
        </p:spPr>
      </p:pic>
      <p:pic>
        <p:nvPicPr>
          <p:cNvPr id="6" name="Picture 5"/>
          <p:cNvPicPr>
            <a:picLocks noChangeAspect="1"/>
          </p:cNvPicPr>
          <p:nvPr/>
        </p:nvPicPr>
        <p:blipFill>
          <a:blip r:embed="rId3"/>
          <a:stretch>
            <a:fillRect/>
          </a:stretch>
        </p:blipFill>
        <p:spPr>
          <a:xfrm>
            <a:off x="4361086" y="1435963"/>
            <a:ext cx="4227602" cy="4336002"/>
          </a:xfrm>
          <a:prstGeom prst="rect">
            <a:avLst/>
          </a:prstGeom>
        </p:spPr>
      </p:pic>
    </p:spTree>
    <p:extLst>
      <p:ext uri="{BB962C8B-B14F-4D97-AF65-F5344CB8AC3E}">
        <p14:creationId xmlns:p14="http://schemas.microsoft.com/office/powerpoint/2010/main" val="7553680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a:latin typeface="Segoe UI" panose="020B0502040204020203" pitchFamily="34" charset="0"/>
                <a:cs typeface="Segoe UI" panose="020B0502040204020203" pitchFamily="34" charset="0"/>
              </a:rPr>
              <a:t>Hematopoiesis - WBCs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199" y="865413"/>
            <a:ext cx="7911193" cy="5559879"/>
          </a:xfrm>
        </p:spPr>
        <p:txBody>
          <a:bodyPr/>
          <a:lstStyle/>
          <a:p>
            <a:pPr marL="0" indent="0">
              <a:buNone/>
            </a:pPr>
            <a:r>
              <a:rPr lang="en-US" sz="2000" dirty="0">
                <a:latin typeface="Segoe UI" panose="020B0502040204020203" pitchFamily="34" charset="0"/>
                <a:cs typeface="Segoe UI" panose="020B0502040204020203" pitchFamily="34" charset="0"/>
              </a:rPr>
              <a:t>• LYMPHOID MATURATION</a:t>
            </a:r>
          </a:p>
          <a:p>
            <a:pPr marL="0" indent="0">
              <a:buNone/>
            </a:pPr>
            <a:r>
              <a:rPr lang="en-US" sz="2000" dirty="0">
                <a:latin typeface="Segoe UI" panose="020B0502040204020203" pitchFamily="34" charset="0"/>
                <a:cs typeface="Segoe UI" panose="020B0502040204020203" pitchFamily="34" charset="0"/>
              </a:rPr>
              <a:t>-MATURE LYMPHOCYTE (Small and Large)</a:t>
            </a:r>
          </a:p>
          <a:p>
            <a:pPr marL="0" indent="0">
              <a:buNone/>
            </a:pPr>
            <a:r>
              <a:rPr lang="en-US" sz="2000" dirty="0">
                <a:latin typeface="Segoe UI" panose="020B0502040204020203" pitchFamily="34" charset="0"/>
                <a:cs typeface="Segoe UI" panose="020B0502040204020203" pitchFamily="34" charset="0"/>
              </a:rPr>
              <a:t>• Large Mature lymphocyte</a:t>
            </a:r>
          </a:p>
          <a:p>
            <a:pPr marL="0" indent="0">
              <a:buNone/>
            </a:pPr>
            <a:r>
              <a:rPr lang="en-US" sz="2000" dirty="0">
                <a:latin typeface="Segoe UI" panose="020B0502040204020203" pitchFamily="34" charset="0"/>
                <a:cs typeface="Segoe UI" panose="020B0502040204020203" pitchFamily="34" charset="0"/>
              </a:rPr>
              <a:t>- Size-12-16uM</a:t>
            </a:r>
          </a:p>
          <a:p>
            <a:pPr marL="0" indent="0">
              <a:buNone/>
            </a:pPr>
            <a:r>
              <a:rPr lang="en-US" sz="2000" dirty="0">
                <a:latin typeface="Segoe UI" panose="020B0502040204020203" pitchFamily="34" charset="0"/>
                <a:cs typeface="Segoe UI" panose="020B0502040204020203" pitchFamily="34" charset="0"/>
              </a:rPr>
              <a:t>- Nucleus - round to oval with slight indentation</a:t>
            </a:r>
          </a:p>
          <a:p>
            <a:pPr marL="0" indent="0">
              <a:buNone/>
            </a:pPr>
            <a:r>
              <a:rPr lang="en-US" sz="2000" dirty="0">
                <a:latin typeface="Segoe UI" panose="020B0502040204020203" pitchFamily="34" charset="0"/>
                <a:cs typeface="Segoe UI" panose="020B0502040204020203" pitchFamily="34" charset="0"/>
              </a:rPr>
              <a:t>» Staining - blue/purple</a:t>
            </a:r>
          </a:p>
          <a:p>
            <a:pPr marL="0" indent="0">
              <a:buNone/>
            </a:pPr>
            <a:r>
              <a:rPr lang="en-US" sz="2000" dirty="0">
                <a:latin typeface="Segoe UI" panose="020B0502040204020203" pitchFamily="34" charset="0"/>
                <a:cs typeface="Segoe UI" panose="020B0502040204020203" pitchFamily="34" charset="0"/>
              </a:rPr>
              <a:t>» Nucleoli - present but not visible</a:t>
            </a:r>
          </a:p>
          <a:p>
            <a:pPr marL="0" indent="0">
              <a:buNone/>
            </a:pPr>
            <a:r>
              <a:rPr lang="en-US" sz="2000" dirty="0">
                <a:latin typeface="Segoe UI" panose="020B0502040204020203" pitchFamily="34" charset="0"/>
                <a:cs typeface="Segoe UI" panose="020B0502040204020203" pitchFamily="34" charset="0"/>
              </a:rPr>
              <a:t>» Chromatin - coarse and clumpy</a:t>
            </a:r>
          </a:p>
          <a:p>
            <a:pPr marL="0" indent="0">
              <a:buNone/>
            </a:pPr>
            <a:r>
              <a:rPr lang="en-US" sz="2000" dirty="0">
                <a:latin typeface="Segoe UI" panose="020B0502040204020203" pitchFamily="34" charset="0"/>
                <a:cs typeface="Segoe UI" panose="020B0502040204020203" pitchFamily="34" charset="0"/>
              </a:rPr>
              <a:t>- Cytoplasm - abundant</a:t>
            </a:r>
          </a:p>
          <a:p>
            <a:pPr marL="0" indent="0">
              <a:buNone/>
            </a:pPr>
            <a:r>
              <a:rPr lang="en-US" sz="2000" dirty="0">
                <a:latin typeface="Segoe UI" panose="020B0502040204020203" pitchFamily="34" charset="0"/>
                <a:cs typeface="Segoe UI" panose="020B0502040204020203" pitchFamily="34" charset="0"/>
              </a:rPr>
              <a:t>» Staining - clear pale blue</a:t>
            </a:r>
          </a:p>
          <a:p>
            <a:pPr marL="0" indent="0">
              <a:buNone/>
            </a:pPr>
            <a:r>
              <a:rPr lang="en-US" sz="2000" dirty="0">
                <a:latin typeface="Segoe UI" panose="020B0502040204020203" pitchFamily="34" charset="0"/>
                <a:cs typeface="Segoe UI" panose="020B0502040204020203" pitchFamily="34" charset="0"/>
              </a:rPr>
              <a:t>» Granulation - may contain few azurophilic </a:t>
            </a:r>
            <a:r>
              <a:rPr lang="en-US" sz="2000" dirty="0" smtClean="0">
                <a:latin typeface="Segoe UI" panose="020B0502040204020203" pitchFamily="34" charset="0"/>
                <a:cs typeface="Segoe UI" panose="020B0502040204020203" pitchFamily="34" charset="0"/>
              </a:rPr>
              <a:t>granules.</a:t>
            </a:r>
            <a:endParaRPr lang="en-US" sz="2000" u="sng"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034974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83833" y="292963"/>
            <a:ext cx="8229600" cy="1143000"/>
          </a:xfrm>
        </p:spPr>
        <p:txBody>
          <a:bodyPr/>
          <a:lstStyle/>
          <a:p>
            <a:r>
              <a:rPr lang="en-US" sz="3600" b="1" dirty="0" smtClean="0">
                <a:latin typeface="Segoe UI" panose="020B0502040204020203" pitchFamily="34" charset="0"/>
                <a:cs typeface="Segoe UI" panose="020B0502040204020203" pitchFamily="34" charset="0"/>
              </a:rPr>
              <a:t>Large Lymphocyte</a:t>
            </a:r>
            <a:endParaRPr lang="en-US" sz="3600" dirty="0"/>
          </a:p>
        </p:txBody>
      </p:sp>
      <p:pic>
        <p:nvPicPr>
          <p:cNvPr id="3" name="Picture 2"/>
          <p:cNvPicPr>
            <a:picLocks noChangeAspect="1"/>
          </p:cNvPicPr>
          <p:nvPr/>
        </p:nvPicPr>
        <p:blipFill>
          <a:blip r:embed="rId2"/>
          <a:stretch>
            <a:fillRect/>
          </a:stretch>
        </p:blipFill>
        <p:spPr>
          <a:xfrm>
            <a:off x="534564" y="1435963"/>
            <a:ext cx="3826522" cy="4336002"/>
          </a:xfrm>
          <a:prstGeom prst="rect">
            <a:avLst/>
          </a:prstGeom>
        </p:spPr>
      </p:pic>
      <p:pic>
        <p:nvPicPr>
          <p:cNvPr id="4" name="Picture 3"/>
          <p:cNvPicPr>
            <a:picLocks noChangeAspect="1"/>
          </p:cNvPicPr>
          <p:nvPr/>
        </p:nvPicPr>
        <p:blipFill>
          <a:blip r:embed="rId3"/>
          <a:stretch>
            <a:fillRect/>
          </a:stretch>
        </p:blipFill>
        <p:spPr>
          <a:xfrm>
            <a:off x="4361086" y="1435963"/>
            <a:ext cx="3833003" cy="4337202"/>
          </a:xfrm>
          <a:prstGeom prst="rect">
            <a:avLst/>
          </a:prstGeom>
        </p:spPr>
      </p:pic>
      <p:sp>
        <p:nvSpPr>
          <p:cNvPr id="7" name="TextBox 6"/>
          <p:cNvSpPr txBox="1"/>
          <p:nvPr/>
        </p:nvSpPr>
        <p:spPr>
          <a:xfrm>
            <a:off x="1093980" y="6036816"/>
            <a:ext cx="2707689" cy="400110"/>
          </a:xfrm>
          <a:prstGeom prst="rect">
            <a:avLst/>
          </a:prstGeom>
          <a:noFill/>
        </p:spPr>
        <p:txBody>
          <a:bodyPr wrap="square" rtlCol="0">
            <a:spAutoFit/>
          </a:bodyPr>
          <a:lstStyle/>
          <a:p>
            <a:r>
              <a:rPr lang="en-US" sz="1000" dirty="0" smtClean="0">
                <a:latin typeface="Segoe UI" panose="020B0502040204020203" pitchFamily="34" charset="0"/>
                <a:cs typeface="Segoe UI" panose="020B0502040204020203" pitchFamily="34" charset="0"/>
              </a:rPr>
              <a:t>Large lymphocyte with irregular nucleus and abundant cytosol than small lymph.</a:t>
            </a:r>
            <a:endParaRPr lang="en-US" sz="1000" dirty="0">
              <a:latin typeface="Segoe UI" panose="020B0502040204020203" pitchFamily="34" charset="0"/>
              <a:cs typeface="Segoe UI" panose="020B0502040204020203" pitchFamily="34" charset="0"/>
            </a:endParaRPr>
          </a:p>
        </p:txBody>
      </p:sp>
      <p:sp>
        <p:nvSpPr>
          <p:cNvPr id="8" name="TextBox 7"/>
          <p:cNvSpPr txBox="1"/>
          <p:nvPr/>
        </p:nvSpPr>
        <p:spPr>
          <a:xfrm>
            <a:off x="4923742" y="6036816"/>
            <a:ext cx="2707689" cy="400110"/>
          </a:xfrm>
          <a:prstGeom prst="rect">
            <a:avLst/>
          </a:prstGeom>
          <a:noFill/>
        </p:spPr>
        <p:txBody>
          <a:bodyPr wrap="square" rtlCol="0">
            <a:spAutoFit/>
          </a:bodyPr>
          <a:lstStyle/>
          <a:p>
            <a:r>
              <a:rPr lang="en-US" sz="1000" dirty="0" smtClean="0">
                <a:latin typeface="Segoe UI" panose="020B0502040204020203" pitchFamily="34" charset="0"/>
                <a:cs typeface="Segoe UI" panose="020B0502040204020203" pitchFamily="34" charset="0"/>
              </a:rPr>
              <a:t>Large lymphocyte with prominent azurophilic granules in the cytosol.</a:t>
            </a:r>
            <a:endParaRPr lang="en-US" sz="1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487772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Lymphopoiesis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1051844"/>
            <a:ext cx="7911193" cy="5559879"/>
          </a:xfrm>
        </p:spPr>
        <p:txBody>
          <a:bodyPr/>
          <a:lstStyle/>
          <a:p>
            <a:pPr marL="0" indent="0">
              <a:buNone/>
            </a:pPr>
            <a:r>
              <a:rPr lang="en-US" sz="2000" dirty="0">
                <a:latin typeface="Segoe UI" panose="020B0502040204020203" pitchFamily="34" charset="0"/>
                <a:cs typeface="Segoe UI" panose="020B0502040204020203" pitchFamily="34" charset="0"/>
              </a:rPr>
              <a:t>• </a:t>
            </a:r>
            <a:r>
              <a:rPr lang="en-US" sz="2000" dirty="0" smtClean="0">
                <a:latin typeface="Segoe UI" panose="020B0502040204020203" pitchFamily="34" charset="0"/>
                <a:cs typeface="Segoe UI" panose="020B0502040204020203" pitchFamily="34" charset="0"/>
              </a:rPr>
              <a:t>LYMPHOPOIESIS</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 Life Span - 4-10 years, some have a short life span of 3-4 days</a:t>
            </a:r>
          </a:p>
          <a:p>
            <a:pPr marL="0" indent="0">
              <a:buNone/>
            </a:pPr>
            <a:r>
              <a:rPr lang="en-US" sz="2000" dirty="0">
                <a:latin typeface="Segoe UI" panose="020B0502040204020203" pitchFamily="34" charset="0"/>
                <a:cs typeface="Segoe UI" panose="020B0502040204020203" pitchFamily="34" charset="0"/>
              </a:rPr>
              <a:t>• Committed lymphoid stem cell becomes</a:t>
            </a:r>
          </a:p>
          <a:p>
            <a:pPr marL="0" indent="0">
              <a:buNone/>
            </a:pPr>
            <a:r>
              <a:rPr lang="en-US" sz="2000" dirty="0">
                <a:latin typeface="Segoe UI" panose="020B0502040204020203" pitchFamily="34" charset="0"/>
                <a:cs typeface="Segoe UI" panose="020B0502040204020203" pitchFamily="34" charset="0"/>
              </a:rPr>
              <a:t>lymphoblast</a:t>
            </a:r>
          </a:p>
          <a:p>
            <a:pPr marL="0" indent="0">
              <a:buNone/>
            </a:pPr>
            <a:r>
              <a:rPr lang="en-US" sz="2000" dirty="0">
                <a:latin typeface="Segoe UI" panose="020B0502040204020203" pitchFamily="34" charset="0"/>
                <a:cs typeface="Segoe UI" panose="020B0502040204020203" pitchFamily="34" charset="0"/>
              </a:rPr>
              <a:t>• Lymphocyte precursor undergo maturation before migration </a:t>
            </a:r>
            <a:r>
              <a:rPr lang="en-US" sz="2000" dirty="0" smtClean="0">
                <a:latin typeface="Segoe UI" panose="020B0502040204020203" pitchFamily="34" charset="0"/>
                <a:cs typeface="Segoe UI" panose="020B0502040204020203" pitchFamily="34" charset="0"/>
              </a:rPr>
              <a:t>to </a:t>
            </a:r>
            <a:r>
              <a:rPr lang="en-US" sz="2000" dirty="0" err="1" smtClean="0">
                <a:latin typeface="Segoe UI" panose="020B0502040204020203" pitchFamily="34" charset="0"/>
                <a:cs typeface="Segoe UI" panose="020B0502040204020203" pitchFamily="34" charset="0"/>
              </a:rPr>
              <a:t>extrameduallary</a:t>
            </a:r>
            <a:r>
              <a:rPr lang="en-US" sz="2000" dirty="0" smtClean="0">
                <a:latin typeface="Segoe UI" panose="020B0502040204020203" pitchFamily="34" charset="0"/>
                <a:cs typeface="Segoe UI" panose="020B0502040204020203" pitchFamily="34" charset="0"/>
              </a:rPr>
              <a:t> </a:t>
            </a:r>
            <a:r>
              <a:rPr lang="en-US" sz="2000" dirty="0">
                <a:latin typeface="Segoe UI" panose="020B0502040204020203" pitchFamily="34" charset="0"/>
                <a:cs typeface="Segoe UI" panose="020B0502040204020203" pitchFamily="34" charset="0"/>
              </a:rPr>
              <a:t>site</a:t>
            </a:r>
          </a:p>
          <a:p>
            <a:pPr marL="0" indent="0">
              <a:buNone/>
            </a:pPr>
            <a:r>
              <a:rPr lang="en-US" sz="2000" dirty="0">
                <a:latin typeface="Segoe UI" panose="020B0502040204020203" pitchFamily="34" charset="0"/>
                <a:cs typeface="Segoe UI" panose="020B0502040204020203" pitchFamily="34" charset="0"/>
              </a:rPr>
              <a:t>- Immature T lymphocytes migrate to the thymus </a:t>
            </a:r>
            <a:r>
              <a:rPr lang="en-US" sz="2000" dirty="0" smtClean="0">
                <a:latin typeface="Segoe UI" panose="020B0502040204020203" pitchFamily="34" charset="0"/>
                <a:cs typeface="Segoe UI" panose="020B0502040204020203" pitchFamily="34" charset="0"/>
              </a:rPr>
              <a:t>and from </a:t>
            </a:r>
            <a:r>
              <a:rPr lang="en-US" sz="2000" dirty="0">
                <a:latin typeface="Segoe UI" panose="020B0502040204020203" pitchFamily="34" charset="0"/>
                <a:cs typeface="Segoe UI" panose="020B0502040204020203" pitchFamily="34" charset="0"/>
              </a:rPr>
              <a:t>there fully mature T </a:t>
            </a:r>
            <a:r>
              <a:rPr lang="en-US" sz="2000" dirty="0" err="1">
                <a:latin typeface="Segoe UI" panose="020B0502040204020203" pitchFamily="34" charset="0"/>
                <a:cs typeface="Segoe UI" panose="020B0502040204020203" pitchFamily="34" charset="0"/>
              </a:rPr>
              <a:t>lymphs</a:t>
            </a:r>
            <a:r>
              <a:rPr lang="en-US" sz="2000" dirty="0">
                <a:latin typeface="Segoe UI" panose="020B0502040204020203" pitchFamily="34" charset="0"/>
                <a:cs typeface="Segoe UI" panose="020B0502040204020203" pitchFamily="34" charset="0"/>
              </a:rPr>
              <a:t> migrate to </a:t>
            </a:r>
            <a:r>
              <a:rPr lang="en-US" sz="2000" dirty="0" smtClean="0">
                <a:latin typeface="Segoe UI" panose="020B0502040204020203" pitchFamily="34" charset="0"/>
                <a:cs typeface="Segoe UI" panose="020B0502040204020203" pitchFamily="34" charset="0"/>
              </a:rPr>
              <a:t>the secondary </a:t>
            </a:r>
            <a:r>
              <a:rPr lang="en-US" sz="2000" dirty="0">
                <a:latin typeface="Segoe UI" panose="020B0502040204020203" pitchFamily="34" charset="0"/>
                <a:cs typeface="Segoe UI" panose="020B0502040204020203" pitchFamily="34" charset="0"/>
              </a:rPr>
              <a:t>peripheral lymph tissue, incl. the </a:t>
            </a:r>
            <a:r>
              <a:rPr lang="en-US" sz="2000" dirty="0" smtClean="0">
                <a:latin typeface="Segoe UI" panose="020B0502040204020203" pitchFamily="34" charset="0"/>
                <a:cs typeface="Segoe UI" panose="020B0502040204020203" pitchFamily="34" charset="0"/>
              </a:rPr>
              <a:t>lymph node</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 B lymphocytes mature fully in the BM </a:t>
            </a:r>
            <a:r>
              <a:rPr lang="en-US" sz="2000" dirty="0" smtClean="0">
                <a:latin typeface="Segoe UI" panose="020B0502040204020203" pitchFamily="34" charset="0"/>
                <a:cs typeface="Segoe UI" panose="020B0502040204020203" pitchFamily="34" charset="0"/>
              </a:rPr>
              <a:t>before migration </a:t>
            </a:r>
            <a:r>
              <a:rPr lang="en-US" sz="2000" dirty="0">
                <a:latin typeface="Segoe UI" panose="020B0502040204020203" pitchFamily="34" charset="0"/>
                <a:cs typeface="Segoe UI" panose="020B0502040204020203" pitchFamily="34" charset="0"/>
              </a:rPr>
              <a:t>to the lymph nodes, spleen, and </a:t>
            </a:r>
            <a:r>
              <a:rPr lang="en-US" sz="2000" dirty="0" smtClean="0">
                <a:latin typeface="Segoe UI" panose="020B0502040204020203" pitchFamily="34" charset="0"/>
                <a:cs typeface="Segoe UI" panose="020B0502040204020203" pitchFamily="34" charset="0"/>
              </a:rPr>
              <a:t>other lymphoid tissue.</a:t>
            </a:r>
            <a:endParaRPr lang="en-US" sz="2000" u="sng"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059011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Lymphopoiesis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945312"/>
            <a:ext cx="7911193" cy="5559879"/>
          </a:xfrm>
        </p:spPr>
        <p:txBody>
          <a:bodyPr/>
          <a:lstStyle/>
          <a:p>
            <a:pPr marL="0" indent="0">
              <a:buNone/>
            </a:pPr>
            <a:r>
              <a:rPr lang="en-US" sz="3200" dirty="0">
                <a:latin typeface="Segoe UI" panose="020B0502040204020203" pitchFamily="34" charset="0"/>
                <a:cs typeface="Segoe UI" panose="020B0502040204020203" pitchFamily="34" charset="0"/>
              </a:rPr>
              <a:t>• Lymphoid Cells enter the peripheral </a:t>
            </a:r>
            <a:r>
              <a:rPr lang="en-US" sz="3200" dirty="0" smtClean="0">
                <a:latin typeface="Segoe UI" panose="020B0502040204020203" pitchFamily="34" charset="0"/>
                <a:cs typeface="Segoe UI" panose="020B0502040204020203" pitchFamily="34" charset="0"/>
              </a:rPr>
              <a:t>blood from </a:t>
            </a:r>
            <a:r>
              <a:rPr lang="en-US" sz="3200" dirty="0">
                <a:latin typeface="Segoe UI" panose="020B0502040204020203" pitchFamily="34" charset="0"/>
                <a:cs typeface="Segoe UI" panose="020B0502040204020203" pitchFamily="34" charset="0"/>
              </a:rPr>
              <a:t>the lymph node via the </a:t>
            </a:r>
            <a:r>
              <a:rPr lang="en-US" sz="3200" dirty="0" smtClean="0">
                <a:latin typeface="Segoe UI" panose="020B0502040204020203" pitchFamily="34" charset="0"/>
                <a:cs typeface="Segoe UI" panose="020B0502040204020203" pitchFamily="34" charset="0"/>
              </a:rPr>
              <a:t>lymphatic fluid system.</a:t>
            </a:r>
            <a:endParaRPr lang="en-US" sz="3200" dirty="0">
              <a:latin typeface="Segoe UI" panose="020B0502040204020203" pitchFamily="34" charset="0"/>
              <a:cs typeface="Segoe UI" panose="020B0502040204020203" pitchFamily="34" charset="0"/>
            </a:endParaRPr>
          </a:p>
          <a:p>
            <a:pPr marL="0" indent="0">
              <a:buNone/>
            </a:pPr>
            <a:r>
              <a:rPr lang="en-US" sz="3200" dirty="0">
                <a:latin typeface="Segoe UI" panose="020B0502040204020203" pitchFamily="34" charset="0"/>
                <a:cs typeface="Segoe UI" panose="020B0502040204020203" pitchFamily="34" charset="0"/>
              </a:rPr>
              <a:t>• Function: to provide </a:t>
            </a:r>
            <a:r>
              <a:rPr lang="en-US" sz="3200" i="1" dirty="0">
                <a:latin typeface="Segoe UI" panose="020B0502040204020203" pitchFamily="34" charset="0"/>
                <a:cs typeface="Segoe UI" panose="020B0502040204020203" pitchFamily="34" charset="0"/>
              </a:rPr>
              <a:t>recognition </a:t>
            </a:r>
            <a:r>
              <a:rPr lang="en-US" sz="3200" i="1" dirty="0" smtClean="0">
                <a:latin typeface="Segoe UI" panose="020B0502040204020203" pitchFamily="34" charset="0"/>
                <a:cs typeface="Segoe UI" panose="020B0502040204020203" pitchFamily="34" charset="0"/>
              </a:rPr>
              <a:t>and elimination </a:t>
            </a:r>
            <a:r>
              <a:rPr lang="en-US" sz="3200" i="1" dirty="0">
                <a:latin typeface="Segoe UI" panose="020B0502040204020203" pitchFamily="34" charset="0"/>
                <a:cs typeface="Segoe UI" panose="020B0502040204020203" pitchFamily="34" charset="0"/>
              </a:rPr>
              <a:t>of foreign </a:t>
            </a:r>
            <a:r>
              <a:rPr lang="en-US" sz="3200" i="1" dirty="0" smtClean="0">
                <a:latin typeface="Segoe UI" panose="020B0502040204020203" pitchFamily="34" charset="0"/>
                <a:cs typeface="Segoe UI" panose="020B0502040204020203" pitchFamily="34" charset="0"/>
              </a:rPr>
              <a:t>stimuli</a:t>
            </a:r>
            <a:r>
              <a:rPr lang="en-US" sz="3200" dirty="0" smtClean="0">
                <a:latin typeface="Segoe UI" panose="020B0502040204020203" pitchFamily="34" charset="0"/>
                <a:cs typeface="Segoe UI" panose="020B0502040204020203" pitchFamily="34" charset="0"/>
              </a:rPr>
              <a:t>.</a:t>
            </a:r>
            <a:endParaRPr lang="en-US" sz="3200" dirty="0">
              <a:latin typeface="Segoe UI" panose="020B0502040204020203" pitchFamily="34" charset="0"/>
              <a:cs typeface="Segoe UI" panose="020B0502040204020203" pitchFamily="34" charset="0"/>
            </a:endParaRPr>
          </a:p>
          <a:p>
            <a:pPr marL="0" indent="0">
              <a:buNone/>
            </a:pPr>
            <a:r>
              <a:rPr lang="en-US" sz="3200" dirty="0">
                <a:latin typeface="Segoe UI" panose="020B0502040204020203" pitchFamily="34" charset="0"/>
                <a:cs typeface="Segoe UI" panose="020B0502040204020203" pitchFamily="34" charset="0"/>
              </a:rPr>
              <a:t>- Identification is based on surface markers </a:t>
            </a:r>
            <a:r>
              <a:rPr lang="en-US" sz="3200" dirty="0" smtClean="0">
                <a:latin typeface="Segoe UI" panose="020B0502040204020203" pitchFamily="34" charset="0"/>
                <a:cs typeface="Segoe UI" panose="020B0502040204020203" pitchFamily="34" charset="0"/>
              </a:rPr>
              <a:t>on the </a:t>
            </a:r>
            <a:r>
              <a:rPr lang="en-US" sz="3200" dirty="0">
                <a:latin typeface="Segoe UI" panose="020B0502040204020203" pitchFamily="34" charset="0"/>
                <a:cs typeface="Segoe UI" panose="020B0502040204020203" pitchFamily="34" charset="0"/>
              </a:rPr>
              <a:t>membrane of the cell, use of </a:t>
            </a:r>
            <a:r>
              <a:rPr lang="en-US" sz="3200" dirty="0" smtClean="0">
                <a:latin typeface="Segoe UI" panose="020B0502040204020203" pitchFamily="34" charset="0"/>
                <a:cs typeface="Segoe UI" panose="020B0502040204020203" pitchFamily="34" charset="0"/>
              </a:rPr>
              <a:t>monoclonal antibody </a:t>
            </a:r>
            <a:r>
              <a:rPr lang="en-US" sz="3200" dirty="0">
                <a:latin typeface="Segoe UI" panose="020B0502040204020203" pitchFamily="34" charset="0"/>
                <a:cs typeface="Segoe UI" panose="020B0502040204020203" pitchFamily="34" charset="0"/>
              </a:rPr>
              <a:t>technique for ID (flow </a:t>
            </a:r>
            <a:r>
              <a:rPr lang="en-US" sz="3200" dirty="0" smtClean="0">
                <a:latin typeface="Segoe UI" panose="020B0502040204020203" pitchFamily="34" charset="0"/>
                <a:cs typeface="Segoe UI" panose="020B0502040204020203" pitchFamily="34" charset="0"/>
              </a:rPr>
              <a:t>cytometry).</a:t>
            </a:r>
            <a:endParaRPr lang="en-US" sz="3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719446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Lymphopoiesis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945312"/>
            <a:ext cx="7911193" cy="5559879"/>
          </a:xfrm>
        </p:spPr>
        <p:txBody>
          <a:bodyPr/>
          <a:lstStyle/>
          <a:p>
            <a:pPr marL="0" indent="0">
              <a:buNone/>
            </a:pPr>
            <a:r>
              <a:rPr lang="en-US" sz="2400" dirty="0" smtClean="0">
                <a:latin typeface="Segoe UI" panose="020B0502040204020203" pitchFamily="34" charset="0"/>
                <a:cs typeface="Segoe UI" panose="020B0502040204020203" pitchFamily="34" charset="0"/>
              </a:rPr>
              <a:t>•Secondary </a:t>
            </a:r>
            <a:r>
              <a:rPr lang="en-US" sz="2400" dirty="0">
                <a:latin typeface="Segoe UI" panose="020B0502040204020203" pitchFamily="34" charset="0"/>
                <a:cs typeface="Segoe UI" panose="020B0502040204020203" pitchFamily="34" charset="0"/>
              </a:rPr>
              <a:t>Lymphoid tissue</a:t>
            </a:r>
            <a:r>
              <a:rPr lang="en-US" sz="2400" dirty="0" smtClean="0">
                <a:latin typeface="Segoe UI" panose="020B0502040204020203" pitchFamily="34" charset="0"/>
                <a:cs typeface="Segoe UI" panose="020B0502040204020203" pitchFamily="34" charset="0"/>
              </a:rPr>
              <a:t>:</a:t>
            </a:r>
          </a:p>
          <a:p>
            <a:pPr marL="0" indent="0">
              <a:buNone/>
            </a:pPr>
            <a:endParaRPr lang="en-US" sz="2400" dirty="0">
              <a:latin typeface="Segoe UI" panose="020B0502040204020203" pitchFamily="34" charset="0"/>
              <a:cs typeface="Segoe UI" panose="020B0502040204020203" pitchFamily="34" charset="0"/>
            </a:endParaRPr>
          </a:p>
          <a:p>
            <a:pPr marL="0" indent="0">
              <a:buNone/>
            </a:pPr>
            <a:r>
              <a:rPr lang="en-US" sz="2400" dirty="0">
                <a:latin typeface="Segoe UI" panose="020B0502040204020203" pitchFamily="34" charset="0"/>
                <a:cs typeface="Segoe UI" panose="020B0502040204020203" pitchFamily="34" charset="0"/>
              </a:rPr>
              <a:t>- Lymph nodes - form the bulk of the </a:t>
            </a:r>
            <a:r>
              <a:rPr lang="en-US" sz="2400" dirty="0" smtClean="0">
                <a:latin typeface="Segoe UI" panose="020B0502040204020203" pitchFamily="34" charset="0"/>
                <a:cs typeface="Segoe UI" panose="020B0502040204020203" pitchFamily="34" charset="0"/>
              </a:rPr>
              <a:t>secondary lymphoid tissue where </a:t>
            </a:r>
            <a:r>
              <a:rPr lang="en-US" sz="2400" dirty="0">
                <a:latin typeface="Segoe UI" panose="020B0502040204020203" pitchFamily="34" charset="0"/>
                <a:cs typeface="Segoe UI" panose="020B0502040204020203" pitchFamily="34" charset="0"/>
              </a:rPr>
              <a:t>filtration, phagocytosis, </a:t>
            </a:r>
            <a:r>
              <a:rPr lang="en-US" sz="2400" dirty="0" smtClean="0">
                <a:latin typeface="Segoe UI" panose="020B0502040204020203" pitchFamily="34" charset="0"/>
                <a:cs typeface="Segoe UI" panose="020B0502040204020203" pitchFamily="34" charset="0"/>
              </a:rPr>
              <a:t>and immune </a:t>
            </a:r>
            <a:r>
              <a:rPr lang="en-US" sz="2400" dirty="0">
                <a:latin typeface="Segoe UI" panose="020B0502040204020203" pitchFamily="34" charset="0"/>
                <a:cs typeface="Segoe UI" panose="020B0502040204020203" pitchFamily="34" charset="0"/>
              </a:rPr>
              <a:t>functions take place:</a:t>
            </a:r>
          </a:p>
          <a:p>
            <a:pPr marL="0" indent="0">
              <a:buNone/>
            </a:pPr>
            <a:r>
              <a:rPr lang="en-US" sz="2400" dirty="0">
                <a:latin typeface="Segoe UI" panose="020B0502040204020203" pitchFamily="34" charset="0"/>
                <a:cs typeface="Segoe UI" panose="020B0502040204020203" pitchFamily="34" charset="0"/>
              </a:rPr>
              <a:t>Foreign material enters through </a:t>
            </a:r>
            <a:r>
              <a:rPr lang="en-US" sz="2400" dirty="0" smtClean="0">
                <a:latin typeface="Segoe UI" panose="020B0502040204020203" pitchFamily="34" charset="0"/>
                <a:cs typeface="Segoe UI" panose="020B0502040204020203" pitchFamily="34" charset="0"/>
              </a:rPr>
              <a:t>afferent Lymphatics</a:t>
            </a:r>
            <a:r>
              <a:rPr lang="en-US" sz="2400" dirty="0">
                <a:latin typeface="Segoe UI" panose="020B0502040204020203" pitchFamily="34" charset="0"/>
                <a:cs typeface="Segoe UI" panose="020B0502040204020203" pitchFamily="34" charset="0"/>
              </a:rPr>
              <a:t>, are filtered in the cortex, where </a:t>
            </a:r>
            <a:r>
              <a:rPr lang="en-US" sz="2400" dirty="0" smtClean="0">
                <a:latin typeface="Segoe UI" panose="020B0502040204020203" pitchFamily="34" charset="0"/>
                <a:cs typeface="Segoe UI" panose="020B0502040204020203" pitchFamily="34" charset="0"/>
              </a:rPr>
              <a:t>the macrophages </a:t>
            </a:r>
            <a:r>
              <a:rPr lang="en-US" sz="2400" dirty="0">
                <a:latin typeface="Segoe UI" panose="020B0502040204020203" pitchFamily="34" charset="0"/>
                <a:cs typeface="Segoe UI" panose="020B0502040204020203" pitchFamily="34" charset="0"/>
              </a:rPr>
              <a:t>and B </a:t>
            </a:r>
            <a:r>
              <a:rPr lang="en-US" sz="2400" dirty="0" err="1">
                <a:latin typeface="Segoe UI" panose="020B0502040204020203" pitchFamily="34" charset="0"/>
                <a:cs typeface="Segoe UI" panose="020B0502040204020203" pitchFamily="34" charset="0"/>
              </a:rPr>
              <a:t>lymphs</a:t>
            </a:r>
            <a:r>
              <a:rPr lang="en-US" sz="2400" dirty="0">
                <a:latin typeface="Segoe UI" panose="020B0502040204020203" pitchFamily="34" charset="0"/>
                <a:cs typeface="Segoe UI" panose="020B0502040204020203" pitchFamily="34" charset="0"/>
              </a:rPr>
              <a:t> (follicles) are </a:t>
            </a:r>
            <a:r>
              <a:rPr lang="en-US" sz="2400" dirty="0" smtClean="0">
                <a:latin typeface="Segoe UI" panose="020B0502040204020203" pitchFamily="34" charset="0"/>
                <a:cs typeface="Segoe UI" panose="020B0502040204020203" pitchFamily="34" charset="0"/>
              </a:rPr>
              <a:t>located.</a:t>
            </a:r>
            <a:endParaRPr lang="en-US" sz="2400" dirty="0">
              <a:latin typeface="Segoe UI" panose="020B0502040204020203" pitchFamily="34" charset="0"/>
              <a:cs typeface="Segoe UI" panose="020B0502040204020203" pitchFamily="34" charset="0"/>
            </a:endParaRPr>
          </a:p>
          <a:p>
            <a:pPr marL="0" indent="0">
              <a:buNone/>
            </a:pPr>
            <a:r>
              <a:rPr lang="en-US" sz="2400" dirty="0">
                <a:latin typeface="Segoe UI" panose="020B0502040204020203" pitchFamily="34" charset="0"/>
                <a:cs typeface="Segoe UI" panose="020B0502040204020203" pitchFamily="34" charset="0"/>
              </a:rPr>
              <a:t>Antigenic stimulation occurs and the follicles form</a:t>
            </a:r>
          </a:p>
          <a:p>
            <a:pPr marL="0" indent="0">
              <a:buNone/>
            </a:pPr>
            <a:r>
              <a:rPr lang="en-US" sz="2400" dirty="0">
                <a:latin typeface="Segoe UI" panose="020B0502040204020203" pitchFamily="34" charset="0"/>
                <a:cs typeface="Segoe UI" panose="020B0502040204020203" pitchFamily="34" charset="0"/>
              </a:rPr>
              <a:t>germinal centers</a:t>
            </a:r>
          </a:p>
          <a:p>
            <a:pPr marL="0" indent="0">
              <a:buNone/>
            </a:pPr>
            <a:r>
              <a:rPr lang="en-US" sz="2400" dirty="0">
                <a:latin typeface="Segoe UI" panose="020B0502040204020203" pitchFamily="34" charset="0"/>
                <a:cs typeface="Segoe UI" panose="020B0502040204020203" pitchFamily="34" charset="0"/>
              </a:rPr>
              <a:t>T cell response occurs in the </a:t>
            </a:r>
            <a:r>
              <a:rPr lang="en-US" sz="2400" dirty="0" err="1">
                <a:latin typeface="Segoe UI" panose="020B0502040204020203" pitchFamily="34" charset="0"/>
                <a:cs typeface="Segoe UI" panose="020B0502040204020203" pitchFamily="34" charset="0"/>
              </a:rPr>
              <a:t>paracortical</a:t>
            </a:r>
            <a:r>
              <a:rPr lang="en-US" sz="2400" dirty="0">
                <a:latin typeface="Segoe UI" panose="020B0502040204020203" pitchFamily="34" charset="0"/>
                <a:cs typeface="Segoe UI" panose="020B0502040204020203" pitchFamily="34" charset="0"/>
              </a:rPr>
              <a:t> </a:t>
            </a:r>
            <a:r>
              <a:rPr lang="en-US" sz="2400" dirty="0" smtClean="0">
                <a:latin typeface="Segoe UI" panose="020B0502040204020203" pitchFamily="34" charset="0"/>
                <a:cs typeface="Segoe UI" panose="020B0502040204020203" pitchFamily="34" charset="0"/>
              </a:rPr>
              <a:t>area.</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697391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Normal Lymph Node</a:t>
            </a:r>
            <a:endParaRPr lang="en-US" sz="3600" dirty="0"/>
          </a:p>
        </p:txBody>
      </p:sp>
      <p:pic>
        <p:nvPicPr>
          <p:cNvPr id="5" name="Content Placeholder 4"/>
          <p:cNvPicPr>
            <a:picLocks noGrp="1" noChangeAspect="1"/>
          </p:cNvPicPr>
          <p:nvPr>
            <p:ph sz="half" idx="1"/>
          </p:nvPr>
        </p:nvPicPr>
        <p:blipFill>
          <a:blip r:embed="rId2"/>
          <a:stretch>
            <a:fillRect/>
          </a:stretch>
        </p:blipFill>
        <p:spPr>
          <a:xfrm>
            <a:off x="595166" y="1752558"/>
            <a:ext cx="7953668" cy="3574043"/>
          </a:xfrm>
          <a:prstGeom prst="rect">
            <a:avLst/>
          </a:prstGeom>
        </p:spPr>
      </p:pic>
    </p:spTree>
    <p:extLst>
      <p:ext uri="{BB962C8B-B14F-4D97-AF65-F5344CB8AC3E}">
        <p14:creationId xmlns:p14="http://schemas.microsoft.com/office/powerpoint/2010/main" val="29920736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Lymphopoiesis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945312"/>
            <a:ext cx="7911193" cy="5559879"/>
          </a:xfrm>
        </p:spPr>
        <p:txBody>
          <a:bodyPr/>
          <a:lstStyle/>
          <a:p>
            <a:pPr marL="0" indent="0">
              <a:buNone/>
            </a:pPr>
            <a:r>
              <a:rPr lang="en-US" sz="2400" dirty="0">
                <a:latin typeface="Segoe UI" panose="020B0502040204020203" pitchFamily="34" charset="0"/>
                <a:cs typeface="Segoe UI" panose="020B0502040204020203" pitchFamily="34" charset="0"/>
              </a:rPr>
              <a:t>Secondary lymphoid tissue:</a:t>
            </a:r>
          </a:p>
          <a:p>
            <a:pPr marL="0" indent="0">
              <a:buNone/>
            </a:pPr>
            <a:r>
              <a:rPr lang="en-US" sz="2400" dirty="0">
                <a:latin typeface="Segoe UI" panose="020B0502040204020203" pitchFamily="34" charset="0"/>
                <a:cs typeface="Segoe UI" panose="020B0502040204020203" pitchFamily="34" charset="0"/>
              </a:rPr>
              <a:t>- Spleen - largest reservoir in the body </a:t>
            </a:r>
            <a:r>
              <a:rPr lang="en-US" sz="2400" dirty="0" smtClean="0">
                <a:latin typeface="Segoe UI" panose="020B0502040204020203" pitchFamily="34" charset="0"/>
                <a:cs typeface="Segoe UI" panose="020B0502040204020203" pitchFamily="34" charset="0"/>
              </a:rPr>
              <a:t>for lymphocytes </a:t>
            </a:r>
            <a:r>
              <a:rPr lang="en-US" sz="2400" dirty="0">
                <a:latin typeface="Segoe UI" panose="020B0502040204020203" pitchFamily="34" charset="0"/>
                <a:cs typeface="Segoe UI" panose="020B0502040204020203" pitchFamily="34" charset="0"/>
              </a:rPr>
              <a:t>and macrophages</a:t>
            </a:r>
          </a:p>
          <a:p>
            <a:pPr marL="0" indent="0">
              <a:buNone/>
            </a:pPr>
            <a:r>
              <a:rPr lang="en-US" sz="2400" dirty="0">
                <a:latin typeface="Segoe UI" panose="020B0502040204020203" pitchFamily="34" charset="0"/>
                <a:cs typeface="Segoe UI" panose="020B0502040204020203" pitchFamily="34" charset="0"/>
              </a:rPr>
              <a:t>- Periarteriolar area: area where the blood </a:t>
            </a:r>
            <a:r>
              <a:rPr lang="en-US" sz="2400" dirty="0" smtClean="0">
                <a:latin typeface="Segoe UI" panose="020B0502040204020203" pitchFamily="34" charset="0"/>
                <a:cs typeface="Segoe UI" panose="020B0502040204020203" pitchFamily="34" charset="0"/>
              </a:rPr>
              <a:t>enters the </a:t>
            </a:r>
            <a:r>
              <a:rPr lang="en-US" sz="2400" dirty="0">
                <a:latin typeface="Segoe UI" panose="020B0502040204020203" pitchFamily="34" charset="0"/>
                <a:cs typeface="Segoe UI" panose="020B0502040204020203" pitchFamily="34" charset="0"/>
              </a:rPr>
              <a:t>spleen from the peripheral blood; this is </a:t>
            </a:r>
            <a:r>
              <a:rPr lang="en-US" sz="2400" dirty="0" smtClean="0">
                <a:latin typeface="Segoe UI" panose="020B0502040204020203" pitchFamily="34" charset="0"/>
                <a:cs typeface="Segoe UI" panose="020B0502040204020203" pitchFamily="34" charset="0"/>
              </a:rPr>
              <a:t>where T </a:t>
            </a:r>
            <a:r>
              <a:rPr lang="en-US" sz="2400" dirty="0">
                <a:latin typeface="Segoe UI" panose="020B0502040204020203" pitchFamily="34" charset="0"/>
                <a:cs typeface="Segoe UI" panose="020B0502040204020203" pitchFamily="34" charset="0"/>
              </a:rPr>
              <a:t>lymphocytes are located</a:t>
            </a:r>
          </a:p>
          <a:p>
            <a:pPr marL="0" indent="0">
              <a:buNone/>
            </a:pPr>
            <a:r>
              <a:rPr lang="en-US" sz="2400" dirty="0">
                <a:latin typeface="Segoe UI" panose="020B0502040204020203" pitchFamily="34" charset="0"/>
                <a:cs typeface="Segoe UI" panose="020B0502040204020203" pitchFamily="34" charset="0"/>
              </a:rPr>
              <a:t>- Pulp area: where the B-cells are located in follicles,</a:t>
            </a:r>
          </a:p>
          <a:p>
            <a:pPr marL="0" indent="0">
              <a:buNone/>
            </a:pPr>
            <a:r>
              <a:rPr lang="en-US" sz="2400" dirty="0">
                <a:latin typeface="Segoe UI" panose="020B0502040204020203" pitchFamily="34" charset="0"/>
                <a:cs typeface="Segoe UI" panose="020B0502040204020203" pitchFamily="34" charset="0"/>
              </a:rPr>
              <a:t>which are made up of a mantle zone and </a:t>
            </a:r>
            <a:r>
              <a:rPr lang="en-US" sz="2400" dirty="0" smtClean="0">
                <a:latin typeface="Segoe UI" panose="020B0502040204020203" pitchFamily="34" charset="0"/>
                <a:cs typeface="Segoe UI" panose="020B0502040204020203" pitchFamily="34" charset="0"/>
              </a:rPr>
              <a:t>the follicle </a:t>
            </a:r>
            <a:r>
              <a:rPr lang="en-US" sz="2400" dirty="0">
                <a:latin typeface="Segoe UI" panose="020B0502040204020203" pitchFamily="34" charset="0"/>
                <a:cs typeface="Segoe UI" panose="020B0502040204020203" pitchFamily="34" charset="0"/>
              </a:rPr>
              <a:t>center.</a:t>
            </a:r>
          </a:p>
        </p:txBody>
      </p:sp>
    </p:spTree>
    <p:extLst>
      <p:ext uri="{BB962C8B-B14F-4D97-AF65-F5344CB8AC3E}">
        <p14:creationId xmlns:p14="http://schemas.microsoft.com/office/powerpoint/2010/main" val="39612951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Segoe UI" panose="020B0502040204020203" pitchFamily="34" charset="0"/>
                <a:cs typeface="Segoe UI" panose="020B0502040204020203" pitchFamily="34" charset="0"/>
              </a:rPr>
              <a:t>Myeloid maturation</a:t>
            </a:r>
            <a:endParaRPr lang="en-US" dirty="0"/>
          </a:p>
        </p:txBody>
      </p:sp>
      <p:sp>
        <p:nvSpPr>
          <p:cNvPr id="3" name="Content Placeholder 2"/>
          <p:cNvSpPr>
            <a:spLocks noGrp="1"/>
          </p:cNvSpPr>
          <p:nvPr>
            <p:ph sz="half" idx="1"/>
          </p:nvPr>
        </p:nvSpPr>
        <p:spPr>
          <a:xfrm>
            <a:off x="457200" y="1231900"/>
            <a:ext cx="8305060" cy="4454525"/>
          </a:xfrm>
        </p:spPr>
        <p:txBody>
          <a:bodyPr/>
          <a:lstStyle/>
          <a:p>
            <a:pPr>
              <a:buFont typeface="Wingdings" panose="05000000000000000000" pitchFamily="2" charset="2"/>
              <a:buChar char="Ø"/>
            </a:pPr>
            <a:r>
              <a:rPr lang="en-US" dirty="0">
                <a:latin typeface="Segoe UI" panose="020B0502040204020203" pitchFamily="34" charset="0"/>
                <a:cs typeface="Segoe UI" panose="020B0502040204020203" pitchFamily="34" charset="0"/>
                <a:sym typeface="Wingdings" panose="05000000000000000000" pitchFamily="2" charset="2"/>
              </a:rPr>
              <a:t>Granulocyte</a:t>
            </a:r>
          </a:p>
          <a:p>
            <a:pPr lvl="1"/>
            <a:r>
              <a:rPr lang="en-US" dirty="0">
                <a:latin typeface="Segoe UI" panose="020B0502040204020203" pitchFamily="34" charset="0"/>
                <a:cs typeface="Segoe UI" panose="020B0502040204020203" pitchFamily="34" charset="0"/>
                <a:sym typeface="Wingdings" panose="05000000000000000000" pitchFamily="2" charset="2"/>
              </a:rPr>
              <a:t>Myeloblast</a:t>
            </a:r>
          </a:p>
          <a:p>
            <a:pPr lvl="2"/>
            <a:r>
              <a:rPr lang="en-US" dirty="0">
                <a:latin typeface="Segoe UI" panose="020B0502040204020203" pitchFamily="34" charset="0"/>
                <a:cs typeface="Segoe UI" panose="020B0502040204020203" pitchFamily="34" charset="0"/>
                <a:sym typeface="Wingdings" panose="05000000000000000000" pitchFamily="2" charset="2"/>
              </a:rPr>
              <a:t>In bone marrow (BM), not normally in peripheral blood (PB)</a:t>
            </a:r>
          </a:p>
          <a:p>
            <a:pPr lvl="2"/>
            <a:r>
              <a:rPr lang="en-US" dirty="0">
                <a:latin typeface="Segoe UI" panose="020B0502040204020203" pitchFamily="34" charset="0"/>
                <a:cs typeface="Segoe UI" panose="020B0502040204020203" pitchFamily="34" charset="0"/>
                <a:sym typeface="Wingdings" panose="05000000000000000000" pitchFamily="2" charset="2"/>
              </a:rPr>
              <a:t>Size – large – 10-20 </a:t>
            </a:r>
            <a:r>
              <a:rPr lang="en-US" dirty="0" err="1">
                <a:latin typeface="Segoe UI" panose="020B0502040204020203" pitchFamily="34" charset="0"/>
                <a:cs typeface="Segoe UI" panose="020B0502040204020203" pitchFamily="34" charset="0"/>
                <a:sym typeface="Wingdings" panose="05000000000000000000" pitchFamily="2" charset="2"/>
              </a:rPr>
              <a:t>uM</a:t>
            </a:r>
            <a:endParaRPr lang="en-US" dirty="0">
              <a:latin typeface="Segoe UI" panose="020B0502040204020203" pitchFamily="34" charset="0"/>
              <a:cs typeface="Segoe UI" panose="020B0502040204020203" pitchFamily="34" charset="0"/>
              <a:sym typeface="Wingdings" panose="05000000000000000000" pitchFamily="2" charset="2"/>
            </a:endParaRPr>
          </a:p>
          <a:p>
            <a:pPr lvl="2"/>
            <a:r>
              <a:rPr lang="en-US" dirty="0">
                <a:latin typeface="Segoe UI" panose="020B0502040204020203" pitchFamily="34" charset="0"/>
                <a:cs typeface="Segoe UI" panose="020B0502040204020203" pitchFamily="34" charset="0"/>
                <a:sym typeface="Wingdings" panose="05000000000000000000" pitchFamily="2" charset="2"/>
              </a:rPr>
              <a:t>Nucleus – large, round to oval, dark purple in color, possibly indented on one side.</a:t>
            </a:r>
          </a:p>
          <a:p>
            <a:pPr lvl="2"/>
            <a:r>
              <a:rPr lang="en-US" dirty="0">
                <a:latin typeface="Segoe UI" panose="020B0502040204020203" pitchFamily="34" charset="0"/>
                <a:cs typeface="Segoe UI" panose="020B0502040204020203" pitchFamily="34" charset="0"/>
                <a:sym typeface="Wingdings" panose="05000000000000000000" pitchFamily="2" charset="2"/>
              </a:rPr>
              <a:t>Chromatin – fine strands with no clumping, open reticulum evenly stained;</a:t>
            </a:r>
          </a:p>
          <a:p>
            <a:pPr lvl="2"/>
            <a:r>
              <a:rPr lang="en-US" dirty="0">
                <a:latin typeface="Segoe UI" panose="020B0502040204020203" pitchFamily="34" charset="0"/>
                <a:cs typeface="Segoe UI" panose="020B0502040204020203" pitchFamily="34" charset="0"/>
                <a:sym typeface="Wingdings" panose="05000000000000000000" pitchFamily="2" charset="2"/>
              </a:rPr>
              <a:t>Nucleoli – 1-5 distinct, uniform in size, round/oval and blue – may fuse.</a:t>
            </a:r>
          </a:p>
        </p:txBody>
      </p:sp>
    </p:spTree>
    <p:extLst>
      <p:ext uri="{BB962C8B-B14F-4D97-AF65-F5344CB8AC3E}">
        <p14:creationId xmlns:p14="http://schemas.microsoft.com/office/powerpoint/2010/main" val="34607604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Splenic Structure</a:t>
            </a:r>
            <a:endParaRPr lang="en-US" sz="3600" dirty="0"/>
          </a:p>
        </p:txBody>
      </p:sp>
      <p:pic>
        <p:nvPicPr>
          <p:cNvPr id="4" name="Content Placeholder 3"/>
          <p:cNvPicPr>
            <a:picLocks noGrp="1" noChangeAspect="1"/>
          </p:cNvPicPr>
          <p:nvPr>
            <p:ph sz="half" idx="1"/>
          </p:nvPr>
        </p:nvPicPr>
        <p:blipFill>
          <a:blip r:embed="rId2"/>
          <a:stretch>
            <a:fillRect/>
          </a:stretch>
        </p:blipFill>
        <p:spPr>
          <a:xfrm>
            <a:off x="2143957" y="1242092"/>
            <a:ext cx="4856085" cy="5351058"/>
          </a:xfrm>
          <a:prstGeom prst="rect">
            <a:avLst/>
          </a:prstGeom>
        </p:spPr>
      </p:pic>
    </p:spTree>
    <p:extLst>
      <p:ext uri="{BB962C8B-B14F-4D97-AF65-F5344CB8AC3E}">
        <p14:creationId xmlns:p14="http://schemas.microsoft.com/office/powerpoint/2010/main" val="16826200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Lymphopoiesis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945312"/>
            <a:ext cx="7911193" cy="5559879"/>
          </a:xfrm>
        </p:spPr>
        <p:txBody>
          <a:bodyPr/>
          <a:lstStyle/>
          <a:p>
            <a:pPr marL="0" indent="0">
              <a:buNone/>
            </a:pPr>
            <a:r>
              <a:rPr lang="en-US" sz="2400" b="1" dirty="0">
                <a:latin typeface="Segoe UI" panose="020B0502040204020203" pitchFamily="34" charset="0"/>
                <a:cs typeface="Segoe UI" panose="020B0502040204020203" pitchFamily="34" charset="0"/>
              </a:rPr>
              <a:t>T lymphocytes - (cannot tell the difference from B lymphocytes</a:t>
            </a:r>
          </a:p>
          <a:p>
            <a:pPr marL="0" indent="0">
              <a:buNone/>
            </a:pPr>
            <a:r>
              <a:rPr lang="en-US" sz="2400" b="1" dirty="0">
                <a:latin typeface="Segoe UI" panose="020B0502040204020203" pitchFamily="34" charset="0"/>
                <a:cs typeface="Segoe UI" panose="020B0502040204020203" pitchFamily="34" charset="0"/>
              </a:rPr>
              <a:t>morphologically)</a:t>
            </a:r>
          </a:p>
          <a:p>
            <a:pPr marL="0" indent="0">
              <a:buNone/>
            </a:pPr>
            <a:r>
              <a:rPr lang="en-US" sz="2400" b="1" dirty="0">
                <a:latin typeface="Segoe UI" panose="020B0502040204020203" pitchFamily="34" charset="0"/>
                <a:cs typeface="Segoe UI" panose="020B0502040204020203" pitchFamily="34" charset="0"/>
              </a:rPr>
              <a:t>- Mature in the thymus</a:t>
            </a:r>
          </a:p>
          <a:p>
            <a:pPr marL="0" indent="0">
              <a:buNone/>
            </a:pPr>
            <a:r>
              <a:rPr lang="en-US" sz="2400" b="1" dirty="0">
                <a:latin typeface="Segoe UI" panose="020B0502040204020203" pitchFamily="34" charset="0"/>
                <a:cs typeface="Segoe UI" panose="020B0502040204020203" pitchFamily="34" charset="0"/>
              </a:rPr>
              <a:t>- 60-80% of the lymphocyte pool:</a:t>
            </a:r>
          </a:p>
          <a:p>
            <a:pPr marL="0" indent="0">
              <a:buNone/>
            </a:pPr>
            <a:r>
              <a:rPr lang="en-US" sz="2400" dirty="0">
                <a:latin typeface="Segoe UI" panose="020B0502040204020203" pitchFamily="34" charset="0"/>
                <a:cs typeface="Segoe UI" panose="020B0502040204020203" pitchFamily="34" charset="0"/>
              </a:rPr>
              <a:t>Loci in the lymph nodes - </a:t>
            </a:r>
            <a:r>
              <a:rPr lang="en-US" sz="2400" dirty="0" err="1">
                <a:latin typeface="Segoe UI" panose="020B0502040204020203" pitchFamily="34" charset="0"/>
                <a:cs typeface="Segoe UI" panose="020B0502040204020203" pitchFamily="34" charset="0"/>
              </a:rPr>
              <a:t>paracortex</a:t>
            </a:r>
            <a:endParaRPr lang="en-US" sz="2400" dirty="0">
              <a:latin typeface="Segoe UI" panose="020B0502040204020203" pitchFamily="34" charset="0"/>
              <a:cs typeface="Segoe UI" panose="020B0502040204020203" pitchFamily="34" charset="0"/>
            </a:endParaRPr>
          </a:p>
          <a:p>
            <a:pPr marL="0" indent="0">
              <a:buNone/>
            </a:pPr>
            <a:r>
              <a:rPr lang="en-US" sz="2400" dirty="0">
                <a:latin typeface="Segoe UI" panose="020B0502040204020203" pitchFamily="34" charset="0"/>
                <a:cs typeface="Segoe UI" panose="020B0502040204020203" pitchFamily="34" charset="0"/>
              </a:rPr>
              <a:t>Loci in the spleen - </a:t>
            </a:r>
            <a:r>
              <a:rPr lang="en-US" sz="2400" dirty="0" err="1">
                <a:latin typeface="Segoe UI" panose="020B0502040204020203" pitchFamily="34" charset="0"/>
                <a:cs typeface="Segoe UI" panose="020B0502040204020203" pitchFamily="34" charset="0"/>
              </a:rPr>
              <a:t>periarteriolar</a:t>
            </a:r>
            <a:endParaRPr lang="en-US" sz="2400" dirty="0">
              <a:latin typeface="Segoe UI" panose="020B0502040204020203" pitchFamily="34" charset="0"/>
              <a:cs typeface="Segoe UI" panose="020B0502040204020203" pitchFamily="34" charset="0"/>
            </a:endParaRPr>
          </a:p>
          <a:p>
            <a:pPr marL="0" indent="0">
              <a:buNone/>
            </a:pPr>
            <a:r>
              <a:rPr lang="en-US" sz="2400" dirty="0">
                <a:latin typeface="Segoe UI" panose="020B0502040204020203" pitchFamily="34" charset="0"/>
                <a:cs typeface="Segoe UI" panose="020B0502040204020203" pitchFamily="34" charset="0"/>
              </a:rPr>
              <a:t>- </a:t>
            </a:r>
            <a:r>
              <a:rPr lang="en-US" sz="2400" b="1" dirty="0">
                <a:latin typeface="Segoe UI" panose="020B0502040204020203" pitchFamily="34" charset="0"/>
                <a:cs typeface="Segoe UI" panose="020B0502040204020203" pitchFamily="34" charset="0"/>
              </a:rPr>
              <a:t>Cellular Immunity</a:t>
            </a:r>
          </a:p>
          <a:p>
            <a:pPr marL="0" indent="0">
              <a:buNone/>
            </a:pPr>
            <a:r>
              <a:rPr lang="en-US" sz="2400" dirty="0">
                <a:latin typeface="Segoe UI" panose="020B0502040204020203" pitchFamily="34" charset="0"/>
                <a:cs typeface="Segoe UI" panose="020B0502040204020203" pitchFamily="34" charset="0"/>
              </a:rPr>
              <a:t>Tumor suppression</a:t>
            </a:r>
          </a:p>
          <a:p>
            <a:pPr marL="0" indent="0">
              <a:buNone/>
            </a:pPr>
            <a:r>
              <a:rPr lang="en-US" sz="2400" i="1" dirty="0">
                <a:latin typeface="Segoe UI" panose="020B0502040204020203" pitchFamily="34" charset="0"/>
                <a:cs typeface="Segoe UI" panose="020B0502040204020203" pitchFamily="34" charset="0"/>
              </a:rPr>
              <a:t>Graft rejection, protection against intracellular organisms,</a:t>
            </a:r>
          </a:p>
          <a:p>
            <a:pPr marL="0" indent="0">
              <a:buNone/>
            </a:pPr>
            <a:r>
              <a:rPr lang="en-US" sz="2400" i="1" dirty="0">
                <a:latin typeface="Segoe UI" panose="020B0502040204020203" pitchFamily="34" charset="0"/>
                <a:cs typeface="Segoe UI" panose="020B0502040204020203" pitchFamily="34" charset="0"/>
              </a:rPr>
              <a:t>and delayed </a:t>
            </a:r>
            <a:r>
              <a:rPr lang="en-US" sz="2400" i="1" dirty="0" smtClean="0">
                <a:latin typeface="Segoe UI" panose="020B0502040204020203" pitchFamily="34" charset="0"/>
                <a:cs typeface="Segoe UI" panose="020B0502040204020203" pitchFamily="34" charset="0"/>
              </a:rPr>
              <a:t>hypersensitivity.</a:t>
            </a:r>
            <a:endParaRPr lang="en-US" sz="2400" i="1" dirty="0">
              <a:latin typeface="Segoe UI" panose="020B0502040204020203" pitchFamily="34" charset="0"/>
              <a:cs typeface="Segoe UI" panose="020B0502040204020203" pitchFamily="34" charset="0"/>
            </a:endParaRPr>
          </a:p>
          <a:p>
            <a:pPr marL="0" indent="0">
              <a:buNone/>
            </a:pPr>
            <a:r>
              <a:rPr lang="en-US" sz="2400" dirty="0">
                <a:latin typeface="Segoe UI" panose="020B0502040204020203" pitchFamily="34" charset="0"/>
                <a:cs typeface="Segoe UI" panose="020B0502040204020203" pitchFamily="34" charset="0"/>
              </a:rPr>
              <a:t>- Possess </a:t>
            </a:r>
            <a:r>
              <a:rPr lang="en-US" sz="2400" b="1" dirty="0">
                <a:latin typeface="Segoe UI" panose="020B0502040204020203" pitchFamily="34" charset="0"/>
                <a:cs typeface="Segoe UI" panose="020B0502040204020203" pitchFamily="34" charset="0"/>
              </a:rPr>
              <a:t>surface receptors for sheep RBCs</a:t>
            </a:r>
          </a:p>
        </p:txBody>
      </p:sp>
    </p:spTree>
    <p:extLst>
      <p:ext uri="{BB962C8B-B14F-4D97-AF65-F5344CB8AC3E}">
        <p14:creationId xmlns:p14="http://schemas.microsoft.com/office/powerpoint/2010/main" val="28092666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Lymphopoiesis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945312"/>
            <a:ext cx="7911193" cy="5559879"/>
          </a:xfrm>
        </p:spPr>
        <p:txBody>
          <a:bodyPr/>
          <a:lstStyle/>
          <a:p>
            <a:pPr marL="0" indent="0">
              <a:buNone/>
            </a:pPr>
            <a:r>
              <a:rPr lang="en-US" sz="2400" dirty="0">
                <a:latin typeface="Segoe UI" panose="020B0502040204020203" pitchFamily="34" charset="0"/>
                <a:cs typeface="Segoe UI" panose="020B0502040204020203" pitchFamily="34" charset="0"/>
              </a:rPr>
              <a:t>• T Lymphs</a:t>
            </a:r>
          </a:p>
          <a:p>
            <a:pPr marL="0" indent="0">
              <a:buNone/>
            </a:pPr>
            <a:r>
              <a:rPr lang="en-US" sz="2400" dirty="0">
                <a:latin typeface="Segoe UI" panose="020B0502040204020203" pitchFamily="34" charset="0"/>
                <a:cs typeface="Segoe UI" panose="020B0502040204020203" pitchFamily="34" charset="0"/>
              </a:rPr>
              <a:t>- 3 types of T </a:t>
            </a:r>
            <a:r>
              <a:rPr lang="en-US" sz="2400" dirty="0" err="1">
                <a:latin typeface="Segoe UI" panose="020B0502040204020203" pitchFamily="34" charset="0"/>
                <a:cs typeface="Segoe UI" panose="020B0502040204020203" pitchFamily="34" charset="0"/>
              </a:rPr>
              <a:t>lymphs</a:t>
            </a:r>
            <a:endParaRPr lang="en-US" sz="2400" dirty="0">
              <a:latin typeface="Segoe UI" panose="020B0502040204020203" pitchFamily="34" charset="0"/>
              <a:cs typeface="Segoe UI" panose="020B0502040204020203" pitchFamily="34" charset="0"/>
            </a:endParaRPr>
          </a:p>
          <a:p>
            <a:pPr marL="0" indent="0">
              <a:buNone/>
            </a:pPr>
            <a:r>
              <a:rPr lang="en-US" sz="2400" dirty="0">
                <a:latin typeface="Segoe UI" panose="020B0502040204020203" pitchFamily="34" charset="0"/>
                <a:cs typeface="Segoe UI" panose="020B0502040204020203" pitchFamily="34" charset="0"/>
              </a:rPr>
              <a:t>• </a:t>
            </a:r>
            <a:r>
              <a:rPr lang="en-US" sz="2400" b="1" dirty="0">
                <a:latin typeface="Segoe UI" panose="020B0502040204020203" pitchFamily="34" charset="0"/>
                <a:cs typeface="Segoe UI" panose="020B0502040204020203" pitchFamily="34" charset="0"/>
              </a:rPr>
              <a:t>Cytotoxic killer T cells </a:t>
            </a:r>
            <a:r>
              <a:rPr lang="en-US" sz="2400" dirty="0">
                <a:latin typeface="Segoe UI" panose="020B0502040204020203" pitchFamily="34" charset="0"/>
                <a:cs typeface="Segoe UI" panose="020B0502040204020203" pitchFamily="34" charset="0"/>
              </a:rPr>
              <a:t>- delayed hypersensitivity,</a:t>
            </a:r>
          </a:p>
          <a:p>
            <a:pPr marL="0" indent="0">
              <a:buNone/>
            </a:pPr>
            <a:r>
              <a:rPr lang="en-US" sz="2400" dirty="0">
                <a:latin typeface="Segoe UI" panose="020B0502040204020203" pitchFamily="34" charset="0"/>
                <a:cs typeface="Segoe UI" panose="020B0502040204020203" pitchFamily="34" charset="0"/>
              </a:rPr>
              <a:t>secrete </a:t>
            </a:r>
            <a:r>
              <a:rPr lang="en-US" sz="2400" dirty="0" err="1">
                <a:latin typeface="Segoe UI" panose="020B0502040204020203" pitchFamily="34" charset="0"/>
                <a:cs typeface="Segoe UI" panose="020B0502040204020203" pitchFamily="34" charset="0"/>
              </a:rPr>
              <a:t>lymphokines</a:t>
            </a:r>
            <a:r>
              <a:rPr lang="en-US" sz="2400" dirty="0">
                <a:latin typeface="Segoe UI" panose="020B0502040204020203" pitchFamily="34" charset="0"/>
                <a:cs typeface="Segoe UI" panose="020B0502040204020203" pitchFamily="34" charset="0"/>
              </a:rPr>
              <a:t> (soluble secretion which</a:t>
            </a:r>
          </a:p>
          <a:p>
            <a:pPr marL="0" indent="0">
              <a:buNone/>
            </a:pPr>
            <a:r>
              <a:rPr lang="en-US" sz="2400" dirty="0">
                <a:latin typeface="Segoe UI" panose="020B0502040204020203" pitchFamily="34" charset="0"/>
                <a:cs typeface="Segoe UI" panose="020B0502040204020203" pitchFamily="34" charset="0"/>
              </a:rPr>
              <a:t>mediates lymphocyte interaction), and kill some</a:t>
            </a:r>
          </a:p>
          <a:p>
            <a:pPr marL="0" indent="0">
              <a:buNone/>
            </a:pPr>
            <a:r>
              <a:rPr lang="en-US" sz="2400" dirty="0">
                <a:latin typeface="Segoe UI" panose="020B0502040204020203" pitchFamily="34" charset="0"/>
                <a:cs typeface="Segoe UI" panose="020B0502040204020203" pitchFamily="34" charset="0"/>
              </a:rPr>
              <a:t>cellular targets that have abnormal or altered</a:t>
            </a:r>
          </a:p>
          <a:p>
            <a:pPr marL="0" indent="0">
              <a:buNone/>
            </a:pPr>
            <a:r>
              <a:rPr lang="en-US" sz="2400" dirty="0">
                <a:latin typeface="Segoe UI" panose="020B0502040204020203" pitchFamily="34" charset="0"/>
                <a:cs typeface="Segoe UI" panose="020B0502040204020203" pitchFamily="34" charset="0"/>
              </a:rPr>
              <a:t>membranes</a:t>
            </a:r>
          </a:p>
          <a:p>
            <a:pPr marL="0" indent="0">
              <a:buNone/>
            </a:pPr>
            <a:r>
              <a:rPr lang="en-US" sz="2400" dirty="0">
                <a:latin typeface="Segoe UI" panose="020B0502040204020203" pitchFamily="34" charset="0"/>
                <a:cs typeface="Segoe UI" panose="020B0502040204020203" pitchFamily="34" charset="0"/>
              </a:rPr>
              <a:t>• </a:t>
            </a:r>
            <a:r>
              <a:rPr lang="en-US" sz="2400" b="1" dirty="0">
                <a:latin typeface="Segoe UI" panose="020B0502040204020203" pitchFamily="34" charset="0"/>
                <a:cs typeface="Segoe UI" panose="020B0502040204020203" pitchFamily="34" charset="0"/>
              </a:rPr>
              <a:t>Suppressor T cells </a:t>
            </a:r>
            <a:r>
              <a:rPr lang="en-US" sz="2400" dirty="0">
                <a:latin typeface="Segoe UI" panose="020B0502040204020203" pitchFamily="34" charset="0"/>
                <a:cs typeface="Segoe UI" panose="020B0502040204020203" pitchFamily="34" charset="0"/>
              </a:rPr>
              <a:t>- inhibit the expression of</a:t>
            </a:r>
          </a:p>
          <a:p>
            <a:pPr marL="0" indent="0">
              <a:buNone/>
            </a:pPr>
            <a:r>
              <a:rPr lang="en-US" sz="2400" dirty="0">
                <a:latin typeface="Segoe UI" panose="020B0502040204020203" pitchFamily="34" charset="0"/>
                <a:cs typeface="Segoe UI" panose="020B0502040204020203" pitchFamily="34" charset="0"/>
              </a:rPr>
              <a:t>other lymphocyte subsets</a:t>
            </a:r>
          </a:p>
          <a:p>
            <a:pPr marL="0" indent="0">
              <a:buNone/>
            </a:pPr>
            <a:r>
              <a:rPr lang="en-US" sz="2400" dirty="0">
                <a:latin typeface="Segoe UI" panose="020B0502040204020203" pitchFamily="34" charset="0"/>
                <a:cs typeface="Segoe UI" panose="020B0502040204020203" pitchFamily="34" charset="0"/>
              </a:rPr>
              <a:t>• </a:t>
            </a:r>
            <a:r>
              <a:rPr lang="en-US" sz="2400" b="1" dirty="0">
                <a:latin typeface="Segoe UI" panose="020B0502040204020203" pitchFamily="34" charset="0"/>
                <a:cs typeface="Segoe UI" panose="020B0502040204020203" pitchFamily="34" charset="0"/>
              </a:rPr>
              <a:t>Helper T cells </a:t>
            </a:r>
            <a:r>
              <a:rPr lang="en-US" sz="2400" dirty="0">
                <a:latin typeface="Segoe UI" panose="020B0502040204020203" pitchFamily="34" charset="0"/>
                <a:cs typeface="Segoe UI" panose="020B0502040204020203" pitchFamily="34" charset="0"/>
              </a:rPr>
              <a:t>- interact with other T cell</a:t>
            </a:r>
          </a:p>
          <a:p>
            <a:pPr marL="0" indent="0">
              <a:buNone/>
            </a:pPr>
            <a:r>
              <a:rPr lang="en-US" sz="2400" dirty="0">
                <a:latin typeface="Segoe UI" panose="020B0502040204020203" pitchFamily="34" charset="0"/>
                <a:cs typeface="Segoe UI" panose="020B0502040204020203" pitchFamily="34" charset="0"/>
              </a:rPr>
              <a:t>substrates and assists B cells in humoral immunity</a:t>
            </a:r>
          </a:p>
        </p:txBody>
      </p:sp>
    </p:spTree>
    <p:extLst>
      <p:ext uri="{BB962C8B-B14F-4D97-AF65-F5344CB8AC3E}">
        <p14:creationId xmlns:p14="http://schemas.microsoft.com/office/powerpoint/2010/main" val="33599669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Lymphopoiesis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945312"/>
            <a:ext cx="7911193" cy="5559879"/>
          </a:xfrm>
        </p:spPr>
        <p:txBody>
          <a:bodyPr/>
          <a:lstStyle/>
          <a:p>
            <a:pPr marL="0" indent="0">
              <a:buNone/>
            </a:pPr>
            <a:r>
              <a:rPr lang="en-US" dirty="0">
                <a:latin typeface="Segoe UI" panose="020B0502040204020203" pitchFamily="34" charset="0"/>
                <a:cs typeface="Segoe UI" panose="020B0502040204020203" pitchFamily="34" charset="0"/>
              </a:rPr>
              <a:t>• </a:t>
            </a:r>
            <a:r>
              <a:rPr lang="en-US" b="1" dirty="0">
                <a:latin typeface="Segoe UI" panose="020B0502040204020203" pitchFamily="34" charset="0"/>
                <a:cs typeface="Segoe UI" panose="020B0502040204020203" pitchFamily="34" charset="0"/>
              </a:rPr>
              <a:t>B Lymphocytes - (cannot tell </a:t>
            </a:r>
            <a:r>
              <a:rPr lang="en-US" b="1" dirty="0" smtClean="0">
                <a:latin typeface="Segoe UI" panose="020B0502040204020203" pitchFamily="34" charset="0"/>
                <a:cs typeface="Segoe UI" panose="020B0502040204020203" pitchFamily="34" charset="0"/>
              </a:rPr>
              <a:t>the difference morphologically </a:t>
            </a:r>
            <a:r>
              <a:rPr lang="en-US" b="1" dirty="0">
                <a:latin typeface="Segoe UI" panose="020B0502040204020203" pitchFamily="34" charset="0"/>
                <a:cs typeface="Segoe UI" panose="020B0502040204020203" pitchFamily="34" charset="0"/>
              </a:rPr>
              <a:t>from </a:t>
            </a:r>
            <a:r>
              <a:rPr lang="en-US" b="1" dirty="0" smtClean="0">
                <a:latin typeface="Segoe UI" panose="020B0502040204020203" pitchFamily="34" charset="0"/>
                <a:cs typeface="Segoe UI" panose="020B0502040204020203" pitchFamily="34" charset="0"/>
              </a:rPr>
              <a:t>T </a:t>
            </a:r>
            <a:r>
              <a:rPr lang="en-US" b="1" dirty="0" err="1" smtClean="0">
                <a:latin typeface="Segoe UI" panose="020B0502040204020203" pitchFamily="34" charset="0"/>
                <a:cs typeface="Segoe UI" panose="020B0502040204020203" pitchFamily="34" charset="0"/>
              </a:rPr>
              <a:t>lymphs</a:t>
            </a:r>
            <a:r>
              <a:rPr lang="en-US" b="1" dirty="0">
                <a:latin typeface="Segoe UI" panose="020B0502040204020203" pitchFamily="34" charset="0"/>
                <a:cs typeface="Segoe UI" panose="020B0502040204020203" pitchFamily="34" charset="0"/>
              </a:rPr>
              <a:t>)</a:t>
            </a:r>
          </a:p>
          <a:p>
            <a:pPr marL="0" indent="0">
              <a:buNone/>
            </a:pPr>
            <a:r>
              <a:rPr lang="en-US" dirty="0">
                <a:latin typeface="Segoe UI" panose="020B0502040204020203" pitchFamily="34" charset="0"/>
                <a:cs typeface="Segoe UI" panose="020B0502040204020203" pitchFamily="34" charset="0"/>
              </a:rPr>
              <a:t>- </a:t>
            </a:r>
            <a:r>
              <a:rPr lang="en-US" b="1" dirty="0">
                <a:latin typeface="Segoe UI" panose="020B0502040204020203" pitchFamily="34" charset="0"/>
                <a:cs typeface="Segoe UI" panose="020B0502040204020203" pitchFamily="34" charset="0"/>
              </a:rPr>
              <a:t>Mature in the Bone Marrow (BM)</a:t>
            </a:r>
          </a:p>
          <a:p>
            <a:pPr marL="0" indent="0">
              <a:buNone/>
            </a:pPr>
            <a:r>
              <a:rPr lang="en-US" b="1" dirty="0">
                <a:latin typeface="Segoe UI" panose="020B0502040204020203" pitchFamily="34" charset="0"/>
                <a:cs typeface="Segoe UI" panose="020B0502040204020203" pitchFamily="34" charset="0"/>
              </a:rPr>
              <a:t>-10-20% of lymphoid pool</a:t>
            </a:r>
          </a:p>
          <a:p>
            <a:pPr marL="0" indent="0">
              <a:buNone/>
            </a:pPr>
            <a:r>
              <a:rPr lang="en-US" dirty="0">
                <a:latin typeface="Segoe UI" panose="020B0502040204020203" pitchFamily="34" charset="0"/>
                <a:cs typeface="Segoe UI" panose="020B0502040204020203" pitchFamily="34" charset="0"/>
              </a:rPr>
              <a:t>- Responsible for humoral immunity </a:t>
            </a:r>
            <a:r>
              <a:rPr lang="en-US" dirty="0" smtClean="0">
                <a:latin typeface="Segoe UI" panose="020B0502040204020203" pitchFamily="34" charset="0"/>
                <a:cs typeface="Segoe UI" panose="020B0502040204020203" pitchFamily="34" charset="0"/>
              </a:rPr>
              <a:t>i.e. production </a:t>
            </a:r>
            <a:r>
              <a:rPr lang="en-US" dirty="0">
                <a:latin typeface="Segoe UI" panose="020B0502040204020203" pitchFamily="34" charset="0"/>
                <a:cs typeface="Segoe UI" panose="020B0502040204020203" pitchFamily="34" charset="0"/>
              </a:rPr>
              <a:t>of </a:t>
            </a:r>
            <a:r>
              <a:rPr lang="en-US" b="1" dirty="0">
                <a:latin typeface="Segoe UI" panose="020B0502040204020203" pitchFamily="34" charset="0"/>
                <a:cs typeface="Segoe UI" panose="020B0502040204020203" pitchFamily="34" charset="0"/>
              </a:rPr>
              <a:t>Antibodies (Ab)</a:t>
            </a:r>
            <a:r>
              <a:rPr lang="en-US" dirty="0">
                <a:latin typeface="Segoe UI" panose="020B0502040204020203" pitchFamily="34" charset="0"/>
                <a:cs typeface="Segoe UI" panose="020B0502040204020203" pitchFamily="34" charset="0"/>
              </a:rPr>
              <a:t> which </a:t>
            </a:r>
            <a:r>
              <a:rPr lang="en-US" dirty="0" smtClean="0">
                <a:latin typeface="Segoe UI" panose="020B0502040204020203" pitchFamily="34" charset="0"/>
                <a:cs typeface="Segoe UI" panose="020B0502040204020203" pitchFamily="34" charset="0"/>
              </a:rPr>
              <a:t>mark foreign </a:t>
            </a:r>
            <a:r>
              <a:rPr lang="en-US" dirty="0">
                <a:latin typeface="Segoe UI" panose="020B0502040204020203" pitchFamily="34" charset="0"/>
                <a:cs typeface="Segoe UI" panose="020B0502040204020203" pitchFamily="34" charset="0"/>
              </a:rPr>
              <a:t>substances for destruction </a:t>
            </a:r>
            <a:r>
              <a:rPr lang="en-US" dirty="0" smtClean="0">
                <a:latin typeface="Segoe UI" panose="020B0502040204020203" pitchFamily="34" charset="0"/>
                <a:cs typeface="Segoe UI" panose="020B0502040204020203" pitchFamily="34" charset="0"/>
              </a:rPr>
              <a:t>by phagocytic </a:t>
            </a:r>
            <a:r>
              <a:rPr lang="en-US" dirty="0">
                <a:latin typeface="Segoe UI" panose="020B0502040204020203" pitchFamily="34" charset="0"/>
                <a:cs typeface="Segoe UI" panose="020B0502040204020203" pitchFamily="34" charset="0"/>
              </a:rPr>
              <a:t>cells</a:t>
            </a:r>
          </a:p>
          <a:p>
            <a:pPr marL="0" indent="0">
              <a:buNone/>
            </a:pPr>
            <a:r>
              <a:rPr lang="en-US" dirty="0">
                <a:latin typeface="Segoe UI" panose="020B0502040204020203" pitchFamily="34" charset="0"/>
                <a:cs typeface="Segoe UI" panose="020B0502040204020203" pitchFamily="34" charset="0"/>
              </a:rPr>
              <a:t>- Life span - </a:t>
            </a:r>
            <a:r>
              <a:rPr lang="en-US" b="1" dirty="0">
                <a:latin typeface="Segoe UI" panose="020B0502040204020203" pitchFamily="34" charset="0"/>
                <a:cs typeface="Segoe UI" panose="020B0502040204020203" pitchFamily="34" charset="0"/>
              </a:rPr>
              <a:t>days to weeks</a:t>
            </a:r>
          </a:p>
        </p:txBody>
      </p:sp>
    </p:spTree>
    <p:extLst>
      <p:ext uri="{BB962C8B-B14F-4D97-AF65-F5344CB8AC3E}">
        <p14:creationId xmlns:p14="http://schemas.microsoft.com/office/powerpoint/2010/main" val="25142723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Lymphopoiesis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945312"/>
            <a:ext cx="7911193" cy="5559879"/>
          </a:xfrm>
        </p:spPr>
        <p:txBody>
          <a:bodyPr/>
          <a:lstStyle/>
          <a:p>
            <a:pPr marL="0" indent="0">
              <a:buNone/>
            </a:pPr>
            <a:r>
              <a:rPr lang="en-US" dirty="0">
                <a:latin typeface="Segoe UI" panose="020B0502040204020203" pitchFamily="34" charset="0"/>
                <a:cs typeface="Segoe UI" panose="020B0502040204020203" pitchFamily="34" charset="0"/>
              </a:rPr>
              <a:t>• </a:t>
            </a:r>
            <a:r>
              <a:rPr lang="en-US" b="1" dirty="0">
                <a:latin typeface="Segoe UI" panose="020B0502040204020203" pitchFamily="34" charset="0"/>
                <a:cs typeface="Segoe UI" panose="020B0502040204020203" pitchFamily="34" charset="0"/>
              </a:rPr>
              <a:t>B Lymphocytes - (cannot tell </a:t>
            </a:r>
            <a:r>
              <a:rPr lang="en-US" b="1" dirty="0" smtClean="0">
                <a:latin typeface="Segoe UI" panose="020B0502040204020203" pitchFamily="34" charset="0"/>
                <a:cs typeface="Segoe UI" panose="020B0502040204020203" pitchFamily="34" charset="0"/>
              </a:rPr>
              <a:t>the difference morphologically </a:t>
            </a:r>
            <a:r>
              <a:rPr lang="en-US" b="1" dirty="0">
                <a:latin typeface="Segoe UI" panose="020B0502040204020203" pitchFamily="34" charset="0"/>
                <a:cs typeface="Segoe UI" panose="020B0502040204020203" pitchFamily="34" charset="0"/>
              </a:rPr>
              <a:t>from </a:t>
            </a:r>
            <a:r>
              <a:rPr lang="en-US" b="1" dirty="0" smtClean="0">
                <a:latin typeface="Segoe UI" panose="020B0502040204020203" pitchFamily="34" charset="0"/>
                <a:cs typeface="Segoe UI" panose="020B0502040204020203" pitchFamily="34" charset="0"/>
              </a:rPr>
              <a:t>T </a:t>
            </a:r>
            <a:r>
              <a:rPr lang="en-US" b="1" dirty="0" err="1" smtClean="0">
                <a:latin typeface="Segoe UI" panose="020B0502040204020203" pitchFamily="34" charset="0"/>
                <a:cs typeface="Segoe UI" panose="020B0502040204020203" pitchFamily="34" charset="0"/>
              </a:rPr>
              <a:t>lymphs</a:t>
            </a:r>
            <a:r>
              <a:rPr lang="en-US" b="1" dirty="0">
                <a:latin typeface="Segoe UI" panose="020B0502040204020203" pitchFamily="34" charset="0"/>
                <a:cs typeface="Segoe UI" panose="020B0502040204020203" pitchFamily="34" charset="0"/>
              </a:rPr>
              <a:t>)</a:t>
            </a:r>
          </a:p>
          <a:p>
            <a:pPr marL="0" indent="0">
              <a:buNone/>
            </a:pPr>
            <a:r>
              <a:rPr lang="en-US" dirty="0">
                <a:latin typeface="Segoe UI" panose="020B0502040204020203" pitchFamily="34" charset="0"/>
                <a:cs typeface="Segoe UI" panose="020B0502040204020203" pitchFamily="34" charset="0"/>
              </a:rPr>
              <a:t>- </a:t>
            </a:r>
            <a:r>
              <a:rPr lang="en-US" b="1" dirty="0">
                <a:latin typeface="Segoe UI" panose="020B0502040204020203" pitchFamily="34" charset="0"/>
                <a:cs typeface="Segoe UI" panose="020B0502040204020203" pitchFamily="34" charset="0"/>
              </a:rPr>
              <a:t>Mature in the Bone Marrow (BM)</a:t>
            </a:r>
          </a:p>
          <a:p>
            <a:pPr marL="0" indent="0">
              <a:buNone/>
            </a:pPr>
            <a:r>
              <a:rPr lang="en-US" b="1" dirty="0">
                <a:latin typeface="Segoe UI" panose="020B0502040204020203" pitchFamily="34" charset="0"/>
                <a:cs typeface="Segoe UI" panose="020B0502040204020203" pitchFamily="34" charset="0"/>
              </a:rPr>
              <a:t>-10-20% of lymphoid pool</a:t>
            </a:r>
          </a:p>
          <a:p>
            <a:pPr marL="0" indent="0">
              <a:buNone/>
            </a:pPr>
            <a:r>
              <a:rPr lang="en-US" dirty="0">
                <a:latin typeface="Segoe UI" panose="020B0502040204020203" pitchFamily="34" charset="0"/>
                <a:cs typeface="Segoe UI" panose="020B0502040204020203" pitchFamily="34" charset="0"/>
              </a:rPr>
              <a:t>- Responsible for humoral immunity </a:t>
            </a:r>
            <a:r>
              <a:rPr lang="en-US" dirty="0" smtClean="0">
                <a:latin typeface="Segoe UI" panose="020B0502040204020203" pitchFamily="34" charset="0"/>
                <a:cs typeface="Segoe UI" panose="020B0502040204020203" pitchFamily="34" charset="0"/>
              </a:rPr>
              <a:t>i.e. production </a:t>
            </a:r>
            <a:r>
              <a:rPr lang="en-US" dirty="0">
                <a:latin typeface="Segoe UI" panose="020B0502040204020203" pitchFamily="34" charset="0"/>
                <a:cs typeface="Segoe UI" panose="020B0502040204020203" pitchFamily="34" charset="0"/>
              </a:rPr>
              <a:t>of </a:t>
            </a:r>
            <a:r>
              <a:rPr lang="en-US" b="1" dirty="0">
                <a:latin typeface="Segoe UI" panose="020B0502040204020203" pitchFamily="34" charset="0"/>
                <a:cs typeface="Segoe UI" panose="020B0502040204020203" pitchFamily="34" charset="0"/>
              </a:rPr>
              <a:t>Antibodies (Ab)</a:t>
            </a:r>
            <a:r>
              <a:rPr lang="en-US" dirty="0">
                <a:latin typeface="Segoe UI" panose="020B0502040204020203" pitchFamily="34" charset="0"/>
                <a:cs typeface="Segoe UI" panose="020B0502040204020203" pitchFamily="34" charset="0"/>
              </a:rPr>
              <a:t> which </a:t>
            </a:r>
            <a:r>
              <a:rPr lang="en-US" dirty="0" smtClean="0">
                <a:latin typeface="Segoe UI" panose="020B0502040204020203" pitchFamily="34" charset="0"/>
                <a:cs typeface="Segoe UI" panose="020B0502040204020203" pitchFamily="34" charset="0"/>
              </a:rPr>
              <a:t>mark foreign </a:t>
            </a:r>
            <a:r>
              <a:rPr lang="en-US" dirty="0">
                <a:latin typeface="Segoe UI" panose="020B0502040204020203" pitchFamily="34" charset="0"/>
                <a:cs typeface="Segoe UI" panose="020B0502040204020203" pitchFamily="34" charset="0"/>
              </a:rPr>
              <a:t>substances for destruction </a:t>
            </a:r>
            <a:r>
              <a:rPr lang="en-US" dirty="0" smtClean="0">
                <a:latin typeface="Segoe UI" panose="020B0502040204020203" pitchFamily="34" charset="0"/>
                <a:cs typeface="Segoe UI" panose="020B0502040204020203" pitchFamily="34" charset="0"/>
              </a:rPr>
              <a:t>by phagocytic </a:t>
            </a:r>
            <a:r>
              <a:rPr lang="en-US" dirty="0">
                <a:latin typeface="Segoe UI" panose="020B0502040204020203" pitchFamily="34" charset="0"/>
                <a:cs typeface="Segoe UI" panose="020B0502040204020203" pitchFamily="34" charset="0"/>
              </a:rPr>
              <a:t>cells</a:t>
            </a:r>
          </a:p>
          <a:p>
            <a:pPr marL="0" indent="0">
              <a:buNone/>
            </a:pPr>
            <a:r>
              <a:rPr lang="en-US" dirty="0">
                <a:latin typeface="Segoe UI" panose="020B0502040204020203" pitchFamily="34" charset="0"/>
                <a:cs typeface="Segoe UI" panose="020B0502040204020203" pitchFamily="34" charset="0"/>
              </a:rPr>
              <a:t>- Life span - </a:t>
            </a:r>
            <a:r>
              <a:rPr lang="en-US" b="1" dirty="0">
                <a:latin typeface="Segoe UI" panose="020B0502040204020203" pitchFamily="34" charset="0"/>
                <a:cs typeface="Segoe UI" panose="020B0502040204020203" pitchFamily="34" charset="0"/>
              </a:rPr>
              <a:t>days to weeks</a:t>
            </a:r>
          </a:p>
        </p:txBody>
      </p:sp>
    </p:spTree>
    <p:extLst>
      <p:ext uri="{BB962C8B-B14F-4D97-AF65-F5344CB8AC3E}">
        <p14:creationId xmlns:p14="http://schemas.microsoft.com/office/powerpoint/2010/main" val="4377798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Lymphopoiesis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945312"/>
            <a:ext cx="7911193" cy="5559879"/>
          </a:xfrm>
        </p:spPr>
        <p:txBody>
          <a:bodyPr/>
          <a:lstStyle/>
          <a:p>
            <a:pPr marL="0" indent="0">
              <a:buNone/>
            </a:pPr>
            <a:r>
              <a:rPr lang="en-US" dirty="0">
                <a:latin typeface="Segoe UI" panose="020B0502040204020203" pitchFamily="34" charset="0"/>
                <a:cs typeface="Segoe UI" panose="020B0502040204020203" pitchFamily="34" charset="0"/>
              </a:rPr>
              <a:t>• B Lymphocytes</a:t>
            </a:r>
          </a:p>
          <a:p>
            <a:pPr marL="0" indent="0">
              <a:buNone/>
            </a:pPr>
            <a:r>
              <a:rPr lang="en-US" dirty="0">
                <a:latin typeface="Segoe UI" panose="020B0502040204020203" pitchFamily="34" charset="0"/>
                <a:cs typeface="Segoe UI" panose="020B0502040204020203" pitchFamily="34" charset="0"/>
              </a:rPr>
              <a:t>- Loci in the spleen: red pulp: germinal centers</a:t>
            </a:r>
          </a:p>
          <a:p>
            <a:pPr marL="0" indent="0">
              <a:buNone/>
            </a:pPr>
            <a:r>
              <a:rPr lang="en-US" dirty="0">
                <a:latin typeface="Segoe UI" panose="020B0502040204020203" pitchFamily="34" charset="0"/>
                <a:cs typeface="Segoe UI" panose="020B0502040204020203" pitchFamily="34" charset="0"/>
              </a:rPr>
              <a:t>- Loci in the lymph node: germinal centers in</a:t>
            </a:r>
          </a:p>
          <a:p>
            <a:pPr marL="0" indent="0">
              <a:buNone/>
            </a:pPr>
            <a:r>
              <a:rPr lang="en-US" dirty="0">
                <a:latin typeface="Segoe UI" panose="020B0502040204020203" pitchFamily="34" charset="0"/>
                <a:cs typeface="Segoe UI" panose="020B0502040204020203" pitchFamily="34" charset="0"/>
              </a:rPr>
              <a:t>the cortex and medulla</a:t>
            </a:r>
          </a:p>
          <a:p>
            <a:pPr marL="0" indent="0">
              <a:buNone/>
            </a:pPr>
            <a:r>
              <a:rPr lang="en-US" dirty="0">
                <a:latin typeface="Segoe UI" panose="020B0502040204020203" pitchFamily="34" charset="0"/>
                <a:cs typeface="Segoe UI" panose="020B0502040204020203" pitchFamily="34" charset="0"/>
              </a:rPr>
              <a:t>- Produce Ab - macrophages present </a:t>
            </a:r>
            <a:r>
              <a:rPr lang="en-US" dirty="0" smtClean="0">
                <a:latin typeface="Segoe UI" panose="020B0502040204020203" pitchFamily="34" charset="0"/>
                <a:cs typeface="Segoe UI" panose="020B0502040204020203" pitchFamily="34" charset="0"/>
              </a:rPr>
              <a:t>antigen to </a:t>
            </a:r>
            <a:r>
              <a:rPr lang="en-US" dirty="0">
                <a:latin typeface="Segoe UI" panose="020B0502040204020203" pitchFamily="34" charset="0"/>
                <a:cs typeface="Segoe UI" panose="020B0502040204020203" pitchFamily="34" charset="0"/>
              </a:rPr>
              <a:t>the B cells and with the help of helper </a:t>
            </a:r>
            <a:r>
              <a:rPr lang="en-US" dirty="0" smtClean="0">
                <a:latin typeface="Segoe UI" panose="020B0502040204020203" pitchFamily="34" charset="0"/>
                <a:cs typeface="Segoe UI" panose="020B0502040204020203" pitchFamily="34" charset="0"/>
              </a:rPr>
              <a:t>T cells</a:t>
            </a:r>
            <a:r>
              <a:rPr lang="en-US" dirty="0">
                <a:latin typeface="Segoe UI" panose="020B0502040204020203" pitchFamily="34" charset="0"/>
                <a:cs typeface="Segoe UI" panose="020B0502040204020203" pitchFamily="34" charset="0"/>
              </a:rPr>
              <a:t>, </a:t>
            </a:r>
            <a:r>
              <a:rPr lang="en-US" dirty="0" smtClean="0">
                <a:latin typeface="Segoe UI" panose="020B0502040204020203" pitchFamily="34" charset="0"/>
                <a:cs typeface="Segoe UI" panose="020B0502040204020203" pitchFamily="34" charset="0"/>
              </a:rPr>
              <a:t>the B </a:t>
            </a:r>
            <a:r>
              <a:rPr lang="en-US" dirty="0">
                <a:latin typeface="Segoe UI" panose="020B0502040204020203" pitchFamily="34" charset="0"/>
                <a:cs typeface="Segoe UI" panose="020B0502040204020203" pitchFamily="34" charset="0"/>
              </a:rPr>
              <a:t>cells are sensitized. (Only </a:t>
            </a:r>
            <a:r>
              <a:rPr lang="en-US" dirty="0" smtClean="0">
                <a:latin typeface="Segoe UI" panose="020B0502040204020203" pitchFamily="34" charset="0"/>
                <a:cs typeface="Segoe UI" panose="020B0502040204020203" pitchFamily="34" charset="0"/>
              </a:rPr>
              <a:t>rare Antigens </a:t>
            </a:r>
            <a:r>
              <a:rPr lang="en-US" dirty="0">
                <a:latin typeface="Segoe UI" panose="020B0502040204020203" pitchFamily="34" charset="0"/>
                <a:cs typeface="Segoe UI" panose="020B0502040204020203" pitchFamily="34" charset="0"/>
              </a:rPr>
              <a:t>(Ag) are able to stimulate B </a:t>
            </a:r>
            <a:r>
              <a:rPr lang="en-US" dirty="0" smtClean="0">
                <a:latin typeface="Segoe UI" panose="020B0502040204020203" pitchFamily="34" charset="0"/>
                <a:cs typeface="Segoe UI" panose="020B0502040204020203" pitchFamily="34" charset="0"/>
              </a:rPr>
              <a:t>cells without </a:t>
            </a:r>
            <a:r>
              <a:rPr lang="en-US" dirty="0">
                <a:latin typeface="Segoe UI" panose="020B0502040204020203" pitchFamily="34" charset="0"/>
                <a:cs typeface="Segoe UI" panose="020B0502040204020203" pitchFamily="34" charset="0"/>
              </a:rPr>
              <a:t>helper cells (</a:t>
            </a:r>
            <a:r>
              <a:rPr lang="en-US" dirty="0" smtClean="0">
                <a:latin typeface="Segoe UI" panose="020B0502040204020203" pitchFamily="34" charset="0"/>
                <a:cs typeface="Segoe UI" panose="020B0502040204020203" pitchFamily="34" charset="0"/>
              </a:rPr>
              <a:t>neutrophils, macrophages</a:t>
            </a:r>
            <a:r>
              <a:rPr lang="en-US" dirty="0">
                <a:latin typeface="Segoe UI" panose="020B0502040204020203" pitchFamily="34" charset="0"/>
                <a:cs typeface="Segoe UI" panose="020B0502040204020203" pitchFamily="34" charset="0"/>
              </a:rPr>
              <a:t>, T lymphocytes)</a:t>
            </a:r>
          </a:p>
        </p:txBody>
      </p:sp>
    </p:spTree>
    <p:extLst>
      <p:ext uri="{BB962C8B-B14F-4D97-AF65-F5344CB8AC3E}">
        <p14:creationId xmlns:p14="http://schemas.microsoft.com/office/powerpoint/2010/main" val="37564904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Lymphocytes – Ag stimulation</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945312"/>
            <a:ext cx="7911193" cy="5559879"/>
          </a:xfrm>
        </p:spPr>
        <p:txBody>
          <a:bodyPr/>
          <a:lstStyle/>
          <a:p>
            <a:pPr marL="0" indent="0">
              <a:buNone/>
            </a:pPr>
            <a:r>
              <a:rPr lang="en-US" dirty="0">
                <a:latin typeface="Segoe UI" panose="020B0502040204020203" pitchFamily="34" charset="0"/>
                <a:cs typeface="Segoe UI" panose="020B0502040204020203" pitchFamily="34" charset="0"/>
              </a:rPr>
              <a:t>• Mature lymphocyte </a:t>
            </a:r>
            <a:r>
              <a:rPr lang="en-US" dirty="0" smtClean="0">
                <a:latin typeface="Segoe UI" panose="020B0502040204020203" pitchFamily="34" charset="0"/>
                <a:cs typeface="Segoe UI" panose="020B0502040204020203" pitchFamily="34" charset="0"/>
              </a:rPr>
              <a:t>undergoes </a:t>
            </a:r>
            <a:r>
              <a:rPr lang="en-US" b="1" dirty="0" smtClean="0">
                <a:latin typeface="Segoe UI" panose="020B0502040204020203" pitchFamily="34" charset="0"/>
                <a:cs typeface="Segoe UI" panose="020B0502040204020203" pitchFamily="34" charset="0"/>
              </a:rPr>
              <a:t>blastogenesis </a:t>
            </a:r>
            <a:r>
              <a:rPr lang="en-US" dirty="0">
                <a:latin typeface="Segoe UI" panose="020B0502040204020203" pitchFamily="34" charset="0"/>
                <a:cs typeface="Segoe UI" panose="020B0502040204020203" pitchFamily="34" charset="0"/>
              </a:rPr>
              <a:t>which then proceed </a:t>
            </a:r>
            <a:r>
              <a:rPr lang="en-US" dirty="0" smtClean="0">
                <a:latin typeface="Segoe UI" panose="020B0502040204020203" pitchFamily="34" charset="0"/>
                <a:cs typeface="Segoe UI" panose="020B0502040204020203" pitchFamily="34" charset="0"/>
              </a:rPr>
              <a:t>to develop </a:t>
            </a:r>
            <a:r>
              <a:rPr lang="en-US" dirty="0">
                <a:latin typeface="Segoe UI" panose="020B0502040204020203" pitchFamily="34" charset="0"/>
                <a:cs typeface="Segoe UI" panose="020B0502040204020203" pitchFamily="34" charset="0"/>
              </a:rPr>
              <a:t>into plasma cells (B cells)characterized </a:t>
            </a:r>
            <a:r>
              <a:rPr lang="en-US" dirty="0" smtClean="0">
                <a:latin typeface="Segoe UI" panose="020B0502040204020203" pitchFamily="34" charset="0"/>
                <a:cs typeface="Segoe UI" panose="020B0502040204020203" pitchFamily="34" charset="0"/>
              </a:rPr>
              <a:t>by proliferation </a:t>
            </a:r>
            <a:r>
              <a:rPr lang="en-US" dirty="0">
                <a:latin typeface="Segoe UI" panose="020B0502040204020203" pitchFamily="34" charset="0"/>
                <a:cs typeface="Segoe UI" panose="020B0502040204020203" pitchFamily="34" charset="0"/>
              </a:rPr>
              <a:t>of RNA and synthesis </a:t>
            </a:r>
            <a:r>
              <a:rPr lang="en-US" dirty="0" smtClean="0">
                <a:latin typeface="Segoe UI" panose="020B0502040204020203" pitchFamily="34" charset="0"/>
                <a:cs typeface="Segoe UI" panose="020B0502040204020203" pitchFamily="34" charset="0"/>
              </a:rPr>
              <a:t>of Immune </a:t>
            </a:r>
            <a:r>
              <a:rPr lang="en-US" dirty="0">
                <a:latin typeface="Segoe UI" panose="020B0502040204020203" pitchFamily="34" charset="0"/>
                <a:cs typeface="Segoe UI" panose="020B0502040204020203" pitchFamily="34" charset="0"/>
              </a:rPr>
              <a:t>globulin (Ab) or Blast like cells called </a:t>
            </a:r>
            <a:r>
              <a:rPr lang="en-US" dirty="0" smtClean="0">
                <a:latin typeface="Segoe UI" panose="020B0502040204020203" pitchFamily="34" charset="0"/>
                <a:cs typeface="Segoe UI" panose="020B0502040204020203" pitchFamily="34" charset="0"/>
              </a:rPr>
              <a:t>Viral Lymphs</a:t>
            </a:r>
            <a:endParaRPr lang="en-US" dirty="0">
              <a:latin typeface="Segoe UI" panose="020B0502040204020203" pitchFamily="34" charset="0"/>
              <a:cs typeface="Segoe UI" panose="020B0502040204020203" pitchFamily="34" charset="0"/>
            </a:endParaRPr>
          </a:p>
          <a:p>
            <a:pPr marL="0" indent="0">
              <a:buNone/>
            </a:pPr>
            <a:r>
              <a:rPr lang="en-US" dirty="0">
                <a:latin typeface="Segoe UI" panose="020B0502040204020203" pitchFamily="34" charset="0"/>
                <a:cs typeface="Segoe UI" panose="020B0502040204020203" pitchFamily="34" charset="0"/>
              </a:rPr>
              <a:t>- Mature form of B cell is the </a:t>
            </a:r>
            <a:r>
              <a:rPr lang="en-US" b="1" dirty="0">
                <a:latin typeface="Segoe UI" panose="020B0502040204020203" pitchFamily="34" charset="0"/>
                <a:cs typeface="Segoe UI" panose="020B0502040204020203" pitchFamily="34" charset="0"/>
              </a:rPr>
              <a:t>plasma cell</a:t>
            </a:r>
            <a:r>
              <a:rPr lang="en-US" dirty="0">
                <a:latin typeface="Segoe UI" panose="020B0502040204020203" pitchFamily="34" charset="0"/>
                <a:cs typeface="Segoe UI" panose="020B0502040204020203" pitchFamily="34" charset="0"/>
              </a:rPr>
              <a:t>,</a:t>
            </a:r>
          </a:p>
          <a:p>
            <a:pPr marL="0" indent="0">
              <a:buNone/>
            </a:pPr>
            <a:r>
              <a:rPr lang="en-US" dirty="0">
                <a:latin typeface="Segoe UI" panose="020B0502040204020203" pitchFamily="34" charset="0"/>
                <a:cs typeface="Segoe UI" panose="020B0502040204020203" pitchFamily="34" charset="0"/>
              </a:rPr>
              <a:t>which produces antigen specific antibodies</a:t>
            </a:r>
          </a:p>
          <a:p>
            <a:pPr marL="0" indent="0">
              <a:buNone/>
            </a:pPr>
            <a:r>
              <a:rPr lang="en-US" dirty="0">
                <a:latin typeface="Segoe UI" panose="020B0502040204020203" pitchFamily="34" charset="0"/>
                <a:cs typeface="Segoe UI" panose="020B0502040204020203" pitchFamily="34" charset="0"/>
              </a:rPr>
              <a:t>-T </a:t>
            </a:r>
            <a:r>
              <a:rPr lang="en-US" dirty="0" err="1">
                <a:latin typeface="Segoe UI" panose="020B0502040204020203" pitchFamily="34" charset="0"/>
                <a:cs typeface="Segoe UI" panose="020B0502040204020203" pitchFamily="34" charset="0"/>
              </a:rPr>
              <a:t>lymphs</a:t>
            </a:r>
            <a:r>
              <a:rPr lang="en-US" dirty="0">
                <a:latin typeface="Segoe UI" panose="020B0502040204020203" pitchFamily="34" charset="0"/>
                <a:cs typeface="Segoe UI" panose="020B0502040204020203" pitchFamily="34" charset="0"/>
              </a:rPr>
              <a:t> thought to become Natural killer</a:t>
            </a:r>
          </a:p>
          <a:p>
            <a:pPr marL="0" indent="0">
              <a:buNone/>
            </a:pPr>
            <a:r>
              <a:rPr lang="en-US" dirty="0">
                <a:latin typeface="Segoe UI" panose="020B0502040204020203" pitchFamily="34" charset="0"/>
                <a:cs typeface="Segoe UI" panose="020B0502040204020203" pitchFamily="34" charset="0"/>
              </a:rPr>
              <a:t>cells (</a:t>
            </a:r>
            <a:r>
              <a:rPr lang="en-US" b="1" dirty="0">
                <a:latin typeface="Segoe UI" panose="020B0502040204020203" pitchFamily="34" charset="0"/>
                <a:cs typeface="Segoe UI" panose="020B0502040204020203" pitchFamily="34" charset="0"/>
              </a:rPr>
              <a:t>Viral Lymphs</a:t>
            </a:r>
            <a:r>
              <a:rPr lang="en-US"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20649833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Lymphocytes – Null Cells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945312"/>
            <a:ext cx="7911193" cy="5559879"/>
          </a:xfrm>
        </p:spPr>
        <p:txBody>
          <a:bodyPr/>
          <a:lstStyle/>
          <a:p>
            <a:pPr marL="0" indent="0">
              <a:buNone/>
            </a:pPr>
            <a:r>
              <a:rPr lang="en-US" dirty="0">
                <a:latin typeface="Segoe UI" panose="020B0502040204020203" pitchFamily="34" charset="0"/>
                <a:cs typeface="Segoe UI" panose="020B0502040204020203" pitchFamily="34" charset="0"/>
              </a:rPr>
              <a:t>• </a:t>
            </a:r>
            <a:r>
              <a:rPr lang="en-US" b="1" dirty="0">
                <a:latin typeface="Segoe UI" panose="020B0502040204020203" pitchFamily="34" charset="0"/>
                <a:cs typeface="Segoe UI" panose="020B0502040204020203" pitchFamily="34" charset="0"/>
              </a:rPr>
              <a:t>Null Cells </a:t>
            </a:r>
            <a:r>
              <a:rPr lang="en-US" dirty="0">
                <a:latin typeface="Segoe UI" panose="020B0502040204020203" pitchFamily="34" charset="0"/>
                <a:cs typeface="Segoe UI" panose="020B0502040204020203" pitchFamily="34" charset="0"/>
              </a:rPr>
              <a:t>are also called Natural Killer </a:t>
            </a:r>
            <a:r>
              <a:rPr lang="en-US" dirty="0" smtClean="0">
                <a:latin typeface="Segoe UI" panose="020B0502040204020203" pitchFamily="34" charset="0"/>
                <a:cs typeface="Segoe UI" panose="020B0502040204020203" pitchFamily="34" charset="0"/>
              </a:rPr>
              <a:t>Cells (NK</a:t>
            </a:r>
            <a:r>
              <a:rPr lang="en-US" dirty="0">
                <a:latin typeface="Segoe UI" panose="020B0502040204020203" pitchFamily="34" charset="0"/>
                <a:cs typeface="Segoe UI" panose="020B0502040204020203" pitchFamily="34" charset="0"/>
              </a:rPr>
              <a:t>); contain neither B-cell or T-cell surface markers</a:t>
            </a:r>
          </a:p>
          <a:p>
            <a:pPr marL="0" indent="0">
              <a:buNone/>
            </a:pPr>
            <a:r>
              <a:rPr lang="en-US" dirty="0">
                <a:latin typeface="Segoe UI" panose="020B0502040204020203" pitchFamily="34" charset="0"/>
                <a:cs typeface="Segoe UI" panose="020B0502040204020203" pitchFamily="34" charset="0"/>
              </a:rPr>
              <a:t>• </a:t>
            </a:r>
            <a:r>
              <a:rPr lang="en-US" b="1" dirty="0">
                <a:latin typeface="Segoe UI" panose="020B0502040204020203" pitchFamily="34" charset="0"/>
                <a:cs typeface="Segoe UI" panose="020B0502040204020203" pitchFamily="34" charset="0"/>
              </a:rPr>
              <a:t>Large granular lymphocytes</a:t>
            </a:r>
          </a:p>
          <a:p>
            <a:pPr marL="0" indent="0">
              <a:buNone/>
            </a:pPr>
            <a:r>
              <a:rPr lang="en-US" dirty="0">
                <a:latin typeface="Segoe UI" panose="020B0502040204020203" pitchFamily="34" charset="0"/>
                <a:cs typeface="Segoe UI" panose="020B0502040204020203" pitchFamily="34" charset="0"/>
              </a:rPr>
              <a:t>- 3% of peripheral lymphocyte pool</a:t>
            </a:r>
          </a:p>
          <a:p>
            <a:pPr marL="0" indent="0">
              <a:buNone/>
            </a:pPr>
            <a:r>
              <a:rPr lang="en-US" dirty="0">
                <a:latin typeface="Segoe UI" panose="020B0502040204020203" pitchFamily="34" charset="0"/>
                <a:cs typeface="Segoe UI" panose="020B0502040204020203" pitchFamily="34" charset="0"/>
              </a:rPr>
              <a:t>- Able to kill some abnormal cells without Ab or </a:t>
            </a:r>
            <a:r>
              <a:rPr lang="en-US" dirty="0" smtClean="0">
                <a:latin typeface="Segoe UI" panose="020B0502040204020203" pitchFamily="34" charset="0"/>
                <a:cs typeface="Segoe UI" panose="020B0502040204020203" pitchFamily="34" charset="0"/>
              </a:rPr>
              <a:t>T-cell interaction</a:t>
            </a:r>
            <a:endParaRPr lang="en-US" dirty="0">
              <a:latin typeface="Segoe UI" panose="020B0502040204020203" pitchFamily="34" charset="0"/>
              <a:cs typeface="Segoe UI" panose="020B0502040204020203" pitchFamily="34" charset="0"/>
            </a:endParaRPr>
          </a:p>
          <a:p>
            <a:pPr marL="0" indent="0">
              <a:buNone/>
            </a:pPr>
            <a:r>
              <a:rPr lang="en-US" dirty="0">
                <a:latin typeface="Segoe UI" panose="020B0502040204020203" pitchFamily="34" charset="0"/>
                <a:cs typeface="Segoe UI" panose="020B0502040204020203" pitchFamily="34" charset="0"/>
              </a:rPr>
              <a:t>- Effector lymphocyte - manifests spontaneous</a:t>
            </a:r>
          </a:p>
          <a:p>
            <a:pPr marL="0" indent="0">
              <a:buNone/>
            </a:pPr>
            <a:r>
              <a:rPr lang="en-US" dirty="0">
                <a:latin typeface="Segoe UI" panose="020B0502040204020203" pitchFamily="34" charset="0"/>
                <a:cs typeface="Segoe UI" panose="020B0502040204020203" pitchFamily="34" charset="0"/>
              </a:rPr>
              <a:t>cytotoxicity against a variety of target cells</a:t>
            </a:r>
          </a:p>
          <a:p>
            <a:pPr marL="0" indent="0">
              <a:buNone/>
            </a:pPr>
            <a:r>
              <a:rPr lang="en-US" dirty="0">
                <a:latin typeface="Segoe UI" panose="020B0502040204020203" pitchFamily="34" charset="0"/>
                <a:cs typeface="Segoe UI" panose="020B0502040204020203" pitchFamily="34" charset="0"/>
              </a:rPr>
              <a:t>– Still debatable whether they are considered “reactive </a:t>
            </a:r>
            <a:r>
              <a:rPr lang="en-US" dirty="0" err="1">
                <a:latin typeface="Segoe UI" panose="020B0502040204020203" pitchFamily="34" charset="0"/>
                <a:cs typeface="Segoe UI" panose="020B0502040204020203" pitchFamily="34" charset="0"/>
              </a:rPr>
              <a:t>lymphs</a:t>
            </a:r>
            <a:r>
              <a:rPr lang="en-US"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9336074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Lymphocytes – Blast Transformation</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1069600"/>
            <a:ext cx="7911193" cy="5559879"/>
          </a:xfrm>
        </p:spPr>
        <p:txBody>
          <a:bodyPr/>
          <a:lstStyle/>
          <a:p>
            <a:pPr marL="0" indent="0">
              <a:buNone/>
            </a:pPr>
            <a:r>
              <a:rPr lang="en-US" sz="2000" dirty="0">
                <a:latin typeface="Segoe UI" panose="020B0502040204020203" pitchFamily="34" charset="0"/>
                <a:cs typeface="Segoe UI" panose="020B0502040204020203" pitchFamily="34" charset="0"/>
              </a:rPr>
              <a:t>• Includes the ability for the lymphocytes </a:t>
            </a:r>
            <a:r>
              <a:rPr lang="en-US" sz="2000" dirty="0" smtClean="0">
                <a:latin typeface="Segoe UI" panose="020B0502040204020203" pitchFamily="34" charset="0"/>
                <a:cs typeface="Segoe UI" panose="020B0502040204020203" pitchFamily="34" charset="0"/>
              </a:rPr>
              <a:t>to actively </a:t>
            </a:r>
            <a:r>
              <a:rPr lang="en-US" sz="2000" dirty="0">
                <a:latin typeface="Segoe UI" panose="020B0502040204020203" pitchFamily="34" charset="0"/>
                <a:cs typeface="Segoe UI" panose="020B0502040204020203" pitchFamily="34" charset="0"/>
              </a:rPr>
              <a:t>divide (even though we </a:t>
            </a:r>
            <a:r>
              <a:rPr lang="en-US" sz="2000" dirty="0" smtClean="0">
                <a:latin typeface="Segoe UI" panose="020B0502040204020203" pitchFamily="34" charset="0"/>
                <a:cs typeface="Segoe UI" panose="020B0502040204020203" pitchFamily="34" charset="0"/>
              </a:rPr>
              <a:t>don’t normally </a:t>
            </a:r>
            <a:r>
              <a:rPr lang="en-US" sz="2000" dirty="0">
                <a:latin typeface="Segoe UI" panose="020B0502040204020203" pitchFamily="34" charset="0"/>
                <a:cs typeface="Segoe UI" panose="020B0502040204020203" pitchFamily="34" charset="0"/>
              </a:rPr>
              <a:t>see the nucleoli </a:t>
            </a:r>
            <a:r>
              <a:rPr lang="en-US" sz="2000" dirty="0" smtClean="0">
                <a:latin typeface="Segoe UI" panose="020B0502040204020203" pitchFamily="34" charset="0"/>
                <a:cs typeface="Segoe UI" panose="020B0502040204020203" pitchFamily="34" charset="0"/>
              </a:rPr>
              <a:t>in the </a:t>
            </a:r>
            <a:r>
              <a:rPr lang="en-US" sz="2000" dirty="0">
                <a:latin typeface="Segoe UI" panose="020B0502040204020203" pitchFamily="34" charset="0"/>
                <a:cs typeface="Segoe UI" panose="020B0502040204020203" pitchFamily="34" charset="0"/>
              </a:rPr>
              <a:t>lymphocyte, it is there)</a:t>
            </a:r>
          </a:p>
          <a:p>
            <a:pPr marL="0" indent="0">
              <a:buNone/>
            </a:pPr>
            <a:r>
              <a:rPr lang="en-US" sz="2000" dirty="0">
                <a:latin typeface="Segoe UI" panose="020B0502040204020203" pitchFamily="34" charset="0"/>
                <a:cs typeface="Segoe UI" panose="020B0502040204020203" pitchFamily="34" charset="0"/>
              </a:rPr>
              <a:t>• Changes that the lymphocytes go through cause changes in </a:t>
            </a:r>
            <a:r>
              <a:rPr lang="en-US" sz="2000" dirty="0" smtClean="0">
                <a:latin typeface="Segoe UI" panose="020B0502040204020203" pitchFamily="34" charset="0"/>
                <a:cs typeface="Segoe UI" panose="020B0502040204020203" pitchFamily="34" charset="0"/>
              </a:rPr>
              <a:t>their physical </a:t>
            </a:r>
            <a:r>
              <a:rPr lang="en-US" sz="2000" dirty="0">
                <a:latin typeface="Segoe UI" panose="020B0502040204020203" pitchFamily="34" charset="0"/>
                <a:cs typeface="Segoe UI" panose="020B0502040204020203" pitchFamily="34" charset="0"/>
              </a:rPr>
              <a:t>appearance (morphology) as they move forward to </a:t>
            </a:r>
            <a:r>
              <a:rPr lang="en-US" sz="2000" dirty="0" smtClean="0">
                <a:latin typeface="Segoe UI" panose="020B0502040204020203" pitchFamily="34" charset="0"/>
                <a:cs typeface="Segoe UI" panose="020B0502040204020203" pitchFamily="34" charset="0"/>
              </a:rPr>
              <a:t>the blast </a:t>
            </a:r>
            <a:r>
              <a:rPr lang="en-US" sz="2000" dirty="0">
                <a:latin typeface="Segoe UI" panose="020B0502040204020203" pitchFamily="34" charset="0"/>
                <a:cs typeface="Segoe UI" panose="020B0502040204020203" pitchFamily="34" charset="0"/>
              </a:rPr>
              <a:t>and then to the </a:t>
            </a:r>
            <a:r>
              <a:rPr lang="en-US" sz="2000" dirty="0" smtClean="0">
                <a:latin typeface="Segoe UI" panose="020B0502040204020203" pitchFamily="34" charset="0"/>
                <a:cs typeface="Segoe UI" panose="020B0502040204020203" pitchFamily="34" charset="0"/>
              </a:rPr>
              <a:t>Plasma Cell </a:t>
            </a:r>
            <a:r>
              <a:rPr lang="en-US" sz="2000" dirty="0">
                <a:latin typeface="Segoe UI" panose="020B0502040204020203" pitchFamily="34" charset="0"/>
                <a:cs typeface="Segoe UI" panose="020B0502040204020203" pitchFamily="34" charset="0"/>
              </a:rPr>
              <a:t>or viral lymph.</a:t>
            </a:r>
          </a:p>
          <a:p>
            <a:pPr marL="0" indent="0">
              <a:buNone/>
            </a:pPr>
            <a:r>
              <a:rPr lang="en-US" sz="2000" dirty="0">
                <a:latin typeface="Segoe UI" panose="020B0502040204020203" pitchFamily="34" charset="0"/>
                <a:cs typeface="Segoe UI" panose="020B0502040204020203" pitchFamily="34" charset="0"/>
              </a:rPr>
              <a:t>Blast-like changes in their nuclei; sometimes called </a:t>
            </a:r>
            <a:r>
              <a:rPr lang="en-US" sz="2000" b="1" dirty="0" err="1">
                <a:latin typeface="Segoe UI" panose="020B0502040204020203" pitchFamily="34" charset="0"/>
                <a:cs typeface="Segoe UI" panose="020B0502040204020203" pitchFamily="34" charset="0"/>
              </a:rPr>
              <a:t>Immunoblast</a:t>
            </a:r>
            <a:endParaRPr lang="en-US" sz="2000" b="1" dirty="0">
              <a:latin typeface="Segoe UI" panose="020B0502040204020203" pitchFamily="34" charset="0"/>
              <a:cs typeface="Segoe UI" panose="020B0502040204020203" pitchFamily="34" charset="0"/>
            </a:endParaRPr>
          </a:p>
          <a:p>
            <a:pPr marL="0" indent="0">
              <a:buNone/>
            </a:pPr>
            <a:r>
              <a:rPr lang="en-US" sz="2000" b="1" dirty="0">
                <a:latin typeface="Segoe UI" panose="020B0502040204020203" pitchFamily="34" charset="0"/>
                <a:cs typeface="Segoe UI" panose="020B0502040204020203" pitchFamily="34" charset="0"/>
              </a:rPr>
              <a:t>- REACTIVE LYMPHOCYTE</a:t>
            </a:r>
          </a:p>
          <a:p>
            <a:pPr marL="0" indent="0">
              <a:buNone/>
            </a:pPr>
            <a:r>
              <a:rPr lang="en-US" sz="2000" dirty="0">
                <a:latin typeface="Segoe UI" panose="020B0502040204020203" pitchFamily="34" charset="0"/>
                <a:cs typeface="Segoe UI" panose="020B0502040204020203" pitchFamily="34" charset="0"/>
              </a:rPr>
              <a:t>Immunologically competent, changes in the </a:t>
            </a:r>
            <a:r>
              <a:rPr lang="en-US" sz="2000" dirty="0" smtClean="0">
                <a:latin typeface="Segoe UI" panose="020B0502040204020203" pitchFamily="34" charset="0"/>
                <a:cs typeface="Segoe UI" panose="020B0502040204020203" pitchFamily="34" charset="0"/>
              </a:rPr>
              <a:t>cells are </a:t>
            </a:r>
            <a:r>
              <a:rPr lang="en-US" sz="2000" dirty="0">
                <a:latin typeface="Segoe UI" panose="020B0502040204020203" pitchFamily="34" charset="0"/>
                <a:cs typeface="Segoe UI" panose="020B0502040204020203" pitchFamily="34" charset="0"/>
              </a:rPr>
              <a:t>due to increases in the DNA &amp; RNA in the cell; these are all </a:t>
            </a:r>
            <a:r>
              <a:rPr lang="en-US" sz="2000" dirty="0" smtClean="0">
                <a:latin typeface="Segoe UI" panose="020B0502040204020203" pitchFamily="34" charset="0"/>
                <a:cs typeface="Segoe UI" panose="020B0502040204020203" pitchFamily="34" charset="0"/>
              </a:rPr>
              <a:t>the morphological </a:t>
            </a:r>
            <a:r>
              <a:rPr lang="en-US" sz="2000" dirty="0">
                <a:latin typeface="Segoe UI" panose="020B0502040204020203" pitchFamily="34" charset="0"/>
                <a:cs typeface="Segoe UI" panose="020B0502040204020203" pitchFamily="34" charset="0"/>
              </a:rPr>
              <a:t>changes from the mature lymph to the </a:t>
            </a:r>
            <a:r>
              <a:rPr lang="en-US" sz="2000" dirty="0" err="1" smtClean="0">
                <a:latin typeface="Segoe UI" panose="020B0502040204020203" pitchFamily="34" charset="0"/>
                <a:cs typeface="Segoe UI" panose="020B0502040204020203" pitchFamily="34" charset="0"/>
              </a:rPr>
              <a:t>Immunoblast</a:t>
            </a:r>
            <a:r>
              <a:rPr lang="en-US" sz="2000" dirty="0" smtClean="0">
                <a:latin typeface="Segoe UI" panose="020B0502040204020203" pitchFamily="34" charset="0"/>
                <a:cs typeface="Segoe UI" panose="020B0502040204020203" pitchFamily="34" charset="0"/>
              </a:rPr>
              <a:t> to </a:t>
            </a:r>
            <a:r>
              <a:rPr lang="en-US" sz="2000" dirty="0">
                <a:latin typeface="Segoe UI" panose="020B0502040204020203" pitchFamily="34" charset="0"/>
                <a:cs typeface="Segoe UI" panose="020B0502040204020203" pitchFamily="34" charset="0"/>
              </a:rPr>
              <a:t>the end stage plasma cell and end stage viral lymph.</a:t>
            </a:r>
          </a:p>
          <a:p>
            <a:pPr marL="0" indent="0">
              <a:buNone/>
            </a:pPr>
            <a:r>
              <a:rPr lang="en-US" sz="2000" dirty="0">
                <a:latin typeface="Segoe UI" panose="020B0502040204020203" pitchFamily="34" charset="0"/>
                <a:cs typeface="Segoe UI" panose="020B0502040204020203" pitchFamily="34" charset="0"/>
              </a:rPr>
              <a:t>B </a:t>
            </a:r>
            <a:r>
              <a:rPr lang="en-US" sz="2000" dirty="0" err="1">
                <a:latin typeface="Segoe UI" panose="020B0502040204020203" pitchFamily="34" charset="0"/>
                <a:cs typeface="Segoe UI" panose="020B0502040204020203" pitchFamily="34" charset="0"/>
              </a:rPr>
              <a:t>lymphs</a:t>
            </a:r>
            <a:r>
              <a:rPr lang="en-US" sz="2000" dirty="0">
                <a:latin typeface="Segoe UI" panose="020B0502040204020203" pitchFamily="34" charset="0"/>
                <a:cs typeface="Segoe UI" panose="020B0502040204020203" pitchFamily="34" charset="0"/>
              </a:rPr>
              <a:t> have a </a:t>
            </a:r>
            <a:r>
              <a:rPr lang="en-US" sz="2000" dirty="0" err="1">
                <a:latin typeface="Segoe UI" panose="020B0502040204020203" pitchFamily="34" charset="0"/>
                <a:cs typeface="Segoe UI" panose="020B0502040204020203" pitchFamily="34" charset="0"/>
              </a:rPr>
              <a:t>plasmacytoid</a:t>
            </a:r>
            <a:r>
              <a:rPr lang="en-US" sz="2000" dirty="0">
                <a:latin typeface="Segoe UI" panose="020B0502040204020203" pitchFamily="34" charset="0"/>
                <a:cs typeface="Segoe UI" panose="020B0502040204020203" pitchFamily="34" charset="0"/>
              </a:rPr>
              <a:t> morphology and T </a:t>
            </a:r>
            <a:r>
              <a:rPr lang="en-US" sz="2000" dirty="0" err="1">
                <a:latin typeface="Segoe UI" panose="020B0502040204020203" pitchFamily="34" charset="0"/>
                <a:cs typeface="Segoe UI" panose="020B0502040204020203" pitchFamily="34" charset="0"/>
              </a:rPr>
              <a:t>lymphs</a:t>
            </a:r>
            <a:r>
              <a:rPr lang="en-US" sz="2000" dirty="0">
                <a:latin typeface="Segoe UI" panose="020B0502040204020203" pitchFamily="34" charset="0"/>
                <a:cs typeface="Segoe UI" panose="020B0502040204020203" pitchFamily="34" charset="0"/>
              </a:rPr>
              <a:t> have </a:t>
            </a:r>
            <a:r>
              <a:rPr lang="en-US" sz="2000" dirty="0" smtClean="0">
                <a:latin typeface="Segoe UI" panose="020B0502040204020203" pitchFamily="34" charset="0"/>
                <a:cs typeface="Segoe UI" panose="020B0502040204020203" pitchFamily="34" charset="0"/>
              </a:rPr>
              <a:t>a viral </a:t>
            </a:r>
            <a:r>
              <a:rPr lang="en-US" sz="2000" dirty="0">
                <a:latin typeface="Segoe UI" panose="020B0502040204020203" pitchFamily="34" charset="0"/>
                <a:cs typeface="Segoe UI" panose="020B0502040204020203" pitchFamily="34" charset="0"/>
              </a:rPr>
              <a:t>reactive morphology. They are all </a:t>
            </a:r>
            <a:r>
              <a:rPr lang="en-US" sz="2000" dirty="0" smtClean="0">
                <a:latin typeface="Segoe UI" panose="020B0502040204020203" pitchFamily="34" charset="0"/>
                <a:cs typeface="Segoe UI" panose="020B0502040204020203" pitchFamily="34" charset="0"/>
              </a:rPr>
              <a:t>considered </a:t>
            </a:r>
            <a:r>
              <a:rPr lang="en-US" sz="2000" dirty="0">
                <a:latin typeface="Segoe UI" panose="020B0502040204020203" pitchFamily="34" charset="0"/>
                <a:cs typeface="Segoe UI" panose="020B0502040204020203" pitchFamily="34" charset="0"/>
              </a:rPr>
              <a:t>“Reactive”</a:t>
            </a:r>
          </a:p>
        </p:txBody>
      </p:sp>
    </p:spTree>
    <p:extLst>
      <p:ext uri="{BB962C8B-B14F-4D97-AF65-F5344CB8AC3E}">
        <p14:creationId xmlns:p14="http://schemas.microsoft.com/office/powerpoint/2010/main" val="7379451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Reactive Lymphs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1069600"/>
            <a:ext cx="7911193" cy="5559879"/>
          </a:xfrm>
        </p:spPr>
        <p:txBody>
          <a:bodyPr/>
          <a:lstStyle/>
          <a:p>
            <a:pPr marL="0" indent="0">
              <a:buNone/>
            </a:pPr>
            <a:r>
              <a:rPr lang="en-US" sz="2000" dirty="0">
                <a:latin typeface="Segoe UI" panose="020B0502040204020203" pitchFamily="34" charset="0"/>
                <a:cs typeface="Segoe UI" panose="020B0502040204020203" pitchFamily="34" charset="0"/>
              </a:rPr>
              <a:t>• Wide spectrum of morphological variants:</a:t>
            </a:r>
          </a:p>
          <a:p>
            <a:pPr marL="0" indent="0">
              <a:buNone/>
            </a:pPr>
            <a:r>
              <a:rPr lang="en-US" sz="2000" dirty="0">
                <a:latin typeface="Segoe UI" panose="020B0502040204020203" pitchFamily="34" charset="0"/>
                <a:cs typeface="Segoe UI" panose="020B0502040204020203" pitchFamily="34" charset="0"/>
              </a:rPr>
              <a:t>- </a:t>
            </a:r>
            <a:r>
              <a:rPr lang="en-US" sz="2000" b="1" dirty="0">
                <a:latin typeface="Segoe UI" panose="020B0502040204020203" pitchFamily="34" charset="0"/>
                <a:cs typeface="Segoe UI" panose="020B0502040204020203" pitchFamily="34" charset="0"/>
              </a:rPr>
              <a:t>Viral Reactive Lymphs</a:t>
            </a:r>
          </a:p>
          <a:p>
            <a:pPr marL="0" indent="0">
              <a:buNone/>
            </a:pPr>
            <a:r>
              <a:rPr lang="en-US" sz="2000" dirty="0">
                <a:latin typeface="Segoe UI" panose="020B0502040204020203" pitchFamily="34" charset="0"/>
                <a:cs typeface="Segoe UI" panose="020B0502040204020203" pitchFamily="34" charset="0"/>
              </a:rPr>
              <a:t>• </a:t>
            </a:r>
            <a:r>
              <a:rPr lang="en-US" sz="2000" dirty="0" err="1" smtClean="0">
                <a:latin typeface="Segoe UI" panose="020B0502040204020203" pitchFamily="34" charset="0"/>
                <a:cs typeface="Segoe UI" panose="020B0502040204020203" pitchFamily="34" charset="0"/>
              </a:rPr>
              <a:t>IncIuded</a:t>
            </a:r>
            <a:r>
              <a:rPr lang="en-US" sz="2000" dirty="0" smtClean="0">
                <a:latin typeface="Segoe UI" panose="020B0502040204020203" pitchFamily="34" charset="0"/>
                <a:cs typeface="Segoe UI" panose="020B0502040204020203" pitchFamily="34" charset="0"/>
              </a:rPr>
              <a:t> </a:t>
            </a:r>
            <a:r>
              <a:rPr lang="en-US" sz="2000" dirty="0">
                <a:latin typeface="Segoe UI" panose="020B0502040204020203" pitchFamily="34" charset="0"/>
                <a:cs typeface="Segoe UI" panose="020B0502040204020203" pitchFamily="34" charset="0"/>
              </a:rPr>
              <a:t>in these are the "Downey" cells seen in Infectious Mono</a:t>
            </a:r>
          </a:p>
          <a:p>
            <a:pPr marL="0" indent="0">
              <a:buNone/>
            </a:pPr>
            <a:r>
              <a:rPr lang="en-US" sz="2000" dirty="0">
                <a:latin typeface="Segoe UI" panose="020B0502040204020203" pitchFamily="34" charset="0"/>
                <a:cs typeface="Segoe UI" panose="020B0502040204020203" pitchFamily="34" charset="0"/>
              </a:rPr>
              <a:t>• Also seen in other viral infections such as CMV, </a:t>
            </a:r>
            <a:r>
              <a:rPr lang="en-US" sz="2000" dirty="0" smtClean="0">
                <a:latin typeface="Segoe UI" panose="020B0502040204020203" pitchFamily="34" charset="0"/>
                <a:cs typeface="Segoe UI" panose="020B0502040204020203" pitchFamily="34" charset="0"/>
              </a:rPr>
              <a:t>infectious hepatitis</a:t>
            </a:r>
            <a:r>
              <a:rPr lang="en-US" sz="2000" dirty="0">
                <a:latin typeface="Segoe UI" panose="020B0502040204020203" pitchFamily="34" charset="0"/>
                <a:cs typeface="Segoe UI" panose="020B0502040204020203" pitchFamily="34" charset="0"/>
              </a:rPr>
              <a:t>, as well as post transfusion reaction, </a:t>
            </a:r>
            <a:r>
              <a:rPr lang="en-US" sz="2000" dirty="0" smtClean="0">
                <a:latin typeface="Segoe UI" panose="020B0502040204020203" pitchFamily="34" charset="0"/>
                <a:cs typeface="Segoe UI" panose="020B0502040204020203" pitchFamily="34" charset="0"/>
              </a:rPr>
              <a:t>organ transplants</a:t>
            </a:r>
            <a:r>
              <a:rPr lang="en-US" sz="2000" dirty="0">
                <a:latin typeface="Segoe UI" panose="020B0502040204020203" pitchFamily="34" charset="0"/>
                <a:cs typeface="Segoe UI" panose="020B0502040204020203" pitchFamily="34" charset="0"/>
              </a:rPr>
              <a:t>, and serum sickness</a:t>
            </a:r>
          </a:p>
          <a:p>
            <a:pPr marL="0" indent="0">
              <a:buNone/>
            </a:pPr>
            <a:r>
              <a:rPr lang="en-US" sz="2000" dirty="0">
                <a:latin typeface="Segoe UI" panose="020B0502040204020203" pitchFamily="34" charset="0"/>
                <a:cs typeface="Segoe UI" panose="020B0502040204020203" pitchFamily="34" charset="0"/>
              </a:rPr>
              <a:t>• Size10-20uM</a:t>
            </a:r>
          </a:p>
          <a:p>
            <a:pPr marL="0" indent="0">
              <a:buNone/>
            </a:pPr>
            <a:r>
              <a:rPr lang="en-US" sz="2000" dirty="0">
                <a:latin typeface="Segoe UI" panose="020B0502040204020203" pitchFamily="34" charset="0"/>
                <a:cs typeface="Segoe UI" panose="020B0502040204020203" pitchFamily="34" charset="0"/>
              </a:rPr>
              <a:t>• Nucleus - round or oval in shape, central or eccentric, may have 1</a:t>
            </a:r>
          </a:p>
          <a:p>
            <a:pPr marL="0" indent="0">
              <a:buNone/>
            </a:pPr>
            <a:r>
              <a:rPr lang="en-US" sz="2000" dirty="0">
                <a:latin typeface="Segoe UI" panose="020B0502040204020203" pitchFamily="34" charset="0"/>
                <a:cs typeface="Segoe UI" panose="020B0502040204020203" pitchFamily="34" charset="0"/>
              </a:rPr>
              <a:t>nucleoli</a:t>
            </a:r>
          </a:p>
          <a:p>
            <a:pPr marL="0" indent="0">
              <a:buNone/>
            </a:pPr>
            <a:r>
              <a:rPr lang="en-US" sz="2000" dirty="0">
                <a:latin typeface="Segoe UI" panose="020B0502040204020203" pitchFamily="34" charset="0"/>
                <a:cs typeface="Segoe UI" panose="020B0502040204020203" pitchFamily="34" charset="0"/>
              </a:rPr>
              <a:t>• Cytoplasm - abundant, may surround the adjacent RBCs</a:t>
            </a:r>
          </a:p>
          <a:p>
            <a:pPr marL="0" indent="0">
              <a:buNone/>
            </a:pPr>
            <a:r>
              <a:rPr lang="en-US" sz="2000" dirty="0">
                <a:latin typeface="Segoe UI" panose="020B0502040204020203" pitchFamily="34" charset="0"/>
                <a:cs typeface="Segoe UI" panose="020B0502040204020203" pitchFamily="34" charset="0"/>
              </a:rPr>
              <a:t>- Stain - may be </a:t>
            </a:r>
            <a:r>
              <a:rPr lang="en-US" sz="2000" dirty="0" err="1">
                <a:latin typeface="Segoe UI" panose="020B0502040204020203" pitchFamily="34" charset="0"/>
                <a:cs typeface="Segoe UI" panose="020B0502040204020203" pitchFamily="34" charset="0"/>
              </a:rPr>
              <a:t>dk</a:t>
            </a:r>
            <a:r>
              <a:rPr lang="en-US" sz="2000" dirty="0">
                <a:latin typeface="Segoe UI" panose="020B0502040204020203" pitchFamily="34" charset="0"/>
                <a:cs typeface="Segoe UI" panose="020B0502040204020203" pitchFamily="34" charset="0"/>
              </a:rPr>
              <a:t> blue, often darker at the periphery</a:t>
            </a:r>
          </a:p>
          <a:p>
            <a:pPr marL="0" indent="0">
              <a:buNone/>
            </a:pPr>
            <a:r>
              <a:rPr lang="en-US" sz="2000" dirty="0">
                <a:latin typeface="Segoe UI" panose="020B0502040204020203" pitchFamily="34" charset="0"/>
                <a:cs typeface="Segoe UI" panose="020B0502040204020203" pitchFamily="34" charset="0"/>
              </a:rPr>
              <a:t>- Granulation - </a:t>
            </a:r>
            <a:r>
              <a:rPr lang="en-US" sz="2000" dirty="0" err="1">
                <a:latin typeface="Segoe UI" panose="020B0502040204020203" pitchFamily="34" charset="0"/>
                <a:cs typeface="Segoe UI" panose="020B0502040204020203" pitchFamily="34" charset="0"/>
              </a:rPr>
              <a:t>azurophilc</a:t>
            </a:r>
            <a:r>
              <a:rPr lang="en-US" sz="2000" dirty="0">
                <a:latin typeface="Segoe UI" panose="020B0502040204020203" pitchFamily="34" charset="0"/>
                <a:cs typeface="Segoe UI" panose="020B0502040204020203" pitchFamily="34" charset="0"/>
              </a:rPr>
              <a:t> granules may or may not be</a:t>
            </a:r>
          </a:p>
          <a:p>
            <a:pPr marL="0" indent="0">
              <a:buNone/>
            </a:pPr>
            <a:r>
              <a:rPr lang="en-US" sz="2000" dirty="0">
                <a:latin typeface="Segoe UI" panose="020B0502040204020203" pitchFamily="34" charset="0"/>
                <a:cs typeface="Segoe UI" panose="020B0502040204020203" pitchFamily="34" charset="0"/>
              </a:rPr>
              <a:t>present</a:t>
            </a:r>
          </a:p>
          <a:p>
            <a:pPr marL="0" indent="0">
              <a:buNone/>
            </a:pPr>
            <a:r>
              <a:rPr lang="en-US" sz="2000" dirty="0">
                <a:latin typeface="Segoe UI" panose="020B0502040204020203" pitchFamily="34" charset="0"/>
                <a:cs typeface="Segoe UI" panose="020B0502040204020203" pitchFamily="34" charset="0"/>
              </a:rPr>
              <a:t>Summary: </a:t>
            </a:r>
            <a:r>
              <a:rPr lang="en-US" sz="2000" b="1" dirty="0">
                <a:latin typeface="Segoe UI" panose="020B0502040204020203" pitchFamily="34" charset="0"/>
                <a:cs typeface="Segoe UI" panose="020B0502040204020203" pitchFamily="34" charset="0"/>
              </a:rPr>
              <a:t>all stages from mature T lymph to </a:t>
            </a:r>
            <a:r>
              <a:rPr lang="en-US" sz="2000" b="1" dirty="0" err="1">
                <a:latin typeface="Segoe UI" panose="020B0502040204020203" pitchFamily="34" charset="0"/>
                <a:cs typeface="Segoe UI" panose="020B0502040204020203" pitchFamily="34" charset="0"/>
              </a:rPr>
              <a:t>Immunoblast</a:t>
            </a:r>
            <a:r>
              <a:rPr lang="en-US" sz="2000" b="1" dirty="0">
                <a:latin typeface="Segoe UI" panose="020B0502040204020203" pitchFamily="34" charset="0"/>
                <a:cs typeface="Segoe UI" panose="020B0502040204020203" pitchFamily="34" charset="0"/>
              </a:rPr>
              <a:t> and</a:t>
            </a:r>
          </a:p>
          <a:p>
            <a:pPr marL="0" indent="0">
              <a:buNone/>
            </a:pPr>
            <a:r>
              <a:rPr lang="en-US" sz="2000" b="1" dirty="0">
                <a:latin typeface="Segoe UI" panose="020B0502040204020203" pitchFamily="34" charset="0"/>
                <a:cs typeface="Segoe UI" panose="020B0502040204020203" pitchFamily="34" charset="0"/>
              </a:rPr>
              <a:t>end stage viral lymphocyte.</a:t>
            </a:r>
          </a:p>
        </p:txBody>
      </p:sp>
    </p:spTree>
    <p:extLst>
      <p:ext uri="{BB962C8B-B14F-4D97-AF65-F5344CB8AC3E}">
        <p14:creationId xmlns:p14="http://schemas.microsoft.com/office/powerpoint/2010/main" val="16719778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Segoe UI" panose="020B0502040204020203" pitchFamily="34" charset="0"/>
                <a:cs typeface="Segoe UI" panose="020B0502040204020203" pitchFamily="34" charset="0"/>
              </a:rPr>
              <a:t>Myeloid maturation</a:t>
            </a:r>
            <a:endParaRPr lang="en-US" dirty="0"/>
          </a:p>
        </p:txBody>
      </p:sp>
      <p:sp>
        <p:nvSpPr>
          <p:cNvPr id="3" name="Content Placeholder 2"/>
          <p:cNvSpPr>
            <a:spLocks noGrp="1"/>
          </p:cNvSpPr>
          <p:nvPr>
            <p:ph sz="half" idx="1"/>
          </p:nvPr>
        </p:nvSpPr>
        <p:spPr>
          <a:xfrm>
            <a:off x="457200" y="1231900"/>
            <a:ext cx="8305060" cy="4454525"/>
          </a:xfrm>
        </p:spPr>
        <p:txBody>
          <a:bodyPr/>
          <a:lstStyle/>
          <a:p>
            <a:pPr>
              <a:buFont typeface="Wingdings" panose="05000000000000000000" pitchFamily="2" charset="2"/>
              <a:buChar char="Ø"/>
            </a:pPr>
            <a:r>
              <a:rPr lang="en-US" dirty="0">
                <a:latin typeface="Segoe UI" panose="020B0502040204020203" pitchFamily="34" charset="0"/>
                <a:cs typeface="Segoe UI" panose="020B0502040204020203" pitchFamily="34" charset="0"/>
                <a:sym typeface="Wingdings" panose="05000000000000000000" pitchFamily="2" charset="2"/>
              </a:rPr>
              <a:t>Granulocyte</a:t>
            </a:r>
          </a:p>
          <a:p>
            <a:pPr lvl="1"/>
            <a:r>
              <a:rPr lang="en-US" dirty="0">
                <a:latin typeface="Segoe UI" panose="020B0502040204020203" pitchFamily="34" charset="0"/>
                <a:cs typeface="Segoe UI" panose="020B0502040204020203" pitchFamily="34" charset="0"/>
                <a:sym typeface="Wingdings" panose="05000000000000000000" pitchFamily="2" charset="2"/>
              </a:rPr>
              <a:t>Myeloblast – not normally in PB</a:t>
            </a:r>
          </a:p>
          <a:p>
            <a:pPr lvl="1"/>
            <a:r>
              <a:rPr lang="en-US" dirty="0">
                <a:latin typeface="Segoe UI" panose="020B0502040204020203" pitchFamily="34" charset="0"/>
                <a:cs typeface="Segoe UI" panose="020B0502040204020203" pitchFamily="34" charset="0"/>
                <a:sym typeface="Wingdings" panose="05000000000000000000" pitchFamily="2" charset="2"/>
              </a:rPr>
              <a:t>Cytoplasm – scant with high N/C ratio of about 5:1 – 7:1, basophilic in color</a:t>
            </a:r>
          </a:p>
          <a:p>
            <a:pPr lvl="2"/>
            <a:r>
              <a:rPr lang="en-US" dirty="0">
                <a:latin typeface="Segoe UI" panose="020B0502040204020203" pitchFamily="34" charset="0"/>
                <a:cs typeface="Segoe UI" panose="020B0502040204020203" pitchFamily="34" charset="0"/>
                <a:sym typeface="Wingdings" panose="05000000000000000000" pitchFamily="2" charset="2"/>
              </a:rPr>
              <a:t>Granulation – generally none:</a:t>
            </a:r>
          </a:p>
          <a:p>
            <a:pPr lvl="3"/>
            <a:r>
              <a:rPr lang="en-US" dirty="0">
                <a:latin typeface="Segoe UI" panose="020B0502040204020203" pitchFamily="34" charset="0"/>
                <a:cs typeface="Segoe UI" panose="020B0502040204020203" pitchFamily="34" charset="0"/>
                <a:sym typeface="Wingdings" panose="05000000000000000000" pitchFamily="2" charset="2"/>
              </a:rPr>
              <a:t>In U.S., no granules in blast, by definition</a:t>
            </a:r>
          </a:p>
          <a:p>
            <a:pPr lvl="3"/>
            <a:r>
              <a:rPr lang="en-US" dirty="0">
                <a:latin typeface="Segoe UI" panose="020B0502040204020203" pitchFamily="34" charset="0"/>
                <a:cs typeface="Segoe UI" panose="020B0502040204020203" pitchFamily="34" charset="0"/>
                <a:sym typeface="Wingdings" panose="05000000000000000000" pitchFamily="2" charset="2"/>
              </a:rPr>
              <a:t>In Europe – will classify cells as blasts with up to 22 granules (so, who’s counting?)</a:t>
            </a:r>
          </a:p>
        </p:txBody>
      </p:sp>
    </p:spTree>
    <p:extLst>
      <p:ext uri="{BB962C8B-B14F-4D97-AF65-F5344CB8AC3E}">
        <p14:creationId xmlns:p14="http://schemas.microsoft.com/office/powerpoint/2010/main" val="1259585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Lymphocytes </a:t>
            </a:r>
            <a:r>
              <a:rPr lang="en-US" sz="3600" b="1" dirty="0">
                <a:latin typeface="Segoe UI" panose="020B0502040204020203" pitchFamily="34" charset="0"/>
                <a:cs typeface="Segoe UI" panose="020B0502040204020203" pitchFamily="34" charset="0"/>
              </a:rPr>
              <a:t>– Reactive Lymphs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1069600"/>
            <a:ext cx="7911193" cy="5559879"/>
          </a:xfrm>
        </p:spPr>
        <p:txBody>
          <a:bodyPr/>
          <a:lstStyle/>
          <a:p>
            <a:pPr marL="0" indent="0">
              <a:buNone/>
            </a:pP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Plasmacytoid</a:t>
            </a:r>
            <a:r>
              <a:rPr lang="en-US" sz="2000" dirty="0">
                <a:latin typeface="Segoe UI" panose="020B0502040204020203" pitchFamily="34" charset="0"/>
                <a:cs typeface="Segoe UI" panose="020B0502040204020203" pitchFamily="34" charset="0"/>
              </a:rPr>
              <a:t> Reactive Lymph:</a:t>
            </a:r>
          </a:p>
          <a:p>
            <a:pPr marL="0" indent="0">
              <a:buNone/>
            </a:pPr>
            <a:r>
              <a:rPr lang="en-US" sz="2000" dirty="0">
                <a:latin typeface="Segoe UI" panose="020B0502040204020203" pitchFamily="34" charset="0"/>
                <a:cs typeface="Segoe UI" panose="020B0502040204020203" pitchFamily="34" charset="0"/>
              </a:rPr>
              <a:t>- Changes that the lymphocytes go through, to produce</a:t>
            </a:r>
          </a:p>
          <a:p>
            <a:pPr marL="0" indent="0">
              <a:buNone/>
            </a:pPr>
            <a:r>
              <a:rPr lang="en-US" sz="2000" dirty="0">
                <a:latin typeface="Segoe UI" panose="020B0502040204020203" pitchFamily="34" charset="0"/>
                <a:cs typeface="Segoe UI" panose="020B0502040204020203" pitchFamily="34" charset="0"/>
              </a:rPr>
              <a:t>antibodies, causes changes in the physical appearance of the</a:t>
            </a:r>
          </a:p>
          <a:p>
            <a:pPr marL="0" indent="0">
              <a:buNone/>
            </a:pPr>
            <a:r>
              <a:rPr lang="en-US" sz="2000" dirty="0">
                <a:latin typeface="Segoe UI" panose="020B0502040204020203" pitchFamily="34" charset="0"/>
                <a:cs typeface="Segoe UI" panose="020B0502040204020203" pitchFamily="34" charset="0"/>
              </a:rPr>
              <a:t>lymphocytes.</a:t>
            </a:r>
          </a:p>
          <a:p>
            <a:pPr marL="0" indent="0">
              <a:buNone/>
            </a:pPr>
            <a:r>
              <a:rPr lang="en-US" sz="2000" dirty="0">
                <a:latin typeface="Segoe UI" panose="020B0502040204020203" pitchFamily="34" charset="0"/>
                <a:cs typeface="Segoe UI" panose="020B0502040204020203" pitchFamily="34" charset="0"/>
              </a:rPr>
              <a:t>Size-10-20uM</a:t>
            </a:r>
          </a:p>
          <a:p>
            <a:pPr marL="0" indent="0">
              <a:buNone/>
            </a:pPr>
            <a:r>
              <a:rPr lang="en-US" sz="2000" dirty="0">
                <a:latin typeface="Segoe UI" panose="020B0502040204020203" pitchFamily="34" charset="0"/>
                <a:cs typeface="Segoe UI" panose="020B0502040204020203" pitchFamily="34" charset="0"/>
              </a:rPr>
              <a:t>Nucleus - round or oval, central or eccentric</a:t>
            </a:r>
          </a:p>
          <a:p>
            <a:pPr marL="0" indent="0">
              <a:buNone/>
            </a:pPr>
            <a:r>
              <a:rPr lang="en-US" sz="2000" dirty="0">
                <a:latin typeface="Segoe UI" panose="020B0502040204020203" pitchFamily="34" charset="0"/>
                <a:cs typeface="Segoe UI" panose="020B0502040204020203" pitchFamily="34" charset="0"/>
              </a:rPr>
              <a:t>Staining - red/purple</a:t>
            </a:r>
          </a:p>
          <a:p>
            <a:pPr marL="0" indent="0">
              <a:buNone/>
            </a:pPr>
            <a:r>
              <a:rPr lang="en-US" sz="2000" dirty="0">
                <a:latin typeface="Segoe UI" panose="020B0502040204020203" pitchFamily="34" charset="0"/>
                <a:cs typeface="Segoe UI" panose="020B0502040204020203" pitchFamily="34" charset="0"/>
              </a:rPr>
              <a:t>Nucleoli - may be seen</a:t>
            </a:r>
          </a:p>
          <a:p>
            <a:pPr marL="0" indent="0">
              <a:buNone/>
            </a:pPr>
            <a:r>
              <a:rPr lang="en-US" sz="2000" dirty="0">
                <a:latin typeface="Segoe UI" panose="020B0502040204020203" pitchFamily="34" charset="0"/>
                <a:cs typeface="Segoe UI" panose="020B0502040204020203" pitchFamily="34" charset="0"/>
              </a:rPr>
              <a:t>Chromatin - variation from fine and blast-like to coarse </a:t>
            </a:r>
            <a:r>
              <a:rPr lang="en-US" sz="2000" dirty="0" smtClean="0">
                <a:latin typeface="Segoe UI" panose="020B0502040204020203" pitchFamily="34" charset="0"/>
                <a:cs typeface="Segoe UI" panose="020B0502040204020203" pitchFamily="34" charset="0"/>
              </a:rPr>
              <a:t>and clumped</a:t>
            </a:r>
            <a:endParaRPr lang="en-US" sz="2000" dirty="0">
              <a:latin typeface="Segoe UI" panose="020B0502040204020203" pitchFamily="34" charset="0"/>
              <a:cs typeface="Segoe UI" panose="020B0502040204020203" pitchFamily="34" charset="0"/>
            </a:endParaRPr>
          </a:p>
          <a:p>
            <a:pPr marL="0" indent="0">
              <a:buNone/>
            </a:pPr>
            <a:r>
              <a:rPr lang="en-US" sz="2000" dirty="0" smtClean="0">
                <a:latin typeface="Segoe UI" panose="020B0502040204020203" pitchFamily="34" charset="0"/>
                <a:cs typeface="Segoe UI" panose="020B0502040204020203" pitchFamily="34" charset="0"/>
              </a:rPr>
              <a:t>Cytoplasm Staining </a:t>
            </a:r>
            <a:r>
              <a:rPr lang="en-US" sz="2000" dirty="0">
                <a:latin typeface="Segoe UI" panose="020B0502040204020203" pitchFamily="34" charset="0"/>
                <a:cs typeface="Segoe UI" panose="020B0502040204020203" pitchFamily="34" charset="0"/>
              </a:rPr>
              <a:t>- blue, may be dark blue, often darker at the periphery</a:t>
            </a:r>
          </a:p>
          <a:p>
            <a:pPr marL="0" indent="0">
              <a:buNone/>
            </a:pPr>
            <a:r>
              <a:rPr lang="en-US" sz="2000" dirty="0">
                <a:latin typeface="Segoe UI" panose="020B0502040204020203" pitchFamily="34" charset="0"/>
                <a:cs typeface="Segoe UI" panose="020B0502040204020203" pitchFamily="34" charset="0"/>
              </a:rPr>
              <a:t>Summary: </a:t>
            </a:r>
            <a:r>
              <a:rPr lang="en-US" sz="2000" b="1" dirty="0">
                <a:latin typeface="Segoe UI" panose="020B0502040204020203" pitchFamily="34" charset="0"/>
                <a:cs typeface="Segoe UI" panose="020B0502040204020203" pitchFamily="34" charset="0"/>
              </a:rPr>
              <a:t>all stages from mature B lymph to </a:t>
            </a:r>
            <a:r>
              <a:rPr lang="en-US" sz="2000" b="1" dirty="0" err="1">
                <a:latin typeface="Segoe UI" panose="020B0502040204020203" pitchFamily="34" charset="0"/>
                <a:cs typeface="Segoe UI" panose="020B0502040204020203" pitchFamily="34" charset="0"/>
              </a:rPr>
              <a:t>Immunoblast</a:t>
            </a:r>
            <a:r>
              <a:rPr lang="en-US" sz="2000" b="1" dirty="0">
                <a:latin typeface="Segoe UI" panose="020B0502040204020203" pitchFamily="34" charset="0"/>
                <a:cs typeface="Segoe UI" panose="020B0502040204020203" pitchFamily="34" charset="0"/>
              </a:rPr>
              <a:t> and end stage</a:t>
            </a:r>
          </a:p>
          <a:p>
            <a:pPr marL="0" indent="0">
              <a:buNone/>
            </a:pPr>
            <a:r>
              <a:rPr lang="en-US" sz="2000" b="1" dirty="0">
                <a:latin typeface="Segoe UI" panose="020B0502040204020203" pitchFamily="34" charset="0"/>
                <a:cs typeface="Segoe UI" panose="020B0502040204020203" pitchFamily="34" charset="0"/>
              </a:rPr>
              <a:t>plasma cell are </a:t>
            </a:r>
            <a:r>
              <a:rPr lang="en-US" sz="2000" b="1" dirty="0" err="1">
                <a:latin typeface="Segoe UI" panose="020B0502040204020203" pitchFamily="34" charset="0"/>
                <a:cs typeface="Segoe UI" panose="020B0502040204020203" pitchFamily="34" charset="0"/>
              </a:rPr>
              <a:t>plasmacytoid</a:t>
            </a:r>
            <a:r>
              <a:rPr lang="en-US" sz="2000" b="1" dirty="0">
                <a:latin typeface="Segoe UI" panose="020B0502040204020203" pitchFamily="34" charset="0"/>
                <a:cs typeface="Segoe UI" panose="020B0502040204020203" pitchFamily="34" charset="0"/>
              </a:rPr>
              <a:t> reactive </a:t>
            </a:r>
            <a:r>
              <a:rPr lang="en-US" sz="2000" b="1" dirty="0" err="1">
                <a:latin typeface="Segoe UI" panose="020B0502040204020203" pitchFamily="34" charset="0"/>
                <a:cs typeface="Segoe UI" panose="020B0502040204020203" pitchFamily="34" charset="0"/>
              </a:rPr>
              <a:t>lymphs</a:t>
            </a:r>
            <a:r>
              <a:rPr lang="en-US" sz="2000" b="1"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7238244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Lymphocytes </a:t>
            </a:r>
            <a:r>
              <a:rPr lang="en-US" sz="3600" b="1" dirty="0">
                <a:latin typeface="Segoe UI" panose="020B0502040204020203" pitchFamily="34" charset="0"/>
                <a:cs typeface="Segoe UI" panose="020B0502040204020203" pitchFamily="34" charset="0"/>
              </a:rPr>
              <a:t>– Reactive Lymphs</a:t>
            </a:r>
            <a:endParaRPr lang="en-US" sz="3600" dirty="0"/>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1069600"/>
            <a:ext cx="7911193" cy="5559879"/>
          </a:xfrm>
        </p:spPr>
        <p:txBody>
          <a:bodyPr/>
          <a:lstStyle/>
          <a:p>
            <a:pPr marL="0" indent="0">
              <a:buNone/>
            </a:pPr>
            <a:r>
              <a:rPr lang="en-US" sz="2400" dirty="0">
                <a:latin typeface="Segoe UI" panose="020B0502040204020203" pitchFamily="34" charset="0"/>
                <a:cs typeface="Segoe UI" panose="020B0502040204020203" pitchFamily="34" charset="0"/>
              </a:rPr>
              <a:t>• </a:t>
            </a:r>
            <a:r>
              <a:rPr lang="en-US" sz="2400" b="1" dirty="0">
                <a:latin typeface="Segoe UI" panose="020B0502040204020203" pitchFamily="34" charset="0"/>
                <a:cs typeface="Segoe UI" panose="020B0502040204020203" pitchFamily="34" charset="0"/>
              </a:rPr>
              <a:t>Plasma Cell </a:t>
            </a:r>
            <a:r>
              <a:rPr lang="en-US" sz="2400" dirty="0">
                <a:latin typeface="Segoe UI" panose="020B0502040204020203" pitchFamily="34" charset="0"/>
                <a:cs typeface="Segoe UI" panose="020B0502040204020203" pitchFamily="34" charset="0"/>
              </a:rPr>
              <a:t>- </a:t>
            </a:r>
            <a:r>
              <a:rPr lang="en-US" sz="2400" b="1" dirty="0">
                <a:latin typeface="Segoe UI" panose="020B0502040204020203" pitchFamily="34" charset="0"/>
                <a:cs typeface="Segoe UI" panose="020B0502040204020203" pitchFamily="34" charset="0"/>
              </a:rPr>
              <a:t>End Stage B-Cell </a:t>
            </a:r>
            <a:r>
              <a:rPr lang="en-US" sz="2400" b="1" dirty="0" smtClean="0">
                <a:latin typeface="Segoe UI" panose="020B0502040204020203" pitchFamily="34" charset="0"/>
                <a:cs typeface="Segoe UI" panose="020B0502040204020203" pitchFamily="34" charset="0"/>
              </a:rPr>
              <a:t>Lymphocyte in </a:t>
            </a:r>
            <a:r>
              <a:rPr lang="en-US" sz="2400" b="1" dirty="0">
                <a:latin typeface="Segoe UI" panose="020B0502040204020203" pitchFamily="34" charset="0"/>
                <a:cs typeface="Segoe UI" panose="020B0502040204020203" pitchFamily="34" charset="0"/>
              </a:rPr>
              <a:t>reactive </a:t>
            </a:r>
            <a:r>
              <a:rPr lang="en-US" sz="2400" b="1" dirty="0" smtClean="0">
                <a:latin typeface="Segoe UI" panose="020B0502040204020203" pitchFamily="34" charset="0"/>
                <a:cs typeface="Segoe UI" panose="020B0502040204020203" pitchFamily="34" charset="0"/>
              </a:rPr>
              <a:t>situation</a:t>
            </a:r>
          </a:p>
          <a:p>
            <a:pPr marL="0" indent="0">
              <a:buNone/>
            </a:pPr>
            <a:endParaRPr lang="en-US" sz="2400" dirty="0">
              <a:latin typeface="Segoe UI" panose="020B0502040204020203" pitchFamily="34" charset="0"/>
              <a:cs typeface="Segoe UI" panose="020B0502040204020203" pitchFamily="34" charset="0"/>
            </a:endParaRPr>
          </a:p>
          <a:p>
            <a:pPr marL="0" indent="0">
              <a:buNone/>
            </a:pPr>
            <a:r>
              <a:rPr lang="en-US" sz="2400" dirty="0" smtClean="0">
                <a:latin typeface="Segoe UI" panose="020B0502040204020203" pitchFamily="34" charset="0"/>
                <a:cs typeface="Segoe UI" panose="020B0502040204020203" pitchFamily="34" charset="0"/>
              </a:rPr>
              <a:t>	- </a:t>
            </a:r>
            <a:r>
              <a:rPr lang="en-US" sz="2400" dirty="0">
                <a:latin typeface="Segoe UI" panose="020B0502040204020203" pitchFamily="34" charset="0"/>
                <a:cs typeface="Segoe UI" panose="020B0502040204020203" pitchFamily="34" charset="0"/>
              </a:rPr>
              <a:t>Seen during immune response to </a:t>
            </a:r>
            <a:r>
              <a:rPr lang="en-US" sz="2400" dirty="0" smtClean="0">
                <a:latin typeface="Segoe UI" panose="020B0502040204020203" pitchFamily="34" charset="0"/>
                <a:cs typeface="Segoe UI" panose="020B0502040204020203" pitchFamily="34" charset="0"/>
              </a:rPr>
              <a:t>antigenic material</a:t>
            </a:r>
            <a:endParaRPr lang="en-US" sz="2400" dirty="0">
              <a:latin typeface="Segoe UI" panose="020B0502040204020203" pitchFamily="34" charset="0"/>
              <a:cs typeface="Segoe UI" panose="020B0502040204020203" pitchFamily="34" charset="0"/>
            </a:endParaRPr>
          </a:p>
          <a:p>
            <a:pPr marL="0" indent="0">
              <a:buNone/>
            </a:pPr>
            <a:r>
              <a:rPr lang="en-US" sz="2400" dirty="0" smtClean="0">
                <a:latin typeface="Segoe UI" panose="020B0502040204020203" pitchFamily="34" charset="0"/>
                <a:cs typeface="Segoe UI" panose="020B0502040204020203" pitchFamily="34" charset="0"/>
              </a:rPr>
              <a:t>	-</a:t>
            </a:r>
            <a:r>
              <a:rPr lang="en-US" sz="2400" dirty="0" err="1">
                <a:latin typeface="Segoe UI" panose="020B0502040204020203" pitchFamily="34" charset="0"/>
                <a:cs typeface="Segoe UI" panose="020B0502040204020203" pitchFamily="34" charset="0"/>
              </a:rPr>
              <a:t>Mfg</a:t>
            </a:r>
            <a:r>
              <a:rPr lang="en-US" sz="2400" dirty="0">
                <a:latin typeface="Segoe UI" panose="020B0502040204020203" pitchFamily="34" charset="0"/>
                <a:cs typeface="Segoe UI" panose="020B0502040204020203" pitchFamily="34" charset="0"/>
              </a:rPr>
              <a:t> </a:t>
            </a:r>
            <a:r>
              <a:rPr lang="en-US" sz="2400" b="1" dirty="0" smtClean="0">
                <a:latin typeface="Segoe UI" panose="020B0502040204020203" pitchFamily="34" charset="0"/>
                <a:cs typeface="Segoe UI" panose="020B0502040204020203" pitchFamily="34" charset="0"/>
              </a:rPr>
              <a:t>immunoglobulins</a:t>
            </a:r>
          </a:p>
          <a:p>
            <a:pPr marL="0" indent="0">
              <a:buNone/>
            </a:pPr>
            <a:endParaRPr lang="en-US" sz="2400" dirty="0">
              <a:latin typeface="Segoe UI" panose="020B0502040204020203" pitchFamily="34" charset="0"/>
              <a:cs typeface="Segoe UI" panose="020B0502040204020203" pitchFamily="34" charset="0"/>
            </a:endParaRPr>
          </a:p>
          <a:p>
            <a:pPr marL="0" indent="0">
              <a:buNone/>
            </a:pPr>
            <a:r>
              <a:rPr lang="en-US" sz="2400" dirty="0">
                <a:latin typeface="Segoe UI" panose="020B0502040204020203" pitchFamily="34" charset="0"/>
                <a:cs typeface="Segoe UI" panose="020B0502040204020203" pitchFamily="34" charset="0"/>
              </a:rPr>
              <a:t>• Benign - allergic states and viral and </a:t>
            </a:r>
            <a:r>
              <a:rPr lang="en-US" sz="2400" dirty="0" smtClean="0">
                <a:latin typeface="Segoe UI" panose="020B0502040204020203" pitchFamily="34" charset="0"/>
                <a:cs typeface="Segoe UI" panose="020B0502040204020203" pitchFamily="34" charset="0"/>
              </a:rPr>
              <a:t>bacterial infections</a:t>
            </a:r>
          </a:p>
          <a:p>
            <a:pPr marL="0" indent="0">
              <a:buNone/>
            </a:pPr>
            <a:endParaRPr lang="en-US" sz="2400" dirty="0">
              <a:latin typeface="Segoe UI" panose="020B0502040204020203" pitchFamily="34" charset="0"/>
              <a:cs typeface="Segoe UI" panose="020B0502040204020203" pitchFamily="34" charset="0"/>
            </a:endParaRPr>
          </a:p>
          <a:p>
            <a:pPr marL="0" indent="0">
              <a:buNone/>
            </a:pPr>
            <a:r>
              <a:rPr lang="en-US" sz="2400" dirty="0">
                <a:latin typeface="Segoe UI" panose="020B0502040204020203" pitchFamily="34" charset="0"/>
                <a:cs typeface="Segoe UI" panose="020B0502040204020203" pitchFamily="34" charset="0"/>
              </a:rPr>
              <a:t>• Malignant - in abundance in Multiple Myeloma</a:t>
            </a:r>
          </a:p>
        </p:txBody>
      </p:sp>
    </p:spTree>
    <p:extLst>
      <p:ext uri="{BB962C8B-B14F-4D97-AF65-F5344CB8AC3E}">
        <p14:creationId xmlns:p14="http://schemas.microsoft.com/office/powerpoint/2010/main" val="25459834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Plasma Cell Morphology</a:t>
            </a:r>
            <a:endParaRPr lang="en-US" sz="3600" b="1" dirty="0">
              <a:latin typeface="Segoe UI" panose="020B0502040204020203"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3D64F126-CEEA-2647-C8A3-9ED8727F048B}"/>
              </a:ext>
            </a:extLst>
          </p:cNvPr>
          <p:cNvSpPr>
            <a:spLocks noGrp="1"/>
          </p:cNvSpPr>
          <p:nvPr>
            <p:ph sz="half" idx="1"/>
          </p:nvPr>
        </p:nvSpPr>
        <p:spPr>
          <a:xfrm>
            <a:off x="457200" y="1069600"/>
            <a:ext cx="7911193" cy="5559879"/>
          </a:xfrm>
        </p:spPr>
        <p:txBody>
          <a:bodyPr/>
          <a:lstStyle/>
          <a:p>
            <a:pPr marL="0" indent="0">
              <a:buNone/>
            </a:pPr>
            <a:r>
              <a:rPr lang="en-US" sz="2000" dirty="0">
                <a:latin typeface="Segoe UI" panose="020B0502040204020203" pitchFamily="34" charset="0"/>
                <a:cs typeface="Segoe UI" panose="020B0502040204020203" pitchFamily="34" charset="0"/>
              </a:rPr>
              <a:t>• Size: 10-20 </a:t>
            </a:r>
            <a:r>
              <a:rPr lang="en-US" sz="2000" dirty="0" err="1">
                <a:latin typeface="Segoe UI" panose="020B0502040204020203" pitchFamily="34" charset="0"/>
                <a:cs typeface="Segoe UI" panose="020B0502040204020203" pitchFamily="34" charset="0"/>
              </a:rPr>
              <a:t>uM</a:t>
            </a:r>
            <a:r>
              <a:rPr lang="en-US" sz="2000" dirty="0">
                <a:latin typeface="Segoe UI" panose="020B0502040204020203" pitchFamily="34" charset="0"/>
                <a:cs typeface="Segoe UI" panose="020B0502040204020203" pitchFamily="34" charset="0"/>
              </a:rPr>
              <a:t> - </a:t>
            </a:r>
            <a:r>
              <a:rPr lang="en-US" sz="2000" b="1" dirty="0">
                <a:latin typeface="Segoe UI" panose="020B0502040204020203" pitchFamily="34" charset="0"/>
                <a:cs typeface="Segoe UI" panose="020B0502040204020203" pitchFamily="34" charset="0"/>
              </a:rPr>
              <a:t>Oval cell with oval nucleus oriented </a:t>
            </a:r>
            <a:r>
              <a:rPr lang="en-US" sz="2000" b="1" dirty="0" smtClean="0">
                <a:latin typeface="Segoe UI" panose="020B0502040204020203" pitchFamily="34" charset="0"/>
                <a:cs typeface="Segoe UI" panose="020B0502040204020203" pitchFamily="34" charset="0"/>
              </a:rPr>
              <a:t>at right </a:t>
            </a:r>
            <a:r>
              <a:rPr lang="en-US" sz="2000" b="1" dirty="0">
                <a:latin typeface="Segoe UI" panose="020B0502040204020203" pitchFamily="34" charset="0"/>
                <a:cs typeface="Segoe UI" panose="020B0502040204020203" pitchFamily="34" charset="0"/>
              </a:rPr>
              <a:t>angles</a:t>
            </a:r>
          </a:p>
          <a:p>
            <a:pPr marL="0" indent="0">
              <a:buNone/>
            </a:pPr>
            <a:r>
              <a:rPr lang="en-US" sz="2000" dirty="0">
                <a:latin typeface="Segoe UI" panose="020B0502040204020203" pitchFamily="34" charset="0"/>
                <a:cs typeface="Segoe UI" panose="020B0502040204020203" pitchFamily="34" charset="0"/>
              </a:rPr>
              <a:t>• Nucleus- round to oval, eccentrically located</a:t>
            </a:r>
          </a:p>
          <a:p>
            <a:pPr marL="0" indent="0">
              <a:buNone/>
            </a:pPr>
            <a:r>
              <a:rPr lang="en-US" sz="2000" dirty="0">
                <a:latin typeface="Segoe UI" panose="020B0502040204020203" pitchFamily="34" charset="0"/>
                <a:cs typeface="Segoe UI" panose="020B0502040204020203" pitchFamily="34" charset="0"/>
              </a:rPr>
              <a:t>- Staining - dark blue/purple</a:t>
            </a:r>
          </a:p>
          <a:p>
            <a:pPr marL="0" indent="0">
              <a:buNone/>
            </a:pPr>
            <a:r>
              <a:rPr lang="en-US" sz="2000" dirty="0">
                <a:latin typeface="Segoe UI" panose="020B0502040204020203" pitchFamily="34" charset="0"/>
                <a:cs typeface="Segoe UI" panose="020B0502040204020203" pitchFamily="34" charset="0"/>
              </a:rPr>
              <a:t>- Nucleoli - none</a:t>
            </a:r>
          </a:p>
          <a:p>
            <a:pPr marL="0" indent="0">
              <a:buNone/>
            </a:pPr>
            <a:r>
              <a:rPr lang="en-US" sz="2000" dirty="0">
                <a:latin typeface="Segoe UI" panose="020B0502040204020203" pitchFamily="34" charset="0"/>
                <a:cs typeface="Segoe UI" panose="020B0502040204020203" pitchFamily="34" charset="0"/>
              </a:rPr>
              <a:t>- Chromatin - dense, coarse, and clumpy (cartwheel pattern)</a:t>
            </a:r>
          </a:p>
          <a:p>
            <a:pPr marL="0" indent="0">
              <a:buNone/>
            </a:pPr>
            <a:r>
              <a:rPr lang="en-US" sz="2000" dirty="0">
                <a:latin typeface="Segoe UI" panose="020B0502040204020203" pitchFamily="34" charset="0"/>
                <a:cs typeface="Segoe UI" panose="020B0502040204020203" pitchFamily="34" charset="0"/>
              </a:rPr>
              <a:t>• Cytoplasm - moderate amount</a:t>
            </a:r>
          </a:p>
          <a:p>
            <a:pPr marL="0" indent="0">
              <a:buNone/>
            </a:pPr>
            <a:r>
              <a:rPr lang="en-US" sz="2000" dirty="0">
                <a:latin typeface="Segoe UI" panose="020B0502040204020203" pitchFamily="34" charset="0"/>
                <a:cs typeface="Segoe UI" panose="020B0502040204020203" pitchFamily="34" charset="0"/>
              </a:rPr>
              <a:t>- Staining - dark blue i.e. deeply basophilic with a </a:t>
            </a:r>
            <a:r>
              <a:rPr lang="en-US" sz="2000" dirty="0" smtClean="0">
                <a:latin typeface="Segoe UI" panose="020B0502040204020203" pitchFamily="34" charset="0"/>
                <a:cs typeface="Segoe UI" panose="020B0502040204020203" pitchFamily="34" charset="0"/>
              </a:rPr>
              <a:t>perinuclear clear </a:t>
            </a:r>
            <a:r>
              <a:rPr lang="en-US" sz="2000" dirty="0">
                <a:latin typeface="Segoe UI" panose="020B0502040204020203" pitchFamily="34" charset="0"/>
                <a:cs typeface="Segoe UI" panose="020B0502040204020203" pitchFamily="34" charset="0"/>
              </a:rPr>
              <a:t>zone (Golgi which does not stain)</a:t>
            </a:r>
          </a:p>
          <a:p>
            <a:pPr marL="0" indent="0">
              <a:buNone/>
            </a:pPr>
            <a:r>
              <a:rPr lang="en-US" sz="2000" dirty="0">
                <a:latin typeface="Segoe UI" panose="020B0502040204020203" pitchFamily="34" charset="0"/>
                <a:cs typeface="Segoe UI" panose="020B0502040204020203" pitchFamily="34" charset="0"/>
              </a:rPr>
              <a:t>- Granulation - none</a:t>
            </a:r>
          </a:p>
          <a:p>
            <a:pPr marL="0" indent="0">
              <a:buNone/>
            </a:pPr>
            <a:r>
              <a:rPr lang="en-US" sz="2000" dirty="0">
                <a:latin typeface="Segoe UI" panose="020B0502040204020203" pitchFamily="34" charset="0"/>
                <a:cs typeface="Segoe UI" panose="020B0502040204020203" pitchFamily="34" charset="0"/>
              </a:rPr>
              <a:t>• </a:t>
            </a:r>
            <a:r>
              <a:rPr lang="en-US" sz="2000" b="1" dirty="0">
                <a:latin typeface="Segoe UI" panose="020B0502040204020203" pitchFamily="34" charset="0"/>
                <a:cs typeface="Segoe UI" panose="020B0502040204020203" pitchFamily="34" charset="0"/>
              </a:rPr>
              <a:t>During Ab production, a </a:t>
            </a:r>
            <a:r>
              <a:rPr lang="en-US" sz="2000" b="1" dirty="0" err="1">
                <a:latin typeface="Segoe UI" panose="020B0502040204020203" pitchFamily="34" charset="0"/>
                <a:cs typeface="Segoe UI" panose="020B0502040204020203" pitchFamily="34" charset="0"/>
              </a:rPr>
              <a:t>proteinaceous</a:t>
            </a:r>
            <a:r>
              <a:rPr lang="en-US" sz="2000" b="1" dirty="0">
                <a:latin typeface="Segoe UI" panose="020B0502040204020203" pitchFamily="34" charset="0"/>
                <a:cs typeface="Segoe UI" panose="020B0502040204020203" pitchFamily="34" charset="0"/>
              </a:rPr>
              <a:t> material </a:t>
            </a:r>
            <a:r>
              <a:rPr lang="en-US" sz="2000" dirty="0">
                <a:latin typeface="Segoe UI" panose="020B0502040204020203" pitchFamily="34" charset="0"/>
                <a:cs typeface="Segoe UI" panose="020B0502040204020203" pitchFamily="34" charset="0"/>
              </a:rPr>
              <a:t>may </a:t>
            </a:r>
            <a:r>
              <a:rPr lang="en-US" sz="2000" dirty="0" smtClean="0">
                <a:latin typeface="Segoe UI" panose="020B0502040204020203" pitchFamily="34" charset="0"/>
                <a:cs typeface="Segoe UI" panose="020B0502040204020203" pitchFamily="34" charset="0"/>
              </a:rPr>
              <a:t>be seen </a:t>
            </a:r>
            <a:r>
              <a:rPr lang="en-US" sz="2000" dirty="0">
                <a:latin typeface="Segoe UI" panose="020B0502040204020203" pitchFamily="34" charset="0"/>
                <a:cs typeface="Segoe UI" panose="020B0502040204020203" pitchFamily="34" charset="0"/>
              </a:rPr>
              <a:t>in the form of a round globule which stain red, </a:t>
            </a:r>
            <a:r>
              <a:rPr lang="en-US" sz="2000" dirty="0" smtClean="0">
                <a:latin typeface="Segoe UI" panose="020B0502040204020203" pitchFamily="34" charset="0"/>
                <a:cs typeface="Segoe UI" panose="020B0502040204020203" pitchFamily="34" charset="0"/>
              </a:rPr>
              <a:t>pink, blue </a:t>
            </a:r>
            <a:r>
              <a:rPr lang="en-US" sz="2000" dirty="0">
                <a:latin typeface="Segoe UI" panose="020B0502040204020203" pitchFamily="34" charset="0"/>
                <a:cs typeface="Segoe UI" panose="020B0502040204020203" pitchFamily="34" charset="0"/>
              </a:rPr>
              <a:t>or maybe colorless - </a:t>
            </a:r>
            <a:r>
              <a:rPr lang="en-US" sz="2000" b="1" dirty="0">
                <a:latin typeface="Segoe UI" panose="020B0502040204020203" pitchFamily="34" charset="0"/>
                <a:cs typeface="Segoe UI" panose="020B0502040204020203" pitchFamily="34" charset="0"/>
              </a:rPr>
              <a:t>called Grape cells/Mott </a:t>
            </a:r>
            <a:r>
              <a:rPr lang="en-US" sz="2000" b="1" dirty="0" smtClean="0">
                <a:latin typeface="Segoe UI" panose="020B0502040204020203" pitchFamily="34" charset="0"/>
                <a:cs typeface="Segoe UI" panose="020B0502040204020203" pitchFamily="34" charset="0"/>
              </a:rPr>
              <a:t>cells/ or </a:t>
            </a:r>
            <a:r>
              <a:rPr lang="en-US" sz="2000" b="1" dirty="0">
                <a:latin typeface="Segoe UI" panose="020B0502040204020203" pitchFamily="34" charset="0"/>
                <a:cs typeface="Segoe UI" panose="020B0502040204020203" pitchFamily="34" charset="0"/>
              </a:rPr>
              <a:t>Russell bodies if they stain </a:t>
            </a:r>
            <a:r>
              <a:rPr lang="en-US" sz="2000" b="1" dirty="0" smtClean="0">
                <a:latin typeface="Segoe UI" panose="020B0502040204020203" pitchFamily="34" charset="0"/>
                <a:cs typeface="Segoe UI" panose="020B0502040204020203" pitchFamily="34" charset="0"/>
              </a:rPr>
              <a:t>blue.</a:t>
            </a:r>
            <a:endParaRPr lang="en-US" sz="20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769260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57200" y="0"/>
            <a:ext cx="8229600" cy="1143000"/>
          </a:xfrm>
        </p:spPr>
        <p:txBody>
          <a:bodyPr/>
          <a:lstStyle/>
          <a:p>
            <a:r>
              <a:rPr lang="en-US" sz="3600" b="1" dirty="0" smtClean="0">
                <a:latin typeface="Segoe UI" panose="020B0502040204020203" pitchFamily="34" charset="0"/>
                <a:cs typeface="Segoe UI" panose="020B0502040204020203" pitchFamily="34" charset="0"/>
              </a:rPr>
              <a:t>Plasma Cell</a:t>
            </a:r>
            <a:endParaRPr lang="en-US" sz="3600" b="1" dirty="0">
              <a:latin typeface="Segoe UI" panose="020B0502040204020203" pitchFamily="34" charset="0"/>
              <a:cs typeface="Segoe UI" panose="020B0502040204020203" pitchFamily="34" charset="0"/>
            </a:endParaRPr>
          </a:p>
        </p:txBody>
      </p:sp>
      <p:pic>
        <p:nvPicPr>
          <p:cNvPr id="5" name="Content Placeholder 4"/>
          <p:cNvPicPr>
            <a:picLocks noGrp="1" noChangeAspect="1"/>
          </p:cNvPicPr>
          <p:nvPr>
            <p:ph sz="half" idx="1"/>
          </p:nvPr>
        </p:nvPicPr>
        <p:blipFill>
          <a:blip r:embed="rId2"/>
          <a:stretch>
            <a:fillRect/>
          </a:stretch>
        </p:blipFill>
        <p:spPr>
          <a:xfrm>
            <a:off x="297402" y="1646237"/>
            <a:ext cx="4044950" cy="4445000"/>
          </a:xfrm>
          <a:prstGeom prst="rect">
            <a:avLst/>
          </a:prstGeom>
        </p:spPr>
      </p:pic>
      <p:pic>
        <p:nvPicPr>
          <p:cNvPr id="1026" name="Picture 2" descr="https://coursewareobjects.elsevier.com/objects/elr/Carr/atlas6e/IC/jpg/Chapter009/009008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2352" y="1646237"/>
            <a:ext cx="4553137"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4898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39445" y="195309"/>
            <a:ext cx="8229600" cy="1143000"/>
          </a:xfrm>
        </p:spPr>
        <p:txBody>
          <a:bodyPr/>
          <a:lstStyle/>
          <a:p>
            <a:r>
              <a:rPr lang="en-US" sz="3600" b="1" dirty="0" smtClean="0">
                <a:latin typeface="Segoe UI" panose="020B0502040204020203" pitchFamily="34" charset="0"/>
                <a:cs typeface="Segoe UI" panose="020B0502040204020203" pitchFamily="34" charset="0"/>
              </a:rPr>
              <a:t>WBC Non-Neoplastic (Benign) Disorders</a:t>
            </a:r>
            <a:endParaRPr lang="en-US" sz="3600" b="1" dirty="0">
              <a:latin typeface="Segoe UI" panose="020B0502040204020203" pitchFamily="34" charset="0"/>
              <a:cs typeface="Segoe UI" panose="020B0502040204020203" pitchFamily="34" charset="0"/>
            </a:endParaRPr>
          </a:p>
        </p:txBody>
      </p:sp>
      <p:sp>
        <p:nvSpPr>
          <p:cNvPr id="3" name="Content Placeholder 2"/>
          <p:cNvSpPr>
            <a:spLocks noGrp="1"/>
          </p:cNvSpPr>
          <p:nvPr>
            <p:ph sz="half" idx="1"/>
          </p:nvPr>
        </p:nvSpPr>
        <p:spPr>
          <a:xfrm>
            <a:off x="457200" y="1641475"/>
            <a:ext cx="8447103" cy="4262175"/>
          </a:xfrm>
        </p:spPr>
        <p:txBody>
          <a:bodyPr/>
          <a:lstStyle/>
          <a:p>
            <a:pPr marL="0" indent="0">
              <a:buNone/>
            </a:pPr>
            <a:r>
              <a:rPr lang="en-US" sz="2000" dirty="0">
                <a:latin typeface="Segoe UI" panose="020B0502040204020203" pitchFamily="34" charset="0"/>
                <a:cs typeface="Segoe UI" panose="020B0502040204020203" pitchFamily="34" charset="0"/>
              </a:rPr>
              <a:t>• WBCs primary function is defense </a:t>
            </a:r>
            <a:r>
              <a:rPr lang="en-US" sz="2000" dirty="0" smtClean="0">
                <a:latin typeface="Segoe UI" panose="020B0502040204020203" pitchFamily="34" charset="0"/>
                <a:cs typeface="Segoe UI" panose="020B0502040204020203" pitchFamily="34" charset="0"/>
              </a:rPr>
              <a:t>against infection</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-Acquired Disorders:</a:t>
            </a:r>
          </a:p>
          <a:p>
            <a:pPr marL="0" indent="0">
              <a:buNone/>
            </a:pPr>
            <a:r>
              <a:rPr lang="en-US" sz="2000" dirty="0">
                <a:latin typeface="Segoe UI" panose="020B0502040204020203" pitchFamily="34" charset="0"/>
                <a:cs typeface="Segoe UI" panose="020B0502040204020203" pitchFamily="34" charset="0"/>
              </a:rPr>
              <a:t>• Quantitative disorders</a:t>
            </a:r>
          </a:p>
          <a:p>
            <a:pPr marL="0" indent="0">
              <a:buNone/>
            </a:pPr>
            <a:r>
              <a:rPr lang="en-US" sz="2000" dirty="0">
                <a:latin typeface="Segoe UI" panose="020B0502040204020203" pitchFamily="34" charset="0"/>
                <a:cs typeface="Segoe UI" panose="020B0502040204020203" pitchFamily="34" charset="0"/>
              </a:rPr>
              <a:t>- </a:t>
            </a:r>
            <a:r>
              <a:rPr lang="en-US" sz="2000" b="1" dirty="0">
                <a:latin typeface="Segoe UI" panose="020B0502040204020203" pitchFamily="34" charset="0"/>
                <a:cs typeface="Segoe UI" panose="020B0502040204020203" pitchFamily="34" charset="0"/>
              </a:rPr>
              <a:t>Leukocytosis</a:t>
            </a:r>
            <a:r>
              <a:rPr lang="en-US" sz="2000" dirty="0">
                <a:latin typeface="Segoe UI" panose="020B0502040204020203" pitchFamily="34" charset="0"/>
                <a:cs typeface="Segoe UI" panose="020B0502040204020203" pitchFamily="34" charset="0"/>
              </a:rPr>
              <a:t> i.e. increase in the number of WBCs &gt;</a:t>
            </a:r>
            <a:r>
              <a:rPr lang="en-US" sz="2000" dirty="0" smtClean="0">
                <a:latin typeface="Segoe UI" panose="020B0502040204020203" pitchFamily="34" charset="0"/>
                <a:cs typeface="Segoe UI" panose="020B0502040204020203" pitchFamily="34" charset="0"/>
              </a:rPr>
              <a:t>10K but </a:t>
            </a:r>
            <a:r>
              <a:rPr lang="en-US" sz="2000" dirty="0">
                <a:latin typeface="Segoe UI" panose="020B0502040204020203" pitchFamily="34" charset="0"/>
                <a:cs typeface="Segoe UI" panose="020B0502040204020203" pitchFamily="34" charset="0"/>
              </a:rPr>
              <a:t>&lt;50K</a:t>
            </a:r>
          </a:p>
          <a:p>
            <a:pPr marL="0" indent="0">
              <a:buNone/>
            </a:pPr>
            <a:r>
              <a:rPr lang="en-US" sz="2000" dirty="0">
                <a:latin typeface="Segoe UI" panose="020B0502040204020203" pitchFamily="34" charset="0"/>
                <a:cs typeface="Segoe UI" panose="020B0502040204020203" pitchFamily="34" charset="0"/>
              </a:rPr>
              <a:t>» Due to infection and/or inflammation</a:t>
            </a:r>
          </a:p>
          <a:p>
            <a:pPr marL="0" indent="0">
              <a:buNone/>
            </a:pPr>
            <a:r>
              <a:rPr lang="en-US" sz="2000" dirty="0">
                <a:latin typeface="Segoe UI" panose="020B0502040204020203" pitchFamily="34" charset="0"/>
                <a:cs typeface="Segoe UI" panose="020B0502040204020203" pitchFamily="34" charset="0"/>
              </a:rPr>
              <a:t>» Cells have normal function and morphology</a:t>
            </a:r>
          </a:p>
          <a:p>
            <a:pPr marL="0" indent="0">
              <a:buNone/>
            </a:pPr>
            <a:r>
              <a:rPr lang="en-US" sz="2000" dirty="0">
                <a:latin typeface="Segoe UI" panose="020B0502040204020203" pitchFamily="34" charset="0"/>
                <a:cs typeface="Segoe UI" panose="020B0502040204020203" pitchFamily="34" charset="0"/>
              </a:rPr>
              <a:t>» </a:t>
            </a:r>
            <a:r>
              <a:rPr lang="en-US" sz="2000" b="1" dirty="0">
                <a:latin typeface="Segoe UI" panose="020B0502040204020203" pitchFamily="34" charset="0"/>
                <a:cs typeface="Segoe UI" panose="020B0502040204020203" pitchFamily="34" charset="0"/>
              </a:rPr>
              <a:t>Neutrophilia</a:t>
            </a:r>
            <a:r>
              <a:rPr lang="en-US" sz="2000" dirty="0">
                <a:latin typeface="Segoe UI" panose="020B0502040204020203" pitchFamily="34" charset="0"/>
                <a:cs typeface="Segoe UI" panose="020B0502040204020203" pitchFamily="34" charset="0"/>
              </a:rPr>
              <a:t> = an increase in neutrophils </a:t>
            </a:r>
            <a:r>
              <a:rPr lang="en-US" sz="2000" dirty="0" smtClean="0">
                <a:latin typeface="Segoe UI" panose="020B0502040204020203" pitchFamily="34" charset="0"/>
                <a:cs typeface="Segoe UI" panose="020B0502040204020203" pitchFamily="34" charset="0"/>
              </a:rPr>
              <a:t>caused mainly </a:t>
            </a:r>
            <a:r>
              <a:rPr lang="en-US" sz="2000" i="1" dirty="0">
                <a:latin typeface="Segoe UI" panose="020B0502040204020203" pitchFamily="34" charset="0"/>
                <a:cs typeface="Segoe UI" panose="020B0502040204020203" pitchFamily="34" charset="0"/>
              </a:rPr>
              <a:t>by bacterial infection. Other causes: </a:t>
            </a:r>
            <a:r>
              <a:rPr lang="en-US" sz="2000" i="1" dirty="0" smtClean="0">
                <a:latin typeface="Segoe UI" panose="020B0502040204020203" pitchFamily="34" charset="0"/>
                <a:cs typeface="Segoe UI" panose="020B0502040204020203" pitchFamily="34" charset="0"/>
              </a:rPr>
              <a:t>fungal and </a:t>
            </a:r>
            <a:r>
              <a:rPr lang="en-US" sz="2000" i="1" dirty="0">
                <a:latin typeface="Segoe UI" panose="020B0502040204020203" pitchFamily="34" charset="0"/>
                <a:cs typeface="Segoe UI" panose="020B0502040204020203" pitchFamily="34" charset="0"/>
              </a:rPr>
              <a:t>viral infection and inflammation due to </a:t>
            </a:r>
            <a:r>
              <a:rPr lang="en-US" sz="2000" i="1" dirty="0" smtClean="0">
                <a:latin typeface="Segoe UI" panose="020B0502040204020203" pitchFamily="34" charset="0"/>
                <a:cs typeface="Segoe UI" panose="020B0502040204020203" pitchFamily="34" charset="0"/>
              </a:rPr>
              <a:t>tissue damage</a:t>
            </a:r>
            <a:r>
              <a:rPr lang="en-US" sz="2000" i="1" dirty="0">
                <a:latin typeface="Segoe UI" panose="020B0502040204020203" pitchFamily="34" charset="0"/>
                <a:cs typeface="Segoe UI" panose="020B0502040204020203" pitchFamily="34" charset="0"/>
              </a:rPr>
              <a:t>, Myocardial infarct (Ml), trauma, surgery</a:t>
            </a:r>
          </a:p>
        </p:txBody>
      </p:sp>
    </p:spTree>
    <p:extLst>
      <p:ext uri="{BB962C8B-B14F-4D97-AF65-F5344CB8AC3E}">
        <p14:creationId xmlns:p14="http://schemas.microsoft.com/office/powerpoint/2010/main" val="36979811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39445" y="195309"/>
            <a:ext cx="8229600" cy="1143000"/>
          </a:xfrm>
        </p:spPr>
        <p:txBody>
          <a:bodyPr/>
          <a:lstStyle/>
          <a:p>
            <a:r>
              <a:rPr lang="en-US" sz="3600" b="1" dirty="0" smtClean="0">
                <a:latin typeface="Segoe UI" panose="020B0502040204020203" pitchFamily="34" charset="0"/>
                <a:cs typeface="Segoe UI" panose="020B0502040204020203" pitchFamily="34" charset="0"/>
              </a:rPr>
              <a:t>WBC Non-Neoplastic (Benign) Disorders</a:t>
            </a:r>
            <a:endParaRPr lang="en-US" sz="3600" b="1" dirty="0">
              <a:latin typeface="Segoe UI" panose="020B0502040204020203" pitchFamily="34" charset="0"/>
              <a:cs typeface="Segoe UI" panose="020B0502040204020203" pitchFamily="34" charset="0"/>
            </a:endParaRPr>
          </a:p>
        </p:txBody>
      </p:sp>
      <p:sp>
        <p:nvSpPr>
          <p:cNvPr id="3" name="Content Placeholder 2"/>
          <p:cNvSpPr>
            <a:spLocks noGrp="1"/>
          </p:cNvSpPr>
          <p:nvPr>
            <p:ph sz="half" idx="1"/>
          </p:nvPr>
        </p:nvSpPr>
        <p:spPr>
          <a:xfrm>
            <a:off x="330693" y="1338309"/>
            <a:ext cx="8447103" cy="4262175"/>
          </a:xfrm>
        </p:spPr>
        <p:txBody>
          <a:bodyPr/>
          <a:lstStyle/>
          <a:p>
            <a:pPr marL="0" indent="0">
              <a:buNone/>
            </a:pPr>
            <a:r>
              <a:rPr lang="en-US" sz="2000" dirty="0">
                <a:latin typeface="Segoe UI" panose="020B0502040204020203" pitchFamily="34" charset="0"/>
                <a:cs typeface="Segoe UI" panose="020B0502040204020203" pitchFamily="34" charset="0"/>
              </a:rPr>
              <a:t>- Acquired Disorders:</a:t>
            </a:r>
          </a:p>
          <a:p>
            <a:pPr marL="0" indent="0">
              <a:buNone/>
            </a:pPr>
            <a:r>
              <a:rPr lang="en-US" sz="2000" dirty="0">
                <a:latin typeface="Segoe UI" panose="020B0502040204020203" pitchFamily="34" charset="0"/>
                <a:cs typeface="Segoe UI" panose="020B0502040204020203" pitchFamily="34" charset="0"/>
              </a:rPr>
              <a:t>• Quantitative disorders (Leukocytosis/Neutrophilia)</a:t>
            </a:r>
          </a:p>
          <a:p>
            <a:pPr marL="0" indent="0">
              <a:buNone/>
            </a:pPr>
            <a:r>
              <a:rPr lang="en-US" sz="2000" dirty="0">
                <a:latin typeface="Segoe UI" panose="020B0502040204020203" pitchFamily="34" charset="0"/>
                <a:cs typeface="Segoe UI" panose="020B0502040204020203" pitchFamily="34" charset="0"/>
              </a:rPr>
              <a:t>- Marginal pool called into action 1st*; WBC doubles in minutes.</a:t>
            </a:r>
          </a:p>
          <a:p>
            <a:pPr marL="0" indent="0">
              <a:buNone/>
            </a:pPr>
            <a:r>
              <a:rPr lang="en-US" sz="2000" dirty="0">
                <a:latin typeface="Segoe UI" panose="020B0502040204020203" pitchFamily="34" charset="0"/>
                <a:cs typeface="Segoe UI" panose="020B0502040204020203" pitchFamily="34" charset="0"/>
              </a:rPr>
              <a:t>- May cause a </a:t>
            </a:r>
            <a:r>
              <a:rPr lang="en-US" sz="2000" b="1" dirty="0">
                <a:latin typeface="Segoe UI" panose="020B0502040204020203" pitchFamily="34" charset="0"/>
                <a:cs typeface="Segoe UI" panose="020B0502040204020203" pitchFamily="34" charset="0"/>
              </a:rPr>
              <a:t>Shift to the Left </a:t>
            </a:r>
            <a:r>
              <a:rPr lang="en-US" sz="2000" dirty="0">
                <a:latin typeface="Segoe UI" panose="020B0502040204020203" pitchFamily="34" charset="0"/>
                <a:cs typeface="Segoe UI" panose="020B0502040204020203" pitchFamily="34" charset="0"/>
              </a:rPr>
              <a:t>= release of </a:t>
            </a:r>
            <a:r>
              <a:rPr lang="en-US" sz="2000" dirty="0" smtClean="0">
                <a:latin typeface="Segoe UI" panose="020B0502040204020203" pitchFamily="34" charset="0"/>
                <a:cs typeface="Segoe UI" panose="020B0502040204020203" pitchFamily="34" charset="0"/>
              </a:rPr>
              <a:t>younger granulocytes </a:t>
            </a:r>
            <a:r>
              <a:rPr lang="en-US" sz="2000" dirty="0">
                <a:latin typeface="Segoe UI" panose="020B0502040204020203" pitchFamily="34" charset="0"/>
                <a:cs typeface="Segoe UI" panose="020B0502040204020203" pitchFamily="34" charset="0"/>
              </a:rPr>
              <a:t>from the bone marrow storage pool, </a:t>
            </a:r>
            <a:r>
              <a:rPr lang="en-US" sz="2000" dirty="0" smtClean="0">
                <a:latin typeface="Segoe UI" panose="020B0502040204020203" pitchFamily="34" charset="0"/>
                <a:cs typeface="Segoe UI" panose="020B0502040204020203" pitchFamily="34" charset="0"/>
              </a:rPr>
              <a:t>primarily bands </a:t>
            </a:r>
            <a:r>
              <a:rPr lang="en-US" sz="2000" dirty="0">
                <a:latin typeface="Segoe UI" panose="020B0502040204020203" pitchFamily="34" charset="0"/>
                <a:cs typeface="Segoe UI" panose="020B0502040204020203" pitchFamily="34" charset="0"/>
              </a:rPr>
              <a:t>and metamyelocytes. Acute infection can </a:t>
            </a:r>
            <a:r>
              <a:rPr lang="en-US" sz="2000" dirty="0" smtClean="0">
                <a:latin typeface="Segoe UI" panose="020B0502040204020203" pitchFamily="34" charset="0"/>
                <a:cs typeface="Segoe UI" panose="020B0502040204020203" pitchFamily="34" charset="0"/>
              </a:rPr>
              <a:t>rapidly mobilize </a:t>
            </a:r>
            <a:r>
              <a:rPr lang="en-US" sz="2000" dirty="0">
                <a:latin typeface="Segoe UI" panose="020B0502040204020203" pitchFamily="34" charset="0"/>
                <a:cs typeface="Segoe UI" panose="020B0502040204020203" pitchFamily="34" charset="0"/>
              </a:rPr>
              <a:t>these neutrophilic nondividing </a:t>
            </a:r>
            <a:r>
              <a:rPr lang="en-US" sz="2000" dirty="0" smtClean="0">
                <a:latin typeface="Segoe UI" panose="020B0502040204020203" pitchFamily="34" charset="0"/>
                <a:cs typeface="Segoe UI" panose="020B0502040204020203" pitchFamily="34" charset="0"/>
              </a:rPr>
              <a:t>marrow </a:t>
            </a:r>
            <a:r>
              <a:rPr lang="en-US" sz="2000" dirty="0">
                <a:latin typeface="Segoe UI" panose="020B0502040204020203" pitchFamily="34" charset="0"/>
                <a:cs typeface="Segoe UI" panose="020B0502040204020203" pitchFamily="34" charset="0"/>
              </a:rPr>
              <a:t>storage pool. </a:t>
            </a:r>
            <a:r>
              <a:rPr lang="en-US" sz="2000" dirty="0" smtClean="0">
                <a:latin typeface="Segoe UI" panose="020B0502040204020203" pitchFamily="34" charset="0"/>
                <a:cs typeface="Segoe UI" panose="020B0502040204020203" pitchFamily="34" charset="0"/>
              </a:rPr>
              <a:t>It is </a:t>
            </a:r>
            <a:r>
              <a:rPr lang="en-US" sz="2000" dirty="0">
                <a:latin typeface="Segoe UI" panose="020B0502040204020203" pitchFamily="34" charset="0"/>
                <a:cs typeface="Segoe UI" panose="020B0502040204020203" pitchFamily="34" charset="0"/>
              </a:rPr>
              <a:t>unusual to find cells as early as myelocyte in PB.</a:t>
            </a:r>
          </a:p>
          <a:p>
            <a:pPr marL="0" indent="0">
              <a:buNone/>
            </a:pPr>
            <a:r>
              <a:rPr lang="en-US" sz="2000" dirty="0">
                <a:latin typeface="Segoe UI" panose="020B0502040204020203" pitchFamily="34" charset="0"/>
                <a:cs typeface="Segoe UI" panose="020B0502040204020203" pitchFamily="34" charset="0"/>
              </a:rPr>
              <a:t>- </a:t>
            </a:r>
            <a:r>
              <a:rPr lang="en-US" sz="2000" u="sng" dirty="0">
                <a:latin typeface="Segoe UI" panose="020B0502040204020203" pitchFamily="34" charset="0"/>
                <a:cs typeface="Segoe UI" panose="020B0502040204020203" pitchFamily="34" charset="0"/>
              </a:rPr>
              <a:t>Toxic Changes </a:t>
            </a:r>
            <a:r>
              <a:rPr lang="en-US" sz="2000" dirty="0">
                <a:latin typeface="Segoe UI" panose="020B0502040204020203" pitchFamily="34" charset="0"/>
                <a:cs typeface="Segoe UI" panose="020B0502040204020203" pitchFamily="34" charset="0"/>
              </a:rPr>
              <a:t>may be seen in the neutrophils:</a:t>
            </a:r>
          </a:p>
          <a:p>
            <a:pPr marL="0" indent="0">
              <a:buNone/>
            </a:pPr>
            <a:r>
              <a:rPr lang="en-US" sz="2000" dirty="0">
                <a:latin typeface="Segoe UI" panose="020B0502040204020203" pitchFamily="34" charset="0"/>
                <a:cs typeface="Segoe UI" panose="020B0502040204020203" pitchFamily="34" charset="0"/>
              </a:rPr>
              <a:t>» </a:t>
            </a:r>
            <a:r>
              <a:rPr lang="en-US" sz="2000" b="1" dirty="0">
                <a:latin typeface="Segoe UI" panose="020B0502040204020203" pitchFamily="34" charset="0"/>
                <a:cs typeface="Segoe UI" panose="020B0502040204020203" pitchFamily="34" charset="0"/>
              </a:rPr>
              <a:t>Toxic Granulation </a:t>
            </a:r>
            <a:r>
              <a:rPr lang="en-US" sz="2000" dirty="0">
                <a:latin typeface="Segoe UI" panose="020B0502040204020203" pitchFamily="34" charset="0"/>
                <a:cs typeface="Segoe UI" panose="020B0502040204020203" pitchFamily="34" charset="0"/>
              </a:rPr>
              <a:t>- Medium to large purple </a:t>
            </a:r>
            <a:r>
              <a:rPr lang="en-US" sz="2000" dirty="0" smtClean="0">
                <a:latin typeface="Segoe UI" panose="020B0502040204020203" pitchFamily="34" charset="0"/>
                <a:cs typeface="Segoe UI" panose="020B0502040204020203" pitchFamily="34" charset="0"/>
              </a:rPr>
              <a:t>granules which </a:t>
            </a:r>
            <a:r>
              <a:rPr lang="en-US" sz="2000" dirty="0">
                <a:latin typeface="Segoe UI" panose="020B0502040204020203" pitchFamily="34" charset="0"/>
                <a:cs typeface="Segoe UI" panose="020B0502040204020203" pitchFamily="34" charset="0"/>
              </a:rPr>
              <a:t>are scattered through the cytoplasm. These </a:t>
            </a:r>
            <a:r>
              <a:rPr lang="en-US" sz="2000" dirty="0" smtClean="0">
                <a:latin typeface="Segoe UI" panose="020B0502040204020203" pitchFamily="34" charset="0"/>
                <a:cs typeface="Segoe UI" panose="020B0502040204020203" pitchFamily="34" charset="0"/>
              </a:rPr>
              <a:t>are </a:t>
            </a:r>
            <a:r>
              <a:rPr lang="en-US" sz="2000" i="1" dirty="0" smtClean="0">
                <a:latin typeface="Segoe UI" panose="020B0502040204020203" pitchFamily="34" charset="0"/>
                <a:cs typeface="Segoe UI" panose="020B0502040204020203" pitchFamily="34" charset="0"/>
              </a:rPr>
              <a:t>primary </a:t>
            </a:r>
            <a:r>
              <a:rPr lang="en-US" sz="2000" i="1" dirty="0">
                <a:latin typeface="Segoe UI" panose="020B0502040204020203" pitchFamily="34" charset="0"/>
                <a:cs typeface="Segoe UI" panose="020B0502040204020203" pitchFamily="34" charset="0"/>
              </a:rPr>
              <a:t>nonspecific granules which remain visible </a:t>
            </a:r>
            <a:r>
              <a:rPr lang="en-US" sz="2000" i="1" dirty="0" smtClean="0">
                <a:latin typeface="Segoe UI" panose="020B0502040204020203" pitchFamily="34" charset="0"/>
                <a:cs typeface="Segoe UI" panose="020B0502040204020203" pitchFamily="34" charset="0"/>
              </a:rPr>
              <a:t>when the </a:t>
            </a:r>
            <a:r>
              <a:rPr lang="en-US" sz="2000" i="1" dirty="0">
                <a:latin typeface="Segoe UI" panose="020B0502040204020203" pitchFamily="34" charset="0"/>
                <a:cs typeface="Segoe UI" panose="020B0502040204020203" pitchFamily="34" charset="0"/>
              </a:rPr>
              <a:t>cell is going through maturation during a toxic condition</a:t>
            </a:r>
          </a:p>
          <a:p>
            <a:pPr marL="0" indent="0">
              <a:buNone/>
            </a:pPr>
            <a:r>
              <a:rPr lang="en-US" sz="2000" dirty="0">
                <a:latin typeface="Segoe UI" panose="020B0502040204020203" pitchFamily="34" charset="0"/>
                <a:cs typeface="Segoe UI" panose="020B0502040204020203" pitchFamily="34" charset="0"/>
              </a:rPr>
              <a:t>» Besides </a:t>
            </a:r>
            <a:r>
              <a:rPr lang="en-US" sz="2000" i="1" dirty="0">
                <a:latin typeface="Segoe UI" panose="020B0502040204020203" pitchFamily="34" charset="0"/>
                <a:cs typeface="Segoe UI" panose="020B0502040204020203" pitchFamily="34" charset="0"/>
              </a:rPr>
              <a:t>infections/toxic states, seen in bums, </a:t>
            </a:r>
            <a:r>
              <a:rPr lang="en-US" sz="2000" i="1" dirty="0" smtClean="0">
                <a:latin typeface="Segoe UI" panose="020B0502040204020203" pitchFamily="34" charset="0"/>
                <a:cs typeface="Segoe UI" panose="020B0502040204020203" pitchFamily="34" charset="0"/>
              </a:rPr>
              <a:t>malignancy, and </a:t>
            </a:r>
            <a:r>
              <a:rPr lang="en-US" sz="2000" i="1" dirty="0">
                <a:latin typeface="Segoe UI" panose="020B0502040204020203" pitchFamily="34" charset="0"/>
                <a:cs typeface="Segoe UI" panose="020B0502040204020203" pitchFamily="34" charset="0"/>
              </a:rPr>
              <a:t>chemical poisoning.</a:t>
            </a:r>
          </a:p>
        </p:txBody>
      </p:sp>
    </p:spTree>
    <p:extLst>
      <p:ext uri="{BB962C8B-B14F-4D97-AF65-F5344CB8AC3E}">
        <p14:creationId xmlns:p14="http://schemas.microsoft.com/office/powerpoint/2010/main" val="39175601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39445" y="195309"/>
            <a:ext cx="8229600" cy="1143000"/>
          </a:xfrm>
        </p:spPr>
        <p:txBody>
          <a:bodyPr/>
          <a:lstStyle/>
          <a:p>
            <a:r>
              <a:rPr lang="en-US" sz="3600" b="1" dirty="0" smtClean="0">
                <a:latin typeface="Segoe UI" panose="020B0502040204020203" pitchFamily="34" charset="0"/>
                <a:cs typeface="Segoe UI" panose="020B0502040204020203" pitchFamily="34" charset="0"/>
              </a:rPr>
              <a:t>WBC Non-Neoplastic (Benign) Disorders</a:t>
            </a:r>
            <a:endParaRPr lang="en-US" sz="3600" b="1" dirty="0">
              <a:latin typeface="Segoe UI" panose="020B0502040204020203" pitchFamily="34" charset="0"/>
              <a:cs typeface="Segoe UI" panose="020B0502040204020203" pitchFamily="34" charset="0"/>
            </a:endParaRPr>
          </a:p>
        </p:txBody>
      </p:sp>
      <p:sp>
        <p:nvSpPr>
          <p:cNvPr id="3" name="Content Placeholder 2"/>
          <p:cNvSpPr>
            <a:spLocks noGrp="1"/>
          </p:cNvSpPr>
          <p:nvPr>
            <p:ph sz="half" idx="1"/>
          </p:nvPr>
        </p:nvSpPr>
        <p:spPr>
          <a:xfrm>
            <a:off x="330693" y="1338309"/>
            <a:ext cx="8447103" cy="4262175"/>
          </a:xfrm>
        </p:spPr>
        <p:txBody>
          <a:bodyPr/>
          <a:lstStyle/>
          <a:p>
            <a:pPr marL="0" indent="0">
              <a:buNone/>
            </a:pPr>
            <a:r>
              <a:rPr lang="en-US" sz="2000" i="1" dirty="0">
                <a:latin typeface="Segoe UI" panose="020B0502040204020203" pitchFamily="34" charset="0"/>
                <a:cs typeface="Segoe UI" panose="020B0502040204020203" pitchFamily="34" charset="0"/>
              </a:rPr>
              <a:t>- Toxic Changes cont...</a:t>
            </a:r>
          </a:p>
          <a:p>
            <a:pPr marL="800100" lvl="2" indent="0">
              <a:buNone/>
            </a:pPr>
            <a:r>
              <a:rPr lang="en-US" i="1" dirty="0">
                <a:latin typeface="Segoe UI" panose="020B0502040204020203" pitchFamily="34" charset="0"/>
                <a:cs typeface="Segoe UI" panose="020B0502040204020203" pitchFamily="34" charset="0"/>
              </a:rPr>
              <a:t>» </a:t>
            </a:r>
            <a:r>
              <a:rPr lang="en-US" i="1" dirty="0" err="1">
                <a:latin typeface="Segoe UI" panose="020B0502040204020203" pitchFamily="34" charset="0"/>
                <a:cs typeface="Segoe UI" panose="020B0502040204020203" pitchFamily="34" charset="0"/>
              </a:rPr>
              <a:t>Dohle</a:t>
            </a:r>
            <a:r>
              <a:rPr lang="en-US" i="1" dirty="0">
                <a:latin typeface="Segoe UI" panose="020B0502040204020203" pitchFamily="34" charset="0"/>
                <a:cs typeface="Segoe UI" panose="020B0502040204020203" pitchFamily="34" charset="0"/>
              </a:rPr>
              <a:t> Bodies : Single or multiple light blue (</a:t>
            </a:r>
            <a:r>
              <a:rPr lang="en-US" i="1" dirty="0" smtClean="0">
                <a:latin typeface="Segoe UI" panose="020B0502040204020203" pitchFamily="34" charset="0"/>
                <a:cs typeface="Segoe UI" panose="020B0502040204020203" pitchFamily="34" charset="0"/>
              </a:rPr>
              <a:t>Robin's egg </a:t>
            </a:r>
            <a:r>
              <a:rPr lang="en-US" i="1" dirty="0">
                <a:latin typeface="Segoe UI" panose="020B0502040204020203" pitchFamily="34" charset="0"/>
                <a:cs typeface="Segoe UI" panose="020B0502040204020203" pitchFamily="34" charset="0"/>
              </a:rPr>
              <a:t>blue) cytoplasmic inclusions. They </a:t>
            </a:r>
            <a:r>
              <a:rPr lang="en-US" i="1" dirty="0" smtClean="0">
                <a:latin typeface="Segoe UI" panose="020B0502040204020203" pitchFamily="34" charset="0"/>
                <a:cs typeface="Segoe UI" panose="020B0502040204020203" pitchFamily="34" charset="0"/>
              </a:rPr>
              <a:t>are aggregates </a:t>
            </a:r>
            <a:r>
              <a:rPr lang="en-US" i="1" dirty="0">
                <a:latin typeface="Segoe UI" panose="020B0502040204020203" pitchFamily="34" charset="0"/>
                <a:cs typeface="Segoe UI" panose="020B0502040204020203" pitchFamily="34" charset="0"/>
              </a:rPr>
              <a:t>of free ribosomes of rough </a:t>
            </a:r>
            <a:r>
              <a:rPr lang="en-US" i="1" dirty="0" smtClean="0">
                <a:latin typeface="Segoe UI" panose="020B0502040204020203" pitchFamily="34" charset="0"/>
                <a:cs typeface="Segoe UI" panose="020B0502040204020203" pitchFamily="34" charset="0"/>
              </a:rPr>
              <a:t>endoplasmic reticulum </a:t>
            </a:r>
            <a:r>
              <a:rPr lang="en-US" i="1" dirty="0">
                <a:latin typeface="Segoe UI" panose="020B0502040204020203" pitchFamily="34" charset="0"/>
                <a:cs typeface="Segoe UI" panose="020B0502040204020203" pitchFamily="34" charset="0"/>
              </a:rPr>
              <a:t>and RNA from immature cells. Seen </a:t>
            </a:r>
            <a:r>
              <a:rPr lang="en-US" i="1" dirty="0" smtClean="0">
                <a:latin typeface="Segoe UI" panose="020B0502040204020203" pitchFamily="34" charset="0"/>
                <a:cs typeface="Segoe UI" panose="020B0502040204020203" pitchFamily="34" charset="0"/>
              </a:rPr>
              <a:t>in severe </a:t>
            </a:r>
            <a:r>
              <a:rPr lang="en-US" i="1" dirty="0">
                <a:latin typeface="Segoe UI" panose="020B0502040204020203" pitchFamily="34" charset="0"/>
                <a:cs typeface="Segoe UI" panose="020B0502040204020203" pitchFamily="34" charset="0"/>
              </a:rPr>
              <a:t>infections, burns, or toxic states. Also in </a:t>
            </a:r>
            <a:r>
              <a:rPr lang="en-US" i="1" dirty="0" smtClean="0">
                <a:latin typeface="Segoe UI" panose="020B0502040204020203" pitchFamily="34" charset="0"/>
                <a:cs typeface="Segoe UI" panose="020B0502040204020203" pitchFamily="34" charset="0"/>
              </a:rPr>
              <a:t>some inherited </a:t>
            </a:r>
            <a:r>
              <a:rPr lang="en-US" i="1" dirty="0">
                <a:latin typeface="Segoe UI" panose="020B0502040204020203" pitchFamily="34" charset="0"/>
                <a:cs typeface="Segoe UI" panose="020B0502040204020203" pitchFamily="34" charset="0"/>
              </a:rPr>
              <a:t>disorders (ex May </a:t>
            </a:r>
            <a:r>
              <a:rPr lang="en-US" i="1" dirty="0" err="1">
                <a:latin typeface="Segoe UI" panose="020B0502040204020203" pitchFamily="34" charset="0"/>
                <a:cs typeface="Segoe UI" panose="020B0502040204020203" pitchFamily="34" charset="0"/>
              </a:rPr>
              <a:t>Hegglin</a:t>
            </a:r>
            <a:r>
              <a:rPr lang="en-US" i="1" dirty="0" smtClean="0">
                <a:latin typeface="Segoe UI" panose="020B0502040204020203" pitchFamily="34" charset="0"/>
                <a:cs typeface="Segoe UI" panose="020B0502040204020203" pitchFamily="34" charset="0"/>
              </a:rPr>
              <a:t>).</a:t>
            </a:r>
          </a:p>
          <a:p>
            <a:pPr marL="400050" lvl="1" indent="0">
              <a:buNone/>
            </a:pPr>
            <a:r>
              <a:rPr lang="en-US" sz="2000" b="1" i="1" dirty="0" smtClean="0">
                <a:latin typeface="Segoe UI" panose="020B0502040204020203" pitchFamily="34" charset="0"/>
                <a:cs typeface="Segoe UI" panose="020B0502040204020203" pitchFamily="34" charset="0"/>
              </a:rPr>
              <a:t>Toxic </a:t>
            </a:r>
            <a:r>
              <a:rPr lang="en-US" sz="2000" b="1" i="1" dirty="0">
                <a:latin typeface="Segoe UI" panose="020B0502040204020203" pitchFamily="34" charset="0"/>
                <a:cs typeface="Segoe UI" panose="020B0502040204020203" pitchFamily="34" charset="0"/>
              </a:rPr>
              <a:t>granulation and </a:t>
            </a:r>
            <a:r>
              <a:rPr lang="en-US" sz="2000" b="1" i="1" dirty="0" err="1">
                <a:latin typeface="Segoe UI" panose="020B0502040204020203" pitchFamily="34" charset="0"/>
                <a:cs typeface="Segoe UI" panose="020B0502040204020203" pitchFamily="34" charset="0"/>
              </a:rPr>
              <a:t>Dohle</a:t>
            </a:r>
            <a:r>
              <a:rPr lang="en-US" sz="2000" b="1" i="1" dirty="0">
                <a:latin typeface="Segoe UI" panose="020B0502040204020203" pitchFamily="34" charset="0"/>
                <a:cs typeface="Segoe UI" panose="020B0502040204020203" pitchFamily="34" charset="0"/>
              </a:rPr>
              <a:t> Bodies- </a:t>
            </a:r>
            <a:r>
              <a:rPr lang="en-US" sz="2000" i="1" dirty="0">
                <a:latin typeface="Segoe UI" panose="020B0502040204020203" pitchFamily="34" charset="0"/>
                <a:cs typeface="Segoe UI" panose="020B0502040204020203" pitchFamily="34" charset="0"/>
              </a:rPr>
              <a:t>can be see together as </a:t>
            </a:r>
            <a:r>
              <a:rPr lang="en-US" sz="2000" i="1" dirty="0" smtClean="0">
                <a:latin typeface="Segoe UI" panose="020B0502040204020203" pitchFamily="34" charset="0"/>
                <a:cs typeface="Segoe UI" panose="020B0502040204020203" pitchFamily="34" charset="0"/>
              </a:rPr>
              <a:t>they are </a:t>
            </a:r>
            <a:r>
              <a:rPr lang="en-US" sz="2000" i="1" dirty="0">
                <a:latin typeface="Segoe UI" panose="020B0502040204020203" pitchFamily="34" charset="0"/>
                <a:cs typeface="Segoe UI" panose="020B0502040204020203" pitchFamily="34" charset="0"/>
              </a:rPr>
              <a:t>an indication that the maturation process has been sped up </a:t>
            </a:r>
            <a:r>
              <a:rPr lang="en-US" sz="2000" i="1" dirty="0" smtClean="0">
                <a:latin typeface="Segoe UI" panose="020B0502040204020203" pitchFamily="34" charset="0"/>
                <a:cs typeface="Segoe UI" panose="020B0502040204020203" pitchFamily="34" charset="0"/>
              </a:rPr>
              <a:t>and Primary </a:t>
            </a:r>
            <a:r>
              <a:rPr lang="en-US" sz="2000" i="1" dirty="0">
                <a:latin typeface="Segoe UI" panose="020B0502040204020203" pitchFamily="34" charset="0"/>
                <a:cs typeface="Segoe UI" panose="020B0502040204020203" pitchFamily="34" charset="0"/>
              </a:rPr>
              <a:t>granules and RNA are persisting in the Mature cells </a:t>
            </a:r>
            <a:r>
              <a:rPr lang="en-US" sz="2000" i="1" dirty="0" smtClean="0">
                <a:latin typeface="Segoe UI" panose="020B0502040204020203" pitchFamily="34" charset="0"/>
                <a:cs typeface="Segoe UI" panose="020B0502040204020203" pitchFamily="34" charset="0"/>
              </a:rPr>
              <a:t>from their </a:t>
            </a:r>
            <a:r>
              <a:rPr lang="en-US" sz="2000" i="1" dirty="0">
                <a:latin typeface="Segoe UI" panose="020B0502040204020203" pitchFamily="34" charset="0"/>
                <a:cs typeface="Segoe UI" panose="020B0502040204020203" pitchFamily="34" charset="0"/>
              </a:rPr>
              <a:t>immature state</a:t>
            </a:r>
            <a:r>
              <a:rPr lang="en-US" sz="2000" i="1" dirty="0" smtClean="0">
                <a:latin typeface="Segoe UI" panose="020B0502040204020203" pitchFamily="34" charset="0"/>
                <a:cs typeface="Segoe UI" panose="020B0502040204020203" pitchFamily="34" charset="0"/>
              </a:rPr>
              <a:t>.</a:t>
            </a:r>
          </a:p>
          <a:p>
            <a:pPr marL="400050" lvl="1" indent="0">
              <a:buNone/>
            </a:pPr>
            <a:endParaRPr lang="en-US" sz="2000" i="1" dirty="0" smtClean="0">
              <a:latin typeface="Segoe UI" panose="020B0502040204020203" pitchFamily="34" charset="0"/>
              <a:cs typeface="Segoe UI" panose="020B0502040204020203" pitchFamily="34" charset="0"/>
            </a:endParaRPr>
          </a:p>
          <a:p>
            <a:pPr marL="0" indent="0">
              <a:buNone/>
            </a:pPr>
            <a:r>
              <a:rPr lang="en-US" sz="2000" i="1" dirty="0" smtClean="0">
                <a:latin typeface="Segoe UI" panose="020B0502040204020203" pitchFamily="34" charset="0"/>
                <a:cs typeface="Segoe UI" panose="020B0502040204020203" pitchFamily="34" charset="0"/>
              </a:rPr>
              <a:t>» </a:t>
            </a:r>
            <a:r>
              <a:rPr lang="en-US" sz="2000" b="1" i="1" dirty="0">
                <a:latin typeface="Segoe UI" panose="020B0502040204020203" pitchFamily="34" charset="0"/>
                <a:cs typeface="Segoe UI" panose="020B0502040204020203" pitchFamily="34" charset="0"/>
              </a:rPr>
              <a:t>Toxic Vacuolization</a:t>
            </a:r>
            <a:r>
              <a:rPr lang="en-US" sz="2000" i="1" dirty="0">
                <a:latin typeface="Segoe UI" panose="020B0502040204020203" pitchFamily="34" charset="0"/>
                <a:cs typeface="Segoe UI" panose="020B0502040204020203" pitchFamily="34" charset="0"/>
              </a:rPr>
              <a:t>= large empty white areas within the cytoplasm. </a:t>
            </a:r>
            <a:r>
              <a:rPr lang="en-US" sz="2000" i="1" dirty="0" smtClean="0">
                <a:latin typeface="Segoe UI" panose="020B0502040204020203" pitchFamily="34" charset="0"/>
                <a:cs typeface="Segoe UI" panose="020B0502040204020203" pitchFamily="34" charset="0"/>
              </a:rPr>
              <a:t>They represent </a:t>
            </a:r>
            <a:r>
              <a:rPr lang="en-US" sz="2000" i="1" dirty="0">
                <a:latin typeface="Segoe UI" panose="020B0502040204020203" pitchFamily="34" charset="0"/>
                <a:cs typeface="Segoe UI" panose="020B0502040204020203" pitchFamily="34" charset="0"/>
              </a:rPr>
              <a:t>end stage phagocytosis i.e. something has been </a:t>
            </a:r>
            <a:r>
              <a:rPr lang="en-US" sz="2000" i="1" dirty="0" smtClean="0">
                <a:latin typeface="Segoe UI" panose="020B0502040204020203" pitchFamily="34" charset="0"/>
                <a:cs typeface="Segoe UI" panose="020B0502040204020203" pitchFamily="34" charset="0"/>
              </a:rPr>
              <a:t>ingested leaving </a:t>
            </a:r>
            <a:r>
              <a:rPr lang="en-US" sz="2000" i="1" dirty="0">
                <a:latin typeface="Segoe UI" panose="020B0502040204020203" pitchFamily="34" charset="0"/>
                <a:cs typeface="Segoe UI" panose="020B0502040204020203" pitchFamily="34" charset="0"/>
              </a:rPr>
              <a:t>a </a:t>
            </a:r>
            <a:r>
              <a:rPr lang="en-US" sz="2000" i="1" dirty="0" smtClean="0">
                <a:latin typeface="Segoe UI" panose="020B0502040204020203" pitchFamily="34" charset="0"/>
                <a:cs typeface="Segoe UI" panose="020B0502040204020203" pitchFamily="34" charset="0"/>
              </a:rPr>
              <a:t>vacuole. They </a:t>
            </a:r>
            <a:r>
              <a:rPr lang="en-US" sz="2000" i="1" dirty="0">
                <a:latin typeface="Segoe UI" panose="020B0502040204020203" pitchFamily="34" charset="0"/>
                <a:cs typeface="Segoe UI" panose="020B0502040204020203" pitchFamily="34" charset="0"/>
              </a:rPr>
              <a:t>are seen mainly in cases of </a:t>
            </a:r>
            <a:r>
              <a:rPr lang="en-US" sz="2000" i="1" dirty="0" smtClean="0">
                <a:latin typeface="Segoe UI" panose="020B0502040204020203" pitchFamily="34" charset="0"/>
                <a:cs typeface="Segoe UI" panose="020B0502040204020203" pitchFamily="34" charset="0"/>
              </a:rPr>
              <a:t>overwhelming bacterial </a:t>
            </a:r>
            <a:r>
              <a:rPr lang="en-US" sz="2000" i="1" dirty="0">
                <a:latin typeface="Segoe UI" panose="020B0502040204020203" pitchFamily="34" charset="0"/>
                <a:cs typeface="Segoe UI" panose="020B0502040204020203" pitchFamily="34" charset="0"/>
              </a:rPr>
              <a:t>infection.</a:t>
            </a:r>
          </a:p>
        </p:txBody>
      </p:sp>
    </p:spTree>
    <p:extLst>
      <p:ext uri="{BB962C8B-B14F-4D97-AF65-F5344CB8AC3E}">
        <p14:creationId xmlns:p14="http://schemas.microsoft.com/office/powerpoint/2010/main" val="228019441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39445" y="195309"/>
            <a:ext cx="8229600" cy="1143000"/>
          </a:xfrm>
        </p:spPr>
        <p:txBody>
          <a:bodyPr/>
          <a:lstStyle/>
          <a:p>
            <a:r>
              <a:rPr lang="en-US" sz="3600" b="1" dirty="0" smtClean="0">
                <a:latin typeface="Segoe UI" panose="020B0502040204020203" pitchFamily="34" charset="0"/>
                <a:cs typeface="Segoe UI" panose="020B0502040204020203" pitchFamily="34" charset="0"/>
              </a:rPr>
              <a:t>WBC Non-Neoplastic (Benign) Disorders</a:t>
            </a:r>
            <a:endParaRPr lang="en-US" sz="3600" b="1" dirty="0">
              <a:latin typeface="Segoe UI" panose="020B0502040204020203" pitchFamily="34" charset="0"/>
              <a:cs typeface="Segoe UI" panose="020B0502040204020203" pitchFamily="34" charset="0"/>
            </a:endParaRPr>
          </a:p>
        </p:txBody>
      </p:sp>
      <p:sp>
        <p:nvSpPr>
          <p:cNvPr id="3" name="Content Placeholder 2"/>
          <p:cNvSpPr>
            <a:spLocks noGrp="1"/>
          </p:cNvSpPr>
          <p:nvPr>
            <p:ph sz="half" idx="1"/>
          </p:nvPr>
        </p:nvSpPr>
        <p:spPr>
          <a:xfrm>
            <a:off x="330693" y="1613517"/>
            <a:ext cx="8447103" cy="4262175"/>
          </a:xfrm>
        </p:spPr>
        <p:txBody>
          <a:bodyPr/>
          <a:lstStyle/>
          <a:p>
            <a:pPr marL="0" indent="0">
              <a:buNone/>
            </a:pPr>
            <a:r>
              <a:rPr lang="en-US" sz="2400" dirty="0">
                <a:latin typeface="Segoe UI" panose="020B0502040204020203" pitchFamily="34" charset="0"/>
                <a:cs typeface="Segoe UI" panose="020B0502040204020203" pitchFamily="34" charset="0"/>
              </a:rPr>
              <a:t>• Def: </a:t>
            </a:r>
            <a:r>
              <a:rPr lang="en-US" sz="2400" b="1" dirty="0" smtClean="0">
                <a:latin typeface="Segoe UI" panose="020B0502040204020203" pitchFamily="34" charset="0"/>
                <a:cs typeface="Segoe UI" panose="020B0502040204020203" pitchFamily="34" charset="0"/>
              </a:rPr>
              <a:t>Leukemoid </a:t>
            </a:r>
            <a:r>
              <a:rPr lang="en-US" sz="2400" b="1" dirty="0">
                <a:latin typeface="Segoe UI" panose="020B0502040204020203" pitchFamily="34" charset="0"/>
                <a:cs typeface="Segoe UI" panose="020B0502040204020203" pitchFamily="34" charset="0"/>
              </a:rPr>
              <a:t>Reaction </a:t>
            </a:r>
            <a:r>
              <a:rPr lang="en-US" sz="2400" dirty="0" smtClean="0">
                <a:latin typeface="Segoe UI" panose="020B0502040204020203" pitchFamily="34" charset="0"/>
                <a:cs typeface="Segoe UI" panose="020B0502040204020203" pitchFamily="34" charset="0"/>
              </a:rPr>
              <a:t>= increased </a:t>
            </a:r>
            <a:r>
              <a:rPr lang="en-US" sz="2400" dirty="0">
                <a:latin typeface="Segoe UI" panose="020B0502040204020203" pitchFamily="34" charset="0"/>
                <a:cs typeface="Segoe UI" panose="020B0502040204020203" pitchFamily="34" charset="0"/>
              </a:rPr>
              <a:t>WBC with </a:t>
            </a:r>
            <a:r>
              <a:rPr lang="en-US" sz="2400" dirty="0" smtClean="0">
                <a:latin typeface="Segoe UI" panose="020B0502040204020203" pitchFamily="34" charset="0"/>
                <a:cs typeface="Segoe UI" panose="020B0502040204020203" pitchFamily="34" charset="0"/>
              </a:rPr>
              <a:t>Shift to </a:t>
            </a:r>
            <a:r>
              <a:rPr lang="en-US" sz="2400" dirty="0">
                <a:latin typeface="Segoe UI" panose="020B0502040204020203" pitchFamily="34" charset="0"/>
                <a:cs typeface="Segoe UI" panose="020B0502040204020203" pitchFamily="34" charset="0"/>
              </a:rPr>
              <a:t>the left </a:t>
            </a:r>
            <a:r>
              <a:rPr lang="en-US" sz="2400" dirty="0" smtClean="0">
                <a:latin typeface="Segoe UI" panose="020B0502040204020203" pitchFamily="34" charset="0"/>
                <a:cs typeface="Segoe UI" panose="020B0502040204020203" pitchFamily="34" charset="0"/>
              </a:rPr>
              <a:t>of neutrophils</a:t>
            </a:r>
            <a:r>
              <a:rPr lang="en-US" sz="2400" dirty="0">
                <a:latin typeface="Segoe UI" panose="020B0502040204020203" pitchFamily="34" charset="0"/>
                <a:cs typeface="Segoe UI" panose="020B0502040204020203" pitchFamily="34" charset="0"/>
              </a:rPr>
              <a:t>, and toxic changes.</a:t>
            </a:r>
          </a:p>
          <a:p>
            <a:pPr marL="0" indent="0">
              <a:buNone/>
            </a:pPr>
            <a:r>
              <a:rPr lang="en-US" sz="2400" dirty="0">
                <a:latin typeface="Segoe UI" panose="020B0502040204020203" pitchFamily="34" charset="0"/>
                <a:cs typeface="Segoe UI" panose="020B0502040204020203" pitchFamily="34" charset="0"/>
              </a:rPr>
              <a:t>(Extreme neutrophilic reaction to severe </a:t>
            </a:r>
            <a:r>
              <a:rPr lang="en-US" sz="2400" dirty="0" smtClean="0">
                <a:latin typeface="Segoe UI" panose="020B0502040204020203" pitchFamily="34" charset="0"/>
                <a:cs typeface="Segoe UI" panose="020B0502040204020203" pitchFamily="34" charset="0"/>
              </a:rPr>
              <a:t>stimulation of </a:t>
            </a:r>
            <a:r>
              <a:rPr lang="en-US" sz="2400" dirty="0">
                <a:latin typeface="Segoe UI" panose="020B0502040204020203" pitchFamily="34" charset="0"/>
                <a:cs typeface="Segoe UI" panose="020B0502040204020203" pitchFamily="34" charset="0"/>
              </a:rPr>
              <a:t>the neutrophil such as bacterial infection)</a:t>
            </a:r>
          </a:p>
          <a:p>
            <a:pPr marL="0" indent="0">
              <a:buNone/>
            </a:pPr>
            <a:r>
              <a:rPr lang="en-US" sz="2400" dirty="0">
                <a:latin typeface="Segoe UI" panose="020B0502040204020203" pitchFamily="34" charset="0"/>
                <a:cs typeface="Segoe UI" panose="020B0502040204020203" pitchFamily="34" charset="0"/>
              </a:rPr>
              <a:t>- Sometimes confused with CGL (CML) - LAP </a:t>
            </a:r>
            <a:r>
              <a:rPr lang="en-US" sz="2400" dirty="0" smtClean="0">
                <a:latin typeface="Segoe UI" panose="020B0502040204020203" pitchFamily="34" charset="0"/>
                <a:cs typeface="Segoe UI" panose="020B0502040204020203" pitchFamily="34" charset="0"/>
              </a:rPr>
              <a:t>test differentiates</a:t>
            </a:r>
            <a:endParaRPr lang="en-US" sz="2400" dirty="0">
              <a:latin typeface="Segoe UI" panose="020B0502040204020203" pitchFamily="34" charset="0"/>
              <a:cs typeface="Segoe UI" panose="020B0502040204020203" pitchFamily="34" charset="0"/>
            </a:endParaRPr>
          </a:p>
          <a:p>
            <a:pPr marL="0" indent="0">
              <a:buNone/>
            </a:pPr>
            <a:r>
              <a:rPr lang="en-US" sz="2400" b="1" dirty="0">
                <a:latin typeface="Segoe UI" panose="020B0502040204020203" pitchFamily="34" charset="0"/>
                <a:cs typeface="Segoe UI" panose="020B0502040204020203" pitchFamily="34" charset="0"/>
              </a:rPr>
              <a:t>Eosinophilia</a:t>
            </a:r>
            <a:r>
              <a:rPr lang="en-US" sz="2400" dirty="0">
                <a:latin typeface="Segoe UI" panose="020B0502040204020203" pitchFamily="34" charset="0"/>
                <a:cs typeface="Segoe UI" panose="020B0502040204020203" pitchFamily="34" charset="0"/>
              </a:rPr>
              <a:t>: Increase in eosinophils due to </a:t>
            </a:r>
            <a:r>
              <a:rPr lang="en-US" sz="2400" dirty="0" smtClean="0">
                <a:latin typeface="Segoe UI" panose="020B0502040204020203" pitchFamily="34" charset="0"/>
                <a:cs typeface="Segoe UI" panose="020B0502040204020203" pitchFamily="34" charset="0"/>
              </a:rPr>
              <a:t>allergic reactions </a:t>
            </a:r>
            <a:r>
              <a:rPr lang="en-US" sz="2400" dirty="0">
                <a:latin typeface="Segoe UI" panose="020B0502040204020203" pitchFamily="34" charset="0"/>
                <a:cs typeface="Segoe UI" panose="020B0502040204020203" pitchFamily="34" charset="0"/>
              </a:rPr>
              <a:t>or parasites</a:t>
            </a:r>
          </a:p>
          <a:p>
            <a:pPr marL="0" indent="0">
              <a:buNone/>
            </a:pPr>
            <a:r>
              <a:rPr lang="en-US" sz="2400" dirty="0">
                <a:latin typeface="Segoe UI" panose="020B0502040204020203" pitchFamily="34" charset="0"/>
                <a:cs typeface="Segoe UI" panose="020B0502040204020203" pitchFamily="34" charset="0"/>
              </a:rPr>
              <a:t>- Also dermatitis, TB, and recovery phase of </a:t>
            </a:r>
            <a:r>
              <a:rPr lang="en-US" sz="2400" dirty="0" smtClean="0">
                <a:latin typeface="Segoe UI" panose="020B0502040204020203" pitchFamily="34" charset="0"/>
                <a:cs typeface="Segoe UI" panose="020B0502040204020203" pitchFamily="34" charset="0"/>
              </a:rPr>
              <a:t>acute infections</a:t>
            </a:r>
            <a:r>
              <a:rPr lang="en-US" sz="2400"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28987948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39445" y="195309"/>
            <a:ext cx="8229600" cy="1143000"/>
          </a:xfrm>
        </p:spPr>
        <p:txBody>
          <a:bodyPr/>
          <a:lstStyle/>
          <a:p>
            <a:r>
              <a:rPr lang="en-US" sz="3600" b="1" dirty="0" smtClean="0">
                <a:latin typeface="Segoe UI" panose="020B0502040204020203" pitchFamily="34" charset="0"/>
                <a:cs typeface="Segoe UI" panose="020B0502040204020203" pitchFamily="34" charset="0"/>
              </a:rPr>
              <a:t>WBC Non-Neoplastic (Benign) Disorders</a:t>
            </a:r>
            <a:endParaRPr lang="en-US" sz="3600" b="1" dirty="0">
              <a:latin typeface="Segoe UI" panose="020B0502040204020203" pitchFamily="34" charset="0"/>
              <a:cs typeface="Segoe UI" panose="020B0502040204020203" pitchFamily="34" charset="0"/>
            </a:endParaRPr>
          </a:p>
        </p:txBody>
      </p:sp>
      <p:sp>
        <p:nvSpPr>
          <p:cNvPr id="3" name="Content Placeholder 2"/>
          <p:cNvSpPr>
            <a:spLocks noGrp="1"/>
          </p:cNvSpPr>
          <p:nvPr>
            <p:ph sz="half" idx="1"/>
          </p:nvPr>
        </p:nvSpPr>
        <p:spPr>
          <a:xfrm>
            <a:off x="330693" y="1613517"/>
            <a:ext cx="8447103" cy="4262175"/>
          </a:xfrm>
        </p:spPr>
        <p:txBody>
          <a:bodyPr/>
          <a:lstStyle/>
          <a:p>
            <a:pPr marL="0" indent="0">
              <a:buNone/>
            </a:pPr>
            <a:r>
              <a:rPr lang="en-US" sz="2400" dirty="0">
                <a:latin typeface="Segoe UI" panose="020B0502040204020203" pitchFamily="34" charset="0"/>
                <a:cs typeface="Segoe UI" panose="020B0502040204020203" pitchFamily="34" charset="0"/>
              </a:rPr>
              <a:t>• </a:t>
            </a:r>
            <a:r>
              <a:rPr lang="en-US" sz="2400" b="1" dirty="0" err="1">
                <a:latin typeface="Segoe UI" panose="020B0502040204020203" pitchFamily="34" charset="0"/>
                <a:cs typeface="Segoe UI" panose="020B0502040204020203" pitchFamily="34" charset="0"/>
              </a:rPr>
              <a:t>Basophilia</a:t>
            </a:r>
            <a:r>
              <a:rPr lang="en-US" sz="2400" dirty="0">
                <a:latin typeface="Segoe UI" panose="020B0502040204020203" pitchFamily="34" charset="0"/>
                <a:cs typeface="Segoe UI" panose="020B0502040204020203" pitchFamily="34" charset="0"/>
              </a:rPr>
              <a:t> - </a:t>
            </a:r>
            <a:r>
              <a:rPr lang="en-US" sz="2400" dirty="0" err="1">
                <a:latin typeface="Segoe UI" panose="020B0502040204020203" pitchFamily="34" charset="0"/>
                <a:cs typeface="Segoe UI" panose="020B0502040204020203" pitchFamily="34" charset="0"/>
              </a:rPr>
              <a:t>inceased</a:t>
            </a:r>
            <a:r>
              <a:rPr lang="en-US" sz="2400" dirty="0">
                <a:latin typeface="Segoe UI" panose="020B0502040204020203" pitchFamily="34" charset="0"/>
                <a:cs typeface="Segoe UI" panose="020B0502040204020203" pitchFamily="34" charset="0"/>
              </a:rPr>
              <a:t> </a:t>
            </a:r>
            <a:r>
              <a:rPr lang="en-US" sz="2400" dirty="0" err="1">
                <a:latin typeface="Segoe UI" panose="020B0502040204020203" pitchFamily="34" charset="0"/>
                <a:cs typeface="Segoe UI" panose="020B0502040204020203" pitchFamily="34" charset="0"/>
              </a:rPr>
              <a:t>basos</a:t>
            </a:r>
            <a:r>
              <a:rPr lang="en-US" sz="2400" dirty="0">
                <a:latin typeface="Segoe UI" panose="020B0502040204020203" pitchFamily="34" charset="0"/>
                <a:cs typeface="Segoe UI" panose="020B0502040204020203" pitchFamily="34" charset="0"/>
              </a:rPr>
              <a:t> seen in some infections and</a:t>
            </a:r>
          </a:p>
          <a:p>
            <a:pPr marL="0" indent="0">
              <a:buNone/>
            </a:pPr>
            <a:r>
              <a:rPr lang="en-US" sz="2400" dirty="0">
                <a:latin typeface="Segoe UI" panose="020B0502040204020203" pitchFamily="34" charset="0"/>
                <a:cs typeface="Segoe UI" panose="020B0502040204020203" pitchFamily="34" charset="0"/>
              </a:rPr>
              <a:t>hypersensitivity reactions.</a:t>
            </a:r>
          </a:p>
          <a:p>
            <a:pPr marL="0" indent="0">
              <a:buNone/>
            </a:pPr>
            <a:r>
              <a:rPr lang="en-US" sz="2400" dirty="0">
                <a:latin typeface="Segoe UI" panose="020B0502040204020203" pitchFamily="34" charset="0"/>
                <a:cs typeface="Segoe UI" panose="020B0502040204020203" pitchFamily="34" charset="0"/>
              </a:rPr>
              <a:t>• </a:t>
            </a:r>
            <a:r>
              <a:rPr lang="en-US" sz="2400" b="1" dirty="0" err="1">
                <a:latin typeface="Segoe UI" panose="020B0502040204020203" pitchFamily="34" charset="0"/>
                <a:cs typeface="Segoe UI" panose="020B0502040204020203" pitchFamily="34" charset="0"/>
              </a:rPr>
              <a:t>Monocytosis</a:t>
            </a:r>
            <a:r>
              <a:rPr lang="en-US" sz="2400" dirty="0">
                <a:latin typeface="Segoe UI" panose="020B0502040204020203" pitchFamily="34" charset="0"/>
                <a:cs typeface="Segoe UI" panose="020B0502040204020203" pitchFamily="34" charset="0"/>
              </a:rPr>
              <a:t> - increased </a:t>
            </a:r>
            <a:r>
              <a:rPr lang="en-US" sz="2400" dirty="0" err="1">
                <a:latin typeface="Segoe UI" panose="020B0502040204020203" pitchFamily="34" charset="0"/>
                <a:cs typeface="Segoe UI" panose="020B0502040204020203" pitchFamily="34" charset="0"/>
              </a:rPr>
              <a:t>monos</a:t>
            </a:r>
            <a:r>
              <a:rPr lang="en-US" sz="2400" dirty="0">
                <a:latin typeface="Segoe UI" panose="020B0502040204020203" pitchFamily="34" charset="0"/>
                <a:cs typeface="Segoe UI" panose="020B0502040204020203" pitchFamily="34" charset="0"/>
              </a:rPr>
              <a:t> seen in fungal infections</a:t>
            </a:r>
          </a:p>
          <a:p>
            <a:pPr marL="0" indent="0">
              <a:buNone/>
            </a:pPr>
            <a:r>
              <a:rPr lang="en-US" sz="2400" dirty="0">
                <a:latin typeface="Segoe UI" panose="020B0502040204020203" pitchFamily="34" charset="0"/>
                <a:cs typeface="Segoe UI" panose="020B0502040204020203" pitchFamily="34" charset="0"/>
              </a:rPr>
              <a:t>especially TB, some bacterial infections, and recovery</a:t>
            </a:r>
          </a:p>
          <a:p>
            <a:pPr marL="0" indent="0">
              <a:buNone/>
            </a:pPr>
            <a:r>
              <a:rPr lang="en-US" sz="2400" dirty="0">
                <a:latin typeface="Segoe UI" panose="020B0502040204020203" pitchFamily="34" charset="0"/>
                <a:cs typeface="Segoe UI" panose="020B0502040204020203" pitchFamily="34" charset="0"/>
              </a:rPr>
              <a:t>phases from </a:t>
            </a:r>
            <a:r>
              <a:rPr lang="en-US" sz="2400" dirty="0" smtClean="0">
                <a:latin typeface="Segoe UI" panose="020B0502040204020203" pitchFamily="34" charset="0"/>
                <a:cs typeface="Segoe UI" panose="020B0502040204020203" pitchFamily="34" charset="0"/>
              </a:rPr>
              <a:t>various disorders </a:t>
            </a:r>
            <a:r>
              <a:rPr lang="en-US" sz="2400" dirty="0">
                <a:latin typeface="Segoe UI" panose="020B0502040204020203" pitchFamily="34" charset="0"/>
                <a:cs typeface="Segoe UI" panose="020B0502040204020203" pitchFamily="34" charset="0"/>
              </a:rPr>
              <a:t>(1st cell to show recovery in BM)</a:t>
            </a:r>
          </a:p>
          <a:p>
            <a:pPr marL="0" indent="0">
              <a:buNone/>
            </a:pPr>
            <a:r>
              <a:rPr lang="en-US" sz="2400" dirty="0">
                <a:latin typeface="Segoe UI" panose="020B0502040204020203" pitchFamily="34" charset="0"/>
                <a:cs typeface="Segoe UI" panose="020B0502040204020203" pitchFamily="34" charset="0"/>
              </a:rPr>
              <a:t>• </a:t>
            </a:r>
            <a:r>
              <a:rPr lang="en-US" sz="2400" b="1" dirty="0">
                <a:latin typeface="Segoe UI" panose="020B0502040204020203" pitchFamily="34" charset="0"/>
                <a:cs typeface="Segoe UI" panose="020B0502040204020203" pitchFamily="34" charset="0"/>
              </a:rPr>
              <a:t>Lymphocytosis</a:t>
            </a:r>
            <a:r>
              <a:rPr lang="en-US" sz="2400" dirty="0">
                <a:latin typeface="Segoe UI" panose="020B0502040204020203" pitchFamily="34" charset="0"/>
                <a:cs typeface="Segoe UI" panose="020B0502040204020203" pitchFamily="34" charset="0"/>
              </a:rPr>
              <a:t> - increase in lymphocytes in acute viral</a:t>
            </a:r>
          </a:p>
          <a:p>
            <a:pPr marL="0" indent="0">
              <a:buNone/>
            </a:pPr>
            <a:r>
              <a:rPr lang="en-US" sz="2400" dirty="0">
                <a:latin typeface="Segoe UI" panose="020B0502040204020203" pitchFamily="34" charset="0"/>
                <a:cs typeface="Segoe UI" panose="020B0502040204020203" pitchFamily="34" charset="0"/>
              </a:rPr>
              <a:t>infections, some chronic bacterial infections. Also, toxins,</a:t>
            </a:r>
          </a:p>
          <a:p>
            <a:pPr marL="0" indent="0">
              <a:buNone/>
            </a:pPr>
            <a:r>
              <a:rPr lang="en-US" sz="2400" dirty="0">
                <a:latin typeface="Segoe UI" panose="020B0502040204020203" pitchFamily="34" charset="0"/>
                <a:cs typeface="Segoe UI" panose="020B0502040204020203" pitchFamily="34" charset="0"/>
              </a:rPr>
              <a:t>drug sensitivity, autoimmune disease, dermatitis, and</a:t>
            </a:r>
          </a:p>
          <a:p>
            <a:pPr marL="0" indent="0">
              <a:buNone/>
            </a:pPr>
            <a:r>
              <a:rPr lang="en-US" sz="2400" dirty="0">
                <a:latin typeface="Segoe UI" panose="020B0502040204020203" pitchFamily="34" charset="0"/>
                <a:cs typeface="Segoe UI" panose="020B0502040204020203" pitchFamily="34" charset="0"/>
              </a:rPr>
              <a:t>graft rejection.</a:t>
            </a:r>
          </a:p>
        </p:txBody>
      </p:sp>
    </p:spTree>
    <p:extLst>
      <p:ext uri="{BB962C8B-B14F-4D97-AF65-F5344CB8AC3E}">
        <p14:creationId xmlns:p14="http://schemas.microsoft.com/office/powerpoint/2010/main" val="16872127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39445" y="195309"/>
            <a:ext cx="8229600" cy="1143000"/>
          </a:xfrm>
        </p:spPr>
        <p:txBody>
          <a:bodyPr/>
          <a:lstStyle/>
          <a:p>
            <a:r>
              <a:rPr lang="en-US" sz="3600" b="1" dirty="0" smtClean="0">
                <a:latin typeface="Segoe UI" panose="020B0502040204020203" pitchFamily="34" charset="0"/>
                <a:cs typeface="Segoe UI" panose="020B0502040204020203" pitchFamily="34" charset="0"/>
              </a:rPr>
              <a:t>Leukopenia</a:t>
            </a:r>
            <a:endParaRPr lang="en-US" sz="3600" b="1" dirty="0">
              <a:latin typeface="Segoe UI" panose="020B0502040204020203" pitchFamily="34" charset="0"/>
              <a:cs typeface="Segoe UI" panose="020B0502040204020203" pitchFamily="34" charset="0"/>
            </a:endParaRPr>
          </a:p>
        </p:txBody>
      </p:sp>
      <p:sp>
        <p:nvSpPr>
          <p:cNvPr id="3" name="Content Placeholder 2"/>
          <p:cNvSpPr>
            <a:spLocks noGrp="1"/>
          </p:cNvSpPr>
          <p:nvPr>
            <p:ph sz="half" idx="1"/>
          </p:nvPr>
        </p:nvSpPr>
        <p:spPr>
          <a:xfrm>
            <a:off x="330693" y="1613517"/>
            <a:ext cx="8447103" cy="4262175"/>
          </a:xfrm>
        </p:spPr>
        <p:txBody>
          <a:bodyPr/>
          <a:lstStyle/>
          <a:p>
            <a:pPr marL="0" indent="0">
              <a:buNone/>
            </a:pPr>
            <a:r>
              <a:rPr lang="en-US" sz="2400" dirty="0">
                <a:latin typeface="Segoe UI" panose="020B0502040204020203" pitchFamily="34" charset="0"/>
                <a:cs typeface="Segoe UI" panose="020B0502040204020203" pitchFamily="34" charset="0"/>
              </a:rPr>
              <a:t>• Def: decrease in the number of WBCs &lt;</a:t>
            </a:r>
            <a:r>
              <a:rPr lang="en-US" sz="2400" dirty="0" smtClean="0">
                <a:latin typeface="Segoe UI" panose="020B0502040204020203" pitchFamily="34" charset="0"/>
                <a:cs typeface="Segoe UI" panose="020B0502040204020203" pitchFamily="34" charset="0"/>
              </a:rPr>
              <a:t>3K/</a:t>
            </a:r>
            <a:r>
              <a:rPr lang="en-US" sz="2400" dirty="0" err="1" smtClean="0">
                <a:latin typeface="Segoe UI" panose="020B0502040204020203" pitchFamily="34" charset="0"/>
                <a:cs typeface="Segoe UI" panose="020B0502040204020203" pitchFamily="34" charset="0"/>
              </a:rPr>
              <a:t>uL</a:t>
            </a:r>
            <a:endParaRPr lang="en-US" sz="2400" dirty="0" smtClean="0">
              <a:latin typeface="Segoe UI" panose="020B0502040204020203" pitchFamily="34" charset="0"/>
              <a:cs typeface="Segoe UI" panose="020B0502040204020203" pitchFamily="34" charset="0"/>
            </a:endParaRPr>
          </a:p>
          <a:p>
            <a:pPr marL="0" indent="0">
              <a:buNone/>
            </a:pPr>
            <a:r>
              <a:rPr lang="en-US" sz="2400" dirty="0" smtClean="0">
                <a:latin typeface="Segoe UI" panose="020B0502040204020203" pitchFamily="34" charset="0"/>
                <a:cs typeface="Segoe UI" panose="020B0502040204020203" pitchFamily="34" charset="0"/>
              </a:rPr>
              <a:t>- </a:t>
            </a:r>
            <a:r>
              <a:rPr lang="en-US" sz="2400" b="1" dirty="0">
                <a:latin typeface="Segoe UI" panose="020B0502040204020203" pitchFamily="34" charset="0"/>
                <a:cs typeface="Segoe UI" panose="020B0502040204020203" pitchFamily="34" charset="0"/>
              </a:rPr>
              <a:t>Neutropenia</a:t>
            </a:r>
            <a:r>
              <a:rPr lang="en-US" sz="2400" dirty="0">
                <a:latin typeface="Segoe UI" panose="020B0502040204020203" pitchFamily="34" charset="0"/>
                <a:cs typeface="Segoe UI" panose="020B0502040204020203" pitchFamily="34" charset="0"/>
              </a:rPr>
              <a:t>- some infections and overwhelming</a:t>
            </a:r>
          </a:p>
          <a:p>
            <a:pPr marL="0" indent="0">
              <a:buNone/>
            </a:pPr>
            <a:r>
              <a:rPr lang="en-US" sz="2400" dirty="0">
                <a:latin typeface="Segoe UI" panose="020B0502040204020203" pitchFamily="34" charset="0"/>
                <a:cs typeface="Segoe UI" panose="020B0502040204020203" pitchFamily="34" charset="0"/>
              </a:rPr>
              <a:t>infections. Mostly due to physical agents - </a:t>
            </a:r>
            <a:r>
              <a:rPr lang="en-US" sz="2400" dirty="0" smtClean="0">
                <a:latin typeface="Segoe UI" panose="020B0502040204020203" pitchFamily="34" charset="0"/>
                <a:cs typeface="Segoe UI" panose="020B0502040204020203" pitchFamily="34" charset="0"/>
              </a:rPr>
              <a:t>drugs, chemicals (chemo</a:t>
            </a:r>
            <a:r>
              <a:rPr lang="en-US" sz="2400" dirty="0">
                <a:latin typeface="Segoe UI" panose="020B0502040204020203" pitchFamily="34" charset="0"/>
                <a:cs typeface="Segoe UI" panose="020B0502040204020203" pitchFamily="34" charset="0"/>
              </a:rPr>
              <a:t>), antibiotics. Also, </a:t>
            </a:r>
            <a:r>
              <a:rPr lang="en-US" sz="2400" dirty="0" smtClean="0">
                <a:latin typeface="Segoe UI" panose="020B0502040204020203" pitchFamily="34" charset="0"/>
                <a:cs typeface="Segoe UI" panose="020B0502040204020203" pitchFamily="34" charset="0"/>
              </a:rPr>
              <a:t>some immunological </a:t>
            </a:r>
            <a:r>
              <a:rPr lang="en-US" sz="2400" dirty="0">
                <a:latin typeface="Segoe UI" panose="020B0502040204020203" pitchFamily="34" charset="0"/>
                <a:cs typeface="Segoe UI" panose="020B0502040204020203" pitchFamily="34" charset="0"/>
              </a:rPr>
              <a:t>diseases like L.E. and arthritis</a:t>
            </a:r>
          </a:p>
          <a:p>
            <a:pPr marL="0" indent="0">
              <a:buNone/>
            </a:pPr>
            <a:r>
              <a:rPr lang="en-US" sz="2400" dirty="0">
                <a:latin typeface="Segoe UI" panose="020B0502040204020203" pitchFamily="34" charset="0"/>
                <a:cs typeface="Segoe UI" panose="020B0502040204020203" pitchFamily="34" charset="0"/>
              </a:rPr>
              <a:t>- </a:t>
            </a:r>
            <a:r>
              <a:rPr lang="en-US" sz="2400" b="1" dirty="0">
                <a:latin typeface="Segoe UI" panose="020B0502040204020203" pitchFamily="34" charset="0"/>
                <a:cs typeface="Segoe UI" panose="020B0502040204020203" pitchFamily="34" charset="0"/>
              </a:rPr>
              <a:t>Agranulocytosis</a:t>
            </a:r>
            <a:r>
              <a:rPr lang="en-US" sz="2400" dirty="0">
                <a:latin typeface="Segoe UI" panose="020B0502040204020203" pitchFamily="34" charset="0"/>
                <a:cs typeface="Segoe UI" panose="020B0502040204020203" pitchFamily="34" charset="0"/>
              </a:rPr>
              <a:t> - Severe and total reduction in the</a:t>
            </a:r>
          </a:p>
          <a:p>
            <a:pPr marL="0" indent="0">
              <a:buNone/>
            </a:pPr>
            <a:r>
              <a:rPr lang="en-US" sz="2400" dirty="0">
                <a:latin typeface="Segoe UI" panose="020B0502040204020203" pitchFamily="34" charset="0"/>
                <a:cs typeface="Segoe UI" panose="020B0502040204020203" pitchFamily="34" charset="0"/>
              </a:rPr>
              <a:t>number of all granulocytes; neutrophil count</a:t>
            </a:r>
          </a:p>
          <a:p>
            <a:pPr marL="0" indent="0">
              <a:buNone/>
            </a:pPr>
            <a:r>
              <a:rPr lang="en-US" sz="2400" dirty="0">
                <a:latin typeface="Segoe UI" panose="020B0502040204020203" pitchFamily="34" charset="0"/>
                <a:cs typeface="Segoe UI" panose="020B0502040204020203" pitchFamily="34" charset="0"/>
              </a:rPr>
              <a:t>&lt;0.5K/UL</a:t>
            </a:r>
          </a:p>
          <a:p>
            <a:pPr marL="0" indent="0">
              <a:buNone/>
            </a:pPr>
            <a:r>
              <a:rPr lang="en-US" sz="2400" dirty="0">
                <a:latin typeface="Segoe UI" panose="020B0502040204020203" pitchFamily="34" charset="0"/>
                <a:cs typeface="Segoe UI" panose="020B0502040204020203" pitchFamily="34" charset="0"/>
              </a:rPr>
              <a:t>- </a:t>
            </a:r>
            <a:r>
              <a:rPr lang="en-US" sz="2400" b="1" dirty="0" err="1">
                <a:latin typeface="Segoe UI" panose="020B0502040204020203" pitchFamily="34" charset="0"/>
                <a:cs typeface="Segoe UI" panose="020B0502040204020203" pitchFamily="34" charset="0"/>
              </a:rPr>
              <a:t>Lymphocytopenia</a:t>
            </a:r>
            <a:r>
              <a:rPr lang="en-US" sz="2400" dirty="0">
                <a:latin typeface="Segoe UI" panose="020B0502040204020203" pitchFamily="34" charset="0"/>
                <a:cs typeface="Segoe UI" panose="020B0502040204020203" pitchFamily="34" charset="0"/>
              </a:rPr>
              <a:t> - Inherited immunodeficiencies,</a:t>
            </a:r>
          </a:p>
          <a:p>
            <a:pPr marL="0" indent="0">
              <a:buNone/>
            </a:pPr>
            <a:r>
              <a:rPr lang="en-US" sz="2400" dirty="0">
                <a:latin typeface="Segoe UI" panose="020B0502040204020203" pitchFamily="34" charset="0"/>
                <a:cs typeface="Segoe UI" panose="020B0502040204020203" pitchFamily="34" charset="0"/>
              </a:rPr>
              <a:t>AIDS</a:t>
            </a:r>
          </a:p>
        </p:txBody>
      </p:sp>
    </p:spTree>
    <p:extLst>
      <p:ext uri="{BB962C8B-B14F-4D97-AF65-F5344CB8AC3E}">
        <p14:creationId xmlns:p14="http://schemas.microsoft.com/office/powerpoint/2010/main" val="2220987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latin typeface="Segoe UI" panose="020B0502040204020203" pitchFamily="34" charset="0"/>
                <a:cs typeface="Segoe UI" panose="020B0502040204020203" pitchFamily="34" charset="0"/>
              </a:rPr>
              <a:t>Myeloid maturation</a:t>
            </a:r>
            <a:endParaRPr lang="en-US" dirty="0"/>
          </a:p>
        </p:txBody>
      </p:sp>
      <p:sp>
        <p:nvSpPr>
          <p:cNvPr id="3" name="Content Placeholder 2"/>
          <p:cNvSpPr>
            <a:spLocks noGrp="1"/>
          </p:cNvSpPr>
          <p:nvPr>
            <p:ph sz="half" idx="1"/>
          </p:nvPr>
        </p:nvSpPr>
        <p:spPr>
          <a:xfrm>
            <a:off x="419470" y="962269"/>
            <a:ext cx="8305060" cy="4454525"/>
          </a:xfrm>
        </p:spPr>
        <p:txBody>
          <a:bodyPr/>
          <a:lstStyle/>
          <a:p>
            <a:pPr>
              <a:buFont typeface="Wingdings" panose="05000000000000000000" pitchFamily="2" charset="2"/>
              <a:buChar char="Ø"/>
            </a:pPr>
            <a:r>
              <a:rPr lang="en-US" sz="2000" dirty="0">
                <a:latin typeface="Segoe UI" panose="020B0502040204020203" pitchFamily="34" charset="0"/>
                <a:cs typeface="Segoe UI" panose="020B0502040204020203" pitchFamily="34" charset="0"/>
                <a:sym typeface="Wingdings" panose="05000000000000000000" pitchFamily="2" charset="2"/>
              </a:rPr>
              <a:t>Granulocyte</a:t>
            </a:r>
          </a:p>
          <a:p>
            <a:pPr lvl="1"/>
            <a:r>
              <a:rPr lang="en-US" sz="2000" dirty="0">
                <a:latin typeface="Segoe UI" panose="020B0502040204020203" pitchFamily="34" charset="0"/>
                <a:cs typeface="Segoe UI" panose="020B0502040204020203" pitchFamily="34" charset="0"/>
                <a:sym typeface="Wingdings" panose="05000000000000000000" pitchFamily="2" charset="2"/>
              </a:rPr>
              <a:t>Promyelocyte – not </a:t>
            </a:r>
            <a:r>
              <a:rPr lang="en-US" sz="2000" dirty="0" err="1">
                <a:latin typeface="Segoe UI" panose="020B0502040204020203" pitchFamily="34" charset="0"/>
                <a:cs typeface="Segoe UI" panose="020B0502040204020203" pitchFamily="34" charset="0"/>
                <a:sym typeface="Wingdings" panose="05000000000000000000" pitchFamily="2" charset="2"/>
              </a:rPr>
              <a:t>mornally</a:t>
            </a:r>
            <a:r>
              <a:rPr lang="en-US" sz="2000" dirty="0">
                <a:latin typeface="Segoe UI" panose="020B0502040204020203" pitchFamily="34" charset="0"/>
                <a:cs typeface="Segoe UI" panose="020B0502040204020203" pitchFamily="34" charset="0"/>
                <a:sym typeface="Wingdings" panose="05000000000000000000" pitchFamily="2" charset="2"/>
              </a:rPr>
              <a:t> in PB;</a:t>
            </a:r>
          </a:p>
          <a:p>
            <a:pPr lvl="1"/>
            <a:r>
              <a:rPr lang="en-US" sz="2000" dirty="0">
                <a:latin typeface="Segoe UI" panose="020B0502040204020203" pitchFamily="34" charset="0"/>
                <a:cs typeface="Segoe UI" panose="020B0502040204020203" pitchFamily="34" charset="0"/>
                <a:sym typeface="Wingdings" panose="05000000000000000000" pitchFamily="2" charset="2"/>
              </a:rPr>
              <a:t>Size – 12-21 </a:t>
            </a:r>
            <a:r>
              <a:rPr lang="en-US" sz="2000" dirty="0" err="1">
                <a:latin typeface="Segoe UI" panose="020B0502040204020203" pitchFamily="34" charset="0"/>
                <a:cs typeface="Segoe UI" panose="020B0502040204020203" pitchFamily="34" charset="0"/>
                <a:sym typeface="Wingdings" panose="05000000000000000000" pitchFamily="2" charset="2"/>
              </a:rPr>
              <a:t>uM</a:t>
            </a:r>
            <a:r>
              <a:rPr lang="en-US" sz="2000" dirty="0">
                <a:latin typeface="Segoe UI" panose="020B0502040204020203" pitchFamily="34" charset="0"/>
                <a:cs typeface="Segoe UI" panose="020B0502040204020203" pitchFamily="34" charset="0"/>
                <a:sym typeface="Wingdings" panose="05000000000000000000" pitchFamily="2" charset="2"/>
              </a:rPr>
              <a:t> usually larger than myeloblast;</a:t>
            </a:r>
          </a:p>
          <a:p>
            <a:pPr lvl="1"/>
            <a:r>
              <a:rPr lang="en-US" sz="2000" dirty="0">
                <a:latin typeface="Segoe UI" panose="020B0502040204020203" pitchFamily="34" charset="0"/>
                <a:cs typeface="Segoe UI" panose="020B0502040204020203" pitchFamily="34" charset="0"/>
                <a:sym typeface="Wingdings" panose="05000000000000000000" pitchFamily="2" charset="2"/>
              </a:rPr>
              <a:t>Largest in this maturation series;</a:t>
            </a:r>
          </a:p>
          <a:p>
            <a:pPr lvl="2"/>
            <a:r>
              <a:rPr lang="en-US" dirty="0">
                <a:latin typeface="Segoe UI" panose="020B0502040204020203" pitchFamily="34" charset="0"/>
                <a:cs typeface="Segoe UI" panose="020B0502040204020203" pitchFamily="34" charset="0"/>
                <a:sym typeface="Wingdings" panose="05000000000000000000" pitchFamily="2" charset="2"/>
              </a:rPr>
              <a:t>Nucleus – similar in size and shape and color to myeloblast</a:t>
            </a:r>
          </a:p>
          <a:p>
            <a:pPr lvl="2"/>
            <a:r>
              <a:rPr lang="en-US" dirty="0">
                <a:latin typeface="Segoe UI" panose="020B0502040204020203" pitchFamily="34" charset="0"/>
                <a:cs typeface="Segoe UI" panose="020B0502040204020203" pitchFamily="34" charset="0"/>
                <a:sym typeface="Wingdings" panose="05000000000000000000" pitchFamily="2" charset="2"/>
              </a:rPr>
              <a:t>Chromatin – fine with some clumping;</a:t>
            </a:r>
          </a:p>
          <a:p>
            <a:pPr lvl="2"/>
            <a:r>
              <a:rPr lang="en-US" dirty="0">
                <a:latin typeface="Segoe UI" panose="020B0502040204020203" pitchFamily="34" charset="0"/>
                <a:cs typeface="Segoe UI" panose="020B0502040204020203" pitchFamily="34" charset="0"/>
                <a:sym typeface="Wingdings" panose="05000000000000000000" pitchFamily="2" charset="2"/>
              </a:rPr>
              <a:t>Nucleolus – fewer, 1-3 present, distinctly visible</a:t>
            </a:r>
          </a:p>
          <a:p>
            <a:pPr lvl="1"/>
            <a:r>
              <a:rPr lang="en-US" sz="2000" dirty="0">
                <a:latin typeface="Segoe UI" panose="020B0502040204020203" pitchFamily="34" charset="0"/>
                <a:cs typeface="Segoe UI" panose="020B0502040204020203" pitchFamily="34" charset="0"/>
                <a:sym typeface="Wingdings" panose="05000000000000000000" pitchFamily="2" charset="2"/>
              </a:rPr>
              <a:t>Cytoplasm – more than blast, lower N/C ratio, medium blue in color;</a:t>
            </a:r>
          </a:p>
          <a:p>
            <a:pPr lvl="1"/>
            <a:r>
              <a:rPr lang="en-US" sz="2000" dirty="0">
                <a:latin typeface="Segoe UI" panose="020B0502040204020203" pitchFamily="34" charset="0"/>
                <a:cs typeface="Segoe UI" panose="020B0502040204020203" pitchFamily="34" charset="0"/>
                <a:sym typeface="Wingdings" panose="05000000000000000000" pitchFamily="2" charset="2"/>
              </a:rPr>
              <a:t>Granulation – NONSPECIFIC = primary granules</a:t>
            </a:r>
          </a:p>
          <a:p>
            <a:pPr lvl="1"/>
            <a:r>
              <a:rPr lang="en-US" sz="2000" dirty="0">
                <a:latin typeface="Segoe UI" panose="020B0502040204020203" pitchFamily="34" charset="0"/>
                <a:cs typeface="Segoe UI" panose="020B0502040204020203" pitchFamily="34" charset="0"/>
                <a:sym typeface="Wingdings" panose="05000000000000000000" pitchFamily="2" charset="2"/>
              </a:rPr>
              <a:t>Red-blue/red purple (depends on stain) round or irregular in shape;</a:t>
            </a:r>
          </a:p>
          <a:p>
            <a:pPr lvl="1"/>
            <a:r>
              <a:rPr lang="en-US" sz="2000" dirty="0">
                <a:latin typeface="Segoe UI" panose="020B0502040204020203" pitchFamily="34" charset="0"/>
                <a:cs typeface="Segoe UI" panose="020B0502040204020203" pitchFamily="34" charset="0"/>
                <a:sym typeface="Wingdings" panose="05000000000000000000" pitchFamily="2" charset="2"/>
              </a:rPr>
              <a:t>These granules are lysosomal and contain myeloperoxidase, acid phosphatase, hydrolytic enzymes.</a:t>
            </a:r>
          </a:p>
          <a:p>
            <a:pPr lvl="2"/>
            <a:endParaRPr lang="en-US" dirty="0">
              <a:sym typeface="Wingdings" panose="05000000000000000000" pitchFamily="2" charset="2"/>
            </a:endParaRPr>
          </a:p>
        </p:txBody>
      </p:sp>
    </p:spTree>
    <p:extLst>
      <p:ext uri="{BB962C8B-B14F-4D97-AF65-F5344CB8AC3E}">
        <p14:creationId xmlns:p14="http://schemas.microsoft.com/office/powerpoint/2010/main" val="20875417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39445" y="195309"/>
            <a:ext cx="8229600" cy="1143000"/>
          </a:xfrm>
        </p:spPr>
        <p:txBody>
          <a:bodyPr/>
          <a:lstStyle/>
          <a:p>
            <a:r>
              <a:rPr lang="en-US" sz="3600" b="1" dirty="0" smtClean="0">
                <a:latin typeface="Segoe UI" panose="020B0502040204020203" pitchFamily="34" charset="0"/>
                <a:cs typeface="Segoe UI" panose="020B0502040204020203" pitchFamily="34" charset="0"/>
              </a:rPr>
              <a:t>WBC Normal Ranges (Reference Ranges)</a:t>
            </a:r>
            <a:endParaRPr lang="en-US" sz="3600" b="1" dirty="0">
              <a:latin typeface="Segoe UI" panose="020B0502040204020203" pitchFamily="34" charset="0"/>
              <a:cs typeface="Segoe UI" panose="020B0502040204020203" pitchFamily="34" charset="0"/>
            </a:endParaRPr>
          </a:p>
        </p:txBody>
      </p:sp>
      <p:sp>
        <p:nvSpPr>
          <p:cNvPr id="3" name="Content Placeholder 2"/>
          <p:cNvSpPr>
            <a:spLocks noGrp="1"/>
          </p:cNvSpPr>
          <p:nvPr>
            <p:ph sz="half" idx="1"/>
          </p:nvPr>
        </p:nvSpPr>
        <p:spPr>
          <a:xfrm>
            <a:off x="330693" y="1613517"/>
            <a:ext cx="8447103" cy="4262175"/>
          </a:xfrm>
        </p:spPr>
        <p:txBody>
          <a:bodyPr/>
          <a:lstStyle/>
          <a:p>
            <a:pPr marL="0" indent="0">
              <a:buNone/>
            </a:pPr>
            <a:r>
              <a:rPr lang="en-US" sz="2000" dirty="0">
                <a:latin typeface="Segoe UI" panose="020B0502040204020203" pitchFamily="34" charset="0"/>
                <a:cs typeface="Segoe UI" panose="020B0502040204020203" pitchFamily="34" charset="0"/>
              </a:rPr>
              <a:t>• Normal ranges for WBC count: 3-8K/</a:t>
            </a:r>
            <a:r>
              <a:rPr lang="en-US" sz="2000" dirty="0" err="1">
                <a:latin typeface="Segoe UI" panose="020B0502040204020203" pitchFamily="34" charset="0"/>
                <a:cs typeface="Segoe UI" panose="020B0502040204020203" pitchFamily="34" charset="0"/>
              </a:rPr>
              <a:t>uL</a:t>
            </a:r>
            <a:r>
              <a:rPr lang="en-US" sz="2000" dirty="0">
                <a:latin typeface="Segoe UI" panose="020B0502040204020203" pitchFamily="34" charset="0"/>
                <a:cs typeface="Segoe UI" panose="020B0502040204020203" pitchFamily="34" charset="0"/>
              </a:rPr>
              <a:t> 4-10</a:t>
            </a:r>
          </a:p>
          <a:p>
            <a:pPr marL="0" indent="0">
              <a:buNone/>
            </a:pPr>
            <a:r>
              <a:rPr lang="en-US" sz="2000" dirty="0">
                <a:latin typeface="Segoe UI" panose="020B0502040204020203" pitchFamily="34" charset="0"/>
                <a:cs typeface="Segoe UI" panose="020B0502040204020203" pitchFamily="34" charset="0"/>
              </a:rPr>
              <a:t>- </a:t>
            </a:r>
            <a:r>
              <a:rPr lang="en-US" sz="2000" b="1" dirty="0">
                <a:latin typeface="Segoe UI" panose="020B0502040204020203" pitchFamily="34" charset="0"/>
                <a:cs typeface="Segoe UI" panose="020B0502040204020203" pitchFamily="34" charset="0"/>
              </a:rPr>
              <a:t>Relative number </a:t>
            </a:r>
            <a:r>
              <a:rPr lang="en-US" sz="2000" dirty="0">
                <a:latin typeface="Segoe UI" panose="020B0502040204020203" pitchFamily="34" charset="0"/>
                <a:cs typeface="Segoe UI" panose="020B0502040204020203" pitchFamily="34" charset="0"/>
              </a:rPr>
              <a:t>= % of a subtype of </a:t>
            </a:r>
            <a:r>
              <a:rPr lang="en-US" sz="2000" dirty="0" err="1">
                <a:latin typeface="Segoe UI" panose="020B0502040204020203" pitchFamily="34" charset="0"/>
                <a:cs typeface="Segoe UI" panose="020B0502040204020203" pitchFamily="34" charset="0"/>
              </a:rPr>
              <a:t>wbcs</a:t>
            </a:r>
            <a:r>
              <a:rPr lang="en-US" sz="2000" dirty="0">
                <a:latin typeface="Segoe UI" panose="020B0502040204020203" pitchFamily="34" charset="0"/>
                <a:cs typeface="Segoe UI" panose="020B0502040204020203" pitchFamily="34" charset="0"/>
              </a:rPr>
              <a:t> compared to other subtypes of </a:t>
            </a:r>
            <a:r>
              <a:rPr lang="en-US" sz="2000" dirty="0" err="1">
                <a:latin typeface="Segoe UI" panose="020B0502040204020203" pitchFamily="34" charset="0"/>
                <a:cs typeface="Segoe UI" panose="020B0502040204020203" pitchFamily="34" charset="0"/>
              </a:rPr>
              <a:t>wbcs</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EX: Relative neutrophilia = &gt;75%</a:t>
            </a:r>
          </a:p>
          <a:p>
            <a:pPr marL="0" indent="0">
              <a:buNone/>
            </a:pPr>
            <a:r>
              <a:rPr lang="en-US" sz="2000" dirty="0">
                <a:latin typeface="Segoe UI" panose="020B0502040204020203" pitchFamily="34" charset="0"/>
                <a:cs typeface="Segoe UI" panose="020B0502040204020203" pitchFamily="34" charset="0"/>
              </a:rPr>
              <a:t>- </a:t>
            </a:r>
            <a:r>
              <a:rPr lang="en-US" sz="2000" b="1" dirty="0">
                <a:latin typeface="Segoe UI" panose="020B0502040204020203" pitchFamily="34" charset="0"/>
                <a:cs typeface="Segoe UI" panose="020B0502040204020203" pitchFamily="34" charset="0"/>
              </a:rPr>
              <a:t>Absolute number </a:t>
            </a:r>
            <a:r>
              <a:rPr lang="en-US" sz="2000" dirty="0">
                <a:latin typeface="Segoe UI" panose="020B0502040204020203" pitchFamily="34" charset="0"/>
                <a:cs typeface="Segoe UI" panose="020B0502040204020203" pitchFamily="34" charset="0"/>
              </a:rPr>
              <a:t>= multiplying WBC count by </a:t>
            </a:r>
            <a:r>
              <a:rPr lang="en-US" sz="2000" dirty="0" smtClean="0">
                <a:latin typeface="Segoe UI" panose="020B0502040204020203" pitchFamily="34" charset="0"/>
                <a:cs typeface="Segoe UI" panose="020B0502040204020203" pitchFamily="34" charset="0"/>
              </a:rPr>
              <a:t>the percentage </a:t>
            </a:r>
            <a:r>
              <a:rPr lang="en-US" sz="2000" dirty="0">
                <a:latin typeface="Segoe UI" panose="020B0502040204020203" pitchFamily="34" charset="0"/>
                <a:cs typeface="Segoe UI" panose="020B0502040204020203" pitchFamily="34" charset="0"/>
              </a:rPr>
              <a:t>of the subtype of white blood cells to get the # of cells per cubic mm.</a:t>
            </a:r>
          </a:p>
          <a:p>
            <a:pPr marL="0" indent="0">
              <a:buNone/>
            </a:pPr>
            <a:r>
              <a:rPr lang="en-US" sz="2000" dirty="0">
                <a:latin typeface="Segoe UI" panose="020B0502040204020203" pitchFamily="34" charset="0"/>
                <a:cs typeface="Segoe UI" panose="020B0502040204020203" pitchFamily="34" charset="0"/>
              </a:rPr>
              <a:t>Ex: Absolute Neutrophilia would show an increase in the absolute count i.e. &gt;8K/</a:t>
            </a:r>
            <a:r>
              <a:rPr lang="en-US" sz="2000" dirty="0" err="1">
                <a:latin typeface="Segoe UI" panose="020B0502040204020203" pitchFamily="34" charset="0"/>
                <a:cs typeface="Segoe UI" panose="020B0502040204020203" pitchFamily="34" charset="0"/>
              </a:rPr>
              <a:t>uL</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 Note: It is possible to have one without the other. It is also possible to have a </a:t>
            </a:r>
            <a:r>
              <a:rPr lang="en-US" sz="2000" dirty="0" smtClean="0">
                <a:latin typeface="Segoe UI" panose="020B0502040204020203" pitchFamily="34" charset="0"/>
                <a:cs typeface="Segoe UI" panose="020B0502040204020203" pitchFamily="34" charset="0"/>
              </a:rPr>
              <a:t>relative decrease </a:t>
            </a:r>
            <a:r>
              <a:rPr lang="en-US" sz="2000" dirty="0">
                <a:latin typeface="Segoe UI" panose="020B0502040204020203" pitchFamily="34" charset="0"/>
                <a:cs typeface="Segoe UI" panose="020B0502040204020203" pitchFamily="34" charset="0"/>
              </a:rPr>
              <a:t>in a subpopulation while having a normal absolute value.</a:t>
            </a:r>
          </a:p>
          <a:p>
            <a:pPr marL="0" indent="0">
              <a:buNone/>
            </a:pPr>
            <a:r>
              <a:rPr lang="en-US" sz="2000" dirty="0">
                <a:latin typeface="Segoe UI" panose="020B0502040204020203" pitchFamily="34" charset="0"/>
                <a:cs typeface="Segoe UI" panose="020B0502040204020203" pitchFamily="34" charset="0"/>
              </a:rPr>
              <a:t>For ex: Incr. WBC with Relative and absolute incr. in neutrophils due to a </a:t>
            </a:r>
            <a:r>
              <a:rPr lang="en-US" sz="2000" dirty="0" smtClean="0">
                <a:latin typeface="Segoe UI" panose="020B0502040204020203" pitchFamily="34" charset="0"/>
                <a:cs typeface="Segoe UI" panose="020B0502040204020203" pitchFamily="34" charset="0"/>
              </a:rPr>
              <a:t>bacterial infection</a:t>
            </a:r>
            <a:r>
              <a:rPr lang="en-US" sz="2000" dirty="0">
                <a:latin typeface="Segoe UI" panose="020B0502040204020203" pitchFamily="34" charset="0"/>
                <a:cs typeface="Segoe UI" panose="020B0502040204020203" pitchFamily="34" charset="0"/>
              </a:rPr>
              <a:t>. The lymphocytes will show a relative </a:t>
            </a:r>
            <a:r>
              <a:rPr lang="en-US" sz="2000" dirty="0" err="1">
                <a:latin typeface="Segoe UI" panose="020B0502040204020203" pitchFamily="34" charset="0"/>
                <a:cs typeface="Segoe UI" panose="020B0502040204020203" pitchFamily="34" charset="0"/>
              </a:rPr>
              <a:t>lymphopenia</a:t>
            </a:r>
            <a:r>
              <a:rPr lang="en-US" sz="2000" dirty="0">
                <a:latin typeface="Segoe UI" panose="020B0502040204020203" pitchFamily="34" charset="0"/>
                <a:cs typeface="Segoe UI" panose="020B0502040204020203" pitchFamily="34" charset="0"/>
              </a:rPr>
              <a:t> but the absolute </a:t>
            </a:r>
            <a:r>
              <a:rPr lang="en-US" sz="2000" dirty="0" smtClean="0">
                <a:latin typeface="Segoe UI" panose="020B0502040204020203" pitchFamily="34" charset="0"/>
                <a:cs typeface="Segoe UI" panose="020B0502040204020203" pitchFamily="34" charset="0"/>
              </a:rPr>
              <a:t>is normal</a:t>
            </a:r>
            <a:r>
              <a:rPr lang="en-US" sz="2000"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882371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39445" y="195309"/>
            <a:ext cx="8229600" cy="1143000"/>
          </a:xfrm>
        </p:spPr>
        <p:txBody>
          <a:bodyPr/>
          <a:lstStyle/>
          <a:p>
            <a:r>
              <a:rPr lang="en-US" sz="3600" b="1" dirty="0" smtClean="0">
                <a:latin typeface="Segoe UI" panose="020B0502040204020203" pitchFamily="34" charset="0"/>
                <a:cs typeface="Segoe UI" panose="020B0502040204020203" pitchFamily="34" charset="0"/>
              </a:rPr>
              <a:t>WBC Normal Ranges (Reference Ranges)</a:t>
            </a:r>
            <a:endParaRPr lang="en-US" sz="3600" b="1" dirty="0">
              <a:latin typeface="Segoe UI" panose="020B0502040204020203" pitchFamily="34" charset="0"/>
              <a:cs typeface="Segoe UI" panose="020B0502040204020203" pitchFamily="34" charset="0"/>
            </a:endParaRPr>
          </a:p>
        </p:txBody>
      </p:sp>
      <p:sp>
        <p:nvSpPr>
          <p:cNvPr id="3" name="Content Placeholder 2"/>
          <p:cNvSpPr>
            <a:spLocks noGrp="1"/>
          </p:cNvSpPr>
          <p:nvPr>
            <p:ph sz="half" idx="1"/>
          </p:nvPr>
        </p:nvSpPr>
        <p:spPr>
          <a:xfrm>
            <a:off x="330693" y="1613517"/>
            <a:ext cx="8447103" cy="4262175"/>
          </a:xfrm>
        </p:spPr>
        <p:txBody>
          <a:bodyPr/>
          <a:lstStyle/>
          <a:p>
            <a:pPr marL="0" indent="0">
              <a:buNone/>
            </a:pPr>
            <a:r>
              <a:rPr lang="en-US" sz="2000" dirty="0">
                <a:latin typeface="Segoe UI" panose="020B0502040204020203" pitchFamily="34" charset="0"/>
                <a:cs typeface="Segoe UI" panose="020B0502040204020203" pitchFamily="34" charset="0"/>
              </a:rPr>
              <a:t>• Examples:</a:t>
            </a:r>
          </a:p>
          <a:p>
            <a:pPr marL="0" indent="0">
              <a:buNone/>
            </a:pPr>
            <a:r>
              <a:rPr lang="en-US" sz="2000" dirty="0">
                <a:latin typeface="Segoe UI" panose="020B0502040204020203" pitchFamily="34" charset="0"/>
                <a:cs typeface="Segoe UI" panose="020B0502040204020203" pitchFamily="34" charset="0"/>
              </a:rPr>
              <a:t>-WBC 15.0K/UI = Leukocytosis</a:t>
            </a:r>
          </a:p>
          <a:p>
            <a:pPr marL="0" indent="0">
              <a:buNone/>
            </a:pPr>
            <a:r>
              <a:rPr lang="en-US" sz="2000" dirty="0">
                <a:latin typeface="Segoe UI" panose="020B0502040204020203" pitchFamily="34" charset="0"/>
                <a:cs typeface="Segoe UI" panose="020B0502040204020203" pitchFamily="34" charset="0"/>
              </a:rPr>
              <a:t>- Neutrophil% 85 = Relative Neutrophilia</a:t>
            </a:r>
          </a:p>
          <a:p>
            <a:pPr marL="0" indent="0">
              <a:buNone/>
            </a:pPr>
            <a:r>
              <a:rPr lang="en-US" sz="2000" dirty="0">
                <a:latin typeface="Segoe UI" panose="020B0502040204020203" pitchFamily="34" charset="0"/>
                <a:cs typeface="Segoe UI" panose="020B0502040204020203" pitchFamily="34" charset="0"/>
              </a:rPr>
              <a:t>-Absolute number of neutrophils 15,000 x 85%</a:t>
            </a:r>
          </a:p>
          <a:p>
            <a:pPr marL="0" indent="0">
              <a:buNone/>
            </a:pPr>
            <a:r>
              <a:rPr lang="en-US" sz="2000" dirty="0">
                <a:latin typeface="Segoe UI" panose="020B0502040204020203" pitchFamily="34" charset="0"/>
                <a:cs typeface="Segoe UI" panose="020B0502040204020203" pitchFamily="34" charset="0"/>
              </a:rPr>
              <a:t>= 12,750 neutrophils/</a:t>
            </a:r>
            <a:r>
              <a:rPr lang="en-US" sz="2000" dirty="0" err="1">
                <a:latin typeface="Segoe UI" panose="020B0502040204020203" pitchFamily="34" charset="0"/>
                <a:cs typeface="Segoe UI" panose="020B0502040204020203" pitchFamily="34" charset="0"/>
              </a:rPr>
              <a:t>uL</a:t>
            </a:r>
            <a:r>
              <a:rPr lang="en-US" sz="2000" dirty="0">
                <a:latin typeface="Segoe UI" panose="020B0502040204020203" pitchFamily="34" charset="0"/>
                <a:cs typeface="Segoe UI" panose="020B0502040204020203" pitchFamily="34" charset="0"/>
              </a:rPr>
              <a:t> i.e. </a:t>
            </a:r>
            <a:r>
              <a:rPr lang="en-US" sz="2000" dirty="0" smtClean="0">
                <a:latin typeface="Segoe UI" panose="020B0502040204020203" pitchFamily="34" charset="0"/>
                <a:cs typeface="Segoe UI" panose="020B0502040204020203" pitchFamily="34" charset="0"/>
              </a:rPr>
              <a:t>absolute Neutrophilia</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 Lymphocyte%10 = Relative </a:t>
            </a:r>
            <a:r>
              <a:rPr lang="en-US" sz="2000" dirty="0" err="1" smtClean="0">
                <a:latin typeface="Segoe UI" panose="020B0502040204020203" pitchFamily="34" charset="0"/>
                <a:cs typeface="Segoe UI" panose="020B0502040204020203" pitchFamily="34" charset="0"/>
              </a:rPr>
              <a:t>Lymphocytopenia</a:t>
            </a:r>
            <a:r>
              <a:rPr lang="en-US" sz="2000" dirty="0" smtClean="0">
                <a:latin typeface="Segoe UI" panose="020B0502040204020203" pitchFamily="34" charset="0"/>
                <a:cs typeface="Segoe UI" panose="020B0502040204020203" pitchFamily="34" charset="0"/>
              </a:rPr>
              <a:t> absolute </a:t>
            </a:r>
            <a:r>
              <a:rPr lang="en-US" sz="2000" dirty="0">
                <a:latin typeface="Segoe UI" panose="020B0502040204020203" pitchFamily="34" charset="0"/>
                <a:cs typeface="Segoe UI" panose="020B0502040204020203" pitchFamily="34" charset="0"/>
              </a:rPr>
              <a:t>number of </a:t>
            </a:r>
            <a:r>
              <a:rPr lang="en-US" sz="2000" dirty="0" err="1">
                <a:latin typeface="Segoe UI" panose="020B0502040204020203" pitchFamily="34" charset="0"/>
                <a:cs typeface="Segoe UI" panose="020B0502040204020203" pitchFamily="34" charset="0"/>
              </a:rPr>
              <a:t>lymphs</a:t>
            </a:r>
            <a:r>
              <a:rPr lang="en-US" sz="2000" dirty="0">
                <a:latin typeface="Segoe UI" panose="020B0502040204020203" pitchFamily="34" charset="0"/>
                <a:cs typeface="Segoe UI" panose="020B0502040204020203" pitchFamily="34" charset="0"/>
              </a:rPr>
              <a:t> 15,000 x 10% </a:t>
            </a:r>
            <a:r>
              <a:rPr lang="en-US" sz="2000" dirty="0" smtClean="0">
                <a:latin typeface="Segoe UI" panose="020B0502040204020203" pitchFamily="34" charset="0"/>
                <a:cs typeface="Segoe UI" panose="020B0502040204020203" pitchFamily="34" charset="0"/>
              </a:rPr>
              <a:t>= 1,500 </a:t>
            </a:r>
            <a:r>
              <a:rPr lang="en-US" sz="2000" dirty="0">
                <a:latin typeface="Segoe UI" panose="020B0502040204020203" pitchFamily="34" charset="0"/>
                <a:cs typeface="Segoe UI" panose="020B0502040204020203" pitchFamily="34" charset="0"/>
              </a:rPr>
              <a:t>i.e. normal absolute lymph number</a:t>
            </a:r>
          </a:p>
          <a:p>
            <a:pPr marL="0" indent="0">
              <a:buNone/>
            </a:pPr>
            <a:r>
              <a:rPr lang="en-US" sz="2000" dirty="0">
                <a:latin typeface="Segoe UI" panose="020B0502040204020203" pitchFamily="34" charset="0"/>
                <a:cs typeface="Segoe UI" panose="020B0502040204020203" pitchFamily="34" charset="0"/>
              </a:rPr>
              <a:t>Make sure You have a handout of normal ranges. </a:t>
            </a:r>
          </a:p>
        </p:txBody>
      </p:sp>
    </p:spTree>
    <p:extLst>
      <p:ext uri="{BB962C8B-B14F-4D97-AF65-F5344CB8AC3E}">
        <p14:creationId xmlns:p14="http://schemas.microsoft.com/office/powerpoint/2010/main" val="32073943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39445" y="195309"/>
            <a:ext cx="8229600" cy="1143000"/>
          </a:xfrm>
        </p:spPr>
        <p:txBody>
          <a:bodyPr/>
          <a:lstStyle/>
          <a:p>
            <a:r>
              <a:rPr lang="en-US" sz="3600" b="1" dirty="0" smtClean="0">
                <a:latin typeface="Segoe UI" panose="020B0502040204020203" pitchFamily="34" charset="0"/>
                <a:cs typeface="Segoe UI" panose="020B0502040204020203" pitchFamily="34" charset="0"/>
              </a:rPr>
              <a:t>Inherited WBC Disorders</a:t>
            </a:r>
            <a:endParaRPr lang="en-US" sz="3600" b="1" dirty="0">
              <a:latin typeface="Segoe UI" panose="020B0502040204020203" pitchFamily="34" charset="0"/>
              <a:cs typeface="Segoe UI" panose="020B0502040204020203" pitchFamily="34" charset="0"/>
            </a:endParaRPr>
          </a:p>
        </p:txBody>
      </p:sp>
      <p:sp>
        <p:nvSpPr>
          <p:cNvPr id="3" name="Content Placeholder 2"/>
          <p:cNvSpPr>
            <a:spLocks noGrp="1"/>
          </p:cNvSpPr>
          <p:nvPr>
            <p:ph sz="half" idx="1"/>
          </p:nvPr>
        </p:nvSpPr>
        <p:spPr>
          <a:xfrm>
            <a:off x="330693" y="1613517"/>
            <a:ext cx="8447103" cy="4262175"/>
          </a:xfrm>
        </p:spPr>
        <p:txBody>
          <a:bodyPr/>
          <a:lstStyle/>
          <a:p>
            <a:pPr marL="0" indent="0">
              <a:buNone/>
            </a:pPr>
            <a:r>
              <a:rPr lang="en-US" sz="2000" dirty="0">
                <a:latin typeface="Segoe UI" panose="020B0502040204020203" pitchFamily="34" charset="0"/>
                <a:cs typeface="Segoe UI" panose="020B0502040204020203" pitchFamily="34" charset="0"/>
              </a:rPr>
              <a:t>• </a:t>
            </a:r>
            <a:r>
              <a:rPr lang="en-US" sz="2000" b="1" dirty="0">
                <a:latin typeface="Segoe UI" panose="020B0502040204020203" pitchFamily="34" charset="0"/>
                <a:cs typeface="Segoe UI" panose="020B0502040204020203" pitchFamily="34" charset="0"/>
              </a:rPr>
              <a:t>Inherited quantitative </a:t>
            </a:r>
            <a:r>
              <a:rPr lang="en-US" sz="2000" dirty="0">
                <a:latin typeface="Segoe UI" panose="020B0502040204020203" pitchFamily="34" charset="0"/>
                <a:cs typeface="Segoe UI" panose="020B0502040204020203" pitchFamily="34" charset="0"/>
              </a:rPr>
              <a:t>disorders, functional, structural, </a:t>
            </a:r>
            <a:r>
              <a:rPr lang="en-US" sz="2000" dirty="0" smtClean="0">
                <a:latin typeface="Segoe UI" panose="020B0502040204020203" pitchFamily="34" charset="0"/>
                <a:cs typeface="Segoe UI" panose="020B0502040204020203" pitchFamily="34" charset="0"/>
              </a:rPr>
              <a:t>or morphologic </a:t>
            </a:r>
            <a:r>
              <a:rPr lang="en-US" sz="2000" dirty="0">
                <a:latin typeface="Segoe UI" panose="020B0502040204020203" pitchFamily="34" charset="0"/>
                <a:cs typeface="Segoe UI" panose="020B0502040204020203" pitchFamily="34" charset="0"/>
              </a:rPr>
              <a:t>abnormalities of the cytoplasm </a:t>
            </a:r>
            <a:r>
              <a:rPr lang="en-US" sz="2000" dirty="0" smtClean="0">
                <a:latin typeface="Segoe UI" panose="020B0502040204020203" pitchFamily="34" charset="0"/>
                <a:cs typeface="Segoe UI" panose="020B0502040204020203" pitchFamily="34" charset="0"/>
              </a:rPr>
              <a:t>and nucleus</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 Not as common as the acquired disorders</a:t>
            </a:r>
          </a:p>
          <a:p>
            <a:pPr marL="0" indent="0">
              <a:buNone/>
            </a:pPr>
            <a:r>
              <a:rPr lang="en-US" sz="2000" dirty="0">
                <a:latin typeface="Segoe UI" panose="020B0502040204020203" pitchFamily="34" charset="0"/>
                <a:cs typeface="Segoe UI" panose="020B0502040204020203" pitchFamily="34" charset="0"/>
              </a:rPr>
              <a:t>• WBC Anomalies:</a:t>
            </a:r>
          </a:p>
          <a:p>
            <a:pPr marL="0" indent="0">
              <a:buNone/>
            </a:pPr>
            <a:r>
              <a:rPr lang="en-US" sz="2000" dirty="0">
                <a:latin typeface="Segoe UI" panose="020B0502040204020203" pitchFamily="34" charset="0"/>
                <a:cs typeface="Segoe UI" panose="020B0502040204020203" pitchFamily="34" charset="0"/>
              </a:rPr>
              <a:t>– May </a:t>
            </a:r>
            <a:r>
              <a:rPr lang="en-US" sz="2000" dirty="0" err="1">
                <a:latin typeface="Segoe UI" panose="020B0502040204020203" pitchFamily="34" charset="0"/>
                <a:cs typeface="Segoe UI" panose="020B0502040204020203" pitchFamily="34" charset="0"/>
              </a:rPr>
              <a:t>Hegglin</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Chediak</a:t>
            </a:r>
            <a:r>
              <a:rPr lang="en-US" sz="2000" dirty="0">
                <a:latin typeface="Segoe UI" panose="020B0502040204020203" pitchFamily="34" charset="0"/>
                <a:cs typeface="Segoe UI" panose="020B0502040204020203" pitchFamily="34" charset="0"/>
              </a:rPr>
              <a:t>-Higashi</a:t>
            </a:r>
          </a:p>
          <a:p>
            <a:pPr marL="0" indent="0">
              <a:buNone/>
            </a:pPr>
            <a:r>
              <a:rPr lang="en-US" sz="2000" dirty="0">
                <a:latin typeface="Segoe UI" panose="020B0502040204020203" pitchFamily="34" charset="0"/>
                <a:cs typeface="Segoe UI" panose="020B0502040204020203" pitchFamily="34" charset="0"/>
              </a:rPr>
              <a:t>– Alder-Reilly</a:t>
            </a:r>
          </a:p>
          <a:p>
            <a:pPr marL="0" indent="0">
              <a:buNone/>
            </a:pP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Pelger-Huet</a:t>
            </a:r>
            <a:endParaRPr lang="en-US" sz="2000" dirty="0">
              <a:latin typeface="Segoe UI" panose="020B0502040204020203" pitchFamily="34" charset="0"/>
              <a:cs typeface="Segoe UI" panose="020B0502040204020203" pitchFamily="34" charset="0"/>
            </a:endParaRPr>
          </a:p>
          <a:p>
            <a:pPr marL="0" indent="0">
              <a:buNone/>
            </a:pPr>
            <a:r>
              <a:rPr lang="en-US" sz="2000" dirty="0">
                <a:latin typeface="Segoe UI" panose="020B0502040204020203" pitchFamily="34" charset="0"/>
                <a:cs typeface="Segoe UI" panose="020B0502040204020203" pitchFamily="34" charset="0"/>
              </a:rPr>
              <a:t>– Chronic Granulomatous Disease</a:t>
            </a:r>
          </a:p>
          <a:p>
            <a:pPr marL="0" indent="0">
              <a:buNone/>
            </a:pPr>
            <a:r>
              <a:rPr lang="en-US" sz="2000" dirty="0">
                <a:latin typeface="Segoe UI" panose="020B0502040204020203" pitchFamily="34" charset="0"/>
                <a:cs typeface="Segoe UI" panose="020B0502040204020203" pitchFamily="34" charset="0"/>
              </a:rPr>
              <a:t>Also:</a:t>
            </a:r>
          </a:p>
          <a:p>
            <a:pPr marL="0" indent="0">
              <a:buNone/>
            </a:pPr>
            <a:r>
              <a:rPr lang="en-US" sz="2000" dirty="0">
                <a:latin typeface="Segoe UI" panose="020B0502040204020203" pitchFamily="34" charset="0"/>
                <a:cs typeface="Segoe UI" panose="020B0502040204020203" pitchFamily="34" charset="0"/>
              </a:rPr>
              <a:t>– Leukocyte Adhesion Deficiency</a:t>
            </a:r>
          </a:p>
          <a:p>
            <a:pPr marL="0" indent="0">
              <a:buNone/>
            </a:pPr>
            <a:r>
              <a:rPr lang="en-US" sz="2000" dirty="0">
                <a:latin typeface="Segoe UI" panose="020B0502040204020203" pitchFamily="34" charset="0"/>
                <a:cs typeface="Segoe UI" panose="020B0502040204020203" pitchFamily="34" charset="0"/>
              </a:rPr>
              <a:t>– Myeloperoxidase Deficiency</a:t>
            </a:r>
          </a:p>
        </p:txBody>
      </p:sp>
    </p:spTree>
    <p:extLst>
      <p:ext uri="{BB962C8B-B14F-4D97-AF65-F5344CB8AC3E}">
        <p14:creationId xmlns:p14="http://schemas.microsoft.com/office/powerpoint/2010/main" val="15810696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FA26-7DDC-A4D2-6C00-D7166B6E9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D05DE-4ED3-0F39-64C3-3A42147D4D4B}"/>
              </a:ext>
            </a:extLst>
          </p:cNvPr>
          <p:cNvSpPr>
            <a:spLocks noGrp="1"/>
          </p:cNvSpPr>
          <p:nvPr>
            <p:ph type="title"/>
          </p:nvPr>
        </p:nvSpPr>
        <p:spPr>
          <a:xfrm>
            <a:off x="439445" y="195309"/>
            <a:ext cx="8229600" cy="1143000"/>
          </a:xfrm>
        </p:spPr>
        <p:txBody>
          <a:bodyPr/>
          <a:lstStyle/>
          <a:p>
            <a:r>
              <a:rPr lang="en-US" sz="3600" b="1" dirty="0" smtClean="0">
                <a:latin typeface="Segoe UI" panose="020B0502040204020203" pitchFamily="34" charset="0"/>
                <a:cs typeface="Segoe UI" panose="020B0502040204020203" pitchFamily="34" charset="0"/>
              </a:rPr>
              <a:t>Physiological Leukocytosis</a:t>
            </a:r>
            <a:endParaRPr lang="en-US" sz="3600" b="1" dirty="0">
              <a:latin typeface="Segoe UI" panose="020B0502040204020203" pitchFamily="34" charset="0"/>
              <a:cs typeface="Segoe UI" panose="020B0502040204020203" pitchFamily="34" charset="0"/>
            </a:endParaRPr>
          </a:p>
        </p:txBody>
      </p:sp>
      <p:sp>
        <p:nvSpPr>
          <p:cNvPr id="3" name="Content Placeholder 2"/>
          <p:cNvSpPr>
            <a:spLocks noGrp="1"/>
          </p:cNvSpPr>
          <p:nvPr>
            <p:ph sz="half" idx="1"/>
          </p:nvPr>
        </p:nvSpPr>
        <p:spPr>
          <a:xfrm>
            <a:off x="330693" y="1613517"/>
            <a:ext cx="8447103" cy="4262175"/>
          </a:xfrm>
        </p:spPr>
        <p:txBody>
          <a:bodyPr/>
          <a:lstStyle/>
          <a:p>
            <a:pPr marL="0" indent="0">
              <a:buNone/>
            </a:pPr>
            <a:r>
              <a:rPr lang="en-US" dirty="0">
                <a:latin typeface="Segoe UI" panose="020B0502040204020203" pitchFamily="34" charset="0"/>
                <a:cs typeface="Segoe UI" panose="020B0502040204020203" pitchFamily="34" charset="0"/>
              </a:rPr>
              <a:t>• Def: </a:t>
            </a:r>
            <a:r>
              <a:rPr lang="en-US" b="1" dirty="0">
                <a:latin typeface="Segoe UI" panose="020B0502040204020203" pitchFamily="34" charset="0"/>
                <a:cs typeface="Segoe UI" panose="020B0502040204020203" pitchFamily="34" charset="0"/>
              </a:rPr>
              <a:t>An increase in WBC without a </a:t>
            </a:r>
            <a:r>
              <a:rPr lang="en-US" b="1" dirty="0" smtClean="0">
                <a:latin typeface="Segoe UI" panose="020B0502040204020203" pitchFamily="34" charset="0"/>
                <a:cs typeface="Segoe UI" panose="020B0502040204020203" pitchFamily="34" charset="0"/>
              </a:rPr>
              <a:t>shift to </a:t>
            </a:r>
            <a:r>
              <a:rPr lang="en-US" b="1" dirty="0">
                <a:latin typeface="Segoe UI" panose="020B0502040204020203" pitchFamily="34" charset="0"/>
                <a:cs typeface="Segoe UI" panose="020B0502040204020203" pitchFamily="34" charset="0"/>
              </a:rPr>
              <a:t>the left or any morphologic </a:t>
            </a:r>
            <a:r>
              <a:rPr lang="en-US" b="1" dirty="0" smtClean="0">
                <a:latin typeface="Segoe UI" panose="020B0502040204020203" pitchFamily="34" charset="0"/>
                <a:cs typeface="Segoe UI" panose="020B0502040204020203" pitchFamily="34" charset="0"/>
              </a:rPr>
              <a:t>changes.</a:t>
            </a:r>
            <a:endParaRPr lang="en-US" b="1" dirty="0">
              <a:latin typeface="Segoe UI" panose="020B0502040204020203" pitchFamily="34" charset="0"/>
              <a:cs typeface="Segoe UI" panose="020B0502040204020203" pitchFamily="34" charset="0"/>
            </a:endParaRPr>
          </a:p>
          <a:p>
            <a:pPr marL="0" indent="0">
              <a:buNone/>
            </a:pPr>
            <a:r>
              <a:rPr lang="en-US" dirty="0">
                <a:latin typeface="Segoe UI" panose="020B0502040204020203" pitchFamily="34" charset="0"/>
                <a:cs typeface="Segoe UI" panose="020B0502040204020203" pitchFamily="34" charset="0"/>
              </a:rPr>
              <a:t>• Due to a physical cause: </a:t>
            </a:r>
            <a:r>
              <a:rPr lang="en-US" b="1" dirty="0" smtClean="0">
                <a:latin typeface="Segoe UI" panose="020B0502040204020203" pitchFamily="34" charset="0"/>
                <a:cs typeface="Segoe UI" panose="020B0502040204020203" pitchFamily="34" charset="0"/>
              </a:rPr>
              <a:t>exercise</a:t>
            </a:r>
            <a:r>
              <a:rPr lang="en-US" dirty="0" smtClean="0">
                <a:latin typeface="Segoe UI" panose="020B0502040204020203" pitchFamily="34" charset="0"/>
                <a:cs typeface="Segoe UI" panose="020B0502040204020203" pitchFamily="34" charset="0"/>
              </a:rPr>
              <a:t>, </a:t>
            </a:r>
            <a:r>
              <a:rPr lang="en-US" b="1" dirty="0" smtClean="0">
                <a:latin typeface="Segoe UI" panose="020B0502040204020203" pitchFamily="34" charset="0"/>
                <a:cs typeface="Segoe UI" panose="020B0502040204020203" pitchFamily="34" charset="0"/>
              </a:rPr>
              <a:t>intense </a:t>
            </a:r>
            <a:r>
              <a:rPr lang="en-US" b="1" dirty="0">
                <a:latin typeface="Segoe UI" panose="020B0502040204020203" pitchFamily="34" charset="0"/>
                <a:cs typeface="Segoe UI" panose="020B0502040204020203" pitchFamily="34" charset="0"/>
              </a:rPr>
              <a:t>emotional stress</a:t>
            </a:r>
            <a:r>
              <a:rPr lang="en-US" dirty="0">
                <a:latin typeface="Segoe UI" panose="020B0502040204020203" pitchFamily="34" charset="0"/>
                <a:cs typeface="Segoe UI" panose="020B0502040204020203" pitchFamily="34" charset="0"/>
              </a:rPr>
              <a:t>, or </a:t>
            </a:r>
            <a:r>
              <a:rPr lang="en-US" dirty="0" smtClean="0">
                <a:latin typeface="Segoe UI" panose="020B0502040204020203" pitchFamily="34" charset="0"/>
                <a:cs typeface="Segoe UI" panose="020B0502040204020203" pitchFamily="34" charset="0"/>
              </a:rPr>
              <a:t>the administration </a:t>
            </a:r>
            <a:r>
              <a:rPr lang="en-US" dirty="0">
                <a:latin typeface="Segoe UI" panose="020B0502040204020203" pitchFamily="34" charset="0"/>
                <a:cs typeface="Segoe UI" panose="020B0502040204020203" pitchFamily="34" charset="0"/>
              </a:rPr>
              <a:t>of </a:t>
            </a:r>
            <a:r>
              <a:rPr lang="en-US" b="1" dirty="0">
                <a:latin typeface="Segoe UI" panose="020B0502040204020203" pitchFamily="34" charset="0"/>
                <a:cs typeface="Segoe UI" panose="020B0502040204020203" pitchFamily="34" charset="0"/>
              </a:rPr>
              <a:t>epinephrine </a:t>
            </a:r>
            <a:r>
              <a:rPr lang="en-US" b="1" dirty="0" smtClean="0">
                <a:latin typeface="Segoe UI" panose="020B0502040204020203" pitchFamily="34" charset="0"/>
                <a:cs typeface="Segoe UI" panose="020B0502040204020203" pitchFamily="34" charset="0"/>
              </a:rPr>
              <a:t>or glucocorticoids</a:t>
            </a:r>
            <a:r>
              <a:rPr lang="en-US" dirty="0">
                <a:latin typeface="Segoe UI" panose="020B0502040204020203" pitchFamily="34" charset="0"/>
                <a:cs typeface="Segoe UI" panose="020B0502040204020203" pitchFamily="34" charset="0"/>
              </a:rPr>
              <a:t>.</a:t>
            </a:r>
          </a:p>
          <a:p>
            <a:pPr marL="0" indent="0">
              <a:buNone/>
            </a:pPr>
            <a:r>
              <a:rPr lang="en-US" dirty="0">
                <a:latin typeface="Segoe UI" panose="020B0502040204020203" pitchFamily="34" charset="0"/>
                <a:cs typeface="Segoe UI" panose="020B0502040204020203" pitchFamily="34" charset="0"/>
              </a:rPr>
              <a:t>• </a:t>
            </a:r>
            <a:r>
              <a:rPr lang="en-US" b="1" dirty="0">
                <a:latin typeface="Segoe UI" panose="020B0502040204020203" pitchFamily="34" charset="0"/>
                <a:cs typeface="Segoe UI" panose="020B0502040204020203" pitchFamily="34" charset="0"/>
              </a:rPr>
              <a:t>Transient</a:t>
            </a:r>
          </a:p>
        </p:txBody>
      </p:sp>
    </p:spTree>
    <p:extLst>
      <p:ext uri="{BB962C8B-B14F-4D97-AF65-F5344CB8AC3E}">
        <p14:creationId xmlns:p14="http://schemas.microsoft.com/office/powerpoint/2010/main" val="6017181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latin typeface="Segoe UI" panose="020B0502040204020203" pitchFamily="34" charset="0"/>
                <a:cs typeface="Segoe UI" panose="020B0502040204020203" pitchFamily="34" charset="0"/>
              </a:rPr>
              <a:t>Myeloid maturation</a:t>
            </a:r>
            <a:endParaRPr lang="en-US" dirty="0"/>
          </a:p>
        </p:txBody>
      </p:sp>
      <p:sp>
        <p:nvSpPr>
          <p:cNvPr id="3" name="Content Placeholder 2"/>
          <p:cNvSpPr>
            <a:spLocks noGrp="1"/>
          </p:cNvSpPr>
          <p:nvPr>
            <p:ph sz="half" idx="1"/>
          </p:nvPr>
        </p:nvSpPr>
        <p:spPr>
          <a:xfrm>
            <a:off x="419470" y="962269"/>
            <a:ext cx="8305060" cy="4454525"/>
          </a:xfrm>
        </p:spPr>
        <p:txBody>
          <a:bodyPr/>
          <a:lstStyle/>
          <a:p>
            <a:pPr>
              <a:buFont typeface="Wingdings" panose="05000000000000000000" pitchFamily="2" charset="2"/>
              <a:buChar char="Ø"/>
            </a:pPr>
            <a:r>
              <a:rPr lang="en-US" sz="2000" dirty="0">
                <a:latin typeface="Segoe UI" panose="020B0502040204020203" pitchFamily="34" charset="0"/>
                <a:cs typeface="Segoe UI" panose="020B0502040204020203" pitchFamily="34" charset="0"/>
                <a:sym typeface="Wingdings" panose="05000000000000000000" pitchFamily="2" charset="2"/>
              </a:rPr>
              <a:t>Granulocyte</a:t>
            </a:r>
          </a:p>
          <a:p>
            <a:pPr lvl="1"/>
            <a:r>
              <a:rPr lang="en-US" sz="2000" dirty="0">
                <a:latin typeface="Segoe UI" panose="020B0502040204020203" pitchFamily="34" charset="0"/>
                <a:cs typeface="Segoe UI" panose="020B0502040204020203" pitchFamily="34" charset="0"/>
                <a:sym typeface="Wingdings" panose="05000000000000000000" pitchFamily="2" charset="2"/>
              </a:rPr>
              <a:t>Myelocyte – not normally in PB</a:t>
            </a:r>
          </a:p>
          <a:p>
            <a:pPr lvl="1"/>
            <a:r>
              <a:rPr lang="en-US" sz="2000" dirty="0">
                <a:latin typeface="Segoe UI" panose="020B0502040204020203" pitchFamily="34" charset="0"/>
                <a:cs typeface="Segoe UI" panose="020B0502040204020203" pitchFamily="34" charset="0"/>
                <a:sym typeface="Wingdings" panose="05000000000000000000" pitchFamily="2" charset="2"/>
              </a:rPr>
              <a:t>Size- 10-18 </a:t>
            </a:r>
            <a:r>
              <a:rPr lang="en-US" sz="2000" dirty="0" err="1">
                <a:latin typeface="Segoe UI" panose="020B0502040204020203" pitchFamily="34" charset="0"/>
                <a:cs typeface="Segoe UI" panose="020B0502040204020203" pitchFamily="34" charset="0"/>
                <a:sym typeface="Wingdings" panose="05000000000000000000" pitchFamily="2" charset="2"/>
              </a:rPr>
              <a:t>uM</a:t>
            </a:r>
            <a:r>
              <a:rPr lang="en-US" sz="2000" dirty="0">
                <a:latin typeface="Segoe UI" panose="020B0502040204020203" pitchFamily="34" charset="0"/>
                <a:cs typeface="Segoe UI" panose="020B0502040204020203" pitchFamily="34" charset="0"/>
                <a:sym typeface="Wingdings" panose="05000000000000000000" pitchFamily="2" charset="2"/>
              </a:rPr>
              <a:t>, smaller than promyelocyte;</a:t>
            </a:r>
          </a:p>
          <a:p>
            <a:pPr lvl="1"/>
            <a:r>
              <a:rPr lang="en-US" sz="2000" dirty="0">
                <a:latin typeface="Segoe UI" panose="020B0502040204020203" pitchFamily="34" charset="0"/>
                <a:cs typeface="Segoe UI" panose="020B0502040204020203" pitchFamily="34" charset="0"/>
                <a:sym typeface="Wingdings" panose="05000000000000000000" pitchFamily="2" charset="2"/>
              </a:rPr>
              <a:t>Nucleus- see centrally or eccentric, medium, round to oval, blue in color – last stage capable of mitosis.</a:t>
            </a:r>
          </a:p>
          <a:p>
            <a:pPr lvl="2"/>
            <a:r>
              <a:rPr lang="en-US" sz="1600" dirty="0">
                <a:latin typeface="Segoe UI" panose="020B0502040204020203" pitchFamily="34" charset="0"/>
                <a:cs typeface="Segoe UI" panose="020B0502040204020203" pitchFamily="34" charset="0"/>
                <a:sym typeface="Wingdings" panose="05000000000000000000" pitchFamily="2" charset="2"/>
              </a:rPr>
              <a:t>May be flattened on one side by the Golgi;</a:t>
            </a:r>
          </a:p>
          <a:p>
            <a:pPr lvl="1"/>
            <a:r>
              <a:rPr lang="en-US" sz="2000" dirty="0">
                <a:latin typeface="Segoe UI" panose="020B0502040204020203" pitchFamily="34" charset="0"/>
                <a:cs typeface="Segoe UI" panose="020B0502040204020203" pitchFamily="34" charset="0"/>
                <a:sym typeface="Wingdings" panose="05000000000000000000" pitchFamily="2" charset="2"/>
              </a:rPr>
              <a:t>Chromatin – coarser, more clumping</a:t>
            </a:r>
          </a:p>
          <a:p>
            <a:pPr lvl="2"/>
            <a:r>
              <a:rPr lang="en-US" sz="1600" dirty="0">
                <a:latin typeface="Segoe UI" panose="020B0502040204020203" pitchFamily="34" charset="0"/>
                <a:cs typeface="Segoe UI" panose="020B0502040204020203" pitchFamily="34" charset="0"/>
                <a:sym typeface="Wingdings" panose="05000000000000000000" pitchFamily="2" charset="2"/>
              </a:rPr>
              <a:t>Nucleoli, 1 may be present in early myelocyte but absent in the late myelocyte (usually indistinct at this point if visible.</a:t>
            </a:r>
          </a:p>
          <a:p>
            <a:pPr lvl="2"/>
            <a:r>
              <a:rPr lang="en-US" sz="1600" dirty="0">
                <a:latin typeface="Segoe UI" panose="020B0502040204020203" pitchFamily="34" charset="0"/>
                <a:cs typeface="Segoe UI" panose="020B0502040204020203" pitchFamily="34" charset="0"/>
                <a:sym typeface="Wingdings" panose="05000000000000000000" pitchFamily="2" charset="2"/>
              </a:rPr>
              <a:t>Cytoplasm – moderate amount, blush pink or light pink depending on stage;</a:t>
            </a:r>
          </a:p>
          <a:p>
            <a:pPr lvl="1"/>
            <a:r>
              <a:rPr lang="en-US" sz="2000" dirty="0">
                <a:latin typeface="Segoe UI" panose="020B0502040204020203" pitchFamily="34" charset="0"/>
                <a:cs typeface="Segoe UI" panose="020B0502040204020203" pitchFamily="34" charset="0"/>
                <a:sym typeface="Wingdings" panose="05000000000000000000" pitchFamily="2" charset="2"/>
              </a:rPr>
              <a:t>Granulation – early myelocyte still has primary granules but they appear less in number as the myelocytes approaches the late stage (actually they are still there, but staining characteristics decrease). Myelocyte is the 1</a:t>
            </a:r>
            <a:r>
              <a:rPr lang="en-US" sz="2000" baseline="30000" dirty="0">
                <a:latin typeface="Segoe UI" panose="020B0502040204020203" pitchFamily="34" charset="0"/>
                <a:cs typeface="Segoe UI" panose="020B0502040204020203" pitchFamily="34" charset="0"/>
                <a:sym typeface="Wingdings" panose="05000000000000000000" pitchFamily="2" charset="2"/>
              </a:rPr>
              <a:t>st</a:t>
            </a:r>
            <a:r>
              <a:rPr lang="en-US" sz="2000" dirty="0">
                <a:latin typeface="Segoe UI" panose="020B0502040204020203" pitchFamily="34" charset="0"/>
                <a:cs typeface="Segoe UI" panose="020B0502040204020203" pitchFamily="34" charset="0"/>
                <a:sym typeface="Wingdings" panose="05000000000000000000" pitchFamily="2" charset="2"/>
              </a:rPr>
              <a:t> stage to have </a:t>
            </a:r>
            <a:r>
              <a:rPr lang="en-US" sz="2000" b="1" dirty="0">
                <a:latin typeface="Segoe UI" panose="020B0502040204020203" pitchFamily="34" charset="0"/>
                <a:cs typeface="Segoe UI" panose="020B0502040204020203" pitchFamily="34" charset="0"/>
                <a:sym typeface="Wingdings" panose="05000000000000000000" pitchFamily="2" charset="2"/>
              </a:rPr>
              <a:t>specific, secondary granules</a:t>
            </a:r>
            <a:r>
              <a:rPr lang="en-US" sz="2000" dirty="0">
                <a:latin typeface="Segoe UI" panose="020B0502040204020203" pitchFamily="34" charset="0"/>
                <a:cs typeface="Segoe UI" panose="020B0502040204020203" pitchFamily="34" charset="0"/>
                <a:sym typeface="Wingdings" panose="05000000000000000000" pitchFamily="2" charset="2"/>
              </a:rPr>
              <a:t> (neutral, eosinophilic, or basophilic depending on the cell type).</a:t>
            </a:r>
          </a:p>
          <a:p>
            <a:pPr lvl="1"/>
            <a:endParaRPr lang="en-US" sz="1600" dirty="0">
              <a:sym typeface="Wingdings" panose="05000000000000000000" pitchFamily="2" charset="2"/>
            </a:endParaRPr>
          </a:p>
          <a:p>
            <a:pPr lvl="2"/>
            <a:endParaRPr lang="en-US" dirty="0">
              <a:sym typeface="Wingdings" panose="05000000000000000000" pitchFamily="2" charset="2"/>
            </a:endParaRPr>
          </a:p>
        </p:txBody>
      </p:sp>
    </p:spTree>
    <p:extLst>
      <p:ext uri="{BB962C8B-B14F-4D97-AF65-F5344CB8AC3E}">
        <p14:creationId xmlns:p14="http://schemas.microsoft.com/office/powerpoint/2010/main" val="4025057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latin typeface="Segoe UI" panose="020B0502040204020203" pitchFamily="34" charset="0"/>
                <a:cs typeface="Segoe UI" panose="020B0502040204020203" pitchFamily="34" charset="0"/>
              </a:rPr>
              <a:t>Myeloid maturation</a:t>
            </a:r>
            <a:endParaRPr lang="en-US" dirty="0"/>
          </a:p>
        </p:txBody>
      </p:sp>
      <p:sp>
        <p:nvSpPr>
          <p:cNvPr id="3" name="Content Placeholder 2"/>
          <p:cNvSpPr>
            <a:spLocks noGrp="1"/>
          </p:cNvSpPr>
          <p:nvPr>
            <p:ph sz="half" idx="1"/>
          </p:nvPr>
        </p:nvSpPr>
        <p:spPr>
          <a:xfrm>
            <a:off x="419470" y="962269"/>
            <a:ext cx="8305060" cy="4454525"/>
          </a:xfrm>
        </p:spPr>
        <p:txBody>
          <a:bodyPr/>
          <a:lstStyle/>
          <a:p>
            <a:pPr lvl="1"/>
            <a:endParaRPr lang="en-US" sz="1600" dirty="0">
              <a:sym typeface="Wingdings" panose="05000000000000000000" pitchFamily="2" charset="2"/>
            </a:endParaRPr>
          </a:p>
          <a:p>
            <a:pPr marL="914400" lvl="2" indent="0">
              <a:buNone/>
            </a:pPr>
            <a:r>
              <a:rPr lang="en-US" dirty="0">
                <a:latin typeface="Segoe UI" panose="020B0502040204020203" pitchFamily="34" charset="0"/>
                <a:cs typeface="Segoe UI" panose="020B0502040204020203" pitchFamily="34" charset="0"/>
                <a:sym typeface="Wingdings" panose="05000000000000000000" pitchFamily="2" charset="2"/>
              </a:rPr>
              <a:t>• GRANULOCYTE</a:t>
            </a:r>
          </a:p>
          <a:p>
            <a:pPr marL="914400" lvl="2" indent="0">
              <a:buNone/>
            </a:pPr>
            <a:r>
              <a:rPr lang="en-US" dirty="0">
                <a:latin typeface="Segoe UI" panose="020B0502040204020203" pitchFamily="34" charset="0"/>
                <a:cs typeface="Segoe UI" panose="020B0502040204020203" pitchFamily="34" charset="0"/>
                <a:sym typeface="Wingdings" panose="05000000000000000000" pitchFamily="2" charset="2"/>
              </a:rPr>
              <a:t>– METAMYELOCYTE – normally in BM, rarely PB</a:t>
            </a:r>
          </a:p>
          <a:p>
            <a:pPr marL="914400" lvl="2" indent="0">
              <a:buNone/>
            </a:pPr>
            <a:r>
              <a:rPr lang="en-US" dirty="0">
                <a:latin typeface="Segoe UI" panose="020B0502040204020203" pitchFamily="34" charset="0"/>
                <a:cs typeface="Segoe UI" panose="020B0502040204020203" pitchFamily="34" charset="0"/>
                <a:sym typeface="Wingdings" panose="05000000000000000000" pitchFamily="2" charset="2"/>
              </a:rPr>
              <a:t>• Size: 10-16 </a:t>
            </a:r>
            <a:r>
              <a:rPr lang="en-US" dirty="0" err="1">
                <a:latin typeface="Segoe UI" panose="020B0502040204020203" pitchFamily="34" charset="0"/>
                <a:cs typeface="Segoe UI" panose="020B0502040204020203" pitchFamily="34" charset="0"/>
                <a:sym typeface="Wingdings" panose="05000000000000000000" pitchFamily="2" charset="2"/>
              </a:rPr>
              <a:t>uM</a:t>
            </a:r>
            <a:r>
              <a:rPr lang="en-US" dirty="0">
                <a:latin typeface="Segoe UI" panose="020B0502040204020203" pitchFamily="34" charset="0"/>
                <a:cs typeface="Segoe UI" panose="020B0502040204020203" pitchFamily="34" charset="0"/>
                <a:sym typeface="Wingdings" panose="05000000000000000000" pitchFamily="2" charset="2"/>
              </a:rPr>
              <a:t>, smaller than myelocyte</a:t>
            </a:r>
          </a:p>
          <a:p>
            <a:pPr marL="914400" lvl="2" indent="0">
              <a:buNone/>
            </a:pPr>
            <a:r>
              <a:rPr lang="en-US" dirty="0">
                <a:latin typeface="Segoe UI" panose="020B0502040204020203" pitchFamily="34" charset="0"/>
                <a:cs typeface="Segoe UI" panose="020B0502040204020203" pitchFamily="34" charset="0"/>
                <a:sym typeface="Wingdings" panose="05000000000000000000" pitchFamily="2" charset="2"/>
              </a:rPr>
              <a:t>• Nucleus: lower N/C ratio</a:t>
            </a:r>
          </a:p>
          <a:p>
            <a:pPr marL="914400" lvl="2" indent="0">
              <a:buNone/>
            </a:pPr>
            <a:r>
              <a:rPr lang="en-US" dirty="0">
                <a:latin typeface="Segoe UI" panose="020B0502040204020203" pitchFamily="34" charset="0"/>
                <a:cs typeface="Segoe UI" panose="020B0502040204020203" pitchFamily="34" charset="0"/>
                <a:sym typeface="Wingdings" panose="05000000000000000000" pitchFamily="2" charset="2"/>
              </a:rPr>
              <a:t>– Kidney or bean shaped, blue-purple color, slight “V” indent</a:t>
            </a:r>
          </a:p>
          <a:p>
            <a:pPr marL="914400" lvl="2" indent="0">
              <a:buNone/>
            </a:pPr>
            <a:r>
              <a:rPr lang="en-US" dirty="0">
                <a:latin typeface="Segoe UI" panose="020B0502040204020203" pitchFamily="34" charset="0"/>
                <a:cs typeface="Segoe UI" panose="020B0502040204020203" pitchFamily="34" charset="0"/>
                <a:sym typeface="Wingdings" panose="05000000000000000000" pitchFamily="2" charset="2"/>
              </a:rPr>
              <a:t>– Nucleolus – none. Chromatin – coarse and compact, </a:t>
            </a:r>
            <a:r>
              <a:rPr lang="en-US" dirty="0" smtClean="0">
                <a:latin typeface="Segoe UI" panose="020B0502040204020203" pitchFamily="34" charset="0"/>
                <a:cs typeface="Segoe UI" panose="020B0502040204020203" pitchFamily="34" charset="0"/>
                <a:sym typeface="Wingdings" panose="05000000000000000000" pitchFamily="2" charset="2"/>
              </a:rPr>
              <a:t>noticeable clumping</a:t>
            </a:r>
            <a:r>
              <a:rPr lang="en-US" dirty="0">
                <a:latin typeface="Segoe UI" panose="020B0502040204020203" pitchFamily="34" charset="0"/>
                <a:cs typeface="Segoe UI" panose="020B0502040204020203" pitchFamily="34" charset="0"/>
                <a:sym typeface="Wingdings" panose="05000000000000000000" pitchFamily="2" charset="2"/>
              </a:rPr>
              <a:t>, more than the myelocyte.</a:t>
            </a:r>
          </a:p>
          <a:p>
            <a:pPr marL="914400" lvl="2" indent="0">
              <a:buNone/>
            </a:pPr>
            <a:r>
              <a:rPr lang="en-US" dirty="0">
                <a:latin typeface="Segoe UI" panose="020B0502040204020203" pitchFamily="34" charset="0"/>
                <a:cs typeface="Segoe UI" panose="020B0502040204020203" pitchFamily="34" charset="0"/>
                <a:sym typeface="Wingdings" panose="05000000000000000000" pitchFamily="2" charset="2"/>
              </a:rPr>
              <a:t>• Cytoplasm – abundant and pink/beige/salmon in color</a:t>
            </a:r>
          </a:p>
          <a:p>
            <a:pPr marL="914400" lvl="2" indent="0">
              <a:buNone/>
            </a:pPr>
            <a:r>
              <a:rPr lang="en-US" dirty="0">
                <a:latin typeface="Segoe UI" panose="020B0502040204020203" pitchFamily="34" charset="0"/>
                <a:cs typeface="Segoe UI" panose="020B0502040204020203" pitchFamily="34" charset="0"/>
                <a:sym typeface="Wingdings" panose="05000000000000000000" pitchFamily="2" charset="2"/>
              </a:rPr>
              <a:t>• Granulation – full complement of secondary, specific</a:t>
            </a:r>
          </a:p>
          <a:p>
            <a:pPr marL="914400" lvl="2" indent="0">
              <a:buNone/>
            </a:pPr>
            <a:r>
              <a:rPr lang="en-US" dirty="0">
                <a:latin typeface="Segoe UI" panose="020B0502040204020203" pitchFamily="34" charset="0"/>
                <a:cs typeface="Segoe UI" panose="020B0502040204020203" pitchFamily="34" charset="0"/>
                <a:sym typeface="Wingdings" panose="05000000000000000000" pitchFamily="2" charset="2"/>
              </a:rPr>
              <a:t>granules (neutral, </a:t>
            </a:r>
            <a:r>
              <a:rPr lang="en-US" dirty="0" err="1">
                <a:latin typeface="Segoe UI" panose="020B0502040204020203" pitchFamily="34" charset="0"/>
                <a:cs typeface="Segoe UI" panose="020B0502040204020203" pitchFamily="34" charset="0"/>
                <a:sym typeface="Wingdings" panose="05000000000000000000" pitchFamily="2" charset="2"/>
              </a:rPr>
              <a:t>eos</a:t>
            </a:r>
            <a:r>
              <a:rPr lang="en-US" dirty="0">
                <a:latin typeface="Segoe UI" panose="020B0502040204020203" pitchFamily="34" charset="0"/>
                <a:cs typeface="Segoe UI" panose="020B0502040204020203" pitchFamily="34" charset="0"/>
                <a:sym typeface="Wingdings" panose="05000000000000000000" pitchFamily="2" charset="2"/>
              </a:rPr>
              <a:t>, </a:t>
            </a:r>
            <a:r>
              <a:rPr lang="en-US" dirty="0" err="1">
                <a:latin typeface="Segoe UI" panose="020B0502040204020203" pitchFamily="34" charset="0"/>
                <a:cs typeface="Segoe UI" panose="020B0502040204020203" pitchFamily="34" charset="0"/>
                <a:sym typeface="Wingdings" panose="05000000000000000000" pitchFamily="2" charset="2"/>
              </a:rPr>
              <a:t>baso</a:t>
            </a:r>
            <a:r>
              <a:rPr lang="en-US" dirty="0" smtClean="0">
                <a:latin typeface="Segoe UI" panose="020B0502040204020203" pitchFamily="34" charset="0"/>
                <a:cs typeface="Segoe UI" panose="020B0502040204020203" pitchFamily="34" charset="0"/>
                <a:sym typeface="Wingdings" panose="05000000000000000000" pitchFamily="2" charset="2"/>
              </a:rPr>
              <a:t>).</a:t>
            </a:r>
            <a:endParaRPr lang="en-US" dirty="0">
              <a:latin typeface="Segoe UI" panose="020B0502040204020203" pitchFamily="34" charset="0"/>
              <a:cs typeface="Segoe UI" panose="020B0502040204020203" pitchFamily="34" charset="0"/>
              <a:sym typeface="Wingdings" panose="05000000000000000000" pitchFamily="2" charset="2"/>
            </a:endParaRPr>
          </a:p>
        </p:txBody>
      </p:sp>
    </p:spTree>
    <p:extLst>
      <p:ext uri="{BB962C8B-B14F-4D97-AF65-F5344CB8AC3E}">
        <p14:creationId xmlns:p14="http://schemas.microsoft.com/office/powerpoint/2010/main" val="196978528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9696</TotalTime>
  <Words>4742</Words>
  <Application>Microsoft Office PowerPoint</Application>
  <PresentationFormat>On-screen Show (4:3)</PresentationFormat>
  <Paragraphs>536</Paragraphs>
  <Slides>73</Slides>
  <Notes>8</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73</vt:i4>
      </vt:variant>
    </vt:vector>
  </HeadingPairs>
  <TitlesOfParts>
    <vt:vector size="84" baseType="lpstr">
      <vt:lpstr>MS PGothic</vt:lpstr>
      <vt:lpstr>Arial</vt:lpstr>
      <vt:lpstr>Calibri</vt:lpstr>
      <vt:lpstr>Segoe UI</vt:lpstr>
      <vt:lpstr>Symbol</vt:lpstr>
      <vt:lpstr>Times</vt:lpstr>
      <vt:lpstr>Times New Roman</vt:lpstr>
      <vt:lpstr>Wingdings</vt:lpstr>
      <vt:lpstr>Wingdings 2</vt:lpstr>
      <vt:lpstr>Wingdings 3</vt:lpstr>
      <vt:lpstr>1_Office Theme</vt:lpstr>
      <vt:lpstr>PowerPoint Presentation</vt:lpstr>
      <vt:lpstr>LEUKOPOIESIS</vt:lpstr>
      <vt:lpstr>LEUKOPOIESIS</vt:lpstr>
      <vt:lpstr>PowerPoint Presentation</vt:lpstr>
      <vt:lpstr>Myeloid maturation</vt:lpstr>
      <vt:lpstr>Myeloid maturation</vt:lpstr>
      <vt:lpstr>Myeloid maturation</vt:lpstr>
      <vt:lpstr>Myeloid maturation</vt:lpstr>
      <vt:lpstr>Myeloid maturation</vt:lpstr>
      <vt:lpstr>Myeloid maturation</vt:lpstr>
      <vt:lpstr>Myeloid maturation</vt:lpstr>
      <vt:lpstr>Phagocytosis</vt:lpstr>
      <vt:lpstr>Myeloid maturation</vt:lpstr>
      <vt:lpstr>Myeloid maturation</vt:lpstr>
      <vt:lpstr>Chemotaxis - I</vt:lpstr>
      <vt:lpstr>Chemotaxis - II</vt:lpstr>
      <vt:lpstr>Chemotaxis - III</vt:lpstr>
      <vt:lpstr>Myeloid maturation</vt:lpstr>
      <vt:lpstr>Myeloid maturation (Granulopoiesis)</vt:lpstr>
      <vt:lpstr>Myeloid maturation (Granulopoiesis)</vt:lpstr>
      <vt:lpstr>Myeloid maturation (Granulopoiesis)</vt:lpstr>
      <vt:lpstr>Myeloid maturation (Granulopoiesis)</vt:lpstr>
      <vt:lpstr>Tissue Neutrophil FYI</vt:lpstr>
      <vt:lpstr>Tissue Neutrophil FYI</vt:lpstr>
      <vt:lpstr>Tissue Neutrophil FYI</vt:lpstr>
      <vt:lpstr>Myeloid Maturation</vt:lpstr>
      <vt:lpstr>Myeloid maturation</vt:lpstr>
      <vt:lpstr>Myeloid maturation</vt:lpstr>
      <vt:lpstr>Monoblast</vt:lpstr>
      <vt:lpstr>Myeloid maturation</vt:lpstr>
      <vt:lpstr>Promonocyte</vt:lpstr>
      <vt:lpstr>Myeloid maturation</vt:lpstr>
      <vt:lpstr>Mature Monocyte</vt:lpstr>
      <vt:lpstr>Mature Monocyte</vt:lpstr>
      <vt:lpstr>Macrophage FYI</vt:lpstr>
      <vt:lpstr>Macrophage/M</vt:lpstr>
      <vt:lpstr>Hematopoiesis - WBCs</vt:lpstr>
      <vt:lpstr>Lymphoblast</vt:lpstr>
      <vt:lpstr>Hematopoiesis - WBCs</vt:lpstr>
      <vt:lpstr>Prolymphocyte</vt:lpstr>
      <vt:lpstr>Hematopoiesis - WBCs</vt:lpstr>
      <vt:lpstr>Small Lymphocyte</vt:lpstr>
      <vt:lpstr>Hematopoiesis - WBCs</vt:lpstr>
      <vt:lpstr>Large Lymphocyte</vt:lpstr>
      <vt:lpstr>Lymphopoiesis</vt:lpstr>
      <vt:lpstr>Lymphopoiesis</vt:lpstr>
      <vt:lpstr>Lymphopoiesis</vt:lpstr>
      <vt:lpstr>Normal Lymph Node</vt:lpstr>
      <vt:lpstr>Lymphopoiesis</vt:lpstr>
      <vt:lpstr>Splenic Structure</vt:lpstr>
      <vt:lpstr>Lymphopoiesis</vt:lpstr>
      <vt:lpstr>Lymphopoiesis</vt:lpstr>
      <vt:lpstr>Lymphopoiesis</vt:lpstr>
      <vt:lpstr>Lymphopoiesis</vt:lpstr>
      <vt:lpstr>Lymphopoiesis</vt:lpstr>
      <vt:lpstr>Lymphocytes – Ag stimulation</vt:lpstr>
      <vt:lpstr>Lymphocytes – Null Cells</vt:lpstr>
      <vt:lpstr>Lymphocytes – Blast Transformation</vt:lpstr>
      <vt:lpstr>Reactive Lymphs</vt:lpstr>
      <vt:lpstr>Lymphocytes – Reactive Lymphs</vt:lpstr>
      <vt:lpstr>Lymphocytes – Reactive Lymphs</vt:lpstr>
      <vt:lpstr>Plasma Cell Morphology</vt:lpstr>
      <vt:lpstr>Plasma Cell</vt:lpstr>
      <vt:lpstr>WBC Non-Neoplastic (Benign) Disorders</vt:lpstr>
      <vt:lpstr>WBC Non-Neoplastic (Benign) Disorders</vt:lpstr>
      <vt:lpstr>WBC Non-Neoplastic (Benign) Disorders</vt:lpstr>
      <vt:lpstr>WBC Non-Neoplastic (Benign) Disorders</vt:lpstr>
      <vt:lpstr>WBC Non-Neoplastic (Benign) Disorders</vt:lpstr>
      <vt:lpstr>Leukopenia</vt:lpstr>
      <vt:lpstr>WBC Normal Ranges (Reference Ranges)</vt:lpstr>
      <vt:lpstr>WBC Normal Ranges (Reference Ranges)</vt:lpstr>
      <vt:lpstr>Inherited WBC Disorders</vt:lpstr>
      <vt:lpstr>Physiological Leukocytosis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Hematology - Leukopoiesis</dc:title>
  <dc:subject/>
  <dc:creator>Tyler Thomas</dc:creator>
  <cp:keywords>Clinical Hematology</cp:keywords>
  <dc:description/>
  <cp:lastModifiedBy>Tyler Thomas</cp:lastModifiedBy>
  <cp:revision>440</cp:revision>
  <dcterms:created xsi:type="dcterms:W3CDTF">2004-04-22T20:19:47Z</dcterms:created>
  <dcterms:modified xsi:type="dcterms:W3CDTF">2024-03-07T15:53:18Z</dcterms:modified>
  <cp:category/>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