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85"/>
  </p:notesMasterIdLst>
  <p:sldIdLst>
    <p:sldId id="292" r:id="rId3"/>
    <p:sldId id="257" r:id="rId4"/>
    <p:sldId id="258" r:id="rId5"/>
    <p:sldId id="294" r:id="rId6"/>
    <p:sldId id="29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panose="020B0604020202020204" pitchFamily="34" charset="0"/>
        <a:ea typeface="+mn-ea"/>
        <a:cs typeface="ヒラギノ角ゴ ProN W3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50544-5C31-4A6B-958A-C9214A2E13DE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D9C28-0099-4B4F-A114-D96F98A76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00DEF-4B0D-46A6-86D2-3860CDD14BD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0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00DEF-4B0D-46A6-86D2-3860CDD14BD8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2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E00DEF-4B0D-46A6-86D2-3860CDD14BD8}" type="slidenum">
              <a:rPr lang="en-US" altLang="en-US" sz="1200" smtClean="0"/>
              <a:pPr/>
              <a:t>56</a:t>
            </a:fld>
            <a:endParaRPr lang="en-US" alt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5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6CC4B2-746C-40DD-9857-11DF6CE6A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7483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EF7943-D85F-4297-AA8F-E40EF1548D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3539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62E3E6-2012-4281-8F1C-63A0A82522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5432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6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132ACD3D-5BC0-418E-9CCD-1BCFF431A46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Copyright © 2020 by Elsevier, Inc.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6793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F03ED226-F773-4374-AB9D-BF2F8633779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Copyright © 2020 by Elsevier, Inc.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547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/>
              <a:t> </a:t>
            </a:r>
            <a:fld id="{444E451B-AF42-4F81-AF51-E69B34813EA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/>
              <a:t>Copyright © 2020 by Elsevier, Inc.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080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237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99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607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888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2731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8980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smtClean="0"/>
              <a:t>Copyright © 2020 by Elsevier, Inc. All rights reserved.</a:t>
            </a:r>
            <a:endParaRPr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ED989F-0E31-474D-AD1A-8A6DAC27D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998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711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512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700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7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C76805-5549-404B-87D8-1B34DFE85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681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AD3397-7009-48EB-A5D0-25419E8D7C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363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922F3D-5093-485B-8B19-E0512A0F9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682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90C7D7-1BC2-46DF-B1BB-16DC7EC39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7713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DF490E-986A-4FF3-9873-B6EBF5DFF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0491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776102-995C-4140-ADD6-EC82DCCEA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6517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060DFD-98B8-41D7-B806-67378DA2D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257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2E4E7"/>
            </a:gs>
            <a:gs pos="80000">
              <a:srgbClr val="F0D3D3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2838" y="6245225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fld id="{7FE072D5-5D66-4170-A860-2DB27FC2A1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ヒラギノ角ゴ ProN W3" charset="0"/>
          <a:sym typeface="Arial" panose="020B0604020202020204" pitchFamily="34" charset="0"/>
        </a:defRPr>
      </a:lvl9pPr>
    </p:titleStyle>
    <p:bodyStyle>
      <a:lvl1pPr marL="382588" indent="-342900" algn="l" rtl="0" fontAlgn="base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000">
              <a:srgbClr val="F2E4E7"/>
            </a:gs>
            <a:gs pos="80000">
              <a:srgbClr val="F0D3D3"/>
            </a:gs>
            <a:gs pos="0">
              <a:schemeClr val="accent2">
                <a:lumMod val="5000"/>
                <a:lumOff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altLang="en-US"/>
              <a:t> </a:t>
            </a:r>
            <a:fld id="{0516886C-B07B-4A48-9292-5FA81D2581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smtClean="0"/>
              <a:t>Copyright © 2020 by Elsevier, Inc. All rights reserved.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118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Thrombocytes – I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Laboratory Hematology</a:t>
            </a:r>
          </a:p>
        </p:txBody>
      </p:sp>
    </p:spTree>
    <p:extLst>
      <p:ext uri="{BB962C8B-B14F-4D97-AF65-F5344CB8AC3E}">
        <p14:creationId xmlns:p14="http://schemas.microsoft.com/office/powerpoint/2010/main" val="38909967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8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/>
          </p:cNvSpPr>
          <p:nvPr/>
        </p:nvSpPr>
        <p:spPr bwMode="auto">
          <a:xfrm>
            <a:off x="5029200" y="228600"/>
            <a:ext cx="38227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82588" indent="-3429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50"/>
              </a:spcBef>
              <a:buFontTx/>
              <a:buAutoNum type="alphaUcPeriod"/>
            </a:pP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Megakaryo</a:t>
            </a:r>
            <a:r>
              <a:rPr lang="en-US" altLang="en-US" sz="1800" u="sng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blast </a:t>
            </a: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 with single oval nucleus, nucleoli, and bluish foamy marginal cytoplasmic structures</a:t>
            </a:r>
          </a:p>
          <a:p>
            <a:pPr>
              <a:spcBef>
                <a:spcPts val="1050"/>
              </a:spcBef>
              <a:buFontTx/>
              <a:buAutoNum type="alphaUcPeriod" startAt="2"/>
            </a:pPr>
            <a:r>
              <a:rPr lang="en-US" altLang="en-US" sz="1800" u="sng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Pro</a:t>
            </a: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megakaryocyte with 2 nuclei, granular blue cytoplasm, and marginal bubbly cytoplasmic structures.</a:t>
            </a:r>
          </a:p>
          <a:p>
            <a:pPr>
              <a:spcBef>
                <a:spcPts val="1050"/>
              </a:spcBef>
              <a:buFontTx/>
              <a:buAutoNum type="alphaUcPeriod" startAt="2"/>
            </a:pP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Megakaryocyte with granular cytoplasm and without discrete thrombocytes (platelets)</a:t>
            </a:r>
          </a:p>
          <a:p>
            <a:pPr>
              <a:spcBef>
                <a:spcPts val="1050"/>
              </a:spcBef>
              <a:buFontTx/>
              <a:buAutoNum type="alphaUcPeriod" startAt="2"/>
            </a:pPr>
            <a:r>
              <a:rPr lang="en-US" altLang="en-US" sz="1800" u="sng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Meta</a:t>
            </a: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megakaryocyte with multiple nuclei, granular cytoplasm, and with thrombocytes(platelets)</a:t>
            </a:r>
          </a:p>
          <a:p>
            <a:pPr>
              <a:spcBef>
                <a:spcPts val="1050"/>
              </a:spcBef>
              <a:buFontTx/>
              <a:buAutoNum type="alphaUcPeriod" startAt="2"/>
            </a:pP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Metamegakaryocyte nucleus with attached thrombocytes</a:t>
            </a:r>
          </a:p>
          <a:p>
            <a:pPr>
              <a:spcBef>
                <a:spcPts val="1050"/>
              </a:spcBef>
              <a:buFontTx/>
              <a:buAutoNum type="alphaUcPeriod" startAt="2"/>
            </a:pPr>
            <a:r>
              <a:rPr lang="en-US" altLang="en-US" sz="1800" dirty="0">
                <a:latin typeface="Segoe UI Semibold" panose="020B0702040204020203" pitchFamily="34" charset="0"/>
                <a:cs typeface="Segoe UI Semibold" panose="020B0702040204020203" pitchFamily="34" charset="0"/>
                <a:sym typeface="Arial Bold" panose="020B0704020202020204" pitchFamily="34" charset="0"/>
              </a:rPr>
              <a:t>Thrombocytes (platelets)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 MATURATION- MEGAKARYOBLAST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sz="2800" dirty="0"/>
              <a:t>0-1% in BM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15-35 microns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Nucleus round/oval – sometimes indented and lobed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N/C ration 8:1- 10:1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Chromatin – red/purple varying in density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0-6 small nucleoli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Cytoplasm – small to moderate with pseudopod projections, blue/basophilic, no granulation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dirty="0"/>
              <a:t>PLATELET MATURATION-</a:t>
            </a:r>
            <a:br>
              <a:rPr lang="en-US" altLang="en-US" sz="4000" dirty="0"/>
            </a:br>
            <a:r>
              <a:rPr lang="en-US" altLang="en-US" sz="4000" dirty="0"/>
              <a:t>PROMEGAKARYOCYTE</a:t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sz="2800" dirty="0"/>
              <a:t>Also called BASOPHILIC MEGAKARYOCYTE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0-1% in BM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Nucleus round/ indented with 2-4 lobes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N/C ratio about 6:1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0-2 nucleoli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Coarse red/purple chromatin</a:t>
            </a:r>
          </a:p>
          <a:p>
            <a:pPr>
              <a:buClr>
                <a:srgbClr val="000000"/>
              </a:buClr>
            </a:pPr>
            <a:r>
              <a:rPr lang="en-US" altLang="en-US" sz="2800" dirty="0"/>
              <a:t>Cytoplasm – abundant, blue, with fine </a:t>
            </a:r>
            <a:r>
              <a:rPr lang="en-US" altLang="en-US" sz="2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azurophilic </a:t>
            </a:r>
            <a:r>
              <a:rPr lang="en-US" altLang="en-US" sz="2800" dirty="0"/>
              <a:t>granules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 MATURATION-</a:t>
            </a:r>
            <a:br>
              <a:rPr lang="en-US" altLang="en-US" sz="4000" b="1" dirty="0"/>
            </a:br>
            <a:r>
              <a:rPr lang="en-US" altLang="en-US" sz="4000" b="1" dirty="0"/>
              <a:t>GRANULAR MEGAKARYOCYTE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Also called Megakaryocyte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0-1% in BM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40-90 microns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Nucleus = </a:t>
            </a:r>
            <a:r>
              <a:rPr lang="en-US" altLang="en-US" sz="2800" dirty="0" err="1"/>
              <a:t>multilobed</a:t>
            </a:r>
            <a:endParaRPr lang="en-US" altLang="en-US" sz="2800" dirty="0"/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N/C ratio about 2:1 – 1:3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Cytoplasm – abundant, pink to blue, numerous and diffuse azurophilic granules, without </a:t>
            </a:r>
            <a:r>
              <a:rPr lang="en-US" altLang="en-US" sz="2800" dirty="0" smtClean="0"/>
              <a:t>discrete </a:t>
            </a:r>
            <a:r>
              <a:rPr lang="en-US" altLang="en-US" sz="2800" dirty="0"/>
              <a:t>thrombocytes (platelets) but </a:t>
            </a:r>
            <a:r>
              <a:rPr lang="en-US" altLang="en-US" sz="2800" u="sng" dirty="0">
                <a:latin typeface="Arial Bold Italic" panose="020B0704020202090204" pitchFamily="34" charset="0"/>
                <a:cs typeface="Arial Bold Italic" panose="020B0704020202090204" pitchFamily="34" charset="0"/>
                <a:sym typeface="Arial Bold Italic" panose="020B0704020202090204" pitchFamily="34" charset="0"/>
              </a:rPr>
              <a:t>coarse clumps of granules aggregating into bundles from which platelets will bud off = “platelet forming fields” 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 MATURATION</a:t>
            </a:r>
            <a:br>
              <a:rPr lang="en-US" altLang="en-US" sz="4000" b="1" dirty="0"/>
            </a:br>
            <a:r>
              <a:rPr lang="en-US" altLang="en-US" sz="4000" b="1" dirty="0"/>
              <a:t>MATURE MEGAKARYOCYTE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89015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Also called Metamegakaryocyte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0-1% in BM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40-100 microns 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Nucleus – multinucleated, red/purple, coarse chromatin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N/C ratio – 2:1 – 1:1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No nucleoli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Cytoplasm – abundant, light blue to pink, with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	thrombocytes (platelets) budding off.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 MATURATION</a:t>
            </a:r>
            <a:br>
              <a:rPr lang="en-US" altLang="en-US" sz="4000" b="1" dirty="0"/>
            </a:br>
            <a:r>
              <a:rPr lang="en-US" altLang="en-US" sz="4000" b="1" dirty="0"/>
              <a:t>PLATELET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Also called mature </a:t>
            </a:r>
            <a:r>
              <a:rPr lang="en-US" altLang="en-US" sz="2800" dirty="0" err="1"/>
              <a:t>thromobocyte</a:t>
            </a:r>
            <a:endParaRPr lang="en-US" altLang="en-US" sz="2800" dirty="0"/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Disk Shape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2-3 microns diameter, 10 </a:t>
            </a:r>
            <a:r>
              <a:rPr lang="en-US" altLang="en-US" sz="2800" dirty="0" err="1"/>
              <a:t>fl</a:t>
            </a:r>
            <a:r>
              <a:rPr lang="en-US" altLang="en-US" sz="2800" dirty="0"/>
              <a:t> volume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&gt; 7 microns = GIANT PLATELET – results from accelerated production and maturation due to need.   Seen in Myeloproliferative disorders and May </a:t>
            </a:r>
            <a:r>
              <a:rPr lang="en-US" altLang="en-US" sz="2800" dirty="0" err="1"/>
              <a:t>Hegglin</a:t>
            </a:r>
            <a:r>
              <a:rPr lang="en-US" altLang="en-US" sz="2800" dirty="0"/>
              <a:t> 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Non-nucleated: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sz="24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Hyalomere</a:t>
            </a:r>
            <a:r>
              <a:rPr lang="en-US" altLang="en-US" sz="24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 = blue-grey background</a:t>
            </a:r>
            <a:endParaRPr lang="en-US" altLang="en-US" sz="2400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sz="24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Granulomere = bunch of granules in center </a:t>
            </a:r>
            <a:endParaRPr lang="en-US" altLang="en-US" sz="2400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MORPHOLOGICALLY ABNORMAL PLATELETS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/>
              <a:t>Megaloblastic- </a:t>
            </a:r>
            <a:r>
              <a:rPr lang="en-US" altLang="en-US" u="sng" dirty="0"/>
              <a:t>hyper</a:t>
            </a:r>
            <a:r>
              <a:rPr lang="en-US" altLang="en-US" dirty="0"/>
              <a:t>segmented nuclei with </a:t>
            </a:r>
            <a:r>
              <a:rPr lang="en-US" altLang="en-US" u="sng" dirty="0"/>
              <a:t>hypo</a:t>
            </a:r>
            <a:r>
              <a:rPr lang="en-US" altLang="en-US" dirty="0"/>
              <a:t>clumped chromatin =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asynchrony--&gt; nuclei and chromatin do not segment at the same pace (more nuclei than chromatin)</a:t>
            </a:r>
            <a:endParaRPr lang="en-US" altLang="en-US" dirty="0"/>
          </a:p>
          <a:p>
            <a:pPr>
              <a:buClr>
                <a:srgbClr val="000000"/>
              </a:buClr>
            </a:pPr>
            <a:r>
              <a:rPr lang="en-US" altLang="en-US" dirty="0"/>
              <a:t>Megaloblast</a:t>
            </a:r>
            <a:r>
              <a:rPr lang="en-US" altLang="en-US" u="sng" dirty="0"/>
              <a:t>oid </a:t>
            </a:r>
            <a:r>
              <a:rPr lang="en-US" altLang="en-US" dirty="0"/>
              <a:t>= </a:t>
            </a:r>
            <a:r>
              <a:rPr lang="en-US" altLang="en-US" u="sng" dirty="0"/>
              <a:t>hypo</a:t>
            </a:r>
            <a:r>
              <a:rPr lang="en-US" altLang="en-US" dirty="0"/>
              <a:t>segmented nuclei with </a:t>
            </a:r>
            <a:r>
              <a:rPr lang="en-US" altLang="en-US" u="sng" dirty="0"/>
              <a:t>hyper</a:t>
            </a:r>
            <a:r>
              <a:rPr lang="en-US" altLang="en-US" dirty="0"/>
              <a:t>clumped chromatin, uninucleate – dysplastic   (Myelodysplastic </a:t>
            </a:r>
            <a:r>
              <a:rPr lang="en-US" altLang="en-US" dirty="0" smtClean="0"/>
              <a:t>Syndrome, </a:t>
            </a:r>
            <a:r>
              <a:rPr lang="en-US" altLang="en-US" dirty="0"/>
              <a:t>CGL, chemotherapy)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(more chromatin, than nuclei)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IMPAIRED PLATELET FUNCTION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2793" y="12954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Quantitative vs Qualitative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Quantitative – more frequent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Decreased circulating platelets =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THROMBOCYTOPENIA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 Increased circulating platelets =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THROMBOCYTOSIS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Quality – platelet function abnormality –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THROMBOCYTHEMIA  and THROMBOSTHENIA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THROMBOCYTOPENIA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Def: &lt;100,000 platelets/mm3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u="sng" dirty="0"/>
              <a:t>Bleeding Time –</a:t>
            </a:r>
            <a:r>
              <a:rPr lang="en-US" altLang="en-US" sz="2800" dirty="0"/>
              <a:t> </a:t>
            </a:r>
            <a:r>
              <a:rPr lang="en-US" altLang="en-US" sz="2800" u="sng" dirty="0"/>
              <a:t>increases inversely with a decrease in platelets &lt; 100K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Note: patients with &lt;20,000 platelets/mm3 can bleed spontaneously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sz="2800" dirty="0"/>
              <a:t>Falsely or pseudo- </a:t>
            </a:r>
            <a:r>
              <a:rPr lang="en-US" altLang="en-US" sz="2800" dirty="0" smtClean="0"/>
              <a:t>thrombocytopenia:</a:t>
            </a:r>
            <a:endParaRPr lang="en-US" altLang="en-US" sz="2800" dirty="0"/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sz="2400" dirty="0"/>
              <a:t>Platelet clumps – poor mixing, certain medications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sz="2400" dirty="0"/>
              <a:t>Uneven distribution -poorly made smear 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sz="2400" dirty="0"/>
              <a:t>PLATELET SATELLITISM  = EDTA related, platelets sticking to the outer cell membrane of neutrophils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THROMBOCYTOPENIA…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Decreased platelet production</a:t>
            </a:r>
            <a:r>
              <a:rPr lang="en-US" altLang="en-US" sz="1800" dirty="0"/>
              <a:t> 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Acquired or hereditary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Aplasia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Infiltration of the BM (MF or Leukemia)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B12 deficiency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Increased consumption or destruction – underlying disease cases platelet destruction -&gt; thrombocytopenia</a:t>
            </a:r>
            <a:endParaRPr lang="en-US" altLang="en-US" sz="1800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TTP </a:t>
            </a:r>
            <a:r>
              <a:rPr lang="en-US" altLang="en-US" sz="1800" dirty="0"/>
              <a:t>= THROMBOTIC THROMBOCYTOPENIC PURPURA</a:t>
            </a:r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White clots – mostly platelets-arterial</a:t>
            </a:r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 err="1"/>
              <a:t>shistocytes</a:t>
            </a:r>
            <a:endParaRPr lang="en-US" altLang="en-US" sz="1800" dirty="0"/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Increased consumption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DIC</a:t>
            </a:r>
            <a:r>
              <a:rPr lang="en-US" altLang="en-US" sz="1800" dirty="0"/>
              <a:t> = DISSEMINATED INTRAVASCULAR COAGULATION</a:t>
            </a:r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Secondary to another disease process</a:t>
            </a:r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Systemic clot formation</a:t>
            </a:r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Results in consumption of platelets and coagulation factors</a:t>
            </a:r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Possibly </a:t>
            </a:r>
            <a:r>
              <a:rPr lang="en-US" altLang="en-US" sz="1800" dirty="0" err="1"/>
              <a:t>shistocytes</a:t>
            </a:r>
            <a:endParaRPr lang="en-US" altLang="en-US" sz="1800" dirty="0"/>
          </a:p>
          <a:p>
            <a:pPr marL="1182688" lvl="2"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Increased consumption</a:t>
            </a:r>
          </a:p>
          <a:p>
            <a:pPr marL="1182688" lvl="2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800" dirty="0"/>
          </a:p>
          <a:p>
            <a:pPr>
              <a:lnSpc>
                <a:spcPct val="80000"/>
              </a:lnSpc>
              <a:buClr>
                <a:srgbClr val="000000"/>
              </a:buClr>
            </a:pPr>
            <a:endParaRPr lang="en-US" altLang="en-US" sz="1800" dirty="0"/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800" dirty="0"/>
              <a:t>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MATURE PLATELETS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598" y="14478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/>
              <a:t>Description – only form normally in P.B.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Disk shaped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Non-nucleated cell structure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2 microns in diameter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10 femtoliters in volume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Formed in the Bone Marrow from GIANT POLYPLOID MEGAKARYOCYTES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Small blue-grey with red/purple </a:t>
            </a:r>
            <a:r>
              <a:rPr lang="en-US" altLang="en-US" dirty="0" smtClean="0"/>
              <a:t>granules.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THROMBOCYTOPENIA…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ITP= IMMUNOLOGIC THROMBOCYTOPENIA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800" dirty="0"/>
              <a:t>		 PURPURA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2400" dirty="0"/>
              <a:t>No longer “IDIOPATHIC”= unknown cause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2400" dirty="0"/>
              <a:t>Platelets coated with Ab and complement which marks them for destruction by macrophages primarily in the spleen i.e. AUTOMIMMUNE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2400" dirty="0"/>
              <a:t>Decreased platelets due to increased immune destruction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2400" dirty="0"/>
              <a:t>Disorder classified by mechanism of destruction (Immune vs Non-Immune)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2400" dirty="0"/>
              <a:t>Following a viral infection, the thrombocytopenia is transient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THROMBOCYTOPENIA…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/>
              <a:t>DRUG INDUCED – can be an immune response or complement destruction of platelets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Ex. Heparin/ heparin induced thrombocytopenia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(HIT</a:t>
            </a:r>
            <a:r>
              <a:rPr lang="en-US" altLang="en-US" dirty="0"/>
              <a:t>)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THROMBOCYTOPENIA…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sz="2800" dirty="0"/>
              <a:t>Abnormal distribution and dilution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sz="2400" dirty="0"/>
              <a:t>Dilution:</a:t>
            </a:r>
          </a:p>
          <a:p>
            <a:pPr marL="1182688" lvl="2">
              <a:buClr>
                <a:srgbClr val="000000"/>
              </a:buClr>
            </a:pPr>
            <a:r>
              <a:rPr lang="en-US" altLang="en-US" sz="2000" dirty="0"/>
              <a:t>Pregnancy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trimester </a:t>
            </a:r>
          </a:p>
          <a:p>
            <a:pPr marL="1182688" lvl="2">
              <a:buClr>
                <a:srgbClr val="000000"/>
              </a:buClr>
            </a:pPr>
            <a:r>
              <a:rPr lang="en-US" altLang="en-US" sz="2000" dirty="0"/>
              <a:t>Cirrhosis of the liver – alters fluid distribution thus platelets may </a:t>
            </a:r>
            <a:r>
              <a:rPr lang="en-US" altLang="en-US" sz="2000" dirty="0">
                <a:latin typeface="Arial Italic" panose="020B0604020202090204" pitchFamily="34" charset="0"/>
                <a:cs typeface="Arial Italic" panose="020B0604020202090204" pitchFamily="34" charset="0"/>
                <a:sym typeface="Arial Italic" panose="020B0604020202090204" pitchFamily="34" charset="0"/>
              </a:rPr>
              <a:t>look decreased </a:t>
            </a:r>
            <a:endParaRPr lang="en-US" altLang="en-US" sz="2000" dirty="0">
              <a:latin typeface="Arial Italic" panose="020B0604020202090204" pitchFamily="34" charset="0"/>
              <a:sym typeface="Arial Italic" panose="020B0604020202090204" pitchFamily="34" charset="0"/>
            </a:endParaRPr>
          </a:p>
          <a:p>
            <a:pPr marL="1182688" lvl="2">
              <a:buClr>
                <a:srgbClr val="000000"/>
              </a:buClr>
            </a:pPr>
            <a:r>
              <a:rPr lang="en-US" altLang="en-US" sz="2000" dirty="0"/>
              <a:t>Massive transfusion of packed </a:t>
            </a:r>
            <a:r>
              <a:rPr lang="en-US" altLang="en-US" sz="2000" dirty="0" err="1"/>
              <a:t>rbcs</a:t>
            </a:r>
            <a:r>
              <a:rPr lang="en-US" altLang="en-US" sz="2000" dirty="0"/>
              <a:t>/FFP – adds </a:t>
            </a:r>
            <a:r>
              <a:rPr lang="en-US" altLang="en-US" sz="2000" dirty="0" err="1"/>
              <a:t>rbc</a:t>
            </a:r>
            <a:r>
              <a:rPr lang="en-US" altLang="en-US" sz="2000" dirty="0"/>
              <a:t> volume/plasma  but not platelets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sz="2400" dirty="0"/>
              <a:t>Distribution:</a:t>
            </a:r>
          </a:p>
          <a:p>
            <a:pPr marL="1182688" lvl="2">
              <a:buClr>
                <a:srgbClr val="000000"/>
              </a:buClr>
            </a:pPr>
            <a:r>
              <a:rPr lang="en-US" altLang="en-US" sz="2000" dirty="0"/>
              <a:t>SPLENOMEGALY – large spleen because it sequesters/pools more than the normal 1/3 of the platelets.</a:t>
            </a:r>
          </a:p>
          <a:p>
            <a:pPr marL="1182688" lvl="2">
              <a:buFont typeface="Arial" panose="020B0604020202020204" pitchFamily="34" charset="0"/>
              <a:buNone/>
            </a:pPr>
            <a:r>
              <a:rPr lang="en-US" altLang="en-US" sz="2000" dirty="0"/>
              <a:t>    ------------------------------------------------------------------</a:t>
            </a:r>
          </a:p>
          <a:p>
            <a:pPr marL="1182688" lvl="2">
              <a:buClr>
                <a:srgbClr val="000000"/>
              </a:buClr>
            </a:pPr>
            <a:r>
              <a:rPr lang="en-US" altLang="en-US" sz="2000" dirty="0"/>
              <a:t>REFRACTORY THROMBOCYTOPENIA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ln/>
        </p:spPr>
        <p:txBody>
          <a:bodyPr rIns="132080"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Def: &gt; 450,000 platelets/mm3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REACTIVE THROMBOCYTOSIS</a:t>
            </a:r>
            <a:r>
              <a:rPr lang="en-US" altLang="en-US" dirty="0"/>
              <a:t> = normal, healthy response to blood loss i.e.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Splenic pool released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BM releases most mature platelets available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BM increases platelet production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BENIGN 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Asymptomatic</a:t>
            </a:r>
          </a:p>
          <a:p>
            <a:pPr marL="782638" lvl="1">
              <a:lnSpc>
                <a:spcPct val="90000"/>
              </a:lnSpc>
              <a:buClr>
                <a:srgbClr val="000000"/>
              </a:buClr>
            </a:pPr>
            <a:r>
              <a:rPr lang="en-US" altLang="en-US" dirty="0"/>
              <a:t>Normal Platelet Function Tests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THROMBOCYTOSIS…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Causes of Reactive Thrombocytosis</a:t>
            </a:r>
            <a:r>
              <a:rPr lang="en-US" altLang="en-US" dirty="0"/>
              <a:t>: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Hemorrhage, trauma, </a:t>
            </a:r>
            <a:r>
              <a:rPr lang="en-US" altLang="en-US" dirty="0" err="1"/>
              <a:t>postsurgery</a:t>
            </a:r>
            <a:r>
              <a:rPr lang="en-US" altLang="en-US" dirty="0"/>
              <a:t>, malignancy, chronic infections, chronic iron deficiency, connective tissue disease such as Rheumatoid Arthritis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Giant platelets – often inverse relation between the size of the platelet and the platelet count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Reactive </a:t>
            </a:r>
            <a:r>
              <a:rPr lang="en-US" altLang="en-US" u="sng" dirty="0">
                <a:latin typeface="Arial Italic" panose="020B0604020202090204" pitchFamily="34" charset="0"/>
                <a:cs typeface="Arial Italic" panose="020B0604020202090204" pitchFamily="34" charset="0"/>
                <a:sym typeface="Arial Italic" panose="020B0604020202090204" pitchFamily="34" charset="0"/>
              </a:rPr>
              <a:t>rarely &gt; 1 million</a:t>
            </a:r>
            <a:endParaRPr lang="en-US" altLang="en-US" u="sng" dirty="0">
              <a:latin typeface="Arial Italic" panose="020B0604020202090204" pitchFamily="34" charset="0"/>
              <a:sym typeface="Arial Italic" panose="020B060402020209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/>
              <a:t>THROMBOCYTOSIS…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MYELOPROLIFERATIVE DISEASES</a:t>
            </a:r>
            <a:r>
              <a:rPr lang="en-US" altLang="en-US" dirty="0"/>
              <a:t> – increases in rbcs, wbcs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, and</a:t>
            </a:r>
            <a:r>
              <a:rPr lang="en-US" altLang="en-US" dirty="0"/>
              <a:t> platelets 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NEOPLASTIC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 marL="782638" lvl="1">
              <a:buClr>
                <a:srgbClr val="000000"/>
              </a:buClr>
            </a:pPr>
            <a:r>
              <a:rPr lang="en-US" altLang="en-US" u="sng" dirty="0">
                <a:latin typeface="Arial Italic" panose="020B0604020202090204" pitchFamily="34" charset="0"/>
                <a:cs typeface="Arial Italic" panose="020B0604020202090204" pitchFamily="34" charset="0"/>
                <a:sym typeface="Arial Italic" panose="020B0604020202090204" pitchFamily="34" charset="0"/>
              </a:rPr>
              <a:t>Often &gt; 1 million </a:t>
            </a:r>
            <a:r>
              <a:rPr lang="en-US" altLang="en-US" dirty="0"/>
              <a:t>especially ESSENTIAL THROMOCYTHEMIA (ET) which is uncontrolled proliferation of megakaryocytes and platelets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THROMBOCYTOSIS…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ACUTE MEGAKARYOCTYIC LEUKEMIA</a:t>
            </a:r>
            <a:r>
              <a:rPr lang="en-US" altLang="en-US" dirty="0"/>
              <a:t> (FAB F7) – rare NEOPLASTIC</a:t>
            </a:r>
          </a:p>
          <a:p>
            <a:pPr>
              <a:buClr>
                <a:srgbClr val="000000"/>
              </a:buClr>
            </a:pPr>
            <a:endParaRPr lang="en-US" altLang="en-US" dirty="0"/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POST SPLENECTOMY</a:t>
            </a:r>
            <a:r>
              <a:rPr lang="en-US" altLang="en-US" dirty="0"/>
              <a:t> – since 1/3 of platelets are normally sequestered by the spleen, if the spleen is removed the platelet count will go up by 1/3 – abnormal distribution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QUALITATIVELY ABNORMAL PLATELETS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/>
              <a:t>Much less common than quantitative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>
                <a:cs typeface="Arial Bold" panose="020B0704020202020204" pitchFamily="34" charset="0"/>
                <a:sym typeface="Arial Bold" panose="020B0704020202020204" pitchFamily="34" charset="0"/>
              </a:rPr>
              <a:t>Hereditary</a:t>
            </a:r>
            <a:r>
              <a:rPr lang="en-US" altLang="en-US" sz="1800" dirty="0"/>
              <a:t> 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Platelet type Von </a:t>
            </a:r>
            <a:r>
              <a:rPr lang="en-US" altLang="en-US" sz="1600" dirty="0" err="1"/>
              <a:t>Willebrand’s</a:t>
            </a:r>
            <a:r>
              <a:rPr lang="en-US" altLang="en-US" sz="1600" dirty="0"/>
              <a:t> – adhesion, BT, platelet aggregation abnormal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THROMBASTHENIA (Glanzmann’s disease) – platelet </a:t>
            </a:r>
            <a:r>
              <a:rPr lang="en-US" altLang="en-US" sz="1600" dirty="0" smtClean="0"/>
              <a:t>function is </a:t>
            </a:r>
            <a:r>
              <a:rPr lang="en-US" altLang="en-US" sz="1600" dirty="0"/>
              <a:t>abnormal (platelet </a:t>
            </a:r>
            <a:r>
              <a:rPr lang="en-US" altLang="en-US" sz="1600" dirty="0" smtClean="0"/>
              <a:t>aggregation </a:t>
            </a:r>
            <a:r>
              <a:rPr lang="en-US" altLang="en-US" sz="1600" dirty="0"/>
              <a:t>and clot retraction abnormal) but platelet # is normal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BERNARD-SOULIER SYNDROME – abnormal platelet aggregation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STORAGE POOL DISEASE = GRAY PLATELET SYNDROME </a:t>
            </a:r>
            <a:r>
              <a:rPr lang="en-US" altLang="en-US" sz="1600" dirty="0" err="1"/>
              <a:t>ie</a:t>
            </a:r>
            <a:r>
              <a:rPr lang="en-US" altLang="en-US" sz="1600" dirty="0"/>
              <a:t> no granules and abnormal platelet aggregation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1800" dirty="0">
                <a:cs typeface="Arial Bold" panose="020B0704020202020204" pitchFamily="34" charset="0"/>
                <a:sym typeface="Arial Bold" panose="020B0704020202020204" pitchFamily="34" charset="0"/>
              </a:rPr>
              <a:t>Acquired</a:t>
            </a:r>
            <a:endParaRPr lang="en-US" altLang="en-US" sz="1800" dirty="0">
              <a:cs typeface="ヒラギノ角ゴ ProN W6" charset="0"/>
              <a:sym typeface="Arial Bold" panose="020B0704020202020204" pitchFamily="34" charset="0"/>
            </a:endParaRP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Aspirin ingestion -&gt; deficient aggregation 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Hyperglobulinemia 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Secondary to Myeloproliferative disorders 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Uremia – secondary to kidney failure </a:t>
            </a:r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Chemical toxicity – high </a:t>
            </a:r>
            <a:r>
              <a:rPr lang="en-US" altLang="en-US" sz="1600" dirty="0" err="1"/>
              <a:t>conc</a:t>
            </a:r>
            <a:r>
              <a:rPr lang="en-US" altLang="en-US" sz="1600" dirty="0"/>
              <a:t> heparin, alcohol, </a:t>
            </a:r>
            <a:r>
              <a:rPr lang="en-US" altLang="en-US" sz="1600" dirty="0" err="1"/>
              <a:t>xray</a:t>
            </a:r>
            <a:r>
              <a:rPr lang="en-US" altLang="en-US" sz="1600" dirty="0"/>
              <a:t> contrast media, </a:t>
            </a:r>
            <a:r>
              <a:rPr lang="en-US" altLang="en-US" sz="1600" dirty="0" err="1"/>
              <a:t>dextrans</a:t>
            </a:r>
            <a:endParaRPr lang="en-US" altLang="en-US" sz="1600" dirty="0"/>
          </a:p>
          <a:p>
            <a:pPr marL="782638" lvl="1">
              <a:lnSpc>
                <a:spcPct val="80000"/>
              </a:lnSpc>
              <a:buClr>
                <a:srgbClr val="000000"/>
              </a:buClr>
            </a:pPr>
            <a:r>
              <a:rPr lang="en-US" altLang="en-US" sz="1600" dirty="0"/>
              <a:t>List of medications affect platelets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8801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/>
          </p:cNvSpPr>
          <p:nvPr/>
        </p:nvSpPr>
        <p:spPr bwMode="auto">
          <a:xfrm>
            <a:off x="6400800" y="2362200"/>
            <a:ext cx="2451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50"/>
              </a:spcBef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Pathological Thrombocytes (platelets)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Thrombocytes – II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Laboratory Hematology</a:t>
            </a:r>
          </a:p>
        </p:txBody>
      </p:sp>
    </p:spTree>
    <p:extLst>
      <p:ext uri="{BB962C8B-B14F-4D97-AF65-F5344CB8AC3E}">
        <p14:creationId xmlns:p14="http://schemas.microsoft.com/office/powerpoint/2010/main" val="20166169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06" y="2133600"/>
            <a:ext cx="3976688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/>
          </p:cNvSpPr>
          <p:nvPr/>
        </p:nvSpPr>
        <p:spPr bwMode="auto">
          <a:xfrm>
            <a:off x="2667000" y="838200"/>
            <a:ext cx="3746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50"/>
              </a:spcBef>
            </a:pPr>
            <a:r>
              <a:rPr lang="en-US" altLang="en-US" sz="1800" dirty="0">
                <a:latin typeface="+mn-lt"/>
                <a:cs typeface="Arial Bold" panose="020B0704020202020204" pitchFamily="34" charset="0"/>
                <a:sym typeface="Arial Bold" panose="020B0704020202020204" pitchFamily="34" charset="0"/>
              </a:rPr>
              <a:t>MATURE PLATELETS (THROMBOCYTES)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Manual Platelet Counting</a:t>
            </a:r>
            <a:endParaRPr lang="en-US" altLang="en-US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257800"/>
          </a:xfrm>
          <a:ln/>
        </p:spPr>
        <p:txBody>
          <a:bodyPr rIns="132080"/>
          <a:lstStyle/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Specimen – EDTA </a:t>
            </a:r>
            <a:r>
              <a:rPr lang="en-US" altLang="en-US" sz="1600" dirty="0" smtClean="0"/>
              <a:t>(lavender </a:t>
            </a:r>
            <a:r>
              <a:rPr lang="en-US" altLang="en-US" sz="1600" dirty="0"/>
              <a:t>top)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Diluting fluid – Ammonium Oxalate, a Rees-</a:t>
            </a:r>
            <a:r>
              <a:rPr lang="en-US" altLang="en-US" sz="1600" dirty="0" err="1"/>
              <a:t>Eker</a:t>
            </a:r>
            <a:r>
              <a:rPr lang="en-US" altLang="en-US" sz="1600" dirty="0"/>
              <a:t> fluid (platelets remain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unaltered while rbcs are lysed)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Dilution = 1:100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RBC </a:t>
            </a:r>
            <a:r>
              <a:rPr lang="en-US" altLang="en-US" sz="1600" dirty="0" err="1"/>
              <a:t>Thoma</a:t>
            </a:r>
            <a:r>
              <a:rPr lang="en-US" altLang="en-US" sz="1600" dirty="0"/>
              <a:t> pipette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Platelet UNOPETTES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Hemocytometer (Improved Neubauer)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Basic math skills assumed (It is assumed that you are able to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add/subtract/multiply/divide fractions/decimals/percentages)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Areas of hemocytometer – 9 </a:t>
            </a:r>
            <a:r>
              <a:rPr lang="en-US" altLang="en-US" sz="1600" dirty="0" err="1"/>
              <a:t>lg</a:t>
            </a:r>
            <a:r>
              <a:rPr lang="en-US" altLang="en-US" sz="1600" dirty="0"/>
              <a:t> squares, each 1mm x1mm x.1mm deep = 9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mm3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Large center square subdivided into 25 small squares, each of which is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0.2mmx0.2mmx0.1 deep = .004mm3. This is area of choice for manual platelet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counting.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Hemocytometer charged and placed in a MOISTURE CHAMBER for at least 10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minutes to allow platelets to settle down on the surface for accurate counting in 1 plane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of </a:t>
            </a:r>
            <a:r>
              <a:rPr lang="en-US" altLang="en-US" sz="1600" dirty="0" smtClean="0"/>
              <a:t>focus.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9533164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Diluting Methods</a:t>
            </a:r>
            <a:endParaRPr lang="en-US" alt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250794" cy="4420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58616"/>
            <a:ext cx="6250794" cy="6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0304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Diluting Methods</a:t>
            </a:r>
            <a:endParaRPr lang="en-US" alt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28" y="1447800"/>
            <a:ext cx="5906143" cy="47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9438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Manual Platelet Counting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Microscopy</a:t>
            </a:r>
            <a:endParaRPr lang="en-US" altLang="en-US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09" y="1676400"/>
            <a:ext cx="8229600" cy="5257800"/>
          </a:xfrm>
          <a:ln/>
        </p:spPr>
        <p:txBody>
          <a:bodyPr rIns="132080"/>
          <a:lstStyle/>
          <a:p>
            <a:r>
              <a:rPr lang="en-US" sz="2400" b="1" dirty="0">
                <a:solidFill>
                  <a:srgbClr val="000000"/>
                </a:solidFill>
              </a:rPr>
              <a:t>LIGHT MICROSCOPE </a:t>
            </a:r>
            <a:r>
              <a:rPr lang="en-US" sz="2400" dirty="0">
                <a:solidFill>
                  <a:srgbClr val="000000"/>
                </a:solidFill>
              </a:rPr>
              <a:t>– difficult to </a:t>
            </a:r>
            <a:r>
              <a:rPr lang="en-US" sz="2400" dirty="0" smtClean="0">
                <a:solidFill>
                  <a:srgbClr val="000000"/>
                </a:solidFill>
              </a:rPr>
              <a:t>differentiate debris </a:t>
            </a:r>
            <a:r>
              <a:rPr lang="en-US" sz="2400" dirty="0">
                <a:solidFill>
                  <a:srgbClr val="000000"/>
                </a:solidFill>
              </a:rPr>
              <a:t>from platelets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PHASE MICROSCOPE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 smtClean="0">
                <a:solidFill>
                  <a:srgbClr val="000000"/>
                </a:solidFill>
              </a:rPr>
              <a:t>Brecker</a:t>
            </a:r>
            <a:r>
              <a:rPr lang="en-US" sz="2400" dirty="0" smtClean="0">
                <a:solidFill>
                  <a:srgbClr val="000000"/>
                </a:solidFill>
              </a:rPr>
              <a:t>-Cronkite allows </a:t>
            </a:r>
            <a:r>
              <a:rPr lang="en-US" sz="2400" dirty="0">
                <a:solidFill>
                  <a:srgbClr val="000000"/>
                </a:solidFill>
              </a:rPr>
              <a:t>unstained objects invisible under </a:t>
            </a:r>
            <a:r>
              <a:rPr lang="en-US" sz="2400" dirty="0" smtClean="0">
                <a:solidFill>
                  <a:srgbClr val="000000"/>
                </a:solidFill>
              </a:rPr>
              <a:t>bright light </a:t>
            </a:r>
            <a:r>
              <a:rPr lang="en-US" sz="2400" dirty="0">
                <a:solidFill>
                  <a:srgbClr val="000000"/>
                </a:solidFill>
              </a:rPr>
              <a:t>such as platelets, to be seen.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Slight differences in thickness and </a:t>
            </a:r>
            <a:r>
              <a:rPr lang="en-US" sz="2400" dirty="0" smtClean="0">
                <a:solidFill>
                  <a:srgbClr val="000000"/>
                </a:solidFill>
              </a:rPr>
              <a:t>refractive index </a:t>
            </a:r>
            <a:r>
              <a:rPr lang="en-US" sz="2400" dirty="0">
                <a:solidFill>
                  <a:srgbClr val="000000"/>
                </a:solidFill>
              </a:rPr>
              <a:t>is converted into intensity or </a:t>
            </a:r>
            <a:r>
              <a:rPr lang="en-US" sz="2400" dirty="0" smtClean="0">
                <a:solidFill>
                  <a:srgbClr val="000000"/>
                </a:solidFill>
              </a:rPr>
              <a:t>brightness differences </a:t>
            </a:r>
            <a:r>
              <a:rPr lang="en-US" sz="2400" dirty="0">
                <a:solidFill>
                  <a:srgbClr val="000000"/>
                </a:solidFill>
              </a:rPr>
              <a:t>that are detectable by the eye.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Depending on the equipment used, the </a:t>
            </a:r>
            <a:r>
              <a:rPr lang="en-US" sz="2400" dirty="0" smtClean="0">
                <a:solidFill>
                  <a:srgbClr val="000000"/>
                </a:solidFill>
              </a:rPr>
              <a:t>object appears </a:t>
            </a:r>
            <a:r>
              <a:rPr lang="en-US" sz="2400" dirty="0">
                <a:solidFill>
                  <a:srgbClr val="000000"/>
                </a:solidFill>
              </a:rPr>
              <a:t>either </a:t>
            </a:r>
            <a:r>
              <a:rPr lang="en-US" sz="2400" dirty="0">
                <a:solidFill>
                  <a:srgbClr val="9BCD00"/>
                </a:solidFill>
              </a:rPr>
              <a:t>bright against a dark </a:t>
            </a:r>
            <a:r>
              <a:rPr lang="en-US" sz="2400" dirty="0" smtClean="0">
                <a:solidFill>
                  <a:srgbClr val="9BCD00"/>
                </a:solidFill>
              </a:rPr>
              <a:t>background (</a:t>
            </a:r>
            <a:r>
              <a:rPr lang="en-US" sz="2400" b="1" dirty="0" smtClean="0">
                <a:solidFill>
                  <a:srgbClr val="9BCD00"/>
                </a:solidFill>
              </a:rPr>
              <a:t>DARK </a:t>
            </a:r>
            <a:r>
              <a:rPr lang="en-US" sz="2400" b="1" dirty="0">
                <a:solidFill>
                  <a:srgbClr val="9BCD00"/>
                </a:solidFill>
              </a:rPr>
              <a:t>PHASE</a:t>
            </a:r>
            <a:r>
              <a:rPr lang="en-US" sz="2400" dirty="0">
                <a:solidFill>
                  <a:srgbClr val="9BCD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</a:rPr>
              <a:t>OR </a:t>
            </a:r>
            <a:r>
              <a:rPr lang="en-US" sz="2400" dirty="0">
                <a:solidFill>
                  <a:srgbClr val="33339B"/>
                </a:solidFill>
              </a:rPr>
              <a:t>dark against a </a:t>
            </a:r>
            <a:r>
              <a:rPr lang="en-US" sz="2400" dirty="0" smtClean="0">
                <a:solidFill>
                  <a:srgbClr val="33339B"/>
                </a:solidFill>
              </a:rPr>
              <a:t>bright background </a:t>
            </a:r>
            <a:r>
              <a:rPr lang="en-US" sz="2400" dirty="0">
                <a:solidFill>
                  <a:srgbClr val="33339B"/>
                </a:solidFill>
              </a:rPr>
              <a:t>(</a:t>
            </a:r>
            <a:r>
              <a:rPr lang="en-US" sz="2400" b="1" dirty="0">
                <a:solidFill>
                  <a:srgbClr val="33339B"/>
                </a:solidFill>
              </a:rPr>
              <a:t>LIGHT PHASE</a:t>
            </a:r>
            <a:r>
              <a:rPr lang="en-US" sz="2400" dirty="0">
                <a:solidFill>
                  <a:srgbClr val="33339B"/>
                </a:solidFill>
              </a:rPr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340853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PLATELETS UNDER DARK</a:t>
            </a:r>
            <a:br>
              <a:rPr lang="en-US" altLang="en-US" sz="4000" b="1" dirty="0"/>
            </a:br>
            <a:r>
              <a:rPr lang="en-US" altLang="en-US" sz="4000" b="1" dirty="0"/>
              <a:t>PHASE MICROSCOPE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09" y="1676400"/>
            <a:ext cx="8229600" cy="5257800"/>
          </a:xfrm>
          <a:ln/>
        </p:spPr>
        <p:txBody>
          <a:bodyPr rIns="132080"/>
          <a:lstStyle/>
          <a:p>
            <a:r>
              <a:rPr lang="en-US" sz="2000" b="1" dirty="0"/>
              <a:t>DARK PHASE </a:t>
            </a:r>
            <a:r>
              <a:rPr lang="en-US" sz="2000" dirty="0"/>
              <a:t>– platelets are dense, round, oval bodies</a:t>
            </a:r>
          </a:p>
          <a:p>
            <a:r>
              <a:rPr lang="en-US" sz="2000" dirty="0"/>
              <a:t>– light object against a dark background</a:t>
            </a:r>
          </a:p>
          <a:p>
            <a:r>
              <a:rPr lang="en-US" sz="2000" dirty="0"/>
              <a:t>– Halo</a:t>
            </a:r>
          </a:p>
          <a:p>
            <a:r>
              <a:rPr lang="en-US" sz="2000" dirty="0"/>
              <a:t>– Brownian movement</a:t>
            </a:r>
          </a:p>
          <a:p>
            <a:r>
              <a:rPr lang="en-US" sz="2000" dirty="0"/>
              <a:t>– RBC stroma – ghosts in background</a:t>
            </a:r>
          </a:p>
          <a:p>
            <a:r>
              <a:rPr lang="en-US" sz="2000" dirty="0"/>
              <a:t>– Debris highly </a:t>
            </a:r>
            <a:r>
              <a:rPr lang="en-US" sz="2000" dirty="0" smtClean="0"/>
              <a:t>refractive </a:t>
            </a:r>
            <a:r>
              <a:rPr lang="en-US" sz="2000" dirty="0"/>
              <a:t>and irregular in shape and can </a:t>
            </a:r>
            <a:r>
              <a:rPr lang="en-US" sz="2000" dirty="0" smtClean="0"/>
              <a:t>mimic platelets</a:t>
            </a:r>
            <a:endParaRPr lang="en-US" sz="2000" dirty="0"/>
          </a:p>
          <a:p>
            <a:r>
              <a:rPr lang="en-US" sz="2000" dirty="0"/>
              <a:t>– Air bubbles can mimic platelets also</a:t>
            </a:r>
          </a:p>
          <a:p>
            <a:r>
              <a:rPr lang="en-US" sz="2000" dirty="0"/>
              <a:t>– </a:t>
            </a:r>
            <a:r>
              <a:rPr lang="en-US" sz="2000" b="1" dirty="0"/>
              <a:t>Debris and Air bubbles change size as focus up and down</a:t>
            </a:r>
          </a:p>
          <a:p>
            <a:r>
              <a:rPr lang="en-US" sz="2000" b="1" dirty="0"/>
              <a:t>but platelets do not</a:t>
            </a:r>
          </a:p>
          <a:p>
            <a:r>
              <a:rPr lang="en-US" sz="2000" dirty="0"/>
              <a:t>– Bacteria will demonstrate DIRECTIONAL movement and are</a:t>
            </a:r>
          </a:p>
          <a:p>
            <a:r>
              <a:rPr lang="en-US" sz="2000" dirty="0"/>
              <a:t>generally smaller than platelets.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126873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MANUAL PLATELETS – OTHER</a:t>
            </a:r>
            <a:br>
              <a:rPr lang="en-US" altLang="en-US" sz="4000" b="1" dirty="0"/>
            </a:br>
            <a:r>
              <a:rPr lang="en-US" altLang="en-US" sz="4000" b="1" dirty="0"/>
              <a:t>CONSIDERATIONS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08" y="1676400"/>
            <a:ext cx="8388991" cy="4419600"/>
          </a:xfrm>
          <a:ln/>
        </p:spPr>
        <p:txBody>
          <a:bodyPr rIns="132080"/>
          <a:lstStyle/>
          <a:p>
            <a:pPr marL="39688" indent="0">
              <a:buNone/>
            </a:pPr>
            <a:r>
              <a:rPr lang="en-US" altLang="en-US" sz="2800" dirty="0"/>
              <a:t>• FLUID contamination - generally refrigerated </a:t>
            </a:r>
            <a:r>
              <a:rPr lang="en-US" altLang="en-US" sz="2800" dirty="0" smtClean="0"/>
              <a:t>or airtight </a:t>
            </a:r>
            <a:r>
              <a:rPr lang="en-US" altLang="en-US" sz="2800" dirty="0"/>
              <a:t>containers to prevent </a:t>
            </a:r>
            <a:r>
              <a:rPr lang="en-US" altLang="en-US" sz="2800" dirty="0" smtClean="0"/>
              <a:t>interfering contamination</a:t>
            </a:r>
            <a:endParaRPr lang="en-US" altLang="en-US" sz="2800" dirty="0"/>
          </a:p>
          <a:p>
            <a:pPr marL="39688" indent="0">
              <a:buNone/>
            </a:pPr>
            <a:r>
              <a:rPr lang="en-US" altLang="en-US" sz="2800" dirty="0"/>
              <a:t>• DUST</a:t>
            </a:r>
          </a:p>
          <a:p>
            <a:pPr marL="39688" indent="0">
              <a:buNone/>
            </a:pPr>
            <a:r>
              <a:rPr lang="en-US" altLang="en-US" sz="2800" dirty="0"/>
              <a:t>• FINGER OILS</a:t>
            </a:r>
          </a:p>
          <a:p>
            <a:pPr marL="39688" indent="0">
              <a:buNone/>
            </a:pPr>
            <a:r>
              <a:rPr lang="en-US" altLang="en-US" sz="2800" dirty="0"/>
              <a:t>• FINGERSTICK SPECIMEN = least </a:t>
            </a:r>
            <a:r>
              <a:rPr lang="en-US" altLang="en-US" sz="2800" dirty="0" smtClean="0"/>
              <a:t>desirable (adhesion </a:t>
            </a:r>
            <a:r>
              <a:rPr lang="en-US" altLang="en-US" sz="2800" dirty="0"/>
              <a:t>and aggregation); need knowledge </a:t>
            </a:r>
            <a:r>
              <a:rPr lang="en-US" altLang="en-US" sz="2800" dirty="0" smtClean="0"/>
              <a:t>of platelet </a:t>
            </a:r>
            <a:r>
              <a:rPr lang="en-US" altLang="en-US" sz="2800" dirty="0"/>
              <a:t>plug formation</a:t>
            </a:r>
          </a:p>
          <a:p>
            <a:pPr marL="39688" indent="0">
              <a:buNone/>
            </a:pPr>
            <a:r>
              <a:rPr lang="en-US" altLang="en-US" sz="2800" dirty="0"/>
              <a:t>– </a:t>
            </a:r>
            <a:r>
              <a:rPr lang="en-US" altLang="en-US" sz="2800" dirty="0" err="1"/>
              <a:t>Thoma</a:t>
            </a:r>
            <a:r>
              <a:rPr lang="en-US" altLang="en-US" sz="2800" dirty="0"/>
              <a:t> pipette</a:t>
            </a:r>
          </a:p>
          <a:p>
            <a:pPr marL="39688" indent="0">
              <a:buNone/>
            </a:pPr>
            <a:r>
              <a:rPr lang="en-US" altLang="en-US" sz="2800" dirty="0"/>
              <a:t>– Unopette</a:t>
            </a:r>
          </a:p>
        </p:txBody>
      </p:sp>
    </p:spTree>
    <p:extLst>
      <p:ext uri="{BB962C8B-B14F-4D97-AF65-F5344CB8AC3E}">
        <p14:creationId xmlns:p14="http://schemas.microsoft.com/office/powerpoint/2010/main" val="269533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MANUAL PLATELETS – OTHER</a:t>
            </a:r>
            <a:br>
              <a:rPr lang="en-US" altLang="en-US" sz="4000" b="1" dirty="0"/>
            </a:br>
            <a:r>
              <a:rPr lang="en-US" altLang="en-US" sz="4000" b="1" dirty="0"/>
              <a:t>CONSIDERATIONS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010400" cy="52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8768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PLATELETS – OTHER</a:t>
            </a:r>
            <a:br>
              <a:rPr lang="en-US" altLang="en-US" sz="4000" b="1" dirty="0"/>
            </a:br>
            <a:r>
              <a:rPr lang="en-US" altLang="en-US" sz="4000" b="1" dirty="0" smtClean="0"/>
              <a:t>CONSIDERATIONS</a:t>
            </a:r>
            <a:br>
              <a:rPr lang="en-US" altLang="en-US" sz="4000" b="1" dirty="0" smtClean="0"/>
            </a:br>
            <a:r>
              <a:rPr lang="en-US" altLang="en-US" sz="1800" b="1" dirty="0" smtClean="0"/>
              <a:t>The Neubauer Hemocytometer</a:t>
            </a:r>
            <a:endParaRPr lang="en-US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62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0423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endParaRPr lang="en-US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</a:rPr>
              <a:t>• Counts on both sides of </a:t>
            </a:r>
            <a:r>
              <a:rPr lang="en-US" sz="3200" dirty="0" smtClean="0">
                <a:latin typeface="+mn-lt"/>
              </a:rPr>
              <a:t>Hemocytometer should </a:t>
            </a:r>
            <a:r>
              <a:rPr lang="en-US" sz="3200" dirty="0">
                <a:latin typeface="+mn-lt"/>
              </a:rPr>
              <a:t>agree within 10</a:t>
            </a:r>
            <a:r>
              <a:rPr lang="en-US" sz="3200" dirty="0" smtClean="0">
                <a:latin typeface="+mn-lt"/>
              </a:rPr>
              <a:t>%.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• Normal Range 150,000- 450,000/</a:t>
            </a:r>
            <a:r>
              <a:rPr lang="en-US" sz="3200" dirty="0" err="1">
                <a:latin typeface="+mn-lt"/>
              </a:rPr>
              <a:t>ul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or /mm3 </a:t>
            </a:r>
            <a:r>
              <a:rPr lang="en-US" sz="3200" dirty="0">
                <a:latin typeface="+mn-lt"/>
              </a:rPr>
              <a:t>or 150-450 K/</a:t>
            </a:r>
            <a:r>
              <a:rPr lang="en-US" sz="3200" dirty="0" err="1">
                <a:latin typeface="+mn-lt"/>
              </a:rPr>
              <a:t>ul</a:t>
            </a:r>
            <a:r>
              <a:rPr lang="en-US" sz="3200" dirty="0">
                <a:latin typeface="+mn-lt"/>
              </a:rPr>
              <a:t> or /</a:t>
            </a:r>
            <a:r>
              <a:rPr lang="en-US" sz="3200" dirty="0" smtClean="0">
                <a:latin typeface="+mn-lt"/>
              </a:rPr>
              <a:t>mm3.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• Manual platelet counts compared </a:t>
            </a:r>
            <a:r>
              <a:rPr lang="en-US" sz="3200" dirty="0" smtClean="0">
                <a:latin typeface="+mn-lt"/>
              </a:rPr>
              <a:t>with smear estimate.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• The CV for most manual platelet counts </a:t>
            </a:r>
            <a:r>
              <a:rPr lang="en-US" sz="3200" dirty="0" smtClean="0">
                <a:latin typeface="+mn-lt"/>
              </a:rPr>
              <a:t>is 22</a:t>
            </a:r>
            <a:r>
              <a:rPr lang="en-US" sz="3200" dirty="0">
                <a:latin typeface="+mn-lt"/>
              </a:rPr>
              <a:t>% which is </a:t>
            </a:r>
            <a:r>
              <a:rPr lang="en-US" sz="3200" dirty="0" smtClean="0">
                <a:latin typeface="+mn-lt"/>
              </a:rPr>
              <a:t>high.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37929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endParaRPr lang="en-US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• EDTA is diluent of choice but beware of SATELLITOSIS/</a:t>
            </a:r>
          </a:p>
          <a:p>
            <a:r>
              <a:rPr lang="en-US" sz="2400" dirty="0">
                <a:latin typeface="+mn-lt"/>
              </a:rPr>
              <a:t>CLUMPING</a:t>
            </a:r>
          </a:p>
          <a:p>
            <a:pPr lvl="1"/>
            <a:r>
              <a:rPr lang="en-US" sz="2400" dirty="0">
                <a:latin typeface="+mn-lt"/>
              </a:rPr>
              <a:t>– If clumping is </a:t>
            </a:r>
            <a:r>
              <a:rPr lang="en-US" sz="2400" dirty="0" smtClean="0">
                <a:latin typeface="+mn-lt"/>
              </a:rPr>
              <a:t>consistently </a:t>
            </a:r>
            <a:r>
              <a:rPr lang="en-US" sz="2400" dirty="0">
                <a:latin typeface="+mn-lt"/>
              </a:rPr>
              <a:t>present because of medication </a:t>
            </a:r>
            <a:r>
              <a:rPr lang="en-US" sz="2400" dirty="0" smtClean="0">
                <a:latin typeface="+mn-lt"/>
              </a:rPr>
              <a:t>or medical </a:t>
            </a:r>
            <a:r>
              <a:rPr lang="en-US" sz="2400" dirty="0">
                <a:latin typeface="+mn-lt"/>
              </a:rPr>
              <a:t>condition, use a blue top tube (citrate) but add </a:t>
            </a:r>
            <a:r>
              <a:rPr lang="en-US" sz="2400" dirty="0" smtClean="0">
                <a:latin typeface="+mn-lt"/>
              </a:rPr>
              <a:t>10% because </a:t>
            </a:r>
            <a:r>
              <a:rPr lang="en-US" sz="2400" dirty="0">
                <a:latin typeface="+mn-lt"/>
              </a:rPr>
              <a:t>of the 1/10 dilution.</a:t>
            </a:r>
          </a:p>
          <a:p>
            <a:r>
              <a:rPr lang="en-US" sz="2400" dirty="0">
                <a:latin typeface="+mn-lt"/>
              </a:rPr>
              <a:t>• Count more area for low count.</a:t>
            </a:r>
          </a:p>
          <a:p>
            <a:r>
              <a:rPr lang="en-US" sz="2400" dirty="0">
                <a:latin typeface="+mn-lt"/>
              </a:rPr>
              <a:t>• Patients with low platelet counts (&lt;100K) may </a:t>
            </a:r>
            <a:r>
              <a:rPr lang="en-US" sz="2400" dirty="0" smtClean="0">
                <a:latin typeface="+mn-lt"/>
              </a:rPr>
              <a:t>have increased </a:t>
            </a:r>
            <a:r>
              <a:rPr lang="en-US" sz="2400" dirty="0">
                <a:latin typeface="+mn-lt"/>
              </a:rPr>
              <a:t>bleeding, oozing, and bruising of skin </a:t>
            </a:r>
            <a:r>
              <a:rPr lang="en-US" sz="2400" dirty="0" smtClean="0">
                <a:latin typeface="+mn-lt"/>
              </a:rPr>
              <a:t>and mucous </a:t>
            </a:r>
            <a:r>
              <a:rPr lang="en-US" sz="2400" dirty="0">
                <a:latin typeface="+mn-lt"/>
              </a:rPr>
              <a:t>membrane</a:t>
            </a:r>
          </a:p>
          <a:p>
            <a:pPr lvl="1"/>
            <a:r>
              <a:rPr lang="en-US" sz="2400" dirty="0">
                <a:latin typeface="+mn-lt"/>
              </a:rPr>
              <a:t>– Platelets dynamically cover the openings between </a:t>
            </a:r>
            <a:r>
              <a:rPr lang="en-US" sz="2400" dirty="0" smtClean="0">
                <a:latin typeface="+mn-lt"/>
              </a:rPr>
              <a:t>endothelial cells </a:t>
            </a:r>
            <a:r>
              <a:rPr lang="en-US" sz="2400" dirty="0">
                <a:latin typeface="+mn-lt"/>
              </a:rPr>
              <a:t>lining capillaries and can do it less efficiently when </a:t>
            </a:r>
            <a:r>
              <a:rPr lang="en-US" sz="2400" dirty="0" smtClean="0">
                <a:latin typeface="+mn-lt"/>
              </a:rPr>
              <a:t>platelets are </a:t>
            </a:r>
            <a:r>
              <a:rPr lang="en-US" sz="2400" dirty="0">
                <a:latin typeface="+mn-lt"/>
              </a:rPr>
              <a:t>low, allowing blood cells to ooze out.</a:t>
            </a:r>
          </a:p>
        </p:txBody>
      </p:sp>
    </p:spTree>
    <p:extLst>
      <p:ext uri="{BB962C8B-B14F-4D97-AF65-F5344CB8AC3E}">
        <p14:creationId xmlns:p14="http://schemas.microsoft.com/office/powerpoint/2010/main" val="42813074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/>
          </p:cNvSpPr>
          <p:nvPr/>
        </p:nvSpPr>
        <p:spPr bwMode="auto">
          <a:xfrm>
            <a:off x="2667000" y="838200"/>
            <a:ext cx="3746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50"/>
              </a:spcBef>
            </a:pPr>
            <a:r>
              <a:rPr lang="en-US" altLang="en-US" sz="1800" dirty="0">
                <a:latin typeface="+mn-lt"/>
                <a:cs typeface="Arial Bold" panose="020B0704020202020204" pitchFamily="34" charset="0"/>
                <a:sym typeface="Arial Bold" panose="020B0704020202020204" pitchFamily="34" charset="0"/>
              </a:rPr>
              <a:t>MATURE PLATELETS (THROMBOCYTES)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4" y="2057400"/>
            <a:ext cx="5371711" cy="358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4343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Sources of Error</a:t>
            </a:r>
            <a:endParaRPr lang="en-US" alt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• Incorrect or inadequate specimen</a:t>
            </a:r>
          </a:p>
          <a:p>
            <a:r>
              <a:rPr lang="en-US" sz="3600" dirty="0">
                <a:latin typeface="+mn-lt"/>
              </a:rPr>
              <a:t>• Inadequate mixing pre-dilution</a:t>
            </a:r>
          </a:p>
          <a:p>
            <a:r>
              <a:rPr lang="en-US" sz="3600" dirty="0">
                <a:latin typeface="+mn-lt"/>
              </a:rPr>
              <a:t>• Incorrect dilutions or diluting fluid</a:t>
            </a:r>
          </a:p>
          <a:p>
            <a:r>
              <a:rPr lang="en-US" sz="3600" dirty="0">
                <a:latin typeface="+mn-lt"/>
              </a:rPr>
              <a:t>• Incorrect calculation</a:t>
            </a:r>
          </a:p>
          <a:p>
            <a:r>
              <a:rPr lang="en-US" sz="3600" dirty="0">
                <a:latin typeface="+mn-lt"/>
              </a:rPr>
              <a:t>• Improper counting i.e. not </a:t>
            </a:r>
            <a:r>
              <a:rPr lang="en-US" sz="3600" dirty="0" smtClean="0">
                <a:latin typeface="+mn-lt"/>
              </a:rPr>
              <a:t>recognize platelets </a:t>
            </a:r>
            <a:r>
              <a:rPr lang="en-US" sz="3600" dirty="0">
                <a:latin typeface="+mn-lt"/>
              </a:rPr>
              <a:t>or not follow </a:t>
            </a:r>
            <a:r>
              <a:rPr lang="en-US" sz="3600" dirty="0" smtClean="0">
                <a:latin typeface="+mn-lt"/>
              </a:rPr>
              <a:t>top/right, bottom/left rule.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15887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Hemocytometer Formula</a:t>
            </a:r>
            <a:endParaRPr lang="en-US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905000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u="sng" dirty="0"/>
              <a:t>#cells x </a:t>
            </a:r>
            <a:r>
              <a:rPr lang="en-US" u="sng" dirty="0" smtClean="0"/>
              <a:t>reciprocal </a:t>
            </a:r>
            <a:r>
              <a:rPr lang="en-US" u="sng" dirty="0"/>
              <a:t>depth x </a:t>
            </a:r>
            <a:r>
              <a:rPr lang="en-US" u="sng" dirty="0" smtClean="0"/>
              <a:t>reciprocal </a:t>
            </a:r>
            <a:r>
              <a:rPr lang="en-US" u="sng" dirty="0"/>
              <a:t>dilution</a:t>
            </a:r>
          </a:p>
          <a:p>
            <a:r>
              <a:rPr lang="en-US" sz="1600" b="1" dirty="0"/>
              <a:t>AREA</a:t>
            </a:r>
            <a:r>
              <a:rPr lang="en-US" sz="1600" dirty="0"/>
              <a:t> (THE ABOVE # OF CELLS COUNTED </a:t>
            </a:r>
            <a:r>
              <a:rPr lang="en-US" sz="1600" dirty="0" smtClean="0"/>
              <a:t>IN)</a:t>
            </a:r>
            <a:endParaRPr lang="en-US" sz="1600" dirty="0"/>
          </a:p>
          <a:p>
            <a:endParaRPr lang="en-US" dirty="0" smtClean="0"/>
          </a:p>
          <a:p>
            <a:r>
              <a:rPr lang="en-US" dirty="0" smtClean="0"/>
              <a:t>DEPTH </a:t>
            </a:r>
            <a:r>
              <a:rPr lang="en-US" dirty="0"/>
              <a:t>CONSTANT 0.1 SO RECIPRICOL IS </a:t>
            </a:r>
            <a:r>
              <a:rPr lang="en-US" dirty="0" smtClean="0"/>
              <a:t>10 DILUTION </a:t>
            </a:r>
            <a:r>
              <a:rPr lang="en-US" dirty="0"/>
              <a:t>IS 1/100 USUALLY SO RECIPRICOL IS </a:t>
            </a:r>
            <a:r>
              <a:rPr lang="en-US" dirty="0" smtClean="0"/>
              <a:t>100.</a:t>
            </a:r>
          </a:p>
          <a:p>
            <a:endParaRPr lang="en-US" dirty="0"/>
          </a:p>
          <a:p>
            <a:r>
              <a:rPr lang="en-US" dirty="0"/>
              <a:t>AREA = LENGTH X WIDTH SO IF COUNT </a:t>
            </a:r>
            <a:r>
              <a:rPr lang="en-US" dirty="0" smtClean="0"/>
              <a:t>LARGE CENTER </a:t>
            </a:r>
            <a:r>
              <a:rPr lang="en-US" dirty="0"/>
              <a:t>SQUARE IT IS 1MM X 1MM = </a:t>
            </a:r>
            <a:r>
              <a:rPr lang="en-US" dirty="0" smtClean="0"/>
              <a:t>1MM2.</a:t>
            </a:r>
          </a:p>
          <a:p>
            <a:endParaRPr lang="en-US" dirty="0"/>
          </a:p>
          <a:p>
            <a:r>
              <a:rPr lang="en-US" dirty="0" smtClean="0"/>
              <a:t># CELLS </a:t>
            </a:r>
            <a:r>
              <a:rPr lang="en-US" dirty="0"/>
              <a:t>OF COURSE IS WHAT IS COUNTED </a:t>
            </a:r>
            <a:r>
              <a:rPr lang="en-US" dirty="0" smtClean="0"/>
              <a:t>IN THE </a:t>
            </a:r>
            <a:r>
              <a:rPr lang="en-US" dirty="0"/>
              <a:t>LARGE CENTER SQUARE IN THIS </a:t>
            </a:r>
            <a:r>
              <a:rPr lang="en-US" dirty="0" smtClean="0"/>
              <a:t>CASE.</a:t>
            </a:r>
          </a:p>
          <a:p>
            <a:endParaRPr lang="en-US" dirty="0"/>
          </a:p>
          <a:p>
            <a:r>
              <a:rPr lang="en-US" dirty="0"/>
              <a:t>MAKE SURE NUMBER OF CELLS AND AREA ARE </a:t>
            </a:r>
            <a:r>
              <a:rPr lang="en-US" dirty="0" smtClean="0"/>
              <a:t>BOTH AN </a:t>
            </a:r>
            <a:r>
              <a:rPr lang="en-US" dirty="0"/>
              <a:t>AVERAGE OF 2 SIDES OR BOTH A TOTAL OF </a:t>
            </a:r>
            <a:r>
              <a:rPr lang="en-US" dirty="0" smtClean="0"/>
              <a:t>2 SIDES </a:t>
            </a:r>
            <a:r>
              <a:rPr lang="en-US" dirty="0"/>
              <a:t>(depends on whether a total or average is used </a:t>
            </a:r>
            <a:r>
              <a:rPr lang="en-US" dirty="0" smtClean="0"/>
              <a:t>for the </a:t>
            </a:r>
            <a:r>
              <a:rPr lang="en-US" dirty="0"/>
              <a:t>#cells, area should be the same i.e. total or average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88049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Example Calculation</a:t>
            </a:r>
            <a:endParaRPr lang="en-US" alt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US" sz="2400" dirty="0"/>
              <a:t>• Ex. 65 platelets were counted in the large center </a:t>
            </a:r>
            <a:r>
              <a:rPr lang="en-US" sz="2400" dirty="0" smtClean="0"/>
              <a:t>square on </a:t>
            </a:r>
            <a:r>
              <a:rPr lang="en-US" sz="2400" dirty="0"/>
              <a:t>1 side of </a:t>
            </a:r>
            <a:r>
              <a:rPr lang="en-US" sz="2400" dirty="0" smtClean="0"/>
              <a:t>the hemocytometer</a:t>
            </a:r>
            <a:r>
              <a:rPr lang="en-US" sz="2400" dirty="0"/>
              <a:t>. 71 platelets </a:t>
            </a:r>
            <a:r>
              <a:rPr lang="en-US" sz="2400" dirty="0" smtClean="0"/>
              <a:t>were counted </a:t>
            </a:r>
            <a:r>
              <a:rPr lang="en-US" sz="2400" dirty="0"/>
              <a:t>on the other side. They are within 10%.</a:t>
            </a:r>
          </a:p>
          <a:p>
            <a:pPr marL="39688" indent="0">
              <a:buNone/>
            </a:pPr>
            <a:r>
              <a:rPr lang="en-US" sz="2400" dirty="0"/>
              <a:t>• The average # of cells on 1side is 68 and the area </a:t>
            </a:r>
            <a:r>
              <a:rPr lang="en-US" sz="2400" dirty="0" smtClean="0"/>
              <a:t>on one </a:t>
            </a:r>
            <a:r>
              <a:rPr lang="en-US" sz="2400" dirty="0"/>
              <a:t>side is 1mm2, therefore</a:t>
            </a:r>
          </a:p>
          <a:p>
            <a:pPr marL="39688" indent="0">
              <a:buNone/>
            </a:pPr>
            <a:r>
              <a:rPr lang="en-US" sz="2400" dirty="0"/>
              <a:t>• </a:t>
            </a:r>
            <a:r>
              <a:rPr lang="en-US" sz="2400" u="sng" dirty="0"/>
              <a:t>68 x 10 x 100 = </a:t>
            </a:r>
            <a:r>
              <a:rPr lang="en-US" sz="2400" dirty="0"/>
              <a:t>68,000 platelets / mm3</a:t>
            </a:r>
          </a:p>
          <a:p>
            <a:pPr marL="788988" lvl="2" indent="0">
              <a:buNone/>
            </a:pPr>
            <a:r>
              <a:rPr lang="en-US" sz="1600" dirty="0"/>
              <a:t>1mm2</a:t>
            </a:r>
          </a:p>
          <a:p>
            <a:pPr marL="39688" indent="0">
              <a:buNone/>
            </a:pPr>
            <a:r>
              <a:rPr lang="en-US" sz="2400" dirty="0"/>
              <a:t>• The total # of cells counted is 136 and the total area </a:t>
            </a:r>
            <a:r>
              <a:rPr lang="en-US" sz="2400" dirty="0" smtClean="0"/>
              <a:t>is 2mm2</a:t>
            </a:r>
            <a:r>
              <a:rPr lang="en-US" sz="2400" dirty="0"/>
              <a:t>, therefore</a:t>
            </a:r>
          </a:p>
          <a:p>
            <a:pPr marL="39688" indent="0">
              <a:buNone/>
            </a:pPr>
            <a:r>
              <a:rPr lang="en-US" sz="2400" u="sng" dirty="0"/>
              <a:t>136 x 10 x 100 </a:t>
            </a:r>
            <a:r>
              <a:rPr lang="en-US" sz="2400" dirty="0"/>
              <a:t>= 68,000 platelets/mm3</a:t>
            </a:r>
          </a:p>
          <a:p>
            <a:pPr marL="788988" lvl="2" indent="0">
              <a:buNone/>
            </a:pPr>
            <a:r>
              <a:rPr lang="en-US" sz="1600" dirty="0"/>
              <a:t>2mm2</a:t>
            </a:r>
          </a:p>
        </p:txBody>
      </p:sp>
    </p:spTree>
    <p:extLst>
      <p:ext uri="{BB962C8B-B14F-4D97-AF65-F5344CB8AC3E}">
        <p14:creationId xmlns:p14="http://schemas.microsoft.com/office/powerpoint/2010/main" val="41582577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- IMPEDANCE</a:t>
            </a:r>
            <a:endParaRPr lang="en-US" alt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Impedance counting = Coulter Principle</a:t>
            </a:r>
          </a:p>
          <a:p>
            <a:pPr marL="39688" indent="0">
              <a:buNone/>
            </a:pPr>
            <a:r>
              <a:rPr lang="en-US" sz="2400" dirty="0"/>
              <a:t>– inner and outer </a:t>
            </a:r>
            <a:r>
              <a:rPr lang="en-US" sz="2400" b="1" dirty="0"/>
              <a:t>electrode</a:t>
            </a:r>
          </a:p>
          <a:p>
            <a:pPr marL="39688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Electrical current </a:t>
            </a:r>
            <a:r>
              <a:rPr lang="en-US" sz="2400" dirty="0"/>
              <a:t>in an </a:t>
            </a:r>
            <a:r>
              <a:rPr lang="en-US" sz="2400" b="1" dirty="0"/>
              <a:t>isotonic solution </a:t>
            </a:r>
            <a:r>
              <a:rPr lang="en-US" sz="2400" dirty="0"/>
              <a:t>through </a:t>
            </a:r>
            <a:r>
              <a:rPr lang="en-US" sz="2400" dirty="0" smtClean="0"/>
              <a:t>an </a:t>
            </a:r>
            <a:r>
              <a:rPr lang="en-US" sz="2400" b="1" dirty="0" smtClean="0"/>
              <a:t>aperture </a:t>
            </a:r>
            <a:r>
              <a:rPr lang="en-US" sz="2400" dirty="0"/>
              <a:t>(hole)</a:t>
            </a:r>
          </a:p>
          <a:p>
            <a:pPr marL="39688" indent="0">
              <a:buNone/>
            </a:pPr>
            <a:r>
              <a:rPr lang="en-US" sz="2400" dirty="0"/>
              <a:t>– Cells don’t carry electricity and when go through </a:t>
            </a:r>
            <a:r>
              <a:rPr lang="en-US" sz="2400" dirty="0" smtClean="0"/>
              <a:t>the aperture </a:t>
            </a:r>
            <a:r>
              <a:rPr lang="en-US" sz="2400" dirty="0"/>
              <a:t>they create a break in the </a:t>
            </a:r>
            <a:r>
              <a:rPr lang="en-US" sz="2400" dirty="0" smtClean="0"/>
              <a:t>current proportional </a:t>
            </a:r>
            <a:r>
              <a:rPr lang="en-US" sz="2400" dirty="0"/>
              <a:t>to their </a:t>
            </a:r>
            <a:r>
              <a:rPr lang="en-US" sz="2400" b="1" dirty="0"/>
              <a:t>SIZE.</a:t>
            </a:r>
          </a:p>
          <a:p>
            <a:pPr marL="39688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Threshold </a:t>
            </a:r>
            <a:r>
              <a:rPr lang="en-US" sz="2400" dirty="0"/>
              <a:t>is set and anything below 35fl in size </a:t>
            </a:r>
            <a:r>
              <a:rPr lang="en-US" sz="2400" dirty="0" smtClean="0"/>
              <a:t>is counted </a:t>
            </a:r>
            <a:r>
              <a:rPr lang="en-US" sz="2400" dirty="0"/>
              <a:t>as a platelet (rbcs have been lysed so </a:t>
            </a:r>
            <a:r>
              <a:rPr lang="en-US" sz="2400" dirty="0" smtClean="0"/>
              <a:t>only wbcs </a:t>
            </a:r>
            <a:r>
              <a:rPr lang="en-US" sz="2400" dirty="0"/>
              <a:t>and platelets are in the counting bath)</a:t>
            </a:r>
          </a:p>
          <a:p>
            <a:pPr marL="39688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Histogram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83594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27" y="1752600"/>
            <a:ext cx="4377146" cy="47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757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248400" cy="47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2046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4267200" cy="538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27432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Instrument Evaluation – </a:t>
            </a:r>
          </a:p>
          <a:p>
            <a:r>
              <a:rPr lang="en-US" sz="2000" dirty="0" smtClean="0">
                <a:latin typeface="+mn-lt"/>
              </a:rPr>
              <a:t>Impedance </a:t>
            </a:r>
            <a:r>
              <a:rPr lang="en-US" sz="2000" dirty="0">
                <a:latin typeface="+mn-lt"/>
              </a:rPr>
              <a:t>Counting is</a:t>
            </a:r>
          </a:p>
          <a:p>
            <a:r>
              <a:rPr lang="en-US" sz="2000" dirty="0">
                <a:latin typeface="+mn-lt"/>
              </a:rPr>
              <a:t>used for WBCs, RBCs</a:t>
            </a:r>
          </a:p>
          <a:p>
            <a:r>
              <a:rPr lang="en-US" sz="2000" dirty="0">
                <a:latin typeface="+mn-lt"/>
              </a:rPr>
              <a:t>and Platelets. The</a:t>
            </a:r>
          </a:p>
          <a:p>
            <a:r>
              <a:rPr lang="en-US" sz="2000" dirty="0">
                <a:latin typeface="+mn-lt"/>
              </a:rPr>
              <a:t>thresholds used are</a:t>
            </a:r>
          </a:p>
          <a:p>
            <a:r>
              <a:rPr lang="en-US" sz="2000" dirty="0">
                <a:latin typeface="+mn-lt"/>
              </a:rPr>
              <a:t>different for each. The</a:t>
            </a:r>
          </a:p>
          <a:p>
            <a:r>
              <a:rPr lang="en-US" sz="2000" dirty="0">
                <a:latin typeface="+mn-lt"/>
              </a:rPr>
              <a:t>threshold for platelets</a:t>
            </a:r>
          </a:p>
          <a:p>
            <a:r>
              <a:rPr lang="en-US" sz="2000" dirty="0">
                <a:latin typeface="+mn-lt"/>
              </a:rPr>
              <a:t>is generally &lt; 15 or </a:t>
            </a:r>
            <a:r>
              <a:rPr lang="en-US" sz="2000" dirty="0" smtClean="0">
                <a:latin typeface="+mn-lt"/>
              </a:rPr>
              <a:t>20fL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9346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71" y="1752600"/>
            <a:ext cx="5391658" cy="47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118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Impedance Counting – Drawbacks (Size Only Methodology)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GIANT PLATELETS – as big as rbcs therefore </a:t>
            </a:r>
            <a:r>
              <a:rPr lang="en-US" sz="2400" dirty="0" smtClean="0"/>
              <a:t>counted as </a:t>
            </a:r>
            <a:r>
              <a:rPr lang="en-US" sz="2400" dirty="0"/>
              <a:t>rbcs (false increase but millions so </a:t>
            </a:r>
            <a:r>
              <a:rPr lang="en-US" sz="2400" dirty="0" err="1" smtClean="0"/>
              <a:t>insignif</a:t>
            </a:r>
            <a:r>
              <a:rPr lang="en-US" sz="2400" dirty="0" smtClean="0"/>
              <a:t>), </a:t>
            </a:r>
            <a:r>
              <a:rPr lang="en-US" sz="2400" dirty="0"/>
              <a:t>but </a:t>
            </a:r>
            <a:r>
              <a:rPr lang="en-US" sz="2400" dirty="0" smtClean="0"/>
              <a:t>not insignificant </a:t>
            </a:r>
            <a:r>
              <a:rPr lang="en-US" sz="2400" dirty="0"/>
              <a:t>for the platelets (falsely </a:t>
            </a:r>
            <a:r>
              <a:rPr lang="en-US" sz="2400" dirty="0" err="1"/>
              <a:t>decr</a:t>
            </a:r>
            <a:r>
              <a:rPr lang="en-US" sz="2400" dirty="0"/>
              <a:t>).</a:t>
            </a:r>
          </a:p>
          <a:p>
            <a:pPr marL="39688" indent="0">
              <a:buNone/>
            </a:pPr>
            <a:r>
              <a:rPr lang="en-US" sz="2400" dirty="0"/>
              <a:t>• SHISTOCYTES/MICROSPHEROCYTES as small </a:t>
            </a:r>
            <a:r>
              <a:rPr lang="en-US" sz="2400" dirty="0" smtClean="0"/>
              <a:t>as platelets </a:t>
            </a:r>
            <a:r>
              <a:rPr lang="en-US" sz="2400" dirty="0"/>
              <a:t>so may give falsely increased platelet </a:t>
            </a:r>
            <a:r>
              <a:rPr lang="en-US" sz="2400" dirty="0" smtClean="0"/>
              <a:t>count.</a:t>
            </a:r>
            <a:endParaRPr lang="en-US" sz="2400" dirty="0"/>
          </a:p>
          <a:p>
            <a:pPr marL="39688" indent="0">
              <a:buNone/>
            </a:pPr>
            <a:r>
              <a:rPr lang="en-US" sz="2400" dirty="0"/>
              <a:t>• PLATELET CLUMPS may be as large as rbcs or </a:t>
            </a:r>
            <a:r>
              <a:rPr lang="en-US" sz="2400" dirty="0" smtClean="0"/>
              <a:t>wbcs and </a:t>
            </a:r>
            <a:r>
              <a:rPr lang="en-US" sz="2400" dirty="0"/>
              <a:t>may falsely increase either while falsely </a:t>
            </a:r>
            <a:r>
              <a:rPr lang="en-US" sz="2400" dirty="0" smtClean="0"/>
              <a:t>decreasing platelets.</a:t>
            </a:r>
            <a:endParaRPr lang="en-US" sz="2400" dirty="0"/>
          </a:p>
          <a:p>
            <a:pPr marL="39688" indent="0">
              <a:buNone/>
            </a:pPr>
            <a:r>
              <a:rPr lang="en-US" sz="2400" dirty="0"/>
              <a:t>• POORLY MIXED specimen would results in a less </a:t>
            </a:r>
            <a:r>
              <a:rPr lang="en-US" sz="2400" dirty="0" smtClean="0"/>
              <a:t>than random count.</a:t>
            </a:r>
            <a:endParaRPr lang="en-US" sz="2400" dirty="0"/>
          </a:p>
          <a:p>
            <a:pPr marL="39688" indent="0">
              <a:buNone/>
            </a:pPr>
            <a:r>
              <a:rPr lang="en-US" sz="2400" dirty="0"/>
              <a:t>• COINCIDENCE = more than 1 platelet through </a:t>
            </a:r>
            <a:r>
              <a:rPr lang="en-US" sz="2400" dirty="0" smtClean="0"/>
              <a:t>aperture at </a:t>
            </a:r>
            <a:r>
              <a:rPr lang="en-US" sz="2400" dirty="0"/>
              <a:t>a </a:t>
            </a:r>
            <a:r>
              <a:rPr lang="en-US" sz="2400" dirty="0" smtClean="0"/>
              <a:t>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371650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Automated Platelet Count - Optical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OPTICAL PLATLELETS ARE COUNTED </a:t>
            </a:r>
            <a:r>
              <a:rPr lang="en-US" sz="2400" dirty="0" smtClean="0"/>
              <a:t>BY FLOW </a:t>
            </a:r>
            <a:r>
              <a:rPr lang="en-US" sz="2400" dirty="0"/>
              <a:t>CYTOMETRY (methodology)</a:t>
            </a:r>
          </a:p>
          <a:p>
            <a:pPr marL="39688" indent="0">
              <a:buNone/>
            </a:pPr>
            <a:r>
              <a:rPr lang="en-US" sz="2400" dirty="0"/>
              <a:t>• Cells in a dilution travel 1 at a time and </a:t>
            </a:r>
            <a:r>
              <a:rPr lang="en-US" sz="2400" dirty="0" smtClean="0"/>
              <a:t>are subjected to radio </a:t>
            </a:r>
            <a:r>
              <a:rPr lang="en-US" sz="2400" dirty="0"/>
              <a:t>frequency or laser light </a:t>
            </a:r>
            <a:r>
              <a:rPr lang="en-US" sz="2400" dirty="0" smtClean="0"/>
              <a:t>which is </a:t>
            </a:r>
            <a:r>
              <a:rPr lang="en-US" sz="2400" dirty="0" err="1"/>
              <a:t>defracted</a:t>
            </a:r>
            <a:r>
              <a:rPr lang="en-US" sz="2400" dirty="0"/>
              <a:t>, reflected, or refracted.</a:t>
            </a:r>
          </a:p>
          <a:p>
            <a:pPr marL="39688" indent="0">
              <a:buNone/>
            </a:pPr>
            <a:r>
              <a:rPr lang="en-US" sz="2400" dirty="0"/>
              <a:t>• Several laser angles on the instrument and </a:t>
            </a:r>
            <a:r>
              <a:rPr lang="en-US" sz="2400" dirty="0" smtClean="0"/>
              <a:t>the scattering </a:t>
            </a:r>
            <a:r>
              <a:rPr lang="en-US" sz="2400" dirty="0"/>
              <a:t>qualities determine the complexity </a:t>
            </a:r>
            <a:r>
              <a:rPr lang="en-US" sz="2400" dirty="0" smtClean="0"/>
              <a:t>of the </a:t>
            </a:r>
            <a:r>
              <a:rPr lang="en-US" sz="2400" dirty="0"/>
              <a:t>cell being analyzed. Information about </a:t>
            </a:r>
            <a:r>
              <a:rPr lang="en-US" sz="2400" dirty="0" smtClean="0"/>
              <a:t>the cell </a:t>
            </a:r>
            <a:r>
              <a:rPr lang="en-US" sz="2400" dirty="0"/>
              <a:t>structure </a:t>
            </a:r>
            <a:r>
              <a:rPr lang="en-US" sz="2400" dirty="0" smtClean="0"/>
              <a:t>and cytoplasmic </a:t>
            </a:r>
            <a:r>
              <a:rPr lang="en-US" sz="2400" dirty="0"/>
              <a:t>components </a:t>
            </a:r>
            <a:r>
              <a:rPr lang="en-US" sz="2400" dirty="0" smtClean="0"/>
              <a:t>can be </a:t>
            </a:r>
            <a:r>
              <a:rPr lang="en-US" sz="2400" dirty="0"/>
              <a:t>obtained in this manner – more data </a:t>
            </a:r>
            <a:r>
              <a:rPr lang="en-US" sz="2400" dirty="0" smtClean="0"/>
              <a:t>than size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13696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/>
          </p:cNvSpPr>
          <p:nvPr/>
        </p:nvSpPr>
        <p:spPr bwMode="auto">
          <a:xfrm>
            <a:off x="2667000" y="838200"/>
            <a:ext cx="3746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050"/>
              </a:spcBef>
            </a:pPr>
            <a:r>
              <a:rPr lang="en-US" altLang="en-US" sz="1800" dirty="0">
                <a:latin typeface="+mn-lt"/>
                <a:cs typeface="Arial Bold" panose="020B0704020202020204" pitchFamily="34" charset="0"/>
                <a:sym typeface="Arial Bold" panose="020B0704020202020204" pitchFamily="34" charset="0"/>
              </a:rPr>
              <a:t>MATURE PLATELETS (THROMBOCYTES)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287" y="1600200"/>
            <a:ext cx="511343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8230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Automated Platelet Count - Optical</a:t>
            </a:r>
            <a:endParaRPr lang="en-US" alt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74" y="1219200"/>
            <a:ext cx="6206052" cy="53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6803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135"/>
            <a:ext cx="5172797" cy="6325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371600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Flow Cytometer </a:t>
            </a:r>
            <a:r>
              <a:rPr lang="en-US" dirty="0" smtClean="0">
                <a:latin typeface="+mn-lt"/>
              </a:rPr>
              <a:t>Particle Counter </a:t>
            </a:r>
            <a:r>
              <a:rPr lang="en-US" dirty="0">
                <a:latin typeface="+mn-lt"/>
              </a:rPr>
              <a:t>and Cell Sorter.</a:t>
            </a:r>
          </a:p>
          <a:p>
            <a:r>
              <a:rPr lang="en-US" dirty="0">
                <a:latin typeface="+mn-lt"/>
              </a:rPr>
              <a:t>This instrument, also </a:t>
            </a:r>
            <a:r>
              <a:rPr lang="en-US" dirty="0" smtClean="0">
                <a:latin typeface="+mn-lt"/>
              </a:rPr>
              <a:t>called a Fluorescence Activated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Cell Sorter (FACS) is used</a:t>
            </a:r>
          </a:p>
          <a:p>
            <a:r>
              <a:rPr lang="en-US" dirty="0">
                <a:latin typeface="+mn-lt"/>
              </a:rPr>
              <a:t>to identify and count cells</a:t>
            </a:r>
          </a:p>
          <a:p>
            <a:r>
              <a:rPr lang="en-US" dirty="0">
                <a:latin typeface="+mn-lt"/>
              </a:rPr>
              <a:t>(A), collect or sort specific</a:t>
            </a:r>
          </a:p>
          <a:p>
            <a:r>
              <a:rPr lang="en-US" dirty="0">
                <a:latin typeface="+mn-lt"/>
              </a:rPr>
              <a:t>cells (F), evaluated the</a:t>
            </a:r>
          </a:p>
          <a:p>
            <a:r>
              <a:rPr lang="en-US" dirty="0">
                <a:latin typeface="+mn-lt"/>
              </a:rPr>
              <a:t>amount of DNA or RNA, </a:t>
            </a:r>
            <a:r>
              <a:rPr lang="en-US" dirty="0" smtClean="0">
                <a:latin typeface="+mn-lt"/>
              </a:rPr>
              <a:t>and detect platelet aggregation and </a:t>
            </a:r>
            <a:r>
              <a:rPr lang="en-US" dirty="0">
                <a:latin typeface="+mn-lt"/>
              </a:rPr>
              <a:t>platelet factor release.</a:t>
            </a:r>
          </a:p>
        </p:txBody>
      </p:sp>
    </p:spTree>
    <p:extLst>
      <p:ext uri="{BB962C8B-B14F-4D97-AF65-F5344CB8AC3E}">
        <p14:creationId xmlns:p14="http://schemas.microsoft.com/office/powerpoint/2010/main" val="317653688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Automated Platelet Count – Optical (Limitations)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613483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Giant Platelets not usually interfere</a:t>
            </a:r>
          </a:p>
          <a:p>
            <a:pPr marL="39688" indent="0">
              <a:buNone/>
            </a:pPr>
            <a:r>
              <a:rPr lang="en-US" sz="2400" dirty="0"/>
              <a:t>• Shistocytes and microcytes – no longer </a:t>
            </a:r>
            <a:r>
              <a:rPr lang="en-US" sz="2400" dirty="0" smtClean="0"/>
              <a:t>a problems </a:t>
            </a:r>
            <a:r>
              <a:rPr lang="en-US" sz="2400" dirty="0"/>
              <a:t>because no nucleus, no granules.</a:t>
            </a:r>
          </a:p>
          <a:p>
            <a:pPr marL="39688" indent="0">
              <a:buNone/>
            </a:pPr>
            <a:r>
              <a:rPr lang="en-US" sz="2400" dirty="0"/>
              <a:t>• Clumps are recognized as platelets </a:t>
            </a:r>
            <a:r>
              <a:rPr lang="en-US" sz="2400" dirty="0" smtClean="0"/>
              <a:t>because they are granular </a:t>
            </a:r>
            <a:r>
              <a:rPr lang="en-US" sz="2400" dirty="0"/>
              <a:t>with no nucleus</a:t>
            </a:r>
          </a:p>
          <a:p>
            <a:pPr marL="39688" indent="0">
              <a:buNone/>
            </a:pPr>
            <a:r>
              <a:rPr lang="en-US" sz="2400" dirty="0"/>
              <a:t>• Platelet scattergrams</a:t>
            </a:r>
          </a:p>
          <a:p>
            <a:pPr marL="39688" indent="0">
              <a:buNone/>
            </a:pPr>
            <a:r>
              <a:rPr lang="en-US" sz="2400" dirty="0"/>
              <a:t>• Quantitative</a:t>
            </a:r>
          </a:p>
          <a:p>
            <a:pPr marL="39688" indent="0">
              <a:buNone/>
            </a:pPr>
            <a:r>
              <a:rPr lang="en-US" sz="2400" dirty="0"/>
              <a:t>• Est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manual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auto </a:t>
            </a:r>
            <a:r>
              <a:rPr lang="en-US" sz="2400" dirty="0"/>
              <a:t>(impedance-&gt;</a:t>
            </a:r>
            <a:r>
              <a:rPr lang="en-US" sz="2400" dirty="0" smtClean="0"/>
              <a:t>flow) and occasionally </a:t>
            </a:r>
            <a:r>
              <a:rPr lang="en-US" sz="2400" dirty="0"/>
              <a:t>Ag/Ab interference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CD61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976527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  <a:ln/>
        </p:spPr>
        <p:txBody>
          <a:bodyPr rIns="132080"/>
          <a:lstStyle/>
          <a:p>
            <a:r>
              <a:rPr lang="en-US" altLang="en-US" sz="3200" b="1" dirty="0" smtClean="0"/>
              <a:t>Platelet Estimates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9936" y="9906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000" dirty="0"/>
              <a:t>• Check edges and body of peripheral blood smear </a:t>
            </a:r>
            <a:r>
              <a:rPr lang="en-US" sz="2000" dirty="0" smtClean="0"/>
              <a:t>for PLATELET </a:t>
            </a:r>
            <a:r>
              <a:rPr lang="en-US" sz="2000" dirty="0"/>
              <a:t>CLUMPS first.</a:t>
            </a:r>
          </a:p>
          <a:p>
            <a:pPr marL="39688" indent="0">
              <a:buNone/>
            </a:pPr>
            <a:r>
              <a:rPr lang="en-US" sz="2000" dirty="0"/>
              <a:t>• Used to confirm a manual or questionable </a:t>
            </a:r>
            <a:r>
              <a:rPr lang="en-US" sz="2000" dirty="0" smtClean="0"/>
              <a:t>automated platelet </a:t>
            </a:r>
            <a:r>
              <a:rPr lang="en-US" sz="2000" dirty="0"/>
              <a:t>count.</a:t>
            </a:r>
          </a:p>
          <a:p>
            <a:pPr marL="39688" indent="0">
              <a:buNone/>
            </a:pPr>
            <a:r>
              <a:rPr lang="en-US" sz="2000" dirty="0"/>
              <a:t>• If RBC count is available:</a:t>
            </a:r>
          </a:p>
          <a:p>
            <a:pPr marL="39688" indent="0">
              <a:buNone/>
            </a:pPr>
            <a:r>
              <a:rPr lang="en-US" sz="2000" dirty="0"/>
              <a:t>– Method used before automated platelet counting</a:t>
            </a:r>
          </a:p>
          <a:p>
            <a:pPr marL="39688" indent="0">
              <a:buNone/>
            </a:pPr>
            <a:r>
              <a:rPr lang="en-US" sz="2000" dirty="0"/>
              <a:t>– Uses the THIN area of the smear</a:t>
            </a:r>
          </a:p>
          <a:p>
            <a:pPr marL="39688" indent="0">
              <a:buNone/>
            </a:pPr>
            <a:r>
              <a:rPr lang="en-US" sz="2000" dirty="0"/>
              <a:t>– Count the TOTAL number of platelets in 5 fields</a:t>
            </a:r>
          </a:p>
          <a:p>
            <a:pPr marL="39688" indent="0">
              <a:buNone/>
            </a:pPr>
            <a:r>
              <a:rPr lang="en-US" sz="2000" dirty="0"/>
              <a:t>– Multiply that by the 1st 4 significant digits of the RBC count</a:t>
            </a:r>
          </a:p>
          <a:p>
            <a:pPr marL="388938" lvl="1" indent="0">
              <a:buNone/>
            </a:pPr>
            <a:r>
              <a:rPr lang="en-US" sz="1600" dirty="0"/>
              <a:t>• Ex; 125 platelets total counted in 5 fields in the thin area of the </a:t>
            </a:r>
            <a:r>
              <a:rPr lang="en-US" sz="1600" dirty="0" smtClean="0"/>
              <a:t>PB smear </a:t>
            </a:r>
            <a:r>
              <a:rPr lang="en-US" sz="1600" dirty="0"/>
              <a:t>with even distribution.</a:t>
            </a:r>
          </a:p>
          <a:p>
            <a:pPr marL="388938" lvl="1" indent="0">
              <a:buNone/>
            </a:pPr>
            <a:r>
              <a:rPr lang="en-US" sz="1600" dirty="0"/>
              <a:t>• RBC = 3.56 x 106 /</a:t>
            </a:r>
            <a:r>
              <a:rPr lang="en-US" sz="1600" dirty="0" err="1"/>
              <a:t>uL</a:t>
            </a:r>
            <a:r>
              <a:rPr lang="en-US" sz="1600" dirty="0"/>
              <a:t> (</a:t>
            </a:r>
            <a:r>
              <a:rPr lang="en-US" sz="1600" dirty="0" err="1"/>
              <a:t>uL</a:t>
            </a:r>
            <a:r>
              <a:rPr lang="en-US" sz="1600" dirty="0"/>
              <a:t> = mm3 ) the 1st 4 significant digits are</a:t>
            </a:r>
          </a:p>
          <a:p>
            <a:pPr marL="388938" lvl="1" indent="0">
              <a:buNone/>
            </a:pPr>
            <a:r>
              <a:rPr lang="en-US" sz="1600" dirty="0"/>
              <a:t>3560</a:t>
            </a:r>
          </a:p>
          <a:p>
            <a:pPr marL="388938" lvl="1" indent="0">
              <a:buNone/>
            </a:pPr>
            <a:r>
              <a:rPr lang="en-US" sz="1600" dirty="0"/>
              <a:t>• 125 x 3560 = 445,000 platelets /</a:t>
            </a:r>
            <a:r>
              <a:rPr lang="en-US" sz="1600" dirty="0" err="1"/>
              <a:t>uL</a:t>
            </a:r>
            <a:r>
              <a:rPr lang="en-US" sz="1600" dirty="0"/>
              <a:t> (</a:t>
            </a:r>
            <a:r>
              <a:rPr lang="en-US" sz="1600" dirty="0" err="1"/>
              <a:t>uL</a:t>
            </a:r>
            <a:r>
              <a:rPr lang="en-US" sz="1600" dirty="0"/>
              <a:t> = </a:t>
            </a:r>
            <a:r>
              <a:rPr lang="en-US" sz="1600" dirty="0" smtClean="0"/>
              <a:t>mm3)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328757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  <a:ln/>
        </p:spPr>
        <p:txBody>
          <a:bodyPr rIns="132080"/>
          <a:lstStyle/>
          <a:p>
            <a:r>
              <a:rPr lang="en-US" altLang="en-US" sz="3200" b="1" dirty="0" smtClean="0"/>
              <a:t>Platelet Estimates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9936" y="9906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800" dirty="0"/>
              <a:t>• If RBC count is not available</a:t>
            </a:r>
          </a:p>
          <a:p>
            <a:pPr marL="388938" lvl="1" indent="0">
              <a:buNone/>
            </a:pPr>
            <a:r>
              <a:rPr lang="en-US" sz="2400" dirty="0"/>
              <a:t>– Works well with </a:t>
            </a:r>
            <a:r>
              <a:rPr lang="en-US" sz="2400" u="sng" dirty="0"/>
              <a:t>normal platelet counts only</a:t>
            </a:r>
          </a:p>
          <a:p>
            <a:pPr marL="388938" lvl="1" indent="0">
              <a:buNone/>
            </a:pPr>
            <a:r>
              <a:rPr lang="en-US" sz="2400" dirty="0"/>
              <a:t>– </a:t>
            </a:r>
            <a:r>
              <a:rPr lang="en-US" sz="2400" u="sng" dirty="0"/>
              <a:t>Diff area or middle area </a:t>
            </a:r>
            <a:r>
              <a:rPr lang="en-US" sz="2400" dirty="0"/>
              <a:t>of the PB smear</a:t>
            </a:r>
          </a:p>
          <a:p>
            <a:pPr marL="388938" lvl="1" indent="0">
              <a:buNone/>
            </a:pPr>
            <a:r>
              <a:rPr lang="en-US" sz="2400" dirty="0"/>
              <a:t>– Count the </a:t>
            </a:r>
            <a:r>
              <a:rPr lang="en-US" sz="2400" u="sng" dirty="0"/>
              <a:t>average</a:t>
            </a:r>
            <a:r>
              <a:rPr lang="en-US" sz="2400" dirty="0"/>
              <a:t> number of platelets in </a:t>
            </a:r>
            <a:r>
              <a:rPr lang="en-US" sz="2400" dirty="0" smtClean="0"/>
              <a:t>5 fields</a:t>
            </a:r>
            <a:r>
              <a:rPr lang="en-US" sz="2400" dirty="0"/>
              <a:t>.</a:t>
            </a:r>
          </a:p>
          <a:p>
            <a:pPr marL="388938" lvl="1" indent="0">
              <a:buNone/>
            </a:pPr>
            <a:r>
              <a:rPr lang="en-US" sz="2400" dirty="0"/>
              <a:t>– Multiply that by </a:t>
            </a:r>
            <a:r>
              <a:rPr lang="en-US" sz="2400" u="sng" dirty="0"/>
              <a:t>15,000 or 20,000 </a:t>
            </a:r>
            <a:r>
              <a:rPr lang="en-US" sz="2400" dirty="0" smtClean="0"/>
              <a:t>depending on </a:t>
            </a:r>
            <a:r>
              <a:rPr lang="en-US" sz="2400" dirty="0"/>
              <a:t>your instrument (with which you </a:t>
            </a:r>
            <a:r>
              <a:rPr lang="en-US" sz="2400" dirty="0" smtClean="0"/>
              <a:t>are comparing </a:t>
            </a:r>
            <a:r>
              <a:rPr lang="en-US" sz="2400" dirty="0"/>
              <a:t>your numbers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620453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  <a:ln/>
        </p:spPr>
        <p:txBody>
          <a:bodyPr rIns="132080"/>
          <a:lstStyle/>
          <a:p>
            <a:r>
              <a:rPr lang="en-US" altLang="en-US" sz="3200" b="1" dirty="0" smtClean="0"/>
              <a:t>Platelet Estimates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9936" y="9906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38 platelets are counted on 1 side of </a:t>
            </a:r>
            <a:r>
              <a:rPr lang="en-US" sz="2400" dirty="0" err="1" smtClean="0"/>
              <a:t>thehemocytometer</a:t>
            </a:r>
            <a:r>
              <a:rPr lang="en-US" sz="2400" dirty="0" smtClean="0"/>
              <a:t> </a:t>
            </a:r>
            <a:r>
              <a:rPr lang="en-US" sz="2400" dirty="0"/>
              <a:t>and 40 are counted on </a:t>
            </a:r>
            <a:r>
              <a:rPr lang="en-US" sz="2400" dirty="0" smtClean="0"/>
              <a:t>the other </a:t>
            </a:r>
            <a:r>
              <a:rPr lang="en-US" sz="2400" dirty="0"/>
              <a:t>on a 1/100 dilution. The entire </a:t>
            </a:r>
            <a:r>
              <a:rPr lang="en-US" sz="2400" dirty="0" smtClean="0"/>
              <a:t>large center </a:t>
            </a:r>
            <a:r>
              <a:rPr lang="en-US" sz="2400" dirty="0"/>
              <a:t>square was counted on each side.</a:t>
            </a:r>
          </a:p>
          <a:p>
            <a:pPr marL="39688" indent="0">
              <a:buNone/>
            </a:pPr>
            <a:r>
              <a:rPr lang="en-US" sz="2400" dirty="0"/>
              <a:t>– Are the 2 sides acceptably close? 2/40 = </a:t>
            </a:r>
            <a:r>
              <a:rPr lang="en-US" sz="2400" dirty="0" smtClean="0"/>
              <a:t>5% i.e</a:t>
            </a:r>
            <a:r>
              <a:rPr lang="en-US" sz="2400" dirty="0"/>
              <a:t>. &lt; 10%</a:t>
            </a:r>
          </a:p>
          <a:p>
            <a:pPr marL="39688" indent="0">
              <a:buNone/>
            </a:pPr>
            <a:r>
              <a:rPr lang="en-US" sz="2400" dirty="0"/>
              <a:t>– 38+40 = 78 total count</a:t>
            </a:r>
          </a:p>
          <a:p>
            <a:pPr marL="39688" indent="0">
              <a:buNone/>
            </a:pPr>
            <a:r>
              <a:rPr lang="en-US" sz="2400" u="sng" dirty="0"/>
              <a:t>78 x 100 (</a:t>
            </a:r>
            <a:r>
              <a:rPr lang="en-US" sz="2400" u="sng" dirty="0" err="1"/>
              <a:t>recip</a:t>
            </a:r>
            <a:r>
              <a:rPr lang="en-US" sz="2400" u="sng" dirty="0"/>
              <a:t> of dilution) x 10 (</a:t>
            </a:r>
            <a:r>
              <a:rPr lang="en-US" sz="2400" u="sng" dirty="0" err="1"/>
              <a:t>recip</a:t>
            </a:r>
            <a:r>
              <a:rPr lang="en-US" sz="2400" u="sng" dirty="0"/>
              <a:t> of depth) </a:t>
            </a:r>
            <a:r>
              <a:rPr lang="en-US" sz="2400" dirty="0"/>
              <a:t>=</a:t>
            </a:r>
          </a:p>
          <a:p>
            <a:pPr marL="388938" lvl="1" indent="0">
              <a:buNone/>
            </a:pPr>
            <a:r>
              <a:rPr lang="en-US" sz="2000" dirty="0" smtClean="0"/>
              <a:t>                         2 x </a:t>
            </a:r>
            <a:r>
              <a:rPr lang="en-US" sz="2000" dirty="0"/>
              <a:t>1 mm2 (total area)</a:t>
            </a:r>
          </a:p>
          <a:p>
            <a:pPr marL="39688" indent="0">
              <a:buNone/>
            </a:pPr>
            <a:endParaRPr lang="en-US" sz="2400" dirty="0" smtClean="0"/>
          </a:p>
          <a:p>
            <a:pPr marL="39688" indent="0">
              <a:buNone/>
            </a:pPr>
            <a:r>
              <a:rPr lang="en-US" sz="2400" dirty="0" smtClean="0"/>
              <a:t>=&gt; 78000/2 </a:t>
            </a:r>
            <a:r>
              <a:rPr lang="en-US" sz="2400" dirty="0"/>
              <a:t>= 39000 platelet</a:t>
            </a:r>
          </a:p>
        </p:txBody>
      </p:sp>
    </p:spTree>
    <p:extLst>
      <p:ext uri="{BB962C8B-B14F-4D97-AF65-F5344CB8AC3E}">
        <p14:creationId xmlns:p14="http://schemas.microsoft.com/office/powerpoint/2010/main" val="86113359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533400" y="32766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Thrombocytes – II</a:t>
            </a: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685800" y="2362200"/>
            <a:ext cx="8001000" cy="12192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Laboratory Hematology</a:t>
            </a:r>
          </a:p>
        </p:txBody>
      </p:sp>
    </p:spTree>
    <p:extLst>
      <p:ext uri="{BB962C8B-B14F-4D97-AF65-F5344CB8AC3E}">
        <p14:creationId xmlns:p14="http://schemas.microsoft.com/office/powerpoint/2010/main" val="9322671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Manual Platelet Counting</a:t>
            </a:r>
            <a:endParaRPr lang="en-US" altLang="en-US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257800"/>
          </a:xfrm>
          <a:ln/>
        </p:spPr>
        <p:txBody>
          <a:bodyPr rIns="132080"/>
          <a:lstStyle/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Specimen – EDTA </a:t>
            </a:r>
            <a:r>
              <a:rPr lang="en-US" altLang="en-US" sz="1600" dirty="0" smtClean="0"/>
              <a:t>(lavender </a:t>
            </a:r>
            <a:r>
              <a:rPr lang="en-US" altLang="en-US" sz="1600" dirty="0"/>
              <a:t>top)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Diluting fluid – Ammonium Oxalate, a Rees-</a:t>
            </a:r>
            <a:r>
              <a:rPr lang="en-US" altLang="en-US" sz="1600" dirty="0" err="1"/>
              <a:t>Eker</a:t>
            </a:r>
            <a:r>
              <a:rPr lang="en-US" altLang="en-US" sz="1600" dirty="0"/>
              <a:t> fluid (platelets remain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unaltered while rbcs are lysed)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Dilution = 1:100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RBC </a:t>
            </a:r>
            <a:r>
              <a:rPr lang="en-US" altLang="en-US" sz="1600" dirty="0" err="1"/>
              <a:t>Thoma</a:t>
            </a:r>
            <a:r>
              <a:rPr lang="en-US" altLang="en-US" sz="1600" dirty="0"/>
              <a:t> pipette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Platelet UNOPETTES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Hemocytometer (Improved Neubauer)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Basic math skills assumed (It is assumed that you are able to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add/subtract/multiply/divide fractions/decimals/percentages)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– Areas of hemocytometer – 9 </a:t>
            </a:r>
            <a:r>
              <a:rPr lang="en-US" altLang="en-US" sz="1600" dirty="0" err="1"/>
              <a:t>lg</a:t>
            </a:r>
            <a:r>
              <a:rPr lang="en-US" altLang="en-US" sz="1600" dirty="0"/>
              <a:t> squares, each 1mm x1mm x.1mm deep = 9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mm3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Large center square subdivided into 25 small squares, each of which is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0.2mmx0.2mmx0.1 deep = .004mm3. This is area of choice for manual platelet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counting.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• Hemocytometer charged and placed in a MOISTURE CHAMBER for at least 10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minutes to allow platelets to settle down on the surface for accurate counting in 1 plane</a:t>
            </a:r>
          </a:p>
          <a:p>
            <a:pPr marL="39688" indent="0">
              <a:lnSpc>
                <a:spcPct val="80000"/>
              </a:lnSpc>
              <a:buClr>
                <a:srgbClr val="000000"/>
              </a:buClr>
              <a:buNone/>
            </a:pPr>
            <a:r>
              <a:rPr lang="en-US" altLang="en-US" sz="1600" dirty="0"/>
              <a:t>of </a:t>
            </a:r>
            <a:r>
              <a:rPr lang="en-US" altLang="en-US" sz="1600" dirty="0" smtClean="0"/>
              <a:t>focus.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6304720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Diluting Methods</a:t>
            </a:r>
            <a:endParaRPr lang="en-US" alt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6250794" cy="4420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758616"/>
            <a:ext cx="6250794" cy="69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9107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Diluting Methods</a:t>
            </a:r>
            <a:endParaRPr lang="en-US" alt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928" y="1447800"/>
            <a:ext cx="5906143" cy="479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06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b="1" dirty="0"/>
              <a:t>PLATELET FUNCTION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/>
              <a:t>Maintaining vascular integrity i.e. initiates and concludes hemostasis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Platelet Plug, Adhesion, Aggregation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Thrombin, platelet activation, shape change, release of intracellular granules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Surface activation of clotting factors</a:t>
            </a:r>
          </a:p>
          <a:p>
            <a:pPr marL="782638" lvl="1">
              <a:buClr>
                <a:srgbClr val="000000"/>
              </a:buClr>
            </a:pPr>
            <a:r>
              <a:rPr lang="en-US" altLang="en-US" dirty="0"/>
              <a:t>Clot retraction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Manual Platelet Counting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Microscopy</a:t>
            </a:r>
            <a:endParaRPr lang="en-US" altLang="en-US" sz="4000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09" y="1676400"/>
            <a:ext cx="8229600" cy="5257800"/>
          </a:xfrm>
          <a:ln/>
        </p:spPr>
        <p:txBody>
          <a:bodyPr rIns="132080"/>
          <a:lstStyle/>
          <a:p>
            <a:r>
              <a:rPr lang="en-US" sz="2400" b="1" dirty="0">
                <a:solidFill>
                  <a:srgbClr val="000000"/>
                </a:solidFill>
              </a:rPr>
              <a:t>LIGHT MICROSCOPE </a:t>
            </a:r>
            <a:r>
              <a:rPr lang="en-US" sz="2400" dirty="0">
                <a:solidFill>
                  <a:srgbClr val="000000"/>
                </a:solidFill>
              </a:rPr>
              <a:t>– difficult to </a:t>
            </a:r>
            <a:r>
              <a:rPr lang="en-US" sz="2400" dirty="0" smtClean="0">
                <a:solidFill>
                  <a:srgbClr val="000000"/>
                </a:solidFill>
              </a:rPr>
              <a:t>differentiate debris </a:t>
            </a:r>
            <a:r>
              <a:rPr lang="en-US" sz="2400" dirty="0">
                <a:solidFill>
                  <a:srgbClr val="000000"/>
                </a:solidFill>
              </a:rPr>
              <a:t>from platelets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PHASE MICROSCOPE </a:t>
            </a:r>
            <a:r>
              <a:rPr lang="en-US" sz="2400" dirty="0">
                <a:solidFill>
                  <a:srgbClr val="000000"/>
                </a:solidFill>
              </a:rPr>
              <a:t>– </a:t>
            </a:r>
            <a:r>
              <a:rPr lang="en-US" sz="2400" dirty="0" err="1" smtClean="0">
                <a:solidFill>
                  <a:srgbClr val="000000"/>
                </a:solidFill>
              </a:rPr>
              <a:t>Brecker</a:t>
            </a:r>
            <a:r>
              <a:rPr lang="en-US" sz="2400" dirty="0" smtClean="0">
                <a:solidFill>
                  <a:srgbClr val="000000"/>
                </a:solidFill>
              </a:rPr>
              <a:t>-Cronkite allows </a:t>
            </a:r>
            <a:r>
              <a:rPr lang="en-US" sz="2400" dirty="0">
                <a:solidFill>
                  <a:srgbClr val="000000"/>
                </a:solidFill>
              </a:rPr>
              <a:t>unstained objects invisible under </a:t>
            </a:r>
            <a:r>
              <a:rPr lang="en-US" sz="2400" dirty="0" smtClean="0">
                <a:solidFill>
                  <a:srgbClr val="000000"/>
                </a:solidFill>
              </a:rPr>
              <a:t>bright light </a:t>
            </a:r>
            <a:r>
              <a:rPr lang="en-US" sz="2400" dirty="0">
                <a:solidFill>
                  <a:srgbClr val="000000"/>
                </a:solidFill>
              </a:rPr>
              <a:t>such as platelets, to be seen.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Slight differences in thickness and </a:t>
            </a:r>
            <a:r>
              <a:rPr lang="en-US" sz="2400" dirty="0" smtClean="0">
                <a:solidFill>
                  <a:srgbClr val="000000"/>
                </a:solidFill>
              </a:rPr>
              <a:t>refractive index </a:t>
            </a:r>
            <a:r>
              <a:rPr lang="en-US" sz="2400" dirty="0">
                <a:solidFill>
                  <a:srgbClr val="000000"/>
                </a:solidFill>
              </a:rPr>
              <a:t>is converted into intensity or </a:t>
            </a:r>
            <a:r>
              <a:rPr lang="en-US" sz="2400" dirty="0" smtClean="0">
                <a:solidFill>
                  <a:srgbClr val="000000"/>
                </a:solidFill>
              </a:rPr>
              <a:t>brightness differences </a:t>
            </a:r>
            <a:r>
              <a:rPr lang="en-US" sz="2400" dirty="0">
                <a:solidFill>
                  <a:srgbClr val="000000"/>
                </a:solidFill>
              </a:rPr>
              <a:t>that are detectable by the eye.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Depending on the equipment used, the </a:t>
            </a:r>
            <a:r>
              <a:rPr lang="en-US" sz="2400" dirty="0" smtClean="0">
                <a:solidFill>
                  <a:srgbClr val="000000"/>
                </a:solidFill>
              </a:rPr>
              <a:t>object appears </a:t>
            </a:r>
            <a:r>
              <a:rPr lang="en-US" sz="2400" dirty="0">
                <a:solidFill>
                  <a:srgbClr val="000000"/>
                </a:solidFill>
              </a:rPr>
              <a:t>either </a:t>
            </a:r>
            <a:r>
              <a:rPr lang="en-US" sz="2400" dirty="0">
                <a:solidFill>
                  <a:srgbClr val="9BCD00"/>
                </a:solidFill>
              </a:rPr>
              <a:t>bright against a dark </a:t>
            </a:r>
            <a:r>
              <a:rPr lang="en-US" sz="2400" dirty="0" smtClean="0">
                <a:solidFill>
                  <a:srgbClr val="9BCD00"/>
                </a:solidFill>
              </a:rPr>
              <a:t>background (</a:t>
            </a:r>
            <a:r>
              <a:rPr lang="en-US" sz="2400" b="1" dirty="0" smtClean="0">
                <a:solidFill>
                  <a:srgbClr val="9BCD00"/>
                </a:solidFill>
              </a:rPr>
              <a:t>DARK </a:t>
            </a:r>
            <a:r>
              <a:rPr lang="en-US" sz="2400" b="1" dirty="0">
                <a:solidFill>
                  <a:srgbClr val="9BCD00"/>
                </a:solidFill>
              </a:rPr>
              <a:t>PHASE</a:t>
            </a:r>
            <a:r>
              <a:rPr lang="en-US" sz="2400" dirty="0">
                <a:solidFill>
                  <a:srgbClr val="9BCD00"/>
                </a:solidFill>
              </a:rPr>
              <a:t>) </a:t>
            </a:r>
            <a:r>
              <a:rPr lang="en-US" sz="2400" dirty="0">
                <a:solidFill>
                  <a:srgbClr val="000000"/>
                </a:solidFill>
              </a:rPr>
              <a:t>OR </a:t>
            </a:r>
            <a:r>
              <a:rPr lang="en-US" sz="2400" dirty="0">
                <a:solidFill>
                  <a:srgbClr val="33339B"/>
                </a:solidFill>
              </a:rPr>
              <a:t>dark against a </a:t>
            </a:r>
            <a:r>
              <a:rPr lang="en-US" sz="2400" dirty="0" smtClean="0">
                <a:solidFill>
                  <a:srgbClr val="33339B"/>
                </a:solidFill>
              </a:rPr>
              <a:t>bright background </a:t>
            </a:r>
            <a:r>
              <a:rPr lang="en-US" sz="2400" dirty="0">
                <a:solidFill>
                  <a:srgbClr val="33339B"/>
                </a:solidFill>
              </a:rPr>
              <a:t>(</a:t>
            </a:r>
            <a:r>
              <a:rPr lang="en-US" sz="2400" b="1" dirty="0">
                <a:solidFill>
                  <a:srgbClr val="33339B"/>
                </a:solidFill>
              </a:rPr>
              <a:t>LIGHT PHASE</a:t>
            </a:r>
            <a:r>
              <a:rPr lang="en-US" sz="2400" dirty="0">
                <a:solidFill>
                  <a:srgbClr val="33339B"/>
                </a:solidFill>
              </a:rPr>
              <a:t>)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559123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PLATELETS UNDER DARK</a:t>
            </a:r>
            <a:br>
              <a:rPr lang="en-US" altLang="en-US" sz="4000" b="1" dirty="0"/>
            </a:br>
            <a:r>
              <a:rPr lang="en-US" altLang="en-US" sz="4000" b="1" dirty="0"/>
              <a:t>PHASE MICROSCOPE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09" y="1676400"/>
            <a:ext cx="8229600" cy="5257800"/>
          </a:xfrm>
          <a:ln/>
        </p:spPr>
        <p:txBody>
          <a:bodyPr rIns="132080"/>
          <a:lstStyle/>
          <a:p>
            <a:r>
              <a:rPr lang="en-US" sz="2000" b="1" dirty="0"/>
              <a:t>DARK PHASE </a:t>
            </a:r>
            <a:r>
              <a:rPr lang="en-US" sz="2000" dirty="0"/>
              <a:t>– platelets are dense, round, oval bodies</a:t>
            </a:r>
          </a:p>
          <a:p>
            <a:r>
              <a:rPr lang="en-US" sz="2000" dirty="0"/>
              <a:t>– light object against a dark background</a:t>
            </a:r>
          </a:p>
          <a:p>
            <a:r>
              <a:rPr lang="en-US" sz="2000" dirty="0"/>
              <a:t>– Halo</a:t>
            </a:r>
          </a:p>
          <a:p>
            <a:r>
              <a:rPr lang="en-US" sz="2000" dirty="0"/>
              <a:t>– Brownian movement</a:t>
            </a:r>
          </a:p>
          <a:p>
            <a:r>
              <a:rPr lang="en-US" sz="2000" dirty="0"/>
              <a:t>– RBC stroma – ghosts in background</a:t>
            </a:r>
          </a:p>
          <a:p>
            <a:r>
              <a:rPr lang="en-US" sz="2000" dirty="0"/>
              <a:t>– Debris highly </a:t>
            </a:r>
            <a:r>
              <a:rPr lang="en-US" sz="2000" dirty="0" smtClean="0"/>
              <a:t>refractive </a:t>
            </a:r>
            <a:r>
              <a:rPr lang="en-US" sz="2000" dirty="0"/>
              <a:t>and irregular in shape and can </a:t>
            </a:r>
            <a:r>
              <a:rPr lang="en-US" sz="2000" dirty="0" smtClean="0"/>
              <a:t>mimic platelets</a:t>
            </a:r>
            <a:endParaRPr lang="en-US" sz="2000" dirty="0"/>
          </a:p>
          <a:p>
            <a:r>
              <a:rPr lang="en-US" sz="2000" dirty="0"/>
              <a:t>– Air bubbles can mimic platelets also</a:t>
            </a:r>
          </a:p>
          <a:p>
            <a:r>
              <a:rPr lang="en-US" sz="2000" dirty="0"/>
              <a:t>– </a:t>
            </a:r>
            <a:r>
              <a:rPr lang="en-US" sz="2000" b="1" dirty="0"/>
              <a:t>Debris and Air bubbles change size as focus up and down</a:t>
            </a:r>
          </a:p>
          <a:p>
            <a:r>
              <a:rPr lang="en-US" sz="2000" b="1" dirty="0"/>
              <a:t>but platelets do not</a:t>
            </a:r>
          </a:p>
          <a:p>
            <a:r>
              <a:rPr lang="en-US" sz="2000" dirty="0"/>
              <a:t>– Bacteria will demonstrate DIRECTIONAL movement and are</a:t>
            </a:r>
          </a:p>
          <a:p>
            <a:r>
              <a:rPr lang="en-US" sz="2000" dirty="0"/>
              <a:t>generally smaller than platelets.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6782126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MANUAL PLATELETS – OTHER</a:t>
            </a:r>
            <a:br>
              <a:rPr lang="en-US" altLang="en-US" sz="4000" b="1" dirty="0"/>
            </a:br>
            <a:r>
              <a:rPr lang="en-US" altLang="en-US" sz="4000" b="1" dirty="0"/>
              <a:t>CONSIDERATIONS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208" y="1676400"/>
            <a:ext cx="8388991" cy="4419600"/>
          </a:xfrm>
          <a:ln/>
        </p:spPr>
        <p:txBody>
          <a:bodyPr rIns="132080"/>
          <a:lstStyle/>
          <a:p>
            <a:pPr marL="39688" indent="0">
              <a:buNone/>
            </a:pPr>
            <a:r>
              <a:rPr lang="en-US" altLang="en-US" sz="2800" dirty="0"/>
              <a:t>• FLUID contamination - generally refrigerated </a:t>
            </a:r>
            <a:r>
              <a:rPr lang="en-US" altLang="en-US" sz="2800" dirty="0" smtClean="0"/>
              <a:t>or airtight </a:t>
            </a:r>
            <a:r>
              <a:rPr lang="en-US" altLang="en-US" sz="2800" dirty="0"/>
              <a:t>containers to prevent </a:t>
            </a:r>
            <a:r>
              <a:rPr lang="en-US" altLang="en-US" sz="2800" dirty="0" smtClean="0"/>
              <a:t>interfering contamination</a:t>
            </a:r>
            <a:endParaRPr lang="en-US" altLang="en-US" sz="2800" dirty="0"/>
          </a:p>
          <a:p>
            <a:pPr marL="39688" indent="0">
              <a:buNone/>
            </a:pPr>
            <a:r>
              <a:rPr lang="en-US" altLang="en-US" sz="2800" dirty="0"/>
              <a:t>• DUST</a:t>
            </a:r>
          </a:p>
          <a:p>
            <a:pPr marL="39688" indent="0">
              <a:buNone/>
            </a:pPr>
            <a:r>
              <a:rPr lang="en-US" altLang="en-US" sz="2800" dirty="0"/>
              <a:t>• FINGER OILS</a:t>
            </a:r>
          </a:p>
          <a:p>
            <a:pPr marL="39688" indent="0">
              <a:buNone/>
            </a:pPr>
            <a:r>
              <a:rPr lang="en-US" altLang="en-US" sz="2800" dirty="0"/>
              <a:t>• FINGERSTICK SPECIMEN = least </a:t>
            </a:r>
            <a:r>
              <a:rPr lang="en-US" altLang="en-US" sz="2800" dirty="0" smtClean="0"/>
              <a:t>desirable (adhesion </a:t>
            </a:r>
            <a:r>
              <a:rPr lang="en-US" altLang="en-US" sz="2800" dirty="0"/>
              <a:t>and aggregation); need knowledge </a:t>
            </a:r>
            <a:r>
              <a:rPr lang="en-US" altLang="en-US" sz="2800" dirty="0" smtClean="0"/>
              <a:t>of platelet </a:t>
            </a:r>
            <a:r>
              <a:rPr lang="en-US" altLang="en-US" sz="2800" dirty="0"/>
              <a:t>plug formation</a:t>
            </a:r>
          </a:p>
          <a:p>
            <a:pPr marL="39688" indent="0">
              <a:buNone/>
            </a:pPr>
            <a:r>
              <a:rPr lang="en-US" altLang="en-US" sz="2800" dirty="0"/>
              <a:t>– </a:t>
            </a:r>
            <a:r>
              <a:rPr lang="en-US" altLang="en-US" sz="2800" dirty="0" err="1"/>
              <a:t>Thoma</a:t>
            </a:r>
            <a:r>
              <a:rPr lang="en-US" altLang="en-US" sz="2800" dirty="0"/>
              <a:t> pipette</a:t>
            </a:r>
          </a:p>
          <a:p>
            <a:pPr marL="39688" indent="0">
              <a:buNone/>
            </a:pPr>
            <a:r>
              <a:rPr lang="en-US" altLang="en-US" sz="2800" dirty="0"/>
              <a:t>– Unopette</a:t>
            </a:r>
          </a:p>
        </p:txBody>
      </p:sp>
    </p:spTree>
    <p:extLst>
      <p:ext uri="{BB962C8B-B14F-4D97-AF65-F5344CB8AC3E}">
        <p14:creationId xmlns:p14="http://schemas.microsoft.com/office/powerpoint/2010/main" val="146093316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MANUAL PLATELETS – OTHER</a:t>
            </a:r>
            <a:br>
              <a:rPr lang="en-US" altLang="en-US" sz="4000" b="1" dirty="0"/>
            </a:br>
            <a:r>
              <a:rPr lang="en-US" altLang="en-US" sz="4000" b="1" dirty="0"/>
              <a:t>CONSIDERATIONS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7010400" cy="52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65339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PLATELETS – OTHER</a:t>
            </a:r>
            <a:br>
              <a:rPr lang="en-US" altLang="en-US" sz="4000" b="1" dirty="0"/>
            </a:br>
            <a:r>
              <a:rPr lang="en-US" altLang="en-US" sz="4000" b="1" dirty="0" smtClean="0"/>
              <a:t>CONSIDERATIONS</a:t>
            </a:r>
            <a:br>
              <a:rPr lang="en-US" altLang="en-US" sz="4000" b="1" dirty="0" smtClean="0"/>
            </a:br>
            <a:r>
              <a:rPr lang="en-US" altLang="en-US" sz="1800" b="1" dirty="0" smtClean="0"/>
              <a:t>The Neubauer Hemocytometer</a:t>
            </a:r>
            <a:endParaRPr lang="en-US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620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53560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endParaRPr lang="en-US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746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n-lt"/>
              </a:rPr>
              <a:t>• Counts on both sides of </a:t>
            </a:r>
            <a:r>
              <a:rPr lang="en-US" sz="3200" dirty="0" smtClean="0">
                <a:latin typeface="+mn-lt"/>
              </a:rPr>
              <a:t>Hemocytometer should </a:t>
            </a:r>
            <a:r>
              <a:rPr lang="en-US" sz="3200" dirty="0">
                <a:latin typeface="+mn-lt"/>
              </a:rPr>
              <a:t>agree within 10</a:t>
            </a:r>
            <a:r>
              <a:rPr lang="en-US" sz="3200" dirty="0" smtClean="0">
                <a:latin typeface="+mn-lt"/>
              </a:rPr>
              <a:t>%.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• Normal Range 150,000- 450,000/</a:t>
            </a:r>
            <a:r>
              <a:rPr lang="en-US" sz="3200" dirty="0" err="1">
                <a:latin typeface="+mn-lt"/>
              </a:rPr>
              <a:t>ul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or /mm3 </a:t>
            </a:r>
            <a:r>
              <a:rPr lang="en-US" sz="3200" dirty="0">
                <a:latin typeface="+mn-lt"/>
              </a:rPr>
              <a:t>or 150-450 K/</a:t>
            </a:r>
            <a:r>
              <a:rPr lang="en-US" sz="3200" dirty="0" err="1">
                <a:latin typeface="+mn-lt"/>
              </a:rPr>
              <a:t>ul</a:t>
            </a:r>
            <a:r>
              <a:rPr lang="en-US" sz="3200" dirty="0">
                <a:latin typeface="+mn-lt"/>
              </a:rPr>
              <a:t> or /</a:t>
            </a:r>
            <a:r>
              <a:rPr lang="en-US" sz="3200" dirty="0" smtClean="0">
                <a:latin typeface="+mn-lt"/>
              </a:rPr>
              <a:t>mm3.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• Manual platelet counts compared </a:t>
            </a:r>
            <a:r>
              <a:rPr lang="en-US" sz="3200" dirty="0" smtClean="0">
                <a:latin typeface="+mn-lt"/>
              </a:rPr>
              <a:t>with smear estimate.</a:t>
            </a:r>
            <a:endParaRPr lang="en-US" sz="3200" dirty="0">
              <a:latin typeface="+mn-lt"/>
            </a:endParaRPr>
          </a:p>
          <a:p>
            <a:r>
              <a:rPr lang="en-US" sz="3200" dirty="0">
                <a:latin typeface="+mn-lt"/>
              </a:rPr>
              <a:t>• The CV for most manual platelet counts </a:t>
            </a:r>
            <a:r>
              <a:rPr lang="en-US" sz="3200" dirty="0" smtClean="0">
                <a:latin typeface="+mn-lt"/>
              </a:rPr>
              <a:t>is 22</a:t>
            </a:r>
            <a:r>
              <a:rPr lang="en-US" sz="3200" dirty="0">
                <a:latin typeface="+mn-lt"/>
              </a:rPr>
              <a:t>% which is </a:t>
            </a:r>
            <a:r>
              <a:rPr lang="en-US" sz="3200" dirty="0" smtClean="0">
                <a:latin typeface="+mn-lt"/>
              </a:rPr>
              <a:t>high.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938909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endParaRPr lang="en-US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609600" y="1600200"/>
            <a:ext cx="7924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• EDTA is diluent of choice but beware of SATELLITOSIS/</a:t>
            </a:r>
          </a:p>
          <a:p>
            <a:r>
              <a:rPr lang="en-US" sz="2400" dirty="0">
                <a:latin typeface="+mn-lt"/>
              </a:rPr>
              <a:t>CLUMPING</a:t>
            </a:r>
          </a:p>
          <a:p>
            <a:pPr lvl="1"/>
            <a:r>
              <a:rPr lang="en-US" sz="2400" dirty="0">
                <a:latin typeface="+mn-lt"/>
              </a:rPr>
              <a:t>– If clumping is </a:t>
            </a:r>
            <a:r>
              <a:rPr lang="en-US" sz="2400" dirty="0" smtClean="0">
                <a:latin typeface="+mn-lt"/>
              </a:rPr>
              <a:t>consistently </a:t>
            </a:r>
            <a:r>
              <a:rPr lang="en-US" sz="2400" dirty="0">
                <a:latin typeface="+mn-lt"/>
              </a:rPr>
              <a:t>present because of medication </a:t>
            </a:r>
            <a:r>
              <a:rPr lang="en-US" sz="2400" dirty="0" smtClean="0">
                <a:latin typeface="+mn-lt"/>
              </a:rPr>
              <a:t>or medical </a:t>
            </a:r>
            <a:r>
              <a:rPr lang="en-US" sz="2400" dirty="0">
                <a:latin typeface="+mn-lt"/>
              </a:rPr>
              <a:t>condition, use a blue top tube (citrate) but add </a:t>
            </a:r>
            <a:r>
              <a:rPr lang="en-US" sz="2400" dirty="0" smtClean="0">
                <a:latin typeface="+mn-lt"/>
              </a:rPr>
              <a:t>10% because </a:t>
            </a:r>
            <a:r>
              <a:rPr lang="en-US" sz="2400" dirty="0">
                <a:latin typeface="+mn-lt"/>
              </a:rPr>
              <a:t>of the 1/10 dilution.</a:t>
            </a:r>
          </a:p>
          <a:p>
            <a:r>
              <a:rPr lang="en-US" sz="2400" dirty="0">
                <a:latin typeface="+mn-lt"/>
              </a:rPr>
              <a:t>• Count more area for low count.</a:t>
            </a:r>
          </a:p>
          <a:p>
            <a:r>
              <a:rPr lang="en-US" sz="2400" dirty="0">
                <a:latin typeface="+mn-lt"/>
              </a:rPr>
              <a:t>• Patients with low platelet counts (&lt;100K) may </a:t>
            </a:r>
            <a:r>
              <a:rPr lang="en-US" sz="2400" dirty="0" smtClean="0">
                <a:latin typeface="+mn-lt"/>
              </a:rPr>
              <a:t>have increased </a:t>
            </a:r>
            <a:r>
              <a:rPr lang="en-US" sz="2400" dirty="0">
                <a:latin typeface="+mn-lt"/>
              </a:rPr>
              <a:t>bleeding, oozing, and bruising of skin </a:t>
            </a:r>
            <a:r>
              <a:rPr lang="en-US" sz="2400" dirty="0" smtClean="0">
                <a:latin typeface="+mn-lt"/>
              </a:rPr>
              <a:t>and mucous </a:t>
            </a:r>
            <a:r>
              <a:rPr lang="en-US" sz="2400" dirty="0">
                <a:latin typeface="+mn-lt"/>
              </a:rPr>
              <a:t>membrane</a:t>
            </a:r>
          </a:p>
          <a:p>
            <a:pPr lvl="1"/>
            <a:r>
              <a:rPr lang="en-US" sz="2400" dirty="0">
                <a:latin typeface="+mn-lt"/>
              </a:rPr>
              <a:t>– Platelets dynamically cover the openings between </a:t>
            </a:r>
            <a:r>
              <a:rPr lang="en-US" sz="2400" dirty="0" smtClean="0">
                <a:latin typeface="+mn-lt"/>
              </a:rPr>
              <a:t>endothelial cells </a:t>
            </a:r>
            <a:r>
              <a:rPr lang="en-US" sz="2400" dirty="0">
                <a:latin typeface="+mn-lt"/>
              </a:rPr>
              <a:t>lining capillaries and can do it less efficiently when </a:t>
            </a:r>
            <a:r>
              <a:rPr lang="en-US" sz="2400" dirty="0" smtClean="0">
                <a:latin typeface="+mn-lt"/>
              </a:rPr>
              <a:t>platelets are </a:t>
            </a:r>
            <a:r>
              <a:rPr lang="en-US" sz="2400" dirty="0">
                <a:latin typeface="+mn-lt"/>
              </a:rPr>
              <a:t>low, allowing blood cells to ooze out.</a:t>
            </a:r>
          </a:p>
        </p:txBody>
      </p:sp>
    </p:spTree>
    <p:extLst>
      <p:ext uri="{BB962C8B-B14F-4D97-AF65-F5344CB8AC3E}">
        <p14:creationId xmlns:p14="http://schemas.microsoft.com/office/powerpoint/2010/main" val="419166001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Sources of Error</a:t>
            </a:r>
            <a:endParaRPr lang="en-US" alt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• Incorrect or inadequate specimen</a:t>
            </a:r>
          </a:p>
          <a:p>
            <a:r>
              <a:rPr lang="en-US" sz="3600" dirty="0">
                <a:latin typeface="+mn-lt"/>
              </a:rPr>
              <a:t>• Inadequate mixing pre-dilution</a:t>
            </a:r>
          </a:p>
          <a:p>
            <a:r>
              <a:rPr lang="en-US" sz="3600" dirty="0">
                <a:latin typeface="+mn-lt"/>
              </a:rPr>
              <a:t>• Incorrect dilutions or diluting fluid</a:t>
            </a:r>
          </a:p>
          <a:p>
            <a:r>
              <a:rPr lang="en-US" sz="3600" dirty="0">
                <a:latin typeface="+mn-lt"/>
              </a:rPr>
              <a:t>• Incorrect calculation</a:t>
            </a:r>
          </a:p>
          <a:p>
            <a:r>
              <a:rPr lang="en-US" sz="3600" dirty="0">
                <a:latin typeface="+mn-lt"/>
              </a:rPr>
              <a:t>• Improper counting i.e. not </a:t>
            </a:r>
            <a:r>
              <a:rPr lang="en-US" sz="3600" dirty="0" smtClean="0">
                <a:latin typeface="+mn-lt"/>
              </a:rPr>
              <a:t>recognize platelets </a:t>
            </a:r>
            <a:r>
              <a:rPr lang="en-US" sz="3600" dirty="0">
                <a:latin typeface="+mn-lt"/>
              </a:rPr>
              <a:t>or not follow </a:t>
            </a:r>
            <a:r>
              <a:rPr lang="en-US" sz="3600" dirty="0" smtClean="0">
                <a:latin typeface="+mn-lt"/>
              </a:rPr>
              <a:t>top/right, bottom/left rule.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40178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Hemocytometer Formula</a:t>
            </a:r>
            <a:endParaRPr lang="en-US" alt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81000" y="1905000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u="sng" dirty="0"/>
              <a:t>#cells x </a:t>
            </a:r>
            <a:r>
              <a:rPr lang="en-US" u="sng" dirty="0" smtClean="0"/>
              <a:t>reciprocal </a:t>
            </a:r>
            <a:r>
              <a:rPr lang="en-US" u="sng" dirty="0"/>
              <a:t>depth x </a:t>
            </a:r>
            <a:r>
              <a:rPr lang="en-US" u="sng" dirty="0" smtClean="0"/>
              <a:t>reciprocal </a:t>
            </a:r>
            <a:r>
              <a:rPr lang="en-US" u="sng" dirty="0"/>
              <a:t>dilution</a:t>
            </a:r>
          </a:p>
          <a:p>
            <a:r>
              <a:rPr lang="en-US" sz="1600" b="1" dirty="0"/>
              <a:t>AREA</a:t>
            </a:r>
            <a:r>
              <a:rPr lang="en-US" sz="1600" dirty="0"/>
              <a:t> (THE ABOVE # OF CELLS COUNTED </a:t>
            </a:r>
            <a:r>
              <a:rPr lang="en-US" sz="1600" dirty="0" smtClean="0"/>
              <a:t>IN)</a:t>
            </a:r>
            <a:endParaRPr lang="en-US" sz="1600" dirty="0"/>
          </a:p>
          <a:p>
            <a:endParaRPr lang="en-US" dirty="0" smtClean="0"/>
          </a:p>
          <a:p>
            <a:r>
              <a:rPr lang="en-US" dirty="0" smtClean="0"/>
              <a:t>DEPTH </a:t>
            </a:r>
            <a:r>
              <a:rPr lang="en-US" dirty="0"/>
              <a:t>CONSTANT 0.1 SO RECIPRICOL IS </a:t>
            </a:r>
            <a:r>
              <a:rPr lang="en-US" dirty="0" smtClean="0"/>
              <a:t>10 DILUTION </a:t>
            </a:r>
            <a:r>
              <a:rPr lang="en-US" dirty="0"/>
              <a:t>IS 1/100 USUALLY SO RECIPRICOL IS </a:t>
            </a:r>
            <a:r>
              <a:rPr lang="en-US" dirty="0" smtClean="0"/>
              <a:t>100.</a:t>
            </a:r>
          </a:p>
          <a:p>
            <a:endParaRPr lang="en-US" dirty="0"/>
          </a:p>
          <a:p>
            <a:r>
              <a:rPr lang="en-US" dirty="0"/>
              <a:t>AREA = LENGTH X WIDTH SO IF COUNT </a:t>
            </a:r>
            <a:r>
              <a:rPr lang="en-US" dirty="0" smtClean="0"/>
              <a:t>LARGE CENTER </a:t>
            </a:r>
            <a:r>
              <a:rPr lang="en-US" dirty="0"/>
              <a:t>SQUARE IT IS 1MM X 1MM = </a:t>
            </a:r>
            <a:r>
              <a:rPr lang="en-US" dirty="0" smtClean="0"/>
              <a:t>1MM2.</a:t>
            </a:r>
          </a:p>
          <a:p>
            <a:endParaRPr lang="en-US" dirty="0"/>
          </a:p>
          <a:p>
            <a:r>
              <a:rPr lang="en-US" dirty="0" smtClean="0"/>
              <a:t># CELLS </a:t>
            </a:r>
            <a:r>
              <a:rPr lang="en-US" dirty="0"/>
              <a:t>OF COURSE IS WHAT IS COUNTED </a:t>
            </a:r>
            <a:r>
              <a:rPr lang="en-US" dirty="0" smtClean="0"/>
              <a:t>IN THE </a:t>
            </a:r>
            <a:r>
              <a:rPr lang="en-US" dirty="0"/>
              <a:t>LARGE CENTER SQUARE IN THIS </a:t>
            </a:r>
            <a:r>
              <a:rPr lang="en-US" dirty="0" smtClean="0"/>
              <a:t>CASE.</a:t>
            </a:r>
          </a:p>
          <a:p>
            <a:endParaRPr lang="en-US" dirty="0"/>
          </a:p>
          <a:p>
            <a:r>
              <a:rPr lang="en-US" dirty="0"/>
              <a:t>MAKE SURE NUMBER OF CELLS AND AREA ARE </a:t>
            </a:r>
            <a:r>
              <a:rPr lang="en-US" dirty="0" smtClean="0"/>
              <a:t>BOTH AN </a:t>
            </a:r>
            <a:r>
              <a:rPr lang="en-US" dirty="0"/>
              <a:t>AVERAGE OF 2 SIDES OR BOTH A TOTAL OF </a:t>
            </a:r>
            <a:r>
              <a:rPr lang="en-US" dirty="0" smtClean="0"/>
              <a:t>2 SIDES </a:t>
            </a:r>
            <a:r>
              <a:rPr lang="en-US" dirty="0"/>
              <a:t>(depends on whether a total or average is used </a:t>
            </a:r>
            <a:r>
              <a:rPr lang="en-US" dirty="0" smtClean="0"/>
              <a:t>for the </a:t>
            </a:r>
            <a:r>
              <a:rPr lang="en-US" dirty="0"/>
              <a:t>#cells, area should be the same i.e. total or average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7658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MANUAL </a:t>
            </a:r>
            <a:r>
              <a:rPr lang="en-US" altLang="en-US" sz="4000" b="1" dirty="0" smtClean="0"/>
              <a:t>PLATELET COUNTS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Example Calculation</a:t>
            </a:r>
            <a:endParaRPr lang="en-US" alt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US" sz="2400" dirty="0"/>
              <a:t>• Ex. 65 platelets were counted in the large center </a:t>
            </a:r>
            <a:r>
              <a:rPr lang="en-US" sz="2400" dirty="0" smtClean="0"/>
              <a:t>square on </a:t>
            </a:r>
            <a:r>
              <a:rPr lang="en-US" sz="2400" dirty="0"/>
              <a:t>1 side of </a:t>
            </a:r>
            <a:r>
              <a:rPr lang="en-US" sz="2400" dirty="0" smtClean="0"/>
              <a:t>the hemocytometer</a:t>
            </a:r>
            <a:r>
              <a:rPr lang="en-US" sz="2400" dirty="0"/>
              <a:t>. 71 platelets </a:t>
            </a:r>
            <a:r>
              <a:rPr lang="en-US" sz="2400" dirty="0" smtClean="0"/>
              <a:t>were counted </a:t>
            </a:r>
            <a:r>
              <a:rPr lang="en-US" sz="2400" dirty="0"/>
              <a:t>on the other side. They are within 10%.</a:t>
            </a:r>
          </a:p>
          <a:p>
            <a:pPr marL="39688" indent="0">
              <a:buNone/>
            </a:pPr>
            <a:r>
              <a:rPr lang="en-US" sz="2400" dirty="0"/>
              <a:t>• The average # of cells on 1side is 68 and the area </a:t>
            </a:r>
            <a:r>
              <a:rPr lang="en-US" sz="2400" dirty="0" smtClean="0"/>
              <a:t>on one </a:t>
            </a:r>
            <a:r>
              <a:rPr lang="en-US" sz="2400" dirty="0"/>
              <a:t>side is 1mm2, therefore</a:t>
            </a:r>
          </a:p>
          <a:p>
            <a:pPr marL="39688" indent="0">
              <a:buNone/>
            </a:pPr>
            <a:r>
              <a:rPr lang="en-US" sz="2400" dirty="0"/>
              <a:t>• </a:t>
            </a:r>
            <a:r>
              <a:rPr lang="en-US" sz="2400" u="sng" dirty="0"/>
              <a:t>68 x 10 x 100 = </a:t>
            </a:r>
            <a:r>
              <a:rPr lang="en-US" sz="2400" dirty="0"/>
              <a:t>68,000 platelets / mm3</a:t>
            </a:r>
          </a:p>
          <a:p>
            <a:pPr marL="788988" lvl="2" indent="0">
              <a:buNone/>
            </a:pPr>
            <a:r>
              <a:rPr lang="en-US" sz="1600" dirty="0"/>
              <a:t>1mm2</a:t>
            </a:r>
          </a:p>
          <a:p>
            <a:pPr marL="39688" indent="0">
              <a:buNone/>
            </a:pPr>
            <a:r>
              <a:rPr lang="en-US" sz="2400" dirty="0"/>
              <a:t>• The total # of cells counted is 136 and the total area </a:t>
            </a:r>
            <a:r>
              <a:rPr lang="en-US" sz="2400" dirty="0" smtClean="0"/>
              <a:t>is 2mm2</a:t>
            </a:r>
            <a:r>
              <a:rPr lang="en-US" sz="2400" dirty="0"/>
              <a:t>, therefore</a:t>
            </a:r>
          </a:p>
          <a:p>
            <a:pPr marL="39688" indent="0">
              <a:buNone/>
            </a:pPr>
            <a:r>
              <a:rPr lang="en-US" sz="2400" u="sng" dirty="0"/>
              <a:t>136 x 10 x 100 </a:t>
            </a:r>
            <a:r>
              <a:rPr lang="en-US" sz="2400" dirty="0"/>
              <a:t>= 68,000 platelets/mm3</a:t>
            </a:r>
          </a:p>
          <a:p>
            <a:pPr marL="788988" lvl="2" indent="0">
              <a:buNone/>
            </a:pPr>
            <a:r>
              <a:rPr lang="en-US" sz="1600" dirty="0"/>
              <a:t>2mm2</a:t>
            </a:r>
          </a:p>
        </p:txBody>
      </p:sp>
    </p:spTree>
    <p:extLst>
      <p:ext uri="{BB962C8B-B14F-4D97-AF65-F5344CB8AC3E}">
        <p14:creationId xmlns:p14="http://schemas.microsoft.com/office/powerpoint/2010/main" val="400924999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/>
              <a:t>PLATELET MATURATION-</a:t>
            </a:r>
            <a:br>
              <a:rPr lang="en-US" altLang="en-US" sz="4000" b="1" dirty="0"/>
            </a:br>
            <a:r>
              <a:rPr lang="en-US" altLang="en-US" sz="4000" b="1" dirty="0"/>
              <a:t>general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ln/>
        </p:spPr>
        <p:txBody>
          <a:bodyPr rIns="132080"/>
          <a:lstStyle/>
          <a:p>
            <a:pPr>
              <a:buClr>
                <a:srgbClr val="000000"/>
              </a:buClr>
            </a:pPr>
            <a:r>
              <a:rPr lang="en-US" altLang="en-US" dirty="0" err="1"/>
              <a:t>Pluripotential</a:t>
            </a:r>
            <a:r>
              <a:rPr lang="en-US" altLang="en-US" dirty="0"/>
              <a:t> stem cell in the Bone Marrow, CSF (colony stimulating factor) and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 thrombopoietin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ENDOMITOSIS = nuclear division </a:t>
            </a:r>
            <a:r>
              <a:rPr lang="en-US" altLang="en-US" u="sng" dirty="0">
                <a:latin typeface="Arial Bold Italic" panose="020B0704020202090204" pitchFamily="34" charset="0"/>
                <a:cs typeface="Arial Bold Italic" panose="020B0704020202090204" pitchFamily="34" charset="0"/>
                <a:sym typeface="Arial Bold Italic" panose="020B0704020202090204" pitchFamily="34" charset="0"/>
              </a:rPr>
              <a:t>without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 cell cytoplasm division </a:t>
            </a:r>
            <a:r>
              <a:rPr lang="en-US" altLang="en-US" dirty="0"/>
              <a:t>until you have a </a:t>
            </a: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multinucleated giant cell with 8 to 16 nuclei.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altLang="en-US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Maturation sequence – 5 days</a:t>
            </a:r>
            <a:endParaRPr lang="en-US" altLang="en-US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- IMPEDANCE</a:t>
            </a:r>
            <a:endParaRPr lang="en-US" alt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Impedance counting = Coulter Principle</a:t>
            </a:r>
          </a:p>
          <a:p>
            <a:pPr marL="39688" indent="0">
              <a:buNone/>
            </a:pPr>
            <a:r>
              <a:rPr lang="en-US" sz="2400" dirty="0"/>
              <a:t>– inner and outer </a:t>
            </a:r>
            <a:r>
              <a:rPr lang="en-US" sz="2400" b="1" dirty="0"/>
              <a:t>electrode</a:t>
            </a:r>
          </a:p>
          <a:p>
            <a:pPr marL="39688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Electrical current </a:t>
            </a:r>
            <a:r>
              <a:rPr lang="en-US" sz="2400" dirty="0"/>
              <a:t>in an </a:t>
            </a:r>
            <a:r>
              <a:rPr lang="en-US" sz="2400" b="1" dirty="0"/>
              <a:t>isotonic solution </a:t>
            </a:r>
            <a:r>
              <a:rPr lang="en-US" sz="2400" dirty="0"/>
              <a:t>through </a:t>
            </a:r>
            <a:r>
              <a:rPr lang="en-US" sz="2400" dirty="0" smtClean="0"/>
              <a:t>an </a:t>
            </a:r>
            <a:r>
              <a:rPr lang="en-US" sz="2400" b="1" dirty="0" smtClean="0"/>
              <a:t>aperture </a:t>
            </a:r>
            <a:r>
              <a:rPr lang="en-US" sz="2400" dirty="0"/>
              <a:t>(hole)</a:t>
            </a:r>
          </a:p>
          <a:p>
            <a:pPr marL="39688" indent="0">
              <a:buNone/>
            </a:pPr>
            <a:r>
              <a:rPr lang="en-US" sz="2400" dirty="0"/>
              <a:t>– Cells don’t carry electricity and when go through </a:t>
            </a:r>
            <a:r>
              <a:rPr lang="en-US" sz="2400" dirty="0" smtClean="0"/>
              <a:t>the aperture </a:t>
            </a:r>
            <a:r>
              <a:rPr lang="en-US" sz="2400" dirty="0"/>
              <a:t>they create a break in the </a:t>
            </a:r>
            <a:r>
              <a:rPr lang="en-US" sz="2400" dirty="0" smtClean="0"/>
              <a:t>current proportional </a:t>
            </a:r>
            <a:r>
              <a:rPr lang="en-US" sz="2400" dirty="0"/>
              <a:t>to their </a:t>
            </a:r>
            <a:r>
              <a:rPr lang="en-US" sz="2400" b="1" dirty="0"/>
              <a:t>SIZE.</a:t>
            </a:r>
          </a:p>
          <a:p>
            <a:pPr marL="39688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Threshold </a:t>
            </a:r>
            <a:r>
              <a:rPr lang="en-US" sz="2400" dirty="0"/>
              <a:t>is set and anything below 35fl in size </a:t>
            </a:r>
            <a:r>
              <a:rPr lang="en-US" sz="2400" dirty="0" smtClean="0"/>
              <a:t>is counted </a:t>
            </a:r>
            <a:r>
              <a:rPr lang="en-US" sz="2400" dirty="0"/>
              <a:t>as a platelet (rbcs have been lysed so </a:t>
            </a:r>
            <a:r>
              <a:rPr lang="en-US" sz="2400" dirty="0" smtClean="0"/>
              <a:t>only wbcs </a:t>
            </a:r>
            <a:r>
              <a:rPr lang="en-US" sz="2400" dirty="0"/>
              <a:t>and platelets are in the counting bath)</a:t>
            </a:r>
          </a:p>
          <a:p>
            <a:pPr marL="39688" indent="0">
              <a:buNone/>
            </a:pPr>
            <a:r>
              <a:rPr lang="en-US" sz="2400" dirty="0"/>
              <a:t>– </a:t>
            </a:r>
            <a:r>
              <a:rPr lang="en-US" sz="2400" b="1" dirty="0"/>
              <a:t>Histogram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067389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27" y="1752600"/>
            <a:ext cx="4377146" cy="47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362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6248400" cy="471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5562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4267200" cy="538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27432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Instrument Evaluation – </a:t>
            </a:r>
          </a:p>
          <a:p>
            <a:r>
              <a:rPr lang="en-US" sz="2000" dirty="0" smtClean="0">
                <a:latin typeface="+mn-lt"/>
              </a:rPr>
              <a:t>Impedance </a:t>
            </a:r>
            <a:r>
              <a:rPr lang="en-US" sz="2000" dirty="0">
                <a:latin typeface="+mn-lt"/>
              </a:rPr>
              <a:t>Counting is</a:t>
            </a:r>
          </a:p>
          <a:p>
            <a:r>
              <a:rPr lang="en-US" sz="2000" dirty="0">
                <a:latin typeface="+mn-lt"/>
              </a:rPr>
              <a:t>used for WBCs, RBCs</a:t>
            </a:r>
          </a:p>
          <a:p>
            <a:r>
              <a:rPr lang="en-US" sz="2000" dirty="0">
                <a:latin typeface="+mn-lt"/>
              </a:rPr>
              <a:t>and Platelets. The</a:t>
            </a:r>
          </a:p>
          <a:p>
            <a:r>
              <a:rPr lang="en-US" sz="2000" dirty="0">
                <a:latin typeface="+mn-lt"/>
              </a:rPr>
              <a:t>thresholds used are</a:t>
            </a:r>
          </a:p>
          <a:p>
            <a:r>
              <a:rPr lang="en-US" sz="2000" dirty="0">
                <a:latin typeface="+mn-lt"/>
              </a:rPr>
              <a:t>different for each. The</a:t>
            </a:r>
          </a:p>
          <a:p>
            <a:r>
              <a:rPr lang="en-US" sz="2000" dirty="0">
                <a:latin typeface="+mn-lt"/>
              </a:rPr>
              <a:t>threshold for platelets</a:t>
            </a:r>
          </a:p>
          <a:p>
            <a:r>
              <a:rPr lang="en-US" sz="2000" dirty="0">
                <a:latin typeface="+mn-lt"/>
              </a:rPr>
              <a:t>is generally &lt; 15 or </a:t>
            </a:r>
            <a:r>
              <a:rPr lang="en-US" sz="2000" dirty="0" smtClean="0">
                <a:latin typeface="+mn-lt"/>
              </a:rPr>
              <a:t>20fL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710901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4000" b="1" dirty="0" smtClean="0"/>
              <a:t>Automatic Platelet Counting – IMPEDANCE – Coulter Principle</a:t>
            </a:r>
            <a:endParaRPr lang="en-US" alt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71" y="1752600"/>
            <a:ext cx="5391658" cy="47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325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Impedance Counting – Drawbacks (Size Only Methodology)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GIANT PLATELETS – as big as rbcs therefore </a:t>
            </a:r>
            <a:r>
              <a:rPr lang="en-US" sz="2400" dirty="0" smtClean="0"/>
              <a:t>counted as </a:t>
            </a:r>
            <a:r>
              <a:rPr lang="en-US" sz="2400" dirty="0"/>
              <a:t>rbcs (false increase but millions so </a:t>
            </a:r>
            <a:r>
              <a:rPr lang="en-US" sz="2400" dirty="0" err="1" smtClean="0"/>
              <a:t>insignif</a:t>
            </a:r>
            <a:r>
              <a:rPr lang="en-US" sz="2400" dirty="0" smtClean="0"/>
              <a:t>), </a:t>
            </a:r>
            <a:r>
              <a:rPr lang="en-US" sz="2400" dirty="0"/>
              <a:t>but </a:t>
            </a:r>
            <a:r>
              <a:rPr lang="en-US" sz="2400" dirty="0" smtClean="0"/>
              <a:t>not insignificant </a:t>
            </a:r>
            <a:r>
              <a:rPr lang="en-US" sz="2400" dirty="0"/>
              <a:t>for the platelets (falsely </a:t>
            </a:r>
            <a:r>
              <a:rPr lang="en-US" sz="2400" dirty="0" err="1"/>
              <a:t>decr</a:t>
            </a:r>
            <a:r>
              <a:rPr lang="en-US" sz="2400" dirty="0"/>
              <a:t>).</a:t>
            </a:r>
          </a:p>
          <a:p>
            <a:pPr marL="39688" indent="0">
              <a:buNone/>
            </a:pPr>
            <a:r>
              <a:rPr lang="en-US" sz="2400" dirty="0"/>
              <a:t>• SHISTOCYTES/MICROSPHEROCYTES as small </a:t>
            </a:r>
            <a:r>
              <a:rPr lang="en-US" sz="2400" dirty="0" smtClean="0"/>
              <a:t>as platelets </a:t>
            </a:r>
            <a:r>
              <a:rPr lang="en-US" sz="2400" dirty="0"/>
              <a:t>so may give falsely increased platelet </a:t>
            </a:r>
            <a:r>
              <a:rPr lang="en-US" sz="2400" dirty="0" smtClean="0"/>
              <a:t>count.</a:t>
            </a:r>
            <a:endParaRPr lang="en-US" sz="2400" dirty="0"/>
          </a:p>
          <a:p>
            <a:pPr marL="39688" indent="0">
              <a:buNone/>
            </a:pPr>
            <a:r>
              <a:rPr lang="en-US" sz="2400" dirty="0"/>
              <a:t>• PLATELET CLUMPS may be as large as rbcs or </a:t>
            </a:r>
            <a:r>
              <a:rPr lang="en-US" sz="2400" dirty="0" smtClean="0"/>
              <a:t>wbcs and </a:t>
            </a:r>
            <a:r>
              <a:rPr lang="en-US" sz="2400" dirty="0"/>
              <a:t>may falsely increase either while falsely </a:t>
            </a:r>
            <a:r>
              <a:rPr lang="en-US" sz="2400" dirty="0" smtClean="0"/>
              <a:t>decreasing platelets.</a:t>
            </a:r>
            <a:endParaRPr lang="en-US" sz="2400" dirty="0"/>
          </a:p>
          <a:p>
            <a:pPr marL="39688" indent="0">
              <a:buNone/>
            </a:pPr>
            <a:r>
              <a:rPr lang="en-US" sz="2400" dirty="0"/>
              <a:t>• POORLY MIXED specimen would results in a less </a:t>
            </a:r>
            <a:r>
              <a:rPr lang="en-US" sz="2400" dirty="0" smtClean="0"/>
              <a:t>than random count.</a:t>
            </a:r>
            <a:endParaRPr lang="en-US" sz="2400" dirty="0"/>
          </a:p>
          <a:p>
            <a:pPr marL="39688" indent="0">
              <a:buNone/>
            </a:pPr>
            <a:r>
              <a:rPr lang="en-US" sz="2400" dirty="0"/>
              <a:t>• COINCIDENCE = more than 1 platelet through </a:t>
            </a:r>
            <a:r>
              <a:rPr lang="en-US" sz="2400" dirty="0" smtClean="0"/>
              <a:t>aperture at </a:t>
            </a:r>
            <a:r>
              <a:rPr lang="en-US" sz="2400" dirty="0"/>
              <a:t>a </a:t>
            </a:r>
            <a:r>
              <a:rPr lang="en-US" sz="2400" dirty="0" smtClean="0"/>
              <a:t>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680240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Automated Platelet Count - Optical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OPTICAL PLATLELETS ARE COUNTED </a:t>
            </a:r>
            <a:r>
              <a:rPr lang="en-US" sz="2400" dirty="0" smtClean="0"/>
              <a:t>BY FLOW </a:t>
            </a:r>
            <a:r>
              <a:rPr lang="en-US" sz="2400" dirty="0"/>
              <a:t>CYTOMETRY (methodology)</a:t>
            </a:r>
          </a:p>
          <a:p>
            <a:pPr marL="39688" indent="0">
              <a:buNone/>
            </a:pPr>
            <a:r>
              <a:rPr lang="en-US" sz="2400" dirty="0"/>
              <a:t>• Cells in a dilution travel 1 at a time and </a:t>
            </a:r>
            <a:r>
              <a:rPr lang="en-US" sz="2400" dirty="0" smtClean="0"/>
              <a:t>are subjected to radio </a:t>
            </a:r>
            <a:r>
              <a:rPr lang="en-US" sz="2400" dirty="0"/>
              <a:t>frequency or laser light </a:t>
            </a:r>
            <a:r>
              <a:rPr lang="en-US" sz="2400" dirty="0" smtClean="0"/>
              <a:t>which is </a:t>
            </a:r>
            <a:r>
              <a:rPr lang="en-US" sz="2400" dirty="0" err="1"/>
              <a:t>defracted</a:t>
            </a:r>
            <a:r>
              <a:rPr lang="en-US" sz="2400" dirty="0"/>
              <a:t>, reflected, or refracted.</a:t>
            </a:r>
          </a:p>
          <a:p>
            <a:pPr marL="39688" indent="0">
              <a:buNone/>
            </a:pPr>
            <a:r>
              <a:rPr lang="en-US" sz="2400" dirty="0"/>
              <a:t>• Several laser angles on the instrument and </a:t>
            </a:r>
            <a:r>
              <a:rPr lang="en-US" sz="2400" dirty="0" smtClean="0"/>
              <a:t>the scattering </a:t>
            </a:r>
            <a:r>
              <a:rPr lang="en-US" sz="2400" dirty="0"/>
              <a:t>qualities determine the complexity </a:t>
            </a:r>
            <a:r>
              <a:rPr lang="en-US" sz="2400" dirty="0" smtClean="0"/>
              <a:t>of the </a:t>
            </a:r>
            <a:r>
              <a:rPr lang="en-US" sz="2400" dirty="0"/>
              <a:t>cell being analyzed. Information about </a:t>
            </a:r>
            <a:r>
              <a:rPr lang="en-US" sz="2400" dirty="0" smtClean="0"/>
              <a:t>the cell </a:t>
            </a:r>
            <a:r>
              <a:rPr lang="en-US" sz="2400" dirty="0"/>
              <a:t>structure </a:t>
            </a:r>
            <a:r>
              <a:rPr lang="en-US" sz="2400" dirty="0" smtClean="0"/>
              <a:t>and cytoplasmic </a:t>
            </a:r>
            <a:r>
              <a:rPr lang="en-US" sz="2400" dirty="0"/>
              <a:t>components </a:t>
            </a:r>
            <a:r>
              <a:rPr lang="en-US" sz="2400" dirty="0" smtClean="0"/>
              <a:t>can be </a:t>
            </a:r>
            <a:r>
              <a:rPr lang="en-US" sz="2400" dirty="0"/>
              <a:t>obtained in this manner – more data </a:t>
            </a:r>
            <a:r>
              <a:rPr lang="en-US" sz="2400" dirty="0" smtClean="0"/>
              <a:t>than size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418381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Automated Platelet Count - Optical</a:t>
            </a:r>
            <a:endParaRPr lang="en-US" alt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74" y="1219200"/>
            <a:ext cx="6206052" cy="53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4884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1135"/>
            <a:ext cx="5172797" cy="6325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1371600"/>
            <a:ext cx="2819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 Flow Cytometer </a:t>
            </a:r>
            <a:r>
              <a:rPr lang="en-US" dirty="0" smtClean="0">
                <a:latin typeface="+mn-lt"/>
              </a:rPr>
              <a:t>Particle Counter </a:t>
            </a:r>
            <a:r>
              <a:rPr lang="en-US" dirty="0">
                <a:latin typeface="+mn-lt"/>
              </a:rPr>
              <a:t>and Cell Sorter.</a:t>
            </a:r>
          </a:p>
          <a:p>
            <a:r>
              <a:rPr lang="en-US" dirty="0">
                <a:latin typeface="+mn-lt"/>
              </a:rPr>
              <a:t>This instrument, also </a:t>
            </a:r>
            <a:r>
              <a:rPr lang="en-US" dirty="0" smtClean="0">
                <a:latin typeface="+mn-lt"/>
              </a:rPr>
              <a:t>called a Fluorescence Activated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Cell Sorter (FACS) is used</a:t>
            </a:r>
          </a:p>
          <a:p>
            <a:r>
              <a:rPr lang="en-US" dirty="0">
                <a:latin typeface="+mn-lt"/>
              </a:rPr>
              <a:t>to identify and count cells</a:t>
            </a:r>
          </a:p>
          <a:p>
            <a:r>
              <a:rPr lang="en-US" dirty="0">
                <a:latin typeface="+mn-lt"/>
              </a:rPr>
              <a:t>(A), collect or sort specific</a:t>
            </a:r>
          </a:p>
          <a:p>
            <a:r>
              <a:rPr lang="en-US" dirty="0">
                <a:latin typeface="+mn-lt"/>
              </a:rPr>
              <a:t>cells (F), evaluated the</a:t>
            </a:r>
          </a:p>
          <a:p>
            <a:r>
              <a:rPr lang="en-US" dirty="0">
                <a:latin typeface="+mn-lt"/>
              </a:rPr>
              <a:t>amount of DNA or RNA, </a:t>
            </a:r>
            <a:r>
              <a:rPr lang="en-US" dirty="0" smtClean="0">
                <a:latin typeface="+mn-lt"/>
              </a:rPr>
              <a:t>and detect platelet aggregation and </a:t>
            </a:r>
            <a:r>
              <a:rPr lang="en-US" dirty="0">
                <a:latin typeface="+mn-lt"/>
              </a:rPr>
              <a:t>platelet factor release.</a:t>
            </a:r>
          </a:p>
        </p:txBody>
      </p:sp>
    </p:spTree>
    <p:extLst>
      <p:ext uri="{BB962C8B-B14F-4D97-AF65-F5344CB8AC3E}">
        <p14:creationId xmlns:p14="http://schemas.microsoft.com/office/powerpoint/2010/main" val="2167805336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 altLang="en-US" sz="3200" b="1" dirty="0" smtClean="0"/>
              <a:t>Automated Platelet Count – Optical (Limitations)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613483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Giant Platelets not usually interfere</a:t>
            </a:r>
          </a:p>
          <a:p>
            <a:pPr marL="39688" indent="0">
              <a:buNone/>
            </a:pPr>
            <a:r>
              <a:rPr lang="en-US" sz="2400" dirty="0"/>
              <a:t>• Shistocytes and microcytes – no longer </a:t>
            </a:r>
            <a:r>
              <a:rPr lang="en-US" sz="2400" dirty="0" smtClean="0"/>
              <a:t>a problems </a:t>
            </a:r>
            <a:r>
              <a:rPr lang="en-US" sz="2400" dirty="0"/>
              <a:t>because no nucleus, no granules.</a:t>
            </a:r>
          </a:p>
          <a:p>
            <a:pPr marL="39688" indent="0">
              <a:buNone/>
            </a:pPr>
            <a:r>
              <a:rPr lang="en-US" sz="2400" dirty="0"/>
              <a:t>• Clumps are recognized as platelets </a:t>
            </a:r>
            <a:r>
              <a:rPr lang="en-US" sz="2400" dirty="0" smtClean="0"/>
              <a:t>because they are granular </a:t>
            </a:r>
            <a:r>
              <a:rPr lang="en-US" sz="2400" dirty="0"/>
              <a:t>with no nucleus</a:t>
            </a:r>
          </a:p>
          <a:p>
            <a:pPr marL="39688" indent="0">
              <a:buNone/>
            </a:pPr>
            <a:r>
              <a:rPr lang="en-US" sz="2400" dirty="0"/>
              <a:t>• Platelet scattergrams</a:t>
            </a:r>
          </a:p>
          <a:p>
            <a:pPr marL="39688" indent="0">
              <a:buNone/>
            </a:pPr>
            <a:r>
              <a:rPr lang="en-US" sz="2400" dirty="0"/>
              <a:t>• Quantitative</a:t>
            </a:r>
          </a:p>
          <a:p>
            <a:pPr marL="39688" indent="0">
              <a:buNone/>
            </a:pPr>
            <a:r>
              <a:rPr lang="en-US" sz="2400" dirty="0"/>
              <a:t>• Est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manual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auto </a:t>
            </a:r>
            <a:r>
              <a:rPr lang="en-US" sz="2400" dirty="0"/>
              <a:t>(impedance-&gt;</a:t>
            </a:r>
            <a:r>
              <a:rPr lang="en-US" sz="2400" dirty="0" smtClean="0"/>
              <a:t>flow) and occasionally </a:t>
            </a:r>
            <a:r>
              <a:rPr lang="en-US" sz="2400" dirty="0"/>
              <a:t>Ag/Ab interference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CD61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515834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1066800"/>
            <a:ext cx="5945187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/>
          </p:cNvSpPr>
          <p:nvPr/>
        </p:nvSpPr>
        <p:spPr bwMode="auto">
          <a:xfrm>
            <a:off x="762000" y="609600"/>
            <a:ext cx="1536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>
            <a:lvl1pPr marL="39688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050"/>
              </a:spcBef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Note Platelets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953000" y="5410200"/>
            <a:ext cx="1066800" cy="7620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0000">
                <a:alpha val="40000"/>
              </a:srgb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ヒラギノ角ゴ ProN W3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  <a:ln/>
        </p:spPr>
        <p:txBody>
          <a:bodyPr rIns="132080"/>
          <a:lstStyle/>
          <a:p>
            <a:r>
              <a:rPr lang="en-US" altLang="en-US" sz="3200" b="1" dirty="0" smtClean="0"/>
              <a:t>Platelet Estimates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9936" y="9906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000" dirty="0"/>
              <a:t>• Check edges and body of peripheral blood smear </a:t>
            </a:r>
            <a:r>
              <a:rPr lang="en-US" sz="2000" dirty="0" smtClean="0"/>
              <a:t>for PLATELET </a:t>
            </a:r>
            <a:r>
              <a:rPr lang="en-US" sz="2000" dirty="0"/>
              <a:t>CLUMPS first.</a:t>
            </a:r>
          </a:p>
          <a:p>
            <a:pPr marL="39688" indent="0">
              <a:buNone/>
            </a:pPr>
            <a:r>
              <a:rPr lang="en-US" sz="2000" dirty="0"/>
              <a:t>• Used to confirm a manual or questionable </a:t>
            </a:r>
            <a:r>
              <a:rPr lang="en-US" sz="2000" dirty="0" smtClean="0"/>
              <a:t>automated platelet </a:t>
            </a:r>
            <a:r>
              <a:rPr lang="en-US" sz="2000" dirty="0"/>
              <a:t>count.</a:t>
            </a:r>
          </a:p>
          <a:p>
            <a:pPr marL="39688" indent="0">
              <a:buNone/>
            </a:pPr>
            <a:r>
              <a:rPr lang="en-US" sz="2000" dirty="0"/>
              <a:t>• If RBC count is available:</a:t>
            </a:r>
          </a:p>
          <a:p>
            <a:pPr marL="39688" indent="0">
              <a:buNone/>
            </a:pPr>
            <a:r>
              <a:rPr lang="en-US" sz="2000" dirty="0"/>
              <a:t>– Method used before automated platelet counting</a:t>
            </a:r>
          </a:p>
          <a:p>
            <a:pPr marL="39688" indent="0">
              <a:buNone/>
            </a:pPr>
            <a:r>
              <a:rPr lang="en-US" sz="2000" dirty="0"/>
              <a:t>– Uses the THIN area of the smear</a:t>
            </a:r>
          </a:p>
          <a:p>
            <a:pPr marL="39688" indent="0">
              <a:buNone/>
            </a:pPr>
            <a:r>
              <a:rPr lang="en-US" sz="2000" dirty="0"/>
              <a:t>– Count the TOTAL number of platelets in 5 fields</a:t>
            </a:r>
          </a:p>
          <a:p>
            <a:pPr marL="39688" indent="0">
              <a:buNone/>
            </a:pPr>
            <a:r>
              <a:rPr lang="en-US" sz="2000" dirty="0"/>
              <a:t>– Multiply that by the 1st 4 significant digits of the RBC count</a:t>
            </a:r>
          </a:p>
          <a:p>
            <a:pPr marL="388938" lvl="1" indent="0">
              <a:buNone/>
            </a:pPr>
            <a:r>
              <a:rPr lang="en-US" sz="1600" dirty="0"/>
              <a:t>• Ex; 125 platelets total counted in 5 fields in the thin area of the </a:t>
            </a:r>
            <a:r>
              <a:rPr lang="en-US" sz="1600" dirty="0" smtClean="0"/>
              <a:t>PB smear </a:t>
            </a:r>
            <a:r>
              <a:rPr lang="en-US" sz="1600" dirty="0"/>
              <a:t>with even distribution.</a:t>
            </a:r>
          </a:p>
          <a:p>
            <a:pPr marL="388938" lvl="1" indent="0">
              <a:buNone/>
            </a:pPr>
            <a:r>
              <a:rPr lang="en-US" sz="1600" dirty="0"/>
              <a:t>• RBC = 3.56 x 106 /</a:t>
            </a:r>
            <a:r>
              <a:rPr lang="en-US" sz="1600" dirty="0" err="1"/>
              <a:t>uL</a:t>
            </a:r>
            <a:r>
              <a:rPr lang="en-US" sz="1600" dirty="0"/>
              <a:t> (</a:t>
            </a:r>
            <a:r>
              <a:rPr lang="en-US" sz="1600" dirty="0" err="1"/>
              <a:t>uL</a:t>
            </a:r>
            <a:r>
              <a:rPr lang="en-US" sz="1600" dirty="0"/>
              <a:t> = mm3 ) the 1st 4 significant digits are</a:t>
            </a:r>
          </a:p>
          <a:p>
            <a:pPr marL="388938" lvl="1" indent="0">
              <a:buNone/>
            </a:pPr>
            <a:r>
              <a:rPr lang="en-US" sz="1600" dirty="0"/>
              <a:t>3560</a:t>
            </a:r>
          </a:p>
          <a:p>
            <a:pPr marL="388938" lvl="1" indent="0">
              <a:buNone/>
            </a:pPr>
            <a:r>
              <a:rPr lang="en-US" sz="1600" dirty="0"/>
              <a:t>• 125 x 3560 = 445,000 platelets /</a:t>
            </a:r>
            <a:r>
              <a:rPr lang="en-US" sz="1600" dirty="0" err="1"/>
              <a:t>uL</a:t>
            </a:r>
            <a:r>
              <a:rPr lang="en-US" sz="1600" dirty="0"/>
              <a:t> (</a:t>
            </a:r>
            <a:r>
              <a:rPr lang="en-US" sz="1600" dirty="0" err="1"/>
              <a:t>uL</a:t>
            </a:r>
            <a:r>
              <a:rPr lang="en-US" sz="1600" dirty="0"/>
              <a:t> = </a:t>
            </a:r>
            <a:r>
              <a:rPr lang="en-US" sz="1600" dirty="0" smtClean="0"/>
              <a:t>mm3)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2179706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  <a:ln/>
        </p:spPr>
        <p:txBody>
          <a:bodyPr rIns="132080"/>
          <a:lstStyle/>
          <a:p>
            <a:r>
              <a:rPr lang="en-US" altLang="en-US" sz="3200" b="1" dirty="0" smtClean="0"/>
              <a:t>Platelet Estimates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9936" y="9906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800" dirty="0"/>
              <a:t>• If RBC count is not available</a:t>
            </a:r>
          </a:p>
          <a:p>
            <a:pPr marL="388938" lvl="1" indent="0">
              <a:buNone/>
            </a:pPr>
            <a:r>
              <a:rPr lang="en-US" sz="2400" dirty="0"/>
              <a:t>– Works well with </a:t>
            </a:r>
            <a:r>
              <a:rPr lang="en-US" sz="2400" u="sng" dirty="0"/>
              <a:t>normal platelet counts only</a:t>
            </a:r>
          </a:p>
          <a:p>
            <a:pPr marL="388938" lvl="1" indent="0">
              <a:buNone/>
            </a:pPr>
            <a:r>
              <a:rPr lang="en-US" sz="2400" dirty="0"/>
              <a:t>– </a:t>
            </a:r>
            <a:r>
              <a:rPr lang="en-US" sz="2400" u="sng" dirty="0"/>
              <a:t>Diff area or middle area </a:t>
            </a:r>
            <a:r>
              <a:rPr lang="en-US" sz="2400" dirty="0"/>
              <a:t>of the PB smear</a:t>
            </a:r>
          </a:p>
          <a:p>
            <a:pPr marL="388938" lvl="1" indent="0">
              <a:buNone/>
            </a:pPr>
            <a:r>
              <a:rPr lang="en-US" sz="2400" dirty="0"/>
              <a:t>– Count the </a:t>
            </a:r>
            <a:r>
              <a:rPr lang="en-US" sz="2400" u="sng" dirty="0"/>
              <a:t>average</a:t>
            </a:r>
            <a:r>
              <a:rPr lang="en-US" sz="2400" dirty="0"/>
              <a:t> number of platelets in </a:t>
            </a:r>
            <a:r>
              <a:rPr lang="en-US" sz="2400" dirty="0" smtClean="0"/>
              <a:t>5 fields</a:t>
            </a:r>
            <a:r>
              <a:rPr lang="en-US" sz="2400" dirty="0"/>
              <a:t>.</a:t>
            </a:r>
          </a:p>
          <a:p>
            <a:pPr marL="388938" lvl="1" indent="0">
              <a:buNone/>
            </a:pPr>
            <a:r>
              <a:rPr lang="en-US" sz="2400" dirty="0"/>
              <a:t>– Multiply that by </a:t>
            </a:r>
            <a:r>
              <a:rPr lang="en-US" sz="2400" u="sng" dirty="0"/>
              <a:t>15,000 or 20,000 </a:t>
            </a:r>
            <a:r>
              <a:rPr lang="en-US" sz="2400" dirty="0" smtClean="0"/>
              <a:t>depending on </a:t>
            </a:r>
            <a:r>
              <a:rPr lang="en-US" sz="2400" dirty="0"/>
              <a:t>your instrument (with which you </a:t>
            </a:r>
            <a:r>
              <a:rPr lang="en-US" sz="2400" dirty="0" smtClean="0"/>
              <a:t>are comparing </a:t>
            </a:r>
            <a:r>
              <a:rPr lang="en-US" sz="2400" dirty="0"/>
              <a:t>your numbers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7101925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488"/>
            <a:ext cx="8229600" cy="900112"/>
          </a:xfrm>
          <a:ln/>
        </p:spPr>
        <p:txBody>
          <a:bodyPr rIns="132080"/>
          <a:lstStyle/>
          <a:p>
            <a:r>
              <a:rPr lang="en-US" altLang="en-US" sz="3200" b="1" dirty="0" smtClean="0"/>
              <a:t>Platelet Estimates</a:t>
            </a:r>
            <a:endParaRPr lang="en-US" altLang="en-US" sz="3200" b="1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29936" y="990600"/>
            <a:ext cx="8229600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/>
              <a:t>• 38 platelets are counted on 1 side of </a:t>
            </a:r>
            <a:r>
              <a:rPr lang="en-US" sz="2400" dirty="0" err="1" smtClean="0"/>
              <a:t>thehemocytometer</a:t>
            </a:r>
            <a:r>
              <a:rPr lang="en-US" sz="2400" dirty="0" smtClean="0"/>
              <a:t> </a:t>
            </a:r>
            <a:r>
              <a:rPr lang="en-US" sz="2400" dirty="0"/>
              <a:t>and 40 are counted on </a:t>
            </a:r>
            <a:r>
              <a:rPr lang="en-US" sz="2400" dirty="0" smtClean="0"/>
              <a:t>the other </a:t>
            </a:r>
            <a:r>
              <a:rPr lang="en-US" sz="2400" dirty="0"/>
              <a:t>on a 1/100 dilution. The entire </a:t>
            </a:r>
            <a:r>
              <a:rPr lang="en-US" sz="2400" dirty="0" smtClean="0"/>
              <a:t>large center </a:t>
            </a:r>
            <a:r>
              <a:rPr lang="en-US" sz="2400" dirty="0"/>
              <a:t>square was counted on each side.</a:t>
            </a:r>
          </a:p>
          <a:p>
            <a:pPr marL="39688" indent="0">
              <a:buNone/>
            </a:pPr>
            <a:r>
              <a:rPr lang="en-US" sz="2400" dirty="0"/>
              <a:t>– Are the 2 sides acceptably close? 2/40 = </a:t>
            </a:r>
            <a:r>
              <a:rPr lang="en-US" sz="2400" dirty="0" smtClean="0"/>
              <a:t>5% i.e</a:t>
            </a:r>
            <a:r>
              <a:rPr lang="en-US" sz="2400" dirty="0"/>
              <a:t>. &lt; 10%</a:t>
            </a:r>
          </a:p>
          <a:p>
            <a:pPr marL="39688" indent="0">
              <a:buNone/>
            </a:pPr>
            <a:r>
              <a:rPr lang="en-US" sz="2400" dirty="0"/>
              <a:t>– 38+40 = 78 total count</a:t>
            </a:r>
          </a:p>
          <a:p>
            <a:pPr marL="39688" indent="0">
              <a:buNone/>
            </a:pPr>
            <a:r>
              <a:rPr lang="en-US" sz="2400" u="sng" dirty="0"/>
              <a:t>78 x 100 (</a:t>
            </a:r>
            <a:r>
              <a:rPr lang="en-US" sz="2400" u="sng" dirty="0" err="1"/>
              <a:t>recip</a:t>
            </a:r>
            <a:r>
              <a:rPr lang="en-US" sz="2400" u="sng" dirty="0"/>
              <a:t> of dilution) x 10 (</a:t>
            </a:r>
            <a:r>
              <a:rPr lang="en-US" sz="2400" u="sng" dirty="0" err="1"/>
              <a:t>recip</a:t>
            </a:r>
            <a:r>
              <a:rPr lang="en-US" sz="2400" u="sng" dirty="0"/>
              <a:t> of depth) </a:t>
            </a:r>
            <a:r>
              <a:rPr lang="en-US" sz="2400" dirty="0"/>
              <a:t>=</a:t>
            </a:r>
          </a:p>
          <a:p>
            <a:pPr marL="388938" lvl="1" indent="0">
              <a:buNone/>
            </a:pPr>
            <a:r>
              <a:rPr lang="en-US" sz="2000" dirty="0" smtClean="0"/>
              <a:t>                         2 x </a:t>
            </a:r>
            <a:r>
              <a:rPr lang="en-US" sz="2000" dirty="0"/>
              <a:t>1 mm2 (total area)</a:t>
            </a:r>
          </a:p>
          <a:p>
            <a:pPr marL="39688" indent="0">
              <a:buNone/>
            </a:pPr>
            <a:endParaRPr lang="en-US" sz="2400" dirty="0" smtClean="0"/>
          </a:p>
          <a:p>
            <a:pPr marL="39688" indent="0">
              <a:buNone/>
            </a:pPr>
            <a:r>
              <a:rPr lang="en-US" sz="2400" dirty="0" smtClean="0"/>
              <a:t>=&gt; 78000/2 </a:t>
            </a:r>
            <a:r>
              <a:rPr lang="en-US" sz="2400" dirty="0"/>
              <a:t>= 39000 platelet</a:t>
            </a:r>
          </a:p>
        </p:txBody>
      </p:sp>
    </p:spTree>
    <p:extLst>
      <p:ext uri="{BB962C8B-B14F-4D97-AF65-F5344CB8AC3E}">
        <p14:creationId xmlns:p14="http://schemas.microsoft.com/office/powerpoint/2010/main" val="24601165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070"/>
            <a:ext cx="8229600" cy="1509712"/>
          </a:xfrm>
          <a:ln/>
        </p:spPr>
        <p:txBody>
          <a:bodyPr rIns="132080"/>
          <a:lstStyle/>
          <a:p>
            <a:r>
              <a:rPr lang="en-US" altLang="en-US" sz="4000" b="1" dirty="0"/>
              <a:t>PLATELET MATURATION</a:t>
            </a:r>
            <a:br>
              <a:rPr lang="en-US" altLang="en-US" sz="4000" b="1" dirty="0"/>
            </a:br>
            <a:r>
              <a:rPr lang="en-US" altLang="en-US" sz="4000" b="1" dirty="0"/>
              <a:t>general…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257800"/>
          </a:xfrm>
          <a:ln/>
        </p:spPr>
        <p:txBody>
          <a:bodyPr rIns="132080"/>
          <a:lstStyle/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Platelets produced directly from the </a:t>
            </a:r>
            <a:r>
              <a:rPr lang="en-US" altLang="en-US" sz="2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megakaryocyte cytoplasm</a:t>
            </a:r>
            <a:endParaRPr lang="en-US" altLang="en-US" sz="2800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Each megakaryocyte produces 2000 – 4000 platelets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Circulating platelets represent 2/3 of all platelets; other 1/3 stored in spleen (</a:t>
            </a:r>
            <a:r>
              <a:rPr lang="en-US" altLang="en-US" sz="2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splenic platelet pool)</a:t>
            </a:r>
            <a:endParaRPr lang="en-US" altLang="en-US" sz="2800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Platelets live in circulation (P.B.) for 9-12 days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/>
              <a:t>Normal range 150,000 – 400,000 (138K-&gt;350K)</a:t>
            </a:r>
          </a:p>
          <a:p>
            <a:pPr>
              <a:lnSpc>
                <a:spcPct val="80000"/>
              </a:lnSpc>
              <a:buClr>
                <a:srgbClr val="000000"/>
              </a:buClr>
            </a:pPr>
            <a:r>
              <a:rPr lang="en-US" altLang="en-US" sz="2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Platelet = thrombocyte (-</a:t>
            </a:r>
            <a:r>
              <a:rPr lang="en-US" altLang="en-US" sz="2800" dirty="0" err="1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cyte</a:t>
            </a:r>
            <a:r>
              <a:rPr lang="en-US" altLang="en-US" sz="2800" dirty="0"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 though no nucleus) </a:t>
            </a:r>
            <a:endParaRPr lang="en-US" altLang="en-US" sz="2800" dirty="0">
              <a:latin typeface="Arial Bold" panose="020B0704020202020204" pitchFamily="34" charset="0"/>
              <a:cs typeface="ヒラギノ角ゴ ProN W6" charset="0"/>
              <a:sym typeface="Arial Bold" panose="020B070402020202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ヒラギノ角ゴ ProN W3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ヒラギノ角ゴ ProN W3" charset="0"/>
            <a:sym typeface="Arial" panose="020B0604020202020204" pitchFamily="3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Pages>0</Pages>
  <Words>4227</Words>
  <Characters>0</Characters>
  <Application>Microsoft Office PowerPoint</Application>
  <PresentationFormat>On-screen Show (4:3)</PresentationFormat>
  <Lines>0</Lines>
  <Paragraphs>485</Paragraphs>
  <Slides>82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Arial</vt:lpstr>
      <vt:lpstr>Arial Bold</vt:lpstr>
      <vt:lpstr>Arial Bold Italic</vt:lpstr>
      <vt:lpstr>Arial Italic</vt:lpstr>
      <vt:lpstr>Calibri</vt:lpstr>
      <vt:lpstr>Segoe UI</vt:lpstr>
      <vt:lpstr>Segoe UI Semibold</vt:lpstr>
      <vt:lpstr>Times</vt:lpstr>
      <vt:lpstr>Wingdings</vt:lpstr>
      <vt:lpstr>Wingdings 2</vt:lpstr>
      <vt:lpstr>Wingdings 3</vt:lpstr>
      <vt:lpstr>ヒラギノ角ゴ ProN W3</vt:lpstr>
      <vt:lpstr>ヒラギノ角ゴ ProN W6</vt:lpstr>
      <vt:lpstr>Title &amp; Bullets</vt:lpstr>
      <vt:lpstr>1_Office Theme</vt:lpstr>
      <vt:lpstr>PowerPoint Presentation</vt:lpstr>
      <vt:lpstr>MATURE PLATELETS</vt:lpstr>
      <vt:lpstr>PowerPoint Presentation</vt:lpstr>
      <vt:lpstr>PowerPoint Presentation</vt:lpstr>
      <vt:lpstr>PowerPoint Presentation</vt:lpstr>
      <vt:lpstr>PLATELET FUNCTION</vt:lpstr>
      <vt:lpstr>PLATELET MATURATION- general</vt:lpstr>
      <vt:lpstr>PowerPoint Presentation</vt:lpstr>
      <vt:lpstr>PLATELET MATURATION general…</vt:lpstr>
      <vt:lpstr>PowerPoint Presentation</vt:lpstr>
      <vt:lpstr>PLATELET MATURATION- MEGAKARYOBLAST</vt:lpstr>
      <vt:lpstr>PLATELET MATURATION- PROMEGAKARYOCYTE </vt:lpstr>
      <vt:lpstr>PLATELET MATURATION- GRANULAR MEGAKARYOCYTE</vt:lpstr>
      <vt:lpstr>PLATELET MATURATION MATURE MEGAKARYOCYTE</vt:lpstr>
      <vt:lpstr>PLATELET MATURATION PLATELET</vt:lpstr>
      <vt:lpstr>MORPHOLOGICALLY ABNORMAL PLATELETS</vt:lpstr>
      <vt:lpstr>IMPAIRED PLATELET FUNCTION</vt:lpstr>
      <vt:lpstr>THROMBOCYTOPENIA</vt:lpstr>
      <vt:lpstr>THROMBOCYTOPENIA…</vt:lpstr>
      <vt:lpstr>THROMBOCYTOPENIA…</vt:lpstr>
      <vt:lpstr>THROMBOCYTOPENIA…</vt:lpstr>
      <vt:lpstr>THROMBOCYTOPENIA…</vt:lpstr>
      <vt:lpstr>THROMBOCYTOSIS</vt:lpstr>
      <vt:lpstr>THROMBOCYTOSIS…</vt:lpstr>
      <vt:lpstr>THROMBOCYTOSIS…</vt:lpstr>
      <vt:lpstr>THROMBOCYTOSIS…</vt:lpstr>
      <vt:lpstr>QUALITATIVELY ABNORMAL PLATELETS</vt:lpstr>
      <vt:lpstr>PowerPoint Presentation</vt:lpstr>
      <vt:lpstr>PowerPoint Presentation</vt:lpstr>
      <vt:lpstr>Manual Platelet Counting</vt:lpstr>
      <vt:lpstr>Diluting Methods</vt:lpstr>
      <vt:lpstr>Diluting Methods</vt:lpstr>
      <vt:lpstr>Manual Platelet Counting Microscopy</vt:lpstr>
      <vt:lpstr>PLATELETS UNDER DARK PHASE MICROSCOPE</vt:lpstr>
      <vt:lpstr>MANUAL PLATELETS – OTHER CONSIDERATIONS</vt:lpstr>
      <vt:lpstr>MANUAL PLATELETS – OTHER CONSIDERATIONS</vt:lpstr>
      <vt:lpstr>MANUAL PLATELETS – OTHER CONSIDERATIONS The Neubauer Hemocytometer</vt:lpstr>
      <vt:lpstr>MANUAL PLATELET COUNTS</vt:lpstr>
      <vt:lpstr>MANUAL PLATELET COUNTS</vt:lpstr>
      <vt:lpstr>MANUAL PLATELET COUNTS Sources of Error</vt:lpstr>
      <vt:lpstr>MANUAL PLATELET COUNTS Hemocytometer Formula</vt:lpstr>
      <vt:lpstr>MANUAL PLATELET COUNTS Example Calculation</vt:lpstr>
      <vt:lpstr>Automatic Platelet Counting - IMPEDANCE</vt:lpstr>
      <vt:lpstr>Automatic Platelet Counting – IMPEDANCE – Coulter Principle</vt:lpstr>
      <vt:lpstr>Automatic Platelet Counting – IMPEDANCE – Coulter Principle</vt:lpstr>
      <vt:lpstr>Automatic Platelet Counting – IMPEDANCE – Coulter Principle</vt:lpstr>
      <vt:lpstr>Automatic Platelet Counting – IMPEDANCE – Coulter Principle</vt:lpstr>
      <vt:lpstr>Impedance Counting – Drawbacks (Size Only Methodology)</vt:lpstr>
      <vt:lpstr>Automated Platelet Count - Optical</vt:lpstr>
      <vt:lpstr>Automated Platelet Count - Optical</vt:lpstr>
      <vt:lpstr>PowerPoint Presentation</vt:lpstr>
      <vt:lpstr>Automated Platelet Count – Optical (Limitations)</vt:lpstr>
      <vt:lpstr>Platelet Estimates</vt:lpstr>
      <vt:lpstr>Platelet Estimates</vt:lpstr>
      <vt:lpstr>Platelet Estimates</vt:lpstr>
      <vt:lpstr>PowerPoint Presentation</vt:lpstr>
      <vt:lpstr>Manual Platelet Counting</vt:lpstr>
      <vt:lpstr>Diluting Methods</vt:lpstr>
      <vt:lpstr>Diluting Methods</vt:lpstr>
      <vt:lpstr>Manual Platelet Counting Microscopy</vt:lpstr>
      <vt:lpstr>PLATELETS UNDER DARK PHASE MICROSCOPE</vt:lpstr>
      <vt:lpstr>MANUAL PLATELETS – OTHER CONSIDERATIONS</vt:lpstr>
      <vt:lpstr>MANUAL PLATELETS – OTHER CONSIDERATIONS</vt:lpstr>
      <vt:lpstr>MANUAL PLATELETS – OTHER CONSIDERATIONS The Neubauer Hemocytometer</vt:lpstr>
      <vt:lpstr>MANUAL PLATELET COUNTS</vt:lpstr>
      <vt:lpstr>MANUAL PLATELET COUNTS</vt:lpstr>
      <vt:lpstr>MANUAL PLATELET COUNTS Sources of Error</vt:lpstr>
      <vt:lpstr>MANUAL PLATELET COUNTS Hemocytometer Formula</vt:lpstr>
      <vt:lpstr>MANUAL PLATELET COUNTS Example Calculation</vt:lpstr>
      <vt:lpstr>Automatic Platelet Counting - IMPEDANCE</vt:lpstr>
      <vt:lpstr>Automatic Platelet Counting – IMPEDANCE – Coulter Principle</vt:lpstr>
      <vt:lpstr>Automatic Platelet Counting – IMPEDANCE – Coulter Principle</vt:lpstr>
      <vt:lpstr>Automatic Platelet Counting – IMPEDANCE – Coulter Principle</vt:lpstr>
      <vt:lpstr>Automatic Platelet Counting – IMPEDANCE – Coulter Principle</vt:lpstr>
      <vt:lpstr>Impedance Counting – Drawbacks (Size Only Methodology)</vt:lpstr>
      <vt:lpstr>Automated Platelet Count - Optical</vt:lpstr>
      <vt:lpstr>Automated Platelet Count - Optical</vt:lpstr>
      <vt:lpstr>PowerPoint Presentation</vt:lpstr>
      <vt:lpstr>Automated Platelet Count – Optical (Limitations)</vt:lpstr>
      <vt:lpstr>Platelet Estimates</vt:lpstr>
      <vt:lpstr>Platelet Estimates</vt:lpstr>
      <vt:lpstr>Platelet Estimates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Hematology - Thrombocytes</dc:title>
  <dc:subject/>
  <dc:creator>Tyler Thomas</dc:creator>
  <cp:keywords>Clinical Hematology</cp:keywords>
  <dc:description/>
  <cp:lastModifiedBy>Tyler Thomas</cp:lastModifiedBy>
  <cp:revision>39</cp:revision>
  <dcterms:modified xsi:type="dcterms:W3CDTF">2024-03-12T14:36:59Z</dcterms:modified>
  <cp:contentStatus/>
</cp:coreProperties>
</file>