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5" r:id="rId1"/>
  </p:sldMasterIdLst>
  <p:notesMasterIdLst>
    <p:notesMasterId r:id="rId42"/>
  </p:notesMasterIdLst>
  <p:handoutMasterIdLst>
    <p:handoutMasterId r:id="rId43"/>
  </p:handoutMasterIdLst>
  <p:sldIdLst>
    <p:sldId id="298" r:id="rId2"/>
    <p:sldId id="296" r:id="rId3"/>
    <p:sldId id="257" r:id="rId4"/>
    <p:sldId id="258" r:id="rId5"/>
    <p:sldId id="259" r:id="rId6"/>
    <p:sldId id="260" r:id="rId7"/>
    <p:sldId id="263" r:id="rId8"/>
    <p:sldId id="264" r:id="rId9"/>
    <p:sldId id="290" r:id="rId10"/>
    <p:sldId id="265" r:id="rId11"/>
    <p:sldId id="266" r:id="rId12"/>
    <p:sldId id="267" r:id="rId13"/>
    <p:sldId id="268" r:id="rId14"/>
    <p:sldId id="291" r:id="rId15"/>
    <p:sldId id="269" r:id="rId16"/>
    <p:sldId id="270" r:id="rId17"/>
    <p:sldId id="292" r:id="rId18"/>
    <p:sldId id="271" r:id="rId19"/>
    <p:sldId id="272" r:id="rId20"/>
    <p:sldId id="293" r:id="rId21"/>
    <p:sldId id="273" r:id="rId22"/>
    <p:sldId id="294" r:id="rId23"/>
    <p:sldId id="274" r:id="rId24"/>
    <p:sldId id="275" r:id="rId25"/>
    <p:sldId id="276" r:id="rId26"/>
    <p:sldId id="297" r:id="rId27"/>
    <p:sldId id="277" r:id="rId28"/>
    <p:sldId id="278" r:id="rId29"/>
    <p:sldId id="279" r:id="rId30"/>
    <p:sldId id="295" r:id="rId31"/>
    <p:sldId id="280" r:id="rId32"/>
    <p:sldId id="281" r:id="rId33"/>
    <p:sldId id="282" r:id="rId34"/>
    <p:sldId id="283" r:id="rId35"/>
    <p:sldId id="284" r:id="rId36"/>
    <p:sldId id="285" r:id="rId37"/>
    <p:sldId id="286" r:id="rId38"/>
    <p:sldId id="287" r:id="rId39"/>
    <p:sldId id="288" r:id="rId40"/>
    <p:sldId id="289" r:id="rId41"/>
  </p:sldIdLst>
  <p:sldSz cx="9144000" cy="6858000" type="screen4x3"/>
  <p:notesSz cx="7150100" cy="94488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4" d="100"/>
          <a:sy n="114" d="100"/>
        </p:scale>
        <p:origin x="90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98800" cy="465138"/>
          </a:xfrm>
          <a:prstGeom prst="rect">
            <a:avLst/>
          </a:prstGeom>
          <a:noFill/>
          <a:ln w="9525">
            <a:noFill/>
            <a:miter lim="800000"/>
            <a:headEnd/>
            <a:tailEnd/>
          </a:ln>
          <a:effectLst/>
        </p:spPr>
        <p:txBody>
          <a:bodyPr vert="horz" wrap="square" lIns="93955" tIns="46977" rIns="93955" bIns="46977" numCol="1" anchor="t" anchorCtr="0" compatLnSpc="1">
            <a:prstTxWarp prst="textNoShape">
              <a:avLst/>
            </a:prstTxWarp>
          </a:bodyPr>
          <a:lstStyle>
            <a:lvl1pPr defTabSz="939800">
              <a:defRPr sz="1200">
                <a:latin typeface="Times New Roman" charset="0"/>
              </a:defRPr>
            </a:lvl1pPr>
          </a:lstStyle>
          <a:p>
            <a:pPr>
              <a:defRPr/>
            </a:pPr>
            <a:endParaRPr lang="en-US"/>
          </a:p>
        </p:txBody>
      </p:sp>
      <p:sp>
        <p:nvSpPr>
          <p:cNvPr id="49155" name="Rectangle 3"/>
          <p:cNvSpPr>
            <a:spLocks noGrp="1" noChangeArrowheads="1"/>
          </p:cNvSpPr>
          <p:nvPr>
            <p:ph type="dt" sz="quarter" idx="1"/>
          </p:nvPr>
        </p:nvSpPr>
        <p:spPr bwMode="auto">
          <a:xfrm>
            <a:off x="4051300" y="0"/>
            <a:ext cx="3098800" cy="465138"/>
          </a:xfrm>
          <a:prstGeom prst="rect">
            <a:avLst/>
          </a:prstGeom>
          <a:noFill/>
          <a:ln w="9525">
            <a:noFill/>
            <a:miter lim="800000"/>
            <a:headEnd/>
            <a:tailEnd/>
          </a:ln>
          <a:effectLst/>
        </p:spPr>
        <p:txBody>
          <a:bodyPr vert="horz" wrap="square" lIns="93955" tIns="46977" rIns="93955" bIns="46977" numCol="1" anchor="t" anchorCtr="0" compatLnSpc="1">
            <a:prstTxWarp prst="textNoShape">
              <a:avLst/>
            </a:prstTxWarp>
          </a:bodyPr>
          <a:lstStyle>
            <a:lvl1pPr algn="r" defTabSz="939800">
              <a:defRPr sz="1200">
                <a:latin typeface="Times New Roman" charset="0"/>
              </a:defRPr>
            </a:lvl1pPr>
          </a:lstStyle>
          <a:p>
            <a:pPr>
              <a:defRPr/>
            </a:pPr>
            <a:endParaRPr lang="en-US"/>
          </a:p>
        </p:txBody>
      </p:sp>
      <p:sp>
        <p:nvSpPr>
          <p:cNvPr id="49156" name="Rectangle 4"/>
          <p:cNvSpPr>
            <a:spLocks noGrp="1" noChangeArrowheads="1"/>
          </p:cNvSpPr>
          <p:nvPr>
            <p:ph type="ftr" sz="quarter" idx="2"/>
          </p:nvPr>
        </p:nvSpPr>
        <p:spPr bwMode="auto">
          <a:xfrm>
            <a:off x="0" y="8983663"/>
            <a:ext cx="3098800" cy="465137"/>
          </a:xfrm>
          <a:prstGeom prst="rect">
            <a:avLst/>
          </a:prstGeom>
          <a:noFill/>
          <a:ln w="9525">
            <a:noFill/>
            <a:miter lim="800000"/>
            <a:headEnd/>
            <a:tailEnd/>
          </a:ln>
          <a:effectLst/>
        </p:spPr>
        <p:txBody>
          <a:bodyPr vert="horz" wrap="square" lIns="93955" tIns="46977" rIns="93955" bIns="46977" numCol="1" anchor="b" anchorCtr="0" compatLnSpc="1">
            <a:prstTxWarp prst="textNoShape">
              <a:avLst/>
            </a:prstTxWarp>
          </a:bodyPr>
          <a:lstStyle>
            <a:lvl1pPr defTabSz="939800">
              <a:defRPr sz="1200">
                <a:latin typeface="Times New Roman" charset="0"/>
              </a:defRPr>
            </a:lvl1pPr>
          </a:lstStyle>
          <a:p>
            <a:pPr>
              <a:defRPr/>
            </a:pPr>
            <a:endParaRPr lang="en-US"/>
          </a:p>
        </p:txBody>
      </p:sp>
      <p:sp>
        <p:nvSpPr>
          <p:cNvPr id="49157" name="Rectangle 5"/>
          <p:cNvSpPr>
            <a:spLocks noGrp="1" noChangeArrowheads="1"/>
          </p:cNvSpPr>
          <p:nvPr>
            <p:ph type="sldNum" sz="quarter" idx="3"/>
          </p:nvPr>
        </p:nvSpPr>
        <p:spPr bwMode="auto">
          <a:xfrm>
            <a:off x="4051300" y="8983663"/>
            <a:ext cx="3098800" cy="465137"/>
          </a:xfrm>
          <a:prstGeom prst="rect">
            <a:avLst/>
          </a:prstGeom>
          <a:noFill/>
          <a:ln w="9525">
            <a:noFill/>
            <a:miter lim="800000"/>
            <a:headEnd/>
            <a:tailEnd/>
          </a:ln>
          <a:effectLst/>
        </p:spPr>
        <p:txBody>
          <a:bodyPr vert="horz" wrap="square" lIns="93955" tIns="46977" rIns="93955" bIns="46977" numCol="1" anchor="b" anchorCtr="0" compatLnSpc="1">
            <a:prstTxWarp prst="textNoShape">
              <a:avLst/>
            </a:prstTxWarp>
          </a:bodyPr>
          <a:lstStyle>
            <a:lvl1pPr algn="r" defTabSz="939800">
              <a:defRPr sz="1200"/>
            </a:lvl1pPr>
          </a:lstStyle>
          <a:p>
            <a:fld id="{DBDE989A-DB5D-4CB7-9D21-D495CBE178AA}"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98800" cy="4730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49713" y="0"/>
            <a:ext cx="3098800" cy="473075"/>
          </a:xfrm>
          <a:prstGeom prst="rect">
            <a:avLst/>
          </a:prstGeom>
        </p:spPr>
        <p:txBody>
          <a:bodyPr vert="horz" lIns="91440" tIns="45720" rIns="91440" bIns="45720" rtlCol="0"/>
          <a:lstStyle>
            <a:lvl1pPr algn="r">
              <a:defRPr sz="1200"/>
            </a:lvl1pPr>
          </a:lstStyle>
          <a:p>
            <a:fld id="{AE627148-129B-4826-96F5-3C056DF5B9DA}" type="datetimeFigureOut">
              <a:rPr lang="en-US" smtClean="0"/>
              <a:t>3/22/2024</a:t>
            </a:fld>
            <a:endParaRPr lang="en-US"/>
          </a:p>
        </p:txBody>
      </p:sp>
      <p:sp>
        <p:nvSpPr>
          <p:cNvPr id="4" name="Slide Image Placeholder 3"/>
          <p:cNvSpPr>
            <a:spLocks noGrp="1" noRot="1" noChangeAspect="1"/>
          </p:cNvSpPr>
          <p:nvPr>
            <p:ph type="sldImg" idx="2"/>
          </p:nvPr>
        </p:nvSpPr>
        <p:spPr>
          <a:xfrm>
            <a:off x="1449388" y="1181100"/>
            <a:ext cx="4251325" cy="31892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4375" y="4546600"/>
            <a:ext cx="5721350" cy="372110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75725"/>
            <a:ext cx="3098800" cy="4730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49713" y="8975725"/>
            <a:ext cx="3098800" cy="473075"/>
          </a:xfrm>
          <a:prstGeom prst="rect">
            <a:avLst/>
          </a:prstGeom>
        </p:spPr>
        <p:txBody>
          <a:bodyPr vert="horz" lIns="91440" tIns="45720" rIns="91440" bIns="45720" rtlCol="0" anchor="b"/>
          <a:lstStyle>
            <a:lvl1pPr algn="r">
              <a:defRPr sz="1200"/>
            </a:lvl1pPr>
          </a:lstStyle>
          <a:p>
            <a:fld id="{041BF891-645B-4249-B4AE-C23B17D0CC68}" type="slidenum">
              <a:rPr lang="en-US" smtClean="0"/>
              <a:t>‹#›</a:t>
            </a:fld>
            <a:endParaRPr lang="en-US"/>
          </a:p>
        </p:txBody>
      </p:sp>
    </p:spTree>
    <p:extLst>
      <p:ext uri="{BB962C8B-B14F-4D97-AF65-F5344CB8AC3E}">
        <p14:creationId xmlns:p14="http://schemas.microsoft.com/office/powerpoint/2010/main" val="1438581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3E00DEF-4B0D-46A6-86D2-3860CDD14BD8}" type="slidenum">
              <a:rPr lang="en-US" altLang="en-US" sz="1200" smtClean="0"/>
              <a:pPr/>
              <a:t>1</a:t>
            </a:fld>
            <a:endParaRPr lang="en-US" alt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3344871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7"/>
          <p:cNvSpPr>
            <a:spLocks noGrp="1"/>
          </p:cNvSpPr>
          <p:nvPr>
            <p:ph type="sldNum" sz="quarter" idx="10"/>
          </p:nvPr>
        </p:nvSpPr>
        <p:spPr>
          <a:ln/>
        </p:spPr>
        <p:txBody>
          <a:bodyPr/>
          <a:lstStyle>
            <a:lvl1pPr>
              <a:defRPr/>
            </a:lvl1pPr>
          </a:lstStyle>
          <a:p>
            <a:fld id="{14EAD034-F836-4814-8A3F-A3C90A8F1C12}" type="slidenum">
              <a:rPr lang="en-US" altLang="en-US" smtClean="0"/>
              <a:pPr/>
              <a:t>‹#›</a:t>
            </a:fld>
            <a:endParaRPr lang="en-US" altLang="en-US"/>
          </a:p>
        </p:txBody>
      </p:sp>
      <p:sp>
        <p:nvSpPr>
          <p:cNvPr id="5" name="Footer Placeholder 8"/>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16142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
          <p:cNvSpPr>
            <a:spLocks noGrp="1"/>
          </p:cNvSpPr>
          <p:nvPr>
            <p:ph type="ftr" sz="quarter" idx="10"/>
          </p:nvPr>
        </p:nvSpPr>
        <p:spPr/>
        <p:txBody>
          <a:bodyPr/>
          <a:lstStyle>
            <a:lvl1pPr>
              <a:defRPr smtClean="0"/>
            </a:lvl1pPr>
          </a:lstStyle>
          <a:p>
            <a:pPr>
              <a:defRPr/>
            </a:pPr>
            <a:endParaRPr lang="en-US"/>
          </a:p>
        </p:txBody>
      </p:sp>
      <p:sp>
        <p:nvSpPr>
          <p:cNvPr id="5" name="Slide Number Placeholder 2"/>
          <p:cNvSpPr>
            <a:spLocks noGrp="1"/>
          </p:cNvSpPr>
          <p:nvPr>
            <p:ph type="sldNum" sz="quarter" idx="11"/>
          </p:nvPr>
        </p:nvSpPr>
        <p:spPr/>
        <p:txBody>
          <a:bodyPr/>
          <a:lstStyle>
            <a:lvl1pPr>
              <a:defRPr/>
            </a:lvl1pPr>
          </a:lstStyle>
          <a:p>
            <a:fld id="{582A8FA2-1882-403E-AE43-99CCE948BD38}" type="slidenum">
              <a:rPr lang="en-US" altLang="en-US" smtClean="0"/>
              <a:pPr/>
              <a:t>‹#›</a:t>
            </a:fld>
            <a:endParaRPr lang="en-US" altLang="en-US"/>
          </a:p>
        </p:txBody>
      </p:sp>
    </p:spTree>
    <p:extLst>
      <p:ext uri="{BB962C8B-B14F-4D97-AF65-F5344CB8AC3E}">
        <p14:creationId xmlns:p14="http://schemas.microsoft.com/office/powerpoint/2010/main" val="2185935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7" name="Footer Placeholder 1"/>
          <p:cNvSpPr>
            <a:spLocks noGrp="1"/>
          </p:cNvSpPr>
          <p:nvPr>
            <p:ph type="ftr" sz="quarter" idx="10"/>
          </p:nvPr>
        </p:nvSpPr>
        <p:spPr/>
        <p:txBody>
          <a:bodyPr/>
          <a:lstStyle>
            <a:lvl1pPr>
              <a:defRPr smtClean="0"/>
            </a:lvl1pPr>
          </a:lstStyle>
          <a:p>
            <a:pPr>
              <a:defRPr/>
            </a:pPr>
            <a:endParaRPr lang="en-US"/>
          </a:p>
        </p:txBody>
      </p:sp>
      <p:sp>
        <p:nvSpPr>
          <p:cNvPr id="8" name="Slide Number Placeholder 2"/>
          <p:cNvSpPr>
            <a:spLocks noGrp="1"/>
          </p:cNvSpPr>
          <p:nvPr>
            <p:ph type="sldNum" sz="quarter" idx="11"/>
          </p:nvPr>
        </p:nvSpPr>
        <p:spPr/>
        <p:txBody>
          <a:bodyPr/>
          <a:lstStyle>
            <a:lvl1pPr>
              <a:defRPr/>
            </a:lvl1pPr>
          </a:lstStyle>
          <a:p>
            <a:fld id="{582A8FA2-1882-403E-AE43-99CCE948BD38}" type="slidenum">
              <a:rPr lang="en-US" altLang="en-US" smtClean="0"/>
              <a:pPr/>
              <a:t>‹#›</a:t>
            </a:fld>
            <a:endParaRPr lang="en-US" altLang="en-US"/>
          </a:p>
        </p:txBody>
      </p:sp>
    </p:spTree>
    <p:extLst>
      <p:ext uri="{BB962C8B-B14F-4D97-AF65-F5344CB8AC3E}">
        <p14:creationId xmlns:p14="http://schemas.microsoft.com/office/powerpoint/2010/main" val="3465949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3"/>
          </p:nvPr>
        </p:nvSpPr>
        <p:spPr/>
        <p:txBody>
          <a:bodyPr/>
          <a:lstStyle>
            <a:lvl1pPr>
              <a:defRPr smtClean="0"/>
            </a:lvl1pPr>
          </a:lstStyle>
          <a:p>
            <a:pPr>
              <a:defRPr/>
            </a:pPr>
            <a:endParaRPr lang="en-US"/>
          </a:p>
        </p:txBody>
      </p:sp>
      <p:sp>
        <p:nvSpPr>
          <p:cNvPr id="9" name="Slide Number Placeholder 2"/>
          <p:cNvSpPr>
            <a:spLocks noGrp="1"/>
          </p:cNvSpPr>
          <p:nvPr>
            <p:ph type="sldNum" sz="quarter" idx="14"/>
          </p:nvPr>
        </p:nvSpPr>
        <p:spPr/>
        <p:txBody>
          <a:bodyPr/>
          <a:lstStyle>
            <a:lvl1pPr>
              <a:defRPr/>
            </a:lvl1pPr>
          </a:lstStyle>
          <a:p>
            <a:fld id="{582A8FA2-1882-403E-AE43-99CCE948BD38}" type="slidenum">
              <a:rPr lang="en-US" altLang="en-US" smtClean="0"/>
              <a:pPr/>
              <a:t>‹#›</a:t>
            </a:fld>
            <a:endParaRPr lang="en-US" altLang="en-US"/>
          </a:p>
        </p:txBody>
      </p:sp>
    </p:spTree>
    <p:extLst>
      <p:ext uri="{BB962C8B-B14F-4D97-AF65-F5344CB8AC3E}">
        <p14:creationId xmlns:p14="http://schemas.microsoft.com/office/powerpoint/2010/main" val="2642031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464457" y="1641475"/>
            <a:ext cx="82295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
          <p:cNvSpPr>
            <a:spLocks noGrp="1"/>
          </p:cNvSpPr>
          <p:nvPr>
            <p:ph type="ftr" sz="quarter" idx="10"/>
          </p:nvPr>
        </p:nvSpPr>
        <p:spPr/>
        <p:txBody>
          <a:bodyPr/>
          <a:lstStyle>
            <a:lvl1pPr>
              <a:defRPr smtClean="0"/>
            </a:lvl1pPr>
          </a:lstStyle>
          <a:p>
            <a:pPr>
              <a:defRPr/>
            </a:pPr>
            <a:endParaRPr lang="en-US"/>
          </a:p>
        </p:txBody>
      </p:sp>
      <p:sp>
        <p:nvSpPr>
          <p:cNvPr id="6" name="Slide Number Placeholder 2"/>
          <p:cNvSpPr>
            <a:spLocks noGrp="1"/>
          </p:cNvSpPr>
          <p:nvPr>
            <p:ph type="sldNum" sz="quarter" idx="11"/>
          </p:nvPr>
        </p:nvSpPr>
        <p:spPr/>
        <p:txBody>
          <a:bodyPr/>
          <a:lstStyle>
            <a:lvl1pPr>
              <a:defRPr/>
            </a:lvl1pPr>
          </a:lstStyle>
          <a:p>
            <a:fld id="{582A8FA2-1882-403E-AE43-99CCE948BD38}" type="slidenum">
              <a:rPr lang="en-US" altLang="en-US" smtClean="0"/>
              <a:pPr/>
              <a:t>‹#›</a:t>
            </a:fld>
            <a:endParaRPr lang="en-US" altLang="en-US"/>
          </a:p>
        </p:txBody>
      </p:sp>
    </p:spTree>
    <p:extLst>
      <p:ext uri="{BB962C8B-B14F-4D97-AF65-F5344CB8AC3E}">
        <p14:creationId xmlns:p14="http://schemas.microsoft.com/office/powerpoint/2010/main" val="2175754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6391275"/>
            <a:ext cx="1905000" cy="457200"/>
          </a:xfrm>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239000" y="6400800"/>
            <a:ext cx="1905000" cy="457200"/>
          </a:xfrm>
        </p:spPr>
        <p:txBody>
          <a:bodyPr/>
          <a:lstStyle>
            <a:lvl1pPr>
              <a:defRPr/>
            </a:lvl1pPr>
          </a:lstStyle>
          <a:p>
            <a:fld id="{582A8FA2-1882-403E-AE43-99CCE948BD38}" type="slidenum">
              <a:rPr lang="en-US" altLang="en-US" smtClean="0"/>
              <a:pPr/>
              <a:t>‹#›</a:t>
            </a:fld>
            <a:endParaRPr lang="en-US" altLang="en-US"/>
          </a:p>
        </p:txBody>
      </p:sp>
    </p:spTree>
    <p:extLst>
      <p:ext uri="{BB962C8B-B14F-4D97-AF65-F5344CB8AC3E}">
        <p14:creationId xmlns:p14="http://schemas.microsoft.com/office/powerpoint/2010/main" val="2445865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2954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5257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fld id="{4C0C2079-56BF-4346-8147-10DE39E7BD08}" type="slidenum">
              <a:rPr lang="en-US" altLang="en-US"/>
              <a:pPr/>
              <a:t>‹#›</a:t>
            </a:fld>
            <a:endParaRPr lang="en-US" altLang="en-US"/>
          </a:p>
        </p:txBody>
      </p:sp>
    </p:spTree>
    <p:extLst>
      <p:ext uri="{BB962C8B-B14F-4D97-AF65-F5344CB8AC3E}">
        <p14:creationId xmlns:p14="http://schemas.microsoft.com/office/powerpoint/2010/main" val="2956849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954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257800" y="1981200"/>
            <a:ext cx="3810000" cy="4114800"/>
          </a:xfrm>
        </p:spPr>
        <p:txBody>
          <a:bodyPr/>
          <a:lstStyle/>
          <a:p>
            <a:pPr lvl="0"/>
            <a:endParaRPr lang="en-US" noProof="0" smtClean="0"/>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fld id="{6F4DB47A-4A38-4548-9102-7A916F414400}" type="slidenum">
              <a:rPr lang="en-US" altLang="en-US"/>
              <a:pPr/>
              <a:t>‹#›</a:t>
            </a:fld>
            <a:endParaRPr lang="en-US" altLang="en-US"/>
          </a:p>
        </p:txBody>
      </p:sp>
    </p:spTree>
    <p:extLst>
      <p:ext uri="{BB962C8B-B14F-4D97-AF65-F5344CB8AC3E}">
        <p14:creationId xmlns:p14="http://schemas.microsoft.com/office/powerpoint/2010/main" val="96654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p:nvPr>
        </p:nvSpPr>
        <p:spPr/>
        <p:txBody>
          <a:bodyPr/>
          <a:lstStyle>
            <a:lvl1pPr>
              <a:defRPr b="1">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35926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itle 8"/>
          <p:cNvSpPr>
            <a:spLocks noGrp="1"/>
          </p:cNvSpPr>
          <p:nvPr>
            <p:ph type="title"/>
          </p:nvPr>
        </p:nvSpPr>
        <p:spPr/>
        <p:txBody>
          <a:bodyPr/>
          <a:lstStyle/>
          <a:p>
            <a:r>
              <a:rPr lang="en-US" dirty="0" smtClean="0"/>
              <a:t>Click to edit Master title style</a:t>
            </a:r>
            <a:endParaRPr lang="en-US" dirty="0"/>
          </a:p>
        </p:txBody>
      </p:sp>
      <p:sp>
        <p:nvSpPr>
          <p:cNvPr id="4" name="Slide Number Placeholder 7"/>
          <p:cNvSpPr>
            <a:spLocks noGrp="1"/>
          </p:cNvSpPr>
          <p:nvPr>
            <p:ph type="sldNum" sz="quarter" idx="10"/>
          </p:nvPr>
        </p:nvSpPr>
        <p:spPr>
          <a:ln/>
        </p:spPr>
        <p:txBody>
          <a:bodyPr/>
          <a:lstStyle>
            <a:lvl1pPr>
              <a:defRPr/>
            </a:lvl1pPr>
          </a:lstStyle>
          <a:p>
            <a:fld id="{686F2064-6EB7-4479-9131-8C10C41BC304}" type="slidenum">
              <a:rPr lang="en-US" altLang="en-US" smtClean="0"/>
              <a:pPr/>
              <a:t>‹#›</a:t>
            </a:fld>
            <a:endParaRPr lang="en-US" altLang="en-US"/>
          </a:p>
        </p:txBody>
      </p:sp>
      <p:sp>
        <p:nvSpPr>
          <p:cNvPr id="5" name="Footer Placeholder 8"/>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275775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a:ln/>
        </p:spPr>
        <p:txBody>
          <a:bodyPr/>
          <a:lstStyle>
            <a:lvl1pPr>
              <a:defRPr/>
            </a:lvl1pPr>
          </a:lstStyle>
          <a:p>
            <a:fld id="{582A8FA2-1882-403E-AE43-99CCE948BD38}" type="slidenum">
              <a:rPr lang="en-US" altLang="en-US" smtClean="0"/>
              <a:pPr/>
              <a:t>‹#›</a:t>
            </a:fld>
            <a:endParaRPr lang="en-US" altLang="en-US"/>
          </a:p>
        </p:txBody>
      </p:sp>
      <p:sp>
        <p:nvSpPr>
          <p:cNvPr id="5" name="Footer Placeholder 8"/>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574683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7" name="Slide Number Placeholder 7"/>
          <p:cNvSpPr>
            <a:spLocks noGrp="1"/>
          </p:cNvSpPr>
          <p:nvPr>
            <p:ph type="sldNum" sz="quarter" idx="10"/>
          </p:nvPr>
        </p:nvSpPr>
        <p:spPr>
          <a:ln/>
        </p:spPr>
        <p:txBody>
          <a:bodyPr/>
          <a:lstStyle>
            <a:lvl1pPr>
              <a:defRPr/>
            </a:lvl1pPr>
          </a:lstStyle>
          <a:p>
            <a:fld id="{E7E47A14-4AE4-4373-8FE0-7010E924F119}" type="slidenum">
              <a:rPr lang="en-US" altLang="en-US" smtClean="0"/>
              <a:pPr/>
              <a:t>‹#›</a:t>
            </a:fld>
            <a:endParaRPr lang="en-US" altLang="en-US"/>
          </a:p>
        </p:txBody>
      </p:sp>
      <p:sp>
        <p:nvSpPr>
          <p:cNvPr id="8" name="Footer Placeholder 8"/>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92676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7"/>
          <p:cNvSpPr>
            <a:spLocks noGrp="1"/>
          </p:cNvSpPr>
          <p:nvPr>
            <p:ph type="sldNum" sz="quarter" idx="13"/>
          </p:nvPr>
        </p:nvSpPr>
        <p:spPr>
          <a:ln/>
        </p:spPr>
        <p:txBody>
          <a:bodyPr/>
          <a:lstStyle>
            <a:lvl1pPr>
              <a:defRPr/>
            </a:lvl1pPr>
          </a:lstStyle>
          <a:p>
            <a:fld id="{582A8FA2-1882-403E-AE43-99CCE948BD38}" type="slidenum">
              <a:rPr lang="en-US" altLang="en-US" smtClean="0"/>
              <a:pPr/>
              <a:t>‹#›</a:t>
            </a:fld>
            <a:endParaRPr lang="en-US" altLang="en-US"/>
          </a:p>
        </p:txBody>
      </p:sp>
      <p:sp>
        <p:nvSpPr>
          <p:cNvPr id="9" name="Footer Placeholder 8"/>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512567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464457" y="1641475"/>
            <a:ext cx="82295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a:ln/>
        </p:spPr>
        <p:txBody>
          <a:bodyPr/>
          <a:lstStyle>
            <a:lvl1pPr>
              <a:defRPr/>
            </a:lvl1pPr>
          </a:lstStyle>
          <a:p>
            <a:fld id="{582A8FA2-1882-403E-AE43-99CCE948BD38}" type="slidenum">
              <a:rPr lang="en-US" altLang="en-US" smtClean="0"/>
              <a:pPr/>
              <a:t>‹#›</a:t>
            </a:fld>
            <a:endParaRPr lang="en-US" altLang="en-US"/>
          </a:p>
        </p:txBody>
      </p:sp>
      <p:sp>
        <p:nvSpPr>
          <p:cNvPr id="6" name="Footer Placeholder 8"/>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082724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smtClean="0"/>
            </a:lvl1pPr>
          </a:lstStyle>
          <a:p>
            <a:pPr>
              <a:defRPr/>
            </a:pPr>
            <a:endParaRPr lang="en-US"/>
          </a:p>
        </p:txBody>
      </p:sp>
      <p:sp>
        <p:nvSpPr>
          <p:cNvPr id="5" name="Slide Number Placeholder 2"/>
          <p:cNvSpPr>
            <a:spLocks noGrp="1"/>
          </p:cNvSpPr>
          <p:nvPr>
            <p:ph type="sldNum" sz="quarter" idx="11"/>
          </p:nvPr>
        </p:nvSpPr>
        <p:spPr/>
        <p:txBody>
          <a:bodyPr/>
          <a:lstStyle>
            <a:lvl1pPr>
              <a:defRPr/>
            </a:lvl1pPr>
          </a:lstStyle>
          <a:p>
            <a:fld id="{582A8FA2-1882-403E-AE43-99CCE948BD38}" type="slidenum">
              <a:rPr lang="en-US" altLang="en-US" smtClean="0"/>
              <a:pPr/>
              <a:t>‹#›</a:t>
            </a:fld>
            <a:endParaRPr lang="en-US" altLang="en-US"/>
          </a:p>
        </p:txBody>
      </p:sp>
    </p:spTree>
    <p:extLst>
      <p:ext uri="{BB962C8B-B14F-4D97-AF65-F5344CB8AC3E}">
        <p14:creationId xmlns:p14="http://schemas.microsoft.com/office/powerpoint/2010/main" val="3231096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smtClean="0"/>
            </a:lvl1pPr>
          </a:lstStyle>
          <a:p>
            <a:pPr>
              <a:defRPr/>
            </a:pPr>
            <a:endParaRPr lang="en-US"/>
          </a:p>
        </p:txBody>
      </p:sp>
      <p:sp>
        <p:nvSpPr>
          <p:cNvPr id="5" name="Slide Number Placeholder 2"/>
          <p:cNvSpPr>
            <a:spLocks noGrp="1"/>
          </p:cNvSpPr>
          <p:nvPr>
            <p:ph type="sldNum" sz="quarter" idx="11"/>
          </p:nvPr>
        </p:nvSpPr>
        <p:spPr/>
        <p:txBody>
          <a:bodyPr/>
          <a:lstStyle>
            <a:lvl1pPr>
              <a:defRPr/>
            </a:lvl1pPr>
          </a:lstStyle>
          <a:p>
            <a:fld id="{582A8FA2-1882-403E-AE43-99CCE948BD38}" type="slidenum">
              <a:rPr lang="en-US" altLang="en-US" smtClean="0"/>
              <a:pPr/>
              <a:t>‹#›</a:t>
            </a:fld>
            <a:endParaRPr lang="en-US" altLang="en-US"/>
          </a:p>
        </p:txBody>
      </p:sp>
    </p:spTree>
    <p:extLst>
      <p:ext uri="{BB962C8B-B14F-4D97-AF65-F5344CB8AC3E}">
        <p14:creationId xmlns:p14="http://schemas.microsoft.com/office/powerpoint/2010/main" val="2718811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sp>
        <p:nvSpPr>
          <p:cNvPr id="1028" name="Slide Number Placeholder 7"/>
          <p:cNvSpPr>
            <a:spLocks noGrp="1"/>
          </p:cNvSpPr>
          <p:nvPr>
            <p:ph type="sldNum" sz="quarter" idx="4"/>
          </p:nvPr>
        </p:nvSpPr>
        <p:spPr bwMode="auto">
          <a:xfrm>
            <a:off x="8534400" y="6465888"/>
            <a:ext cx="57785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defRPr sz="1000">
                <a:solidFill>
                  <a:srgbClr val="000000"/>
                </a:solidFill>
                <a:latin typeface="Arial" panose="020B0604020202020204" pitchFamily="34" charset="0"/>
                <a:cs typeface="Arial" panose="020B0604020202020204" pitchFamily="34" charset="0"/>
              </a:defRPr>
            </a:lvl1pPr>
          </a:lstStyle>
          <a:p>
            <a:fld id="{582A8FA2-1882-403E-AE43-99CCE948BD38}" type="slidenum">
              <a:rPr lang="en-US" altLang="en-US" smtClean="0"/>
              <a:pPr/>
              <a:t>‹#›</a:t>
            </a:fld>
            <a:endParaRPr lang="en-US" altLang="en-US"/>
          </a:p>
        </p:txBody>
      </p:sp>
      <p:sp>
        <p:nvSpPr>
          <p:cNvPr id="13" name="Footer Placeholder 8"/>
          <p:cNvSpPr>
            <a:spLocks noGrp="1"/>
          </p:cNvSpPr>
          <p:nvPr>
            <p:ph type="ftr" sz="quarter" idx="3"/>
          </p:nvPr>
        </p:nvSpPr>
        <p:spPr>
          <a:xfrm>
            <a:off x="1630363" y="6461125"/>
            <a:ext cx="5859462" cy="381000"/>
          </a:xfrm>
          <a:prstGeom prst="rect">
            <a:avLst/>
          </a:prstGeom>
        </p:spPr>
        <p:txBody>
          <a:bodyPr anchor="ctr" anchorCtr="1"/>
          <a:lstStyle>
            <a:lvl1pPr>
              <a:defRPr lang="en-US" sz="1000" smtClean="0">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42586009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Lst>
  <p:txStyles>
    <p:titleStyle>
      <a:lvl1pPr algn="ctr" rtl="0" eaLnBrk="1" fontAlgn="base" hangingPunct="1">
        <a:spcBef>
          <a:spcPct val="0"/>
        </a:spcBef>
        <a:spcAft>
          <a:spcPct val="0"/>
        </a:spcAft>
        <a:defRPr sz="40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a:solidFill>
            <a:schemeClr val="tx1"/>
          </a:solidFill>
          <a:latin typeface="Arial" charset="0"/>
          <a:cs typeface="Arial" charset="0"/>
        </a:defRPr>
      </a:lvl2pPr>
      <a:lvl3pPr algn="ctr" rtl="0" eaLnBrk="1" fontAlgn="base" hangingPunct="1">
        <a:spcBef>
          <a:spcPct val="0"/>
        </a:spcBef>
        <a:spcAft>
          <a:spcPct val="0"/>
        </a:spcAft>
        <a:defRPr sz="4000">
          <a:solidFill>
            <a:schemeClr val="tx1"/>
          </a:solidFill>
          <a:latin typeface="Arial" charset="0"/>
          <a:cs typeface="Arial" charset="0"/>
        </a:defRPr>
      </a:lvl3pPr>
      <a:lvl4pPr algn="ctr" rtl="0" eaLnBrk="1" fontAlgn="base" hangingPunct="1">
        <a:spcBef>
          <a:spcPct val="0"/>
        </a:spcBef>
        <a:spcAft>
          <a:spcPct val="0"/>
        </a:spcAft>
        <a:defRPr sz="4000">
          <a:solidFill>
            <a:schemeClr val="tx1"/>
          </a:solidFill>
          <a:latin typeface="Arial" charset="0"/>
          <a:cs typeface="Arial" charset="0"/>
        </a:defRPr>
      </a:lvl4pPr>
      <a:lvl5pPr algn="ctr" rtl="0" eaLnBrk="1" fontAlgn="base" hangingPunct="1">
        <a:spcBef>
          <a:spcPct val="0"/>
        </a:spcBef>
        <a:spcAft>
          <a:spcPct val="0"/>
        </a:spcAft>
        <a:defRPr sz="4000">
          <a:solidFill>
            <a:schemeClr val="tx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chemeClr val="tx1"/>
        </a:buClr>
        <a:buSzPct val="60000"/>
        <a:buFont typeface="Wingdings 2" panose="05020102010507070707" pitchFamily="18" charset="2"/>
        <a:buChar char=""/>
        <a:defRPr sz="28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chemeClr val="tx1"/>
        </a:buClr>
        <a:buSzPct val="80000"/>
        <a:buFont typeface="Wingdings" panose="05000000000000000000" pitchFamily="2" charset="2"/>
        <a:buChar char="Ø"/>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chemeClr val="tx1"/>
        </a:buClr>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chemeClr val="tx1"/>
        </a:buClr>
        <a:buSzPct val="75000"/>
        <a:buFont typeface="Wingdings 3" panose="05040102010807070707" pitchFamily="18" charset="2"/>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chemeClr val="tx1"/>
        </a:buClr>
        <a:buFont typeface="Calibri" panose="020F050202020403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nvSpPr>
        <p:spPr bwMode="auto">
          <a:xfrm>
            <a:off x="533400" y="32766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smtClean="0">
                <a:solidFill>
                  <a:srgbClr val="FFFFFF"/>
                </a:solidFill>
                <a:cs typeface="Segoe UI" panose="020B0502040204020203" pitchFamily="34" charset="0"/>
              </a:rPr>
              <a:t>Enumerative Procedure(s) &amp; Indices</a:t>
            </a:r>
            <a:r>
              <a:rPr lang="en-US" altLang="en-US" sz="2400" b="1" i="1" dirty="0" smtClean="0">
                <a:solidFill>
                  <a:srgbClr val="FFFFFF"/>
                </a:solidFill>
                <a:cs typeface="Segoe UI" panose="020B0502040204020203" pitchFamily="34" charset="0"/>
              </a:rPr>
              <a:t>: Erythrocytes</a:t>
            </a:r>
          </a:p>
          <a:p>
            <a:pPr algn="ctr">
              <a:lnSpc>
                <a:spcPct val="130000"/>
              </a:lnSpc>
              <a:spcBef>
                <a:spcPct val="0"/>
              </a:spcBef>
              <a:buFontTx/>
              <a:buNone/>
            </a:pPr>
            <a:r>
              <a:rPr lang="en-US" altLang="en-US" sz="2400" b="1" i="1" dirty="0" smtClean="0">
                <a:solidFill>
                  <a:srgbClr val="FFFFFF"/>
                </a:solidFill>
                <a:cs typeface="Segoe UI" panose="020B0502040204020203" pitchFamily="34" charset="0"/>
              </a:rPr>
              <a:t>(RBC Counting &amp; Indices)</a:t>
            </a:r>
          </a:p>
        </p:txBody>
      </p:sp>
      <p:sp>
        <p:nvSpPr>
          <p:cNvPr id="5124" name="Rectangle 2"/>
          <p:cNvSpPr>
            <a:spLocks noGrp="1" noChangeArrowheads="1"/>
          </p:cNvSpPr>
          <p:nvPr/>
        </p:nvSpPr>
        <p:spPr bwMode="auto">
          <a:xfrm>
            <a:off x="685800" y="23622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a:solidFill>
                  <a:srgbClr val="FFFFFF"/>
                </a:solidFill>
                <a:cs typeface="Segoe UI" panose="020B0502040204020203" pitchFamily="34" charset="0"/>
              </a:rPr>
              <a:t>Clinical Laboratory Hematology</a:t>
            </a:r>
          </a:p>
        </p:txBody>
      </p:sp>
    </p:spTree>
    <p:extLst>
      <p:ext uri="{BB962C8B-B14F-4D97-AF65-F5344CB8AC3E}">
        <p14:creationId xmlns:p14="http://schemas.microsoft.com/office/powerpoint/2010/main" val="380063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p:txBody>
          <a:bodyPr/>
          <a:lstStyle/>
          <a:p>
            <a:pPr>
              <a:buFontTx/>
              <a:buNone/>
            </a:pPr>
            <a:r>
              <a:rPr lang="en-US" altLang="en-US" dirty="0" smtClean="0"/>
              <a:t>The number of cells per microliter equals the number of cells counted x depth factor (always 10) x dilution factor divided by the area counted.</a:t>
            </a:r>
          </a:p>
          <a:p>
            <a:pPr>
              <a:buFontTx/>
              <a:buNone/>
            </a:pPr>
            <a:endParaRPr lang="en-US" altLang="en-US" dirty="0" smtClean="0"/>
          </a:p>
          <a:p>
            <a:pPr>
              <a:buFontTx/>
              <a:buNone/>
            </a:pPr>
            <a:r>
              <a:rPr lang="en-US" altLang="en-US" dirty="0" smtClean="0"/>
              <a:t>#cells/</a:t>
            </a:r>
            <a:r>
              <a:rPr lang="en-US" altLang="en-US" dirty="0" err="1" smtClean="0"/>
              <a:t>ul</a:t>
            </a:r>
            <a:r>
              <a:rPr lang="en-US" altLang="en-US" dirty="0" smtClean="0"/>
              <a:t>= </a:t>
            </a:r>
            <a:r>
              <a:rPr lang="en-US" altLang="en-US" u="sng" dirty="0" smtClean="0"/>
              <a:t># cells counted x 10 x dilution</a:t>
            </a:r>
            <a:endParaRPr lang="en-US" altLang="en-US" dirty="0" smtClean="0"/>
          </a:p>
          <a:p>
            <a:pPr>
              <a:buFontTx/>
              <a:buNone/>
            </a:pPr>
            <a:r>
              <a:rPr lang="en-US" altLang="en-US" dirty="0" smtClean="0"/>
              <a:t>                                                  area counted</a:t>
            </a:r>
          </a:p>
        </p:txBody>
      </p:sp>
      <p:sp>
        <p:nvSpPr>
          <p:cNvPr id="12290" name="Rectangle 2"/>
          <p:cNvSpPr>
            <a:spLocks noGrp="1" noChangeArrowheads="1"/>
          </p:cNvSpPr>
          <p:nvPr>
            <p:ph type="title"/>
          </p:nvPr>
        </p:nvSpPr>
        <p:spPr/>
        <p:txBody>
          <a:bodyPr/>
          <a:lstStyle/>
          <a:p>
            <a:r>
              <a:rPr lang="en-US" altLang="en-US" dirty="0" smtClean="0"/>
              <a:t>Calculation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p:txBody>
          <a:bodyPr/>
          <a:lstStyle/>
          <a:p>
            <a:pPr>
              <a:buFontTx/>
              <a:buNone/>
            </a:pPr>
            <a:r>
              <a:rPr lang="en-US" altLang="en-US" sz="2800" dirty="0" smtClean="0"/>
              <a:t>*The area is 9 if counting entire side of </a:t>
            </a:r>
            <a:r>
              <a:rPr lang="en-US" altLang="en-US" sz="2800" dirty="0" err="1" smtClean="0"/>
              <a:t>hemacytometer</a:t>
            </a:r>
            <a:r>
              <a:rPr lang="en-US" altLang="en-US" sz="2800" dirty="0" smtClean="0"/>
              <a:t> (9 squares x 1.0 mm</a:t>
            </a:r>
            <a:r>
              <a:rPr lang="en-US" altLang="en-US" sz="1800" dirty="0" smtClean="0"/>
              <a:t>2</a:t>
            </a:r>
            <a:r>
              <a:rPr lang="en-US" altLang="en-US" sz="2800" dirty="0" smtClean="0"/>
              <a:t>=9).</a:t>
            </a:r>
          </a:p>
          <a:p>
            <a:pPr>
              <a:buFontTx/>
              <a:buNone/>
            </a:pPr>
            <a:r>
              <a:rPr lang="en-US" altLang="en-US" sz="2800" dirty="0" smtClean="0"/>
              <a:t>*The area is 4 if counting the four primary corner squares (4 x 1.0 mm</a:t>
            </a:r>
            <a:r>
              <a:rPr lang="en-US" altLang="en-US" sz="1800" dirty="0" smtClean="0"/>
              <a:t>2</a:t>
            </a:r>
            <a:r>
              <a:rPr lang="en-US" altLang="en-US" sz="2800" dirty="0" smtClean="0"/>
              <a:t>=4).</a:t>
            </a:r>
          </a:p>
          <a:p>
            <a:pPr>
              <a:buFontTx/>
              <a:buNone/>
            </a:pPr>
            <a:r>
              <a:rPr lang="en-US" altLang="en-US" sz="2800" dirty="0" smtClean="0"/>
              <a:t>*The area is 1 if counting the entire center primary square (has 25 teeny squares- 25/25=1)</a:t>
            </a:r>
          </a:p>
          <a:p>
            <a:pPr>
              <a:buFontTx/>
              <a:buNone/>
            </a:pPr>
            <a:r>
              <a:rPr lang="en-US" altLang="en-US" sz="2800" dirty="0" smtClean="0"/>
              <a:t>*The area is 0.2 if counting 5 out of the 25 teeny squares in the center primary square (5 x 0.4 mmx</a:t>
            </a:r>
            <a:r>
              <a:rPr lang="en-US" altLang="en-US" sz="1800" dirty="0" smtClean="0"/>
              <a:t>2</a:t>
            </a:r>
            <a:r>
              <a:rPr lang="en-US" altLang="en-US" sz="2800" dirty="0" smtClean="0"/>
              <a:t> =0.2)</a:t>
            </a:r>
            <a:endParaRPr lang="en-US" altLang="en-US" dirty="0" smtClean="0"/>
          </a:p>
        </p:txBody>
      </p:sp>
      <p:sp>
        <p:nvSpPr>
          <p:cNvPr id="13314" name="Rectangle 2"/>
          <p:cNvSpPr>
            <a:spLocks noGrp="1" noChangeArrowheads="1"/>
          </p:cNvSpPr>
          <p:nvPr>
            <p:ph type="title"/>
          </p:nvPr>
        </p:nvSpPr>
        <p:spPr/>
        <p:txBody>
          <a:bodyPr/>
          <a:lstStyle/>
          <a:p>
            <a:r>
              <a:rPr lang="en-US" altLang="en-US" dirty="0" smtClean="0"/>
              <a:t>Calculation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a:lstStyle/>
          <a:p>
            <a:r>
              <a:rPr lang="en-US" altLang="en-US" dirty="0" smtClean="0"/>
              <a:t>Cells are counted in a serpentine manner.  Count the cells that are completely in the square or touching the top or left sides.  This formula for counting eliminates counting the same cells more than once.</a:t>
            </a:r>
          </a:p>
        </p:txBody>
      </p:sp>
      <p:sp>
        <p:nvSpPr>
          <p:cNvPr id="14338" name="Rectangle 2"/>
          <p:cNvSpPr>
            <a:spLocks noGrp="1" noChangeArrowheads="1"/>
          </p:cNvSpPr>
          <p:nvPr>
            <p:ph type="title"/>
          </p:nvPr>
        </p:nvSpPr>
        <p:spPr/>
        <p:txBody>
          <a:bodyPr/>
          <a:lstStyle/>
          <a:p>
            <a:r>
              <a:rPr lang="en-US" altLang="en-US" smtClean="0"/>
              <a:t>A tip for counting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lstStyle/>
          <a:p>
            <a:pPr>
              <a:lnSpc>
                <a:spcPct val="90000"/>
              </a:lnSpc>
              <a:buFontTx/>
              <a:buNone/>
            </a:pPr>
            <a:r>
              <a:rPr lang="en-US" altLang="en-US" dirty="0" smtClean="0"/>
              <a:t>Impedance (Coulter principle)                                                     </a:t>
            </a:r>
          </a:p>
          <a:p>
            <a:pPr>
              <a:lnSpc>
                <a:spcPct val="90000"/>
              </a:lnSpc>
            </a:pPr>
            <a:r>
              <a:rPr lang="en-US" altLang="en-US" dirty="0" smtClean="0"/>
              <a:t>Analyzers use a degree of impedance produced by blood cells or particles to count and determine the size of the RBC, PLT, and WBC.</a:t>
            </a:r>
          </a:p>
          <a:p>
            <a:pPr>
              <a:lnSpc>
                <a:spcPct val="90000"/>
              </a:lnSpc>
            </a:pPr>
            <a:r>
              <a:rPr lang="en-US" altLang="en-US" dirty="0" smtClean="0"/>
              <a:t>When a cell or particle passes thru an </a:t>
            </a:r>
            <a:r>
              <a:rPr lang="en-US" altLang="en-US" dirty="0" err="1" smtClean="0"/>
              <a:t>aperature</a:t>
            </a:r>
            <a:r>
              <a:rPr lang="en-US" altLang="en-US" dirty="0" smtClean="0"/>
              <a:t>, the cell/particle blocks the current that is flowing.</a:t>
            </a:r>
          </a:p>
        </p:txBody>
      </p:sp>
      <p:sp>
        <p:nvSpPr>
          <p:cNvPr id="15362" name="Rectangle 2"/>
          <p:cNvSpPr>
            <a:spLocks noGrp="1" noChangeArrowheads="1"/>
          </p:cNvSpPr>
          <p:nvPr>
            <p:ph type="title"/>
          </p:nvPr>
        </p:nvSpPr>
        <p:spPr/>
        <p:txBody>
          <a:bodyPr/>
          <a:lstStyle/>
          <a:p>
            <a:r>
              <a:rPr lang="en-US" altLang="en-US" dirty="0" smtClean="0"/>
              <a:t>2. Automated RBC counts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564160"/>
            <a:ext cx="7772400" cy="1143000"/>
          </a:xfrm>
        </p:spPr>
        <p:txBody>
          <a:bodyPr/>
          <a:lstStyle/>
          <a:p>
            <a:r>
              <a:rPr lang="en-US" altLang="en-US" b="1" dirty="0" smtClean="0">
                <a:latin typeface="+mj-lt"/>
              </a:rPr>
              <a:t>Impedance</a:t>
            </a:r>
            <a:r>
              <a:rPr lang="en-US" altLang="en-US" dirty="0" smtClean="0"/>
              <a:t> </a:t>
            </a:r>
          </a:p>
        </p:txBody>
      </p:sp>
      <p:pic>
        <p:nvPicPr>
          <p:cNvPr id="16388" name="Picture 7" descr="Copy of coulte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914400" y="2209800"/>
            <a:ext cx="4114800" cy="3505200"/>
          </a:xfrm>
        </p:spPr>
      </p:pic>
      <p:sp>
        <p:nvSpPr>
          <p:cNvPr id="16387" name="Rectangle 4"/>
          <p:cNvSpPr>
            <a:spLocks noGrp="1" noChangeArrowheads="1"/>
          </p:cNvSpPr>
          <p:nvPr>
            <p:ph type="body" sz="half" idx="2"/>
          </p:nvPr>
        </p:nvSpPr>
        <p:spPr>
          <a:xfrm>
            <a:off x="5181600" y="1752600"/>
            <a:ext cx="3810000" cy="4114800"/>
          </a:xfrm>
        </p:spPr>
        <p:txBody>
          <a:bodyPr/>
          <a:lstStyle/>
          <a:p>
            <a:r>
              <a:rPr lang="en-US" altLang="en-US" sz="2800" dirty="0" smtClean="0">
                <a:latin typeface="+mn-lt"/>
              </a:rPr>
              <a:t>This is one of the chambers in which the impedance counting is performed.  Most analyzers have one for counting RBC’s/PLT’s and one for counting WBC’s.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p:txBody>
          <a:bodyPr/>
          <a:lstStyle/>
          <a:p>
            <a:r>
              <a:rPr lang="en-US" altLang="en-US" dirty="0" smtClean="0"/>
              <a:t>The voltage increases to maintain a constant current.  When the voltage rises above then falls below a certain threshold level, it indicates that a cell or particle has passed through the sensing zone. The count is monitored by the number of voltage pulses during a preset measuring interval.</a:t>
            </a:r>
          </a:p>
        </p:txBody>
      </p:sp>
      <p:sp>
        <p:nvSpPr>
          <p:cNvPr id="17410" name="Rectangle 2"/>
          <p:cNvSpPr>
            <a:spLocks noGrp="1" noChangeArrowheads="1"/>
          </p:cNvSpPr>
          <p:nvPr>
            <p:ph type="title"/>
          </p:nvPr>
        </p:nvSpPr>
        <p:spPr/>
        <p:txBody>
          <a:bodyPr/>
          <a:lstStyle/>
          <a:p>
            <a:r>
              <a:rPr lang="en-US" altLang="en-US" dirty="0" smtClean="0"/>
              <a:t>Impedance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lstStyle/>
          <a:p>
            <a:r>
              <a:rPr lang="en-US" altLang="en-US" dirty="0" smtClean="0"/>
              <a:t>The volume (size) of the cells is determined by the magnitude of the pulses (how high above and below the threshold the voltage moves).</a:t>
            </a:r>
          </a:p>
          <a:p>
            <a:r>
              <a:rPr lang="en-US" altLang="en-US" dirty="0" smtClean="0"/>
              <a:t>The results are displayed on the screen and printed in the form of histograms and scatterplots. Flags are displayed if something is outside the preset limits.</a:t>
            </a:r>
          </a:p>
        </p:txBody>
      </p:sp>
      <p:sp>
        <p:nvSpPr>
          <p:cNvPr id="18434" name="Rectangle 2"/>
          <p:cNvSpPr>
            <a:spLocks noGrp="1" noChangeArrowheads="1"/>
          </p:cNvSpPr>
          <p:nvPr>
            <p:ph type="title"/>
          </p:nvPr>
        </p:nvSpPr>
        <p:spPr/>
        <p:txBody>
          <a:bodyPr/>
          <a:lstStyle/>
          <a:p>
            <a:r>
              <a:rPr lang="en-US" altLang="en-US" dirty="0" smtClean="0"/>
              <a:t>Impedance - II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152400"/>
            <a:ext cx="7772400" cy="1143000"/>
          </a:xfrm>
        </p:spPr>
        <p:txBody>
          <a:bodyPr/>
          <a:lstStyle/>
          <a:p>
            <a:r>
              <a:rPr lang="en-US" altLang="en-US" b="1" dirty="0" smtClean="0">
                <a:latin typeface="+mn-lt"/>
              </a:rPr>
              <a:t>Impedance</a:t>
            </a:r>
          </a:p>
        </p:txBody>
      </p:sp>
      <p:sp>
        <p:nvSpPr>
          <p:cNvPr id="19459" name="Rectangle 3"/>
          <p:cNvSpPr>
            <a:spLocks noGrp="1" noChangeArrowheads="1"/>
          </p:cNvSpPr>
          <p:nvPr>
            <p:ph type="body" sz="half" idx="1"/>
          </p:nvPr>
        </p:nvSpPr>
        <p:spPr>
          <a:xfrm>
            <a:off x="381000" y="1485900"/>
            <a:ext cx="3810000" cy="4114800"/>
          </a:xfrm>
        </p:spPr>
        <p:txBody>
          <a:bodyPr/>
          <a:lstStyle/>
          <a:p>
            <a:r>
              <a:rPr lang="en-US" altLang="en-US" sz="2800" dirty="0" smtClean="0">
                <a:latin typeface="+mn-lt"/>
              </a:rPr>
              <a:t>On this particular plot, the red cells and platelets are counted at the same time.  Because RBC’s are so much larger than PLT’s, this is usually not a problem.</a:t>
            </a:r>
          </a:p>
          <a:p>
            <a:r>
              <a:rPr lang="en-US" altLang="en-US" sz="2800" dirty="0" smtClean="0">
                <a:latin typeface="+mn-lt"/>
              </a:rPr>
              <a:t>When would it be?</a:t>
            </a:r>
          </a:p>
        </p:txBody>
      </p:sp>
      <p:pic>
        <p:nvPicPr>
          <p:cNvPr id="2" name="Picture 1"/>
          <p:cNvPicPr>
            <a:picLocks noChangeAspect="1"/>
          </p:cNvPicPr>
          <p:nvPr/>
        </p:nvPicPr>
        <p:blipFill>
          <a:blip r:embed="rId2"/>
          <a:stretch>
            <a:fillRect/>
          </a:stretch>
        </p:blipFill>
        <p:spPr>
          <a:xfrm>
            <a:off x="4419600" y="1981200"/>
            <a:ext cx="4044723" cy="3124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p:txBody>
          <a:bodyPr/>
          <a:lstStyle/>
          <a:p>
            <a:pPr>
              <a:buFontTx/>
              <a:buNone/>
            </a:pPr>
            <a:r>
              <a:rPr lang="en-US" altLang="en-US" dirty="0" smtClean="0"/>
              <a:t>Benefits of impedance counting:</a:t>
            </a:r>
          </a:p>
          <a:p>
            <a:pPr>
              <a:buFontTx/>
              <a:buNone/>
            </a:pPr>
            <a:endParaRPr lang="en-US" altLang="en-US" dirty="0" smtClean="0"/>
          </a:p>
          <a:p>
            <a:r>
              <a:rPr lang="en-US" altLang="en-US" dirty="0" smtClean="0"/>
              <a:t>improved precision over manual</a:t>
            </a:r>
          </a:p>
          <a:p>
            <a:pPr>
              <a:buFontTx/>
              <a:buNone/>
            </a:pPr>
            <a:endParaRPr lang="en-US" altLang="en-US" dirty="0" smtClean="0"/>
          </a:p>
          <a:p>
            <a:r>
              <a:rPr lang="en-US" altLang="en-US" dirty="0" smtClean="0"/>
              <a:t>shorter count time</a:t>
            </a:r>
          </a:p>
        </p:txBody>
      </p:sp>
      <p:sp>
        <p:nvSpPr>
          <p:cNvPr id="20482" name="Rectangle 2"/>
          <p:cNvSpPr>
            <a:spLocks noGrp="1" noChangeArrowheads="1"/>
          </p:cNvSpPr>
          <p:nvPr>
            <p:ph type="title"/>
          </p:nvPr>
        </p:nvSpPr>
        <p:spPr/>
        <p:txBody>
          <a:bodyPr/>
          <a:lstStyle/>
          <a:p>
            <a:r>
              <a:rPr lang="en-US" altLang="en-US" smtClean="0"/>
              <a:t>Impedance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p:txBody>
          <a:bodyPr/>
          <a:lstStyle/>
          <a:p>
            <a:pPr>
              <a:buFontTx/>
              <a:buNone/>
            </a:pPr>
            <a:r>
              <a:rPr lang="en-US" altLang="en-US" dirty="0" smtClean="0"/>
              <a:t>Analyzers use an argon-ion laser to detect and categorize fluorescent-dye stained cells.  WBC, RBC, PLT can all be detected.</a:t>
            </a:r>
          </a:p>
          <a:p>
            <a:pPr>
              <a:buFontTx/>
              <a:buNone/>
            </a:pPr>
            <a:r>
              <a:rPr lang="en-US" altLang="en-US" dirty="0" smtClean="0"/>
              <a:t>The laser is directed at the sample.  The beam hits a cell and bounces off that cell at a different angle than it came in at.  The different angles helps to categorize the cells (ex. 90, 7, 0).</a:t>
            </a:r>
          </a:p>
        </p:txBody>
      </p:sp>
      <p:sp>
        <p:nvSpPr>
          <p:cNvPr id="21506" name="Rectangle 2"/>
          <p:cNvSpPr>
            <a:spLocks noGrp="1" noChangeArrowheads="1"/>
          </p:cNvSpPr>
          <p:nvPr>
            <p:ph type="title"/>
          </p:nvPr>
        </p:nvSpPr>
        <p:spPr/>
        <p:txBody>
          <a:bodyPr/>
          <a:lstStyle/>
          <a:p>
            <a:r>
              <a:rPr lang="en-US" altLang="en-US" dirty="0" smtClean="0"/>
              <a:t>Optical counts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p:txBody>
          <a:bodyPr/>
          <a:lstStyle/>
          <a:p>
            <a:pPr algn="ctr">
              <a:buFontTx/>
              <a:buNone/>
            </a:pPr>
            <a:endParaRPr lang="en-US" altLang="en-US" dirty="0" smtClean="0"/>
          </a:p>
          <a:p>
            <a:pPr algn="ctr">
              <a:buFontTx/>
              <a:buNone/>
            </a:pPr>
            <a:r>
              <a:rPr lang="en-US" altLang="en-US" dirty="0" smtClean="0"/>
              <a:t>This presentation, along with the YouTube videos, will explain and demonstrate the various methods for counting RBC’s and will review the RBC indices.</a:t>
            </a:r>
          </a:p>
          <a:p>
            <a:pPr algn="ctr">
              <a:buFontTx/>
              <a:buNone/>
            </a:pPr>
            <a:endParaRPr lang="en-US" altLang="en-US" sz="1800" dirty="0" smtClean="0"/>
          </a:p>
          <a:p>
            <a:pPr algn="ctr">
              <a:buFontTx/>
              <a:buNone/>
            </a:pPr>
            <a:endParaRPr lang="en-US" altLang="en-US" sz="1800" dirty="0" smtClean="0"/>
          </a:p>
          <a:p>
            <a:pPr algn="ctr">
              <a:buFontTx/>
              <a:buNone/>
            </a:pPr>
            <a:r>
              <a:rPr lang="en-US" altLang="en-US" sz="1800" dirty="0" smtClean="0"/>
              <a:t>Please refer to the Evolve website for additional information.</a:t>
            </a:r>
          </a:p>
        </p:txBody>
      </p:sp>
      <p:sp>
        <p:nvSpPr>
          <p:cNvPr id="4098" name="Rectangle 2"/>
          <p:cNvSpPr>
            <a:spLocks noGrp="1" noChangeArrowheads="1"/>
          </p:cNvSpPr>
          <p:nvPr>
            <p:ph type="title"/>
          </p:nvPr>
        </p:nvSpPr>
        <p:spPr/>
        <p:txBody>
          <a:bodyPr/>
          <a:lstStyle/>
          <a:p>
            <a:r>
              <a:rPr lang="en-US" altLang="en-US" sz="4000" dirty="0" smtClean="0"/>
              <a:t>ENUMERATIVE PROCEDURES AND INDICES: ERYTHROCYTES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381000"/>
            <a:ext cx="7772400" cy="1143000"/>
          </a:xfrm>
        </p:spPr>
        <p:txBody>
          <a:bodyPr/>
          <a:lstStyle/>
          <a:p>
            <a:r>
              <a:rPr lang="en-US" altLang="en-US" b="1" dirty="0" smtClean="0">
                <a:latin typeface="+mj-lt"/>
              </a:rPr>
              <a:t>Optical Counting</a:t>
            </a:r>
          </a:p>
        </p:txBody>
      </p:sp>
      <p:pic>
        <p:nvPicPr>
          <p:cNvPr id="22532" name="Picture 9" descr="flow cy"/>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tretch>
            <a:fillRect/>
          </a:stretch>
        </p:blipFill>
        <p:spPr>
          <a:xfrm>
            <a:off x="1371600" y="1988191"/>
            <a:ext cx="2961751" cy="4114800"/>
          </a:xfrm>
        </p:spPr>
      </p:pic>
      <p:sp>
        <p:nvSpPr>
          <p:cNvPr id="22531" name="Rectangle 4"/>
          <p:cNvSpPr>
            <a:spLocks noGrp="1" noChangeArrowheads="1"/>
          </p:cNvSpPr>
          <p:nvPr>
            <p:ph type="body" sz="half" idx="2"/>
          </p:nvPr>
        </p:nvSpPr>
        <p:spPr>
          <a:xfrm>
            <a:off x="4876800" y="1988191"/>
            <a:ext cx="3810000" cy="4114800"/>
          </a:xfrm>
        </p:spPr>
        <p:txBody>
          <a:bodyPr/>
          <a:lstStyle/>
          <a:p>
            <a:r>
              <a:rPr lang="en-US" altLang="en-US" sz="2800" dirty="0" smtClean="0">
                <a:latin typeface="+mn-lt"/>
              </a:rPr>
              <a:t>The particles which scatter light and those which take up the fluorescent dye are categorized and displayed on a scatterplot.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p:txBody>
          <a:bodyPr/>
          <a:lstStyle/>
          <a:p>
            <a:pPr>
              <a:buFontTx/>
              <a:buNone/>
            </a:pPr>
            <a:r>
              <a:rPr lang="en-US" altLang="en-US" smtClean="0"/>
              <a:t>In addition to the angles of light scatter, the instrument uses fluorescent dyes.  The dyes stain the DNA and RNA in the cells to help identify and classify them.</a:t>
            </a:r>
          </a:p>
          <a:p>
            <a:pPr>
              <a:buFontTx/>
              <a:buNone/>
            </a:pPr>
            <a:r>
              <a:rPr lang="en-US" altLang="en-US" smtClean="0"/>
              <a:t>The dyes stain differently, which creates a type of marker or signal on the cell allowing it to be categorized. </a:t>
            </a:r>
          </a:p>
        </p:txBody>
      </p:sp>
      <p:sp>
        <p:nvSpPr>
          <p:cNvPr id="23554" name="Rectangle 2"/>
          <p:cNvSpPr>
            <a:spLocks noGrp="1" noChangeArrowheads="1"/>
          </p:cNvSpPr>
          <p:nvPr>
            <p:ph type="title"/>
          </p:nvPr>
        </p:nvSpPr>
        <p:spPr/>
        <p:txBody>
          <a:bodyPr/>
          <a:lstStyle/>
          <a:p>
            <a:r>
              <a:rPr lang="en-US" altLang="en-US" smtClean="0"/>
              <a:t>Optical counts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533400"/>
            <a:ext cx="7772400" cy="1143000"/>
          </a:xfrm>
        </p:spPr>
        <p:txBody>
          <a:bodyPr/>
          <a:lstStyle/>
          <a:p>
            <a:r>
              <a:rPr lang="en-US" altLang="en-US" b="1" dirty="0" smtClean="0">
                <a:latin typeface="+mj-lt"/>
              </a:rPr>
              <a:t>Optical counts</a:t>
            </a:r>
          </a:p>
        </p:txBody>
      </p:sp>
      <p:sp>
        <p:nvSpPr>
          <p:cNvPr id="24579" name="Rectangle 3"/>
          <p:cNvSpPr>
            <a:spLocks noGrp="1" noChangeArrowheads="1"/>
          </p:cNvSpPr>
          <p:nvPr>
            <p:ph type="body" sz="half" idx="1"/>
          </p:nvPr>
        </p:nvSpPr>
        <p:spPr>
          <a:xfrm>
            <a:off x="228600" y="4114800"/>
            <a:ext cx="8534400" cy="2438400"/>
          </a:xfrm>
        </p:spPr>
        <p:txBody>
          <a:bodyPr/>
          <a:lstStyle/>
          <a:p>
            <a:r>
              <a:rPr lang="en-US" altLang="en-US" sz="2000" dirty="0" smtClean="0"/>
              <a:t>Different scatterplots indicate different types of cells or markers.</a:t>
            </a:r>
          </a:p>
          <a:p>
            <a:r>
              <a:rPr lang="en-US" altLang="en-US" sz="2000" dirty="0" smtClean="0"/>
              <a:t>The larger the population, the higher the count.</a:t>
            </a:r>
          </a:p>
          <a:p>
            <a:r>
              <a:rPr lang="en-US" altLang="en-US" sz="2000" dirty="0" smtClean="0"/>
              <a:t>(Above figure) - </a:t>
            </a:r>
            <a:r>
              <a:rPr lang="en-US" sz="2000" dirty="0"/>
              <a:t>The histogram of the WBC count as a function of the cube root of the impedance at 500 Hz (a) and a scatter plot of the opacity as a function of the impedance.</a:t>
            </a:r>
          </a:p>
          <a:p>
            <a:endParaRPr lang="en-US" altLang="en-US" sz="2800" dirty="0" smtClean="0"/>
          </a:p>
        </p:txBody>
      </p:sp>
      <p:pic>
        <p:nvPicPr>
          <p:cNvPr id="3" name="Picture 2"/>
          <p:cNvPicPr>
            <a:picLocks noChangeAspect="1"/>
          </p:cNvPicPr>
          <p:nvPr/>
        </p:nvPicPr>
        <p:blipFill>
          <a:blip r:embed="rId2"/>
          <a:stretch>
            <a:fillRect/>
          </a:stretch>
        </p:blipFill>
        <p:spPr>
          <a:xfrm>
            <a:off x="2090737" y="1600200"/>
            <a:ext cx="4962525" cy="221854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a:lstStyle/>
          <a:p>
            <a:pPr>
              <a:buFontTx/>
              <a:buNone/>
            </a:pPr>
            <a:r>
              <a:rPr lang="en-US" altLang="en-US" smtClean="0"/>
              <a:t>The markers give information about the presence and characteristics of retics and nRBC’s.</a:t>
            </a:r>
          </a:p>
          <a:p>
            <a:pPr>
              <a:buFontTx/>
              <a:buNone/>
            </a:pPr>
            <a:endParaRPr lang="en-US" altLang="en-US" smtClean="0"/>
          </a:p>
          <a:p>
            <a:pPr>
              <a:buFontTx/>
              <a:buNone/>
            </a:pPr>
            <a:r>
              <a:rPr lang="en-US" altLang="en-US" smtClean="0"/>
              <a:t>RNA: found in retics, stains green, FL-1 marker</a:t>
            </a:r>
          </a:p>
          <a:p>
            <a:pPr>
              <a:buFontTx/>
              <a:buNone/>
            </a:pPr>
            <a:endParaRPr lang="en-US" altLang="en-US" smtClean="0"/>
          </a:p>
          <a:p>
            <a:pPr>
              <a:buFontTx/>
              <a:buNone/>
            </a:pPr>
            <a:r>
              <a:rPr lang="en-US" altLang="en-US" smtClean="0"/>
              <a:t>DNA: found in nRBC’s, stains red, marker is FL-3</a:t>
            </a:r>
          </a:p>
        </p:txBody>
      </p:sp>
      <p:sp>
        <p:nvSpPr>
          <p:cNvPr id="25602" name="Rectangle 2"/>
          <p:cNvSpPr>
            <a:spLocks noGrp="1" noChangeArrowheads="1"/>
          </p:cNvSpPr>
          <p:nvPr>
            <p:ph type="title"/>
          </p:nvPr>
        </p:nvSpPr>
        <p:spPr/>
        <p:txBody>
          <a:bodyPr/>
          <a:lstStyle/>
          <a:p>
            <a:r>
              <a:rPr lang="en-US" altLang="en-US" smtClean="0"/>
              <a:t>Optical counts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p:txBody>
          <a:bodyPr/>
          <a:lstStyle/>
          <a:p>
            <a:pPr>
              <a:buFontTx/>
              <a:buNone/>
            </a:pPr>
            <a:r>
              <a:rPr lang="en-US" altLang="en-US" smtClean="0"/>
              <a:t>Mature RBC’s have neither RNA or DNA, so mature and immature RBC’s can be easily differentiated from each other.</a:t>
            </a:r>
          </a:p>
          <a:p>
            <a:pPr>
              <a:buFontTx/>
              <a:buNone/>
            </a:pPr>
            <a:endParaRPr lang="en-US" altLang="en-US" smtClean="0"/>
          </a:p>
          <a:p>
            <a:pPr>
              <a:buFontTx/>
              <a:buNone/>
            </a:pPr>
            <a:r>
              <a:rPr lang="en-US" altLang="en-US" smtClean="0"/>
              <a:t>Retics contain RNA; mature RBC’s do not, so FL1 can be used to separate the two populations.</a:t>
            </a:r>
          </a:p>
          <a:p>
            <a:pPr>
              <a:buFontTx/>
              <a:buNone/>
            </a:pPr>
            <a:endParaRPr lang="en-US" altLang="en-US" smtClean="0"/>
          </a:p>
        </p:txBody>
      </p:sp>
      <p:sp>
        <p:nvSpPr>
          <p:cNvPr id="26626" name="Rectangle 2"/>
          <p:cNvSpPr>
            <a:spLocks noGrp="1" noChangeArrowheads="1"/>
          </p:cNvSpPr>
          <p:nvPr>
            <p:ph type="title"/>
          </p:nvPr>
        </p:nvSpPr>
        <p:spPr/>
        <p:txBody>
          <a:bodyPr/>
          <a:lstStyle/>
          <a:p>
            <a:r>
              <a:rPr lang="en-US" altLang="en-US" smtClean="0"/>
              <a:t>Optical counts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p:txBody>
          <a:bodyPr/>
          <a:lstStyle/>
          <a:p>
            <a:pPr>
              <a:buFontTx/>
              <a:buNone/>
            </a:pPr>
            <a:r>
              <a:rPr lang="en-US" altLang="en-US" smtClean="0"/>
              <a:t>The dye used to stain DNA (FL3) is found in the WBC reagent.  The reagent strips the membrane and cytoplasm from the nRBC’s so that only the nuclei remain.  These are accessible to the dye.</a:t>
            </a:r>
          </a:p>
          <a:p>
            <a:pPr>
              <a:buFontTx/>
              <a:buNone/>
            </a:pPr>
            <a:r>
              <a:rPr lang="en-US" altLang="en-US" smtClean="0"/>
              <a:t>FL3 is used to identify nRBC’s and to determine the % relative to WBC’s </a:t>
            </a:r>
          </a:p>
          <a:p>
            <a:pPr>
              <a:buFontTx/>
              <a:buNone/>
            </a:pPr>
            <a:r>
              <a:rPr lang="en-US" altLang="en-US" smtClean="0"/>
              <a:t>(# nRBC’s per 100 WBC)</a:t>
            </a:r>
          </a:p>
        </p:txBody>
      </p:sp>
      <p:sp>
        <p:nvSpPr>
          <p:cNvPr id="27650" name="Rectangle 2"/>
          <p:cNvSpPr>
            <a:spLocks noGrp="1" noChangeArrowheads="1"/>
          </p:cNvSpPr>
          <p:nvPr>
            <p:ph type="title"/>
          </p:nvPr>
        </p:nvSpPr>
        <p:spPr/>
        <p:txBody>
          <a:bodyPr/>
          <a:lstStyle/>
          <a:p>
            <a:r>
              <a:rPr lang="en-US" altLang="en-US" smtClean="0"/>
              <a:t>Optical counts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p:txBody>
          <a:bodyPr/>
          <a:lstStyle/>
          <a:p>
            <a:pPr>
              <a:buFontTx/>
              <a:buNone/>
            </a:pPr>
            <a:endParaRPr lang="en-US" altLang="en-US" smtClean="0"/>
          </a:p>
          <a:p>
            <a:pPr algn="ctr">
              <a:buFontTx/>
              <a:buNone/>
            </a:pPr>
            <a:r>
              <a:rPr lang="en-US" altLang="en-US" smtClean="0"/>
              <a:t>Most hematology analyzers utilize both </a:t>
            </a:r>
          </a:p>
          <a:p>
            <a:pPr algn="ctr">
              <a:buFontTx/>
              <a:buNone/>
            </a:pPr>
            <a:r>
              <a:rPr lang="en-US" altLang="en-US" smtClean="0"/>
              <a:t>impedance and optical counting for accuracy</a:t>
            </a:r>
          </a:p>
          <a:p>
            <a:pPr algn="ctr">
              <a:buFontTx/>
              <a:buNone/>
            </a:pPr>
            <a:r>
              <a:rPr lang="en-US" altLang="en-US" smtClean="0"/>
              <a:t> and precision.</a:t>
            </a:r>
          </a:p>
        </p:txBody>
      </p:sp>
      <p:sp>
        <p:nvSpPr>
          <p:cNvPr id="28674" name="Rectangle 2"/>
          <p:cNvSpPr>
            <a:spLocks noGrp="1" noChangeArrowheads="1"/>
          </p:cNvSpPr>
          <p:nvPr>
            <p:ph type="title"/>
          </p:nvPr>
        </p:nvSpPr>
        <p:spPr/>
        <p:txBody>
          <a:bodyPr/>
          <a:lstStyle/>
          <a:p>
            <a:r>
              <a:rPr lang="en-US" altLang="en-US" smtClean="0"/>
              <a:t>Automated Counting Methods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p:txBody>
          <a:bodyPr/>
          <a:lstStyle/>
          <a:p>
            <a:pPr>
              <a:buFontTx/>
              <a:buNone/>
            </a:pPr>
            <a:r>
              <a:rPr lang="en-US" altLang="en-US" sz="2800" smtClean="0"/>
              <a:t>Reticulocytes: immature RBC’s that contain remnant RNA.  </a:t>
            </a:r>
          </a:p>
          <a:p>
            <a:pPr>
              <a:buFontTx/>
              <a:buNone/>
            </a:pPr>
            <a:r>
              <a:rPr lang="en-US" altLang="en-US" sz="2800" smtClean="0"/>
              <a:t>Can be seen using a vital stain such as methylene blue which precipates the RNA to form visible dark blue clusters and filaments (reticulum). </a:t>
            </a:r>
          </a:p>
          <a:p>
            <a:pPr>
              <a:buFontTx/>
              <a:buNone/>
            </a:pPr>
            <a:endParaRPr lang="en-US" altLang="en-US" sz="2800" smtClean="0"/>
          </a:p>
          <a:p>
            <a:pPr>
              <a:buFontTx/>
              <a:buNone/>
            </a:pPr>
            <a:r>
              <a:rPr lang="en-US" altLang="en-US" sz="2800" smtClean="0"/>
              <a:t>Why is a retic count important?</a:t>
            </a:r>
          </a:p>
          <a:p>
            <a:pPr>
              <a:buFontTx/>
              <a:buNone/>
            </a:pPr>
            <a:r>
              <a:rPr lang="en-US" altLang="en-US" sz="2800" smtClean="0"/>
              <a:t>It is a means of  assessing erythropoietic activity of the bone marrow. </a:t>
            </a:r>
          </a:p>
        </p:txBody>
      </p:sp>
      <p:sp>
        <p:nvSpPr>
          <p:cNvPr id="29698" name="Rectangle 2"/>
          <p:cNvSpPr>
            <a:spLocks noGrp="1" noChangeArrowheads="1"/>
          </p:cNvSpPr>
          <p:nvPr>
            <p:ph type="title"/>
          </p:nvPr>
        </p:nvSpPr>
        <p:spPr/>
        <p:txBody>
          <a:bodyPr/>
          <a:lstStyle/>
          <a:p>
            <a:r>
              <a:rPr lang="en-US" altLang="en-US" smtClean="0"/>
              <a:t>3.  Manual reticulocyte counts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p:txBody>
          <a:bodyPr/>
          <a:lstStyle/>
          <a:p>
            <a:r>
              <a:rPr lang="en-US" altLang="en-US" smtClean="0"/>
              <a:t>Take equal amounts of stain and specimen; let mix for about 5 minutes.</a:t>
            </a:r>
          </a:p>
          <a:p>
            <a:r>
              <a:rPr lang="en-US" altLang="en-US" smtClean="0"/>
              <a:t>Using a capillary tube, place one drop on a glass slide and make a few wedge smears.</a:t>
            </a:r>
          </a:p>
          <a:p>
            <a:r>
              <a:rPr lang="en-US" altLang="en-US" smtClean="0"/>
              <a:t>Once the slides have dried,  the retics are ready to be counted.</a:t>
            </a:r>
          </a:p>
        </p:txBody>
      </p:sp>
      <p:sp>
        <p:nvSpPr>
          <p:cNvPr id="30722" name="Rectangle 2"/>
          <p:cNvSpPr>
            <a:spLocks noGrp="1" noChangeArrowheads="1"/>
          </p:cNvSpPr>
          <p:nvPr>
            <p:ph type="title"/>
          </p:nvPr>
        </p:nvSpPr>
        <p:spPr/>
        <p:txBody>
          <a:bodyPr/>
          <a:lstStyle/>
          <a:p>
            <a:r>
              <a:rPr lang="en-US" altLang="en-US" smtClean="0"/>
              <a:t>Retic procedure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p:txBody>
          <a:bodyPr/>
          <a:lstStyle/>
          <a:p>
            <a:r>
              <a:rPr lang="en-US" altLang="en-US" smtClean="0"/>
              <a:t>Count 1000 red cells in consecutive oil fields and record the number of reticulocytes seen.  You may count 500 cells on two separate slides.</a:t>
            </a:r>
          </a:p>
          <a:p>
            <a:r>
              <a:rPr lang="en-US" altLang="en-US" smtClean="0"/>
              <a:t>The % retic is:</a:t>
            </a:r>
          </a:p>
          <a:p>
            <a:pPr>
              <a:buFontTx/>
              <a:buNone/>
            </a:pPr>
            <a:r>
              <a:rPr lang="en-US" altLang="en-US" smtClean="0"/>
              <a:t># retics counted/1000 cells X 100</a:t>
            </a:r>
          </a:p>
        </p:txBody>
      </p:sp>
      <p:sp>
        <p:nvSpPr>
          <p:cNvPr id="31746" name="Rectangle 2"/>
          <p:cNvSpPr>
            <a:spLocks noGrp="1" noChangeArrowheads="1"/>
          </p:cNvSpPr>
          <p:nvPr>
            <p:ph type="title"/>
          </p:nvPr>
        </p:nvSpPr>
        <p:spPr/>
        <p:txBody>
          <a:bodyPr/>
          <a:lstStyle/>
          <a:p>
            <a:r>
              <a:rPr lang="en-US" altLang="en-US" smtClean="0"/>
              <a:t>Retic procedure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p:txBody>
          <a:bodyPr/>
          <a:lstStyle/>
          <a:p>
            <a:pPr>
              <a:buFontTx/>
              <a:buNone/>
            </a:pPr>
            <a:r>
              <a:rPr lang="en-US" altLang="en-US" dirty="0" smtClean="0"/>
              <a:t>Include:</a:t>
            </a:r>
          </a:p>
          <a:p>
            <a:r>
              <a:rPr lang="en-US" altLang="en-US" dirty="0" smtClean="0"/>
              <a:t>Manual methods of counting RBC’s</a:t>
            </a:r>
          </a:p>
          <a:p>
            <a:endParaRPr lang="en-US" altLang="en-US" dirty="0" smtClean="0"/>
          </a:p>
          <a:p>
            <a:r>
              <a:rPr lang="en-US" altLang="en-US" dirty="0" smtClean="0"/>
              <a:t>Automated methods of counting RBC’s</a:t>
            </a:r>
          </a:p>
          <a:p>
            <a:endParaRPr lang="en-US" altLang="en-US" dirty="0" smtClean="0"/>
          </a:p>
          <a:p>
            <a:r>
              <a:rPr lang="en-US" altLang="en-US" dirty="0" smtClean="0"/>
              <a:t>Counting reticulocytes</a:t>
            </a:r>
          </a:p>
          <a:p>
            <a:endParaRPr lang="en-US" altLang="en-US" dirty="0" smtClean="0"/>
          </a:p>
        </p:txBody>
      </p:sp>
      <p:sp>
        <p:nvSpPr>
          <p:cNvPr id="5122" name="Rectangle 2"/>
          <p:cNvSpPr>
            <a:spLocks noGrp="1" noChangeArrowheads="1"/>
          </p:cNvSpPr>
          <p:nvPr>
            <p:ph type="title"/>
          </p:nvPr>
        </p:nvSpPr>
        <p:spPr/>
        <p:txBody>
          <a:bodyPr/>
          <a:lstStyle/>
          <a:p>
            <a:r>
              <a:rPr lang="en-US" altLang="en-US" smtClean="0"/>
              <a:t>Enumerative procedures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100" y="152400"/>
            <a:ext cx="7772400" cy="1143000"/>
          </a:xfrm>
        </p:spPr>
        <p:txBody>
          <a:bodyPr/>
          <a:lstStyle/>
          <a:p>
            <a:r>
              <a:rPr lang="en-US" altLang="en-US" b="1" dirty="0" err="1" smtClean="0">
                <a:latin typeface="+mj-lt"/>
              </a:rPr>
              <a:t>Retic</a:t>
            </a:r>
            <a:r>
              <a:rPr lang="en-US" altLang="en-US" b="1" dirty="0" smtClean="0">
                <a:latin typeface="+mj-lt"/>
              </a:rPr>
              <a:t> Counting</a:t>
            </a:r>
          </a:p>
        </p:txBody>
      </p:sp>
      <p:sp>
        <p:nvSpPr>
          <p:cNvPr id="32771" name="Rectangle 4"/>
          <p:cNvSpPr>
            <a:spLocks noGrp="1" noChangeArrowheads="1"/>
          </p:cNvSpPr>
          <p:nvPr>
            <p:ph type="body" sz="half" idx="2"/>
          </p:nvPr>
        </p:nvSpPr>
        <p:spPr>
          <a:xfrm>
            <a:off x="4076350" y="1295400"/>
            <a:ext cx="3810000" cy="4114800"/>
          </a:xfrm>
        </p:spPr>
        <p:txBody>
          <a:bodyPr/>
          <a:lstStyle/>
          <a:p>
            <a:r>
              <a:rPr lang="en-US" altLang="en-US" sz="2800" dirty="0" smtClean="0">
                <a:latin typeface="+mj-lt"/>
              </a:rPr>
              <a:t>Count the total number of RBC’s and the number of </a:t>
            </a:r>
            <a:r>
              <a:rPr lang="en-US" altLang="en-US" sz="2800" dirty="0" err="1" smtClean="0">
                <a:latin typeface="+mj-lt"/>
              </a:rPr>
              <a:t>retics</a:t>
            </a:r>
            <a:r>
              <a:rPr lang="en-US" altLang="en-US" sz="2800" dirty="0" smtClean="0">
                <a:latin typeface="+mj-lt"/>
              </a:rPr>
              <a:t> per field until you reach 1000 red cells.</a:t>
            </a:r>
          </a:p>
        </p:txBody>
      </p:sp>
      <p:pic>
        <p:nvPicPr>
          <p:cNvPr id="1026" name="Picture 2" descr="https://coursewareobjects.elsevier.com/objects/elr/Carr/atlas6e/IC/jpg/Chapter003/003010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219200"/>
            <a:ext cx="2971800" cy="32702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4571300" y="4191000"/>
            <a:ext cx="3073004" cy="222408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lstStyle/>
          <a:p>
            <a:pPr>
              <a:buFontTx/>
              <a:buNone/>
            </a:pPr>
            <a:r>
              <a:rPr lang="en-US" altLang="en-US" smtClean="0"/>
              <a:t>The retic count is a % of total red cells.  In states of anemia, the retic % is not a true reflection of retic production.  A correction factor must be used so that marrow production is not overestimated.  Low RBC and HCT will increase the % retic.</a:t>
            </a:r>
          </a:p>
        </p:txBody>
      </p:sp>
      <p:sp>
        <p:nvSpPr>
          <p:cNvPr id="33794" name="Rectangle 2"/>
          <p:cNvSpPr>
            <a:spLocks noGrp="1" noChangeArrowheads="1"/>
          </p:cNvSpPr>
          <p:nvPr>
            <p:ph type="title"/>
          </p:nvPr>
        </p:nvSpPr>
        <p:spPr/>
        <p:txBody>
          <a:bodyPr/>
          <a:lstStyle/>
          <a:p>
            <a:r>
              <a:rPr lang="en-US" altLang="en-US" smtClean="0"/>
              <a:t>Corrected retic count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p:txBody>
          <a:bodyPr/>
          <a:lstStyle/>
          <a:p>
            <a:pPr>
              <a:buFontTx/>
              <a:buNone/>
            </a:pPr>
            <a:r>
              <a:rPr lang="en-US" altLang="en-US" dirty="0" smtClean="0"/>
              <a:t>Corrected </a:t>
            </a:r>
            <a:r>
              <a:rPr lang="en-US" altLang="en-US" dirty="0" err="1" smtClean="0"/>
              <a:t>retic</a:t>
            </a:r>
            <a:r>
              <a:rPr lang="en-US" altLang="en-US" dirty="0" smtClean="0"/>
              <a:t> count= </a:t>
            </a:r>
            <a:r>
              <a:rPr lang="en-US" altLang="en-US" dirty="0" err="1" smtClean="0"/>
              <a:t>retic</a:t>
            </a:r>
            <a:r>
              <a:rPr lang="en-US" altLang="en-US" dirty="0" smtClean="0"/>
              <a:t>% x </a:t>
            </a:r>
            <a:r>
              <a:rPr lang="en-US" altLang="en-US" u="sng" dirty="0" smtClean="0"/>
              <a:t>Pt HCT</a:t>
            </a:r>
          </a:p>
          <a:p>
            <a:pPr>
              <a:buFontTx/>
              <a:buNone/>
            </a:pPr>
            <a:r>
              <a:rPr lang="en-US" altLang="en-US" dirty="0" smtClean="0"/>
              <a:t>                          </a:t>
            </a:r>
          </a:p>
          <a:p>
            <a:pPr>
              <a:buFontTx/>
              <a:buNone/>
            </a:pPr>
            <a:r>
              <a:rPr lang="en-US" altLang="en-US" dirty="0" smtClean="0"/>
              <a:t>Avg. normal HCT</a:t>
            </a:r>
          </a:p>
          <a:p>
            <a:pPr>
              <a:buFontTx/>
              <a:buNone/>
            </a:pPr>
            <a:endParaRPr lang="en-US" altLang="en-US" dirty="0" smtClean="0"/>
          </a:p>
          <a:p>
            <a:pPr>
              <a:buFontTx/>
              <a:buNone/>
            </a:pPr>
            <a:r>
              <a:rPr lang="en-US" altLang="en-US" dirty="0" smtClean="0"/>
              <a:t>Average normal HCT is 45 for men, 42 for women</a:t>
            </a:r>
          </a:p>
          <a:p>
            <a:pPr>
              <a:buFontTx/>
              <a:buNone/>
            </a:pPr>
            <a:endParaRPr lang="en-US" altLang="en-US" dirty="0" smtClean="0"/>
          </a:p>
          <a:p>
            <a:pPr>
              <a:buFontTx/>
              <a:buNone/>
            </a:pPr>
            <a:endParaRPr lang="en-US" altLang="en-US" dirty="0" smtClean="0"/>
          </a:p>
        </p:txBody>
      </p:sp>
      <p:sp>
        <p:nvSpPr>
          <p:cNvPr id="34818" name="Rectangle 2"/>
          <p:cNvSpPr>
            <a:spLocks noGrp="1" noChangeArrowheads="1"/>
          </p:cNvSpPr>
          <p:nvPr>
            <p:ph type="title"/>
          </p:nvPr>
        </p:nvSpPr>
        <p:spPr/>
        <p:txBody>
          <a:bodyPr/>
          <a:lstStyle/>
          <a:p>
            <a:r>
              <a:rPr lang="en-US" altLang="en-US" smtClean="0"/>
              <a:t>Corrected retic count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p:txBody>
          <a:bodyPr/>
          <a:lstStyle/>
          <a:p>
            <a:pPr>
              <a:buFontTx/>
              <a:buNone/>
            </a:pPr>
            <a:r>
              <a:rPr lang="en-US" altLang="en-US" smtClean="0"/>
              <a:t>Retic count is elevated in patients with hemolytic anemia, acute/chronic hemorrhage, following treatment for iron deficiency and megaloblastic anemias, and in patients with uremia.</a:t>
            </a:r>
          </a:p>
          <a:p>
            <a:pPr>
              <a:buFontTx/>
              <a:buNone/>
            </a:pPr>
            <a:r>
              <a:rPr lang="en-US" altLang="en-US" smtClean="0"/>
              <a:t>Retic count is decreased in aplastic anemia, aplastic crises of hemolytic anemia, and ineffective erythropoiesis (thal, PA, SA)</a:t>
            </a:r>
          </a:p>
        </p:txBody>
      </p:sp>
      <p:sp>
        <p:nvSpPr>
          <p:cNvPr id="35842" name="Rectangle 2"/>
          <p:cNvSpPr>
            <a:spLocks noGrp="1" noChangeArrowheads="1"/>
          </p:cNvSpPr>
          <p:nvPr>
            <p:ph type="title"/>
          </p:nvPr>
        </p:nvSpPr>
        <p:spPr/>
        <p:txBody>
          <a:bodyPr/>
          <a:lstStyle/>
          <a:p>
            <a:r>
              <a:rPr lang="en-US" altLang="en-US" smtClean="0"/>
              <a:t>Interpretation of results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p:txBody>
          <a:bodyPr/>
          <a:lstStyle/>
          <a:p>
            <a:r>
              <a:rPr lang="en-US" altLang="en-US" smtClean="0"/>
              <a:t>A refractile appearance to the RBC’s should not be confused with retics.  Stain debris can cause refractile material.  Focus up and down on the scope- the refractile material will remain shiny and the reticulum will remain blue.</a:t>
            </a:r>
          </a:p>
        </p:txBody>
      </p:sp>
      <p:sp>
        <p:nvSpPr>
          <p:cNvPr id="36866" name="Rectangle 2"/>
          <p:cNvSpPr>
            <a:spLocks noGrp="1" noChangeArrowheads="1"/>
          </p:cNvSpPr>
          <p:nvPr>
            <p:ph type="title"/>
          </p:nvPr>
        </p:nvSpPr>
        <p:spPr/>
        <p:txBody>
          <a:bodyPr/>
          <a:lstStyle/>
          <a:p>
            <a:r>
              <a:rPr lang="en-US" altLang="en-US" smtClean="0"/>
              <a:t>Sources of error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p:txBody>
          <a:bodyPr/>
          <a:lstStyle/>
          <a:p>
            <a:pPr>
              <a:buFontTx/>
              <a:buNone/>
            </a:pPr>
            <a:r>
              <a:rPr lang="en-US" altLang="en-US" smtClean="0"/>
              <a:t>RBC inclusions should not be mistaken for reticulocytes.  Be able to recognize Howell Jolly bodies, Heinz bodies, Pappenheimer bodies and Hemoglobin H inclusions. </a:t>
            </a:r>
          </a:p>
        </p:txBody>
      </p:sp>
      <p:sp>
        <p:nvSpPr>
          <p:cNvPr id="37890" name="Rectangle 2"/>
          <p:cNvSpPr>
            <a:spLocks noGrp="1" noChangeArrowheads="1"/>
          </p:cNvSpPr>
          <p:nvPr>
            <p:ph type="title"/>
          </p:nvPr>
        </p:nvSpPr>
        <p:spPr/>
        <p:txBody>
          <a:bodyPr/>
          <a:lstStyle/>
          <a:p>
            <a:r>
              <a:rPr lang="en-US" altLang="en-US" smtClean="0"/>
              <a:t>Sources of error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p:txBody>
          <a:bodyPr/>
          <a:lstStyle/>
          <a:p>
            <a:pPr>
              <a:buFontTx/>
              <a:buNone/>
            </a:pPr>
            <a:r>
              <a:rPr lang="en-US" altLang="en-US" smtClean="0"/>
              <a:t>The values obtained for RBC count, HCT, and HGB can be used to calculate the RBC indices which define size and HGB content of an average RBC in a given specimen of blood.  These indices are useful tools in classifying anemias.</a:t>
            </a:r>
          </a:p>
        </p:txBody>
      </p:sp>
      <p:sp>
        <p:nvSpPr>
          <p:cNvPr id="38914" name="Rectangle 2"/>
          <p:cNvSpPr>
            <a:spLocks noGrp="1" noChangeArrowheads="1"/>
          </p:cNvSpPr>
          <p:nvPr>
            <p:ph type="title"/>
          </p:nvPr>
        </p:nvSpPr>
        <p:spPr/>
        <p:txBody>
          <a:bodyPr/>
          <a:lstStyle/>
          <a:p>
            <a:r>
              <a:rPr lang="en-US" altLang="en-US" smtClean="0"/>
              <a:t>4.  RBC Indices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p:txBody>
          <a:bodyPr/>
          <a:lstStyle/>
          <a:p>
            <a:pPr>
              <a:buFontTx/>
              <a:buNone/>
            </a:pPr>
            <a:r>
              <a:rPr lang="en-US" altLang="en-US" smtClean="0"/>
              <a:t>MCV = </a:t>
            </a:r>
            <a:r>
              <a:rPr lang="en-US" altLang="en-US" u="sng" smtClean="0"/>
              <a:t>HCT x 10</a:t>
            </a:r>
          </a:p>
          <a:p>
            <a:pPr>
              <a:buFontTx/>
              <a:buNone/>
            </a:pPr>
            <a:r>
              <a:rPr lang="en-US" altLang="en-US" smtClean="0"/>
              <a:t>                    RBC</a:t>
            </a:r>
          </a:p>
          <a:p>
            <a:pPr>
              <a:buFontTx/>
              <a:buNone/>
            </a:pPr>
            <a:r>
              <a:rPr lang="en-US" altLang="en-US" smtClean="0"/>
              <a:t>MCV is the average volume of RBC in femtoliters (fl)</a:t>
            </a:r>
          </a:p>
          <a:p>
            <a:pPr>
              <a:buFontTx/>
              <a:buNone/>
            </a:pPr>
            <a:r>
              <a:rPr lang="en-US" altLang="en-US" smtClean="0"/>
              <a:t>Normal range is 80-100</a:t>
            </a:r>
          </a:p>
          <a:p>
            <a:pPr>
              <a:buFontTx/>
              <a:buNone/>
            </a:pPr>
            <a:r>
              <a:rPr lang="en-US" altLang="en-US" smtClean="0"/>
              <a:t>Results below 80 indicate microcytosis</a:t>
            </a:r>
          </a:p>
          <a:p>
            <a:pPr>
              <a:buFontTx/>
              <a:buNone/>
            </a:pPr>
            <a:r>
              <a:rPr lang="en-US" altLang="en-US" smtClean="0"/>
              <a:t>Results above 100 indicate macrocytosis</a:t>
            </a:r>
          </a:p>
        </p:txBody>
      </p:sp>
      <p:sp>
        <p:nvSpPr>
          <p:cNvPr id="39938" name="Rectangle 2"/>
          <p:cNvSpPr>
            <a:spLocks noGrp="1" noChangeArrowheads="1"/>
          </p:cNvSpPr>
          <p:nvPr>
            <p:ph type="title"/>
          </p:nvPr>
        </p:nvSpPr>
        <p:spPr/>
        <p:txBody>
          <a:bodyPr/>
          <a:lstStyle/>
          <a:p>
            <a:r>
              <a:rPr lang="en-US" altLang="en-US" smtClean="0"/>
              <a:t>RBC Indices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lstStyle/>
          <a:p>
            <a:pPr>
              <a:buFontTx/>
              <a:buNone/>
            </a:pPr>
            <a:r>
              <a:rPr lang="en-US" altLang="en-US" smtClean="0"/>
              <a:t>MCH = </a:t>
            </a:r>
            <a:r>
              <a:rPr lang="en-US" altLang="en-US" u="sng" smtClean="0"/>
              <a:t>Hgb x 10</a:t>
            </a:r>
            <a:endParaRPr lang="en-US" altLang="en-US" smtClean="0"/>
          </a:p>
          <a:p>
            <a:pPr>
              <a:buFontTx/>
              <a:buNone/>
            </a:pPr>
            <a:r>
              <a:rPr lang="en-US" altLang="en-US" smtClean="0"/>
              <a:t>                    RBC</a:t>
            </a:r>
          </a:p>
          <a:p>
            <a:pPr>
              <a:buFontTx/>
              <a:buNone/>
            </a:pPr>
            <a:endParaRPr lang="en-US" altLang="en-US" smtClean="0"/>
          </a:p>
          <a:p>
            <a:pPr>
              <a:buFontTx/>
              <a:buNone/>
            </a:pPr>
            <a:r>
              <a:rPr lang="en-US" altLang="en-US" smtClean="0"/>
              <a:t>MCH is the average weight of Hgb in RBC.  Results give the Hgb content per red cell in picograms (pg).</a:t>
            </a:r>
          </a:p>
          <a:p>
            <a:pPr>
              <a:buFontTx/>
              <a:buNone/>
            </a:pPr>
            <a:r>
              <a:rPr lang="en-US" altLang="en-US" smtClean="0"/>
              <a:t>Normal range for adults: 27-32</a:t>
            </a:r>
          </a:p>
          <a:p>
            <a:pPr>
              <a:buFontTx/>
              <a:buNone/>
            </a:pPr>
            <a:r>
              <a:rPr lang="en-US" altLang="en-US" smtClean="0"/>
              <a:t>Newborns/infants higher due to high MCV</a:t>
            </a:r>
          </a:p>
        </p:txBody>
      </p:sp>
      <p:sp>
        <p:nvSpPr>
          <p:cNvPr id="40962" name="Rectangle 2"/>
          <p:cNvSpPr>
            <a:spLocks noGrp="1" noChangeArrowheads="1"/>
          </p:cNvSpPr>
          <p:nvPr>
            <p:ph type="title"/>
          </p:nvPr>
        </p:nvSpPr>
        <p:spPr/>
        <p:txBody>
          <a:bodyPr/>
          <a:lstStyle/>
          <a:p>
            <a:r>
              <a:rPr lang="en-US" altLang="en-US" smtClean="0"/>
              <a:t>RBC Indices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p:txBody>
          <a:bodyPr/>
          <a:lstStyle/>
          <a:p>
            <a:pPr>
              <a:buFontTx/>
              <a:buNone/>
            </a:pPr>
            <a:r>
              <a:rPr lang="en-US" altLang="en-US" smtClean="0"/>
              <a:t>MCHC = </a:t>
            </a:r>
            <a:r>
              <a:rPr lang="en-US" altLang="en-US" u="sng" smtClean="0"/>
              <a:t>Hgb x 100</a:t>
            </a:r>
            <a:r>
              <a:rPr lang="en-US" altLang="en-US" smtClean="0"/>
              <a:t> </a:t>
            </a:r>
          </a:p>
          <a:p>
            <a:pPr>
              <a:buFontTx/>
              <a:buNone/>
            </a:pPr>
            <a:r>
              <a:rPr lang="en-US" altLang="en-US" smtClean="0"/>
              <a:t>                       HCT</a:t>
            </a:r>
          </a:p>
          <a:p>
            <a:pPr>
              <a:buFontTx/>
              <a:buNone/>
            </a:pPr>
            <a:r>
              <a:rPr lang="en-US" altLang="en-US" smtClean="0"/>
              <a:t>MCHC is the average concentration of Hgb in each individual RBC.  Ratio of weight Hgb to volume of RBC.</a:t>
            </a:r>
          </a:p>
          <a:p>
            <a:pPr>
              <a:buFontTx/>
              <a:buNone/>
            </a:pPr>
            <a:r>
              <a:rPr lang="en-US" altLang="en-US" smtClean="0"/>
              <a:t>Normal range is 32-36</a:t>
            </a:r>
          </a:p>
          <a:p>
            <a:pPr>
              <a:buFontTx/>
              <a:buNone/>
            </a:pPr>
            <a:r>
              <a:rPr lang="en-US" altLang="en-US" smtClean="0"/>
              <a:t>Helps to classify RBC’s as normo, hypo, hyperchromic.</a:t>
            </a:r>
          </a:p>
        </p:txBody>
      </p:sp>
      <p:sp>
        <p:nvSpPr>
          <p:cNvPr id="41986" name="Rectangle 2"/>
          <p:cNvSpPr>
            <a:spLocks noGrp="1" noChangeArrowheads="1"/>
          </p:cNvSpPr>
          <p:nvPr>
            <p:ph type="title"/>
          </p:nvPr>
        </p:nvSpPr>
        <p:spPr/>
        <p:txBody>
          <a:bodyPr/>
          <a:lstStyle/>
          <a:p>
            <a:r>
              <a:rPr lang="en-US" altLang="en-US" smtClean="0"/>
              <a:t>RBC Indices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lstStyle/>
          <a:p>
            <a:pPr>
              <a:buFontTx/>
              <a:buNone/>
            </a:pPr>
            <a:r>
              <a:rPr lang="en-US" altLang="en-US" dirty="0" smtClean="0"/>
              <a:t>1.  Manual RBC counts </a:t>
            </a:r>
          </a:p>
          <a:p>
            <a:pPr>
              <a:buFontTx/>
              <a:buNone/>
            </a:pPr>
            <a:endParaRPr lang="en-US" altLang="en-US" dirty="0" smtClean="0"/>
          </a:p>
          <a:p>
            <a:pPr>
              <a:buFontTx/>
              <a:buNone/>
            </a:pPr>
            <a:r>
              <a:rPr lang="en-US" altLang="en-US" dirty="0" smtClean="0"/>
              <a:t>Why do we perform manual counts?</a:t>
            </a:r>
          </a:p>
          <a:p>
            <a:pPr>
              <a:buFontTx/>
              <a:buNone/>
            </a:pPr>
            <a:endParaRPr lang="en-US" altLang="en-US" dirty="0" smtClean="0"/>
          </a:p>
          <a:p>
            <a:pPr>
              <a:buFontTx/>
              <a:buNone/>
            </a:pPr>
            <a:r>
              <a:rPr lang="en-US" altLang="en-US" dirty="0" smtClean="0"/>
              <a:t>What do we use to perform manual counts?</a:t>
            </a:r>
          </a:p>
          <a:p>
            <a:pPr>
              <a:buFontTx/>
              <a:buNone/>
            </a:pPr>
            <a:endParaRPr lang="en-US" altLang="en-US" dirty="0" smtClean="0"/>
          </a:p>
          <a:p>
            <a:pPr>
              <a:buFontTx/>
              <a:buNone/>
            </a:pPr>
            <a:endParaRPr lang="en-US" altLang="en-US" dirty="0" smtClean="0"/>
          </a:p>
        </p:txBody>
      </p:sp>
      <p:sp>
        <p:nvSpPr>
          <p:cNvPr id="6146" name="Rectangle 2"/>
          <p:cNvSpPr>
            <a:spLocks noGrp="1" noChangeArrowheads="1"/>
          </p:cNvSpPr>
          <p:nvPr>
            <p:ph type="title"/>
          </p:nvPr>
        </p:nvSpPr>
        <p:spPr/>
        <p:txBody>
          <a:bodyPr/>
          <a:lstStyle/>
          <a:p>
            <a:r>
              <a:rPr lang="en-US" altLang="en-US" dirty="0" smtClean="0"/>
              <a:t>Enumerative procedures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lstStyle/>
          <a:p>
            <a:pPr>
              <a:buFontTx/>
              <a:buNone/>
            </a:pPr>
            <a:r>
              <a:rPr lang="en-US" altLang="en-US" smtClean="0"/>
              <a:t>RDW = </a:t>
            </a:r>
            <a:r>
              <a:rPr lang="en-US" altLang="en-US" u="sng" smtClean="0"/>
              <a:t>standard deviation of RBC volume</a:t>
            </a:r>
          </a:p>
          <a:p>
            <a:pPr>
              <a:buFontTx/>
              <a:buNone/>
            </a:pPr>
            <a:r>
              <a:rPr lang="en-US" altLang="en-US" smtClean="0"/>
              <a:t>                                          mean MCV</a:t>
            </a:r>
          </a:p>
          <a:p>
            <a:pPr>
              <a:buFontTx/>
              <a:buNone/>
            </a:pPr>
            <a:r>
              <a:rPr lang="en-US" altLang="en-US" smtClean="0"/>
              <a:t>RDW is the red cell distribution width.</a:t>
            </a:r>
          </a:p>
          <a:p>
            <a:pPr>
              <a:buFontTx/>
              <a:buNone/>
            </a:pPr>
            <a:r>
              <a:rPr lang="en-US" altLang="en-US" smtClean="0"/>
              <a:t>This parameter used on analyzers indicates anisocytosis.</a:t>
            </a:r>
          </a:p>
          <a:p>
            <a:pPr>
              <a:buFontTx/>
              <a:buNone/>
            </a:pPr>
            <a:r>
              <a:rPr lang="en-US" altLang="en-US" smtClean="0"/>
              <a:t>Normal range is 11.5-14.5</a:t>
            </a:r>
          </a:p>
          <a:p>
            <a:pPr>
              <a:buFontTx/>
              <a:buNone/>
            </a:pPr>
            <a:r>
              <a:rPr lang="en-US" altLang="en-US" smtClean="0"/>
              <a:t>An increased RDW indicates aniso on smears.</a:t>
            </a:r>
          </a:p>
        </p:txBody>
      </p:sp>
      <p:sp>
        <p:nvSpPr>
          <p:cNvPr id="43010" name="Rectangle 2"/>
          <p:cNvSpPr>
            <a:spLocks noGrp="1" noChangeArrowheads="1"/>
          </p:cNvSpPr>
          <p:nvPr>
            <p:ph type="title"/>
          </p:nvPr>
        </p:nvSpPr>
        <p:spPr/>
        <p:txBody>
          <a:bodyPr/>
          <a:lstStyle/>
          <a:p>
            <a:r>
              <a:rPr lang="en-US" altLang="en-US" smtClean="0"/>
              <a:t>RBC Indices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609600"/>
            <a:ext cx="7772400" cy="1143000"/>
          </a:xfrm>
        </p:spPr>
        <p:txBody>
          <a:bodyPr/>
          <a:lstStyle/>
          <a:p>
            <a:r>
              <a:rPr lang="en-US" altLang="en-US" b="1" dirty="0" smtClean="0">
                <a:latin typeface="+mj-lt"/>
              </a:rPr>
              <a:t>Neubauer Hemocytometer</a:t>
            </a:r>
          </a:p>
        </p:txBody>
      </p:sp>
      <p:pic>
        <p:nvPicPr>
          <p:cNvPr id="7172" name="Picture 5" descr="hemo"/>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tretch>
            <a:fillRect/>
          </a:stretch>
        </p:blipFill>
        <p:spPr>
          <a:xfrm>
            <a:off x="914400" y="2762250"/>
            <a:ext cx="3771900" cy="2552700"/>
          </a:xfrm>
        </p:spPr>
      </p:pic>
      <p:sp>
        <p:nvSpPr>
          <p:cNvPr id="7171" name="Rectangle 4"/>
          <p:cNvSpPr>
            <a:spLocks noGrp="1" noChangeArrowheads="1"/>
          </p:cNvSpPr>
          <p:nvPr>
            <p:ph type="body" sz="half" idx="2"/>
          </p:nvPr>
        </p:nvSpPr>
        <p:spPr>
          <a:xfrm>
            <a:off x="4800600" y="1981200"/>
            <a:ext cx="3810000" cy="4114800"/>
          </a:xfrm>
        </p:spPr>
        <p:txBody>
          <a:bodyPr/>
          <a:lstStyle/>
          <a:p>
            <a:endParaRPr lang="en-US" altLang="en-US" sz="2800" dirty="0" smtClean="0"/>
          </a:p>
          <a:p>
            <a:endParaRPr lang="en-US" altLang="en-US" sz="2800" dirty="0" smtClean="0">
              <a:latin typeface="+mn-lt"/>
            </a:endParaRPr>
          </a:p>
          <a:p>
            <a:r>
              <a:rPr lang="en-US" altLang="en-US" sz="2800" dirty="0" smtClean="0">
                <a:latin typeface="+mn-lt"/>
              </a:rPr>
              <a:t>A calibrated tool with two chambers used to manually count RBC’s, WBC’s, and PLT’s.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0" y="533400"/>
            <a:ext cx="7772400" cy="1143000"/>
          </a:xfrm>
        </p:spPr>
        <p:txBody>
          <a:bodyPr/>
          <a:lstStyle/>
          <a:p>
            <a:r>
              <a:rPr lang="en-US" altLang="en-US" b="1" dirty="0" smtClean="0">
                <a:latin typeface="+mj-lt"/>
              </a:rPr>
              <a:t>How to prepare dilutions</a:t>
            </a:r>
          </a:p>
        </p:txBody>
      </p:sp>
      <p:pic>
        <p:nvPicPr>
          <p:cNvPr id="8196" name="Picture 6" descr="uno"/>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tretch>
            <a:fillRect/>
          </a:stretch>
        </p:blipFill>
        <p:spPr>
          <a:xfrm>
            <a:off x="1219200" y="2514600"/>
            <a:ext cx="2898053" cy="2224087"/>
          </a:xfrm>
        </p:spPr>
      </p:pic>
      <p:sp>
        <p:nvSpPr>
          <p:cNvPr id="8195" name="Rectangle 4"/>
          <p:cNvSpPr>
            <a:spLocks noGrp="1" noChangeArrowheads="1"/>
          </p:cNvSpPr>
          <p:nvPr>
            <p:ph type="body" sz="half" idx="2"/>
          </p:nvPr>
        </p:nvSpPr>
        <p:spPr>
          <a:xfrm>
            <a:off x="4648200" y="1981200"/>
            <a:ext cx="3810000" cy="4114800"/>
          </a:xfrm>
        </p:spPr>
        <p:txBody>
          <a:bodyPr/>
          <a:lstStyle/>
          <a:p>
            <a:r>
              <a:rPr lang="en-US" altLang="en-US" sz="2400" dirty="0" err="1" smtClean="0">
                <a:latin typeface="+mj-lt"/>
              </a:rPr>
              <a:t>Unopettes</a:t>
            </a:r>
            <a:r>
              <a:rPr lang="en-US" altLang="en-US" sz="2400" dirty="0" smtClean="0">
                <a:latin typeface="+mj-lt"/>
              </a:rPr>
              <a:t>: prepackaged vials filled with a premeasured amount of diluent.  The standard RBC unopette dilution is 1:200 (1.99 ml diluent and 0.01 ml blood).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533400"/>
            <a:ext cx="7772400" cy="1143000"/>
          </a:xfrm>
        </p:spPr>
        <p:txBody>
          <a:bodyPr/>
          <a:lstStyle/>
          <a:p>
            <a:r>
              <a:rPr lang="en-US" altLang="en-US" b="1" dirty="0" smtClean="0">
                <a:latin typeface="+mj-lt"/>
              </a:rPr>
              <a:t>Performing RBC counts</a:t>
            </a:r>
          </a:p>
        </p:txBody>
      </p:sp>
      <p:pic>
        <p:nvPicPr>
          <p:cNvPr id="9220" name="Picture 5" descr="charging with diluting pipette"/>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tretch>
            <a:fillRect/>
          </a:stretch>
        </p:blipFill>
        <p:spPr>
          <a:xfrm>
            <a:off x="1828800" y="2362200"/>
            <a:ext cx="2276475" cy="2663960"/>
          </a:xfrm>
        </p:spPr>
      </p:pic>
      <p:sp>
        <p:nvSpPr>
          <p:cNvPr id="9219" name="Rectangle 4"/>
          <p:cNvSpPr>
            <a:spLocks noGrp="1" noChangeArrowheads="1"/>
          </p:cNvSpPr>
          <p:nvPr>
            <p:ph type="body" sz="half" idx="2"/>
          </p:nvPr>
        </p:nvSpPr>
        <p:spPr>
          <a:xfrm>
            <a:off x="4648200" y="1905000"/>
            <a:ext cx="3810000" cy="4114800"/>
          </a:xfrm>
        </p:spPr>
        <p:txBody>
          <a:bodyPr/>
          <a:lstStyle/>
          <a:p>
            <a:r>
              <a:rPr lang="en-US" altLang="en-US" sz="2800" dirty="0" smtClean="0">
                <a:latin typeface="+mn-lt"/>
              </a:rPr>
              <a:t>Once your specimen has mixed, you’re ready to charge the hemocytometer.</a:t>
            </a:r>
          </a:p>
          <a:p>
            <a:endParaRPr lang="en-US" altLang="en-US" sz="2800" dirty="0" smtClean="0">
              <a:latin typeface="+mn-lt"/>
            </a:endParaRPr>
          </a:p>
          <a:p>
            <a:r>
              <a:rPr lang="en-US" altLang="en-US" sz="2800" dirty="0" smtClean="0">
                <a:latin typeface="+mn-lt"/>
              </a:rPr>
              <a:t>Wait a few minutes for the cells to settle before counting.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609600"/>
            <a:ext cx="7772400" cy="1143000"/>
          </a:xfrm>
        </p:spPr>
        <p:txBody>
          <a:bodyPr/>
          <a:lstStyle/>
          <a:p>
            <a:r>
              <a:rPr lang="en-US" altLang="en-US" b="1" dirty="0" smtClean="0">
                <a:latin typeface="+mj-lt"/>
              </a:rPr>
              <a:t>Counting on the hemocytometer</a:t>
            </a:r>
          </a:p>
        </p:txBody>
      </p:sp>
      <p:pic>
        <p:nvPicPr>
          <p:cNvPr id="10244" name="Picture 5" descr="cells"/>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tretch>
            <a:fillRect/>
          </a:stretch>
        </p:blipFill>
        <p:spPr>
          <a:xfrm>
            <a:off x="1295400" y="2139114"/>
            <a:ext cx="3810000" cy="3798972"/>
          </a:xfrm>
        </p:spPr>
      </p:pic>
      <p:sp>
        <p:nvSpPr>
          <p:cNvPr id="10243" name="Rectangle 4"/>
          <p:cNvSpPr>
            <a:spLocks noGrp="1" noChangeArrowheads="1"/>
          </p:cNvSpPr>
          <p:nvPr>
            <p:ph type="body" sz="half" idx="2"/>
          </p:nvPr>
        </p:nvSpPr>
        <p:spPr/>
        <p:txBody>
          <a:bodyPr/>
          <a:lstStyle/>
          <a:p>
            <a:endParaRPr lang="en-US" altLang="en-US" sz="2800" dirty="0" smtClean="0"/>
          </a:p>
          <a:p>
            <a:endParaRPr lang="en-US" altLang="en-US" sz="2800" dirty="0" smtClean="0"/>
          </a:p>
          <a:p>
            <a:r>
              <a:rPr lang="en-US" altLang="en-US" sz="2800" dirty="0" smtClean="0">
                <a:latin typeface="+mn-lt"/>
              </a:rPr>
              <a:t>Now that the cells have settled, you are ready to start counting.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533400"/>
            <a:ext cx="7772400" cy="1143000"/>
          </a:xfrm>
        </p:spPr>
        <p:txBody>
          <a:bodyPr/>
          <a:lstStyle/>
          <a:p>
            <a:r>
              <a:rPr lang="en-US" altLang="en-US" dirty="0" smtClean="0"/>
              <a:t>Counting on the hemocytometer</a:t>
            </a:r>
          </a:p>
        </p:txBody>
      </p:sp>
      <p:pic>
        <p:nvPicPr>
          <p:cNvPr id="11268" name="Picture 7" descr="rbc countin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tretch>
            <a:fillRect/>
          </a:stretch>
        </p:blipFill>
        <p:spPr>
          <a:xfrm>
            <a:off x="1600200" y="2362200"/>
            <a:ext cx="2238375" cy="2216430"/>
          </a:xfrm>
        </p:spPr>
      </p:pic>
      <p:sp>
        <p:nvSpPr>
          <p:cNvPr id="11267" name="Rectangle 4"/>
          <p:cNvSpPr>
            <a:spLocks noGrp="1" noChangeArrowheads="1"/>
          </p:cNvSpPr>
          <p:nvPr>
            <p:ph type="body" sz="half" idx="2"/>
          </p:nvPr>
        </p:nvSpPr>
        <p:spPr>
          <a:xfrm>
            <a:off x="4419600" y="1981200"/>
            <a:ext cx="3810000" cy="4114800"/>
          </a:xfrm>
        </p:spPr>
        <p:txBody>
          <a:bodyPr/>
          <a:lstStyle/>
          <a:p>
            <a:endParaRPr lang="en-US" altLang="en-US" sz="2800" dirty="0" smtClean="0"/>
          </a:p>
          <a:p>
            <a:r>
              <a:rPr lang="en-US" altLang="en-US" sz="2800" dirty="0" smtClean="0">
                <a:latin typeface="+mn-lt"/>
              </a:rPr>
              <a:t>The standard RBC counting area is the four corner and one center square of the center primary square.</a:t>
            </a:r>
          </a:p>
        </p:txBody>
      </p:sp>
    </p:spTree>
  </p:cSld>
  <p:clrMapOvr>
    <a:masterClrMapping/>
  </p:clrMapOvr>
</p:sld>
</file>

<file path=ppt/theme/theme1.xml><?xml version="1.0" encoding="utf-8"?>
<a:theme xmlns:a="http://schemas.openxmlformats.org/drawingml/2006/main" name="RedTheme_PPT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icrosoft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dTheme_PPTX" id="{F43E6FB1-23EE-48C8-B9D9-EDCB1276959C}" vid="{F9AA2A43-501F-446C-9578-B79408D46B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RedTheme_PPTX</Template>
  <TotalTime>529</TotalTime>
  <Words>1602</Words>
  <Application>Microsoft Office PowerPoint</Application>
  <PresentationFormat>On-screen Show (4:3)</PresentationFormat>
  <Paragraphs>163</Paragraphs>
  <Slides>40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MS PGothic</vt:lpstr>
      <vt:lpstr>Arial</vt:lpstr>
      <vt:lpstr>Calibri</vt:lpstr>
      <vt:lpstr>Segoe UI</vt:lpstr>
      <vt:lpstr>Times</vt:lpstr>
      <vt:lpstr>Times New Roman</vt:lpstr>
      <vt:lpstr>Wingdings</vt:lpstr>
      <vt:lpstr>Wingdings 2</vt:lpstr>
      <vt:lpstr>Wingdings 3</vt:lpstr>
      <vt:lpstr>RedTheme_PPTX</vt:lpstr>
      <vt:lpstr>PowerPoint Presentation</vt:lpstr>
      <vt:lpstr>ENUMERATIVE PROCEDURES AND INDICES: ERYTHROCYTES</vt:lpstr>
      <vt:lpstr>Enumerative procedures</vt:lpstr>
      <vt:lpstr>Enumerative procedures</vt:lpstr>
      <vt:lpstr>Neubauer Hemocytometer</vt:lpstr>
      <vt:lpstr>How to prepare dilutions</vt:lpstr>
      <vt:lpstr>Performing RBC counts</vt:lpstr>
      <vt:lpstr>Counting on the hemocytometer</vt:lpstr>
      <vt:lpstr>Counting on the hemocytometer</vt:lpstr>
      <vt:lpstr>Calculation</vt:lpstr>
      <vt:lpstr>Calculation</vt:lpstr>
      <vt:lpstr>A tip for counting</vt:lpstr>
      <vt:lpstr>2. Automated RBC counts</vt:lpstr>
      <vt:lpstr>Impedance </vt:lpstr>
      <vt:lpstr>Impedance </vt:lpstr>
      <vt:lpstr>Impedance - II</vt:lpstr>
      <vt:lpstr>Impedance</vt:lpstr>
      <vt:lpstr>Impedance </vt:lpstr>
      <vt:lpstr>Optical counts</vt:lpstr>
      <vt:lpstr>Optical Counting</vt:lpstr>
      <vt:lpstr>Optical counts</vt:lpstr>
      <vt:lpstr>Optical counts</vt:lpstr>
      <vt:lpstr>Optical counts</vt:lpstr>
      <vt:lpstr>Optical counts</vt:lpstr>
      <vt:lpstr>Optical counts</vt:lpstr>
      <vt:lpstr>Automated Counting Methods</vt:lpstr>
      <vt:lpstr>3.  Manual reticulocyte counts</vt:lpstr>
      <vt:lpstr>Retic procedure</vt:lpstr>
      <vt:lpstr>Retic procedure</vt:lpstr>
      <vt:lpstr>Retic Counting</vt:lpstr>
      <vt:lpstr>Corrected retic count</vt:lpstr>
      <vt:lpstr>Corrected retic count</vt:lpstr>
      <vt:lpstr>Interpretation of results</vt:lpstr>
      <vt:lpstr>Sources of error</vt:lpstr>
      <vt:lpstr>Sources of error</vt:lpstr>
      <vt:lpstr>4.  RBC Indices</vt:lpstr>
      <vt:lpstr>RBC Indices</vt:lpstr>
      <vt:lpstr>RBC Indices</vt:lpstr>
      <vt:lpstr>RBC Indices</vt:lpstr>
      <vt:lpstr>RBC Indices</vt:lpstr>
    </vt:vector>
  </TitlesOfParts>
  <Company>MedStar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Hematology - RBC Counting &amp; Indices</dc:title>
  <dc:creator>Tyler Thomas</dc:creator>
  <cp:keywords>Clinical Hematology</cp:keywords>
  <cp:lastModifiedBy>Tyler Thomas</cp:lastModifiedBy>
  <cp:revision>23</cp:revision>
  <cp:lastPrinted>2005-10-19T13:04:18Z</cp:lastPrinted>
  <dcterms:created xsi:type="dcterms:W3CDTF">2005-10-17T14:40:16Z</dcterms:created>
  <dcterms:modified xsi:type="dcterms:W3CDTF">2024-03-22T16:49:44Z</dcterms:modified>
</cp:coreProperties>
</file>