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8" r:id="rId1"/>
    <p:sldMasterId id="2147483705" r:id="rId2"/>
  </p:sldMasterIdLst>
  <p:notesMasterIdLst>
    <p:notesMasterId r:id="rId31"/>
  </p:notesMasterIdLst>
  <p:sldIdLst>
    <p:sldId id="294" r:id="rId3"/>
    <p:sldId id="291" r:id="rId4"/>
    <p:sldId id="257" r:id="rId5"/>
    <p:sldId id="260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8" r:id="rId27"/>
    <p:sldId id="292" r:id="rId28"/>
    <p:sldId id="293" r:id="rId29"/>
    <p:sldId id="290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18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E56BF-1012-4BC5-B186-179E62A205A6}" type="datetimeFigureOut">
              <a:rPr lang="en-US" smtClean="0"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1CA7B-B450-4A96-95C3-C7AF4D2EFD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85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3E00DEF-4B0D-46A6-86D2-3860CDD14BD8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" panose="02020603050405020304" pitchFamily="18" charset="0"/>
                <a:ea typeface="MS PGothic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118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E25066-695A-40F1-8CE2-FEE1C6FC42C5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37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CC2425-1200-47F0-8FBC-6091A7A494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2828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CC2425-1200-47F0-8FBC-6091A7A494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07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42413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C8CC2425-1200-47F0-8FBC-6091A7A494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8656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CC2425-1200-47F0-8FBC-6091A7A494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1367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3912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8CC2425-1200-47F0-8FBC-6091A7A494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3533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847126-33D1-4932-8300-83288DD314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5292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F28E9-11F2-4BC5-81A7-D47672FF736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711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 </a:t>
            </a:r>
            <a:fld id="{B5683222-D9DA-4879-80FC-C3558D68F73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56606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 </a:t>
            </a:r>
            <a:fld id="{132ACD3D-5BC0-418E-9CCD-1BCFF431A46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452598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 </a:t>
            </a:r>
            <a:fld id="{F03ED226-F773-4374-AB9D-BF2F86337799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949518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624C5A-2652-4880-B018-BFE3D8779CE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2550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 </a:t>
            </a:r>
            <a:fld id="{444E451B-AF42-4F81-AF51-E69B34813EAE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3431941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 </a:t>
            </a:r>
            <a:fld id="{699C2C71-FBBB-4FD5-85F8-8E68C8851CB7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18561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42413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 </a:t>
            </a:r>
            <a:fld id="{9FA7FB98-D09A-4C85-BCFF-ABDD503B1F9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24822699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 </a:t>
            </a:r>
            <a:fld id="{9A6730B2-C177-43AA-97FC-82600E0E24FC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2176152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78AE77-3795-4BA4-A390-C710827850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07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4E58DF-DF77-4F9D-8E70-3C155831D4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4833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ED989F-0E31-474D-AD1A-8A6DAC27D0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70088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108C3A-0B82-4EE9-A4EB-C183C6C02A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9275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42413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FF6BD596-A28F-4E13-B6B4-BAFB21F5E0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55066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F92089-AE8A-42FE-B299-F49A424540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6220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7F9D00-2139-407E-A479-EC94C701E289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3538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0" y="63912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5D628-BE52-4889-9771-C34955F2CD02}" type="datetime10">
              <a:rPr lang="en-US"/>
              <a:pPr>
                <a:defRPr/>
              </a:pPr>
              <a:t>13:06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51D69-8B8D-443E-A559-1700EC857F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60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C2425-1200-47F0-8FBC-6091A7A4942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1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F4B92B-8F40-4F4D-B422-ACF53DD2FE3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81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half" idx="12"/>
          </p:nvPr>
        </p:nvSpPr>
        <p:spPr>
          <a:xfrm>
            <a:off x="4642413" y="1641475"/>
            <a:ext cx="4044387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C2425-1200-47F0-8FBC-6091A7A4942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0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C2425-1200-47F0-8FBC-6091A7A4942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37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64457" y="1641475"/>
            <a:ext cx="8229599" cy="4454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CC2425-1200-47F0-8FBC-6091A7A494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522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CC2425-1200-47F0-8FBC-6091A7A4942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859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1028" name="Slide Number Placeholder 7"/>
          <p:cNvSpPr>
            <a:spLocks noGrp="1"/>
          </p:cNvSpPr>
          <p:nvPr>
            <p:ph type="sldNum" sz="quarter" idx="4"/>
          </p:nvPr>
        </p:nvSpPr>
        <p:spPr bwMode="auto">
          <a:xfrm>
            <a:off x="8534400" y="6465888"/>
            <a:ext cx="57785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CC2425-1200-47F0-8FBC-6091A7A4942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630363" y="6461125"/>
            <a:ext cx="5859462" cy="381000"/>
          </a:xfrm>
          <a:prstGeom prst="rect">
            <a:avLst/>
          </a:prstGeom>
        </p:spPr>
        <p:txBody>
          <a:bodyPr anchor="ctr" anchorCtr="1"/>
          <a:lstStyle>
            <a:lvl1pPr>
              <a:defRPr lang="en-US"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44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 2" panose="05020102010507070707" pitchFamily="18" charset="2"/>
        <a:buChar char="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 3" panose="05040102010807070707" pitchFamily="18" charset="2"/>
        <a:buChar char="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alibri" panose="020F050202020403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Slide Number Placeholder 7"/>
          <p:cNvSpPr>
            <a:spLocks noGrp="1"/>
          </p:cNvSpPr>
          <p:nvPr>
            <p:ph type="sldNum" sz="quarter" idx="4"/>
          </p:nvPr>
        </p:nvSpPr>
        <p:spPr bwMode="auto">
          <a:xfrm>
            <a:off x="8534400" y="6465888"/>
            <a:ext cx="577850" cy="37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altLang="en-US"/>
              <a:t> </a:t>
            </a:r>
            <a:fld id="{0516886C-B07B-4A48-9292-5FA81D258115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1630363" y="6461125"/>
            <a:ext cx="5859462" cy="381000"/>
          </a:xfrm>
          <a:prstGeom prst="rect">
            <a:avLst/>
          </a:prstGeom>
        </p:spPr>
        <p:txBody>
          <a:bodyPr anchor="ctr" anchorCtr="1"/>
          <a:lstStyle>
            <a:lvl1pPr>
              <a:defRPr lang="en-US" sz="10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t>Copyright © 2020 by Elsevier,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28318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 2" panose="05020102010507070707" pitchFamily="18" charset="2"/>
        <a:buChar char="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Ø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 3" panose="05040102010807070707" pitchFamily="18" charset="2"/>
        <a:buChar char="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anose="020F0502020204030204" pitchFamily="34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/>
        </p:nvSpPr>
        <p:spPr bwMode="auto">
          <a:xfrm>
            <a:off x="533400" y="3276600"/>
            <a:ext cx="8001000" cy="1219200"/>
          </a:xfrm>
          <a:prstGeom prst="rect">
            <a:avLst/>
          </a:prstGeom>
          <a:noFill/>
          <a:ln>
            <a:noFill/>
          </a:ln>
          <a:effectLst>
            <a:outerShdw dist="12700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b="1" i="1" noProof="0" dirty="0" smtClean="0">
                <a:solidFill>
                  <a:srgbClr val="FFFFFF"/>
                </a:solidFill>
                <a:cs typeface="Segoe UI" panose="020B0502040204020203" pitchFamily="34" charset="0"/>
              </a:rPr>
              <a:t>Basic Assays for RBCs &amp; Cytochemistry</a:t>
            </a:r>
            <a:endParaRPr kumimoji="0" lang="en-US" altLang="en-US" sz="2400" b="1" i="1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 panose="020B0502040204020203" pitchFamily="34" charset="0"/>
              <a:ea typeface="MS PGothic" panose="020B0600070205080204" pitchFamily="34" charset="-128"/>
              <a:cs typeface="Segoe UI" panose="020B0502040204020203" pitchFamily="34" charset="0"/>
            </a:endParaRPr>
          </a:p>
        </p:txBody>
      </p:sp>
      <p:sp>
        <p:nvSpPr>
          <p:cNvPr id="5124" name="Rectangle 2"/>
          <p:cNvSpPr>
            <a:spLocks noGrp="1" noChangeArrowheads="1"/>
          </p:cNvSpPr>
          <p:nvPr/>
        </p:nvSpPr>
        <p:spPr bwMode="auto">
          <a:xfrm>
            <a:off x="685800" y="2362200"/>
            <a:ext cx="8001000" cy="1219200"/>
          </a:xfrm>
          <a:prstGeom prst="rect">
            <a:avLst/>
          </a:prstGeom>
          <a:noFill/>
          <a:ln>
            <a:noFill/>
          </a:ln>
          <a:effectLst>
            <a:outerShdw dist="12700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 panose="020B0502040204020203" pitchFamily="34" charset="0"/>
                <a:ea typeface="MS PGothic" panose="020B0600070205080204" pitchFamily="34" charset="-128"/>
                <a:cs typeface="Segoe UI" panose="020B0502040204020203" pitchFamily="34" charset="0"/>
              </a:rPr>
              <a:t>Clinical Laboratory Hematology</a:t>
            </a:r>
          </a:p>
        </p:txBody>
      </p:sp>
    </p:spTree>
    <p:extLst>
      <p:ext uri="{BB962C8B-B14F-4D97-AF65-F5344CB8AC3E}">
        <p14:creationId xmlns:p14="http://schemas.microsoft.com/office/powerpoint/2010/main" val="272521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When the 5 minutes is up, read the hematocrit tube in the HCT reader.  Make sure to examine the plasma for jaundice (yellow color), hemolysis (red/pink color), or </a:t>
            </a:r>
            <a:r>
              <a:rPr lang="en-US" altLang="en-US" sz="2800" dirty="0" err="1" smtClean="0">
                <a:latin typeface="Segoe UI" panose="020B0502040204020203" pitchFamily="34" charset="0"/>
                <a:cs typeface="Segoe UI" panose="020B0502040204020203" pitchFamily="34" charset="0"/>
              </a:rPr>
              <a:t>lipemia</a:t>
            </a:r>
            <a:r>
              <a:rPr lang="en-US" altLang="en-US" sz="2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(cloudy/white color).</a:t>
            </a:r>
          </a:p>
          <a:p>
            <a:endParaRPr lang="en-US" altLang="en-US" sz="28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altLang="en-US" sz="2800" u="sng" dirty="0" smtClean="0">
                <a:latin typeface="Segoe UI" panose="020B0502040204020203" pitchFamily="34" charset="0"/>
                <a:cs typeface="Segoe UI" panose="020B0502040204020203" pitchFamily="34" charset="0"/>
              </a:rPr>
              <a:t>Normal range:</a:t>
            </a:r>
            <a:r>
              <a:rPr lang="en-US" altLang="en-US" sz="2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newborn 53-65%, infant/child 30-43%, men 42-52%, women 37-47</a:t>
            </a:r>
            <a:r>
              <a:rPr lang="en-US" altLang="en-US" sz="2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%.</a:t>
            </a:r>
            <a:endParaRPr lang="en-US" altLang="en-US" sz="2800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Hematocrit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u="sng" dirty="0" smtClean="0">
                <a:latin typeface="Segoe UI (Body)"/>
              </a:rPr>
              <a:t>Increased HCT</a:t>
            </a:r>
            <a:endParaRPr lang="en-US" altLang="en-US" sz="2800" dirty="0" smtClean="0">
              <a:latin typeface="Segoe UI (Body)"/>
            </a:endParaRPr>
          </a:p>
          <a:p>
            <a:r>
              <a:rPr lang="en-US" altLang="en-US" sz="2800" dirty="0" err="1" smtClean="0">
                <a:latin typeface="Segoe UI (Body)"/>
              </a:rPr>
              <a:t>hemoconcentration</a:t>
            </a:r>
            <a:r>
              <a:rPr lang="en-US" altLang="en-US" sz="2800" dirty="0" smtClean="0">
                <a:latin typeface="Segoe UI (Body)"/>
              </a:rPr>
              <a:t> seen in shock, surgery, trauma, burns, polycythemia </a:t>
            </a:r>
            <a:r>
              <a:rPr lang="en-US" altLang="en-US" sz="2800" dirty="0" err="1" smtClean="0">
                <a:latin typeface="Segoe UI (Body)"/>
              </a:rPr>
              <a:t>vera</a:t>
            </a:r>
            <a:r>
              <a:rPr lang="en-US" altLang="en-US" sz="2800" dirty="0" smtClean="0">
                <a:latin typeface="Segoe UI (Body)"/>
              </a:rPr>
              <a:t>.</a:t>
            </a:r>
            <a:endParaRPr lang="en-US" altLang="en-US" sz="2800" dirty="0" smtClean="0">
              <a:latin typeface="Segoe UI (Body)"/>
            </a:endParaRPr>
          </a:p>
          <a:p>
            <a:endParaRPr lang="en-US" altLang="en-US" sz="2800" dirty="0" smtClean="0">
              <a:latin typeface="Segoe UI (Body)"/>
            </a:endParaRPr>
          </a:p>
          <a:p>
            <a:r>
              <a:rPr lang="en-US" altLang="en-US" sz="2800" u="sng" dirty="0" smtClean="0">
                <a:latin typeface="Segoe UI (Body)"/>
              </a:rPr>
              <a:t>Decreased HCT</a:t>
            </a:r>
            <a:endParaRPr lang="en-US" altLang="en-US" sz="2800" dirty="0" smtClean="0">
              <a:latin typeface="Segoe UI (Body)"/>
            </a:endParaRPr>
          </a:p>
          <a:p>
            <a:r>
              <a:rPr lang="en-US" altLang="en-US" sz="2800" dirty="0" smtClean="0">
                <a:latin typeface="Segoe UI (Body)"/>
              </a:rPr>
              <a:t>anemia, leukemia, IV’s, excessive administration of </a:t>
            </a:r>
            <a:r>
              <a:rPr lang="en-US" altLang="en-US" sz="2800" dirty="0" smtClean="0">
                <a:latin typeface="Segoe UI (Body)"/>
              </a:rPr>
              <a:t>fluids.</a:t>
            </a:r>
            <a:endParaRPr lang="en-US" altLang="en-US" sz="2800" dirty="0" smtClean="0">
              <a:latin typeface="Segoe UI (Body)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Hematocrit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1173163" y="1752600"/>
            <a:ext cx="7772400" cy="4343400"/>
          </a:xfrm>
        </p:spPr>
        <p:txBody>
          <a:bodyPr/>
          <a:lstStyle/>
          <a:p>
            <a:r>
              <a:rPr lang="en-US" altLang="en-US" sz="2800" dirty="0" smtClean="0">
                <a:latin typeface="+mj-lt"/>
              </a:rPr>
              <a:t>The osmotic fragility test </a:t>
            </a:r>
            <a:r>
              <a:rPr lang="en-US" altLang="en-US" sz="2800" i="1" dirty="0" smtClean="0">
                <a:latin typeface="+mj-lt"/>
              </a:rPr>
              <a:t>roughly </a:t>
            </a:r>
            <a:r>
              <a:rPr lang="en-US" altLang="en-US" sz="2800" dirty="0" smtClean="0">
                <a:latin typeface="+mj-lt"/>
              </a:rPr>
              <a:t>evaluates the surface to volume ratio of normal and abnormal red cells and can indicate if spherocytes are present.</a:t>
            </a:r>
          </a:p>
          <a:p>
            <a:r>
              <a:rPr lang="en-US" altLang="en-US" sz="2800" dirty="0" smtClean="0">
                <a:latin typeface="+mj-lt"/>
              </a:rPr>
              <a:t>Spherocytes rupture quickly in hypotonic saline, whereas normal RBC’s do not.  Therefore they are </a:t>
            </a:r>
            <a:r>
              <a:rPr lang="en-US" altLang="en-US" sz="2800" u="sng" dirty="0" smtClean="0">
                <a:latin typeface="+mj-lt"/>
              </a:rPr>
              <a:t>increasingly</a:t>
            </a:r>
            <a:r>
              <a:rPr lang="en-US" altLang="en-US" sz="2800" dirty="0" smtClean="0">
                <a:latin typeface="+mj-lt"/>
              </a:rPr>
              <a:t> fragile.  This is due to the high surface to volume ratio. *</a:t>
            </a:r>
            <a:r>
              <a:rPr lang="en-US" altLang="en-US" sz="2000" dirty="0" smtClean="0">
                <a:latin typeface="+mj-lt"/>
              </a:rPr>
              <a:t>Recall that spherocytes have no central pallor.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 dirty="0" smtClean="0">
                <a:latin typeface="+mj-lt"/>
              </a:rPr>
              <a:t>3.  Osmotic Fragility (no longer performed)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+mn-lt"/>
              </a:rPr>
              <a:t>Conversely, target cells can withstand higher concentrations than normal cells due to the low surface to volume ratio.  They are </a:t>
            </a:r>
            <a:r>
              <a:rPr lang="en-US" altLang="en-US" sz="2800" u="sng" dirty="0" smtClean="0">
                <a:latin typeface="+mn-lt"/>
              </a:rPr>
              <a:t>decreasingly</a:t>
            </a:r>
            <a:r>
              <a:rPr lang="en-US" altLang="en-US" sz="2800" dirty="0" smtClean="0">
                <a:latin typeface="+mn-lt"/>
              </a:rPr>
              <a:t> fragile.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 smtClean="0">
                <a:latin typeface="+mn-lt"/>
              </a:rPr>
              <a:t>    </a:t>
            </a:r>
            <a:r>
              <a:rPr lang="en-US" altLang="en-US" sz="2000" dirty="0" smtClean="0">
                <a:latin typeface="+mn-lt"/>
              </a:rPr>
              <a:t>*Recall that target cells have a large area of central pallor.</a:t>
            </a:r>
          </a:p>
          <a:p>
            <a:r>
              <a:rPr lang="en-US" altLang="en-US" sz="2800" dirty="0" smtClean="0">
                <a:latin typeface="+mn-lt"/>
              </a:rPr>
              <a:t>This test is no longer necessary as careful examination of well stained, well prepared smears can provide the information.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Osmotic Fragility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+mn-lt"/>
              </a:rPr>
              <a:t>Sickle Cell Anemia is an inherited disease caused by the substitution of valine for glutamic acid on the 6th position of the B chain characterized by abnormal hemoglobin S (</a:t>
            </a:r>
            <a:r>
              <a:rPr lang="en-US" altLang="en-US" sz="2800" dirty="0" err="1" smtClean="0">
                <a:latin typeface="+mn-lt"/>
              </a:rPr>
              <a:t>HgbS</a:t>
            </a:r>
            <a:r>
              <a:rPr lang="en-US" altLang="en-US" sz="2800" dirty="0" smtClean="0">
                <a:latin typeface="+mn-lt"/>
              </a:rPr>
              <a:t>).</a:t>
            </a:r>
          </a:p>
          <a:p>
            <a:r>
              <a:rPr lang="en-US" altLang="en-US" sz="2800" dirty="0" smtClean="0">
                <a:latin typeface="+mn-lt"/>
              </a:rPr>
              <a:t>Sickle Cell Disease represents the homozygous form of the disease, in which both genes are abnormal.  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4.  Sickle Cell Solubility Test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+mn-lt"/>
              </a:rPr>
              <a:t>Sickle Cell Trait represents the heterozygous form, in which the individual inherits one normal B globin gene and one abnormal sickle-globin gene.  The solubility test cannot differentiate between the disease and trait; the test is specific for sickling </a:t>
            </a:r>
            <a:r>
              <a:rPr lang="en-US" altLang="en-US" sz="2800" dirty="0" err="1" smtClean="0">
                <a:latin typeface="+mn-lt"/>
              </a:rPr>
              <a:t>hemoglobins</a:t>
            </a:r>
            <a:r>
              <a:rPr lang="en-US" altLang="en-US" sz="2800" dirty="0" smtClean="0">
                <a:latin typeface="+mn-lt"/>
              </a:rPr>
              <a:t>.  </a:t>
            </a:r>
            <a:r>
              <a:rPr lang="en-US" altLang="en-US" sz="2800" u="sng" dirty="0" smtClean="0">
                <a:latin typeface="+mn-lt"/>
              </a:rPr>
              <a:t>Hemoglobin electrophoresis is the confirmatory test following a positive solubility test.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Sickle Solubility Test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+mn-lt"/>
              </a:rPr>
              <a:t>Principle:  </a:t>
            </a:r>
            <a:r>
              <a:rPr lang="en-US" altLang="en-US" sz="2800" dirty="0" err="1" smtClean="0">
                <a:latin typeface="+mn-lt"/>
              </a:rPr>
              <a:t>HgbS</a:t>
            </a:r>
            <a:r>
              <a:rPr lang="en-US" altLang="en-US" sz="2800" dirty="0" smtClean="0">
                <a:latin typeface="+mn-lt"/>
              </a:rPr>
              <a:t> is more insoluble than normal hemoglobin in a reducing solution.  The test reagent consists of a reducing substance, a lysing reagent, and a strong inorganic buffer.  When cells containing </a:t>
            </a:r>
            <a:r>
              <a:rPr lang="en-US" altLang="en-US" sz="2800" dirty="0" err="1" smtClean="0">
                <a:latin typeface="+mn-lt"/>
              </a:rPr>
              <a:t>HgbS</a:t>
            </a:r>
            <a:r>
              <a:rPr lang="en-US" altLang="en-US" sz="2800" dirty="0" smtClean="0">
                <a:latin typeface="+mn-lt"/>
              </a:rPr>
              <a:t> are added to the reagent mixture, a turbidity occurs due to the insolubility of the reduced </a:t>
            </a:r>
            <a:r>
              <a:rPr lang="en-US" altLang="en-US" sz="2800" dirty="0" err="1" smtClean="0">
                <a:latin typeface="+mn-lt"/>
              </a:rPr>
              <a:t>HgbS</a:t>
            </a:r>
            <a:r>
              <a:rPr lang="en-US" altLang="en-US" sz="2800" dirty="0" smtClean="0">
                <a:latin typeface="+mn-lt"/>
              </a:rPr>
              <a:t>.  Normal Hgb is more soluble and shows a clear endpoint. 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Sickle Solubility Test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+mj-lt"/>
              </a:rPr>
              <a:t>The concentration of Hgb in this test is critical.  If the patient’s Hgb is less than 7 g/dl, the amount of blood should be doubled.  A false positive can be seen in patients with </a:t>
            </a:r>
            <a:r>
              <a:rPr lang="en-US" altLang="en-US" sz="2800" dirty="0" err="1" smtClean="0">
                <a:latin typeface="+mj-lt"/>
              </a:rPr>
              <a:t>dysglobulinemias</a:t>
            </a:r>
            <a:r>
              <a:rPr lang="en-US" altLang="en-US" sz="2800" dirty="0" smtClean="0">
                <a:latin typeface="+mj-lt"/>
              </a:rPr>
              <a:t>.  </a:t>
            </a:r>
            <a:r>
              <a:rPr lang="en-US" altLang="en-US" sz="2800" u="sng" dirty="0" smtClean="0">
                <a:latin typeface="+mj-lt"/>
              </a:rPr>
              <a:t>All positive specimens should have the red cells washed to remove any abnormal proteins and the test repeated.</a:t>
            </a:r>
            <a:r>
              <a:rPr lang="en-US" altLang="en-US" sz="2800" dirty="0" smtClean="0">
                <a:latin typeface="+mj-lt"/>
              </a:rPr>
              <a:t>  Any detection of the lined background is considered negative.  </a:t>
            </a:r>
            <a:r>
              <a:rPr lang="en-US" altLang="en-US" sz="2800" u="sng" dirty="0" smtClean="0">
                <a:latin typeface="+mj-lt"/>
              </a:rPr>
              <a:t>Positives need to be confirmed by electrophoresis.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Sickle Solubility Test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/>
          <a:lstStyle/>
          <a:p>
            <a:r>
              <a:rPr lang="en-US" altLang="en-US" b="1" dirty="0" smtClean="0">
                <a:latin typeface="+mj-lt"/>
              </a:rPr>
              <a:t>Sickle Solubility Test</a:t>
            </a:r>
          </a:p>
        </p:txBody>
      </p:sp>
      <p:graphicFrame>
        <p:nvGraphicFramePr>
          <p:cNvPr id="2050" name="Object 3"/>
          <p:cNvGraphicFramePr>
            <a:graphicFrameLocks noGrp="1" noChangeAspect="1"/>
          </p:cNvGraphicFramePr>
          <p:nvPr>
            <p:ph type="clipArt" sz="half" idx="1"/>
            <p:extLst>
              <p:ext uri="{D42A27DB-BD31-4B8C-83A1-F6EECF244321}">
                <p14:modId xmlns:p14="http://schemas.microsoft.com/office/powerpoint/2010/main" val="706655554"/>
              </p:ext>
            </p:extLst>
          </p:nvPr>
        </p:nvGraphicFramePr>
        <p:xfrm>
          <a:off x="1524000" y="1963723"/>
          <a:ext cx="2616200" cy="309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Clip" r:id="rId3" imgW="1209524" imgH="1428571" progId="MS_ClipArt_Gallery.2">
                  <p:embed/>
                </p:oleObj>
              </mc:Choice>
              <mc:Fallback>
                <p:oleObj name="Clip" r:id="rId3" imgW="1209524" imgH="1428571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963723"/>
                        <a:ext cx="2616200" cy="309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39255"/>
            <a:ext cx="3810000" cy="4114800"/>
          </a:xfrm>
        </p:spPr>
        <p:txBody>
          <a:bodyPr/>
          <a:lstStyle/>
          <a:p>
            <a:r>
              <a:rPr lang="en-US" altLang="en-US" sz="2800" dirty="0" smtClean="0">
                <a:latin typeface="Segoe UI (Body)"/>
              </a:rPr>
              <a:t>A negative result is on the left- the lines can be seen clearly.</a:t>
            </a:r>
          </a:p>
          <a:p>
            <a:endParaRPr lang="en-US" altLang="en-US" sz="2800" dirty="0" smtClean="0">
              <a:latin typeface="Segoe UI (Body)"/>
            </a:endParaRPr>
          </a:p>
          <a:p>
            <a:r>
              <a:rPr lang="en-US" altLang="en-US" sz="2800" dirty="0" smtClean="0">
                <a:latin typeface="Segoe UI (Body)"/>
              </a:rPr>
              <a:t>A positive result is on the right- the lines are not visible.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+mn-lt"/>
              </a:rPr>
              <a:t>Heinz bodies are red cell inclusions that can be produced as a result of unstable hemoglobin or chemical poisons. </a:t>
            </a:r>
            <a:r>
              <a:rPr lang="en-US" altLang="en-US" sz="2800" dirty="0" smtClean="0">
                <a:latin typeface="+mn-lt"/>
              </a:rPr>
              <a:t>Oxidant </a:t>
            </a:r>
            <a:r>
              <a:rPr lang="en-US" altLang="en-US" sz="2800" dirty="0" smtClean="0">
                <a:latin typeface="+mn-lt"/>
              </a:rPr>
              <a:t>drugs as well as infections can cause the formation of the inclusions.  These hemoglobin precipitates (Heinz bodies) can only be seen using a </a:t>
            </a:r>
            <a:r>
              <a:rPr lang="en-US" altLang="en-US" sz="2800" dirty="0" err="1" smtClean="0">
                <a:latin typeface="+mn-lt"/>
              </a:rPr>
              <a:t>supravital</a:t>
            </a:r>
            <a:r>
              <a:rPr lang="en-US" altLang="en-US" sz="2800" dirty="0" smtClean="0">
                <a:latin typeface="+mn-lt"/>
              </a:rPr>
              <a:t> </a:t>
            </a:r>
            <a:r>
              <a:rPr lang="en-US" altLang="en-US" sz="2800" dirty="0" smtClean="0">
                <a:latin typeface="+mn-lt"/>
              </a:rPr>
              <a:t>stain such as methylene blue or crystal violet. 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5. Heinz Body Prep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presentation, along with the </a:t>
            </a:r>
            <a:r>
              <a:rPr lang="en-US" alt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YouTube </a:t>
            </a:r>
            <a:r>
              <a:rPr lang="en-US" alt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videos, will explain the various manual tests performed in the lab.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ESR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HCT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Osmotic Fragility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Sickle Solubility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Heinz Body Prep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Sugar Water Test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Ham’s Test</a:t>
            </a:r>
          </a:p>
          <a:p>
            <a:pPr>
              <a:lnSpc>
                <a:spcPct val="90000"/>
              </a:lnSpc>
            </a:pPr>
            <a:r>
              <a:rPr lang="en-US" alt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Kleithaur-Betke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Basic Tests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+mn-lt"/>
              </a:rPr>
              <a:t>Heinz bodies are seen in: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 dirty="0" smtClean="0">
                <a:latin typeface="+mn-lt"/>
              </a:rPr>
              <a:t>   G6PD deficiency, unstable hemoglobinopathies such as Hgb Koln, Hgb Zurich, alpha thalassemia, and following exposure to oxidizing drugs.</a:t>
            </a:r>
          </a:p>
          <a:p>
            <a:r>
              <a:rPr lang="en-US" altLang="en-US" sz="2800" dirty="0" smtClean="0">
                <a:latin typeface="+mn-lt"/>
              </a:rPr>
              <a:t> Test Principle: Heinz bodies are precipitates of denatured Hgb which attach themselves to the membrane of the red cell.  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Heinz Body Prep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+mj-lt"/>
              </a:rPr>
              <a:t>They are not normally seen and cannot be seen on Wright’s stain because they are dissolved by methanol (a component of the Wright’s stain).</a:t>
            </a:r>
          </a:p>
          <a:p>
            <a:r>
              <a:rPr lang="en-US" altLang="en-US" sz="2800" dirty="0" smtClean="0">
                <a:latin typeface="+mj-lt"/>
              </a:rPr>
              <a:t>Results: Heinz bodies appear as irregular, refractile purple inclusions about 1-3 u in diameter.  They appear near the edge of the cell and may even protrude from the cell.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Heinz Body Prep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 dirty="0" smtClean="0">
                <a:latin typeface="+mj-lt"/>
              </a:rPr>
              <a:t>The presence of Heinz Bodies usually indicates one of the following:</a:t>
            </a:r>
          </a:p>
          <a:p>
            <a:r>
              <a:rPr lang="en-US" altLang="en-US" sz="2800" dirty="0" smtClean="0">
                <a:latin typeface="+mj-lt"/>
              </a:rPr>
              <a:t>The patient has been exposed to an oxidizing agent such as </a:t>
            </a:r>
            <a:r>
              <a:rPr lang="en-US" altLang="en-US" sz="2800" dirty="0" err="1" smtClean="0">
                <a:latin typeface="+mj-lt"/>
              </a:rPr>
              <a:t>phenylhydrazine</a:t>
            </a:r>
            <a:r>
              <a:rPr lang="en-US" altLang="en-US" sz="2800" dirty="0" smtClean="0">
                <a:latin typeface="+mj-lt"/>
              </a:rPr>
              <a:t> or a nitro or amino compound.</a:t>
            </a:r>
          </a:p>
          <a:p>
            <a:r>
              <a:rPr lang="en-US" altLang="en-US" sz="2800" dirty="0" smtClean="0">
                <a:latin typeface="+mj-lt"/>
              </a:rPr>
              <a:t>The patient has G6PD deficiency and either has received an oxidative drug (</a:t>
            </a:r>
            <a:r>
              <a:rPr lang="en-US" altLang="en-US" sz="2800" dirty="0" err="1" smtClean="0">
                <a:latin typeface="+mj-lt"/>
              </a:rPr>
              <a:t>primaquine</a:t>
            </a:r>
            <a:r>
              <a:rPr lang="en-US" altLang="en-US" sz="2800" dirty="0" smtClean="0">
                <a:latin typeface="+mj-lt"/>
              </a:rPr>
              <a:t>) or been exposed to fava beans.</a:t>
            </a:r>
          </a:p>
          <a:p>
            <a:r>
              <a:rPr lang="en-US" altLang="en-US" sz="2800" dirty="0" smtClean="0">
                <a:latin typeface="+mj-lt"/>
              </a:rPr>
              <a:t>The patient has a hemolytic anemia associated with an unstable hemoglobin.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Heinz Bodies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r>
              <a:rPr lang="en-US" altLang="en-US" b="1" dirty="0" smtClean="0">
                <a:latin typeface="+mj-lt"/>
              </a:rPr>
              <a:t>Heinz Body Prep</a:t>
            </a:r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type="clipArt" sz="half" idx="1"/>
            <p:extLst>
              <p:ext uri="{D42A27DB-BD31-4B8C-83A1-F6EECF244321}">
                <p14:modId xmlns:p14="http://schemas.microsoft.com/office/powerpoint/2010/main" val="1301195315"/>
              </p:ext>
            </p:extLst>
          </p:nvPr>
        </p:nvGraphicFramePr>
        <p:xfrm>
          <a:off x="914400" y="1752600"/>
          <a:ext cx="3398837" cy="3965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Clip" r:id="rId3" imgW="2857143" imgH="3333333" progId="MS_ClipArt_Gallery.2">
                  <p:embed/>
                </p:oleObj>
              </mc:Choice>
              <mc:Fallback>
                <p:oleObj name="Clip" r:id="rId3" imgW="2857143" imgH="3333333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3398837" cy="39653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752600"/>
            <a:ext cx="3810000" cy="4114800"/>
          </a:xfrm>
        </p:spPr>
        <p:txBody>
          <a:bodyPr/>
          <a:lstStyle/>
          <a:p>
            <a:r>
              <a:rPr lang="en-US" altLang="en-US" sz="2800" dirty="0" smtClean="0">
                <a:latin typeface="+mn-lt"/>
              </a:rPr>
              <a:t>The picture on the top is with Wright’s stain.  Notice the protrusions from the RBC’s.</a:t>
            </a:r>
          </a:p>
          <a:p>
            <a:endParaRPr lang="en-US" altLang="en-US" sz="2800" dirty="0" smtClean="0">
              <a:latin typeface="+mn-lt"/>
            </a:endParaRPr>
          </a:p>
          <a:p>
            <a:r>
              <a:rPr lang="en-US" altLang="en-US" sz="2800" dirty="0" smtClean="0">
                <a:latin typeface="+mn-lt"/>
              </a:rPr>
              <a:t>The picture on the bottom is the HBP.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latin typeface="+mn-lt"/>
              </a:rPr>
              <a:t>The Sugar Water Test is used as a </a:t>
            </a:r>
            <a:r>
              <a:rPr lang="en-US" altLang="en-US" u="sng" dirty="0" smtClean="0">
                <a:latin typeface="+mn-lt"/>
              </a:rPr>
              <a:t>screening</a:t>
            </a:r>
            <a:r>
              <a:rPr lang="en-US" altLang="en-US" dirty="0" smtClean="0">
                <a:latin typeface="+mn-lt"/>
              </a:rPr>
              <a:t> procedure when the diagnosis of Paroxysmal Nocturnal Hemoglobinuria is suspected. 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6. </a:t>
            </a:r>
            <a:r>
              <a:rPr lang="en-US" altLang="en-US" b="1" dirty="0" smtClean="0">
                <a:latin typeface="+mj-lt"/>
              </a:rPr>
              <a:t>Sugar </a:t>
            </a:r>
            <a:r>
              <a:rPr lang="en-US" altLang="en-US" b="1" dirty="0" smtClean="0">
                <a:latin typeface="+mj-lt"/>
              </a:rPr>
              <a:t>Water Test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latin typeface="+mn-lt"/>
              </a:rPr>
              <a:t>The diagnosis of PNH is dependent upon a positive Ham’s test.  </a:t>
            </a:r>
          </a:p>
          <a:p>
            <a:r>
              <a:rPr lang="en-US" altLang="en-US" dirty="0" smtClean="0">
                <a:latin typeface="+mn-lt"/>
              </a:rPr>
              <a:t>This is the confirmatory test.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7.  Ham’s Test </a:t>
            </a:r>
            <a:r>
              <a:rPr lang="en-US" altLang="en-US" sz="3600" b="1" dirty="0" smtClean="0">
                <a:latin typeface="+mj-lt"/>
              </a:rPr>
              <a:t>(acidified serum test)</a:t>
            </a:r>
            <a:endParaRPr lang="en-US" altLang="en-US" b="1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 smtClean="0">
                <a:latin typeface="+mn-lt"/>
              </a:rPr>
              <a:t>This is a test for the presence of Hgb F.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 smtClean="0">
                <a:latin typeface="+mn-lt"/>
              </a:rPr>
              <a:t>Normal Hgb A is eluted by the acid and the RBC’s appear as ghost cells.  Hgb F resists the acid and stain pink.</a:t>
            </a:r>
          </a:p>
          <a:p>
            <a:pPr>
              <a:buFont typeface="Monotype Sorts" pitchFamily="2" charset="2"/>
              <a:buNone/>
            </a:pPr>
            <a:endParaRPr lang="en-US" altLang="en-US" dirty="0" smtClean="0">
              <a:latin typeface="+mn-lt"/>
            </a:endParaRPr>
          </a:p>
          <a:p>
            <a:pPr>
              <a:buFont typeface="Monotype Sorts" pitchFamily="2" charset="2"/>
              <a:buNone/>
            </a:pPr>
            <a:r>
              <a:rPr lang="en-US" altLang="en-US" dirty="0" smtClean="0">
                <a:latin typeface="+mn-lt"/>
              </a:rPr>
              <a:t>Inc. Hgb F: HPFH, Sickle Cell, thalassemia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 dirty="0" smtClean="0">
                <a:latin typeface="+mj-lt"/>
              </a:rPr>
              <a:t>8.  Kleithaur-Betke or Acid Elution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b="1" dirty="0" err="1" smtClean="0">
                <a:latin typeface="+mj-lt"/>
              </a:rPr>
              <a:t>Kleithaur</a:t>
            </a:r>
            <a:r>
              <a:rPr lang="en-US" altLang="en-US" sz="3600" b="1" dirty="0" smtClean="0">
                <a:latin typeface="+mj-lt"/>
              </a:rPr>
              <a:t> </a:t>
            </a:r>
            <a:r>
              <a:rPr lang="en-US" altLang="en-US" sz="3600" b="1" dirty="0" err="1" smtClean="0">
                <a:latin typeface="+mj-lt"/>
              </a:rPr>
              <a:t>Betke</a:t>
            </a:r>
            <a:endParaRPr lang="en-US" altLang="en-US" sz="3600" b="1" dirty="0" smtClean="0">
              <a:latin typeface="+mj-lt"/>
            </a:endParaRPr>
          </a:p>
        </p:txBody>
      </p:sp>
      <p:pic>
        <p:nvPicPr>
          <p:cNvPr id="29700" name="Picture 2" descr="http://tulane.edu/som/departments/pathology/images/heterogen9_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82" r="18482"/>
          <a:stretch>
            <a:fillRect/>
          </a:stretch>
        </p:blipFill>
        <p:spPr>
          <a:noFill/>
        </p:spPr>
      </p:pic>
      <p:sp>
        <p:nvSpPr>
          <p:cNvPr id="29699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400" dirty="0" smtClean="0">
                <a:latin typeface="+mn-lt"/>
              </a:rPr>
              <a:t>The pale pink cells are the normal RBC’s.</a:t>
            </a:r>
          </a:p>
          <a:p>
            <a:r>
              <a:rPr lang="en-US" altLang="en-US" sz="2400" dirty="0" smtClean="0">
                <a:latin typeface="+mn-lt"/>
              </a:rPr>
              <a:t>The dark pink cells are the ones containing fetal hemoglobin.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latin typeface="+mn-lt"/>
              </a:rPr>
              <a:t>1.  </a:t>
            </a:r>
            <a:r>
              <a:rPr lang="en-US" altLang="en-US" u="sng" dirty="0" smtClean="0">
                <a:latin typeface="+mn-lt"/>
              </a:rPr>
              <a:t>Wright’s or Wright-Giemsa </a:t>
            </a:r>
            <a:r>
              <a:rPr lang="en-US" altLang="en-US" u="sng" dirty="0" smtClean="0">
                <a:latin typeface="+mn-lt"/>
              </a:rPr>
              <a:t>Stain</a:t>
            </a:r>
          </a:p>
          <a:p>
            <a:r>
              <a:rPr lang="en-US" altLang="en-US" dirty="0" smtClean="0">
                <a:latin typeface="+mn-lt"/>
              </a:rPr>
              <a:t>Used for peripheral blood smears</a:t>
            </a:r>
          </a:p>
          <a:p>
            <a:r>
              <a:rPr lang="en-US" altLang="en-US" dirty="0" smtClean="0">
                <a:latin typeface="+mn-lt"/>
              </a:rPr>
              <a:t>2.  </a:t>
            </a:r>
            <a:r>
              <a:rPr lang="en-US" altLang="en-US" u="sng" dirty="0" smtClean="0">
                <a:latin typeface="+mn-lt"/>
              </a:rPr>
              <a:t>Prussian Blue</a:t>
            </a:r>
          </a:p>
          <a:p>
            <a:r>
              <a:rPr lang="en-US" altLang="en-US" dirty="0" smtClean="0">
                <a:latin typeface="+mn-lt"/>
              </a:rPr>
              <a:t>Iron stain</a:t>
            </a:r>
          </a:p>
          <a:p>
            <a:r>
              <a:rPr lang="en-US" altLang="en-US" dirty="0" smtClean="0">
                <a:latin typeface="+mn-lt"/>
              </a:rPr>
              <a:t>3.  </a:t>
            </a:r>
            <a:r>
              <a:rPr lang="en-US" altLang="en-US" u="sng" dirty="0" smtClean="0">
                <a:latin typeface="+mn-lt"/>
              </a:rPr>
              <a:t>New Methylene Blue</a:t>
            </a:r>
          </a:p>
          <a:p>
            <a:r>
              <a:rPr lang="en-US" altLang="en-US" dirty="0" smtClean="0">
                <a:latin typeface="+mn-lt"/>
              </a:rPr>
              <a:t>Used for manual reticulocytes and </a:t>
            </a:r>
            <a:r>
              <a:rPr lang="en-US" altLang="en-US" dirty="0" smtClean="0">
                <a:latin typeface="+mn-lt"/>
              </a:rPr>
              <a:t>Heinz </a:t>
            </a:r>
            <a:r>
              <a:rPr lang="en-US" altLang="en-US" dirty="0" smtClean="0">
                <a:latin typeface="+mn-lt"/>
              </a:rPr>
              <a:t>bodies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B.  Cytochemistry for RBC’s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>
                <a:latin typeface="+mn-lt"/>
              </a:rPr>
              <a:t>1. </a:t>
            </a:r>
            <a:r>
              <a:rPr lang="en-US" altLang="en-US" u="sng" dirty="0" smtClean="0">
                <a:latin typeface="+mn-lt"/>
              </a:rPr>
              <a:t>Erythrocyte Sedimentation Rate</a:t>
            </a:r>
            <a:r>
              <a:rPr lang="en-US" altLang="en-US" dirty="0" smtClean="0">
                <a:latin typeface="+mn-lt"/>
              </a:rPr>
              <a:t> </a:t>
            </a:r>
            <a:r>
              <a:rPr lang="en-US" altLang="en-US" u="sng" dirty="0" smtClean="0">
                <a:latin typeface="+mn-lt"/>
              </a:rPr>
              <a:t>(ESR)</a:t>
            </a:r>
            <a:r>
              <a:rPr lang="en-US" altLang="en-US" dirty="0" smtClean="0">
                <a:latin typeface="+mn-lt"/>
              </a:rPr>
              <a:t> measures the rate of settling of RBC’s in anticoagulated plasma. </a:t>
            </a:r>
          </a:p>
          <a:p>
            <a:pPr>
              <a:buFont typeface="Monotype Sorts" pitchFamily="2" charset="2"/>
              <a:buNone/>
            </a:pPr>
            <a:endParaRPr lang="en-US" altLang="en-US" dirty="0" smtClean="0">
              <a:latin typeface="+mn-lt"/>
            </a:endParaRPr>
          </a:p>
          <a:p>
            <a:r>
              <a:rPr lang="en-US" altLang="en-US" dirty="0" smtClean="0">
                <a:latin typeface="+mn-lt"/>
              </a:rPr>
              <a:t>This is a non-specific indicator of inflammation. </a:t>
            </a:r>
          </a:p>
          <a:p>
            <a:endParaRPr lang="en-US" altLang="en-US" dirty="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A. Basic tests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173163" y="1447800"/>
            <a:ext cx="7772400" cy="4648200"/>
          </a:xfrm>
        </p:spPr>
        <p:txBody>
          <a:bodyPr/>
          <a:lstStyle/>
          <a:p>
            <a:r>
              <a:rPr lang="en-US" altLang="en-US" sz="2400" dirty="0" smtClean="0">
                <a:latin typeface="+mn-lt"/>
              </a:rPr>
              <a:t>ESR depends on several factors:</a:t>
            </a:r>
          </a:p>
          <a:p>
            <a:r>
              <a:rPr lang="en-US" altLang="en-US" sz="2000" dirty="0" smtClean="0">
                <a:latin typeface="+mn-lt"/>
              </a:rPr>
              <a:t>1. </a:t>
            </a:r>
            <a:r>
              <a:rPr lang="en-US" altLang="en-US" sz="2000" u="sng" dirty="0" smtClean="0">
                <a:latin typeface="+mn-lt"/>
              </a:rPr>
              <a:t>RBC properties </a:t>
            </a:r>
          </a:p>
          <a:p>
            <a:r>
              <a:rPr lang="en-US" altLang="en-US" sz="2000" dirty="0" smtClean="0">
                <a:latin typeface="+mn-lt"/>
              </a:rPr>
              <a:t>Changes in the size and shape of the RBC’s will interfere with their ability to form </a:t>
            </a:r>
            <a:r>
              <a:rPr lang="en-US" altLang="en-US" sz="2000" dirty="0" err="1" smtClean="0">
                <a:latin typeface="+mn-lt"/>
              </a:rPr>
              <a:t>rouleaux</a:t>
            </a:r>
            <a:r>
              <a:rPr lang="en-US" altLang="en-US" sz="2000" dirty="0" smtClean="0">
                <a:latin typeface="+mn-lt"/>
              </a:rPr>
              <a:t>, therefore slowing down the ESR. (sickles, </a:t>
            </a:r>
            <a:r>
              <a:rPr lang="en-US" altLang="en-US" sz="2000" dirty="0" err="1" smtClean="0">
                <a:latin typeface="+mn-lt"/>
              </a:rPr>
              <a:t>spheros</a:t>
            </a:r>
            <a:r>
              <a:rPr lang="en-US" altLang="en-US" sz="2000" dirty="0" smtClean="0">
                <a:latin typeface="+mn-lt"/>
              </a:rPr>
              <a:t>, </a:t>
            </a:r>
            <a:r>
              <a:rPr lang="en-US" altLang="en-US" sz="2000" dirty="0" err="1" smtClean="0">
                <a:latin typeface="+mn-lt"/>
              </a:rPr>
              <a:t>acantho</a:t>
            </a:r>
            <a:r>
              <a:rPr lang="en-US" altLang="en-US" sz="2000" dirty="0" smtClean="0">
                <a:latin typeface="+mn-lt"/>
              </a:rPr>
              <a:t>)</a:t>
            </a:r>
          </a:p>
          <a:p>
            <a:r>
              <a:rPr lang="en-US" altLang="en-US" sz="2000" dirty="0" smtClean="0">
                <a:latin typeface="+mn-lt"/>
              </a:rPr>
              <a:t>2.  </a:t>
            </a:r>
            <a:r>
              <a:rPr lang="en-US" altLang="en-US" sz="2000" u="sng" dirty="0" smtClean="0">
                <a:latin typeface="+mn-lt"/>
              </a:rPr>
              <a:t>Plasma properties  </a:t>
            </a:r>
          </a:p>
          <a:p>
            <a:r>
              <a:rPr lang="en-US" altLang="en-US" sz="2000" dirty="0" smtClean="0">
                <a:latin typeface="+mn-lt"/>
              </a:rPr>
              <a:t>Increasing amounts of </a:t>
            </a:r>
            <a:r>
              <a:rPr lang="en-US" altLang="en-US" sz="2000" dirty="0" err="1" smtClean="0">
                <a:latin typeface="+mn-lt"/>
              </a:rPr>
              <a:t>macroglobulins</a:t>
            </a:r>
            <a:r>
              <a:rPr lang="en-US" altLang="en-US" sz="2000" dirty="0" smtClean="0">
                <a:latin typeface="+mn-lt"/>
              </a:rPr>
              <a:t> such as fibrinogen and </a:t>
            </a:r>
            <a:r>
              <a:rPr lang="en-US" altLang="en-US" sz="2000" dirty="0" err="1" smtClean="0">
                <a:latin typeface="+mn-lt"/>
              </a:rPr>
              <a:t>gammaglobulins</a:t>
            </a:r>
            <a:r>
              <a:rPr lang="en-US" altLang="en-US" sz="2000" dirty="0" smtClean="0">
                <a:latin typeface="+mn-lt"/>
              </a:rPr>
              <a:t> weaken the zeta potential between the RBC’s so that they </a:t>
            </a:r>
            <a:r>
              <a:rPr lang="en-US" altLang="en-US" sz="2000" dirty="0" err="1" smtClean="0">
                <a:latin typeface="+mn-lt"/>
              </a:rPr>
              <a:t>rouleaux</a:t>
            </a:r>
            <a:r>
              <a:rPr lang="en-US" altLang="en-US" sz="2000" dirty="0" smtClean="0">
                <a:latin typeface="+mn-lt"/>
              </a:rPr>
              <a:t> and settle quickly.</a:t>
            </a:r>
          </a:p>
          <a:p>
            <a:r>
              <a:rPr lang="en-US" altLang="en-US" sz="2000" dirty="0" smtClean="0">
                <a:latin typeface="+mn-lt"/>
              </a:rPr>
              <a:t>3.  </a:t>
            </a:r>
            <a:r>
              <a:rPr lang="en-US" altLang="en-US" sz="2000" u="sng" dirty="0" smtClean="0">
                <a:latin typeface="+mn-lt"/>
              </a:rPr>
              <a:t>Mechanical or technical factors.  </a:t>
            </a:r>
            <a:r>
              <a:rPr lang="en-US" altLang="en-US" sz="2000" dirty="0" smtClean="0">
                <a:latin typeface="+mn-lt"/>
              </a:rPr>
              <a:t>Sources of error include improperly drawn tubes, improperly mixed samples, tubes in less than a vertical position, improper timing, and age of specimen.</a:t>
            </a:r>
          </a:p>
          <a:p>
            <a:endParaRPr lang="en-US" altLang="en-US" sz="2000" dirty="0" smtClean="0"/>
          </a:p>
          <a:p>
            <a:pPr>
              <a:buFont typeface="Monotype Sorts" pitchFamily="2" charset="2"/>
              <a:buNone/>
            </a:pPr>
            <a:endParaRPr lang="en-US" altLang="en-US" sz="2000" dirty="0" smtClean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ESR, continued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+mn-lt"/>
              </a:rPr>
              <a:t>Blood must be diluted with </a:t>
            </a:r>
            <a:r>
              <a:rPr lang="en-US" altLang="en-US" sz="2800" dirty="0" err="1" smtClean="0">
                <a:latin typeface="+mn-lt"/>
              </a:rPr>
              <a:t>trisodium</a:t>
            </a:r>
            <a:r>
              <a:rPr lang="en-US" altLang="en-US" sz="2800" dirty="0" smtClean="0">
                <a:latin typeface="+mn-lt"/>
              </a:rPr>
              <a:t> citrate prior to testing if EDTA is the anticoagulant.  Test needs to be performed within 4 hours of collection; within 6 hours if specimen is refrigerated.  Fill Westergren tube to 0 mark, approx. 1 ml of blood.  Place in rack in vertical position, making sure to avoid direct sunlight, drafts, and vibrations. 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 dirty="0" smtClean="0">
                <a:latin typeface="+mj-lt"/>
              </a:rPr>
              <a:t>Measuring the ESR: Westergren Method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>
                <a:latin typeface="+mn-lt"/>
              </a:rPr>
              <a:t>At exactly 1 hour, read the number at the top of the packed red cells.</a:t>
            </a:r>
          </a:p>
          <a:p>
            <a:r>
              <a:rPr lang="en-US" altLang="en-US" sz="2800" u="sng" dirty="0" smtClean="0">
                <a:latin typeface="+mn-lt"/>
              </a:rPr>
              <a:t>Advantages:</a:t>
            </a:r>
            <a:r>
              <a:rPr lang="en-US" altLang="en-US" sz="2800" dirty="0" smtClean="0">
                <a:latin typeface="+mn-lt"/>
              </a:rPr>
              <a:t>  most sensitive method</a:t>
            </a:r>
          </a:p>
          <a:p>
            <a:r>
              <a:rPr lang="en-US" altLang="en-US" sz="2800" u="sng" dirty="0" smtClean="0">
                <a:latin typeface="+mn-lt"/>
              </a:rPr>
              <a:t>Disadvantages:</a:t>
            </a:r>
            <a:r>
              <a:rPr lang="en-US" altLang="en-US" sz="2800" dirty="0" smtClean="0">
                <a:latin typeface="+mn-lt"/>
              </a:rPr>
              <a:t>  source of error involved when making the dilution with </a:t>
            </a:r>
            <a:r>
              <a:rPr lang="en-US" altLang="en-US" sz="2800" dirty="0" err="1" smtClean="0">
                <a:latin typeface="+mn-lt"/>
              </a:rPr>
              <a:t>trisodium</a:t>
            </a:r>
            <a:r>
              <a:rPr lang="en-US" altLang="en-US" sz="2800" dirty="0" smtClean="0">
                <a:latin typeface="+mn-lt"/>
              </a:rPr>
              <a:t> citrate</a:t>
            </a:r>
          </a:p>
          <a:p>
            <a:r>
              <a:rPr lang="en-US" altLang="en-US" sz="2800" dirty="0" smtClean="0">
                <a:latin typeface="+mn-lt"/>
              </a:rPr>
              <a:t>Normal range: Men 0-15 mm/</a:t>
            </a:r>
            <a:r>
              <a:rPr lang="en-US" altLang="en-US" sz="2800" dirty="0" err="1" smtClean="0">
                <a:latin typeface="+mn-lt"/>
              </a:rPr>
              <a:t>hr</a:t>
            </a:r>
            <a:r>
              <a:rPr lang="en-US" altLang="en-US" sz="2800" dirty="0" smtClean="0">
                <a:latin typeface="+mn-lt"/>
              </a:rPr>
              <a:t>, women 0-20 mm/</a:t>
            </a:r>
            <a:r>
              <a:rPr lang="en-US" altLang="en-US" sz="2800" dirty="0" err="1" smtClean="0">
                <a:latin typeface="+mn-lt"/>
              </a:rPr>
              <a:t>hr</a:t>
            </a:r>
            <a:endParaRPr lang="en-US" altLang="en-US" sz="2800" dirty="0" smtClean="0">
              <a:latin typeface="+mn-lt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Westergren Method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 b="1" dirty="0" smtClean="0">
                <a:latin typeface="+mj-lt"/>
              </a:rPr>
              <a:t>ESR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1997075" y="2776538"/>
          <a:ext cx="2162175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lip" r:id="rId3" imgW="2161905" imgH="2523810" progId="MS_ClipArt_Gallery.2">
                  <p:embed/>
                </p:oleObj>
              </mc:Choice>
              <mc:Fallback>
                <p:oleObj name="Clip" r:id="rId3" imgW="2161905" imgH="252381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075" y="2776538"/>
                        <a:ext cx="2162175" cy="2524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altLang="en-US" sz="2800" u="sng" dirty="0" smtClean="0">
                <a:latin typeface="+mn-lt"/>
              </a:rPr>
              <a:t>Increased ESR:</a:t>
            </a:r>
            <a:endParaRPr lang="en-US" altLang="en-US" sz="2800" dirty="0" smtClean="0">
              <a:latin typeface="+mn-lt"/>
            </a:endParaRPr>
          </a:p>
          <a:p>
            <a:r>
              <a:rPr lang="en-US" altLang="en-US" sz="2800" dirty="0" smtClean="0">
                <a:latin typeface="+mn-lt"/>
              </a:rPr>
              <a:t>infections, tuberculosis, multiple </a:t>
            </a:r>
            <a:r>
              <a:rPr lang="en-US" altLang="en-US" sz="2800" dirty="0" smtClean="0">
                <a:latin typeface="+mn-lt"/>
              </a:rPr>
              <a:t>myeloma.</a:t>
            </a:r>
            <a:endParaRPr lang="en-US" altLang="en-US" sz="2800" dirty="0" smtClean="0">
              <a:latin typeface="+mn-lt"/>
            </a:endParaRPr>
          </a:p>
          <a:p>
            <a:endParaRPr lang="en-US" altLang="en-US" sz="2800" dirty="0" smtClean="0">
              <a:latin typeface="+mn-lt"/>
            </a:endParaRPr>
          </a:p>
          <a:p>
            <a:r>
              <a:rPr lang="en-US" altLang="en-US" sz="2800" u="sng" dirty="0" smtClean="0">
                <a:latin typeface="+mn-lt"/>
              </a:rPr>
              <a:t>Decreased ESR:</a:t>
            </a:r>
            <a:endParaRPr lang="en-US" altLang="en-US" sz="2800" dirty="0" smtClean="0">
              <a:latin typeface="+mn-lt"/>
            </a:endParaRPr>
          </a:p>
          <a:p>
            <a:r>
              <a:rPr lang="en-US" altLang="en-US" sz="2800" dirty="0" smtClean="0">
                <a:latin typeface="+mn-lt"/>
              </a:rPr>
              <a:t>sickle cell anemia, h. </a:t>
            </a:r>
            <a:r>
              <a:rPr lang="en-US" altLang="en-US" sz="2800" dirty="0" smtClean="0">
                <a:latin typeface="+mn-lt"/>
              </a:rPr>
              <a:t>spherocytosis.</a:t>
            </a:r>
            <a:endParaRPr lang="en-US" altLang="en-US" sz="28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5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>
                <a:latin typeface="+mn-lt"/>
              </a:rPr>
              <a:t>The hematocrit (packed cell volume) is the ratio of the volume of erythrocytes to that of whole blood and is expressed as a percent.  The instrument HCT is a calculation of the RBC number and the RBC size or MCV.</a:t>
            </a:r>
          </a:p>
          <a:p>
            <a:endParaRPr lang="en-US" altLang="en-US" sz="2800" dirty="0" smtClean="0">
              <a:latin typeface="+mn-lt"/>
            </a:endParaRPr>
          </a:p>
          <a:p>
            <a:r>
              <a:rPr lang="en-US" altLang="en-US" sz="2800" dirty="0" smtClean="0">
                <a:latin typeface="+mn-lt"/>
              </a:rPr>
              <a:t>Remember:  HCT = RBC x MCV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2.  Hematocrit (HCT)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altLang="en-US" sz="2800" dirty="0" smtClean="0">
                <a:latin typeface="+mn-lt"/>
              </a:rPr>
              <a:t>A manual hematocrit is determined by centrifuging an EDTA blood sample under standardized conditions of speed of the centrifuge and the time the sample is spun.  </a:t>
            </a:r>
          </a:p>
          <a:p>
            <a:r>
              <a:rPr lang="en-US" altLang="en-US" sz="2800" dirty="0" smtClean="0">
                <a:latin typeface="+mn-lt"/>
              </a:rPr>
              <a:t>To perform a manual HCT, fill 2 </a:t>
            </a:r>
            <a:r>
              <a:rPr lang="en-US" altLang="en-US" sz="2800" dirty="0" err="1" smtClean="0">
                <a:latin typeface="+mn-lt"/>
              </a:rPr>
              <a:t>microhematocrit</a:t>
            </a:r>
            <a:r>
              <a:rPr lang="en-US" altLang="en-US" sz="2800" dirty="0" smtClean="0">
                <a:latin typeface="+mn-lt"/>
              </a:rPr>
              <a:t> tubes with well mixed EDTA blood to approx. 3/4 full.  Seal one end of the tube and let sit 15 seconds.  Place both tubes in the centrifuge for 5 min at 10,000 rpm.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>
                <a:latin typeface="+mj-lt"/>
              </a:rPr>
              <a:t>Hematocrit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dTheme_PPT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icrosoft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dTheme_PPTX" id="{F43E6FB1-23EE-48C8-B9D9-EDCB1276959C}" vid="{F9AA2A43-501F-446C-9578-B79408D46BC3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RedTheme_PPTX</Template>
  <TotalTime>451</TotalTime>
  <Words>1408</Words>
  <Application>Microsoft Office PowerPoint</Application>
  <PresentationFormat>On-screen Show (4:3)</PresentationFormat>
  <Paragraphs>112</Paragraphs>
  <Slides>28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Times New Roman</vt:lpstr>
      <vt:lpstr>Arial</vt:lpstr>
      <vt:lpstr>Monotype Sorts</vt:lpstr>
      <vt:lpstr>Calibri</vt:lpstr>
      <vt:lpstr>RedTheme_PPTX</vt:lpstr>
      <vt:lpstr>1_Office Theme</vt:lpstr>
      <vt:lpstr>Microsoft Clip Gallery</vt:lpstr>
      <vt:lpstr>PowerPoint Presentation</vt:lpstr>
      <vt:lpstr>Basic Tests</vt:lpstr>
      <vt:lpstr>A. Basic tests</vt:lpstr>
      <vt:lpstr>ESR, continued</vt:lpstr>
      <vt:lpstr>Measuring the ESR: Westergren Method</vt:lpstr>
      <vt:lpstr>Westergren Method</vt:lpstr>
      <vt:lpstr>ESR</vt:lpstr>
      <vt:lpstr>2.  Hematocrit (HCT)</vt:lpstr>
      <vt:lpstr>Hematocrit</vt:lpstr>
      <vt:lpstr>Hematocrit</vt:lpstr>
      <vt:lpstr>Hematocrit</vt:lpstr>
      <vt:lpstr>3.  Osmotic Fragility (no longer performed)</vt:lpstr>
      <vt:lpstr>Osmotic Fragility</vt:lpstr>
      <vt:lpstr>4.  Sickle Cell Solubility Test</vt:lpstr>
      <vt:lpstr>Sickle Solubility Test</vt:lpstr>
      <vt:lpstr>Sickle Solubility Test</vt:lpstr>
      <vt:lpstr>Sickle Solubility Test</vt:lpstr>
      <vt:lpstr>Sickle Solubility Test</vt:lpstr>
      <vt:lpstr>5. Heinz Body Prep</vt:lpstr>
      <vt:lpstr>Heinz Body Prep</vt:lpstr>
      <vt:lpstr>Heinz Body Prep</vt:lpstr>
      <vt:lpstr>Heinz Bodies</vt:lpstr>
      <vt:lpstr>Heinz Body Prep</vt:lpstr>
      <vt:lpstr>6. Sugar Water Test</vt:lpstr>
      <vt:lpstr>7.  Ham’s Test (acidified serum test)</vt:lpstr>
      <vt:lpstr>8.  Kleithaur-Betke or Acid Elution</vt:lpstr>
      <vt:lpstr>Kleithaur Betke</vt:lpstr>
      <vt:lpstr>B.  Cytochemistry for RBC’s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ERYTHROCYTES</dc:title>
  <dc:creator>WHC</dc:creator>
  <cp:lastModifiedBy>Tyler Thomas</cp:lastModifiedBy>
  <cp:revision>20</cp:revision>
  <dcterms:created xsi:type="dcterms:W3CDTF">2004-10-13T18:46:08Z</dcterms:created>
  <dcterms:modified xsi:type="dcterms:W3CDTF">2024-03-11T17:47:06Z</dcterms:modified>
</cp:coreProperties>
</file>