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2" r:id="rId2"/>
    <p:sldMasterId id="2147483687" r:id="rId3"/>
  </p:sldMasterIdLst>
  <p:notesMasterIdLst>
    <p:notesMasterId r:id="rId69"/>
  </p:notesMasterIdLst>
  <p:sldIdLst>
    <p:sldId id="32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1pPr>
    <a:lvl2pPr marL="457200" algn="l" rtl="0" fontAlgn="base">
      <a:spcBef>
        <a:spcPct val="0"/>
      </a:spcBef>
      <a:spcAft>
        <a:spcPct val="0"/>
      </a:spcAft>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2pPr>
    <a:lvl3pPr marL="914400" algn="l" rtl="0" fontAlgn="base">
      <a:spcBef>
        <a:spcPct val="0"/>
      </a:spcBef>
      <a:spcAft>
        <a:spcPct val="0"/>
      </a:spcAft>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3pPr>
    <a:lvl4pPr marL="1371600" algn="l" rtl="0" fontAlgn="base">
      <a:spcBef>
        <a:spcPct val="0"/>
      </a:spcBef>
      <a:spcAft>
        <a:spcPct val="0"/>
      </a:spcAft>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4pPr>
    <a:lvl5pPr marL="1828800" algn="l" rtl="0" fontAlgn="base">
      <a:spcBef>
        <a:spcPct val="0"/>
      </a:spcBef>
      <a:spcAft>
        <a:spcPct val="0"/>
      </a:spcAft>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5pPr>
    <a:lvl6pPr marL="2286000" algn="l" defTabSz="914400" rtl="0" eaLnBrk="1" latinLnBrk="0" hangingPunct="1">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6pPr>
    <a:lvl7pPr marL="2743200" algn="l" defTabSz="914400" rtl="0" eaLnBrk="1" latinLnBrk="0" hangingPunct="1">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7pPr>
    <a:lvl8pPr marL="3200400" algn="l" defTabSz="914400" rtl="0" eaLnBrk="1" latinLnBrk="0" hangingPunct="1">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8pPr>
    <a:lvl9pPr marL="3657600" algn="l" defTabSz="914400" rtl="0" eaLnBrk="1" latinLnBrk="0" hangingPunct="1">
      <a:defRPr sz="2400" kern="1200">
        <a:solidFill>
          <a:srgbClr val="000000"/>
        </a:solidFill>
        <a:latin typeface="Times New Roman" panose="02020603050405020304" pitchFamily="18" charset="0"/>
        <a:ea typeface="+mn-ea"/>
        <a:cs typeface="ヒラギノ明朝 ProN W3" charset="0"/>
        <a:sym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8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Ro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3E00DEF-4B0D-46A6-86D2-3860CDD14BD8}" type="slidenum">
              <a:rPr lang="en-US" altLang="en-US" sz="1200" smtClean="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1689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6"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spcBef>
                <a:spcPts val="450"/>
              </a:spcBef>
            </a:pPr>
            <a:r>
              <a:rPr lang="en-US" altLang="en-US">
                <a:solidFill>
                  <a:srgbClr val="000000"/>
                </a:solidFill>
                <a:latin typeface="Times New Roman Bold" panose="02020803070505020304" pitchFamily="18" charset="0"/>
                <a:cs typeface="Times New Roman Bold" panose="02020803070505020304" pitchFamily="18" charset="0"/>
                <a:sym typeface="Times New Roman Bold" panose="02020803070505020304" pitchFamily="18" charset="0"/>
              </a:rPr>
              <a:t>Advances in applied microbiology /</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 By Wayne W. Umbreit, Allen I. Laskin, Joan W. Bennett, Geoffrey M. Gadd </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Pgs 333-334</a:t>
            </a:r>
          </a:p>
          <a:p>
            <a:pPr marL="39688">
              <a:spcBef>
                <a:spcPts val="450"/>
              </a:spcBef>
            </a:pPr>
            <a:endParaRPr lang="en-US" altLang="en-US">
              <a:solidFill>
                <a:srgbClr val="000000"/>
              </a:solidFill>
              <a:cs typeface="Times New Roman" panose="02020603050405020304" pitchFamily="18" charset="0"/>
              <a:sym typeface="Times New Roman" panose="02020603050405020304" pitchFamily="18" charset="0"/>
            </a:endParaRP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Fracastorius:</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In 1546 he proposed that epidemic diseases are caused by transferable tiny particles or "spores" that could transmit infection by direct or indirect contact or even without contact over long distances. In his writing, the "spores" of disease may refer to chemicals rather than to any living entities.</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"I call fomites [from the Latin fomes, meaning "tinder"] such things as clothes, linen, etc., which although not themselves corrupt, can nevertheless foster the essential seeds of the contagion and thus cause infection."[1]</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His theory remained influential for nearly three centuries, before being displaced by germ theory.[2]</a:t>
            </a:r>
          </a:p>
          <a:p>
            <a:pPr marL="39688">
              <a:spcBef>
                <a:spcPts val="450"/>
              </a:spcBef>
            </a:pPr>
            <a:endParaRPr lang="en-US" altLang="en-US">
              <a:solidFill>
                <a:srgbClr val="000000"/>
              </a:solidFill>
              <a:cs typeface="Times New Roman" panose="02020603050405020304" pitchFamily="18" charset="0"/>
              <a:sym typeface="Times New Roman" panose="02020603050405020304" pitchFamily="18" charset="0"/>
            </a:endParaRP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Leeuwenhoek is credited with being the first to see microbes with his primitive microscopes</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Kircher, a Jesuit priest, described “worms” invisible to the human eye abounded with innumberable multitude in a mixture of vinegar and milk—could have been first description of bacteria, but he didn’t draw pictures, and he was a strong believer in spontaneous generation.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4"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To disprove Spontaneous generation, Francesco Redi did an experiment with three jars:</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1. jar with meatloaf, tightly sealed: no maggots</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2. jar with meatloaf covered with gauze: maggots on gauze</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3. jar with meatloaf uncovered: maggots in meat</a:t>
            </a:r>
          </a:p>
          <a:p>
            <a:pPr marL="39688">
              <a:spcBef>
                <a:spcPts val="450"/>
              </a:spcBef>
            </a:pPr>
            <a:endParaRPr lang="en-US" altLang="en-US">
              <a:solidFill>
                <a:srgbClr val="000000"/>
              </a:solidFill>
              <a:cs typeface="Times New Roman" panose="02020603050405020304" pitchFamily="18" charset="0"/>
              <a:sym typeface="Times New Roman" panose="02020603050405020304" pitchFamily="18" charset="0"/>
            </a:endParaRP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He exposed freshly boiled broth to air in vessels that contained a filter to stop all particles passing through to the growth medium: and even with no filter at all, with air being admitted via a long tortuous tube that would not pass dust particles. Nothing grew in the broths, therefore the living organisms that grew in such broths came from outside, as spores on dust, rather than being generated within the broth.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2"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To disprove Spontaneous generation, Francesco Redi did an experiment with three jars:</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1. jar with meatloaf, tightly sealed: no maggots</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2. jar with meatloaf covered with gauze: maggots on gauze</a:t>
            </a: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3. jar with meatloaf uncovered: maggots in meat</a:t>
            </a:r>
          </a:p>
          <a:p>
            <a:pPr marL="39688">
              <a:spcBef>
                <a:spcPts val="450"/>
              </a:spcBef>
            </a:pPr>
            <a:endParaRPr lang="en-US" altLang="en-US">
              <a:solidFill>
                <a:srgbClr val="000000"/>
              </a:solidFill>
              <a:cs typeface="Times New Roman" panose="02020603050405020304" pitchFamily="18" charset="0"/>
              <a:sym typeface="Times New Roman" panose="02020603050405020304" pitchFamily="18" charset="0"/>
            </a:endParaRP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He exposed freshly boiled broth to air in vessels that contained a filter to stop all particles passing through to the growth medium: and even with no filter at all, with air being admitted via a long tortuous tube that would not pass dust particles. Nothing grew in the broths, therefore the living organisms that grew in such broths came from outside, as spores on dust, rather than being generated within the broth.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For centuries wine was produced and enjoyed with little thought for and no true understanding of its underlying science, wine evolved through "spontaneous generation," as far as anyone knew. French chemist Louis Pasteur, among many discoveries relating to his germ theory of diseases, first proposed and proved, in 1857, that wine is made by microscopic organisms, yeasts. This led to the discovery and development of different yeast types and properties and ultimately to better hygiene, less spoilage, and greater efficiency in wine production.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In the summer of 1880, he found a vaccine by chance. Chamberland had inoculated some chickens with chicken cholera germs from an old culture that had been around for some time. The chickens did not die. Pasteur asked Chamberland to repeat what he had done but with a fresh culture of chicken cholera germs. Pasteur reasoned that a new culture would provide more potent germs.</a:t>
            </a:r>
          </a:p>
          <a:p>
            <a:pPr marL="39688">
              <a:spcBef>
                <a:spcPts val="450"/>
              </a:spcBef>
            </a:pPr>
            <a:endParaRPr lang="en-US" altLang="en-US">
              <a:solidFill>
                <a:srgbClr val="000000"/>
              </a:solidFill>
              <a:cs typeface="Times New Roman" panose="02020603050405020304" pitchFamily="18" charset="0"/>
              <a:sym typeface="Times New Roman" panose="02020603050405020304" pitchFamily="18" charset="0"/>
            </a:endParaRP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Two groups of chickens were inoculated; one that had been given the old culture and one group that had not. Those chickens that had been given the old culture survived, those that had not died. The chickens that had been inoculated with the old culture had become immune to chicken cholera. Pasteur believed that their bodies had used the weaker strain of germ to form a defence against the more powerful germs in the fresher culture.</a:t>
            </a:r>
          </a:p>
          <a:p>
            <a:pPr marL="39688">
              <a:spcBef>
                <a:spcPts val="450"/>
              </a:spcBef>
            </a:pPr>
            <a:endParaRPr lang="en-US" altLang="en-US">
              <a:solidFill>
                <a:srgbClr val="000000"/>
              </a:solidFill>
              <a:cs typeface="Times New Roman" panose="02020603050405020304" pitchFamily="18" charset="0"/>
              <a:sym typeface="Times New Roman" panose="02020603050405020304" pitchFamily="18" charset="0"/>
            </a:endParaRPr>
          </a:p>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In April 1881, Pasteur announced that his team had found a way to weaken anthrax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8"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Robert Koch was the first scientist to devise a series of proofs used to verify the germ theory of disease.[1] Koch's Postulates were first used in 1875 to demonstrate anthrax was caused by the bacterium Bacillus anthrasis. These postulates are still used today to help determine if a newly discovered disease is caused by a microorganism.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6"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a:spcBef>
                <a:spcPts val="450"/>
              </a:spcBef>
            </a:pPr>
            <a:r>
              <a:rPr lang="en-US" altLang="en-US">
                <a:solidFill>
                  <a:srgbClr val="000000"/>
                </a:solidFill>
                <a:cs typeface="Times New Roman" panose="02020603050405020304" pitchFamily="18" charset="0"/>
                <a:sym typeface="Times New Roman" panose="02020603050405020304" pitchFamily="18" charset="0"/>
              </a:rPr>
              <a:t>Bacteria are killed, spores remain.  Spores germinate after several days and are then killed by subsequent heating.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CA66C85-F76C-49A6-9D9E-AFD11E925D47}" type="slidenum">
              <a:rPr lang="en-US" altLang="en-US"/>
              <a:pPr/>
              <a:t>‹#›</a:t>
            </a:fld>
            <a:endParaRPr lang="en-US" altLang="en-US"/>
          </a:p>
        </p:txBody>
      </p:sp>
    </p:spTree>
    <p:extLst>
      <p:ext uri="{BB962C8B-B14F-4D97-AF65-F5344CB8AC3E}">
        <p14:creationId xmlns:p14="http://schemas.microsoft.com/office/powerpoint/2010/main" val="47441282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9645677-5074-43CD-AAC3-368354FC2130}" type="slidenum">
              <a:rPr lang="en-US" altLang="en-US"/>
              <a:pPr/>
              <a:t>‹#›</a:t>
            </a:fld>
            <a:endParaRPr lang="en-US" altLang="en-US"/>
          </a:p>
        </p:txBody>
      </p:sp>
    </p:spTree>
    <p:extLst>
      <p:ext uri="{BB962C8B-B14F-4D97-AF65-F5344CB8AC3E}">
        <p14:creationId xmlns:p14="http://schemas.microsoft.com/office/powerpoint/2010/main" val="21886067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D42963E-4EAD-4473-8479-8F4F071B258D}" type="slidenum">
              <a:rPr lang="en-US" altLang="en-US"/>
              <a:pPr/>
              <a:t>‹#›</a:t>
            </a:fld>
            <a:endParaRPr lang="en-US" altLang="en-US"/>
          </a:p>
        </p:txBody>
      </p:sp>
    </p:spTree>
    <p:extLst>
      <p:ext uri="{BB962C8B-B14F-4D97-AF65-F5344CB8AC3E}">
        <p14:creationId xmlns:p14="http://schemas.microsoft.com/office/powerpoint/2010/main" val="12023381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71AFA7CB-0CCA-40BF-874D-A4EA91953FCF}"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326451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B23C9522-741B-492D-AD9C-ADC0D18E14E3}"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16100666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EB3BFB75-4190-4318-8ABA-198B4001950E}"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6770751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875493659"/>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fld id="{72B4C279-80A3-490F-AA5B-92F6F8CADB48}" type="slidenum">
              <a:rPr lang="en-US" altLang="en-US" smtClean="0"/>
              <a:pPr/>
              <a:t>‹#›</a:t>
            </a:fld>
            <a:endParaRPr lang="en-US" altLang="en-US"/>
          </a:p>
        </p:txBody>
      </p:sp>
      <p:sp>
        <p:nvSpPr>
          <p:cNvPr id="8"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23206116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fld id="{86726682-70BF-4599-8268-7D2212D5C424}" type="slidenum">
              <a:rPr lang="en-US" altLang="en-US" smtClean="0"/>
              <a:pPr/>
              <a:t>‹#›</a:t>
            </a:fld>
            <a:endParaRPr lang="en-US" altLang="en-US"/>
          </a:p>
        </p:txBody>
      </p:sp>
      <p:sp>
        <p:nvSpPr>
          <p:cNvPr id="9" name="Footer Placeholder 8"/>
          <p:cNvSpPr>
            <a:spLocks noGrp="1"/>
          </p:cNvSpPr>
          <p:nvPr>
            <p:ph type="ftr" sz="quarter" idx="14"/>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4111351998"/>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r>
              <a:t>Copyright © 2020 by Elsevier, Inc. All rights reserved.</a:t>
            </a:r>
          </a:p>
        </p:txBody>
      </p:sp>
    </p:spTree>
    <p:extLst>
      <p:ext uri="{BB962C8B-B14F-4D97-AF65-F5344CB8AC3E}">
        <p14:creationId xmlns:p14="http://schemas.microsoft.com/office/powerpoint/2010/main" val="31881914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420193084"/>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7F04CC6-F60C-4D39-A5FA-8ED937BD829C}" type="slidenum">
              <a:rPr lang="en-US" altLang="en-US"/>
              <a:pPr/>
              <a:t>‹#›</a:t>
            </a:fld>
            <a:endParaRPr lang="en-US" altLang="en-US"/>
          </a:p>
        </p:txBody>
      </p:sp>
    </p:spTree>
    <p:extLst>
      <p:ext uri="{BB962C8B-B14F-4D97-AF65-F5344CB8AC3E}">
        <p14:creationId xmlns:p14="http://schemas.microsoft.com/office/powerpoint/2010/main" val="1997721440"/>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3709387096"/>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587980770"/>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8"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516333111"/>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3"/>
          </p:nvPr>
        </p:nvSpPr>
        <p:spPr/>
        <p:txBody>
          <a:bodyPr/>
          <a:lstStyle>
            <a:lvl1pPr>
              <a:defRPr smtClean="0"/>
            </a:lvl1pPr>
          </a:lstStyle>
          <a:p>
            <a:pPr>
              <a:defRPr/>
            </a:pPr>
            <a:r>
              <a:t>Copyright © 2020 by Elsevier, Inc. All rights reserved.</a:t>
            </a:r>
          </a:p>
        </p:txBody>
      </p:sp>
      <p:sp>
        <p:nvSpPr>
          <p:cNvPr id="9" name="Slide Number Placeholder 2"/>
          <p:cNvSpPr>
            <a:spLocks noGrp="1"/>
          </p:cNvSpPr>
          <p:nvPr>
            <p:ph type="sldNum" sz="quarter" idx="14"/>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953006513"/>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t>Copyright © 2020 by Elsevier, Inc. All rights reserved.</a:t>
            </a:r>
          </a:p>
        </p:txBody>
      </p:sp>
      <p:sp>
        <p:nvSpPr>
          <p:cNvPr id="6"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056350585"/>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a:pPr>
                <a:defRPr/>
              </a:pPr>
              <a:t>11:07</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3537902479"/>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71AFA7CB-0CCA-40BF-874D-A4EA91953FCF}"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3107142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B23C9522-741B-492D-AD9C-ADC0D18E14E3}"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3046650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7"/>
          <p:cNvSpPr>
            <a:spLocks noGrp="1"/>
          </p:cNvSpPr>
          <p:nvPr>
            <p:ph type="sldNum" sz="quarter" idx="10"/>
          </p:nvPr>
        </p:nvSpPr>
        <p:spPr>
          <a:ln/>
        </p:spPr>
        <p:txBody>
          <a:bodyPr/>
          <a:lstStyle>
            <a:lvl1pPr>
              <a:defRPr/>
            </a:lvl1pPr>
          </a:lstStyle>
          <a:p>
            <a:fld id="{EB3BFB75-4190-4318-8ABA-198B4001950E}"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4115608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5"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152249841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fld id="{74ECE326-A166-4289-A7A6-31F288897487}" type="slidenum">
              <a:rPr lang="en-US" altLang="en-US"/>
              <a:pPr/>
              <a:t>‹#›</a:t>
            </a:fld>
            <a:endParaRPr lang="en-US" altLang="en-US"/>
          </a:p>
        </p:txBody>
      </p:sp>
    </p:spTree>
    <p:extLst>
      <p:ext uri="{BB962C8B-B14F-4D97-AF65-F5344CB8AC3E}">
        <p14:creationId xmlns:p14="http://schemas.microsoft.com/office/powerpoint/2010/main" val="873540815"/>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7"/>
          <p:cNvSpPr>
            <a:spLocks noGrp="1"/>
          </p:cNvSpPr>
          <p:nvPr>
            <p:ph type="sldNum" sz="quarter" idx="10"/>
          </p:nvPr>
        </p:nvSpPr>
        <p:spPr>
          <a:ln/>
        </p:spPr>
        <p:txBody>
          <a:bodyPr/>
          <a:lstStyle>
            <a:lvl1pPr>
              <a:defRPr/>
            </a:lvl1pPr>
          </a:lstStyle>
          <a:p>
            <a:fld id="{72B4C279-80A3-490F-AA5B-92F6F8CADB48}" type="slidenum">
              <a:rPr lang="en-US" altLang="en-US" smtClean="0"/>
              <a:pPr/>
              <a:t>‹#›</a:t>
            </a:fld>
            <a:endParaRPr lang="en-US" altLang="en-US"/>
          </a:p>
        </p:txBody>
      </p:sp>
      <p:sp>
        <p:nvSpPr>
          <p:cNvPr id="8"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3497875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7"/>
          <p:cNvSpPr>
            <a:spLocks noGrp="1"/>
          </p:cNvSpPr>
          <p:nvPr>
            <p:ph type="sldNum" sz="quarter" idx="13"/>
          </p:nvPr>
        </p:nvSpPr>
        <p:spPr>
          <a:ln/>
        </p:spPr>
        <p:txBody>
          <a:bodyPr/>
          <a:lstStyle>
            <a:lvl1pPr>
              <a:defRPr/>
            </a:lvl1pPr>
          </a:lstStyle>
          <a:p>
            <a:fld id="{86726682-70BF-4599-8268-7D2212D5C424}" type="slidenum">
              <a:rPr lang="en-US" altLang="en-US" smtClean="0"/>
              <a:pPr/>
              <a:t>‹#›</a:t>
            </a:fld>
            <a:endParaRPr lang="en-US" altLang="en-US"/>
          </a:p>
        </p:txBody>
      </p:sp>
      <p:sp>
        <p:nvSpPr>
          <p:cNvPr id="9" name="Footer Placeholder 8"/>
          <p:cNvSpPr>
            <a:spLocks noGrp="1"/>
          </p:cNvSpPr>
          <p:nvPr>
            <p:ph type="ftr" sz="quarter" idx="14"/>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125826037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p:cNvSpPr>
            <a:spLocks noGrp="1"/>
          </p:cNvSpPr>
          <p:nvPr>
            <p:ph type="sldNum" sz="quarter" idx="10"/>
          </p:nvPr>
        </p:nvSpPr>
        <p:spPr>
          <a:ln/>
        </p:spPr>
        <p:txBody>
          <a:bodyPr/>
          <a:lstStyle>
            <a:lvl1pPr>
              <a:defRPr/>
            </a:lvl1pPr>
          </a:lstStyle>
          <a:p>
            <a:fld id="{86726682-70BF-4599-8268-7D2212D5C424}" type="slidenum">
              <a:rPr lang="en-US" altLang="en-US" smtClean="0"/>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r>
              <a:rPr lang="en-US" smtClean="0"/>
              <a:t>Copyright © 2020 by Elsevier, Inc. All rights reserved.</a:t>
            </a:r>
            <a:endParaRPr lang="en-US"/>
          </a:p>
        </p:txBody>
      </p:sp>
    </p:spTree>
    <p:extLst>
      <p:ext uri="{BB962C8B-B14F-4D97-AF65-F5344CB8AC3E}">
        <p14:creationId xmlns:p14="http://schemas.microsoft.com/office/powerpoint/2010/main" val="320773279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143337348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15918260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5"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45845044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8"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72837773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3"/>
          </p:nvPr>
        </p:nvSpPr>
        <p:spPr/>
        <p:txBody>
          <a:bodyPr/>
          <a:lstStyle>
            <a:lvl1pPr>
              <a:defRPr smtClean="0"/>
            </a:lvl1pPr>
          </a:lstStyle>
          <a:p>
            <a:pPr>
              <a:defRPr/>
            </a:pPr>
            <a:r>
              <a:rPr lang="en-US" smtClean="0"/>
              <a:t>Copyright © 2020 by Elsevier, Inc. All rights reserved.</a:t>
            </a:r>
            <a:endParaRPr lang="en-US"/>
          </a:p>
        </p:txBody>
      </p:sp>
      <p:sp>
        <p:nvSpPr>
          <p:cNvPr id="9" name="Slide Number Placeholder 2"/>
          <p:cNvSpPr>
            <a:spLocks noGrp="1"/>
          </p:cNvSpPr>
          <p:nvPr>
            <p:ph type="sldNum" sz="quarter" idx="14"/>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04569148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smtClean="0"/>
            </a:lvl1pPr>
          </a:lstStyle>
          <a:p>
            <a:pPr>
              <a:defRPr/>
            </a:pPr>
            <a:r>
              <a:rPr lang="en-US" smtClean="0"/>
              <a:t>Copyright © 2020 by Elsevier, Inc. All rights reserved.</a:t>
            </a:r>
            <a:endParaRPr lang="en-US"/>
          </a:p>
        </p:txBody>
      </p:sp>
      <p:sp>
        <p:nvSpPr>
          <p:cNvPr id="6" name="Slide Number Placeholder 2"/>
          <p:cNvSpPr>
            <a:spLocks noGrp="1"/>
          </p:cNvSpPr>
          <p:nvPr>
            <p:ph type="sldNum" sz="quarter" idx="11"/>
          </p:nvPr>
        </p:nvSpPr>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28917953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391275"/>
            <a:ext cx="1905000" cy="457200"/>
          </a:xfrm>
        </p:spPr>
        <p:txBody>
          <a:bodyPr/>
          <a:lstStyle>
            <a:lvl1pPr>
              <a:defRPr/>
            </a:lvl1pPr>
          </a:lstStyle>
          <a:p>
            <a:pPr>
              <a:defRPr/>
            </a:pPr>
            <a:fld id="{7D75D628-BE52-4889-9771-C34955F2CD02}" type="datetime10">
              <a:rPr lang="en-US" smtClean="0"/>
              <a:pPr>
                <a:defRPr/>
              </a:pPr>
              <a:t>11:07</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239000" y="6400800"/>
            <a:ext cx="1905000" cy="457200"/>
          </a:xfrm>
        </p:spPr>
        <p:txBody>
          <a:bodyPr/>
          <a:lstStyle>
            <a:lvl1pPr>
              <a:defRPr/>
            </a:lvl1pPr>
          </a:lstStyle>
          <a:p>
            <a:fld id="{86726682-70BF-4599-8268-7D2212D5C424}" type="slidenum">
              <a:rPr lang="en-US" altLang="en-US" smtClean="0"/>
              <a:pPr/>
              <a:t>‹#›</a:t>
            </a:fld>
            <a:endParaRPr lang="en-US" altLang="en-US"/>
          </a:p>
        </p:txBody>
      </p:sp>
    </p:spTree>
    <p:extLst>
      <p:ext uri="{BB962C8B-B14F-4D97-AF65-F5344CB8AC3E}">
        <p14:creationId xmlns:p14="http://schemas.microsoft.com/office/powerpoint/2010/main" val="21602763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87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87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E397176-5C3E-4FA1-9722-E64B702DB32B}" type="slidenum">
              <a:rPr lang="en-US" altLang="en-US"/>
              <a:pPr/>
              <a:t>‹#›</a:t>
            </a:fld>
            <a:endParaRPr lang="en-US" altLang="en-US"/>
          </a:p>
        </p:txBody>
      </p:sp>
    </p:spTree>
    <p:extLst>
      <p:ext uri="{BB962C8B-B14F-4D97-AF65-F5344CB8AC3E}">
        <p14:creationId xmlns:p14="http://schemas.microsoft.com/office/powerpoint/2010/main" val="300287677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C9A10B8-4E8A-4F12-BAFC-C5EEDD2F29D9}" type="slidenum">
              <a:rPr lang="en-US" altLang="en-US"/>
              <a:pPr/>
              <a:t>‹#›</a:t>
            </a:fld>
            <a:endParaRPr lang="en-US" altLang="en-US"/>
          </a:p>
        </p:txBody>
      </p:sp>
    </p:spTree>
    <p:extLst>
      <p:ext uri="{BB962C8B-B14F-4D97-AF65-F5344CB8AC3E}">
        <p14:creationId xmlns:p14="http://schemas.microsoft.com/office/powerpoint/2010/main" val="22573900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BE17680-BB59-4278-9A30-98C1336DBBEF}" type="slidenum">
              <a:rPr lang="en-US" altLang="en-US"/>
              <a:pPr/>
              <a:t>‹#›</a:t>
            </a:fld>
            <a:endParaRPr lang="en-US" altLang="en-US"/>
          </a:p>
        </p:txBody>
      </p:sp>
    </p:spTree>
    <p:extLst>
      <p:ext uri="{BB962C8B-B14F-4D97-AF65-F5344CB8AC3E}">
        <p14:creationId xmlns:p14="http://schemas.microsoft.com/office/powerpoint/2010/main" val="46650587"/>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9AC44ED-C5CA-4115-AFBD-DF051AEAD810}" type="slidenum">
              <a:rPr lang="en-US" altLang="en-US"/>
              <a:pPr/>
              <a:t>‹#›</a:t>
            </a:fld>
            <a:endParaRPr lang="en-US" altLang="en-US"/>
          </a:p>
        </p:txBody>
      </p:sp>
    </p:spTree>
    <p:extLst>
      <p:ext uri="{BB962C8B-B14F-4D97-AF65-F5344CB8AC3E}">
        <p14:creationId xmlns:p14="http://schemas.microsoft.com/office/powerpoint/2010/main" val="314811615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A2D3F4A6-C602-44A4-99ED-A82B0A6E62FB}" type="slidenum">
              <a:rPr lang="en-US" altLang="en-US"/>
              <a:pPr/>
              <a:t>‹#›</a:t>
            </a:fld>
            <a:endParaRPr lang="en-US" altLang="en-US"/>
          </a:p>
        </p:txBody>
      </p:sp>
    </p:spTree>
    <p:extLst>
      <p:ext uri="{BB962C8B-B14F-4D97-AF65-F5344CB8AC3E}">
        <p14:creationId xmlns:p14="http://schemas.microsoft.com/office/powerpoint/2010/main" val="5484944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1DBEFE92-D9A9-451B-83BF-55D4E941ECB6}" type="slidenum">
              <a:rPr lang="en-US" altLang="en-US"/>
              <a:pPr/>
              <a:t>‹#›</a:t>
            </a:fld>
            <a:endParaRPr lang="en-US" altLang="en-US"/>
          </a:p>
        </p:txBody>
      </p:sp>
    </p:spTree>
    <p:extLst>
      <p:ext uri="{BB962C8B-B14F-4D97-AF65-F5344CB8AC3E}">
        <p14:creationId xmlns:p14="http://schemas.microsoft.com/office/powerpoint/2010/main" val="233507043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smtClean="0">
                <a:sym typeface="Times New Roman" panose="02020603050405020304" pitchFamily="18" charset="0"/>
              </a:rPr>
              <a:t>Click to edit Master title style</a:t>
            </a:r>
          </a:p>
        </p:txBody>
      </p:sp>
      <p:sp>
        <p:nvSpPr>
          <p:cNvPr id="2050"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smtClean="0">
                <a:sym typeface="Arial" panose="020B0604020202020204" pitchFamily="34" charset="0"/>
              </a:rPr>
              <a:t>Click to edit Master text styles</a:t>
            </a:r>
          </a:p>
          <a:p>
            <a:pPr lvl="1"/>
            <a:r>
              <a:rPr lang="en-US" altLang="en-US" smtClean="0">
                <a:sym typeface="Arial" panose="020B0604020202020204" pitchFamily="34" charset="0"/>
              </a:rPr>
              <a:t>Second level</a:t>
            </a:r>
          </a:p>
          <a:p>
            <a:pPr lvl="2"/>
            <a:r>
              <a:rPr lang="en-US" altLang="en-US" smtClean="0">
                <a:sym typeface="Arial" panose="020B0604020202020204" pitchFamily="34" charset="0"/>
              </a:rPr>
              <a:t>Third level</a:t>
            </a:r>
          </a:p>
          <a:p>
            <a:pPr lvl="3"/>
            <a:r>
              <a:rPr lang="en-US" altLang="en-US" smtClean="0">
                <a:sym typeface="Arial" panose="020B0604020202020204" pitchFamily="34" charset="0"/>
              </a:rPr>
              <a:t>Fourth level</a:t>
            </a:r>
          </a:p>
          <a:p>
            <a:pPr lvl="4"/>
            <a:r>
              <a:rPr lang="en-US" altLang="en-US" smtClean="0">
                <a:sym typeface="Arial" panose="020B0604020202020204" pitchFamily="34" charset="0"/>
              </a:rPr>
              <a:t>Fifth level</a:t>
            </a:r>
          </a:p>
        </p:txBody>
      </p:sp>
      <p:sp>
        <p:nvSpPr>
          <p:cNvPr id="2051" name="Text Box 3"/>
          <p:cNvSpPr txBox="1">
            <a:spLocks noChangeArrowheads="1"/>
          </p:cNvSpPr>
          <p:nvPr>
            <p:ph type="sldNum" sz="quarter" idx="4"/>
          </p:nvPr>
        </p:nvSpPr>
        <p:spPr bwMode="auto">
          <a:xfrm>
            <a:off x="78057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cs typeface="Arial" panose="020B0604020202020204" pitchFamily="34" charset="0"/>
                <a:sym typeface="Arial" panose="020B0604020202020204" pitchFamily="34" charset="0"/>
              </a:defRPr>
            </a:lvl1pPr>
          </a:lstStyle>
          <a:p>
            <a:fld id="{A978CDC9-35AB-45E4-A948-54105892023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marL="39688" algn="l" rtl="0" fontAlgn="base">
        <a:spcBef>
          <a:spcPct val="0"/>
        </a:spcBef>
        <a:spcAft>
          <a:spcPct val="0"/>
        </a:spcAft>
        <a:defRPr sz="4400" kern="1200">
          <a:solidFill>
            <a:srgbClr val="003366"/>
          </a:solidFill>
          <a:latin typeface="+mj-lt"/>
          <a:ea typeface="+mj-ea"/>
          <a:cs typeface="+mj-cs"/>
          <a:sym typeface="Times New Roman" panose="02020603050405020304" pitchFamily="18" charset="0"/>
        </a:defRPr>
      </a:lvl1pPr>
      <a:lvl2pPr marL="39688" algn="l" rtl="0" fontAlgn="base">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2pPr>
      <a:lvl3pPr marL="39688" algn="l" rtl="0" fontAlgn="base">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3pPr>
      <a:lvl4pPr marL="39688" algn="l" rtl="0" fontAlgn="base">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4pPr>
      <a:lvl5pPr marL="39688" algn="l" rtl="0" fontAlgn="base">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5pPr>
      <a:lvl6pPr marL="496888" algn="l" rtl="0" fontAlgn="base">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6pPr>
      <a:lvl7pPr marL="954088" algn="l" rtl="0" fontAlgn="base">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7pPr>
      <a:lvl8pPr marL="1411288" algn="l" rtl="0" fontAlgn="base">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8pPr>
      <a:lvl9pPr marL="1868488" algn="l" rtl="0" fontAlgn="base">
        <a:spcBef>
          <a:spcPct val="0"/>
        </a:spcBef>
        <a:spcAft>
          <a:spcPct val="0"/>
        </a:spcAft>
        <a:defRPr sz="4400">
          <a:solidFill>
            <a:srgbClr val="003366"/>
          </a:solidFill>
          <a:latin typeface="Times New Roman" panose="02020603050405020304" pitchFamily="18" charset="0"/>
          <a:cs typeface="ヒラギノ明朝 ProN W3" charset="0"/>
          <a:sym typeface="Times New Roman" panose="02020603050405020304" pitchFamily="18" charset="0"/>
        </a:defRPr>
      </a:lvl9pPr>
    </p:titleStyle>
    <p:bodyStyle>
      <a:lvl1pPr marL="382588" indent="-342900" algn="l" rtl="0" fontAlgn="base">
        <a:spcBef>
          <a:spcPts val="700"/>
        </a:spcBef>
        <a:spcAft>
          <a:spcPct val="0"/>
        </a:spcAft>
        <a:buClr>
          <a:srgbClr val="0099CC"/>
        </a:buClr>
        <a:buSzPct val="69000"/>
        <a:buFont typeface="Arial" panose="020B0604020202020204" pitchFamily="34" charset="0"/>
        <a:buChar char="n"/>
        <a:defRPr sz="3200" kern="1200">
          <a:solidFill>
            <a:schemeClr val="tx1"/>
          </a:solidFill>
          <a:latin typeface="+mn-lt"/>
          <a:ea typeface="+mn-ea"/>
          <a:cs typeface="+mn-cs"/>
          <a:sym typeface="Arial" panose="020B0604020202020204" pitchFamily="34" charset="0"/>
        </a:defRPr>
      </a:lvl1pPr>
      <a:lvl2pPr marL="731838" indent="-285750" algn="l" rtl="0" fontAlgn="base">
        <a:spcBef>
          <a:spcPts val="600"/>
        </a:spcBef>
        <a:spcAft>
          <a:spcPct val="0"/>
        </a:spcAft>
        <a:buSzPct val="100000"/>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31888" indent="-228600" algn="l" rtl="0" fontAlgn="base">
        <a:spcBef>
          <a:spcPts val="600"/>
        </a:spcBef>
        <a:spcAft>
          <a:spcPct val="0"/>
        </a:spcAft>
        <a:buSzPct val="100000"/>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589088" indent="-228600" algn="l" rtl="0" fontAlgn="base">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46288" indent="-228600" algn="l" rtl="0" fontAlgn="base">
        <a:spcBef>
          <a:spcPts val="500"/>
        </a:spcBef>
        <a:spcAft>
          <a:spcPct val="0"/>
        </a:spcAft>
        <a:buSzPct val="100000"/>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fld id="{86726682-70BF-4599-8268-7D2212D5C424}" type="slidenum">
              <a:rPr lang="en-US" altLang="en-US" smtClean="0"/>
              <a:pPr/>
              <a:t>‹#›</a:t>
            </a:fld>
            <a:endParaRPr lang="en-US"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t>Copyright © 2020 by Elsevier, Inc. All rights reserved.</a:t>
            </a:r>
          </a:p>
        </p:txBody>
      </p:sp>
    </p:spTree>
    <p:extLst>
      <p:ext uri="{BB962C8B-B14F-4D97-AF65-F5344CB8AC3E}">
        <p14:creationId xmlns:p14="http://schemas.microsoft.com/office/powerpoint/2010/main" val="955756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defRPr sz="1000">
                <a:solidFill>
                  <a:srgbClr val="000000"/>
                </a:solidFill>
                <a:latin typeface="Arial" panose="020B0604020202020204" pitchFamily="34" charset="0"/>
                <a:cs typeface="Arial" panose="020B0604020202020204" pitchFamily="34" charset="0"/>
              </a:defRPr>
            </a:lvl1pPr>
          </a:lstStyle>
          <a:p>
            <a:fld id="{A978CDC9-35AB-45E4-A948-541058920239}" type="slidenum">
              <a:rPr lang="en-US" altLang="en-US" smtClean="0"/>
              <a:pPr/>
              <a:t>‹#›</a:t>
            </a:fld>
            <a:endParaRPr lang="en-US" altLang="en-US"/>
          </a:p>
        </p:txBody>
      </p:sp>
      <p:sp>
        <p:nvSpPr>
          <p:cNvPr id="13" name="Footer Placeholder 8"/>
          <p:cNvSpPr>
            <a:spLocks noGrp="1"/>
          </p:cNvSpPr>
          <p:nvPr>
            <p:ph type="ftr" sz="quarter" idx="3"/>
          </p:nvPr>
        </p:nvSpPr>
        <p:spPr>
          <a:xfrm>
            <a:off x="1630363" y="6461125"/>
            <a:ext cx="5859462" cy="381000"/>
          </a:xfrm>
          <a:prstGeom prst="rect">
            <a:avLst/>
          </a:prstGeom>
        </p:spPr>
        <p:txBody>
          <a:bodyPr anchor="ctr" anchorCtr="1"/>
          <a:lstStyle>
            <a:lvl1pPr>
              <a:defRPr lang="en-US" sz="1000" smtClean="0">
                <a:latin typeface="Arial" pitchFamily="34" charset="0"/>
                <a:cs typeface="Arial" pitchFamily="34" charset="0"/>
              </a:defRPr>
            </a:lvl1pPr>
          </a:lstStyle>
          <a:p>
            <a:pPr>
              <a:defRPr/>
            </a:pPr>
            <a:r>
              <a:t>Copyright © 2020 by Elsevier, Inc. All rights reserved.</a:t>
            </a:r>
          </a:p>
        </p:txBody>
      </p:sp>
    </p:spTree>
    <p:extLst>
      <p:ext uri="{BB962C8B-B14F-4D97-AF65-F5344CB8AC3E}">
        <p14:creationId xmlns:p14="http://schemas.microsoft.com/office/powerpoint/2010/main" val="393282379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ctr" rtl="0" eaLnBrk="1" fontAlgn="base" hangingPunct="1">
        <a:spcBef>
          <a:spcPct val="0"/>
        </a:spcBef>
        <a:spcAft>
          <a:spcPct val="0"/>
        </a:spcAft>
        <a:defRPr sz="40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a:solidFill>
            <a:schemeClr val="tx1"/>
          </a:solidFill>
          <a:latin typeface="Arial" charset="0"/>
          <a:cs typeface="Arial" charset="0"/>
        </a:defRPr>
      </a:lvl2pPr>
      <a:lvl3pPr algn="ctr" rtl="0" eaLnBrk="1" fontAlgn="base" hangingPunct="1">
        <a:spcBef>
          <a:spcPct val="0"/>
        </a:spcBef>
        <a:spcAft>
          <a:spcPct val="0"/>
        </a:spcAft>
        <a:defRPr sz="4000">
          <a:solidFill>
            <a:schemeClr val="tx1"/>
          </a:solidFill>
          <a:latin typeface="Arial" charset="0"/>
          <a:cs typeface="Arial" charset="0"/>
        </a:defRPr>
      </a:lvl3pPr>
      <a:lvl4pPr algn="ctr" rtl="0" eaLnBrk="1" fontAlgn="base" hangingPunct="1">
        <a:spcBef>
          <a:spcPct val="0"/>
        </a:spcBef>
        <a:spcAft>
          <a:spcPct val="0"/>
        </a:spcAft>
        <a:defRPr sz="4000">
          <a:solidFill>
            <a:schemeClr val="tx1"/>
          </a:solidFill>
          <a:latin typeface="Arial" charset="0"/>
          <a:cs typeface="Arial" charset="0"/>
        </a:defRPr>
      </a:lvl4pPr>
      <a:lvl5pPr algn="ctr" rtl="0" eaLnBrk="1" fontAlgn="base" hangingPunct="1">
        <a:spcBef>
          <a:spcPct val="0"/>
        </a:spcBef>
        <a:spcAft>
          <a:spcPct val="0"/>
        </a:spcAft>
        <a:defRPr sz="40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arlem-school.com/5TH/sci_pdf/sci.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www.vaccine.chop.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533400" y="32766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smtClean="0">
                <a:solidFill>
                  <a:srgbClr val="FFFFFF"/>
                </a:solidFill>
                <a:cs typeface="Segoe UI" panose="020B0502040204020203" pitchFamily="34" charset="0"/>
              </a:rPr>
              <a:t>Introduction to Microbiology</a:t>
            </a:r>
            <a:endParaRPr lang="en-US" altLang="en-US" sz="2400" b="1" i="1" dirty="0">
              <a:solidFill>
                <a:srgbClr val="FFFFFF"/>
              </a:solidFill>
              <a:cs typeface="Segoe UI" panose="020B0502040204020203" pitchFamily="34" charset="0"/>
            </a:endParaRPr>
          </a:p>
        </p:txBody>
      </p:sp>
      <p:sp>
        <p:nvSpPr>
          <p:cNvPr id="5124" name="Rectangle 2"/>
          <p:cNvSpPr>
            <a:spLocks noGrp="1" noChangeArrowheads="1"/>
          </p:cNvSpPr>
          <p:nvPr/>
        </p:nvSpPr>
        <p:spPr bwMode="auto">
          <a:xfrm>
            <a:off x="685800" y="2362200"/>
            <a:ext cx="8001000" cy="1219200"/>
          </a:xfrm>
          <a:prstGeom prst="rect">
            <a:avLst/>
          </a:prstGeom>
          <a:noFill/>
          <a:ln>
            <a:noFill/>
          </a:ln>
          <a:effectLst>
            <a:outerShdw dist="127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Segoe UI" panose="020B0502040204020203" pitchFamily="34" charset="0"/>
              </a:defRPr>
            </a:lvl1pPr>
            <a:lvl2pPr marL="742950" indent="-285750">
              <a:spcBef>
                <a:spcPct val="20000"/>
              </a:spcBef>
              <a:buChar char="–"/>
              <a:defRPr sz="2800">
                <a:solidFill>
                  <a:schemeClr val="tx1"/>
                </a:solidFill>
                <a:latin typeface="Segoe UI" panose="020B0502040204020203" pitchFamily="34" charset="0"/>
              </a:defRPr>
            </a:lvl2pPr>
            <a:lvl3pPr marL="1143000" indent="-228600">
              <a:spcBef>
                <a:spcPct val="20000"/>
              </a:spcBef>
              <a:buChar char="•"/>
              <a:defRPr sz="2400">
                <a:solidFill>
                  <a:schemeClr val="tx1"/>
                </a:solidFill>
                <a:latin typeface="Segoe UI" panose="020B0502040204020203" pitchFamily="34" charset="0"/>
              </a:defRPr>
            </a:lvl3pPr>
            <a:lvl4pPr marL="1600200" indent="-228600">
              <a:spcBef>
                <a:spcPct val="20000"/>
              </a:spcBef>
              <a:buChar char="–"/>
              <a:defRPr sz="2000">
                <a:solidFill>
                  <a:schemeClr val="tx1"/>
                </a:solidFill>
                <a:latin typeface="Segoe UI" panose="020B0502040204020203" pitchFamily="34" charset="0"/>
              </a:defRPr>
            </a:lvl4pPr>
            <a:lvl5pPr marL="2057400" indent="-228600">
              <a:spcBef>
                <a:spcPct val="20000"/>
              </a:spcBef>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Char char="»"/>
              <a:defRPr sz="2000">
                <a:solidFill>
                  <a:schemeClr val="tx1"/>
                </a:solidFill>
                <a:latin typeface="Segoe UI" panose="020B0502040204020203" pitchFamily="34" charset="0"/>
              </a:defRPr>
            </a:lvl9pPr>
          </a:lstStyle>
          <a:p>
            <a:pPr algn="ctr">
              <a:lnSpc>
                <a:spcPct val="130000"/>
              </a:lnSpc>
              <a:spcBef>
                <a:spcPct val="0"/>
              </a:spcBef>
              <a:buFontTx/>
              <a:buNone/>
            </a:pPr>
            <a:r>
              <a:rPr lang="en-US" altLang="en-US" sz="2400" b="1" i="1" dirty="0">
                <a:solidFill>
                  <a:srgbClr val="FFFFFF"/>
                </a:solidFill>
                <a:cs typeface="Segoe UI" panose="020B0502040204020203" pitchFamily="34" charset="0"/>
              </a:rPr>
              <a:t>Clinical </a:t>
            </a:r>
            <a:r>
              <a:rPr lang="en-US" altLang="en-US" sz="2400" b="1" i="1" dirty="0" smtClean="0">
                <a:solidFill>
                  <a:srgbClr val="FFFFFF"/>
                </a:solidFill>
                <a:cs typeface="Segoe UI" panose="020B0502040204020203" pitchFamily="34" charset="0"/>
              </a:rPr>
              <a:t>&amp; </a:t>
            </a:r>
            <a:r>
              <a:rPr lang="en-US" altLang="en-US" sz="2400" b="1" i="1" dirty="0" smtClean="0">
                <a:solidFill>
                  <a:srgbClr val="FFFFFF"/>
                </a:solidFill>
                <a:cs typeface="Segoe UI" panose="020B0502040204020203" pitchFamily="34" charset="0"/>
              </a:rPr>
              <a:t>Diagnostic Microbiology</a:t>
            </a:r>
            <a:endParaRPr lang="en-US" altLang="en-US" sz="2400" b="1" i="1" dirty="0">
              <a:solidFill>
                <a:srgbClr val="FFFFFF"/>
              </a:solidFill>
              <a:cs typeface="Segoe UI" panose="020B0502040204020203" pitchFamily="34" charset="0"/>
            </a:endParaRPr>
          </a:p>
        </p:txBody>
      </p:sp>
    </p:spTree>
    <p:extLst>
      <p:ext uri="{BB962C8B-B14F-4D97-AF65-F5344CB8AC3E}">
        <p14:creationId xmlns:p14="http://schemas.microsoft.com/office/powerpoint/2010/main" val="1763900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55" name="Group 23"/>
          <p:cNvGrpSpPr>
            <a:grpSpLocks/>
          </p:cNvGrpSpPr>
          <p:nvPr/>
        </p:nvGrpSpPr>
        <p:grpSpPr bwMode="auto">
          <a:xfrm>
            <a:off x="0" y="-6350"/>
            <a:ext cx="1063625" cy="6859588"/>
            <a:chOff x="0" y="0"/>
            <a:chExt cx="670" cy="4321"/>
          </a:xfrm>
          <a:solidFill>
            <a:srgbClr val="0070C0"/>
          </a:solidFill>
        </p:grpSpPr>
        <p:grpSp>
          <p:nvGrpSpPr>
            <p:cNvPr id="18452" name="Group 20"/>
            <p:cNvGrpSpPr>
              <a:grpSpLocks/>
            </p:cNvGrpSpPr>
            <p:nvPr/>
          </p:nvGrpSpPr>
          <p:grpSpPr bwMode="auto">
            <a:xfrm rot="16200000" flipH="1">
              <a:off x="-1819" y="1844"/>
              <a:ext cx="4320" cy="632"/>
              <a:chOff x="0" y="0"/>
              <a:chExt cx="4321" cy="632"/>
            </a:xfrm>
            <a:grpFill/>
          </p:grpSpPr>
          <p:sp>
            <p:nvSpPr>
              <p:cNvPr id="1843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3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3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3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3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3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3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4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4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4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4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4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4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4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4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4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4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5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845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1845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845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18456" name="Rectangle 24"/>
          <p:cNvSpPr>
            <a:spLocks noGrp="1" noChangeArrowheads="1"/>
          </p:cNvSpPr>
          <p:nvPr>
            <p:ph type="title"/>
          </p:nvPr>
        </p:nvSpPr>
        <p:spPr>
          <a:ln/>
        </p:spPr>
        <p:txBody>
          <a:bodyPr rIns="132080"/>
          <a:lstStyle/>
          <a:p>
            <a:r>
              <a:rPr lang="en-US" altLang="en-US"/>
              <a:t>ROBERT KOCH</a:t>
            </a:r>
          </a:p>
        </p:txBody>
      </p:sp>
      <p:sp>
        <p:nvSpPr>
          <p:cNvPr id="18457" name="Rectangle 25"/>
          <p:cNvSpPr>
            <a:spLocks noGrp="1" noChangeArrowheads="1"/>
          </p:cNvSpPr>
          <p:nvPr>
            <p:ph idx="1"/>
          </p:nvPr>
        </p:nvSpPr>
        <p:spPr>
          <a:ln/>
        </p:spPr>
        <p:txBody>
          <a:bodyPr rIns="132080"/>
          <a:lstStyle/>
          <a:p>
            <a:pPr>
              <a:lnSpc>
                <a:spcPct val="80000"/>
              </a:lnSpc>
              <a:buFont typeface="Wingdings" panose="05000000000000000000" pitchFamily="2" charset="2"/>
              <a:buChar char="Ø"/>
            </a:pPr>
            <a:r>
              <a:rPr lang="en-US" altLang="en-US" sz="2000" dirty="0"/>
              <a:t>KOCH DISCOVERED:</a:t>
            </a:r>
          </a:p>
          <a:p>
            <a:pPr>
              <a:lnSpc>
                <a:spcPct val="80000"/>
              </a:lnSpc>
              <a:buFont typeface="Arial" panose="020B0604020202020204" pitchFamily="34" charset="0"/>
              <a:buNone/>
            </a:pPr>
            <a:r>
              <a:rPr lang="en-US" altLang="en-US" sz="2000" dirty="0"/>
              <a:t>	</a:t>
            </a:r>
            <a:r>
              <a:rPr lang="en-US" altLang="en-US" sz="2000" i="1" dirty="0"/>
              <a:t>Bacillus </a:t>
            </a:r>
            <a:r>
              <a:rPr lang="en-US" altLang="en-US" sz="2000" i="1" dirty="0" err="1"/>
              <a:t>anthracis</a:t>
            </a:r>
            <a:r>
              <a:rPr lang="en-US" altLang="en-US" sz="2000" i="1" dirty="0"/>
              <a:t> </a:t>
            </a:r>
          </a:p>
          <a:p>
            <a:pPr>
              <a:lnSpc>
                <a:spcPct val="80000"/>
              </a:lnSpc>
              <a:buFont typeface="Arial" panose="020B0604020202020204" pitchFamily="34" charset="0"/>
              <a:buNone/>
            </a:pPr>
            <a:r>
              <a:rPr lang="en-US" altLang="en-US" sz="2000" dirty="0"/>
              <a:t>	Mycobacterium tuberculosis</a:t>
            </a:r>
          </a:p>
          <a:p>
            <a:pPr>
              <a:lnSpc>
                <a:spcPct val="80000"/>
              </a:lnSpc>
              <a:buFont typeface="Arial" panose="020B0604020202020204" pitchFamily="34" charset="0"/>
              <a:buNone/>
            </a:pPr>
            <a:r>
              <a:rPr lang="en-US" altLang="en-US" sz="2000" dirty="0"/>
              <a:t>	Vibrio cholera</a:t>
            </a:r>
          </a:p>
          <a:p>
            <a:pPr>
              <a:lnSpc>
                <a:spcPct val="80000"/>
              </a:lnSpc>
              <a:buFont typeface="Arial" panose="020B0604020202020204" pitchFamily="34" charset="0"/>
              <a:buNone/>
            </a:pPr>
            <a:r>
              <a:rPr lang="en-US" altLang="en-US" sz="2000" dirty="0"/>
              <a:t>	Koch also played an important role in the development of the use of agar as solid medium. He also invented nutrient broth and nutrient agar.</a:t>
            </a:r>
          </a:p>
          <a:p>
            <a:pPr>
              <a:lnSpc>
                <a:spcPct val="80000"/>
              </a:lnSpc>
              <a:buFont typeface="Wingdings" panose="05000000000000000000" pitchFamily="2" charset="2"/>
              <a:buChar char="Ø"/>
            </a:pPr>
            <a:endParaRPr lang="en-US" altLang="en-US" sz="1600" dirty="0"/>
          </a:p>
          <a:p>
            <a:pPr>
              <a:lnSpc>
                <a:spcPct val="80000"/>
              </a:lnSpc>
              <a:buFont typeface="Wingdings" panose="05000000000000000000" pitchFamily="2" charset="2"/>
              <a:buChar char="Ø"/>
            </a:pPr>
            <a:r>
              <a:rPr lang="en-US" altLang="en-US" sz="2000" dirty="0"/>
              <a:t>Koch’s Postulates:</a:t>
            </a:r>
          </a:p>
          <a:p>
            <a:pPr marL="782638" lvl="1">
              <a:lnSpc>
                <a:spcPct val="80000"/>
              </a:lnSpc>
              <a:buClr>
                <a:srgbClr val="000000"/>
              </a:buClr>
            </a:pPr>
            <a:r>
              <a:rPr lang="en-US" altLang="en-US" sz="1800" dirty="0"/>
              <a:t>A series of proofs to verify The Germ Theory of Disease</a:t>
            </a:r>
          </a:p>
          <a:p>
            <a:pPr>
              <a:lnSpc>
                <a:spcPct val="80000"/>
              </a:lnSpc>
              <a:buFont typeface="Arial" panose="020B0604020202020204" pitchFamily="34" charset="0"/>
              <a:buNone/>
            </a:pPr>
            <a:endParaRPr lang="en-US" altLang="en-US" sz="1600" dirty="0"/>
          </a:p>
          <a:p>
            <a:pPr>
              <a:lnSpc>
                <a:spcPct val="80000"/>
              </a:lnSpc>
              <a:buFont typeface="Arial" panose="020B0604020202020204" pitchFamily="34" charset="0"/>
              <a:buNone/>
            </a:pPr>
            <a:endParaRPr lang="en-US" altLang="en-US" sz="1600" dirty="0"/>
          </a:p>
          <a:p>
            <a:pPr>
              <a:lnSpc>
                <a:spcPct val="80000"/>
              </a:lnSpc>
              <a:buFont typeface="Arial" panose="020B0604020202020204" pitchFamily="34" charset="0"/>
              <a:buNone/>
            </a:pPr>
            <a:r>
              <a:rPr lang="en-US" altLang="en-US" sz="1600" dirty="0"/>
              <a:t>	 </a:t>
            </a:r>
          </a:p>
          <a:p>
            <a:pPr>
              <a:lnSpc>
                <a:spcPct val="80000"/>
              </a:lnSpc>
              <a:buFont typeface="Arial" panose="020B0604020202020204" pitchFamily="34" charset="0"/>
              <a:buNone/>
            </a:pPr>
            <a:r>
              <a:rPr lang="en-US" altLang="en-US" sz="1600" dirty="0"/>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3" name="Group 23"/>
          <p:cNvGrpSpPr>
            <a:grpSpLocks/>
          </p:cNvGrpSpPr>
          <p:nvPr/>
        </p:nvGrpSpPr>
        <p:grpSpPr bwMode="auto">
          <a:xfrm>
            <a:off x="0" y="-6350"/>
            <a:ext cx="1063625" cy="6859588"/>
            <a:chOff x="0" y="0"/>
            <a:chExt cx="670" cy="4321"/>
          </a:xfrm>
          <a:solidFill>
            <a:srgbClr val="0070C0"/>
          </a:solidFill>
        </p:grpSpPr>
        <p:grpSp>
          <p:nvGrpSpPr>
            <p:cNvPr id="20500" name="Group 20"/>
            <p:cNvGrpSpPr>
              <a:grpSpLocks/>
            </p:cNvGrpSpPr>
            <p:nvPr/>
          </p:nvGrpSpPr>
          <p:grpSpPr bwMode="auto">
            <a:xfrm rot="16200000" flipH="1">
              <a:off x="-1819" y="1844"/>
              <a:ext cx="4320" cy="632"/>
              <a:chOff x="0" y="0"/>
              <a:chExt cx="4321" cy="632"/>
            </a:xfrm>
            <a:grpFill/>
          </p:grpSpPr>
          <p:sp>
            <p:nvSpPr>
              <p:cNvPr id="2048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8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8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8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8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8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8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8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8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049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050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050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0504" name="Rectangle 24"/>
          <p:cNvSpPr>
            <a:spLocks noGrp="1" noChangeArrowheads="1"/>
          </p:cNvSpPr>
          <p:nvPr>
            <p:ph type="title"/>
          </p:nvPr>
        </p:nvSpPr>
        <p:spPr>
          <a:ln/>
        </p:spPr>
        <p:txBody>
          <a:bodyPr rIns="132080"/>
          <a:lstStyle/>
          <a:p>
            <a:pPr algn="ctr"/>
            <a:r>
              <a:rPr lang="en-US" altLang="en-US"/>
              <a:t>Koch’s Postulates</a:t>
            </a:r>
          </a:p>
        </p:txBody>
      </p:sp>
      <p:sp>
        <p:nvSpPr>
          <p:cNvPr id="20505" name="Rectangle 25"/>
          <p:cNvSpPr>
            <a:spLocks noGrp="1" noChangeArrowheads="1"/>
          </p:cNvSpPr>
          <p:nvPr>
            <p:ph idx="1"/>
          </p:nvPr>
        </p:nvSpPr>
        <p:spPr>
          <a:ln/>
        </p:spPr>
        <p:txBody>
          <a:bodyPr rIns="132080"/>
          <a:lstStyle/>
          <a:p>
            <a:pPr marL="649288" indent="-609600">
              <a:buSzPct val="99000"/>
              <a:buFont typeface="Arial" panose="020B0604020202020204" pitchFamily="34" charset="0"/>
              <a:buAutoNum type="arabicPeriod"/>
            </a:pPr>
            <a:r>
              <a:rPr lang="en-US" altLang="en-US"/>
              <a:t>A given organism must be present in ever case of a given infectious disease.</a:t>
            </a:r>
          </a:p>
          <a:p>
            <a:pPr marL="649288" indent="-609600">
              <a:buSzPct val="99000"/>
              <a:buFont typeface="Arial" panose="020B0604020202020204" pitchFamily="34" charset="0"/>
              <a:buAutoNum type="arabicPeriod" startAt="2"/>
            </a:pPr>
            <a:endParaRPr lang="en-US" altLang="en-US"/>
          </a:p>
          <a:p>
            <a:pPr marL="649288" indent="-609600">
              <a:buSzPct val="99000"/>
              <a:buFont typeface="Arial" panose="020B0604020202020204" pitchFamily="34" charset="0"/>
              <a:buAutoNum type="arabicPeriod" startAt="2"/>
            </a:pPr>
            <a:r>
              <a:rPr lang="en-US" altLang="en-US"/>
              <a:t>The microorganism can be isolated from specimens with that disease state.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27" name="Group 23"/>
          <p:cNvGrpSpPr>
            <a:grpSpLocks/>
          </p:cNvGrpSpPr>
          <p:nvPr/>
        </p:nvGrpSpPr>
        <p:grpSpPr bwMode="auto">
          <a:xfrm>
            <a:off x="0" y="-6350"/>
            <a:ext cx="1063625" cy="6859588"/>
            <a:chOff x="0" y="0"/>
            <a:chExt cx="670" cy="4321"/>
          </a:xfrm>
          <a:solidFill>
            <a:srgbClr val="0070C0"/>
          </a:solidFill>
        </p:grpSpPr>
        <p:grpSp>
          <p:nvGrpSpPr>
            <p:cNvPr id="21524" name="Group 20"/>
            <p:cNvGrpSpPr>
              <a:grpSpLocks/>
            </p:cNvGrpSpPr>
            <p:nvPr/>
          </p:nvGrpSpPr>
          <p:grpSpPr bwMode="auto">
            <a:xfrm rot="16200000" flipH="1">
              <a:off x="-1819" y="1844"/>
              <a:ext cx="4320" cy="632"/>
              <a:chOff x="0" y="0"/>
              <a:chExt cx="4321" cy="632"/>
            </a:xfrm>
            <a:grpFill/>
          </p:grpSpPr>
          <p:sp>
            <p:nvSpPr>
              <p:cNvPr id="2150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0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0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0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0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1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152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152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152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1528" name="Rectangle 24"/>
          <p:cNvSpPr>
            <a:spLocks noGrp="1" noChangeArrowheads="1"/>
          </p:cNvSpPr>
          <p:nvPr>
            <p:ph type="title"/>
          </p:nvPr>
        </p:nvSpPr>
        <p:spPr>
          <a:ln/>
        </p:spPr>
        <p:txBody>
          <a:bodyPr rIns="132080"/>
          <a:lstStyle/>
          <a:p>
            <a:pPr algn="ctr"/>
            <a:r>
              <a:rPr lang="en-US" altLang="en-US"/>
              <a:t>Koch’s Postulates</a:t>
            </a:r>
          </a:p>
        </p:txBody>
      </p:sp>
      <p:sp>
        <p:nvSpPr>
          <p:cNvPr id="21529" name="Rectangle 25"/>
          <p:cNvSpPr>
            <a:spLocks noGrp="1" noChangeArrowheads="1"/>
          </p:cNvSpPr>
          <p:nvPr>
            <p:ph idx="1"/>
          </p:nvPr>
        </p:nvSpPr>
        <p:spPr>
          <a:ln/>
        </p:spPr>
        <p:txBody>
          <a:bodyPr rIns="132080"/>
          <a:lstStyle/>
          <a:p>
            <a:pPr marL="649288" indent="-609600">
              <a:buSzPct val="99000"/>
              <a:buFont typeface="Arial" panose="020B0604020202020204" pitchFamily="34" charset="0"/>
              <a:buAutoNum type="arabicPeriod" startAt="3"/>
            </a:pPr>
            <a:r>
              <a:rPr lang="en-US" altLang="en-US" sz="2800"/>
              <a:t>Inoculation of the isolate into a susceptible animal produces a similar disease.</a:t>
            </a:r>
          </a:p>
          <a:p>
            <a:pPr marL="649288" indent="-609600">
              <a:buFont typeface="Arial" panose="020B0604020202020204" pitchFamily="34" charset="0"/>
              <a:buNone/>
            </a:pPr>
            <a:endParaRPr lang="en-US" altLang="en-US" sz="2800"/>
          </a:p>
          <a:p>
            <a:pPr marL="649288" indent="-609600">
              <a:buSzPct val="99000"/>
              <a:buFont typeface="Arial" panose="020B0604020202020204" pitchFamily="34" charset="0"/>
              <a:buAutoNum type="arabicPeriod" startAt="4"/>
            </a:pPr>
            <a:r>
              <a:rPr lang="en-US" altLang="en-US" sz="2800"/>
              <a:t>The same organism that is associated with the disease state can be recovered from representative specimens from the experimentally infected animal.</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51" name="Group 23"/>
          <p:cNvGrpSpPr>
            <a:grpSpLocks/>
          </p:cNvGrpSpPr>
          <p:nvPr/>
        </p:nvGrpSpPr>
        <p:grpSpPr bwMode="auto">
          <a:xfrm>
            <a:off x="0" y="-6350"/>
            <a:ext cx="1063625" cy="6859588"/>
            <a:chOff x="0" y="0"/>
            <a:chExt cx="670" cy="4321"/>
          </a:xfrm>
          <a:solidFill>
            <a:srgbClr val="0070C0"/>
          </a:solidFill>
        </p:grpSpPr>
        <p:grpSp>
          <p:nvGrpSpPr>
            <p:cNvPr id="22548" name="Group 20"/>
            <p:cNvGrpSpPr>
              <a:grpSpLocks/>
            </p:cNvGrpSpPr>
            <p:nvPr/>
          </p:nvGrpSpPr>
          <p:grpSpPr bwMode="auto">
            <a:xfrm rot="16200000" flipH="1">
              <a:off x="-1819" y="1844"/>
              <a:ext cx="4320" cy="632"/>
              <a:chOff x="0" y="0"/>
              <a:chExt cx="4321" cy="632"/>
            </a:xfrm>
            <a:grpFill/>
          </p:grpSpPr>
          <p:sp>
            <p:nvSpPr>
              <p:cNvPr id="2252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3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3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3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3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3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3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3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3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3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3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4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4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4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4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4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4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4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254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254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255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2552" name="Rectangle 24"/>
          <p:cNvSpPr>
            <a:spLocks noGrp="1" noChangeArrowheads="1"/>
          </p:cNvSpPr>
          <p:nvPr>
            <p:ph type="title"/>
          </p:nvPr>
        </p:nvSpPr>
        <p:spPr>
          <a:ln/>
        </p:spPr>
        <p:txBody>
          <a:bodyPr rIns="132080"/>
          <a:lstStyle/>
          <a:p>
            <a:pPr algn="ctr"/>
            <a:r>
              <a:rPr lang="en-US" altLang="en-US" dirty="0"/>
              <a:t>CHRISTIAN GRAM</a:t>
            </a:r>
          </a:p>
        </p:txBody>
      </p:sp>
      <p:sp>
        <p:nvSpPr>
          <p:cNvPr id="22553"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sz="2800" dirty="0"/>
              <a:t>IN1884 DEVELOPED IMPORTANT STAINING METHOD</a:t>
            </a:r>
          </a:p>
          <a:p>
            <a:pPr>
              <a:buFont typeface="Wingdings" panose="05000000000000000000" pitchFamily="2" charset="2"/>
              <a:buChar char="Ø"/>
            </a:pPr>
            <a:r>
              <a:rPr lang="en-US" altLang="en-US" sz="2800" dirty="0"/>
              <a:t>STILL MOST WIDELY USED STAINING TECHNIQUE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75" name="Group 23"/>
          <p:cNvGrpSpPr>
            <a:grpSpLocks/>
          </p:cNvGrpSpPr>
          <p:nvPr/>
        </p:nvGrpSpPr>
        <p:grpSpPr bwMode="auto">
          <a:xfrm>
            <a:off x="0" y="-6350"/>
            <a:ext cx="1063625" cy="6859588"/>
            <a:chOff x="0" y="0"/>
            <a:chExt cx="670" cy="4321"/>
          </a:xfrm>
          <a:solidFill>
            <a:srgbClr val="0070C0"/>
          </a:solidFill>
        </p:grpSpPr>
        <p:grpSp>
          <p:nvGrpSpPr>
            <p:cNvPr id="23572" name="Group 20"/>
            <p:cNvGrpSpPr>
              <a:grpSpLocks/>
            </p:cNvGrpSpPr>
            <p:nvPr/>
          </p:nvGrpSpPr>
          <p:grpSpPr bwMode="auto">
            <a:xfrm rot="16200000" flipH="1">
              <a:off x="-1819" y="1844"/>
              <a:ext cx="4320" cy="632"/>
              <a:chOff x="0" y="0"/>
              <a:chExt cx="4321" cy="632"/>
            </a:xfrm>
            <a:grpFill/>
          </p:grpSpPr>
          <p:sp>
            <p:nvSpPr>
              <p:cNvPr id="2355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5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5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5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5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5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5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6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6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6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6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6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6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6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6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6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6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7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357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357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357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3576" name="Rectangle 24"/>
          <p:cNvSpPr>
            <a:spLocks noGrp="1" noChangeArrowheads="1"/>
          </p:cNvSpPr>
          <p:nvPr>
            <p:ph type="title"/>
          </p:nvPr>
        </p:nvSpPr>
        <p:spPr>
          <a:xfrm>
            <a:off x="1173163" y="457200"/>
            <a:ext cx="7772400" cy="1143000"/>
          </a:xfrm>
          <a:ln/>
        </p:spPr>
        <p:txBody>
          <a:bodyPr rIns="132080"/>
          <a:lstStyle/>
          <a:p>
            <a:r>
              <a:rPr lang="en-US" altLang="en-US"/>
              <a:t>CLASSIFICATION</a:t>
            </a:r>
          </a:p>
        </p:txBody>
      </p:sp>
      <p:sp>
        <p:nvSpPr>
          <p:cNvPr id="23577" name="Rectangle 25"/>
          <p:cNvSpPr>
            <a:spLocks noGrp="1" noChangeArrowheads="1"/>
          </p:cNvSpPr>
          <p:nvPr>
            <p:ph idx="1"/>
          </p:nvPr>
        </p:nvSpPr>
        <p:spPr>
          <a:xfrm>
            <a:off x="1143000" y="1600200"/>
            <a:ext cx="7772400" cy="5257800"/>
          </a:xfrm>
          <a:ln/>
        </p:spPr>
        <p:txBody>
          <a:bodyPr rIns="132080"/>
          <a:lstStyle/>
          <a:p>
            <a:pPr>
              <a:buFont typeface="Wingdings" panose="05000000000000000000" pitchFamily="2" charset="2"/>
              <a:buChar char="Ø"/>
            </a:pPr>
            <a:r>
              <a:rPr lang="en-US" altLang="en-US" dirty="0"/>
              <a:t>KINGDOM -PROKARYOTE(BACTERIA)</a:t>
            </a:r>
          </a:p>
          <a:p>
            <a:pPr>
              <a:buFont typeface="Wingdings" panose="05000000000000000000" pitchFamily="2" charset="2"/>
              <a:buChar char="Ø"/>
            </a:pPr>
            <a:r>
              <a:rPr lang="en-US" altLang="en-US" dirty="0"/>
              <a:t>PHYLUM / DIVISION </a:t>
            </a:r>
          </a:p>
          <a:p>
            <a:pPr>
              <a:buFont typeface="Wingdings" panose="05000000000000000000" pitchFamily="2" charset="2"/>
              <a:buChar char="Ø"/>
            </a:pPr>
            <a:r>
              <a:rPr lang="en-US" altLang="en-US" dirty="0"/>
              <a:t>CLASS</a:t>
            </a:r>
          </a:p>
          <a:p>
            <a:pPr>
              <a:buFont typeface="Wingdings" panose="05000000000000000000" pitchFamily="2" charset="2"/>
              <a:buChar char="Ø"/>
            </a:pPr>
            <a:r>
              <a:rPr lang="en-US" altLang="en-US" dirty="0"/>
              <a:t>ORDER (-ALES) </a:t>
            </a:r>
          </a:p>
          <a:p>
            <a:pPr>
              <a:buFont typeface="Wingdings" panose="05000000000000000000" pitchFamily="2" charset="2"/>
              <a:buChar char="Ø"/>
            </a:pPr>
            <a:r>
              <a:rPr lang="en-US" altLang="en-US" dirty="0"/>
              <a:t>FAMILY (ACEAE) </a:t>
            </a:r>
          </a:p>
          <a:p>
            <a:pPr>
              <a:buFont typeface="Wingdings" panose="05000000000000000000" pitchFamily="2" charset="2"/>
              <a:buChar char="Ø"/>
            </a:pPr>
            <a:r>
              <a:rPr lang="en-US" altLang="en-US" dirty="0"/>
              <a:t>TRIBE (-EAE)</a:t>
            </a:r>
          </a:p>
          <a:p>
            <a:pPr marL="782638" lvl="1">
              <a:buClr>
                <a:srgbClr val="000000"/>
              </a:buClr>
            </a:pPr>
            <a:r>
              <a:rPr lang="en-US" altLang="en-US" dirty="0"/>
              <a:t>GENUS</a:t>
            </a:r>
          </a:p>
          <a:p>
            <a:pPr marL="1182688" lvl="2">
              <a:buClr>
                <a:srgbClr val="000000"/>
              </a:buClr>
            </a:pPr>
            <a:r>
              <a:rPr lang="en-US" altLang="en-US" dirty="0"/>
              <a:t>SPECIES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99" name="Group 23"/>
          <p:cNvGrpSpPr>
            <a:grpSpLocks/>
          </p:cNvGrpSpPr>
          <p:nvPr/>
        </p:nvGrpSpPr>
        <p:grpSpPr bwMode="auto">
          <a:xfrm>
            <a:off x="0" y="-6350"/>
            <a:ext cx="1063625" cy="6859588"/>
            <a:chOff x="0" y="0"/>
            <a:chExt cx="670" cy="4321"/>
          </a:xfrm>
          <a:solidFill>
            <a:srgbClr val="0070C0"/>
          </a:solidFill>
        </p:grpSpPr>
        <p:grpSp>
          <p:nvGrpSpPr>
            <p:cNvPr id="24596" name="Group 20"/>
            <p:cNvGrpSpPr>
              <a:grpSpLocks/>
            </p:cNvGrpSpPr>
            <p:nvPr/>
          </p:nvGrpSpPr>
          <p:grpSpPr bwMode="auto">
            <a:xfrm rot="16200000" flipH="1">
              <a:off x="-1819" y="1844"/>
              <a:ext cx="4320" cy="632"/>
              <a:chOff x="0" y="0"/>
              <a:chExt cx="4321" cy="632"/>
            </a:xfrm>
            <a:grpFill/>
          </p:grpSpPr>
          <p:sp>
            <p:nvSpPr>
              <p:cNvPr id="2457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7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7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8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8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8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8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8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8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8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8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8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8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9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9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9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9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9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459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459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459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4600" name="Rectangle 24"/>
          <p:cNvSpPr>
            <a:spLocks noGrp="1" noChangeArrowheads="1"/>
          </p:cNvSpPr>
          <p:nvPr>
            <p:ph type="title"/>
          </p:nvPr>
        </p:nvSpPr>
        <p:spPr>
          <a:xfrm>
            <a:off x="1143000" y="914400"/>
            <a:ext cx="7772400" cy="1600200"/>
          </a:xfrm>
          <a:ln/>
        </p:spPr>
        <p:txBody>
          <a:bodyPr rIns="132080"/>
          <a:lstStyle/>
          <a:p>
            <a:r>
              <a:rPr lang="en-US" altLang="en-US" dirty="0"/>
              <a:t>CLASSIFICATION CRITERIA OF MICROORGANISMS IN THE MICROBIOLOGY LAB.</a:t>
            </a:r>
            <a:br>
              <a:rPr lang="en-US" altLang="en-US" dirty="0"/>
            </a:br>
            <a:endParaRPr lang="en-US" altLang="en-US" dirty="0"/>
          </a:p>
        </p:txBody>
      </p:sp>
      <p:sp>
        <p:nvSpPr>
          <p:cNvPr id="24601" name="Rectangle 25"/>
          <p:cNvSpPr>
            <a:spLocks noGrp="1" noChangeArrowheads="1"/>
          </p:cNvSpPr>
          <p:nvPr>
            <p:ph idx="1"/>
          </p:nvPr>
        </p:nvSpPr>
        <p:spPr>
          <a:xfrm>
            <a:off x="1143000" y="2514600"/>
            <a:ext cx="7772400" cy="4343400"/>
          </a:xfrm>
          <a:ln/>
        </p:spPr>
        <p:txBody>
          <a:bodyPr rIns="132080"/>
          <a:lstStyle/>
          <a:p>
            <a:pPr>
              <a:buFont typeface="Wingdings" panose="05000000000000000000" pitchFamily="2" charset="2"/>
              <a:buChar char="Ø"/>
            </a:pPr>
            <a:r>
              <a:rPr lang="en-US" altLang="en-US" dirty="0"/>
              <a:t>MORPHOLOGY</a:t>
            </a:r>
          </a:p>
          <a:p>
            <a:pPr>
              <a:buFont typeface="Wingdings" panose="05000000000000000000" pitchFamily="2" charset="2"/>
              <a:buChar char="Ø"/>
            </a:pPr>
            <a:r>
              <a:rPr lang="en-US" altLang="en-US" dirty="0"/>
              <a:t>CULTURAL CHARACTERISTICS</a:t>
            </a:r>
          </a:p>
          <a:p>
            <a:pPr>
              <a:buFont typeface="Wingdings" panose="05000000000000000000" pitchFamily="2" charset="2"/>
              <a:buChar char="Ø"/>
            </a:pPr>
            <a:r>
              <a:rPr lang="en-US" altLang="en-US" dirty="0"/>
              <a:t>BIOCHEMICAL CHARACTERISTICS</a:t>
            </a:r>
          </a:p>
          <a:p>
            <a:pPr>
              <a:buFont typeface="Wingdings" panose="05000000000000000000" pitchFamily="2" charset="2"/>
              <a:buChar char="Ø"/>
            </a:pPr>
            <a:r>
              <a:rPr lang="en-US" altLang="en-US" dirty="0"/>
              <a:t>CHEMICAL AND GENETIC COMPOSITION</a:t>
            </a:r>
          </a:p>
          <a:p>
            <a:pPr>
              <a:buFont typeface="Wingdings" panose="05000000000000000000" pitchFamily="2" charset="2"/>
              <a:buChar char="Ø"/>
            </a:pPr>
            <a:r>
              <a:rPr lang="en-US" altLang="en-US" dirty="0"/>
              <a:t>MOTILITY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23" name="Group 23"/>
          <p:cNvGrpSpPr>
            <a:grpSpLocks/>
          </p:cNvGrpSpPr>
          <p:nvPr/>
        </p:nvGrpSpPr>
        <p:grpSpPr bwMode="auto">
          <a:xfrm>
            <a:off x="0" y="-6350"/>
            <a:ext cx="1063625" cy="6859588"/>
            <a:chOff x="0" y="0"/>
            <a:chExt cx="670" cy="4321"/>
          </a:xfrm>
          <a:solidFill>
            <a:srgbClr val="0070C0"/>
          </a:solidFill>
        </p:grpSpPr>
        <p:grpSp>
          <p:nvGrpSpPr>
            <p:cNvPr id="25620" name="Group 20"/>
            <p:cNvGrpSpPr>
              <a:grpSpLocks/>
            </p:cNvGrpSpPr>
            <p:nvPr/>
          </p:nvGrpSpPr>
          <p:grpSpPr bwMode="auto">
            <a:xfrm rot="16200000" flipH="1">
              <a:off x="-1819" y="1844"/>
              <a:ext cx="4320" cy="632"/>
              <a:chOff x="0" y="0"/>
              <a:chExt cx="4321" cy="632"/>
            </a:xfrm>
            <a:grpFill/>
          </p:grpSpPr>
          <p:sp>
            <p:nvSpPr>
              <p:cNvPr id="2560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0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0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0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0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0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0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0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0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1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1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1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1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1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1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1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1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1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1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562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562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5624" name="Rectangle 24"/>
          <p:cNvSpPr>
            <a:spLocks noGrp="1" noChangeArrowheads="1"/>
          </p:cNvSpPr>
          <p:nvPr>
            <p:ph type="title"/>
          </p:nvPr>
        </p:nvSpPr>
        <p:spPr>
          <a:ln/>
        </p:spPr>
        <p:txBody>
          <a:bodyPr rIns="132080"/>
          <a:lstStyle/>
          <a:p>
            <a:r>
              <a:rPr lang="en-US" altLang="en-US"/>
              <a:t>KINGDOM (PROKARYOTES)</a:t>
            </a:r>
          </a:p>
        </p:txBody>
      </p:sp>
      <p:sp>
        <p:nvSpPr>
          <p:cNvPr id="25625"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UNICELLULAR MICROBE</a:t>
            </a:r>
          </a:p>
          <a:p>
            <a:pPr>
              <a:buFont typeface="Wingdings" panose="05000000000000000000" pitchFamily="2" charset="2"/>
              <a:buChar char="Ø"/>
            </a:pPr>
            <a:r>
              <a:rPr lang="en-US" altLang="en-US" dirty="0"/>
              <a:t>MOST HAVE CELL WALL</a:t>
            </a:r>
          </a:p>
          <a:p>
            <a:pPr>
              <a:buFont typeface="Wingdings" panose="05000000000000000000" pitchFamily="2" charset="2"/>
              <a:buChar char="Ø"/>
            </a:pPr>
            <a:r>
              <a:rPr lang="en-US" altLang="en-US" dirty="0"/>
              <a:t>REPRODUCE ASEXUALLY</a:t>
            </a:r>
          </a:p>
          <a:p>
            <a:pPr>
              <a:buFont typeface="Wingdings" panose="05000000000000000000" pitchFamily="2" charset="2"/>
              <a:buChar char="Ø"/>
            </a:pPr>
            <a:r>
              <a:rPr lang="en-US" altLang="en-US" dirty="0"/>
              <a:t>MOST ARE SMALLER THAN EUKARYOTES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47" name="Group 23"/>
          <p:cNvGrpSpPr>
            <a:grpSpLocks/>
          </p:cNvGrpSpPr>
          <p:nvPr/>
        </p:nvGrpSpPr>
        <p:grpSpPr bwMode="auto">
          <a:xfrm>
            <a:off x="0" y="-6350"/>
            <a:ext cx="1063625" cy="6859588"/>
            <a:chOff x="0" y="0"/>
            <a:chExt cx="670" cy="4321"/>
          </a:xfrm>
          <a:solidFill>
            <a:srgbClr val="0070C0"/>
          </a:solidFill>
        </p:grpSpPr>
        <p:grpSp>
          <p:nvGrpSpPr>
            <p:cNvPr id="26644" name="Group 20"/>
            <p:cNvGrpSpPr>
              <a:grpSpLocks/>
            </p:cNvGrpSpPr>
            <p:nvPr/>
          </p:nvGrpSpPr>
          <p:grpSpPr bwMode="auto">
            <a:xfrm rot="16200000" flipH="1">
              <a:off x="-1819" y="1844"/>
              <a:ext cx="4320" cy="632"/>
              <a:chOff x="0" y="0"/>
              <a:chExt cx="4321" cy="632"/>
            </a:xfrm>
            <a:grpFill/>
          </p:grpSpPr>
          <p:sp>
            <p:nvSpPr>
              <p:cNvPr id="2662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2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2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2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2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3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3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3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3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3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3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3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3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3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3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4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4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4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664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664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664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6648" name="Rectangle 24"/>
          <p:cNvSpPr>
            <a:spLocks noGrp="1" noChangeArrowheads="1"/>
          </p:cNvSpPr>
          <p:nvPr>
            <p:ph type="title"/>
          </p:nvPr>
        </p:nvSpPr>
        <p:spPr>
          <a:ln/>
        </p:spPr>
        <p:txBody>
          <a:bodyPr rIns="132080"/>
          <a:lstStyle/>
          <a:p>
            <a:r>
              <a:rPr lang="en-US" altLang="en-US"/>
              <a:t>PROKARYOTES CONT’D</a:t>
            </a:r>
          </a:p>
        </p:txBody>
      </p:sp>
      <p:sp>
        <p:nvSpPr>
          <p:cNvPr id="26649"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PROKARYOTE</a:t>
            </a:r>
          </a:p>
          <a:p>
            <a:pPr marL="782638" lvl="1">
              <a:buClr>
                <a:srgbClr val="000000"/>
              </a:buClr>
            </a:pPr>
            <a:r>
              <a:rPr lang="en-US" altLang="en-US" sz="2400" dirty="0"/>
              <a:t>NO ORGANIZED NUCLEUS</a:t>
            </a:r>
          </a:p>
          <a:p>
            <a:pPr marL="782638" lvl="1">
              <a:buClr>
                <a:srgbClr val="000000"/>
              </a:buClr>
            </a:pPr>
            <a:r>
              <a:rPr lang="en-US" altLang="en-US" sz="2400" dirty="0"/>
              <a:t>NO MITOSIS</a:t>
            </a:r>
          </a:p>
          <a:p>
            <a:pPr marL="782638" lvl="1">
              <a:buClr>
                <a:srgbClr val="000000"/>
              </a:buClr>
            </a:pPr>
            <a:r>
              <a:rPr lang="en-US" altLang="en-US" sz="2400" dirty="0"/>
              <a:t>NO MITOCHONDRIA, CHLOROPLASTS, GOLGI COMPLEX, ENDOPLASMIC RETICULUM</a:t>
            </a:r>
          </a:p>
        </p:txBody>
      </p:sp>
      <p:pic>
        <p:nvPicPr>
          <p:cNvPr id="26650"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6700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71" name="Group 23"/>
          <p:cNvGrpSpPr>
            <a:grpSpLocks/>
          </p:cNvGrpSpPr>
          <p:nvPr/>
        </p:nvGrpSpPr>
        <p:grpSpPr bwMode="auto">
          <a:xfrm>
            <a:off x="0" y="-6350"/>
            <a:ext cx="1063625" cy="6859588"/>
            <a:chOff x="0" y="0"/>
            <a:chExt cx="670" cy="4321"/>
          </a:xfrm>
          <a:solidFill>
            <a:srgbClr val="0070C0"/>
          </a:solidFill>
        </p:grpSpPr>
        <p:grpSp>
          <p:nvGrpSpPr>
            <p:cNvPr id="27668" name="Group 20"/>
            <p:cNvGrpSpPr>
              <a:grpSpLocks/>
            </p:cNvGrpSpPr>
            <p:nvPr/>
          </p:nvGrpSpPr>
          <p:grpSpPr bwMode="auto">
            <a:xfrm rot="16200000" flipH="1">
              <a:off x="-1819" y="1844"/>
              <a:ext cx="4320" cy="632"/>
              <a:chOff x="0" y="0"/>
              <a:chExt cx="4321" cy="632"/>
            </a:xfrm>
            <a:grpFill/>
          </p:grpSpPr>
          <p:sp>
            <p:nvSpPr>
              <p:cNvPr id="2764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5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5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5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5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5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5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5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5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5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5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6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6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6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6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6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6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6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766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766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767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7672" name="Rectangle 24"/>
          <p:cNvSpPr>
            <a:spLocks noGrp="1" noChangeArrowheads="1"/>
          </p:cNvSpPr>
          <p:nvPr>
            <p:ph type="title"/>
          </p:nvPr>
        </p:nvSpPr>
        <p:spPr>
          <a:ln/>
        </p:spPr>
        <p:txBody>
          <a:bodyPr rIns="132080"/>
          <a:lstStyle/>
          <a:p>
            <a:r>
              <a:rPr lang="en-US" altLang="en-US"/>
              <a:t>BACTERIAL STRUCTURE</a:t>
            </a:r>
          </a:p>
        </p:txBody>
      </p:sp>
      <p:sp>
        <p:nvSpPr>
          <p:cNvPr id="27673" name="Rectangle 25"/>
          <p:cNvSpPr>
            <a:spLocks noGrp="1" noChangeArrowheads="1"/>
          </p:cNvSpPr>
          <p:nvPr>
            <p:ph idx="1"/>
          </p:nvPr>
        </p:nvSpPr>
        <p:spPr>
          <a:xfrm>
            <a:off x="1173163" y="1981200"/>
            <a:ext cx="3810000" cy="4876800"/>
          </a:xfrm>
          <a:ln/>
        </p:spPr>
        <p:txBody>
          <a:bodyPr rIns="132080"/>
          <a:lstStyle/>
          <a:p>
            <a:endParaRPr lang="en-US" altLang="en-US" sz="2800" dirty="0"/>
          </a:p>
          <a:p>
            <a:pPr>
              <a:buFont typeface="Wingdings" panose="05000000000000000000" pitchFamily="2" charset="2"/>
              <a:buChar char="Ø"/>
            </a:pPr>
            <a:r>
              <a:rPr lang="en-US" altLang="en-US" sz="2800" dirty="0"/>
              <a:t>CELL WALL-RIGIDITY</a:t>
            </a:r>
          </a:p>
          <a:p>
            <a:pPr>
              <a:buFont typeface="Wingdings" panose="05000000000000000000" pitchFamily="2" charset="2"/>
              <a:buChar char="Ø"/>
            </a:pPr>
            <a:r>
              <a:rPr lang="en-US" altLang="en-US" sz="2800" dirty="0"/>
              <a:t>CELL MEMBRANE</a:t>
            </a:r>
          </a:p>
          <a:p>
            <a:pPr marL="782638" lvl="1">
              <a:buClr>
                <a:srgbClr val="000000"/>
              </a:buClr>
            </a:pPr>
            <a:r>
              <a:rPr lang="en-US" altLang="en-US" sz="2400" dirty="0"/>
              <a:t>OSMOTIC BALANCE</a:t>
            </a:r>
          </a:p>
          <a:p>
            <a:pPr marL="782638" lvl="1">
              <a:buClr>
                <a:srgbClr val="000000"/>
              </a:buClr>
            </a:pPr>
            <a:r>
              <a:rPr lang="en-US" altLang="en-US" sz="2400" dirty="0"/>
              <a:t>TRANSPORT OF SOLUTES</a:t>
            </a:r>
          </a:p>
        </p:txBody>
      </p:sp>
      <p:pic>
        <p:nvPicPr>
          <p:cNvPr id="27674"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2924175"/>
            <a:ext cx="3810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95" name="Group 23"/>
          <p:cNvGrpSpPr>
            <a:grpSpLocks/>
          </p:cNvGrpSpPr>
          <p:nvPr/>
        </p:nvGrpSpPr>
        <p:grpSpPr bwMode="auto">
          <a:xfrm>
            <a:off x="0" y="-6350"/>
            <a:ext cx="1063625" cy="6859588"/>
            <a:chOff x="0" y="0"/>
            <a:chExt cx="670" cy="4321"/>
          </a:xfrm>
          <a:solidFill>
            <a:srgbClr val="0070C0"/>
          </a:solidFill>
        </p:grpSpPr>
        <p:grpSp>
          <p:nvGrpSpPr>
            <p:cNvPr id="28692" name="Group 20"/>
            <p:cNvGrpSpPr>
              <a:grpSpLocks/>
            </p:cNvGrpSpPr>
            <p:nvPr/>
          </p:nvGrpSpPr>
          <p:grpSpPr bwMode="auto">
            <a:xfrm rot="16200000" flipH="1">
              <a:off x="-1819" y="1844"/>
              <a:ext cx="4320" cy="632"/>
              <a:chOff x="0" y="0"/>
              <a:chExt cx="4321" cy="632"/>
            </a:xfrm>
            <a:grpFill/>
          </p:grpSpPr>
          <p:sp>
            <p:nvSpPr>
              <p:cNvPr id="2867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7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7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7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7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7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7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8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8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8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8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8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8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8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8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8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8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9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869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869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869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8696" name="Rectangle 24"/>
          <p:cNvSpPr>
            <a:spLocks noGrp="1" noChangeArrowheads="1"/>
          </p:cNvSpPr>
          <p:nvPr>
            <p:ph type="title"/>
          </p:nvPr>
        </p:nvSpPr>
        <p:spPr>
          <a:ln/>
        </p:spPr>
        <p:txBody>
          <a:bodyPr rIns="132080"/>
          <a:lstStyle/>
          <a:p>
            <a:r>
              <a:rPr lang="en-US" altLang="en-US"/>
              <a:t>BACTERIAL STRUCTURE</a:t>
            </a:r>
            <a:br>
              <a:rPr lang="en-US" altLang="en-US"/>
            </a:br>
            <a:endParaRPr lang="en-US" altLang="en-US"/>
          </a:p>
        </p:txBody>
      </p:sp>
      <p:sp>
        <p:nvSpPr>
          <p:cNvPr id="28697" name="Rectangle 25"/>
          <p:cNvSpPr>
            <a:spLocks noGrp="1" noChangeArrowheads="1"/>
          </p:cNvSpPr>
          <p:nvPr>
            <p:ph idx="1"/>
          </p:nvPr>
        </p:nvSpPr>
        <p:spPr>
          <a:xfrm>
            <a:off x="1173163" y="1981200"/>
            <a:ext cx="3810000" cy="4876800"/>
          </a:xfrm>
          <a:ln/>
        </p:spPr>
        <p:txBody>
          <a:bodyPr rIns="132080"/>
          <a:lstStyle/>
          <a:p>
            <a:pPr>
              <a:lnSpc>
                <a:spcPct val="80000"/>
              </a:lnSpc>
            </a:pPr>
            <a:endParaRPr lang="en-US" altLang="en-US" sz="1800" dirty="0"/>
          </a:p>
          <a:p>
            <a:pPr>
              <a:lnSpc>
                <a:spcPct val="80000"/>
              </a:lnSpc>
            </a:pPr>
            <a:endParaRPr lang="en-US" altLang="en-US" sz="1800" dirty="0"/>
          </a:p>
          <a:p>
            <a:pPr>
              <a:lnSpc>
                <a:spcPct val="80000"/>
              </a:lnSpc>
              <a:buFont typeface="Wingdings" panose="05000000000000000000" pitchFamily="2" charset="2"/>
              <a:buChar char="Ø"/>
            </a:pPr>
            <a:r>
              <a:rPr lang="en-US" altLang="en-US" sz="2400" dirty="0"/>
              <a:t>CYTOPLASM</a:t>
            </a:r>
          </a:p>
          <a:p>
            <a:pPr>
              <a:lnSpc>
                <a:spcPct val="80000"/>
              </a:lnSpc>
              <a:buFont typeface="Wingdings" panose="05000000000000000000" pitchFamily="2" charset="2"/>
              <a:buChar char="Ø"/>
            </a:pPr>
            <a:endParaRPr lang="en-US" altLang="en-US" sz="2400" dirty="0"/>
          </a:p>
          <a:p>
            <a:pPr>
              <a:lnSpc>
                <a:spcPct val="80000"/>
              </a:lnSpc>
              <a:buFont typeface="Wingdings" panose="05000000000000000000" pitchFamily="2" charset="2"/>
              <a:buChar char="Ø"/>
            </a:pPr>
            <a:r>
              <a:rPr lang="en-US" altLang="en-US" sz="2400" dirty="0"/>
              <a:t>CYTOPLASM- INTERNAL TO CELL MEMBRANE</a:t>
            </a:r>
          </a:p>
          <a:p>
            <a:pPr>
              <a:lnSpc>
                <a:spcPct val="80000"/>
              </a:lnSpc>
              <a:buFont typeface="Wingdings" panose="05000000000000000000" pitchFamily="2" charset="2"/>
              <a:buChar char="Ø"/>
            </a:pPr>
            <a:endParaRPr lang="en-US" altLang="en-US" sz="2400" dirty="0"/>
          </a:p>
          <a:p>
            <a:pPr>
              <a:lnSpc>
                <a:spcPct val="80000"/>
              </a:lnSpc>
              <a:buFont typeface="Wingdings" panose="05000000000000000000" pitchFamily="2" charset="2"/>
              <a:buChar char="Ø"/>
            </a:pPr>
            <a:r>
              <a:rPr lang="en-US" altLang="en-US" sz="2400" dirty="0"/>
              <a:t>CONTAINS NUCLEAR MATERIAL, ENZYMES, WATER, ETC.</a:t>
            </a:r>
          </a:p>
          <a:p>
            <a:pPr>
              <a:lnSpc>
                <a:spcPct val="80000"/>
              </a:lnSpc>
            </a:pPr>
            <a:endParaRPr lang="en-US" altLang="en-US" sz="1800" dirty="0"/>
          </a:p>
          <a:p>
            <a:pPr>
              <a:lnSpc>
                <a:spcPct val="80000"/>
              </a:lnSpc>
            </a:pPr>
            <a:endParaRPr lang="en-US" altLang="en-US" sz="1800" dirty="0"/>
          </a:p>
          <a:p>
            <a:pPr>
              <a:lnSpc>
                <a:spcPct val="80000"/>
              </a:lnSpc>
              <a:buFont typeface="Arial" panose="020B0604020202020204" pitchFamily="34" charset="0"/>
              <a:buNone/>
            </a:pPr>
            <a:r>
              <a:rPr lang="en-US" altLang="en-US" sz="1800" dirty="0"/>
              <a:t> </a:t>
            </a:r>
          </a:p>
          <a:p>
            <a:pPr>
              <a:lnSpc>
                <a:spcPct val="80000"/>
              </a:lnSpc>
              <a:buFont typeface="Arial" panose="020B0604020202020204" pitchFamily="34" charset="0"/>
              <a:buNone/>
            </a:pPr>
            <a:endParaRPr lang="en-US" altLang="en-US" sz="1800" dirty="0"/>
          </a:p>
          <a:p>
            <a:pPr>
              <a:lnSpc>
                <a:spcPct val="80000"/>
              </a:lnSpc>
              <a:buFont typeface="Arial" panose="020B0604020202020204" pitchFamily="34" charset="0"/>
              <a:buNone/>
            </a:pPr>
            <a:r>
              <a:rPr lang="en-US" altLang="en-US" sz="1800" dirty="0"/>
              <a:t> </a:t>
            </a:r>
          </a:p>
        </p:txBody>
      </p:sp>
      <p:pic>
        <p:nvPicPr>
          <p:cNvPr id="28698"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3028950"/>
            <a:ext cx="3810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9" name="Group 23"/>
          <p:cNvGrpSpPr>
            <a:grpSpLocks/>
          </p:cNvGrpSpPr>
          <p:nvPr/>
        </p:nvGrpSpPr>
        <p:grpSpPr bwMode="auto">
          <a:xfrm>
            <a:off x="0" y="-6350"/>
            <a:ext cx="1063625" cy="6859588"/>
            <a:chOff x="0" y="0"/>
            <a:chExt cx="670" cy="4321"/>
          </a:xfrm>
          <a:solidFill>
            <a:srgbClr val="0070C0"/>
          </a:solidFill>
        </p:grpSpPr>
        <p:grpSp>
          <p:nvGrpSpPr>
            <p:cNvPr id="4116" name="Group 20"/>
            <p:cNvGrpSpPr>
              <a:grpSpLocks/>
            </p:cNvGrpSpPr>
            <p:nvPr/>
          </p:nvGrpSpPr>
          <p:grpSpPr bwMode="auto">
            <a:xfrm rot="16200000" flipH="1">
              <a:off x="-1819" y="1844"/>
              <a:ext cx="4320" cy="632"/>
              <a:chOff x="0" y="0"/>
              <a:chExt cx="4321" cy="632"/>
            </a:xfrm>
            <a:grpFill/>
          </p:grpSpPr>
          <p:sp>
            <p:nvSpPr>
              <p:cNvPr id="409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0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0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0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0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0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0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0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0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0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0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1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1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1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1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1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1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11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11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120" name="Rectangle 24"/>
          <p:cNvSpPr>
            <a:spLocks noGrp="1" noChangeArrowheads="1"/>
          </p:cNvSpPr>
          <p:nvPr>
            <p:ph type="title"/>
          </p:nvPr>
        </p:nvSpPr>
        <p:spPr>
          <a:ln/>
        </p:spPr>
        <p:txBody>
          <a:bodyPr rIns="132080"/>
          <a:lstStyle/>
          <a:p>
            <a:r>
              <a:rPr lang="en-US" altLang="en-US"/>
              <a:t>HISTORY OF MICROBIOLOGY</a:t>
            </a:r>
          </a:p>
        </p:txBody>
      </p:sp>
      <p:sp>
        <p:nvSpPr>
          <p:cNvPr id="4121"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sz="2800" dirty="0"/>
              <a:t>Marcus </a:t>
            </a:r>
            <a:r>
              <a:rPr lang="en-US" altLang="en-US" sz="2800" dirty="0" err="1"/>
              <a:t>Taurentius</a:t>
            </a:r>
            <a:r>
              <a:rPr lang="en-US" altLang="en-US" sz="2800" dirty="0"/>
              <a:t> Varro (116-27 BCE)</a:t>
            </a:r>
          </a:p>
          <a:p>
            <a:pPr marL="782638" lvl="1">
              <a:buClr>
                <a:srgbClr val="000000"/>
              </a:buClr>
            </a:pPr>
            <a:r>
              <a:rPr lang="en-US" altLang="en-US" sz="2400" dirty="0"/>
              <a:t>Minute animals, undetected by the human eye, grow in marshy areas.  They get inside the nostrils and “give rise to sudden distempers”</a:t>
            </a:r>
          </a:p>
          <a:p>
            <a:pPr>
              <a:buFont typeface="Wingdings" panose="05000000000000000000" pitchFamily="2" charset="2"/>
              <a:buChar char="Ø"/>
            </a:pPr>
            <a:r>
              <a:rPr lang="en-US" altLang="en-US" sz="2800" dirty="0" err="1"/>
              <a:t>Fracastorius</a:t>
            </a:r>
            <a:r>
              <a:rPr lang="en-US" altLang="en-US" sz="2800" dirty="0"/>
              <a:t> (16</a:t>
            </a:r>
            <a:r>
              <a:rPr lang="en-US" altLang="en-US" sz="2800" baseline="30000" dirty="0"/>
              <a:t>th</a:t>
            </a:r>
            <a:r>
              <a:rPr lang="en-US" altLang="en-US" sz="2800" dirty="0"/>
              <a:t> Century)</a:t>
            </a:r>
          </a:p>
          <a:p>
            <a:pPr>
              <a:buFont typeface="Wingdings" panose="05000000000000000000" pitchFamily="2" charset="2"/>
              <a:buChar char="Ø"/>
            </a:pPr>
            <a:r>
              <a:rPr lang="en-US" altLang="en-US" sz="2800" dirty="0" err="1"/>
              <a:t>Antonie</a:t>
            </a:r>
            <a:r>
              <a:rPr lang="en-US" altLang="en-US" sz="2800" dirty="0"/>
              <a:t> van Leeuwenhoek (17</a:t>
            </a:r>
            <a:r>
              <a:rPr lang="en-US" altLang="en-US" sz="2800" baseline="30000" dirty="0"/>
              <a:t>th</a:t>
            </a:r>
            <a:r>
              <a:rPr lang="en-US" altLang="en-US" sz="2800" dirty="0"/>
              <a:t> Century)</a:t>
            </a:r>
          </a:p>
          <a:p>
            <a:pPr marL="782638" lvl="1">
              <a:buClr>
                <a:srgbClr val="000000"/>
              </a:buClr>
            </a:pPr>
            <a:r>
              <a:rPr lang="en-US" altLang="en-US" sz="2400" dirty="0"/>
              <a:t>First to describe and draw microbes</a:t>
            </a:r>
          </a:p>
          <a:p>
            <a:pPr>
              <a:buFont typeface="Wingdings" panose="05000000000000000000" pitchFamily="2" charset="2"/>
              <a:buChar char="Ø"/>
            </a:pPr>
            <a:r>
              <a:rPr lang="en-US" altLang="en-US" sz="2800" dirty="0" err="1" smtClean="0"/>
              <a:t>Kircher</a:t>
            </a:r>
            <a:r>
              <a:rPr lang="en-US" altLang="en-US" sz="2800" dirty="0" smtClean="0"/>
              <a:t> </a:t>
            </a:r>
            <a:r>
              <a:rPr lang="en-US" altLang="en-US" sz="2800" dirty="0"/>
              <a:t>(17</a:t>
            </a:r>
            <a:r>
              <a:rPr lang="en-US" altLang="en-US" sz="2800" baseline="30000" dirty="0"/>
              <a:t>th</a:t>
            </a:r>
            <a:r>
              <a:rPr lang="en-US" altLang="en-US" sz="2800" dirty="0"/>
              <a:t> Century)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19" name="Group 23"/>
          <p:cNvGrpSpPr>
            <a:grpSpLocks/>
          </p:cNvGrpSpPr>
          <p:nvPr/>
        </p:nvGrpSpPr>
        <p:grpSpPr bwMode="auto">
          <a:xfrm>
            <a:off x="0" y="-6350"/>
            <a:ext cx="1063625" cy="6859588"/>
            <a:chOff x="0" y="0"/>
            <a:chExt cx="670" cy="4321"/>
          </a:xfrm>
          <a:solidFill>
            <a:srgbClr val="0070C0"/>
          </a:solidFill>
        </p:grpSpPr>
        <p:grpSp>
          <p:nvGrpSpPr>
            <p:cNvPr id="29716" name="Group 20"/>
            <p:cNvGrpSpPr>
              <a:grpSpLocks/>
            </p:cNvGrpSpPr>
            <p:nvPr/>
          </p:nvGrpSpPr>
          <p:grpSpPr bwMode="auto">
            <a:xfrm rot="16200000" flipH="1">
              <a:off x="-1819" y="1844"/>
              <a:ext cx="4320" cy="632"/>
              <a:chOff x="0" y="0"/>
              <a:chExt cx="4321" cy="632"/>
            </a:xfrm>
            <a:grpFill/>
          </p:grpSpPr>
          <p:sp>
            <p:nvSpPr>
              <p:cNvPr id="2969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69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69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0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0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0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0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0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0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0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0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0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0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1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1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1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1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1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971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971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971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29720" name="Rectangle 24"/>
          <p:cNvSpPr>
            <a:spLocks noGrp="1" noChangeArrowheads="1"/>
          </p:cNvSpPr>
          <p:nvPr>
            <p:ph type="title"/>
          </p:nvPr>
        </p:nvSpPr>
        <p:spPr>
          <a:ln/>
        </p:spPr>
        <p:txBody>
          <a:bodyPr rIns="132080"/>
          <a:lstStyle/>
          <a:p>
            <a:r>
              <a:rPr lang="en-US" altLang="en-US"/>
              <a:t>BACTERIAL SURFACE STRUCTURES</a:t>
            </a:r>
          </a:p>
        </p:txBody>
      </p:sp>
      <p:sp>
        <p:nvSpPr>
          <p:cNvPr id="29721" name="Rectangle 25"/>
          <p:cNvSpPr>
            <a:spLocks noGrp="1" noChangeArrowheads="1"/>
          </p:cNvSpPr>
          <p:nvPr>
            <p:ph idx="1"/>
          </p:nvPr>
        </p:nvSpPr>
        <p:spPr>
          <a:xfrm>
            <a:off x="1173163" y="1981200"/>
            <a:ext cx="3810000" cy="4876800"/>
          </a:xfrm>
          <a:ln/>
        </p:spPr>
        <p:txBody>
          <a:bodyPr rIns="132080"/>
          <a:lstStyle/>
          <a:p>
            <a:endParaRPr lang="en-US" altLang="en-US" sz="2800" dirty="0"/>
          </a:p>
          <a:p>
            <a:endParaRPr lang="en-US" altLang="en-US" sz="2800" dirty="0"/>
          </a:p>
          <a:p>
            <a:endParaRPr lang="en-US" altLang="en-US" sz="2800" dirty="0"/>
          </a:p>
          <a:p>
            <a:pPr>
              <a:buFont typeface="Wingdings" panose="05000000000000000000" pitchFamily="2" charset="2"/>
              <a:buChar char="Ø"/>
            </a:pPr>
            <a:r>
              <a:rPr lang="en-US" altLang="en-US" sz="2800" dirty="0"/>
              <a:t>CAPSULE</a:t>
            </a:r>
          </a:p>
          <a:p>
            <a:pPr marL="782638" lvl="1">
              <a:buClr>
                <a:srgbClr val="000000"/>
              </a:buClr>
            </a:pPr>
            <a:r>
              <a:rPr lang="en-US" altLang="en-US" sz="2400" dirty="0"/>
              <a:t>ANTIPHAGOCYTIC</a:t>
            </a:r>
          </a:p>
          <a:p>
            <a:pPr marL="782638" lvl="1">
              <a:buClr>
                <a:srgbClr val="000000"/>
              </a:buClr>
            </a:pPr>
            <a:r>
              <a:rPr lang="en-US" altLang="en-US" sz="2400" dirty="0"/>
              <a:t>GLYCOCALYX</a:t>
            </a:r>
          </a:p>
        </p:txBody>
      </p:sp>
      <p:pic>
        <p:nvPicPr>
          <p:cNvPr id="29722"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09800"/>
            <a:ext cx="38100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3" name="Group 23"/>
          <p:cNvGrpSpPr>
            <a:grpSpLocks/>
          </p:cNvGrpSpPr>
          <p:nvPr/>
        </p:nvGrpSpPr>
        <p:grpSpPr bwMode="auto">
          <a:xfrm>
            <a:off x="0" y="-6350"/>
            <a:ext cx="1063625" cy="6859588"/>
            <a:chOff x="0" y="0"/>
            <a:chExt cx="670" cy="4321"/>
          </a:xfrm>
          <a:solidFill>
            <a:srgbClr val="0070C0"/>
          </a:solidFill>
        </p:grpSpPr>
        <p:grpSp>
          <p:nvGrpSpPr>
            <p:cNvPr id="30740" name="Group 20"/>
            <p:cNvGrpSpPr>
              <a:grpSpLocks/>
            </p:cNvGrpSpPr>
            <p:nvPr/>
          </p:nvGrpSpPr>
          <p:grpSpPr bwMode="auto">
            <a:xfrm rot="16200000" flipH="1">
              <a:off x="-1819" y="1844"/>
              <a:ext cx="4320" cy="632"/>
              <a:chOff x="0" y="0"/>
              <a:chExt cx="4321" cy="632"/>
            </a:xfrm>
            <a:grpFill/>
          </p:grpSpPr>
          <p:sp>
            <p:nvSpPr>
              <p:cNvPr id="3072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2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2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2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2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2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2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2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2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073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074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074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0744" name="Rectangle 24"/>
          <p:cNvSpPr>
            <a:spLocks noGrp="1" noChangeArrowheads="1"/>
          </p:cNvSpPr>
          <p:nvPr>
            <p:ph type="title"/>
          </p:nvPr>
        </p:nvSpPr>
        <p:spPr>
          <a:ln/>
        </p:spPr>
        <p:txBody>
          <a:bodyPr rIns="132080"/>
          <a:lstStyle/>
          <a:p>
            <a:r>
              <a:rPr lang="en-US" altLang="en-US"/>
              <a:t>BACTERIAL SURFACE STRUCTURES CONT’D</a:t>
            </a:r>
          </a:p>
        </p:txBody>
      </p:sp>
      <p:sp>
        <p:nvSpPr>
          <p:cNvPr id="30745" name="Rectangle 25"/>
          <p:cNvSpPr>
            <a:spLocks noGrp="1" noChangeArrowheads="1"/>
          </p:cNvSpPr>
          <p:nvPr>
            <p:ph idx="1"/>
          </p:nvPr>
        </p:nvSpPr>
        <p:spPr>
          <a:xfrm>
            <a:off x="1173163" y="1981200"/>
            <a:ext cx="3810000" cy="4876800"/>
          </a:xfrm>
          <a:ln/>
        </p:spPr>
        <p:txBody>
          <a:bodyPr rIns="132080"/>
          <a:lstStyle/>
          <a:p>
            <a:pPr>
              <a:buFont typeface="Arial" panose="020B0604020202020204" pitchFamily="34" charset="0"/>
              <a:buNone/>
            </a:pPr>
            <a:endParaRPr lang="en-US" altLang="en-US" sz="2800" dirty="0"/>
          </a:p>
          <a:p>
            <a:pPr>
              <a:buFont typeface="Wingdings" panose="05000000000000000000" pitchFamily="2" charset="2"/>
              <a:buChar char="Ø"/>
            </a:pPr>
            <a:r>
              <a:rPr lang="en-US" altLang="en-US" sz="2800" dirty="0"/>
              <a:t>FLAGELLA</a:t>
            </a:r>
          </a:p>
          <a:p>
            <a:pPr marL="782638" lvl="1">
              <a:buFont typeface="Arial" panose="020B0604020202020204" pitchFamily="34" charset="0"/>
              <a:buNone/>
            </a:pPr>
            <a:r>
              <a:rPr lang="en-US" altLang="en-US" sz="2400" dirty="0"/>
              <a:t>A:MONOTRICHOUS</a:t>
            </a:r>
          </a:p>
          <a:p>
            <a:pPr marL="782638" lvl="1">
              <a:buFont typeface="Arial" panose="020B0604020202020204" pitchFamily="34" charset="0"/>
              <a:buNone/>
            </a:pPr>
            <a:r>
              <a:rPr lang="en-US" altLang="en-US" sz="2400" dirty="0"/>
              <a:t>B: LOPHOTRICHOUS</a:t>
            </a:r>
          </a:p>
          <a:p>
            <a:pPr marL="782638" lvl="1">
              <a:buFont typeface="Arial" panose="020B0604020202020204" pitchFamily="34" charset="0"/>
              <a:buNone/>
            </a:pPr>
            <a:r>
              <a:rPr lang="en-US" altLang="en-US" sz="2400" dirty="0"/>
              <a:t>C: AMPHITRICHOUS</a:t>
            </a:r>
          </a:p>
          <a:p>
            <a:pPr marL="782638" lvl="1">
              <a:buFont typeface="Arial" panose="020B0604020202020204" pitchFamily="34" charset="0"/>
              <a:buNone/>
            </a:pPr>
            <a:r>
              <a:rPr lang="en-US" altLang="en-US" sz="2400" dirty="0"/>
              <a:t>D: PERITRICHOUS</a:t>
            </a:r>
          </a:p>
        </p:txBody>
      </p:sp>
      <p:pic>
        <p:nvPicPr>
          <p:cNvPr id="30746"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2057400"/>
            <a:ext cx="381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67" name="Group 23"/>
          <p:cNvGrpSpPr>
            <a:grpSpLocks/>
          </p:cNvGrpSpPr>
          <p:nvPr/>
        </p:nvGrpSpPr>
        <p:grpSpPr bwMode="auto">
          <a:xfrm>
            <a:off x="0" y="-6350"/>
            <a:ext cx="1063625" cy="6859588"/>
            <a:chOff x="0" y="0"/>
            <a:chExt cx="670" cy="4321"/>
          </a:xfrm>
          <a:solidFill>
            <a:srgbClr val="0070C0"/>
          </a:solidFill>
        </p:grpSpPr>
        <p:grpSp>
          <p:nvGrpSpPr>
            <p:cNvPr id="31764" name="Group 20"/>
            <p:cNvGrpSpPr>
              <a:grpSpLocks/>
            </p:cNvGrpSpPr>
            <p:nvPr/>
          </p:nvGrpSpPr>
          <p:grpSpPr bwMode="auto">
            <a:xfrm rot="16200000" flipH="1">
              <a:off x="-1819" y="1844"/>
              <a:ext cx="4320" cy="632"/>
              <a:chOff x="0" y="0"/>
              <a:chExt cx="4321" cy="632"/>
            </a:xfrm>
            <a:grpFill/>
          </p:grpSpPr>
          <p:sp>
            <p:nvSpPr>
              <p:cNvPr id="3174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4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4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4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4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5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176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176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176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1768" name="Rectangle 24"/>
          <p:cNvSpPr>
            <a:spLocks noGrp="1" noChangeArrowheads="1"/>
          </p:cNvSpPr>
          <p:nvPr>
            <p:ph type="title"/>
          </p:nvPr>
        </p:nvSpPr>
        <p:spPr>
          <a:ln/>
        </p:spPr>
        <p:txBody>
          <a:bodyPr rIns="132080"/>
          <a:lstStyle/>
          <a:p>
            <a:r>
              <a:rPr lang="en-US" altLang="en-US"/>
              <a:t>BACTERIAL SURFACE STRUCTURE </a:t>
            </a:r>
          </a:p>
        </p:txBody>
      </p:sp>
      <p:sp>
        <p:nvSpPr>
          <p:cNvPr id="31769" name="Rectangle 25"/>
          <p:cNvSpPr>
            <a:spLocks noGrp="1" noChangeArrowheads="1"/>
          </p:cNvSpPr>
          <p:nvPr>
            <p:ph idx="1"/>
          </p:nvPr>
        </p:nvSpPr>
        <p:spPr>
          <a:xfrm>
            <a:off x="1173163" y="1981200"/>
            <a:ext cx="4160837" cy="4876800"/>
          </a:xfrm>
          <a:ln/>
        </p:spPr>
        <p:txBody>
          <a:bodyPr rIns="132080"/>
          <a:lstStyle/>
          <a:p>
            <a:pPr>
              <a:lnSpc>
                <a:spcPct val="90000"/>
              </a:lnSpc>
            </a:pPr>
            <a:endParaRPr lang="en-US" altLang="en-US" sz="2800" dirty="0"/>
          </a:p>
          <a:p>
            <a:pPr>
              <a:lnSpc>
                <a:spcPct val="90000"/>
              </a:lnSpc>
              <a:buFont typeface="Wingdings" panose="05000000000000000000" pitchFamily="2" charset="2"/>
              <a:buChar char="Ø"/>
            </a:pPr>
            <a:r>
              <a:rPr lang="en-US" altLang="en-US" sz="2800" dirty="0"/>
              <a:t>PILI/FIMBRIAE</a:t>
            </a:r>
          </a:p>
          <a:p>
            <a:pPr>
              <a:lnSpc>
                <a:spcPct val="90000"/>
              </a:lnSpc>
              <a:buFont typeface="Arial" panose="020B0604020202020204" pitchFamily="34" charset="0"/>
              <a:buNone/>
            </a:pPr>
            <a:endParaRPr lang="en-US" altLang="en-US" sz="2800" dirty="0"/>
          </a:p>
          <a:p>
            <a:pPr marL="782638" lvl="1">
              <a:lnSpc>
                <a:spcPct val="90000"/>
              </a:lnSpc>
              <a:buClr>
                <a:srgbClr val="000000"/>
              </a:buClr>
            </a:pPr>
            <a:r>
              <a:rPr lang="en-US" altLang="en-US" sz="2400" dirty="0"/>
              <a:t>SOMATIC-attachment to cells</a:t>
            </a:r>
          </a:p>
          <a:p>
            <a:pPr marL="782638" lvl="1">
              <a:lnSpc>
                <a:spcPct val="90000"/>
              </a:lnSpc>
              <a:buClr>
                <a:srgbClr val="000000"/>
              </a:buClr>
            </a:pPr>
            <a:r>
              <a:rPr lang="en-US" altLang="en-US" sz="2400" dirty="0"/>
              <a:t>CONJUGAL/SEX-exchange of genetic material during conjugation</a:t>
            </a:r>
          </a:p>
        </p:txBody>
      </p:sp>
      <p:pic>
        <p:nvPicPr>
          <p:cNvPr id="31770"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1430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71"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95800"/>
            <a:ext cx="38100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91" name="Group 23"/>
          <p:cNvGrpSpPr>
            <a:grpSpLocks/>
          </p:cNvGrpSpPr>
          <p:nvPr/>
        </p:nvGrpSpPr>
        <p:grpSpPr bwMode="auto">
          <a:xfrm>
            <a:off x="0" y="-6350"/>
            <a:ext cx="1063625" cy="6859588"/>
            <a:chOff x="0" y="0"/>
            <a:chExt cx="670" cy="4321"/>
          </a:xfrm>
          <a:solidFill>
            <a:srgbClr val="0070C0"/>
          </a:solidFill>
        </p:grpSpPr>
        <p:grpSp>
          <p:nvGrpSpPr>
            <p:cNvPr id="32788" name="Group 20"/>
            <p:cNvGrpSpPr>
              <a:grpSpLocks/>
            </p:cNvGrpSpPr>
            <p:nvPr/>
          </p:nvGrpSpPr>
          <p:grpSpPr bwMode="auto">
            <a:xfrm rot="16200000" flipH="1">
              <a:off x="-1819" y="1844"/>
              <a:ext cx="4320" cy="632"/>
              <a:chOff x="0" y="0"/>
              <a:chExt cx="4321" cy="632"/>
            </a:xfrm>
            <a:grpFill/>
          </p:grpSpPr>
          <p:sp>
            <p:nvSpPr>
              <p:cNvPr id="3276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7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7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7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7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7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7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7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7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7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7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8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8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8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8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8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8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8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278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278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279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2792" name="Rectangle 24"/>
          <p:cNvSpPr>
            <a:spLocks noGrp="1" noChangeArrowheads="1"/>
          </p:cNvSpPr>
          <p:nvPr>
            <p:ph type="title"/>
          </p:nvPr>
        </p:nvSpPr>
        <p:spPr>
          <a:ln/>
        </p:spPr>
        <p:txBody>
          <a:bodyPr rIns="132080"/>
          <a:lstStyle/>
          <a:p>
            <a:r>
              <a:rPr lang="en-US" altLang="en-US"/>
              <a:t>BACTERIAL STRUCTURE</a:t>
            </a:r>
          </a:p>
        </p:txBody>
      </p:sp>
      <p:sp>
        <p:nvSpPr>
          <p:cNvPr id="32793" name="Rectangle 25"/>
          <p:cNvSpPr>
            <a:spLocks noGrp="1" noChangeArrowheads="1"/>
          </p:cNvSpPr>
          <p:nvPr>
            <p:ph idx="1"/>
          </p:nvPr>
        </p:nvSpPr>
        <p:spPr>
          <a:xfrm>
            <a:off x="1173163" y="1981200"/>
            <a:ext cx="3810000" cy="4876800"/>
          </a:xfrm>
          <a:ln/>
        </p:spPr>
        <p:txBody>
          <a:bodyPr rIns="132080"/>
          <a:lstStyle/>
          <a:p>
            <a:endParaRPr lang="en-US" altLang="en-US" sz="2800" dirty="0"/>
          </a:p>
          <a:p>
            <a:pPr>
              <a:buFont typeface="Wingdings" panose="05000000000000000000" pitchFamily="2" charset="2"/>
              <a:buChar char="Ø"/>
            </a:pPr>
            <a:r>
              <a:rPr lang="en-US" altLang="en-US" sz="2800" dirty="0"/>
              <a:t>ENDOSPORES</a:t>
            </a:r>
          </a:p>
          <a:p>
            <a:pPr marL="782638" lvl="1">
              <a:buClr>
                <a:srgbClr val="000000"/>
              </a:buClr>
            </a:pPr>
            <a:r>
              <a:rPr lang="en-US" altLang="en-US" sz="2400" dirty="0"/>
              <a:t>DIPICOLINIC ACID (helps in dehydrating the cell)</a:t>
            </a:r>
          </a:p>
          <a:p>
            <a:pPr marL="782638" lvl="1">
              <a:buClr>
                <a:srgbClr val="000000"/>
              </a:buClr>
            </a:pPr>
            <a:r>
              <a:rPr lang="en-US" altLang="en-US" sz="2400" dirty="0"/>
              <a:t>RESISTANCE</a:t>
            </a:r>
          </a:p>
        </p:txBody>
      </p:sp>
      <p:pic>
        <p:nvPicPr>
          <p:cNvPr id="32794"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2824163"/>
            <a:ext cx="3810000"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3815" name="Group 23"/>
          <p:cNvGrpSpPr>
            <a:grpSpLocks/>
          </p:cNvGrpSpPr>
          <p:nvPr/>
        </p:nvGrpSpPr>
        <p:grpSpPr bwMode="auto">
          <a:xfrm>
            <a:off x="0" y="-6350"/>
            <a:ext cx="1063625" cy="6859588"/>
            <a:chOff x="0" y="0"/>
            <a:chExt cx="670" cy="4321"/>
          </a:xfrm>
          <a:solidFill>
            <a:srgbClr val="0070C0"/>
          </a:solidFill>
        </p:grpSpPr>
        <p:grpSp>
          <p:nvGrpSpPr>
            <p:cNvPr id="33812" name="Group 20"/>
            <p:cNvGrpSpPr>
              <a:grpSpLocks/>
            </p:cNvGrpSpPr>
            <p:nvPr/>
          </p:nvGrpSpPr>
          <p:grpSpPr bwMode="auto">
            <a:xfrm rot="16200000" flipH="1">
              <a:off x="-1819" y="1844"/>
              <a:ext cx="4320" cy="632"/>
              <a:chOff x="0" y="0"/>
              <a:chExt cx="4321" cy="632"/>
            </a:xfrm>
            <a:grpFill/>
          </p:grpSpPr>
          <p:sp>
            <p:nvSpPr>
              <p:cNvPr id="3379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79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79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79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79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79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79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0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1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381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381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381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3816" name="Rectangle 24"/>
          <p:cNvSpPr>
            <a:spLocks noGrp="1" noChangeArrowheads="1"/>
          </p:cNvSpPr>
          <p:nvPr>
            <p:ph type="title"/>
          </p:nvPr>
        </p:nvSpPr>
        <p:spPr>
          <a:xfrm>
            <a:off x="1143000" y="0"/>
            <a:ext cx="7772400" cy="1600200"/>
          </a:xfrm>
          <a:ln/>
        </p:spPr>
        <p:txBody>
          <a:bodyPr rIns="132080"/>
          <a:lstStyle/>
          <a:p>
            <a:pPr algn="ctr"/>
            <a:r>
              <a:rPr lang="en-US" altLang="en-US"/>
              <a:t>Microscopic Morphology</a:t>
            </a:r>
          </a:p>
        </p:txBody>
      </p:sp>
      <p:sp>
        <p:nvSpPr>
          <p:cNvPr id="33817"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Arrangement</a:t>
            </a:r>
          </a:p>
          <a:p>
            <a:pPr marL="782638" lvl="1">
              <a:buClr>
                <a:srgbClr val="000000"/>
              </a:buClr>
            </a:pPr>
            <a:r>
              <a:rPr lang="en-US" altLang="en-US" dirty="0"/>
              <a:t>Diplococci</a:t>
            </a:r>
          </a:p>
          <a:p>
            <a:pPr marL="782638" lvl="1">
              <a:buClr>
                <a:srgbClr val="000000"/>
              </a:buClr>
            </a:pPr>
            <a:r>
              <a:rPr lang="en-US" altLang="en-US" dirty="0"/>
              <a:t>Chains</a:t>
            </a:r>
          </a:p>
          <a:p>
            <a:pPr marL="782638" lvl="1">
              <a:buClr>
                <a:srgbClr val="000000"/>
              </a:buClr>
            </a:pPr>
            <a:r>
              <a:rPr lang="en-US" altLang="en-US" dirty="0"/>
              <a:t>Tetrads</a:t>
            </a:r>
          </a:p>
          <a:p>
            <a:pPr marL="782638" lvl="1">
              <a:buClr>
                <a:srgbClr val="000000"/>
              </a:buClr>
            </a:pPr>
            <a:r>
              <a:rPr lang="en-US" altLang="en-US" dirty="0"/>
              <a:t>Clusters</a:t>
            </a:r>
          </a:p>
          <a:p>
            <a:pPr marL="782638" lvl="1">
              <a:buClr>
                <a:srgbClr val="000000"/>
              </a:buClr>
            </a:pPr>
            <a:r>
              <a:rPr lang="en-US" altLang="en-US" dirty="0"/>
              <a:t>Packets of 8</a:t>
            </a:r>
          </a:p>
        </p:txBody>
      </p:sp>
      <p:pic>
        <p:nvPicPr>
          <p:cNvPr id="33818"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09800"/>
            <a:ext cx="1931988"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381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09800"/>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3820" name="Picture 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267200"/>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8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38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38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8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8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8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4839" name="Group 23"/>
          <p:cNvGrpSpPr>
            <a:grpSpLocks/>
          </p:cNvGrpSpPr>
          <p:nvPr/>
        </p:nvGrpSpPr>
        <p:grpSpPr bwMode="auto">
          <a:xfrm>
            <a:off x="0" y="-6350"/>
            <a:ext cx="1063625" cy="6859588"/>
            <a:chOff x="0" y="0"/>
            <a:chExt cx="670" cy="4321"/>
          </a:xfrm>
          <a:solidFill>
            <a:srgbClr val="0070C0"/>
          </a:solidFill>
        </p:grpSpPr>
        <p:grpSp>
          <p:nvGrpSpPr>
            <p:cNvPr id="34836" name="Group 20"/>
            <p:cNvGrpSpPr>
              <a:grpSpLocks/>
            </p:cNvGrpSpPr>
            <p:nvPr/>
          </p:nvGrpSpPr>
          <p:grpSpPr bwMode="auto">
            <a:xfrm rot="16200000" flipH="1">
              <a:off x="-1819" y="1844"/>
              <a:ext cx="4320" cy="632"/>
              <a:chOff x="0" y="0"/>
              <a:chExt cx="4321" cy="632"/>
            </a:xfrm>
            <a:grpFill/>
          </p:grpSpPr>
          <p:sp>
            <p:nvSpPr>
              <p:cNvPr id="3481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1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1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483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483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4840" name="Rectangle 24"/>
          <p:cNvSpPr>
            <a:spLocks noGrp="1" noChangeArrowheads="1"/>
          </p:cNvSpPr>
          <p:nvPr>
            <p:ph type="title"/>
          </p:nvPr>
        </p:nvSpPr>
        <p:spPr>
          <a:xfrm>
            <a:off x="1143000" y="0"/>
            <a:ext cx="7772400" cy="1905000"/>
          </a:xfrm>
          <a:ln/>
        </p:spPr>
        <p:txBody>
          <a:bodyPr rIns="132080"/>
          <a:lstStyle/>
          <a:p>
            <a:pPr algn="ctr"/>
            <a:r>
              <a:rPr lang="en-US" altLang="en-US"/>
              <a:t>Microscopic Morphology</a:t>
            </a:r>
          </a:p>
        </p:txBody>
      </p:sp>
      <p:sp>
        <p:nvSpPr>
          <p:cNvPr id="34841"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Shape</a:t>
            </a:r>
          </a:p>
          <a:p>
            <a:pPr marL="782638" lvl="1">
              <a:buClr>
                <a:srgbClr val="000000"/>
              </a:buClr>
            </a:pPr>
            <a:r>
              <a:rPr lang="en-US" altLang="en-US" dirty="0"/>
              <a:t>Coccus</a:t>
            </a:r>
          </a:p>
          <a:p>
            <a:pPr marL="782638" lvl="1">
              <a:buClr>
                <a:srgbClr val="000000"/>
              </a:buClr>
            </a:pPr>
            <a:r>
              <a:rPr lang="en-US" altLang="en-US" dirty="0"/>
              <a:t>Bacillus</a:t>
            </a:r>
          </a:p>
          <a:p>
            <a:pPr marL="782638" lvl="1">
              <a:buClr>
                <a:srgbClr val="000000"/>
              </a:buClr>
            </a:pPr>
            <a:r>
              <a:rPr lang="en-US" altLang="en-US" dirty="0"/>
              <a:t>Spirillum</a:t>
            </a:r>
          </a:p>
        </p:txBody>
      </p:sp>
      <p:pic>
        <p:nvPicPr>
          <p:cNvPr id="34842"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19200"/>
            <a:ext cx="25209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4843"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95600"/>
            <a:ext cx="2286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4844" name="Picture 2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953000"/>
            <a:ext cx="28194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84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484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8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863" name="Group 23"/>
          <p:cNvGrpSpPr>
            <a:grpSpLocks/>
          </p:cNvGrpSpPr>
          <p:nvPr/>
        </p:nvGrpSpPr>
        <p:grpSpPr bwMode="auto">
          <a:xfrm>
            <a:off x="0" y="-6350"/>
            <a:ext cx="1063625" cy="6859588"/>
            <a:chOff x="0" y="0"/>
            <a:chExt cx="670" cy="4321"/>
          </a:xfrm>
          <a:solidFill>
            <a:srgbClr val="0070C0"/>
          </a:solidFill>
        </p:grpSpPr>
        <p:grpSp>
          <p:nvGrpSpPr>
            <p:cNvPr id="35860" name="Group 20"/>
            <p:cNvGrpSpPr>
              <a:grpSpLocks/>
            </p:cNvGrpSpPr>
            <p:nvPr/>
          </p:nvGrpSpPr>
          <p:grpSpPr bwMode="auto">
            <a:xfrm rot="16200000" flipH="1">
              <a:off x="-1819" y="1844"/>
              <a:ext cx="4320" cy="632"/>
              <a:chOff x="0" y="0"/>
              <a:chExt cx="4321" cy="632"/>
            </a:xfrm>
            <a:grpFill/>
          </p:grpSpPr>
          <p:sp>
            <p:nvSpPr>
              <p:cNvPr id="3584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4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4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4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4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4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4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4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4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5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5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5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5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5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5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5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5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5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585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586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586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5864" name="Rectangle 24"/>
          <p:cNvSpPr>
            <a:spLocks noGrp="1" noChangeArrowheads="1"/>
          </p:cNvSpPr>
          <p:nvPr>
            <p:ph type="title"/>
          </p:nvPr>
        </p:nvSpPr>
        <p:spPr>
          <a:ln/>
        </p:spPr>
        <p:txBody>
          <a:bodyPr rIns="132080"/>
          <a:lstStyle/>
          <a:p>
            <a:pPr algn="ctr"/>
            <a:r>
              <a:rPr lang="en-US" altLang="en-US"/>
              <a:t>Roles of Microbes in the Biosphere </a:t>
            </a:r>
          </a:p>
        </p:txBody>
      </p:sp>
      <p:sp>
        <p:nvSpPr>
          <p:cNvPr id="35865"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Microbes Contribute</a:t>
            </a:r>
          </a:p>
          <a:p>
            <a:pPr marL="782638" lvl="1">
              <a:buClr>
                <a:srgbClr val="000000"/>
              </a:buClr>
            </a:pPr>
            <a:r>
              <a:rPr lang="en-US" altLang="en-US" dirty="0"/>
              <a:t>Nitrogen to Plants</a:t>
            </a:r>
          </a:p>
          <a:p>
            <a:pPr marL="782638" lvl="1">
              <a:buClr>
                <a:srgbClr val="000000"/>
              </a:buClr>
            </a:pPr>
            <a:r>
              <a:rPr lang="en-US" altLang="en-US" dirty="0"/>
              <a:t>Decompose dead plants and animals</a:t>
            </a:r>
          </a:p>
          <a:p>
            <a:pPr marL="782638" lvl="1">
              <a:buClr>
                <a:srgbClr val="000000"/>
              </a:buClr>
            </a:pPr>
            <a:r>
              <a:rPr lang="en-US" altLang="en-US" dirty="0"/>
              <a:t>Convert substances into nutrients</a:t>
            </a:r>
          </a:p>
          <a:p>
            <a:pPr marL="782638" lvl="1">
              <a:buClr>
                <a:srgbClr val="000000"/>
              </a:buClr>
            </a:pPr>
            <a:r>
              <a:rPr lang="en-US" altLang="en-US" dirty="0"/>
              <a:t>Degrade environmental substances</a:t>
            </a:r>
          </a:p>
          <a:p>
            <a:pPr>
              <a:buFont typeface="Wingdings" panose="05000000000000000000" pitchFamily="2" charset="2"/>
              <a:buChar char="Ø"/>
            </a:pPr>
            <a:r>
              <a:rPr lang="en-US" altLang="en-US" dirty="0"/>
              <a:t>Destructive</a:t>
            </a:r>
          </a:p>
          <a:p>
            <a:pPr marL="1182688" lvl="2">
              <a:buClr>
                <a:srgbClr val="000000"/>
              </a:buClr>
            </a:pPr>
            <a:r>
              <a:rPr lang="en-US" altLang="en-US" dirty="0"/>
              <a:t>Spoilage</a:t>
            </a:r>
          </a:p>
          <a:p>
            <a:pPr marL="1182688" lvl="2">
              <a:buClr>
                <a:srgbClr val="000000"/>
              </a:buClr>
            </a:pPr>
            <a:r>
              <a:rPr lang="en-US" altLang="en-US" dirty="0"/>
              <a:t>Disease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6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586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586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586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586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6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586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58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6887" name="Group 23"/>
          <p:cNvGrpSpPr>
            <a:grpSpLocks/>
          </p:cNvGrpSpPr>
          <p:nvPr/>
        </p:nvGrpSpPr>
        <p:grpSpPr bwMode="auto">
          <a:xfrm>
            <a:off x="0" y="-6350"/>
            <a:ext cx="1063625" cy="6859588"/>
            <a:chOff x="0" y="0"/>
            <a:chExt cx="670" cy="4321"/>
          </a:xfrm>
          <a:solidFill>
            <a:srgbClr val="0070C0"/>
          </a:solidFill>
        </p:grpSpPr>
        <p:grpSp>
          <p:nvGrpSpPr>
            <p:cNvPr id="36884" name="Group 20"/>
            <p:cNvGrpSpPr>
              <a:grpSpLocks/>
            </p:cNvGrpSpPr>
            <p:nvPr/>
          </p:nvGrpSpPr>
          <p:grpSpPr bwMode="auto">
            <a:xfrm rot="16200000" flipH="1">
              <a:off x="-1819" y="1844"/>
              <a:ext cx="4320" cy="632"/>
              <a:chOff x="0" y="0"/>
              <a:chExt cx="4321" cy="632"/>
            </a:xfrm>
            <a:grpFill/>
          </p:grpSpPr>
          <p:sp>
            <p:nvSpPr>
              <p:cNvPr id="3686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6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6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6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6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7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688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688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688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6888" name="Rectangle 24"/>
          <p:cNvSpPr>
            <a:spLocks noGrp="1" noChangeArrowheads="1"/>
          </p:cNvSpPr>
          <p:nvPr>
            <p:ph type="title"/>
          </p:nvPr>
        </p:nvSpPr>
        <p:spPr>
          <a:ln/>
        </p:spPr>
        <p:txBody>
          <a:bodyPr rIns="132080"/>
          <a:lstStyle/>
          <a:p>
            <a:pPr algn="ctr"/>
            <a:r>
              <a:rPr lang="en-US" altLang="en-US"/>
              <a:t>Role of Enzymes</a:t>
            </a:r>
          </a:p>
        </p:txBody>
      </p:sp>
      <p:sp>
        <p:nvSpPr>
          <p:cNvPr id="36889"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Organic Catalysts</a:t>
            </a:r>
          </a:p>
          <a:p>
            <a:pPr>
              <a:buFont typeface="Wingdings" panose="05000000000000000000" pitchFamily="2" charset="2"/>
              <a:buChar char="Ø"/>
            </a:pPr>
            <a:r>
              <a:rPr lang="en-US" altLang="en-US" sz="2800" dirty="0"/>
              <a:t>Uptake and Use of Raw Materials</a:t>
            </a:r>
          </a:p>
          <a:p>
            <a:pPr>
              <a:buFont typeface="Wingdings" panose="05000000000000000000" pitchFamily="2" charset="2"/>
              <a:buChar char="Ø"/>
            </a:pPr>
            <a:r>
              <a:rPr lang="en-US" altLang="en-US" sz="2800" dirty="0"/>
              <a:t>Synthesis </a:t>
            </a:r>
          </a:p>
          <a:p>
            <a:pPr>
              <a:buFont typeface="Wingdings" panose="05000000000000000000" pitchFamily="2" charset="2"/>
              <a:buChar char="Ø"/>
            </a:pPr>
            <a:r>
              <a:rPr lang="en-US" altLang="en-US" sz="2800" dirty="0"/>
              <a:t>Degradation</a:t>
            </a:r>
          </a:p>
        </p:txBody>
      </p:sp>
      <p:pic>
        <p:nvPicPr>
          <p:cNvPr id="36891" name="Picture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812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8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8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7911" name="Group 23"/>
          <p:cNvGrpSpPr>
            <a:grpSpLocks/>
          </p:cNvGrpSpPr>
          <p:nvPr/>
        </p:nvGrpSpPr>
        <p:grpSpPr bwMode="auto">
          <a:xfrm>
            <a:off x="0" y="-6350"/>
            <a:ext cx="1063625" cy="6859588"/>
            <a:chOff x="0" y="0"/>
            <a:chExt cx="670" cy="4321"/>
          </a:xfrm>
          <a:solidFill>
            <a:srgbClr val="0070C0"/>
          </a:solidFill>
        </p:grpSpPr>
        <p:grpSp>
          <p:nvGrpSpPr>
            <p:cNvPr id="37908" name="Group 20"/>
            <p:cNvGrpSpPr>
              <a:grpSpLocks/>
            </p:cNvGrpSpPr>
            <p:nvPr/>
          </p:nvGrpSpPr>
          <p:grpSpPr bwMode="auto">
            <a:xfrm rot="16200000" flipH="1">
              <a:off x="-1819" y="1844"/>
              <a:ext cx="4320" cy="632"/>
              <a:chOff x="0" y="0"/>
              <a:chExt cx="4321" cy="632"/>
            </a:xfrm>
            <a:grpFill/>
          </p:grpSpPr>
          <p:sp>
            <p:nvSpPr>
              <p:cNvPr id="3788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89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790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790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791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7912" name="Rectangle 24"/>
          <p:cNvSpPr>
            <a:spLocks noGrp="1" noChangeArrowheads="1"/>
          </p:cNvSpPr>
          <p:nvPr>
            <p:ph type="title"/>
          </p:nvPr>
        </p:nvSpPr>
        <p:spPr>
          <a:ln/>
        </p:spPr>
        <p:txBody>
          <a:bodyPr rIns="132080"/>
          <a:lstStyle/>
          <a:p>
            <a:pPr algn="ctr"/>
            <a:r>
              <a:rPr lang="en-US" altLang="en-US"/>
              <a:t>Role of Enzymes</a:t>
            </a:r>
          </a:p>
        </p:txBody>
      </p:sp>
      <p:sp>
        <p:nvSpPr>
          <p:cNvPr id="37913"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Constitutive or Inducible</a:t>
            </a:r>
          </a:p>
          <a:p>
            <a:pPr>
              <a:buFont typeface="Wingdings" panose="05000000000000000000" pitchFamily="2" charset="2"/>
              <a:buChar char="Ø"/>
            </a:pPr>
            <a:r>
              <a:rPr lang="en-US" altLang="en-US" sz="2800" dirty="0"/>
              <a:t>Clinical and Medical Uses</a:t>
            </a:r>
          </a:p>
        </p:txBody>
      </p:sp>
      <p:pic>
        <p:nvPicPr>
          <p:cNvPr id="37915" name="Picture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57325"/>
            <a:ext cx="37814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9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9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8935" name="Group 23"/>
          <p:cNvGrpSpPr>
            <a:grpSpLocks/>
          </p:cNvGrpSpPr>
          <p:nvPr/>
        </p:nvGrpSpPr>
        <p:grpSpPr bwMode="auto">
          <a:xfrm>
            <a:off x="0" y="-6350"/>
            <a:ext cx="1063625" cy="6859588"/>
            <a:chOff x="0" y="0"/>
            <a:chExt cx="670" cy="4321"/>
          </a:xfrm>
          <a:solidFill>
            <a:srgbClr val="0070C0"/>
          </a:solidFill>
        </p:grpSpPr>
        <p:grpSp>
          <p:nvGrpSpPr>
            <p:cNvPr id="38932" name="Group 20"/>
            <p:cNvGrpSpPr>
              <a:grpSpLocks/>
            </p:cNvGrpSpPr>
            <p:nvPr/>
          </p:nvGrpSpPr>
          <p:grpSpPr bwMode="auto">
            <a:xfrm rot="16200000" flipH="1">
              <a:off x="-1819" y="1844"/>
              <a:ext cx="4320" cy="632"/>
              <a:chOff x="0" y="0"/>
              <a:chExt cx="4321" cy="632"/>
            </a:xfrm>
            <a:grpFill/>
          </p:grpSpPr>
          <p:sp>
            <p:nvSpPr>
              <p:cNvPr id="3891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1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1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1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1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1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1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3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3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893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893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8936" name="Rectangle 24"/>
          <p:cNvSpPr>
            <a:spLocks noGrp="1" noChangeArrowheads="1"/>
          </p:cNvSpPr>
          <p:nvPr>
            <p:ph type="title"/>
          </p:nvPr>
        </p:nvSpPr>
        <p:spPr>
          <a:ln/>
        </p:spPr>
        <p:txBody>
          <a:bodyPr rIns="132080"/>
          <a:lstStyle/>
          <a:p>
            <a:r>
              <a:rPr lang="en-US" altLang="en-US"/>
              <a:t>Physical Growth Requirements</a:t>
            </a:r>
          </a:p>
        </p:txBody>
      </p:sp>
      <p:sp>
        <p:nvSpPr>
          <p:cNvPr id="38937"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Temperature</a:t>
            </a:r>
          </a:p>
          <a:p>
            <a:pPr marL="782638" lvl="1">
              <a:buClr>
                <a:srgbClr val="000000"/>
              </a:buClr>
            </a:pPr>
            <a:r>
              <a:rPr lang="en-US" altLang="en-US" sz="2400" dirty="0" err="1"/>
              <a:t>Psycrophile</a:t>
            </a:r>
            <a:r>
              <a:rPr lang="en-US" altLang="en-US" sz="2400" dirty="0"/>
              <a:t>: 5-30</a:t>
            </a:r>
            <a:r>
              <a:rPr lang="en-US" altLang="en-US" sz="2400" baseline="30000" dirty="0"/>
              <a:t>o</a:t>
            </a:r>
            <a:r>
              <a:rPr lang="en-US" altLang="en-US" sz="2400" dirty="0"/>
              <a:t>C      </a:t>
            </a:r>
          </a:p>
          <a:p>
            <a:pPr marL="782638" lvl="1">
              <a:buClr>
                <a:srgbClr val="000000"/>
              </a:buClr>
            </a:pPr>
            <a:r>
              <a:rPr lang="en-US" altLang="en-US" sz="2400" dirty="0" err="1"/>
              <a:t>Mesophile</a:t>
            </a:r>
            <a:r>
              <a:rPr lang="en-US" altLang="en-US" sz="2400" dirty="0"/>
              <a:t>: 25-40</a:t>
            </a:r>
            <a:r>
              <a:rPr lang="en-US" altLang="en-US" sz="2400" baseline="30000" dirty="0"/>
              <a:t>o</a:t>
            </a:r>
            <a:r>
              <a:rPr lang="en-US" altLang="en-US" sz="2400" dirty="0"/>
              <a:t>C    (optimum 35-37</a:t>
            </a:r>
            <a:r>
              <a:rPr lang="en-US" altLang="en-US" sz="2400" baseline="30000" dirty="0"/>
              <a:t>o</a:t>
            </a:r>
            <a:r>
              <a:rPr lang="en-US" altLang="en-US" sz="2400" dirty="0"/>
              <a:t>C)</a:t>
            </a:r>
          </a:p>
          <a:p>
            <a:pPr marL="782638" lvl="1">
              <a:buClr>
                <a:srgbClr val="000000"/>
              </a:buClr>
            </a:pPr>
            <a:r>
              <a:rPr lang="en-US" altLang="en-US" sz="2400" dirty="0"/>
              <a:t>Thermophile:        45-60</a:t>
            </a:r>
            <a:r>
              <a:rPr lang="en-US" altLang="en-US" sz="2400" baseline="30000" dirty="0"/>
              <a:t>o</a:t>
            </a:r>
            <a:r>
              <a:rPr lang="en-US" altLang="en-US" sz="2400" dirty="0"/>
              <a:t>C       </a:t>
            </a:r>
          </a:p>
        </p:txBody>
      </p:sp>
      <p:pic>
        <p:nvPicPr>
          <p:cNvPr id="38939" name="Picture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293813"/>
            <a:ext cx="3086100"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893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893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89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91" name="Group 23"/>
          <p:cNvGrpSpPr>
            <a:grpSpLocks/>
          </p:cNvGrpSpPr>
          <p:nvPr/>
        </p:nvGrpSpPr>
        <p:grpSpPr bwMode="auto">
          <a:xfrm>
            <a:off x="0" y="-6350"/>
            <a:ext cx="1063625" cy="6859588"/>
            <a:chOff x="0" y="0"/>
            <a:chExt cx="670" cy="4321"/>
          </a:xfrm>
          <a:solidFill>
            <a:srgbClr val="0070C0"/>
          </a:solidFill>
        </p:grpSpPr>
        <p:grpSp>
          <p:nvGrpSpPr>
            <p:cNvPr id="7188" name="Group 20"/>
            <p:cNvGrpSpPr>
              <a:grpSpLocks/>
            </p:cNvGrpSpPr>
            <p:nvPr/>
          </p:nvGrpSpPr>
          <p:grpSpPr bwMode="auto">
            <a:xfrm rot="16200000" flipH="1">
              <a:off x="-1819" y="1844"/>
              <a:ext cx="4320" cy="632"/>
              <a:chOff x="0" y="0"/>
              <a:chExt cx="4321" cy="632"/>
            </a:xfrm>
            <a:grpFill/>
          </p:grpSpPr>
          <p:sp>
            <p:nvSpPr>
              <p:cNvPr id="716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8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8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8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8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8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8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8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8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18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19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192" name="Rectangle 24"/>
          <p:cNvSpPr>
            <a:spLocks noGrp="1" noChangeArrowheads="1"/>
          </p:cNvSpPr>
          <p:nvPr>
            <p:ph type="title"/>
          </p:nvPr>
        </p:nvSpPr>
        <p:spPr>
          <a:ln/>
        </p:spPr>
        <p:txBody>
          <a:bodyPr rIns="132080"/>
          <a:lstStyle/>
          <a:p>
            <a:r>
              <a:rPr lang="en-US" altLang="en-US"/>
              <a:t>HISTORY CONT.</a:t>
            </a:r>
          </a:p>
        </p:txBody>
      </p:sp>
      <p:sp>
        <p:nvSpPr>
          <p:cNvPr id="7193"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Disproval of Spontaneous Generation</a:t>
            </a:r>
          </a:p>
          <a:p>
            <a:pPr marL="782638" lvl="1">
              <a:buClr>
                <a:srgbClr val="000000"/>
              </a:buClr>
            </a:pPr>
            <a:r>
              <a:rPr lang="en-US" altLang="en-US" dirty="0"/>
              <a:t>Francesco </a:t>
            </a:r>
            <a:r>
              <a:rPr lang="en-US" altLang="en-US" dirty="0" err="1"/>
              <a:t>Redi</a:t>
            </a:r>
            <a:endParaRPr lang="en-US" altLang="en-US" dirty="0"/>
          </a:p>
          <a:p>
            <a:pPr>
              <a:buFont typeface="Wingdings" panose="05000000000000000000" pitchFamily="2" charset="2"/>
              <a:buChar char="Ø"/>
            </a:pPr>
            <a:r>
              <a:rPr lang="en-US" altLang="en-US" dirty="0"/>
              <a:t>Germ Theory of Disease </a:t>
            </a:r>
          </a:p>
          <a:p>
            <a:pPr marL="782638" lvl="1">
              <a:buClr>
                <a:srgbClr val="000000"/>
              </a:buClr>
            </a:pPr>
            <a:r>
              <a:rPr lang="en-US" altLang="en-US" dirty="0"/>
              <a:t>Germs cause disease, not vapors</a:t>
            </a:r>
          </a:p>
          <a:p>
            <a:pPr marL="782638" lvl="1">
              <a:buClr>
                <a:srgbClr val="000000"/>
              </a:buClr>
            </a:pPr>
            <a:r>
              <a:rPr lang="en-US" altLang="en-US" dirty="0"/>
              <a:t>Louis </a:t>
            </a:r>
            <a:r>
              <a:rPr lang="en-US" altLang="en-US" dirty="0" err="1"/>
              <a:t>Pastueur</a:t>
            </a:r>
            <a:endParaRPr lang="en-US" alt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9959" name="Group 23"/>
          <p:cNvGrpSpPr>
            <a:grpSpLocks/>
          </p:cNvGrpSpPr>
          <p:nvPr/>
        </p:nvGrpSpPr>
        <p:grpSpPr bwMode="auto">
          <a:xfrm>
            <a:off x="0" y="-6350"/>
            <a:ext cx="1063625" cy="6859588"/>
            <a:chOff x="0" y="0"/>
            <a:chExt cx="670" cy="4321"/>
          </a:xfrm>
          <a:solidFill>
            <a:srgbClr val="0070C0"/>
          </a:solidFill>
        </p:grpSpPr>
        <p:grpSp>
          <p:nvGrpSpPr>
            <p:cNvPr id="39956" name="Group 20"/>
            <p:cNvGrpSpPr>
              <a:grpSpLocks/>
            </p:cNvGrpSpPr>
            <p:nvPr/>
          </p:nvGrpSpPr>
          <p:grpSpPr bwMode="auto">
            <a:xfrm rot="16200000" flipH="1">
              <a:off x="-1819" y="1844"/>
              <a:ext cx="4320" cy="632"/>
              <a:chOff x="0" y="0"/>
              <a:chExt cx="4321" cy="632"/>
            </a:xfrm>
            <a:grpFill/>
          </p:grpSpPr>
          <p:sp>
            <p:nvSpPr>
              <p:cNvPr id="3993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3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3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4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4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4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4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4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4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4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4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4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4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5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5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5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5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5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995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995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995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9960" name="Rectangle 24"/>
          <p:cNvSpPr>
            <a:spLocks noGrp="1" noChangeArrowheads="1"/>
          </p:cNvSpPr>
          <p:nvPr>
            <p:ph type="title"/>
          </p:nvPr>
        </p:nvSpPr>
        <p:spPr>
          <a:ln/>
        </p:spPr>
        <p:txBody>
          <a:bodyPr rIns="132080"/>
          <a:lstStyle/>
          <a:p>
            <a:pPr algn="ctr"/>
            <a:r>
              <a:rPr lang="en-US" altLang="en-US"/>
              <a:t>Physical Growth Requirements</a:t>
            </a:r>
          </a:p>
        </p:txBody>
      </p:sp>
      <p:sp>
        <p:nvSpPr>
          <p:cNvPr id="39961"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sz="2800" dirty="0"/>
              <a:t>pH</a:t>
            </a:r>
          </a:p>
          <a:p>
            <a:pPr marL="782638" lvl="1">
              <a:buClr>
                <a:srgbClr val="000000"/>
              </a:buClr>
            </a:pPr>
            <a:r>
              <a:rPr lang="en-US" altLang="en-US" sz="2400" dirty="0"/>
              <a:t>Most bacteria grow between pH 6.5 - pH 7.5</a:t>
            </a:r>
          </a:p>
          <a:p>
            <a:pPr marL="782638" lvl="1">
              <a:buClr>
                <a:srgbClr val="000000"/>
              </a:buClr>
            </a:pPr>
            <a:r>
              <a:rPr lang="en-US" altLang="en-US" sz="2400" dirty="0"/>
              <a:t>Very few can grow at  below pH 4.0</a:t>
            </a:r>
          </a:p>
          <a:p>
            <a:pPr marL="782638" lvl="1">
              <a:buClr>
                <a:srgbClr val="000000"/>
              </a:buClr>
            </a:pPr>
            <a:r>
              <a:rPr lang="en-US" altLang="en-US" sz="2400" dirty="0"/>
              <a:t>many foods, such as sauerkraut, pickles, and cheeses are preserved from spoilage by acids produced during fermentation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6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1"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983" name="Group 23"/>
          <p:cNvGrpSpPr>
            <a:grpSpLocks/>
          </p:cNvGrpSpPr>
          <p:nvPr/>
        </p:nvGrpSpPr>
        <p:grpSpPr bwMode="auto">
          <a:xfrm>
            <a:off x="0" y="-6350"/>
            <a:ext cx="1063625" cy="6859588"/>
            <a:chOff x="0" y="0"/>
            <a:chExt cx="670" cy="4321"/>
          </a:xfrm>
          <a:solidFill>
            <a:srgbClr val="0070C0"/>
          </a:solidFill>
        </p:grpSpPr>
        <p:grpSp>
          <p:nvGrpSpPr>
            <p:cNvPr id="40980" name="Group 20"/>
            <p:cNvGrpSpPr>
              <a:grpSpLocks/>
            </p:cNvGrpSpPr>
            <p:nvPr/>
          </p:nvGrpSpPr>
          <p:grpSpPr bwMode="auto">
            <a:xfrm rot="16200000" flipH="1">
              <a:off x="-1819" y="1844"/>
              <a:ext cx="4320" cy="632"/>
              <a:chOff x="0" y="0"/>
              <a:chExt cx="4321" cy="632"/>
            </a:xfrm>
            <a:grpFill/>
          </p:grpSpPr>
          <p:sp>
            <p:nvSpPr>
              <p:cNvPr id="4096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6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6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6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6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6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6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6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6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7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7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7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7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7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7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7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7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7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097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098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098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0984" name="Rectangle 24"/>
          <p:cNvSpPr>
            <a:spLocks noGrp="1" noChangeArrowheads="1"/>
          </p:cNvSpPr>
          <p:nvPr>
            <p:ph type="title"/>
          </p:nvPr>
        </p:nvSpPr>
        <p:spPr>
          <a:ln/>
        </p:spPr>
        <p:txBody>
          <a:bodyPr rIns="132080"/>
          <a:lstStyle/>
          <a:p>
            <a:pPr algn="ctr"/>
            <a:r>
              <a:rPr lang="en-US" altLang="en-US"/>
              <a:t>Physical Growth Requirements</a:t>
            </a:r>
          </a:p>
        </p:txBody>
      </p:sp>
      <p:sp>
        <p:nvSpPr>
          <p:cNvPr id="40985" name="Rectangle 25"/>
          <p:cNvSpPr>
            <a:spLocks noGrp="1" noChangeArrowheads="1"/>
          </p:cNvSpPr>
          <p:nvPr>
            <p:ph idx="1"/>
          </p:nvPr>
        </p:nvSpPr>
        <p:spPr>
          <a:ln/>
        </p:spPr>
        <p:txBody>
          <a:bodyPr rIns="132080"/>
          <a:lstStyle/>
          <a:p>
            <a:pPr>
              <a:lnSpc>
                <a:spcPct val="80000"/>
              </a:lnSpc>
              <a:buFont typeface="Wingdings" panose="05000000000000000000" pitchFamily="2" charset="2"/>
              <a:buChar char="Ø"/>
            </a:pPr>
            <a:r>
              <a:rPr lang="en-US" altLang="en-US" sz="2800" dirty="0"/>
              <a:t>Respiratory Requirements</a:t>
            </a:r>
          </a:p>
          <a:p>
            <a:pPr marL="782638" lvl="1">
              <a:lnSpc>
                <a:spcPct val="80000"/>
              </a:lnSpc>
              <a:buClr>
                <a:srgbClr val="000000"/>
              </a:buClr>
            </a:pPr>
            <a:r>
              <a:rPr lang="en-US" altLang="en-US" sz="2400" dirty="0"/>
              <a:t>Strict aerobe: unable to grow in the absence of oxygen</a:t>
            </a:r>
          </a:p>
          <a:p>
            <a:pPr marL="782638" lvl="1">
              <a:lnSpc>
                <a:spcPct val="80000"/>
              </a:lnSpc>
              <a:buClr>
                <a:srgbClr val="000000"/>
              </a:buClr>
            </a:pPr>
            <a:r>
              <a:rPr lang="en-US" altLang="en-US" sz="2400" dirty="0"/>
              <a:t>Obligate Aerobe: require oxygen. Most bacteria are aerobic.</a:t>
            </a:r>
          </a:p>
          <a:p>
            <a:pPr marL="782638" lvl="1">
              <a:lnSpc>
                <a:spcPct val="80000"/>
              </a:lnSpc>
              <a:buClr>
                <a:srgbClr val="000000"/>
              </a:buClr>
            </a:pPr>
            <a:r>
              <a:rPr lang="en-US" altLang="en-US" sz="2400" dirty="0" err="1"/>
              <a:t>Microaerophile</a:t>
            </a:r>
            <a:r>
              <a:rPr lang="en-US" altLang="en-US" sz="2400" dirty="0"/>
              <a:t>: requires oxygen, but in amounts lower than the atmospheric level (&lt;20%).</a:t>
            </a:r>
          </a:p>
          <a:p>
            <a:pPr marL="782638" lvl="1">
              <a:lnSpc>
                <a:spcPct val="80000"/>
              </a:lnSpc>
              <a:buClr>
                <a:srgbClr val="000000"/>
              </a:buClr>
            </a:pPr>
            <a:r>
              <a:rPr lang="en-US" altLang="en-US" sz="2400" dirty="0"/>
              <a:t>Facultative anaerobe: can grow with or without oxygen.</a:t>
            </a:r>
          </a:p>
          <a:p>
            <a:pPr marL="782638" lvl="1">
              <a:lnSpc>
                <a:spcPct val="80000"/>
              </a:lnSpc>
              <a:buClr>
                <a:srgbClr val="000000"/>
              </a:buClr>
            </a:pPr>
            <a:r>
              <a:rPr lang="en-US" altLang="en-US" sz="2400" dirty="0"/>
              <a:t>Obligate Anaerobe: unable to grow in the presence of oxygen.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8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8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98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8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8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2007" name="Group 23"/>
          <p:cNvGrpSpPr>
            <a:grpSpLocks/>
          </p:cNvGrpSpPr>
          <p:nvPr/>
        </p:nvGrpSpPr>
        <p:grpSpPr bwMode="auto">
          <a:xfrm>
            <a:off x="0" y="-6350"/>
            <a:ext cx="1063625" cy="6859588"/>
            <a:chOff x="0" y="0"/>
            <a:chExt cx="670" cy="4321"/>
          </a:xfrm>
          <a:solidFill>
            <a:srgbClr val="0070C0"/>
          </a:solidFill>
        </p:grpSpPr>
        <p:grpSp>
          <p:nvGrpSpPr>
            <p:cNvPr id="42004" name="Group 20"/>
            <p:cNvGrpSpPr>
              <a:grpSpLocks/>
            </p:cNvGrpSpPr>
            <p:nvPr/>
          </p:nvGrpSpPr>
          <p:grpSpPr bwMode="auto">
            <a:xfrm rot="16200000" flipH="1">
              <a:off x="-1819" y="1844"/>
              <a:ext cx="4320" cy="632"/>
              <a:chOff x="0" y="0"/>
              <a:chExt cx="4321" cy="632"/>
            </a:xfrm>
            <a:grpFill/>
          </p:grpSpPr>
          <p:sp>
            <p:nvSpPr>
              <p:cNvPr id="4198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8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8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8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8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199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200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200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200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2008" name="Rectangle 24"/>
          <p:cNvSpPr>
            <a:spLocks noGrp="1" noChangeArrowheads="1"/>
          </p:cNvSpPr>
          <p:nvPr>
            <p:ph type="title"/>
          </p:nvPr>
        </p:nvSpPr>
        <p:spPr>
          <a:ln/>
        </p:spPr>
        <p:txBody>
          <a:bodyPr rIns="132080"/>
          <a:lstStyle/>
          <a:p>
            <a:pPr algn="ctr"/>
            <a:r>
              <a:rPr lang="en-US" altLang="en-US" dirty="0"/>
              <a:t>Nutrient Requirements</a:t>
            </a:r>
          </a:p>
        </p:txBody>
      </p:sp>
      <p:sp>
        <p:nvSpPr>
          <p:cNvPr id="42009"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Chemosynthetic</a:t>
            </a:r>
          </a:p>
          <a:p>
            <a:pPr>
              <a:buFont typeface="Wingdings" panose="05000000000000000000" pitchFamily="2" charset="2"/>
              <a:buChar char="Ø"/>
            </a:pPr>
            <a:r>
              <a:rPr lang="en-US" altLang="en-US" sz="2800" dirty="0"/>
              <a:t>Heterotrophs</a:t>
            </a:r>
          </a:p>
          <a:p>
            <a:pPr marL="782638" lvl="1">
              <a:buClr>
                <a:srgbClr val="000000"/>
              </a:buClr>
            </a:pPr>
            <a:r>
              <a:rPr lang="en-US" altLang="en-US" sz="2400" dirty="0"/>
              <a:t>Saprophytic</a:t>
            </a:r>
          </a:p>
          <a:p>
            <a:pPr marL="782638" lvl="1">
              <a:buClr>
                <a:srgbClr val="000000"/>
              </a:buClr>
            </a:pPr>
            <a:r>
              <a:rPr lang="en-US" altLang="en-US" sz="2400" dirty="0"/>
              <a:t>Parasitic</a:t>
            </a:r>
          </a:p>
          <a:p>
            <a:pPr marL="782638" lvl="1">
              <a:buClr>
                <a:srgbClr val="000000"/>
              </a:buClr>
            </a:pPr>
            <a:r>
              <a:rPr lang="en-US" altLang="en-US" sz="2400" dirty="0"/>
              <a:t>Mutualistic</a:t>
            </a:r>
          </a:p>
        </p:txBody>
      </p:sp>
      <p:pic>
        <p:nvPicPr>
          <p:cNvPr id="42011" name="Picture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0"/>
            <a:ext cx="37338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0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00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200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200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20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031" name="Group 23"/>
          <p:cNvGrpSpPr>
            <a:grpSpLocks/>
          </p:cNvGrpSpPr>
          <p:nvPr/>
        </p:nvGrpSpPr>
        <p:grpSpPr bwMode="auto">
          <a:xfrm>
            <a:off x="0" y="-6350"/>
            <a:ext cx="1063625" cy="6859588"/>
            <a:chOff x="0" y="0"/>
            <a:chExt cx="670" cy="4321"/>
          </a:xfrm>
          <a:solidFill>
            <a:srgbClr val="0070C0"/>
          </a:solidFill>
        </p:grpSpPr>
        <p:grpSp>
          <p:nvGrpSpPr>
            <p:cNvPr id="43028" name="Group 20"/>
            <p:cNvGrpSpPr>
              <a:grpSpLocks/>
            </p:cNvGrpSpPr>
            <p:nvPr/>
          </p:nvGrpSpPr>
          <p:grpSpPr bwMode="auto">
            <a:xfrm rot="16200000" flipH="1">
              <a:off x="-1819" y="1844"/>
              <a:ext cx="4320" cy="632"/>
              <a:chOff x="0" y="0"/>
              <a:chExt cx="4321" cy="632"/>
            </a:xfrm>
            <a:grpFill/>
          </p:grpSpPr>
          <p:sp>
            <p:nvSpPr>
              <p:cNvPr id="4300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1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1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1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1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1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1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1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1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1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1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2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2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2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2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2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2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2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302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302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303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3032" name="Rectangle 24"/>
          <p:cNvSpPr>
            <a:spLocks noGrp="1" noChangeArrowheads="1"/>
          </p:cNvSpPr>
          <p:nvPr>
            <p:ph type="title"/>
          </p:nvPr>
        </p:nvSpPr>
        <p:spPr>
          <a:xfrm>
            <a:off x="1173163" y="381000"/>
            <a:ext cx="7772400" cy="1295400"/>
          </a:xfrm>
          <a:ln/>
        </p:spPr>
        <p:txBody>
          <a:bodyPr rIns="132080"/>
          <a:lstStyle/>
          <a:p>
            <a:pPr algn="ctr"/>
            <a:r>
              <a:rPr lang="en-US" altLang="en-US"/>
              <a:t>Stains</a:t>
            </a:r>
          </a:p>
        </p:txBody>
      </p:sp>
      <p:sp>
        <p:nvSpPr>
          <p:cNvPr id="43033" name="Rectangle 25"/>
          <p:cNvSpPr>
            <a:spLocks noGrp="1" noChangeArrowheads="1"/>
          </p:cNvSpPr>
          <p:nvPr>
            <p:ph idx="1"/>
          </p:nvPr>
        </p:nvSpPr>
        <p:spPr>
          <a:xfrm>
            <a:off x="1173163" y="1676400"/>
            <a:ext cx="7742237" cy="5181600"/>
          </a:xfrm>
          <a:ln/>
        </p:spPr>
        <p:txBody>
          <a:bodyPr rIns="132080"/>
          <a:lstStyle/>
          <a:p>
            <a:pPr algn="ctr">
              <a:buFont typeface="Arial" panose="020B0604020202020204" pitchFamily="34" charset="0"/>
              <a:buNone/>
            </a:pPr>
            <a:r>
              <a:rPr lang="en-US" altLang="en-US" sz="2800" dirty="0"/>
              <a:t>Bacterial</a:t>
            </a:r>
          </a:p>
          <a:p>
            <a:pPr>
              <a:buFont typeface="Wingdings" panose="05000000000000000000" pitchFamily="2" charset="2"/>
              <a:buChar char="Ø"/>
            </a:pPr>
            <a:r>
              <a:rPr lang="en-US" altLang="en-US" sz="2800" dirty="0"/>
              <a:t>GRAM STAIN</a:t>
            </a:r>
          </a:p>
          <a:p>
            <a:pPr marL="782638" lvl="1">
              <a:buClr>
                <a:srgbClr val="000000"/>
              </a:buClr>
            </a:pPr>
            <a:r>
              <a:rPr lang="en-US" altLang="en-US" sz="2400" dirty="0"/>
              <a:t>Crystal Violet</a:t>
            </a:r>
          </a:p>
          <a:p>
            <a:pPr marL="782638" lvl="1">
              <a:buClr>
                <a:srgbClr val="000000"/>
              </a:buClr>
            </a:pPr>
            <a:r>
              <a:rPr lang="en-US" altLang="en-US" sz="2400" dirty="0"/>
              <a:t>Gram’s Iodine (mordant)</a:t>
            </a:r>
          </a:p>
          <a:p>
            <a:pPr marL="782638" lvl="1">
              <a:buClr>
                <a:srgbClr val="000000"/>
              </a:buClr>
            </a:pPr>
            <a:r>
              <a:rPr lang="en-US" altLang="en-US" sz="2400" dirty="0"/>
              <a:t>Acetone</a:t>
            </a:r>
          </a:p>
          <a:p>
            <a:pPr marL="782638" lvl="1">
              <a:buClr>
                <a:srgbClr val="000000"/>
              </a:buClr>
            </a:pPr>
            <a:r>
              <a:rPr lang="en-US" altLang="en-US" sz="2400" dirty="0"/>
              <a:t>Safranin</a:t>
            </a:r>
          </a:p>
        </p:txBody>
      </p:sp>
      <p:pic>
        <p:nvPicPr>
          <p:cNvPr id="43034"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362200"/>
            <a:ext cx="21859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3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303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303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303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30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4055" name="Group 23"/>
          <p:cNvGrpSpPr>
            <a:grpSpLocks/>
          </p:cNvGrpSpPr>
          <p:nvPr/>
        </p:nvGrpSpPr>
        <p:grpSpPr bwMode="auto">
          <a:xfrm>
            <a:off x="0" y="-6350"/>
            <a:ext cx="1063625" cy="6859588"/>
            <a:chOff x="0" y="0"/>
            <a:chExt cx="670" cy="4321"/>
          </a:xfrm>
          <a:solidFill>
            <a:srgbClr val="0070C0"/>
          </a:solidFill>
        </p:grpSpPr>
        <p:grpSp>
          <p:nvGrpSpPr>
            <p:cNvPr id="44052" name="Group 20"/>
            <p:cNvGrpSpPr>
              <a:grpSpLocks/>
            </p:cNvGrpSpPr>
            <p:nvPr/>
          </p:nvGrpSpPr>
          <p:grpSpPr bwMode="auto">
            <a:xfrm rot="16200000" flipH="1">
              <a:off x="-1819" y="1844"/>
              <a:ext cx="4320" cy="632"/>
              <a:chOff x="0" y="0"/>
              <a:chExt cx="4321" cy="632"/>
            </a:xfrm>
            <a:grpFill/>
          </p:grpSpPr>
          <p:sp>
            <p:nvSpPr>
              <p:cNvPr id="4403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3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3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3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3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3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3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4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5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405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405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405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4056" name="Rectangle 24"/>
          <p:cNvSpPr>
            <a:spLocks noGrp="1" noChangeArrowheads="1"/>
          </p:cNvSpPr>
          <p:nvPr>
            <p:ph type="title"/>
          </p:nvPr>
        </p:nvSpPr>
        <p:spPr>
          <a:ln/>
        </p:spPr>
        <p:txBody>
          <a:bodyPr rIns="132080"/>
          <a:lstStyle/>
          <a:p>
            <a:pPr algn="ctr"/>
            <a:r>
              <a:rPr lang="en-US" altLang="en-US"/>
              <a:t>Stains</a:t>
            </a:r>
          </a:p>
        </p:txBody>
      </p:sp>
      <p:sp>
        <p:nvSpPr>
          <p:cNvPr id="44057" name="Rectangle 25"/>
          <p:cNvSpPr>
            <a:spLocks noGrp="1" noChangeArrowheads="1"/>
          </p:cNvSpPr>
          <p:nvPr>
            <p:ph idx="1"/>
          </p:nvPr>
        </p:nvSpPr>
        <p:spPr>
          <a:xfrm>
            <a:off x="1173163" y="1981200"/>
            <a:ext cx="3810000" cy="4876800"/>
          </a:xfrm>
          <a:ln/>
        </p:spPr>
        <p:txBody>
          <a:bodyPr rIns="132080"/>
          <a:lstStyle/>
          <a:p>
            <a:pPr>
              <a:buFont typeface="Arial" panose="020B0604020202020204" pitchFamily="34" charset="0"/>
              <a:buNone/>
            </a:pPr>
            <a:r>
              <a:rPr lang="en-US" altLang="en-US" sz="2800" dirty="0"/>
              <a:t>Mycobacteria</a:t>
            </a:r>
          </a:p>
          <a:p>
            <a:pPr>
              <a:buFont typeface="Wingdings" panose="05000000000000000000" pitchFamily="2" charset="2"/>
              <a:buChar char="Ø"/>
            </a:pPr>
            <a:r>
              <a:rPr lang="en-US" altLang="en-US" sz="2800" dirty="0" err="1"/>
              <a:t>Kinyoun’s</a:t>
            </a:r>
            <a:r>
              <a:rPr lang="en-US" altLang="en-US" sz="2800" dirty="0"/>
              <a:t> </a:t>
            </a:r>
            <a:r>
              <a:rPr lang="en-US" altLang="en-US" sz="2800" dirty="0" err="1"/>
              <a:t>Carbolfuschin</a:t>
            </a:r>
            <a:endParaRPr lang="en-US" altLang="en-US" sz="2800" dirty="0"/>
          </a:p>
          <a:p>
            <a:pPr marL="782638" lvl="1">
              <a:buClr>
                <a:srgbClr val="000000"/>
              </a:buClr>
            </a:pPr>
            <a:r>
              <a:rPr lang="en-US" altLang="en-US" sz="2400" dirty="0"/>
              <a:t>Basic </a:t>
            </a:r>
            <a:r>
              <a:rPr lang="en-US" altLang="en-US" sz="2400" dirty="0" err="1"/>
              <a:t>Fuschin</a:t>
            </a:r>
            <a:endParaRPr lang="en-US" altLang="en-US" sz="2400" dirty="0"/>
          </a:p>
          <a:p>
            <a:pPr marL="782638" lvl="1">
              <a:buClr>
                <a:srgbClr val="000000"/>
              </a:buClr>
            </a:pPr>
            <a:r>
              <a:rPr lang="en-US" altLang="en-US" sz="2400" dirty="0"/>
              <a:t>3% Acid Alcohol</a:t>
            </a:r>
          </a:p>
          <a:p>
            <a:pPr marL="782638" lvl="1">
              <a:buClr>
                <a:srgbClr val="000000"/>
              </a:buClr>
            </a:pPr>
            <a:r>
              <a:rPr lang="en-US" altLang="en-US" sz="2400" dirty="0"/>
              <a:t>Methylene Blue</a:t>
            </a:r>
          </a:p>
        </p:txBody>
      </p:sp>
      <p:pic>
        <p:nvPicPr>
          <p:cNvPr id="44058"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1981200"/>
            <a:ext cx="26336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5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405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405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40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79" name="Group 23"/>
          <p:cNvGrpSpPr>
            <a:grpSpLocks/>
          </p:cNvGrpSpPr>
          <p:nvPr/>
        </p:nvGrpSpPr>
        <p:grpSpPr bwMode="auto">
          <a:xfrm>
            <a:off x="0" y="-6350"/>
            <a:ext cx="1063625" cy="6859588"/>
            <a:chOff x="0" y="0"/>
            <a:chExt cx="670" cy="4321"/>
          </a:xfrm>
          <a:solidFill>
            <a:srgbClr val="0070C0"/>
          </a:solidFill>
        </p:grpSpPr>
        <p:grpSp>
          <p:nvGrpSpPr>
            <p:cNvPr id="45076" name="Group 20"/>
            <p:cNvGrpSpPr>
              <a:grpSpLocks/>
            </p:cNvGrpSpPr>
            <p:nvPr/>
          </p:nvGrpSpPr>
          <p:grpSpPr bwMode="auto">
            <a:xfrm rot="16200000" flipH="1">
              <a:off x="-1819" y="1844"/>
              <a:ext cx="4320" cy="632"/>
              <a:chOff x="0" y="0"/>
              <a:chExt cx="4321" cy="632"/>
            </a:xfrm>
            <a:grpFill/>
          </p:grpSpPr>
          <p:sp>
            <p:nvSpPr>
              <p:cNvPr id="4505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5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5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6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507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507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507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5080" name="Rectangle 24"/>
          <p:cNvSpPr>
            <a:spLocks noGrp="1" noChangeArrowheads="1"/>
          </p:cNvSpPr>
          <p:nvPr>
            <p:ph type="title"/>
          </p:nvPr>
        </p:nvSpPr>
        <p:spPr>
          <a:ln/>
        </p:spPr>
        <p:txBody>
          <a:bodyPr rIns="132080"/>
          <a:lstStyle/>
          <a:p>
            <a:pPr algn="ctr"/>
            <a:r>
              <a:rPr lang="en-US" altLang="en-US"/>
              <a:t>Special Stains</a:t>
            </a:r>
          </a:p>
        </p:txBody>
      </p:sp>
      <p:sp>
        <p:nvSpPr>
          <p:cNvPr id="45081"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Capsule</a:t>
            </a:r>
          </a:p>
          <a:p>
            <a:pPr marL="782638" lvl="1">
              <a:buClr>
                <a:srgbClr val="000000"/>
              </a:buClr>
            </a:pPr>
            <a:r>
              <a:rPr lang="en-US" altLang="en-US" sz="2400" dirty="0"/>
              <a:t>India Ink</a:t>
            </a:r>
          </a:p>
          <a:p>
            <a:pPr>
              <a:buFont typeface="Wingdings" panose="05000000000000000000" pitchFamily="2" charset="2"/>
              <a:buChar char="Ø"/>
            </a:pPr>
            <a:r>
              <a:rPr lang="en-US" altLang="en-US" sz="2800" dirty="0"/>
              <a:t>Flagella Stain - </a:t>
            </a:r>
            <a:r>
              <a:rPr lang="en-US" altLang="en-US" sz="2800" dirty="0" err="1"/>
              <a:t>Leifson</a:t>
            </a:r>
            <a:endParaRPr lang="en-US" altLang="en-US" sz="2800" dirty="0"/>
          </a:p>
          <a:p>
            <a:pPr marL="782638" lvl="1">
              <a:buClr>
                <a:srgbClr val="000000"/>
              </a:buClr>
            </a:pPr>
            <a:r>
              <a:rPr lang="en-US" altLang="en-US" sz="2400" dirty="0"/>
              <a:t>Basic </a:t>
            </a:r>
            <a:r>
              <a:rPr lang="en-US" altLang="en-US" sz="2400" dirty="0" err="1"/>
              <a:t>Fuschin</a:t>
            </a:r>
            <a:r>
              <a:rPr lang="en-US" altLang="en-US" sz="2400" dirty="0"/>
              <a:t> with Tannic Acid</a:t>
            </a:r>
          </a:p>
          <a:p>
            <a:pPr>
              <a:buFont typeface="Wingdings" panose="05000000000000000000" pitchFamily="2" charset="2"/>
              <a:buChar char="Ø"/>
            </a:pPr>
            <a:r>
              <a:rPr lang="en-US" altLang="en-US" sz="2800" dirty="0"/>
              <a:t>Endospore</a:t>
            </a:r>
          </a:p>
          <a:p>
            <a:pPr marL="782638" lvl="1">
              <a:buClr>
                <a:srgbClr val="000000"/>
              </a:buClr>
            </a:pPr>
            <a:r>
              <a:rPr lang="en-US" altLang="en-US" sz="2400" dirty="0"/>
              <a:t>Malachite Green</a:t>
            </a:r>
          </a:p>
          <a:p>
            <a:pPr marL="782638" lvl="1">
              <a:buClr>
                <a:srgbClr val="000000"/>
              </a:buClr>
            </a:pPr>
            <a:r>
              <a:rPr lang="en-US" altLang="en-US" sz="2400" dirty="0"/>
              <a:t>Safranin</a:t>
            </a:r>
          </a:p>
        </p:txBody>
      </p:sp>
      <p:pic>
        <p:nvPicPr>
          <p:cNvPr id="45082"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05000"/>
            <a:ext cx="27432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5083"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7244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5084" name="Picture 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1242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6103" name="Group 23"/>
          <p:cNvGrpSpPr>
            <a:grpSpLocks/>
          </p:cNvGrpSpPr>
          <p:nvPr/>
        </p:nvGrpSpPr>
        <p:grpSpPr bwMode="auto">
          <a:xfrm>
            <a:off x="0" y="-6350"/>
            <a:ext cx="1063625" cy="6859588"/>
            <a:chOff x="0" y="0"/>
            <a:chExt cx="670" cy="4321"/>
          </a:xfrm>
          <a:solidFill>
            <a:srgbClr val="0070C0"/>
          </a:solidFill>
        </p:grpSpPr>
        <p:grpSp>
          <p:nvGrpSpPr>
            <p:cNvPr id="46100" name="Group 20"/>
            <p:cNvGrpSpPr>
              <a:grpSpLocks/>
            </p:cNvGrpSpPr>
            <p:nvPr/>
          </p:nvGrpSpPr>
          <p:grpSpPr bwMode="auto">
            <a:xfrm rot="16200000" flipH="1">
              <a:off x="-1819" y="1844"/>
              <a:ext cx="4320" cy="632"/>
              <a:chOff x="0" y="0"/>
              <a:chExt cx="4321" cy="632"/>
            </a:xfrm>
            <a:grpFill/>
          </p:grpSpPr>
          <p:sp>
            <p:nvSpPr>
              <p:cNvPr id="4608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8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8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8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8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8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8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8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8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609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610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610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6104" name="Rectangle 24"/>
          <p:cNvSpPr>
            <a:spLocks noGrp="1" noChangeArrowheads="1"/>
          </p:cNvSpPr>
          <p:nvPr>
            <p:ph type="title"/>
          </p:nvPr>
        </p:nvSpPr>
        <p:spPr>
          <a:ln/>
        </p:spPr>
        <p:txBody>
          <a:bodyPr rIns="132080"/>
          <a:lstStyle/>
          <a:p>
            <a:pPr algn="ctr"/>
            <a:r>
              <a:rPr lang="en-US" altLang="en-US" dirty="0"/>
              <a:t>Special Stains</a:t>
            </a:r>
          </a:p>
        </p:txBody>
      </p:sp>
      <p:sp>
        <p:nvSpPr>
          <p:cNvPr id="46105"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CAPSULE – INDIA INK</a:t>
            </a:r>
          </a:p>
        </p:txBody>
      </p:sp>
      <p:pic>
        <p:nvPicPr>
          <p:cNvPr id="46106"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052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1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7127" name="Group 23"/>
          <p:cNvGrpSpPr>
            <a:grpSpLocks/>
          </p:cNvGrpSpPr>
          <p:nvPr/>
        </p:nvGrpSpPr>
        <p:grpSpPr bwMode="auto">
          <a:xfrm>
            <a:off x="0" y="-6350"/>
            <a:ext cx="1063625" cy="6859588"/>
            <a:chOff x="0" y="0"/>
            <a:chExt cx="670" cy="4321"/>
          </a:xfrm>
          <a:solidFill>
            <a:srgbClr val="0070C0"/>
          </a:solidFill>
        </p:grpSpPr>
        <p:grpSp>
          <p:nvGrpSpPr>
            <p:cNvPr id="47124" name="Group 20"/>
            <p:cNvGrpSpPr>
              <a:grpSpLocks/>
            </p:cNvGrpSpPr>
            <p:nvPr/>
          </p:nvGrpSpPr>
          <p:grpSpPr bwMode="auto">
            <a:xfrm rot="16200000" flipH="1">
              <a:off x="-1819" y="1844"/>
              <a:ext cx="4320" cy="632"/>
              <a:chOff x="0" y="0"/>
              <a:chExt cx="4321" cy="632"/>
            </a:xfrm>
            <a:grpFill/>
          </p:grpSpPr>
          <p:sp>
            <p:nvSpPr>
              <p:cNvPr id="4710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0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0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0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0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1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1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1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1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1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1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1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1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1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1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2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2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2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712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712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712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7128" name="Rectangle 24"/>
          <p:cNvSpPr>
            <a:spLocks noGrp="1" noChangeArrowheads="1"/>
          </p:cNvSpPr>
          <p:nvPr>
            <p:ph type="title"/>
          </p:nvPr>
        </p:nvSpPr>
        <p:spPr>
          <a:ln/>
        </p:spPr>
        <p:txBody>
          <a:bodyPr rIns="132080"/>
          <a:lstStyle/>
          <a:p>
            <a:pPr algn="ctr"/>
            <a:r>
              <a:rPr lang="en-US" altLang="en-US"/>
              <a:t>Special Stains</a:t>
            </a:r>
          </a:p>
        </p:txBody>
      </p:sp>
      <p:sp>
        <p:nvSpPr>
          <p:cNvPr id="47129"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FLAGELLA STAIN – LEIFSON</a:t>
            </a:r>
          </a:p>
          <a:p>
            <a:pPr marL="782638" lvl="1">
              <a:buClr>
                <a:srgbClr val="000000"/>
              </a:buClr>
            </a:pPr>
            <a:r>
              <a:rPr lang="en-US" altLang="en-US" sz="2400" dirty="0"/>
              <a:t>BASIC FUCHSIN WITH TANNIC ACID</a:t>
            </a:r>
          </a:p>
        </p:txBody>
      </p:sp>
      <p:pic>
        <p:nvPicPr>
          <p:cNvPr id="47130"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0"/>
            <a:ext cx="36576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71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8151" name="Group 23"/>
          <p:cNvGrpSpPr>
            <a:grpSpLocks/>
          </p:cNvGrpSpPr>
          <p:nvPr/>
        </p:nvGrpSpPr>
        <p:grpSpPr bwMode="auto">
          <a:xfrm>
            <a:off x="0" y="-6350"/>
            <a:ext cx="1063625" cy="6859588"/>
            <a:chOff x="0" y="0"/>
            <a:chExt cx="670" cy="4321"/>
          </a:xfrm>
          <a:solidFill>
            <a:srgbClr val="0070C0"/>
          </a:solidFill>
        </p:grpSpPr>
        <p:grpSp>
          <p:nvGrpSpPr>
            <p:cNvPr id="48148" name="Group 20"/>
            <p:cNvGrpSpPr>
              <a:grpSpLocks/>
            </p:cNvGrpSpPr>
            <p:nvPr/>
          </p:nvGrpSpPr>
          <p:grpSpPr bwMode="auto">
            <a:xfrm rot="16200000" flipH="1">
              <a:off x="-1819" y="1844"/>
              <a:ext cx="4320" cy="632"/>
              <a:chOff x="0" y="0"/>
              <a:chExt cx="4321" cy="632"/>
            </a:xfrm>
            <a:grpFill/>
          </p:grpSpPr>
          <p:sp>
            <p:nvSpPr>
              <p:cNvPr id="4812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3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3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3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3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3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3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3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3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3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3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4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4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4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4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4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4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4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814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814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815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8152" name="Rectangle 24"/>
          <p:cNvSpPr>
            <a:spLocks noGrp="1" noChangeArrowheads="1"/>
          </p:cNvSpPr>
          <p:nvPr>
            <p:ph type="title"/>
          </p:nvPr>
        </p:nvSpPr>
        <p:spPr>
          <a:ln/>
        </p:spPr>
        <p:txBody>
          <a:bodyPr rIns="132080"/>
          <a:lstStyle/>
          <a:p>
            <a:pPr algn="ctr"/>
            <a:r>
              <a:rPr lang="en-US" altLang="en-US"/>
              <a:t>Special Stains</a:t>
            </a:r>
          </a:p>
        </p:txBody>
      </p:sp>
      <p:sp>
        <p:nvSpPr>
          <p:cNvPr id="48153"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ENDOSPORE</a:t>
            </a:r>
          </a:p>
          <a:p>
            <a:pPr marL="782638" lvl="1">
              <a:buClr>
                <a:srgbClr val="000000"/>
              </a:buClr>
            </a:pPr>
            <a:r>
              <a:rPr lang="en-US" altLang="en-US" sz="2400" dirty="0"/>
              <a:t>MALACHITE GREEN</a:t>
            </a:r>
          </a:p>
          <a:p>
            <a:pPr marL="782638" lvl="1">
              <a:buClr>
                <a:srgbClr val="000000"/>
              </a:buClr>
            </a:pPr>
            <a:r>
              <a:rPr lang="en-US" altLang="en-US" sz="2400" dirty="0"/>
              <a:t>SAFRANIN</a:t>
            </a:r>
          </a:p>
        </p:txBody>
      </p:sp>
      <p:pic>
        <p:nvPicPr>
          <p:cNvPr id="48154"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2646363"/>
            <a:ext cx="38100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5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815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81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9175" name="Group 23"/>
          <p:cNvGrpSpPr>
            <a:grpSpLocks/>
          </p:cNvGrpSpPr>
          <p:nvPr/>
        </p:nvGrpSpPr>
        <p:grpSpPr bwMode="auto">
          <a:xfrm>
            <a:off x="0" y="-6350"/>
            <a:ext cx="1063625" cy="6859588"/>
            <a:chOff x="0" y="0"/>
            <a:chExt cx="670" cy="4321"/>
          </a:xfrm>
          <a:solidFill>
            <a:srgbClr val="0070C0"/>
          </a:solidFill>
        </p:grpSpPr>
        <p:grpSp>
          <p:nvGrpSpPr>
            <p:cNvPr id="49172" name="Group 20"/>
            <p:cNvGrpSpPr>
              <a:grpSpLocks/>
            </p:cNvGrpSpPr>
            <p:nvPr/>
          </p:nvGrpSpPr>
          <p:grpSpPr bwMode="auto">
            <a:xfrm rot="16200000" flipH="1">
              <a:off x="-1819" y="1844"/>
              <a:ext cx="4320" cy="632"/>
              <a:chOff x="0" y="0"/>
              <a:chExt cx="4321" cy="632"/>
            </a:xfrm>
            <a:grpFill/>
          </p:grpSpPr>
          <p:sp>
            <p:nvSpPr>
              <p:cNvPr id="4915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5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5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5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5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5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5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6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6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6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6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6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6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6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6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6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6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7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4917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917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4917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49176" name="Rectangle 24"/>
          <p:cNvSpPr>
            <a:spLocks noGrp="1" noChangeArrowheads="1"/>
          </p:cNvSpPr>
          <p:nvPr>
            <p:ph type="title"/>
          </p:nvPr>
        </p:nvSpPr>
        <p:spPr>
          <a:ln/>
        </p:spPr>
        <p:txBody>
          <a:bodyPr rIns="132080"/>
          <a:lstStyle/>
          <a:p>
            <a:r>
              <a:rPr lang="en-US" altLang="en-US"/>
              <a:t>Fluorescent Stains</a:t>
            </a:r>
          </a:p>
        </p:txBody>
      </p:sp>
      <p:sp>
        <p:nvSpPr>
          <p:cNvPr id="49177" name="Rectangle 25"/>
          <p:cNvSpPr>
            <a:spLocks noGrp="1" noChangeArrowheads="1"/>
          </p:cNvSpPr>
          <p:nvPr>
            <p:ph idx="1"/>
          </p:nvPr>
        </p:nvSpPr>
        <p:spPr>
          <a:xfrm>
            <a:off x="1173163" y="1981200"/>
            <a:ext cx="3810000" cy="4876800"/>
          </a:xfrm>
          <a:ln/>
        </p:spPr>
        <p:txBody>
          <a:bodyPr rIns="132080"/>
          <a:lstStyle/>
          <a:p>
            <a:endParaRPr lang="en-US" altLang="en-US" sz="2800" dirty="0"/>
          </a:p>
          <a:p>
            <a:pPr>
              <a:buFont typeface="Wingdings" panose="05000000000000000000" pitchFamily="2" charset="2"/>
              <a:buChar char="Ø"/>
            </a:pPr>
            <a:r>
              <a:rPr lang="en-US" altLang="en-US" sz="2800" dirty="0" err="1"/>
              <a:t>Acridine</a:t>
            </a:r>
            <a:r>
              <a:rPr lang="en-US" altLang="en-US" sz="2800" dirty="0"/>
              <a:t> Orange</a:t>
            </a:r>
          </a:p>
          <a:p>
            <a:pPr marL="782638" lvl="1">
              <a:buClr>
                <a:srgbClr val="000000"/>
              </a:buClr>
            </a:pPr>
            <a:r>
              <a:rPr lang="en-US" altLang="en-US" sz="2400" dirty="0"/>
              <a:t>Bacteria</a:t>
            </a:r>
          </a:p>
          <a:p>
            <a:endParaRPr lang="en-US" altLang="en-US" sz="2800" dirty="0"/>
          </a:p>
          <a:p>
            <a:pPr>
              <a:buFont typeface="Wingdings" panose="05000000000000000000" pitchFamily="2" charset="2"/>
              <a:buChar char="Ø"/>
            </a:pPr>
            <a:r>
              <a:rPr lang="en-US" altLang="en-US" sz="2800" dirty="0" err="1"/>
              <a:t>Calcofluor</a:t>
            </a:r>
            <a:r>
              <a:rPr lang="en-US" altLang="en-US" sz="2800" dirty="0"/>
              <a:t> White</a:t>
            </a:r>
          </a:p>
          <a:p>
            <a:pPr marL="782638" lvl="1">
              <a:buClr>
                <a:srgbClr val="000000"/>
              </a:buClr>
            </a:pPr>
            <a:r>
              <a:rPr lang="en-US" altLang="en-US" sz="2400" dirty="0"/>
              <a:t>Fungus</a:t>
            </a:r>
          </a:p>
        </p:txBody>
      </p:sp>
      <p:pic>
        <p:nvPicPr>
          <p:cNvPr id="49178"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71600"/>
            <a:ext cx="36576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917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700" y="4191000"/>
            <a:ext cx="3670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7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917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917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91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39" name="Group 23"/>
          <p:cNvGrpSpPr>
            <a:grpSpLocks/>
          </p:cNvGrpSpPr>
          <p:nvPr/>
        </p:nvGrpSpPr>
        <p:grpSpPr bwMode="auto">
          <a:xfrm>
            <a:off x="0" y="-6350"/>
            <a:ext cx="1063625" cy="6859588"/>
            <a:chOff x="0" y="0"/>
            <a:chExt cx="670" cy="4321"/>
          </a:xfrm>
          <a:solidFill>
            <a:srgbClr val="0070C0"/>
          </a:solidFill>
        </p:grpSpPr>
        <p:grpSp>
          <p:nvGrpSpPr>
            <p:cNvPr id="9236" name="Group 20"/>
            <p:cNvGrpSpPr>
              <a:grpSpLocks/>
            </p:cNvGrpSpPr>
            <p:nvPr/>
          </p:nvGrpSpPr>
          <p:grpSpPr bwMode="auto">
            <a:xfrm rot="16200000" flipH="1">
              <a:off x="-1819" y="1844"/>
              <a:ext cx="4320" cy="632"/>
              <a:chOff x="0" y="0"/>
              <a:chExt cx="4321" cy="632"/>
            </a:xfrm>
            <a:grpFill/>
          </p:grpSpPr>
          <p:sp>
            <p:nvSpPr>
              <p:cNvPr id="921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2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2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2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2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2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2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2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2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2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2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3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3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3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3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3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3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923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923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9240" name="Rectangle 24"/>
          <p:cNvSpPr>
            <a:spLocks noGrp="1" noChangeArrowheads="1"/>
          </p:cNvSpPr>
          <p:nvPr>
            <p:ph type="title"/>
          </p:nvPr>
        </p:nvSpPr>
        <p:spPr>
          <a:ln/>
        </p:spPr>
        <p:txBody>
          <a:bodyPr rIns="132080"/>
          <a:lstStyle/>
          <a:p>
            <a:pPr algn="ctr"/>
            <a:r>
              <a:rPr lang="en-US" altLang="en-US" dirty="0"/>
              <a:t>Redi’s Experiment</a:t>
            </a:r>
          </a:p>
        </p:txBody>
      </p:sp>
      <p:sp>
        <p:nvSpPr>
          <p:cNvPr id="9241" name="Rectangle 25"/>
          <p:cNvSpPr>
            <a:spLocks noGrp="1" noChangeArrowheads="1"/>
          </p:cNvSpPr>
          <p:nvPr>
            <p:ph idx="1"/>
          </p:nvPr>
        </p:nvSpPr>
        <p:spPr>
          <a:ln/>
        </p:spPr>
        <p:txBody>
          <a:bodyPr rIns="132080"/>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a:buFont typeface="Wingdings" panose="05000000000000000000" pitchFamily="2" charset="2"/>
              <a:buChar char="Ø"/>
            </a:pPr>
            <a:r>
              <a:rPr lang="en-US" altLang="en-US" sz="1400" dirty="0" smtClean="0">
                <a:hlinkClick r:id="rId3"/>
              </a:rPr>
              <a:t>Schematic for Redi's Experiment</a:t>
            </a:r>
            <a:endParaRPr lang="en-US" altLang="en-US" sz="1400" dirty="0"/>
          </a:p>
        </p:txBody>
      </p:sp>
      <p:pic>
        <p:nvPicPr>
          <p:cNvPr id="9242" name="Picture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752600"/>
            <a:ext cx="59436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0199" name="Group 23"/>
          <p:cNvGrpSpPr>
            <a:grpSpLocks/>
          </p:cNvGrpSpPr>
          <p:nvPr/>
        </p:nvGrpSpPr>
        <p:grpSpPr bwMode="auto">
          <a:xfrm>
            <a:off x="0" y="-6350"/>
            <a:ext cx="1063625" cy="6859588"/>
            <a:chOff x="0" y="0"/>
            <a:chExt cx="670" cy="4321"/>
          </a:xfrm>
          <a:solidFill>
            <a:srgbClr val="0070C0"/>
          </a:solidFill>
        </p:grpSpPr>
        <p:grpSp>
          <p:nvGrpSpPr>
            <p:cNvPr id="50196" name="Group 20"/>
            <p:cNvGrpSpPr>
              <a:grpSpLocks/>
            </p:cNvGrpSpPr>
            <p:nvPr/>
          </p:nvGrpSpPr>
          <p:grpSpPr bwMode="auto">
            <a:xfrm rot="16200000" flipH="1">
              <a:off x="-1819" y="1844"/>
              <a:ext cx="4320" cy="632"/>
              <a:chOff x="0" y="0"/>
              <a:chExt cx="4321" cy="632"/>
            </a:xfrm>
            <a:grpFill/>
          </p:grpSpPr>
          <p:sp>
            <p:nvSpPr>
              <p:cNvPr id="5017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7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7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8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019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019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019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0200" name="Rectangle 24"/>
          <p:cNvSpPr>
            <a:spLocks noGrp="1" noChangeArrowheads="1"/>
          </p:cNvSpPr>
          <p:nvPr>
            <p:ph type="title"/>
          </p:nvPr>
        </p:nvSpPr>
        <p:spPr>
          <a:ln/>
        </p:spPr>
        <p:txBody>
          <a:bodyPr rIns="132080"/>
          <a:lstStyle/>
          <a:p>
            <a:r>
              <a:rPr lang="en-US" altLang="en-US"/>
              <a:t>Fungi and Parasite Stains</a:t>
            </a:r>
          </a:p>
        </p:txBody>
      </p:sp>
      <p:sp>
        <p:nvSpPr>
          <p:cNvPr id="50201"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Periodic Acid Schiff (PAS)</a:t>
            </a:r>
          </a:p>
          <a:p>
            <a:pPr>
              <a:buFont typeface="Wingdings" panose="05000000000000000000" pitchFamily="2" charset="2"/>
              <a:buChar char="Ø"/>
            </a:pPr>
            <a:r>
              <a:rPr lang="en-US" altLang="en-US" dirty="0" err="1"/>
              <a:t>Gomori</a:t>
            </a:r>
            <a:r>
              <a:rPr lang="en-US" altLang="en-US" dirty="0"/>
              <a:t> </a:t>
            </a:r>
            <a:r>
              <a:rPr lang="en-US" altLang="en-US" dirty="0" err="1"/>
              <a:t>Methamine</a:t>
            </a:r>
            <a:r>
              <a:rPr lang="en-US" altLang="en-US" dirty="0"/>
              <a:t> Silver Stain (GMS)</a:t>
            </a:r>
          </a:p>
          <a:p>
            <a:pPr>
              <a:buFont typeface="Wingdings" panose="05000000000000000000" pitchFamily="2" charset="2"/>
              <a:buChar char="Ø"/>
            </a:pPr>
            <a:r>
              <a:rPr lang="en-US" altLang="en-US" dirty="0"/>
              <a:t>Giemsa: parasites, inclusion bodies</a:t>
            </a:r>
          </a:p>
          <a:p>
            <a:pPr>
              <a:buFont typeface="Wingdings" panose="05000000000000000000" pitchFamily="2" charset="2"/>
              <a:buChar char="Ø"/>
            </a:pPr>
            <a:r>
              <a:rPr lang="en-US" altLang="en-US" dirty="0"/>
              <a:t>Trichrome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2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2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20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2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1223" name="Group 23"/>
          <p:cNvGrpSpPr>
            <a:grpSpLocks/>
          </p:cNvGrpSpPr>
          <p:nvPr/>
        </p:nvGrpSpPr>
        <p:grpSpPr bwMode="auto">
          <a:xfrm>
            <a:off x="0" y="-6350"/>
            <a:ext cx="1063625" cy="6859588"/>
            <a:chOff x="0" y="0"/>
            <a:chExt cx="670" cy="4321"/>
          </a:xfrm>
          <a:solidFill>
            <a:srgbClr val="0070C0"/>
          </a:solidFill>
        </p:grpSpPr>
        <p:grpSp>
          <p:nvGrpSpPr>
            <p:cNvPr id="51220" name="Group 20"/>
            <p:cNvGrpSpPr>
              <a:grpSpLocks/>
            </p:cNvGrpSpPr>
            <p:nvPr/>
          </p:nvGrpSpPr>
          <p:grpSpPr bwMode="auto">
            <a:xfrm rot="16200000" flipH="1">
              <a:off x="-1819" y="1844"/>
              <a:ext cx="4320" cy="632"/>
              <a:chOff x="0" y="0"/>
              <a:chExt cx="4321" cy="632"/>
            </a:xfrm>
            <a:grpFill/>
          </p:grpSpPr>
          <p:sp>
            <p:nvSpPr>
              <p:cNvPr id="5120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0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0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0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0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0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0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0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0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121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122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122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1224" name="Rectangle 24"/>
          <p:cNvSpPr>
            <a:spLocks noGrp="1" noChangeArrowheads="1"/>
          </p:cNvSpPr>
          <p:nvPr>
            <p:ph type="title"/>
          </p:nvPr>
        </p:nvSpPr>
        <p:spPr>
          <a:ln/>
        </p:spPr>
        <p:txBody>
          <a:bodyPr rIns="132080"/>
          <a:lstStyle/>
          <a:p>
            <a:pPr algn="ctr"/>
            <a:r>
              <a:rPr lang="en-US" altLang="en-US"/>
              <a:t>Agar Ingredients</a:t>
            </a:r>
          </a:p>
        </p:txBody>
      </p:sp>
      <p:sp>
        <p:nvSpPr>
          <p:cNvPr id="51225"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Agar</a:t>
            </a:r>
          </a:p>
          <a:p>
            <a:pPr marL="782638" lvl="1">
              <a:buClr>
                <a:srgbClr val="000000"/>
              </a:buClr>
            </a:pPr>
            <a:r>
              <a:rPr lang="en-US" altLang="en-US" dirty="0"/>
              <a:t>solidifier</a:t>
            </a:r>
          </a:p>
          <a:p>
            <a:pPr>
              <a:buFont typeface="Wingdings" panose="05000000000000000000" pitchFamily="2" charset="2"/>
              <a:buChar char="Ø"/>
            </a:pPr>
            <a:r>
              <a:rPr lang="en-US" altLang="en-US" dirty="0"/>
              <a:t>Nutrients</a:t>
            </a:r>
          </a:p>
          <a:p>
            <a:pPr>
              <a:buFont typeface="Wingdings" panose="05000000000000000000" pitchFamily="2" charset="2"/>
              <a:buChar char="Ø"/>
            </a:pPr>
            <a:r>
              <a:rPr lang="en-US" altLang="en-US" dirty="0"/>
              <a:t>Buffers</a:t>
            </a:r>
          </a:p>
          <a:p>
            <a:pPr marL="782638" lvl="1">
              <a:buClr>
                <a:srgbClr val="000000"/>
              </a:buClr>
            </a:pPr>
            <a:r>
              <a:rPr lang="en-US" altLang="en-US" dirty="0"/>
              <a:t>To maintain pH</a:t>
            </a:r>
          </a:p>
          <a:p>
            <a:pPr marL="782638" lvl="1">
              <a:buClr>
                <a:srgbClr val="000000"/>
              </a:buClr>
            </a:pPr>
            <a:r>
              <a:rPr lang="en-US" altLang="en-US" dirty="0" err="1"/>
              <a:t>Monopotassium</a:t>
            </a:r>
            <a:r>
              <a:rPr lang="en-US" altLang="en-US" dirty="0"/>
              <a:t> Phosphate: KH</a:t>
            </a:r>
            <a:r>
              <a:rPr lang="en-US" altLang="en-US" baseline="-25000" dirty="0"/>
              <a:t>2</a:t>
            </a:r>
            <a:r>
              <a:rPr lang="en-US" altLang="en-US" dirty="0"/>
              <a:t>PO</a:t>
            </a:r>
            <a:r>
              <a:rPr lang="en-US" altLang="en-US" baseline="-25000" dirty="0"/>
              <a:t>4</a:t>
            </a:r>
          </a:p>
          <a:p>
            <a:pPr marL="782638" lvl="1">
              <a:buClr>
                <a:srgbClr val="000000"/>
              </a:buClr>
            </a:pPr>
            <a:r>
              <a:rPr lang="en-US" altLang="en-US" dirty="0"/>
              <a:t>Dipotassium Phosphate: K</a:t>
            </a:r>
            <a:r>
              <a:rPr lang="en-US" altLang="en-US" baseline="-25000" dirty="0"/>
              <a:t>2</a:t>
            </a:r>
            <a:r>
              <a:rPr lang="en-US" altLang="en-US" dirty="0"/>
              <a:t>HPO</a:t>
            </a:r>
            <a:r>
              <a:rPr lang="en-US" altLang="en-US" baseline="-25000" dirty="0"/>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2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122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122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122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22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2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2247" name="Group 23"/>
          <p:cNvGrpSpPr>
            <a:grpSpLocks/>
          </p:cNvGrpSpPr>
          <p:nvPr/>
        </p:nvGrpSpPr>
        <p:grpSpPr bwMode="auto">
          <a:xfrm>
            <a:off x="0" y="-6350"/>
            <a:ext cx="1063625" cy="6859588"/>
            <a:chOff x="0" y="0"/>
            <a:chExt cx="670" cy="4321"/>
          </a:xfrm>
          <a:solidFill>
            <a:srgbClr val="0070C0"/>
          </a:solidFill>
        </p:grpSpPr>
        <p:grpSp>
          <p:nvGrpSpPr>
            <p:cNvPr id="52244" name="Group 20"/>
            <p:cNvGrpSpPr>
              <a:grpSpLocks/>
            </p:cNvGrpSpPr>
            <p:nvPr/>
          </p:nvGrpSpPr>
          <p:grpSpPr bwMode="auto">
            <a:xfrm rot="16200000" flipH="1">
              <a:off x="-1819" y="1844"/>
              <a:ext cx="4320" cy="632"/>
              <a:chOff x="0" y="0"/>
              <a:chExt cx="4321" cy="632"/>
            </a:xfrm>
            <a:grpFill/>
          </p:grpSpPr>
          <p:sp>
            <p:nvSpPr>
              <p:cNvPr id="5222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2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2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2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2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3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224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224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224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2248" name="Rectangle 24"/>
          <p:cNvSpPr>
            <a:spLocks noGrp="1" noChangeArrowheads="1"/>
          </p:cNvSpPr>
          <p:nvPr>
            <p:ph type="title"/>
          </p:nvPr>
        </p:nvSpPr>
        <p:spPr>
          <a:ln/>
        </p:spPr>
        <p:txBody>
          <a:bodyPr rIns="132080"/>
          <a:lstStyle/>
          <a:p>
            <a:pPr algn="ctr"/>
            <a:r>
              <a:rPr lang="en-US" altLang="en-US"/>
              <a:t>Agar Ingredients</a:t>
            </a:r>
          </a:p>
        </p:txBody>
      </p:sp>
      <p:sp>
        <p:nvSpPr>
          <p:cNvPr id="52249" name="Rectangle 25"/>
          <p:cNvSpPr>
            <a:spLocks noGrp="1" noChangeArrowheads="1"/>
          </p:cNvSpPr>
          <p:nvPr>
            <p:ph idx="1"/>
          </p:nvPr>
        </p:nvSpPr>
        <p:spPr>
          <a:ln/>
        </p:spPr>
        <p:txBody>
          <a:bodyPr rIns="132080"/>
          <a:lstStyle/>
          <a:p>
            <a:pPr>
              <a:lnSpc>
                <a:spcPct val="90000"/>
              </a:lnSpc>
              <a:buFont typeface="Wingdings" panose="05000000000000000000" pitchFamily="2" charset="2"/>
              <a:buChar char="Ø"/>
            </a:pPr>
            <a:r>
              <a:rPr lang="en-US" altLang="en-US" dirty="0"/>
              <a:t>Inhibitors</a:t>
            </a:r>
          </a:p>
          <a:p>
            <a:pPr marL="782638" lvl="1">
              <a:lnSpc>
                <a:spcPct val="90000"/>
              </a:lnSpc>
              <a:buClr>
                <a:srgbClr val="000000"/>
              </a:buClr>
            </a:pPr>
            <a:r>
              <a:rPr lang="en-US" altLang="en-US" dirty="0"/>
              <a:t>Selective</a:t>
            </a:r>
          </a:p>
          <a:p>
            <a:pPr marL="782638" lvl="1">
              <a:lnSpc>
                <a:spcPct val="90000"/>
              </a:lnSpc>
              <a:buClr>
                <a:srgbClr val="000000"/>
              </a:buClr>
            </a:pPr>
            <a:r>
              <a:rPr lang="en-US" altLang="en-US" dirty="0"/>
              <a:t>e.g., dyes, bile salts, antibiotics</a:t>
            </a:r>
          </a:p>
          <a:p>
            <a:pPr>
              <a:lnSpc>
                <a:spcPct val="90000"/>
              </a:lnSpc>
              <a:buFont typeface="Wingdings" panose="05000000000000000000" pitchFamily="2" charset="2"/>
              <a:buChar char="Ø"/>
            </a:pPr>
            <a:r>
              <a:rPr lang="en-US" altLang="en-US" dirty="0"/>
              <a:t>Indicators</a:t>
            </a:r>
          </a:p>
        </p:txBody>
      </p:sp>
      <p:graphicFrame>
        <p:nvGraphicFramePr>
          <p:cNvPr id="52250" name="Group 26"/>
          <p:cNvGraphicFramePr>
            <a:graphicFrameLocks noGrp="1"/>
          </p:cNvGraphicFramePr>
          <p:nvPr/>
        </p:nvGraphicFramePr>
        <p:xfrm>
          <a:off x="1295400" y="3886200"/>
          <a:ext cx="7315200" cy="2667000"/>
        </p:xfrm>
        <a:graphic>
          <a:graphicData uri="http://schemas.openxmlformats.org/drawingml/2006/table">
            <a:tbl>
              <a:tblPr/>
              <a:tblGrid>
                <a:gridCol w="2438400">
                  <a:extLst>
                    <a:ext uri="{9D8B030D-6E8A-4147-A177-3AD203B41FA5}">
                      <a16:colId xmlns:a16="http://schemas.microsoft.com/office/drawing/2014/main" val="1362619775"/>
                    </a:ext>
                  </a:extLst>
                </a:gridCol>
                <a:gridCol w="2438400">
                  <a:extLst>
                    <a:ext uri="{9D8B030D-6E8A-4147-A177-3AD203B41FA5}">
                      <a16:colId xmlns:a16="http://schemas.microsoft.com/office/drawing/2014/main" val="692869826"/>
                    </a:ext>
                  </a:extLst>
                </a:gridCol>
                <a:gridCol w="2438400">
                  <a:extLst>
                    <a:ext uri="{9D8B030D-6E8A-4147-A177-3AD203B41FA5}">
                      <a16:colId xmlns:a16="http://schemas.microsoft.com/office/drawing/2014/main" val="37355328"/>
                    </a:ext>
                  </a:extLst>
                </a:gridCol>
              </a:tblGrid>
              <a:tr h="533400">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rgbClr val="FFFFFF"/>
                          </a:solidFill>
                          <a:effectLst/>
                          <a:latin typeface="Arial Bold" panose="020B0704020202020204" pitchFamily="34" charset="0"/>
                          <a:cs typeface="Arial Bold" panose="020B0704020202020204" pitchFamily="34" charset="0"/>
                          <a:sym typeface="Arial Bold" panose="020B0704020202020204" pitchFamily="34" charset="0"/>
                        </a:rPr>
                        <a:t>Indicator</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rgbClr val="FFFFFF"/>
                          </a:solidFill>
                          <a:effectLst/>
                          <a:latin typeface="Arial Bold" panose="020B0704020202020204" pitchFamily="34" charset="0"/>
                          <a:cs typeface="Arial Bold" panose="020B0704020202020204" pitchFamily="34" charset="0"/>
                          <a:sym typeface="Arial Bold" panose="020B0704020202020204" pitchFamily="34" charset="0"/>
                        </a:rPr>
                        <a:t>Acid pH</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rgbClr val="FFFFFF"/>
                          </a:solidFill>
                          <a:effectLst/>
                          <a:latin typeface="Arial Bold" panose="020B0704020202020204" pitchFamily="34" charset="0"/>
                          <a:cs typeface="Arial Bold" panose="020B0704020202020204" pitchFamily="34" charset="0"/>
                          <a:sym typeface="Arial Bold" panose="020B0704020202020204" pitchFamily="34" charset="0"/>
                        </a:rPr>
                        <a:t>Alkaline pH</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95564708"/>
                  </a:ext>
                </a:extLst>
              </a:tr>
              <a:tr h="533400">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l"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ヒラギノ角ゴ ProN W3" charset="0"/>
                          <a:sym typeface="Arial" panose="020B0604020202020204" pitchFamily="34" charset="0"/>
                        </a:rPr>
                        <a:t>Neutral Red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ヒラギノ角ゴ ProN W3" charset="0"/>
                          <a:sym typeface="Arial" panose="020B0604020202020204" pitchFamily="34" charset="0"/>
                        </a:rPr>
                        <a:t>Red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ヒラギノ角ゴ ProN W3" charset="0"/>
                          <a:sym typeface="Arial" panose="020B0604020202020204" pitchFamily="34" charset="0"/>
                        </a:rPr>
                        <a:t>Colorless</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997315445"/>
                  </a:ext>
                </a:extLst>
              </a:tr>
              <a:tr h="533400">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l"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ヒラギノ角ゴ ProN W3" charset="0"/>
                          <a:sym typeface="Arial" panose="020B0604020202020204" pitchFamily="34" charset="0"/>
                        </a:rPr>
                        <a:t>Phenol Red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ヒラギノ角ゴ ProN W3" charset="0"/>
                          <a:sym typeface="Arial" panose="020B0604020202020204" pitchFamily="34" charset="0"/>
                        </a:rPr>
                        <a:t>Yellow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ヒラギノ角ゴ ProN W3" charset="0"/>
                          <a:sym typeface="Arial" panose="020B0604020202020204" pitchFamily="34" charset="0"/>
                        </a:rPr>
                        <a:t>Red</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91507742"/>
                  </a:ext>
                </a:extLst>
              </a:tr>
              <a:tr h="533400">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l"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rgbClr val="FFFFFF"/>
                          </a:solidFill>
                          <a:effectLst/>
                          <a:latin typeface="Arial" panose="020B0604020202020204" pitchFamily="34" charset="0"/>
                          <a:cs typeface="ヒラギノ角ゴ ProN W3" charset="0"/>
                          <a:sym typeface="Arial" panose="020B0604020202020204" pitchFamily="34" charset="0"/>
                        </a:rPr>
                        <a:t>Bromcresol Purple</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030A0"/>
                    </a:solidFill>
                  </a:tcPr>
                </a:tc>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ヒラギノ角ゴ ProN W3" charset="0"/>
                          <a:sym typeface="Arial" panose="020B0604020202020204" pitchFamily="34" charset="0"/>
                        </a:rPr>
                        <a:t>Yellow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rgbClr val="FFFFFF"/>
                          </a:solidFill>
                          <a:effectLst/>
                          <a:latin typeface="Arial" panose="020B0604020202020204" pitchFamily="34" charset="0"/>
                          <a:cs typeface="ヒラギノ角ゴ ProN W3" charset="0"/>
                          <a:sym typeface="Arial" panose="020B0604020202020204" pitchFamily="34" charset="0"/>
                        </a:rPr>
                        <a:t>Purple</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4042766938"/>
                  </a:ext>
                </a:extLst>
              </a:tr>
              <a:tr h="533400">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l"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dirty="0" err="1" smtClean="0">
                          <a:ln>
                            <a:noFill/>
                          </a:ln>
                          <a:solidFill>
                            <a:srgbClr val="FFFFFF"/>
                          </a:solidFill>
                          <a:effectLst/>
                          <a:latin typeface="Arial" panose="020B0604020202020204" pitchFamily="34" charset="0"/>
                          <a:cs typeface="ヒラギノ角ゴ ProN W3" charset="0"/>
                          <a:sym typeface="Arial" panose="020B0604020202020204" pitchFamily="34" charset="0"/>
                        </a:rPr>
                        <a:t>Bromthymol</a:t>
                      </a:r>
                      <a:r>
                        <a:rPr kumimoji="0" lang="en-US" altLang="en-US" sz="1800" b="0" i="0" u="none" strike="noStrike" cap="none" normalizeH="0" baseline="0" dirty="0" smtClean="0">
                          <a:ln>
                            <a:noFill/>
                          </a:ln>
                          <a:solidFill>
                            <a:srgbClr val="FFFFFF"/>
                          </a:solidFill>
                          <a:effectLst/>
                          <a:latin typeface="Arial" panose="020B0604020202020204" pitchFamily="34" charset="0"/>
                          <a:cs typeface="ヒラギノ角ゴ ProN W3" charset="0"/>
                          <a:sym typeface="Arial" panose="020B0604020202020204" pitchFamily="34" charset="0"/>
                        </a:rPr>
                        <a:t> Blue</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ヒラギノ角ゴ ProN W3" charset="0"/>
                          <a:sym typeface="Arial" panose="020B0604020202020204" pitchFamily="34" charset="0"/>
                        </a:rPr>
                        <a:t>Yellow</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9688">
                        <a:spcBef>
                          <a:spcPts val="700"/>
                        </a:spcBef>
                        <a:buClr>
                          <a:srgbClr val="0099CC"/>
                        </a:buClr>
                        <a:buSzPct val="69000"/>
                        <a:buFont typeface="Arial" panose="020B0604020202020204" pitchFamily="34" charset="0"/>
                        <a:defRPr sz="2800">
                          <a:solidFill>
                            <a:schemeClr val="tx1"/>
                          </a:solidFill>
                          <a:latin typeface="Arial" panose="020B0604020202020204" pitchFamily="34" charset="0"/>
                          <a:cs typeface="ヒラギノ角ゴ ProN W3" charset="0"/>
                          <a:sym typeface="Arial" panose="020B0604020202020204" pitchFamily="34" charset="0"/>
                        </a:defRPr>
                      </a:lvl1pPr>
                      <a:lvl2pPr marL="731838" indent="-285750">
                        <a:spcBef>
                          <a:spcPts val="600"/>
                        </a:spcBef>
                        <a:buSzPct val="100000"/>
                        <a:buFont typeface="Arial" panose="020B0604020202020204" pitchFamily="34" charset="0"/>
                        <a:defRPr sz="2400">
                          <a:solidFill>
                            <a:schemeClr val="tx1"/>
                          </a:solidFill>
                          <a:latin typeface="Arial" panose="020B0604020202020204" pitchFamily="34" charset="0"/>
                          <a:cs typeface="ヒラギノ角ゴ ProN W3" charset="0"/>
                          <a:sym typeface="Arial" panose="020B0604020202020204" pitchFamily="34" charset="0"/>
                        </a:defRPr>
                      </a:lvl2pPr>
                      <a:lvl3pPr marL="1131888" indent="-228600">
                        <a:spcBef>
                          <a:spcPts val="600"/>
                        </a:spcBef>
                        <a:buSzPct val="100000"/>
                        <a:buFont typeface="Arial" panose="020B0604020202020204" pitchFamily="34" charset="0"/>
                        <a:defRPr sz="2000">
                          <a:solidFill>
                            <a:schemeClr val="tx1"/>
                          </a:solidFill>
                          <a:latin typeface="Arial" panose="020B0604020202020204" pitchFamily="34" charset="0"/>
                          <a:cs typeface="ヒラギノ角ゴ ProN W3" charset="0"/>
                          <a:sym typeface="Arial" panose="020B0604020202020204" pitchFamily="34" charset="0"/>
                        </a:defRPr>
                      </a:lvl3pPr>
                      <a:lvl4pPr marL="15890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4pPr>
                      <a:lvl5pPr marL="2046288" indent="-228600">
                        <a:spcBef>
                          <a:spcPts val="500"/>
                        </a:spcBef>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5pPr>
                      <a:lvl6pPr marL="25034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6pPr>
                      <a:lvl7pPr marL="29606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7pPr>
                      <a:lvl8pPr marL="34178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8pPr>
                      <a:lvl9pPr marL="3875088" indent="-228600" fontAlgn="base">
                        <a:spcBef>
                          <a:spcPts val="500"/>
                        </a:spcBef>
                        <a:spcAft>
                          <a:spcPct val="0"/>
                        </a:spcAft>
                        <a:buSzPct val="100000"/>
                        <a:buFont typeface="Arial" panose="020B0604020202020204" pitchFamily="34" charset="0"/>
                        <a:defRPr>
                          <a:solidFill>
                            <a:schemeClr val="tx1"/>
                          </a:solidFill>
                          <a:latin typeface="Arial" panose="020B0604020202020204" pitchFamily="34" charset="0"/>
                          <a:cs typeface="ヒラギノ角ゴ ProN W3"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
                          <a:srgbClr val="0099CC"/>
                        </a:buClr>
                        <a:buSzPct val="69000"/>
                        <a:buFont typeface="Arial" panose="020B0604020202020204" pitchFamily="34" charset="0"/>
                        <a:buNone/>
                        <a:tabLst/>
                      </a:pPr>
                      <a:r>
                        <a:rPr kumimoji="0" lang="en-US" altLang="en-US" sz="1800" b="0" i="0" u="none" strike="noStrike" cap="none" normalizeH="0" baseline="0" dirty="0" smtClean="0">
                          <a:ln>
                            <a:noFill/>
                          </a:ln>
                          <a:solidFill>
                            <a:srgbClr val="FFFFFF"/>
                          </a:solidFill>
                          <a:effectLst/>
                          <a:latin typeface="Arial" panose="020B0604020202020204" pitchFamily="34" charset="0"/>
                          <a:cs typeface="ヒラギノ角ゴ ProN W3" charset="0"/>
                          <a:sym typeface="Arial" panose="020B0604020202020204" pitchFamily="34" charset="0"/>
                        </a:rPr>
                        <a:t>Blue</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3831652200"/>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22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224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3271" name="Group 23"/>
          <p:cNvGrpSpPr>
            <a:grpSpLocks/>
          </p:cNvGrpSpPr>
          <p:nvPr/>
        </p:nvGrpSpPr>
        <p:grpSpPr bwMode="auto">
          <a:xfrm>
            <a:off x="0" y="-6350"/>
            <a:ext cx="1063625" cy="6859588"/>
            <a:chOff x="0" y="0"/>
            <a:chExt cx="670" cy="4321"/>
          </a:xfrm>
          <a:solidFill>
            <a:srgbClr val="0070C0"/>
          </a:solidFill>
        </p:grpSpPr>
        <p:grpSp>
          <p:nvGrpSpPr>
            <p:cNvPr id="53268" name="Group 20"/>
            <p:cNvGrpSpPr>
              <a:grpSpLocks/>
            </p:cNvGrpSpPr>
            <p:nvPr/>
          </p:nvGrpSpPr>
          <p:grpSpPr bwMode="auto">
            <a:xfrm rot="16200000" flipH="1">
              <a:off x="-1819" y="1844"/>
              <a:ext cx="4320" cy="632"/>
              <a:chOff x="0" y="0"/>
              <a:chExt cx="4321" cy="632"/>
            </a:xfrm>
            <a:grpFill/>
          </p:grpSpPr>
          <p:sp>
            <p:nvSpPr>
              <p:cNvPr id="5324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326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327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3272" name="Rectangle 24"/>
          <p:cNvSpPr>
            <a:spLocks noGrp="1" noChangeArrowheads="1"/>
          </p:cNvSpPr>
          <p:nvPr>
            <p:ph type="title"/>
          </p:nvPr>
        </p:nvSpPr>
        <p:spPr>
          <a:ln/>
        </p:spPr>
        <p:txBody>
          <a:bodyPr rIns="132080"/>
          <a:lstStyle/>
          <a:p>
            <a:pPr algn="ctr"/>
            <a:r>
              <a:rPr lang="en-US" altLang="en-US"/>
              <a:t>Types of Media</a:t>
            </a:r>
          </a:p>
        </p:txBody>
      </p:sp>
      <p:sp>
        <p:nvSpPr>
          <p:cNvPr id="53273"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Enriched </a:t>
            </a:r>
          </a:p>
          <a:p>
            <a:pPr marL="782638" lvl="1">
              <a:buClr>
                <a:srgbClr val="000000"/>
              </a:buClr>
            </a:pPr>
            <a:r>
              <a:rPr lang="en-US" altLang="en-US" dirty="0"/>
              <a:t>Grows most bacteria</a:t>
            </a:r>
          </a:p>
          <a:p>
            <a:pPr marL="782638" lvl="1">
              <a:buClr>
                <a:srgbClr val="000000"/>
              </a:buClr>
            </a:pPr>
            <a:r>
              <a:rPr lang="en-US" altLang="en-US" dirty="0"/>
              <a:t>Blood Agar, Chocolate Agar</a:t>
            </a:r>
          </a:p>
          <a:p>
            <a:pPr>
              <a:buFont typeface="Wingdings" panose="05000000000000000000" pitchFamily="2" charset="2"/>
              <a:buChar char="Ø"/>
            </a:pPr>
            <a:r>
              <a:rPr lang="en-US" altLang="en-US" dirty="0"/>
              <a:t>Selective	</a:t>
            </a:r>
          </a:p>
          <a:p>
            <a:pPr marL="782638" lvl="1">
              <a:buClr>
                <a:srgbClr val="000000"/>
              </a:buClr>
            </a:pPr>
            <a:r>
              <a:rPr lang="en-US" altLang="en-US" dirty="0"/>
              <a:t>Selects for a specific population</a:t>
            </a:r>
          </a:p>
          <a:p>
            <a:pPr marL="1182688" lvl="2">
              <a:buClr>
                <a:srgbClr val="000000"/>
              </a:buClr>
            </a:pPr>
            <a:r>
              <a:rPr lang="en-US" altLang="en-US" dirty="0"/>
              <a:t>Using an </a:t>
            </a:r>
            <a:r>
              <a:rPr lang="en-US" altLang="en-US" dirty="0">
                <a:latin typeface="Arial Bold" panose="020B0704020202020204" pitchFamily="34" charset="0"/>
                <a:cs typeface="Arial Bold" panose="020B0704020202020204" pitchFamily="34" charset="0"/>
                <a:sym typeface="Arial Bold" panose="020B0704020202020204" pitchFamily="34" charset="0"/>
              </a:rPr>
              <a:t>inhibitor</a:t>
            </a:r>
            <a:endParaRPr lang="en-US" altLang="en-US" dirty="0">
              <a:latin typeface="Arial Bold" panose="020B0704020202020204" pitchFamily="34" charset="0"/>
              <a:cs typeface="ヒラギノ角ゴ ProN W6" charset="0"/>
              <a:sym typeface="Arial Bold" panose="020B0704020202020204" pitchFamily="34" charset="0"/>
            </a:endParaRPr>
          </a:p>
          <a:p>
            <a:pPr marL="782638" lvl="1">
              <a:buClr>
                <a:srgbClr val="000000"/>
              </a:buClr>
            </a:pPr>
            <a:r>
              <a:rPr lang="en-US" altLang="en-US" dirty="0" err="1"/>
              <a:t>MacConkey</a:t>
            </a:r>
            <a:r>
              <a:rPr lang="en-US" altLang="en-US" dirty="0"/>
              <a:t>, Mannitol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7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327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327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7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327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327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32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4295" name="Group 23"/>
          <p:cNvGrpSpPr>
            <a:grpSpLocks/>
          </p:cNvGrpSpPr>
          <p:nvPr/>
        </p:nvGrpSpPr>
        <p:grpSpPr bwMode="auto">
          <a:xfrm>
            <a:off x="0" y="-6350"/>
            <a:ext cx="1063625" cy="6859588"/>
            <a:chOff x="0" y="0"/>
            <a:chExt cx="670" cy="4321"/>
          </a:xfrm>
          <a:solidFill>
            <a:srgbClr val="0070C0"/>
          </a:solidFill>
        </p:grpSpPr>
        <p:grpSp>
          <p:nvGrpSpPr>
            <p:cNvPr id="54292" name="Group 20"/>
            <p:cNvGrpSpPr>
              <a:grpSpLocks/>
            </p:cNvGrpSpPr>
            <p:nvPr/>
          </p:nvGrpSpPr>
          <p:grpSpPr bwMode="auto">
            <a:xfrm rot="16200000" flipH="1">
              <a:off x="-1819" y="1844"/>
              <a:ext cx="4320" cy="632"/>
              <a:chOff x="0" y="0"/>
              <a:chExt cx="4321" cy="632"/>
            </a:xfrm>
            <a:grpFill/>
          </p:grpSpPr>
          <p:sp>
            <p:nvSpPr>
              <p:cNvPr id="5427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7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7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7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7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7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7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9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9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429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429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4296" name="Rectangle 24"/>
          <p:cNvSpPr>
            <a:spLocks noGrp="1" noChangeArrowheads="1"/>
          </p:cNvSpPr>
          <p:nvPr>
            <p:ph type="title"/>
          </p:nvPr>
        </p:nvSpPr>
        <p:spPr>
          <a:ln/>
        </p:spPr>
        <p:txBody>
          <a:bodyPr rIns="132080"/>
          <a:lstStyle/>
          <a:p>
            <a:pPr algn="ctr"/>
            <a:r>
              <a:rPr lang="en-US" altLang="en-US"/>
              <a:t>Types of Media</a:t>
            </a:r>
          </a:p>
        </p:txBody>
      </p:sp>
      <p:sp>
        <p:nvSpPr>
          <p:cNvPr id="54297"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Differential</a:t>
            </a:r>
          </a:p>
          <a:p>
            <a:pPr marL="782638" lvl="1">
              <a:buClr>
                <a:srgbClr val="000000"/>
              </a:buClr>
            </a:pPr>
            <a:r>
              <a:rPr lang="en-US" altLang="en-US" dirty="0"/>
              <a:t>Differentiates between like organisms</a:t>
            </a:r>
          </a:p>
          <a:p>
            <a:pPr marL="1182688" lvl="2">
              <a:buClr>
                <a:srgbClr val="000000"/>
              </a:buClr>
            </a:pPr>
            <a:r>
              <a:rPr lang="en-US" altLang="en-US" dirty="0"/>
              <a:t>Using an </a:t>
            </a:r>
            <a:r>
              <a:rPr lang="en-US" altLang="en-US" dirty="0">
                <a:latin typeface="Arial Bold" panose="020B0704020202020204" pitchFamily="34" charset="0"/>
                <a:cs typeface="Arial Bold" panose="020B0704020202020204" pitchFamily="34" charset="0"/>
                <a:sym typeface="Arial Bold" panose="020B0704020202020204" pitchFamily="34" charset="0"/>
              </a:rPr>
              <a:t>indicator</a:t>
            </a:r>
            <a:endParaRPr lang="en-US" altLang="en-US" dirty="0">
              <a:latin typeface="Arial Bold" panose="020B0704020202020204" pitchFamily="34" charset="0"/>
              <a:cs typeface="ヒラギノ角ゴ ProN W6" charset="0"/>
              <a:sym typeface="Arial Bold" panose="020B0704020202020204" pitchFamily="34" charset="0"/>
            </a:endParaRPr>
          </a:p>
          <a:p>
            <a:pPr marL="782638" lvl="1">
              <a:buClr>
                <a:srgbClr val="000000"/>
              </a:buClr>
            </a:pPr>
            <a:r>
              <a:rPr lang="en-US" altLang="en-US" dirty="0"/>
              <a:t> </a:t>
            </a:r>
            <a:r>
              <a:rPr lang="en-US" altLang="en-US" dirty="0" err="1"/>
              <a:t>MacConkey</a:t>
            </a:r>
            <a:r>
              <a:rPr lang="en-US" altLang="en-US" dirty="0"/>
              <a:t>, </a:t>
            </a:r>
            <a:r>
              <a:rPr lang="en-US" altLang="en-US" dirty="0" err="1"/>
              <a:t>Chromagar</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9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29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429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42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5319" name="Group 23"/>
          <p:cNvGrpSpPr>
            <a:grpSpLocks/>
          </p:cNvGrpSpPr>
          <p:nvPr/>
        </p:nvGrpSpPr>
        <p:grpSpPr bwMode="auto">
          <a:xfrm>
            <a:off x="0" y="-6350"/>
            <a:ext cx="1063625" cy="6859588"/>
            <a:chOff x="0" y="0"/>
            <a:chExt cx="670" cy="4321"/>
          </a:xfrm>
          <a:solidFill>
            <a:srgbClr val="0070C0"/>
          </a:solidFill>
        </p:grpSpPr>
        <p:grpSp>
          <p:nvGrpSpPr>
            <p:cNvPr id="55316" name="Group 20"/>
            <p:cNvGrpSpPr>
              <a:grpSpLocks/>
            </p:cNvGrpSpPr>
            <p:nvPr/>
          </p:nvGrpSpPr>
          <p:grpSpPr bwMode="auto">
            <a:xfrm rot="16200000" flipH="1">
              <a:off x="-1819" y="1844"/>
              <a:ext cx="4320" cy="632"/>
              <a:chOff x="0" y="0"/>
              <a:chExt cx="4321" cy="632"/>
            </a:xfrm>
            <a:grpFill/>
          </p:grpSpPr>
          <p:sp>
            <p:nvSpPr>
              <p:cNvPr id="5529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29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29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531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531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5320" name="Rectangle 24"/>
          <p:cNvSpPr>
            <a:spLocks noGrp="1" noChangeArrowheads="1"/>
          </p:cNvSpPr>
          <p:nvPr>
            <p:ph type="title"/>
          </p:nvPr>
        </p:nvSpPr>
        <p:spPr>
          <a:ln/>
        </p:spPr>
        <p:txBody>
          <a:bodyPr rIns="132080"/>
          <a:lstStyle/>
          <a:p>
            <a:pPr algn="ctr"/>
            <a:r>
              <a:rPr lang="en-US" altLang="en-US"/>
              <a:t>Other Types of Media</a:t>
            </a:r>
          </a:p>
        </p:txBody>
      </p:sp>
      <p:sp>
        <p:nvSpPr>
          <p:cNvPr id="55321" name="Rectangle 25"/>
          <p:cNvSpPr>
            <a:spLocks noGrp="1" noChangeArrowheads="1"/>
          </p:cNvSpPr>
          <p:nvPr>
            <p:ph idx="1"/>
          </p:nvPr>
        </p:nvSpPr>
        <p:spPr>
          <a:ln/>
        </p:spPr>
        <p:txBody>
          <a:bodyPr rIns="132080"/>
          <a:lstStyle/>
          <a:p>
            <a:pPr>
              <a:lnSpc>
                <a:spcPct val="80000"/>
              </a:lnSpc>
              <a:buFont typeface="Wingdings" panose="05000000000000000000" pitchFamily="2" charset="2"/>
              <a:buChar char="Ø"/>
            </a:pPr>
            <a:r>
              <a:rPr lang="en-US" altLang="en-US" sz="2800" dirty="0"/>
              <a:t>Media used for bacterial ID</a:t>
            </a:r>
          </a:p>
          <a:p>
            <a:pPr>
              <a:lnSpc>
                <a:spcPct val="80000"/>
              </a:lnSpc>
              <a:buFont typeface="Arial" panose="020B0604020202020204" pitchFamily="34" charset="0"/>
              <a:buNone/>
            </a:pPr>
            <a:r>
              <a:rPr lang="en-US" altLang="en-US" sz="2800" dirty="0"/>
              <a:t>	e.g., TSI, Citrate, MIO, Urea</a:t>
            </a:r>
          </a:p>
          <a:p>
            <a:pPr>
              <a:lnSpc>
                <a:spcPct val="80000"/>
              </a:lnSpc>
              <a:buFont typeface="Wingdings" panose="05000000000000000000" pitchFamily="2" charset="2"/>
              <a:buChar char="Ø"/>
            </a:pPr>
            <a:r>
              <a:rPr lang="en-US" altLang="en-US" sz="2800" dirty="0"/>
              <a:t>BROTH : backup for culture</a:t>
            </a:r>
          </a:p>
          <a:p>
            <a:pPr>
              <a:lnSpc>
                <a:spcPct val="80000"/>
              </a:lnSpc>
              <a:buFont typeface="Arial" panose="020B0604020202020204" pitchFamily="34" charset="0"/>
              <a:buNone/>
            </a:pPr>
            <a:r>
              <a:rPr lang="en-US" altLang="en-US" sz="2800" dirty="0"/>
              <a:t>	e.g., </a:t>
            </a:r>
            <a:r>
              <a:rPr lang="en-US" altLang="en-US" sz="2800" dirty="0" err="1"/>
              <a:t>Thioglycollate</a:t>
            </a:r>
            <a:r>
              <a:rPr lang="en-US" altLang="en-US" sz="2800" dirty="0"/>
              <a:t> Broth</a:t>
            </a:r>
          </a:p>
          <a:p>
            <a:pPr>
              <a:lnSpc>
                <a:spcPct val="80000"/>
              </a:lnSpc>
              <a:buFont typeface="Wingdings" panose="05000000000000000000" pitchFamily="2" charset="2"/>
              <a:buChar char="Ø"/>
            </a:pPr>
            <a:r>
              <a:rPr lang="en-US" altLang="en-US" sz="2800" dirty="0"/>
              <a:t>Enrichment Broth: increases the growth of small number of organisms</a:t>
            </a:r>
          </a:p>
          <a:p>
            <a:pPr>
              <a:lnSpc>
                <a:spcPct val="80000"/>
              </a:lnSpc>
              <a:buFont typeface="Arial" panose="020B0604020202020204" pitchFamily="34" charset="0"/>
              <a:buNone/>
            </a:pPr>
            <a:r>
              <a:rPr lang="en-US" altLang="en-US" sz="2800" dirty="0"/>
              <a:t>    e.g., </a:t>
            </a:r>
            <a:r>
              <a:rPr lang="en-US" altLang="en-US" sz="2800" dirty="0" err="1"/>
              <a:t>Selinite</a:t>
            </a:r>
            <a:r>
              <a:rPr lang="en-US" altLang="en-US" sz="2800" dirty="0"/>
              <a:t> Broth, Blood Culture </a:t>
            </a:r>
          </a:p>
          <a:p>
            <a:pPr>
              <a:lnSpc>
                <a:spcPct val="80000"/>
              </a:lnSpc>
              <a:buFont typeface="Arial" panose="020B0604020202020204" pitchFamily="34" charset="0"/>
              <a:buNone/>
            </a:pPr>
            <a:endParaRPr lang="en-US" altLang="en-US" sz="2800" dirty="0"/>
          </a:p>
          <a:p>
            <a:pPr>
              <a:lnSpc>
                <a:spcPct val="80000"/>
              </a:lnSpc>
              <a:buFont typeface="Arial" panose="020B0604020202020204" pitchFamily="34" charset="0"/>
              <a:buNone/>
            </a:pPr>
            <a:r>
              <a:rPr lang="en-US" altLang="en-US" sz="28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2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2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32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2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53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6343" name="Group 23"/>
          <p:cNvGrpSpPr>
            <a:grpSpLocks/>
          </p:cNvGrpSpPr>
          <p:nvPr/>
        </p:nvGrpSpPr>
        <p:grpSpPr bwMode="auto">
          <a:xfrm>
            <a:off x="0" y="-6350"/>
            <a:ext cx="1063625" cy="6859588"/>
            <a:chOff x="0" y="0"/>
            <a:chExt cx="670" cy="4321"/>
          </a:xfrm>
          <a:solidFill>
            <a:srgbClr val="0070C0"/>
          </a:solidFill>
        </p:grpSpPr>
        <p:grpSp>
          <p:nvGrpSpPr>
            <p:cNvPr id="56340" name="Group 20"/>
            <p:cNvGrpSpPr>
              <a:grpSpLocks/>
            </p:cNvGrpSpPr>
            <p:nvPr/>
          </p:nvGrpSpPr>
          <p:grpSpPr bwMode="auto">
            <a:xfrm rot="16200000" flipH="1">
              <a:off x="-1819" y="1844"/>
              <a:ext cx="4320" cy="632"/>
              <a:chOff x="0" y="0"/>
              <a:chExt cx="4321" cy="632"/>
            </a:xfrm>
            <a:grpFill/>
          </p:grpSpPr>
          <p:sp>
            <p:nvSpPr>
              <p:cNvPr id="5632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634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634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6344" name="Rectangle 24"/>
          <p:cNvSpPr>
            <a:spLocks noGrp="1" noChangeArrowheads="1"/>
          </p:cNvSpPr>
          <p:nvPr>
            <p:ph type="title"/>
          </p:nvPr>
        </p:nvSpPr>
        <p:spPr>
          <a:ln/>
        </p:spPr>
        <p:txBody>
          <a:bodyPr rIns="132080"/>
          <a:lstStyle/>
          <a:p>
            <a:r>
              <a:rPr lang="en-US" altLang="en-US"/>
              <a:t>TYPES OF MEDIA RECAP</a:t>
            </a:r>
          </a:p>
        </p:txBody>
      </p:sp>
      <p:sp>
        <p:nvSpPr>
          <p:cNvPr id="56345"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ENRICHED - CHOCOLATE, BAP, TSA</a:t>
            </a:r>
          </a:p>
          <a:p>
            <a:pPr>
              <a:buFont typeface="Wingdings" panose="05000000000000000000" pitchFamily="2" charset="2"/>
              <a:buChar char="Ø"/>
            </a:pPr>
            <a:r>
              <a:rPr lang="en-US" altLang="en-US" sz="2800" dirty="0"/>
              <a:t>SELECTIVE - MAC, MANN</a:t>
            </a:r>
          </a:p>
          <a:p>
            <a:pPr>
              <a:buFont typeface="Wingdings" panose="05000000000000000000" pitchFamily="2" charset="2"/>
              <a:buChar char="Ø"/>
            </a:pPr>
            <a:r>
              <a:rPr lang="en-US" altLang="en-US" sz="2800" dirty="0"/>
              <a:t>HIGHLY SELECTIVE - HE, ML</a:t>
            </a:r>
          </a:p>
        </p:txBody>
      </p:sp>
      <p:sp>
        <p:nvSpPr>
          <p:cNvPr id="56346" name="Rectangle 26"/>
          <p:cNvSpPr>
            <a:spLocks/>
          </p:cNvSpPr>
          <p:nvPr/>
        </p:nvSpPr>
        <p:spPr bwMode="auto">
          <a:xfrm>
            <a:off x="5135563" y="1981200"/>
            <a:ext cx="38227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lvl1pPr marL="382588" indent="-342900">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DIFFERENTIAL</a:t>
            </a:r>
          </a:p>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ENRICHMENT</a:t>
            </a:r>
          </a:p>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BIOCHEMICAL TEST MEDIA</a:t>
            </a:r>
          </a:p>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LIQUID MEDIA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4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346">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6346">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63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5" grpId="0" build="p" autoUpdateAnimBg="0"/>
      <p:bldP spid="56346"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67" name="Group 23"/>
          <p:cNvGrpSpPr>
            <a:grpSpLocks/>
          </p:cNvGrpSpPr>
          <p:nvPr/>
        </p:nvGrpSpPr>
        <p:grpSpPr bwMode="auto">
          <a:xfrm>
            <a:off x="9088" y="-6482"/>
            <a:ext cx="1063625" cy="6859588"/>
            <a:chOff x="0" y="0"/>
            <a:chExt cx="670" cy="4321"/>
          </a:xfrm>
          <a:solidFill>
            <a:srgbClr val="0070C0"/>
          </a:solidFill>
        </p:grpSpPr>
        <p:grpSp>
          <p:nvGrpSpPr>
            <p:cNvPr id="57364" name="Group 20"/>
            <p:cNvGrpSpPr>
              <a:grpSpLocks/>
            </p:cNvGrpSpPr>
            <p:nvPr/>
          </p:nvGrpSpPr>
          <p:grpSpPr bwMode="auto">
            <a:xfrm rot="16200000" flipH="1">
              <a:off x="-1819" y="1844"/>
              <a:ext cx="4320" cy="632"/>
              <a:chOff x="0" y="0"/>
              <a:chExt cx="4321" cy="632"/>
            </a:xfrm>
            <a:grpFill/>
          </p:grpSpPr>
          <p:sp>
            <p:nvSpPr>
              <p:cNvPr id="5734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4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4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4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4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6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6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6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6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736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736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7368" name="Rectangle 24"/>
          <p:cNvSpPr>
            <a:spLocks noGrp="1" noChangeArrowheads="1"/>
          </p:cNvSpPr>
          <p:nvPr>
            <p:ph type="title"/>
          </p:nvPr>
        </p:nvSpPr>
        <p:spPr>
          <a:ln/>
        </p:spPr>
        <p:txBody>
          <a:bodyPr rIns="132080"/>
          <a:lstStyle/>
          <a:p>
            <a:pPr algn="ctr"/>
            <a:r>
              <a:rPr lang="en-US" altLang="en-US"/>
              <a:t>Reproduction and Growth</a:t>
            </a:r>
          </a:p>
        </p:txBody>
      </p:sp>
      <p:pic>
        <p:nvPicPr>
          <p:cNvPr id="57369" name="Picture 2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90800"/>
            <a:ext cx="502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8391" name="Group 23"/>
          <p:cNvGrpSpPr>
            <a:grpSpLocks/>
          </p:cNvGrpSpPr>
          <p:nvPr/>
        </p:nvGrpSpPr>
        <p:grpSpPr bwMode="auto">
          <a:xfrm>
            <a:off x="0" y="-6350"/>
            <a:ext cx="1063625" cy="6859588"/>
            <a:chOff x="0" y="0"/>
            <a:chExt cx="670" cy="4321"/>
          </a:xfrm>
          <a:solidFill>
            <a:srgbClr val="0070C0"/>
          </a:solidFill>
        </p:grpSpPr>
        <p:grpSp>
          <p:nvGrpSpPr>
            <p:cNvPr id="58388" name="Group 20"/>
            <p:cNvGrpSpPr>
              <a:grpSpLocks/>
            </p:cNvGrpSpPr>
            <p:nvPr/>
          </p:nvGrpSpPr>
          <p:grpSpPr bwMode="auto">
            <a:xfrm rot="16200000" flipH="1">
              <a:off x="-1819" y="1844"/>
              <a:ext cx="4320" cy="632"/>
              <a:chOff x="0" y="0"/>
              <a:chExt cx="4321" cy="632"/>
            </a:xfrm>
            <a:grpFill/>
          </p:grpSpPr>
          <p:sp>
            <p:nvSpPr>
              <p:cNvPr id="5836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7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7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7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7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7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7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7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7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7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7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8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8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8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8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8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8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8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838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838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839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8392" name="Rectangle 24"/>
          <p:cNvSpPr>
            <a:spLocks noGrp="1" noChangeArrowheads="1"/>
          </p:cNvSpPr>
          <p:nvPr>
            <p:ph type="title"/>
          </p:nvPr>
        </p:nvSpPr>
        <p:spPr>
          <a:ln/>
        </p:spPr>
        <p:txBody>
          <a:bodyPr rIns="132080"/>
          <a:lstStyle/>
          <a:p>
            <a:pPr algn="ctr"/>
            <a:r>
              <a:rPr lang="en-US" altLang="en-US"/>
              <a:t>Reproduction and Growth</a:t>
            </a:r>
          </a:p>
        </p:txBody>
      </p:sp>
      <p:sp>
        <p:nvSpPr>
          <p:cNvPr id="58393"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Lag</a:t>
            </a:r>
          </a:p>
          <a:p>
            <a:pPr marL="782638" lvl="1">
              <a:buClr>
                <a:srgbClr val="000000"/>
              </a:buClr>
            </a:pPr>
            <a:r>
              <a:rPr lang="en-US" altLang="en-US" dirty="0"/>
              <a:t>No growth</a:t>
            </a:r>
          </a:p>
          <a:p>
            <a:pPr marL="782638" lvl="1">
              <a:buClr>
                <a:srgbClr val="000000"/>
              </a:buClr>
            </a:pPr>
            <a:r>
              <a:rPr lang="en-US" altLang="en-US" dirty="0"/>
              <a:t>Preparing enzymes, etc.</a:t>
            </a:r>
          </a:p>
          <a:p>
            <a:pPr>
              <a:buFont typeface="Wingdings" panose="05000000000000000000" pitchFamily="2" charset="2"/>
              <a:buChar char="Ø"/>
            </a:pPr>
            <a:r>
              <a:rPr lang="en-US" altLang="en-US" dirty="0"/>
              <a:t>Log</a:t>
            </a:r>
          </a:p>
          <a:p>
            <a:pPr marL="782638" lvl="1">
              <a:buClr>
                <a:srgbClr val="000000"/>
              </a:buClr>
            </a:pPr>
            <a:r>
              <a:rPr lang="en-US" altLang="en-US" dirty="0"/>
              <a:t>Growth faster than death</a:t>
            </a:r>
          </a:p>
          <a:p>
            <a:pPr marL="782638" lvl="1">
              <a:buClr>
                <a:srgbClr val="000000"/>
              </a:buClr>
            </a:pPr>
            <a:r>
              <a:rPr lang="en-US" altLang="en-US" dirty="0"/>
              <a:t>Metabolically active</a:t>
            </a:r>
          </a:p>
          <a:p>
            <a:pPr marL="782638" lvl="1">
              <a:buClr>
                <a:srgbClr val="000000"/>
              </a:buClr>
            </a:pPr>
            <a:r>
              <a:rPr lang="en-US" altLang="en-US" dirty="0"/>
              <a:t>Time to study bacteria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9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839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839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9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839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839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83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9415" name="Group 23"/>
          <p:cNvGrpSpPr>
            <a:grpSpLocks/>
          </p:cNvGrpSpPr>
          <p:nvPr/>
        </p:nvGrpSpPr>
        <p:grpSpPr bwMode="auto">
          <a:xfrm>
            <a:off x="0" y="-6350"/>
            <a:ext cx="1063625" cy="6859588"/>
            <a:chOff x="0" y="0"/>
            <a:chExt cx="670" cy="4321"/>
          </a:xfrm>
          <a:solidFill>
            <a:srgbClr val="0070C0"/>
          </a:solidFill>
        </p:grpSpPr>
        <p:grpSp>
          <p:nvGrpSpPr>
            <p:cNvPr id="59412" name="Group 20"/>
            <p:cNvGrpSpPr>
              <a:grpSpLocks/>
            </p:cNvGrpSpPr>
            <p:nvPr/>
          </p:nvGrpSpPr>
          <p:grpSpPr bwMode="auto">
            <a:xfrm rot="16200000" flipH="1">
              <a:off x="-1819" y="1844"/>
              <a:ext cx="4320" cy="632"/>
              <a:chOff x="0" y="0"/>
              <a:chExt cx="4321" cy="632"/>
            </a:xfrm>
            <a:grpFill/>
          </p:grpSpPr>
          <p:sp>
            <p:nvSpPr>
              <p:cNvPr id="5939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39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39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39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39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39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39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1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1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941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941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9416" name="Rectangle 24"/>
          <p:cNvSpPr>
            <a:spLocks noGrp="1" noChangeArrowheads="1"/>
          </p:cNvSpPr>
          <p:nvPr>
            <p:ph type="title"/>
          </p:nvPr>
        </p:nvSpPr>
        <p:spPr>
          <a:ln/>
        </p:spPr>
        <p:txBody>
          <a:bodyPr rIns="132080"/>
          <a:lstStyle/>
          <a:p>
            <a:pPr algn="ctr"/>
            <a:r>
              <a:rPr lang="en-US" altLang="en-US"/>
              <a:t>Reproduction and Growth</a:t>
            </a:r>
          </a:p>
        </p:txBody>
      </p:sp>
      <p:sp>
        <p:nvSpPr>
          <p:cNvPr id="59417"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Stationary</a:t>
            </a:r>
          </a:p>
          <a:p>
            <a:pPr marL="782638" lvl="1">
              <a:buClr>
                <a:srgbClr val="000000"/>
              </a:buClr>
            </a:pPr>
            <a:r>
              <a:rPr lang="en-US" altLang="en-US" dirty="0"/>
              <a:t>Number of organisms dying equals number that are growing</a:t>
            </a:r>
          </a:p>
          <a:p>
            <a:pPr>
              <a:buFont typeface="Wingdings" panose="05000000000000000000" pitchFamily="2" charset="2"/>
              <a:buChar char="Ø"/>
            </a:pPr>
            <a:r>
              <a:rPr lang="en-US" altLang="en-US" dirty="0"/>
              <a:t>Death</a:t>
            </a:r>
          </a:p>
          <a:p>
            <a:pPr marL="782638" lvl="1">
              <a:buClr>
                <a:srgbClr val="000000"/>
              </a:buClr>
            </a:pPr>
            <a:r>
              <a:rPr lang="en-US" altLang="en-US" dirty="0"/>
              <a:t>Death greater than growth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4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941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941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94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87" name="Group 23"/>
          <p:cNvGrpSpPr>
            <a:grpSpLocks/>
          </p:cNvGrpSpPr>
          <p:nvPr/>
        </p:nvGrpSpPr>
        <p:grpSpPr bwMode="auto">
          <a:xfrm>
            <a:off x="0" y="-6350"/>
            <a:ext cx="1063625" cy="6859588"/>
            <a:chOff x="0" y="0"/>
            <a:chExt cx="670" cy="4321"/>
          </a:xfrm>
          <a:solidFill>
            <a:srgbClr val="0070C0"/>
          </a:solidFill>
        </p:grpSpPr>
        <p:grpSp>
          <p:nvGrpSpPr>
            <p:cNvPr id="11284" name="Group 20"/>
            <p:cNvGrpSpPr>
              <a:grpSpLocks/>
            </p:cNvGrpSpPr>
            <p:nvPr/>
          </p:nvGrpSpPr>
          <p:grpSpPr bwMode="auto">
            <a:xfrm rot="16200000" flipH="1">
              <a:off x="-1819" y="1844"/>
              <a:ext cx="4320" cy="632"/>
              <a:chOff x="0" y="0"/>
              <a:chExt cx="4321" cy="632"/>
            </a:xfrm>
            <a:grpFill/>
          </p:grpSpPr>
          <p:sp>
            <p:nvSpPr>
              <p:cNvPr id="1126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6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6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6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6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7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7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7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7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7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7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7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7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7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7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8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8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8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128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1128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128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11288" name="Rectangle 24"/>
          <p:cNvSpPr>
            <a:spLocks noGrp="1" noChangeArrowheads="1"/>
          </p:cNvSpPr>
          <p:nvPr>
            <p:ph type="title"/>
          </p:nvPr>
        </p:nvSpPr>
        <p:spPr>
          <a:ln/>
        </p:spPr>
        <p:txBody>
          <a:bodyPr rIns="132080"/>
          <a:lstStyle/>
          <a:p>
            <a:pPr algn="ctr"/>
            <a:r>
              <a:rPr lang="en-US" altLang="en-US"/>
              <a:t>Louis Pasteur</a:t>
            </a:r>
          </a:p>
        </p:txBody>
      </p:sp>
      <p:sp>
        <p:nvSpPr>
          <p:cNvPr id="11289"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Fermentation</a:t>
            </a:r>
          </a:p>
          <a:p>
            <a:pPr marL="782638" lvl="1">
              <a:buClr>
                <a:srgbClr val="000000"/>
              </a:buClr>
            </a:pPr>
            <a:r>
              <a:rPr lang="en-US" altLang="en-US" dirty="0"/>
              <a:t>Occurs as a consequence of the actions of microorganisms</a:t>
            </a:r>
          </a:p>
          <a:p>
            <a:pPr marL="782638" lvl="1">
              <a:buClr>
                <a:srgbClr val="000000"/>
              </a:buClr>
            </a:pPr>
            <a:r>
              <a:rPr lang="en-US" altLang="en-US" dirty="0"/>
              <a:t>Formation of alcohol or acetic acid in grape juice to form wine or vinegar.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0439" name="Group 23"/>
          <p:cNvGrpSpPr>
            <a:grpSpLocks/>
          </p:cNvGrpSpPr>
          <p:nvPr/>
        </p:nvGrpSpPr>
        <p:grpSpPr bwMode="auto">
          <a:xfrm>
            <a:off x="0" y="-6350"/>
            <a:ext cx="1063625" cy="6859588"/>
            <a:chOff x="0" y="0"/>
            <a:chExt cx="670" cy="4321"/>
          </a:xfrm>
          <a:solidFill>
            <a:srgbClr val="0070C0"/>
          </a:solidFill>
        </p:grpSpPr>
        <p:grpSp>
          <p:nvGrpSpPr>
            <p:cNvPr id="60436" name="Group 20"/>
            <p:cNvGrpSpPr>
              <a:grpSpLocks/>
            </p:cNvGrpSpPr>
            <p:nvPr/>
          </p:nvGrpSpPr>
          <p:grpSpPr bwMode="auto">
            <a:xfrm rot="16200000" flipH="1">
              <a:off x="-1819" y="1844"/>
              <a:ext cx="4320" cy="632"/>
              <a:chOff x="0" y="0"/>
              <a:chExt cx="4321" cy="632"/>
            </a:xfrm>
            <a:grpFill/>
          </p:grpSpPr>
          <p:sp>
            <p:nvSpPr>
              <p:cNvPr id="6041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1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1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043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043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0440" name="Rectangle 24"/>
          <p:cNvSpPr>
            <a:spLocks noGrp="1" noChangeArrowheads="1"/>
          </p:cNvSpPr>
          <p:nvPr>
            <p:ph type="title"/>
          </p:nvPr>
        </p:nvSpPr>
        <p:spPr>
          <a:ln/>
        </p:spPr>
        <p:txBody>
          <a:bodyPr rIns="132080"/>
          <a:lstStyle/>
          <a:p>
            <a:pPr algn="ctr"/>
            <a:r>
              <a:rPr lang="en-US" altLang="en-US"/>
              <a:t>How to Identify Bacteria</a:t>
            </a:r>
          </a:p>
        </p:txBody>
      </p:sp>
      <p:sp>
        <p:nvSpPr>
          <p:cNvPr id="60441"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Cultural Morphology</a:t>
            </a:r>
          </a:p>
          <a:p>
            <a:pPr marL="782638" lvl="1">
              <a:buClr>
                <a:srgbClr val="000000"/>
              </a:buClr>
            </a:pPr>
            <a:r>
              <a:rPr lang="en-US" altLang="en-US" sz="2400" dirty="0"/>
              <a:t>SIZE</a:t>
            </a:r>
          </a:p>
          <a:p>
            <a:pPr marL="782638" lvl="1">
              <a:buClr>
                <a:srgbClr val="000000"/>
              </a:buClr>
            </a:pPr>
            <a:r>
              <a:rPr lang="en-US" altLang="en-US" sz="2400" dirty="0"/>
              <a:t>SHAPE</a:t>
            </a:r>
          </a:p>
          <a:p>
            <a:pPr marL="782638" lvl="1">
              <a:buClr>
                <a:srgbClr val="000000"/>
              </a:buClr>
            </a:pPr>
            <a:r>
              <a:rPr lang="en-US" altLang="en-US" sz="2400" dirty="0"/>
              <a:t>MARGIN</a:t>
            </a:r>
          </a:p>
          <a:p>
            <a:pPr marL="782638" lvl="1">
              <a:buClr>
                <a:srgbClr val="000000"/>
              </a:buClr>
            </a:pPr>
            <a:r>
              <a:rPr lang="en-US" altLang="en-US" sz="2400" dirty="0"/>
              <a:t>ELEVATION</a:t>
            </a:r>
          </a:p>
          <a:p>
            <a:pPr marL="782638" lvl="1">
              <a:buClr>
                <a:srgbClr val="000000"/>
              </a:buClr>
            </a:pPr>
            <a:r>
              <a:rPr lang="en-US" altLang="en-US" sz="2400" dirty="0"/>
              <a:t>PIGMENTATION</a:t>
            </a:r>
          </a:p>
        </p:txBody>
      </p:sp>
      <p:sp>
        <p:nvSpPr>
          <p:cNvPr id="60442" name="Rectangle 26"/>
          <p:cNvSpPr>
            <a:spLocks/>
          </p:cNvSpPr>
          <p:nvPr/>
        </p:nvSpPr>
        <p:spPr bwMode="auto">
          <a:xfrm>
            <a:off x="5135563" y="1981200"/>
            <a:ext cx="38227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lvl1pPr marL="382588" indent="-342900">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Optical Features</a:t>
            </a:r>
          </a:p>
          <a:p>
            <a:pPr>
              <a:spcBef>
                <a:spcPts val="550"/>
              </a:spcBef>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OPAQUE</a:t>
            </a:r>
          </a:p>
          <a:p>
            <a:pPr>
              <a:spcBef>
                <a:spcPts val="550"/>
              </a:spcBef>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TRANSLUCENT</a:t>
            </a:r>
          </a:p>
          <a:p>
            <a:pPr>
              <a:spcBef>
                <a:spcPts val="550"/>
              </a:spcBef>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OPALESCENT</a:t>
            </a:r>
          </a:p>
          <a:p>
            <a:pPr>
              <a:spcBef>
                <a:spcPts val="550"/>
              </a:spcBef>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METALLIC SHEEN</a:t>
            </a:r>
          </a:p>
          <a:p>
            <a:pPr>
              <a:spcBef>
                <a:spcPts val="550"/>
              </a:spcBef>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FLUORESCENCE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44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44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044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044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044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044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0442">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0442">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0442">
                                            <p:txEl>
                                              <p:pRg st="3" end="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0442">
                                            <p:txEl>
                                              <p:pRg st="4" end="4"/>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604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1" grpId="0" build="p" autoUpdateAnimBg="0"/>
      <p:bldP spid="60442"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1463" name="Group 23"/>
          <p:cNvGrpSpPr>
            <a:grpSpLocks/>
          </p:cNvGrpSpPr>
          <p:nvPr/>
        </p:nvGrpSpPr>
        <p:grpSpPr bwMode="auto">
          <a:xfrm>
            <a:off x="0" y="-6350"/>
            <a:ext cx="1063625" cy="6859588"/>
            <a:chOff x="0" y="0"/>
            <a:chExt cx="670" cy="4321"/>
          </a:xfrm>
          <a:solidFill>
            <a:srgbClr val="0070C0"/>
          </a:solidFill>
        </p:grpSpPr>
        <p:grpSp>
          <p:nvGrpSpPr>
            <p:cNvPr id="61460" name="Group 20"/>
            <p:cNvGrpSpPr>
              <a:grpSpLocks/>
            </p:cNvGrpSpPr>
            <p:nvPr/>
          </p:nvGrpSpPr>
          <p:grpSpPr bwMode="auto">
            <a:xfrm rot="16200000" flipH="1">
              <a:off x="-1819" y="1844"/>
              <a:ext cx="4320" cy="632"/>
              <a:chOff x="0" y="0"/>
              <a:chExt cx="4321" cy="632"/>
            </a:xfrm>
            <a:grpFill/>
          </p:grpSpPr>
          <p:sp>
            <p:nvSpPr>
              <p:cNvPr id="6144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146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146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1464" name="Rectangle 24"/>
          <p:cNvSpPr>
            <a:spLocks noGrp="1" noChangeArrowheads="1"/>
          </p:cNvSpPr>
          <p:nvPr>
            <p:ph type="title"/>
          </p:nvPr>
        </p:nvSpPr>
        <p:spPr>
          <a:ln/>
        </p:spPr>
        <p:txBody>
          <a:bodyPr rIns="132080"/>
          <a:lstStyle/>
          <a:p>
            <a:pPr algn="ctr"/>
            <a:r>
              <a:rPr lang="en-US" altLang="en-US"/>
              <a:t>How to Identify Bacteria</a:t>
            </a:r>
          </a:p>
        </p:txBody>
      </p:sp>
      <p:sp>
        <p:nvSpPr>
          <p:cNvPr id="61465"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CONSISTENCY</a:t>
            </a:r>
          </a:p>
          <a:p>
            <a:pPr>
              <a:buFont typeface="Wingdings" panose="05000000000000000000" pitchFamily="2" charset="2"/>
              <a:buChar char="Ø"/>
            </a:pPr>
            <a:r>
              <a:rPr lang="en-US" altLang="en-US" sz="2800" dirty="0"/>
              <a:t>ODOR</a:t>
            </a:r>
          </a:p>
          <a:p>
            <a:pPr>
              <a:buFont typeface="Wingdings" panose="05000000000000000000" pitchFamily="2" charset="2"/>
              <a:buChar char="Ø"/>
            </a:pPr>
            <a:r>
              <a:rPr lang="en-US" altLang="en-US" sz="2800" dirty="0"/>
              <a:t>APPEARANCE IN BROTH</a:t>
            </a:r>
          </a:p>
        </p:txBody>
      </p:sp>
      <p:sp>
        <p:nvSpPr>
          <p:cNvPr id="61466" name="Rectangle 26"/>
          <p:cNvSpPr>
            <a:spLocks/>
          </p:cNvSpPr>
          <p:nvPr/>
        </p:nvSpPr>
        <p:spPr bwMode="auto">
          <a:xfrm>
            <a:off x="5135563" y="1981200"/>
            <a:ext cx="38227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lvl1pPr marL="382588" indent="-342900">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MICROSCOPIC MORPHOLOGY</a:t>
            </a:r>
          </a:p>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CULTURAL MORPHOLOGY</a:t>
            </a:r>
          </a:p>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PHYSIOLOGICAL REQUIREMENTS</a:t>
            </a:r>
          </a:p>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ANTIGENS</a:t>
            </a:r>
          </a:p>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HABITAT/SOURCE</a:t>
            </a:r>
          </a:p>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DNA TYPING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66">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66">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466">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1466">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14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5" grpId="0" build="p" autoUpdateAnimBg="0"/>
      <p:bldP spid="6146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2487" name="Group 23"/>
          <p:cNvGrpSpPr>
            <a:grpSpLocks/>
          </p:cNvGrpSpPr>
          <p:nvPr/>
        </p:nvGrpSpPr>
        <p:grpSpPr bwMode="auto">
          <a:xfrm>
            <a:off x="0" y="-6350"/>
            <a:ext cx="1063625" cy="6859588"/>
            <a:chOff x="0" y="0"/>
            <a:chExt cx="670" cy="4321"/>
          </a:xfrm>
          <a:solidFill>
            <a:srgbClr val="0070C0"/>
          </a:solidFill>
        </p:grpSpPr>
        <p:grpSp>
          <p:nvGrpSpPr>
            <p:cNvPr id="62484" name="Group 20"/>
            <p:cNvGrpSpPr>
              <a:grpSpLocks/>
            </p:cNvGrpSpPr>
            <p:nvPr/>
          </p:nvGrpSpPr>
          <p:grpSpPr bwMode="auto">
            <a:xfrm rot="16200000" flipH="1">
              <a:off x="-1819" y="1844"/>
              <a:ext cx="4320" cy="632"/>
              <a:chOff x="0" y="0"/>
              <a:chExt cx="4321" cy="632"/>
            </a:xfrm>
            <a:grpFill/>
          </p:grpSpPr>
          <p:sp>
            <p:nvSpPr>
              <p:cNvPr id="6246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6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6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6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6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8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8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8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8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248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248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2488" name="Rectangle 24"/>
          <p:cNvSpPr>
            <a:spLocks noGrp="1" noChangeArrowheads="1"/>
          </p:cNvSpPr>
          <p:nvPr>
            <p:ph type="title"/>
          </p:nvPr>
        </p:nvSpPr>
        <p:spPr>
          <a:ln/>
        </p:spPr>
        <p:txBody>
          <a:bodyPr rIns="132080"/>
          <a:lstStyle/>
          <a:p>
            <a:pPr algn="ctr"/>
            <a:r>
              <a:rPr lang="en-US" altLang="en-US"/>
              <a:t>Physical Control of Bacteria: Sterilization</a:t>
            </a:r>
          </a:p>
        </p:txBody>
      </p:sp>
      <p:sp>
        <p:nvSpPr>
          <p:cNvPr id="62489" name="Rectangle 25"/>
          <p:cNvSpPr>
            <a:spLocks noGrp="1" noChangeArrowheads="1"/>
          </p:cNvSpPr>
          <p:nvPr>
            <p:ph idx="1"/>
          </p:nvPr>
        </p:nvSpPr>
        <p:spPr>
          <a:ln/>
        </p:spPr>
        <p:txBody>
          <a:bodyPr rIns="132080"/>
          <a:lstStyle/>
          <a:p>
            <a:pPr>
              <a:lnSpc>
                <a:spcPct val="90000"/>
              </a:lnSpc>
              <a:buFont typeface="Wingdings" panose="05000000000000000000" pitchFamily="2" charset="2"/>
              <a:buChar char="Ø"/>
            </a:pPr>
            <a:r>
              <a:rPr lang="en-US" altLang="en-US" dirty="0"/>
              <a:t>Heat</a:t>
            </a:r>
          </a:p>
          <a:p>
            <a:pPr marL="782638" lvl="1">
              <a:lnSpc>
                <a:spcPct val="90000"/>
              </a:lnSpc>
              <a:buClr>
                <a:srgbClr val="000000"/>
              </a:buClr>
            </a:pPr>
            <a:r>
              <a:rPr lang="en-US" altLang="en-US" dirty="0"/>
              <a:t>Dry</a:t>
            </a:r>
          </a:p>
          <a:p>
            <a:pPr marL="782638" lvl="1">
              <a:lnSpc>
                <a:spcPct val="90000"/>
              </a:lnSpc>
              <a:buClr>
                <a:srgbClr val="000000"/>
              </a:buClr>
              <a:buFont typeface="Arial" panose="020B0604020202020204" pitchFamily="34" charset="0"/>
              <a:buChar char="•"/>
            </a:pPr>
            <a:r>
              <a:rPr lang="en-US" altLang="en-US" dirty="0"/>
              <a:t>    Oven</a:t>
            </a:r>
          </a:p>
          <a:p>
            <a:pPr marL="782638" lvl="1">
              <a:lnSpc>
                <a:spcPct val="90000"/>
              </a:lnSpc>
              <a:buClr>
                <a:srgbClr val="000000"/>
              </a:buClr>
            </a:pPr>
            <a:r>
              <a:rPr lang="en-US" altLang="en-US" dirty="0"/>
              <a:t>Moist</a:t>
            </a:r>
          </a:p>
          <a:p>
            <a:pPr marL="1182688" lvl="2">
              <a:lnSpc>
                <a:spcPct val="90000"/>
              </a:lnSpc>
              <a:buClr>
                <a:srgbClr val="000000"/>
              </a:buClr>
            </a:pPr>
            <a:r>
              <a:rPr lang="en-US" altLang="en-US" dirty="0"/>
              <a:t>AUTOCLAVE</a:t>
            </a:r>
          </a:p>
          <a:p>
            <a:pPr marL="1182688" lvl="2">
              <a:lnSpc>
                <a:spcPct val="90000"/>
              </a:lnSpc>
              <a:buClr>
                <a:srgbClr val="000000"/>
              </a:buClr>
            </a:pPr>
            <a:r>
              <a:rPr lang="en-US" altLang="en-US" dirty="0"/>
              <a:t>FRACTIONAL STERILIZATION</a:t>
            </a:r>
          </a:p>
          <a:p>
            <a:pPr marL="1182688" lvl="2">
              <a:lnSpc>
                <a:spcPct val="90000"/>
              </a:lnSpc>
              <a:buClr>
                <a:srgbClr val="000000"/>
              </a:buClr>
            </a:pPr>
            <a:r>
              <a:rPr lang="en-US" altLang="en-US" dirty="0"/>
              <a:t>INSPISSATION - LOWENSTEIN-JENSEN</a:t>
            </a:r>
          </a:p>
          <a:p>
            <a:pPr marL="1182688" lvl="2">
              <a:lnSpc>
                <a:spcPct val="90000"/>
              </a:lnSpc>
              <a:buClr>
                <a:srgbClr val="000000"/>
              </a:buClr>
            </a:pPr>
            <a:r>
              <a:rPr lang="en-US" altLang="en-US" dirty="0"/>
              <a:t>BOILING WATER</a:t>
            </a:r>
          </a:p>
          <a:p>
            <a:pPr marL="1182688" lvl="2">
              <a:lnSpc>
                <a:spcPct val="90000"/>
              </a:lnSpc>
              <a:buClr>
                <a:srgbClr val="000000"/>
              </a:buClr>
            </a:pPr>
            <a:r>
              <a:rPr lang="en-US" altLang="en-US" dirty="0"/>
              <a:t>PASTEURIZATION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248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248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248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248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248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248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48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4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3511" name="Group 23"/>
          <p:cNvGrpSpPr>
            <a:grpSpLocks/>
          </p:cNvGrpSpPr>
          <p:nvPr/>
        </p:nvGrpSpPr>
        <p:grpSpPr bwMode="auto">
          <a:xfrm>
            <a:off x="0" y="-6350"/>
            <a:ext cx="1063625" cy="6859588"/>
            <a:chOff x="0" y="0"/>
            <a:chExt cx="670" cy="4321"/>
          </a:xfrm>
          <a:solidFill>
            <a:srgbClr val="0070C0"/>
          </a:solidFill>
        </p:grpSpPr>
        <p:grpSp>
          <p:nvGrpSpPr>
            <p:cNvPr id="63508" name="Group 20"/>
            <p:cNvGrpSpPr>
              <a:grpSpLocks/>
            </p:cNvGrpSpPr>
            <p:nvPr/>
          </p:nvGrpSpPr>
          <p:grpSpPr bwMode="auto">
            <a:xfrm rot="16200000" flipH="1">
              <a:off x="-1819" y="1844"/>
              <a:ext cx="4320" cy="632"/>
              <a:chOff x="0" y="0"/>
              <a:chExt cx="4321" cy="632"/>
            </a:xfrm>
            <a:grpFill/>
          </p:grpSpPr>
          <p:sp>
            <p:nvSpPr>
              <p:cNvPr id="6348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350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351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3512" name="Rectangle 24"/>
          <p:cNvSpPr>
            <a:spLocks noGrp="1" noChangeArrowheads="1"/>
          </p:cNvSpPr>
          <p:nvPr>
            <p:ph type="title"/>
          </p:nvPr>
        </p:nvSpPr>
        <p:spPr>
          <a:xfrm>
            <a:off x="1173163" y="0"/>
            <a:ext cx="7772400" cy="2057400"/>
          </a:xfrm>
          <a:ln/>
        </p:spPr>
        <p:txBody>
          <a:bodyPr rIns="132080"/>
          <a:lstStyle/>
          <a:p>
            <a:r>
              <a:rPr lang="en-US" altLang="en-US" sz="4000" dirty="0"/>
              <a:t>STERILIZATION- TIMED TO KILL SPORES</a:t>
            </a:r>
          </a:p>
        </p:txBody>
      </p:sp>
      <p:pic>
        <p:nvPicPr>
          <p:cNvPr id="63514" name="Picture 2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3163" y="2255838"/>
            <a:ext cx="381000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63515" name="Rectangle 27"/>
          <p:cNvSpPr>
            <a:spLocks/>
          </p:cNvSpPr>
          <p:nvPr/>
        </p:nvSpPr>
        <p:spPr bwMode="auto">
          <a:xfrm>
            <a:off x="5029200" y="1752600"/>
            <a:ext cx="4127500" cy="2832100"/>
          </a:xfrm>
          <a:prstGeom prst="rect">
            <a:avLst/>
          </a:prstGeom>
          <a:solidFill>
            <a:schemeClr val="bg1"/>
          </a:solidFill>
          <a:ln>
            <a:noFill/>
          </a:ln>
        </p:spPr>
        <p:txBody>
          <a:bodyPr lIns="0" tIns="0" rIns="40639" bIns="0"/>
          <a:lstStyle>
            <a:lvl1pPr marL="39688">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400" dirty="0">
                <a:cs typeface="Times New Roman" panose="02020603050405020304" pitchFamily="18" charset="0"/>
              </a:rPr>
              <a:t>Process whereby all forms of microbial life including spores are killed. (Kills vegetative cells)</a:t>
            </a:r>
          </a:p>
          <a:p>
            <a:endParaRPr lang="en-US" altLang="en-US" sz="2400" dirty="0">
              <a:cs typeface="Times New Roman" panose="02020603050405020304" pitchFamily="18" charset="0"/>
            </a:endParaRPr>
          </a:p>
          <a:p>
            <a:pPr marL="382588" indent="-342900">
              <a:buClr>
                <a:srgbClr val="000000"/>
              </a:buClr>
              <a:buSzPct val="100000"/>
              <a:buFont typeface="Wingdings" panose="05000000000000000000" pitchFamily="2" charset="2"/>
              <a:buChar char="Ø"/>
            </a:pPr>
            <a:r>
              <a:rPr lang="en-US" altLang="en-US" sz="2400" dirty="0">
                <a:cs typeface="Times New Roman" panose="02020603050405020304" pitchFamily="18" charset="0"/>
              </a:rPr>
              <a:t>DRY HEAT (OVEN)</a:t>
            </a:r>
          </a:p>
          <a:p>
            <a:r>
              <a:rPr lang="en-US" altLang="en-US" sz="2400" dirty="0">
                <a:cs typeface="Times New Roman" panose="02020603050405020304" pitchFamily="18" charset="0"/>
              </a:rPr>
              <a:t>    - 1 HR AT 175-180C</a:t>
            </a:r>
          </a:p>
          <a:p>
            <a:r>
              <a:rPr lang="en-US" altLang="en-US" sz="2400" dirty="0">
                <a:cs typeface="Times New Roman" panose="02020603050405020304" pitchFamily="18" charset="0"/>
              </a:rPr>
              <a:t>    -  1 ½ HR AT 165-170C</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4535" name="Group 23"/>
          <p:cNvGrpSpPr>
            <a:grpSpLocks/>
          </p:cNvGrpSpPr>
          <p:nvPr/>
        </p:nvGrpSpPr>
        <p:grpSpPr bwMode="auto">
          <a:xfrm>
            <a:off x="0" y="-6350"/>
            <a:ext cx="1063625" cy="6859588"/>
            <a:chOff x="0" y="0"/>
            <a:chExt cx="670" cy="4321"/>
          </a:xfrm>
          <a:solidFill>
            <a:srgbClr val="0070C0"/>
          </a:solidFill>
        </p:grpSpPr>
        <p:grpSp>
          <p:nvGrpSpPr>
            <p:cNvPr id="64532" name="Group 20"/>
            <p:cNvGrpSpPr>
              <a:grpSpLocks/>
            </p:cNvGrpSpPr>
            <p:nvPr/>
          </p:nvGrpSpPr>
          <p:grpSpPr bwMode="auto">
            <a:xfrm rot="16200000" flipH="1">
              <a:off x="-1819" y="1844"/>
              <a:ext cx="4320" cy="632"/>
              <a:chOff x="0" y="0"/>
              <a:chExt cx="4321" cy="632"/>
            </a:xfrm>
            <a:grpFill/>
          </p:grpSpPr>
          <p:sp>
            <p:nvSpPr>
              <p:cNvPr id="6451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1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1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1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1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1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1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3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3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453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453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4536" name="Rectangle 24"/>
          <p:cNvSpPr>
            <a:spLocks noGrp="1" noChangeArrowheads="1"/>
          </p:cNvSpPr>
          <p:nvPr>
            <p:ph type="title"/>
          </p:nvPr>
        </p:nvSpPr>
        <p:spPr>
          <a:ln/>
        </p:spPr>
        <p:txBody>
          <a:bodyPr rIns="132080"/>
          <a:lstStyle/>
          <a:p>
            <a:r>
              <a:rPr lang="en-US" altLang="en-US"/>
              <a:t>STERILIZATION CONT.</a:t>
            </a:r>
          </a:p>
        </p:txBody>
      </p:sp>
      <p:sp>
        <p:nvSpPr>
          <p:cNvPr id="64537" name="Rectangle 25"/>
          <p:cNvSpPr>
            <a:spLocks noGrp="1" noChangeArrowheads="1"/>
          </p:cNvSpPr>
          <p:nvPr>
            <p:ph idx="1"/>
          </p:nvPr>
        </p:nvSpPr>
        <p:spPr>
          <a:xfrm>
            <a:off x="5135563" y="1981200"/>
            <a:ext cx="3810000" cy="4876800"/>
          </a:xfrm>
          <a:ln/>
        </p:spPr>
        <p:txBody>
          <a:bodyPr rIns="132080"/>
          <a:lstStyle/>
          <a:p>
            <a:pPr>
              <a:lnSpc>
                <a:spcPct val="90000"/>
              </a:lnSpc>
              <a:buFont typeface="Wingdings" panose="05000000000000000000" pitchFamily="2" charset="2"/>
              <a:buChar char="Ø"/>
            </a:pPr>
            <a:r>
              <a:rPr lang="en-US" altLang="en-US" sz="2400" dirty="0"/>
              <a:t>AUTOCLAVE </a:t>
            </a:r>
          </a:p>
          <a:p>
            <a:pPr marL="782638" lvl="1">
              <a:lnSpc>
                <a:spcPct val="90000"/>
              </a:lnSpc>
              <a:buClr>
                <a:srgbClr val="000000"/>
              </a:buClr>
            </a:pPr>
            <a:r>
              <a:rPr lang="en-US" altLang="en-US" sz="2000" dirty="0"/>
              <a:t>High pressure device used to allow the application of moist heat above the normal-atmosphere boiling point of water</a:t>
            </a:r>
          </a:p>
          <a:p>
            <a:pPr marL="782638" lvl="1">
              <a:lnSpc>
                <a:spcPct val="90000"/>
              </a:lnSpc>
              <a:buClr>
                <a:srgbClr val="000000"/>
              </a:buClr>
            </a:pPr>
            <a:r>
              <a:rPr lang="en-US" altLang="en-US" sz="2000" dirty="0"/>
              <a:t>SOP - 121C, 15 LB. 15 MIN</a:t>
            </a:r>
          </a:p>
          <a:p>
            <a:pPr marL="782638" lvl="1">
              <a:lnSpc>
                <a:spcPct val="90000"/>
              </a:lnSpc>
              <a:buClr>
                <a:srgbClr val="000000"/>
              </a:buClr>
            </a:pPr>
            <a:r>
              <a:rPr lang="en-US" altLang="en-US" sz="2000" dirty="0"/>
              <a:t>QC WITH GEOBACILLUS STEROTHER-MOPHILUS</a:t>
            </a:r>
          </a:p>
        </p:txBody>
      </p:sp>
      <p:pic>
        <p:nvPicPr>
          <p:cNvPr id="64538"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73313"/>
            <a:ext cx="38100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453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453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45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5559" name="Group 23"/>
          <p:cNvGrpSpPr>
            <a:grpSpLocks/>
          </p:cNvGrpSpPr>
          <p:nvPr/>
        </p:nvGrpSpPr>
        <p:grpSpPr bwMode="auto">
          <a:xfrm>
            <a:off x="0" y="-1588"/>
            <a:ext cx="1063625" cy="6859588"/>
            <a:chOff x="0" y="0"/>
            <a:chExt cx="670" cy="4321"/>
          </a:xfrm>
          <a:solidFill>
            <a:srgbClr val="0070C0"/>
          </a:solidFill>
        </p:grpSpPr>
        <p:grpSp>
          <p:nvGrpSpPr>
            <p:cNvPr id="65556" name="Group 20"/>
            <p:cNvGrpSpPr>
              <a:grpSpLocks/>
            </p:cNvGrpSpPr>
            <p:nvPr/>
          </p:nvGrpSpPr>
          <p:grpSpPr bwMode="auto">
            <a:xfrm rot="16200000" flipH="1">
              <a:off x="-1819" y="1844"/>
              <a:ext cx="4320" cy="632"/>
              <a:chOff x="0" y="0"/>
              <a:chExt cx="4321" cy="632"/>
            </a:xfrm>
            <a:grpFill/>
          </p:grpSpPr>
          <p:sp>
            <p:nvSpPr>
              <p:cNvPr id="6553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3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3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555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555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5560" name="Rectangle 24"/>
          <p:cNvSpPr>
            <a:spLocks noGrp="1" noChangeArrowheads="1"/>
          </p:cNvSpPr>
          <p:nvPr>
            <p:ph type="title"/>
          </p:nvPr>
        </p:nvSpPr>
        <p:spPr>
          <a:ln/>
        </p:spPr>
        <p:txBody>
          <a:bodyPr rIns="132080"/>
          <a:lstStyle/>
          <a:p>
            <a:r>
              <a:rPr lang="en-US" altLang="en-US" dirty="0"/>
              <a:t>STERILIZATION </a:t>
            </a:r>
            <a:r>
              <a:rPr lang="en-US" altLang="en-US" dirty="0" smtClean="0"/>
              <a:t>CONT.</a:t>
            </a:r>
            <a:endParaRPr lang="en-US" altLang="en-US" dirty="0"/>
          </a:p>
        </p:txBody>
      </p:sp>
      <p:sp>
        <p:nvSpPr>
          <p:cNvPr id="65561" name="Rectangle 25"/>
          <p:cNvSpPr>
            <a:spLocks noGrp="1" noChangeArrowheads="1"/>
          </p:cNvSpPr>
          <p:nvPr>
            <p:ph idx="1"/>
          </p:nvPr>
        </p:nvSpPr>
        <p:spPr>
          <a:xfrm>
            <a:off x="5135563" y="1981200"/>
            <a:ext cx="3810000" cy="4876800"/>
          </a:xfrm>
          <a:ln/>
        </p:spPr>
        <p:txBody>
          <a:bodyPr rIns="132080"/>
          <a:lstStyle/>
          <a:p>
            <a:pPr>
              <a:lnSpc>
                <a:spcPct val="80000"/>
              </a:lnSpc>
              <a:buFont typeface="Wingdings" panose="05000000000000000000" pitchFamily="2" charset="2"/>
              <a:buChar char="Ø"/>
            </a:pPr>
            <a:r>
              <a:rPr lang="en-US" altLang="en-US" sz="2400" dirty="0"/>
              <a:t>ETHYLENE OXIDE</a:t>
            </a:r>
          </a:p>
          <a:p>
            <a:pPr>
              <a:lnSpc>
                <a:spcPct val="80000"/>
              </a:lnSpc>
              <a:buFont typeface="Arial" panose="020B0604020202020204" pitchFamily="34" charset="0"/>
              <a:buNone/>
            </a:pPr>
            <a:r>
              <a:rPr lang="en-US" altLang="en-US" sz="2400" dirty="0"/>
              <a:t>	- used to sterilize prepackaged laboratory equipment that is otherwise destroyed by heat (e.g</a:t>
            </a:r>
            <a:r>
              <a:rPr lang="en-US" altLang="en-US" sz="2400" dirty="0" smtClean="0"/>
              <a:t>., plastic </a:t>
            </a:r>
            <a:r>
              <a:rPr lang="en-US" altLang="en-US" sz="2400" dirty="0"/>
              <a:t>Petri dishes)</a:t>
            </a:r>
          </a:p>
          <a:p>
            <a:pPr>
              <a:lnSpc>
                <a:spcPct val="80000"/>
              </a:lnSpc>
            </a:pPr>
            <a:endParaRPr lang="en-US" altLang="en-US" sz="2400" dirty="0"/>
          </a:p>
          <a:p>
            <a:pPr>
              <a:lnSpc>
                <a:spcPct val="80000"/>
              </a:lnSpc>
              <a:buFont typeface="Wingdings" panose="05000000000000000000" pitchFamily="2" charset="2"/>
              <a:buChar char="Ø"/>
            </a:pPr>
            <a:r>
              <a:rPr lang="en-US" altLang="en-US" sz="2400" dirty="0"/>
              <a:t>FILTRATION</a:t>
            </a:r>
          </a:p>
          <a:p>
            <a:pPr marL="782638" lvl="1">
              <a:lnSpc>
                <a:spcPct val="80000"/>
              </a:lnSpc>
              <a:buClr>
                <a:srgbClr val="000000"/>
              </a:buClr>
            </a:pPr>
            <a:r>
              <a:rPr lang="en-US" altLang="en-US" sz="2000" dirty="0"/>
              <a:t>SUCTION PUMP SHOWN HERE</a:t>
            </a:r>
          </a:p>
          <a:p>
            <a:pPr marL="782638" lvl="1">
              <a:lnSpc>
                <a:spcPct val="80000"/>
              </a:lnSpc>
              <a:buClr>
                <a:srgbClr val="000000"/>
              </a:buClr>
            </a:pPr>
            <a:r>
              <a:rPr lang="en-US" altLang="en-US" sz="2000" dirty="0" smtClean="0"/>
              <a:t>MILIPORE (0.22</a:t>
            </a:r>
            <a:r>
              <a:rPr lang="en-US" altLang="en-US" sz="2000" dirty="0" smtClean="0">
                <a:sym typeface="Symbol" panose="05050102010706020507" pitchFamily="18" charset="2"/>
              </a:rPr>
              <a:t>m)</a:t>
            </a:r>
            <a:endParaRPr lang="en-US" altLang="en-US" sz="2000" dirty="0"/>
          </a:p>
        </p:txBody>
      </p:sp>
      <p:pic>
        <p:nvPicPr>
          <p:cNvPr id="65562"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37401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6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556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55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6583" name="Group 23"/>
          <p:cNvGrpSpPr>
            <a:grpSpLocks/>
          </p:cNvGrpSpPr>
          <p:nvPr/>
        </p:nvGrpSpPr>
        <p:grpSpPr bwMode="auto">
          <a:xfrm>
            <a:off x="0" y="-6350"/>
            <a:ext cx="1063625" cy="6859588"/>
            <a:chOff x="0" y="0"/>
            <a:chExt cx="670" cy="4321"/>
          </a:xfrm>
          <a:solidFill>
            <a:srgbClr val="0070C0"/>
          </a:solidFill>
        </p:grpSpPr>
        <p:grpSp>
          <p:nvGrpSpPr>
            <p:cNvPr id="66580" name="Group 20"/>
            <p:cNvGrpSpPr>
              <a:grpSpLocks/>
            </p:cNvGrpSpPr>
            <p:nvPr/>
          </p:nvGrpSpPr>
          <p:grpSpPr bwMode="auto">
            <a:xfrm rot="16200000" flipH="1">
              <a:off x="-1819" y="1844"/>
              <a:ext cx="4320" cy="632"/>
              <a:chOff x="0" y="0"/>
              <a:chExt cx="4321" cy="632"/>
            </a:xfrm>
            <a:grpFill/>
          </p:grpSpPr>
          <p:sp>
            <p:nvSpPr>
              <p:cNvPr id="6656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658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658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6584" name="Rectangle 24"/>
          <p:cNvSpPr>
            <a:spLocks noGrp="1" noChangeArrowheads="1"/>
          </p:cNvSpPr>
          <p:nvPr>
            <p:ph type="title"/>
          </p:nvPr>
        </p:nvSpPr>
        <p:spPr>
          <a:ln/>
        </p:spPr>
        <p:txBody>
          <a:bodyPr rIns="132080"/>
          <a:lstStyle/>
          <a:p>
            <a:r>
              <a:rPr lang="en-US" altLang="en-US"/>
              <a:t>Physical Control of Bacteria</a:t>
            </a:r>
          </a:p>
        </p:txBody>
      </p:sp>
      <p:sp>
        <p:nvSpPr>
          <p:cNvPr id="66585" name="Rectangle 25"/>
          <p:cNvSpPr>
            <a:spLocks noGrp="1" noChangeArrowheads="1"/>
          </p:cNvSpPr>
          <p:nvPr>
            <p:ph idx="1"/>
          </p:nvPr>
        </p:nvSpPr>
        <p:spPr>
          <a:ln/>
        </p:spPr>
        <p:txBody>
          <a:bodyPr rIns="132080"/>
          <a:lstStyle/>
          <a:p>
            <a:pPr>
              <a:lnSpc>
                <a:spcPct val="90000"/>
              </a:lnSpc>
              <a:buFont typeface="Wingdings" panose="05000000000000000000" pitchFamily="2" charset="2"/>
              <a:buChar char="Ø"/>
            </a:pPr>
            <a:r>
              <a:rPr lang="en-US" altLang="en-US" dirty="0"/>
              <a:t>Autoclave</a:t>
            </a:r>
          </a:p>
          <a:p>
            <a:pPr marL="782638" lvl="1">
              <a:lnSpc>
                <a:spcPct val="90000"/>
              </a:lnSpc>
              <a:buClr>
                <a:srgbClr val="000000"/>
              </a:buClr>
            </a:pPr>
            <a:r>
              <a:rPr lang="en-US" altLang="en-US" dirty="0"/>
              <a:t>Steam under pressure</a:t>
            </a:r>
          </a:p>
          <a:p>
            <a:pPr marL="782638" lvl="1">
              <a:lnSpc>
                <a:spcPct val="90000"/>
              </a:lnSpc>
              <a:buClr>
                <a:srgbClr val="000000"/>
              </a:buClr>
            </a:pPr>
            <a:r>
              <a:rPr lang="en-US" altLang="en-US" dirty="0"/>
              <a:t>Hotter than boiling water</a:t>
            </a:r>
          </a:p>
          <a:p>
            <a:pPr marL="1182688" lvl="2">
              <a:lnSpc>
                <a:spcPct val="90000"/>
              </a:lnSpc>
              <a:buClr>
                <a:srgbClr val="000000"/>
              </a:buClr>
            </a:pPr>
            <a:r>
              <a:rPr lang="en-US" altLang="en-US" dirty="0"/>
              <a:t>Combined gas law</a:t>
            </a:r>
          </a:p>
          <a:p>
            <a:pPr marL="782638" lvl="1">
              <a:lnSpc>
                <a:spcPct val="90000"/>
              </a:lnSpc>
              <a:buClr>
                <a:srgbClr val="000000"/>
              </a:buClr>
            </a:pPr>
            <a:r>
              <a:rPr lang="en-US" altLang="en-US" dirty="0"/>
              <a:t>Better penetration</a:t>
            </a:r>
          </a:p>
          <a:p>
            <a:pPr>
              <a:lnSpc>
                <a:spcPct val="90000"/>
              </a:lnSpc>
              <a:buFont typeface="Wingdings" panose="05000000000000000000" pitchFamily="2" charset="2"/>
              <a:buChar char="Ø"/>
            </a:pPr>
            <a:r>
              <a:rPr lang="en-US" altLang="en-US" dirty="0"/>
              <a:t>Fractional Sterilization</a:t>
            </a:r>
          </a:p>
          <a:p>
            <a:pPr marL="782638" lvl="1">
              <a:lnSpc>
                <a:spcPct val="90000"/>
              </a:lnSpc>
              <a:buClr>
                <a:srgbClr val="000000"/>
              </a:buClr>
            </a:pPr>
            <a:r>
              <a:rPr lang="en-US" altLang="en-US" dirty="0"/>
              <a:t>Substances degraded at &gt;100</a:t>
            </a:r>
            <a:r>
              <a:rPr lang="en-US" altLang="en-US" baseline="30000" dirty="0"/>
              <a:t>o</a:t>
            </a:r>
            <a:r>
              <a:rPr lang="en-US" altLang="en-US" dirty="0"/>
              <a:t>C</a:t>
            </a:r>
          </a:p>
          <a:p>
            <a:pPr marL="782638" lvl="1">
              <a:lnSpc>
                <a:spcPct val="90000"/>
              </a:lnSpc>
              <a:buClr>
                <a:srgbClr val="000000"/>
              </a:buClr>
            </a:pPr>
            <a:r>
              <a:rPr lang="en-US" altLang="en-US" dirty="0"/>
              <a:t>Steam Used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8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658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658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658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658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658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658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65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8631" name="Group 23"/>
          <p:cNvGrpSpPr>
            <a:grpSpLocks/>
          </p:cNvGrpSpPr>
          <p:nvPr/>
        </p:nvGrpSpPr>
        <p:grpSpPr bwMode="auto">
          <a:xfrm>
            <a:off x="0" y="-6350"/>
            <a:ext cx="1063625" cy="6859588"/>
            <a:chOff x="0" y="0"/>
            <a:chExt cx="670" cy="4321"/>
          </a:xfrm>
          <a:solidFill>
            <a:srgbClr val="0070C0"/>
          </a:solidFill>
        </p:grpSpPr>
        <p:grpSp>
          <p:nvGrpSpPr>
            <p:cNvPr id="68628" name="Group 20"/>
            <p:cNvGrpSpPr>
              <a:grpSpLocks/>
            </p:cNvGrpSpPr>
            <p:nvPr/>
          </p:nvGrpSpPr>
          <p:grpSpPr bwMode="auto">
            <a:xfrm rot="16200000" flipH="1">
              <a:off x="-1819" y="1844"/>
              <a:ext cx="4320" cy="632"/>
              <a:chOff x="0" y="0"/>
              <a:chExt cx="4321" cy="632"/>
            </a:xfrm>
            <a:grpFill/>
          </p:grpSpPr>
          <p:sp>
            <p:nvSpPr>
              <p:cNvPr id="6860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862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863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8632" name="Rectangle 24"/>
          <p:cNvSpPr>
            <a:spLocks noGrp="1" noChangeArrowheads="1"/>
          </p:cNvSpPr>
          <p:nvPr>
            <p:ph type="title"/>
          </p:nvPr>
        </p:nvSpPr>
        <p:spPr>
          <a:ln/>
        </p:spPr>
        <p:txBody>
          <a:bodyPr rIns="132080"/>
          <a:lstStyle/>
          <a:p>
            <a:pPr algn="ctr"/>
            <a:r>
              <a:rPr lang="en-US" altLang="en-US"/>
              <a:t>Physical Control of Bacteria</a:t>
            </a:r>
          </a:p>
        </p:txBody>
      </p:sp>
      <p:sp>
        <p:nvSpPr>
          <p:cNvPr id="68633"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Inspissation</a:t>
            </a:r>
          </a:p>
          <a:p>
            <a:pPr marL="782638" lvl="1">
              <a:buClr>
                <a:srgbClr val="000000"/>
              </a:buClr>
            </a:pPr>
            <a:r>
              <a:rPr lang="en-US" altLang="en-US" dirty="0"/>
              <a:t>Thickening by dehydration</a:t>
            </a:r>
          </a:p>
          <a:p>
            <a:pPr marL="782638" lvl="1">
              <a:buClr>
                <a:srgbClr val="000000"/>
              </a:buClr>
            </a:pPr>
            <a:r>
              <a:rPr lang="en-US" altLang="en-US" dirty="0"/>
              <a:t>Lowenstein-Jensen Media</a:t>
            </a:r>
          </a:p>
          <a:p>
            <a:pPr marL="1182688" lvl="2">
              <a:buClr>
                <a:srgbClr val="000000"/>
              </a:buClr>
            </a:pPr>
            <a:r>
              <a:rPr lang="en-US" altLang="en-US" dirty="0"/>
              <a:t>Milk and egg media</a:t>
            </a:r>
          </a:p>
          <a:p>
            <a:pPr>
              <a:buFont typeface="Wingdings" panose="05000000000000000000" pitchFamily="2" charset="2"/>
              <a:buChar char="Ø"/>
            </a:pPr>
            <a:r>
              <a:rPr lang="en-US" altLang="en-US" dirty="0"/>
              <a:t>Pasteurization</a:t>
            </a:r>
          </a:p>
          <a:p>
            <a:pPr marL="782638" lvl="1">
              <a:buClr>
                <a:srgbClr val="000000"/>
              </a:buClr>
            </a:pPr>
            <a:r>
              <a:rPr lang="en-US" altLang="en-US" dirty="0"/>
              <a:t>Does not rid substance of all bacteria</a:t>
            </a:r>
          </a:p>
          <a:p>
            <a:pPr marL="782638" lvl="1">
              <a:buClr>
                <a:srgbClr val="000000"/>
              </a:buClr>
            </a:pPr>
            <a:r>
              <a:rPr lang="en-US" altLang="en-US" dirty="0"/>
              <a:t>Gets rid of pathogens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863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863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863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863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863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86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9655" name="Group 23"/>
          <p:cNvGrpSpPr>
            <a:grpSpLocks/>
          </p:cNvGrpSpPr>
          <p:nvPr/>
        </p:nvGrpSpPr>
        <p:grpSpPr bwMode="auto">
          <a:xfrm>
            <a:off x="0" y="-6350"/>
            <a:ext cx="1063625" cy="6859588"/>
            <a:chOff x="0" y="0"/>
            <a:chExt cx="670" cy="4321"/>
          </a:xfrm>
          <a:solidFill>
            <a:srgbClr val="0070C0"/>
          </a:solidFill>
        </p:grpSpPr>
        <p:grpSp>
          <p:nvGrpSpPr>
            <p:cNvPr id="69652" name="Group 20"/>
            <p:cNvGrpSpPr>
              <a:grpSpLocks/>
            </p:cNvGrpSpPr>
            <p:nvPr/>
          </p:nvGrpSpPr>
          <p:grpSpPr bwMode="auto">
            <a:xfrm rot="16200000" flipH="1">
              <a:off x="-1819" y="1844"/>
              <a:ext cx="4320" cy="632"/>
              <a:chOff x="0" y="0"/>
              <a:chExt cx="4321" cy="632"/>
            </a:xfrm>
            <a:grpFill/>
          </p:grpSpPr>
          <p:sp>
            <p:nvSpPr>
              <p:cNvPr id="6963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3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3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3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3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3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3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5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5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965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965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9656" name="Rectangle 24"/>
          <p:cNvSpPr>
            <a:spLocks noGrp="1" noChangeArrowheads="1"/>
          </p:cNvSpPr>
          <p:nvPr>
            <p:ph type="title"/>
          </p:nvPr>
        </p:nvSpPr>
        <p:spPr>
          <a:ln/>
        </p:spPr>
        <p:txBody>
          <a:bodyPr rIns="132080"/>
          <a:lstStyle/>
          <a:p>
            <a:pPr algn="ctr"/>
            <a:r>
              <a:rPr lang="en-US" altLang="en-US"/>
              <a:t>Physical Control of Bacteria</a:t>
            </a:r>
          </a:p>
        </p:txBody>
      </p:sp>
      <p:sp>
        <p:nvSpPr>
          <p:cNvPr id="69657"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sz="2800" dirty="0"/>
              <a:t>Cold</a:t>
            </a:r>
          </a:p>
          <a:p>
            <a:pPr marL="782638" lvl="1">
              <a:buClr>
                <a:srgbClr val="000000"/>
              </a:buClr>
            </a:pPr>
            <a:r>
              <a:rPr lang="en-US" altLang="en-US" sz="2400" dirty="0"/>
              <a:t>Storage</a:t>
            </a:r>
          </a:p>
          <a:p>
            <a:pPr>
              <a:buFont typeface="Wingdings" panose="05000000000000000000" pitchFamily="2" charset="2"/>
              <a:buChar char="Ø"/>
            </a:pPr>
            <a:r>
              <a:rPr lang="en-US" altLang="en-US" sz="2800" dirty="0" err="1"/>
              <a:t>Dessication</a:t>
            </a:r>
            <a:r>
              <a:rPr lang="en-US" altLang="en-US" sz="2800" dirty="0"/>
              <a:t>, </a:t>
            </a:r>
            <a:r>
              <a:rPr lang="en-US" altLang="en-US" sz="2800" dirty="0" err="1"/>
              <a:t>Lyophilization</a:t>
            </a:r>
            <a:r>
              <a:rPr lang="en-US" altLang="en-US" sz="2800" dirty="0"/>
              <a:t> </a:t>
            </a:r>
          </a:p>
          <a:p>
            <a:pPr>
              <a:buFont typeface="Wingdings" panose="05000000000000000000" pitchFamily="2" charset="2"/>
              <a:buChar char="Ø"/>
            </a:pPr>
            <a:r>
              <a:rPr lang="en-US" altLang="en-US" sz="2800" dirty="0"/>
              <a:t>Osmotic Pressure</a:t>
            </a:r>
          </a:p>
          <a:p>
            <a:pPr>
              <a:buFont typeface="Wingdings" panose="05000000000000000000" pitchFamily="2" charset="2"/>
              <a:buChar char="Ø"/>
            </a:pPr>
            <a:r>
              <a:rPr lang="en-US" altLang="en-US" sz="2800" dirty="0"/>
              <a:t>Radiation</a:t>
            </a:r>
          </a:p>
          <a:p>
            <a:pPr marL="782638" lvl="1">
              <a:buClr>
                <a:srgbClr val="000000"/>
              </a:buClr>
            </a:pPr>
            <a:r>
              <a:rPr lang="en-US" altLang="en-US" sz="2400" dirty="0"/>
              <a:t>UV Light</a:t>
            </a:r>
          </a:p>
          <a:p>
            <a:pPr>
              <a:buFont typeface="Wingdings" panose="05000000000000000000" pitchFamily="2" charset="2"/>
              <a:buChar char="Ø"/>
            </a:pPr>
            <a:r>
              <a:rPr lang="en-US" altLang="en-US" sz="2800" dirty="0" err="1"/>
              <a:t>Sonification</a:t>
            </a:r>
            <a:endParaRPr lang="en-US" altLang="en-US" sz="2800" dirty="0"/>
          </a:p>
          <a:p>
            <a:pPr>
              <a:buFont typeface="Wingdings" panose="05000000000000000000" pitchFamily="2" charset="2"/>
              <a:buChar char="Ø"/>
            </a:pPr>
            <a:r>
              <a:rPr lang="en-US" altLang="en-US" sz="2800" dirty="0"/>
              <a:t>Filtration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5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965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965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965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965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965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965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965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0679" name="Group 23"/>
          <p:cNvGrpSpPr>
            <a:grpSpLocks/>
          </p:cNvGrpSpPr>
          <p:nvPr/>
        </p:nvGrpSpPr>
        <p:grpSpPr bwMode="auto">
          <a:xfrm>
            <a:off x="0" y="-6350"/>
            <a:ext cx="1063625" cy="6859588"/>
            <a:chOff x="0" y="0"/>
            <a:chExt cx="670" cy="4321"/>
          </a:xfrm>
          <a:solidFill>
            <a:srgbClr val="0070C0"/>
          </a:solidFill>
        </p:grpSpPr>
        <p:grpSp>
          <p:nvGrpSpPr>
            <p:cNvPr id="70676" name="Group 20"/>
            <p:cNvGrpSpPr>
              <a:grpSpLocks/>
            </p:cNvGrpSpPr>
            <p:nvPr/>
          </p:nvGrpSpPr>
          <p:grpSpPr bwMode="auto">
            <a:xfrm rot="16200000" flipH="1">
              <a:off x="-1819" y="1844"/>
              <a:ext cx="4320" cy="632"/>
              <a:chOff x="0" y="0"/>
              <a:chExt cx="4321" cy="632"/>
            </a:xfrm>
            <a:grpFill/>
          </p:grpSpPr>
          <p:sp>
            <p:nvSpPr>
              <p:cNvPr id="7065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5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5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6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6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6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6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6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6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6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6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6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6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7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7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7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7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7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067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067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067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0680" name="Rectangle 24"/>
          <p:cNvSpPr>
            <a:spLocks noGrp="1" noChangeArrowheads="1"/>
          </p:cNvSpPr>
          <p:nvPr>
            <p:ph type="title"/>
          </p:nvPr>
        </p:nvSpPr>
        <p:spPr>
          <a:ln/>
        </p:spPr>
        <p:txBody>
          <a:bodyPr rIns="132080"/>
          <a:lstStyle/>
          <a:p>
            <a:pPr algn="ctr"/>
            <a:r>
              <a:rPr lang="en-US" altLang="en-US" sz="4000"/>
              <a:t>Chemical Control of Bacteria</a:t>
            </a:r>
          </a:p>
        </p:txBody>
      </p:sp>
      <p:sp>
        <p:nvSpPr>
          <p:cNvPr id="70681"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Disinfectant</a:t>
            </a:r>
          </a:p>
          <a:p>
            <a:pPr>
              <a:buFont typeface="Wingdings" panose="05000000000000000000" pitchFamily="2" charset="2"/>
              <a:buChar char="Ø"/>
            </a:pPr>
            <a:r>
              <a:rPr lang="en-US" altLang="en-US" sz="2800" dirty="0"/>
              <a:t>Antiseptics</a:t>
            </a:r>
          </a:p>
          <a:p>
            <a:pPr>
              <a:buFont typeface="Wingdings" panose="05000000000000000000" pitchFamily="2" charset="2"/>
              <a:buChar char="Ø"/>
            </a:pPr>
            <a:r>
              <a:rPr lang="en-US" altLang="en-US" sz="2800" dirty="0"/>
              <a:t>Sanitizers</a:t>
            </a:r>
          </a:p>
        </p:txBody>
      </p:sp>
      <p:pic>
        <p:nvPicPr>
          <p:cNvPr id="70683" name="Picture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79613"/>
            <a:ext cx="4114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6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11" name="Group 23"/>
          <p:cNvGrpSpPr>
            <a:grpSpLocks/>
          </p:cNvGrpSpPr>
          <p:nvPr/>
        </p:nvGrpSpPr>
        <p:grpSpPr bwMode="auto">
          <a:xfrm>
            <a:off x="0" y="-6350"/>
            <a:ext cx="1063625" cy="6859588"/>
            <a:chOff x="0" y="0"/>
            <a:chExt cx="670" cy="4321"/>
          </a:xfrm>
          <a:solidFill>
            <a:srgbClr val="0070C0"/>
          </a:solidFill>
        </p:grpSpPr>
        <p:grpSp>
          <p:nvGrpSpPr>
            <p:cNvPr id="12308" name="Group 20"/>
            <p:cNvGrpSpPr>
              <a:grpSpLocks/>
            </p:cNvGrpSpPr>
            <p:nvPr/>
          </p:nvGrpSpPr>
          <p:grpSpPr bwMode="auto">
            <a:xfrm rot="16200000" flipH="1">
              <a:off x="-1819" y="1844"/>
              <a:ext cx="4320" cy="632"/>
              <a:chOff x="0" y="0"/>
              <a:chExt cx="4321" cy="632"/>
            </a:xfrm>
            <a:grpFill/>
          </p:grpSpPr>
          <p:sp>
            <p:nvSpPr>
              <p:cNvPr id="1228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29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29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29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29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29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29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29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29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29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29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30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30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30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30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30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30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30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230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1230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231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12312" name="Rectangle 24"/>
          <p:cNvSpPr>
            <a:spLocks noGrp="1" noChangeArrowheads="1"/>
          </p:cNvSpPr>
          <p:nvPr>
            <p:ph type="title"/>
          </p:nvPr>
        </p:nvSpPr>
        <p:spPr>
          <a:ln/>
        </p:spPr>
        <p:txBody>
          <a:bodyPr rIns="132080"/>
          <a:lstStyle/>
          <a:p>
            <a:pPr algn="ctr"/>
            <a:r>
              <a:rPr lang="en-US" altLang="en-US"/>
              <a:t>Louis Pasteur</a:t>
            </a:r>
          </a:p>
        </p:txBody>
      </p:sp>
      <p:sp>
        <p:nvSpPr>
          <p:cNvPr id="12313"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sz="2800" dirty="0"/>
              <a:t>PASTEURIZATION</a:t>
            </a:r>
          </a:p>
          <a:p>
            <a:pPr marL="782638" lvl="1">
              <a:buClr>
                <a:srgbClr val="000000"/>
              </a:buClr>
            </a:pPr>
            <a:r>
              <a:rPr lang="en-US" altLang="en-US" sz="2400" dirty="0"/>
              <a:t>Method of prevention of spoilage</a:t>
            </a:r>
          </a:p>
          <a:p>
            <a:pPr marL="782638" lvl="1">
              <a:buClr>
                <a:srgbClr val="000000"/>
              </a:buClr>
            </a:pPr>
            <a:r>
              <a:rPr lang="en-US" altLang="en-US" sz="2400" dirty="0"/>
              <a:t>Utilizes heating</a:t>
            </a:r>
          </a:p>
          <a:p>
            <a:pPr marL="782638" lvl="1">
              <a:buClr>
                <a:srgbClr val="000000"/>
              </a:buClr>
            </a:pPr>
            <a:r>
              <a:rPr lang="en-US" altLang="en-US" sz="2400" dirty="0"/>
              <a:t>Used for liquid food products (milk, wine, beer)</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703" name="Group 23"/>
          <p:cNvGrpSpPr>
            <a:grpSpLocks/>
          </p:cNvGrpSpPr>
          <p:nvPr/>
        </p:nvGrpSpPr>
        <p:grpSpPr bwMode="auto">
          <a:xfrm>
            <a:off x="0" y="-6350"/>
            <a:ext cx="1063625" cy="6859588"/>
            <a:chOff x="0" y="0"/>
            <a:chExt cx="670" cy="4321"/>
          </a:xfrm>
          <a:solidFill>
            <a:srgbClr val="0070C0"/>
          </a:solidFill>
        </p:grpSpPr>
        <p:grpSp>
          <p:nvGrpSpPr>
            <p:cNvPr id="71700" name="Group 20"/>
            <p:cNvGrpSpPr>
              <a:grpSpLocks/>
            </p:cNvGrpSpPr>
            <p:nvPr/>
          </p:nvGrpSpPr>
          <p:grpSpPr bwMode="auto">
            <a:xfrm rot="16200000" flipH="1">
              <a:off x="-1819" y="1844"/>
              <a:ext cx="4320" cy="632"/>
              <a:chOff x="0" y="0"/>
              <a:chExt cx="4321" cy="632"/>
            </a:xfrm>
            <a:grpFill/>
          </p:grpSpPr>
          <p:sp>
            <p:nvSpPr>
              <p:cNvPr id="7168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170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170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1704" name="Rectangle 24"/>
          <p:cNvSpPr>
            <a:spLocks noGrp="1" noChangeArrowheads="1"/>
          </p:cNvSpPr>
          <p:nvPr>
            <p:ph type="title"/>
          </p:nvPr>
        </p:nvSpPr>
        <p:spPr>
          <a:ln/>
        </p:spPr>
        <p:txBody>
          <a:bodyPr rIns="132080"/>
          <a:lstStyle/>
          <a:p>
            <a:pPr algn="ctr"/>
            <a:r>
              <a:rPr lang="en-US" altLang="en-US"/>
              <a:t>Chemical Control of Bacteria</a:t>
            </a:r>
          </a:p>
        </p:txBody>
      </p:sp>
      <p:sp>
        <p:nvSpPr>
          <p:cNvPr id="71705"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Phenol</a:t>
            </a:r>
          </a:p>
          <a:p>
            <a:pPr marL="782638" lvl="1">
              <a:buClr>
                <a:srgbClr val="000000"/>
              </a:buClr>
            </a:pPr>
            <a:r>
              <a:rPr lang="en-US" altLang="en-US" sz="2400" dirty="0"/>
              <a:t>O-Cresol</a:t>
            </a:r>
          </a:p>
          <a:p>
            <a:pPr marL="782638" lvl="1">
              <a:buClr>
                <a:srgbClr val="000000"/>
              </a:buClr>
            </a:pPr>
            <a:r>
              <a:rPr lang="en-US" altLang="en-US" sz="2400" dirty="0"/>
              <a:t>Hexyl-</a:t>
            </a:r>
            <a:r>
              <a:rPr lang="en-US" altLang="en-US" sz="2400" dirty="0" err="1"/>
              <a:t>Resorcinal</a:t>
            </a:r>
            <a:endParaRPr lang="en-US" altLang="en-US" sz="2400" dirty="0"/>
          </a:p>
          <a:p>
            <a:pPr marL="782638" lvl="1">
              <a:buClr>
                <a:srgbClr val="000000"/>
              </a:buClr>
            </a:pPr>
            <a:r>
              <a:rPr lang="en-US" altLang="en-US" sz="2400" dirty="0"/>
              <a:t>Denatures Protein, Damages Cell Membrane</a:t>
            </a:r>
          </a:p>
          <a:p>
            <a:pPr marL="1182688" lvl="2">
              <a:buClr>
                <a:srgbClr val="000000"/>
              </a:buClr>
            </a:pPr>
            <a:r>
              <a:rPr lang="en-US" altLang="en-US" sz="2000" dirty="0"/>
              <a:t>carcinogenic</a:t>
            </a:r>
          </a:p>
        </p:txBody>
      </p:sp>
      <p:sp>
        <p:nvSpPr>
          <p:cNvPr id="71706" name="Rectangle 26"/>
          <p:cNvSpPr>
            <a:spLocks/>
          </p:cNvSpPr>
          <p:nvPr/>
        </p:nvSpPr>
        <p:spPr bwMode="auto">
          <a:xfrm>
            <a:off x="5135563" y="1981200"/>
            <a:ext cx="38227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lvl1pPr marL="382588" indent="-342900">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Alcohol</a:t>
            </a:r>
          </a:p>
          <a:p>
            <a:pPr>
              <a:spcBef>
                <a:spcPts val="550"/>
              </a:spcBef>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Ethanol</a:t>
            </a:r>
          </a:p>
          <a:p>
            <a:pPr>
              <a:spcBef>
                <a:spcPts val="550"/>
              </a:spcBef>
              <a:buClr>
                <a:srgbClr val="000000"/>
              </a:buClr>
              <a:buSzPct val="100000"/>
              <a:buFont typeface="Arial" panose="020B0604020202020204" pitchFamily="34" charset="0"/>
              <a:buChar char="–"/>
            </a:pPr>
            <a:r>
              <a:rPr lang="en-US" altLang="en-US" sz="2400" dirty="0">
                <a:latin typeface="Arial" panose="020B0604020202020204" pitchFamily="34" charset="0"/>
                <a:cs typeface="Arial" panose="020B0604020202020204" pitchFamily="34" charset="0"/>
                <a:sym typeface="Arial" panose="020B0604020202020204" pitchFamily="34" charset="0"/>
              </a:rPr>
              <a:t>Coagulates Protein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0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70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0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06">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5" grpId="0" build="p" autoUpdateAnimBg="0"/>
      <p:bldP spid="71706"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2727" name="Group 23"/>
          <p:cNvGrpSpPr>
            <a:grpSpLocks/>
          </p:cNvGrpSpPr>
          <p:nvPr/>
        </p:nvGrpSpPr>
        <p:grpSpPr bwMode="auto">
          <a:xfrm>
            <a:off x="0" y="-6350"/>
            <a:ext cx="1063625" cy="6859588"/>
            <a:chOff x="0" y="0"/>
            <a:chExt cx="670" cy="4321"/>
          </a:xfrm>
          <a:solidFill>
            <a:srgbClr val="0070C0"/>
          </a:solidFill>
        </p:grpSpPr>
        <p:grpSp>
          <p:nvGrpSpPr>
            <p:cNvPr id="72724" name="Group 20"/>
            <p:cNvGrpSpPr>
              <a:grpSpLocks/>
            </p:cNvGrpSpPr>
            <p:nvPr/>
          </p:nvGrpSpPr>
          <p:grpSpPr bwMode="auto">
            <a:xfrm rot="16200000" flipH="1">
              <a:off x="-1819" y="1844"/>
              <a:ext cx="4320" cy="632"/>
              <a:chOff x="0" y="0"/>
              <a:chExt cx="4321" cy="632"/>
            </a:xfrm>
            <a:grpFill/>
          </p:grpSpPr>
          <p:sp>
            <p:nvSpPr>
              <p:cNvPr id="7270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0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0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0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0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2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2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2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2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272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272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2728" name="Rectangle 24"/>
          <p:cNvSpPr>
            <a:spLocks noGrp="1" noChangeArrowheads="1"/>
          </p:cNvSpPr>
          <p:nvPr>
            <p:ph type="title"/>
          </p:nvPr>
        </p:nvSpPr>
        <p:spPr>
          <a:ln/>
        </p:spPr>
        <p:txBody>
          <a:bodyPr rIns="132080"/>
          <a:lstStyle/>
          <a:p>
            <a:pPr algn="ctr"/>
            <a:r>
              <a:rPr lang="en-US" altLang="en-US"/>
              <a:t>Chemical Control of Bacteria</a:t>
            </a:r>
          </a:p>
        </p:txBody>
      </p:sp>
      <p:sp>
        <p:nvSpPr>
          <p:cNvPr id="72729"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Halogens</a:t>
            </a:r>
          </a:p>
          <a:p>
            <a:pPr marL="1239838" lvl="2" indent="-342900">
              <a:buClr>
                <a:srgbClr val="000000"/>
              </a:buClr>
              <a:buFont typeface="Wingdings" panose="05000000000000000000" pitchFamily="2" charset="2"/>
              <a:buChar char="Ø"/>
            </a:pPr>
            <a:r>
              <a:rPr lang="en-US" altLang="en-US" sz="2000" dirty="0"/>
              <a:t>Iodine</a:t>
            </a:r>
          </a:p>
          <a:p>
            <a:pPr marL="1239838" lvl="2" indent="-342900">
              <a:buClr>
                <a:srgbClr val="000000"/>
              </a:buClr>
              <a:buFont typeface="Wingdings" panose="05000000000000000000" pitchFamily="2" charset="2"/>
              <a:buChar char="Ø"/>
            </a:pPr>
            <a:r>
              <a:rPr lang="en-US" altLang="en-US" sz="2000" dirty="0"/>
              <a:t>Chlorine</a:t>
            </a:r>
          </a:p>
          <a:p>
            <a:pPr marL="1239838" lvl="2" indent="-342900">
              <a:buClr>
                <a:srgbClr val="000000"/>
              </a:buClr>
              <a:buFont typeface="Wingdings" panose="05000000000000000000" pitchFamily="2" charset="2"/>
              <a:buChar char="Ø"/>
            </a:pPr>
            <a:r>
              <a:rPr lang="en-US" altLang="en-US" sz="2000" dirty="0"/>
              <a:t>Acts against proteins, oxidizers</a:t>
            </a:r>
          </a:p>
        </p:txBody>
      </p:sp>
      <p:sp>
        <p:nvSpPr>
          <p:cNvPr id="72730" name="Rectangle 26"/>
          <p:cNvSpPr>
            <a:spLocks/>
          </p:cNvSpPr>
          <p:nvPr/>
        </p:nvSpPr>
        <p:spPr bwMode="auto">
          <a:xfrm>
            <a:off x="5135563" y="1981200"/>
            <a:ext cx="38227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lvl1pPr marL="382588" indent="-342900">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Heavy Metals</a:t>
            </a:r>
          </a:p>
          <a:p>
            <a:pPr lvl="1">
              <a:spcBef>
                <a:spcPts val="550"/>
              </a:spcBef>
              <a:buClr>
                <a:srgbClr val="000000"/>
              </a:buClr>
              <a:buSzPct val="10000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sym typeface="Arial" panose="020B0604020202020204" pitchFamily="34" charset="0"/>
              </a:rPr>
              <a:t>Silver Nitrate</a:t>
            </a:r>
          </a:p>
          <a:p>
            <a:pPr lvl="1">
              <a:spcBef>
                <a:spcPts val="550"/>
              </a:spcBef>
              <a:buClr>
                <a:srgbClr val="000000"/>
              </a:buClr>
              <a:buSzPct val="10000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sym typeface="Arial" panose="020B0604020202020204" pitchFamily="34" charset="0"/>
              </a:rPr>
              <a:t>Copper Sulfate</a:t>
            </a:r>
          </a:p>
          <a:p>
            <a:pPr lvl="1">
              <a:spcBef>
                <a:spcPts val="550"/>
              </a:spcBef>
              <a:buClr>
                <a:srgbClr val="000000"/>
              </a:buClr>
              <a:buSzPct val="10000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sym typeface="Arial" panose="020B0604020202020204" pitchFamily="34" charset="0"/>
              </a:rPr>
              <a:t>Precipitates Proteins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272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272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272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273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273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2730">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27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9" grpId="0" build="p" autoUpdateAnimBg="0"/>
      <p:bldP spid="72730"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3751" name="Group 23"/>
          <p:cNvGrpSpPr>
            <a:grpSpLocks/>
          </p:cNvGrpSpPr>
          <p:nvPr/>
        </p:nvGrpSpPr>
        <p:grpSpPr bwMode="auto">
          <a:xfrm>
            <a:off x="0" y="-6350"/>
            <a:ext cx="1063625" cy="6859588"/>
            <a:chOff x="0" y="0"/>
            <a:chExt cx="670" cy="4321"/>
          </a:xfrm>
          <a:solidFill>
            <a:srgbClr val="0070C0"/>
          </a:solidFill>
        </p:grpSpPr>
        <p:grpSp>
          <p:nvGrpSpPr>
            <p:cNvPr id="73748" name="Group 20"/>
            <p:cNvGrpSpPr>
              <a:grpSpLocks/>
            </p:cNvGrpSpPr>
            <p:nvPr/>
          </p:nvGrpSpPr>
          <p:grpSpPr bwMode="auto">
            <a:xfrm rot="16200000" flipH="1">
              <a:off x="-1819" y="1844"/>
              <a:ext cx="4320" cy="632"/>
              <a:chOff x="0" y="0"/>
              <a:chExt cx="4321" cy="632"/>
            </a:xfrm>
            <a:grpFill/>
          </p:grpSpPr>
          <p:sp>
            <p:nvSpPr>
              <p:cNvPr id="7372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374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375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3752" name="Rectangle 24"/>
          <p:cNvSpPr>
            <a:spLocks noGrp="1" noChangeArrowheads="1"/>
          </p:cNvSpPr>
          <p:nvPr>
            <p:ph type="title"/>
          </p:nvPr>
        </p:nvSpPr>
        <p:spPr>
          <a:ln/>
        </p:spPr>
        <p:txBody>
          <a:bodyPr rIns="132080"/>
          <a:lstStyle/>
          <a:p>
            <a:pPr algn="ctr"/>
            <a:r>
              <a:rPr lang="en-US" altLang="en-US"/>
              <a:t>Chemical Control of Bacteria</a:t>
            </a:r>
          </a:p>
        </p:txBody>
      </p:sp>
      <p:sp>
        <p:nvSpPr>
          <p:cNvPr id="73753" name="Rectangle 25"/>
          <p:cNvSpPr>
            <a:spLocks noGrp="1" noChangeArrowheads="1"/>
          </p:cNvSpPr>
          <p:nvPr>
            <p:ph idx="1"/>
          </p:nvPr>
        </p:nvSpPr>
        <p:spPr>
          <a:xfrm>
            <a:off x="1173163" y="1981200"/>
            <a:ext cx="3810000" cy="4876800"/>
          </a:xfrm>
          <a:ln/>
        </p:spPr>
        <p:txBody>
          <a:bodyPr rIns="132080"/>
          <a:lstStyle/>
          <a:p>
            <a:pPr>
              <a:buFont typeface="Wingdings" panose="05000000000000000000" pitchFamily="2" charset="2"/>
              <a:buChar char="Ø"/>
            </a:pPr>
            <a:r>
              <a:rPr lang="en-US" altLang="en-US" sz="2800" dirty="0"/>
              <a:t>Dyes</a:t>
            </a:r>
          </a:p>
          <a:p>
            <a:pPr>
              <a:buFont typeface="Wingdings" panose="05000000000000000000" pitchFamily="2" charset="2"/>
              <a:buChar char="Ø"/>
            </a:pPr>
            <a:r>
              <a:rPr lang="en-US" altLang="en-US" sz="2800" dirty="0"/>
              <a:t>Detergents and Soaps </a:t>
            </a:r>
          </a:p>
          <a:p>
            <a:pPr marL="839788" lvl="1" indent="-342900">
              <a:buClr>
                <a:srgbClr val="000000"/>
              </a:buClr>
              <a:buFont typeface="Wingdings" panose="05000000000000000000" pitchFamily="2" charset="2"/>
              <a:buChar char="Ø"/>
            </a:pPr>
            <a:r>
              <a:rPr lang="en-US" altLang="en-US" sz="2400" dirty="0"/>
              <a:t>Destroys lipid membranes</a:t>
            </a:r>
          </a:p>
          <a:p>
            <a:pPr>
              <a:buFont typeface="Wingdings" panose="05000000000000000000" pitchFamily="2" charset="2"/>
              <a:buChar char="Ø"/>
            </a:pPr>
            <a:r>
              <a:rPr lang="en-US" altLang="en-US" sz="2800" dirty="0"/>
              <a:t>Hydrogen Peroxide</a:t>
            </a:r>
          </a:p>
          <a:p>
            <a:pPr marL="1239838" lvl="2" indent="-342900">
              <a:buClr>
                <a:srgbClr val="000000"/>
              </a:buClr>
              <a:buFont typeface="Wingdings" panose="05000000000000000000" pitchFamily="2" charset="2"/>
              <a:buChar char="Ø"/>
            </a:pPr>
            <a:r>
              <a:rPr lang="en-US" altLang="en-US" sz="2000" dirty="0"/>
              <a:t>oxidizer</a:t>
            </a:r>
          </a:p>
        </p:txBody>
      </p:sp>
      <p:sp>
        <p:nvSpPr>
          <p:cNvPr id="73754" name="Rectangle 26"/>
          <p:cNvSpPr>
            <a:spLocks/>
          </p:cNvSpPr>
          <p:nvPr/>
        </p:nvSpPr>
        <p:spPr bwMode="auto">
          <a:xfrm>
            <a:off x="5135563" y="1981200"/>
            <a:ext cx="38227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lvl1pPr marL="382588" indent="-342900">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Acids and Bases</a:t>
            </a:r>
          </a:p>
          <a:p>
            <a:pPr lvl="1">
              <a:spcBef>
                <a:spcPts val="550"/>
              </a:spcBef>
              <a:buClr>
                <a:srgbClr val="000000"/>
              </a:buClr>
              <a:buSzPct val="10000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sym typeface="Arial" panose="020B0604020202020204" pitchFamily="34" charset="0"/>
              </a:rPr>
              <a:t>Cessation of metabolism</a:t>
            </a:r>
          </a:p>
          <a:p>
            <a:pPr marL="496888" indent="-457200">
              <a:spcBef>
                <a:spcPts val="638"/>
              </a:spcBef>
              <a:buClr>
                <a:srgbClr val="0099CC"/>
              </a:buClr>
              <a:buSzPct val="69000"/>
              <a:buFont typeface="Wingdings" panose="05000000000000000000" pitchFamily="2" charset="2"/>
              <a:buChar char="Ø"/>
            </a:pPr>
            <a:r>
              <a:rPr lang="en-US" altLang="en-US" sz="2800" dirty="0">
                <a:latin typeface="Arial" panose="020B0604020202020204" pitchFamily="34" charset="0"/>
                <a:cs typeface="Arial" panose="020B0604020202020204" pitchFamily="34" charset="0"/>
                <a:sym typeface="Arial" panose="020B0604020202020204" pitchFamily="34" charset="0"/>
              </a:rPr>
              <a:t>Gases</a:t>
            </a:r>
          </a:p>
          <a:p>
            <a:pPr lvl="1">
              <a:spcBef>
                <a:spcPts val="550"/>
              </a:spcBef>
              <a:buClr>
                <a:srgbClr val="000000"/>
              </a:buClr>
              <a:buSzPct val="10000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sym typeface="Arial" panose="020B0604020202020204" pitchFamily="34" charset="0"/>
              </a:rPr>
              <a:t>Ethylene Oxide</a:t>
            </a:r>
          </a:p>
          <a:p>
            <a:pPr lvl="1">
              <a:spcBef>
                <a:spcPts val="550"/>
              </a:spcBef>
              <a:buClr>
                <a:srgbClr val="000000"/>
              </a:buClr>
              <a:buSzPct val="100000"/>
              <a:buFont typeface="Wingdings" panose="05000000000000000000" pitchFamily="2" charset="2"/>
              <a:buChar char="Ø"/>
            </a:pPr>
            <a:r>
              <a:rPr lang="en-US" altLang="en-US" sz="2400" dirty="0">
                <a:latin typeface="Arial" panose="020B0604020202020204" pitchFamily="34" charset="0"/>
                <a:cs typeface="Arial" panose="020B0604020202020204" pitchFamily="34" charset="0"/>
                <a:sym typeface="Arial" panose="020B0604020202020204" pitchFamily="34" charset="0"/>
              </a:rPr>
              <a:t>Formaldehyde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5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375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375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375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375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3754">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375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375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737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3" grpId="0" build="p" autoUpdateAnimBg="0"/>
      <p:bldP spid="73754"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4775" name="Group 23"/>
          <p:cNvGrpSpPr>
            <a:grpSpLocks/>
          </p:cNvGrpSpPr>
          <p:nvPr/>
        </p:nvGrpSpPr>
        <p:grpSpPr bwMode="auto">
          <a:xfrm>
            <a:off x="0" y="-6350"/>
            <a:ext cx="1063625" cy="6859588"/>
            <a:chOff x="0" y="0"/>
            <a:chExt cx="670" cy="4321"/>
          </a:xfrm>
          <a:solidFill>
            <a:srgbClr val="0070C0"/>
          </a:solidFill>
        </p:grpSpPr>
        <p:grpSp>
          <p:nvGrpSpPr>
            <p:cNvPr id="74772" name="Group 20"/>
            <p:cNvGrpSpPr>
              <a:grpSpLocks/>
            </p:cNvGrpSpPr>
            <p:nvPr/>
          </p:nvGrpSpPr>
          <p:grpSpPr bwMode="auto">
            <a:xfrm rot="16200000" flipH="1">
              <a:off x="-1819" y="1844"/>
              <a:ext cx="4320" cy="632"/>
              <a:chOff x="0" y="0"/>
              <a:chExt cx="4321" cy="632"/>
            </a:xfrm>
            <a:grpFill/>
          </p:grpSpPr>
          <p:sp>
            <p:nvSpPr>
              <p:cNvPr id="74753"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54"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55"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56"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57"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58"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59"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0"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1"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2"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3"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4"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5"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6"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7"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8"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9"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70"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71"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4773"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4774"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4776" name="Rectangle 24"/>
          <p:cNvSpPr>
            <a:spLocks noGrp="1" noChangeArrowheads="1"/>
          </p:cNvSpPr>
          <p:nvPr>
            <p:ph type="title"/>
          </p:nvPr>
        </p:nvSpPr>
        <p:spPr>
          <a:ln/>
        </p:spPr>
        <p:txBody>
          <a:bodyPr rIns="132080"/>
          <a:lstStyle/>
          <a:p>
            <a:pPr algn="ctr"/>
            <a:r>
              <a:rPr lang="en-US" altLang="en-US"/>
              <a:t>Specifications of an Ideal Disinfectant</a:t>
            </a:r>
          </a:p>
        </p:txBody>
      </p:sp>
      <p:sp>
        <p:nvSpPr>
          <p:cNvPr id="74777"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sz="2800" dirty="0"/>
              <a:t>Toxic at low concentration</a:t>
            </a:r>
          </a:p>
          <a:p>
            <a:pPr>
              <a:buFont typeface="Wingdings" panose="05000000000000000000" pitchFamily="2" charset="2"/>
              <a:buChar char="Ø"/>
            </a:pPr>
            <a:r>
              <a:rPr lang="en-US" altLang="en-US" sz="2800" dirty="0"/>
              <a:t>Stored at room temperature but effective at body temperature</a:t>
            </a:r>
          </a:p>
          <a:p>
            <a:pPr>
              <a:buFont typeface="Wingdings" panose="05000000000000000000" pitchFamily="2" charset="2"/>
              <a:buChar char="Ø"/>
            </a:pPr>
            <a:r>
              <a:rPr lang="en-US" altLang="en-US" sz="2800" dirty="0"/>
              <a:t>Soluble in Water</a:t>
            </a:r>
          </a:p>
          <a:p>
            <a:pPr>
              <a:buFont typeface="Wingdings" panose="05000000000000000000" pitchFamily="2" charset="2"/>
              <a:buChar char="Ø"/>
            </a:pPr>
            <a:r>
              <a:rPr lang="en-US" altLang="en-US" sz="2800" dirty="0"/>
              <a:t>Non-Toxic to man or beast</a:t>
            </a:r>
          </a:p>
          <a:p>
            <a:pPr>
              <a:buFont typeface="Wingdings" panose="05000000000000000000" pitchFamily="2" charset="2"/>
              <a:buChar char="Ø"/>
            </a:pPr>
            <a:r>
              <a:rPr lang="en-US" altLang="en-US" sz="2800" dirty="0"/>
              <a:t>Stable</a:t>
            </a:r>
          </a:p>
          <a:p>
            <a:pPr>
              <a:buFont typeface="Wingdings" panose="05000000000000000000" pitchFamily="2" charset="2"/>
              <a:buChar char="Ø"/>
            </a:pPr>
            <a:r>
              <a:rPr lang="en-US" altLang="en-US" sz="2800" dirty="0"/>
              <a:t>Non-Corrosive</a:t>
            </a:r>
          </a:p>
          <a:p>
            <a:pPr>
              <a:buFont typeface="Wingdings" panose="05000000000000000000" pitchFamily="2" charset="2"/>
              <a:buChar char="Ø"/>
            </a:pPr>
            <a:r>
              <a:rPr lang="en-US" altLang="en-US" sz="2800" dirty="0"/>
              <a:t>Inexpensive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7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7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7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7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7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5799" name="Group 23"/>
          <p:cNvGrpSpPr>
            <a:grpSpLocks/>
          </p:cNvGrpSpPr>
          <p:nvPr/>
        </p:nvGrpSpPr>
        <p:grpSpPr bwMode="auto">
          <a:xfrm>
            <a:off x="0" y="-6350"/>
            <a:ext cx="1063625" cy="6859588"/>
            <a:chOff x="0" y="0"/>
            <a:chExt cx="670" cy="4321"/>
          </a:xfrm>
          <a:solidFill>
            <a:srgbClr val="0070C0"/>
          </a:solidFill>
        </p:grpSpPr>
        <p:grpSp>
          <p:nvGrpSpPr>
            <p:cNvPr id="75796" name="Group 20"/>
            <p:cNvGrpSpPr>
              <a:grpSpLocks/>
            </p:cNvGrpSpPr>
            <p:nvPr/>
          </p:nvGrpSpPr>
          <p:grpSpPr bwMode="auto">
            <a:xfrm rot="16200000" flipH="1">
              <a:off x="-1819" y="1844"/>
              <a:ext cx="4320" cy="632"/>
              <a:chOff x="0" y="0"/>
              <a:chExt cx="4321" cy="632"/>
            </a:xfrm>
            <a:grpFill/>
          </p:grpSpPr>
          <p:sp>
            <p:nvSpPr>
              <p:cNvPr id="7577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7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7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579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579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5800" name="Rectangle 24"/>
          <p:cNvSpPr>
            <a:spLocks noGrp="1" noChangeArrowheads="1"/>
          </p:cNvSpPr>
          <p:nvPr>
            <p:ph type="title"/>
          </p:nvPr>
        </p:nvSpPr>
        <p:spPr>
          <a:ln/>
        </p:spPr>
        <p:txBody>
          <a:bodyPr rIns="132080"/>
          <a:lstStyle/>
          <a:p>
            <a:pPr algn="ctr"/>
            <a:r>
              <a:rPr lang="en-US" altLang="en-US"/>
              <a:t>Factors Influencing Antimicrobial Action</a:t>
            </a:r>
          </a:p>
        </p:txBody>
      </p:sp>
      <p:sp>
        <p:nvSpPr>
          <p:cNvPr id="75801"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Concentration</a:t>
            </a:r>
          </a:p>
          <a:p>
            <a:pPr>
              <a:buFont typeface="Wingdings" panose="05000000000000000000" pitchFamily="2" charset="2"/>
              <a:buChar char="Ø"/>
            </a:pPr>
            <a:r>
              <a:rPr lang="en-US" altLang="en-US" dirty="0"/>
              <a:t>Time of Exposure</a:t>
            </a:r>
          </a:p>
          <a:p>
            <a:pPr>
              <a:buFont typeface="Wingdings" panose="05000000000000000000" pitchFamily="2" charset="2"/>
              <a:buChar char="Ø"/>
            </a:pPr>
            <a:r>
              <a:rPr lang="en-US" altLang="en-US" dirty="0"/>
              <a:t>Number of Organisms</a:t>
            </a:r>
          </a:p>
          <a:p>
            <a:pPr>
              <a:buFont typeface="Wingdings" panose="05000000000000000000" pitchFamily="2" charset="2"/>
              <a:buChar char="Ø"/>
            </a:pPr>
            <a:r>
              <a:rPr lang="en-US" altLang="en-US" dirty="0"/>
              <a:t>Vegetative Cell or Spore</a:t>
            </a:r>
          </a:p>
          <a:p>
            <a:pPr>
              <a:buFont typeface="Wingdings" panose="05000000000000000000" pitchFamily="2" charset="2"/>
              <a:buChar char="Ø"/>
            </a:pPr>
            <a:r>
              <a:rPr lang="en-US" altLang="en-US" dirty="0"/>
              <a:t>Presence of extraneous protein</a:t>
            </a:r>
          </a:p>
          <a:p>
            <a:pPr>
              <a:buFont typeface="Wingdings" panose="05000000000000000000" pitchFamily="2" charset="2"/>
              <a:buChar char="Ø"/>
            </a:pPr>
            <a:r>
              <a:rPr lang="en-US" altLang="en-US" dirty="0"/>
              <a:t>Temperature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8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80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80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80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580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58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01"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6823" name="Group 23"/>
          <p:cNvGrpSpPr>
            <a:grpSpLocks/>
          </p:cNvGrpSpPr>
          <p:nvPr/>
        </p:nvGrpSpPr>
        <p:grpSpPr bwMode="auto">
          <a:xfrm>
            <a:off x="0" y="-6350"/>
            <a:ext cx="1063625" cy="6859588"/>
            <a:chOff x="0" y="0"/>
            <a:chExt cx="670" cy="4321"/>
          </a:xfrm>
          <a:solidFill>
            <a:srgbClr val="0070C0"/>
          </a:solidFill>
        </p:grpSpPr>
        <p:grpSp>
          <p:nvGrpSpPr>
            <p:cNvPr id="76820" name="Group 20"/>
            <p:cNvGrpSpPr>
              <a:grpSpLocks/>
            </p:cNvGrpSpPr>
            <p:nvPr/>
          </p:nvGrpSpPr>
          <p:grpSpPr bwMode="auto">
            <a:xfrm rot="16200000" flipH="1">
              <a:off x="-1819" y="1844"/>
              <a:ext cx="4320" cy="632"/>
              <a:chOff x="0" y="0"/>
              <a:chExt cx="4321" cy="632"/>
            </a:xfrm>
            <a:grpFill/>
          </p:grpSpPr>
          <p:sp>
            <p:nvSpPr>
              <p:cNvPr id="76801"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2"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3"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4"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5"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6"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7"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8"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9"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0"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1"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2"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3"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4"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5"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6"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7"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8"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9"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6821"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6822"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6824" name="Rectangle 24"/>
          <p:cNvSpPr>
            <a:spLocks noGrp="1" noChangeArrowheads="1"/>
          </p:cNvSpPr>
          <p:nvPr>
            <p:ph type="title"/>
          </p:nvPr>
        </p:nvSpPr>
        <p:spPr>
          <a:ln/>
        </p:spPr>
        <p:txBody>
          <a:bodyPr rIns="132080"/>
          <a:lstStyle/>
          <a:p>
            <a:pPr algn="ctr"/>
            <a:r>
              <a:rPr lang="en-US" altLang="en-US" dirty="0"/>
              <a:t>Mode of Action</a:t>
            </a:r>
          </a:p>
        </p:txBody>
      </p:sp>
      <p:sp>
        <p:nvSpPr>
          <p:cNvPr id="76825"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Cell wall disruption</a:t>
            </a:r>
          </a:p>
          <a:p>
            <a:pPr>
              <a:buFont typeface="Wingdings" panose="05000000000000000000" pitchFamily="2" charset="2"/>
              <a:buChar char="Ø"/>
            </a:pPr>
            <a:r>
              <a:rPr lang="en-US" altLang="en-US" dirty="0"/>
              <a:t>Alteration of cell permeability</a:t>
            </a:r>
          </a:p>
          <a:p>
            <a:pPr>
              <a:buFont typeface="Wingdings" panose="05000000000000000000" pitchFamily="2" charset="2"/>
              <a:buChar char="Ø"/>
            </a:pPr>
            <a:r>
              <a:rPr lang="en-US" altLang="en-US" dirty="0"/>
              <a:t>Alteration of nuclear material or protoplasm</a:t>
            </a:r>
          </a:p>
          <a:p>
            <a:pPr>
              <a:buFont typeface="Wingdings" panose="05000000000000000000" pitchFamily="2" charset="2"/>
              <a:buChar char="Ø"/>
            </a:pPr>
            <a:r>
              <a:rPr lang="en-US" altLang="en-US" dirty="0"/>
              <a:t>Inhibition of protein synthesis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682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68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59" name="Group 23"/>
          <p:cNvGrpSpPr>
            <a:grpSpLocks/>
          </p:cNvGrpSpPr>
          <p:nvPr/>
        </p:nvGrpSpPr>
        <p:grpSpPr bwMode="auto">
          <a:xfrm>
            <a:off x="0" y="-6350"/>
            <a:ext cx="1063625" cy="6859588"/>
            <a:chOff x="0" y="0"/>
            <a:chExt cx="670" cy="4321"/>
          </a:xfrm>
          <a:solidFill>
            <a:srgbClr val="0070C0"/>
          </a:solidFill>
        </p:grpSpPr>
        <p:grpSp>
          <p:nvGrpSpPr>
            <p:cNvPr id="14356" name="Group 20"/>
            <p:cNvGrpSpPr>
              <a:grpSpLocks/>
            </p:cNvGrpSpPr>
            <p:nvPr/>
          </p:nvGrpSpPr>
          <p:grpSpPr bwMode="auto">
            <a:xfrm rot="16200000" flipH="1">
              <a:off x="-1819" y="1844"/>
              <a:ext cx="4320" cy="632"/>
              <a:chOff x="0" y="0"/>
              <a:chExt cx="4321" cy="632"/>
            </a:xfrm>
            <a:grpFill/>
          </p:grpSpPr>
          <p:sp>
            <p:nvSpPr>
              <p:cNvPr id="14337"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38"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39"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40"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41"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42"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43"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44"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45"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46"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47"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48"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49"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50"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51"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52"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53"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54"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4355"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14357"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4358"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14360" name="Rectangle 24"/>
          <p:cNvSpPr>
            <a:spLocks noGrp="1" noChangeArrowheads="1"/>
          </p:cNvSpPr>
          <p:nvPr>
            <p:ph type="title"/>
          </p:nvPr>
        </p:nvSpPr>
        <p:spPr>
          <a:ln/>
        </p:spPr>
        <p:txBody>
          <a:bodyPr rIns="132080"/>
          <a:lstStyle/>
          <a:p>
            <a:r>
              <a:rPr lang="en-US" altLang="en-US"/>
              <a:t>VACCINES</a:t>
            </a:r>
          </a:p>
        </p:txBody>
      </p:sp>
      <p:sp>
        <p:nvSpPr>
          <p:cNvPr id="14361" name="Rectangle 25"/>
          <p:cNvSpPr>
            <a:spLocks noGrp="1" noChangeArrowheads="1"/>
          </p:cNvSpPr>
          <p:nvPr>
            <p:ph idx="1"/>
          </p:nvPr>
        </p:nvSpPr>
        <p:spPr>
          <a:ln/>
        </p:spPr>
        <p:txBody>
          <a:bodyPr rIns="132080"/>
          <a:lstStyle/>
          <a:p>
            <a:pPr>
              <a:buFont typeface="Wingdings" panose="05000000000000000000" pitchFamily="2" charset="2"/>
              <a:buChar char="Ø"/>
            </a:pPr>
            <a:r>
              <a:rPr lang="en-US" altLang="en-US" dirty="0"/>
              <a:t>1778 JENNER’S COWPOX OBSERVATION</a:t>
            </a:r>
          </a:p>
          <a:p>
            <a:pPr>
              <a:buFont typeface="Wingdings" panose="05000000000000000000" pitchFamily="2" charset="2"/>
              <a:buChar char="Ø"/>
            </a:pPr>
            <a:r>
              <a:rPr lang="en-US" altLang="en-US" dirty="0"/>
              <a:t>PASTEUR’S MAJOR CONTRIBUTION</a:t>
            </a:r>
          </a:p>
          <a:p>
            <a:pPr marL="782638" lvl="1">
              <a:buClr>
                <a:srgbClr val="000000"/>
              </a:buClr>
            </a:pPr>
            <a:r>
              <a:rPr lang="en-US" altLang="en-US" dirty="0"/>
              <a:t>1</a:t>
            </a:r>
            <a:r>
              <a:rPr lang="en-US" altLang="en-US" baseline="30000" dirty="0"/>
              <a:t>ST</a:t>
            </a:r>
            <a:r>
              <a:rPr lang="en-US" altLang="en-US" dirty="0"/>
              <a:t> VACCINE WITH CHICKEN CHOLERAE</a:t>
            </a:r>
          </a:p>
          <a:p>
            <a:pPr marL="782638" lvl="1">
              <a:buClr>
                <a:srgbClr val="000000"/>
              </a:buClr>
            </a:pPr>
            <a:r>
              <a:rPr lang="en-US" altLang="en-US" dirty="0"/>
              <a:t>DISCOVERED HOW TO ATTENUATE BACTERIA</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07" name="Group 23"/>
          <p:cNvGrpSpPr>
            <a:grpSpLocks/>
          </p:cNvGrpSpPr>
          <p:nvPr/>
        </p:nvGrpSpPr>
        <p:grpSpPr bwMode="auto">
          <a:xfrm>
            <a:off x="0" y="-6350"/>
            <a:ext cx="1063625" cy="6859588"/>
            <a:chOff x="0" y="0"/>
            <a:chExt cx="670" cy="4321"/>
          </a:xfrm>
          <a:solidFill>
            <a:srgbClr val="0070C0"/>
          </a:solidFill>
        </p:grpSpPr>
        <p:grpSp>
          <p:nvGrpSpPr>
            <p:cNvPr id="16404" name="Group 20"/>
            <p:cNvGrpSpPr>
              <a:grpSpLocks/>
            </p:cNvGrpSpPr>
            <p:nvPr/>
          </p:nvGrpSpPr>
          <p:grpSpPr bwMode="auto">
            <a:xfrm rot="16200000" flipH="1">
              <a:off x="-1819" y="1844"/>
              <a:ext cx="4320" cy="632"/>
              <a:chOff x="0" y="0"/>
              <a:chExt cx="4321" cy="632"/>
            </a:xfrm>
            <a:grpFill/>
          </p:grpSpPr>
          <p:sp>
            <p:nvSpPr>
              <p:cNvPr id="16385"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86"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87"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88"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89"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0"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1"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2"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3"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4"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5"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6"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7"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8"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399"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0"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1"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2"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6403"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16405"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6406"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16408" name="Rectangle 24"/>
          <p:cNvSpPr>
            <a:spLocks noGrp="1" noChangeArrowheads="1"/>
          </p:cNvSpPr>
          <p:nvPr>
            <p:ph type="title"/>
          </p:nvPr>
        </p:nvSpPr>
        <p:spPr>
          <a:xfrm>
            <a:off x="1066800" y="381000"/>
            <a:ext cx="7772400" cy="1143000"/>
          </a:xfrm>
          <a:ln/>
        </p:spPr>
        <p:txBody>
          <a:bodyPr rIns="132080"/>
          <a:lstStyle/>
          <a:p>
            <a:r>
              <a:rPr lang="en-US" altLang="en-US" sz="4000"/>
              <a:t>VACCINE ATTENUATION:</a:t>
            </a:r>
            <a:br>
              <a:rPr lang="en-US" altLang="en-US" sz="4000"/>
            </a:br>
            <a:endParaRPr lang="en-US" altLang="en-US" sz="4000"/>
          </a:p>
        </p:txBody>
      </p:sp>
      <p:sp>
        <p:nvSpPr>
          <p:cNvPr id="16409" name="Rectangle 25"/>
          <p:cNvSpPr>
            <a:spLocks noGrp="1" noChangeArrowheads="1"/>
          </p:cNvSpPr>
          <p:nvPr>
            <p:ph idx="1"/>
          </p:nvPr>
        </p:nvSpPr>
        <p:spPr>
          <a:xfrm>
            <a:off x="1066800" y="914400"/>
            <a:ext cx="7772400" cy="5638800"/>
          </a:xfrm>
          <a:ln/>
        </p:spPr>
        <p:txBody>
          <a:bodyPr rIns="132080"/>
          <a:lstStyle/>
          <a:p>
            <a:pPr>
              <a:buFont typeface="Wingdings" panose="05000000000000000000" pitchFamily="2" charset="2"/>
              <a:buChar char="Ø"/>
            </a:pPr>
            <a:r>
              <a:rPr lang="en-US" altLang="en-US" sz="2800" dirty="0"/>
              <a:t>Process of reducing virulence</a:t>
            </a:r>
          </a:p>
          <a:p>
            <a:pPr>
              <a:buFont typeface="Wingdings" panose="05000000000000000000" pitchFamily="2" charset="2"/>
              <a:buChar char="Ø"/>
            </a:pPr>
            <a:r>
              <a:rPr lang="en-US" altLang="en-US" sz="2800" dirty="0"/>
              <a:t>Several ways to accomplish attenuation: </a:t>
            </a:r>
            <a:r>
              <a:rPr lang="en-US" altLang="en-US" sz="2800" dirty="0" smtClean="0">
                <a:hlinkClick r:id="rId2" action="ppaction://hlinkfile"/>
              </a:rPr>
              <a:t>Vaccine attenuation</a:t>
            </a:r>
            <a:endParaRPr lang="en-US" altLang="en-US" sz="2800" dirty="0"/>
          </a:p>
          <a:p>
            <a:pPr marL="954088" lvl="1" indent="-457200">
              <a:buSzPct val="99000"/>
              <a:buFont typeface="Arial" panose="020B0604020202020204" pitchFamily="34" charset="0"/>
              <a:buAutoNum type="arabicPeriod"/>
            </a:pPr>
            <a:r>
              <a:rPr lang="en-US" altLang="en-US" sz="2400" dirty="0"/>
              <a:t>Grow in a host other than what the organism is used to (cell culture adaptation) (MMR, Chickenpox, rotavirus)</a:t>
            </a:r>
          </a:p>
          <a:p>
            <a:pPr marL="954088" lvl="1" indent="-457200">
              <a:buSzPct val="99000"/>
              <a:buFont typeface="Arial" panose="020B0604020202020204" pitchFamily="34" charset="0"/>
              <a:buAutoNum type="arabicPeriod"/>
            </a:pPr>
            <a:r>
              <a:rPr lang="en-US" altLang="en-US" sz="2400" dirty="0"/>
              <a:t>Use part of the organism</a:t>
            </a:r>
          </a:p>
          <a:p>
            <a:pPr marL="1354138" lvl="2" indent="-457200">
              <a:buSzPct val="99000"/>
              <a:buFont typeface="Arial" panose="020B0604020202020204" pitchFamily="34" charset="0"/>
              <a:buAutoNum type="arabicPeriod"/>
            </a:pPr>
            <a:r>
              <a:rPr lang="en-US" altLang="en-US" sz="2000" dirty="0"/>
              <a:t>Piece of a virus (HPV and Hep B vaccines)</a:t>
            </a:r>
          </a:p>
          <a:p>
            <a:pPr marL="1354138" lvl="2" indent="-457200">
              <a:buSzPct val="99000"/>
              <a:buFont typeface="Arial" panose="020B0604020202020204" pitchFamily="34" charset="0"/>
              <a:buAutoNum type="arabicPeriod"/>
            </a:pPr>
            <a:r>
              <a:rPr lang="en-US" altLang="en-US" sz="2000" dirty="0"/>
              <a:t>Use the toxin from the bacteria</a:t>
            </a:r>
          </a:p>
          <a:p>
            <a:pPr marL="1811338" lvl="3" indent="-457200">
              <a:buSzPct val="99000"/>
              <a:buFont typeface="Arial" panose="020B0604020202020204" pitchFamily="34" charset="0"/>
              <a:buAutoNum type="arabicPeriod"/>
            </a:pPr>
            <a:r>
              <a:rPr lang="en-US" altLang="en-US" sz="1600" dirty="0"/>
              <a:t>Treat the toxin with a chemical to inactivate it.</a:t>
            </a:r>
          </a:p>
          <a:p>
            <a:pPr marL="1811338" lvl="3" indent="-457200">
              <a:buSzPct val="99000"/>
              <a:buFont typeface="Arial" panose="020B0604020202020204" pitchFamily="34" charset="0"/>
              <a:buAutoNum type="arabicPeriod"/>
            </a:pPr>
            <a:r>
              <a:rPr lang="en-US" altLang="en-US" sz="1600" dirty="0"/>
              <a:t>Inactivated toxins are called “toxoids”</a:t>
            </a:r>
          </a:p>
          <a:p>
            <a:pPr marL="1354138" lvl="2" indent="-457200">
              <a:buSzPct val="99000"/>
              <a:buFont typeface="Arial" panose="020B0604020202020204" pitchFamily="34" charset="0"/>
              <a:buAutoNum type="arabicPeriod"/>
            </a:pPr>
            <a:r>
              <a:rPr lang="en-US" altLang="en-US" dirty="0"/>
              <a:t>Use the polysaccharide coating (Hib, pneumococcal, meningococcal vaccines)</a:t>
            </a:r>
          </a:p>
          <a:p>
            <a:pPr marL="954088" lvl="1" indent="-457200">
              <a:buSzPct val="99000"/>
              <a:buFont typeface="Arial" panose="020B0604020202020204" pitchFamily="34" charset="0"/>
              <a:buAutoNum type="arabicPeriod"/>
            </a:pPr>
            <a:r>
              <a:rPr lang="en-US" altLang="en-US" dirty="0"/>
              <a:t>Inactivate the virus (polio shot, </a:t>
            </a:r>
            <a:r>
              <a:rPr lang="en-US" altLang="en-US" dirty="0" err="1"/>
              <a:t>hep</a:t>
            </a:r>
            <a:r>
              <a:rPr lang="en-US" altLang="en-US" dirty="0"/>
              <a:t> A, flu)</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31" name="Group 23"/>
          <p:cNvGrpSpPr>
            <a:grpSpLocks/>
          </p:cNvGrpSpPr>
          <p:nvPr/>
        </p:nvGrpSpPr>
        <p:grpSpPr bwMode="auto">
          <a:xfrm>
            <a:off x="0" y="-6350"/>
            <a:ext cx="1063625" cy="6859588"/>
            <a:chOff x="0" y="0"/>
            <a:chExt cx="670" cy="4321"/>
          </a:xfrm>
          <a:solidFill>
            <a:srgbClr val="0070C0"/>
          </a:solidFill>
        </p:grpSpPr>
        <p:grpSp>
          <p:nvGrpSpPr>
            <p:cNvPr id="17428" name="Group 20"/>
            <p:cNvGrpSpPr>
              <a:grpSpLocks/>
            </p:cNvGrpSpPr>
            <p:nvPr/>
          </p:nvGrpSpPr>
          <p:grpSpPr bwMode="auto">
            <a:xfrm rot="16200000" flipH="1">
              <a:off x="-1819" y="1844"/>
              <a:ext cx="4320" cy="632"/>
              <a:chOff x="0" y="0"/>
              <a:chExt cx="4321" cy="632"/>
            </a:xfrm>
            <a:grpFill/>
          </p:grpSpPr>
          <p:sp>
            <p:nvSpPr>
              <p:cNvPr id="17409" name="Freeform 1"/>
              <p:cNvSpPr>
                <a:spLocks/>
              </p:cNvSpPr>
              <p:nvPr/>
            </p:nvSpPr>
            <p:spPr bwMode="auto">
              <a:xfrm rot="-5400000">
                <a:off x="1841" y="-1833"/>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10" name="Freeform 2"/>
              <p:cNvSpPr>
                <a:spLocks/>
              </p:cNvSpPr>
              <p:nvPr/>
            </p:nvSpPr>
            <p:spPr bwMode="auto">
              <a:xfrm rot="-5400000">
                <a:off x="900" y="176"/>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11" name="Freeform 3"/>
              <p:cNvSpPr>
                <a:spLocks/>
              </p:cNvSpPr>
              <p:nvPr/>
            </p:nvSpPr>
            <p:spPr bwMode="auto">
              <a:xfrm rot="-5400000">
                <a:off x="644" y="175"/>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12" name="Freeform 4"/>
              <p:cNvSpPr>
                <a:spLocks/>
              </p:cNvSpPr>
              <p:nvPr/>
            </p:nvSpPr>
            <p:spPr bwMode="auto">
              <a:xfrm rot="-5400000">
                <a:off x="-120" y="229"/>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13" name="Freeform 5"/>
              <p:cNvSpPr>
                <a:spLocks/>
              </p:cNvSpPr>
              <p:nvPr/>
            </p:nvSpPr>
            <p:spPr bwMode="auto">
              <a:xfrm rot="-5400000">
                <a:off x="418" y="212"/>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14" name="Freeform 6"/>
              <p:cNvSpPr>
                <a:spLocks/>
              </p:cNvSpPr>
              <p:nvPr/>
            </p:nvSpPr>
            <p:spPr bwMode="auto">
              <a:xfrm rot="-5400000">
                <a:off x="255" y="182"/>
                <a:ext cx="624" cy="273"/>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15" name="Freeform 7"/>
              <p:cNvSpPr>
                <a:spLocks/>
              </p:cNvSpPr>
              <p:nvPr/>
            </p:nvSpPr>
            <p:spPr bwMode="auto">
              <a:xfrm rot="-5400000">
                <a:off x="43" y="217"/>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16" name="Freeform 8"/>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17" name="Freeform 9"/>
              <p:cNvSpPr>
                <a:spLocks/>
              </p:cNvSpPr>
              <p:nvPr/>
            </p:nvSpPr>
            <p:spPr bwMode="auto">
              <a:xfrm rot="-5400000">
                <a:off x="2061" y="170"/>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18" name="Freeform 10"/>
              <p:cNvSpPr>
                <a:spLocks/>
              </p:cNvSpPr>
              <p:nvPr/>
            </p:nvSpPr>
            <p:spPr bwMode="auto">
              <a:xfrm rot="-5400000">
                <a:off x="1295" y="221"/>
                <a:ext cx="624" cy="18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19" name="Freeform 11"/>
              <p:cNvSpPr>
                <a:spLocks/>
              </p:cNvSpPr>
              <p:nvPr/>
            </p:nvSpPr>
            <p:spPr bwMode="auto">
              <a:xfrm rot="-5400000">
                <a:off x="1833" y="207"/>
                <a:ext cx="624" cy="211"/>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0" name="Freeform 12"/>
              <p:cNvSpPr>
                <a:spLocks/>
              </p:cNvSpPr>
              <p:nvPr/>
            </p:nvSpPr>
            <p:spPr bwMode="auto">
              <a:xfrm rot="-5400000">
                <a:off x="1671" y="178"/>
                <a:ext cx="624" cy="269"/>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1" name="Freeform 13"/>
              <p:cNvSpPr>
                <a:spLocks/>
              </p:cNvSpPr>
              <p:nvPr/>
            </p:nvSpPr>
            <p:spPr bwMode="auto">
              <a:xfrm rot="-5400000">
                <a:off x="1458" y="210"/>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2" name="Freeform 14"/>
              <p:cNvSpPr>
                <a:spLocks/>
              </p:cNvSpPr>
              <p:nvPr/>
            </p:nvSpPr>
            <p:spPr bwMode="auto">
              <a:xfrm rot="-5400000">
                <a:off x="2964" y="174"/>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3" name="Freeform 15"/>
              <p:cNvSpPr>
                <a:spLocks/>
              </p:cNvSpPr>
              <p:nvPr/>
            </p:nvSpPr>
            <p:spPr bwMode="auto">
              <a:xfrm rot="-5400000">
                <a:off x="2708" y="173"/>
                <a:ext cx="624" cy="287"/>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4" name="Freeform 16"/>
              <p:cNvSpPr>
                <a:spLocks/>
              </p:cNvSpPr>
              <p:nvPr/>
            </p:nvSpPr>
            <p:spPr bwMode="auto">
              <a:xfrm rot="-5400000">
                <a:off x="3357"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5" name="Freeform 17"/>
              <p:cNvSpPr>
                <a:spLocks/>
              </p:cNvSpPr>
              <p:nvPr/>
            </p:nvSpPr>
            <p:spPr bwMode="auto">
              <a:xfrm>
                <a:off x="4103" y="0"/>
                <a:ext cx="218"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6" name="Freeform 18"/>
              <p:cNvSpPr>
                <a:spLocks/>
              </p:cNvSpPr>
              <p:nvPr/>
            </p:nvSpPr>
            <p:spPr bwMode="auto">
              <a:xfrm rot="-5400000">
                <a:off x="3733" y="176"/>
                <a:ext cx="623"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17427" name="Freeform 19"/>
              <p:cNvSpPr>
                <a:spLocks/>
              </p:cNvSpPr>
              <p:nvPr/>
            </p:nvSpPr>
            <p:spPr bwMode="auto">
              <a:xfrm rot="-5400000">
                <a:off x="3522" y="209"/>
                <a:ext cx="623"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grp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17429" name="Freeform 21"/>
            <p:cNvSpPr>
              <a:spLocks/>
            </p:cNvSpPr>
            <p:nvPr/>
          </p:nvSpPr>
          <p:spPr bwMode="auto">
            <a:xfrm rot="16200000" flipH="1">
              <a:off x="-2020" y="2021"/>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17430" name="Freeform 22"/>
            <p:cNvSpPr>
              <a:spLocks/>
            </p:cNvSpPr>
            <p:nvPr/>
          </p:nvSpPr>
          <p:spPr bwMode="auto">
            <a:xfrm rot="16200000" flipH="1">
              <a:off x="-1583" y="2065"/>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17432" name="Rectangle 24"/>
          <p:cNvSpPr>
            <a:spLocks noGrp="1" noChangeArrowheads="1"/>
          </p:cNvSpPr>
          <p:nvPr>
            <p:ph type="title"/>
          </p:nvPr>
        </p:nvSpPr>
        <p:spPr>
          <a:xfrm>
            <a:off x="1173163" y="457200"/>
            <a:ext cx="7772400" cy="1143000"/>
          </a:xfrm>
          <a:ln/>
        </p:spPr>
        <p:txBody>
          <a:bodyPr rIns="132080"/>
          <a:lstStyle/>
          <a:p>
            <a:r>
              <a:rPr lang="en-US" altLang="en-US"/>
              <a:t>JOSEPH LISTER</a:t>
            </a:r>
          </a:p>
        </p:txBody>
      </p:sp>
      <p:sp>
        <p:nvSpPr>
          <p:cNvPr id="17433" name="Rectangle 25"/>
          <p:cNvSpPr>
            <a:spLocks noGrp="1" noChangeArrowheads="1"/>
          </p:cNvSpPr>
          <p:nvPr>
            <p:ph idx="1"/>
          </p:nvPr>
        </p:nvSpPr>
        <p:spPr>
          <a:xfrm>
            <a:off x="1219200" y="1371600"/>
            <a:ext cx="3810000" cy="4114800"/>
          </a:xfrm>
          <a:ln/>
        </p:spPr>
        <p:txBody>
          <a:bodyPr rIns="132080"/>
          <a:lstStyle/>
          <a:p>
            <a:pPr>
              <a:buFont typeface="Wingdings" panose="05000000000000000000" pitchFamily="2" charset="2"/>
              <a:buChar char="Ø"/>
            </a:pPr>
            <a:r>
              <a:rPr lang="en-US" altLang="en-US" sz="2800" dirty="0"/>
              <a:t>ASEPTIC TECHNIQUE</a:t>
            </a:r>
          </a:p>
          <a:p>
            <a:pPr marL="782638" lvl="1">
              <a:buClr>
                <a:srgbClr val="000000"/>
              </a:buClr>
            </a:pPr>
            <a:r>
              <a:rPr lang="en-US" altLang="en-US" sz="2400" dirty="0"/>
              <a:t>CHEMICAL INHIBITION OF INFECTION DURING SURGERY</a:t>
            </a:r>
          </a:p>
          <a:p>
            <a:pPr marL="782638" lvl="1">
              <a:buClr>
                <a:srgbClr val="000000"/>
              </a:buClr>
            </a:pPr>
            <a:r>
              <a:rPr lang="en-US" altLang="en-US" sz="2400" dirty="0"/>
              <a:t>FATHER OF ANTISEPTIC SURGERY</a:t>
            </a:r>
          </a:p>
        </p:txBody>
      </p:sp>
      <p:pic>
        <p:nvPicPr>
          <p:cNvPr id="17435" name="Picture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81400"/>
            <a:ext cx="3989388"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ads Tie">
  <a:themeElements>
    <a:clrScheme name="">
      <a:dk1>
        <a:srgbClr val="000000"/>
      </a:dk1>
      <a:lt1>
        <a:srgbClr val="FFFFFF"/>
      </a:lt1>
      <a:dk2>
        <a:srgbClr val="000000"/>
      </a:dk2>
      <a:lt2>
        <a:srgbClr val="00000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anose="02020603050405020304" pitchFamily="18" charset="0"/>
            <a:cs typeface="ヒラギノ明朝 ProN W3" charset="0"/>
            <a:sym typeface="Times New Roman" panose="02020603050405020304" pitchFamily="18"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Times New Roman" panose="02020603050405020304" pitchFamily="18" charset="0"/>
            <a:cs typeface="ヒラギノ明朝 ProN W3" charset="0"/>
            <a:sym typeface="Times New Roman" panose="02020603050405020304" pitchFamily="18"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3.xml><?xml version="1.0" encoding="utf-8"?>
<a:theme xmlns:a="http://schemas.openxmlformats.org/drawingml/2006/main" name="1_RedTheme_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Theme_PPTX" id="{F43E6FB1-23EE-48C8-B9D9-EDCB1276959C}" vid="{F9AA2A43-501F-446C-9578-B79408D46BC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Pages>0</Pages>
  <Words>2277</Words>
  <Characters>0</Characters>
  <Application>Microsoft Office PowerPoint</Application>
  <PresentationFormat>On-screen Show (4:3)</PresentationFormat>
  <Lines>0</Lines>
  <Paragraphs>473</Paragraphs>
  <Slides>65</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65</vt:i4>
      </vt:variant>
    </vt:vector>
  </HeadingPairs>
  <TitlesOfParts>
    <vt:vector size="76" baseType="lpstr">
      <vt:lpstr>Times New Roman</vt:lpstr>
      <vt:lpstr>ヒラギノ明朝 ProN W3</vt:lpstr>
      <vt:lpstr>Arial</vt:lpstr>
      <vt:lpstr>ヒラギノ角ゴ ProN W3</vt:lpstr>
      <vt:lpstr>Times New Roman Bold</vt:lpstr>
      <vt:lpstr>Arial Bold</vt:lpstr>
      <vt:lpstr>ヒラギノ角ゴ ProN W6</vt:lpstr>
      <vt:lpstr>Wingdings</vt:lpstr>
      <vt:lpstr>Dads Tie</vt:lpstr>
      <vt:lpstr>RedTheme_PPTX</vt:lpstr>
      <vt:lpstr>1_RedTheme_PPTX</vt:lpstr>
      <vt:lpstr>PowerPoint Presentation</vt:lpstr>
      <vt:lpstr>HISTORY OF MICROBIOLOGY</vt:lpstr>
      <vt:lpstr>HISTORY CONT.</vt:lpstr>
      <vt:lpstr>Redi’s Experiment</vt:lpstr>
      <vt:lpstr>Louis Pasteur</vt:lpstr>
      <vt:lpstr>Louis Pasteur</vt:lpstr>
      <vt:lpstr>VACCINES</vt:lpstr>
      <vt:lpstr>VACCINE ATTENUATION: </vt:lpstr>
      <vt:lpstr>JOSEPH LISTER</vt:lpstr>
      <vt:lpstr>ROBERT KOCH</vt:lpstr>
      <vt:lpstr>Koch’s Postulates</vt:lpstr>
      <vt:lpstr>Koch’s Postulates</vt:lpstr>
      <vt:lpstr>CHRISTIAN GRAM</vt:lpstr>
      <vt:lpstr>CLASSIFICATION</vt:lpstr>
      <vt:lpstr>CLASSIFICATION CRITERIA OF MICROORGANISMS IN THE MICROBIOLOGY LAB. </vt:lpstr>
      <vt:lpstr>KINGDOM (PROKARYOTES)</vt:lpstr>
      <vt:lpstr>PROKARYOTES CONT’D</vt:lpstr>
      <vt:lpstr>BACTERIAL STRUCTURE</vt:lpstr>
      <vt:lpstr>BACTERIAL STRUCTURE </vt:lpstr>
      <vt:lpstr>BACTERIAL SURFACE STRUCTURES</vt:lpstr>
      <vt:lpstr>BACTERIAL SURFACE STRUCTURES CONT’D</vt:lpstr>
      <vt:lpstr>BACTERIAL SURFACE STRUCTURE </vt:lpstr>
      <vt:lpstr>BACTERIAL STRUCTURE</vt:lpstr>
      <vt:lpstr>Microscopic Morphology</vt:lpstr>
      <vt:lpstr>Microscopic Morphology</vt:lpstr>
      <vt:lpstr>Roles of Microbes in the Biosphere </vt:lpstr>
      <vt:lpstr>Role of Enzymes</vt:lpstr>
      <vt:lpstr>Role of Enzymes</vt:lpstr>
      <vt:lpstr>Physical Growth Requirements</vt:lpstr>
      <vt:lpstr>Physical Growth Requirements</vt:lpstr>
      <vt:lpstr>Physical Growth Requirements</vt:lpstr>
      <vt:lpstr>Nutrient Requirements</vt:lpstr>
      <vt:lpstr>Stains</vt:lpstr>
      <vt:lpstr>Stains</vt:lpstr>
      <vt:lpstr>Special Stains</vt:lpstr>
      <vt:lpstr>Special Stains</vt:lpstr>
      <vt:lpstr>Special Stains</vt:lpstr>
      <vt:lpstr>Special Stains</vt:lpstr>
      <vt:lpstr>Fluorescent Stains</vt:lpstr>
      <vt:lpstr>Fungi and Parasite Stains</vt:lpstr>
      <vt:lpstr>Agar Ingredients</vt:lpstr>
      <vt:lpstr>Agar Ingredients</vt:lpstr>
      <vt:lpstr>Types of Media</vt:lpstr>
      <vt:lpstr>Types of Media</vt:lpstr>
      <vt:lpstr>Other Types of Media</vt:lpstr>
      <vt:lpstr>TYPES OF MEDIA RECAP</vt:lpstr>
      <vt:lpstr>Reproduction and Growth</vt:lpstr>
      <vt:lpstr>Reproduction and Growth</vt:lpstr>
      <vt:lpstr>Reproduction and Growth</vt:lpstr>
      <vt:lpstr>How to Identify Bacteria</vt:lpstr>
      <vt:lpstr>How to Identify Bacteria</vt:lpstr>
      <vt:lpstr>Physical Control of Bacteria: Sterilization</vt:lpstr>
      <vt:lpstr>STERILIZATION- TIMED TO KILL SPORES</vt:lpstr>
      <vt:lpstr>STERILIZATION CONT.</vt:lpstr>
      <vt:lpstr>STERILIZATION CONT.</vt:lpstr>
      <vt:lpstr>Physical Control of Bacteria</vt:lpstr>
      <vt:lpstr>Physical Control of Bacteria</vt:lpstr>
      <vt:lpstr>Physical Control of Bacteria</vt:lpstr>
      <vt:lpstr>Chemical Control of Bacteria</vt:lpstr>
      <vt:lpstr>Chemical Control of Bacteria</vt:lpstr>
      <vt:lpstr>Chemical Control of Bacteria</vt:lpstr>
      <vt:lpstr>Chemical Control of Bacteria</vt:lpstr>
      <vt:lpstr>Specifications of an Ideal Disinfectant</vt:lpstr>
      <vt:lpstr>Factors Influencing Antimicrobial Action</vt:lpstr>
      <vt:lpstr>Mode of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 Introduction to Microbiology</dc:title>
  <dc:subject/>
  <dc:creator>Tyler Thomas</dc:creator>
  <cp:keywords/>
  <dc:description/>
  <cp:lastModifiedBy>Tyler Thomas</cp:lastModifiedBy>
  <cp:revision>15</cp:revision>
  <dcterms:modified xsi:type="dcterms:W3CDTF">2024-03-27T17:35:35Z</dcterms:modified>
</cp:coreProperties>
</file>