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2" r:id="rId2"/>
    <p:sldMasterId id="2147483687" r:id="rId3"/>
  </p:sldMasterIdLst>
  <p:notesMasterIdLst>
    <p:notesMasterId r:id="rId52"/>
  </p:notesMasterIdLst>
  <p:sldIdLst>
    <p:sldId id="321" r:id="rId4"/>
    <p:sldId id="257" r:id="rId5"/>
    <p:sldId id="258" r:id="rId6"/>
    <p:sldId id="259" r:id="rId7"/>
    <p:sldId id="260" r:id="rId8"/>
    <p:sldId id="26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6" r:id="rId25"/>
    <p:sldId id="339" r:id="rId26"/>
    <p:sldId id="340" r:id="rId27"/>
    <p:sldId id="338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8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3E00DEF-4B0D-46A6-86D2-3860CDD14BD8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7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1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5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9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3E00DEF-4B0D-46A6-86D2-3860CDD14BD8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93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26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03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99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39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4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40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85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43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3E00DEF-4B0D-46A6-86D2-3860CDD14BD8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95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72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4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02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97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80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6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34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68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50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814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88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48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5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6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601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5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080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33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346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138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384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681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42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62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5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8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3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A66C85-F76C-49A6-9D9E-AFD11E925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412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645677-5074-43CD-AAC3-368354FC2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6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76200"/>
            <a:ext cx="19431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76200"/>
            <a:ext cx="5676900" cy="6781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42963E-4EAD-4473-8479-8F4F071B2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3381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A7CB-0CCA-40BF-874D-A4EA91953FC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6451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C9522-741B-492D-AD9C-ADC0D18E14E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1006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BFB75-4190-4318-8ABA-198B4001950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7707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54936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4C279-80A3-490F-AA5B-92F6F8CADB4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061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113519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819140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193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F04CC6-F60C-4D39-A5FA-8ED937BD8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7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3870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807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3331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0065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505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912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D628-BE52-4889-9771-C34955F2CD02}" type="datetime10">
              <a:rPr lang="en-US"/>
              <a:pPr>
                <a:defRPr/>
              </a:pPr>
              <a:t>09:42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02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A7CB-0CCA-40BF-874D-A4EA91953FC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42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C9522-741B-492D-AD9C-ADC0D18E14E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50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BFB75-4190-4318-8ABA-198B4001950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984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ECE326-A166-4289-A7A6-31F288897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54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4C279-80A3-490F-AA5B-92F6F8CADB4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5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0370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279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37348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18260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45044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37773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69148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7953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912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D628-BE52-4889-9771-C34955F2CD02}" type="datetime10">
              <a:rPr lang="en-US" smtClean="0"/>
              <a:pPr>
                <a:defRPr/>
              </a:pPr>
              <a:t>09:42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7632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97176-5C3E-4FA1-9722-E64B702DB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87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9A10B8-4E8A-4F12-BAFC-C5EEDD2F2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3900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E17680-BB59-4278-9A30-98C1336DB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5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AC44ED-C5CA-4115-AFBD-DF051AEAD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11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3F4A6-C602-44A4-99ED-A82B0A6E6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9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BEFE92-D9A9-451B-83BF-55D4E941E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070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057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A978CDC9-35AB-45E4-A948-5410589202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4400" kern="1200">
          <a:solidFill>
            <a:srgbClr val="003366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2pPr>
      <a:lvl3pPr marL="396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3pPr>
      <a:lvl4pPr marL="396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4pPr>
      <a:lvl5pPr marL="396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465888"/>
            <a:ext cx="577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57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465888"/>
            <a:ext cx="577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78CDC9-35AB-45E4-A948-54105892023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3282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533400" y="32766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Collection, Transport, and Processing of Specimens</a:t>
            </a:r>
            <a:endParaRPr lang="en-US" altLang="en-US" sz="24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685800" y="23622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</a:t>
            </a:r>
            <a:r>
              <a:rPr lang="en-US" altLang="en-US" sz="24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&amp; Diagnostic Microbiology</a:t>
            </a:r>
            <a:endParaRPr lang="en-US" altLang="en-US" sz="24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Transportation (cont.)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Anaerobic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500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500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Viral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500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5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500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Chlamydia culture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5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99056"/>
            <a:ext cx="2022801" cy="2022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528223"/>
            <a:ext cx="3333750" cy="1782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534" y="4555436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6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Refrigeration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Refrigerate specimens at 2°-8°C if there is a delay in specimen processing.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Urine in a sterile container without preservative is stable at refrigeration for only 24 hours.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Never REFRIGERATE—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Cerebral Spinal Fluid (CSF);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Blood Cultures,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Genital Cultures; 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Eye Cultures.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5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6350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Collection of Specimens in General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Prior to giving the patient antibiotic treatment.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Use techniques to avid contamination (i.e., aseptic technique and cleaning the area with the appropriate disinfectant with iodine before aspiration of the specimen).</a:t>
            </a: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Collect at the right stage of disease (i.e., blood culture in the event of pyrexia).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Submit sufficient quantity and quality of specimen.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Ensure prompt delivery.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416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Collection of Specimens in General (cont.)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Specimen collected must have sufficient data and identifiers—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Patient name;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Physician’s name;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Collection time;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Identifying number (e.g. SSN, MRN, FIN, or </a:t>
            </a:r>
            <a:r>
              <a:rPr lang="en-US" altLang="en-US" sz="2100" dirty="0" err="1" smtClean="0"/>
              <a:t>DoB</a:t>
            </a:r>
            <a:r>
              <a:rPr lang="en-US" altLang="en-US" sz="21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Helpful but not requires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Diagnosis of animal bites and stings (may grow </a:t>
            </a:r>
            <a:r>
              <a:rPr lang="en-US" altLang="en-US" sz="2100" i="1" dirty="0" smtClean="0"/>
              <a:t>Pasteurella </a:t>
            </a:r>
            <a:r>
              <a:rPr lang="en-US" altLang="en-US" sz="2100" i="1" dirty="0" err="1" smtClean="0"/>
              <a:t>multocida</a:t>
            </a:r>
            <a:endParaRPr lang="en-US" altLang="en-US" sz="2100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Suspected agent – ex. </a:t>
            </a:r>
            <a:r>
              <a:rPr lang="en-US" altLang="en-US" sz="2100" i="1" dirty="0" smtClean="0"/>
              <a:t>Legionella spp.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700" i="1" dirty="0" smtClean="0"/>
              <a:t>May require special culture media and/or special handling precautions.</a:t>
            </a:r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313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685800" y="16764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Collection, Transport, and Processing of Specimens</a:t>
            </a:r>
            <a:endParaRPr lang="en-US" altLang="en-US" sz="24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685800" y="30480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Specific Sources</a:t>
            </a:r>
            <a:endParaRPr lang="en-US" altLang="en-US" sz="24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05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Blood Cultures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Bacterial endocarditis – infection of the inner lining of the heart and its valves.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Septicemia – patient exhibiting toxicity due to bacteria present in the bloodstream and/or toxic microbial byproducts.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Bacteremia – VIABLE bacteria present within the bloodstream.</a:t>
            </a:r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1975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Blood Cultures (cont.)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21709" y="1405068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Time appropriately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Endocarditis – draw 3-4 cultures in a 24 hr. period.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Septicemia – while symptomatic.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700" dirty="0" smtClean="0"/>
              <a:t>These cultures can be no growth for bacteria.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Bacteremia – draw prior to spike in temperature (pyrexia).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Draw aseptically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Alcohol wash;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2% iodine or iodophor;</a:t>
            </a:r>
            <a:endParaRPr lang="en-US" altLang="en-US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Venipuncture;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De-germ (clean site with alcohol or other appropriate aseptic solution).</a:t>
            </a:r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571283"/>
            <a:ext cx="2990850" cy="15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9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Blood Cultures (cont.)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21709" y="1405068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10% v/v draw – Blood volume to media volume.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Sodium </a:t>
            </a:r>
            <a:r>
              <a:rPr lang="en-US" altLang="en-US" sz="2500" dirty="0" err="1" smtClean="0"/>
              <a:t>Polyanethole</a:t>
            </a:r>
            <a:r>
              <a:rPr lang="en-US" altLang="en-US" sz="2500" dirty="0" smtClean="0"/>
              <a:t> Sulfonate (SPS)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700" dirty="0" smtClean="0"/>
              <a:t>Acts as an anti-coagulant, anti-phagocytic agent, and anti-antibiotic agent.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700" dirty="0" smtClean="0"/>
              <a:t>With this preservative, under filling the culture tube can result in false negative results; conversely, over filling can result in false positives.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100" dirty="0" smtClean="0"/>
              <a:t>Media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700" dirty="0" smtClean="0"/>
              <a:t>Formulated to grow all expected organisms;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700" dirty="0" smtClean="0"/>
              <a:t>Needs CO2- environment (5%+ is ideal) for aerobic cultures.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700" dirty="0" smtClean="0"/>
              <a:t>May use anaerobic media and atmosphere.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700" dirty="0" smtClean="0"/>
              <a:t>0.025% SPS additive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700" dirty="0" smtClean="0"/>
              <a:t>Certain resins may be used – in any case where antibiotics need to be sequestered/chelated from the patient’s blood.</a:t>
            </a:r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83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Blood Cultures (Conventiona</a:t>
            </a:r>
            <a:r>
              <a:rPr lang="en-US" altLang="en-US" dirty="0"/>
              <a:t>l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21709" y="1405068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Conventional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Gram stain all visible positives (based upon what you can visibly see).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Blind smear negatives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Blind subculture negatives (when unsure on whether sample is positive or negative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Gram stain smear of all visually positive bottles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Turbidity of media (cloudy);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Stalactite/stalagmite (top down/bottom up growth in culture media);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Puff balls;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Hemolytic;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Growth on top of settled layer(s) of RBCs;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Observation of gas production.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/>
              <a:t>Blind smear all negative cultures at 18-24 hrs.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200" dirty="0"/>
              <a:t>Methylene Blue; Acridine Orange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/>
              <a:t>Blind subculture all negative bottles at 16, 18, and 48 hrs. – some bacterial species are difficult to detect by smear.</a:t>
            </a:r>
          </a:p>
          <a:p>
            <a:pPr marL="39688" indent="0">
              <a:buNone/>
            </a:pPr>
            <a:endParaRPr lang="en-US" altLang="en-US" sz="20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609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189162" y="153950"/>
            <a:ext cx="7772400" cy="1328868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Blood Cultures (Non-conventional)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21709" y="1405068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Usually smear increasing CO2- levels are due to bacterial respiration.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Continual sampling of bottles replaces smears and subcultures – via automation.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Incubate bottles at 35°C.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Can program the testing protocol – usually 5 days.</a:t>
            </a:r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1364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9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4116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4097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9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0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117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dirty="0" smtClean="0"/>
              <a:t>Introduction</a:t>
            </a:r>
            <a:endParaRPr lang="en-US" altLang="en-US" dirty="0"/>
          </a:p>
        </p:txBody>
      </p:sp>
      <p:sp>
        <p:nvSpPr>
          <p:cNvPr id="4121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Chief function of the clinical laboratory is to help the physician diagnose infectious disease as rapidly, accurately, and precisely as possible.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Nursing responsible for collection and transportation of laboratory specimens.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Lab responsible for processing specimens, analyzing, and educating the public on infectiology.</a:t>
            </a:r>
          </a:p>
          <a:p>
            <a:pPr marL="39688" indent="0">
              <a:buNone/>
            </a:pP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189162" y="153950"/>
            <a:ext cx="7772400" cy="1328868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Blood Cultures (Non-conventional) </a:t>
            </a:r>
            <a:r>
              <a:rPr lang="en-US" altLang="en-US" dirty="0" err="1" smtClean="0"/>
              <a:t>BacTec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21709" y="1405068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err="1" smtClean="0"/>
              <a:t>BacTec</a:t>
            </a:r>
            <a:r>
              <a:rPr lang="en-US" altLang="en-US" sz="3000" dirty="0" smtClean="0"/>
              <a:t> high volume with or without resin – 8-10 cm3/or mL draw.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Increases bacterial recovery by 30%.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Measures CO2- using fluorescent technology.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Other </a:t>
            </a:r>
            <a:r>
              <a:rPr lang="en-US" altLang="en-US" sz="3000" dirty="0" err="1" smtClean="0"/>
              <a:t>BacTec</a:t>
            </a:r>
            <a:r>
              <a:rPr lang="en-US" altLang="en-US" sz="3000" dirty="0" smtClean="0"/>
              <a:t> Media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 smtClean="0"/>
              <a:t>Lytic (anaerobic) – 5 cm3/or mL draw.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 smtClean="0"/>
              <a:t>Fungal/Acid Fast Bacilli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 err="1" smtClean="0"/>
              <a:t>Peds</a:t>
            </a:r>
            <a:r>
              <a:rPr lang="en-US" altLang="en-US" sz="2600" dirty="0" smtClean="0"/>
              <a:t> – 0.5-3 cm3/or mL</a:t>
            </a:r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4679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189162" y="153950"/>
            <a:ext cx="7772400" cy="1328868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Blood Cultures (Non-conventional) </a:t>
            </a:r>
            <a:r>
              <a:rPr lang="en-US" altLang="en-US" dirty="0" err="1" smtClean="0"/>
              <a:t>BacT</a:t>
            </a:r>
            <a:r>
              <a:rPr lang="en-US" altLang="en-US" dirty="0" smtClean="0"/>
              <a:t>/Alert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99873" y="2120637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err="1" smtClean="0"/>
              <a:t>BacT</a:t>
            </a:r>
            <a:r>
              <a:rPr lang="en-US" altLang="en-US" sz="3000" dirty="0" smtClean="0"/>
              <a:t>/Alert – Automated Blood Culture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CO2- diffused through a membrane;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H2 ions made change an indicator.</a:t>
            </a:r>
            <a:endParaRPr lang="en-US" altLang="en-US" sz="26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9768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419752" y="247739"/>
            <a:ext cx="7315200" cy="1512660"/>
          </a:xfrm>
          <a:ln/>
        </p:spPr>
        <p:txBody>
          <a:bodyPr rIns="132080"/>
          <a:lstStyle/>
          <a:p>
            <a:pPr algn="ctr"/>
            <a:r>
              <a:rPr lang="en-US" altLang="en-US" sz="3600" dirty="0" smtClean="0"/>
              <a:t>Blood Cultures (Non-conventional) Non-Conventional Isolator</a:t>
            </a:r>
            <a:endParaRPr lang="en-US" altLang="en-US" sz="36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357309" y="1882936"/>
            <a:ext cx="6324600" cy="353474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Lysis of RBCs and WBCs;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Centrifuge to pellet bacteria or fungus.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Inoculate media with pellet.</a:t>
            </a:r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545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468540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Blood Cultures (Non-conventional) Non-Conventional Isolator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21709" y="1405068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Common Contaminants – Diptheroids, Proprionebacterium</a:t>
            </a:r>
            <a:r>
              <a:rPr lang="en-US" altLang="en-US" sz="2400" i="1" dirty="0"/>
              <a:t> </a:t>
            </a:r>
            <a:r>
              <a:rPr lang="en-US" altLang="en-US" sz="2400" i="1" dirty="0" smtClean="0"/>
              <a:t>(Cutibacterium acnes</a:t>
            </a:r>
            <a:r>
              <a:rPr lang="en-US" altLang="en-US" sz="2400" dirty="0" smtClean="0"/>
              <a:t>, coagulase negative Staph (present on the skin);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Questionable contaminants – coagulase negative staph or Viridans streptococci (one bottle).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Significant – enteric gram negative rods, </a:t>
            </a:r>
            <a:r>
              <a:rPr lang="en-US" altLang="en-US" sz="2400" i="1" dirty="0" smtClean="0"/>
              <a:t>S. aureus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S. pneumonia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P. aeruginosa</a:t>
            </a:r>
            <a:r>
              <a:rPr lang="en-US" altLang="en-US" sz="2400" dirty="0" smtClean="0"/>
              <a:t>, Enterococcus spp. and </a:t>
            </a:r>
            <a:r>
              <a:rPr lang="en-US" altLang="en-US" sz="2400" dirty="0" err="1" smtClean="0"/>
              <a:t>coag</a:t>
            </a:r>
            <a:r>
              <a:rPr lang="en-US" altLang="en-US" sz="2400" dirty="0" smtClean="0"/>
              <a:t> negative staph.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Polymicrobial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– more than 1 organism present.</a:t>
            </a:r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5047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685800" y="16764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Collection, Transport, and Processing of Specimens</a:t>
            </a:r>
            <a:endParaRPr lang="en-US" altLang="en-US" sz="24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685800" y="30480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Other Specimen Types – Head-to-Toe</a:t>
            </a:r>
            <a:endParaRPr lang="en-US" altLang="en-US" sz="24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78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468540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Respiratory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21709" y="1405068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Throat culture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Culture swab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Performed directly at bedside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GP A Strep (GAS)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Diphtheria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dirty="0" smtClean="0"/>
              <a:t>Nasopharyngeal swab (NP Swab)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Carrier state of </a:t>
            </a:r>
            <a:r>
              <a:rPr lang="en-US" altLang="en-US" sz="2200" i="1" dirty="0" smtClean="0"/>
              <a:t>N. </a:t>
            </a:r>
            <a:r>
              <a:rPr lang="en-US" altLang="en-US" sz="2200" i="1" dirty="0" err="1" smtClean="0"/>
              <a:t>meningitidis</a:t>
            </a:r>
            <a:r>
              <a:rPr lang="en-US" altLang="en-US" sz="2200" i="1" dirty="0"/>
              <a:t> </a:t>
            </a:r>
            <a:r>
              <a:rPr lang="en-US" altLang="en-US" sz="2200" dirty="0" smtClean="0"/>
              <a:t>and GAS;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Whooping cough (</a:t>
            </a:r>
            <a:r>
              <a:rPr lang="en-US" altLang="en-US" sz="2200" i="1" dirty="0" err="1" smtClean="0"/>
              <a:t>Bordetella</a:t>
            </a:r>
            <a:r>
              <a:rPr lang="en-US" altLang="en-US" sz="2200" i="1" dirty="0" smtClean="0"/>
              <a:t> pertussis)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Some respiratory viruses (SARS-CoV-1/-2, RSV A&amp;B, and Flu A&amp;B).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2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678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3950"/>
            <a:ext cx="5103163" cy="65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468540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Respiratory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21709" y="1405068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Nasal Swab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Rotate swab inside the anterior nares;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Can be indicative of infection elsewhere in the body;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Primarily for detection of </a:t>
            </a:r>
            <a:r>
              <a:rPr lang="en-US" altLang="en-US" sz="1800" i="1" dirty="0" smtClean="0"/>
              <a:t>Methicillin-resistant S. aureus </a:t>
            </a:r>
            <a:r>
              <a:rPr lang="en-US" altLang="en-US" sz="1800" dirty="0" smtClean="0"/>
              <a:t>(MRSA).</a:t>
            </a:r>
            <a:endParaRPr lang="en-US" alt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Eye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Conjunctivitis (pink eye) – collect pus and secretions on swab;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Corneal scrapings – usage of a 10 blade after anesthetic administered.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Media inoculated directly;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Smears made for Gram and Giemsa stains;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Also screened for fungal pathogens, Chlamydia, and Trachomatis.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Aqueous/Vitreous Humor – aspirated from the eye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Proprionebacterium (</a:t>
            </a:r>
            <a:r>
              <a:rPr lang="en-US" altLang="en-US" sz="1600" i="1" dirty="0" smtClean="0"/>
              <a:t>Cutibacterium acnes</a:t>
            </a:r>
            <a:r>
              <a:rPr lang="en-US" altLang="en-US" sz="1600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600" i="1" dirty="0" smtClean="0"/>
              <a:t>Bacillus spp. </a:t>
            </a:r>
            <a:r>
              <a:rPr lang="en-US" altLang="en-US" sz="1600" dirty="0" smtClean="0"/>
              <a:t>post-trauma.</a:t>
            </a:r>
            <a:endParaRPr lang="en-US" altLang="en-US" sz="16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3214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468540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Respiratory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21709" y="1405068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Bronchial Alveolar Lavage (BAL) – Bronchial Wash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When sputum cultures are negative for fungus and AFB or to rule out parasitic infections and cancer.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Propensity to be contaminated by normal oral flora.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Transtracheal aspirate – only respiratory specimens for anaerobes.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Local anesthetic – insert catheter through a needle kept in place.</a:t>
            </a:r>
            <a:endParaRPr lang="en-US" altLang="en-US" sz="28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1312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468540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Respiratory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21709" y="1405068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/>
              <a:t>Sputum (Expectorant)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Expectorated (coughed up);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Deep coughing, early morning collection is best, avoid saliva—reject for culture.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Can be induced;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Nebulized saline solution acts as an irritant to the mucosa;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Use of positive pressure respirator.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Quality assessed.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Based on the number of squamous cell epithelia;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≥10 squamous epithelial cells/</a:t>
            </a:r>
            <a:r>
              <a:rPr lang="en-US" altLang="en-US" sz="2000" dirty="0" err="1" smtClean="0"/>
              <a:t>lpf</a:t>
            </a:r>
            <a:r>
              <a:rPr lang="en-US" altLang="en-US" sz="2000" dirty="0" smtClean="0"/>
              <a:t> is indicative of saliva, not expectorant.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908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716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8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dirty="0" smtClean="0"/>
              <a:t>Transportation</a:t>
            </a:r>
            <a:endParaRPr lang="en-US" altLang="en-US" dirty="0"/>
          </a:p>
        </p:txBody>
      </p:sp>
      <p:sp>
        <p:nvSpPr>
          <p:cNvPr id="7193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Ensure no delay in processing and analysis;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Ensure culture will still reflect the current infectious process in the patient (snapshot of disease state)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Transport media is used for myriad clinical specimen collection</a:t>
            </a:r>
            <a:r>
              <a:rPr lang="en-US" altLang="en-US" dirty="0"/>
              <a:t>.</a:t>
            </a: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215224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Urine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19146" y="1127092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Urinary Tract Infection (UTI) – involves the urethra and kidney(s).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E. coli – number 1 isolate.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Importance of routine testing for pregnant women – asymptomatic presentation.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Clean-Catch &amp; Mid-Stream Void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Cleanse urethra with soap;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Instruct patient to urinate;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Collect in sterile cup midway through urination (clean-catch);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Avoid bacteria colonizing the urethra.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Cystoscopy – examination of the bladder and kidneys.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Suprapubic tap – needle directly into bladder.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330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215224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Urine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19146" y="1127092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Colony counts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Performed using a calibrated (.001) 1/1000 mL [1</a:t>
            </a:r>
            <a:r>
              <a:rPr lang="en-US" altLang="en-US" sz="2000" dirty="0" smtClean="0">
                <a:sym typeface="Symbol" panose="05050102010706020507" pitchFamily="18" charset="2"/>
              </a:rPr>
              <a:t>L] </a:t>
            </a:r>
            <a:r>
              <a:rPr lang="en-US" altLang="en-US" sz="2000" dirty="0" smtClean="0"/>
              <a:t>inoculation loop.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Count number of colonies x 1000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Kidney urine – use a .01 1/100 mL [10</a:t>
            </a:r>
            <a:r>
              <a:rPr lang="en-US" altLang="en-US" sz="2000" dirty="0" smtClean="0">
                <a:sym typeface="Symbol" panose="05050102010706020507" pitchFamily="18" charset="2"/>
              </a:rPr>
              <a:t>L] inoculation loop.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Colony count significance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≥100,000 CFUs/mL – universally considered positive for UTI.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10-50,000 CFUs/mL – consider symptomatology and results from urinalysis.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100 CFUs/mL – acute urethral syndrome (AUS) in sexually active females. </a:t>
            </a:r>
            <a:r>
              <a:rPr lang="en-US" altLang="en-US" sz="2000" dirty="0"/>
              <a:t>In males--urethritis, including nongonococcal </a:t>
            </a:r>
            <a:r>
              <a:rPr lang="en-US" altLang="en-US" sz="2000" dirty="0" smtClean="0"/>
              <a:t>urethritis.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820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215224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Urine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19146" y="1127092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Rapid testing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Gram stain – 1 organism /oil field indicate colony count ~&gt;104 CFUs/mL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Performed on un-centrifuged urine (why?) Bacteria of interest will pelletize/coalesce at bottom of the tube. Some studies suggest this has little to no affect on the sensitivity regarding pathogenic analysis.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Not performed often.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Nitrite/Leukocyte Esterase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≥10 WBCs/HPF from U/A.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1200" dirty="0"/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1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0200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215224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Urine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19146" y="1127092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Clean Catch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Good for 2 hours if not refrigerated.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Good for 24 hours when refrigerated.</a:t>
            </a:r>
          </a:p>
          <a:p>
            <a:pPr marL="446088" lvl="1" indent="0">
              <a:buNone/>
            </a:pPr>
            <a:endParaRPr lang="en-US" altLang="en-US" sz="1600" dirty="0"/>
          </a:p>
          <a:p>
            <a:pPr marL="446088" lvl="1" indent="0">
              <a:buNone/>
            </a:pPr>
            <a:endParaRPr lang="en-US" alt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Preservative – Boric Acid/Sodium </a:t>
            </a:r>
            <a:r>
              <a:rPr lang="en-US" altLang="en-US" sz="2000" dirty="0" err="1" smtClean="0"/>
              <a:t>Formate</a:t>
            </a:r>
            <a:r>
              <a:rPr lang="en-US" altLang="en-US" sz="2000" dirty="0" smtClean="0"/>
              <a:t>/Sodium Borate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Good at room temperature for 24 hours.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000" dirty="0" smtClean="0"/>
          </a:p>
          <a:p>
            <a:pPr marL="903288" lvl="2" indent="0">
              <a:buNone/>
            </a:pPr>
            <a:endParaRPr lang="en-US" altLang="en-US" sz="1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967074"/>
            <a:ext cx="2419350" cy="2129028"/>
          </a:xfrm>
          <a:prstGeom prst="rect">
            <a:avLst/>
          </a:prstGeom>
        </p:spPr>
      </p:pic>
      <p:pic>
        <p:nvPicPr>
          <p:cNvPr id="1026" name="Picture 2" descr="BD Vacutainer® Urinalysis Tube Round Bottom Boric Acid / Sodium Formate /  Sodium Borate Preservative Addi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36878"/>
            <a:ext cx="2598275" cy="259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18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215224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Urine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19146" y="1127092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Clean Catch</a:t>
            </a:r>
          </a:p>
          <a:p>
            <a:pPr marL="39688" indent="0">
              <a:buNone/>
            </a:pPr>
            <a:endParaRPr lang="en-US" altLang="en-US" sz="2000" dirty="0" smtClean="0"/>
          </a:p>
          <a:p>
            <a:pPr marL="903288" lvl="2" indent="0">
              <a:buNone/>
            </a:pPr>
            <a:endParaRPr lang="en-US" altLang="en-US" sz="1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07" y="1045412"/>
            <a:ext cx="2606383" cy="362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169" y="4867355"/>
            <a:ext cx="4533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1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215224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Feces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19146" y="1127092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Cup (stool goes directly into)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Rectal swab;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Transport Media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0.33M Phosphate buffer with equal volume of glycerol (referred to as Cary-Blair Media)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1200" dirty="0"/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1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9591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215224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Genital Specimens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35050" y="841971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Neisseria </a:t>
            </a:r>
            <a:r>
              <a:rPr lang="en-US" altLang="en-US" sz="2400" i="1" dirty="0" err="1" smtClean="0"/>
              <a:t>gonorrhoeae</a:t>
            </a:r>
            <a:endParaRPr lang="en-US" altLang="en-US" sz="2400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400" dirty="0" smtClean="0"/>
              <a:t>Martin-Lewis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400" dirty="0" err="1" smtClean="0"/>
              <a:t>Transglow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Jembec</a:t>
            </a:r>
            <a:endParaRPr lang="en-US" alt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400" dirty="0" smtClean="0"/>
              <a:t>Also rectal, throat, urine, eye, and synovial fluid from joints.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Chlamydia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400" dirty="0" smtClean="0"/>
              <a:t>Need cellular scrapings;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400" dirty="0" err="1" smtClean="0"/>
              <a:t>Genprobe</a:t>
            </a:r>
            <a:r>
              <a:rPr lang="en-US" altLang="en-US" sz="1400" dirty="0" smtClean="0"/>
              <a:t>, PCR, </a:t>
            </a:r>
            <a:r>
              <a:rPr lang="en-US" altLang="en-US" sz="1400" dirty="0" err="1" smtClean="0"/>
              <a:t>ChlamydiaZYME</a:t>
            </a:r>
            <a:r>
              <a:rPr lang="en-US" altLang="en-US" sz="1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Group B Strep (GBS)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400" dirty="0" smtClean="0"/>
              <a:t>Lim broth.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Herpes Simplex Virus (HSV-1/-2)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400" dirty="0" smtClean="0"/>
              <a:t>Viral or universal transport medium (VTM/UTM).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Trichomonas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400" dirty="0" smtClean="0"/>
              <a:t>Wet prep and microscopic analysis.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Syphilis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Dark field – inverted light source—white appears on black background (field).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1200" dirty="0"/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1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757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3999" y="37408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Gonorrhea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090613" y="577430"/>
            <a:ext cx="7772400" cy="4876800"/>
          </a:xfrm>
          <a:ln/>
        </p:spPr>
        <p:txBody>
          <a:bodyPr rIns="132080"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Transglow</a:t>
            </a: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Jembec</a:t>
            </a:r>
            <a:r>
              <a:rPr lang="en-US" altLang="en-US" sz="2400" dirty="0" smtClean="0"/>
              <a:t> Plate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Amplicor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Genprobe</a:t>
            </a:r>
            <a:r>
              <a:rPr lang="en-US" altLang="en-US" sz="2400" dirty="0" smtClean="0"/>
              <a:t>, PCR.</a:t>
            </a:r>
            <a:endParaRPr lang="en-US" altLang="en-US" sz="1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1200" dirty="0"/>
          </a:p>
          <a:p>
            <a:pPr marL="446088" lvl="1" indent="0">
              <a:buNone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686" y="1006579"/>
            <a:ext cx="2232645" cy="1672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251579"/>
            <a:ext cx="2638425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5650333"/>
            <a:ext cx="1429998" cy="9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942" y="253631"/>
            <a:ext cx="2590800" cy="2878088"/>
          </a:xfrm>
          <a:prstGeom prst="rect">
            <a:avLst/>
          </a:prstGeom>
        </p:spPr>
      </p:pic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215224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CSF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19919" y="1110198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CSF Lumbar Puncture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Process STAT</a:t>
            </a:r>
          </a:p>
          <a:p>
            <a:pPr marL="39688" indent="0">
              <a:buNone/>
            </a:pP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Centrifuge or cytospin for smears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Typically 1-4 tubes are collected.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400" dirty="0" smtClean="0"/>
              <a:t>2 for Hematologic analysis;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400" dirty="0" smtClean="0"/>
              <a:t>1 for Chemistry analysis;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400" dirty="0" smtClean="0"/>
              <a:t>1 for Microbiological analysis.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Presence of neutrophils (PMNs) and macrophages are indicative of bacterial infection. Leukocytes are typically indicative of viral infection.</a:t>
            </a: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6695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215224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Other Spec Cont.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81472" y="1319699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Sterile body fluids;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Wounds, abscesses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Culture swab (Amies media)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Anaerobes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Syringe, anaerobic transport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Anatomical, </a:t>
            </a:r>
            <a:r>
              <a:rPr lang="en-US" altLang="en-US" sz="2400" dirty="0"/>
              <a:t>S</a:t>
            </a:r>
            <a:r>
              <a:rPr lang="en-US" altLang="en-US" sz="2400" dirty="0" smtClean="0"/>
              <a:t>urgical pathology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Cannot be recollected (CSF and/or resected tissues).</a:t>
            </a:r>
            <a:endParaRPr lang="en-US" altLang="en-US" sz="20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21740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9236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9217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18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19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0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1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2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34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35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237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Function of Transport Media</a:t>
            </a:r>
            <a:endParaRPr lang="en-US" altLang="en-US" dirty="0"/>
          </a:p>
        </p:txBody>
      </p:sp>
      <p:sp>
        <p:nvSpPr>
          <p:cNvPr id="9241" name="Rectangle 25"/>
          <p:cNvSpPr>
            <a:spLocks noGrp="1" noChangeArrowheads="1"/>
          </p:cNvSpPr>
          <p:nvPr>
            <p:ph idx="1"/>
          </p:nvPr>
        </p:nvSpPr>
        <p:spPr>
          <a:xfrm>
            <a:off x="1173163" y="1760851"/>
            <a:ext cx="7772400" cy="4876800"/>
          </a:xfrm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Inhibits enzymes and biochemical pathways (during the log growth phase)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Prevents the oxidation (loss of electrons)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Maintains pH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Retains moisture—dry environments do not lend themselves to successful culture.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215224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sz="3200" dirty="0" smtClean="0"/>
              <a:t>Specimen Processing</a:t>
            </a:r>
            <a:endParaRPr lang="en-US" altLang="en-US" sz="3200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81472" y="1319699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Safety – universal (standard) precautions [i.e., assume all Biospecimens are hazardous and potentially infectious].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Centrifugation;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Sharps;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Electrical leakage checks;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Lifting – back injuries;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Spills, splashes, and aerosols.</a:t>
            </a:r>
            <a:endParaRPr lang="en-US" altLang="en-US" sz="16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6025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85553" y="301098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Specimen Processing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81472" y="1319699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 smtClean="0"/>
              <a:t>Accessioning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Time of collection, specimen source;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Proper patient identification;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Rejection of unacceptable specimens;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Criteria for rejection.</a:t>
            </a:r>
            <a:endParaRPr lang="en-US" altLang="en-US" sz="20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83647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85553" y="301098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Criteria for Rejection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81472" y="1319699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Formalin (tissue fixative </a:t>
            </a:r>
            <a:r>
              <a:rPr lang="en-US" altLang="en-US" sz="2400" dirty="0" smtClean="0">
                <a:sym typeface="Wingdings" panose="05000000000000000000" pitchFamily="2" charset="2"/>
              </a:rPr>
              <a:t> </a:t>
            </a:r>
            <a:r>
              <a:rPr lang="en-US" altLang="en-US" sz="2400" dirty="0" smtClean="0"/>
              <a:t>; bactericidal </a:t>
            </a:r>
            <a:r>
              <a:rPr lang="en-US" altLang="en-US" sz="2400" dirty="0" smtClean="0">
                <a:sym typeface="Wingdings" panose="05000000000000000000" pitchFamily="2" charset="2"/>
              </a:rPr>
              <a:t>)</a:t>
            </a:r>
            <a:r>
              <a:rPr lang="en-US" alt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24 hour specimens;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Female genital smears for GC (Gonococci)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QNS (quantity not sufficient)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Not in appropriate transport media;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Specimen leakage;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Desiccated specimen and/or plate;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Foreign matter in sample;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Inappropriate anaerobic spec plate;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Mislabeled/Red Rule Violation.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6849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85553" y="301098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Specimen Processing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81472" y="1319699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Plating of specimens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Using the appropriate media;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Using the appropriate technique;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Colony count on urine;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Centrifuge CSF;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Macerate/grind tissue;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Cath tip roll plate;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Dialysate water.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627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85553" y="301098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Microscopic Exam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81472" y="1319699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Gram stain – Bacteria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Potassium Hydroxide (KOH), </a:t>
            </a:r>
            <a:r>
              <a:rPr lang="en-US" altLang="en-US" sz="2400" dirty="0" err="1" smtClean="0"/>
              <a:t>Calcofluor</a:t>
            </a:r>
            <a:r>
              <a:rPr lang="en-US" altLang="en-US" sz="2400" dirty="0" smtClean="0"/>
              <a:t> White, </a:t>
            </a:r>
            <a:r>
              <a:rPr lang="en-US" altLang="en-US" sz="2400" dirty="0" err="1" smtClean="0"/>
              <a:t>Lactophenol</a:t>
            </a:r>
            <a:r>
              <a:rPr lang="en-US" altLang="en-US" sz="2400" dirty="0" smtClean="0"/>
              <a:t> Cotton Blue – Fungi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Trich</a:t>
            </a:r>
            <a:r>
              <a:rPr lang="en-US" altLang="en-US" sz="2400" dirty="0" smtClean="0"/>
              <a:t> wet prep – </a:t>
            </a:r>
            <a:r>
              <a:rPr lang="en-US" altLang="en-US" sz="2400" i="1" dirty="0" err="1" smtClean="0"/>
              <a:t>Tricohmonas</a:t>
            </a:r>
            <a:r>
              <a:rPr lang="en-US" altLang="en-US" sz="24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Acid Fast Bacilli – </a:t>
            </a:r>
            <a:r>
              <a:rPr lang="en-US" altLang="en-US" sz="2400" i="1" dirty="0" smtClean="0"/>
              <a:t>Mycobacterium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Acridine Orange, Methylene Blue – Blood Cultures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Direct/Indirect Fluorescence – (e.g. </a:t>
            </a:r>
            <a:r>
              <a:rPr lang="en-US" altLang="en-US" sz="2400" i="1" dirty="0" smtClean="0"/>
              <a:t>Legionella spp.)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511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85553" y="301098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Gram Stain Exam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81472" y="1319699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Sputum/Expectorant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WBCs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Squamous cell epithelia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Bronchial epithelia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Predominant morphology;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MMF;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Quality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274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85553" y="301098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Sputum Quality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81472" y="1319699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Determine if specimen is contaminated with upper oral flora;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Specimen is of good quality when typically ~</a:t>
            </a:r>
            <a:r>
              <a:rPr lang="en-US" altLang="en-US" dirty="0" smtClean="0">
                <a:sym typeface="Symbol" panose="05050102010706020507" pitchFamily="18" charset="2"/>
              </a:rPr>
              <a:t>10 squamous cell epithelia/</a:t>
            </a:r>
            <a:r>
              <a:rPr lang="en-US" altLang="en-US" dirty="0" err="1" smtClean="0">
                <a:sym typeface="Symbol" panose="05050102010706020507" pitchFamily="18" charset="2"/>
              </a:rPr>
              <a:t>lpf</a:t>
            </a:r>
            <a:r>
              <a:rPr lang="en-US" altLang="en-US" dirty="0" smtClean="0">
                <a:sym typeface="Symbol" panose="05050102010706020507" pitchFamily="18" charset="2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sym typeface="Symbol" panose="05050102010706020507" pitchFamily="18" charset="2"/>
              </a:rPr>
              <a:t>Reject specimen if poor quality.</a:t>
            </a:r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828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85553" y="301098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Gram Stain Exam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54907" y="1038442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Throat/Oropharyngeal – Thrush only;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Urethral – Dx for GC in males;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Cervical – primarily for yeast, not GC.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Feces, WBC, predominant pathogen = </a:t>
            </a:r>
            <a:r>
              <a:rPr lang="en-US" altLang="en-US" i="1" dirty="0" smtClean="0"/>
              <a:t>Campylobacter spp.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Fluids/Wounds – WBCs, bacteria, anaerobes, and sterility;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Urine – unspun, WBCs, 1-2 organisms/field indicative of UTI;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CSF – India Ink, Cytospin.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8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85553" y="301098"/>
            <a:ext cx="6964238" cy="683716"/>
          </a:xfrm>
          <a:ln/>
        </p:spPr>
        <p:txBody>
          <a:bodyPr rIns="132080"/>
          <a:lstStyle/>
          <a:p>
            <a:pPr algn="ctr"/>
            <a:r>
              <a:rPr lang="en-US" altLang="en-US" dirty="0" smtClean="0"/>
              <a:t>Review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xfrm>
            <a:off x="1154907" y="1038442"/>
            <a:ext cx="7772400" cy="4876800"/>
          </a:xfrm>
          <a:ln/>
        </p:spPr>
        <p:txBody>
          <a:bodyPr wrap="square"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Holding media;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Boric acid/Sodium borate;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Phosphate buffer w/glycerol;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Q.N.S.;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Cytospin;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Expectorate/ant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Prenatal screening;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/>
              <a:t>Bacterial endocarditis;</a:t>
            </a: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Bacteremia/Septicemia;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Blind smear;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Blind sub-culture;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Cutibacterium acnes.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 smtClean="0"/>
          </a:p>
          <a:p>
            <a:pPr marL="446088" lvl="1" indent="0">
              <a:buNone/>
            </a:pPr>
            <a:endParaRPr lang="en-US" altLang="en-US" sz="2400" dirty="0"/>
          </a:p>
          <a:p>
            <a:pPr marL="446088" lvl="1" indent="0">
              <a:buNone/>
            </a:pPr>
            <a:endParaRPr lang="en-US" altLang="en-US" sz="2200" dirty="0" smtClean="0"/>
          </a:p>
          <a:p>
            <a:pPr marL="96838" indent="0">
              <a:buNone/>
            </a:pPr>
            <a:endParaRPr lang="en-US" altLang="en-US" sz="25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100" dirty="0" smtClean="0"/>
          </a:p>
          <a:p>
            <a:pPr marL="39688" indent="0">
              <a:buNone/>
            </a:pPr>
            <a:endParaRPr lang="en-US" altLang="en-US" sz="1700" i="1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 marL="446088" lvl="1" indent="0">
              <a:buNone/>
            </a:pPr>
            <a:endParaRPr lang="en-US" alt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7227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1265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66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67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68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69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0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5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6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7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8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79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80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81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82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83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1285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288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Transportation (cont.)</a:t>
            </a:r>
            <a:endParaRPr lang="en-US" altLang="en-US" dirty="0"/>
          </a:p>
        </p:txBody>
      </p:sp>
      <p:sp>
        <p:nvSpPr>
          <p:cNvPr id="11289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Culture Swab (Culturette)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Polyester-tipped swab(s)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Holding medium</a:t>
            </a:r>
          </a:p>
          <a:p>
            <a:pPr marL="903288" lvl="2" indent="0">
              <a:buNone/>
            </a:pPr>
            <a:r>
              <a:rPr lang="en-US" altLang="en-US" dirty="0" smtClean="0"/>
              <a:t>- Ex. Stuart’s transport media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Used for myriad specimen types.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Can also be used for fungi and/or acid fast bacilli (AFB) culture.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Transportation (cont.)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Aerobic routine culture transport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Culture Swab is inserted into holding media.</a:t>
            </a:r>
            <a:endParaRPr lang="en-US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Transportation (cont.)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Stuart’s Transport Medium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Buffered semi-solid agar with sodium thioglycolate – A reducing agent to maintain pH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No nutrients.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Good for ~72 hours at ambient (room temperature).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634396"/>
            <a:ext cx="4802188" cy="19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1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Transportation (cont.)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Special transport media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Urine – special tube containing Boric acid;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Feces – Plastic container containing 0.3 M phosphate buffer with equal amounts of glycerol.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Special transport media confers bacteriostatic properties (i.e., inhibits bacterial growth and propagation without killing the organism).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0503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0" y="-6350"/>
            <a:ext cx="1063625" cy="6859588"/>
            <a:chOff x="0" y="0"/>
            <a:chExt cx="670" cy="4321"/>
          </a:xfrm>
          <a:solidFill>
            <a:srgbClr val="0070C0"/>
          </a:solidFill>
        </p:grpSpPr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 rot="16200000" flipH="1">
              <a:off x="-1819" y="1844"/>
              <a:ext cx="4320" cy="632"/>
              <a:chOff x="0" y="0"/>
              <a:chExt cx="4321" cy="632"/>
            </a:xfrm>
            <a:grpFill/>
          </p:grpSpPr>
          <p:sp>
            <p:nvSpPr>
              <p:cNvPr id="12289" name="Freeform 1"/>
              <p:cNvSpPr>
                <a:spLocks/>
              </p:cNvSpPr>
              <p:nvPr/>
            </p:nvSpPr>
            <p:spPr bwMode="auto">
              <a:xfrm rot="-5400000">
                <a:off x="1841" y="-1833"/>
                <a:ext cx="624" cy="43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 rot="-5400000">
                <a:off x="900" y="176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 rot="-5400000">
                <a:off x="644" y="175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 rot="-5400000">
                <a:off x="-120" y="229"/>
                <a:ext cx="623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 rot="-5400000">
                <a:off x="418" y="212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 rot="-5400000">
                <a:off x="255" y="182"/>
                <a:ext cx="624" cy="2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 rot="-5400000">
                <a:off x="43" y="217"/>
                <a:ext cx="624" cy="203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 rot="-5400000">
                <a:off x="2314" y="170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 rot="-5400000">
                <a:off x="2061" y="170"/>
                <a:ext cx="624" cy="285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 rot="-5400000">
                <a:off x="1295" y="221"/>
                <a:ext cx="624" cy="183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 rot="-5400000">
                <a:off x="1833" y="207"/>
                <a:ext cx="624" cy="211"/>
              </a:xfrm>
              <a:custGeom>
                <a:avLst/>
                <a:gdLst>
                  <a:gd name="T0" fmla="*/ 0 w 21600"/>
                  <a:gd name="T1" fmla="*/ 0 h 20833"/>
                  <a:gd name="T2" fmla="*/ 0 w 21600"/>
                  <a:gd name="T3" fmla="*/ 18534 h 20833"/>
                  <a:gd name="T4" fmla="*/ 21600 w 21600"/>
                  <a:gd name="T5" fmla="*/ 18534 h 20833"/>
                  <a:gd name="T6" fmla="*/ 21600 w 21600"/>
                  <a:gd name="T7" fmla="*/ 0 h 20833"/>
                  <a:gd name="T8" fmla="*/ 0 w 21600"/>
                  <a:gd name="T9" fmla="*/ 0 h 20833"/>
                  <a:gd name="T10" fmla="*/ 0 w 21600"/>
                  <a:gd name="T11" fmla="*/ 0 h 20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083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8000" y="21600"/>
                      <a:pt x="21600" y="18534"/>
                    </a:cubicBezTo>
                    <a:lnTo>
                      <a:pt x="21600" y="0"/>
                    </a:lnTo>
                    <a:cubicBezTo>
                      <a:pt x="8308" y="2862"/>
                      <a:pt x="450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 rot="-5400000">
                <a:off x="1671" y="178"/>
                <a:ext cx="624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 rot="-5400000">
                <a:off x="1458" y="210"/>
                <a:ext cx="624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 rot="-5400000">
                <a:off x="2964" y="174"/>
                <a:ext cx="624" cy="283"/>
              </a:xfrm>
              <a:custGeom>
                <a:avLst/>
                <a:gdLst>
                  <a:gd name="T0" fmla="*/ 0 w 21600"/>
                  <a:gd name="T1" fmla="*/ 0 h 19398"/>
                  <a:gd name="T2" fmla="*/ 0 w 21600"/>
                  <a:gd name="T3" fmla="*/ 18534 h 19398"/>
                  <a:gd name="T4" fmla="*/ 21600 w 21600"/>
                  <a:gd name="T5" fmla="*/ 18534 h 19398"/>
                  <a:gd name="T6" fmla="*/ 21600 w 21600"/>
                  <a:gd name="T7" fmla="*/ 0 h 19398"/>
                  <a:gd name="T8" fmla="*/ 0 w 21600"/>
                  <a:gd name="T9" fmla="*/ 0 h 19398"/>
                  <a:gd name="T10" fmla="*/ 0 w 21600"/>
                  <a:gd name="T11" fmla="*/ 0 h 19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398">
                    <a:moveTo>
                      <a:pt x="0" y="0"/>
                    </a:moveTo>
                    <a:lnTo>
                      <a:pt x="0" y="18534"/>
                    </a:lnTo>
                    <a:cubicBezTo>
                      <a:pt x="14954" y="15263"/>
                      <a:pt x="18000" y="21600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 rot="-5400000">
                <a:off x="2708" y="173"/>
                <a:ext cx="624" cy="287"/>
              </a:xfrm>
              <a:custGeom>
                <a:avLst/>
                <a:gdLst>
                  <a:gd name="T0" fmla="*/ 0 w 21600"/>
                  <a:gd name="T1" fmla="*/ 0 h 19523"/>
                  <a:gd name="T2" fmla="*/ 0 w 21600"/>
                  <a:gd name="T3" fmla="*/ 18534 h 19523"/>
                  <a:gd name="T4" fmla="*/ 21600 w 21600"/>
                  <a:gd name="T5" fmla="*/ 18534 h 19523"/>
                  <a:gd name="T6" fmla="*/ 21600 w 21600"/>
                  <a:gd name="T7" fmla="*/ 0 h 19523"/>
                  <a:gd name="T8" fmla="*/ 0 w 21600"/>
                  <a:gd name="T9" fmla="*/ 0 h 19523"/>
                  <a:gd name="T10" fmla="*/ 0 w 21600"/>
                  <a:gd name="T11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19523">
                    <a:moveTo>
                      <a:pt x="0" y="0"/>
                    </a:moveTo>
                    <a:lnTo>
                      <a:pt x="0" y="18534"/>
                    </a:lnTo>
                    <a:cubicBezTo>
                      <a:pt x="3600" y="21600"/>
                      <a:pt x="14954" y="16353"/>
                      <a:pt x="21600" y="18534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 rot="-5400000">
                <a:off x="3357" y="221"/>
                <a:ext cx="624" cy="181"/>
              </a:xfrm>
              <a:custGeom>
                <a:avLst/>
                <a:gdLst>
                  <a:gd name="T0" fmla="*/ 0 w 21600"/>
                  <a:gd name="T1" fmla="+- 0 3094 442"/>
                  <a:gd name="T2" fmla="*/ 3094 h 20501"/>
                  <a:gd name="T3" fmla="*/ 0 w 21600"/>
                  <a:gd name="T4" fmla="+- 0 18973 442"/>
                  <a:gd name="T5" fmla="*/ 18973 h 20501"/>
                  <a:gd name="T6" fmla="*/ 21600 w 21600"/>
                  <a:gd name="T7" fmla="+- 0 18973 442"/>
                  <a:gd name="T8" fmla="*/ 18973 h 20501"/>
                  <a:gd name="T9" fmla="*/ 21600 w 21600"/>
                  <a:gd name="T10" fmla="+- 0 3094 442"/>
                  <a:gd name="T11" fmla="*/ 3094 h 20501"/>
                  <a:gd name="T12" fmla="*/ 13292 w 21600"/>
                  <a:gd name="T13" fmla="+- 0 467 442"/>
                  <a:gd name="T14" fmla="*/ 467 h 20501"/>
                  <a:gd name="T15" fmla="*/ 0 w 21600"/>
                  <a:gd name="T16" fmla="+- 0 3094 442"/>
                  <a:gd name="T17" fmla="*/ 3094 h 20501"/>
                  <a:gd name="T18" fmla="*/ 0 w 21600"/>
                  <a:gd name="T19" fmla="+- 0 3094 442"/>
                  <a:gd name="T20" fmla="*/ 3094 h 2050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</a:cxnLst>
                <a:rect l="0" t="0" r="r" b="b"/>
                <a:pathLst>
                  <a:path w="21600" h="20501">
                    <a:moveTo>
                      <a:pt x="0" y="2652"/>
                    </a:moveTo>
                    <a:lnTo>
                      <a:pt x="0" y="18531"/>
                    </a:lnTo>
                    <a:cubicBezTo>
                      <a:pt x="3600" y="21158"/>
                      <a:pt x="18000" y="21158"/>
                      <a:pt x="21600" y="18531"/>
                    </a:cubicBezTo>
                    <a:lnTo>
                      <a:pt x="21600" y="2652"/>
                    </a:lnTo>
                    <a:cubicBezTo>
                      <a:pt x="20215" y="-442"/>
                      <a:pt x="16892" y="25"/>
                      <a:pt x="13292" y="25"/>
                    </a:cubicBezTo>
                    <a:cubicBezTo>
                      <a:pt x="9692" y="25"/>
                      <a:pt x="2769" y="2127"/>
                      <a:pt x="0" y="2652"/>
                    </a:cubicBezTo>
                    <a:close/>
                    <a:moveTo>
                      <a:pt x="0" y="265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103" y="0"/>
                <a:ext cx="218" cy="625"/>
              </a:xfrm>
              <a:custGeom>
                <a:avLst/>
                <a:gdLst>
                  <a:gd name="T0" fmla="*/ 0 w 21600"/>
                  <a:gd name="T1" fmla="*/ 21565 h 21600"/>
                  <a:gd name="T2" fmla="*/ 21600 w 21600"/>
                  <a:gd name="T3" fmla="*/ 21600 h 21600"/>
                  <a:gd name="T4" fmla="*/ 21600 w 21600"/>
                  <a:gd name="T5" fmla="*/ 207 h 21600"/>
                  <a:gd name="T6" fmla="*/ 0 w 21600"/>
                  <a:gd name="T7" fmla="*/ 0 h 21600"/>
                  <a:gd name="T8" fmla="*/ 0 w 21600"/>
                  <a:gd name="T9" fmla="*/ 21565 h 21600"/>
                  <a:gd name="T10" fmla="*/ 0 w 21600"/>
                  <a:gd name="T11" fmla="*/ 2156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565"/>
                    </a:moveTo>
                    <a:lnTo>
                      <a:pt x="21600" y="21600"/>
                    </a:lnTo>
                    <a:lnTo>
                      <a:pt x="21600" y="207"/>
                    </a:lnTo>
                    <a:lnTo>
                      <a:pt x="0" y="0"/>
                    </a:lnTo>
                    <a:cubicBezTo>
                      <a:pt x="2895" y="13271"/>
                      <a:pt x="0" y="17073"/>
                      <a:pt x="0" y="21565"/>
                    </a:cubicBezTo>
                    <a:close/>
                    <a:moveTo>
                      <a:pt x="0" y="215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 rot="-5400000">
                <a:off x="3733" y="176"/>
                <a:ext cx="623" cy="2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1600 h 21600"/>
                  <a:gd name="T4" fmla="*/ 8308 w 21600"/>
                  <a:gd name="T5" fmla="*/ 19059 h 21600"/>
                  <a:gd name="T6" fmla="*/ 21600 w 21600"/>
                  <a:gd name="T7" fmla="*/ 21600 h 21600"/>
                  <a:gd name="T8" fmla="*/ 2160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3323" y="19059"/>
                      <a:pt x="4708" y="19059"/>
                      <a:pt x="8308" y="19059"/>
                    </a:cubicBezTo>
                    <a:cubicBezTo>
                      <a:pt x="11908" y="19059"/>
                      <a:pt x="18277" y="21600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 rot="-5400000">
                <a:off x="3522" y="209"/>
                <a:ext cx="623" cy="205"/>
              </a:xfrm>
              <a:custGeom>
                <a:avLst/>
                <a:gdLst>
                  <a:gd name="T0" fmla="+- 0 273 273"/>
                  <a:gd name="T1" fmla="*/ T0 w 21327"/>
                  <a:gd name="T2" fmla="+- 0 2685 1492"/>
                  <a:gd name="T3" fmla="*/ 2685 h 18617"/>
                  <a:gd name="T4" fmla="+- 0 273 273"/>
                  <a:gd name="T5" fmla="*/ T4 w 21327"/>
                  <a:gd name="T6" fmla="+- 0 18915 1492"/>
                  <a:gd name="T7" fmla="*/ 18915 h 18617"/>
                  <a:gd name="T8" fmla="+- 0 8476 273"/>
                  <a:gd name="T9" fmla="*/ T8 w 21327"/>
                  <a:gd name="T10" fmla="+- 0 18915 1492"/>
                  <a:gd name="T11" fmla="*/ 18915 h 18617"/>
                  <a:gd name="T12" fmla="+- 0 21600 273"/>
                  <a:gd name="T13" fmla="*/ T12 w 21327"/>
                  <a:gd name="T14" fmla="+- 0 18915 1492"/>
                  <a:gd name="T15" fmla="*/ 18915 h 18617"/>
                  <a:gd name="T16" fmla="+- 0 21600 273"/>
                  <a:gd name="T17" fmla="*/ T16 w 21327"/>
                  <a:gd name="T18" fmla="+- 0 2685 1492"/>
                  <a:gd name="T19" fmla="*/ 2685 h 18617"/>
                  <a:gd name="T20" fmla="+- 0 3554 273"/>
                  <a:gd name="T21" fmla="*/ T20 w 21327"/>
                  <a:gd name="T22" fmla="+- 0 2685 1492"/>
                  <a:gd name="T23" fmla="*/ 2685 h 18617"/>
                  <a:gd name="T24" fmla="+- 0 273 273"/>
                  <a:gd name="T25" fmla="*/ T24 w 21327"/>
                  <a:gd name="T26" fmla="+- 0 2685 1492"/>
                  <a:gd name="T27" fmla="*/ 2685 h 18617"/>
                  <a:gd name="T28" fmla="+- 0 273 273"/>
                  <a:gd name="T29" fmla="*/ T28 w 21327"/>
                  <a:gd name="T30" fmla="+- 0 2685 1492"/>
                  <a:gd name="T31" fmla="*/ 2685 h 18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1327" h="18617">
                    <a:moveTo>
                      <a:pt x="0" y="1193"/>
                    </a:moveTo>
                    <a:lnTo>
                      <a:pt x="0" y="17423"/>
                    </a:lnTo>
                    <a:cubicBezTo>
                      <a:pt x="1368" y="20108"/>
                      <a:pt x="4649" y="17423"/>
                      <a:pt x="8203" y="17423"/>
                    </a:cubicBezTo>
                    <a:cubicBezTo>
                      <a:pt x="11757" y="17423"/>
                      <a:pt x="19140" y="20108"/>
                      <a:pt x="21327" y="17423"/>
                    </a:cubicBezTo>
                    <a:lnTo>
                      <a:pt x="21327" y="1193"/>
                    </a:lnTo>
                    <a:cubicBezTo>
                      <a:pt x="18319" y="-1492"/>
                      <a:pt x="6836" y="1193"/>
                      <a:pt x="3281" y="1193"/>
                    </a:cubicBezTo>
                    <a:cubicBezTo>
                      <a:pt x="-273" y="1193"/>
                      <a:pt x="684" y="1193"/>
                      <a:pt x="0" y="1193"/>
                    </a:cubicBezTo>
                    <a:close/>
                    <a:moveTo>
                      <a:pt x="0" y="11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309" name="Freeform 21"/>
            <p:cNvSpPr>
              <a:spLocks/>
            </p:cNvSpPr>
            <p:nvPr/>
          </p:nvSpPr>
          <p:spPr bwMode="auto">
            <a:xfrm rot="16200000" flipH="1">
              <a:off x="-2020" y="2021"/>
              <a:ext cx="4319" cy="279"/>
            </a:xfrm>
            <a:custGeom>
              <a:avLst/>
              <a:gdLst>
                <a:gd name="T0" fmla="*/ 0 w 21600"/>
                <a:gd name="T1" fmla="*/ 10996 h 14651"/>
                <a:gd name="T2" fmla="*/ 21600 w 21600"/>
                <a:gd name="T3" fmla="*/ 10548 h 14651"/>
                <a:gd name="T4" fmla="*/ 21600 w 21600"/>
                <a:gd name="T5" fmla="*/ 224 h 14651"/>
                <a:gd name="T6" fmla="*/ 0 w 21600"/>
                <a:gd name="T7" fmla="*/ 0 h 14651"/>
                <a:gd name="T8" fmla="*/ 0 w 21600"/>
                <a:gd name="T9" fmla="*/ 10996 h 14651"/>
                <a:gd name="T10" fmla="*/ 0 w 21600"/>
                <a:gd name="T11" fmla="*/ 10996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4651">
                  <a:moveTo>
                    <a:pt x="0" y="10996"/>
                  </a:moveTo>
                  <a:cubicBezTo>
                    <a:pt x="6249" y="21600"/>
                    <a:pt x="8528" y="5218"/>
                    <a:pt x="21600" y="10548"/>
                  </a:cubicBezTo>
                  <a:lnTo>
                    <a:pt x="21600" y="224"/>
                  </a:lnTo>
                  <a:lnTo>
                    <a:pt x="0" y="0"/>
                  </a:lnTo>
                  <a:lnTo>
                    <a:pt x="0" y="10996"/>
                  </a:lnTo>
                  <a:close/>
                  <a:moveTo>
                    <a:pt x="0" y="1099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rot="16200000" flipH="1">
              <a:off x="-1583" y="2065"/>
              <a:ext cx="4318" cy="189"/>
            </a:xfrm>
            <a:custGeom>
              <a:avLst/>
              <a:gdLst>
                <a:gd name="T0" fmla="*/ 0 w 21600"/>
                <a:gd name="T1" fmla="*/ 320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4 w 21600"/>
                <a:gd name="T7" fmla="*/ 21600 h 21600"/>
                <a:gd name="T8" fmla="*/ 0 w 21600"/>
                <a:gd name="T9" fmla="*/ 3200 h 21600"/>
                <a:gd name="T10" fmla="*/ 0 w 21600"/>
                <a:gd name="T11" fmla="*/ 3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3200"/>
                  </a:moveTo>
                  <a:cubicBezTo>
                    <a:pt x="3603" y="0"/>
                    <a:pt x="18638" y="18400"/>
                    <a:pt x="21600" y="0"/>
                  </a:cubicBezTo>
                  <a:lnTo>
                    <a:pt x="21600" y="21600"/>
                  </a:lnTo>
                  <a:lnTo>
                    <a:pt x="4" y="21600"/>
                  </a:lnTo>
                  <a:lnTo>
                    <a:pt x="0" y="3200"/>
                  </a:lnTo>
                  <a:close/>
                  <a:moveTo>
                    <a:pt x="0" y="32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pPr algn="ctr"/>
            <a:r>
              <a:rPr lang="en-US" altLang="en-US" dirty="0" smtClean="0"/>
              <a:t>Transportation (cont.)</a:t>
            </a:r>
            <a:endParaRPr lang="en-US" altLang="en-US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Genital – culture swab, </a:t>
            </a:r>
            <a:r>
              <a:rPr lang="en-US" altLang="en-US" sz="2500" dirty="0" err="1" smtClean="0"/>
              <a:t>Jembec</a:t>
            </a:r>
            <a:r>
              <a:rPr lang="en-US" altLang="en-US" sz="2500" dirty="0" smtClean="0"/>
              <a:t> plate, </a:t>
            </a:r>
            <a:r>
              <a:rPr lang="en-US" altLang="en-US" sz="2500" dirty="0" err="1" smtClean="0"/>
              <a:t>Transgrow</a:t>
            </a:r>
            <a:r>
              <a:rPr lang="en-US" altLang="en-US" sz="2500" dirty="0" smtClean="0"/>
              <a:t> tube.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Plate and tube contain Martin-Lewis agar for </a:t>
            </a:r>
            <a:r>
              <a:rPr lang="en-US" altLang="en-US" sz="1600" i="1" dirty="0" smtClean="0"/>
              <a:t>Neisseria </a:t>
            </a:r>
            <a:r>
              <a:rPr lang="en-US" altLang="en-US" sz="1600" i="1" dirty="0" err="1" smtClean="0"/>
              <a:t>gonorrhoeae</a:t>
            </a:r>
            <a:r>
              <a:rPr lang="en-US" altLang="en-US" sz="1600" i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Anaerobes – Port-a-</a:t>
            </a:r>
            <a:r>
              <a:rPr lang="en-US" altLang="en-US" sz="2500" dirty="0" err="1" smtClean="0"/>
              <a:t>cul</a:t>
            </a:r>
            <a:r>
              <a:rPr lang="en-US" altLang="en-US" sz="2500" dirty="0" smtClean="0"/>
              <a:t>, gassed-out vial, ‘Culturette’ syringe.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Maintains an anaerobic environment.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Viral – plastic vial containing Viral Transport or Universal Transport Medium (UTM/VTM).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Chlamydia – especially for PCR assay (</a:t>
            </a:r>
            <a:r>
              <a:rPr lang="en-US" altLang="en-US" sz="2500" dirty="0" err="1" smtClean="0"/>
              <a:t>Genprobe</a:t>
            </a:r>
            <a:r>
              <a:rPr lang="en-US" altLang="en-US" sz="25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500" dirty="0" smtClean="0"/>
              <a:t>Parasites – usually follows the 2-tube system.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5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486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s Ti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3.xml><?xml version="1.0" encoding="utf-8"?>
<a:theme xmlns:a="http://schemas.openxmlformats.org/drawingml/2006/main" name="1_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Pages>0</Pages>
  <Words>2244</Words>
  <Characters>0</Characters>
  <Application>Microsoft Office PowerPoint</Application>
  <PresentationFormat>On-screen Show (4:3)</PresentationFormat>
  <Lines>0</Lines>
  <Paragraphs>560</Paragraphs>
  <Slides>48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</vt:lpstr>
      <vt:lpstr>Calibri</vt:lpstr>
      <vt:lpstr>Segoe UI</vt:lpstr>
      <vt:lpstr>Symbol</vt:lpstr>
      <vt:lpstr>Times</vt:lpstr>
      <vt:lpstr>Times New Roman</vt:lpstr>
      <vt:lpstr>Wingdings</vt:lpstr>
      <vt:lpstr>Wingdings 2</vt:lpstr>
      <vt:lpstr>Wingdings 3</vt:lpstr>
      <vt:lpstr>ヒラギノ明朝 ProN W3</vt:lpstr>
      <vt:lpstr>Dads Tie</vt:lpstr>
      <vt:lpstr>RedTheme_PPTX</vt:lpstr>
      <vt:lpstr>1_RedTheme_PPTX</vt:lpstr>
      <vt:lpstr>PowerPoint Presentation</vt:lpstr>
      <vt:lpstr>Introduction</vt:lpstr>
      <vt:lpstr>Transportation</vt:lpstr>
      <vt:lpstr>Function of Transport Media</vt:lpstr>
      <vt:lpstr>Transportation (cont.)</vt:lpstr>
      <vt:lpstr>Transportation (cont.)</vt:lpstr>
      <vt:lpstr>Transportation (cont.)</vt:lpstr>
      <vt:lpstr>Transportation (cont.)</vt:lpstr>
      <vt:lpstr>Transportation (cont.)</vt:lpstr>
      <vt:lpstr>Transportation (cont.)</vt:lpstr>
      <vt:lpstr>Refrigeration</vt:lpstr>
      <vt:lpstr>Collection of Specimens in General</vt:lpstr>
      <vt:lpstr>Collection of Specimens in General (cont.)</vt:lpstr>
      <vt:lpstr>PowerPoint Presentation</vt:lpstr>
      <vt:lpstr>Blood Cultures</vt:lpstr>
      <vt:lpstr>Blood Cultures (cont.)</vt:lpstr>
      <vt:lpstr>Blood Cultures (cont.)</vt:lpstr>
      <vt:lpstr>Blood Cultures (Conventional)</vt:lpstr>
      <vt:lpstr>Blood Cultures (Non-conventional)</vt:lpstr>
      <vt:lpstr>Blood Cultures (Non-conventional) BacTec</vt:lpstr>
      <vt:lpstr>Blood Cultures (Non-conventional) BacT/Alert</vt:lpstr>
      <vt:lpstr>Blood Cultures (Non-conventional) Non-Conventional Isolator</vt:lpstr>
      <vt:lpstr>Blood Cultures (Non-conventional) Non-Conventional Isolator</vt:lpstr>
      <vt:lpstr>PowerPoint Presentation</vt:lpstr>
      <vt:lpstr>Respiratory</vt:lpstr>
      <vt:lpstr>PowerPoint Presentation</vt:lpstr>
      <vt:lpstr>Respiratory</vt:lpstr>
      <vt:lpstr>Respiratory</vt:lpstr>
      <vt:lpstr>Respiratory</vt:lpstr>
      <vt:lpstr>Urine</vt:lpstr>
      <vt:lpstr>Urine</vt:lpstr>
      <vt:lpstr>Urine</vt:lpstr>
      <vt:lpstr>Urine</vt:lpstr>
      <vt:lpstr>Urine</vt:lpstr>
      <vt:lpstr>Feces</vt:lpstr>
      <vt:lpstr>Genital Specimens</vt:lpstr>
      <vt:lpstr>Gonorrhea</vt:lpstr>
      <vt:lpstr>CSF</vt:lpstr>
      <vt:lpstr>Other Spec Cont.</vt:lpstr>
      <vt:lpstr>Specimen Processing</vt:lpstr>
      <vt:lpstr>Specimen Processing</vt:lpstr>
      <vt:lpstr>Criteria for Rejection</vt:lpstr>
      <vt:lpstr>Specimen Processing</vt:lpstr>
      <vt:lpstr>Microscopic Exam</vt:lpstr>
      <vt:lpstr>Gram Stain Exam</vt:lpstr>
      <vt:lpstr>Sputum Quality</vt:lpstr>
      <vt:lpstr>Gram Stain Exam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1 - Introduction to Microbiology</dc:title>
  <dc:subject/>
  <dc:creator>Tyler Thomas</dc:creator>
  <cp:keywords/>
  <dc:description/>
  <cp:lastModifiedBy>Tyler Thomas</cp:lastModifiedBy>
  <cp:revision>78</cp:revision>
  <dcterms:modified xsi:type="dcterms:W3CDTF">2024-04-03T15:51:47Z</dcterms:modified>
</cp:coreProperties>
</file>