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72" r:id="rId2"/>
    <p:sldMasterId id="2147483687" r:id="rId3"/>
  </p:sldMasterIdLst>
  <p:notesMasterIdLst>
    <p:notesMasterId r:id="rId54"/>
  </p:notesMasterIdLst>
  <p:sldIdLst>
    <p:sldId id="321" r:id="rId4"/>
    <p:sldId id="257" r:id="rId5"/>
    <p:sldId id="258" r:id="rId6"/>
    <p:sldId id="259" r:id="rId7"/>
    <p:sldId id="260" r:id="rId8"/>
    <p:sldId id="261" r:id="rId9"/>
    <p:sldId id="322" r:id="rId10"/>
    <p:sldId id="323" r:id="rId11"/>
    <p:sldId id="325" r:id="rId12"/>
    <p:sldId id="324"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3" r:id="rId31"/>
    <p:sldId id="345" r:id="rId32"/>
    <p:sldId id="344" r:id="rId33"/>
    <p:sldId id="346" r:id="rId34"/>
    <p:sldId id="347" r:id="rId35"/>
    <p:sldId id="348" r:id="rId36"/>
    <p:sldId id="349" r:id="rId37"/>
    <p:sldId id="350" r:id="rId38"/>
    <p:sldId id="351" r:id="rId39"/>
    <p:sldId id="352" r:id="rId40"/>
    <p:sldId id="353" r:id="rId41"/>
    <p:sldId id="354" r:id="rId42"/>
    <p:sldId id="355" r:id="rId43"/>
    <p:sldId id="356" r:id="rId44"/>
    <p:sldId id="357" r:id="rId45"/>
    <p:sldId id="358" r:id="rId46"/>
    <p:sldId id="359" r:id="rId47"/>
    <p:sldId id="360" r:id="rId48"/>
    <p:sldId id="361" r:id="rId49"/>
    <p:sldId id="362" r:id="rId50"/>
    <p:sldId id="363" r:id="rId51"/>
    <p:sldId id="364" r:id="rId52"/>
    <p:sldId id="365" r:id="rId53"/>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1pPr>
    <a:lvl2pPr marL="457200"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2pPr>
    <a:lvl3pPr marL="914400"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3pPr>
    <a:lvl4pPr marL="1371600"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4pPr>
    <a:lvl5pPr marL="1828800" algn="l" rtl="0" fontAlgn="base">
      <a:spcBef>
        <a:spcPct val="0"/>
      </a:spcBef>
      <a:spcAft>
        <a:spcPct val="0"/>
      </a:spcAft>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5pPr>
    <a:lvl6pPr marL="2286000" algn="l" defTabSz="914400" rtl="0" eaLnBrk="1" latinLnBrk="0" hangingPunct="1">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6pPr>
    <a:lvl7pPr marL="2743200" algn="l" defTabSz="914400" rtl="0" eaLnBrk="1" latinLnBrk="0" hangingPunct="1">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7pPr>
    <a:lvl8pPr marL="3200400" algn="l" defTabSz="914400" rtl="0" eaLnBrk="1" latinLnBrk="0" hangingPunct="1">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8pPr>
    <a:lvl9pPr marL="3657600" algn="l" defTabSz="914400" rtl="0" eaLnBrk="1" latinLnBrk="0" hangingPunct="1">
      <a:defRPr sz="2400" kern="1200">
        <a:solidFill>
          <a:srgbClr val="000000"/>
        </a:solidFill>
        <a:latin typeface="Times New Roman" panose="02020603050405020304" pitchFamily="18" charset="0"/>
        <a:ea typeface="+mn-ea"/>
        <a:cs typeface="ヒラギノ明朝 ProN W3" charset="0"/>
        <a:sym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4" d="100"/>
          <a:sy n="114" d="100"/>
        </p:scale>
        <p:origin x="152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1"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2" name="Rectangle 2"/>
          <p:cNvSpPr>
            <a:spLocks noGrp="1" noChangeArrowheads="1"/>
          </p:cNvSpPr>
          <p:nvPr>
            <p:ph type="body" sz="quarter" idx="1"/>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3E00DEF-4B0D-46A6-86D2-3860CDD14BD8}" type="slidenum">
              <a:rPr lang="en-US" altLang="en-US" sz="1200" smtClean="0"/>
              <a:pPr/>
              <a:t>1</a:t>
            </a:fld>
            <a:endParaRPr lang="en-US" altLang="en-US" sz="12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ndParaRPr>
          </a:p>
        </p:txBody>
      </p:sp>
    </p:spTree>
    <p:extLst>
      <p:ext uri="{BB962C8B-B14F-4D97-AF65-F5344CB8AC3E}">
        <p14:creationId xmlns:p14="http://schemas.microsoft.com/office/powerpoint/2010/main" val="216897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824524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218689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893594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25203147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2873827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2085171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7434777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3E00DEF-4B0D-46A6-86D2-3860CDD14BD8}" type="slidenum">
              <a:rPr lang="en-US" altLang="en-US" sz="1200" smtClean="0"/>
              <a:pPr/>
              <a:t>18</a:t>
            </a:fld>
            <a:endParaRPr lang="en-US" altLang="en-US" sz="12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ndParaRPr>
          </a:p>
        </p:txBody>
      </p:sp>
    </p:spTree>
    <p:extLst>
      <p:ext uri="{BB962C8B-B14F-4D97-AF65-F5344CB8AC3E}">
        <p14:creationId xmlns:p14="http://schemas.microsoft.com/office/powerpoint/2010/main" val="3098595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601607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083097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146"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41420764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592011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40263318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1770913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1186706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2862226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2194764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21502936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3E00DEF-4B0D-46A6-86D2-3860CDD14BD8}" type="slidenum">
              <a:rPr lang="en-US" altLang="en-US" sz="1200" smtClean="0"/>
              <a:pPr/>
              <a:t>29</a:t>
            </a:fld>
            <a:endParaRPr lang="en-US" altLang="en-US" sz="12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ndParaRPr>
          </a:p>
        </p:txBody>
      </p:sp>
    </p:spTree>
    <p:extLst>
      <p:ext uri="{BB962C8B-B14F-4D97-AF65-F5344CB8AC3E}">
        <p14:creationId xmlns:p14="http://schemas.microsoft.com/office/powerpoint/2010/main" val="24727025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292217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19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2225531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40087374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42584383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80072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5953741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8209628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8014347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4687229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17299873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3E00DEF-4B0D-46A6-86D2-3860CDD14BD8}" type="slidenum">
              <a:rPr lang="en-US" altLang="en-US" sz="1200" smtClean="0"/>
              <a:pPr/>
              <a:t>40</a:t>
            </a:fld>
            <a:endParaRPr lang="en-US" altLang="en-US" sz="12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ndParaRPr>
          </a:p>
        </p:txBody>
      </p:sp>
    </p:spTree>
    <p:extLst>
      <p:ext uri="{BB962C8B-B14F-4D97-AF65-F5344CB8AC3E}">
        <p14:creationId xmlns:p14="http://schemas.microsoft.com/office/powerpoint/2010/main" val="2799697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0242"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40611344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2891326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24791090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9976607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74041027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28150228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0330893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40497917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4142716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4157379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2887753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5648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23E00DEF-4B0D-46A6-86D2-3860CDD14BD8}" type="slidenum">
              <a:rPr lang="en-US" altLang="en-US" sz="1200" smtClean="0"/>
              <a:pPr/>
              <a:t>9</a:t>
            </a:fld>
            <a:endParaRPr lang="en-US" altLang="en-US" sz="12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Times" panose="02020603050405020304" pitchFamily="18" charset="0"/>
            </a:endParaRPr>
          </a:p>
        </p:txBody>
      </p:sp>
    </p:spTree>
    <p:extLst>
      <p:ext uri="{BB962C8B-B14F-4D97-AF65-F5344CB8AC3E}">
        <p14:creationId xmlns:p14="http://schemas.microsoft.com/office/powerpoint/2010/main" val="399955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39688">
              <a:spcBef>
                <a:spcPts val="450"/>
              </a:spcBef>
            </a:pPr>
            <a:endParaRPr lang="en-US" altLang="en-US" dirty="0">
              <a:solidFill>
                <a:srgbClr val="000000"/>
              </a:solidFill>
              <a:cs typeface="Times New Roman" panose="02020603050405020304" pitchFamily="18" charset="0"/>
              <a:sym typeface="Times New Roman" panose="02020603050405020304" pitchFamily="18" charset="0"/>
            </a:endParaRPr>
          </a:p>
        </p:txBody>
      </p:sp>
    </p:spTree>
    <p:extLst>
      <p:ext uri="{BB962C8B-B14F-4D97-AF65-F5344CB8AC3E}">
        <p14:creationId xmlns:p14="http://schemas.microsoft.com/office/powerpoint/2010/main" val="3490403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2CA66C85-F76C-49A6-9D9E-AFD11E925D47}" type="slidenum">
              <a:rPr lang="en-US" altLang="en-US"/>
              <a:pPr/>
              <a:t>‹#›</a:t>
            </a:fld>
            <a:endParaRPr lang="en-US" altLang="en-US"/>
          </a:p>
        </p:txBody>
      </p:sp>
    </p:spTree>
    <p:extLst>
      <p:ext uri="{BB962C8B-B14F-4D97-AF65-F5344CB8AC3E}">
        <p14:creationId xmlns:p14="http://schemas.microsoft.com/office/powerpoint/2010/main" val="474412825"/>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9645677-5074-43CD-AAC3-368354FC2130}" type="slidenum">
              <a:rPr lang="en-US" altLang="en-US"/>
              <a:pPr/>
              <a:t>‹#›</a:t>
            </a:fld>
            <a:endParaRPr lang="en-US" altLang="en-US"/>
          </a:p>
        </p:txBody>
      </p:sp>
    </p:spTree>
    <p:extLst>
      <p:ext uri="{BB962C8B-B14F-4D97-AF65-F5344CB8AC3E}">
        <p14:creationId xmlns:p14="http://schemas.microsoft.com/office/powerpoint/2010/main" val="218860674"/>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2463" y="76200"/>
            <a:ext cx="1943100" cy="6781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3163" y="76200"/>
            <a:ext cx="5676900" cy="6781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BD42963E-4EAD-4473-8479-8F4F071B258D}" type="slidenum">
              <a:rPr lang="en-US" altLang="en-US"/>
              <a:pPr/>
              <a:t>‹#›</a:t>
            </a:fld>
            <a:endParaRPr lang="en-US" altLang="en-US"/>
          </a:p>
        </p:txBody>
      </p:sp>
    </p:spTree>
    <p:extLst>
      <p:ext uri="{BB962C8B-B14F-4D97-AF65-F5344CB8AC3E}">
        <p14:creationId xmlns:p14="http://schemas.microsoft.com/office/powerpoint/2010/main" val="120233810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71AFA7CB-0CCA-40BF-874D-A4EA91953FCF}"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326451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B23C9522-741B-492D-AD9C-ADC0D18E14E3}"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16100666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EB3BFB75-4190-4318-8ABA-198B4001950E}"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67707519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875493659"/>
      </p:ext>
    </p:extLst>
  </p:cSld>
  <p:clrMapOvr>
    <a:masterClrMapping/>
  </p:clrMapOvr>
  <p:timing>
    <p:tnLst>
      <p:par>
        <p:cTn id="1" dur="indefinite" restart="never" nodeType="tmRoot"/>
      </p:par>
    </p:tnLst>
  </p:timing>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fld id="{72B4C279-80A3-490F-AA5B-92F6F8CADB48}" type="slidenum">
              <a:rPr lang="en-US" altLang="en-US" smtClean="0"/>
              <a:pPr/>
              <a:t>‹#›</a:t>
            </a:fld>
            <a:endParaRPr lang="en-US" altLang="en-US"/>
          </a:p>
        </p:txBody>
      </p:sp>
      <p:sp>
        <p:nvSpPr>
          <p:cNvPr id="8"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232061164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fld id="{86726682-70BF-4599-8268-7D2212D5C424}" type="slidenum">
              <a:rPr lang="en-US" altLang="en-US" smtClean="0"/>
              <a:pPr/>
              <a:t>‹#›</a:t>
            </a:fld>
            <a:endParaRPr lang="en-US" altLang="en-US"/>
          </a:p>
        </p:txBody>
      </p:sp>
      <p:sp>
        <p:nvSpPr>
          <p:cNvPr id="9" name="Footer Placeholder 8"/>
          <p:cNvSpPr>
            <a:spLocks noGrp="1"/>
          </p:cNvSpPr>
          <p:nvPr>
            <p:ph type="ftr" sz="quarter" idx="14"/>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4111351998"/>
      </p:ext>
    </p:extLst>
  </p:cSld>
  <p:clrMapOvr>
    <a:masterClrMapping/>
  </p:clrMapOvr>
  <p:timing>
    <p:tnLst>
      <p:par>
        <p:cTn id="1" dur="indefinite" restart="never" nodeType="tmRoot"/>
      </p:par>
    </p:tnLst>
  </p:timing>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6" name="Footer Placeholder 8"/>
          <p:cNvSpPr>
            <a:spLocks noGrp="1"/>
          </p:cNvSpPr>
          <p:nvPr>
            <p:ph type="ftr" sz="quarter" idx="11"/>
          </p:nvPr>
        </p:nvSpPr>
        <p:spPr/>
        <p:txBody>
          <a:bodyPr/>
          <a:lstStyle>
            <a:lvl1pPr>
              <a:defRPr/>
            </a:lvl1pPr>
          </a:lstStyle>
          <a:p>
            <a:pPr>
              <a:defRPr/>
            </a:pPr>
            <a:r>
              <a:t>Copyright © 2020 by Elsevier, Inc. All rights reserved.</a:t>
            </a:r>
          </a:p>
        </p:txBody>
      </p:sp>
    </p:spTree>
    <p:extLst>
      <p:ext uri="{BB962C8B-B14F-4D97-AF65-F5344CB8AC3E}">
        <p14:creationId xmlns:p14="http://schemas.microsoft.com/office/powerpoint/2010/main" val="318819140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420193084"/>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67F04CC6-F60C-4D39-A5FA-8ED937BD829C}" type="slidenum">
              <a:rPr lang="en-US" altLang="en-US"/>
              <a:pPr/>
              <a:t>‹#›</a:t>
            </a:fld>
            <a:endParaRPr lang="en-US" altLang="en-US"/>
          </a:p>
        </p:txBody>
      </p:sp>
    </p:spTree>
    <p:extLst>
      <p:ext uri="{BB962C8B-B14F-4D97-AF65-F5344CB8AC3E}">
        <p14:creationId xmlns:p14="http://schemas.microsoft.com/office/powerpoint/2010/main" val="1997721440"/>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3709387096"/>
      </p:ext>
    </p:extLst>
  </p:cSld>
  <p:clrMapOvr>
    <a:masterClrMapping/>
  </p:clrMapOvr>
  <p:timing>
    <p:tnLst>
      <p:par>
        <p:cTn id="1" dur="indefinite" restart="never" nodeType="tmRoot"/>
      </p:par>
    </p:tnLst>
  </p:timing>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587980770"/>
      </p:ext>
    </p:extLst>
  </p:cSld>
  <p:clrMapOvr>
    <a:masterClrMapping/>
  </p:clrMapOvr>
  <p:timing>
    <p:tnLst>
      <p:par>
        <p:cTn id="1" dur="indefinite" restart="never" nodeType="tmRoot"/>
      </p:par>
    </p:tnLst>
  </p:timing>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8"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516333111"/>
      </p:ext>
    </p:extLst>
  </p:cSld>
  <p:clrMapOvr>
    <a:masterClrMapping/>
  </p:clrMapOvr>
  <p:timing>
    <p:tnLst>
      <p:par>
        <p:cTn id="1" dur="indefinite" restart="never" nodeType="tmRoot"/>
      </p:par>
    </p:tnLst>
  </p:timing>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
          <p:cNvSpPr>
            <a:spLocks noGrp="1"/>
          </p:cNvSpPr>
          <p:nvPr>
            <p:ph type="ftr" sz="quarter" idx="13"/>
          </p:nvPr>
        </p:nvSpPr>
        <p:spPr/>
        <p:txBody>
          <a:bodyPr/>
          <a:lstStyle>
            <a:lvl1pPr>
              <a:defRPr smtClean="0"/>
            </a:lvl1pPr>
          </a:lstStyle>
          <a:p>
            <a:pPr>
              <a:defRPr/>
            </a:pPr>
            <a:r>
              <a:t>Copyright © 2020 by Elsevier, Inc. All rights reserved.</a:t>
            </a:r>
          </a:p>
        </p:txBody>
      </p:sp>
      <p:sp>
        <p:nvSpPr>
          <p:cNvPr id="9" name="Slide Number Placeholder 2"/>
          <p:cNvSpPr>
            <a:spLocks noGrp="1"/>
          </p:cNvSpPr>
          <p:nvPr>
            <p:ph type="sldNum" sz="quarter" idx="14"/>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953006513"/>
      </p:ext>
    </p:extLst>
  </p:cSld>
  <p:clrMapOvr>
    <a:masterClrMapping/>
  </p:clrMapOvr>
  <p:timing>
    <p:tnLst>
      <p:par>
        <p:cTn id="1" dur="indefinite" restart="never" nodeType="tmRoot"/>
      </p:par>
    </p:tnLst>
  </p:timing>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t>Copyright © 2020 by Elsevier, Inc. All rights reserved.</a:t>
            </a:r>
          </a:p>
        </p:txBody>
      </p:sp>
      <p:sp>
        <p:nvSpPr>
          <p:cNvPr id="6"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056350585"/>
      </p:ext>
    </p:extLst>
  </p:cSld>
  <p:clrMapOvr>
    <a:masterClrMapping/>
  </p:clrMapOvr>
  <p:timing>
    <p:tnLst>
      <p:par>
        <p:cTn id="1" dur="indefinite" restart="never" nodeType="tmRoot"/>
      </p:par>
    </p:tnLst>
  </p:timing>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0" y="6391275"/>
            <a:ext cx="1905000" cy="457200"/>
          </a:xfrm>
        </p:spPr>
        <p:txBody>
          <a:bodyPr/>
          <a:lstStyle>
            <a:lvl1pPr>
              <a:defRPr/>
            </a:lvl1pPr>
          </a:lstStyle>
          <a:p>
            <a:pPr>
              <a:defRPr/>
            </a:pPr>
            <a:fld id="{7D75D628-BE52-4889-9771-C34955F2CD02}" type="datetime10">
              <a:rPr lang="en-US"/>
              <a:pPr>
                <a:defRPr/>
              </a:pPr>
              <a:t>06:53</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7239000" y="6400800"/>
            <a:ext cx="1905000" cy="457200"/>
          </a:xfrm>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3537902479"/>
      </p:ext>
    </p:extLst>
  </p:cSld>
  <p:clrMapOvr>
    <a:masterClrMapping/>
  </p:clrMapOvr>
  <p:timing>
    <p:tnLst>
      <p:par>
        <p:cTn id="1" dur="indefinite" restart="never" nodeType="tmRoot"/>
      </p:par>
    </p:tnLst>
  </p:timing>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71AFA7CB-0CCA-40BF-874D-A4EA91953FCF}"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31071424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B23C9522-741B-492D-AD9C-ADC0D18E14E3}"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3046650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7"/>
          <p:cNvSpPr>
            <a:spLocks noGrp="1"/>
          </p:cNvSpPr>
          <p:nvPr>
            <p:ph type="sldNum" sz="quarter" idx="10"/>
          </p:nvPr>
        </p:nvSpPr>
        <p:spPr>
          <a:ln/>
        </p:spPr>
        <p:txBody>
          <a:bodyPr/>
          <a:lstStyle>
            <a:lvl1pPr>
              <a:defRPr/>
            </a:lvl1pPr>
          </a:lstStyle>
          <a:p>
            <a:fld id="{EB3BFB75-4190-4318-8ABA-198B4001950E}"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41156086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5"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152249841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Slide Number Placeholder 3"/>
          <p:cNvSpPr>
            <a:spLocks noGrp="1"/>
          </p:cNvSpPr>
          <p:nvPr>
            <p:ph type="sldNum" sz="quarter" idx="10"/>
          </p:nvPr>
        </p:nvSpPr>
        <p:spPr/>
        <p:txBody>
          <a:bodyPr/>
          <a:lstStyle>
            <a:lvl1pPr>
              <a:defRPr/>
            </a:lvl1pPr>
          </a:lstStyle>
          <a:p>
            <a:fld id="{74ECE326-A166-4289-A7A6-31F288897487}" type="slidenum">
              <a:rPr lang="en-US" altLang="en-US"/>
              <a:pPr/>
              <a:t>‹#›</a:t>
            </a:fld>
            <a:endParaRPr lang="en-US" altLang="en-US"/>
          </a:p>
        </p:txBody>
      </p:sp>
    </p:spTree>
    <p:extLst>
      <p:ext uri="{BB962C8B-B14F-4D97-AF65-F5344CB8AC3E}">
        <p14:creationId xmlns:p14="http://schemas.microsoft.com/office/powerpoint/2010/main" val="873540815"/>
      </p:ext>
    </p:extLst>
  </p:cSld>
  <p:clrMapOvr>
    <a:masterClrMapping/>
  </p:clrMapOv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7"/>
          <p:cNvSpPr>
            <a:spLocks noGrp="1"/>
          </p:cNvSpPr>
          <p:nvPr>
            <p:ph type="sldNum" sz="quarter" idx="10"/>
          </p:nvPr>
        </p:nvSpPr>
        <p:spPr>
          <a:ln/>
        </p:spPr>
        <p:txBody>
          <a:bodyPr/>
          <a:lstStyle>
            <a:lvl1pPr>
              <a:defRPr/>
            </a:lvl1pPr>
          </a:lstStyle>
          <a:p>
            <a:fld id="{72B4C279-80A3-490F-AA5B-92F6F8CADB48}" type="slidenum">
              <a:rPr lang="en-US" altLang="en-US" smtClean="0"/>
              <a:pPr/>
              <a:t>‹#›</a:t>
            </a:fld>
            <a:endParaRPr lang="en-US" altLang="en-US"/>
          </a:p>
        </p:txBody>
      </p:sp>
      <p:sp>
        <p:nvSpPr>
          <p:cNvPr id="8"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34978753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7"/>
          <p:cNvSpPr>
            <a:spLocks noGrp="1"/>
          </p:cNvSpPr>
          <p:nvPr>
            <p:ph type="sldNum" sz="quarter" idx="13"/>
          </p:nvPr>
        </p:nvSpPr>
        <p:spPr>
          <a:ln/>
        </p:spPr>
        <p:txBody>
          <a:bodyPr/>
          <a:lstStyle>
            <a:lvl1pPr>
              <a:defRPr/>
            </a:lvl1pPr>
          </a:lstStyle>
          <a:p>
            <a:fld id="{86726682-70BF-4599-8268-7D2212D5C424}" type="slidenum">
              <a:rPr lang="en-US" altLang="en-US" smtClean="0"/>
              <a:pPr/>
              <a:t>‹#›</a:t>
            </a:fld>
            <a:endParaRPr lang="en-US" altLang="en-US"/>
          </a:p>
        </p:txBody>
      </p:sp>
      <p:sp>
        <p:nvSpPr>
          <p:cNvPr id="9" name="Footer Placeholder 8"/>
          <p:cNvSpPr>
            <a:spLocks noGrp="1"/>
          </p:cNvSpPr>
          <p:nvPr>
            <p:ph type="ftr" sz="quarter" idx="14"/>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1258260370"/>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7"/>
          <p:cNvSpPr>
            <a:spLocks noGrp="1"/>
          </p:cNvSpPr>
          <p:nvPr>
            <p:ph type="sldNum" sz="quarter" idx="10"/>
          </p:nvPr>
        </p:nvSpPr>
        <p:spPr>
          <a:ln/>
        </p:spPr>
        <p:txBody>
          <a:bodyPr/>
          <a:lstStyle>
            <a:lvl1pPr>
              <a:defRPr/>
            </a:lvl1pPr>
          </a:lstStyle>
          <a:p>
            <a:fld id="{86726682-70BF-4599-8268-7D2212D5C424}" type="slidenum">
              <a:rPr lang="en-US" altLang="en-US" smtClean="0"/>
              <a:pPr/>
              <a:t>‹#›</a:t>
            </a:fld>
            <a:endParaRPr lang="en-US" altLang="en-US"/>
          </a:p>
        </p:txBody>
      </p:sp>
      <p:sp>
        <p:nvSpPr>
          <p:cNvPr id="6" name="Footer Placeholder 8"/>
          <p:cNvSpPr>
            <a:spLocks noGrp="1"/>
          </p:cNvSpPr>
          <p:nvPr>
            <p:ph type="ftr" sz="quarter" idx="11"/>
          </p:nvPr>
        </p:nvSpPr>
        <p:spPr/>
        <p:txBody>
          <a:bodyPr/>
          <a:lstStyle>
            <a:lvl1pPr>
              <a:defRPr/>
            </a:lvl1pPr>
          </a:lstStyle>
          <a:p>
            <a:pPr>
              <a:defRPr/>
            </a:pPr>
            <a:r>
              <a:rPr lang="en-US" smtClean="0"/>
              <a:t>Copyright © 2020 by Elsevier, Inc. All rights reserved.</a:t>
            </a:r>
            <a:endParaRPr lang="en-US"/>
          </a:p>
        </p:txBody>
      </p:sp>
    </p:spTree>
    <p:extLst>
      <p:ext uri="{BB962C8B-B14F-4D97-AF65-F5344CB8AC3E}">
        <p14:creationId xmlns:p14="http://schemas.microsoft.com/office/powerpoint/2010/main" val="3207732798"/>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1433373488"/>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159182603"/>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5"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458450443"/>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8"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728377733"/>
      </p:ext>
    </p:extLst>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
          <p:cNvSpPr>
            <a:spLocks noGrp="1"/>
          </p:cNvSpPr>
          <p:nvPr>
            <p:ph type="ftr" sz="quarter" idx="13"/>
          </p:nvPr>
        </p:nvSpPr>
        <p:spPr/>
        <p:txBody>
          <a:bodyPr/>
          <a:lstStyle>
            <a:lvl1pPr>
              <a:defRPr smtClean="0"/>
            </a:lvl1pPr>
          </a:lstStyle>
          <a:p>
            <a:pPr>
              <a:defRPr/>
            </a:pPr>
            <a:r>
              <a:rPr lang="en-US" smtClean="0"/>
              <a:t>Copyright © 2020 by Elsevier, Inc. All rights reserved.</a:t>
            </a:r>
            <a:endParaRPr lang="en-US"/>
          </a:p>
        </p:txBody>
      </p:sp>
      <p:sp>
        <p:nvSpPr>
          <p:cNvPr id="9" name="Slide Number Placeholder 2"/>
          <p:cNvSpPr>
            <a:spLocks noGrp="1"/>
          </p:cNvSpPr>
          <p:nvPr>
            <p:ph type="sldNum" sz="quarter" idx="14"/>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045691485"/>
      </p:ext>
    </p:extLst>
  </p:cSld>
  <p:clrMapOvr>
    <a:masterClrMapping/>
  </p:clrMapOvr>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1"/>
          <p:cNvSpPr>
            <a:spLocks noGrp="1"/>
          </p:cNvSpPr>
          <p:nvPr>
            <p:ph type="ftr" sz="quarter" idx="10"/>
          </p:nvPr>
        </p:nvSpPr>
        <p:spPr/>
        <p:txBody>
          <a:bodyPr/>
          <a:lstStyle>
            <a:lvl1pPr>
              <a:defRPr smtClean="0"/>
            </a:lvl1pPr>
          </a:lstStyle>
          <a:p>
            <a:pPr>
              <a:defRPr/>
            </a:pPr>
            <a:r>
              <a:rPr lang="en-US" smtClean="0"/>
              <a:t>Copyright © 2020 by Elsevier, Inc. All rights reserved.</a:t>
            </a:r>
            <a:endParaRPr lang="en-US"/>
          </a:p>
        </p:txBody>
      </p:sp>
      <p:sp>
        <p:nvSpPr>
          <p:cNvPr id="6" name="Slide Number Placeholder 2"/>
          <p:cNvSpPr>
            <a:spLocks noGrp="1"/>
          </p:cNvSpPr>
          <p:nvPr>
            <p:ph type="sldNum" sz="quarter" idx="11"/>
          </p:nvPr>
        </p:nvSpPr>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289179536"/>
      </p:ext>
    </p:extLst>
  </p:cSld>
  <p:clrMapOvr>
    <a:masterClrMapping/>
  </p:clrMapOvr>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0" y="6391275"/>
            <a:ext cx="1905000" cy="457200"/>
          </a:xfrm>
        </p:spPr>
        <p:txBody>
          <a:bodyPr/>
          <a:lstStyle>
            <a:lvl1pPr>
              <a:defRPr/>
            </a:lvl1pPr>
          </a:lstStyle>
          <a:p>
            <a:pPr>
              <a:defRPr/>
            </a:pPr>
            <a:fld id="{7D75D628-BE52-4889-9771-C34955F2CD02}" type="datetime10">
              <a:rPr lang="en-US" smtClean="0"/>
              <a:pPr>
                <a:defRPr/>
              </a:pPr>
              <a:t>06:53</a:t>
            </a:fld>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7239000" y="6400800"/>
            <a:ext cx="1905000" cy="457200"/>
          </a:xfrm>
        </p:spPr>
        <p:txBody>
          <a:bodyPr/>
          <a:lstStyle>
            <a:lvl1pPr>
              <a:defRPr/>
            </a:lvl1pPr>
          </a:lstStyle>
          <a:p>
            <a:fld id="{86726682-70BF-4599-8268-7D2212D5C424}" type="slidenum">
              <a:rPr lang="en-US" altLang="en-US" smtClean="0"/>
              <a:pPr/>
              <a:t>‹#›</a:t>
            </a:fld>
            <a:endParaRPr lang="en-US" altLang="en-US"/>
          </a:p>
        </p:txBody>
      </p:sp>
    </p:spTree>
    <p:extLst>
      <p:ext uri="{BB962C8B-B14F-4D97-AF65-F5344CB8AC3E}">
        <p14:creationId xmlns:p14="http://schemas.microsoft.com/office/powerpoint/2010/main" val="216027632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73163" y="1981200"/>
            <a:ext cx="3810000" cy="4876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35563" y="1981200"/>
            <a:ext cx="3810000" cy="4876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DE397176-5C3E-4FA1-9722-E64B702DB32B}" type="slidenum">
              <a:rPr lang="en-US" altLang="en-US"/>
              <a:pPr/>
              <a:t>‹#›</a:t>
            </a:fld>
            <a:endParaRPr lang="en-US" altLang="en-US"/>
          </a:p>
        </p:txBody>
      </p:sp>
    </p:spTree>
    <p:extLst>
      <p:ext uri="{BB962C8B-B14F-4D97-AF65-F5344CB8AC3E}">
        <p14:creationId xmlns:p14="http://schemas.microsoft.com/office/powerpoint/2010/main" val="3002876776"/>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EC9A10B8-4E8A-4F12-BAFC-C5EEDD2F29D9}" type="slidenum">
              <a:rPr lang="en-US" altLang="en-US"/>
              <a:pPr/>
              <a:t>‹#›</a:t>
            </a:fld>
            <a:endParaRPr lang="en-US" altLang="en-US"/>
          </a:p>
        </p:txBody>
      </p:sp>
    </p:spTree>
    <p:extLst>
      <p:ext uri="{BB962C8B-B14F-4D97-AF65-F5344CB8AC3E}">
        <p14:creationId xmlns:p14="http://schemas.microsoft.com/office/powerpoint/2010/main" val="225739005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8BE17680-BB59-4278-9A30-98C1336DBBEF}" type="slidenum">
              <a:rPr lang="en-US" altLang="en-US"/>
              <a:pPr/>
              <a:t>‹#›</a:t>
            </a:fld>
            <a:endParaRPr lang="en-US" altLang="en-US"/>
          </a:p>
        </p:txBody>
      </p:sp>
    </p:spTree>
    <p:extLst>
      <p:ext uri="{BB962C8B-B14F-4D97-AF65-F5344CB8AC3E}">
        <p14:creationId xmlns:p14="http://schemas.microsoft.com/office/powerpoint/2010/main" val="46650587"/>
      </p:ext>
    </p:extLst>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C9AC44ED-C5CA-4115-AFBD-DF051AEAD810}" type="slidenum">
              <a:rPr lang="en-US" altLang="en-US"/>
              <a:pPr/>
              <a:t>‹#›</a:t>
            </a:fld>
            <a:endParaRPr lang="en-US" altLang="en-US"/>
          </a:p>
        </p:txBody>
      </p:sp>
    </p:spTree>
    <p:extLst>
      <p:ext uri="{BB962C8B-B14F-4D97-AF65-F5344CB8AC3E}">
        <p14:creationId xmlns:p14="http://schemas.microsoft.com/office/powerpoint/2010/main" val="3148116156"/>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A2D3F4A6-C602-44A4-99ED-A82B0A6E62FB}" type="slidenum">
              <a:rPr lang="en-US" altLang="en-US"/>
              <a:pPr/>
              <a:t>‹#›</a:t>
            </a:fld>
            <a:endParaRPr lang="en-US" altLang="en-US"/>
          </a:p>
        </p:txBody>
      </p:sp>
    </p:spTree>
    <p:extLst>
      <p:ext uri="{BB962C8B-B14F-4D97-AF65-F5344CB8AC3E}">
        <p14:creationId xmlns:p14="http://schemas.microsoft.com/office/powerpoint/2010/main" val="54849449"/>
      </p:ext>
    </p:extLst>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Slide Number Placeholder 4"/>
          <p:cNvSpPr>
            <a:spLocks noGrp="1"/>
          </p:cNvSpPr>
          <p:nvPr>
            <p:ph type="sldNum" sz="quarter" idx="10"/>
          </p:nvPr>
        </p:nvSpPr>
        <p:spPr/>
        <p:txBody>
          <a:bodyPr/>
          <a:lstStyle>
            <a:lvl1pPr>
              <a:defRPr/>
            </a:lvl1pPr>
          </a:lstStyle>
          <a:p>
            <a:fld id="{1DBEFE92-D9A9-451B-83BF-55D4E941ECB6}" type="slidenum">
              <a:rPr lang="en-US" altLang="en-US"/>
              <a:pPr/>
              <a:t>‹#›</a:t>
            </a:fld>
            <a:endParaRPr lang="en-US" altLang="en-US"/>
          </a:p>
        </p:txBody>
      </p:sp>
    </p:spTree>
    <p:extLst>
      <p:ext uri="{BB962C8B-B14F-4D97-AF65-F5344CB8AC3E}">
        <p14:creationId xmlns:p14="http://schemas.microsoft.com/office/powerpoint/2010/main" val="2335070435"/>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1173163" y="76200"/>
            <a:ext cx="7772400" cy="190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ctr" anchorCtr="0" compatLnSpc="1">
            <a:prstTxWarp prst="textNoShape">
              <a:avLst/>
            </a:prstTxWarp>
          </a:bodyPr>
          <a:lstStyle/>
          <a:p>
            <a:pPr lvl="0"/>
            <a:r>
              <a:rPr lang="en-US" altLang="en-US" smtClean="0">
                <a:sym typeface="Times New Roman" panose="02020603050405020304" pitchFamily="18" charset="0"/>
              </a:rPr>
              <a:t>Click to edit Master title style</a:t>
            </a:r>
          </a:p>
        </p:txBody>
      </p:sp>
      <p:sp>
        <p:nvSpPr>
          <p:cNvPr id="2050" name="Rectangle 2"/>
          <p:cNvSpPr>
            <a:spLocks noGrp="1" noChangeArrowheads="1"/>
          </p:cNvSpPr>
          <p:nvPr>
            <p:ph type="body" idx="1"/>
          </p:nvPr>
        </p:nvSpPr>
        <p:spPr bwMode="auto">
          <a:xfrm>
            <a:off x="1173163" y="1981200"/>
            <a:ext cx="77724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altLang="en-US" smtClean="0">
                <a:sym typeface="Arial" panose="020B0604020202020204" pitchFamily="34" charset="0"/>
              </a:rPr>
              <a:t>Click to edit Master text styles</a:t>
            </a:r>
          </a:p>
          <a:p>
            <a:pPr lvl="1"/>
            <a:r>
              <a:rPr lang="en-US" altLang="en-US" smtClean="0">
                <a:sym typeface="Arial" panose="020B0604020202020204" pitchFamily="34" charset="0"/>
              </a:rPr>
              <a:t>Second level</a:t>
            </a:r>
          </a:p>
          <a:p>
            <a:pPr lvl="2"/>
            <a:r>
              <a:rPr lang="en-US" altLang="en-US" smtClean="0">
                <a:sym typeface="Arial" panose="020B0604020202020204" pitchFamily="34" charset="0"/>
              </a:rPr>
              <a:t>Third level</a:t>
            </a:r>
          </a:p>
          <a:p>
            <a:pPr lvl="3"/>
            <a:r>
              <a:rPr lang="en-US" altLang="en-US" smtClean="0">
                <a:sym typeface="Arial" panose="020B0604020202020204" pitchFamily="34" charset="0"/>
              </a:rPr>
              <a:t>Fourth level</a:t>
            </a:r>
          </a:p>
          <a:p>
            <a:pPr lvl="4"/>
            <a:r>
              <a:rPr lang="en-US" altLang="en-US" smtClean="0">
                <a:sym typeface="Arial" panose="020B0604020202020204" pitchFamily="34" charset="0"/>
              </a:rPr>
              <a:t>Fifth level</a:t>
            </a:r>
          </a:p>
        </p:txBody>
      </p:sp>
      <p:sp>
        <p:nvSpPr>
          <p:cNvPr id="2051" name="Text Box 3"/>
          <p:cNvSpPr txBox="1">
            <a:spLocks noGrp="1" noChangeArrowheads="1"/>
          </p:cNvSpPr>
          <p:nvPr>
            <p:ph type="sldNum" sz="quarter" idx="4"/>
          </p:nvPr>
        </p:nvSpPr>
        <p:spPr bwMode="auto">
          <a:xfrm>
            <a:off x="7805738" y="6248400"/>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defRPr sz="1400">
                <a:solidFill>
                  <a:schemeClr val="tx1"/>
                </a:solidFill>
                <a:latin typeface="+mn-lt"/>
                <a:cs typeface="Arial" panose="020B0604020202020204" pitchFamily="34" charset="0"/>
                <a:sym typeface="Arial" panose="020B0604020202020204" pitchFamily="34" charset="0"/>
              </a:defRPr>
            </a:lvl1pPr>
          </a:lstStyle>
          <a:p>
            <a:fld id="{A978CDC9-35AB-45E4-A948-54105892023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hf hdr="0" ftr="0" dt="0"/>
  <p:txStyles>
    <p:titleStyle>
      <a:lvl1pPr marL="39688" algn="l" rtl="0" fontAlgn="base">
        <a:spcBef>
          <a:spcPct val="0"/>
        </a:spcBef>
        <a:spcAft>
          <a:spcPct val="0"/>
        </a:spcAft>
        <a:defRPr sz="4400" kern="1200">
          <a:solidFill>
            <a:srgbClr val="003366"/>
          </a:solidFill>
          <a:latin typeface="+mj-lt"/>
          <a:ea typeface="+mj-ea"/>
          <a:cs typeface="+mj-cs"/>
          <a:sym typeface="Times New Roman" panose="02020603050405020304" pitchFamily="18" charset="0"/>
        </a:defRPr>
      </a:lvl1pPr>
      <a:lvl2pPr marL="39688" algn="l" rtl="0" fontAlgn="base">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2pPr>
      <a:lvl3pPr marL="39688" algn="l" rtl="0" fontAlgn="base">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3pPr>
      <a:lvl4pPr marL="39688" algn="l" rtl="0" fontAlgn="base">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4pPr>
      <a:lvl5pPr marL="39688" algn="l" rtl="0" fontAlgn="base">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5pPr>
      <a:lvl6pPr marL="496888" algn="l" rtl="0" fontAlgn="base">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6pPr>
      <a:lvl7pPr marL="954088" algn="l" rtl="0" fontAlgn="base">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7pPr>
      <a:lvl8pPr marL="1411288" algn="l" rtl="0" fontAlgn="base">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8pPr>
      <a:lvl9pPr marL="1868488" algn="l" rtl="0" fontAlgn="base">
        <a:spcBef>
          <a:spcPct val="0"/>
        </a:spcBef>
        <a:spcAft>
          <a:spcPct val="0"/>
        </a:spcAft>
        <a:defRPr sz="4400">
          <a:solidFill>
            <a:srgbClr val="003366"/>
          </a:solidFill>
          <a:latin typeface="Times New Roman" panose="02020603050405020304" pitchFamily="18" charset="0"/>
          <a:cs typeface="ヒラギノ明朝 ProN W3" charset="0"/>
          <a:sym typeface="Times New Roman" panose="02020603050405020304" pitchFamily="18" charset="0"/>
        </a:defRPr>
      </a:lvl9pPr>
    </p:titleStyle>
    <p:bodyStyle>
      <a:lvl1pPr marL="382588" indent="-342900" algn="l" rtl="0" fontAlgn="base">
        <a:spcBef>
          <a:spcPts val="700"/>
        </a:spcBef>
        <a:spcAft>
          <a:spcPct val="0"/>
        </a:spcAft>
        <a:buClr>
          <a:srgbClr val="0099CC"/>
        </a:buClr>
        <a:buSzPct val="69000"/>
        <a:buFont typeface="Arial" panose="020B0604020202020204" pitchFamily="34" charset="0"/>
        <a:buChar char="n"/>
        <a:defRPr sz="3200" kern="1200">
          <a:solidFill>
            <a:schemeClr val="tx1"/>
          </a:solidFill>
          <a:latin typeface="+mn-lt"/>
          <a:ea typeface="+mn-ea"/>
          <a:cs typeface="+mn-cs"/>
          <a:sym typeface="Arial" panose="020B0604020202020204" pitchFamily="34" charset="0"/>
        </a:defRPr>
      </a:lvl1pPr>
      <a:lvl2pPr marL="731838" indent="-285750" algn="l" rtl="0" fontAlgn="base">
        <a:spcBef>
          <a:spcPts val="600"/>
        </a:spcBef>
        <a:spcAft>
          <a:spcPct val="0"/>
        </a:spcAft>
        <a:buSzPct val="100000"/>
        <a:buFont typeface="Arial" panose="020B0604020202020204" pitchFamily="34" charset="0"/>
        <a:buChar char="–"/>
        <a:defRPr sz="2800" kern="1200">
          <a:solidFill>
            <a:schemeClr val="tx1"/>
          </a:solidFill>
          <a:latin typeface="+mn-lt"/>
          <a:ea typeface="+mn-ea"/>
          <a:cs typeface="+mn-cs"/>
          <a:sym typeface="Arial" panose="020B0604020202020204" pitchFamily="34" charset="0"/>
        </a:defRPr>
      </a:lvl2pPr>
      <a:lvl3pPr marL="1131888" indent="-228600" algn="l" rtl="0" fontAlgn="base">
        <a:spcBef>
          <a:spcPts val="600"/>
        </a:spcBef>
        <a:spcAft>
          <a:spcPct val="0"/>
        </a:spcAft>
        <a:buSzPct val="100000"/>
        <a:buFont typeface="Arial" panose="020B0604020202020204" pitchFamily="34" charset="0"/>
        <a:buChar char="•"/>
        <a:defRPr sz="2400" kern="1200">
          <a:solidFill>
            <a:schemeClr val="tx1"/>
          </a:solidFill>
          <a:latin typeface="+mn-lt"/>
          <a:ea typeface="+mn-ea"/>
          <a:cs typeface="+mn-cs"/>
          <a:sym typeface="Arial" panose="020B0604020202020204" pitchFamily="34" charset="0"/>
        </a:defRPr>
      </a:lvl3pPr>
      <a:lvl4pPr marL="1589088" indent="-228600" algn="l" rtl="0" fontAlgn="base">
        <a:spcBef>
          <a:spcPts val="500"/>
        </a:spcBef>
        <a:spcAft>
          <a:spcPct val="0"/>
        </a:spcAft>
        <a:buSzPct val="100000"/>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4pPr>
      <a:lvl5pPr marL="2046288" indent="-228600" algn="l" rtl="0" fontAlgn="base">
        <a:spcBef>
          <a:spcPts val="500"/>
        </a:spcBef>
        <a:spcAft>
          <a:spcPct val="0"/>
        </a:spcAft>
        <a:buSzPct val="100000"/>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a:solidFill>
                  <a:srgbClr val="000000"/>
                </a:solidFill>
                <a:latin typeface="Arial" panose="020B0604020202020204" pitchFamily="34" charset="0"/>
                <a:cs typeface="Arial" panose="020B0604020202020204" pitchFamily="34" charset="0"/>
              </a:defRPr>
            </a:lvl1pPr>
          </a:lstStyle>
          <a:p>
            <a:fld id="{86726682-70BF-4599-8268-7D2212D5C424}" type="slidenum">
              <a:rPr lang="en-US" altLang="en-US" smtClean="0"/>
              <a:pPr/>
              <a:t>‹#›</a:t>
            </a:fld>
            <a:endParaRPr lang="en-US" altLang="en-US"/>
          </a:p>
        </p:txBody>
      </p:sp>
      <p:sp>
        <p:nvSpPr>
          <p:cNvPr id="13" name="Footer Placeholder 8"/>
          <p:cNvSpPr>
            <a:spLocks noGrp="1"/>
          </p:cNvSpPr>
          <p:nvPr>
            <p:ph type="ftr" sz="quarter" idx="3"/>
          </p:nvPr>
        </p:nvSpPr>
        <p:spPr>
          <a:xfrm>
            <a:off x="1630363" y="6461125"/>
            <a:ext cx="5859462" cy="381000"/>
          </a:xfrm>
          <a:prstGeom prst="rect">
            <a:avLst/>
          </a:prstGeom>
        </p:spPr>
        <p:txBody>
          <a:bodyPr anchor="ctr" anchorCtr="1"/>
          <a:lstStyle>
            <a:lvl1pPr>
              <a:defRPr lang="en-US" sz="1000" smtClean="0">
                <a:latin typeface="Arial" pitchFamily="34" charset="0"/>
                <a:cs typeface="Arial" pitchFamily="34" charset="0"/>
              </a:defRPr>
            </a:lvl1pPr>
          </a:lstStyle>
          <a:p>
            <a:pPr>
              <a:defRPr/>
            </a:pPr>
            <a:r>
              <a:t>Copyright © 2020 by Elsevier, Inc. All rights reserved.</a:t>
            </a:r>
          </a:p>
        </p:txBody>
      </p:sp>
    </p:spTree>
    <p:extLst>
      <p:ext uri="{BB962C8B-B14F-4D97-AF65-F5344CB8AC3E}">
        <p14:creationId xmlns:p14="http://schemas.microsoft.com/office/powerpoint/2010/main" val="9557567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hf hdr="0" ftr="0" dt="0"/>
  <p:txStyles>
    <p:titleStyle>
      <a:lvl1pPr algn="ctr" rtl="0" eaLnBrk="1" fontAlgn="base" hangingPunct="1">
        <a:spcBef>
          <a:spcPct val="0"/>
        </a:spcBef>
        <a:spcAft>
          <a:spcPct val="0"/>
        </a:spcAft>
        <a:defRPr sz="40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000">
          <a:solidFill>
            <a:schemeClr val="tx1"/>
          </a:solidFill>
          <a:latin typeface="Arial" charset="0"/>
          <a:cs typeface="Arial" charset="0"/>
        </a:defRPr>
      </a:lvl2pPr>
      <a:lvl3pPr algn="ctr" rtl="0" eaLnBrk="1" fontAlgn="base" hangingPunct="1">
        <a:spcBef>
          <a:spcPct val="0"/>
        </a:spcBef>
        <a:spcAft>
          <a:spcPct val="0"/>
        </a:spcAft>
        <a:defRPr sz="4000">
          <a:solidFill>
            <a:schemeClr val="tx1"/>
          </a:solidFill>
          <a:latin typeface="Arial" charset="0"/>
          <a:cs typeface="Arial" charset="0"/>
        </a:defRPr>
      </a:lvl3pPr>
      <a:lvl4pPr algn="ctr" rtl="0" eaLnBrk="1" fontAlgn="base" hangingPunct="1">
        <a:spcBef>
          <a:spcPct val="0"/>
        </a:spcBef>
        <a:spcAft>
          <a:spcPct val="0"/>
        </a:spcAft>
        <a:defRPr sz="4000">
          <a:solidFill>
            <a:schemeClr val="tx1"/>
          </a:solidFill>
          <a:latin typeface="Arial" charset="0"/>
          <a:cs typeface="Arial" charset="0"/>
        </a:defRPr>
      </a:lvl4pPr>
      <a:lvl5pPr algn="ctr" rtl="0" eaLnBrk="1" fontAlgn="base" hangingPunct="1">
        <a:spcBef>
          <a:spcPct val="0"/>
        </a:spcBef>
        <a:spcAft>
          <a:spcPct val="0"/>
        </a:spcAft>
        <a:defRPr sz="4000">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chemeClr val="tx1"/>
        </a:buClr>
        <a:buSzPct val="60000"/>
        <a:buFont typeface="Wingdings 2" panose="05020102010507070707" pitchFamily="18" charset="2"/>
        <a:buChar char=""/>
        <a:defRPr sz="28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1"/>
        </a:buClr>
        <a:buSzPct val="80000"/>
        <a:buFont typeface="Wingdings" panose="05000000000000000000" pitchFamily="2" charset="2"/>
        <a:buChar char="Ø"/>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lr>
          <a:schemeClr val="tx1"/>
        </a:buClr>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Clr>
          <a:schemeClr val="tx1"/>
        </a:buClr>
        <a:buSzPct val="75000"/>
        <a:buFont typeface="Wingdings 3" panose="05040102010807070707" pitchFamily="18" charset="2"/>
        <a:buChar char=""/>
        <a:defRPr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Clr>
          <a:schemeClr val="tx1"/>
        </a:buClr>
        <a:buFont typeface="Calibri" panose="020F0502020204030204"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1028" name="Slide Number Placeholder 7"/>
          <p:cNvSpPr>
            <a:spLocks noGrp="1"/>
          </p:cNvSpPr>
          <p:nvPr>
            <p:ph type="sldNum" sz="quarter" idx="4"/>
          </p:nvPr>
        </p:nvSpPr>
        <p:spPr bwMode="auto">
          <a:xfrm>
            <a:off x="8534400" y="6465888"/>
            <a:ext cx="5778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lvl1pPr>
              <a:defRPr sz="1000">
                <a:solidFill>
                  <a:srgbClr val="000000"/>
                </a:solidFill>
                <a:latin typeface="Arial" panose="020B0604020202020204" pitchFamily="34" charset="0"/>
                <a:cs typeface="Arial" panose="020B0604020202020204" pitchFamily="34" charset="0"/>
              </a:defRPr>
            </a:lvl1pPr>
          </a:lstStyle>
          <a:p>
            <a:fld id="{A978CDC9-35AB-45E4-A948-541058920239}" type="slidenum">
              <a:rPr lang="en-US" altLang="en-US" smtClean="0"/>
              <a:pPr/>
              <a:t>‹#›</a:t>
            </a:fld>
            <a:endParaRPr lang="en-US" altLang="en-US"/>
          </a:p>
        </p:txBody>
      </p:sp>
      <p:sp>
        <p:nvSpPr>
          <p:cNvPr id="13" name="Footer Placeholder 8"/>
          <p:cNvSpPr>
            <a:spLocks noGrp="1"/>
          </p:cNvSpPr>
          <p:nvPr>
            <p:ph type="ftr" sz="quarter" idx="3"/>
          </p:nvPr>
        </p:nvSpPr>
        <p:spPr>
          <a:xfrm>
            <a:off x="1630363" y="6461125"/>
            <a:ext cx="5859462" cy="381000"/>
          </a:xfrm>
          <a:prstGeom prst="rect">
            <a:avLst/>
          </a:prstGeom>
        </p:spPr>
        <p:txBody>
          <a:bodyPr anchor="ctr" anchorCtr="1"/>
          <a:lstStyle>
            <a:lvl1pPr>
              <a:defRPr lang="en-US" sz="1000" smtClean="0">
                <a:latin typeface="Arial" pitchFamily="34" charset="0"/>
                <a:cs typeface="Arial" pitchFamily="34" charset="0"/>
              </a:defRPr>
            </a:lvl1pPr>
          </a:lstStyle>
          <a:p>
            <a:pPr>
              <a:defRPr/>
            </a:pPr>
            <a:r>
              <a:t>Copyright © 2020 by Elsevier, Inc. All rights reserved.</a:t>
            </a:r>
          </a:p>
        </p:txBody>
      </p:sp>
    </p:spTree>
    <p:extLst>
      <p:ext uri="{BB962C8B-B14F-4D97-AF65-F5344CB8AC3E}">
        <p14:creationId xmlns:p14="http://schemas.microsoft.com/office/powerpoint/2010/main" val="393282379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Lst>
  <p:hf hdr="0" ftr="0" dt="0"/>
  <p:txStyles>
    <p:titleStyle>
      <a:lvl1pPr algn="ctr" rtl="0" eaLnBrk="1" fontAlgn="base" hangingPunct="1">
        <a:spcBef>
          <a:spcPct val="0"/>
        </a:spcBef>
        <a:spcAft>
          <a:spcPct val="0"/>
        </a:spcAft>
        <a:defRPr sz="40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000">
          <a:solidFill>
            <a:schemeClr val="tx1"/>
          </a:solidFill>
          <a:latin typeface="Arial" charset="0"/>
          <a:cs typeface="Arial" charset="0"/>
        </a:defRPr>
      </a:lvl2pPr>
      <a:lvl3pPr algn="ctr" rtl="0" eaLnBrk="1" fontAlgn="base" hangingPunct="1">
        <a:spcBef>
          <a:spcPct val="0"/>
        </a:spcBef>
        <a:spcAft>
          <a:spcPct val="0"/>
        </a:spcAft>
        <a:defRPr sz="4000">
          <a:solidFill>
            <a:schemeClr val="tx1"/>
          </a:solidFill>
          <a:latin typeface="Arial" charset="0"/>
          <a:cs typeface="Arial" charset="0"/>
        </a:defRPr>
      </a:lvl3pPr>
      <a:lvl4pPr algn="ctr" rtl="0" eaLnBrk="1" fontAlgn="base" hangingPunct="1">
        <a:spcBef>
          <a:spcPct val="0"/>
        </a:spcBef>
        <a:spcAft>
          <a:spcPct val="0"/>
        </a:spcAft>
        <a:defRPr sz="4000">
          <a:solidFill>
            <a:schemeClr val="tx1"/>
          </a:solidFill>
          <a:latin typeface="Arial" charset="0"/>
          <a:cs typeface="Arial" charset="0"/>
        </a:defRPr>
      </a:lvl4pPr>
      <a:lvl5pPr algn="ctr" rtl="0" eaLnBrk="1" fontAlgn="base" hangingPunct="1">
        <a:spcBef>
          <a:spcPct val="0"/>
        </a:spcBef>
        <a:spcAft>
          <a:spcPct val="0"/>
        </a:spcAft>
        <a:defRPr sz="4000">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chemeClr val="tx1"/>
        </a:buClr>
        <a:buSzPct val="60000"/>
        <a:buFont typeface="Wingdings 2" panose="05020102010507070707" pitchFamily="18" charset="2"/>
        <a:buChar char=""/>
        <a:defRPr sz="28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1"/>
        </a:buClr>
        <a:buSzPct val="80000"/>
        <a:buFont typeface="Wingdings" panose="05000000000000000000" pitchFamily="2" charset="2"/>
        <a:buChar char="Ø"/>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lr>
          <a:schemeClr val="tx1"/>
        </a:buClr>
        <a:buFont typeface="Arial" panose="020B0604020202020204" pitchFamily="34"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Clr>
          <a:schemeClr val="tx1"/>
        </a:buClr>
        <a:buSzPct val="75000"/>
        <a:buFont typeface="Wingdings 3" panose="05040102010807070707" pitchFamily="18" charset="2"/>
        <a:buChar char=""/>
        <a:defRPr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Clr>
          <a:schemeClr val="tx1"/>
        </a:buClr>
        <a:buFont typeface="Calibri" panose="020F0502020204030204"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533400" y="32766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smtClean="0">
                <a:solidFill>
                  <a:srgbClr val="FFFFFF"/>
                </a:solidFill>
                <a:cs typeface="Segoe UI" panose="020B0502040204020203" pitchFamily="34" charset="0"/>
              </a:rPr>
              <a:t>Pathogenicity &amp; Virulence Factors</a:t>
            </a:r>
            <a:endParaRPr lang="en-US" altLang="en-US" sz="24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685800" y="23622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a:solidFill>
                  <a:srgbClr val="FFFFFF"/>
                </a:solidFill>
                <a:cs typeface="Segoe UI" panose="020B0502040204020203" pitchFamily="34" charset="0"/>
              </a:rPr>
              <a:t>Clinical </a:t>
            </a:r>
            <a:r>
              <a:rPr lang="en-US" altLang="en-US" sz="2400" b="1" i="1" dirty="0" smtClean="0">
                <a:solidFill>
                  <a:srgbClr val="FFFFFF"/>
                </a:solidFill>
                <a:cs typeface="Segoe UI" panose="020B0502040204020203" pitchFamily="34" charset="0"/>
              </a:rPr>
              <a:t>&amp; Diagnostic Microbiology</a:t>
            </a:r>
            <a:endParaRPr lang="en-US" altLang="en-US" sz="2400" b="1" i="1" dirty="0">
              <a:solidFill>
                <a:srgbClr val="FFFFFF"/>
              </a:solidFill>
              <a:cs typeface="Segoe UI" panose="020B0502040204020203" pitchFamily="34" charset="0"/>
            </a:endParaRPr>
          </a:p>
        </p:txBody>
      </p:sp>
    </p:spTree>
    <p:extLst>
      <p:ext uri="{BB962C8B-B14F-4D97-AF65-F5344CB8AC3E}">
        <p14:creationId xmlns:p14="http://schemas.microsoft.com/office/powerpoint/2010/main" val="17639008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Transmission</a:t>
            </a:r>
            <a:endParaRPr lang="en-US" altLang="en-US" dirty="0"/>
          </a:p>
        </p:txBody>
      </p:sp>
      <p:sp>
        <p:nvSpPr>
          <p:cNvPr id="12313" name="Rectangle 25"/>
          <p:cNvSpPr>
            <a:spLocks noGrp="1" noChangeArrowheads="1"/>
          </p:cNvSpPr>
          <p:nvPr>
            <p:ph idx="1"/>
          </p:nvPr>
        </p:nvSpPr>
        <p:spPr>
          <a:xfrm>
            <a:off x="1173163" y="1498481"/>
            <a:ext cx="7772400" cy="4876800"/>
          </a:xfrm>
          <a:ln/>
        </p:spPr>
        <p:txBody>
          <a:bodyPr rIns="132080"/>
          <a:lstStyle/>
          <a:p>
            <a:pPr>
              <a:buFont typeface="Wingdings" panose="05000000000000000000" pitchFamily="2" charset="2"/>
              <a:buChar char="Ø"/>
            </a:pPr>
            <a:r>
              <a:rPr lang="en-US" altLang="en-US" sz="2800" dirty="0" smtClean="0"/>
              <a:t>Human-to-human</a:t>
            </a:r>
          </a:p>
          <a:p>
            <a:pPr lvl="1">
              <a:buFont typeface="Wingdings" panose="05000000000000000000" pitchFamily="2" charset="2"/>
              <a:buChar char="Ø"/>
            </a:pPr>
            <a:r>
              <a:rPr lang="en-US" altLang="en-US" sz="1600" dirty="0" smtClean="0"/>
              <a:t>Indirect – aerosolization, fecal/oral route transmission, and contact with fomites (inanimate objects and abiotic surfaces).</a:t>
            </a:r>
          </a:p>
          <a:p>
            <a:pPr lvl="1">
              <a:buFont typeface="Wingdings" panose="05000000000000000000" pitchFamily="2" charset="2"/>
              <a:buChar char="Ø"/>
            </a:pPr>
            <a:r>
              <a:rPr lang="en-US" altLang="en-US" sz="1600" dirty="0" smtClean="0"/>
              <a:t>Direct – Hands, mouth, sexual contact, transplacental.</a:t>
            </a:r>
          </a:p>
          <a:p>
            <a:pPr lvl="1">
              <a:buFont typeface="Wingdings" panose="05000000000000000000" pitchFamily="2" charset="2"/>
              <a:buChar char="Ø"/>
            </a:pPr>
            <a:endParaRPr lang="en-US" altLang="en-US" sz="1600" dirty="0"/>
          </a:p>
          <a:p>
            <a:pPr>
              <a:buFont typeface="Wingdings" panose="05000000000000000000" pitchFamily="2" charset="2"/>
              <a:buChar char="Ø"/>
            </a:pPr>
            <a:r>
              <a:rPr lang="en-US" altLang="en-US" sz="2000" dirty="0" smtClean="0"/>
              <a:t>Non-human-to-human</a:t>
            </a:r>
          </a:p>
          <a:p>
            <a:pPr lvl="1">
              <a:buFont typeface="Wingdings" panose="05000000000000000000" pitchFamily="2" charset="2"/>
              <a:buChar char="Ø"/>
            </a:pPr>
            <a:r>
              <a:rPr lang="en-US" altLang="en-US" sz="1600" dirty="0" smtClean="0"/>
              <a:t>Zoonotic – brucellosis (transmitted from animal to human).</a:t>
            </a:r>
          </a:p>
          <a:p>
            <a:pPr lvl="1">
              <a:buFont typeface="Wingdings" panose="05000000000000000000" pitchFamily="2" charset="2"/>
              <a:buChar char="Ø"/>
            </a:pPr>
            <a:r>
              <a:rPr lang="en-US" altLang="en-US" sz="1600" dirty="0" smtClean="0"/>
              <a:t>Soil – Anthrax, Tetanus.</a:t>
            </a:r>
          </a:p>
          <a:p>
            <a:pPr lvl="1">
              <a:buFont typeface="Wingdings" panose="05000000000000000000" pitchFamily="2" charset="2"/>
              <a:buChar char="Ø"/>
            </a:pPr>
            <a:r>
              <a:rPr lang="en-US" altLang="en-US" sz="1600" dirty="0" smtClean="0"/>
              <a:t>Vectors – plague (primary, secondary, and tertiary hosts, that may house the organism at various stages in its life cycle).</a:t>
            </a:r>
          </a:p>
          <a:p>
            <a:pPr lvl="1">
              <a:buFont typeface="Wingdings" panose="05000000000000000000" pitchFamily="2" charset="2"/>
              <a:buChar char="Ø"/>
            </a:pPr>
            <a:r>
              <a:rPr lang="en-US" altLang="en-US" sz="1600" dirty="0" smtClean="0"/>
              <a:t>Contaminants present in water.</a:t>
            </a:r>
            <a:endParaRPr lang="en-US" altLang="en-US" sz="1600" dirty="0"/>
          </a:p>
          <a:p>
            <a:pPr lvl="1">
              <a:buFont typeface="Wingdings" panose="05000000000000000000" pitchFamily="2" charset="2"/>
              <a:buChar char="Ø"/>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30318586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Transmission</a:t>
            </a:r>
            <a:endParaRPr lang="en-US" altLang="en-US" dirty="0"/>
          </a:p>
        </p:txBody>
      </p:sp>
      <p:sp>
        <p:nvSpPr>
          <p:cNvPr id="12313" name="Rectangle 25"/>
          <p:cNvSpPr>
            <a:spLocks noGrp="1" noChangeArrowheads="1"/>
          </p:cNvSpPr>
          <p:nvPr>
            <p:ph idx="1"/>
          </p:nvPr>
        </p:nvSpPr>
        <p:spPr>
          <a:xfrm>
            <a:off x="1173163" y="1498481"/>
            <a:ext cx="7772400" cy="4876800"/>
          </a:xfrm>
          <a:ln/>
        </p:spPr>
        <p:txBody>
          <a:bodyPr rIns="132080"/>
          <a:lstStyle/>
          <a:p>
            <a:pPr>
              <a:buFont typeface="Wingdings" panose="05000000000000000000" pitchFamily="2" charset="2"/>
              <a:buChar char="Ø"/>
            </a:pPr>
            <a:r>
              <a:rPr lang="en-US" altLang="en-US" sz="2800" dirty="0" smtClean="0"/>
              <a:t>Adherence to the epithelia is essential for infection to take place (bacteria multiply and secret virulence factors).</a:t>
            </a:r>
          </a:p>
          <a:p>
            <a:pPr>
              <a:buFont typeface="Wingdings" panose="05000000000000000000" pitchFamily="2" charset="2"/>
              <a:buChar char="Ø"/>
            </a:pPr>
            <a:r>
              <a:rPr lang="en-US" altLang="en-US" sz="2800" dirty="0" smtClean="0"/>
              <a:t>Primarily mucus membranes;</a:t>
            </a:r>
          </a:p>
          <a:p>
            <a:pPr>
              <a:buFont typeface="Wingdings" panose="05000000000000000000" pitchFamily="2" charset="2"/>
              <a:buChar char="Ø"/>
            </a:pPr>
            <a:r>
              <a:rPr lang="en-US" altLang="en-US" sz="2800" dirty="0" smtClean="0"/>
              <a:t>Certain bacteria are specific for the type of tissue(s) they could potentially infect.</a:t>
            </a:r>
            <a:endParaRPr lang="en-US" altLang="en-US" sz="1600" dirty="0"/>
          </a:p>
          <a:p>
            <a:pPr lvl="1">
              <a:buFont typeface="Wingdings" panose="05000000000000000000" pitchFamily="2" charset="2"/>
              <a:buChar char="Ø"/>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175401624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Adhesins</a:t>
            </a:r>
            <a:endParaRPr lang="en-US" altLang="en-US" dirty="0"/>
          </a:p>
        </p:txBody>
      </p:sp>
      <p:sp>
        <p:nvSpPr>
          <p:cNvPr id="12313" name="Rectangle 25"/>
          <p:cNvSpPr>
            <a:spLocks noGrp="1" noChangeArrowheads="1"/>
          </p:cNvSpPr>
          <p:nvPr>
            <p:ph idx="1"/>
          </p:nvPr>
        </p:nvSpPr>
        <p:spPr>
          <a:xfrm>
            <a:off x="1173163" y="1498481"/>
            <a:ext cx="7772400" cy="4876800"/>
          </a:xfrm>
          <a:ln/>
        </p:spPr>
        <p:txBody>
          <a:bodyPr rIns="132080"/>
          <a:lstStyle/>
          <a:p>
            <a:pPr>
              <a:buFont typeface="Wingdings" panose="05000000000000000000" pitchFamily="2" charset="2"/>
              <a:buChar char="Ø"/>
            </a:pPr>
            <a:r>
              <a:rPr lang="en-US" altLang="en-US" sz="2800" dirty="0" smtClean="0"/>
              <a:t>Structures on the surface of bacterial cells that facilitate adherence to host-cell receptors (susceptible).</a:t>
            </a:r>
          </a:p>
          <a:p>
            <a:pPr lvl="1">
              <a:buFont typeface="Wingdings" panose="05000000000000000000" pitchFamily="2" charset="2"/>
              <a:buChar char="Ø"/>
            </a:pPr>
            <a:r>
              <a:rPr lang="en-US" altLang="en-US" sz="2400" dirty="0" smtClean="0"/>
              <a:t>Fimbriae;</a:t>
            </a:r>
          </a:p>
          <a:p>
            <a:pPr lvl="1">
              <a:buFont typeface="Wingdings" panose="05000000000000000000" pitchFamily="2" charset="2"/>
              <a:buChar char="Ø"/>
            </a:pPr>
            <a:r>
              <a:rPr lang="en-US" altLang="en-US" sz="2400" dirty="0" smtClean="0"/>
              <a:t>Components of the bacterial capsule (termed the glycocalyx);</a:t>
            </a:r>
          </a:p>
          <a:p>
            <a:pPr lvl="1">
              <a:buFont typeface="Wingdings" panose="05000000000000000000" pitchFamily="2" charset="2"/>
              <a:buChar char="Ø"/>
            </a:pPr>
            <a:r>
              <a:rPr lang="en-US" altLang="en-US" sz="2400" dirty="0" smtClean="0"/>
              <a:t>Lipoteichoic acids;</a:t>
            </a:r>
          </a:p>
          <a:p>
            <a:pPr lvl="1">
              <a:buFont typeface="Wingdings" panose="05000000000000000000" pitchFamily="2" charset="2"/>
              <a:buChar char="Ø"/>
            </a:pPr>
            <a:r>
              <a:rPr lang="en-US" altLang="en-US" sz="2400" dirty="0" smtClean="0"/>
              <a:t>Outer membrane proteins; and</a:t>
            </a:r>
          </a:p>
          <a:p>
            <a:pPr lvl="1">
              <a:buFont typeface="Wingdings" panose="05000000000000000000" pitchFamily="2" charset="2"/>
              <a:buChar char="Ø"/>
            </a:pPr>
            <a:r>
              <a:rPr lang="en-US" altLang="en-US" sz="2400" dirty="0" smtClean="0"/>
              <a:t>Cell-surface antigens.</a:t>
            </a:r>
            <a:endParaRPr lang="en-US" altLang="en-US" sz="2400" dirty="0"/>
          </a:p>
          <a:p>
            <a:pPr>
              <a:buFont typeface="Wingdings" panose="05000000000000000000" pitchFamily="2" charset="2"/>
              <a:buChar char="Ø"/>
            </a:pPr>
            <a:endParaRPr lang="en-US" altLang="en-US" sz="1500" dirty="0"/>
          </a:p>
          <a:p>
            <a:pPr lvl="1">
              <a:buFont typeface="Wingdings" panose="05000000000000000000" pitchFamily="2" charset="2"/>
              <a:buChar char="Ø"/>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68907872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Disease Processes Occur When…</a:t>
            </a:r>
            <a:endParaRPr lang="en-US" altLang="en-US" dirty="0"/>
          </a:p>
        </p:txBody>
      </p:sp>
      <p:sp>
        <p:nvSpPr>
          <p:cNvPr id="12313" name="Rectangle 25"/>
          <p:cNvSpPr>
            <a:spLocks noGrp="1" noChangeArrowheads="1"/>
          </p:cNvSpPr>
          <p:nvPr>
            <p:ph idx="1"/>
          </p:nvPr>
        </p:nvSpPr>
        <p:spPr>
          <a:xfrm>
            <a:off x="1173163" y="2286000"/>
            <a:ext cx="7772400" cy="4876800"/>
          </a:xfrm>
          <a:ln/>
        </p:spPr>
        <p:txBody>
          <a:bodyPr rIns="132080"/>
          <a:lstStyle/>
          <a:p>
            <a:pPr>
              <a:buFont typeface="Wingdings" panose="05000000000000000000" pitchFamily="2" charset="2"/>
              <a:buChar char="Ø"/>
            </a:pPr>
            <a:r>
              <a:rPr lang="en-US" altLang="en-US" sz="2800" dirty="0" smtClean="0"/>
              <a:t>There is attachment of bacteria with no penetration (cellular breach);</a:t>
            </a:r>
          </a:p>
          <a:p>
            <a:pPr lvl="1">
              <a:buFont typeface="Wingdings" panose="05000000000000000000" pitchFamily="2" charset="2"/>
              <a:buChar char="Ø"/>
            </a:pPr>
            <a:r>
              <a:rPr lang="en-US" altLang="en-US" sz="2000" dirty="0" smtClean="0"/>
              <a:t>Toxins are usually produced;</a:t>
            </a:r>
          </a:p>
          <a:p>
            <a:pPr lvl="1">
              <a:buFont typeface="Wingdings" panose="05000000000000000000" pitchFamily="2" charset="2"/>
              <a:buChar char="Ø"/>
            </a:pPr>
            <a:r>
              <a:rPr lang="en-US" altLang="en-US" sz="2000" dirty="0" smtClean="0"/>
              <a:t>Typically affect the respiratory system;</a:t>
            </a:r>
          </a:p>
          <a:p>
            <a:pPr lvl="1">
              <a:buFont typeface="Wingdings" panose="05000000000000000000" pitchFamily="2" charset="2"/>
              <a:buChar char="Ø"/>
            </a:pPr>
            <a:r>
              <a:rPr lang="en-US" altLang="en-US" sz="2000" dirty="0" smtClean="0"/>
              <a:t>Ex. </a:t>
            </a:r>
            <a:r>
              <a:rPr lang="en-US" altLang="en-US" sz="2000" dirty="0" err="1" smtClean="0"/>
              <a:t>Diptheria</a:t>
            </a:r>
            <a:endParaRPr lang="en-US" altLang="en-US" sz="2000" dirty="0"/>
          </a:p>
          <a:p>
            <a:pPr>
              <a:buFont typeface="Wingdings" panose="05000000000000000000" pitchFamily="2" charset="2"/>
              <a:buChar char="Ø"/>
            </a:pPr>
            <a:endParaRPr lang="en-US" altLang="en-US" sz="1500" dirty="0"/>
          </a:p>
          <a:p>
            <a:pPr lvl="1">
              <a:buFont typeface="Wingdings" panose="05000000000000000000" pitchFamily="2" charset="2"/>
              <a:buChar char="Ø"/>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46005710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Disease Processes Occur When…</a:t>
            </a:r>
            <a:endParaRPr lang="en-US" altLang="en-US" dirty="0"/>
          </a:p>
        </p:txBody>
      </p:sp>
      <p:sp>
        <p:nvSpPr>
          <p:cNvPr id="12313" name="Rectangle 25"/>
          <p:cNvSpPr>
            <a:spLocks noGrp="1" noChangeArrowheads="1"/>
          </p:cNvSpPr>
          <p:nvPr>
            <p:ph idx="1"/>
          </p:nvPr>
        </p:nvSpPr>
        <p:spPr>
          <a:xfrm>
            <a:off x="1173163" y="2286000"/>
            <a:ext cx="7772400" cy="4876800"/>
          </a:xfrm>
          <a:ln/>
        </p:spPr>
        <p:txBody>
          <a:bodyPr rIns="132080"/>
          <a:lstStyle/>
          <a:p>
            <a:pPr>
              <a:buFont typeface="Wingdings" panose="05000000000000000000" pitchFamily="2" charset="2"/>
              <a:buChar char="Ø"/>
            </a:pPr>
            <a:r>
              <a:rPr lang="en-US" altLang="en-US" sz="2800" dirty="0" smtClean="0"/>
              <a:t>There is attachment of bacteria with penetration of epithelial cells.</a:t>
            </a:r>
          </a:p>
          <a:p>
            <a:pPr lvl="1">
              <a:buFont typeface="Wingdings" panose="05000000000000000000" pitchFamily="2" charset="2"/>
              <a:buChar char="Ø"/>
            </a:pPr>
            <a:r>
              <a:rPr lang="en-US" altLang="en-US" sz="1600" dirty="0" smtClean="0"/>
              <a:t>Gain access into the cell;</a:t>
            </a:r>
          </a:p>
          <a:p>
            <a:pPr lvl="1">
              <a:buFont typeface="Wingdings" panose="05000000000000000000" pitchFamily="2" charset="2"/>
              <a:buChar char="Ø"/>
            </a:pPr>
            <a:r>
              <a:rPr lang="en-US" altLang="en-US" sz="1600" dirty="0" smtClean="0"/>
              <a:t>Epithelial layer is destroyed through bacterial toxins;</a:t>
            </a:r>
          </a:p>
          <a:p>
            <a:pPr lvl="1">
              <a:buFont typeface="Wingdings" panose="05000000000000000000" pitchFamily="2" charset="2"/>
              <a:buChar char="Ø"/>
            </a:pPr>
            <a:r>
              <a:rPr lang="en-US" altLang="en-US" sz="1600" dirty="0" smtClean="0"/>
              <a:t>Ex. Bacillary dysentery.</a:t>
            </a:r>
            <a:endParaRPr lang="en-US" altLang="en-US" sz="1600" dirty="0"/>
          </a:p>
          <a:p>
            <a:pPr>
              <a:buFont typeface="Wingdings" panose="05000000000000000000" pitchFamily="2" charset="2"/>
              <a:buChar char="Ø"/>
            </a:pPr>
            <a:endParaRPr lang="en-US" altLang="en-US" sz="1500" dirty="0"/>
          </a:p>
          <a:p>
            <a:pPr lvl="1">
              <a:buFont typeface="Wingdings" panose="05000000000000000000" pitchFamily="2" charset="2"/>
              <a:buChar char="Ø"/>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51079289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Disease Processes Occur When…</a:t>
            </a:r>
            <a:endParaRPr lang="en-US" altLang="en-US" dirty="0"/>
          </a:p>
        </p:txBody>
      </p:sp>
      <p:sp>
        <p:nvSpPr>
          <p:cNvPr id="12313" name="Rectangle 25"/>
          <p:cNvSpPr>
            <a:spLocks noGrp="1" noChangeArrowheads="1"/>
          </p:cNvSpPr>
          <p:nvPr>
            <p:ph idx="1"/>
          </p:nvPr>
        </p:nvSpPr>
        <p:spPr>
          <a:xfrm>
            <a:off x="1173163" y="2286000"/>
            <a:ext cx="7772400" cy="4876800"/>
          </a:xfrm>
          <a:ln/>
        </p:spPr>
        <p:txBody>
          <a:bodyPr rIns="132080"/>
          <a:lstStyle/>
          <a:p>
            <a:pPr>
              <a:buFont typeface="Wingdings" panose="05000000000000000000" pitchFamily="2" charset="2"/>
              <a:buChar char="Ø"/>
            </a:pPr>
            <a:r>
              <a:rPr lang="en-US" altLang="en-US" sz="2800" dirty="0" smtClean="0"/>
              <a:t>Attachment and penetration of the sub-mucosa.</a:t>
            </a:r>
          </a:p>
          <a:p>
            <a:pPr lvl="1">
              <a:buFont typeface="Wingdings" panose="05000000000000000000" pitchFamily="2" charset="2"/>
              <a:buChar char="Ø"/>
            </a:pPr>
            <a:r>
              <a:rPr lang="en-US" altLang="en-US" sz="1400" dirty="0" smtClean="0"/>
              <a:t>Breaches the epithelial surface and into the blood stream via the lymphatics;</a:t>
            </a:r>
          </a:p>
          <a:p>
            <a:pPr lvl="1">
              <a:buFont typeface="Wingdings" panose="05000000000000000000" pitchFamily="2" charset="2"/>
              <a:buChar char="Ø"/>
            </a:pPr>
            <a:r>
              <a:rPr lang="en-US" altLang="en-US" sz="1400" dirty="0" smtClean="0"/>
              <a:t>Can be mediated by phagocytosis;</a:t>
            </a:r>
          </a:p>
          <a:p>
            <a:pPr lvl="1">
              <a:buFont typeface="Wingdings" panose="05000000000000000000" pitchFamily="2" charset="2"/>
              <a:buChar char="Ø"/>
            </a:pPr>
            <a:r>
              <a:rPr lang="en-US" altLang="en-US" sz="1400" dirty="0" smtClean="0"/>
              <a:t>Ex. Infection with </a:t>
            </a:r>
            <a:r>
              <a:rPr lang="en-US" altLang="en-US" sz="1400" i="1" dirty="0" smtClean="0"/>
              <a:t>S. typhimurium </a:t>
            </a:r>
            <a:r>
              <a:rPr lang="en-US" altLang="en-US" sz="1400" dirty="0" smtClean="0"/>
              <a:t>(typhoid fever)</a:t>
            </a: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418520161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Host Defenses</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External defense mechanisms (anatomical and chemical barriers);</a:t>
            </a:r>
          </a:p>
          <a:p>
            <a:pPr>
              <a:buFont typeface="Wingdings" panose="05000000000000000000" pitchFamily="2" charset="2"/>
              <a:buChar char="Ø"/>
            </a:pPr>
            <a:r>
              <a:rPr lang="en-US" altLang="en-US" sz="2800" dirty="0" smtClean="0"/>
              <a:t>Secondary defense mechanisms;</a:t>
            </a:r>
          </a:p>
          <a:p>
            <a:pPr>
              <a:buFont typeface="Wingdings" panose="05000000000000000000" pitchFamily="2" charset="2"/>
              <a:buChar char="Ø"/>
            </a:pPr>
            <a:r>
              <a:rPr lang="en-US" altLang="en-US" sz="2800" dirty="0" smtClean="0"/>
              <a:t>Non-immune defenses; and</a:t>
            </a:r>
          </a:p>
          <a:p>
            <a:pPr>
              <a:buFont typeface="Wingdings" panose="05000000000000000000" pitchFamily="2" charset="2"/>
              <a:buChar char="Ø"/>
            </a:pPr>
            <a:r>
              <a:rPr lang="en-US" altLang="en-US" sz="2800" dirty="0" smtClean="0"/>
              <a:t>Immune defenses.</a:t>
            </a:r>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4855725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Host Defenses</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External defense mechanisms (anatomical and chemical barriers);</a:t>
            </a:r>
          </a:p>
          <a:p>
            <a:pPr>
              <a:buFont typeface="Wingdings" panose="05000000000000000000" pitchFamily="2" charset="2"/>
              <a:buChar char="Ø"/>
            </a:pPr>
            <a:r>
              <a:rPr lang="en-US" altLang="en-US" sz="2800" dirty="0" smtClean="0"/>
              <a:t>Secondary defense mechanisms;</a:t>
            </a:r>
          </a:p>
          <a:p>
            <a:pPr>
              <a:buFont typeface="Wingdings" panose="05000000000000000000" pitchFamily="2" charset="2"/>
              <a:buChar char="Ø"/>
            </a:pPr>
            <a:r>
              <a:rPr lang="en-US" altLang="en-US" sz="2800" dirty="0" smtClean="0"/>
              <a:t>Non-immune defenses; and</a:t>
            </a:r>
          </a:p>
          <a:p>
            <a:pPr>
              <a:buFont typeface="Wingdings" panose="05000000000000000000" pitchFamily="2" charset="2"/>
              <a:buChar char="Ø"/>
            </a:pPr>
            <a:r>
              <a:rPr lang="en-US" altLang="en-US" sz="2800" dirty="0" smtClean="0"/>
              <a:t>Immune defenses.</a:t>
            </a:r>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79080535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533400" y="35814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smtClean="0">
                <a:solidFill>
                  <a:srgbClr val="FFFFFF"/>
                </a:solidFill>
                <a:cs typeface="Segoe UI" panose="020B0502040204020203" pitchFamily="34" charset="0"/>
              </a:rPr>
              <a:t>Host Responses (External Defense Mechanisms)</a:t>
            </a:r>
          </a:p>
          <a:p>
            <a:pPr algn="ctr">
              <a:lnSpc>
                <a:spcPct val="130000"/>
              </a:lnSpc>
              <a:spcBef>
                <a:spcPct val="0"/>
              </a:spcBef>
              <a:buFontTx/>
              <a:buNone/>
            </a:pPr>
            <a:r>
              <a:rPr lang="en-US" altLang="en-US" sz="2400" b="1" i="1" dirty="0" smtClean="0">
                <a:solidFill>
                  <a:srgbClr val="FFFFFF"/>
                </a:solidFill>
                <a:cs typeface="Segoe UI" panose="020B0502040204020203" pitchFamily="34" charset="0"/>
              </a:rPr>
              <a:t>Anatomical &amp; Chemical Barriers</a:t>
            </a:r>
            <a:endParaRPr lang="en-US" altLang="en-US" sz="24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533400" y="19812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a:solidFill>
                  <a:srgbClr val="FFFFFF"/>
                </a:solidFill>
                <a:cs typeface="Segoe UI" panose="020B0502040204020203" pitchFamily="34" charset="0"/>
              </a:rPr>
              <a:t>Clinical </a:t>
            </a:r>
            <a:r>
              <a:rPr lang="en-US" altLang="en-US" sz="2400" b="1" i="1" dirty="0" smtClean="0">
                <a:solidFill>
                  <a:srgbClr val="FFFFFF"/>
                </a:solidFill>
                <a:cs typeface="Segoe UI" panose="020B0502040204020203" pitchFamily="34" charset="0"/>
              </a:rPr>
              <a:t>&amp; Diagnostic Microbiology</a:t>
            </a:r>
            <a:endParaRPr lang="en-US" altLang="en-US" sz="2400" b="1" i="1" dirty="0">
              <a:solidFill>
                <a:srgbClr val="FFFFFF"/>
              </a:solidFill>
              <a:cs typeface="Segoe UI" panose="020B0502040204020203" pitchFamily="34" charset="0"/>
            </a:endParaRPr>
          </a:p>
        </p:txBody>
      </p:sp>
    </p:spTree>
    <p:extLst>
      <p:ext uri="{BB962C8B-B14F-4D97-AF65-F5344CB8AC3E}">
        <p14:creationId xmlns:p14="http://schemas.microsoft.com/office/powerpoint/2010/main" val="309388231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Normal Flora</a:t>
            </a:r>
            <a:br>
              <a:rPr lang="en-US" altLang="en-US" dirty="0" smtClean="0"/>
            </a:br>
            <a:r>
              <a:rPr lang="en-US" altLang="en-US" dirty="0" smtClean="0"/>
              <a:t>(Microbiota)</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Bacteria that—</a:t>
            </a:r>
          </a:p>
          <a:p>
            <a:pPr lvl="1">
              <a:buFont typeface="Wingdings" panose="05000000000000000000" pitchFamily="2" charset="2"/>
              <a:buChar char="Ø"/>
            </a:pPr>
            <a:r>
              <a:rPr lang="en-US" altLang="en-US" sz="2400" dirty="0" smtClean="0"/>
              <a:t>Attach at specific sites;</a:t>
            </a:r>
          </a:p>
          <a:p>
            <a:pPr lvl="1">
              <a:buFont typeface="Wingdings" panose="05000000000000000000" pitchFamily="2" charset="2"/>
              <a:buChar char="Ø"/>
            </a:pPr>
            <a:r>
              <a:rPr lang="en-US" altLang="en-US" sz="2400" dirty="0" smtClean="0"/>
              <a:t>Maintain pH;</a:t>
            </a:r>
          </a:p>
          <a:p>
            <a:pPr lvl="1">
              <a:buFont typeface="Wingdings" panose="05000000000000000000" pitchFamily="2" charset="2"/>
              <a:buChar char="Ø"/>
            </a:pPr>
            <a:r>
              <a:rPr lang="en-US" altLang="en-US" sz="2400" dirty="0" smtClean="0"/>
              <a:t>Produce metabolites that are inhibitory to other bacteria.</a:t>
            </a:r>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9965247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19" name="Group 23"/>
          <p:cNvGrpSpPr>
            <a:grpSpLocks/>
          </p:cNvGrpSpPr>
          <p:nvPr/>
        </p:nvGrpSpPr>
        <p:grpSpPr bwMode="auto">
          <a:xfrm>
            <a:off x="0" y="-6350"/>
            <a:ext cx="1063625" cy="6859588"/>
            <a:chOff x="0" y="0"/>
            <a:chExt cx="670" cy="4321"/>
          </a:xfrm>
          <a:solidFill>
            <a:srgbClr val="0070C0"/>
          </a:solidFill>
        </p:grpSpPr>
        <p:grpSp>
          <p:nvGrpSpPr>
            <p:cNvPr id="4116" name="Group 20"/>
            <p:cNvGrpSpPr>
              <a:grpSpLocks/>
            </p:cNvGrpSpPr>
            <p:nvPr/>
          </p:nvGrpSpPr>
          <p:grpSpPr bwMode="auto">
            <a:xfrm rot="16200000" flipH="1">
              <a:off x="-1819" y="1844"/>
              <a:ext cx="4320" cy="632"/>
              <a:chOff x="0" y="0"/>
              <a:chExt cx="4321" cy="632"/>
            </a:xfrm>
            <a:grpFill/>
          </p:grpSpPr>
          <p:sp>
            <p:nvSpPr>
              <p:cNvPr id="4097"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098"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099"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0"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1"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2"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3"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4"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5"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6"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7"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8"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09"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10"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11"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12"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13"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14"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4115"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4117"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4118"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4120" name="Rectangle 24"/>
          <p:cNvSpPr>
            <a:spLocks noGrp="1" noChangeArrowheads="1"/>
          </p:cNvSpPr>
          <p:nvPr>
            <p:ph type="title"/>
          </p:nvPr>
        </p:nvSpPr>
        <p:spPr>
          <a:ln/>
        </p:spPr>
        <p:txBody>
          <a:bodyPr rIns="132080"/>
          <a:lstStyle/>
          <a:p>
            <a:r>
              <a:rPr lang="en-US" altLang="en-US" dirty="0" smtClean="0"/>
              <a:t>Pathogenicity</a:t>
            </a:r>
            <a:endParaRPr lang="en-US" altLang="en-US" dirty="0"/>
          </a:p>
        </p:txBody>
      </p:sp>
      <p:sp>
        <p:nvSpPr>
          <p:cNvPr id="4121" name="Rectangle 25"/>
          <p:cNvSpPr>
            <a:spLocks noGrp="1" noChangeArrowheads="1"/>
          </p:cNvSpPr>
          <p:nvPr>
            <p:ph idx="1"/>
          </p:nvPr>
        </p:nvSpPr>
        <p:spPr>
          <a:ln/>
        </p:spPr>
        <p:txBody>
          <a:bodyPr rIns="132080"/>
          <a:lstStyle/>
          <a:p>
            <a:pPr>
              <a:buFont typeface="Wingdings" panose="05000000000000000000" pitchFamily="2" charset="2"/>
              <a:buChar char="Ø"/>
            </a:pPr>
            <a:r>
              <a:rPr lang="en-US" altLang="en-US" sz="2800" dirty="0" smtClean="0"/>
              <a:t>Pathogenicity: the ability of an organisms to cause disease (infection);</a:t>
            </a:r>
          </a:p>
          <a:p>
            <a:pPr>
              <a:buFont typeface="Wingdings" panose="05000000000000000000" pitchFamily="2" charset="2"/>
              <a:buChar char="Ø"/>
            </a:pPr>
            <a:r>
              <a:rPr lang="en-US" altLang="en-US" sz="2800" dirty="0" smtClean="0"/>
              <a:t>Pathogen: an agent/organism that is capable of causing disease inside of a host under optimal conditions.</a:t>
            </a:r>
          </a:p>
          <a:p>
            <a:pPr marL="39688" indent="0">
              <a:buNone/>
            </a:pPr>
            <a:endParaRPr lang="en-US" altLang="en-US" sz="2800"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Anatomical Barriers (Skin)</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Mechanical barrier;</a:t>
            </a:r>
          </a:p>
          <a:p>
            <a:pPr>
              <a:buFont typeface="Wingdings" panose="05000000000000000000" pitchFamily="2" charset="2"/>
              <a:buChar char="Ø"/>
            </a:pPr>
            <a:r>
              <a:rPr lang="en-US" altLang="en-US" sz="2800" dirty="0" smtClean="0"/>
              <a:t>Dendritic cells (specifically, Langerhans cells);</a:t>
            </a:r>
          </a:p>
          <a:p>
            <a:pPr>
              <a:buFont typeface="Wingdings" panose="05000000000000000000" pitchFamily="2" charset="2"/>
              <a:buChar char="Ø"/>
            </a:pPr>
            <a:r>
              <a:rPr lang="en-US" altLang="en-US" sz="2800" dirty="0" smtClean="0"/>
              <a:t>Long-chain fatty acids;</a:t>
            </a:r>
          </a:p>
          <a:p>
            <a:pPr>
              <a:buFont typeface="Wingdings" panose="05000000000000000000" pitchFamily="2" charset="2"/>
              <a:buChar char="Ø"/>
            </a:pPr>
            <a:r>
              <a:rPr lang="en-US" altLang="en-US" sz="2800" dirty="0" smtClean="0"/>
              <a:t>Acidic pH;</a:t>
            </a:r>
          </a:p>
          <a:p>
            <a:pPr>
              <a:buFont typeface="Wingdings" panose="05000000000000000000" pitchFamily="2" charset="2"/>
              <a:buChar char="Ø"/>
            </a:pPr>
            <a:r>
              <a:rPr lang="en-US" altLang="en-US" sz="2800" dirty="0" smtClean="0"/>
              <a:t>Normal flora;</a:t>
            </a:r>
          </a:p>
          <a:p>
            <a:pPr>
              <a:buFont typeface="Wingdings" panose="05000000000000000000" pitchFamily="2" charset="2"/>
              <a:buChar char="Ø"/>
            </a:pPr>
            <a:r>
              <a:rPr lang="en-US" altLang="en-US" sz="2800" dirty="0" smtClean="0"/>
              <a:t>Sweat glands (cleansing away of pathogens)</a:t>
            </a:r>
            <a:endParaRPr lang="en-US" altLang="en-US" sz="2400" dirty="0" smtClean="0"/>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7292012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Anatomical Barriers </a:t>
            </a:r>
            <a:br>
              <a:rPr lang="en-US" altLang="en-US" dirty="0" smtClean="0"/>
            </a:br>
            <a:r>
              <a:rPr lang="en-US" altLang="en-US" dirty="0" smtClean="0"/>
              <a:t>(Respiratory Tract)</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Hair (nasal passages) – to trap dirt, allergens, debris that may contain bacteria;</a:t>
            </a:r>
          </a:p>
          <a:p>
            <a:pPr>
              <a:buFont typeface="Wingdings" panose="05000000000000000000" pitchFamily="2" charset="2"/>
              <a:buChar char="Ø"/>
            </a:pPr>
            <a:r>
              <a:rPr lang="en-US" altLang="en-US" sz="2800" dirty="0" smtClean="0"/>
              <a:t>Mucous – secreted by goblet cells to trap microbes and particulates from causing injury to the lungs;</a:t>
            </a:r>
          </a:p>
          <a:p>
            <a:pPr>
              <a:buFont typeface="Wingdings" panose="05000000000000000000" pitchFamily="2" charset="2"/>
              <a:buChar char="Ø"/>
            </a:pPr>
            <a:r>
              <a:rPr lang="en-US" altLang="en-US" sz="2800" dirty="0" smtClean="0"/>
              <a:t>Ciliated epithelia – in abundance in the lower respiratory tract (used to push mucus and foreign matter up and out of the lungs); and</a:t>
            </a:r>
          </a:p>
          <a:p>
            <a:pPr>
              <a:buFont typeface="Wingdings" panose="05000000000000000000" pitchFamily="2" charset="2"/>
              <a:buChar char="Ø"/>
            </a:pPr>
            <a:r>
              <a:rPr lang="en-US" altLang="en-US" sz="2800" dirty="0" smtClean="0"/>
              <a:t>Normal flora.</a:t>
            </a:r>
            <a:endParaRPr lang="en-US" altLang="en-US" sz="2400" dirty="0" smtClean="0"/>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86985659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Anatomical Barriers </a:t>
            </a:r>
            <a:br>
              <a:rPr lang="en-US" altLang="en-US" dirty="0" smtClean="0"/>
            </a:br>
            <a:r>
              <a:rPr lang="en-US" altLang="en-US" dirty="0" smtClean="0"/>
              <a:t>(Alimentary Tract)</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Stomach acidity – (too low pH for some bacteria to survive);</a:t>
            </a:r>
          </a:p>
          <a:p>
            <a:pPr>
              <a:buFont typeface="Wingdings" panose="05000000000000000000" pitchFamily="2" charset="2"/>
              <a:buChar char="Ø"/>
            </a:pPr>
            <a:r>
              <a:rPr lang="en-US" altLang="en-US" sz="2800" dirty="0" smtClean="0"/>
              <a:t>Peristaltic movement – muscular contraction of the esophagus and GI tract when food is consumed);</a:t>
            </a:r>
          </a:p>
          <a:p>
            <a:pPr>
              <a:buFont typeface="Wingdings" panose="05000000000000000000" pitchFamily="2" charset="2"/>
              <a:buChar char="Ø"/>
            </a:pPr>
            <a:r>
              <a:rPr lang="en-US" altLang="en-US" sz="2800" dirty="0" smtClean="0"/>
              <a:t>Small intestines (immune active sites i.e., Peyer’s patches); and</a:t>
            </a:r>
          </a:p>
          <a:p>
            <a:pPr>
              <a:buFont typeface="Wingdings" panose="05000000000000000000" pitchFamily="2" charset="2"/>
              <a:buChar char="Ø"/>
            </a:pPr>
            <a:r>
              <a:rPr lang="en-US" altLang="en-US" sz="2800" dirty="0" smtClean="0"/>
              <a:t>Normal flora.</a:t>
            </a:r>
            <a:endParaRPr lang="en-US" altLang="en-US" sz="2400" dirty="0" smtClean="0"/>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61184887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Anatomical Barriers </a:t>
            </a:r>
            <a:br>
              <a:rPr lang="en-US" altLang="en-US" dirty="0" smtClean="0"/>
            </a:br>
            <a:r>
              <a:rPr lang="en-US" altLang="en-US" dirty="0" smtClean="0"/>
              <a:t>(Genitourinary Tract)</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pH of urine and flow of urine; and</a:t>
            </a:r>
          </a:p>
          <a:p>
            <a:pPr marL="39688" indent="0">
              <a:buNone/>
            </a:pPr>
            <a:endParaRPr lang="en-US" altLang="en-US" sz="2800" dirty="0" smtClean="0"/>
          </a:p>
          <a:p>
            <a:pPr>
              <a:buFont typeface="Wingdings" panose="05000000000000000000" pitchFamily="2" charset="2"/>
              <a:buChar char="Ø"/>
            </a:pPr>
            <a:r>
              <a:rPr lang="en-US" altLang="en-US" sz="2800" dirty="0" smtClean="0"/>
              <a:t>Vaginal pH and normal flora.</a:t>
            </a:r>
            <a:endParaRPr lang="en-US" altLang="en-US" sz="2400" dirty="0" smtClean="0"/>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62934157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Anatomical Barriers </a:t>
            </a:r>
            <a:br>
              <a:rPr lang="en-US" altLang="en-US" dirty="0" smtClean="0"/>
            </a:br>
            <a:r>
              <a:rPr lang="en-US" altLang="en-US" dirty="0" smtClean="0"/>
              <a:t>(The Eye)</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Tears via lacrimation (high salt concentration);</a:t>
            </a:r>
          </a:p>
          <a:p>
            <a:pPr>
              <a:buFont typeface="Wingdings" panose="05000000000000000000" pitchFamily="2" charset="2"/>
              <a:buChar char="Ø"/>
            </a:pPr>
            <a:r>
              <a:rPr lang="en-US" altLang="en-US" sz="2800" dirty="0" smtClean="0"/>
              <a:t>Lysozyme (enzymes secreted during lacrimation that cleave peptidoglycan).</a:t>
            </a:r>
            <a:endParaRPr lang="en-US" altLang="en-US" sz="2400" dirty="0" smtClean="0"/>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02241153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Secondary Defense Mechanisms</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Plasma;</a:t>
            </a:r>
          </a:p>
          <a:p>
            <a:pPr>
              <a:buFont typeface="Wingdings" panose="05000000000000000000" pitchFamily="2" charset="2"/>
              <a:buChar char="Ø"/>
            </a:pPr>
            <a:r>
              <a:rPr lang="en-US" altLang="en-US" sz="2800" dirty="0" smtClean="0"/>
              <a:t>Complement cascade;</a:t>
            </a:r>
          </a:p>
          <a:p>
            <a:pPr>
              <a:buFont typeface="Wingdings" panose="05000000000000000000" pitchFamily="2" charset="2"/>
              <a:buChar char="Ø"/>
            </a:pPr>
            <a:r>
              <a:rPr lang="en-US" altLang="en-US" sz="2800" dirty="0" smtClean="0"/>
              <a:t>Leucocytes (WBCs);</a:t>
            </a:r>
          </a:p>
          <a:p>
            <a:pPr>
              <a:buFont typeface="Wingdings" panose="05000000000000000000" pitchFamily="2" charset="2"/>
              <a:buChar char="Ø"/>
            </a:pPr>
            <a:r>
              <a:rPr lang="en-US" altLang="en-US" sz="2800" dirty="0" smtClean="0"/>
              <a:t>Phagocytes;</a:t>
            </a:r>
          </a:p>
          <a:p>
            <a:pPr>
              <a:buFont typeface="Wingdings" panose="05000000000000000000" pitchFamily="2" charset="2"/>
              <a:buChar char="Ø"/>
            </a:pPr>
            <a:r>
              <a:rPr lang="en-US" altLang="en-US" sz="2800" dirty="0" smtClean="0"/>
              <a:t>Chemotaxis/chemoattractants (e.g., C3a and C5a).</a:t>
            </a:r>
            <a:endParaRPr lang="en-US" altLang="en-US" sz="2400" dirty="0" smtClean="0"/>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44012334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Non-immune Internal Host Defenses</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Inflammation;</a:t>
            </a:r>
          </a:p>
          <a:p>
            <a:pPr lvl="1">
              <a:buFont typeface="Wingdings" panose="05000000000000000000" pitchFamily="2" charset="2"/>
              <a:buChar char="Ø"/>
            </a:pPr>
            <a:r>
              <a:rPr lang="en-US" altLang="en-US" sz="2000" dirty="0" smtClean="0"/>
              <a:t>Bacteria are foreign invaders;</a:t>
            </a:r>
          </a:p>
          <a:p>
            <a:pPr lvl="1">
              <a:buFont typeface="Wingdings" panose="05000000000000000000" pitchFamily="2" charset="2"/>
              <a:buChar char="Ø"/>
            </a:pPr>
            <a:r>
              <a:rPr lang="en-US" altLang="en-US" sz="2000" dirty="0" smtClean="0"/>
              <a:t>WBCs accumulate at draining lymph node and </a:t>
            </a:r>
            <a:r>
              <a:rPr lang="en-US" altLang="en-US" sz="2000" dirty="0" err="1" smtClean="0"/>
              <a:t>SoI</a:t>
            </a:r>
            <a:r>
              <a:rPr lang="en-US" altLang="en-US" sz="2000" dirty="0" smtClean="0"/>
              <a:t> (sight of infection);</a:t>
            </a:r>
          </a:p>
          <a:p>
            <a:pPr lvl="1">
              <a:buFont typeface="Wingdings" panose="05000000000000000000" pitchFamily="2" charset="2"/>
              <a:buChar char="Ø"/>
            </a:pPr>
            <a:r>
              <a:rPr lang="en-US" altLang="en-US" sz="2000" dirty="0" smtClean="0"/>
              <a:t>Blood flow increases allowing for increased permeability which allows microbes to enter; and</a:t>
            </a:r>
          </a:p>
          <a:p>
            <a:pPr lvl="1">
              <a:buFont typeface="Wingdings" panose="05000000000000000000" pitchFamily="2" charset="2"/>
              <a:buChar char="Ø"/>
            </a:pPr>
            <a:r>
              <a:rPr lang="en-US" altLang="en-US" sz="2000" dirty="0" smtClean="0"/>
              <a:t>Phagocytosis.</a:t>
            </a:r>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127382623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Non-immune Internal Host Defenses</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800" dirty="0" smtClean="0"/>
              <a:t>Antimicrobial substances</a:t>
            </a:r>
          </a:p>
          <a:p>
            <a:pPr lvl="1">
              <a:buFont typeface="Wingdings" panose="05000000000000000000" pitchFamily="2" charset="2"/>
              <a:buChar char="Ø"/>
            </a:pPr>
            <a:r>
              <a:rPr lang="en-US" altLang="en-US" dirty="0" smtClean="0"/>
              <a:t>Sweat (contains urea);</a:t>
            </a:r>
          </a:p>
          <a:p>
            <a:pPr lvl="1">
              <a:buFont typeface="Wingdings" panose="05000000000000000000" pitchFamily="2" charset="2"/>
              <a:buChar char="Ø"/>
            </a:pPr>
            <a:r>
              <a:rPr lang="en-US" altLang="en-US" dirty="0" smtClean="0"/>
              <a:t>Tears from lacrimation (contain Lysozyme)</a:t>
            </a:r>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04607656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Non-immune Internal Host Defenses</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400" dirty="0" smtClean="0"/>
              <a:t>Antibody mediated</a:t>
            </a:r>
          </a:p>
          <a:p>
            <a:pPr lvl="1">
              <a:buFont typeface="Wingdings" panose="05000000000000000000" pitchFamily="2" charset="2"/>
              <a:buChar char="Ø"/>
            </a:pPr>
            <a:r>
              <a:rPr lang="en-US" altLang="en-US" sz="2400" dirty="0" smtClean="0"/>
              <a:t>Active immunity (immunity developed through exposure);</a:t>
            </a:r>
          </a:p>
          <a:p>
            <a:pPr lvl="1">
              <a:buFont typeface="Wingdings" panose="05000000000000000000" pitchFamily="2" charset="2"/>
              <a:buChar char="Ø"/>
            </a:pPr>
            <a:r>
              <a:rPr lang="en-US" altLang="en-US" sz="2400" dirty="0" smtClean="0"/>
              <a:t>Passive immunity (immunity mediated by provided Ab).</a:t>
            </a:r>
          </a:p>
          <a:p>
            <a:pPr lvl="1">
              <a:buFont typeface="Wingdings" panose="05000000000000000000" pitchFamily="2" charset="2"/>
              <a:buChar char="Ø"/>
            </a:pPr>
            <a:r>
              <a:rPr lang="en-US" altLang="en-US" sz="2400" dirty="0" smtClean="0"/>
              <a:t>Neutralization of toxins – tetanus;</a:t>
            </a:r>
          </a:p>
          <a:p>
            <a:pPr lvl="1">
              <a:buFont typeface="Wingdings" panose="05000000000000000000" pitchFamily="2" charset="2"/>
              <a:buChar char="Ø"/>
            </a:pPr>
            <a:r>
              <a:rPr lang="en-US" altLang="en-US" sz="2400" dirty="0" smtClean="0"/>
              <a:t>Opsonization – pneumococcus;</a:t>
            </a:r>
          </a:p>
          <a:p>
            <a:pPr lvl="1">
              <a:buFont typeface="Wingdings" panose="05000000000000000000" pitchFamily="2" charset="2"/>
              <a:buChar char="Ø"/>
            </a:pPr>
            <a:r>
              <a:rPr lang="en-US" altLang="en-US" sz="2400" dirty="0" smtClean="0"/>
              <a:t>Bacteriolysis</a:t>
            </a:r>
            <a:r>
              <a:rPr lang="en-US" altLang="en-US" sz="2400" dirty="0"/>
              <a:t> </a:t>
            </a:r>
            <a:r>
              <a:rPr lang="en-US" altLang="en-US" sz="2400" dirty="0" smtClean="0"/>
              <a:t>mediated via complement pathways;</a:t>
            </a:r>
          </a:p>
          <a:p>
            <a:pPr lvl="1">
              <a:buFont typeface="Wingdings" panose="05000000000000000000" pitchFamily="2" charset="2"/>
              <a:buChar char="Ø"/>
            </a:pPr>
            <a:r>
              <a:rPr lang="en-US" altLang="en-US" sz="2400" dirty="0" smtClean="0"/>
              <a:t>Prevention of cellular attachment.</a:t>
            </a:r>
          </a:p>
          <a:p>
            <a:pPr lvl="1">
              <a:buFont typeface="Wingdings" panose="05000000000000000000" pitchFamily="2" charset="2"/>
              <a:buChar char="Ø"/>
            </a:pPr>
            <a:r>
              <a:rPr lang="en-US" altLang="en-US" sz="2400" dirty="0" smtClean="0"/>
              <a:t>Cell-mediated via NK cells</a:t>
            </a:r>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46092194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533400" y="35814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smtClean="0">
                <a:solidFill>
                  <a:srgbClr val="FFFFFF"/>
                </a:solidFill>
                <a:cs typeface="Segoe UI" panose="020B0502040204020203" pitchFamily="34" charset="0"/>
              </a:rPr>
              <a:t>Virulence Factors</a:t>
            </a:r>
          </a:p>
          <a:p>
            <a:pPr algn="ctr">
              <a:lnSpc>
                <a:spcPct val="130000"/>
              </a:lnSpc>
              <a:spcBef>
                <a:spcPct val="0"/>
              </a:spcBef>
              <a:buFontTx/>
              <a:buNone/>
            </a:pPr>
            <a:r>
              <a:rPr lang="en-US" altLang="en-US" sz="2400" b="1" i="1" dirty="0" smtClean="0">
                <a:solidFill>
                  <a:srgbClr val="FFFFFF"/>
                </a:solidFill>
                <a:cs typeface="Segoe UI" panose="020B0502040204020203" pitchFamily="34" charset="0"/>
              </a:rPr>
              <a:t>(Bacteria Get Their Lick Back)</a:t>
            </a:r>
            <a:endParaRPr lang="en-US" altLang="en-US" sz="24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533400" y="19812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a:solidFill>
                  <a:srgbClr val="FFFFFF"/>
                </a:solidFill>
                <a:cs typeface="Segoe UI" panose="020B0502040204020203" pitchFamily="34" charset="0"/>
              </a:rPr>
              <a:t>Clinical </a:t>
            </a:r>
            <a:r>
              <a:rPr lang="en-US" altLang="en-US" sz="2400" b="1" i="1" dirty="0" smtClean="0">
                <a:solidFill>
                  <a:srgbClr val="FFFFFF"/>
                </a:solidFill>
                <a:cs typeface="Segoe UI" panose="020B0502040204020203" pitchFamily="34" charset="0"/>
              </a:rPr>
              <a:t>&amp; Diagnostic Microbiology</a:t>
            </a:r>
            <a:endParaRPr lang="en-US" altLang="en-US" sz="2400" b="1" i="1" dirty="0">
              <a:solidFill>
                <a:srgbClr val="FFFFFF"/>
              </a:solidFill>
              <a:cs typeface="Segoe UI" panose="020B0502040204020203" pitchFamily="34" charset="0"/>
            </a:endParaRPr>
          </a:p>
        </p:txBody>
      </p:sp>
    </p:spTree>
    <p:extLst>
      <p:ext uri="{BB962C8B-B14F-4D97-AF65-F5344CB8AC3E}">
        <p14:creationId xmlns:p14="http://schemas.microsoft.com/office/powerpoint/2010/main" val="130419110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91" name="Group 23"/>
          <p:cNvGrpSpPr>
            <a:grpSpLocks/>
          </p:cNvGrpSpPr>
          <p:nvPr/>
        </p:nvGrpSpPr>
        <p:grpSpPr bwMode="auto">
          <a:xfrm>
            <a:off x="0" y="-6350"/>
            <a:ext cx="1063625" cy="6859588"/>
            <a:chOff x="0" y="0"/>
            <a:chExt cx="670" cy="4321"/>
          </a:xfrm>
          <a:solidFill>
            <a:srgbClr val="0070C0"/>
          </a:solidFill>
        </p:grpSpPr>
        <p:grpSp>
          <p:nvGrpSpPr>
            <p:cNvPr id="7188" name="Group 20"/>
            <p:cNvGrpSpPr>
              <a:grpSpLocks/>
            </p:cNvGrpSpPr>
            <p:nvPr/>
          </p:nvGrpSpPr>
          <p:grpSpPr bwMode="auto">
            <a:xfrm rot="16200000" flipH="1">
              <a:off x="-1819" y="1844"/>
              <a:ext cx="4320" cy="632"/>
              <a:chOff x="0" y="0"/>
              <a:chExt cx="4321" cy="632"/>
            </a:xfrm>
            <a:grpFill/>
          </p:grpSpPr>
          <p:sp>
            <p:nvSpPr>
              <p:cNvPr id="716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7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8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8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8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8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8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8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8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718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718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719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7192" name="Rectangle 24"/>
          <p:cNvSpPr>
            <a:spLocks noGrp="1" noChangeArrowheads="1"/>
          </p:cNvSpPr>
          <p:nvPr>
            <p:ph type="title"/>
          </p:nvPr>
        </p:nvSpPr>
        <p:spPr>
          <a:ln/>
        </p:spPr>
        <p:txBody>
          <a:bodyPr rIns="132080"/>
          <a:lstStyle/>
          <a:p>
            <a:r>
              <a:rPr lang="en-US" altLang="en-US" dirty="0" smtClean="0"/>
              <a:t>Virulence</a:t>
            </a:r>
            <a:endParaRPr lang="en-US" altLang="en-US" dirty="0"/>
          </a:p>
        </p:txBody>
      </p:sp>
      <p:sp>
        <p:nvSpPr>
          <p:cNvPr id="7193" name="Rectangle 25"/>
          <p:cNvSpPr>
            <a:spLocks noGrp="1" noChangeArrowheads="1"/>
          </p:cNvSpPr>
          <p:nvPr>
            <p:ph idx="1"/>
          </p:nvPr>
        </p:nvSpPr>
        <p:spPr>
          <a:ln/>
        </p:spPr>
        <p:txBody>
          <a:bodyPr rIns="132080"/>
          <a:lstStyle/>
          <a:p>
            <a:pPr>
              <a:buFont typeface="Wingdings" panose="05000000000000000000" pitchFamily="2" charset="2"/>
              <a:buChar char="Ø"/>
            </a:pPr>
            <a:r>
              <a:rPr lang="en-US" altLang="en-US" dirty="0" smtClean="0"/>
              <a:t>Virulence: refers to the degree of pathogenicity within a group or species of microorganisms;</a:t>
            </a:r>
          </a:p>
          <a:p>
            <a:pPr>
              <a:buFont typeface="Wingdings" panose="05000000000000000000" pitchFamily="2" charset="2"/>
              <a:buChar char="Ø"/>
            </a:pPr>
            <a:r>
              <a:rPr lang="en-US" altLang="en-US" dirty="0" smtClean="0"/>
              <a:t>Virulence is multi-factorial and dependent on myriad parameters that relate to the organism, the host, and the interaction between them,</a:t>
            </a:r>
          </a:p>
          <a:p>
            <a:pPr lvl="1">
              <a:buFont typeface="Wingdings" panose="05000000000000000000" pitchFamily="2" charset="2"/>
              <a:buChar char="Ø"/>
            </a:pPr>
            <a:r>
              <a:rPr lang="en-US" altLang="en-US" dirty="0" smtClean="0"/>
              <a:t>Infectivity (ability to initiate infection);</a:t>
            </a:r>
          </a:p>
          <a:p>
            <a:pPr lvl="1">
              <a:buFont typeface="Wingdings" panose="05000000000000000000" pitchFamily="2" charset="2"/>
              <a:buChar char="Ø"/>
            </a:pPr>
            <a:r>
              <a:rPr lang="en-US" altLang="en-US" dirty="0" smtClean="0"/>
              <a:t>Severity (of the condition produced)</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Virulence Factors</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400" dirty="0" smtClean="0"/>
              <a:t>Structural components/products produced by pathogenic bacteria that allow it to harm the host.</a:t>
            </a:r>
          </a:p>
          <a:p>
            <a:pPr>
              <a:buFont typeface="Wingdings" panose="05000000000000000000" pitchFamily="2" charset="2"/>
              <a:buChar char="Ø"/>
            </a:pPr>
            <a:r>
              <a:rPr lang="en-US" altLang="en-US" sz="2400" dirty="0" smtClean="0"/>
              <a:t>Virulence – refers to the degree of pathogenicity within a group or species of microorganisms.</a:t>
            </a:r>
          </a:p>
          <a:p>
            <a:pPr>
              <a:buFont typeface="Wingdings" panose="05000000000000000000" pitchFamily="2" charset="2"/>
              <a:buChar char="Ø"/>
            </a:pPr>
            <a:endParaRPr lang="en-US" altLang="en-US" sz="2400" dirty="0"/>
          </a:p>
          <a:p>
            <a:pPr>
              <a:buFont typeface="Wingdings" panose="05000000000000000000" pitchFamily="2" charset="2"/>
              <a:buChar char="Ø"/>
            </a:pPr>
            <a:r>
              <a:rPr lang="en-US" altLang="en-US" sz="2400" dirty="0" smtClean="0"/>
              <a:t>Virulence is dependent on several parameters that relate to the organism, the host, and the interaction between them.</a:t>
            </a:r>
          </a:p>
          <a:p>
            <a:pPr lvl="1">
              <a:buFont typeface="Wingdings" panose="05000000000000000000" pitchFamily="2" charset="2"/>
              <a:buChar char="Ø"/>
            </a:pPr>
            <a:r>
              <a:rPr lang="en-US" altLang="en-US" sz="2000" dirty="0" smtClean="0"/>
              <a:t>Infectivity (ability for a pathogenic agent to elicit infection);</a:t>
            </a:r>
          </a:p>
          <a:p>
            <a:pPr lvl="1">
              <a:buFont typeface="Wingdings" panose="05000000000000000000" pitchFamily="2" charset="2"/>
              <a:buChar char="Ø"/>
            </a:pPr>
            <a:r>
              <a:rPr lang="en-US" altLang="en-US" sz="2000" dirty="0" smtClean="0"/>
              <a:t>Severity (of the produced condition) [Symptomatology plays a role].</a:t>
            </a:r>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105680504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Aggressins</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400" dirty="0" smtClean="0"/>
              <a:t>Substances that allow bacteria to avoid host immune responses;</a:t>
            </a:r>
          </a:p>
          <a:p>
            <a:pPr>
              <a:buFont typeface="Wingdings" panose="05000000000000000000" pitchFamily="2" charset="2"/>
              <a:buChar char="Ø"/>
            </a:pPr>
            <a:r>
              <a:rPr lang="en-US" altLang="en-US" sz="2400" dirty="0" smtClean="0"/>
              <a:t>Capsules/glycocalyx (coat-antigens);</a:t>
            </a:r>
          </a:p>
          <a:p>
            <a:pPr>
              <a:buFont typeface="Wingdings" panose="05000000000000000000" pitchFamily="2" charset="2"/>
              <a:buChar char="Ø"/>
            </a:pPr>
            <a:r>
              <a:rPr lang="en-US" altLang="en-US" sz="2400" dirty="0" smtClean="0"/>
              <a:t>Extracellular slime substances (encapsulates itself to avoid detection and clearance);</a:t>
            </a:r>
          </a:p>
          <a:p>
            <a:pPr>
              <a:buFont typeface="Wingdings" panose="05000000000000000000" pitchFamily="2" charset="2"/>
              <a:buChar char="Ø"/>
            </a:pPr>
            <a:r>
              <a:rPr lang="en-US" altLang="en-US" sz="2400" dirty="0" smtClean="0"/>
              <a:t>Surface proteins and carbohydrates;</a:t>
            </a:r>
          </a:p>
          <a:p>
            <a:pPr>
              <a:buFont typeface="Wingdings" panose="05000000000000000000" pitchFamily="2" charset="2"/>
              <a:buChar char="Ø"/>
            </a:pPr>
            <a:r>
              <a:rPr lang="en-US" altLang="en-US" sz="2400" dirty="0" smtClean="0"/>
              <a:t>Enzymes;</a:t>
            </a:r>
          </a:p>
          <a:p>
            <a:pPr>
              <a:buFont typeface="Wingdings" panose="05000000000000000000" pitchFamily="2" charset="2"/>
              <a:buChar char="Ø"/>
            </a:pPr>
            <a:r>
              <a:rPr lang="en-US" altLang="en-US" sz="2400" dirty="0" smtClean="0"/>
              <a:t>Toxins;</a:t>
            </a:r>
          </a:p>
          <a:p>
            <a:pPr>
              <a:buFont typeface="Wingdings" panose="05000000000000000000" pitchFamily="2" charset="2"/>
              <a:buChar char="Ø"/>
            </a:pPr>
            <a:r>
              <a:rPr lang="en-US" altLang="en-US" sz="2400" dirty="0" smtClean="0"/>
              <a:t>Molecular mimicry.</a:t>
            </a:r>
            <a:endParaRPr lang="en-US" altLang="en-US" sz="2000" dirty="0" smtClean="0"/>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10828946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Bacterial Toxins</a:t>
            </a:r>
            <a:endParaRPr lang="en-US" altLang="en-US" dirty="0"/>
          </a:p>
        </p:txBody>
      </p:sp>
      <p:sp>
        <p:nvSpPr>
          <p:cNvPr id="12313" name="Rectangle 25"/>
          <p:cNvSpPr>
            <a:spLocks noGrp="1" noChangeArrowheads="1"/>
          </p:cNvSpPr>
          <p:nvPr>
            <p:ph idx="1"/>
          </p:nvPr>
        </p:nvSpPr>
        <p:spPr>
          <a:xfrm>
            <a:off x="1185746" y="1738702"/>
            <a:ext cx="7772400" cy="4876800"/>
          </a:xfrm>
          <a:ln/>
        </p:spPr>
        <p:txBody>
          <a:bodyPr rIns="132080"/>
          <a:lstStyle/>
          <a:p>
            <a:pPr>
              <a:buFont typeface="Wingdings" panose="05000000000000000000" pitchFamily="2" charset="2"/>
              <a:buChar char="Ø"/>
            </a:pPr>
            <a:r>
              <a:rPr lang="en-US" altLang="en-US" sz="2400" dirty="0" smtClean="0"/>
              <a:t>Exotoxins</a:t>
            </a:r>
          </a:p>
          <a:p>
            <a:pPr lvl="1">
              <a:buFont typeface="Wingdings" panose="05000000000000000000" pitchFamily="2" charset="2"/>
              <a:buChar char="Ø"/>
            </a:pPr>
            <a:r>
              <a:rPr lang="en-US" altLang="en-US" sz="1400" dirty="0" smtClean="0"/>
              <a:t>Gram positive organisms;</a:t>
            </a:r>
          </a:p>
          <a:p>
            <a:pPr lvl="1">
              <a:buFont typeface="Wingdings" panose="05000000000000000000" pitchFamily="2" charset="2"/>
              <a:buChar char="Ø"/>
            </a:pPr>
            <a:r>
              <a:rPr lang="en-US" altLang="en-US" sz="1400" dirty="0" smtClean="0"/>
              <a:t>Protein – heat labile (denatured by heat);</a:t>
            </a:r>
          </a:p>
          <a:p>
            <a:pPr lvl="1">
              <a:buFont typeface="Wingdings" panose="05000000000000000000" pitchFamily="2" charset="2"/>
              <a:buChar char="Ø"/>
            </a:pPr>
            <a:r>
              <a:rPr lang="en-US" altLang="en-US" sz="1400" dirty="0" smtClean="0"/>
              <a:t>Most potent;</a:t>
            </a:r>
          </a:p>
          <a:p>
            <a:pPr lvl="1">
              <a:buFont typeface="Wingdings" panose="05000000000000000000" pitchFamily="2" charset="2"/>
              <a:buChar char="Ø"/>
            </a:pPr>
            <a:r>
              <a:rPr lang="en-US" altLang="en-US" sz="1400" dirty="0" smtClean="0"/>
              <a:t>Form toxoid (immunization);</a:t>
            </a:r>
          </a:p>
          <a:p>
            <a:pPr lvl="1">
              <a:buFont typeface="Wingdings" panose="05000000000000000000" pitchFamily="2" charset="2"/>
              <a:buChar char="Ø"/>
            </a:pPr>
            <a:r>
              <a:rPr lang="en-US" altLang="en-US" sz="1400" dirty="0" err="1" smtClean="0"/>
              <a:t>Cytolytic</a:t>
            </a:r>
            <a:r>
              <a:rPr lang="en-US" altLang="en-US" sz="1400" dirty="0" smtClean="0"/>
              <a:t> (cell membrane);</a:t>
            </a:r>
          </a:p>
          <a:p>
            <a:pPr lvl="1">
              <a:buFont typeface="Wingdings" panose="05000000000000000000" pitchFamily="2" charset="2"/>
              <a:buChar char="Ø"/>
            </a:pPr>
            <a:r>
              <a:rPr lang="en-US" altLang="en-US" sz="1400" dirty="0" smtClean="0"/>
              <a:t>Bipartite (A&amp;B) – This are also know as A/B toxins and are secreted by some pathogenic bacteria);</a:t>
            </a:r>
          </a:p>
          <a:p>
            <a:pPr lvl="1">
              <a:buFont typeface="Wingdings" panose="05000000000000000000" pitchFamily="2" charset="2"/>
              <a:buChar char="Ø"/>
            </a:pPr>
            <a:r>
              <a:rPr lang="en-US" altLang="en-US" sz="1400" dirty="0" smtClean="0"/>
              <a:t>Diseases: tetanus, botulism, and diphtheria.</a:t>
            </a:r>
          </a:p>
          <a:p>
            <a:pPr>
              <a:buFont typeface="Wingdings" panose="05000000000000000000" pitchFamily="2" charset="2"/>
              <a:buChar char="Ø"/>
            </a:pPr>
            <a:r>
              <a:rPr lang="en-US" altLang="en-US" sz="2400" dirty="0" smtClean="0"/>
              <a:t>Endotoxins</a:t>
            </a:r>
          </a:p>
          <a:p>
            <a:pPr lvl="1">
              <a:buFont typeface="Wingdings" panose="05000000000000000000" pitchFamily="2" charset="2"/>
              <a:buChar char="Ø"/>
            </a:pPr>
            <a:r>
              <a:rPr lang="en-US" altLang="en-US" sz="1400" dirty="0" smtClean="0"/>
              <a:t>Gram negative;</a:t>
            </a:r>
          </a:p>
          <a:p>
            <a:pPr lvl="1">
              <a:buFont typeface="Wingdings" panose="05000000000000000000" pitchFamily="2" charset="2"/>
              <a:buChar char="Ø"/>
            </a:pPr>
            <a:r>
              <a:rPr lang="en-US" altLang="en-US" sz="1400" dirty="0" smtClean="0"/>
              <a:t>Lipid-A and LPS (lipopolysaccharide);</a:t>
            </a:r>
          </a:p>
          <a:p>
            <a:pPr lvl="1">
              <a:buFont typeface="Wingdings" panose="05000000000000000000" pitchFamily="2" charset="2"/>
              <a:buChar char="Ø"/>
            </a:pPr>
            <a:r>
              <a:rPr lang="en-US" altLang="en-US" sz="1400" dirty="0" smtClean="0"/>
              <a:t>Heat stable;</a:t>
            </a:r>
          </a:p>
          <a:p>
            <a:pPr lvl="1">
              <a:buFont typeface="Wingdings" panose="05000000000000000000" pitchFamily="2" charset="2"/>
              <a:buChar char="Ø"/>
            </a:pPr>
            <a:r>
              <a:rPr lang="en-US" altLang="en-US" sz="1400" dirty="0" smtClean="0"/>
              <a:t>No toxoid formation;</a:t>
            </a:r>
          </a:p>
          <a:p>
            <a:pPr lvl="1">
              <a:buFont typeface="Wingdings" panose="05000000000000000000" pitchFamily="2" charset="2"/>
              <a:buChar char="Ø"/>
            </a:pPr>
            <a:r>
              <a:rPr lang="en-US" altLang="en-US" sz="1400" dirty="0" smtClean="0"/>
              <a:t>Less potent;</a:t>
            </a:r>
          </a:p>
          <a:p>
            <a:pPr lvl="1">
              <a:buFont typeface="Wingdings" panose="05000000000000000000" pitchFamily="2" charset="2"/>
              <a:buChar char="Ø"/>
            </a:pPr>
            <a:r>
              <a:rPr lang="en-US" altLang="en-US" sz="1400" dirty="0" smtClean="0"/>
              <a:t>Less specific</a:t>
            </a:r>
          </a:p>
          <a:p>
            <a:pPr>
              <a:buFont typeface="Wingdings" panose="05000000000000000000" pitchFamily="2" charset="2"/>
              <a:buChar char="Ø"/>
            </a:pPr>
            <a:endParaRPr lang="en-US" altLang="en-US" sz="1400" dirty="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627725066"/>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Bacterial Toxins</a:t>
            </a:r>
            <a:endParaRPr lang="en-US" altLang="en-US" dirty="0"/>
          </a:p>
        </p:txBody>
      </p:sp>
      <p:sp>
        <p:nvSpPr>
          <p:cNvPr id="12313" name="Rectangle 25"/>
          <p:cNvSpPr>
            <a:spLocks noGrp="1" noChangeArrowheads="1"/>
          </p:cNvSpPr>
          <p:nvPr>
            <p:ph idx="1"/>
          </p:nvPr>
        </p:nvSpPr>
        <p:spPr>
          <a:xfrm>
            <a:off x="1154907" y="1283195"/>
            <a:ext cx="7772400" cy="4876800"/>
          </a:xfrm>
          <a:ln/>
        </p:spPr>
        <p:txBody>
          <a:bodyPr rIns="132080"/>
          <a:lstStyle/>
          <a:p>
            <a:pPr>
              <a:buFont typeface="Wingdings" panose="05000000000000000000" pitchFamily="2" charset="2"/>
              <a:buChar char="Ø"/>
            </a:pPr>
            <a:r>
              <a:rPr lang="en-US" altLang="en-US" dirty="0" smtClean="0"/>
              <a:t>Organotropism – organisms that have a specific affinity to certain sites.</a:t>
            </a:r>
          </a:p>
          <a:p>
            <a:pPr marL="39688" indent="0">
              <a:buNone/>
            </a:pPr>
            <a:endParaRPr lang="en-US" altLang="en-US" dirty="0" smtClean="0"/>
          </a:p>
          <a:p>
            <a:pPr lvl="1">
              <a:buFont typeface="Wingdings" panose="05000000000000000000" pitchFamily="2" charset="2"/>
              <a:buChar char="Ø"/>
            </a:pPr>
            <a:r>
              <a:rPr lang="en-US" altLang="en-US" sz="2400" dirty="0" smtClean="0"/>
              <a:t>Ex. </a:t>
            </a:r>
            <a:r>
              <a:rPr lang="en-US" altLang="en-US" sz="2400" i="1" dirty="0" smtClean="0"/>
              <a:t>Neisseria meningitides </a:t>
            </a:r>
            <a:r>
              <a:rPr lang="en-US" altLang="en-US" sz="2400" dirty="0" smtClean="0"/>
              <a:t>has affinity to the nasopharynx;</a:t>
            </a:r>
          </a:p>
          <a:p>
            <a:pPr lvl="1">
              <a:buFont typeface="Wingdings" panose="05000000000000000000" pitchFamily="2" charset="2"/>
              <a:buChar char="Ø"/>
            </a:pPr>
            <a:r>
              <a:rPr lang="en-US" altLang="en-US" sz="2400" dirty="0" smtClean="0"/>
              <a:t>May be due to certain receptors;</a:t>
            </a:r>
          </a:p>
          <a:p>
            <a:pPr lvl="1">
              <a:buFont typeface="Wingdings" panose="05000000000000000000" pitchFamily="2" charset="2"/>
              <a:buChar char="Ø"/>
            </a:pPr>
            <a:r>
              <a:rPr lang="en-US" altLang="en-US" sz="2400" dirty="0" smtClean="0"/>
              <a:t>May be due to growth factors present at the site.</a:t>
            </a:r>
          </a:p>
          <a:p>
            <a:pPr>
              <a:buFont typeface="Wingdings" panose="05000000000000000000" pitchFamily="2" charset="2"/>
              <a:buChar char="Ø"/>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79273491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Factors That Combat Host Defenses</a:t>
            </a:r>
            <a:endParaRPr lang="en-US" altLang="en-US" dirty="0"/>
          </a:p>
        </p:txBody>
      </p:sp>
      <p:sp>
        <p:nvSpPr>
          <p:cNvPr id="12313" name="Rectangle 25"/>
          <p:cNvSpPr>
            <a:spLocks noGrp="1" noChangeArrowheads="1"/>
          </p:cNvSpPr>
          <p:nvPr>
            <p:ph idx="1"/>
          </p:nvPr>
        </p:nvSpPr>
        <p:spPr>
          <a:xfrm>
            <a:off x="1251058" y="1601750"/>
            <a:ext cx="7772400" cy="4876800"/>
          </a:xfrm>
          <a:ln/>
        </p:spPr>
        <p:txBody>
          <a:bodyPr rIns="132080"/>
          <a:lstStyle/>
          <a:p>
            <a:pPr>
              <a:buFont typeface="Wingdings" panose="05000000000000000000" pitchFamily="2" charset="2"/>
              <a:buChar char="Ø"/>
            </a:pPr>
            <a:r>
              <a:rPr lang="en-US" altLang="en-US" sz="2400" dirty="0" smtClean="0"/>
              <a:t>Soluble antigens;</a:t>
            </a:r>
          </a:p>
          <a:p>
            <a:pPr>
              <a:buFont typeface="Wingdings" panose="05000000000000000000" pitchFamily="2" charset="2"/>
              <a:buChar char="Ø"/>
            </a:pPr>
            <a:r>
              <a:rPr lang="en-US" altLang="en-US" sz="2400" dirty="0" smtClean="0"/>
              <a:t>Capsule/glycocalyx;</a:t>
            </a:r>
          </a:p>
          <a:p>
            <a:pPr>
              <a:buFont typeface="Wingdings" panose="05000000000000000000" pitchFamily="2" charset="2"/>
              <a:buChar char="Ø"/>
            </a:pPr>
            <a:r>
              <a:rPr lang="en-US" altLang="en-US" sz="2400" dirty="0" smtClean="0"/>
              <a:t>Intracellular parasitism (pathogenic bacteria are engulfed by host cells but evade destruction). </a:t>
            </a:r>
          </a:p>
          <a:p>
            <a:pPr>
              <a:buFont typeface="Wingdings" panose="05000000000000000000" pitchFamily="2" charset="2"/>
              <a:buChar char="Ø"/>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24571580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Factors That Combat Host Defenses</a:t>
            </a:r>
            <a:endParaRPr lang="en-US" altLang="en-US" dirty="0"/>
          </a:p>
        </p:txBody>
      </p:sp>
      <p:sp>
        <p:nvSpPr>
          <p:cNvPr id="12313" name="Rectangle 25"/>
          <p:cNvSpPr>
            <a:spLocks noGrp="1" noChangeArrowheads="1"/>
          </p:cNvSpPr>
          <p:nvPr>
            <p:ph idx="1"/>
          </p:nvPr>
        </p:nvSpPr>
        <p:spPr>
          <a:xfrm>
            <a:off x="1246864" y="2754696"/>
            <a:ext cx="7772400" cy="4876800"/>
          </a:xfrm>
          <a:ln/>
        </p:spPr>
        <p:txBody>
          <a:bodyPr rIns="132080"/>
          <a:lstStyle/>
          <a:p>
            <a:pPr>
              <a:buFont typeface="Wingdings" panose="05000000000000000000" pitchFamily="2" charset="2"/>
              <a:buChar char="Ø"/>
            </a:pPr>
            <a:r>
              <a:rPr lang="en-US" altLang="en-US" sz="2400" dirty="0" smtClean="0"/>
              <a:t>Soluble antigens;</a:t>
            </a:r>
          </a:p>
          <a:p>
            <a:pPr>
              <a:buFont typeface="Wingdings" panose="05000000000000000000" pitchFamily="2" charset="2"/>
              <a:buChar char="Ø"/>
            </a:pPr>
            <a:r>
              <a:rPr lang="en-US" altLang="en-US" sz="2400" dirty="0" smtClean="0"/>
              <a:t>Capsule/glycocalyx;</a:t>
            </a:r>
          </a:p>
          <a:p>
            <a:pPr>
              <a:buFont typeface="Wingdings" panose="05000000000000000000" pitchFamily="2" charset="2"/>
              <a:buChar char="Ø"/>
            </a:pPr>
            <a:r>
              <a:rPr lang="en-US" altLang="en-US" sz="2400" dirty="0" smtClean="0"/>
              <a:t>Intracellular parasitism (pathogenic bacteria are engulfed by host cells but evade destruction). </a:t>
            </a:r>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395963201"/>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Bacterial Products That Assist Spread</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r>
              <a:rPr lang="en-US" altLang="en-US" sz="2400" dirty="0" smtClean="0"/>
              <a:t>Bacterial hyaluronidase (break down GAGs) [i.e., hyaluronic acid of the skin and mucosa]</a:t>
            </a:r>
          </a:p>
          <a:p>
            <a:pPr>
              <a:buFont typeface="Wingdings" panose="05000000000000000000" pitchFamily="2" charset="2"/>
              <a:buChar char="Ø"/>
            </a:pPr>
            <a:r>
              <a:rPr lang="en-US" altLang="en-US" sz="2400" dirty="0" smtClean="0"/>
              <a:t>Collagenase (can spread gas gangrene, bacterial breakdown of collagen);</a:t>
            </a:r>
          </a:p>
          <a:p>
            <a:pPr>
              <a:buFont typeface="Wingdings" panose="05000000000000000000" pitchFamily="2" charset="2"/>
              <a:buChar char="Ø"/>
            </a:pPr>
            <a:r>
              <a:rPr lang="en-US" altLang="en-US" sz="2400" dirty="0" err="1" smtClean="0"/>
              <a:t>Lecithinase</a:t>
            </a:r>
            <a:r>
              <a:rPr lang="en-US" altLang="en-US" sz="2400" dirty="0" smtClean="0"/>
              <a:t> (phospholipase that acts on lecithin, leads to hemolysis and myonecrosis);</a:t>
            </a:r>
          </a:p>
          <a:p>
            <a:pPr>
              <a:buFont typeface="Wingdings" panose="05000000000000000000" pitchFamily="2" charset="2"/>
              <a:buChar char="Ø"/>
            </a:pPr>
            <a:r>
              <a:rPr lang="en-US" altLang="en-US" sz="2400" dirty="0" smtClean="0"/>
              <a:t>Fibrinolysis, kinases; </a:t>
            </a:r>
          </a:p>
          <a:p>
            <a:pPr>
              <a:buFont typeface="Wingdings" panose="05000000000000000000" pitchFamily="2" charset="2"/>
              <a:buChar char="Ø"/>
            </a:pPr>
            <a:r>
              <a:rPr lang="en-US" altLang="en-US" sz="2400" dirty="0" err="1" smtClean="0"/>
              <a:t>Hemolysins</a:t>
            </a:r>
            <a:r>
              <a:rPr lang="en-US" altLang="en-US" sz="2400" dirty="0" smtClean="0"/>
              <a:t>;</a:t>
            </a:r>
          </a:p>
          <a:p>
            <a:pPr>
              <a:buFont typeface="Wingdings" panose="05000000000000000000" pitchFamily="2" charset="2"/>
              <a:buChar char="Ø"/>
            </a:pPr>
            <a:r>
              <a:rPr lang="en-US" altLang="en-US" sz="2400" dirty="0" smtClean="0"/>
              <a:t>Leucocidins;</a:t>
            </a:r>
          </a:p>
          <a:p>
            <a:pPr>
              <a:buFont typeface="Wingdings" panose="05000000000000000000" pitchFamily="2" charset="2"/>
              <a:buChar char="Ø"/>
            </a:pPr>
            <a:r>
              <a:rPr lang="en-US" altLang="en-US" sz="2400" dirty="0" err="1" smtClean="0"/>
              <a:t>Mucinase</a:t>
            </a:r>
            <a:endParaRPr lang="en-US" altLang="en-US" sz="2400" dirty="0" smtClean="0"/>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94870223"/>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Immune-inhibiting mechanisms</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r>
              <a:rPr lang="en-US" altLang="en-US" sz="2400" dirty="0" smtClean="0"/>
              <a:t>Residing in a location that protects the pathogen from host defenses;</a:t>
            </a:r>
          </a:p>
          <a:p>
            <a:pPr>
              <a:buFont typeface="Wingdings" panose="05000000000000000000" pitchFamily="2" charset="2"/>
              <a:buChar char="Ø"/>
            </a:pPr>
            <a:r>
              <a:rPr lang="en-US" altLang="en-US" sz="2400" dirty="0" smtClean="0"/>
              <a:t>Shedding excess antigen;</a:t>
            </a:r>
          </a:p>
          <a:p>
            <a:pPr>
              <a:buFont typeface="Wingdings" panose="05000000000000000000" pitchFamily="2" charset="2"/>
              <a:buChar char="Ø"/>
            </a:pPr>
            <a:r>
              <a:rPr lang="en-US" altLang="en-US" sz="2400" dirty="0" smtClean="0"/>
              <a:t>Ability to change antigenicity (Molecular mimicry);</a:t>
            </a:r>
          </a:p>
          <a:p>
            <a:pPr>
              <a:buFont typeface="Wingdings" panose="05000000000000000000" pitchFamily="2" charset="2"/>
              <a:buChar char="Ø"/>
            </a:pPr>
            <a:r>
              <a:rPr lang="en-US" altLang="en-US" sz="2400" dirty="0" smtClean="0"/>
              <a:t>Suppression of immune responses;</a:t>
            </a:r>
          </a:p>
          <a:p>
            <a:pPr>
              <a:buFont typeface="Wingdings" panose="05000000000000000000" pitchFamily="2" charset="2"/>
              <a:buChar char="Ø"/>
            </a:pPr>
            <a:r>
              <a:rPr lang="en-US" altLang="en-US" sz="2400" dirty="0" smtClean="0"/>
              <a:t>Ability to cleave IgA at mucosal surfaces (i.e., GI tract);</a:t>
            </a:r>
          </a:p>
          <a:p>
            <a:pPr>
              <a:buFont typeface="Wingdings" panose="05000000000000000000" pitchFamily="2" charset="2"/>
              <a:buChar char="Ø"/>
            </a:pPr>
            <a:r>
              <a:rPr lang="en-US" altLang="en-US" sz="2400" dirty="0" smtClean="0"/>
              <a:t>Ability to resist Opsonization and/or lysis mediated by complement;</a:t>
            </a:r>
          </a:p>
          <a:p>
            <a:pPr>
              <a:buFont typeface="Wingdings" panose="05000000000000000000" pitchFamily="2" charset="2"/>
              <a:buChar char="Ø"/>
            </a:pPr>
            <a:r>
              <a:rPr lang="en-US" altLang="en-US" sz="2400" dirty="0" smtClean="0"/>
              <a:t>Ability to induce ineffectual Ab production.</a:t>
            </a:r>
          </a:p>
          <a:p>
            <a:pPr>
              <a:buFont typeface="Wingdings" panose="05000000000000000000" pitchFamily="2" charset="2"/>
              <a:buChar char="Ø"/>
            </a:pPr>
            <a:endParaRPr lang="en-US" altLang="en-US" sz="2400" dirty="0" smtClean="0"/>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97345035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Adaptation </a:t>
            </a:r>
            <a:r>
              <a:rPr lang="en-US" altLang="en-US" dirty="0" smtClean="0"/>
              <a:t>Mechanisms</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Pathogenic bacteria will adapt to different host environments and conditions, allowing the bacteria the ability to survive inside of the host for longer periods of time and thrive in the ‘chaos’ induced by the host’s immune system.</a:t>
            </a:r>
          </a:p>
          <a:p>
            <a:pPr>
              <a:buFont typeface="Wingdings" panose="05000000000000000000" pitchFamily="2" charset="2"/>
              <a:buChar char="Ø"/>
            </a:pPr>
            <a:endParaRPr lang="en-US" altLang="en-US" sz="2400" dirty="0"/>
          </a:p>
          <a:p>
            <a:pPr lvl="1">
              <a:buFont typeface="Wingdings" panose="05000000000000000000" pitchFamily="2" charset="2"/>
              <a:buChar char="Ø"/>
            </a:pPr>
            <a:r>
              <a:rPr lang="en-US" altLang="en-US" sz="2000" dirty="0" smtClean="0"/>
              <a:t>Ex. </a:t>
            </a:r>
            <a:r>
              <a:rPr lang="en-US" altLang="en-US" sz="2000" i="1" dirty="0" smtClean="0"/>
              <a:t>Pseudomonas spp.</a:t>
            </a:r>
          </a:p>
          <a:p>
            <a:pPr lvl="2">
              <a:buFont typeface="Wingdings" panose="05000000000000000000" pitchFamily="2" charset="2"/>
              <a:buChar char="Ø"/>
            </a:pPr>
            <a:r>
              <a:rPr lang="en-US" altLang="en-US" sz="1600" dirty="0" smtClean="0"/>
              <a:t>Soil and water organisms</a:t>
            </a:r>
          </a:p>
          <a:p>
            <a:pPr lvl="2">
              <a:buFont typeface="Wingdings" panose="05000000000000000000" pitchFamily="2" charset="2"/>
              <a:buChar char="Ø"/>
            </a:pPr>
            <a:r>
              <a:rPr lang="en-US" altLang="en-US" sz="1600" dirty="0" smtClean="0"/>
              <a:t>Nosocomial (hospital-acquired) and opportunistic.</a:t>
            </a:r>
            <a:endParaRPr lang="en-US" altLang="en-US" sz="1200" dirty="0" smtClean="0"/>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767473783"/>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Bacterial Sensing Mechanisms</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Recent focus of research in Medical Microbiology;</a:t>
            </a:r>
          </a:p>
          <a:p>
            <a:pPr>
              <a:buFont typeface="Wingdings" panose="05000000000000000000" pitchFamily="2" charset="2"/>
              <a:buChar char="Ø"/>
            </a:pPr>
            <a:r>
              <a:rPr lang="en-US" altLang="en-US" sz="2400" dirty="0" smtClean="0"/>
              <a:t>Bacteria have developed ways to sense changes in their environments and to alter or regulate the expression of genes that are involved in their virulence. </a:t>
            </a:r>
            <a:endParaRPr lang="en-US" altLang="en-US" sz="1200" dirty="0" smtClean="0"/>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11314432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39" name="Group 23"/>
          <p:cNvGrpSpPr>
            <a:grpSpLocks/>
          </p:cNvGrpSpPr>
          <p:nvPr/>
        </p:nvGrpSpPr>
        <p:grpSpPr bwMode="auto">
          <a:xfrm>
            <a:off x="0" y="-6350"/>
            <a:ext cx="1063625" cy="6859588"/>
            <a:chOff x="0" y="0"/>
            <a:chExt cx="670" cy="4321"/>
          </a:xfrm>
          <a:solidFill>
            <a:srgbClr val="0070C0"/>
          </a:solidFill>
        </p:grpSpPr>
        <p:grpSp>
          <p:nvGrpSpPr>
            <p:cNvPr id="9236" name="Group 20"/>
            <p:cNvGrpSpPr>
              <a:grpSpLocks/>
            </p:cNvGrpSpPr>
            <p:nvPr/>
          </p:nvGrpSpPr>
          <p:grpSpPr bwMode="auto">
            <a:xfrm rot="16200000" flipH="1">
              <a:off x="-1819" y="1844"/>
              <a:ext cx="4320" cy="632"/>
              <a:chOff x="0" y="0"/>
              <a:chExt cx="4321" cy="632"/>
            </a:xfrm>
            <a:grpFill/>
          </p:grpSpPr>
          <p:sp>
            <p:nvSpPr>
              <p:cNvPr id="9217"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18"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19"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0"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1"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2"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3"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4"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5"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6"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7"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8"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29"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30"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31"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32"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33"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34"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9235"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9237"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9238"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9240" name="Rectangle 24"/>
          <p:cNvSpPr>
            <a:spLocks noGrp="1" noChangeArrowheads="1"/>
          </p:cNvSpPr>
          <p:nvPr>
            <p:ph type="title"/>
          </p:nvPr>
        </p:nvSpPr>
        <p:spPr>
          <a:ln/>
        </p:spPr>
        <p:txBody>
          <a:bodyPr rIns="132080"/>
          <a:lstStyle/>
          <a:p>
            <a:pPr algn="ctr"/>
            <a:r>
              <a:rPr lang="en-US" altLang="en-US" dirty="0" smtClean="0"/>
              <a:t>General attributes of pathogenic bacteria</a:t>
            </a:r>
            <a:endParaRPr lang="en-US" altLang="en-US" dirty="0"/>
          </a:p>
        </p:txBody>
      </p:sp>
      <p:sp>
        <p:nvSpPr>
          <p:cNvPr id="9241" name="Rectangle 25"/>
          <p:cNvSpPr>
            <a:spLocks noGrp="1" noChangeArrowheads="1"/>
          </p:cNvSpPr>
          <p:nvPr>
            <p:ph idx="1"/>
          </p:nvPr>
        </p:nvSpPr>
        <p:spPr>
          <a:xfrm>
            <a:off x="1173163" y="1760851"/>
            <a:ext cx="7772400" cy="4876800"/>
          </a:xfrm>
          <a:ln/>
        </p:spPr>
        <p:txBody>
          <a:bodyPr rIns="132080"/>
          <a:lstStyle/>
          <a:p>
            <a:pPr>
              <a:buFont typeface="Wingdings" panose="05000000000000000000" pitchFamily="2" charset="2"/>
              <a:buChar char="Ø"/>
            </a:pPr>
            <a:r>
              <a:rPr lang="en-US" altLang="en-US" dirty="0" smtClean="0"/>
              <a:t>Pathogenicity and virulence factors;</a:t>
            </a:r>
          </a:p>
          <a:p>
            <a:pPr>
              <a:buFont typeface="Wingdings" panose="05000000000000000000" pitchFamily="2" charset="2"/>
              <a:buChar char="Ø"/>
            </a:pPr>
            <a:r>
              <a:rPr lang="en-US" altLang="en-US" dirty="0" smtClean="0"/>
              <a:t>Communicability-how easily the bacteria can be transmitted;</a:t>
            </a:r>
          </a:p>
          <a:p>
            <a:pPr>
              <a:buFont typeface="Wingdings" panose="05000000000000000000" pitchFamily="2" charset="2"/>
              <a:buChar char="Ø"/>
            </a:pPr>
            <a:r>
              <a:rPr lang="en-US" altLang="en-US" dirty="0" smtClean="0"/>
              <a:t>Invasiveness-ability of the bacteria to gain hold, stay and multiply;</a:t>
            </a:r>
          </a:p>
          <a:p>
            <a:pPr>
              <a:buFont typeface="Wingdings" panose="05000000000000000000" pitchFamily="2" charset="2"/>
              <a:buChar char="Ø"/>
            </a:pPr>
            <a:r>
              <a:rPr lang="en-US" altLang="en-US" dirty="0" smtClean="0"/>
              <a:t>Ability to metabolize within the host – ability to grow and reproduce;</a:t>
            </a:r>
          </a:p>
          <a:p>
            <a:pPr>
              <a:buFont typeface="Wingdings" panose="05000000000000000000" pitchFamily="2" charset="2"/>
              <a:buChar char="Ø"/>
            </a:pPr>
            <a:r>
              <a:rPr lang="en-US" altLang="en-US" dirty="0" smtClean="0"/>
              <a:t>Ability to evade host responses.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533400" y="35814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smtClean="0">
                <a:solidFill>
                  <a:srgbClr val="FFFFFF"/>
                </a:solidFill>
                <a:cs typeface="Segoe UI" panose="020B0502040204020203" pitchFamily="34" charset="0"/>
              </a:rPr>
              <a:t>Stages of Bacterial Infection</a:t>
            </a:r>
          </a:p>
          <a:p>
            <a:pPr algn="ctr">
              <a:lnSpc>
                <a:spcPct val="130000"/>
              </a:lnSpc>
              <a:spcBef>
                <a:spcPct val="0"/>
              </a:spcBef>
              <a:buFontTx/>
              <a:buNone/>
            </a:pPr>
            <a:r>
              <a:rPr lang="en-US" altLang="en-US" sz="2400" b="1" i="1" dirty="0" smtClean="0">
                <a:solidFill>
                  <a:srgbClr val="FFFFFF"/>
                </a:solidFill>
                <a:cs typeface="Segoe UI" panose="020B0502040204020203" pitchFamily="34" charset="0"/>
              </a:rPr>
              <a:t>(5 Main Stages)</a:t>
            </a:r>
            <a:endParaRPr lang="en-US" altLang="en-US" sz="24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533400" y="19812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a:solidFill>
                  <a:srgbClr val="FFFFFF"/>
                </a:solidFill>
                <a:cs typeface="Segoe UI" panose="020B0502040204020203" pitchFamily="34" charset="0"/>
              </a:rPr>
              <a:t>Clinical </a:t>
            </a:r>
            <a:r>
              <a:rPr lang="en-US" altLang="en-US" sz="2400" b="1" i="1" dirty="0" smtClean="0">
                <a:solidFill>
                  <a:srgbClr val="FFFFFF"/>
                </a:solidFill>
                <a:cs typeface="Segoe UI" panose="020B0502040204020203" pitchFamily="34" charset="0"/>
              </a:rPr>
              <a:t>&amp; Diagnostic Microbiology</a:t>
            </a:r>
            <a:endParaRPr lang="en-US" altLang="en-US" sz="2400" b="1" i="1" dirty="0">
              <a:solidFill>
                <a:srgbClr val="FFFFFF"/>
              </a:solidFill>
              <a:cs typeface="Segoe UI" panose="020B0502040204020203" pitchFamily="34" charset="0"/>
            </a:endParaRPr>
          </a:p>
        </p:txBody>
      </p:sp>
    </p:spTree>
    <p:extLst>
      <p:ext uri="{BB962C8B-B14F-4D97-AF65-F5344CB8AC3E}">
        <p14:creationId xmlns:p14="http://schemas.microsoft.com/office/powerpoint/2010/main" val="1965605698"/>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Stages of Infection</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marL="496888" indent="-457200">
              <a:buFont typeface="+mj-lt"/>
              <a:buAutoNum type="arabicParenR"/>
            </a:pPr>
            <a:r>
              <a:rPr lang="en-US" altLang="en-US" sz="2400" dirty="0" smtClean="0"/>
              <a:t>Incubation period (acquire organisms usually when exposed to the </a:t>
            </a:r>
            <a:r>
              <a:rPr lang="en-US" altLang="en-US" sz="2400" dirty="0" smtClean="0"/>
              <a:t>ID50), </a:t>
            </a:r>
            <a:r>
              <a:rPr lang="en-US" altLang="en-US" sz="2400" dirty="0" smtClean="0"/>
              <a:t>no disease </a:t>
            </a:r>
            <a:r>
              <a:rPr lang="en-US" altLang="en-US" sz="2400" dirty="0" smtClean="0"/>
              <a:t>presentation/symptomatology;</a:t>
            </a:r>
            <a:endParaRPr lang="en-US" altLang="en-US" sz="2400" dirty="0" smtClean="0"/>
          </a:p>
          <a:p>
            <a:pPr marL="496888" indent="-457200">
              <a:buFont typeface="+mj-lt"/>
              <a:buAutoNum type="arabicParenR"/>
            </a:pPr>
            <a:r>
              <a:rPr lang="en-US" altLang="en-US" sz="2400" dirty="0" smtClean="0"/>
              <a:t>Prodromal period (pathogenic bacteria attach to host cells—symptomatology </a:t>
            </a:r>
            <a:r>
              <a:rPr lang="en-US" altLang="en-US" sz="2400" dirty="0" smtClean="0"/>
              <a:t>appears);</a:t>
            </a:r>
            <a:endParaRPr lang="en-US" altLang="en-US" sz="2400" dirty="0" smtClean="0"/>
          </a:p>
          <a:p>
            <a:pPr marL="496888" indent="-457200">
              <a:buFont typeface="+mj-lt"/>
              <a:buAutoNum type="arabicParenR"/>
            </a:pPr>
            <a:r>
              <a:rPr lang="en-US" altLang="en-US" sz="2400" dirty="0" smtClean="0"/>
              <a:t>Illness – host falls ill;</a:t>
            </a:r>
          </a:p>
          <a:p>
            <a:pPr marL="496888" indent="-457200">
              <a:buFont typeface="+mj-lt"/>
              <a:buAutoNum type="arabicParenR"/>
            </a:pPr>
            <a:r>
              <a:rPr lang="en-US" altLang="en-US" sz="2400" dirty="0" smtClean="0"/>
              <a:t>Decline -- WBCs are fighting death to most bacteria</a:t>
            </a:r>
            <a:r>
              <a:rPr lang="en-US" altLang="en-US" sz="2400" dirty="0" smtClean="0"/>
              <a:t>; and</a:t>
            </a:r>
            <a:endParaRPr lang="en-US" altLang="en-US" sz="2400" dirty="0" smtClean="0"/>
          </a:p>
          <a:p>
            <a:pPr marL="496888" indent="-457200">
              <a:buFont typeface="+mj-lt"/>
              <a:buAutoNum type="arabicParenR"/>
            </a:pPr>
            <a:r>
              <a:rPr lang="en-US" altLang="en-US" sz="2400" dirty="0" smtClean="0"/>
              <a:t>Convalescence – recovery period after infection is cleared.</a:t>
            </a:r>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741588071"/>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Stages of Infection</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Infection</a:t>
            </a:r>
          </a:p>
          <a:p>
            <a:pPr lvl="1">
              <a:buFont typeface="Wingdings" panose="05000000000000000000" pitchFamily="2" charset="2"/>
              <a:buChar char="Ø"/>
            </a:pPr>
            <a:r>
              <a:rPr lang="en-US" altLang="en-US" sz="2000" dirty="0" smtClean="0"/>
              <a:t>Active replication of pathogenic bacteria;</a:t>
            </a:r>
          </a:p>
          <a:p>
            <a:pPr>
              <a:buFont typeface="Wingdings" panose="05000000000000000000" pitchFamily="2" charset="2"/>
              <a:buChar char="Ø"/>
            </a:pPr>
            <a:r>
              <a:rPr lang="en-US" altLang="en-US" sz="2400" dirty="0" smtClean="0"/>
              <a:t>Infectious disease</a:t>
            </a:r>
          </a:p>
          <a:p>
            <a:pPr lvl="1">
              <a:buFont typeface="Wingdings" panose="05000000000000000000" pitchFamily="2" charset="2"/>
              <a:buChar char="Ø"/>
            </a:pPr>
            <a:r>
              <a:rPr lang="en-US" altLang="en-US" sz="2000" dirty="0" smtClean="0"/>
              <a:t>Disease resulting from presence/activity of pathogenic agents;</a:t>
            </a:r>
          </a:p>
          <a:p>
            <a:pPr>
              <a:buFont typeface="Wingdings" panose="05000000000000000000" pitchFamily="2" charset="2"/>
              <a:buChar char="Ø"/>
            </a:pPr>
            <a:r>
              <a:rPr lang="en-US" altLang="en-US" sz="2400" dirty="0" smtClean="0"/>
              <a:t>Opportunistic infection</a:t>
            </a:r>
          </a:p>
          <a:p>
            <a:pPr lvl="1">
              <a:buFont typeface="Wingdings" panose="05000000000000000000" pitchFamily="2" charset="2"/>
              <a:buChar char="Ø"/>
            </a:pPr>
            <a:r>
              <a:rPr lang="en-US" altLang="en-US" sz="2000" dirty="0" smtClean="0"/>
              <a:t>Infection caused by typically non-pathogenic bacteria (usually occurs in immunocompromised patients).</a:t>
            </a:r>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390050455"/>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Stages of Infection</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Purulent infection</a:t>
            </a:r>
          </a:p>
          <a:p>
            <a:pPr lvl="1">
              <a:buFont typeface="Wingdings" panose="05000000000000000000" pitchFamily="2" charset="2"/>
              <a:buChar char="Ø"/>
            </a:pPr>
            <a:r>
              <a:rPr lang="en-US" altLang="en-US" sz="1600" dirty="0" smtClean="0"/>
              <a:t>Pus (WBCs, primarily dead neutrophils) is formed;</a:t>
            </a:r>
          </a:p>
          <a:p>
            <a:pPr>
              <a:buFont typeface="Wingdings" panose="05000000000000000000" pitchFamily="2" charset="2"/>
              <a:buChar char="Ø"/>
            </a:pPr>
            <a:r>
              <a:rPr lang="en-US" altLang="en-US" sz="2000" dirty="0" smtClean="0"/>
              <a:t>Granulomatous infection</a:t>
            </a:r>
          </a:p>
          <a:p>
            <a:pPr lvl="1">
              <a:buFont typeface="Wingdings" panose="05000000000000000000" pitchFamily="2" charset="2"/>
              <a:buChar char="Ø"/>
            </a:pPr>
            <a:r>
              <a:rPr lang="en-US" altLang="en-US" sz="1600" dirty="0" smtClean="0"/>
              <a:t>Intracellular organisms that are phagocytosed by macrophages (leads to ‘walling-off’ of the infection by macrophages). Occurs in tuberculosis and chronic granulomatous disease (CGD).</a:t>
            </a:r>
          </a:p>
          <a:p>
            <a:pPr>
              <a:buFont typeface="Wingdings" panose="05000000000000000000" pitchFamily="2" charset="2"/>
              <a:buChar char="Ø"/>
            </a:pPr>
            <a:r>
              <a:rPr lang="en-US" altLang="en-US" sz="2000" dirty="0" smtClean="0"/>
              <a:t>Inflammation</a:t>
            </a:r>
          </a:p>
          <a:p>
            <a:pPr lvl="1">
              <a:buFont typeface="Wingdings" panose="05000000000000000000" pitchFamily="2" charset="2"/>
              <a:buChar char="Ø"/>
            </a:pPr>
            <a:r>
              <a:rPr lang="en-US" altLang="en-US" sz="1600" dirty="0" smtClean="0"/>
              <a:t>A localized or systemic reaction by the immune system to infection or disease.</a:t>
            </a:r>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806619816"/>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Stages of Infection</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Cellulitis</a:t>
            </a:r>
          </a:p>
          <a:p>
            <a:pPr lvl="1">
              <a:buFont typeface="Wingdings" panose="05000000000000000000" pitchFamily="2" charset="2"/>
              <a:buChar char="Ø"/>
            </a:pPr>
            <a:r>
              <a:rPr lang="en-US" altLang="en-US" sz="1600" dirty="0" smtClean="0"/>
              <a:t>Inflammation of subcutaneous tissue(s).</a:t>
            </a:r>
          </a:p>
          <a:p>
            <a:pPr>
              <a:buFont typeface="Wingdings" panose="05000000000000000000" pitchFamily="2" charset="2"/>
              <a:buChar char="Ø"/>
            </a:pPr>
            <a:r>
              <a:rPr lang="en-US" altLang="en-US" sz="2400" dirty="0" smtClean="0"/>
              <a:t>Abscess</a:t>
            </a:r>
          </a:p>
          <a:p>
            <a:pPr lvl="1">
              <a:buFont typeface="Wingdings" panose="05000000000000000000" pitchFamily="2" charset="2"/>
              <a:buChar char="Ø"/>
            </a:pPr>
            <a:r>
              <a:rPr lang="en-US" altLang="en-US" sz="2000" dirty="0" smtClean="0"/>
              <a:t>Collection of WBCs that are walled off; and</a:t>
            </a:r>
          </a:p>
          <a:p>
            <a:pPr lvl="1">
              <a:buFont typeface="Wingdings" panose="05000000000000000000" pitchFamily="2" charset="2"/>
              <a:buChar char="Ø"/>
            </a:pPr>
            <a:r>
              <a:rPr lang="en-US" altLang="en-US" sz="2000" dirty="0" smtClean="0"/>
              <a:t>May or may not contain bacterial cells.</a:t>
            </a:r>
          </a:p>
          <a:p>
            <a:pPr>
              <a:buFont typeface="Wingdings" panose="05000000000000000000" pitchFamily="2" charset="2"/>
              <a:buChar char="Ø"/>
            </a:pPr>
            <a:r>
              <a:rPr lang="en-US" altLang="en-US" sz="2000" dirty="0" smtClean="0"/>
              <a:t>Pyrogenic</a:t>
            </a:r>
          </a:p>
          <a:p>
            <a:pPr lvl="1">
              <a:buFont typeface="Wingdings" panose="05000000000000000000" pitchFamily="2" charset="2"/>
              <a:buChar char="Ø"/>
            </a:pPr>
            <a:r>
              <a:rPr lang="en-US" altLang="en-US" sz="1600" dirty="0" smtClean="0"/>
              <a:t>Heat producing infection.</a:t>
            </a:r>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63329405"/>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3" name="Rectangle 25"/>
          <p:cNvSpPr>
            <a:spLocks noGrp="1" noChangeArrowheads="1"/>
          </p:cNvSpPr>
          <p:nvPr>
            <p:ph idx="1"/>
          </p:nvPr>
        </p:nvSpPr>
        <p:spPr>
          <a:xfrm>
            <a:off x="1154907" y="444421"/>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Lethal dose 50% (LD50) – in this context it refers to the number of organisms required to kill 50% of a population when exposed.</a:t>
            </a:r>
          </a:p>
          <a:p>
            <a:pPr>
              <a:buFont typeface="Wingdings" panose="05000000000000000000" pitchFamily="2" charset="2"/>
              <a:buChar char="Ø"/>
            </a:pPr>
            <a:endParaRPr lang="en-US" altLang="en-US" sz="2400" dirty="0"/>
          </a:p>
          <a:p>
            <a:pPr>
              <a:buFont typeface="Wingdings" panose="05000000000000000000" pitchFamily="2" charset="2"/>
              <a:buChar char="Ø"/>
            </a:pPr>
            <a:r>
              <a:rPr lang="en-US" altLang="en-US" sz="2400" dirty="0" smtClean="0"/>
              <a:t>Infectious/infective dose (ID50) – in this context refers to the number of organisms needed to induce disease symptomatology in 50% of a population when exposed.</a:t>
            </a:r>
          </a:p>
          <a:p>
            <a:pPr lvl="1">
              <a:buFont typeface="Wingdings" panose="05000000000000000000" pitchFamily="2" charset="2"/>
              <a:buChar char="Ø"/>
            </a:pPr>
            <a:r>
              <a:rPr lang="en-US" altLang="en-US" sz="1200" dirty="0" smtClean="0"/>
              <a:t>Differs from genus to genus; </a:t>
            </a:r>
          </a:p>
          <a:p>
            <a:pPr lvl="1">
              <a:buFont typeface="Wingdings" panose="05000000000000000000" pitchFamily="2" charset="2"/>
              <a:buChar char="Ø"/>
            </a:pPr>
            <a:r>
              <a:rPr lang="en-US" altLang="en-US" sz="1200" dirty="0" smtClean="0"/>
              <a:t>People (hosts) and strains of bacteria can vary.</a:t>
            </a:r>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643009563"/>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Signs &amp; Symptoms of Infection</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Pain (Dolor): due to tissue damage from increased flow of fluids and cells;</a:t>
            </a:r>
          </a:p>
          <a:p>
            <a:pPr>
              <a:buFont typeface="Wingdings" panose="05000000000000000000" pitchFamily="2" charset="2"/>
              <a:buChar char="Ø"/>
            </a:pPr>
            <a:r>
              <a:rPr lang="en-US" altLang="en-US" sz="2400" dirty="0" smtClean="0"/>
              <a:t>Heat (</a:t>
            </a:r>
            <a:r>
              <a:rPr lang="en-US" altLang="en-US" sz="2400" dirty="0" err="1" smtClean="0"/>
              <a:t>Calor</a:t>
            </a:r>
            <a:r>
              <a:rPr lang="en-US" altLang="en-US" sz="2400" dirty="0" smtClean="0"/>
              <a:t>): results from increased temperature of affected tissue (pyrexia);</a:t>
            </a:r>
          </a:p>
          <a:p>
            <a:pPr>
              <a:buFont typeface="Wingdings" panose="05000000000000000000" pitchFamily="2" charset="2"/>
              <a:buChar char="Ø"/>
            </a:pPr>
            <a:r>
              <a:rPr lang="en-US" altLang="en-US" sz="2400" dirty="0" smtClean="0"/>
              <a:t>Redness (</a:t>
            </a:r>
            <a:r>
              <a:rPr lang="en-US" altLang="en-US" sz="2400" dirty="0" err="1" smtClean="0"/>
              <a:t>Rubor</a:t>
            </a:r>
            <a:r>
              <a:rPr lang="en-US" altLang="en-US" sz="2400" dirty="0" smtClean="0"/>
              <a:t>): results from vasodilation of blood vessels at the site of infection;</a:t>
            </a:r>
          </a:p>
          <a:p>
            <a:pPr>
              <a:buFont typeface="Wingdings" panose="05000000000000000000" pitchFamily="2" charset="2"/>
              <a:buChar char="Ø"/>
            </a:pPr>
            <a:r>
              <a:rPr lang="en-US" altLang="en-US" sz="2400" dirty="0" smtClean="0"/>
              <a:t>Swelling (Tumor): caused by increases in the flow of fluid and cells to the affected body site.</a:t>
            </a:r>
            <a:endParaRPr lang="en-US" altLang="en-US" sz="1600" dirty="0" smtClean="0"/>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680641524"/>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General Types of Infection</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Acute infection</a:t>
            </a:r>
          </a:p>
          <a:p>
            <a:pPr lvl="1">
              <a:buFont typeface="Wingdings" panose="05000000000000000000" pitchFamily="2" charset="2"/>
              <a:buChar char="Ø"/>
            </a:pPr>
            <a:r>
              <a:rPr lang="en-US" altLang="en-US" sz="2400" dirty="0" smtClean="0"/>
              <a:t>Rapid onset, short duration;</a:t>
            </a:r>
          </a:p>
          <a:p>
            <a:pPr lvl="1">
              <a:buFont typeface="Wingdings" panose="05000000000000000000" pitchFamily="2" charset="2"/>
              <a:buChar char="Ø"/>
            </a:pPr>
            <a:r>
              <a:rPr lang="en-US" altLang="en-US" sz="2400" dirty="0" smtClean="0"/>
              <a:t>High spiking fever (pyrexia);</a:t>
            </a:r>
          </a:p>
          <a:p>
            <a:pPr lvl="1">
              <a:buFont typeface="Wingdings" panose="05000000000000000000" pitchFamily="2" charset="2"/>
              <a:buChar char="Ø"/>
            </a:pPr>
            <a:r>
              <a:rPr lang="en-US" altLang="en-US" sz="2400" dirty="0" smtClean="0"/>
              <a:t>Ex. Influenza A/B</a:t>
            </a:r>
            <a:endParaRPr lang="en-US" altLang="en-US" sz="2400" dirty="0"/>
          </a:p>
          <a:p>
            <a:pPr>
              <a:buFont typeface="Wingdings" panose="05000000000000000000" pitchFamily="2" charset="2"/>
              <a:buChar char="Ø"/>
            </a:pPr>
            <a:r>
              <a:rPr lang="en-US" altLang="en-US" sz="2400" dirty="0" smtClean="0"/>
              <a:t>Chronic infection</a:t>
            </a:r>
          </a:p>
          <a:p>
            <a:pPr lvl="1">
              <a:buFont typeface="Wingdings" panose="05000000000000000000" pitchFamily="2" charset="2"/>
              <a:buChar char="Ø"/>
            </a:pPr>
            <a:r>
              <a:rPr lang="en-US" altLang="en-US" sz="2400" dirty="0" smtClean="0"/>
              <a:t>Insidious onset, lengthy duration;</a:t>
            </a:r>
          </a:p>
          <a:p>
            <a:pPr lvl="1">
              <a:buFont typeface="Wingdings" panose="05000000000000000000" pitchFamily="2" charset="2"/>
              <a:buChar char="Ø"/>
            </a:pPr>
            <a:r>
              <a:rPr lang="en-US" altLang="en-US" sz="2400" dirty="0" smtClean="0"/>
              <a:t>Ex. Endocarditis (infection of the heart valve)</a:t>
            </a:r>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4203863590"/>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General Types of Infection</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Subacute infection</a:t>
            </a:r>
          </a:p>
          <a:p>
            <a:pPr lvl="1">
              <a:buFont typeface="Wingdings" panose="05000000000000000000" pitchFamily="2" charset="2"/>
              <a:buChar char="Ø"/>
            </a:pPr>
            <a:r>
              <a:rPr lang="en-US" altLang="en-US" sz="2000" dirty="0" smtClean="0"/>
              <a:t>Duration and severity fall between cute and chronic;</a:t>
            </a:r>
          </a:p>
          <a:p>
            <a:pPr lvl="1">
              <a:buFont typeface="Wingdings" panose="05000000000000000000" pitchFamily="2" charset="2"/>
              <a:buChar char="Ø"/>
            </a:pPr>
            <a:endParaRPr lang="en-US" altLang="en-US" sz="2000" dirty="0"/>
          </a:p>
          <a:p>
            <a:pPr lvl="1">
              <a:buFont typeface="Wingdings" panose="05000000000000000000" pitchFamily="2" charset="2"/>
              <a:buChar char="Ø"/>
            </a:pPr>
            <a:endParaRPr lang="en-US" altLang="en-US" sz="2000" dirty="0" smtClean="0"/>
          </a:p>
          <a:p>
            <a:pPr>
              <a:buFont typeface="Wingdings" panose="05000000000000000000" pitchFamily="2" charset="2"/>
              <a:buChar char="Ø"/>
            </a:pPr>
            <a:r>
              <a:rPr lang="en-US" altLang="en-US" sz="2400" dirty="0" smtClean="0"/>
              <a:t>Latent infection</a:t>
            </a:r>
          </a:p>
          <a:p>
            <a:pPr lvl="1">
              <a:buFont typeface="Wingdings" panose="05000000000000000000" pitchFamily="2" charset="2"/>
              <a:buChar char="Ø"/>
            </a:pPr>
            <a:r>
              <a:rPr lang="en-US" altLang="en-US" sz="2000" dirty="0" smtClean="0"/>
              <a:t>Pathogen remains inactive for long periods of time before becoming alive.</a:t>
            </a:r>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840568502"/>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General Types of Infection</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endParaRPr lang="en-US" altLang="en-US" sz="2400" dirty="0" smtClean="0"/>
          </a:p>
          <a:p>
            <a:pPr>
              <a:buFont typeface="Wingdings" panose="05000000000000000000" pitchFamily="2" charset="2"/>
              <a:buChar char="Ø"/>
            </a:pPr>
            <a:r>
              <a:rPr lang="en-US" altLang="en-US" sz="2400" dirty="0" smtClean="0"/>
              <a:t>Toxicity to bacterial products</a:t>
            </a:r>
          </a:p>
          <a:p>
            <a:pPr lvl="1">
              <a:buFont typeface="Wingdings" panose="05000000000000000000" pitchFamily="2" charset="2"/>
              <a:buChar char="Ø"/>
            </a:pPr>
            <a:r>
              <a:rPr lang="en-US" altLang="en-US" sz="1600" dirty="0" smtClean="0"/>
              <a:t>Rash, malaise, diarrhea, skin hemorrhage, &amp;c;</a:t>
            </a:r>
          </a:p>
          <a:p>
            <a:pPr lvl="1">
              <a:buFont typeface="Wingdings" panose="05000000000000000000" pitchFamily="2" charset="2"/>
              <a:buChar char="Ø"/>
            </a:pPr>
            <a:r>
              <a:rPr lang="en-US" altLang="en-US" sz="1600" dirty="0" smtClean="0"/>
              <a:t>Ex. Salmonella food poisoning, also </a:t>
            </a:r>
            <a:r>
              <a:rPr lang="en-US" altLang="en-US" sz="1600" i="1" dirty="0" smtClean="0"/>
              <a:t>B. cereus</a:t>
            </a:r>
          </a:p>
          <a:p>
            <a:pPr>
              <a:buFont typeface="Wingdings" panose="05000000000000000000" pitchFamily="2" charset="2"/>
              <a:buChar char="Ø"/>
            </a:pPr>
            <a:r>
              <a:rPr lang="en-US" altLang="en-US" sz="2000" dirty="0" smtClean="0"/>
              <a:t>Lung infiltrate</a:t>
            </a:r>
          </a:p>
          <a:p>
            <a:pPr lvl="1">
              <a:buFont typeface="Wingdings" panose="05000000000000000000" pitchFamily="2" charset="2"/>
              <a:buChar char="Ø"/>
            </a:pPr>
            <a:r>
              <a:rPr lang="en-US" altLang="en-US" sz="1600" dirty="0" smtClean="0"/>
              <a:t>Typically diagnosed via radiographic findings;</a:t>
            </a:r>
          </a:p>
          <a:p>
            <a:pPr lvl="1">
              <a:buFont typeface="Wingdings" panose="05000000000000000000" pitchFamily="2" charset="2"/>
              <a:buChar char="Ø"/>
            </a:pPr>
            <a:endParaRPr lang="en-US" altLang="en-US" sz="1600" dirty="0"/>
          </a:p>
          <a:p>
            <a:pPr>
              <a:buFont typeface="Wingdings" panose="05000000000000000000" pitchFamily="2" charset="2"/>
              <a:buChar char="Ø"/>
            </a:pPr>
            <a:r>
              <a:rPr lang="en-US" altLang="en-US" sz="2000" dirty="0" smtClean="0"/>
              <a:t>Elevated WBC count—sedimentation rate (non-specific inflammation) and Ab.</a:t>
            </a:r>
          </a:p>
          <a:p>
            <a:pPr lvl="1">
              <a:buFont typeface="Wingdings" panose="05000000000000000000" pitchFamily="2" charset="2"/>
              <a:buChar char="Ø"/>
            </a:pPr>
            <a:r>
              <a:rPr lang="en-US" altLang="en-US" sz="1600" dirty="0" smtClean="0"/>
              <a:t>Diagnosed via the clinical laboratory.</a:t>
            </a:r>
          </a:p>
          <a:p>
            <a:pPr lvl="1">
              <a:buFont typeface="Wingdings" panose="05000000000000000000" pitchFamily="2" charset="2"/>
              <a:buChar char="Ø"/>
            </a:pPr>
            <a:endParaRPr lang="en-US" altLang="en-US" sz="1600" dirty="0" smtClean="0"/>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49692817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87" name="Group 23"/>
          <p:cNvGrpSpPr>
            <a:grpSpLocks/>
          </p:cNvGrpSpPr>
          <p:nvPr/>
        </p:nvGrpSpPr>
        <p:grpSpPr bwMode="auto">
          <a:xfrm>
            <a:off x="0" y="-6350"/>
            <a:ext cx="1063625" cy="6859588"/>
            <a:chOff x="0" y="0"/>
            <a:chExt cx="670" cy="4321"/>
          </a:xfrm>
          <a:solidFill>
            <a:srgbClr val="0070C0"/>
          </a:solidFill>
        </p:grpSpPr>
        <p:grpSp>
          <p:nvGrpSpPr>
            <p:cNvPr id="11284" name="Group 20"/>
            <p:cNvGrpSpPr>
              <a:grpSpLocks/>
            </p:cNvGrpSpPr>
            <p:nvPr/>
          </p:nvGrpSpPr>
          <p:grpSpPr bwMode="auto">
            <a:xfrm rot="16200000" flipH="1">
              <a:off x="-1819" y="1844"/>
              <a:ext cx="4320" cy="632"/>
              <a:chOff x="0" y="0"/>
              <a:chExt cx="4321" cy="632"/>
            </a:xfrm>
            <a:grpFill/>
          </p:grpSpPr>
          <p:sp>
            <p:nvSpPr>
              <p:cNvPr id="11265"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66"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67"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68"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69"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0"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1"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2"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3"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4"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5"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6"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7"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8"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79"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80"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81"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82"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1283"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1285"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1286"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1288" name="Rectangle 24"/>
          <p:cNvSpPr>
            <a:spLocks noGrp="1" noChangeArrowheads="1"/>
          </p:cNvSpPr>
          <p:nvPr>
            <p:ph type="title"/>
          </p:nvPr>
        </p:nvSpPr>
        <p:spPr>
          <a:ln/>
        </p:spPr>
        <p:txBody>
          <a:bodyPr rIns="132080"/>
          <a:lstStyle/>
          <a:p>
            <a:pPr algn="ctr"/>
            <a:r>
              <a:rPr lang="en-US" altLang="en-US" dirty="0" smtClean="0"/>
              <a:t>Pathogenic Mechanisms</a:t>
            </a:r>
            <a:endParaRPr lang="en-US" altLang="en-US" dirty="0"/>
          </a:p>
        </p:txBody>
      </p:sp>
      <p:sp>
        <p:nvSpPr>
          <p:cNvPr id="11289" name="Rectangle 25"/>
          <p:cNvSpPr>
            <a:spLocks noGrp="1" noChangeArrowheads="1"/>
          </p:cNvSpPr>
          <p:nvPr>
            <p:ph idx="1"/>
          </p:nvPr>
        </p:nvSpPr>
        <p:spPr>
          <a:ln/>
        </p:spPr>
        <p:txBody>
          <a:bodyPr rIns="132080"/>
          <a:lstStyle/>
          <a:p>
            <a:pPr>
              <a:buFont typeface="Wingdings" panose="05000000000000000000" pitchFamily="2" charset="2"/>
              <a:buChar char="Ø"/>
            </a:pPr>
            <a:r>
              <a:rPr lang="en-US" altLang="en-US" dirty="0" smtClean="0"/>
              <a:t>Ability to attach and multiply;</a:t>
            </a:r>
          </a:p>
          <a:p>
            <a:pPr>
              <a:buFont typeface="Wingdings" panose="05000000000000000000" pitchFamily="2" charset="2"/>
              <a:buChar char="Ø"/>
            </a:pPr>
            <a:r>
              <a:rPr lang="en-US" altLang="en-US" dirty="0" smtClean="0"/>
              <a:t>Ability to acquire nutrients;</a:t>
            </a:r>
          </a:p>
          <a:p>
            <a:pPr>
              <a:buFont typeface="Wingdings" panose="05000000000000000000" pitchFamily="2" charset="2"/>
              <a:buChar char="Ø"/>
            </a:pPr>
            <a:r>
              <a:rPr lang="en-US" altLang="en-US" dirty="0" smtClean="0"/>
              <a:t>Ability to inhibit phagocytosis and lysosomal degradation;</a:t>
            </a:r>
          </a:p>
          <a:p>
            <a:pPr>
              <a:buFont typeface="Wingdings" panose="05000000000000000000" pitchFamily="2" charset="2"/>
              <a:buChar char="Ø"/>
            </a:pPr>
            <a:r>
              <a:rPr lang="en-US" altLang="en-US" dirty="0" smtClean="0"/>
              <a:t>Inhibition of chemotaxis;</a:t>
            </a:r>
          </a:p>
          <a:p>
            <a:pPr>
              <a:buFont typeface="Wingdings" panose="05000000000000000000" pitchFamily="2" charset="2"/>
              <a:buChar char="Ø"/>
            </a:pPr>
            <a:r>
              <a:rPr lang="en-US" altLang="en-US" dirty="0" smtClean="0"/>
              <a:t>Phagocyte oxidase resistant;</a:t>
            </a:r>
          </a:p>
          <a:p>
            <a:pPr>
              <a:buFont typeface="Wingdings" panose="05000000000000000000" pitchFamily="2" charset="2"/>
              <a:buChar char="Ø"/>
            </a:pPr>
            <a:r>
              <a:rPr lang="en-US" altLang="en-US" dirty="0" smtClean="0"/>
              <a:t>Ability to kill phagocytes;</a:t>
            </a:r>
          </a:p>
          <a:p>
            <a:pPr>
              <a:buFont typeface="Wingdings" panose="05000000000000000000" pitchFamily="2" charset="2"/>
              <a:buChar char="Ø"/>
            </a:pPr>
            <a:r>
              <a:rPr lang="en-US" altLang="en-US" dirty="0" smtClean="0"/>
              <a:t>Ability to enter the cytosol.</a:t>
            </a:r>
          </a:p>
          <a:p>
            <a:pPr>
              <a:buFont typeface="Wingdings" panose="05000000000000000000" pitchFamily="2" charset="2"/>
              <a:buChar char="Ø"/>
            </a:pPr>
            <a:endParaRPr lang="en-US" altLang="en-US" dirty="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xfrm>
            <a:off x="1246864" y="153950"/>
            <a:ext cx="7650163" cy="1447800"/>
          </a:xfrm>
          <a:ln/>
        </p:spPr>
        <p:txBody>
          <a:bodyPr rIns="132080"/>
          <a:lstStyle/>
          <a:p>
            <a:pPr algn="ctr"/>
            <a:r>
              <a:rPr lang="en-US" altLang="en-US" dirty="0" smtClean="0"/>
              <a:t>Review</a:t>
            </a:r>
            <a:endParaRPr lang="en-US" altLang="en-US" dirty="0"/>
          </a:p>
        </p:txBody>
      </p:sp>
      <p:sp>
        <p:nvSpPr>
          <p:cNvPr id="12313" name="Rectangle 25"/>
          <p:cNvSpPr>
            <a:spLocks noGrp="1" noChangeArrowheads="1"/>
          </p:cNvSpPr>
          <p:nvPr>
            <p:ph idx="1"/>
          </p:nvPr>
        </p:nvSpPr>
        <p:spPr>
          <a:xfrm>
            <a:off x="1090613" y="1647258"/>
            <a:ext cx="7772400" cy="4876800"/>
          </a:xfrm>
          <a:ln/>
        </p:spPr>
        <p:txBody>
          <a:bodyPr rIns="132080"/>
          <a:lstStyle/>
          <a:p>
            <a:pPr>
              <a:buFont typeface="Wingdings" panose="05000000000000000000" pitchFamily="2" charset="2"/>
              <a:buChar char="Ø"/>
            </a:pPr>
            <a:r>
              <a:rPr lang="en-US" altLang="en-US" sz="2400" dirty="0" smtClean="0"/>
              <a:t>The host has to be infected by the organism in order to elicit disease;</a:t>
            </a:r>
          </a:p>
          <a:p>
            <a:pPr>
              <a:buFont typeface="Wingdings" panose="05000000000000000000" pitchFamily="2" charset="2"/>
              <a:buChar char="Ø"/>
            </a:pPr>
            <a:r>
              <a:rPr lang="en-US" altLang="en-US" sz="2400" dirty="0" smtClean="0"/>
              <a:t>Infection doesn’t always cause disease;</a:t>
            </a:r>
          </a:p>
          <a:p>
            <a:pPr>
              <a:buFont typeface="Wingdings" panose="05000000000000000000" pitchFamily="2" charset="2"/>
              <a:buChar char="Ø"/>
            </a:pPr>
            <a:r>
              <a:rPr lang="en-US" altLang="en-US" sz="2400" dirty="0" smtClean="0"/>
              <a:t>Colonization (bacteria present with no disease);</a:t>
            </a:r>
          </a:p>
          <a:p>
            <a:pPr>
              <a:buFont typeface="Wingdings" panose="05000000000000000000" pitchFamily="2" charset="2"/>
              <a:buChar char="Ø"/>
            </a:pPr>
            <a:r>
              <a:rPr lang="en-US" altLang="en-US" sz="2400" dirty="0" smtClean="0"/>
              <a:t>Organisms can develop responses to the challenges posed by the host’s immune response.</a:t>
            </a:r>
            <a:endParaRPr lang="en-US" altLang="en-US" sz="1600" dirty="0" smtClean="0"/>
          </a:p>
          <a:p>
            <a:pPr lvl="1">
              <a:buFont typeface="Wingdings" panose="05000000000000000000" pitchFamily="2" charset="2"/>
              <a:buChar char="Ø"/>
            </a:pPr>
            <a:endParaRPr lang="en-US" altLang="en-US" sz="1600" dirty="0" smtClean="0"/>
          </a:p>
          <a:p>
            <a:pPr marL="39688" indent="0">
              <a:buNone/>
            </a:pPr>
            <a:endParaRPr lang="en-US" altLang="en-US" sz="1400" dirty="0" smtClean="0"/>
          </a:p>
          <a:p>
            <a:pPr marL="446088" lvl="1" indent="0">
              <a:buNone/>
            </a:pPr>
            <a:endParaRPr lang="en-US" altLang="en-US" sz="1600" dirty="0" smtClean="0"/>
          </a:p>
          <a:p>
            <a:pPr>
              <a:buFont typeface="Wingdings" panose="05000000000000000000" pitchFamily="2" charset="2"/>
              <a:buChar char="Ø"/>
            </a:pPr>
            <a:endParaRPr lang="en-US" altLang="en-US" sz="2000" dirty="0"/>
          </a:p>
          <a:p>
            <a:pPr>
              <a:buFont typeface="Wingdings" panose="05000000000000000000" pitchFamily="2" charset="2"/>
              <a:buChar char="Ø"/>
            </a:pPr>
            <a:endParaRPr lang="en-US" altLang="en-US" sz="2000" dirty="0" smtClean="0"/>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52862745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Classification of disease-causing organisms</a:t>
            </a:r>
            <a:endParaRPr lang="en-US" altLang="en-US" dirty="0"/>
          </a:p>
        </p:txBody>
      </p:sp>
      <p:sp>
        <p:nvSpPr>
          <p:cNvPr id="12313" name="Rectangle 25"/>
          <p:cNvSpPr>
            <a:spLocks noGrp="1" noChangeArrowheads="1"/>
          </p:cNvSpPr>
          <p:nvPr>
            <p:ph idx="1"/>
          </p:nvPr>
        </p:nvSpPr>
        <p:spPr>
          <a:ln/>
        </p:spPr>
        <p:txBody>
          <a:bodyPr rIns="132080"/>
          <a:lstStyle/>
          <a:p>
            <a:pPr>
              <a:buFont typeface="Wingdings" panose="05000000000000000000" pitchFamily="2" charset="2"/>
              <a:buChar char="Ø"/>
            </a:pPr>
            <a:r>
              <a:rPr lang="en-US" altLang="en-US" sz="2800" dirty="0" smtClean="0"/>
              <a:t>Extracellular pathogens: exert their pathogenic effects outside of the cell to be lethal (Pneumococcus);</a:t>
            </a:r>
          </a:p>
          <a:p>
            <a:pPr>
              <a:buFont typeface="Wingdings" panose="05000000000000000000" pitchFamily="2" charset="2"/>
              <a:buChar char="Ø"/>
            </a:pPr>
            <a:r>
              <a:rPr lang="en-US" altLang="en-US" sz="2800" dirty="0" smtClean="0"/>
              <a:t>Facultative intracellular: can grow inside of phagocytes (WBCs like macrophages), but can also grow outside of the cell;</a:t>
            </a:r>
          </a:p>
          <a:p>
            <a:pPr>
              <a:buFont typeface="Wingdings" panose="05000000000000000000" pitchFamily="2" charset="2"/>
              <a:buChar char="Ø"/>
            </a:pPr>
            <a:r>
              <a:rPr lang="en-US" altLang="en-US" sz="2800" dirty="0" smtClean="0"/>
              <a:t>Intracellular: must gain access into the host cell to survives (i.e., viruses).</a:t>
            </a:r>
            <a:endParaRPr lang="en-US" altLang="en-US" sz="24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Reservoirs of infection</a:t>
            </a:r>
            <a:endParaRPr lang="en-US" altLang="en-US" dirty="0"/>
          </a:p>
        </p:txBody>
      </p:sp>
      <p:sp>
        <p:nvSpPr>
          <p:cNvPr id="12313" name="Rectangle 25"/>
          <p:cNvSpPr>
            <a:spLocks noGrp="1" noChangeArrowheads="1"/>
          </p:cNvSpPr>
          <p:nvPr>
            <p:ph idx="1"/>
          </p:nvPr>
        </p:nvSpPr>
        <p:spPr>
          <a:ln/>
        </p:spPr>
        <p:txBody>
          <a:bodyPr rIns="132080"/>
          <a:lstStyle/>
          <a:p>
            <a:pPr>
              <a:buFont typeface="Wingdings" panose="05000000000000000000" pitchFamily="2" charset="2"/>
              <a:buChar char="Ø"/>
            </a:pPr>
            <a:r>
              <a:rPr lang="en-US" altLang="en-US" sz="2800" dirty="0" smtClean="0"/>
              <a:t>Endogenous – normal microbiota;</a:t>
            </a:r>
          </a:p>
          <a:p>
            <a:pPr lvl="1">
              <a:buFont typeface="Wingdings" panose="05000000000000000000" pitchFamily="2" charset="2"/>
              <a:buChar char="Ø"/>
            </a:pPr>
            <a:r>
              <a:rPr lang="en-US" altLang="en-US" sz="2000" dirty="0" smtClean="0"/>
              <a:t>Gut microbiota, genital microbiota;</a:t>
            </a:r>
          </a:p>
          <a:p>
            <a:pPr lvl="1">
              <a:buFont typeface="Wingdings" panose="05000000000000000000" pitchFamily="2" charset="2"/>
              <a:buChar char="Ø"/>
            </a:pPr>
            <a:endParaRPr lang="en-US" altLang="en-US" sz="2000" dirty="0"/>
          </a:p>
          <a:p>
            <a:pPr>
              <a:buFont typeface="Wingdings" panose="05000000000000000000" pitchFamily="2" charset="2"/>
              <a:buChar char="Ø"/>
            </a:pPr>
            <a:r>
              <a:rPr lang="en-US" altLang="en-US" sz="2400" dirty="0" smtClean="0"/>
              <a:t>Exogenous</a:t>
            </a:r>
          </a:p>
          <a:p>
            <a:pPr lvl="1">
              <a:buFont typeface="Wingdings" panose="05000000000000000000" pitchFamily="2" charset="2"/>
              <a:buChar char="Ø"/>
            </a:pPr>
            <a:r>
              <a:rPr lang="en-US" altLang="en-US" sz="2000" dirty="0" smtClean="0"/>
              <a:t>Soil</a:t>
            </a:r>
          </a:p>
          <a:p>
            <a:pPr lvl="1">
              <a:buFont typeface="Wingdings" panose="05000000000000000000" pitchFamily="2" charset="2"/>
              <a:buChar char="Ø"/>
            </a:pPr>
            <a:r>
              <a:rPr lang="en-US" altLang="en-US" sz="2000" dirty="0" smtClean="0"/>
              <a:t>Animals (zoonosis)</a:t>
            </a:r>
          </a:p>
          <a:p>
            <a:pPr lvl="1">
              <a:buFont typeface="Wingdings" panose="05000000000000000000" pitchFamily="2" charset="2"/>
              <a:buChar char="Ø"/>
            </a:pPr>
            <a:r>
              <a:rPr lang="en-US" altLang="en-US" sz="2000" dirty="0" smtClean="0"/>
              <a:t>Other humans (anthropic)</a:t>
            </a:r>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249631876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11" name="Group 23"/>
          <p:cNvGrpSpPr>
            <a:grpSpLocks/>
          </p:cNvGrpSpPr>
          <p:nvPr/>
        </p:nvGrpSpPr>
        <p:grpSpPr bwMode="auto">
          <a:xfrm>
            <a:off x="0" y="-6350"/>
            <a:ext cx="1063625" cy="6859588"/>
            <a:chOff x="0" y="0"/>
            <a:chExt cx="670" cy="4321"/>
          </a:xfrm>
          <a:solidFill>
            <a:srgbClr val="0070C0"/>
          </a:solidFill>
        </p:grpSpPr>
        <p:grpSp>
          <p:nvGrpSpPr>
            <p:cNvPr id="12308" name="Group 20"/>
            <p:cNvGrpSpPr>
              <a:grpSpLocks/>
            </p:cNvGrpSpPr>
            <p:nvPr/>
          </p:nvGrpSpPr>
          <p:grpSpPr bwMode="auto">
            <a:xfrm rot="16200000" flipH="1">
              <a:off x="-1819" y="1844"/>
              <a:ext cx="4320" cy="632"/>
              <a:chOff x="0" y="0"/>
              <a:chExt cx="4321" cy="632"/>
            </a:xfrm>
            <a:grpFill/>
          </p:grpSpPr>
          <p:sp>
            <p:nvSpPr>
              <p:cNvPr id="12289" name="Freeform 1"/>
              <p:cNvSpPr>
                <a:spLocks/>
              </p:cNvSpPr>
              <p:nvPr/>
            </p:nvSpPr>
            <p:spPr bwMode="auto">
              <a:xfrm rot="-5400000">
                <a:off x="1841" y="-1833"/>
                <a:ext cx="624" cy="4306"/>
              </a:xfrm>
              <a:custGeom>
                <a:avLst/>
                <a:gdLst>
                  <a:gd name="T0" fmla="*/ 0 w 21600"/>
                  <a:gd name="T1" fmla="*/ 0 h 21600"/>
                  <a:gd name="T2" fmla="*/ 0 w 21600"/>
                  <a:gd name="T3" fmla="*/ 21600 h 21600"/>
                  <a:gd name="T4" fmla="*/ 21600 w 21600"/>
                  <a:gd name="T5" fmla="*/ 21600 h 21600"/>
                  <a:gd name="T6" fmla="*/ 21600 w 21600"/>
                  <a:gd name="T7" fmla="*/ 0 h 21600"/>
                  <a:gd name="T8" fmla="*/ 0 w 21600"/>
                  <a:gd name="T9" fmla="*/ 0 h 21600"/>
                  <a:gd name="T10" fmla="*/ 0 w 21600"/>
                  <a:gd name="T11" fmla="*/ 0 h 21600"/>
                </a:gdLst>
                <a:ahLst/>
                <a:cxnLst>
                  <a:cxn ang="0">
                    <a:pos x="T0" y="T1"/>
                  </a:cxn>
                  <a:cxn ang="0">
                    <a:pos x="T2" y="T3"/>
                  </a:cxn>
                  <a:cxn ang="0">
                    <a:pos x="T4" y="T5"/>
                  </a:cxn>
                  <a:cxn ang="0">
                    <a:pos x="T6" y="T7"/>
                  </a:cxn>
                  <a:cxn ang="0">
                    <a:pos x="T8" y="T9"/>
                  </a:cxn>
                  <a:cxn ang="0">
                    <a:pos x="T10" y="T11"/>
                  </a:cxn>
                </a:cxnLst>
                <a:rect l="0" t="0" r="r" b="b"/>
                <a:pathLst>
                  <a:path w="21600" h="21600">
                    <a:moveTo>
                      <a:pt x="0" y="0"/>
                    </a:moveTo>
                    <a:lnTo>
                      <a:pt x="0" y="21600"/>
                    </a:lnTo>
                    <a:lnTo>
                      <a:pt x="21600" y="21600"/>
                    </a:ln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0" name="Freeform 2"/>
              <p:cNvSpPr>
                <a:spLocks/>
              </p:cNvSpPr>
              <p:nvPr/>
            </p:nvSpPr>
            <p:spPr bwMode="auto">
              <a:xfrm rot="-5400000">
                <a:off x="900" y="176"/>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1" name="Freeform 3"/>
              <p:cNvSpPr>
                <a:spLocks/>
              </p:cNvSpPr>
              <p:nvPr/>
            </p:nvSpPr>
            <p:spPr bwMode="auto">
              <a:xfrm rot="-5400000">
                <a:off x="644" y="175"/>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2" name="Freeform 4"/>
              <p:cNvSpPr>
                <a:spLocks/>
              </p:cNvSpPr>
              <p:nvPr/>
            </p:nvSpPr>
            <p:spPr bwMode="auto">
              <a:xfrm rot="-5400000">
                <a:off x="-120" y="229"/>
                <a:ext cx="623"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3" name="Freeform 5"/>
              <p:cNvSpPr>
                <a:spLocks/>
              </p:cNvSpPr>
              <p:nvPr/>
            </p:nvSpPr>
            <p:spPr bwMode="auto">
              <a:xfrm rot="-5400000">
                <a:off x="418" y="212"/>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4" name="Freeform 6"/>
              <p:cNvSpPr>
                <a:spLocks/>
              </p:cNvSpPr>
              <p:nvPr/>
            </p:nvSpPr>
            <p:spPr bwMode="auto">
              <a:xfrm rot="-5400000">
                <a:off x="255" y="182"/>
                <a:ext cx="624" cy="273"/>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5" name="Freeform 7"/>
              <p:cNvSpPr>
                <a:spLocks/>
              </p:cNvSpPr>
              <p:nvPr/>
            </p:nvSpPr>
            <p:spPr bwMode="auto">
              <a:xfrm rot="-5400000">
                <a:off x="43" y="217"/>
                <a:ext cx="624" cy="203"/>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6" name="Freeform 8"/>
              <p:cNvSpPr>
                <a:spLocks/>
              </p:cNvSpPr>
              <p:nvPr/>
            </p:nvSpPr>
            <p:spPr bwMode="auto">
              <a:xfrm rot="-5400000">
                <a:off x="2314" y="170"/>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7" name="Freeform 9"/>
              <p:cNvSpPr>
                <a:spLocks/>
              </p:cNvSpPr>
              <p:nvPr/>
            </p:nvSpPr>
            <p:spPr bwMode="auto">
              <a:xfrm rot="-5400000">
                <a:off x="2061" y="170"/>
                <a:ext cx="624" cy="285"/>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8" name="Freeform 10"/>
              <p:cNvSpPr>
                <a:spLocks/>
              </p:cNvSpPr>
              <p:nvPr/>
            </p:nvSpPr>
            <p:spPr bwMode="auto">
              <a:xfrm rot="-5400000">
                <a:off x="1295" y="221"/>
                <a:ext cx="624" cy="183"/>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299" name="Freeform 11"/>
              <p:cNvSpPr>
                <a:spLocks/>
              </p:cNvSpPr>
              <p:nvPr/>
            </p:nvSpPr>
            <p:spPr bwMode="auto">
              <a:xfrm rot="-5400000">
                <a:off x="1833" y="207"/>
                <a:ext cx="624" cy="211"/>
              </a:xfrm>
              <a:custGeom>
                <a:avLst/>
                <a:gdLst>
                  <a:gd name="T0" fmla="*/ 0 w 21600"/>
                  <a:gd name="T1" fmla="*/ 0 h 20833"/>
                  <a:gd name="T2" fmla="*/ 0 w 21600"/>
                  <a:gd name="T3" fmla="*/ 18534 h 20833"/>
                  <a:gd name="T4" fmla="*/ 21600 w 21600"/>
                  <a:gd name="T5" fmla="*/ 18534 h 20833"/>
                  <a:gd name="T6" fmla="*/ 21600 w 21600"/>
                  <a:gd name="T7" fmla="*/ 0 h 20833"/>
                  <a:gd name="T8" fmla="*/ 0 w 21600"/>
                  <a:gd name="T9" fmla="*/ 0 h 20833"/>
                  <a:gd name="T10" fmla="*/ 0 w 21600"/>
                  <a:gd name="T11" fmla="*/ 0 h 20833"/>
                </a:gdLst>
                <a:ahLst/>
                <a:cxnLst>
                  <a:cxn ang="0">
                    <a:pos x="T0" y="T1"/>
                  </a:cxn>
                  <a:cxn ang="0">
                    <a:pos x="T2" y="T3"/>
                  </a:cxn>
                  <a:cxn ang="0">
                    <a:pos x="T4" y="T5"/>
                  </a:cxn>
                  <a:cxn ang="0">
                    <a:pos x="T6" y="T7"/>
                  </a:cxn>
                  <a:cxn ang="0">
                    <a:pos x="T8" y="T9"/>
                  </a:cxn>
                  <a:cxn ang="0">
                    <a:pos x="T10" y="T11"/>
                  </a:cxn>
                </a:cxnLst>
                <a:rect l="0" t="0" r="r" b="b"/>
                <a:pathLst>
                  <a:path w="21600" h="20833">
                    <a:moveTo>
                      <a:pt x="0" y="0"/>
                    </a:moveTo>
                    <a:lnTo>
                      <a:pt x="0" y="18534"/>
                    </a:lnTo>
                    <a:cubicBezTo>
                      <a:pt x="3600" y="21600"/>
                      <a:pt x="18000" y="21600"/>
                      <a:pt x="21600" y="18534"/>
                    </a:cubicBezTo>
                    <a:lnTo>
                      <a:pt x="21600" y="0"/>
                    </a:lnTo>
                    <a:cubicBezTo>
                      <a:pt x="8308" y="2862"/>
                      <a:pt x="4500" y="0"/>
                      <a:pt x="0" y="0"/>
                    </a:cubicBez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0" name="Freeform 12"/>
              <p:cNvSpPr>
                <a:spLocks/>
              </p:cNvSpPr>
              <p:nvPr/>
            </p:nvSpPr>
            <p:spPr bwMode="auto">
              <a:xfrm rot="-5400000">
                <a:off x="1671" y="178"/>
                <a:ext cx="624" cy="269"/>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1" name="Freeform 13"/>
              <p:cNvSpPr>
                <a:spLocks/>
              </p:cNvSpPr>
              <p:nvPr/>
            </p:nvSpPr>
            <p:spPr bwMode="auto">
              <a:xfrm rot="-5400000">
                <a:off x="1458" y="210"/>
                <a:ext cx="624"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2" name="Freeform 14"/>
              <p:cNvSpPr>
                <a:spLocks/>
              </p:cNvSpPr>
              <p:nvPr/>
            </p:nvSpPr>
            <p:spPr bwMode="auto">
              <a:xfrm rot="-5400000">
                <a:off x="2964" y="174"/>
                <a:ext cx="624" cy="283"/>
              </a:xfrm>
              <a:custGeom>
                <a:avLst/>
                <a:gdLst>
                  <a:gd name="T0" fmla="*/ 0 w 21600"/>
                  <a:gd name="T1" fmla="*/ 0 h 19398"/>
                  <a:gd name="T2" fmla="*/ 0 w 21600"/>
                  <a:gd name="T3" fmla="*/ 18534 h 19398"/>
                  <a:gd name="T4" fmla="*/ 21600 w 21600"/>
                  <a:gd name="T5" fmla="*/ 18534 h 19398"/>
                  <a:gd name="T6" fmla="*/ 21600 w 21600"/>
                  <a:gd name="T7" fmla="*/ 0 h 19398"/>
                  <a:gd name="T8" fmla="*/ 0 w 21600"/>
                  <a:gd name="T9" fmla="*/ 0 h 19398"/>
                  <a:gd name="T10" fmla="*/ 0 w 21600"/>
                  <a:gd name="T11" fmla="*/ 0 h 19398"/>
                </a:gdLst>
                <a:ahLst/>
                <a:cxnLst>
                  <a:cxn ang="0">
                    <a:pos x="T0" y="T1"/>
                  </a:cxn>
                  <a:cxn ang="0">
                    <a:pos x="T2" y="T3"/>
                  </a:cxn>
                  <a:cxn ang="0">
                    <a:pos x="T4" y="T5"/>
                  </a:cxn>
                  <a:cxn ang="0">
                    <a:pos x="T6" y="T7"/>
                  </a:cxn>
                  <a:cxn ang="0">
                    <a:pos x="T8" y="T9"/>
                  </a:cxn>
                  <a:cxn ang="0">
                    <a:pos x="T10" y="T11"/>
                  </a:cxn>
                </a:cxnLst>
                <a:rect l="0" t="0" r="r" b="b"/>
                <a:pathLst>
                  <a:path w="21600" h="19398">
                    <a:moveTo>
                      <a:pt x="0" y="0"/>
                    </a:moveTo>
                    <a:lnTo>
                      <a:pt x="0" y="18534"/>
                    </a:lnTo>
                    <a:cubicBezTo>
                      <a:pt x="14954" y="15263"/>
                      <a:pt x="18000" y="21600"/>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3" name="Freeform 15"/>
              <p:cNvSpPr>
                <a:spLocks/>
              </p:cNvSpPr>
              <p:nvPr/>
            </p:nvSpPr>
            <p:spPr bwMode="auto">
              <a:xfrm rot="-5400000">
                <a:off x="2708" y="173"/>
                <a:ext cx="624" cy="287"/>
              </a:xfrm>
              <a:custGeom>
                <a:avLst/>
                <a:gdLst>
                  <a:gd name="T0" fmla="*/ 0 w 21600"/>
                  <a:gd name="T1" fmla="*/ 0 h 19523"/>
                  <a:gd name="T2" fmla="*/ 0 w 21600"/>
                  <a:gd name="T3" fmla="*/ 18534 h 19523"/>
                  <a:gd name="T4" fmla="*/ 21600 w 21600"/>
                  <a:gd name="T5" fmla="*/ 18534 h 19523"/>
                  <a:gd name="T6" fmla="*/ 21600 w 21600"/>
                  <a:gd name="T7" fmla="*/ 0 h 19523"/>
                  <a:gd name="T8" fmla="*/ 0 w 21600"/>
                  <a:gd name="T9" fmla="*/ 0 h 19523"/>
                  <a:gd name="T10" fmla="*/ 0 w 21600"/>
                  <a:gd name="T11" fmla="*/ 0 h 19523"/>
                </a:gdLst>
                <a:ahLst/>
                <a:cxnLst>
                  <a:cxn ang="0">
                    <a:pos x="T0" y="T1"/>
                  </a:cxn>
                  <a:cxn ang="0">
                    <a:pos x="T2" y="T3"/>
                  </a:cxn>
                  <a:cxn ang="0">
                    <a:pos x="T4" y="T5"/>
                  </a:cxn>
                  <a:cxn ang="0">
                    <a:pos x="T6" y="T7"/>
                  </a:cxn>
                  <a:cxn ang="0">
                    <a:pos x="T8" y="T9"/>
                  </a:cxn>
                  <a:cxn ang="0">
                    <a:pos x="T10" y="T11"/>
                  </a:cxn>
                </a:cxnLst>
                <a:rect l="0" t="0" r="r" b="b"/>
                <a:pathLst>
                  <a:path w="21600" h="19523">
                    <a:moveTo>
                      <a:pt x="0" y="0"/>
                    </a:moveTo>
                    <a:lnTo>
                      <a:pt x="0" y="18534"/>
                    </a:lnTo>
                    <a:cubicBezTo>
                      <a:pt x="3600" y="21600"/>
                      <a:pt x="14954" y="16353"/>
                      <a:pt x="21600" y="18534"/>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4" name="Freeform 16"/>
              <p:cNvSpPr>
                <a:spLocks/>
              </p:cNvSpPr>
              <p:nvPr/>
            </p:nvSpPr>
            <p:spPr bwMode="auto">
              <a:xfrm rot="-5400000">
                <a:off x="3357" y="221"/>
                <a:ext cx="624" cy="181"/>
              </a:xfrm>
              <a:custGeom>
                <a:avLst/>
                <a:gdLst>
                  <a:gd name="T0" fmla="*/ 0 w 21600"/>
                  <a:gd name="T1" fmla="+- 0 3094 442"/>
                  <a:gd name="T2" fmla="*/ 3094 h 20501"/>
                  <a:gd name="T3" fmla="*/ 0 w 21600"/>
                  <a:gd name="T4" fmla="+- 0 18973 442"/>
                  <a:gd name="T5" fmla="*/ 18973 h 20501"/>
                  <a:gd name="T6" fmla="*/ 21600 w 21600"/>
                  <a:gd name="T7" fmla="+- 0 18973 442"/>
                  <a:gd name="T8" fmla="*/ 18973 h 20501"/>
                  <a:gd name="T9" fmla="*/ 21600 w 21600"/>
                  <a:gd name="T10" fmla="+- 0 3094 442"/>
                  <a:gd name="T11" fmla="*/ 3094 h 20501"/>
                  <a:gd name="T12" fmla="*/ 13292 w 21600"/>
                  <a:gd name="T13" fmla="+- 0 467 442"/>
                  <a:gd name="T14" fmla="*/ 467 h 20501"/>
                  <a:gd name="T15" fmla="*/ 0 w 21600"/>
                  <a:gd name="T16" fmla="+- 0 3094 442"/>
                  <a:gd name="T17" fmla="*/ 3094 h 20501"/>
                  <a:gd name="T18" fmla="*/ 0 w 21600"/>
                  <a:gd name="T19" fmla="+- 0 3094 442"/>
                  <a:gd name="T20" fmla="*/ 3094 h 20501"/>
                </a:gdLst>
                <a:ahLst/>
                <a:cxnLst>
                  <a:cxn ang="0">
                    <a:pos x="T0" y="T2"/>
                  </a:cxn>
                  <a:cxn ang="0">
                    <a:pos x="T3" y="T5"/>
                  </a:cxn>
                  <a:cxn ang="0">
                    <a:pos x="T6" y="T8"/>
                  </a:cxn>
                  <a:cxn ang="0">
                    <a:pos x="T9" y="T11"/>
                  </a:cxn>
                  <a:cxn ang="0">
                    <a:pos x="T12" y="T14"/>
                  </a:cxn>
                  <a:cxn ang="0">
                    <a:pos x="T15" y="T17"/>
                  </a:cxn>
                  <a:cxn ang="0">
                    <a:pos x="T18" y="T20"/>
                  </a:cxn>
                </a:cxnLst>
                <a:rect l="0" t="0" r="r" b="b"/>
                <a:pathLst>
                  <a:path w="21600" h="20501">
                    <a:moveTo>
                      <a:pt x="0" y="2652"/>
                    </a:moveTo>
                    <a:lnTo>
                      <a:pt x="0" y="18531"/>
                    </a:lnTo>
                    <a:cubicBezTo>
                      <a:pt x="3600" y="21158"/>
                      <a:pt x="18000" y="21158"/>
                      <a:pt x="21600" y="18531"/>
                    </a:cubicBezTo>
                    <a:lnTo>
                      <a:pt x="21600" y="2652"/>
                    </a:lnTo>
                    <a:cubicBezTo>
                      <a:pt x="20215" y="-442"/>
                      <a:pt x="16892" y="25"/>
                      <a:pt x="13292" y="25"/>
                    </a:cubicBezTo>
                    <a:cubicBezTo>
                      <a:pt x="9692" y="25"/>
                      <a:pt x="2769" y="2127"/>
                      <a:pt x="0" y="2652"/>
                    </a:cubicBezTo>
                    <a:close/>
                    <a:moveTo>
                      <a:pt x="0" y="2652"/>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5" name="Freeform 17"/>
              <p:cNvSpPr>
                <a:spLocks/>
              </p:cNvSpPr>
              <p:nvPr/>
            </p:nvSpPr>
            <p:spPr bwMode="auto">
              <a:xfrm>
                <a:off x="4103" y="0"/>
                <a:ext cx="218" cy="625"/>
              </a:xfrm>
              <a:custGeom>
                <a:avLst/>
                <a:gdLst>
                  <a:gd name="T0" fmla="*/ 0 w 21600"/>
                  <a:gd name="T1" fmla="*/ 21565 h 21600"/>
                  <a:gd name="T2" fmla="*/ 21600 w 21600"/>
                  <a:gd name="T3" fmla="*/ 21600 h 21600"/>
                  <a:gd name="T4" fmla="*/ 21600 w 21600"/>
                  <a:gd name="T5" fmla="*/ 207 h 21600"/>
                  <a:gd name="T6" fmla="*/ 0 w 21600"/>
                  <a:gd name="T7" fmla="*/ 0 h 21600"/>
                  <a:gd name="T8" fmla="*/ 0 w 21600"/>
                  <a:gd name="T9" fmla="*/ 21565 h 21600"/>
                  <a:gd name="T10" fmla="*/ 0 w 21600"/>
                  <a:gd name="T11" fmla="*/ 21565 h 21600"/>
                </a:gdLst>
                <a:ahLst/>
                <a:cxnLst>
                  <a:cxn ang="0">
                    <a:pos x="T0" y="T1"/>
                  </a:cxn>
                  <a:cxn ang="0">
                    <a:pos x="T2" y="T3"/>
                  </a:cxn>
                  <a:cxn ang="0">
                    <a:pos x="T4" y="T5"/>
                  </a:cxn>
                  <a:cxn ang="0">
                    <a:pos x="T6" y="T7"/>
                  </a:cxn>
                  <a:cxn ang="0">
                    <a:pos x="T8" y="T9"/>
                  </a:cxn>
                  <a:cxn ang="0">
                    <a:pos x="T10" y="T11"/>
                  </a:cxn>
                </a:cxnLst>
                <a:rect l="0" t="0" r="r" b="b"/>
                <a:pathLst>
                  <a:path w="21600" h="21600">
                    <a:moveTo>
                      <a:pt x="0" y="21565"/>
                    </a:moveTo>
                    <a:lnTo>
                      <a:pt x="21600" y="21600"/>
                    </a:lnTo>
                    <a:lnTo>
                      <a:pt x="21600" y="207"/>
                    </a:lnTo>
                    <a:lnTo>
                      <a:pt x="0" y="0"/>
                    </a:lnTo>
                    <a:cubicBezTo>
                      <a:pt x="2895" y="13271"/>
                      <a:pt x="0" y="17073"/>
                      <a:pt x="0" y="21565"/>
                    </a:cubicBezTo>
                    <a:close/>
                    <a:moveTo>
                      <a:pt x="0" y="21565"/>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6" name="Freeform 18"/>
              <p:cNvSpPr>
                <a:spLocks/>
              </p:cNvSpPr>
              <p:nvPr/>
            </p:nvSpPr>
            <p:spPr bwMode="auto">
              <a:xfrm rot="-5400000">
                <a:off x="3733" y="176"/>
                <a:ext cx="623" cy="271"/>
              </a:xfrm>
              <a:custGeom>
                <a:avLst/>
                <a:gdLst>
                  <a:gd name="T0" fmla="*/ 0 w 21600"/>
                  <a:gd name="T1" fmla="*/ 0 h 21600"/>
                  <a:gd name="T2" fmla="*/ 0 w 21600"/>
                  <a:gd name="T3" fmla="*/ 21600 h 21600"/>
                  <a:gd name="T4" fmla="*/ 8308 w 21600"/>
                  <a:gd name="T5" fmla="*/ 19059 h 21600"/>
                  <a:gd name="T6" fmla="*/ 21600 w 21600"/>
                  <a:gd name="T7" fmla="*/ 21600 h 21600"/>
                  <a:gd name="T8" fmla="*/ 21600 w 21600"/>
                  <a:gd name="T9" fmla="*/ 0 h 21600"/>
                  <a:gd name="T10" fmla="*/ 0 w 21600"/>
                  <a:gd name="T11" fmla="*/ 0 h 21600"/>
                  <a:gd name="T12" fmla="*/ 0 w 21600"/>
                  <a:gd name="T13" fmla="*/ 0 h 21600"/>
                </a:gdLst>
                <a:ahLst/>
                <a:cxnLst>
                  <a:cxn ang="0">
                    <a:pos x="T0" y="T1"/>
                  </a:cxn>
                  <a:cxn ang="0">
                    <a:pos x="T2" y="T3"/>
                  </a:cxn>
                  <a:cxn ang="0">
                    <a:pos x="T4" y="T5"/>
                  </a:cxn>
                  <a:cxn ang="0">
                    <a:pos x="T6" y="T7"/>
                  </a:cxn>
                  <a:cxn ang="0">
                    <a:pos x="T8" y="T9"/>
                  </a:cxn>
                  <a:cxn ang="0">
                    <a:pos x="T10" y="T11"/>
                  </a:cxn>
                  <a:cxn ang="0">
                    <a:pos x="T12" y="T13"/>
                  </a:cxn>
                </a:cxnLst>
                <a:rect l="0" t="0" r="r" b="b"/>
                <a:pathLst>
                  <a:path w="21600" h="21600">
                    <a:moveTo>
                      <a:pt x="0" y="0"/>
                    </a:moveTo>
                    <a:lnTo>
                      <a:pt x="0" y="21600"/>
                    </a:lnTo>
                    <a:cubicBezTo>
                      <a:pt x="3323" y="19059"/>
                      <a:pt x="4708" y="19059"/>
                      <a:pt x="8308" y="19059"/>
                    </a:cubicBezTo>
                    <a:cubicBezTo>
                      <a:pt x="11908" y="19059"/>
                      <a:pt x="18277" y="21600"/>
                      <a:pt x="21600" y="21600"/>
                    </a:cubicBezTo>
                    <a:lnTo>
                      <a:pt x="21600" y="0"/>
                    </a:lnTo>
                    <a:lnTo>
                      <a:pt x="0" y="0"/>
                    </a:lnTo>
                    <a:close/>
                    <a:moveTo>
                      <a:pt x="0" y="0"/>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sp>
            <p:nvSpPr>
              <p:cNvPr id="12307" name="Freeform 19"/>
              <p:cNvSpPr>
                <a:spLocks/>
              </p:cNvSpPr>
              <p:nvPr/>
            </p:nvSpPr>
            <p:spPr bwMode="auto">
              <a:xfrm rot="-5400000">
                <a:off x="3522" y="209"/>
                <a:ext cx="623" cy="205"/>
              </a:xfrm>
              <a:custGeom>
                <a:avLst/>
                <a:gdLst>
                  <a:gd name="T0" fmla="+- 0 273 273"/>
                  <a:gd name="T1" fmla="*/ T0 w 21327"/>
                  <a:gd name="T2" fmla="+- 0 2685 1492"/>
                  <a:gd name="T3" fmla="*/ 2685 h 18617"/>
                  <a:gd name="T4" fmla="+- 0 273 273"/>
                  <a:gd name="T5" fmla="*/ T4 w 21327"/>
                  <a:gd name="T6" fmla="+- 0 18915 1492"/>
                  <a:gd name="T7" fmla="*/ 18915 h 18617"/>
                  <a:gd name="T8" fmla="+- 0 8476 273"/>
                  <a:gd name="T9" fmla="*/ T8 w 21327"/>
                  <a:gd name="T10" fmla="+- 0 18915 1492"/>
                  <a:gd name="T11" fmla="*/ 18915 h 18617"/>
                  <a:gd name="T12" fmla="+- 0 21600 273"/>
                  <a:gd name="T13" fmla="*/ T12 w 21327"/>
                  <a:gd name="T14" fmla="+- 0 18915 1492"/>
                  <a:gd name="T15" fmla="*/ 18915 h 18617"/>
                  <a:gd name="T16" fmla="+- 0 21600 273"/>
                  <a:gd name="T17" fmla="*/ T16 w 21327"/>
                  <a:gd name="T18" fmla="+- 0 2685 1492"/>
                  <a:gd name="T19" fmla="*/ 2685 h 18617"/>
                  <a:gd name="T20" fmla="+- 0 3554 273"/>
                  <a:gd name="T21" fmla="*/ T20 w 21327"/>
                  <a:gd name="T22" fmla="+- 0 2685 1492"/>
                  <a:gd name="T23" fmla="*/ 2685 h 18617"/>
                  <a:gd name="T24" fmla="+- 0 273 273"/>
                  <a:gd name="T25" fmla="*/ T24 w 21327"/>
                  <a:gd name="T26" fmla="+- 0 2685 1492"/>
                  <a:gd name="T27" fmla="*/ 2685 h 18617"/>
                  <a:gd name="T28" fmla="+- 0 273 273"/>
                  <a:gd name="T29" fmla="*/ T28 w 21327"/>
                  <a:gd name="T30" fmla="+- 0 2685 1492"/>
                  <a:gd name="T31" fmla="*/ 2685 h 186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21327" h="18617">
                    <a:moveTo>
                      <a:pt x="0" y="1193"/>
                    </a:moveTo>
                    <a:lnTo>
                      <a:pt x="0" y="17423"/>
                    </a:lnTo>
                    <a:cubicBezTo>
                      <a:pt x="1368" y="20108"/>
                      <a:pt x="4649" y="17423"/>
                      <a:pt x="8203" y="17423"/>
                    </a:cubicBezTo>
                    <a:cubicBezTo>
                      <a:pt x="11757" y="17423"/>
                      <a:pt x="19140" y="20108"/>
                      <a:pt x="21327" y="17423"/>
                    </a:cubicBezTo>
                    <a:lnTo>
                      <a:pt x="21327" y="1193"/>
                    </a:lnTo>
                    <a:cubicBezTo>
                      <a:pt x="18319" y="-1492"/>
                      <a:pt x="6836" y="1193"/>
                      <a:pt x="3281" y="1193"/>
                    </a:cubicBezTo>
                    <a:cubicBezTo>
                      <a:pt x="-273" y="1193"/>
                      <a:pt x="684" y="1193"/>
                      <a:pt x="0" y="1193"/>
                    </a:cubicBezTo>
                    <a:close/>
                    <a:moveTo>
                      <a:pt x="0" y="1193"/>
                    </a:moveTo>
                  </a:path>
                </a:pathLst>
              </a:custGeom>
              <a:grpFill/>
              <a:ln>
                <a:noFill/>
              </a:ln>
              <a:extLst>
                <a:ext uri="{91240B29-F687-4F45-9708-019B960494DF}">
                  <a14:hiddenLine xmlns:a14="http://schemas.microsoft.com/office/drawing/2010/main" w="9525" cap="flat">
                    <a:solidFill>
                      <a:schemeClr val="tx1"/>
                    </a:solidFill>
                    <a:round/>
                    <a:headEnd type="none" w="med" len="med"/>
                    <a:tailEnd type="none" w="med" len="med"/>
                  </a14:hiddenLine>
                </a:ext>
              </a:extLst>
            </p:spPr>
            <p:txBody>
              <a:bodyPr lIns="0" tIns="0" rIns="0" bIns="0"/>
              <a:lstStyle/>
              <a:p>
                <a:endParaRPr lang="en-US"/>
              </a:p>
            </p:txBody>
          </p:sp>
        </p:grpSp>
        <p:sp>
          <p:nvSpPr>
            <p:cNvPr id="12309" name="Freeform 21"/>
            <p:cNvSpPr>
              <a:spLocks/>
            </p:cNvSpPr>
            <p:nvPr/>
          </p:nvSpPr>
          <p:spPr bwMode="auto">
            <a:xfrm rot="16200000" flipH="1">
              <a:off x="-2020" y="2021"/>
              <a:ext cx="4319" cy="279"/>
            </a:xfrm>
            <a:custGeom>
              <a:avLst/>
              <a:gdLst>
                <a:gd name="T0" fmla="*/ 0 w 21600"/>
                <a:gd name="T1" fmla="*/ 10996 h 14651"/>
                <a:gd name="T2" fmla="*/ 21600 w 21600"/>
                <a:gd name="T3" fmla="*/ 10548 h 14651"/>
                <a:gd name="T4" fmla="*/ 21600 w 21600"/>
                <a:gd name="T5" fmla="*/ 224 h 14651"/>
                <a:gd name="T6" fmla="*/ 0 w 21600"/>
                <a:gd name="T7" fmla="*/ 0 h 14651"/>
                <a:gd name="T8" fmla="*/ 0 w 21600"/>
                <a:gd name="T9" fmla="*/ 10996 h 14651"/>
                <a:gd name="T10" fmla="*/ 0 w 21600"/>
                <a:gd name="T11" fmla="*/ 10996 h 14651"/>
              </a:gdLst>
              <a:ahLst/>
              <a:cxnLst>
                <a:cxn ang="0">
                  <a:pos x="T0" y="T1"/>
                </a:cxn>
                <a:cxn ang="0">
                  <a:pos x="T2" y="T3"/>
                </a:cxn>
                <a:cxn ang="0">
                  <a:pos x="T4" y="T5"/>
                </a:cxn>
                <a:cxn ang="0">
                  <a:pos x="T6" y="T7"/>
                </a:cxn>
                <a:cxn ang="0">
                  <a:pos x="T8" y="T9"/>
                </a:cxn>
                <a:cxn ang="0">
                  <a:pos x="T10" y="T11"/>
                </a:cxn>
              </a:cxnLst>
              <a:rect l="0" t="0" r="r" b="b"/>
              <a:pathLst>
                <a:path w="21600" h="14651">
                  <a:moveTo>
                    <a:pt x="0" y="10996"/>
                  </a:moveTo>
                  <a:cubicBezTo>
                    <a:pt x="6249" y="21600"/>
                    <a:pt x="8528" y="5218"/>
                    <a:pt x="21600" y="10548"/>
                  </a:cubicBezTo>
                  <a:lnTo>
                    <a:pt x="21600" y="224"/>
                  </a:lnTo>
                  <a:lnTo>
                    <a:pt x="0" y="0"/>
                  </a:lnTo>
                  <a:lnTo>
                    <a:pt x="0" y="10996"/>
                  </a:lnTo>
                  <a:close/>
                  <a:moveTo>
                    <a:pt x="0" y="10996"/>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sp>
          <p:nvSpPr>
            <p:cNvPr id="12310" name="Freeform 22"/>
            <p:cNvSpPr>
              <a:spLocks/>
            </p:cNvSpPr>
            <p:nvPr/>
          </p:nvSpPr>
          <p:spPr bwMode="auto">
            <a:xfrm rot="16200000" flipH="1">
              <a:off x="-1583" y="2065"/>
              <a:ext cx="4318" cy="189"/>
            </a:xfrm>
            <a:custGeom>
              <a:avLst/>
              <a:gdLst>
                <a:gd name="T0" fmla="*/ 0 w 21600"/>
                <a:gd name="T1" fmla="*/ 3200 h 21600"/>
                <a:gd name="T2" fmla="*/ 21600 w 21600"/>
                <a:gd name="T3" fmla="*/ 0 h 21600"/>
                <a:gd name="T4" fmla="*/ 21600 w 21600"/>
                <a:gd name="T5" fmla="*/ 21600 h 21600"/>
                <a:gd name="T6" fmla="*/ 4 w 21600"/>
                <a:gd name="T7" fmla="*/ 21600 h 21600"/>
                <a:gd name="T8" fmla="*/ 0 w 21600"/>
                <a:gd name="T9" fmla="*/ 3200 h 21600"/>
                <a:gd name="T10" fmla="*/ 0 w 21600"/>
                <a:gd name="T11" fmla="*/ 3200 h 21600"/>
              </a:gdLst>
              <a:ahLst/>
              <a:cxnLst>
                <a:cxn ang="0">
                  <a:pos x="T0" y="T1"/>
                </a:cxn>
                <a:cxn ang="0">
                  <a:pos x="T2" y="T3"/>
                </a:cxn>
                <a:cxn ang="0">
                  <a:pos x="T4" y="T5"/>
                </a:cxn>
                <a:cxn ang="0">
                  <a:pos x="T6" y="T7"/>
                </a:cxn>
                <a:cxn ang="0">
                  <a:pos x="T8" y="T9"/>
                </a:cxn>
                <a:cxn ang="0">
                  <a:pos x="T10" y="T11"/>
                </a:cxn>
              </a:cxnLst>
              <a:rect l="0" t="0" r="r" b="b"/>
              <a:pathLst>
                <a:path w="21600" h="21600">
                  <a:moveTo>
                    <a:pt x="0" y="3200"/>
                  </a:moveTo>
                  <a:cubicBezTo>
                    <a:pt x="3603" y="0"/>
                    <a:pt x="18638" y="18400"/>
                    <a:pt x="21600" y="0"/>
                  </a:cubicBezTo>
                  <a:lnTo>
                    <a:pt x="21600" y="21600"/>
                  </a:lnTo>
                  <a:lnTo>
                    <a:pt x="4" y="21600"/>
                  </a:lnTo>
                  <a:lnTo>
                    <a:pt x="0" y="3200"/>
                  </a:lnTo>
                  <a:close/>
                  <a:moveTo>
                    <a:pt x="0" y="3200"/>
                  </a:moveTo>
                </a:path>
              </a:pathLst>
            </a:custGeom>
            <a:grpFill/>
            <a:ln>
              <a:noFill/>
            </a:ln>
            <a:extLst>
              <a:ext uri="{91240B29-F687-4F45-9708-019B960494DF}">
                <a14:hiddenLine xmlns:a14="http://schemas.microsoft.com/office/drawing/2010/main" w="9525" cap="flat">
                  <a:solidFill>
                    <a:schemeClr val="tx1"/>
                  </a:solidFill>
                  <a:miter lim="800000"/>
                  <a:headEnd type="none" w="med" len="med"/>
                  <a:tailEnd type="none" w="med" len="med"/>
                </a14:hiddenLine>
              </a:ext>
            </a:extLst>
          </p:spPr>
          <p:txBody>
            <a:bodyPr lIns="0" tIns="0" rIns="0" bIns="0"/>
            <a:lstStyle/>
            <a:p>
              <a:endParaRPr lang="en-US"/>
            </a:p>
          </p:txBody>
        </p:sp>
      </p:grpSp>
      <p:sp>
        <p:nvSpPr>
          <p:cNvPr id="12312" name="Rectangle 24"/>
          <p:cNvSpPr>
            <a:spLocks noGrp="1" noChangeArrowheads="1"/>
          </p:cNvSpPr>
          <p:nvPr>
            <p:ph type="title"/>
          </p:nvPr>
        </p:nvSpPr>
        <p:spPr>
          <a:ln/>
        </p:spPr>
        <p:txBody>
          <a:bodyPr rIns="132080"/>
          <a:lstStyle/>
          <a:p>
            <a:pPr algn="ctr"/>
            <a:r>
              <a:rPr lang="en-US" altLang="en-US" dirty="0" smtClean="0"/>
              <a:t>Relationships</a:t>
            </a:r>
            <a:endParaRPr lang="en-US" altLang="en-US" dirty="0"/>
          </a:p>
        </p:txBody>
      </p:sp>
      <p:sp>
        <p:nvSpPr>
          <p:cNvPr id="12313" name="Rectangle 25"/>
          <p:cNvSpPr>
            <a:spLocks noGrp="1" noChangeArrowheads="1"/>
          </p:cNvSpPr>
          <p:nvPr>
            <p:ph idx="1"/>
          </p:nvPr>
        </p:nvSpPr>
        <p:spPr>
          <a:ln/>
        </p:spPr>
        <p:txBody>
          <a:bodyPr rIns="132080"/>
          <a:lstStyle/>
          <a:p>
            <a:pPr>
              <a:buFont typeface="Wingdings" panose="05000000000000000000" pitchFamily="2" charset="2"/>
              <a:buChar char="Ø"/>
            </a:pPr>
            <a:r>
              <a:rPr lang="en-US" altLang="en-US" sz="2800" dirty="0" smtClean="0"/>
              <a:t>Bacterial Status</a:t>
            </a:r>
          </a:p>
          <a:p>
            <a:pPr lvl="1">
              <a:buFont typeface="Wingdings" panose="05000000000000000000" pitchFamily="2" charset="2"/>
              <a:buChar char="Ø"/>
            </a:pPr>
            <a:r>
              <a:rPr lang="en-US" altLang="en-US" sz="1600" dirty="0" smtClean="0"/>
              <a:t>Commensal organisms – opportunistic (typically in immunocompromised populations);</a:t>
            </a:r>
          </a:p>
          <a:p>
            <a:pPr lvl="2">
              <a:buFont typeface="Wingdings" panose="05000000000000000000" pitchFamily="2" charset="2"/>
              <a:buChar char="Ø"/>
            </a:pPr>
            <a:r>
              <a:rPr lang="en-US" altLang="en-US" sz="1200" dirty="0" smtClean="0"/>
              <a:t>Ex. Normal oral microbiota causing bacterial endocarditis;</a:t>
            </a:r>
          </a:p>
          <a:p>
            <a:pPr lvl="1">
              <a:buFont typeface="Wingdings" panose="05000000000000000000" pitchFamily="2" charset="2"/>
              <a:buChar char="Ø"/>
            </a:pPr>
            <a:r>
              <a:rPr lang="en-US" altLang="en-US" sz="1600" dirty="0" smtClean="0"/>
              <a:t>Pathogens that co-exist ‘peacefully’</a:t>
            </a:r>
          </a:p>
          <a:p>
            <a:pPr lvl="2">
              <a:buFont typeface="Wingdings" panose="05000000000000000000" pitchFamily="2" charset="2"/>
              <a:buChar char="Ø"/>
            </a:pPr>
            <a:r>
              <a:rPr lang="en-US" altLang="en-US" sz="1200" i="1" dirty="0" smtClean="0"/>
              <a:t>Staphylococcus aureus </a:t>
            </a:r>
            <a:r>
              <a:rPr lang="en-US" altLang="en-US" sz="1200" dirty="0" smtClean="0"/>
              <a:t>can be a part of oral microbiota;</a:t>
            </a:r>
          </a:p>
          <a:p>
            <a:pPr lvl="1">
              <a:buFont typeface="Wingdings" panose="05000000000000000000" pitchFamily="2" charset="2"/>
              <a:buChar char="Ø"/>
            </a:pPr>
            <a:r>
              <a:rPr lang="en-US" altLang="en-US" sz="1600" dirty="0" smtClean="0"/>
              <a:t>Obligate pathogens/Highly virulent pathogens</a:t>
            </a:r>
          </a:p>
          <a:p>
            <a:pPr lvl="2">
              <a:buFont typeface="Wingdings" panose="05000000000000000000" pitchFamily="2" charset="2"/>
              <a:buChar char="Ø"/>
            </a:pPr>
            <a:r>
              <a:rPr lang="en-US" altLang="en-US" sz="1200" dirty="0" smtClean="0"/>
              <a:t>Ex. </a:t>
            </a:r>
            <a:r>
              <a:rPr lang="en-US" altLang="en-US" sz="1200" i="1" dirty="0" smtClean="0"/>
              <a:t>Salmonella typhimurium </a:t>
            </a:r>
            <a:r>
              <a:rPr lang="en-US" altLang="en-US" sz="1200" dirty="0" smtClean="0"/>
              <a:t>not considered a part of normal microbiota</a:t>
            </a:r>
          </a:p>
          <a:p>
            <a:pPr>
              <a:buFont typeface="Wingdings" panose="05000000000000000000" pitchFamily="2" charset="2"/>
              <a:buChar char="Ø"/>
            </a:pPr>
            <a:endParaRPr lang="en-US" altLang="en-US" sz="2400" dirty="0"/>
          </a:p>
        </p:txBody>
      </p:sp>
    </p:spTree>
    <p:extLst>
      <p:ext uri="{BB962C8B-B14F-4D97-AF65-F5344CB8AC3E}">
        <p14:creationId xmlns:p14="http://schemas.microsoft.com/office/powerpoint/2010/main" val="32050345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nvSpPr>
        <p:spPr bwMode="auto">
          <a:xfrm>
            <a:off x="533400" y="35814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smtClean="0">
                <a:solidFill>
                  <a:srgbClr val="FFFFFF"/>
                </a:solidFill>
                <a:cs typeface="Segoe UI" panose="020B0502040204020203" pitchFamily="34" charset="0"/>
              </a:rPr>
              <a:t>Pathogenicity &amp; Virulence</a:t>
            </a:r>
          </a:p>
          <a:p>
            <a:pPr algn="ctr">
              <a:lnSpc>
                <a:spcPct val="130000"/>
              </a:lnSpc>
              <a:spcBef>
                <a:spcPct val="0"/>
              </a:spcBef>
              <a:buFontTx/>
              <a:buNone/>
            </a:pPr>
            <a:r>
              <a:rPr lang="en-US" altLang="en-US" sz="2400" b="1" i="1" dirty="0" smtClean="0">
                <a:solidFill>
                  <a:srgbClr val="FFFFFF"/>
                </a:solidFill>
                <a:cs typeface="Segoe UI" panose="020B0502040204020203" pitchFamily="34" charset="0"/>
              </a:rPr>
              <a:t>Infectiology &amp; Etiology</a:t>
            </a:r>
          </a:p>
          <a:p>
            <a:pPr algn="ctr">
              <a:lnSpc>
                <a:spcPct val="130000"/>
              </a:lnSpc>
              <a:spcBef>
                <a:spcPct val="0"/>
              </a:spcBef>
              <a:buFontTx/>
              <a:buNone/>
            </a:pPr>
            <a:r>
              <a:rPr lang="en-US" altLang="en-US" sz="2400" b="1" i="1" dirty="0" smtClean="0">
                <a:solidFill>
                  <a:srgbClr val="FFFFFF"/>
                </a:solidFill>
                <a:cs typeface="Segoe UI" panose="020B0502040204020203" pitchFamily="34" charset="0"/>
              </a:rPr>
              <a:t>(The Disease Process) </a:t>
            </a:r>
            <a:endParaRPr lang="en-US" altLang="en-US" sz="2400" b="1" i="1" dirty="0">
              <a:solidFill>
                <a:srgbClr val="FFFFFF"/>
              </a:solidFill>
              <a:cs typeface="Segoe UI" panose="020B0502040204020203" pitchFamily="34" charset="0"/>
            </a:endParaRPr>
          </a:p>
        </p:txBody>
      </p:sp>
      <p:sp>
        <p:nvSpPr>
          <p:cNvPr id="5124" name="Rectangle 2"/>
          <p:cNvSpPr>
            <a:spLocks noGrp="1" noChangeArrowheads="1"/>
          </p:cNvSpPr>
          <p:nvPr/>
        </p:nvSpPr>
        <p:spPr bwMode="auto">
          <a:xfrm>
            <a:off x="533400" y="1981200"/>
            <a:ext cx="8001000" cy="1219200"/>
          </a:xfrm>
          <a:prstGeom prst="rect">
            <a:avLst/>
          </a:prstGeom>
          <a:noFill/>
          <a:ln>
            <a:noFill/>
          </a:ln>
          <a:effectLst>
            <a:outerShdw dist="12700"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Segoe UI" panose="020B0502040204020203" pitchFamily="34" charset="0"/>
              </a:defRPr>
            </a:lvl1pPr>
            <a:lvl2pPr marL="742950" indent="-285750">
              <a:spcBef>
                <a:spcPct val="20000"/>
              </a:spcBef>
              <a:buChar char="–"/>
              <a:defRPr sz="2800">
                <a:solidFill>
                  <a:schemeClr val="tx1"/>
                </a:solidFill>
                <a:latin typeface="Segoe UI" panose="020B0502040204020203" pitchFamily="34" charset="0"/>
              </a:defRPr>
            </a:lvl2pPr>
            <a:lvl3pPr marL="1143000" indent="-228600">
              <a:spcBef>
                <a:spcPct val="20000"/>
              </a:spcBef>
              <a:buChar char="•"/>
              <a:defRPr sz="2400">
                <a:solidFill>
                  <a:schemeClr val="tx1"/>
                </a:solidFill>
                <a:latin typeface="Segoe UI" panose="020B0502040204020203" pitchFamily="34" charset="0"/>
              </a:defRPr>
            </a:lvl3pPr>
            <a:lvl4pPr marL="1600200" indent="-228600">
              <a:spcBef>
                <a:spcPct val="20000"/>
              </a:spcBef>
              <a:buChar char="–"/>
              <a:defRPr sz="2000">
                <a:solidFill>
                  <a:schemeClr val="tx1"/>
                </a:solidFill>
                <a:latin typeface="Segoe UI" panose="020B0502040204020203" pitchFamily="34" charset="0"/>
              </a:defRPr>
            </a:lvl4pPr>
            <a:lvl5pPr marL="2057400" indent="-228600">
              <a:spcBef>
                <a:spcPct val="20000"/>
              </a:spcBef>
              <a:buChar char="»"/>
              <a:defRPr sz="2000">
                <a:solidFill>
                  <a:schemeClr val="tx1"/>
                </a:solidFill>
                <a:latin typeface="Segoe UI" panose="020B0502040204020203" pitchFamily="34" charset="0"/>
              </a:defRPr>
            </a:lvl5pPr>
            <a:lvl6pPr marL="2514600" indent="-228600" eaLnBrk="0" fontAlgn="base" hangingPunct="0">
              <a:spcBef>
                <a:spcPct val="20000"/>
              </a:spcBef>
              <a:spcAft>
                <a:spcPct val="0"/>
              </a:spcAft>
              <a:buChar char="»"/>
              <a:defRPr sz="2000">
                <a:solidFill>
                  <a:schemeClr val="tx1"/>
                </a:solidFill>
                <a:latin typeface="Segoe UI" panose="020B0502040204020203" pitchFamily="34" charset="0"/>
              </a:defRPr>
            </a:lvl6pPr>
            <a:lvl7pPr marL="2971800" indent="-228600" eaLnBrk="0" fontAlgn="base" hangingPunct="0">
              <a:spcBef>
                <a:spcPct val="20000"/>
              </a:spcBef>
              <a:spcAft>
                <a:spcPct val="0"/>
              </a:spcAft>
              <a:buChar char="»"/>
              <a:defRPr sz="2000">
                <a:solidFill>
                  <a:schemeClr val="tx1"/>
                </a:solidFill>
                <a:latin typeface="Segoe UI" panose="020B0502040204020203" pitchFamily="34" charset="0"/>
              </a:defRPr>
            </a:lvl7pPr>
            <a:lvl8pPr marL="3429000" indent="-228600" eaLnBrk="0" fontAlgn="base" hangingPunct="0">
              <a:spcBef>
                <a:spcPct val="20000"/>
              </a:spcBef>
              <a:spcAft>
                <a:spcPct val="0"/>
              </a:spcAft>
              <a:buChar char="»"/>
              <a:defRPr sz="2000">
                <a:solidFill>
                  <a:schemeClr val="tx1"/>
                </a:solidFill>
                <a:latin typeface="Segoe UI" panose="020B0502040204020203" pitchFamily="34" charset="0"/>
              </a:defRPr>
            </a:lvl8pPr>
            <a:lvl9pPr marL="3886200" indent="-228600" eaLnBrk="0" fontAlgn="base" hangingPunct="0">
              <a:spcBef>
                <a:spcPct val="20000"/>
              </a:spcBef>
              <a:spcAft>
                <a:spcPct val="0"/>
              </a:spcAft>
              <a:buChar char="»"/>
              <a:defRPr sz="2000">
                <a:solidFill>
                  <a:schemeClr val="tx1"/>
                </a:solidFill>
                <a:latin typeface="Segoe UI" panose="020B0502040204020203" pitchFamily="34" charset="0"/>
              </a:defRPr>
            </a:lvl9pPr>
          </a:lstStyle>
          <a:p>
            <a:pPr algn="ctr">
              <a:lnSpc>
                <a:spcPct val="130000"/>
              </a:lnSpc>
              <a:spcBef>
                <a:spcPct val="0"/>
              </a:spcBef>
              <a:buFontTx/>
              <a:buNone/>
            </a:pPr>
            <a:r>
              <a:rPr lang="en-US" altLang="en-US" sz="2400" b="1" i="1" dirty="0">
                <a:solidFill>
                  <a:srgbClr val="FFFFFF"/>
                </a:solidFill>
                <a:cs typeface="Segoe UI" panose="020B0502040204020203" pitchFamily="34" charset="0"/>
              </a:rPr>
              <a:t>Clinical </a:t>
            </a:r>
            <a:r>
              <a:rPr lang="en-US" altLang="en-US" sz="2400" b="1" i="1" dirty="0" smtClean="0">
                <a:solidFill>
                  <a:srgbClr val="FFFFFF"/>
                </a:solidFill>
                <a:cs typeface="Segoe UI" panose="020B0502040204020203" pitchFamily="34" charset="0"/>
              </a:rPr>
              <a:t>&amp; Diagnostic Microbiology</a:t>
            </a:r>
            <a:endParaRPr lang="en-US" altLang="en-US" sz="2400" b="1" i="1" dirty="0">
              <a:solidFill>
                <a:srgbClr val="FFFFFF"/>
              </a:solidFill>
              <a:cs typeface="Segoe UI" panose="020B0502040204020203" pitchFamily="34" charset="0"/>
            </a:endParaRPr>
          </a:p>
        </p:txBody>
      </p:sp>
    </p:spTree>
    <p:extLst>
      <p:ext uri="{BB962C8B-B14F-4D97-AF65-F5344CB8AC3E}">
        <p14:creationId xmlns:p14="http://schemas.microsoft.com/office/powerpoint/2010/main" val="4297367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ads Tie">
  <a:themeElements>
    <a:clrScheme name="">
      <a:dk1>
        <a:srgbClr val="000000"/>
      </a:dk1>
      <a:lt1>
        <a:srgbClr val="FFFFFF"/>
      </a:lt1>
      <a:dk2>
        <a:srgbClr val="000000"/>
      </a:dk2>
      <a:lt2>
        <a:srgbClr val="000000"/>
      </a:lt2>
      <a:accent1>
        <a:srgbClr val="0099CC"/>
      </a:accent1>
      <a:accent2>
        <a:srgbClr val="333399"/>
      </a:accent2>
      <a:accent3>
        <a:srgbClr val="FFFFFF"/>
      </a:accent3>
      <a:accent4>
        <a:srgbClr val="000000"/>
      </a:accent4>
      <a:accent5>
        <a:srgbClr val="AACAE2"/>
      </a:accent5>
      <a:accent6>
        <a:srgbClr val="2D2D8A"/>
      </a:accent6>
      <a:hlink>
        <a:srgbClr val="009999"/>
      </a:hlink>
      <a:folHlink>
        <a:srgbClr val="99CC00"/>
      </a:folHlink>
    </a:clrScheme>
    <a:fontScheme name="Microsoft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99CC"/>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000000"/>
            </a:solidFill>
            <a:effectLst/>
            <a:latin typeface="Times New Roman" panose="02020603050405020304" pitchFamily="18" charset="0"/>
            <a:cs typeface="ヒラギノ明朝 ProN W3" charset="0"/>
            <a:sym typeface="Times New Roman" panose="02020603050405020304" pitchFamily="18" charset="0"/>
          </a:defRPr>
        </a:defPPr>
      </a:lstStyle>
    </a:spDef>
    <a:lnDef>
      <a:spPr bwMode="auto">
        <a:xfrm>
          <a:off x="0" y="0"/>
          <a:ext cx="1" cy="1"/>
        </a:xfrm>
        <a:custGeom>
          <a:avLst/>
          <a:gdLst/>
          <a:ahLst/>
          <a:cxnLst/>
          <a:rect l="0" t="0" r="0" b="0"/>
          <a:pathLst/>
        </a:custGeom>
        <a:solidFill>
          <a:srgbClr val="0099CC"/>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rgbClr val="000000"/>
            </a:solidFill>
            <a:effectLst/>
            <a:latin typeface="Times New Roman" panose="02020603050405020304" pitchFamily="18" charset="0"/>
            <a:cs typeface="ヒラギノ明朝 ProN W3" charset="0"/>
            <a:sym typeface="Times New Roman" panose="02020603050405020304" pitchFamily="18" charset="0"/>
          </a:defRPr>
        </a:defPPr>
      </a:lstStyle>
    </a:lnDef>
  </a:objectDefaults>
  <a:extraClrSchemeLst>
    <a:extraClrScheme>
      <a:clrScheme name="Dads 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dTheme_PPT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icrosoft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Theme_PPTX" id="{F43E6FB1-23EE-48C8-B9D9-EDCB1276959C}" vid="{F9AA2A43-501F-446C-9578-B79408D46BC3}"/>
    </a:ext>
  </a:extLst>
</a:theme>
</file>

<file path=ppt/theme/theme3.xml><?xml version="1.0" encoding="utf-8"?>
<a:theme xmlns:a="http://schemas.openxmlformats.org/drawingml/2006/main" name="1_RedTheme_PPT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edTheme_PPTX" id="{F43E6FB1-23EE-48C8-B9D9-EDCB1276959C}" vid="{F9AA2A43-501F-446C-9578-B79408D46BC3}"/>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Pages>0</Pages>
  <Words>2049</Words>
  <Characters>0</Characters>
  <Application>Microsoft Office PowerPoint</Application>
  <PresentationFormat>On-screen Show (4:3)</PresentationFormat>
  <Lines>0</Lines>
  <Paragraphs>424</Paragraphs>
  <Slides>50</Slides>
  <Notes>49</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50</vt:i4>
      </vt:variant>
    </vt:vector>
  </HeadingPairs>
  <TitlesOfParts>
    <vt:vector size="62" baseType="lpstr">
      <vt:lpstr>Arial</vt:lpstr>
      <vt:lpstr>Calibri</vt:lpstr>
      <vt:lpstr>Segoe UI</vt:lpstr>
      <vt:lpstr>Times</vt:lpstr>
      <vt:lpstr>Times New Roman</vt:lpstr>
      <vt:lpstr>Wingdings</vt:lpstr>
      <vt:lpstr>Wingdings 2</vt:lpstr>
      <vt:lpstr>Wingdings 3</vt:lpstr>
      <vt:lpstr>ヒラギノ明朝 ProN W3</vt:lpstr>
      <vt:lpstr>Dads Tie</vt:lpstr>
      <vt:lpstr>RedTheme_PPTX</vt:lpstr>
      <vt:lpstr>1_RedTheme_PPTX</vt:lpstr>
      <vt:lpstr>PowerPoint Presentation</vt:lpstr>
      <vt:lpstr>Pathogenicity</vt:lpstr>
      <vt:lpstr>Virulence</vt:lpstr>
      <vt:lpstr>General attributes of pathogenic bacteria</vt:lpstr>
      <vt:lpstr>Pathogenic Mechanisms</vt:lpstr>
      <vt:lpstr>Classification of disease-causing organisms</vt:lpstr>
      <vt:lpstr>Reservoirs of infection</vt:lpstr>
      <vt:lpstr>Relationships</vt:lpstr>
      <vt:lpstr>PowerPoint Presentation</vt:lpstr>
      <vt:lpstr>Transmission</vt:lpstr>
      <vt:lpstr>Transmission</vt:lpstr>
      <vt:lpstr>Adhesins</vt:lpstr>
      <vt:lpstr>Disease Processes Occur When…</vt:lpstr>
      <vt:lpstr>Disease Processes Occur When…</vt:lpstr>
      <vt:lpstr>Disease Processes Occur When…</vt:lpstr>
      <vt:lpstr>Host Defenses</vt:lpstr>
      <vt:lpstr>Host Defenses</vt:lpstr>
      <vt:lpstr>PowerPoint Presentation</vt:lpstr>
      <vt:lpstr>Normal Flora (Microbiota)</vt:lpstr>
      <vt:lpstr>Anatomical Barriers (Skin)</vt:lpstr>
      <vt:lpstr>Anatomical Barriers  (Respiratory Tract)</vt:lpstr>
      <vt:lpstr>Anatomical Barriers  (Alimentary Tract)</vt:lpstr>
      <vt:lpstr>Anatomical Barriers  (Genitourinary Tract)</vt:lpstr>
      <vt:lpstr>Anatomical Barriers  (The Eye)</vt:lpstr>
      <vt:lpstr>Secondary Defense Mechanisms</vt:lpstr>
      <vt:lpstr>Non-immune Internal Host Defenses</vt:lpstr>
      <vt:lpstr>Non-immune Internal Host Defenses</vt:lpstr>
      <vt:lpstr>Non-immune Internal Host Defenses</vt:lpstr>
      <vt:lpstr>PowerPoint Presentation</vt:lpstr>
      <vt:lpstr>Virulence Factors</vt:lpstr>
      <vt:lpstr>Aggressins</vt:lpstr>
      <vt:lpstr>Bacterial Toxins</vt:lpstr>
      <vt:lpstr>Bacterial Toxins</vt:lpstr>
      <vt:lpstr>Factors That Combat Host Defenses</vt:lpstr>
      <vt:lpstr>Factors That Combat Host Defenses</vt:lpstr>
      <vt:lpstr>Bacterial Products That Assist Spread</vt:lpstr>
      <vt:lpstr>Immune-inhibiting mechanisms</vt:lpstr>
      <vt:lpstr>Adaptation Mechanisms</vt:lpstr>
      <vt:lpstr>Bacterial Sensing Mechanisms</vt:lpstr>
      <vt:lpstr>PowerPoint Presentation</vt:lpstr>
      <vt:lpstr>Stages of Infection</vt:lpstr>
      <vt:lpstr>Stages of Infection</vt:lpstr>
      <vt:lpstr>Stages of Infection</vt:lpstr>
      <vt:lpstr>Stages of Infection</vt:lpstr>
      <vt:lpstr>PowerPoint Presentation</vt:lpstr>
      <vt:lpstr>Signs &amp; Symptoms of Infection</vt:lpstr>
      <vt:lpstr>General Types of Infection</vt:lpstr>
      <vt:lpstr>General Types of Infection</vt:lpstr>
      <vt:lpstr>General Types of Infection</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 Introduction to Microbiology</dc:title>
  <dc:subject/>
  <dc:creator>Tyler Thomas</dc:creator>
  <cp:keywords/>
  <dc:description/>
  <cp:lastModifiedBy>Tyler Thomas</cp:lastModifiedBy>
  <cp:revision>128</cp:revision>
  <dcterms:modified xsi:type="dcterms:W3CDTF">2024-04-16T10:56:16Z</dcterms:modified>
</cp:coreProperties>
</file>