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4521" r:id="rId2"/>
    <p:sldMasterId id="2147484596" r:id="rId3"/>
    <p:sldMasterId id="2147484608" r:id="rId4"/>
    <p:sldMasterId id="2147484623" r:id="rId5"/>
    <p:sldMasterId id="2147484638" r:id="rId6"/>
    <p:sldMasterId id="2147484650" r:id="rId7"/>
    <p:sldMasterId id="2147484665" r:id="rId8"/>
  </p:sldMasterIdLst>
  <p:notesMasterIdLst>
    <p:notesMasterId r:id="rId102"/>
  </p:notesMasterIdLst>
  <p:sldIdLst>
    <p:sldId id="437" r:id="rId9"/>
    <p:sldId id="329" r:id="rId10"/>
    <p:sldId id="438" r:id="rId11"/>
    <p:sldId id="385" r:id="rId12"/>
    <p:sldId id="283" r:id="rId13"/>
    <p:sldId id="284" r:id="rId14"/>
    <p:sldId id="320" r:id="rId15"/>
    <p:sldId id="335" r:id="rId16"/>
    <p:sldId id="285" r:id="rId17"/>
    <p:sldId id="286" r:id="rId18"/>
    <p:sldId id="399" r:id="rId19"/>
    <p:sldId id="288" r:id="rId20"/>
    <p:sldId id="439" r:id="rId21"/>
    <p:sldId id="289" r:id="rId22"/>
    <p:sldId id="404" r:id="rId23"/>
    <p:sldId id="290" r:id="rId24"/>
    <p:sldId id="338" r:id="rId25"/>
    <p:sldId id="332" r:id="rId26"/>
    <p:sldId id="342" r:id="rId27"/>
    <p:sldId id="344" r:id="rId28"/>
    <p:sldId id="440" r:id="rId29"/>
    <p:sldId id="325" r:id="rId30"/>
    <p:sldId id="400" r:id="rId31"/>
    <p:sldId id="293" r:id="rId32"/>
    <p:sldId id="441" r:id="rId33"/>
    <p:sldId id="405" r:id="rId34"/>
    <p:sldId id="406" r:id="rId35"/>
    <p:sldId id="407" r:id="rId36"/>
    <p:sldId id="442" r:id="rId37"/>
    <p:sldId id="296" r:id="rId38"/>
    <p:sldId id="350" r:id="rId39"/>
    <p:sldId id="297" r:id="rId40"/>
    <p:sldId id="351" r:id="rId41"/>
    <p:sldId id="408" r:id="rId42"/>
    <p:sldId id="352" r:id="rId43"/>
    <p:sldId id="298" r:id="rId44"/>
    <p:sldId id="299" r:id="rId45"/>
    <p:sldId id="443" r:id="rId46"/>
    <p:sldId id="409" r:id="rId47"/>
    <p:sldId id="356" r:id="rId48"/>
    <p:sldId id="355" r:id="rId49"/>
    <p:sldId id="300" r:id="rId50"/>
    <p:sldId id="410" r:id="rId51"/>
    <p:sldId id="358" r:id="rId52"/>
    <p:sldId id="301" r:id="rId53"/>
    <p:sldId id="359" r:id="rId54"/>
    <p:sldId id="412" r:id="rId55"/>
    <p:sldId id="302" r:id="rId56"/>
    <p:sldId id="303" r:id="rId57"/>
    <p:sldId id="413" r:id="rId58"/>
    <p:sldId id="415" r:id="rId59"/>
    <p:sldId id="304" r:id="rId60"/>
    <p:sldId id="416" r:id="rId61"/>
    <p:sldId id="417" r:id="rId62"/>
    <p:sldId id="418" r:id="rId63"/>
    <p:sldId id="419" r:id="rId64"/>
    <p:sldId id="305" r:id="rId65"/>
    <p:sldId id="363" r:id="rId66"/>
    <p:sldId id="364" r:id="rId67"/>
    <p:sldId id="322" r:id="rId68"/>
    <p:sldId id="365" r:id="rId69"/>
    <p:sldId id="444" r:id="rId70"/>
    <p:sldId id="368" r:id="rId71"/>
    <p:sldId id="367" r:id="rId72"/>
    <p:sldId id="370" r:id="rId73"/>
    <p:sldId id="445" r:id="rId74"/>
    <p:sldId id="307" r:id="rId75"/>
    <p:sldId id="372" r:id="rId76"/>
    <p:sldId id="373" r:id="rId77"/>
    <p:sldId id="446" r:id="rId78"/>
    <p:sldId id="327" r:id="rId79"/>
    <p:sldId id="425" r:id="rId80"/>
    <p:sldId id="426" r:id="rId81"/>
    <p:sldId id="339" r:id="rId82"/>
    <p:sldId id="427" r:id="rId83"/>
    <p:sldId id="376" r:id="rId84"/>
    <p:sldId id="428" r:id="rId85"/>
    <p:sldId id="429" r:id="rId86"/>
    <p:sldId id="377" r:id="rId87"/>
    <p:sldId id="447" r:id="rId88"/>
    <p:sldId id="379" r:id="rId89"/>
    <p:sldId id="380" r:id="rId90"/>
    <p:sldId id="381" r:id="rId91"/>
    <p:sldId id="431" r:id="rId92"/>
    <p:sldId id="448" r:id="rId93"/>
    <p:sldId id="308" r:id="rId94"/>
    <p:sldId id="309" r:id="rId95"/>
    <p:sldId id="449" r:id="rId96"/>
    <p:sldId id="310" r:id="rId97"/>
    <p:sldId id="433" r:id="rId98"/>
    <p:sldId id="434" r:id="rId99"/>
    <p:sldId id="435" r:id="rId100"/>
    <p:sldId id="436" r:id="rId10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A97524-5374-2585-7B67-8C8884014C75}" name="Don Lehman" initials="DL" userId="798566fecc806f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203438" initials="" lastIdx="9" clrIdx="0"/>
  <p:cmAuthor id="2" name="203656"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6600"/>
    <a:srgbClr val="0000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96723" autoAdjust="0"/>
  </p:normalViewPr>
  <p:slideViewPr>
    <p:cSldViewPr>
      <p:cViewPr varScale="1">
        <p:scale>
          <a:sx n="116" d="100"/>
          <a:sy n="116" d="100"/>
        </p:scale>
        <p:origin x="35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25555"/>
    </p:cViewPr>
  </p:sorterViewPr>
  <p:notesViewPr>
    <p:cSldViewPr>
      <p:cViewPr>
        <p:scale>
          <a:sx n="100" d="100"/>
          <a:sy n="100" d="100"/>
        </p:scale>
        <p:origin x="-294" y="24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07" Type="http://schemas.openxmlformats.org/officeDocument/2006/relationships/tableStyles" Target="tableStyles.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notesMaster" Target="notesMasters/notesMaster1.xml"/><Relationship Id="rId115"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0231394-2A0B-3856-F923-F30FA041188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a:extLst>
              <a:ext uri="{FF2B5EF4-FFF2-40B4-BE49-F238E27FC236}">
                <a16:creationId xmlns:a16="http://schemas.microsoft.com/office/drawing/2014/main" id="{25AD01D0-6294-D8B7-B4A1-6872017E583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B607D8D0-8EEF-4977-C161-FBCBFA93079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4799791A-A7EB-C84B-25F8-E87A61424DA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A00BB03B-A237-6931-B6EF-B9D52474754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a:extLst>
              <a:ext uri="{FF2B5EF4-FFF2-40B4-BE49-F238E27FC236}">
                <a16:creationId xmlns:a16="http://schemas.microsoft.com/office/drawing/2014/main" id="{E5FCE4A0-48BF-311C-6C1F-71C1F8B979A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1039F74-D54D-4207-B624-C4AD929A4C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37964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66</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47541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70</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32334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80</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67594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85</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34334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88</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61735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3</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97375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13</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52589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21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24220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25</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58959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29</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71642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38</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11915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1C3BFF4-481E-2438-F3E3-EBF7C3F42299}"/>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FE4720A0-6C37-B5E0-7D08-4885DAA1F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AE78FE8D-14FB-9D52-6ACB-7BEA3427E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7170B1-218A-42DA-9CA4-60278B74132A}" type="slidenum">
              <a:rPr lang="en-US" altLang="en-US" sz="1200" smtClean="0">
                <a:latin typeface="Arial" panose="020B0604020202020204" pitchFamily="34" charset="0"/>
              </a:rPr>
              <a:pPr/>
              <a:t>51</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62</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50242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143000"/>
            <a:ext cx="7772400" cy="1143000"/>
          </a:xfrm>
        </p:spPr>
        <p:txBody>
          <a:bodyPr/>
          <a:lstStyle>
            <a:lvl1pPr>
              <a:defRPr sz="3600"/>
            </a:lvl1pPr>
          </a:lstStyle>
          <a:p>
            <a:r>
              <a:rPr lang="en-GB"/>
              <a:t>Click to edit Master title style</a:t>
            </a:r>
          </a:p>
        </p:txBody>
      </p:sp>
      <p:sp>
        <p:nvSpPr>
          <p:cNvPr id="110595" name="Rectangle 3"/>
          <p:cNvSpPr>
            <a:spLocks noGrp="1" noChangeArrowheads="1"/>
          </p:cNvSpPr>
          <p:nvPr>
            <p:ph type="subTitle" sz="quarter" idx="1"/>
          </p:nvPr>
        </p:nvSpPr>
        <p:spPr>
          <a:xfrm>
            <a:off x="990600" y="2819400"/>
            <a:ext cx="7162800" cy="1752600"/>
          </a:xfrm>
          <a:ln w="9525">
            <a:headEnd/>
            <a:tailEnd/>
          </a:ln>
        </p:spPr>
        <p:txBody>
          <a:bodyPr lIns="92075" tIns="46038" rIns="92075" bIns="46038"/>
          <a:lstStyle>
            <a:lvl1pPr marL="0" indent="0" algn="ctr">
              <a:buFont typeface="Wingdings 2" pitchFamily="18" charset="2"/>
              <a:buNone/>
              <a:defRPr sz="3600"/>
            </a:lvl1pPr>
          </a:lstStyle>
          <a:p>
            <a:r>
              <a:rPr lang="en-GB"/>
              <a:t>Click to edit Master subtitle style</a:t>
            </a:r>
          </a:p>
        </p:txBody>
      </p:sp>
      <p:sp>
        <p:nvSpPr>
          <p:cNvPr id="2" name="Footer Placeholder 1">
            <a:extLst>
              <a:ext uri="{FF2B5EF4-FFF2-40B4-BE49-F238E27FC236}">
                <a16:creationId xmlns:a16="http://schemas.microsoft.com/office/drawing/2014/main" id="{36FD38F4-02D7-B883-7225-2AA635A2D37D}"/>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99663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9782F617-F40C-F027-08D2-A2F8A5BAC60D}"/>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6227326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183417470"/>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rPr lang="en-US" smtClean="0"/>
              <a:t>Copyright © 2020 by Elsevier, Inc. All rights reserved.</a:t>
            </a:r>
            <a:endParaRPr lang="en-US"/>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662194994"/>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127206111"/>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smtClean="0"/>
              <a:pPr>
                <a:defRPr/>
              </a:pPr>
              <a:t>09:39</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6451162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6E059FA1-A3E1-ADAB-E65F-75230AF6DD4B}"/>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98954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B5683222-D9DA-4879-80FC-C3558D68F73F}"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420364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132ACD3D-5BC0-418E-9CCD-1BCFF431A468}"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231263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F03ED226-F773-4374-AB9D-BF2F86337799}"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349126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444E451B-AF42-4F81-AF51-E69B34813EAE}"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5824569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r>
              <a:rPr lang="en-GB" altLang="en-US"/>
              <a:t> </a:t>
            </a:r>
            <a:fld id="{699C2C71-FBBB-4FD5-85F8-8E68C8851CB7}" type="slidenum">
              <a:rPr lang="en-GB" altLang="en-US"/>
              <a:pPr/>
              <a:t>‹#›</a:t>
            </a:fld>
            <a:endParaRPr lang="en-GB" altLang="en-US"/>
          </a:p>
        </p:txBody>
      </p:sp>
      <p:sp>
        <p:nvSpPr>
          <p:cNvPr id="8" name="Footer Placeholder 8"/>
          <p:cNvSpPr>
            <a:spLocks noGrp="1"/>
          </p:cNvSpPr>
          <p:nvPr>
            <p:ph type="ftr" sz="quarter" idx="11"/>
          </p:nvPr>
        </p:nvSpPr>
        <p:spPr/>
        <p:txBody>
          <a:bodyPr/>
          <a:lstStyle>
            <a:lvl1pPr>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297213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r>
              <a:rPr lang="en-GB" altLang="en-US"/>
              <a:t> </a:t>
            </a:r>
            <a:fld id="{9FA7FB98-D09A-4C85-BCFF-ABDD503B1F9B}" type="slidenum">
              <a:rPr lang="en-GB" altLang="en-US"/>
              <a:pPr/>
              <a:t>‹#›</a:t>
            </a:fld>
            <a:endParaRPr lang="en-GB" altLang="en-US"/>
          </a:p>
        </p:txBody>
      </p:sp>
      <p:sp>
        <p:nvSpPr>
          <p:cNvPr id="9" name="Footer Placeholder 8"/>
          <p:cNvSpPr>
            <a:spLocks noGrp="1"/>
          </p:cNvSpPr>
          <p:nvPr>
            <p:ph type="ftr" sz="quarter" idx="14"/>
          </p:nvPr>
        </p:nvSpPr>
        <p:spPr/>
        <p:txBody>
          <a:bodyPr/>
          <a:lstStyle>
            <a:lvl1pPr>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135493099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9A6730B2-C177-43AA-97FC-82600E0E24FC}" type="slidenum">
              <a:rPr lang="en-GB" altLang="en-US"/>
              <a:pPr/>
              <a:t>‹#›</a:t>
            </a:fld>
            <a:endParaRPr lang="en-GB" altLang="en-US"/>
          </a:p>
        </p:txBody>
      </p:sp>
      <p:sp>
        <p:nvSpPr>
          <p:cNvPr id="6" name="Footer Placeholder 8"/>
          <p:cNvSpPr>
            <a:spLocks noGrp="1"/>
          </p:cNvSpPr>
          <p:nvPr>
            <p:ph type="ftr" sz="quarter" idx="11"/>
          </p:nvPr>
        </p:nvSpPr>
        <p:spPr/>
        <p:txBody>
          <a:bodyPr/>
          <a:lstStyle>
            <a:lvl1pPr>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346177585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2015 by Saunders, an imprint of Elsevier Inc.</a:t>
            </a:r>
            <a:endParaRPr lang="en-US"/>
          </a:p>
        </p:txBody>
      </p:sp>
      <p:sp>
        <p:nvSpPr>
          <p:cNvPr id="5" name="Slide Number Placeholder 2"/>
          <p:cNvSpPr>
            <a:spLocks noGrp="1"/>
          </p:cNvSpPr>
          <p:nvPr>
            <p:ph type="sldNum" sz="quarter" idx="11"/>
          </p:nvPr>
        </p:nvSpPr>
        <p:spPr/>
        <p:txBody>
          <a:bodyPr/>
          <a:lstStyle>
            <a:lvl1pPr>
              <a:defRPr/>
            </a:lvl1pPr>
          </a:lstStyle>
          <a:p>
            <a:fld id="{4678AE77-3795-4BA4-A390-C71082785050}" type="slidenum">
              <a:rPr lang="en-US" altLang="en-US"/>
              <a:pPr/>
              <a:t>‹#›</a:t>
            </a:fld>
            <a:endParaRPr lang="en-US" altLang="en-US"/>
          </a:p>
        </p:txBody>
      </p:sp>
    </p:spTree>
    <p:extLst>
      <p:ext uri="{BB962C8B-B14F-4D97-AF65-F5344CB8AC3E}">
        <p14:creationId xmlns:p14="http://schemas.microsoft.com/office/powerpoint/2010/main" val="16352634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8DD35558-F0E0-63DF-9E30-39123456D62F}"/>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300197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2015 by Saunders, an imprint of Elsevier Inc.</a:t>
            </a:r>
            <a:endParaRPr lang="en-US"/>
          </a:p>
        </p:txBody>
      </p:sp>
      <p:sp>
        <p:nvSpPr>
          <p:cNvPr id="5" name="Slide Number Placeholder 2"/>
          <p:cNvSpPr>
            <a:spLocks noGrp="1"/>
          </p:cNvSpPr>
          <p:nvPr>
            <p:ph type="sldNum" sz="quarter" idx="11"/>
          </p:nvPr>
        </p:nvSpPr>
        <p:spPr/>
        <p:txBody>
          <a:bodyPr/>
          <a:lstStyle>
            <a:lvl1pPr>
              <a:defRPr/>
            </a:lvl1pPr>
          </a:lstStyle>
          <a:p>
            <a:fld id="{9A4E58DF-DF77-4F9D-8E70-3C155831D413}" type="slidenum">
              <a:rPr lang="en-US" altLang="en-US"/>
              <a:pPr/>
              <a:t>‹#›</a:t>
            </a:fld>
            <a:endParaRPr lang="en-US" altLang="en-US"/>
          </a:p>
        </p:txBody>
      </p:sp>
    </p:spTree>
    <p:extLst>
      <p:ext uri="{BB962C8B-B14F-4D97-AF65-F5344CB8AC3E}">
        <p14:creationId xmlns:p14="http://schemas.microsoft.com/office/powerpoint/2010/main" val="350967628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2015 by Saunders, an imprint of Elsevier Inc.</a:t>
            </a:r>
            <a:endParaRPr lang="en-US"/>
          </a:p>
        </p:txBody>
      </p:sp>
      <p:sp>
        <p:nvSpPr>
          <p:cNvPr id="5" name="Slide Number Placeholder 2"/>
          <p:cNvSpPr>
            <a:spLocks noGrp="1"/>
          </p:cNvSpPr>
          <p:nvPr>
            <p:ph type="sldNum" sz="quarter" idx="11"/>
          </p:nvPr>
        </p:nvSpPr>
        <p:spPr/>
        <p:txBody>
          <a:bodyPr/>
          <a:lstStyle>
            <a:lvl1pPr>
              <a:defRPr/>
            </a:lvl1pPr>
          </a:lstStyle>
          <a:p>
            <a:fld id="{4CED989F-0E31-474D-AD1A-8A6DAC27D0F4}" type="slidenum">
              <a:rPr lang="en-US" altLang="en-US"/>
              <a:pPr/>
              <a:t>‹#›</a:t>
            </a:fld>
            <a:endParaRPr lang="en-US" altLang="en-US"/>
          </a:p>
        </p:txBody>
      </p:sp>
    </p:spTree>
    <p:extLst>
      <p:ext uri="{BB962C8B-B14F-4D97-AF65-F5344CB8AC3E}">
        <p14:creationId xmlns:p14="http://schemas.microsoft.com/office/powerpoint/2010/main" val="355766836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rPr lang="en-US" smtClean="0"/>
              <a:t>Copyright © 2015 by Saunders, an imprint of Elsevier Inc.</a:t>
            </a:r>
            <a:endParaRPr lang="en-US"/>
          </a:p>
        </p:txBody>
      </p:sp>
      <p:sp>
        <p:nvSpPr>
          <p:cNvPr id="8" name="Slide Number Placeholder 2"/>
          <p:cNvSpPr>
            <a:spLocks noGrp="1"/>
          </p:cNvSpPr>
          <p:nvPr>
            <p:ph type="sldNum" sz="quarter" idx="11"/>
          </p:nvPr>
        </p:nvSpPr>
        <p:spPr/>
        <p:txBody>
          <a:bodyPr/>
          <a:lstStyle>
            <a:lvl1pPr>
              <a:defRPr/>
            </a:lvl1pPr>
          </a:lstStyle>
          <a:p>
            <a:fld id="{D0108C3A-0B82-4EE9-A4EB-C183C6C02AAC}" type="slidenum">
              <a:rPr lang="en-US" altLang="en-US"/>
              <a:pPr/>
              <a:t>‹#›</a:t>
            </a:fld>
            <a:endParaRPr lang="en-US" altLang="en-US"/>
          </a:p>
        </p:txBody>
      </p:sp>
    </p:spTree>
    <p:extLst>
      <p:ext uri="{BB962C8B-B14F-4D97-AF65-F5344CB8AC3E}">
        <p14:creationId xmlns:p14="http://schemas.microsoft.com/office/powerpoint/2010/main" val="162030576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rPr lang="en-US" smtClean="0"/>
              <a:t>Copyright © 2015 by Saunders, an imprint of Elsevier Inc.</a:t>
            </a:r>
            <a:endParaRPr lang="en-US"/>
          </a:p>
        </p:txBody>
      </p:sp>
      <p:sp>
        <p:nvSpPr>
          <p:cNvPr id="9" name="Slide Number Placeholder 2"/>
          <p:cNvSpPr>
            <a:spLocks noGrp="1"/>
          </p:cNvSpPr>
          <p:nvPr>
            <p:ph type="sldNum" sz="quarter" idx="14"/>
          </p:nvPr>
        </p:nvSpPr>
        <p:spPr/>
        <p:txBody>
          <a:bodyPr/>
          <a:lstStyle>
            <a:lvl1pPr>
              <a:defRPr/>
            </a:lvl1pPr>
          </a:lstStyle>
          <a:p>
            <a:fld id="{FF6BD596-A28F-4E13-B6B4-BAFB21F5E001}" type="slidenum">
              <a:rPr lang="en-US" altLang="en-US"/>
              <a:pPr/>
              <a:t>‹#›</a:t>
            </a:fld>
            <a:endParaRPr lang="en-US" altLang="en-US"/>
          </a:p>
        </p:txBody>
      </p:sp>
    </p:spTree>
    <p:extLst>
      <p:ext uri="{BB962C8B-B14F-4D97-AF65-F5344CB8AC3E}">
        <p14:creationId xmlns:p14="http://schemas.microsoft.com/office/powerpoint/2010/main" val="61293867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2015 by Saunders, an imprint of Elsevier Inc.</a:t>
            </a:r>
            <a:endParaRPr lang="en-US"/>
          </a:p>
        </p:txBody>
      </p:sp>
      <p:sp>
        <p:nvSpPr>
          <p:cNvPr id="6" name="Slide Number Placeholder 2"/>
          <p:cNvSpPr>
            <a:spLocks noGrp="1"/>
          </p:cNvSpPr>
          <p:nvPr>
            <p:ph type="sldNum" sz="quarter" idx="11"/>
          </p:nvPr>
        </p:nvSpPr>
        <p:spPr/>
        <p:txBody>
          <a:bodyPr/>
          <a:lstStyle>
            <a:lvl1pPr>
              <a:defRPr/>
            </a:lvl1pPr>
          </a:lstStyle>
          <a:p>
            <a:fld id="{D0F92089-AE8A-42FE-B299-F49A4245405B}" type="slidenum">
              <a:rPr lang="en-US" altLang="en-US"/>
              <a:pPr/>
              <a:t>‹#›</a:t>
            </a:fld>
            <a:endParaRPr lang="en-US" altLang="en-US"/>
          </a:p>
        </p:txBody>
      </p:sp>
    </p:spTree>
    <p:extLst>
      <p:ext uri="{BB962C8B-B14F-4D97-AF65-F5344CB8AC3E}">
        <p14:creationId xmlns:p14="http://schemas.microsoft.com/office/powerpoint/2010/main" val="117372247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09:39</a:t>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smtClean="0"/>
              <a:t>Copyright © 2015 by Saunders, an imprint of Elsevier Inc.</a:t>
            </a: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pPr>
              <a:defRPr/>
            </a:pPr>
            <a:fld id="{04951D69-8B8D-443E-A559-1700EC857FA5}" type="slidenum">
              <a:rPr lang="en-US" altLang="en-US"/>
              <a:pPr>
                <a:defRPr/>
              </a:pPr>
              <a:t>‹#›</a:t>
            </a:fld>
            <a:endParaRPr lang="en-US" altLang="en-US"/>
          </a:p>
        </p:txBody>
      </p:sp>
    </p:spTree>
    <p:extLst>
      <p:ext uri="{BB962C8B-B14F-4D97-AF65-F5344CB8AC3E}">
        <p14:creationId xmlns:p14="http://schemas.microsoft.com/office/powerpoint/2010/main" val="310717853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B5683222-D9DA-4879-80FC-C3558D68F73F}" type="slidenum">
              <a:rPr lang="en-GB" altLang="en-US" smtClean="0"/>
              <a:pPr/>
              <a:t>‹#›</a:t>
            </a:fld>
            <a:endParaRPr lang="en-GB" altLang="en-US"/>
          </a:p>
        </p:txBody>
      </p:sp>
    </p:spTree>
    <p:extLst>
      <p:ext uri="{BB962C8B-B14F-4D97-AF65-F5344CB8AC3E}">
        <p14:creationId xmlns:p14="http://schemas.microsoft.com/office/powerpoint/2010/main" val="3364770259"/>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132ACD3D-5BC0-418E-9CCD-1BCFF431A468}" type="slidenum">
              <a:rPr lang="en-GB" altLang="en-US" smtClean="0"/>
              <a:pPr/>
              <a:t>‹#›</a:t>
            </a:fld>
            <a:endParaRPr lang="en-GB" altLang="en-US"/>
          </a:p>
        </p:txBody>
      </p:sp>
    </p:spTree>
    <p:extLst>
      <p:ext uri="{BB962C8B-B14F-4D97-AF65-F5344CB8AC3E}">
        <p14:creationId xmlns:p14="http://schemas.microsoft.com/office/powerpoint/2010/main" val="1225112807"/>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F03ED226-F773-4374-AB9D-BF2F86337799}" type="slidenum">
              <a:rPr lang="en-GB" altLang="en-US" smtClean="0"/>
              <a:pPr/>
              <a:t>‹#›</a:t>
            </a:fld>
            <a:endParaRPr lang="en-GB" altLang="en-US"/>
          </a:p>
        </p:txBody>
      </p:sp>
    </p:spTree>
    <p:extLst>
      <p:ext uri="{BB962C8B-B14F-4D97-AF65-F5344CB8AC3E}">
        <p14:creationId xmlns:p14="http://schemas.microsoft.com/office/powerpoint/2010/main" val="966687851"/>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2217874946"/>
      </p:ext>
    </p:extLst>
  </p:cSld>
  <p:clrMapOvr>
    <a:masterClrMapping/>
  </p:clrMapOvr>
  <p:transition/>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a:extLst>
              <a:ext uri="{FF2B5EF4-FFF2-40B4-BE49-F238E27FC236}">
                <a16:creationId xmlns:a16="http://schemas.microsoft.com/office/drawing/2014/main" id="{776397B0-5C4C-51F5-6427-5779C01733BD}"/>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218635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GB" altLang="en-US" smtClean="0"/>
              <a:t> </a:t>
            </a:r>
            <a:fld id="{699C2C71-FBBB-4FD5-85F8-8E68C8851CB7}" type="slidenum">
              <a:rPr lang="en-GB" altLang="en-US" smtClean="0"/>
              <a:pPr/>
              <a:t>‹#›</a:t>
            </a:fld>
            <a:endParaRPr lang="en-GB" altLang="en-US"/>
          </a:p>
        </p:txBody>
      </p:sp>
    </p:spTree>
    <p:extLst>
      <p:ext uri="{BB962C8B-B14F-4D97-AF65-F5344CB8AC3E}">
        <p14:creationId xmlns:p14="http://schemas.microsoft.com/office/powerpoint/2010/main" val="42693004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3890226958"/>
      </p:ext>
    </p:extLst>
  </p:cSld>
  <p:clrMapOvr>
    <a:masterClrMapping/>
  </p:clrMapOvr>
  <p:transition/>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1095655350"/>
      </p:ext>
    </p:extLst>
  </p:cSld>
  <p:clrMapOvr>
    <a:masterClrMapping/>
  </p:clrMapOvr>
  <p:transition/>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2843383366"/>
      </p:ext>
    </p:extLst>
  </p:cSld>
  <p:clrMapOvr>
    <a:masterClrMapping/>
  </p:clrMapOvr>
  <p:transition/>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3752241778"/>
      </p:ext>
    </p:extLst>
  </p:cSld>
  <p:clrMapOvr>
    <a:masterClrMapping/>
  </p:clrMapOvr>
  <p:transition/>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2814669116"/>
      </p:ext>
    </p:extLst>
  </p:cSld>
  <p:clrMapOvr>
    <a:masterClrMapping/>
  </p:clrMapOvr>
  <p:transition/>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2733746667"/>
      </p:ext>
    </p:extLst>
  </p:cSld>
  <p:clrMapOvr>
    <a:masterClrMapping/>
  </p:clrMapOvr>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663604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9693723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2315316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612913BC-5664-F7D4-AF8E-C42BB2F4670F}"/>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937833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933734159"/>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5616335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62002999"/>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23976386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624727256"/>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127654865"/>
      </p:ext>
    </p:extLst>
  </p:cSld>
  <p:clrMapOvr>
    <a:masterClrMapping/>
  </p:clrMapOvr>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494688888"/>
      </p:ext>
    </p:extLst>
  </p:cSld>
  <p:clrMapOvr>
    <a:masterClrMapping/>
  </p:clrMapOvr>
  <p:timing>
    <p:tnLst>
      <p:par>
        <p:cTn id="1" dur="indefinite" restart="never" nodeType="tmRoot"/>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4038476518"/>
      </p:ext>
    </p:extLst>
  </p:cSld>
  <p:clrMapOvr>
    <a:masterClrMapping/>
  </p:clrMapOvr>
  <p:timing>
    <p:tnLst>
      <p:par>
        <p:cTn id="1" dur="indefinite" restart="never" nodeType="tmRoot"/>
      </p:par>
    </p:tn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t>Copyright © 2020 by Elsevier, Inc. All rights reserved.</a:t>
            </a:r>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309537766"/>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78351094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CA3C1484-17B9-6D60-01BE-C386895001D7}"/>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947591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09:39</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4163200389"/>
      </p:ext>
    </p:extLst>
  </p:cSld>
  <p:clrMapOvr>
    <a:masterClrMapping/>
  </p:clrMapOvr>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468533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2985044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2823898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254207606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307573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263433214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49639339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4045373016"/>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1043195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A3C8D5AF-1745-BA2B-4787-1C4B5D4DEE45}"/>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330613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85658731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62477864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rPr lang="en-US" smtClean="0"/>
              <a:t>Copyright © 2020 by Elsevier, Inc. All rights reserved.</a:t>
            </a:r>
            <a:endParaRPr lang="en-US"/>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353896251"/>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09251208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smtClean="0"/>
              <a:pPr>
                <a:defRPr/>
              </a:pPr>
              <a:t>09:39</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20294390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B5683222-D9DA-4879-80FC-C3558D68F73F}" type="slidenum">
              <a:rPr lang="en-GB" altLang="en-US" smtClean="0"/>
              <a:pPr/>
              <a:t>‹#›</a:t>
            </a:fld>
            <a:endParaRPr lang="en-GB" altLang="en-US"/>
          </a:p>
        </p:txBody>
      </p:sp>
    </p:spTree>
    <p:extLst>
      <p:ext uri="{BB962C8B-B14F-4D97-AF65-F5344CB8AC3E}">
        <p14:creationId xmlns:p14="http://schemas.microsoft.com/office/powerpoint/2010/main" val="1510819668"/>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82588" indent="-342900">
              <a:buFont typeface="Wingdings" panose="05000000000000000000" pitchFamily="2" charset="2"/>
              <a:buChar char="Ø"/>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461965"/>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F03ED226-F773-4374-AB9D-BF2F86337799}" type="slidenum">
              <a:rPr lang="en-GB" altLang="en-US" smtClean="0"/>
              <a:pPr/>
              <a:t>‹#›</a:t>
            </a:fld>
            <a:endParaRPr lang="en-GB" altLang="en-US"/>
          </a:p>
        </p:txBody>
      </p:sp>
    </p:spTree>
    <p:extLst>
      <p:ext uri="{BB962C8B-B14F-4D97-AF65-F5344CB8AC3E}">
        <p14:creationId xmlns:p14="http://schemas.microsoft.com/office/powerpoint/2010/main" val="2064334955"/>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3994024542"/>
      </p:ext>
    </p:extLst>
  </p:cSld>
  <p:clrMapOvr>
    <a:masterClrMapping/>
  </p:clrMapOvr>
  <p:transition/>
  <p:timing>
    <p:tnLst>
      <p:par>
        <p:cTn id="1" dur="indefinite" restart="never" nodeType="tmRoot"/>
      </p:par>
    </p:tnLst>
  </p:timing>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GB" altLang="en-US" smtClean="0"/>
              <a:t> </a:t>
            </a:r>
            <a:fld id="{699C2C71-FBBB-4FD5-85F8-8E68C8851CB7}" type="slidenum">
              <a:rPr lang="en-GB" altLang="en-US" smtClean="0"/>
              <a:pPr/>
              <a:t>‹#›</a:t>
            </a:fld>
            <a:endParaRPr lang="en-GB" altLang="en-US"/>
          </a:p>
        </p:txBody>
      </p:sp>
    </p:spTree>
    <p:extLst>
      <p:ext uri="{BB962C8B-B14F-4D97-AF65-F5344CB8AC3E}">
        <p14:creationId xmlns:p14="http://schemas.microsoft.com/office/powerpoint/2010/main" val="31196599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64D717-A80E-DACA-1AC0-AC74AF9CDB05}"/>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8483909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1489076923"/>
      </p:ext>
    </p:extLst>
  </p:cSld>
  <p:clrMapOvr>
    <a:masterClrMapping/>
  </p:clrMapOvr>
  <p:transition/>
  <p:timing>
    <p:tnLst>
      <p:par>
        <p:cTn id="1" dur="indefinite" restart="never" nodeType="tmRoot"/>
      </p:par>
    </p:tn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860626220"/>
      </p:ext>
    </p:extLst>
  </p:cSld>
  <p:clrMapOvr>
    <a:masterClrMapping/>
  </p:clrMapOvr>
  <p:transition/>
  <p:timing>
    <p:tnLst>
      <p:par>
        <p:cTn id="1" dur="indefinite" restart="never" nodeType="tmRoot"/>
      </p:par>
    </p:tnLst>
  </p:timing>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1601651299"/>
      </p:ext>
    </p:extLst>
  </p:cSld>
  <p:clrMapOvr>
    <a:masterClrMapping/>
  </p:clrMapOvr>
  <p:transition/>
  <p:timing>
    <p:tnLst>
      <p:par>
        <p:cTn id="1" dur="indefinite" restart="never" nodeType="tmRoot"/>
      </p:par>
    </p:tnLst>
  </p:timing>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4289378673"/>
      </p:ext>
    </p:extLst>
  </p:cSld>
  <p:clrMapOvr>
    <a:masterClrMapping/>
  </p:clrMapOvr>
  <p:transition/>
  <p:timing>
    <p:tnLst>
      <p:par>
        <p:cTn id="1" dur="indefinite" restart="never" nodeType="tmRoot"/>
      </p:par>
    </p:tnLst>
  </p:timing>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1180139803"/>
      </p:ext>
    </p:extLst>
  </p:cSld>
  <p:clrMapOvr>
    <a:masterClrMapping/>
  </p:clrMapOvr>
  <p:transition/>
  <p:timing>
    <p:tnLst>
      <p:par>
        <p:cTn id="1" dur="indefinite" restart="never" nodeType="tmRoot"/>
      </p:par>
    </p:tnLst>
  </p:timing>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GB" altLang="en-US" smtClean="0"/>
              <a:t> </a:t>
            </a:r>
            <a:fld id="{0516886C-B07B-4A48-9292-5FA81D258115}" type="slidenum">
              <a:rPr lang="en-GB" altLang="en-US" smtClean="0"/>
              <a:pPr/>
              <a:t>‹#›</a:t>
            </a:fld>
            <a:endParaRPr lang="en-GB" altLang="en-US"/>
          </a:p>
        </p:txBody>
      </p:sp>
    </p:spTree>
    <p:extLst>
      <p:ext uri="{BB962C8B-B14F-4D97-AF65-F5344CB8AC3E}">
        <p14:creationId xmlns:p14="http://schemas.microsoft.com/office/powerpoint/2010/main" val="2253308331"/>
      </p:ext>
    </p:extLst>
  </p:cSld>
  <p:clrMapOvr>
    <a:masterClrMapping/>
  </p:clrMapOvr>
  <p:transition/>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2505254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37275834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4731171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75612188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79D97A16-F123-74E4-4B9A-C5E3BB091408}"/>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5473860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02782801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237500693"/>
      </p:ext>
    </p:extLst>
  </p:cSld>
  <p:clrMapOvr>
    <a:masterClrMapping/>
  </p:clrMapOvr>
  <p:timing>
    <p:tnLst>
      <p:par>
        <p:cTn id="1" dur="indefinite" restart="never" nodeType="tmRoot"/>
      </p:par>
    </p:tnLst>
  </p:timing>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87091590"/>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4222171818"/>
      </p:ext>
    </p:extLst>
  </p:cSld>
  <p:clrMapOvr>
    <a:masterClrMapping/>
  </p:clrMapOvr>
  <p:timing>
    <p:tnLst>
      <p:par>
        <p:cTn id="1" dur="indefinite" restart="never" nodeType="tmRoot"/>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810508896"/>
      </p:ext>
    </p:extLst>
  </p:cSld>
  <p:clrMapOvr>
    <a:masterClrMapping/>
  </p:clrMapOvr>
  <p:timing>
    <p:tnLst>
      <p:par>
        <p:cTn id="1" dur="indefinite" restart="never" nodeType="tmRoot"/>
      </p:par>
    </p:tnLst>
  </p:timing>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490140849"/>
      </p:ext>
    </p:extLst>
  </p:cSld>
  <p:clrMapOvr>
    <a:masterClrMapping/>
  </p:clrMapOvr>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009933686"/>
      </p:ext>
    </p:extLst>
  </p:cSld>
  <p:clrMapOvr>
    <a:masterClrMapping/>
  </p:clrMapOvr>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t>Copyright © 2020 by Elsevier, Inc. All rights reserved.</a:t>
            </a:r>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223953075"/>
      </p:ext>
    </p:extLst>
  </p:cSld>
  <p:clrMapOvr>
    <a:masterClrMapping/>
  </p:clrMapOvr>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576547678"/>
      </p:ext>
    </p:extLst>
  </p:cSld>
  <p:clrMapOvr>
    <a:masterClrMapping/>
  </p:clrMapOvr>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09:39</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28030754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B57A148A-C688-F615-CCFB-9D470551B933}"/>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41795717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41664435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42917904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313386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2236107212"/>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953476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498029703"/>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316518124"/>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486497968"/>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07394492"/>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5155870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431B3E7-2702-1779-962A-3A0CE1FA1133}"/>
              </a:ext>
            </a:extLst>
          </p:cNvPr>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9571" name="Rectangle 3">
            <a:extLst>
              <a:ext uri="{FF2B5EF4-FFF2-40B4-BE49-F238E27FC236}">
                <a16:creationId xmlns:a16="http://schemas.microsoft.com/office/drawing/2014/main" id="{417386FE-3222-FE39-054F-6F2DA796ED33}"/>
              </a:ext>
            </a:extLst>
          </p:cNvPr>
          <p:cNvSpPr>
            <a:spLocks noGrp="1" noChangeArrowheads="1"/>
          </p:cNvSpPr>
          <p:nvPr>
            <p:ph type="body" idx="1"/>
          </p:nvPr>
        </p:nvSpPr>
        <p:spPr bwMode="auto">
          <a:xfrm>
            <a:off x="685800" y="15271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Footer Placeholder 1">
            <a:extLst>
              <a:ext uri="{FF2B5EF4-FFF2-40B4-BE49-F238E27FC236}">
                <a16:creationId xmlns:a16="http://schemas.microsoft.com/office/drawing/2014/main" id="{E857BB4F-C095-11F9-B16E-A96409AD9689}"/>
              </a:ext>
            </a:extLst>
          </p:cNvPr>
          <p:cNvSpPr>
            <a:spLocks noGrp="1"/>
          </p:cNvSpPr>
          <p:nvPr>
            <p:ph type="ftr" sz="quarter" idx="3"/>
          </p:nvPr>
        </p:nvSpPr>
        <p:spPr>
          <a:xfrm>
            <a:off x="1752600" y="6388100"/>
            <a:ext cx="594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8431F14B-C772-6075-5BAC-081E4120870A}"/>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30CFF367-3756-4AC2-BF2D-A0E2EBF39354}"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Tree>
  </p:cSld>
  <p:clrMap bg1="dk2" tx1="lt1" bg2="dk1" tx2="lt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hf hd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r>
              <a:rPr lang="en-GB" altLang="en-US"/>
              <a:t> </a:t>
            </a:r>
            <a:fld id="{0516886C-B07B-4A48-9292-5FA81D258115}" type="slidenum">
              <a:rPr lang="en-GB" altLang="en-US"/>
              <a:pPr/>
              <a:t>‹#›</a:t>
            </a:fld>
            <a:endParaRPr lang="en-GB"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rPr lang="en-US" smtClean="0"/>
              <a:t>Copyright © 2015 by Saunders, an imprint of Elsevier Inc.</a:t>
            </a:r>
            <a:endParaRPr lang="en-US"/>
          </a:p>
        </p:txBody>
      </p:sp>
      <p:sp>
        <p:nvSpPr>
          <p:cNvPr id="6" name="Text Box 8">
            <a:extLst>
              <a:ext uri="{FF2B5EF4-FFF2-40B4-BE49-F238E27FC236}">
                <a16:creationId xmlns:a16="http://schemas.microsoft.com/office/drawing/2014/main" id="{8431F14B-C772-6075-5BAC-081E4120870A}"/>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30CFF367-3756-4AC2-BF2D-A0E2EBF39354}"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10860001"/>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 id="2147484535" r:id="rId14"/>
  </p:sldLayoutIdLst>
  <p:hf hd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Times New Roman" panose="02020603050405020304" pitchFamily="18" charset="0"/>
              </a:rPr>
              <a:t>Click to edit Master title style</a:t>
            </a:r>
          </a:p>
        </p:txBody>
      </p:sp>
      <p:sp>
        <p:nvSpPr>
          <p:cNvPr id="2050" name="Rectangle 2"/>
          <p:cNvSpPr>
            <a:spLocks noGrp="1"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Arial" panose="020B0604020202020204" pitchFamily="34" charset="0"/>
              </a:rPr>
              <a:t>Edit Master text styles</a:t>
            </a:r>
          </a:p>
          <a:p>
            <a:pPr lvl="1"/>
            <a:r>
              <a:rPr lang="en-US" altLang="en-US" smtClean="0">
                <a:sym typeface="Arial" panose="020B0604020202020204" pitchFamily="34" charset="0"/>
              </a:rPr>
              <a:t>Second level</a:t>
            </a:r>
          </a:p>
          <a:p>
            <a:pPr lvl="2"/>
            <a:r>
              <a:rPr lang="en-US" altLang="en-US" smtClean="0">
                <a:sym typeface="Arial" panose="020B0604020202020204" pitchFamily="34" charset="0"/>
              </a:rPr>
              <a:t>Third level</a:t>
            </a:r>
          </a:p>
          <a:p>
            <a:pPr lvl="3"/>
            <a:r>
              <a:rPr lang="en-US" altLang="en-US" smtClean="0">
                <a:sym typeface="Arial" panose="020B0604020202020204" pitchFamily="34" charset="0"/>
              </a:rPr>
              <a:t>Fourth level</a:t>
            </a:r>
          </a:p>
          <a:p>
            <a:pPr lvl="4"/>
            <a:r>
              <a:rPr lang="en-US" altLang="en-US" smtClean="0">
                <a:sym typeface="Arial" panose="020B0604020202020204" pitchFamily="34" charset="0"/>
              </a:rPr>
              <a:t>Fifth level</a:t>
            </a:r>
          </a:p>
        </p:txBody>
      </p:sp>
      <p:sp>
        <p:nvSpPr>
          <p:cNvPr id="2051" name="Text Box 3"/>
          <p:cNvSpPr txBox="1">
            <a:spLocks noGrp="1" noChangeArrowheads="1"/>
          </p:cNvSpPr>
          <p:nvPr>
            <p:ph type="sldNum" sz="quarter" idx="4"/>
          </p:nvPr>
        </p:nvSpPr>
        <p:spPr bwMode="auto">
          <a:xfrm>
            <a:off x="78057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cs typeface="Arial" panose="020B0604020202020204" pitchFamily="34" charset="0"/>
                <a:sym typeface="Arial" panose="020B0604020202020204" pitchFamily="34" charset="0"/>
              </a:defRPr>
            </a:lvl1pPr>
          </a:lstStyle>
          <a:p>
            <a:fld id="{A978CDC9-35AB-45E4-A948-541058920239}" type="slidenum">
              <a:rPr lang="en-US" altLang="en-US"/>
              <a:pPr/>
              <a:t>‹#›</a:t>
            </a:fld>
            <a:endParaRPr lang="en-US" altLang="en-US"/>
          </a:p>
        </p:txBody>
      </p:sp>
      <p:sp>
        <p:nvSpPr>
          <p:cNvPr id="5" name="Text Box 8">
            <a:extLst>
              <a:ext uri="{FF2B5EF4-FFF2-40B4-BE49-F238E27FC236}">
                <a16:creationId xmlns:a16="http://schemas.microsoft.com/office/drawing/2014/main" id="{8431F14B-C772-6075-5BAC-081E4120870A}"/>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30CFF367-3756-4AC2-BF2D-A0E2EBF39354}"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8762771"/>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ransition/>
  <p:timing>
    <p:tnLst>
      <p:par>
        <p:cTn id="1" dur="indefinite" restart="never" nodeType="tmRoot"/>
      </p:par>
    </p:tnLst>
  </p:timing>
  <p:hf hdr="0" dt="0"/>
  <p:txStyles>
    <p:titleStyle>
      <a:lvl1pPr marL="39688" algn="l" rtl="0" eaLnBrk="1" fontAlgn="base" hangingPunct="1">
        <a:spcBef>
          <a:spcPct val="0"/>
        </a:spcBef>
        <a:spcAft>
          <a:spcPct val="0"/>
        </a:spcAft>
        <a:defRPr sz="4400" kern="1200">
          <a:solidFill>
            <a:srgbClr val="003366"/>
          </a:solidFill>
          <a:latin typeface="+mj-lt"/>
          <a:ea typeface="+mj-ea"/>
          <a:cs typeface="+mj-cs"/>
          <a:sym typeface="Times New Roman" panose="02020603050405020304" pitchFamily="18" charset="0"/>
        </a:defRPr>
      </a:lvl1pPr>
      <a:lvl2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2pPr>
      <a:lvl3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3pPr>
      <a:lvl4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4pPr>
      <a:lvl5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5pPr>
      <a:lvl6pPr marL="4968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6pPr>
      <a:lvl7pPr marL="9540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7pPr>
      <a:lvl8pPr marL="14112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8pPr>
      <a:lvl9pPr marL="18684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9pPr>
    </p:titleStyle>
    <p:bodyStyle>
      <a:lvl1pPr marL="382588" indent="-342900" algn="l" rtl="0" eaLnBrk="1" fontAlgn="base" hangingPunct="1">
        <a:spcBef>
          <a:spcPts val="700"/>
        </a:spcBef>
        <a:spcAft>
          <a:spcPct val="0"/>
        </a:spcAft>
        <a:buClr>
          <a:srgbClr val="0099CC"/>
        </a:buClr>
        <a:buSzPct val="69000"/>
        <a:buFont typeface="Arial" panose="020B0604020202020204" pitchFamily="34" charset="0"/>
        <a:buChar char="n"/>
        <a:defRPr sz="3200" kern="1200">
          <a:solidFill>
            <a:schemeClr val="tx1"/>
          </a:solidFill>
          <a:latin typeface="+mn-lt"/>
          <a:ea typeface="+mn-ea"/>
          <a:cs typeface="+mn-cs"/>
          <a:sym typeface="Arial" panose="020B0604020202020204" pitchFamily="34" charset="0"/>
        </a:defRPr>
      </a:lvl1pPr>
      <a:lvl2pPr marL="731838" indent="-285750" algn="l" rtl="0" eaLnBrk="1" fontAlgn="base" hangingPunct="1">
        <a:spcBef>
          <a:spcPts val="600"/>
        </a:spcBef>
        <a:spcAft>
          <a:spcPct val="0"/>
        </a:spcAft>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31888" indent="-228600" algn="l" rtl="0" eaLnBrk="1" fontAlgn="base" hangingPunct="1">
        <a:spcBef>
          <a:spcPts val="600"/>
        </a:spcBef>
        <a:spcAft>
          <a:spcPct val="0"/>
        </a:spcAft>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890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462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86726682-70BF-4599-8268-7D2212D5C424}"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4134531363"/>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A978CDC9-35AB-45E4-A948-541058920239}"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3823885834"/>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Times New Roman" panose="02020603050405020304" pitchFamily="18" charset="0"/>
              </a:rPr>
              <a:t>Click to edit Master title style</a:t>
            </a:r>
          </a:p>
        </p:txBody>
      </p:sp>
      <p:sp>
        <p:nvSpPr>
          <p:cNvPr id="2050" name="Rectangle 2"/>
          <p:cNvSpPr>
            <a:spLocks noGrp="1"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Arial" panose="020B0604020202020204" pitchFamily="34" charset="0"/>
              </a:rPr>
              <a:t>Edit Master text styles</a:t>
            </a:r>
          </a:p>
          <a:p>
            <a:pPr lvl="1"/>
            <a:r>
              <a:rPr lang="en-US" altLang="en-US" smtClean="0">
                <a:sym typeface="Arial" panose="020B0604020202020204" pitchFamily="34" charset="0"/>
              </a:rPr>
              <a:t>Second level</a:t>
            </a:r>
          </a:p>
          <a:p>
            <a:pPr lvl="2"/>
            <a:r>
              <a:rPr lang="en-US" altLang="en-US" smtClean="0">
                <a:sym typeface="Arial" panose="020B0604020202020204" pitchFamily="34" charset="0"/>
              </a:rPr>
              <a:t>Third level</a:t>
            </a:r>
          </a:p>
          <a:p>
            <a:pPr lvl="3"/>
            <a:r>
              <a:rPr lang="en-US" altLang="en-US" smtClean="0">
                <a:sym typeface="Arial" panose="020B0604020202020204" pitchFamily="34" charset="0"/>
              </a:rPr>
              <a:t>Fourth level</a:t>
            </a:r>
          </a:p>
          <a:p>
            <a:pPr lvl="4"/>
            <a:r>
              <a:rPr lang="en-US" altLang="en-US" smtClean="0">
                <a:sym typeface="Arial" panose="020B0604020202020204" pitchFamily="34" charset="0"/>
              </a:rPr>
              <a:t>Fifth level</a:t>
            </a:r>
          </a:p>
        </p:txBody>
      </p:sp>
      <p:sp>
        <p:nvSpPr>
          <p:cNvPr id="2051" name="Text Box 3"/>
          <p:cNvSpPr txBox="1">
            <a:spLocks noGrp="1" noChangeArrowheads="1"/>
          </p:cNvSpPr>
          <p:nvPr>
            <p:ph type="sldNum" sz="quarter" idx="4"/>
          </p:nvPr>
        </p:nvSpPr>
        <p:spPr bwMode="auto">
          <a:xfrm>
            <a:off x="78057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cs typeface="Arial" panose="020B0604020202020204" pitchFamily="34" charset="0"/>
                <a:sym typeface="Arial" panose="020B0604020202020204" pitchFamily="34" charset="0"/>
              </a:defRPr>
            </a:lvl1pPr>
          </a:lstStyle>
          <a:p>
            <a:fld id="{A978CDC9-35AB-45E4-A948-541058920239}" type="slidenum">
              <a:rPr lang="en-US" altLang="en-US"/>
              <a:pPr/>
              <a:t>‹#›</a:t>
            </a:fld>
            <a:endParaRPr lang="en-US" altLang="en-US"/>
          </a:p>
        </p:txBody>
      </p:sp>
      <p:sp>
        <p:nvSpPr>
          <p:cNvPr id="5" name="Text Box 8">
            <a:extLst>
              <a:ext uri="{FF2B5EF4-FFF2-40B4-BE49-F238E27FC236}">
                <a16:creationId xmlns:a16="http://schemas.microsoft.com/office/drawing/2014/main" id="{8431F14B-C772-6075-5BAC-081E4120870A}"/>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30CFF367-3756-4AC2-BF2D-A0E2EBF39354}"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9447667"/>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transition/>
  <p:timing>
    <p:tnLst>
      <p:par>
        <p:cTn id="1" dur="indefinite" restart="never" nodeType="tmRoot"/>
      </p:par>
    </p:tnLst>
  </p:timing>
  <p:hf hdr="0" dt="0"/>
  <p:txStyles>
    <p:titleStyle>
      <a:lvl1pPr marL="39688" algn="l" rtl="0" eaLnBrk="1" fontAlgn="base" hangingPunct="1">
        <a:spcBef>
          <a:spcPct val="0"/>
        </a:spcBef>
        <a:spcAft>
          <a:spcPct val="0"/>
        </a:spcAft>
        <a:defRPr sz="4400" kern="1200">
          <a:solidFill>
            <a:srgbClr val="003366"/>
          </a:solidFill>
          <a:latin typeface="+mj-lt"/>
          <a:ea typeface="+mj-ea"/>
          <a:cs typeface="+mj-cs"/>
          <a:sym typeface="Times New Roman" panose="02020603050405020304" pitchFamily="18" charset="0"/>
        </a:defRPr>
      </a:lvl1pPr>
      <a:lvl2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2pPr>
      <a:lvl3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3pPr>
      <a:lvl4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4pPr>
      <a:lvl5pPr marL="396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5pPr>
      <a:lvl6pPr marL="4968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6pPr>
      <a:lvl7pPr marL="9540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7pPr>
      <a:lvl8pPr marL="14112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8pPr>
      <a:lvl9pPr marL="1868488" algn="l" rtl="0" eaLnBrk="1" fontAlgn="base" hangingPunct="1">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9pPr>
    </p:titleStyle>
    <p:bodyStyle>
      <a:lvl1pPr marL="382588" indent="-342900" algn="l" rtl="0" eaLnBrk="1" fontAlgn="base" hangingPunct="1">
        <a:spcBef>
          <a:spcPts val="700"/>
        </a:spcBef>
        <a:spcAft>
          <a:spcPct val="0"/>
        </a:spcAft>
        <a:buClr>
          <a:srgbClr val="0099CC"/>
        </a:buClr>
        <a:buSzPct val="69000"/>
        <a:buFont typeface="Arial" panose="020B0604020202020204" pitchFamily="34" charset="0"/>
        <a:buChar char="n"/>
        <a:defRPr sz="3200" kern="1200">
          <a:solidFill>
            <a:schemeClr val="tx1"/>
          </a:solidFill>
          <a:latin typeface="+mn-lt"/>
          <a:ea typeface="+mn-ea"/>
          <a:cs typeface="+mn-cs"/>
          <a:sym typeface="Arial" panose="020B0604020202020204" pitchFamily="34" charset="0"/>
        </a:defRPr>
      </a:lvl1pPr>
      <a:lvl2pPr marL="731838" indent="-285750" algn="l" rtl="0" eaLnBrk="1" fontAlgn="base" hangingPunct="1">
        <a:spcBef>
          <a:spcPts val="600"/>
        </a:spcBef>
        <a:spcAft>
          <a:spcPct val="0"/>
        </a:spcAft>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31888" indent="-228600" algn="l" rtl="0" eaLnBrk="1" fontAlgn="base" hangingPunct="1">
        <a:spcBef>
          <a:spcPts val="600"/>
        </a:spcBef>
        <a:spcAft>
          <a:spcPct val="0"/>
        </a:spcAft>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890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46288" indent="-228600" algn="l" rtl="0" eaLnBrk="1" fontAlgn="base" hangingPunct="1">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86726682-70BF-4599-8268-7D2212D5C424}"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2565738560"/>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 id="2147484663" r:id="rId13"/>
    <p:sldLayoutId id="2147484664"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A978CDC9-35AB-45E4-A948-541058920239}"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2822084691"/>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 id="2147484678" r:id="rId13"/>
    <p:sldLayoutId id="2147484679"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Blood Infections (Bacteremia &amp; Septicemia)</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90238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012C321-6C5A-2DAB-4D07-71645D3E1934}"/>
              </a:ext>
            </a:extLst>
          </p:cNvPr>
          <p:cNvSpPr>
            <a:spLocks noGrp="1"/>
          </p:cNvSpPr>
          <p:nvPr>
            <p:ph type="title"/>
          </p:nvPr>
        </p:nvSpPr>
        <p:spPr/>
        <p:txBody>
          <a:bodyPr/>
          <a:lstStyle/>
          <a:p>
            <a:pPr eaLnBrk="1" hangingPunct="1"/>
            <a:r>
              <a:rPr lang="en-US" altLang="en-US"/>
              <a:t>Causative Agent</a:t>
            </a:r>
          </a:p>
        </p:txBody>
      </p:sp>
      <p:sp>
        <p:nvSpPr>
          <p:cNvPr id="29699" name="Rectangle 3">
            <a:extLst>
              <a:ext uri="{FF2B5EF4-FFF2-40B4-BE49-F238E27FC236}">
                <a16:creationId xmlns:a16="http://schemas.microsoft.com/office/drawing/2014/main" id="{2226D402-F8A8-7B7B-EA2A-03C8E69CD406}"/>
              </a:ext>
            </a:extLst>
          </p:cNvPr>
          <p:cNvSpPr>
            <a:spLocks noGrp="1"/>
          </p:cNvSpPr>
          <p:nvPr>
            <p:ph idx="1"/>
          </p:nvPr>
        </p:nvSpPr>
        <p:spPr/>
        <p:txBody>
          <a:bodyPr/>
          <a:lstStyle/>
          <a:p>
            <a:pPr eaLnBrk="1" hangingPunct="1"/>
            <a:r>
              <a:rPr lang="en-US" altLang="en-US" dirty="0"/>
              <a:t>Gram-positive bacteremia</a:t>
            </a:r>
          </a:p>
          <a:p>
            <a:pPr lvl="1" eaLnBrk="1" hangingPunct="1"/>
            <a:r>
              <a:rPr lang="en-US" altLang="en-US" i="1" dirty="0"/>
              <a:t>Streptococcus pneumoniae, Staphylococcus aureus, Enterococcus </a:t>
            </a:r>
            <a:r>
              <a:rPr lang="en-US" altLang="en-US" dirty="0"/>
              <a:t>spp.</a:t>
            </a:r>
          </a:p>
          <a:p>
            <a:pPr eaLnBrk="1" hangingPunct="1"/>
            <a:r>
              <a:rPr lang="en-US" altLang="en-US" dirty="0"/>
              <a:t>Gram-negative bacteremia</a:t>
            </a:r>
          </a:p>
          <a:p>
            <a:pPr lvl="1" eaLnBrk="1" hangingPunct="1"/>
            <a:r>
              <a:rPr lang="en-US" altLang="en-US" i="1" dirty="0"/>
              <a:t>Escherichia coli, Pseudomonas aeruginosa, Bacteroides fragilis</a:t>
            </a:r>
          </a:p>
          <a:p>
            <a:pPr eaLnBrk="1" hangingPunct="1"/>
            <a:r>
              <a:rPr lang="en-US" altLang="en-US" dirty="0"/>
              <a:t>Polymicrobial bacteremia</a:t>
            </a:r>
          </a:p>
          <a:p>
            <a:pPr lvl="1" eaLnBrk="1" hangingPunct="1"/>
            <a:r>
              <a:rPr lang="en-US" altLang="en-US" dirty="0"/>
              <a:t>Mixture of organisms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BFA0BEB-0AF8-6E0C-4429-2FDD665F62D9}"/>
              </a:ext>
            </a:extLst>
          </p:cNvPr>
          <p:cNvSpPr>
            <a:spLocks noGrp="1"/>
          </p:cNvSpPr>
          <p:nvPr>
            <p:ph type="title"/>
          </p:nvPr>
        </p:nvSpPr>
        <p:spPr/>
        <p:txBody>
          <a:bodyPr/>
          <a:lstStyle/>
          <a:p>
            <a:pPr eaLnBrk="1" hangingPunct="1"/>
            <a:r>
              <a:rPr lang="en-US" altLang="en-US"/>
              <a:t>Place of Acquisition</a:t>
            </a:r>
          </a:p>
        </p:txBody>
      </p:sp>
      <p:sp>
        <p:nvSpPr>
          <p:cNvPr id="31747" name="Rectangle 3">
            <a:extLst>
              <a:ext uri="{FF2B5EF4-FFF2-40B4-BE49-F238E27FC236}">
                <a16:creationId xmlns:a16="http://schemas.microsoft.com/office/drawing/2014/main" id="{E76AD2C5-D67C-A157-B362-596ADA13D21E}"/>
              </a:ext>
            </a:extLst>
          </p:cNvPr>
          <p:cNvSpPr>
            <a:spLocks noGrp="1"/>
          </p:cNvSpPr>
          <p:nvPr>
            <p:ph idx="1"/>
          </p:nvPr>
        </p:nvSpPr>
        <p:spPr/>
        <p:txBody>
          <a:bodyPr/>
          <a:lstStyle/>
          <a:p>
            <a:pPr eaLnBrk="1" hangingPunct="1"/>
            <a:r>
              <a:rPr lang="en-US" altLang="en-US" dirty="0"/>
              <a:t>Community-acquired bacteremia</a:t>
            </a:r>
          </a:p>
          <a:p>
            <a:pPr lvl="1" eaLnBrk="1" hangingPunct="1"/>
            <a:r>
              <a:rPr lang="en-US" altLang="en-US" dirty="0"/>
              <a:t>Occurs in individuals living in the general community</a:t>
            </a:r>
          </a:p>
          <a:p>
            <a:pPr lvl="2" eaLnBrk="1" hangingPunct="1"/>
            <a:r>
              <a:rPr lang="en-US" altLang="en-US" i="1" dirty="0"/>
              <a:t>S. pneumoniae</a:t>
            </a:r>
          </a:p>
          <a:p>
            <a:pPr eaLnBrk="1" hangingPunct="1"/>
            <a:r>
              <a:rPr lang="en-US" altLang="en-US" dirty="0"/>
              <a:t>Healthcare-associated bacteremia</a:t>
            </a:r>
          </a:p>
          <a:p>
            <a:pPr lvl="1" eaLnBrk="1" hangingPunct="1"/>
            <a:r>
              <a:rPr lang="en-US" altLang="en-US" dirty="0"/>
              <a:t>Defined as any bloodstream infection occurring more than 72 hours after hospital admission</a:t>
            </a:r>
          </a:p>
          <a:p>
            <a:pPr lvl="1" eaLnBrk="1" hangingPunct="1"/>
            <a:r>
              <a:rPr lang="en-US" altLang="en-US" dirty="0"/>
              <a:t>Occurs in patients who are hospitalized or living in a nursing home or other facility.</a:t>
            </a:r>
          </a:p>
          <a:p>
            <a:pPr lvl="2" eaLnBrk="1" hangingPunct="1"/>
            <a:r>
              <a:rPr lang="en-US" altLang="en-US" i="1" dirty="0"/>
              <a:t>P. aeruginosa, Enterococcus </a:t>
            </a:r>
            <a:r>
              <a:rPr lang="en-US" altLang="en-US" dirty="0"/>
              <a:t>spp.</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1115725-2ED2-DA5B-43D5-50A6EDED8EF2}"/>
              </a:ext>
            </a:extLst>
          </p:cNvPr>
          <p:cNvSpPr>
            <a:spLocks noGrp="1"/>
          </p:cNvSpPr>
          <p:nvPr>
            <p:ph type="title"/>
          </p:nvPr>
        </p:nvSpPr>
        <p:spPr/>
        <p:txBody>
          <a:bodyPr/>
          <a:lstStyle/>
          <a:p>
            <a:pPr eaLnBrk="1" hangingPunct="1"/>
            <a:r>
              <a:rPr lang="en-US" altLang="en-US"/>
              <a:t>Duration</a:t>
            </a:r>
          </a:p>
        </p:txBody>
      </p:sp>
      <p:sp>
        <p:nvSpPr>
          <p:cNvPr id="32771" name="Rectangle 3">
            <a:extLst>
              <a:ext uri="{FF2B5EF4-FFF2-40B4-BE49-F238E27FC236}">
                <a16:creationId xmlns:a16="http://schemas.microsoft.com/office/drawing/2014/main" id="{B161AA45-ED1F-A187-9DEC-6B166657E99C}"/>
              </a:ext>
            </a:extLst>
          </p:cNvPr>
          <p:cNvSpPr>
            <a:spLocks noGrp="1"/>
          </p:cNvSpPr>
          <p:nvPr>
            <p:ph idx="1"/>
          </p:nvPr>
        </p:nvSpPr>
        <p:spPr>
          <a:xfrm>
            <a:off x="838200" y="1412875"/>
            <a:ext cx="7772400" cy="4454525"/>
          </a:xfrm>
        </p:spPr>
        <p:txBody>
          <a:bodyPr/>
          <a:lstStyle/>
          <a:p>
            <a:pPr eaLnBrk="1" hangingPunct="1"/>
            <a:r>
              <a:rPr lang="en-US" altLang="en-US" dirty="0"/>
              <a:t>Transient bacteremia</a:t>
            </a:r>
          </a:p>
          <a:p>
            <a:pPr lvl="1" eaLnBrk="1" hangingPunct="1"/>
            <a:r>
              <a:rPr lang="en-US" altLang="en-US" dirty="0"/>
              <a:t>Occurs as a result of a procedural manipulation of a specific body site</a:t>
            </a:r>
          </a:p>
          <a:p>
            <a:pPr lvl="1" eaLnBrk="1" hangingPunct="1"/>
            <a:r>
              <a:rPr lang="en-US" altLang="en-US" dirty="0"/>
              <a:t>Indigenous microbiota</a:t>
            </a:r>
          </a:p>
          <a:p>
            <a:pPr eaLnBrk="1" hangingPunct="1"/>
            <a:r>
              <a:rPr lang="en-US" altLang="en-US" dirty="0"/>
              <a:t>Intermittent bacteremia</a:t>
            </a:r>
          </a:p>
          <a:p>
            <a:pPr lvl="1" eaLnBrk="1" hangingPunct="1"/>
            <a:r>
              <a:rPr lang="en-US" altLang="en-US" dirty="0"/>
              <a:t>Occurs as a result of abscesses or as a manifestation of certain infections</a:t>
            </a:r>
          </a:p>
          <a:p>
            <a:pPr lvl="2" eaLnBrk="1" hangingPunct="1"/>
            <a:r>
              <a:rPr lang="en-US" altLang="en-US" dirty="0"/>
              <a:t>Meningococcemia, </a:t>
            </a:r>
            <a:r>
              <a:rPr lang="en-US" altLang="en-US" dirty="0" err="1"/>
              <a:t>gonococcemia</a:t>
            </a:r>
            <a:r>
              <a:rPr lang="en-US" altLang="en-US" dirty="0"/>
              <a:t>, pneumonia</a:t>
            </a:r>
          </a:p>
          <a:p>
            <a:pPr eaLnBrk="1" hangingPunct="1"/>
            <a:r>
              <a:rPr lang="en-US" altLang="en-US" dirty="0"/>
              <a:t>Continuous bacteremia</a:t>
            </a:r>
          </a:p>
          <a:p>
            <a:pPr lvl="1" eaLnBrk="1" hangingPunct="1"/>
            <a:r>
              <a:rPr lang="en-US" altLang="en-US" dirty="0"/>
              <a:t>Intravascular source and are consistently present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Epidemiology</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36308197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5C0566B-C3AF-AE99-4F40-5C7277484EAC}"/>
              </a:ext>
            </a:extLst>
          </p:cNvPr>
          <p:cNvSpPr>
            <a:spLocks noGrp="1"/>
          </p:cNvSpPr>
          <p:nvPr>
            <p:ph type="title"/>
          </p:nvPr>
        </p:nvSpPr>
        <p:spPr/>
        <p:txBody>
          <a:bodyPr/>
          <a:lstStyle/>
          <a:p>
            <a:pPr eaLnBrk="1" hangingPunct="1"/>
            <a:r>
              <a:rPr lang="en-US" altLang="en-US"/>
              <a:t>Incidence and Mortality</a:t>
            </a:r>
          </a:p>
        </p:txBody>
      </p:sp>
      <p:sp>
        <p:nvSpPr>
          <p:cNvPr id="10243" name="Rectangle 3">
            <a:extLst>
              <a:ext uri="{FF2B5EF4-FFF2-40B4-BE49-F238E27FC236}">
                <a16:creationId xmlns:a16="http://schemas.microsoft.com/office/drawing/2014/main" id="{18371F80-C02A-10CF-E4B7-D96677A299DE}"/>
              </a:ext>
            </a:extLst>
          </p:cNvPr>
          <p:cNvSpPr>
            <a:spLocks noGrp="1" noChangeArrowheads="1"/>
          </p:cNvSpPr>
          <p:nvPr>
            <p:ph idx="1"/>
          </p:nvPr>
        </p:nvSpPr>
        <p:spPr>
          <a:xfrm>
            <a:off x="838200" y="1565275"/>
            <a:ext cx="7772400" cy="4530725"/>
          </a:xfrm>
        </p:spPr>
        <p:txBody>
          <a:bodyPr rtlCol="0">
            <a:normAutofit fontScale="92500" lnSpcReduction="20000"/>
          </a:bodyPr>
          <a:lstStyle/>
          <a:p>
            <a:pPr eaLnBrk="1" fontAlgn="auto" hangingPunct="1">
              <a:spcAft>
                <a:spcPts val="0"/>
              </a:spcAft>
              <a:defRPr/>
            </a:pPr>
            <a:r>
              <a:rPr lang="en-US" altLang="en-US" dirty="0"/>
              <a:t>Factors associated with an unfavorable outcome in bacteremia</a:t>
            </a:r>
          </a:p>
          <a:p>
            <a:pPr lvl="1" eaLnBrk="1" fontAlgn="auto" hangingPunct="1">
              <a:spcAft>
                <a:spcPts val="0"/>
              </a:spcAft>
              <a:defRPr/>
            </a:pPr>
            <a:r>
              <a:rPr lang="en-US" altLang="en-US" dirty="0"/>
              <a:t>Elderly, greater than 70 years old</a:t>
            </a:r>
          </a:p>
          <a:p>
            <a:pPr lvl="1" eaLnBrk="1" fontAlgn="auto" hangingPunct="1">
              <a:spcAft>
                <a:spcPts val="0"/>
              </a:spcAft>
              <a:defRPr/>
            </a:pPr>
            <a:r>
              <a:rPr lang="en-US" altLang="en-US" dirty="0"/>
              <a:t>Polymicrobial bacteremia</a:t>
            </a:r>
          </a:p>
          <a:p>
            <a:pPr lvl="1" eaLnBrk="1" fontAlgn="auto" hangingPunct="1">
              <a:spcAft>
                <a:spcPts val="0"/>
              </a:spcAft>
              <a:defRPr/>
            </a:pPr>
            <a:r>
              <a:rPr lang="en-US" altLang="en-US" dirty="0"/>
              <a:t>Presence of malignancy</a:t>
            </a:r>
          </a:p>
          <a:p>
            <a:pPr lvl="1" eaLnBrk="1" fontAlgn="auto" hangingPunct="1">
              <a:spcAft>
                <a:spcPts val="0"/>
              </a:spcAft>
              <a:defRPr/>
            </a:pPr>
            <a:r>
              <a:rPr lang="en-US" altLang="en-US" dirty="0"/>
              <a:t>Acquired immunodeficiency syndrome (AIDS)</a:t>
            </a:r>
          </a:p>
          <a:p>
            <a:pPr lvl="1" eaLnBrk="1" fontAlgn="auto" hangingPunct="1">
              <a:spcAft>
                <a:spcPts val="0"/>
              </a:spcAft>
              <a:defRPr/>
            </a:pPr>
            <a:r>
              <a:rPr lang="en-US" altLang="en-US" dirty="0"/>
              <a:t>Unknown origin of bacteriemia</a:t>
            </a:r>
          </a:p>
          <a:p>
            <a:pPr lvl="1" eaLnBrk="1" fontAlgn="auto" hangingPunct="1">
              <a:spcAft>
                <a:spcPts val="0"/>
              </a:spcAft>
              <a:defRPr/>
            </a:pPr>
            <a:r>
              <a:rPr lang="en-US" altLang="en-US" dirty="0"/>
              <a:t>Origin of bacteremia in the respiratory tract or bowel</a:t>
            </a:r>
          </a:p>
          <a:p>
            <a:pPr lvl="1" eaLnBrk="1" fontAlgn="auto" hangingPunct="1">
              <a:spcAft>
                <a:spcPts val="0"/>
              </a:spcAft>
              <a:defRPr/>
            </a:pPr>
            <a:r>
              <a:rPr lang="en-US" altLang="en-US" dirty="0"/>
              <a:t>Renal failure</a:t>
            </a:r>
          </a:p>
          <a:p>
            <a:pPr lvl="1" eaLnBrk="1" fontAlgn="auto" hangingPunct="1">
              <a:spcAft>
                <a:spcPts val="0"/>
              </a:spcAft>
              <a:defRPr/>
            </a:pPr>
            <a:r>
              <a:rPr lang="en-US" altLang="en-US" dirty="0"/>
              <a:t>Delayed or inappropriate antimicrobial therapy</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5CEE611-A1E9-B9E8-D99D-E8E9E9927CF8}"/>
              </a:ext>
            </a:extLst>
          </p:cNvPr>
          <p:cNvSpPr>
            <a:spLocks noGrp="1"/>
          </p:cNvSpPr>
          <p:nvPr>
            <p:ph type="title"/>
          </p:nvPr>
        </p:nvSpPr>
        <p:spPr/>
        <p:txBody>
          <a:bodyPr/>
          <a:lstStyle/>
          <a:p>
            <a:r>
              <a:rPr lang="en-US" altLang="en-US" dirty="0"/>
              <a:t>Risk Factors</a:t>
            </a:r>
          </a:p>
        </p:txBody>
      </p:sp>
      <p:sp>
        <p:nvSpPr>
          <p:cNvPr id="35843" name="Content Placeholder 2">
            <a:extLst>
              <a:ext uri="{FF2B5EF4-FFF2-40B4-BE49-F238E27FC236}">
                <a16:creationId xmlns:a16="http://schemas.microsoft.com/office/drawing/2014/main" id="{E41D6279-450F-EFD1-1DA1-885AB9C2630C}"/>
              </a:ext>
            </a:extLst>
          </p:cNvPr>
          <p:cNvSpPr>
            <a:spLocks noGrp="1"/>
          </p:cNvSpPr>
          <p:nvPr>
            <p:ph idx="1"/>
          </p:nvPr>
        </p:nvSpPr>
        <p:spPr>
          <a:xfrm>
            <a:off x="838200" y="1371600"/>
            <a:ext cx="7772400" cy="4876800"/>
          </a:xfrm>
        </p:spPr>
        <p:txBody>
          <a:bodyPr/>
          <a:lstStyle/>
          <a:p>
            <a:r>
              <a:rPr lang="en-US" altLang="en-US" sz="2800" dirty="0"/>
              <a:t>Decreased immunocompetency of select patient populations</a:t>
            </a:r>
          </a:p>
          <a:p>
            <a:r>
              <a:rPr lang="en-US" altLang="en-US" sz="2800" dirty="0"/>
              <a:t>Increased use of invasive procedures</a:t>
            </a:r>
          </a:p>
          <a:p>
            <a:r>
              <a:rPr lang="en-US" altLang="en-US" sz="2800" dirty="0"/>
              <a:t>Young or old age of the patient</a:t>
            </a:r>
          </a:p>
          <a:p>
            <a:r>
              <a:rPr lang="en-US" altLang="en-US" sz="2800" dirty="0"/>
              <a:t>Antimicrobial resistance</a:t>
            </a:r>
          </a:p>
          <a:p>
            <a:r>
              <a:rPr lang="en-US" altLang="en-US" sz="2800" dirty="0"/>
              <a:t>Diagnostic criteria and coding practices</a:t>
            </a:r>
          </a:p>
          <a:p>
            <a:r>
              <a:rPr lang="en-US" altLang="en-US" sz="2800" dirty="0"/>
              <a:t>Injection drug use</a:t>
            </a:r>
          </a:p>
          <a:p>
            <a:r>
              <a:rPr lang="en-US" altLang="en-US" sz="2800" dirty="0"/>
              <a:t>Nasal colonization </a:t>
            </a:r>
          </a:p>
          <a:p>
            <a:pPr lvl="1"/>
            <a:r>
              <a:rPr lang="en-US" altLang="en-US" i="1" dirty="0"/>
              <a:t>S. aureus</a:t>
            </a:r>
            <a:r>
              <a:rPr lang="en-US" altLang="en-US" dirty="0"/>
              <a:t> bacteremia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1665DC0-5290-7DC1-3D04-85279468EC6C}"/>
              </a:ext>
            </a:extLst>
          </p:cNvPr>
          <p:cNvSpPr>
            <a:spLocks noGrp="1"/>
          </p:cNvSpPr>
          <p:nvPr>
            <p:ph type="title"/>
          </p:nvPr>
        </p:nvSpPr>
        <p:spPr>
          <a:xfrm>
            <a:off x="609600" y="76200"/>
            <a:ext cx="7772400" cy="1905000"/>
          </a:xfrm>
        </p:spPr>
        <p:txBody>
          <a:bodyPr/>
          <a:lstStyle/>
          <a:p>
            <a:pPr eaLnBrk="1" hangingPunct="1"/>
            <a:r>
              <a:rPr lang="en-US" altLang="en-US" dirty="0"/>
              <a:t>Decreased Immunocompetency of Select Patient Populations</a:t>
            </a:r>
          </a:p>
        </p:txBody>
      </p:sp>
      <p:sp>
        <p:nvSpPr>
          <p:cNvPr id="36867" name="Rectangle 3">
            <a:extLst>
              <a:ext uri="{FF2B5EF4-FFF2-40B4-BE49-F238E27FC236}">
                <a16:creationId xmlns:a16="http://schemas.microsoft.com/office/drawing/2014/main" id="{2950712D-98BF-10C2-B547-383EEA64DC8B}"/>
              </a:ext>
            </a:extLst>
          </p:cNvPr>
          <p:cNvSpPr>
            <a:spLocks noGrp="1"/>
          </p:cNvSpPr>
          <p:nvPr>
            <p:ph idx="1"/>
          </p:nvPr>
        </p:nvSpPr>
        <p:spPr>
          <a:xfrm>
            <a:off x="533400" y="2209800"/>
            <a:ext cx="7772400" cy="4876800"/>
          </a:xfrm>
        </p:spPr>
        <p:txBody>
          <a:bodyPr/>
          <a:lstStyle/>
          <a:p>
            <a:pPr eaLnBrk="1" hangingPunct="1"/>
            <a:r>
              <a:rPr lang="en-US" altLang="en-US" sz="3600" dirty="0"/>
              <a:t>Hematologic malignancies</a:t>
            </a:r>
          </a:p>
          <a:p>
            <a:pPr eaLnBrk="1" hangingPunct="1"/>
            <a:r>
              <a:rPr lang="en-US" altLang="en-US" sz="3600" dirty="0"/>
              <a:t>Those undergoing immunosuppressive chemotherapy</a:t>
            </a:r>
          </a:p>
          <a:p>
            <a:pPr eaLnBrk="1" hangingPunct="1"/>
            <a:r>
              <a:rPr lang="en-US" altLang="en-US" sz="3600" dirty="0"/>
              <a:t>Those undergoing bone marrow transplantations</a:t>
            </a:r>
          </a:p>
          <a:p>
            <a:pPr eaLnBrk="1" hangingPunct="1"/>
            <a:r>
              <a:rPr lang="en-US" altLang="en-US" sz="3600" dirty="0"/>
              <a:t>Those with underlying diseases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F1C2-D53B-12D0-F5A1-FEFAEF3102B2}"/>
              </a:ext>
            </a:extLst>
          </p:cNvPr>
          <p:cNvSpPr>
            <a:spLocks noGrp="1"/>
          </p:cNvSpPr>
          <p:nvPr>
            <p:ph type="title"/>
          </p:nvPr>
        </p:nvSpPr>
        <p:spPr/>
        <p:txBody>
          <a:bodyPr rtlCol="0">
            <a:normAutofit/>
          </a:bodyPr>
          <a:lstStyle/>
          <a:p>
            <a:pPr eaLnBrk="1" fontAlgn="auto" hangingPunct="1">
              <a:spcAft>
                <a:spcPts val="0"/>
              </a:spcAft>
              <a:defRPr/>
            </a:pPr>
            <a:r>
              <a:rPr lang="en-US" dirty="0"/>
              <a:t>Increased Use of Invasive Procedures</a:t>
            </a:r>
          </a:p>
        </p:txBody>
      </p:sp>
      <p:sp>
        <p:nvSpPr>
          <p:cNvPr id="37891" name="Content Placeholder 2">
            <a:extLst>
              <a:ext uri="{FF2B5EF4-FFF2-40B4-BE49-F238E27FC236}">
                <a16:creationId xmlns:a16="http://schemas.microsoft.com/office/drawing/2014/main" id="{138C141E-11C0-A92B-C383-C7328142F744}"/>
              </a:ext>
            </a:extLst>
          </p:cNvPr>
          <p:cNvSpPr>
            <a:spLocks noGrp="1"/>
          </p:cNvSpPr>
          <p:nvPr>
            <p:ph idx="1"/>
          </p:nvPr>
        </p:nvSpPr>
        <p:spPr>
          <a:xfrm>
            <a:off x="304800" y="1752600"/>
            <a:ext cx="7772400" cy="4876800"/>
          </a:xfrm>
        </p:spPr>
        <p:txBody>
          <a:bodyPr/>
          <a:lstStyle/>
          <a:p>
            <a:pPr eaLnBrk="1" hangingPunct="1"/>
            <a:r>
              <a:rPr lang="en-US" altLang="en-US" dirty="0"/>
              <a:t>Examples</a:t>
            </a:r>
          </a:p>
          <a:p>
            <a:pPr lvl="1" eaLnBrk="1" hangingPunct="1"/>
            <a:r>
              <a:rPr lang="en-US" altLang="en-US" dirty="0"/>
              <a:t>Indwelling devices</a:t>
            </a:r>
          </a:p>
          <a:p>
            <a:pPr lvl="1" eaLnBrk="1" hangingPunct="1"/>
            <a:r>
              <a:rPr lang="en-US" altLang="en-US" dirty="0"/>
              <a:t>Respirators</a:t>
            </a:r>
          </a:p>
          <a:p>
            <a:pPr lvl="1" eaLnBrk="1" hangingPunct="1"/>
            <a:r>
              <a:rPr lang="en-US" altLang="en-US" dirty="0"/>
              <a:t>Invasive diagnostic procedures</a:t>
            </a:r>
          </a:p>
          <a:p>
            <a:pPr lvl="1" eaLnBrk="1" hangingPunct="1"/>
            <a:r>
              <a:rPr lang="en-US" altLang="en-US" dirty="0" smtClean="0"/>
              <a:t>Semi-</a:t>
            </a:r>
            <a:r>
              <a:rPr lang="en-US" altLang="en-US" dirty="0" err="1" smtClean="0"/>
              <a:t>permenant</a:t>
            </a:r>
            <a:r>
              <a:rPr lang="en-US" altLang="en-US" dirty="0" smtClean="0"/>
              <a:t> </a:t>
            </a:r>
            <a:r>
              <a:rPr lang="en-US" altLang="en-US" dirty="0"/>
              <a:t>vascular catheters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7">
            <a:extLst>
              <a:ext uri="{FF2B5EF4-FFF2-40B4-BE49-F238E27FC236}">
                <a16:creationId xmlns:a16="http://schemas.microsoft.com/office/drawing/2014/main" id="{5F56D22F-426C-BCE5-0144-D37E0CA94652}"/>
              </a:ext>
            </a:extLst>
          </p:cNvPr>
          <p:cNvSpPr>
            <a:spLocks noGrp="1"/>
          </p:cNvSpPr>
          <p:nvPr>
            <p:ph type="title"/>
          </p:nvPr>
        </p:nvSpPr>
        <p:spPr/>
        <p:txBody>
          <a:bodyPr/>
          <a:lstStyle/>
          <a:p>
            <a:pPr eaLnBrk="1" hangingPunct="1"/>
            <a:r>
              <a:rPr lang="en-US" altLang="en-US" dirty="0"/>
              <a:t>Age of Patient</a:t>
            </a:r>
          </a:p>
        </p:txBody>
      </p:sp>
      <p:sp>
        <p:nvSpPr>
          <p:cNvPr id="38915" name="Content Placeholder 8">
            <a:extLst>
              <a:ext uri="{FF2B5EF4-FFF2-40B4-BE49-F238E27FC236}">
                <a16:creationId xmlns:a16="http://schemas.microsoft.com/office/drawing/2014/main" id="{D2103DC4-F16F-2B4F-6571-F4A86BFB1ADD}"/>
              </a:ext>
            </a:extLst>
          </p:cNvPr>
          <p:cNvSpPr>
            <a:spLocks noGrp="1"/>
          </p:cNvSpPr>
          <p:nvPr>
            <p:ph idx="1"/>
          </p:nvPr>
        </p:nvSpPr>
        <p:spPr/>
        <p:txBody>
          <a:bodyPr/>
          <a:lstStyle/>
          <a:p>
            <a:pPr eaLnBrk="1" hangingPunct="1"/>
            <a:r>
              <a:rPr lang="en-US" altLang="en-US" dirty="0" err="1"/>
              <a:t>Bacteremias</a:t>
            </a:r>
            <a:r>
              <a:rPr lang="en-US" altLang="en-US" dirty="0"/>
              <a:t> are more prevalent in people at the extremes of age</a:t>
            </a:r>
          </a:p>
          <a:p>
            <a:pPr lvl="1" eaLnBrk="1" hangingPunct="1"/>
            <a:r>
              <a:rPr lang="en-US" altLang="en-US" dirty="0"/>
              <a:t>Infants</a:t>
            </a:r>
          </a:p>
          <a:p>
            <a:pPr lvl="1" eaLnBrk="1" hangingPunct="1"/>
            <a:r>
              <a:rPr lang="en-US" altLang="en-US" dirty="0"/>
              <a:t>Young children</a:t>
            </a:r>
          </a:p>
          <a:p>
            <a:pPr lvl="1" eaLnBrk="1" hangingPunct="1"/>
            <a:r>
              <a:rPr lang="en-US" altLang="en-US" dirty="0"/>
              <a:t>Adults over 55 years of age</a:t>
            </a:r>
          </a:p>
          <a:p>
            <a:pPr eaLnBrk="1" hangingPunct="1"/>
            <a:r>
              <a:rPr lang="en-US" altLang="en-US" dirty="0"/>
              <a:t>Presence of comorbid conditions significantly increase the incident of bacteremia in these age groups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4">
            <a:extLst>
              <a:ext uri="{FF2B5EF4-FFF2-40B4-BE49-F238E27FC236}">
                <a16:creationId xmlns:a16="http://schemas.microsoft.com/office/drawing/2014/main" id="{9F1549D6-E15F-8E21-35B8-0D2E3F52E9D5}"/>
              </a:ext>
            </a:extLst>
          </p:cNvPr>
          <p:cNvSpPr>
            <a:spLocks noGrp="1"/>
          </p:cNvSpPr>
          <p:nvPr>
            <p:ph type="title"/>
          </p:nvPr>
        </p:nvSpPr>
        <p:spPr/>
        <p:txBody>
          <a:bodyPr>
            <a:normAutofit fontScale="90000"/>
          </a:bodyPr>
          <a:lstStyle/>
          <a:p>
            <a:pPr eaLnBrk="1" hangingPunct="1"/>
            <a:r>
              <a:rPr lang="en-US" altLang="en-US" dirty="0"/>
              <a:t/>
            </a:r>
            <a:br>
              <a:rPr lang="en-US" altLang="en-US" dirty="0"/>
            </a:br>
            <a:r>
              <a:rPr lang="en-US" altLang="en-US" dirty="0"/>
              <a:t>Antimicrobial Resistance</a:t>
            </a:r>
            <a:br>
              <a:rPr lang="en-US" altLang="en-US" dirty="0"/>
            </a:br>
            <a:endParaRPr lang="en-US" altLang="en-US" dirty="0"/>
          </a:p>
        </p:txBody>
      </p:sp>
      <p:sp>
        <p:nvSpPr>
          <p:cNvPr id="39939" name="Content Placeholder 5">
            <a:extLst>
              <a:ext uri="{FF2B5EF4-FFF2-40B4-BE49-F238E27FC236}">
                <a16:creationId xmlns:a16="http://schemas.microsoft.com/office/drawing/2014/main" id="{A9EC1614-AE8D-43CE-3D25-B5FC9C401D7C}"/>
              </a:ext>
            </a:extLst>
          </p:cNvPr>
          <p:cNvSpPr>
            <a:spLocks noGrp="1"/>
          </p:cNvSpPr>
          <p:nvPr>
            <p:ph idx="1"/>
          </p:nvPr>
        </p:nvSpPr>
        <p:spPr>
          <a:xfrm>
            <a:off x="762000" y="1447800"/>
            <a:ext cx="7772400" cy="4876800"/>
          </a:xfrm>
        </p:spPr>
        <p:txBody>
          <a:bodyPr/>
          <a:lstStyle/>
          <a:p>
            <a:pPr eaLnBrk="1" hangingPunct="1"/>
            <a:r>
              <a:rPr lang="en-US" altLang="en-US" sz="2800" dirty="0"/>
              <a:t>Indiscriminate administration of broad-spectrum antimicrobials </a:t>
            </a:r>
          </a:p>
          <a:p>
            <a:pPr lvl="1" eaLnBrk="1" hangingPunct="1"/>
            <a:r>
              <a:rPr lang="en-US" altLang="en-US" dirty="0"/>
              <a:t>Reduces susceptible normal microbiota and favors colonization and invasion of resistant bacteria</a:t>
            </a:r>
          </a:p>
          <a:p>
            <a:pPr eaLnBrk="1" hangingPunct="1"/>
            <a:r>
              <a:rPr lang="en-US" altLang="en-US" sz="2800" dirty="0"/>
              <a:t>Increasing population of antimicrobial-resistant organisms </a:t>
            </a:r>
          </a:p>
          <a:p>
            <a:pPr lvl="1" eaLnBrk="1" hangingPunct="1"/>
            <a:r>
              <a:rPr lang="en-US" altLang="en-US" dirty="0"/>
              <a:t>Bacteremias are harder to treat leading to increased morbidity and mortality</a:t>
            </a:r>
          </a:p>
          <a:p>
            <a:pPr eaLnBrk="1" hangingPunct="1"/>
            <a:r>
              <a:rPr lang="en-US" altLang="en-US" sz="2800" dirty="0"/>
              <a:t>Patients with hospital-acquired infections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7">
            <a:extLst>
              <a:ext uri="{FF2B5EF4-FFF2-40B4-BE49-F238E27FC236}">
                <a16:creationId xmlns:a16="http://schemas.microsoft.com/office/drawing/2014/main" id="{5BC054FF-775A-908D-4DBC-9A0E83DB784F}"/>
              </a:ext>
            </a:extLst>
          </p:cNvPr>
          <p:cNvSpPr>
            <a:spLocks noGrp="1"/>
          </p:cNvSpPr>
          <p:nvPr>
            <p:ph type="title"/>
          </p:nvPr>
        </p:nvSpPr>
        <p:spPr/>
        <p:txBody>
          <a:bodyPr/>
          <a:lstStyle/>
          <a:p>
            <a:pPr algn="ctr" eaLnBrk="1" hangingPunct="1"/>
            <a:r>
              <a:rPr lang="en-US" altLang="en-US" dirty="0"/>
              <a:t>Bacteremia</a:t>
            </a:r>
          </a:p>
        </p:txBody>
      </p:sp>
      <p:sp>
        <p:nvSpPr>
          <p:cNvPr id="9" name="Content Placeholder 8">
            <a:extLst>
              <a:ext uri="{FF2B5EF4-FFF2-40B4-BE49-F238E27FC236}">
                <a16:creationId xmlns:a16="http://schemas.microsoft.com/office/drawing/2014/main" id="{24C48E1C-8FA6-4260-877B-2D31AF1B6B1F}"/>
              </a:ext>
            </a:extLst>
          </p:cNvPr>
          <p:cNvSpPr>
            <a:spLocks noGrp="1"/>
          </p:cNvSpPr>
          <p:nvPr>
            <p:ph idx="1"/>
          </p:nvPr>
        </p:nvSpPr>
        <p:spPr>
          <a:xfrm>
            <a:off x="838200" y="1600200"/>
            <a:ext cx="7772400" cy="4454525"/>
          </a:xfrm>
        </p:spPr>
        <p:txBody>
          <a:bodyPr rtlCol="0">
            <a:normAutofit fontScale="85000" lnSpcReduction="20000"/>
          </a:bodyPr>
          <a:lstStyle/>
          <a:p>
            <a:pPr eaLnBrk="1" fontAlgn="auto" hangingPunct="1">
              <a:spcAft>
                <a:spcPts val="0"/>
              </a:spcAft>
              <a:buFont typeface="Wingdings" panose="05000000000000000000" pitchFamily="2" charset="2"/>
              <a:buChar char="Ø"/>
              <a:defRPr/>
            </a:pPr>
            <a:r>
              <a:rPr lang="en-US" dirty="0"/>
              <a:t>The presence of viable bacteria in the bloodstream</a:t>
            </a:r>
          </a:p>
          <a:p>
            <a:pPr eaLnBrk="1" fontAlgn="auto" hangingPunct="1">
              <a:spcAft>
                <a:spcPts val="0"/>
              </a:spcAft>
              <a:buFont typeface="Wingdings" panose="05000000000000000000" pitchFamily="2" charset="2"/>
              <a:buChar char="Ø"/>
              <a:defRPr/>
            </a:pPr>
            <a:r>
              <a:rPr lang="en-US" dirty="0"/>
              <a:t>May occur as</a:t>
            </a:r>
          </a:p>
          <a:p>
            <a:pPr lvl="1" eaLnBrk="1" fontAlgn="auto" hangingPunct="1">
              <a:spcAft>
                <a:spcPts val="0"/>
              </a:spcAft>
              <a:defRPr/>
            </a:pPr>
            <a:r>
              <a:rPr lang="en-US" dirty="0"/>
              <a:t>Transient</a:t>
            </a:r>
          </a:p>
          <a:p>
            <a:pPr lvl="1" eaLnBrk="1" fontAlgn="auto" hangingPunct="1">
              <a:spcAft>
                <a:spcPts val="0"/>
              </a:spcAft>
              <a:defRPr/>
            </a:pPr>
            <a:r>
              <a:rPr lang="en-US" dirty="0"/>
              <a:t>Self-limiting phenomenon without clinical consequences</a:t>
            </a:r>
          </a:p>
          <a:p>
            <a:pPr lvl="1" eaLnBrk="1" fontAlgn="auto" hangingPunct="1">
              <a:spcAft>
                <a:spcPts val="0"/>
              </a:spcAft>
              <a:defRPr/>
            </a:pPr>
            <a:r>
              <a:rPr lang="en-US" dirty="0"/>
              <a:t>Serious infection</a:t>
            </a:r>
          </a:p>
          <a:p>
            <a:pPr lvl="2" eaLnBrk="1" fontAlgn="auto" hangingPunct="1">
              <a:spcAft>
                <a:spcPts val="0"/>
              </a:spcAft>
              <a:defRPr/>
            </a:pPr>
            <a:r>
              <a:rPr lang="en-US" dirty="0"/>
              <a:t>Important in patients who are immunocompromised through drug or chemotherapeutic intervention or as the result of preexisting disease and subsequent immunosuppression</a:t>
            </a:r>
          </a:p>
          <a:p>
            <a:pPr eaLnBrk="1" fontAlgn="auto" hangingPunct="1">
              <a:spcAft>
                <a:spcPts val="0"/>
              </a:spcAft>
              <a:buFont typeface="Wingdings" panose="05000000000000000000" pitchFamily="2" charset="2"/>
              <a:buChar char="Ø"/>
              <a:defRPr/>
            </a:pPr>
            <a:r>
              <a:rPr lang="en-US" dirty="0"/>
              <a:t>Often associated with hospitalization, catheters into blood vessels and other procedures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4">
            <a:extLst>
              <a:ext uri="{FF2B5EF4-FFF2-40B4-BE49-F238E27FC236}">
                <a16:creationId xmlns:a16="http://schemas.microsoft.com/office/drawing/2014/main" id="{336C08B3-1B22-B104-3CB8-904E148BC716}"/>
              </a:ext>
            </a:extLst>
          </p:cNvPr>
          <p:cNvSpPr>
            <a:spLocks noGrp="1"/>
          </p:cNvSpPr>
          <p:nvPr>
            <p:ph type="title"/>
          </p:nvPr>
        </p:nvSpPr>
        <p:spPr/>
        <p:txBody>
          <a:bodyPr/>
          <a:lstStyle/>
          <a:p>
            <a:pPr eaLnBrk="1" hangingPunct="1"/>
            <a:r>
              <a:rPr lang="en-US" altLang="en-US"/>
              <a:t>Diagnositic Criteria and Coding Practices</a:t>
            </a:r>
          </a:p>
        </p:txBody>
      </p:sp>
      <p:sp>
        <p:nvSpPr>
          <p:cNvPr id="40963" name="Content Placeholder 5">
            <a:extLst>
              <a:ext uri="{FF2B5EF4-FFF2-40B4-BE49-F238E27FC236}">
                <a16:creationId xmlns:a16="http://schemas.microsoft.com/office/drawing/2014/main" id="{0872EB1D-630C-74CF-8A9B-FA36E2938B56}"/>
              </a:ext>
            </a:extLst>
          </p:cNvPr>
          <p:cNvSpPr>
            <a:spLocks noGrp="1"/>
          </p:cNvSpPr>
          <p:nvPr>
            <p:ph idx="1"/>
          </p:nvPr>
        </p:nvSpPr>
        <p:spPr>
          <a:xfrm>
            <a:off x="685800" y="1752600"/>
            <a:ext cx="7772400" cy="4876800"/>
          </a:xfrm>
        </p:spPr>
        <p:txBody>
          <a:bodyPr/>
          <a:lstStyle/>
          <a:p>
            <a:pPr eaLnBrk="1" hangingPunct="1"/>
            <a:r>
              <a:rPr lang="en-US" altLang="en-US" sz="2400" dirty="0"/>
              <a:t>Variations in the diagnostic criteria of bacteremia and how they are coded in the patient record may result in an artificial increase in the incidence of bacteremia.</a:t>
            </a:r>
          </a:p>
          <a:p>
            <a:pPr eaLnBrk="1" hangingPunct="1"/>
            <a:r>
              <a:rPr lang="en-US" altLang="en-US" sz="2400" dirty="0"/>
              <a:t>Rates of infection are difficult to compare because of</a:t>
            </a:r>
            <a:endParaRPr lang="en-US" altLang="en-US" sz="2400" strike="sngStrike" dirty="0"/>
          </a:p>
          <a:p>
            <a:pPr lvl="1" eaLnBrk="1" hangingPunct="1"/>
            <a:r>
              <a:rPr lang="en-US" altLang="en-US" sz="2400" dirty="0"/>
              <a:t>Changes in criteria and coding over time</a:t>
            </a:r>
          </a:p>
          <a:p>
            <a:pPr lvl="1" eaLnBrk="1" hangingPunct="1"/>
            <a:r>
              <a:rPr lang="en-US" altLang="en-US" sz="2400" dirty="0"/>
              <a:t>Changes in protocols from hospital to hospital and physician to physician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Etiology</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32320295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9ADE108-07AE-B5E0-14F5-83233AC22D59}"/>
              </a:ext>
            </a:extLst>
          </p:cNvPr>
          <p:cNvSpPr>
            <a:spLocks noGrp="1"/>
          </p:cNvSpPr>
          <p:nvPr>
            <p:ph type="title"/>
          </p:nvPr>
        </p:nvSpPr>
        <p:spPr>
          <a:xfrm>
            <a:off x="228600" y="352425"/>
            <a:ext cx="8686800" cy="1219200"/>
          </a:xfrm>
        </p:spPr>
        <p:txBody>
          <a:bodyPr/>
          <a:lstStyle/>
          <a:p>
            <a:pPr eaLnBrk="1" hangingPunct="1"/>
            <a:r>
              <a:rPr lang="en-US" altLang="en-US" sz="3600"/>
              <a:t>Most Common Organisms Associated with Nosocomial Bacteremias</a:t>
            </a:r>
            <a:endParaRPr lang="en-US" altLang="en-US"/>
          </a:p>
        </p:txBody>
      </p:sp>
      <p:pic>
        <p:nvPicPr>
          <p:cNvPr id="44037" name="Picture 4">
            <a:extLst>
              <a:ext uri="{FF2B5EF4-FFF2-40B4-BE49-F238E27FC236}">
                <a16:creationId xmlns:a16="http://schemas.microsoft.com/office/drawing/2014/main" id="{B7274F1E-F482-614B-51A7-2C610617F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1751013"/>
            <a:ext cx="5578475"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3E21804-61FD-7F37-A917-3D34E23685FC}"/>
              </a:ext>
            </a:extLst>
          </p:cNvPr>
          <p:cNvSpPr>
            <a:spLocks noGrp="1"/>
          </p:cNvSpPr>
          <p:nvPr>
            <p:ph type="title"/>
          </p:nvPr>
        </p:nvSpPr>
        <p:spPr/>
        <p:txBody>
          <a:bodyPr/>
          <a:lstStyle/>
          <a:p>
            <a:pPr eaLnBrk="1" hangingPunct="1"/>
            <a:r>
              <a:rPr lang="en-US" altLang="en-US"/>
              <a:t>Microbiology of Bacteremia</a:t>
            </a:r>
          </a:p>
        </p:txBody>
      </p:sp>
      <p:sp>
        <p:nvSpPr>
          <p:cNvPr id="45059" name="Rectangle 3">
            <a:extLst>
              <a:ext uri="{FF2B5EF4-FFF2-40B4-BE49-F238E27FC236}">
                <a16:creationId xmlns:a16="http://schemas.microsoft.com/office/drawing/2014/main" id="{09F3520D-4AD9-28E7-781D-8914046D9B85}"/>
              </a:ext>
            </a:extLst>
          </p:cNvPr>
          <p:cNvSpPr>
            <a:spLocks noGrp="1"/>
          </p:cNvSpPr>
          <p:nvPr>
            <p:ph idx="1"/>
          </p:nvPr>
        </p:nvSpPr>
        <p:spPr/>
        <p:txBody>
          <a:bodyPr/>
          <a:lstStyle/>
          <a:p>
            <a:pPr eaLnBrk="1" hangingPunct="1"/>
            <a:r>
              <a:rPr lang="en-US" altLang="en-US" dirty="0"/>
              <a:t>Marked by increasing incidence of polymicrobial bacteremia due to multidrug-resistant bacteria</a:t>
            </a:r>
          </a:p>
          <a:p>
            <a:pPr eaLnBrk="1" hangingPunct="1"/>
            <a:r>
              <a:rPr lang="en-US" altLang="en-US" dirty="0"/>
              <a:t>These shifts are thought to be caused by increasing use (and misuse) of broad-spectrum antimicrobials. </a:t>
            </a:r>
          </a:p>
          <a:p>
            <a:pPr lvl="1" eaLnBrk="1" hangingPunct="1"/>
            <a:endParaRPr lang="en-US" alt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C34A4FA-46A4-7A72-7161-9E73827357E5}"/>
              </a:ext>
            </a:extLst>
          </p:cNvPr>
          <p:cNvSpPr>
            <a:spLocks noGrp="1" noChangeArrowheads="1"/>
          </p:cNvSpPr>
          <p:nvPr>
            <p:ph type="title"/>
          </p:nvPr>
        </p:nvSpPr>
        <p:spPr/>
        <p:txBody>
          <a:bodyPr rtlCol="0">
            <a:normAutofit/>
          </a:bodyPr>
          <a:lstStyle/>
          <a:p>
            <a:pPr eaLnBrk="1" fontAlgn="auto" hangingPunct="1">
              <a:spcAft>
                <a:spcPts val="0"/>
              </a:spcAft>
              <a:defRPr/>
            </a:pPr>
            <a:r>
              <a:rPr lang="en-US" altLang="en-US" dirty="0"/>
              <a:t>Shifting Susceptibility Patterns of Causative Agents</a:t>
            </a:r>
          </a:p>
        </p:txBody>
      </p:sp>
      <p:sp>
        <p:nvSpPr>
          <p:cNvPr id="46083" name="Rectangle 3">
            <a:extLst>
              <a:ext uri="{FF2B5EF4-FFF2-40B4-BE49-F238E27FC236}">
                <a16:creationId xmlns:a16="http://schemas.microsoft.com/office/drawing/2014/main" id="{6A7BA904-FD5D-99CC-99BB-710A1D301465}"/>
              </a:ext>
            </a:extLst>
          </p:cNvPr>
          <p:cNvSpPr>
            <a:spLocks noGrp="1"/>
          </p:cNvSpPr>
          <p:nvPr>
            <p:ph idx="1"/>
          </p:nvPr>
        </p:nvSpPr>
        <p:spPr/>
        <p:txBody>
          <a:bodyPr/>
          <a:lstStyle/>
          <a:p>
            <a:pPr eaLnBrk="1" hangingPunct="1"/>
            <a:r>
              <a:rPr lang="en-US" altLang="en-US" dirty="0"/>
              <a:t>Antimicrobial resistance</a:t>
            </a:r>
          </a:p>
          <a:p>
            <a:pPr lvl="1" eaLnBrk="1" hangingPunct="1"/>
            <a:r>
              <a:rPr lang="en-US" altLang="en-US" dirty="0"/>
              <a:t>Bacteremia</a:t>
            </a:r>
          </a:p>
          <a:p>
            <a:pPr lvl="2" eaLnBrk="1" hangingPunct="1"/>
            <a:r>
              <a:rPr lang="en-US" altLang="en-US" dirty="0"/>
              <a:t>Methicillin-resistant </a:t>
            </a:r>
            <a:r>
              <a:rPr lang="en-US" altLang="en-US" i="1" dirty="0"/>
              <a:t>S. aureus </a:t>
            </a:r>
            <a:r>
              <a:rPr lang="en-US" altLang="en-US" dirty="0"/>
              <a:t>(MRSA)</a:t>
            </a:r>
          </a:p>
          <a:p>
            <a:pPr lvl="2" eaLnBrk="1" hangingPunct="1"/>
            <a:r>
              <a:rPr lang="en-US" altLang="en-US" dirty="0"/>
              <a:t>Vancomycin-resistant </a:t>
            </a:r>
            <a:r>
              <a:rPr lang="en-US" altLang="en-US" i="1" dirty="0"/>
              <a:t>Enterococcus</a:t>
            </a:r>
            <a:r>
              <a:rPr lang="en-US" altLang="en-US" dirty="0"/>
              <a:t> (VRE</a:t>
            </a:r>
            <a:r>
              <a:rPr lang="en-US" altLang="en-US" dirty="0" smtClean="0"/>
              <a:t>)</a:t>
            </a:r>
          </a:p>
          <a:p>
            <a:pPr lvl="2" eaLnBrk="1" hangingPunct="1"/>
            <a:r>
              <a:rPr lang="en-US" altLang="en-US" dirty="0" smtClean="0"/>
              <a:t>(Hetero-)Vancomycin-resistant </a:t>
            </a:r>
            <a:r>
              <a:rPr lang="en-US" altLang="en-US" i="1" dirty="0" smtClean="0"/>
              <a:t>S. aureus </a:t>
            </a:r>
            <a:r>
              <a:rPr lang="en-US" altLang="en-US" dirty="0" smtClean="0"/>
              <a:t>(VRSA)</a:t>
            </a:r>
            <a:endParaRPr lang="en-US" altLang="en-US" i="1" dirty="0"/>
          </a:p>
          <a:p>
            <a:pPr lvl="2" eaLnBrk="1" hangingPunct="1"/>
            <a:r>
              <a:rPr lang="en-US" altLang="en-US" dirty="0"/>
              <a:t>Extended spectrum </a:t>
            </a:r>
            <a:r>
              <a:rPr lang="el-GR" altLang="en-US" dirty="0"/>
              <a:t>β</a:t>
            </a:r>
            <a:r>
              <a:rPr lang="en-US" altLang="en-US" dirty="0"/>
              <a:t>-lactamases (ESBLs)</a:t>
            </a:r>
          </a:p>
          <a:p>
            <a:pPr lvl="2" eaLnBrk="1" hangingPunct="1"/>
            <a:r>
              <a:rPr lang="en-US" altLang="en-US" dirty="0"/>
              <a:t>Carbapenem-resistant Enterobacterales (CRE)</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Pathogenesis</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4702979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5">
            <a:extLst>
              <a:ext uri="{FF2B5EF4-FFF2-40B4-BE49-F238E27FC236}">
                <a16:creationId xmlns:a16="http://schemas.microsoft.com/office/drawing/2014/main" id="{80C51F03-7C5A-F69E-B8FC-1265E65790BE}"/>
              </a:ext>
            </a:extLst>
          </p:cNvPr>
          <p:cNvSpPr>
            <a:spLocks noGrp="1"/>
          </p:cNvSpPr>
          <p:nvPr>
            <p:ph type="title"/>
          </p:nvPr>
        </p:nvSpPr>
        <p:spPr>
          <a:xfrm>
            <a:off x="609600" y="10297"/>
            <a:ext cx="7772400" cy="1905000"/>
          </a:xfrm>
        </p:spPr>
        <p:txBody>
          <a:bodyPr/>
          <a:lstStyle/>
          <a:p>
            <a:r>
              <a:rPr lang="en-US" altLang="en-US"/>
              <a:t>Pathogenesis</a:t>
            </a:r>
          </a:p>
        </p:txBody>
      </p:sp>
      <p:sp>
        <p:nvSpPr>
          <p:cNvPr id="48131" name="Content Placeholder 6">
            <a:extLst>
              <a:ext uri="{FF2B5EF4-FFF2-40B4-BE49-F238E27FC236}">
                <a16:creationId xmlns:a16="http://schemas.microsoft.com/office/drawing/2014/main" id="{2A581961-84FF-0CDA-059B-541562653380}"/>
              </a:ext>
            </a:extLst>
          </p:cNvPr>
          <p:cNvSpPr>
            <a:spLocks noGrp="1"/>
          </p:cNvSpPr>
          <p:nvPr>
            <p:ph idx="1"/>
          </p:nvPr>
        </p:nvSpPr>
        <p:spPr>
          <a:xfrm>
            <a:off x="533400" y="1676400"/>
            <a:ext cx="7772400" cy="4876800"/>
          </a:xfrm>
        </p:spPr>
        <p:txBody>
          <a:bodyPr/>
          <a:lstStyle/>
          <a:p>
            <a:r>
              <a:rPr lang="en-US" altLang="en-US" sz="2800" dirty="0"/>
              <a:t>The pathogenesis of bacteremia depends in part on the</a:t>
            </a:r>
            <a:endParaRPr lang="en-US" altLang="en-US" sz="2800" strike="sngStrike" dirty="0"/>
          </a:p>
          <a:p>
            <a:pPr lvl="1"/>
            <a:r>
              <a:rPr lang="en-US" altLang="en-US" dirty="0"/>
              <a:t>Infecting pathogen</a:t>
            </a:r>
          </a:p>
          <a:p>
            <a:pPr lvl="1"/>
            <a:r>
              <a:rPr lang="en-US" altLang="en-US" dirty="0"/>
              <a:t>Portal of entry</a:t>
            </a:r>
          </a:p>
          <a:p>
            <a:pPr lvl="1"/>
            <a:r>
              <a:rPr lang="en-US" altLang="en-US" dirty="0"/>
              <a:t>Immune status of the patient</a:t>
            </a:r>
          </a:p>
          <a:p>
            <a:r>
              <a:rPr lang="en-US" altLang="en-US" sz="2800" dirty="0"/>
              <a:t>Bacteremia often occurs because of disruption of normal skin or mucosal barriers, leading to bacterial invasion of the bloodstream.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83E31BC-41CB-22D2-9576-5D87842E3C2D}"/>
              </a:ext>
            </a:extLst>
          </p:cNvPr>
          <p:cNvSpPr>
            <a:spLocks noGrp="1"/>
          </p:cNvSpPr>
          <p:nvPr>
            <p:ph type="title"/>
          </p:nvPr>
        </p:nvSpPr>
        <p:spPr>
          <a:xfrm>
            <a:off x="685800" y="76200"/>
            <a:ext cx="7772400" cy="1905000"/>
          </a:xfrm>
        </p:spPr>
        <p:txBody>
          <a:bodyPr/>
          <a:lstStyle/>
          <a:p>
            <a:r>
              <a:rPr lang="en-US" altLang="en-US" dirty="0"/>
              <a:t>Pathogenesis (Cont.)</a:t>
            </a:r>
          </a:p>
        </p:txBody>
      </p:sp>
      <p:sp>
        <p:nvSpPr>
          <p:cNvPr id="49155" name="Content Placeholder 2">
            <a:extLst>
              <a:ext uri="{FF2B5EF4-FFF2-40B4-BE49-F238E27FC236}">
                <a16:creationId xmlns:a16="http://schemas.microsoft.com/office/drawing/2014/main" id="{A5DAC4D1-FD48-EBB1-3D42-73D62A7E22E5}"/>
              </a:ext>
            </a:extLst>
          </p:cNvPr>
          <p:cNvSpPr>
            <a:spLocks noGrp="1"/>
          </p:cNvSpPr>
          <p:nvPr>
            <p:ph idx="1"/>
          </p:nvPr>
        </p:nvSpPr>
        <p:spPr>
          <a:xfrm>
            <a:off x="685800" y="1600200"/>
            <a:ext cx="7772400" cy="4876800"/>
          </a:xfrm>
        </p:spPr>
        <p:txBody>
          <a:bodyPr/>
          <a:lstStyle/>
          <a:p>
            <a:r>
              <a:rPr lang="en-US" altLang="en-US" sz="2800" dirty="0"/>
              <a:t>Once bacteremia occurs, the patient’s immune system attempts to control infection via</a:t>
            </a:r>
            <a:endParaRPr lang="en-US" altLang="en-US" sz="2800" strike="sngStrike" dirty="0"/>
          </a:p>
          <a:p>
            <a:pPr lvl="1"/>
            <a:r>
              <a:rPr lang="en-US" altLang="en-US" dirty="0"/>
              <a:t>Antibodies that opsonize organisms and activate complement-mediated killing by phagocytosis</a:t>
            </a:r>
          </a:p>
          <a:p>
            <a:pPr lvl="1"/>
            <a:r>
              <a:rPr lang="en-US" altLang="en-US" dirty="0"/>
              <a:t>Filtering mechanisms in the body, e.g., spleen, that may sequester organisms and facilitate their destruction by phagocytic cells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668C99E-2038-EA40-E432-E3FBF58D768F}"/>
              </a:ext>
            </a:extLst>
          </p:cNvPr>
          <p:cNvSpPr>
            <a:spLocks noGrp="1"/>
          </p:cNvSpPr>
          <p:nvPr>
            <p:ph type="title"/>
          </p:nvPr>
        </p:nvSpPr>
        <p:spPr>
          <a:xfrm>
            <a:off x="533400" y="160338"/>
            <a:ext cx="8229600" cy="1143000"/>
          </a:xfrm>
        </p:spPr>
        <p:txBody>
          <a:bodyPr/>
          <a:lstStyle/>
          <a:p>
            <a:pPr eaLnBrk="1" hangingPunct="1"/>
            <a:r>
              <a:rPr lang="en-US" altLang="en-US"/>
              <a:t>Pathogenesis (Cont.)</a:t>
            </a:r>
          </a:p>
        </p:txBody>
      </p:sp>
      <p:sp>
        <p:nvSpPr>
          <p:cNvPr id="50179" name="Rectangle 3">
            <a:extLst>
              <a:ext uri="{FF2B5EF4-FFF2-40B4-BE49-F238E27FC236}">
                <a16:creationId xmlns:a16="http://schemas.microsoft.com/office/drawing/2014/main" id="{A96B5063-A8A8-0B8E-CE0D-70EB5170181D}"/>
              </a:ext>
            </a:extLst>
          </p:cNvPr>
          <p:cNvSpPr>
            <a:spLocks noGrp="1"/>
          </p:cNvSpPr>
          <p:nvPr>
            <p:ph idx="1"/>
          </p:nvPr>
        </p:nvSpPr>
        <p:spPr>
          <a:xfrm>
            <a:off x="533400" y="1303338"/>
            <a:ext cx="7772400" cy="4876800"/>
          </a:xfrm>
        </p:spPr>
        <p:txBody>
          <a:bodyPr/>
          <a:lstStyle/>
          <a:p>
            <a:pPr eaLnBrk="1" hangingPunct="1"/>
            <a:r>
              <a:rPr lang="en-US" altLang="en-US" sz="2400" dirty="0"/>
              <a:t>Two major complications when normal immunologic defenses are unsuccessful </a:t>
            </a:r>
          </a:p>
          <a:p>
            <a:pPr lvl="1" eaLnBrk="1" hangingPunct="1"/>
            <a:r>
              <a:rPr lang="en-US" altLang="en-US" sz="2400" dirty="0"/>
              <a:t>Metastatic infection</a:t>
            </a:r>
          </a:p>
          <a:p>
            <a:pPr lvl="2" eaLnBrk="1" hangingPunct="1"/>
            <a:r>
              <a:rPr lang="en-US" altLang="en-US" dirty="0"/>
              <a:t>Seeding multiple sites leading to abscesses, endocarditis, osteomyelitis</a:t>
            </a:r>
          </a:p>
          <a:p>
            <a:pPr lvl="1" eaLnBrk="1" hangingPunct="1"/>
            <a:r>
              <a:rPr lang="en-US" altLang="en-US" sz="2400" dirty="0"/>
              <a:t>Sepsis and septic shock</a:t>
            </a:r>
          </a:p>
          <a:p>
            <a:pPr lvl="2" eaLnBrk="1" hangingPunct="1"/>
            <a:r>
              <a:rPr lang="en-US" altLang="en-US" dirty="0"/>
              <a:t>Imbalance in regulation leads to an unopposed proinflammatory state.</a:t>
            </a:r>
          </a:p>
          <a:p>
            <a:pPr lvl="2" eaLnBrk="1" hangingPunct="1"/>
            <a:r>
              <a:rPr lang="en-US" altLang="en-US" dirty="0"/>
              <a:t>Inflammatory response leading to decreased tissue perfusion, complement activation and diffuse intravascular coagulation (DIC) which can cause multiorgan dysfunction, eventually leading to septic shock and death</a:t>
            </a:r>
          </a:p>
          <a:p>
            <a:pPr lvl="2" eaLnBrk="1" hangingPunct="1"/>
            <a:endParaRPr lang="en-US" alt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Clinical Aspects &amp; Presentation of Bacteremia</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8221088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General Concepts Related to Bacteremic Infections</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39930617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9601CA8-16A3-51A6-6689-A9A9DC55D23C}"/>
              </a:ext>
            </a:extLst>
          </p:cNvPr>
          <p:cNvSpPr>
            <a:spLocks noGrp="1"/>
          </p:cNvSpPr>
          <p:nvPr>
            <p:ph type="title"/>
          </p:nvPr>
        </p:nvSpPr>
        <p:spPr/>
        <p:txBody>
          <a:bodyPr/>
          <a:lstStyle/>
          <a:p>
            <a:pPr eaLnBrk="1" hangingPunct="1"/>
            <a:r>
              <a:rPr lang="en-US" altLang="en-US"/>
              <a:t>Associated Syndromes</a:t>
            </a:r>
          </a:p>
        </p:txBody>
      </p:sp>
      <p:sp>
        <p:nvSpPr>
          <p:cNvPr id="52227" name="Rectangle 3">
            <a:extLst>
              <a:ext uri="{FF2B5EF4-FFF2-40B4-BE49-F238E27FC236}">
                <a16:creationId xmlns:a16="http://schemas.microsoft.com/office/drawing/2014/main" id="{C5FE43E5-F58F-0932-B751-C34513BFAE80}"/>
              </a:ext>
            </a:extLst>
          </p:cNvPr>
          <p:cNvSpPr>
            <a:spLocks noGrp="1"/>
          </p:cNvSpPr>
          <p:nvPr>
            <p:ph idx="1"/>
          </p:nvPr>
        </p:nvSpPr>
        <p:spPr>
          <a:xfrm>
            <a:off x="685800" y="1508125"/>
            <a:ext cx="7772400" cy="4892675"/>
          </a:xfrm>
        </p:spPr>
        <p:txBody>
          <a:bodyPr/>
          <a:lstStyle/>
          <a:p>
            <a:pPr eaLnBrk="1" hangingPunct="1"/>
            <a:r>
              <a:rPr lang="en-US" altLang="en-US" dirty="0"/>
              <a:t>Catheter-related bloodstream infections</a:t>
            </a:r>
          </a:p>
          <a:p>
            <a:pPr lvl="1" eaLnBrk="1" hangingPunct="1"/>
            <a:r>
              <a:rPr lang="en-US" altLang="en-US" dirty="0"/>
              <a:t>When catheters remain in place over extended periods of time</a:t>
            </a:r>
          </a:p>
          <a:p>
            <a:pPr lvl="2" eaLnBrk="1" hangingPunct="1"/>
            <a:r>
              <a:rPr lang="en-US" altLang="en-US" dirty="0"/>
              <a:t>Increase infections and biofilms</a:t>
            </a:r>
          </a:p>
          <a:p>
            <a:pPr lvl="3" eaLnBrk="1" hangingPunct="1"/>
            <a:r>
              <a:rPr lang="en-US" altLang="en-US" dirty="0"/>
              <a:t>E.g., </a:t>
            </a:r>
            <a:r>
              <a:rPr lang="en-US" altLang="en-US" dirty="0" err="1"/>
              <a:t>CoNS</a:t>
            </a:r>
            <a:r>
              <a:rPr lang="en-US" altLang="en-US" dirty="0"/>
              <a:t>, </a:t>
            </a:r>
            <a:r>
              <a:rPr lang="en-US" altLang="en-US" i="1" dirty="0"/>
              <a:t>S. aureus, Enterococcus</a:t>
            </a:r>
          </a:p>
          <a:p>
            <a:pPr eaLnBrk="1" hangingPunct="1"/>
            <a:r>
              <a:rPr lang="en-US" altLang="en-US" dirty="0"/>
              <a:t>Urinary tract infections (UTIs)</a:t>
            </a:r>
          </a:p>
          <a:p>
            <a:pPr lvl="1" eaLnBrk="1" hangingPunct="1"/>
            <a:r>
              <a:rPr lang="en-US" altLang="en-US" dirty="0"/>
              <a:t>Most common in the elderly</a:t>
            </a:r>
            <a:r>
              <a:rPr lang="en-IN" altLang="en-US" dirty="0"/>
              <a:t>–</a:t>
            </a:r>
            <a:r>
              <a:rPr lang="en-US" altLang="en-US" dirty="0"/>
              <a:t>most common cause</a:t>
            </a:r>
            <a:r>
              <a:rPr lang="en-IN" altLang="en-US" dirty="0"/>
              <a:t> </a:t>
            </a:r>
            <a:r>
              <a:rPr lang="en-US" altLang="en-US" i="1" dirty="0"/>
              <a:t>E. coli </a:t>
            </a:r>
            <a:endParaRPr lang="en-US" alt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880C224-00C3-130B-018D-9797175055B0}"/>
              </a:ext>
            </a:extLst>
          </p:cNvPr>
          <p:cNvSpPr>
            <a:spLocks noGrp="1"/>
          </p:cNvSpPr>
          <p:nvPr>
            <p:ph type="title"/>
          </p:nvPr>
        </p:nvSpPr>
        <p:spPr>
          <a:xfrm>
            <a:off x="762000" y="76200"/>
            <a:ext cx="7772400" cy="1905000"/>
          </a:xfrm>
        </p:spPr>
        <p:txBody>
          <a:bodyPr/>
          <a:lstStyle/>
          <a:p>
            <a:pPr eaLnBrk="1" hangingPunct="1"/>
            <a:r>
              <a:rPr lang="en-US" altLang="en-US" dirty="0"/>
              <a:t>Associated Syndromes (Cont.)</a:t>
            </a:r>
          </a:p>
        </p:txBody>
      </p:sp>
      <p:sp>
        <p:nvSpPr>
          <p:cNvPr id="53251" name="Rectangle 3">
            <a:extLst>
              <a:ext uri="{FF2B5EF4-FFF2-40B4-BE49-F238E27FC236}">
                <a16:creationId xmlns:a16="http://schemas.microsoft.com/office/drawing/2014/main" id="{0D625BBE-F577-BBFE-ED1C-64CF099AF541}"/>
              </a:ext>
            </a:extLst>
          </p:cNvPr>
          <p:cNvSpPr>
            <a:spLocks noGrp="1"/>
          </p:cNvSpPr>
          <p:nvPr>
            <p:ph idx="1"/>
          </p:nvPr>
        </p:nvSpPr>
        <p:spPr>
          <a:xfrm>
            <a:off x="685800" y="1752600"/>
            <a:ext cx="7772400" cy="4114800"/>
          </a:xfrm>
        </p:spPr>
        <p:txBody>
          <a:bodyPr/>
          <a:lstStyle/>
          <a:p>
            <a:pPr eaLnBrk="1" hangingPunct="1"/>
            <a:r>
              <a:rPr lang="en-US" altLang="en-US" dirty="0"/>
              <a:t>Pneumonias</a:t>
            </a:r>
          </a:p>
          <a:p>
            <a:pPr lvl="1" eaLnBrk="1" hangingPunct="1"/>
            <a:r>
              <a:rPr lang="en-US" altLang="en-US" i="1" dirty="0"/>
              <a:t>S. pneumoniae, S. aureus, P. aeruginosa, </a:t>
            </a:r>
            <a:r>
              <a:rPr lang="en-US" altLang="en-US" dirty="0"/>
              <a:t>and </a:t>
            </a:r>
            <a:r>
              <a:rPr lang="en-US" altLang="en-US" i="1" dirty="0"/>
              <a:t>Klebsiella</a:t>
            </a:r>
            <a:r>
              <a:rPr lang="en-US" altLang="en-US" dirty="0"/>
              <a:t>/</a:t>
            </a:r>
            <a:r>
              <a:rPr lang="en-US" altLang="en-US" i="1" dirty="0"/>
              <a:t>Enterobacter </a:t>
            </a:r>
            <a:r>
              <a:rPr lang="en-US" altLang="en-US" dirty="0"/>
              <a:t>spp.</a:t>
            </a:r>
            <a:endParaRPr lang="en-US" altLang="en-US" i="1" dirty="0"/>
          </a:p>
          <a:p>
            <a:pPr eaLnBrk="1" hangingPunct="1"/>
            <a:r>
              <a:rPr lang="en-US" altLang="en-US" dirty="0" smtClean="0"/>
              <a:t>Intra-abdominal </a:t>
            </a:r>
            <a:r>
              <a:rPr lang="en-US" altLang="en-US" dirty="0"/>
              <a:t>infections</a:t>
            </a:r>
          </a:p>
          <a:p>
            <a:pPr lvl="1" eaLnBrk="1" hangingPunct="1"/>
            <a:r>
              <a:rPr lang="en-US" altLang="en-US" dirty="0"/>
              <a:t>Primary peritonitis</a:t>
            </a:r>
          </a:p>
          <a:p>
            <a:pPr lvl="2" eaLnBrk="1" hangingPunct="1"/>
            <a:r>
              <a:rPr lang="en-US" altLang="en-US" dirty="0"/>
              <a:t>Enterococci, </a:t>
            </a:r>
            <a:r>
              <a:rPr lang="en-US" altLang="en-US" i="1" dirty="0"/>
              <a:t>E. coli, K. pneumoniae </a:t>
            </a:r>
          </a:p>
          <a:p>
            <a:pPr lvl="1" eaLnBrk="1" hangingPunct="1"/>
            <a:r>
              <a:rPr lang="en-US" altLang="en-US" dirty="0"/>
              <a:t>Secondary peritonitis</a:t>
            </a:r>
          </a:p>
          <a:p>
            <a:pPr lvl="2" eaLnBrk="1" hangingPunct="1"/>
            <a:r>
              <a:rPr lang="en-US" altLang="en-US" i="1" dirty="0"/>
              <a:t>E. coli</a:t>
            </a:r>
            <a:r>
              <a:rPr lang="en-US" altLang="en-US" dirty="0"/>
              <a:t>, anaerobes, enterococci</a:t>
            </a:r>
          </a:p>
          <a:p>
            <a:pPr lvl="2" eaLnBrk="1" hangingPunct="1"/>
            <a:r>
              <a:rPr lang="en-US" altLang="en-US" i="1" dirty="0"/>
              <a:t>S. aureus </a:t>
            </a:r>
            <a:r>
              <a:rPr lang="en-US" altLang="en-US" dirty="0"/>
              <a:t>under appropriate conditions</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3678CB5-A56F-1994-010F-8526E07F5A9C}"/>
              </a:ext>
            </a:extLst>
          </p:cNvPr>
          <p:cNvSpPr>
            <a:spLocks noGrp="1"/>
          </p:cNvSpPr>
          <p:nvPr>
            <p:ph type="title"/>
          </p:nvPr>
        </p:nvSpPr>
        <p:spPr/>
        <p:txBody>
          <a:bodyPr/>
          <a:lstStyle/>
          <a:p>
            <a:pPr eaLnBrk="1" hangingPunct="1"/>
            <a:r>
              <a:rPr lang="en-US" altLang="en-US" dirty="0"/>
              <a:t>Associated Syndromes (Cont.)</a:t>
            </a:r>
          </a:p>
        </p:txBody>
      </p:sp>
      <p:sp>
        <p:nvSpPr>
          <p:cNvPr id="54275" name="Rectangle 3">
            <a:extLst>
              <a:ext uri="{FF2B5EF4-FFF2-40B4-BE49-F238E27FC236}">
                <a16:creationId xmlns:a16="http://schemas.microsoft.com/office/drawing/2014/main" id="{F73DEEB2-B87A-710F-3EBB-2B9A03B7A38D}"/>
              </a:ext>
            </a:extLst>
          </p:cNvPr>
          <p:cNvSpPr>
            <a:spLocks noGrp="1"/>
          </p:cNvSpPr>
          <p:nvPr>
            <p:ph idx="1"/>
          </p:nvPr>
        </p:nvSpPr>
        <p:spPr>
          <a:xfrm>
            <a:off x="762000" y="1524000"/>
            <a:ext cx="7772400" cy="4454525"/>
          </a:xfrm>
        </p:spPr>
        <p:txBody>
          <a:bodyPr/>
          <a:lstStyle/>
          <a:p>
            <a:pPr eaLnBrk="1" hangingPunct="1"/>
            <a:r>
              <a:rPr lang="en-US" altLang="en-US" dirty="0"/>
              <a:t>Skin infections</a:t>
            </a:r>
          </a:p>
          <a:p>
            <a:pPr lvl="1" eaLnBrk="1" hangingPunct="1"/>
            <a:r>
              <a:rPr lang="en-US" altLang="en-US" dirty="0"/>
              <a:t>Bedridden patients and diabetics with peripheral vascular disease</a:t>
            </a:r>
          </a:p>
          <a:p>
            <a:pPr lvl="2" eaLnBrk="1" hangingPunct="1"/>
            <a:r>
              <a:rPr lang="en-US" altLang="en-US" i="1" dirty="0"/>
              <a:t>S. aureus, S. pyogenes, S. agalactiae</a:t>
            </a:r>
          </a:p>
          <a:p>
            <a:pPr lvl="1" eaLnBrk="1" hangingPunct="1"/>
            <a:r>
              <a:rPr lang="en-US" altLang="en-US" dirty="0"/>
              <a:t>Infected skin ulcers may result in polymicrobial bacteremia</a:t>
            </a:r>
          </a:p>
          <a:p>
            <a:pPr lvl="2" eaLnBrk="1" hangingPunct="1"/>
            <a:r>
              <a:rPr lang="en-US" altLang="en-US" i="1" dirty="0"/>
              <a:t>P. mirabilis, E. coli, S. aureus, B. fragilis, Pseudomonas </a:t>
            </a:r>
            <a:r>
              <a:rPr lang="en-US" altLang="en-US" dirty="0"/>
              <a:t>spp., </a:t>
            </a:r>
            <a:r>
              <a:rPr lang="en-US" altLang="en-US" i="1" dirty="0"/>
              <a:t>Clostridium</a:t>
            </a:r>
            <a:r>
              <a:rPr lang="en-US" altLang="en-US" dirty="0"/>
              <a:t> spp., anaerobic gram-positive cocci</a:t>
            </a:r>
          </a:p>
          <a:p>
            <a:pPr lvl="1" eaLnBrk="1" hangingPunct="1"/>
            <a:r>
              <a:rPr lang="en-US" altLang="en-US" dirty="0"/>
              <a:t>Patients with severe burns</a:t>
            </a:r>
          </a:p>
          <a:p>
            <a:pPr lvl="2" eaLnBrk="1" hangingPunct="1"/>
            <a:r>
              <a:rPr lang="en-US" altLang="en-US" i="1" dirty="0"/>
              <a:t>P. aeruginosa, K. pneumoniae</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7F21DFD-006C-0F99-7360-9F6605FF7D68}"/>
              </a:ext>
            </a:extLst>
          </p:cNvPr>
          <p:cNvSpPr>
            <a:spLocks noGrp="1"/>
          </p:cNvSpPr>
          <p:nvPr>
            <p:ph type="title"/>
          </p:nvPr>
        </p:nvSpPr>
        <p:spPr/>
        <p:txBody>
          <a:bodyPr/>
          <a:lstStyle/>
          <a:p>
            <a:pPr eaLnBrk="1" hangingPunct="1"/>
            <a:r>
              <a:rPr lang="en-US" altLang="en-US" dirty="0"/>
              <a:t>Associated Syndromes (Cont.)</a:t>
            </a:r>
          </a:p>
        </p:txBody>
      </p:sp>
      <p:sp>
        <p:nvSpPr>
          <p:cNvPr id="55299" name="Rectangle 3">
            <a:extLst>
              <a:ext uri="{FF2B5EF4-FFF2-40B4-BE49-F238E27FC236}">
                <a16:creationId xmlns:a16="http://schemas.microsoft.com/office/drawing/2014/main" id="{CF05A31F-F4D4-1E90-BF7E-E6EE0BF04183}"/>
              </a:ext>
            </a:extLst>
          </p:cNvPr>
          <p:cNvSpPr>
            <a:spLocks noGrp="1"/>
          </p:cNvSpPr>
          <p:nvPr>
            <p:ph idx="1"/>
          </p:nvPr>
        </p:nvSpPr>
        <p:spPr>
          <a:xfrm>
            <a:off x="685800" y="1444625"/>
            <a:ext cx="7772400" cy="4454525"/>
          </a:xfrm>
        </p:spPr>
        <p:txBody>
          <a:bodyPr/>
          <a:lstStyle/>
          <a:p>
            <a:pPr eaLnBrk="1" hangingPunct="1"/>
            <a:r>
              <a:rPr lang="en-US" altLang="en-US" dirty="0"/>
              <a:t>Infective endocarditis</a:t>
            </a:r>
          </a:p>
          <a:p>
            <a:pPr lvl="1" eaLnBrk="1" hangingPunct="1"/>
            <a:r>
              <a:rPr lang="en-US" altLang="en-US" dirty="0"/>
              <a:t>Transient bacteremia colonizing heart valves</a:t>
            </a:r>
          </a:p>
          <a:p>
            <a:pPr lvl="1" eaLnBrk="1" hangingPunct="1"/>
            <a:r>
              <a:rPr lang="en-US" altLang="en-US" dirty="0"/>
              <a:t>Acute, sudden-onset endocarditis</a:t>
            </a:r>
          </a:p>
          <a:p>
            <a:pPr lvl="2" eaLnBrk="1" hangingPunct="1"/>
            <a:r>
              <a:rPr lang="en-US" altLang="en-US" dirty="0"/>
              <a:t>Virulent bacteria</a:t>
            </a:r>
            <a:r>
              <a:rPr lang="en-US" altLang="en-US" i="1" dirty="0"/>
              <a:t>:  S. aureus</a:t>
            </a:r>
            <a:r>
              <a:rPr lang="en-US" altLang="en-US" dirty="0"/>
              <a:t>, enterococci, </a:t>
            </a:r>
            <a:r>
              <a:rPr lang="en-US" altLang="en-US" i="1" dirty="0"/>
              <a:t>S. pneumoniae</a:t>
            </a:r>
          </a:p>
          <a:p>
            <a:pPr lvl="1" eaLnBrk="1" hangingPunct="1"/>
            <a:r>
              <a:rPr lang="en-US" altLang="en-US" dirty="0"/>
              <a:t>Slowly progressing subacute endocarditis</a:t>
            </a:r>
          </a:p>
          <a:p>
            <a:pPr lvl="2" eaLnBrk="1" hangingPunct="1"/>
            <a:r>
              <a:rPr lang="en-US" altLang="en-US" dirty="0"/>
              <a:t>Less virulent bacteria: viridans streptococci, nutritionally variant streptococci (</a:t>
            </a:r>
            <a:r>
              <a:rPr lang="en-US" altLang="en-US" i="1" dirty="0" err="1"/>
              <a:t>Abiotrophia</a:t>
            </a:r>
            <a:r>
              <a:rPr lang="en-US" altLang="en-US" i="1" dirty="0"/>
              <a:t> </a:t>
            </a:r>
            <a:r>
              <a:rPr lang="en-US" altLang="en-US" dirty="0"/>
              <a:t>and</a:t>
            </a:r>
            <a:r>
              <a:rPr lang="en-US" altLang="en-US" i="1" dirty="0"/>
              <a:t> </a:t>
            </a:r>
            <a:r>
              <a:rPr lang="en-US" altLang="en-US" i="1" dirty="0" err="1"/>
              <a:t>Granulicatella</a:t>
            </a:r>
            <a:r>
              <a:rPr lang="en-US" altLang="en-US" dirty="0"/>
              <a:t>), and </a:t>
            </a:r>
            <a:r>
              <a:rPr lang="en-US" altLang="en-US" dirty="0" err="1"/>
              <a:t>CoNS</a:t>
            </a:r>
            <a:r>
              <a:rPr lang="en-US" altLang="en-US" dirty="0"/>
              <a:t> </a:t>
            </a:r>
          </a:p>
          <a:p>
            <a:pPr eaLnBrk="1" hangingPunct="1"/>
            <a:endParaRPr lang="en-US" altLang="en-US" i="1"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D07E60D-330B-15BF-5A2D-47EB887DFB4E}"/>
              </a:ext>
            </a:extLst>
          </p:cNvPr>
          <p:cNvSpPr>
            <a:spLocks noGrp="1"/>
          </p:cNvSpPr>
          <p:nvPr>
            <p:ph type="title"/>
          </p:nvPr>
        </p:nvSpPr>
        <p:spPr>
          <a:xfrm>
            <a:off x="609600" y="0"/>
            <a:ext cx="7772400" cy="1905000"/>
          </a:xfrm>
        </p:spPr>
        <p:txBody>
          <a:bodyPr/>
          <a:lstStyle/>
          <a:p>
            <a:pPr eaLnBrk="1" hangingPunct="1"/>
            <a:r>
              <a:rPr lang="en-US" altLang="en-US" dirty="0"/>
              <a:t>Associated Syndromes (Cont.)</a:t>
            </a:r>
          </a:p>
        </p:txBody>
      </p:sp>
      <p:sp>
        <p:nvSpPr>
          <p:cNvPr id="56323" name="Rectangle 3">
            <a:extLst>
              <a:ext uri="{FF2B5EF4-FFF2-40B4-BE49-F238E27FC236}">
                <a16:creationId xmlns:a16="http://schemas.microsoft.com/office/drawing/2014/main" id="{1758B282-7D1F-8154-C5E1-7A5F4A3B4A4E}"/>
              </a:ext>
            </a:extLst>
          </p:cNvPr>
          <p:cNvSpPr>
            <a:spLocks noGrp="1"/>
          </p:cNvSpPr>
          <p:nvPr>
            <p:ph idx="1"/>
          </p:nvPr>
        </p:nvSpPr>
        <p:spPr>
          <a:xfrm>
            <a:off x="685800" y="1444625"/>
            <a:ext cx="7772400" cy="4454525"/>
          </a:xfrm>
        </p:spPr>
        <p:txBody>
          <a:bodyPr/>
          <a:lstStyle/>
          <a:p>
            <a:pPr eaLnBrk="1" hangingPunct="1"/>
            <a:r>
              <a:rPr lang="en-US" altLang="en-US" sz="2400" dirty="0"/>
              <a:t>Musculoskeletal infections</a:t>
            </a:r>
          </a:p>
          <a:p>
            <a:pPr lvl="1" eaLnBrk="1" hangingPunct="1"/>
            <a:r>
              <a:rPr lang="en-US" altLang="en-US" sz="2400" dirty="0"/>
              <a:t>Organisms seed loop capillaries in bone where they begin to multiply causing destruction of bone giving rise to intermittent bacteremia.</a:t>
            </a:r>
          </a:p>
          <a:p>
            <a:pPr lvl="1" eaLnBrk="1" hangingPunct="1"/>
            <a:r>
              <a:rPr lang="en-US" altLang="en-US" sz="2400" dirty="0"/>
              <a:t>Prosthetic joints, especially the hip</a:t>
            </a:r>
          </a:p>
          <a:p>
            <a:pPr lvl="2" eaLnBrk="1" hangingPunct="1"/>
            <a:r>
              <a:rPr lang="en-US" altLang="en-US" dirty="0"/>
              <a:t>S. aureus, </a:t>
            </a:r>
            <a:r>
              <a:rPr lang="en-US" altLang="en-US" dirty="0" err="1"/>
              <a:t>CoNS</a:t>
            </a:r>
            <a:r>
              <a:rPr lang="en-US" altLang="en-US" dirty="0"/>
              <a:t>, group A </a:t>
            </a:r>
            <a:r>
              <a:rPr lang="en-US" altLang="en-US" dirty="0">
                <a:cs typeface="Calibri" panose="020F0502020204030204" pitchFamily="34" charset="0"/>
              </a:rPr>
              <a:t>β-hemolytic streptococci</a:t>
            </a:r>
            <a:endParaRPr lang="en-US" altLang="en-US" dirty="0"/>
          </a:p>
          <a:p>
            <a:pPr lvl="1" eaLnBrk="1" hangingPunct="1"/>
            <a:r>
              <a:rPr lang="en-US" altLang="en-US" sz="2400" dirty="0"/>
              <a:t>Acute septic arthritis </a:t>
            </a:r>
          </a:p>
          <a:p>
            <a:pPr lvl="2" eaLnBrk="1" hangingPunct="1"/>
            <a:r>
              <a:rPr lang="en-US" altLang="en-US" i="1" dirty="0"/>
              <a:t>S. aureus</a:t>
            </a:r>
          </a:p>
          <a:p>
            <a:pPr lvl="2" eaLnBrk="1" hangingPunct="1"/>
            <a:r>
              <a:rPr lang="en-US" altLang="en-US" i="1" dirty="0"/>
              <a:t>N. gonorrhoeae</a:t>
            </a:r>
          </a:p>
          <a:p>
            <a:pPr lvl="2" eaLnBrk="1" hangingPunct="1"/>
            <a:r>
              <a:rPr lang="en-US" altLang="en-US" dirty="0"/>
              <a:t>An infectious disease emergency than requires prompt action</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D896E6E-1048-3A67-7605-A811C0AE30BB}"/>
              </a:ext>
            </a:extLst>
          </p:cNvPr>
          <p:cNvSpPr>
            <a:spLocks noGrp="1"/>
          </p:cNvSpPr>
          <p:nvPr>
            <p:ph type="title"/>
          </p:nvPr>
        </p:nvSpPr>
        <p:spPr/>
        <p:txBody>
          <a:bodyPr/>
          <a:lstStyle/>
          <a:p>
            <a:pPr eaLnBrk="1" hangingPunct="1"/>
            <a:r>
              <a:rPr lang="en-US" altLang="en-US" dirty="0"/>
              <a:t>Associated Syndromes (Cont.)</a:t>
            </a:r>
          </a:p>
        </p:txBody>
      </p:sp>
      <p:sp>
        <p:nvSpPr>
          <p:cNvPr id="57347" name="Rectangle 3">
            <a:extLst>
              <a:ext uri="{FF2B5EF4-FFF2-40B4-BE49-F238E27FC236}">
                <a16:creationId xmlns:a16="http://schemas.microsoft.com/office/drawing/2014/main" id="{48A381D6-FFB8-46BF-5F59-42002A71FD93}"/>
              </a:ext>
            </a:extLst>
          </p:cNvPr>
          <p:cNvSpPr>
            <a:spLocks noGrp="1"/>
          </p:cNvSpPr>
          <p:nvPr>
            <p:ph idx="1"/>
          </p:nvPr>
        </p:nvSpPr>
        <p:spPr>
          <a:xfrm>
            <a:off x="720725" y="1447800"/>
            <a:ext cx="7772400" cy="4454525"/>
          </a:xfrm>
        </p:spPr>
        <p:txBody>
          <a:bodyPr/>
          <a:lstStyle/>
          <a:p>
            <a:pPr eaLnBrk="1" hangingPunct="1"/>
            <a:r>
              <a:rPr lang="en-US" altLang="en-US" dirty="0"/>
              <a:t>Central nervous system (CNS) infections</a:t>
            </a:r>
          </a:p>
          <a:p>
            <a:pPr lvl="1" eaLnBrk="1" hangingPunct="1"/>
            <a:r>
              <a:rPr lang="en-US" altLang="en-US" dirty="0"/>
              <a:t>Acute bacterial meningitis</a:t>
            </a:r>
          </a:p>
          <a:p>
            <a:pPr lvl="2" eaLnBrk="1" hangingPunct="1"/>
            <a:r>
              <a:rPr lang="en-US" altLang="en-US" dirty="0"/>
              <a:t>Result of transient bacteremia caused by </a:t>
            </a:r>
            <a:r>
              <a:rPr lang="en-US" altLang="en-US" i="1" dirty="0"/>
              <a:t>S. pneumoniae </a:t>
            </a:r>
            <a:r>
              <a:rPr lang="en-US" altLang="en-US" dirty="0"/>
              <a:t>or </a:t>
            </a:r>
            <a:r>
              <a:rPr lang="en-US" altLang="en-US" i="1" dirty="0"/>
              <a:t>N. meningitis</a:t>
            </a:r>
          </a:p>
          <a:p>
            <a:pPr lvl="1" eaLnBrk="1" hangingPunct="1"/>
            <a:r>
              <a:rPr lang="en-US" altLang="en-US" dirty="0"/>
              <a:t>Organisms may colonize the nasopharynx in normal individuals and occasionally invade the bloodstream to case disease.</a:t>
            </a:r>
          </a:p>
          <a:p>
            <a:pPr lvl="1" eaLnBrk="1" hangingPunct="1"/>
            <a:r>
              <a:rPr lang="en-US" altLang="en-US" dirty="0"/>
              <a:t>Meningitis is known to be caused by </a:t>
            </a:r>
            <a:r>
              <a:rPr lang="en-US" altLang="en-US" i="1" dirty="0"/>
              <a:t>S. pneumoniae </a:t>
            </a:r>
            <a:r>
              <a:rPr lang="en-US" altLang="en-US" dirty="0"/>
              <a:t>resulting from sinusitis or otitis.</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8DE5446-2452-9228-EA8A-551E238B74EB}"/>
              </a:ext>
            </a:extLst>
          </p:cNvPr>
          <p:cNvSpPr>
            <a:spLocks noGrp="1" noChangeArrowheads="1"/>
          </p:cNvSpPr>
          <p:nvPr>
            <p:ph type="title"/>
          </p:nvPr>
        </p:nvSpPr>
        <p:spPr>
          <a:xfrm>
            <a:off x="152400" y="274638"/>
            <a:ext cx="8839200" cy="1143000"/>
          </a:xfrm>
        </p:spPr>
        <p:txBody>
          <a:bodyPr rtlCol="0">
            <a:normAutofit fontScale="90000"/>
          </a:bodyPr>
          <a:lstStyle/>
          <a:p>
            <a:pPr eaLnBrk="1" fontAlgn="auto" hangingPunct="1">
              <a:spcAft>
                <a:spcPts val="0"/>
              </a:spcAft>
              <a:defRPr/>
            </a:pPr>
            <a:r>
              <a:rPr lang="en-US" altLang="en-US" dirty="0"/>
              <a:t>Classic and Other Signs and Symptoms </a:t>
            </a:r>
          </a:p>
        </p:txBody>
      </p:sp>
      <p:sp>
        <p:nvSpPr>
          <p:cNvPr id="58371" name="Rectangle 3">
            <a:extLst>
              <a:ext uri="{FF2B5EF4-FFF2-40B4-BE49-F238E27FC236}">
                <a16:creationId xmlns:a16="http://schemas.microsoft.com/office/drawing/2014/main" id="{DD643848-F403-A71B-A5D1-13235AA290C7}"/>
              </a:ext>
            </a:extLst>
          </p:cNvPr>
          <p:cNvSpPr>
            <a:spLocks noGrp="1"/>
          </p:cNvSpPr>
          <p:nvPr>
            <p:ph idx="1"/>
          </p:nvPr>
        </p:nvSpPr>
        <p:spPr>
          <a:xfrm>
            <a:off x="533400" y="1676400"/>
            <a:ext cx="7772400" cy="4876800"/>
          </a:xfrm>
        </p:spPr>
        <p:txBody>
          <a:bodyPr/>
          <a:lstStyle/>
          <a:p>
            <a:pPr eaLnBrk="1" hangingPunct="1"/>
            <a:r>
              <a:rPr lang="en-US" altLang="en-US" sz="2400" dirty="0"/>
              <a:t>Classic signs and symptoms</a:t>
            </a:r>
          </a:p>
          <a:p>
            <a:pPr lvl="1" eaLnBrk="1" hangingPunct="1"/>
            <a:r>
              <a:rPr lang="en-US" altLang="en-US" sz="2400" dirty="0"/>
              <a:t>Abrupt onset of shaking chills, fever, or hypothermia</a:t>
            </a:r>
          </a:p>
          <a:p>
            <a:pPr lvl="2" eaLnBrk="1" hangingPunct="1"/>
            <a:r>
              <a:rPr lang="en-US" altLang="en-US" dirty="0"/>
              <a:t>Sometimes hypotension, prostration, diaphoresis, tachypnea, and adult respiratory distress</a:t>
            </a:r>
          </a:p>
          <a:p>
            <a:pPr eaLnBrk="1" hangingPunct="1"/>
            <a:r>
              <a:rPr lang="en-US" altLang="en-US" sz="2400" dirty="0"/>
              <a:t>Other symptoms</a:t>
            </a:r>
          </a:p>
          <a:p>
            <a:pPr lvl="1" eaLnBrk="1" hangingPunct="1"/>
            <a:r>
              <a:rPr lang="en-US" altLang="en-US" sz="2400" dirty="0"/>
              <a:t>Delirium, stupor, agitation, nausea, vomiting </a:t>
            </a:r>
          </a:p>
          <a:p>
            <a:pPr eaLnBrk="1" hangingPunct="1"/>
            <a:r>
              <a:rPr lang="en-US" altLang="en-US" sz="2400" dirty="0"/>
              <a:t>Possible complication is acute renal failure with oliguria or </a:t>
            </a:r>
            <a:r>
              <a:rPr lang="en-US" altLang="en-US" sz="2400" dirty="0" smtClean="0"/>
              <a:t>anuria.</a:t>
            </a:r>
            <a:endParaRPr lang="en-US" altLang="en-US" sz="2400"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F9883A3-CB7B-2775-1597-D3D99478EBD8}"/>
              </a:ext>
            </a:extLst>
          </p:cNvPr>
          <p:cNvSpPr>
            <a:spLocks noGrp="1"/>
          </p:cNvSpPr>
          <p:nvPr>
            <p:ph type="title"/>
          </p:nvPr>
        </p:nvSpPr>
        <p:spPr>
          <a:xfrm>
            <a:off x="152400" y="274638"/>
            <a:ext cx="8839200" cy="1143000"/>
          </a:xfrm>
        </p:spPr>
        <p:txBody>
          <a:bodyPr/>
          <a:lstStyle/>
          <a:p>
            <a:pPr eaLnBrk="1" hangingPunct="1"/>
            <a:r>
              <a:rPr lang="en-US" altLang="en-US" sz="3200"/>
              <a:t>Clinical Conditions with Altered Laboratory Values that may be Indicative of Bacteremia</a:t>
            </a:r>
          </a:p>
        </p:txBody>
      </p:sp>
      <p:sp>
        <p:nvSpPr>
          <p:cNvPr id="59395" name="Rectangle 3">
            <a:extLst>
              <a:ext uri="{FF2B5EF4-FFF2-40B4-BE49-F238E27FC236}">
                <a16:creationId xmlns:a16="http://schemas.microsoft.com/office/drawing/2014/main" id="{1188011A-8A96-0FEE-656A-B4CE7FE59A03}"/>
              </a:ext>
            </a:extLst>
          </p:cNvPr>
          <p:cNvSpPr>
            <a:spLocks noGrp="1"/>
          </p:cNvSpPr>
          <p:nvPr>
            <p:ph idx="1"/>
          </p:nvPr>
        </p:nvSpPr>
        <p:spPr>
          <a:xfrm>
            <a:off x="838200" y="1524000"/>
            <a:ext cx="7772400" cy="4876800"/>
          </a:xfrm>
        </p:spPr>
        <p:txBody>
          <a:bodyPr>
            <a:normAutofit/>
          </a:bodyPr>
          <a:lstStyle/>
          <a:p>
            <a:pPr eaLnBrk="1" hangingPunct="1"/>
            <a:r>
              <a:rPr lang="en-US" altLang="en-US" sz="2500" dirty="0"/>
              <a:t>Thrombocytopenia</a:t>
            </a:r>
          </a:p>
          <a:p>
            <a:pPr eaLnBrk="1" hangingPunct="1"/>
            <a:r>
              <a:rPr lang="en-US" altLang="en-US" sz="2500" dirty="0"/>
              <a:t>Leukocytosis or leukopenia</a:t>
            </a:r>
          </a:p>
          <a:p>
            <a:pPr eaLnBrk="1" hangingPunct="1"/>
            <a:r>
              <a:rPr lang="en-US" altLang="en-US" sz="2500" dirty="0"/>
              <a:t>Lactic acidosis</a:t>
            </a:r>
          </a:p>
          <a:p>
            <a:pPr eaLnBrk="1" hangingPunct="1"/>
            <a:r>
              <a:rPr lang="en-US" altLang="en-US" sz="2500" dirty="0"/>
              <a:t>Hypoglycemia or hyperglycemia</a:t>
            </a:r>
          </a:p>
          <a:p>
            <a:pPr eaLnBrk="1" hangingPunct="1"/>
            <a:r>
              <a:rPr lang="en-US" altLang="en-US" sz="2500" dirty="0"/>
              <a:t>Abnormal liver function tests </a:t>
            </a:r>
          </a:p>
          <a:p>
            <a:pPr lvl="1" eaLnBrk="1" hangingPunct="1"/>
            <a:r>
              <a:rPr lang="en-US" altLang="en-US" dirty="0"/>
              <a:t>Especially hyperbilirubinemia</a:t>
            </a:r>
          </a:p>
          <a:p>
            <a:pPr eaLnBrk="1" hangingPunct="1"/>
            <a:r>
              <a:rPr lang="en-US" altLang="en-US" sz="2500" dirty="0"/>
              <a:t>Coagulopathy</a:t>
            </a:r>
          </a:p>
          <a:p>
            <a:pPr eaLnBrk="1" hangingPunct="1"/>
            <a:r>
              <a:rPr lang="en-US" altLang="en-US" sz="2500" dirty="0"/>
              <a:t>DIC</a:t>
            </a:r>
          </a:p>
          <a:p>
            <a:pPr eaLnBrk="1" hangingPunct="1"/>
            <a:r>
              <a:rPr lang="en-US" altLang="en-US" sz="2500" dirty="0"/>
              <a:t>Elevations of C-reactive protein, </a:t>
            </a:r>
            <a:r>
              <a:rPr lang="en-US" altLang="en-US" sz="2500" dirty="0" err="1"/>
              <a:t>haptoglobin</a:t>
            </a:r>
            <a:r>
              <a:rPr lang="en-US" altLang="en-US" sz="2500" dirty="0"/>
              <a:t>, and fibrinogen</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Laboratory Diagnosis of Blood Infections: Determining </a:t>
            </a:r>
            <a:r>
              <a:rPr lang="en-US" altLang="en-US" sz="2400" b="1" i="1" dirty="0">
                <a:solidFill>
                  <a:srgbClr val="FFFFFF"/>
                </a:solidFill>
                <a:cs typeface="Segoe UI" panose="020B0502040204020203" pitchFamily="34" charset="0"/>
              </a:rPr>
              <a:t>volume, frequency, and number of blood cultures</a:t>
            </a: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343376094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5">
            <a:extLst>
              <a:ext uri="{FF2B5EF4-FFF2-40B4-BE49-F238E27FC236}">
                <a16:creationId xmlns:a16="http://schemas.microsoft.com/office/drawing/2014/main" id="{03BACC6D-ABEB-8A88-F903-D5125FB2F568}"/>
              </a:ext>
            </a:extLst>
          </p:cNvPr>
          <p:cNvSpPr>
            <a:spLocks noGrp="1"/>
          </p:cNvSpPr>
          <p:nvPr>
            <p:ph type="title"/>
          </p:nvPr>
        </p:nvSpPr>
        <p:spPr>
          <a:xfrm>
            <a:off x="533400" y="94735"/>
            <a:ext cx="7924800" cy="1048265"/>
          </a:xfrm>
        </p:spPr>
        <p:txBody>
          <a:bodyPr/>
          <a:lstStyle/>
          <a:p>
            <a:r>
              <a:rPr lang="en-US" altLang="en-US" dirty="0"/>
              <a:t>Specimen Type</a:t>
            </a:r>
          </a:p>
        </p:txBody>
      </p:sp>
      <p:sp>
        <p:nvSpPr>
          <p:cNvPr id="61443" name="Content Placeholder 6">
            <a:extLst>
              <a:ext uri="{FF2B5EF4-FFF2-40B4-BE49-F238E27FC236}">
                <a16:creationId xmlns:a16="http://schemas.microsoft.com/office/drawing/2014/main" id="{F7BDE389-B3D9-DA8F-1FAB-F709AA393945}"/>
              </a:ext>
            </a:extLst>
          </p:cNvPr>
          <p:cNvSpPr>
            <a:spLocks noGrp="1"/>
          </p:cNvSpPr>
          <p:nvPr>
            <p:ph idx="1"/>
          </p:nvPr>
        </p:nvSpPr>
        <p:spPr>
          <a:xfrm>
            <a:off x="685800" y="1143000"/>
            <a:ext cx="7772400" cy="4876800"/>
          </a:xfrm>
        </p:spPr>
        <p:txBody>
          <a:bodyPr/>
          <a:lstStyle/>
          <a:p>
            <a:r>
              <a:rPr lang="en-US" altLang="en-US" sz="2400" dirty="0"/>
              <a:t>Blood culture</a:t>
            </a:r>
          </a:p>
          <a:p>
            <a:pPr lvl="1"/>
            <a:r>
              <a:rPr lang="en-US" altLang="en-US" sz="2400" dirty="0"/>
              <a:t>One of the most important cultures to obtain rapid accurate results</a:t>
            </a:r>
          </a:p>
          <a:p>
            <a:r>
              <a:rPr lang="en-US" altLang="en-US" sz="2400" dirty="0"/>
              <a:t>Critical values</a:t>
            </a:r>
          </a:p>
          <a:p>
            <a:pPr lvl="1"/>
            <a:r>
              <a:rPr lang="en-US" altLang="en-US" sz="2400" dirty="0"/>
              <a:t>Laboratory test results that are outside of the reference range and indicate a potentially fatal outcome</a:t>
            </a:r>
          </a:p>
          <a:p>
            <a:pPr lvl="1"/>
            <a:r>
              <a:rPr lang="en-US" altLang="en-US" sz="2400" dirty="0"/>
              <a:t>Health care providers must be notified immediately of all critical values to provide immediate treatment</a:t>
            </a:r>
          </a:p>
          <a:p>
            <a:pPr lvl="2"/>
            <a:r>
              <a:rPr lang="en-US" altLang="en-US" dirty="0"/>
              <a:t>Gram stain results of a positive blood culture should be called to the health care provider immediately.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7E943B81-39BB-17F4-C315-B07FF6E9017F}"/>
              </a:ext>
            </a:extLst>
          </p:cNvPr>
          <p:cNvSpPr>
            <a:spLocks noGrp="1"/>
          </p:cNvSpPr>
          <p:nvPr>
            <p:ph type="title"/>
          </p:nvPr>
        </p:nvSpPr>
        <p:spPr/>
        <p:txBody>
          <a:bodyPr/>
          <a:lstStyle/>
          <a:p>
            <a:pPr algn="ctr"/>
            <a:r>
              <a:rPr lang="en-US" altLang="en-US" dirty="0"/>
              <a:t>What’s Ahead?</a:t>
            </a:r>
          </a:p>
        </p:txBody>
      </p:sp>
      <p:sp>
        <p:nvSpPr>
          <p:cNvPr id="7" name="Content Placeholder 6">
            <a:extLst>
              <a:ext uri="{FF2B5EF4-FFF2-40B4-BE49-F238E27FC236}">
                <a16:creationId xmlns:a16="http://schemas.microsoft.com/office/drawing/2014/main" id="{2E5BADA3-1D5E-37BF-0BE7-13A5DAD8993F}"/>
              </a:ext>
            </a:extLst>
          </p:cNvPr>
          <p:cNvSpPr>
            <a:spLocks noGrp="1"/>
          </p:cNvSpPr>
          <p:nvPr>
            <p:ph idx="1"/>
          </p:nvPr>
        </p:nvSpPr>
        <p:spPr>
          <a:xfrm>
            <a:off x="381000" y="1524000"/>
            <a:ext cx="8077200" cy="4724400"/>
          </a:xfrm>
        </p:spPr>
        <p:txBody>
          <a:bodyPr/>
          <a:lstStyle/>
          <a:p>
            <a:pPr>
              <a:buFont typeface="Wingdings" panose="05000000000000000000" pitchFamily="2" charset="2"/>
              <a:buChar char="Ø"/>
              <a:defRPr/>
            </a:pPr>
            <a:r>
              <a:rPr lang="en-US" sz="2800" dirty="0"/>
              <a:t>General concepts pertinent </a:t>
            </a:r>
            <a:r>
              <a:rPr lang="en-US" sz="2800" dirty="0" err="1"/>
              <a:t>bacteremic</a:t>
            </a:r>
            <a:r>
              <a:rPr lang="en-US" sz="2800" dirty="0"/>
              <a:t> infections</a:t>
            </a:r>
          </a:p>
          <a:p>
            <a:pPr lvl="1">
              <a:defRPr/>
            </a:pPr>
            <a:r>
              <a:rPr lang="en-US" dirty="0"/>
              <a:t>Definitions of conditions </a:t>
            </a:r>
          </a:p>
          <a:p>
            <a:pPr lvl="1">
              <a:defRPr/>
            </a:pPr>
            <a:r>
              <a:rPr lang="en-US" dirty="0"/>
              <a:t>How each condition is manifested </a:t>
            </a:r>
          </a:p>
          <a:p>
            <a:pPr>
              <a:buFont typeface="Wingdings" panose="05000000000000000000" pitchFamily="2" charset="2"/>
              <a:buChar char="Ø"/>
              <a:defRPr/>
            </a:pPr>
            <a:r>
              <a:rPr lang="en-US" sz="2800" dirty="0"/>
              <a:t>Epidemiology of risk factors and pathogenesis</a:t>
            </a:r>
          </a:p>
          <a:p>
            <a:pPr>
              <a:buFont typeface="Wingdings" panose="05000000000000000000" pitchFamily="2" charset="2"/>
              <a:buChar char="Ø"/>
              <a:defRPr/>
            </a:pPr>
            <a:r>
              <a:rPr lang="en-US" sz="2800" dirty="0"/>
              <a:t>Associated infections</a:t>
            </a:r>
          </a:p>
          <a:p>
            <a:pPr>
              <a:buFont typeface="Wingdings" panose="05000000000000000000" pitchFamily="2" charset="2"/>
              <a:buChar char="Ø"/>
              <a:defRPr/>
            </a:pPr>
            <a:r>
              <a:rPr lang="en-US" sz="2800" dirty="0"/>
              <a:t>Diagnostic laboratory procedures </a:t>
            </a:r>
          </a:p>
          <a:p>
            <a:pPr>
              <a:buFont typeface="Wingdings" panose="05000000000000000000" pitchFamily="2" charset="2"/>
              <a:buChar char="Ø"/>
              <a:defRPr/>
            </a:pPr>
            <a:r>
              <a:rPr lang="en-US" sz="2800" dirty="0"/>
              <a:t>Treatment modalities</a:t>
            </a:r>
          </a:p>
          <a:p>
            <a:pPr marL="57150" indent="0">
              <a:buFont typeface="Wingdings 2" panose="05020102010507070707" pitchFamily="18" charset="2"/>
              <a:buNone/>
              <a:defRPr/>
            </a:pP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BEC6BCE-86F0-DECC-B89A-31EFD9C816D3}"/>
              </a:ext>
            </a:extLst>
          </p:cNvPr>
          <p:cNvSpPr>
            <a:spLocks noGrp="1"/>
          </p:cNvSpPr>
          <p:nvPr>
            <p:ph type="title"/>
          </p:nvPr>
        </p:nvSpPr>
        <p:spPr>
          <a:xfrm>
            <a:off x="685800" y="76200"/>
            <a:ext cx="7772400" cy="1905000"/>
          </a:xfrm>
        </p:spPr>
        <p:txBody>
          <a:bodyPr/>
          <a:lstStyle/>
          <a:p>
            <a:pPr eaLnBrk="1" hangingPunct="1"/>
            <a:r>
              <a:rPr lang="en-US" altLang="en-US" dirty="0"/>
              <a:t>Critical Values</a:t>
            </a:r>
          </a:p>
        </p:txBody>
      </p:sp>
      <p:pic>
        <p:nvPicPr>
          <p:cNvPr id="62469" name="Picture 4">
            <a:extLst>
              <a:ext uri="{FF2B5EF4-FFF2-40B4-BE49-F238E27FC236}">
                <a16:creationId xmlns:a16="http://schemas.microsoft.com/office/drawing/2014/main" id="{3E7F5A11-3C58-3B78-A0BF-272F19EE0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447800"/>
            <a:ext cx="6172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AA38ED0-397F-4F6F-B2F6-A4927B050A8A}"/>
              </a:ext>
            </a:extLst>
          </p:cNvPr>
          <p:cNvSpPr>
            <a:spLocks noGrp="1"/>
          </p:cNvSpPr>
          <p:nvPr>
            <p:ph type="title"/>
          </p:nvPr>
        </p:nvSpPr>
        <p:spPr>
          <a:xfrm>
            <a:off x="809368" y="76200"/>
            <a:ext cx="7772400" cy="1905000"/>
          </a:xfrm>
        </p:spPr>
        <p:txBody>
          <a:bodyPr/>
          <a:lstStyle/>
          <a:p>
            <a:pPr eaLnBrk="1" hangingPunct="1"/>
            <a:r>
              <a:rPr lang="en-US" altLang="en-US" dirty="0"/>
              <a:t>Specimen Collection</a:t>
            </a:r>
          </a:p>
        </p:txBody>
      </p:sp>
      <p:sp>
        <p:nvSpPr>
          <p:cNvPr id="63491" name="Rectangle 3">
            <a:extLst>
              <a:ext uri="{FF2B5EF4-FFF2-40B4-BE49-F238E27FC236}">
                <a16:creationId xmlns:a16="http://schemas.microsoft.com/office/drawing/2014/main" id="{D6FDE9B1-4C6D-8778-9E73-73E6086E969C}"/>
              </a:ext>
            </a:extLst>
          </p:cNvPr>
          <p:cNvSpPr>
            <a:spLocks noGrp="1"/>
          </p:cNvSpPr>
          <p:nvPr>
            <p:ph idx="1"/>
          </p:nvPr>
        </p:nvSpPr>
        <p:spPr>
          <a:xfrm>
            <a:off x="609600" y="2209800"/>
            <a:ext cx="8077200" cy="4454525"/>
          </a:xfrm>
        </p:spPr>
        <p:txBody>
          <a:bodyPr/>
          <a:lstStyle/>
          <a:p>
            <a:pPr eaLnBrk="1" hangingPunct="1"/>
            <a:r>
              <a:rPr lang="en-US" altLang="en-US" dirty="0"/>
              <a:t>1% to 3% of blood cultures become contaminated.</a:t>
            </a:r>
          </a:p>
          <a:p>
            <a:pPr lvl="1" eaLnBrk="1" hangingPunct="1"/>
            <a:r>
              <a:rPr lang="en-US" altLang="en-US" sz="2000" dirty="0" err="1"/>
              <a:t>CoNS</a:t>
            </a:r>
            <a:r>
              <a:rPr lang="en-US" altLang="en-US" sz="2200" dirty="0"/>
              <a:t>, </a:t>
            </a:r>
            <a:r>
              <a:rPr lang="en-US" altLang="en-US" sz="2200" i="1" dirty="0"/>
              <a:t>Corynebacterium</a:t>
            </a:r>
            <a:r>
              <a:rPr lang="en-US" altLang="en-US" sz="2200" dirty="0"/>
              <a:t> spp., </a:t>
            </a:r>
            <a:r>
              <a:rPr lang="en-US" altLang="en-US" sz="2200" i="1" dirty="0"/>
              <a:t>Bacillus</a:t>
            </a:r>
            <a:r>
              <a:rPr lang="en-US" altLang="en-US" sz="2200" dirty="0"/>
              <a:t> spp. (not </a:t>
            </a:r>
            <a:r>
              <a:rPr lang="en-US" altLang="en-US" sz="2200" i="1" dirty="0"/>
              <a:t>B. anthracis</a:t>
            </a:r>
            <a:r>
              <a:rPr lang="en-US" altLang="en-US" sz="2200" dirty="0"/>
              <a:t>), </a:t>
            </a:r>
            <a:r>
              <a:rPr lang="el-GR" altLang="en-US" sz="2200" dirty="0"/>
              <a:t>α</a:t>
            </a:r>
            <a:r>
              <a:rPr lang="en-US" altLang="en-US" sz="2200" dirty="0"/>
              <a:t>-hemolytic streptococci, and </a:t>
            </a:r>
            <a:r>
              <a:rPr lang="en-US" altLang="en-US" sz="2200" i="1" dirty="0"/>
              <a:t>Cutibacterium </a:t>
            </a:r>
            <a:r>
              <a:rPr lang="en-US" altLang="en-US" sz="2200" dirty="0"/>
              <a:t>(</a:t>
            </a:r>
            <a:r>
              <a:rPr lang="en-US" altLang="en-US" sz="2200" i="1" dirty="0"/>
              <a:t>Propionibacterium) acnes</a:t>
            </a:r>
          </a:p>
          <a:p>
            <a:pPr eaLnBrk="1" hangingPunct="1"/>
            <a:r>
              <a:rPr lang="en-US" altLang="en-US" sz="2600" dirty="0"/>
              <a:t>Aseptic technique must be used to ensure that the sample is not contaminated. </a:t>
            </a:r>
            <a:endParaRPr lang="en-US" altLang="en-US" sz="2600" strike="sngStrike"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8ECD7E0-F2AF-11A1-C186-598317B71DEE}"/>
              </a:ext>
            </a:extLst>
          </p:cNvPr>
          <p:cNvSpPr>
            <a:spLocks noGrp="1"/>
          </p:cNvSpPr>
          <p:nvPr>
            <p:ph type="title"/>
          </p:nvPr>
        </p:nvSpPr>
        <p:spPr/>
        <p:txBody>
          <a:bodyPr/>
          <a:lstStyle/>
          <a:p>
            <a:pPr eaLnBrk="1" hangingPunct="1"/>
            <a:r>
              <a:rPr lang="en-US" altLang="en-US" dirty="0"/>
              <a:t>Specimen Collection (Cont.)</a:t>
            </a:r>
          </a:p>
        </p:txBody>
      </p:sp>
      <p:sp>
        <p:nvSpPr>
          <p:cNvPr id="64515" name="Rectangle 3">
            <a:extLst>
              <a:ext uri="{FF2B5EF4-FFF2-40B4-BE49-F238E27FC236}">
                <a16:creationId xmlns:a16="http://schemas.microsoft.com/office/drawing/2014/main" id="{3C6A24A3-4214-C167-4A96-1BC5EB7929D9}"/>
              </a:ext>
            </a:extLst>
          </p:cNvPr>
          <p:cNvSpPr>
            <a:spLocks noGrp="1"/>
          </p:cNvSpPr>
          <p:nvPr>
            <p:ph idx="1"/>
          </p:nvPr>
        </p:nvSpPr>
        <p:spPr>
          <a:xfrm>
            <a:off x="533400" y="1412875"/>
            <a:ext cx="8077200" cy="4454525"/>
          </a:xfrm>
        </p:spPr>
        <p:txBody>
          <a:bodyPr/>
          <a:lstStyle/>
          <a:p>
            <a:pPr eaLnBrk="1" hangingPunct="1"/>
            <a:r>
              <a:rPr lang="en-US" altLang="en-US" sz="2000" dirty="0"/>
              <a:t>Venipuncture process</a:t>
            </a:r>
            <a:r>
              <a:rPr lang="en-IN" altLang="en-US" sz="2000" dirty="0"/>
              <a:t>–</a:t>
            </a:r>
            <a:r>
              <a:rPr lang="en-US" altLang="en-US" sz="2000" dirty="0"/>
              <a:t>aseptic technique for collecting blood cultures</a:t>
            </a:r>
          </a:p>
          <a:p>
            <a:pPr lvl="1" eaLnBrk="1" hangingPunct="1"/>
            <a:r>
              <a:rPr lang="en-US" altLang="en-US" sz="2000" dirty="0"/>
              <a:t>Correct preparation of skin is required.</a:t>
            </a:r>
          </a:p>
          <a:p>
            <a:pPr lvl="2" eaLnBrk="1" hangingPunct="1"/>
            <a:r>
              <a:rPr lang="en-US" altLang="en-US" sz="2000" dirty="0"/>
              <a:t>Palpitation of venipuncture site with a gloved finger</a:t>
            </a:r>
          </a:p>
          <a:p>
            <a:pPr lvl="2" eaLnBrk="1" hangingPunct="1"/>
            <a:r>
              <a:rPr lang="en-US" altLang="en-US" sz="2000" dirty="0"/>
              <a:t>Cleanse the skin with 70% to 95% alcohol</a:t>
            </a:r>
          </a:p>
          <a:p>
            <a:pPr lvl="2" eaLnBrk="1" hangingPunct="1"/>
            <a:r>
              <a:rPr lang="en-US" altLang="en-US" sz="2000" dirty="0"/>
              <a:t>Iodine-based compound (2%) scrubbed in a concentric fashion</a:t>
            </a:r>
          </a:p>
          <a:p>
            <a:pPr lvl="3" eaLnBrk="1" hangingPunct="1"/>
            <a:r>
              <a:rPr lang="en-US" altLang="en-US" dirty="0"/>
              <a:t>Must be on skin for at least 30 seconds</a:t>
            </a:r>
          </a:p>
          <a:p>
            <a:pPr lvl="3" eaLnBrk="1" hangingPunct="1"/>
            <a:r>
              <a:rPr lang="en-US" altLang="en-US" dirty="0"/>
              <a:t>Remove disinfecting agent with an alcohol pad after venipuncture</a:t>
            </a:r>
          </a:p>
          <a:p>
            <a:pPr lvl="1" eaLnBrk="1" hangingPunct="1"/>
            <a:r>
              <a:rPr lang="en-US" altLang="en-US" sz="2000" dirty="0"/>
              <a:t>Blood may be directly inoculated into blood culture bottles at the bedside or, although not recommended,  may be collected in test tubes containing 0.025% to 0.050% of sodium </a:t>
            </a:r>
            <a:r>
              <a:rPr lang="en-US" altLang="en-US" sz="2000" dirty="0" err="1"/>
              <a:t>polyanetholsulfonate</a:t>
            </a:r>
            <a:r>
              <a:rPr lang="en-US" altLang="en-US" sz="2000" dirty="0"/>
              <a:t> (SPS).</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F299136-A11E-EF74-2C58-5709A8353EE9}"/>
              </a:ext>
            </a:extLst>
          </p:cNvPr>
          <p:cNvSpPr>
            <a:spLocks noGrp="1"/>
          </p:cNvSpPr>
          <p:nvPr>
            <p:ph type="title"/>
          </p:nvPr>
        </p:nvSpPr>
        <p:spPr>
          <a:xfrm>
            <a:off x="533400" y="76200"/>
            <a:ext cx="7772400" cy="1905000"/>
          </a:xfrm>
        </p:spPr>
        <p:txBody>
          <a:bodyPr/>
          <a:lstStyle/>
          <a:p>
            <a:r>
              <a:rPr lang="en-US" altLang="en-US" dirty="0"/>
              <a:t>Specimen Collection (Cont.)</a:t>
            </a:r>
          </a:p>
        </p:txBody>
      </p:sp>
      <p:graphicFrame>
        <p:nvGraphicFramePr>
          <p:cNvPr id="6" name="Table 6">
            <a:extLst>
              <a:ext uri="{FF2B5EF4-FFF2-40B4-BE49-F238E27FC236}">
                <a16:creationId xmlns:a16="http://schemas.microsoft.com/office/drawing/2014/main" id="{E3714F03-773F-6F29-FFAD-23DC5C2CA927}"/>
              </a:ext>
            </a:extLst>
          </p:cNvPr>
          <p:cNvGraphicFramePr>
            <a:graphicFrameLocks noGrp="1"/>
          </p:cNvGraphicFramePr>
          <p:nvPr>
            <p:ph idx="1"/>
            <p:extLst>
              <p:ext uri="{D42A27DB-BD31-4B8C-83A1-F6EECF244321}">
                <p14:modId xmlns:p14="http://schemas.microsoft.com/office/powerpoint/2010/main" val="3229620432"/>
              </p:ext>
            </p:extLst>
          </p:nvPr>
        </p:nvGraphicFramePr>
        <p:xfrm>
          <a:off x="685800" y="1977081"/>
          <a:ext cx="7772400" cy="3779837"/>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71">
                <a:tc>
                  <a:txBody>
                    <a:bodyPr/>
                    <a:lstStyle/>
                    <a:p>
                      <a:endParaRPr lang="en-US" sz="1800" dirty="0"/>
                    </a:p>
                  </a:txBody>
                  <a:tcPr marL="86360" marR="86360" marT="45724" marB="45724"/>
                </a:tc>
                <a:tc>
                  <a:txBody>
                    <a:bodyPr/>
                    <a:lstStyle/>
                    <a:p>
                      <a:endParaRPr lang="en-US" sz="1800"/>
                    </a:p>
                  </a:txBody>
                  <a:tcPr marL="86360" marR="86360" marT="45724" marB="45724"/>
                </a:tc>
                <a:extLst>
                  <a:ext uri="{0D108BD9-81ED-4DB2-BD59-A6C34878D82A}">
                    <a16:rowId xmlns:a16="http://schemas.microsoft.com/office/drawing/2014/main" val="10000"/>
                  </a:ext>
                </a:extLst>
              </a:tr>
              <a:tr h="370871">
                <a:tc>
                  <a:txBody>
                    <a:bodyPr/>
                    <a:lstStyle/>
                    <a:p>
                      <a:pPr algn="ctr"/>
                      <a:r>
                        <a:rPr lang="en-US" sz="1800" b="1" i="1" dirty="0"/>
                        <a:t>Good Idea</a:t>
                      </a:r>
                    </a:p>
                  </a:txBody>
                  <a:tcPr marL="86360" marR="86360" marT="45724" marB="45724"/>
                </a:tc>
                <a:tc>
                  <a:txBody>
                    <a:bodyPr/>
                    <a:lstStyle/>
                    <a:p>
                      <a:pPr algn="ctr"/>
                      <a:r>
                        <a:rPr lang="en-US" sz="1800" b="1" i="1" dirty="0"/>
                        <a:t>Bad Idea</a:t>
                      </a:r>
                    </a:p>
                  </a:txBody>
                  <a:tcPr marL="86360" marR="86360" marT="45724" marB="45724"/>
                </a:tc>
                <a:extLst>
                  <a:ext uri="{0D108BD9-81ED-4DB2-BD59-A6C34878D82A}">
                    <a16:rowId xmlns:a16="http://schemas.microsoft.com/office/drawing/2014/main" val="10001"/>
                  </a:ext>
                </a:extLst>
              </a:tr>
              <a:tr h="640134">
                <a:tc>
                  <a:txBody>
                    <a:bodyPr/>
                    <a:lstStyle/>
                    <a:p>
                      <a:r>
                        <a:rPr lang="en-US" sz="1800" dirty="0">
                          <a:solidFill>
                            <a:schemeClr val="tx1"/>
                          </a:solidFill>
                        </a:rPr>
                        <a:t>Blood for blood culture should be obtained by venipuncture.</a:t>
                      </a:r>
                    </a:p>
                  </a:txBody>
                  <a:tcPr marL="86360" marR="86360" marT="45724" marB="45724"/>
                </a:tc>
                <a:tc>
                  <a:txBody>
                    <a:bodyPr/>
                    <a:lstStyle/>
                    <a:p>
                      <a:r>
                        <a:rPr lang="en-US" sz="1800" dirty="0">
                          <a:solidFill>
                            <a:schemeClr val="tx1"/>
                          </a:solidFill>
                        </a:rPr>
                        <a:t>Blood collected from indwelling IV or intraarterial lines</a:t>
                      </a:r>
                    </a:p>
                  </a:txBody>
                  <a:tcPr marL="86360" marR="86360" marT="45724" marB="45724"/>
                </a:tc>
                <a:extLst>
                  <a:ext uri="{0D108BD9-81ED-4DB2-BD59-A6C34878D82A}">
                    <a16:rowId xmlns:a16="http://schemas.microsoft.com/office/drawing/2014/main" val="10002"/>
                  </a:ext>
                </a:extLst>
              </a:tr>
              <a:tr h="370871">
                <a:tc>
                  <a:txBody>
                    <a:bodyPr/>
                    <a:lstStyle/>
                    <a:p>
                      <a:pPr algn="ctr"/>
                      <a:r>
                        <a:rPr lang="en-US" sz="1800" b="1" i="1" dirty="0">
                          <a:solidFill>
                            <a:schemeClr val="tx1"/>
                          </a:solidFill>
                        </a:rPr>
                        <a:t>If</a:t>
                      </a:r>
                    </a:p>
                  </a:txBody>
                  <a:tcPr marL="86360" marR="86360" marT="45724" marB="45724"/>
                </a:tc>
                <a:tc>
                  <a:txBody>
                    <a:bodyPr/>
                    <a:lstStyle/>
                    <a:p>
                      <a:pPr algn="ctr"/>
                      <a:r>
                        <a:rPr lang="en-US" sz="1800" b="1" i="1" dirty="0">
                          <a:solidFill>
                            <a:schemeClr val="tx1"/>
                          </a:solidFill>
                        </a:rPr>
                        <a:t>Then</a:t>
                      </a:r>
                    </a:p>
                  </a:txBody>
                  <a:tcPr marL="86360" marR="86360" marT="45724" marB="45724"/>
                </a:tc>
                <a:extLst>
                  <a:ext uri="{0D108BD9-81ED-4DB2-BD59-A6C34878D82A}">
                    <a16:rowId xmlns:a16="http://schemas.microsoft.com/office/drawing/2014/main" val="10003"/>
                  </a:ext>
                </a:extLst>
              </a:tr>
              <a:tr h="914477">
                <a:tc>
                  <a:txBody>
                    <a:bodyPr/>
                    <a:lstStyle/>
                    <a:p>
                      <a:r>
                        <a:rPr lang="en-US" sz="1800" dirty="0">
                          <a:solidFill>
                            <a:schemeClr val="tx1"/>
                          </a:solidFill>
                        </a:rPr>
                        <a:t>If blood is collected from an indwelling line</a:t>
                      </a:r>
                    </a:p>
                  </a:txBody>
                  <a:tcPr marL="86360" marR="86360" marT="45724" marB="45724"/>
                </a:tc>
                <a:tc>
                  <a:txBody>
                    <a:bodyPr/>
                    <a:lstStyle/>
                    <a:p>
                      <a:r>
                        <a:rPr lang="en-US" sz="1800" dirty="0">
                          <a:solidFill>
                            <a:schemeClr val="tx1"/>
                          </a:solidFill>
                        </a:rPr>
                        <a:t>A second sample collected via venipuncture should be cultured for comparison</a:t>
                      </a:r>
                    </a:p>
                  </a:txBody>
                  <a:tcPr marL="86360" marR="86360" marT="45724" marB="45724"/>
                </a:tc>
                <a:extLst>
                  <a:ext uri="{0D108BD9-81ED-4DB2-BD59-A6C34878D82A}">
                    <a16:rowId xmlns:a16="http://schemas.microsoft.com/office/drawing/2014/main" val="10004"/>
                  </a:ext>
                </a:extLst>
              </a:tr>
              <a:tr h="370871">
                <a:tc>
                  <a:txBody>
                    <a:bodyPr/>
                    <a:lstStyle/>
                    <a:p>
                      <a:r>
                        <a:rPr lang="en-US" sz="1800" dirty="0">
                          <a:solidFill>
                            <a:schemeClr val="tx1"/>
                          </a:solidFill>
                        </a:rPr>
                        <a:t>If patient has IV lines</a:t>
                      </a:r>
                    </a:p>
                  </a:txBody>
                  <a:tcPr marL="86360" marR="86360" marT="45724" marB="45724"/>
                </a:tc>
                <a:tc>
                  <a:txBody>
                    <a:bodyPr/>
                    <a:lstStyle/>
                    <a:p>
                      <a:r>
                        <a:rPr lang="en-US" sz="1800" dirty="0">
                          <a:solidFill>
                            <a:schemeClr val="tx1"/>
                          </a:solidFill>
                        </a:rPr>
                        <a:t>Blood must be drawn below the line</a:t>
                      </a:r>
                    </a:p>
                  </a:txBody>
                  <a:tcPr marL="86360" marR="86360" marT="45724" marB="45724"/>
                </a:tc>
                <a:extLst>
                  <a:ext uri="{0D108BD9-81ED-4DB2-BD59-A6C34878D82A}">
                    <a16:rowId xmlns:a16="http://schemas.microsoft.com/office/drawing/2014/main" val="10005"/>
                  </a:ext>
                </a:extLst>
              </a:tr>
              <a:tr h="370871">
                <a:tc gridSpan="2">
                  <a:txBody>
                    <a:bodyPr/>
                    <a:lstStyle/>
                    <a:p>
                      <a:pPr algn="ctr"/>
                      <a:r>
                        <a:rPr lang="en-US" sz="1800" b="1" i="1" dirty="0">
                          <a:solidFill>
                            <a:schemeClr val="tx1"/>
                          </a:solidFill>
                        </a:rPr>
                        <a:t>Best Practice</a:t>
                      </a:r>
                    </a:p>
                  </a:txBody>
                  <a:tcPr marL="86360" marR="86360" marT="45724" marB="45724"/>
                </a:tc>
                <a:tc hMerge="1">
                  <a:txBody>
                    <a:bodyPr/>
                    <a:lstStyle/>
                    <a:p>
                      <a:endParaRPr lang="en-US" dirty="0"/>
                    </a:p>
                  </a:txBody>
                  <a:tcPr/>
                </a:tc>
                <a:extLst>
                  <a:ext uri="{0D108BD9-81ED-4DB2-BD59-A6C34878D82A}">
                    <a16:rowId xmlns:a16="http://schemas.microsoft.com/office/drawing/2014/main" val="10006"/>
                  </a:ext>
                </a:extLst>
              </a:tr>
              <a:tr h="370871">
                <a:tc gridSpan="2">
                  <a:txBody>
                    <a:bodyPr/>
                    <a:lstStyle/>
                    <a:p>
                      <a:r>
                        <a:rPr lang="en-US" sz="1800" dirty="0">
                          <a:solidFill>
                            <a:schemeClr val="tx1"/>
                          </a:solidFill>
                        </a:rPr>
                        <a:t>Perform venipuncture on an extremity that does not have an indwelling line</a:t>
                      </a:r>
                    </a:p>
                  </a:txBody>
                  <a:tcPr marL="86360" marR="86360" marT="45724" marB="45724"/>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22187-2256-765D-8135-DD936AAE4364}"/>
              </a:ext>
            </a:extLst>
          </p:cNvPr>
          <p:cNvSpPr>
            <a:spLocks noGrp="1"/>
          </p:cNvSpPr>
          <p:nvPr>
            <p:ph type="title"/>
          </p:nvPr>
        </p:nvSpPr>
        <p:spPr>
          <a:xfrm>
            <a:off x="571500" y="396875"/>
            <a:ext cx="8229600" cy="1143000"/>
          </a:xfrm>
        </p:spPr>
        <p:txBody>
          <a:bodyPr rtlCol="0">
            <a:normAutofit fontScale="90000"/>
          </a:bodyPr>
          <a:lstStyle/>
          <a:p>
            <a:pPr eaLnBrk="1" fontAlgn="auto" hangingPunct="1">
              <a:spcAft>
                <a:spcPts val="0"/>
              </a:spcAft>
              <a:defRPr/>
            </a:pPr>
            <a:r>
              <a:rPr lang="en-US" altLang="en-US" dirty="0"/>
              <a:t>Density of Bacteremia in </a:t>
            </a:r>
            <a:br>
              <a:rPr lang="en-US" altLang="en-US" dirty="0"/>
            </a:br>
            <a:r>
              <a:rPr lang="en-US" altLang="en-US" dirty="0"/>
              <a:t>Adults Versus Neonates</a:t>
            </a:r>
            <a:endParaRPr lang="en-US" dirty="0"/>
          </a:p>
        </p:txBody>
      </p:sp>
      <p:sp>
        <p:nvSpPr>
          <p:cNvPr id="68611" name="Content Placeholder 5">
            <a:extLst>
              <a:ext uri="{FF2B5EF4-FFF2-40B4-BE49-F238E27FC236}">
                <a16:creationId xmlns:a16="http://schemas.microsoft.com/office/drawing/2014/main" id="{8F8E7219-FBA6-D43A-6F6E-933CB4C4E3BD}"/>
              </a:ext>
            </a:extLst>
          </p:cNvPr>
          <p:cNvSpPr>
            <a:spLocks noGrp="1"/>
          </p:cNvSpPr>
          <p:nvPr>
            <p:ph idx="1"/>
          </p:nvPr>
        </p:nvSpPr>
        <p:spPr>
          <a:xfrm>
            <a:off x="685800" y="1600200"/>
            <a:ext cx="7772400" cy="4454525"/>
          </a:xfrm>
        </p:spPr>
        <p:txBody>
          <a:bodyPr/>
          <a:lstStyle/>
          <a:p>
            <a:pPr eaLnBrk="1" hangingPunct="1"/>
            <a:r>
              <a:rPr lang="en-US" altLang="en-US" dirty="0"/>
              <a:t>Bacteremia may involve</a:t>
            </a:r>
          </a:p>
          <a:p>
            <a:pPr lvl="1" eaLnBrk="1" hangingPunct="1"/>
            <a:r>
              <a:rPr lang="en-US" altLang="en-US" dirty="0"/>
              <a:t>A many microorganisms in the blood</a:t>
            </a:r>
          </a:p>
          <a:p>
            <a:pPr lvl="1" eaLnBrk="1" hangingPunct="1"/>
            <a:r>
              <a:rPr lang="en-US" altLang="en-US" dirty="0"/>
              <a:t>More commonly, only a relatively small number of bacteria per unit volume of blood (as low as 1 bacterium/mL)</a:t>
            </a:r>
          </a:p>
          <a:p>
            <a:pPr eaLnBrk="1" hangingPunct="1"/>
            <a:r>
              <a:rPr lang="en-US" altLang="en-US" dirty="0"/>
              <a:t>Detection methods</a:t>
            </a:r>
          </a:p>
          <a:p>
            <a:pPr lvl="1" eaLnBrk="1" hangingPunct="1"/>
            <a:r>
              <a:rPr lang="en-US" altLang="en-US" dirty="0"/>
              <a:t>Positive results in </a:t>
            </a:r>
            <a:r>
              <a:rPr lang="en-US" altLang="en-US" i="1" dirty="0">
                <a:latin typeface="Cambria" panose="02040503050406030204" pitchFamily="18" charset="0"/>
              </a:rPr>
              <a:t>adults </a:t>
            </a:r>
            <a:r>
              <a:rPr lang="en-US" altLang="en-US" dirty="0"/>
              <a:t>with bacteremia if organisms are present in the range of 10 to 15 bacteria/mL of blood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805E561-19F8-2C9E-8B3C-76E99F126D6C}"/>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Density of Bacteremia in Adults Versus Neonates (Cont.)</a:t>
            </a:r>
          </a:p>
        </p:txBody>
      </p:sp>
      <p:sp>
        <p:nvSpPr>
          <p:cNvPr id="69635" name="Rectangle 3">
            <a:extLst>
              <a:ext uri="{FF2B5EF4-FFF2-40B4-BE49-F238E27FC236}">
                <a16:creationId xmlns:a16="http://schemas.microsoft.com/office/drawing/2014/main" id="{232A2690-B9FB-1EB7-4360-14997BF875B5}"/>
              </a:ext>
            </a:extLst>
          </p:cNvPr>
          <p:cNvSpPr>
            <a:spLocks noGrp="1"/>
          </p:cNvSpPr>
          <p:nvPr>
            <p:ph idx="1"/>
          </p:nvPr>
        </p:nvSpPr>
        <p:spPr/>
        <p:txBody>
          <a:bodyPr/>
          <a:lstStyle/>
          <a:p>
            <a:pPr eaLnBrk="1" hangingPunct="1"/>
            <a:r>
              <a:rPr lang="en-US" altLang="en-US" dirty="0"/>
              <a:t>Age volume protocol, Clinical and Laboratory Standards Institute (CLSI) 2007</a:t>
            </a:r>
          </a:p>
          <a:p>
            <a:pPr lvl="1" eaLnBrk="1" hangingPunct="1"/>
            <a:r>
              <a:rPr lang="en-US" altLang="en-US" dirty="0"/>
              <a:t>Increases from 2 to 20 mL increase yield from 30% to 50%</a:t>
            </a:r>
          </a:p>
          <a:p>
            <a:pPr eaLnBrk="1" hangingPunct="1"/>
            <a:r>
              <a:rPr lang="en-US" altLang="en-US" dirty="0"/>
              <a:t>Weight volume protocol, American Society for Microbiology [ASM] 2005</a:t>
            </a:r>
          </a:p>
          <a:p>
            <a:pPr lvl="1" eaLnBrk="1" hangingPunct="1"/>
            <a:r>
              <a:rPr lang="en-US" altLang="en-US" dirty="0"/>
              <a:t>Adults</a:t>
            </a:r>
            <a:r>
              <a:rPr lang="en-IN" altLang="en-US" dirty="0"/>
              <a:t>–</a:t>
            </a:r>
            <a:r>
              <a:rPr lang="en-US" altLang="en-US" dirty="0"/>
              <a:t>up to 4% of blood volume can safely be obtained</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FF56-ADED-EFC0-E180-E7AE7377DF06}"/>
              </a:ext>
            </a:extLst>
          </p:cNvPr>
          <p:cNvSpPr>
            <a:spLocks noGrp="1"/>
          </p:cNvSpPr>
          <p:nvPr>
            <p:ph type="title"/>
          </p:nvPr>
        </p:nvSpPr>
        <p:spPr/>
        <p:txBody>
          <a:bodyPr rtlCol="0">
            <a:normAutofit fontScale="90000"/>
          </a:bodyPr>
          <a:lstStyle/>
          <a:p>
            <a:pPr eaLnBrk="1" fontAlgn="auto" hangingPunct="1">
              <a:spcAft>
                <a:spcPts val="0"/>
              </a:spcAft>
              <a:defRPr/>
            </a:pPr>
            <a:r>
              <a:rPr lang="en-US" altLang="en-US" dirty="0"/>
              <a:t>Density of Bacteremia in </a:t>
            </a:r>
            <a:br>
              <a:rPr lang="en-US" altLang="en-US" dirty="0"/>
            </a:br>
            <a:r>
              <a:rPr lang="en-US" altLang="en-US" dirty="0"/>
              <a:t>Adults Versus Neonates (Cont.)</a:t>
            </a:r>
            <a:endParaRPr lang="en-US" dirty="0"/>
          </a:p>
        </p:txBody>
      </p:sp>
      <p:sp>
        <p:nvSpPr>
          <p:cNvPr id="70659" name="Content Placeholder 2">
            <a:extLst>
              <a:ext uri="{FF2B5EF4-FFF2-40B4-BE49-F238E27FC236}">
                <a16:creationId xmlns:a16="http://schemas.microsoft.com/office/drawing/2014/main" id="{FAAD5CE3-A430-5A72-94F4-D4A3A01C7365}"/>
              </a:ext>
            </a:extLst>
          </p:cNvPr>
          <p:cNvSpPr>
            <a:spLocks noGrp="1"/>
          </p:cNvSpPr>
          <p:nvPr>
            <p:ph idx="1"/>
          </p:nvPr>
        </p:nvSpPr>
        <p:spPr>
          <a:xfrm>
            <a:off x="685800" y="1697038"/>
            <a:ext cx="7772400" cy="4454525"/>
          </a:xfrm>
        </p:spPr>
        <p:txBody>
          <a:bodyPr/>
          <a:lstStyle/>
          <a:p>
            <a:pPr eaLnBrk="1" hangingPunct="1"/>
            <a:r>
              <a:rPr lang="en-US" altLang="en-US" dirty="0"/>
              <a:t>Newborns</a:t>
            </a:r>
          </a:p>
          <a:p>
            <a:pPr lvl="1" eaLnBrk="1" hangingPunct="1"/>
            <a:r>
              <a:rPr lang="en-US" altLang="en-US" dirty="0"/>
              <a:t>Bacteremia tends to be more severe because of their immature defense mechanisms.</a:t>
            </a:r>
          </a:p>
          <a:p>
            <a:pPr lvl="2" eaLnBrk="1" hangingPunct="1"/>
            <a:r>
              <a:rPr lang="en-US" altLang="en-US" dirty="0"/>
              <a:t>Generally, have high numbers of microorganisms per mL of blood</a:t>
            </a:r>
          </a:p>
          <a:p>
            <a:pPr lvl="1" eaLnBrk="1" hangingPunct="1"/>
            <a:r>
              <a:rPr lang="en-US" altLang="en-US" dirty="0"/>
              <a:t>2 mL of blood can safely be collected from a newborn weighing less than 1 kg (&lt;2.2 </a:t>
            </a:r>
            <a:r>
              <a:rPr lang="en-US" altLang="en-US" dirty="0" err="1"/>
              <a:t>lb</a:t>
            </a:r>
            <a:r>
              <a:rPr lang="en-US" altLang="en-US" dirty="0"/>
              <a:t>)</a:t>
            </a:r>
          </a:p>
          <a:p>
            <a:pPr lvl="1" eaLnBrk="1" hangingPunct="1"/>
            <a:r>
              <a:rPr lang="en-US" altLang="en-US" dirty="0"/>
              <a:t>4 mL of blood from newborn weighing up to 2 kg (up to 4.4 </a:t>
            </a:r>
            <a:r>
              <a:rPr lang="en-US" altLang="en-US" dirty="0" err="1"/>
              <a:t>lb</a:t>
            </a:r>
            <a:r>
              <a:rPr lang="en-US" altLang="en-US" dirty="0"/>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8BB4-6C96-6F79-80B7-E60DC7CCFB12}"/>
              </a:ext>
            </a:extLst>
          </p:cNvPr>
          <p:cNvSpPr>
            <a:spLocks noGrp="1"/>
          </p:cNvSpPr>
          <p:nvPr>
            <p:ph type="title"/>
          </p:nvPr>
        </p:nvSpPr>
        <p:spPr/>
        <p:txBody>
          <a:bodyPr rtlCol="0">
            <a:normAutofit fontScale="90000"/>
          </a:bodyPr>
          <a:lstStyle/>
          <a:p>
            <a:pPr eaLnBrk="1" fontAlgn="auto" hangingPunct="1">
              <a:spcAft>
                <a:spcPts val="0"/>
              </a:spcAft>
              <a:defRPr/>
            </a:pPr>
            <a:r>
              <a:rPr lang="en-US" altLang="en-US" dirty="0"/>
              <a:t>Density of Bacteremia in </a:t>
            </a:r>
            <a:br>
              <a:rPr lang="en-US" altLang="en-US" dirty="0"/>
            </a:br>
            <a:r>
              <a:rPr lang="en-US" altLang="en-US" dirty="0"/>
              <a:t>Adults Versus Neonates (Cont.)</a:t>
            </a:r>
            <a:endParaRPr lang="en-US" dirty="0"/>
          </a:p>
        </p:txBody>
      </p:sp>
      <p:sp>
        <p:nvSpPr>
          <p:cNvPr id="71683" name="Content Placeholder 2">
            <a:extLst>
              <a:ext uri="{FF2B5EF4-FFF2-40B4-BE49-F238E27FC236}">
                <a16:creationId xmlns:a16="http://schemas.microsoft.com/office/drawing/2014/main" id="{89F71C58-951E-8A74-B810-1AF8B56D5B80}"/>
              </a:ext>
            </a:extLst>
          </p:cNvPr>
          <p:cNvSpPr>
            <a:spLocks noGrp="1"/>
          </p:cNvSpPr>
          <p:nvPr>
            <p:ph idx="1"/>
          </p:nvPr>
        </p:nvSpPr>
        <p:spPr>
          <a:xfrm>
            <a:off x="685800" y="1697038"/>
            <a:ext cx="7772400" cy="4454525"/>
          </a:xfrm>
        </p:spPr>
        <p:txBody>
          <a:bodyPr/>
          <a:lstStyle/>
          <a:p>
            <a:pPr eaLnBrk="1" hangingPunct="1"/>
            <a:r>
              <a:rPr lang="en-US" altLang="en-US"/>
              <a:t>Newborns</a:t>
            </a:r>
          </a:p>
          <a:p>
            <a:pPr lvl="1" eaLnBrk="1" hangingPunct="1"/>
            <a:r>
              <a:rPr lang="en-US" altLang="en-US"/>
              <a:t>6 mL of blood can safely be collected from a newborn weighing less than 12.7 kg (27 lb)</a:t>
            </a:r>
          </a:p>
          <a:p>
            <a:pPr lvl="1" eaLnBrk="1" hangingPunct="1"/>
            <a:r>
              <a:rPr lang="en-US" altLang="en-US"/>
              <a:t>4 mL of blood from newborn weighing up to 36.3 kg (up to 80 lb)</a:t>
            </a:r>
          </a:p>
          <a:p>
            <a:pPr lvl="1" eaLnBrk="1" hangingPunct="1"/>
            <a:r>
              <a:rPr lang="en-US" altLang="en-US"/>
              <a:t>A child who weighs more than 36.3 kg (&gt;80 lb) can have as much blood drawn as an adult (20-30 mlL)</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3EE8D37-E403-3EFD-DF25-0DCF399CD252}"/>
              </a:ext>
            </a:extLst>
          </p:cNvPr>
          <p:cNvSpPr>
            <a:spLocks noGrp="1" noChangeArrowheads="1"/>
          </p:cNvSpPr>
          <p:nvPr>
            <p:ph type="title"/>
          </p:nvPr>
        </p:nvSpPr>
        <p:spPr>
          <a:xfrm>
            <a:off x="685800" y="10297"/>
            <a:ext cx="7772400" cy="1905000"/>
          </a:xfrm>
        </p:spPr>
        <p:txBody>
          <a:bodyPr rtlCol="0">
            <a:normAutofit/>
          </a:bodyPr>
          <a:lstStyle/>
          <a:p>
            <a:pPr eaLnBrk="1" fontAlgn="auto" hangingPunct="1">
              <a:spcAft>
                <a:spcPts val="0"/>
              </a:spcAft>
              <a:defRPr/>
            </a:pPr>
            <a:r>
              <a:rPr lang="en-US" altLang="en-US" dirty="0"/>
              <a:t>Frequency Versus Time </a:t>
            </a:r>
            <a:br>
              <a:rPr lang="en-US" altLang="en-US" dirty="0"/>
            </a:br>
            <a:r>
              <a:rPr lang="en-US" altLang="en-US" dirty="0"/>
              <a:t>and Collection Frequency</a:t>
            </a:r>
          </a:p>
        </p:txBody>
      </p:sp>
      <p:sp>
        <p:nvSpPr>
          <p:cNvPr id="72707" name="Rectangle 3">
            <a:extLst>
              <a:ext uri="{FF2B5EF4-FFF2-40B4-BE49-F238E27FC236}">
                <a16:creationId xmlns:a16="http://schemas.microsoft.com/office/drawing/2014/main" id="{15BB5B67-1481-E26D-4CA3-32F003F4CFCD}"/>
              </a:ext>
            </a:extLst>
          </p:cNvPr>
          <p:cNvSpPr>
            <a:spLocks noGrp="1"/>
          </p:cNvSpPr>
          <p:nvPr>
            <p:ph idx="1"/>
          </p:nvPr>
        </p:nvSpPr>
        <p:spPr>
          <a:xfrm>
            <a:off x="457200" y="1752600"/>
            <a:ext cx="8229600" cy="4525962"/>
          </a:xfrm>
        </p:spPr>
        <p:txBody>
          <a:bodyPr/>
          <a:lstStyle/>
          <a:p>
            <a:pPr eaLnBrk="1" hangingPunct="1"/>
            <a:r>
              <a:rPr lang="en-US" altLang="en-US" sz="2400" dirty="0"/>
              <a:t>Bacteremia can be </a:t>
            </a:r>
          </a:p>
          <a:p>
            <a:pPr lvl="1" eaLnBrk="1" hangingPunct="1"/>
            <a:r>
              <a:rPr lang="en-US" altLang="en-US" sz="2400" dirty="0"/>
              <a:t>Transient, intermittent, or continuous </a:t>
            </a:r>
          </a:p>
          <a:p>
            <a:pPr eaLnBrk="1" hangingPunct="1"/>
            <a:r>
              <a:rPr lang="en-US" altLang="en-US" sz="2400" dirty="0"/>
              <a:t>It is recommended that blood culture specimens be collected before an anticipated temperature rise to ensure maximum recovery.</a:t>
            </a:r>
          </a:p>
          <a:p>
            <a:pPr eaLnBrk="1" hangingPunct="1"/>
            <a:r>
              <a:rPr lang="en-US" altLang="en-US" sz="2400" dirty="0"/>
              <a:t>In patients with infective endocarditis who have continuous bacteremia</a:t>
            </a:r>
            <a:endParaRPr lang="en-US" altLang="en-US" sz="2400" strike="sngStrike" dirty="0"/>
          </a:p>
          <a:p>
            <a:pPr lvl="1" eaLnBrk="1" hangingPunct="1"/>
            <a:r>
              <a:rPr lang="en-US" altLang="en-US" sz="2400" dirty="0"/>
              <a:t>Organisms are constantly released into the bloodstream; cultures should yield growth whenever specimens are collected.</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5E964DF-4C3C-2B1E-90E3-F2F70FF50E58}"/>
              </a:ext>
            </a:extLst>
          </p:cNvPr>
          <p:cNvSpPr>
            <a:spLocks noGrp="1"/>
          </p:cNvSpPr>
          <p:nvPr>
            <p:ph type="title"/>
          </p:nvPr>
        </p:nvSpPr>
        <p:spPr>
          <a:xfrm>
            <a:off x="762000" y="18535"/>
            <a:ext cx="7772400" cy="1905000"/>
          </a:xfrm>
        </p:spPr>
        <p:txBody>
          <a:bodyPr/>
          <a:lstStyle/>
          <a:p>
            <a:pPr eaLnBrk="1" hangingPunct="1"/>
            <a:r>
              <a:rPr lang="en-US" altLang="en-US" sz="4000" dirty="0"/>
              <a:t>Multiple </a:t>
            </a:r>
            <a:br>
              <a:rPr lang="en-US" altLang="en-US" sz="4000" dirty="0"/>
            </a:br>
            <a:r>
              <a:rPr lang="en-US" altLang="en-US" sz="4000" dirty="0"/>
              <a:t>Blood Collections</a:t>
            </a:r>
          </a:p>
        </p:txBody>
      </p:sp>
      <p:sp>
        <p:nvSpPr>
          <p:cNvPr id="73731" name="Rectangle 3">
            <a:extLst>
              <a:ext uri="{FF2B5EF4-FFF2-40B4-BE49-F238E27FC236}">
                <a16:creationId xmlns:a16="http://schemas.microsoft.com/office/drawing/2014/main" id="{85BA837B-C4E0-CB76-3C96-86FBF143A404}"/>
              </a:ext>
            </a:extLst>
          </p:cNvPr>
          <p:cNvSpPr>
            <a:spLocks noGrp="1"/>
          </p:cNvSpPr>
          <p:nvPr>
            <p:ph idx="1"/>
          </p:nvPr>
        </p:nvSpPr>
        <p:spPr>
          <a:xfrm>
            <a:off x="762000" y="1676400"/>
            <a:ext cx="7772400" cy="4876800"/>
          </a:xfrm>
        </p:spPr>
        <p:txBody>
          <a:bodyPr/>
          <a:lstStyle/>
          <a:p>
            <a:pPr eaLnBrk="1" hangingPunct="1"/>
            <a:r>
              <a:rPr lang="en-US" altLang="en-US" sz="2400" dirty="0"/>
              <a:t>Rationale for multiple blood collections</a:t>
            </a:r>
          </a:p>
          <a:p>
            <a:pPr lvl="1" eaLnBrk="1" hangingPunct="1"/>
            <a:r>
              <a:rPr lang="en-US" altLang="en-US" sz="2400" dirty="0"/>
              <a:t>Eighty percent of bacteremias are discovered on first set of cultures.</a:t>
            </a:r>
          </a:p>
          <a:p>
            <a:pPr lvl="1" eaLnBrk="1" hangingPunct="1"/>
            <a:r>
              <a:rPr lang="en-US" altLang="en-US" sz="2400" dirty="0"/>
              <a:t>Ninety percent are detected if two sets are cultured.</a:t>
            </a:r>
          </a:p>
          <a:p>
            <a:pPr lvl="1" eaLnBrk="1" hangingPunct="1"/>
            <a:r>
              <a:rPr lang="en-US" altLang="en-US" sz="2400" dirty="0"/>
              <a:t>Ninety-nine percent are detected if three sets are cultured.</a:t>
            </a:r>
          </a:p>
          <a:p>
            <a:pPr eaLnBrk="1" hangingPunct="1"/>
            <a:r>
              <a:rPr lang="en-US" altLang="en-US" sz="2400" dirty="0"/>
              <a:t>At least 60 mL of blood in a 24-hour period</a:t>
            </a:r>
          </a:p>
          <a:p>
            <a:pPr eaLnBrk="1" hangingPunct="1"/>
            <a:r>
              <a:rPr lang="en-US" altLang="en-US" sz="2400" dirty="0"/>
              <a:t>Three sets of two bottles (one aerobic and one anaerobic), 10mL of blood in each bottle</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CC6236C-38FD-EAB2-59EB-CD6C58725905}"/>
              </a:ext>
            </a:extLst>
          </p:cNvPr>
          <p:cNvSpPr>
            <a:spLocks noGrp="1"/>
          </p:cNvSpPr>
          <p:nvPr>
            <p:ph type="title"/>
          </p:nvPr>
        </p:nvSpPr>
        <p:spPr>
          <a:xfrm>
            <a:off x="457200" y="152400"/>
            <a:ext cx="8229600" cy="1143000"/>
          </a:xfrm>
        </p:spPr>
        <p:txBody>
          <a:bodyPr/>
          <a:lstStyle/>
          <a:p>
            <a:pPr algn="ctr" eaLnBrk="1" hangingPunct="1"/>
            <a:r>
              <a:rPr lang="en-US" altLang="en-US" dirty="0"/>
              <a:t>Definitions</a:t>
            </a:r>
          </a:p>
        </p:txBody>
      </p:sp>
      <p:sp>
        <p:nvSpPr>
          <p:cNvPr id="3075" name="Rectangle 3">
            <a:extLst>
              <a:ext uri="{FF2B5EF4-FFF2-40B4-BE49-F238E27FC236}">
                <a16:creationId xmlns:a16="http://schemas.microsoft.com/office/drawing/2014/main" id="{A930B6D2-073B-7A7D-A852-456E9AD9C32A}"/>
              </a:ext>
            </a:extLst>
          </p:cNvPr>
          <p:cNvSpPr>
            <a:spLocks noGrp="1" noChangeArrowheads="1"/>
          </p:cNvSpPr>
          <p:nvPr>
            <p:ph idx="1"/>
          </p:nvPr>
        </p:nvSpPr>
        <p:spPr>
          <a:xfrm>
            <a:off x="838200" y="1295400"/>
            <a:ext cx="7772400" cy="4454525"/>
          </a:xfrm>
        </p:spPr>
        <p:txBody>
          <a:bodyPr rtlCol="0">
            <a:normAutofit fontScale="92500" lnSpcReduction="20000"/>
          </a:bodyPr>
          <a:lstStyle/>
          <a:p>
            <a:pPr eaLnBrk="1" fontAlgn="auto" hangingPunct="1">
              <a:spcAft>
                <a:spcPts val="0"/>
              </a:spcAft>
              <a:buFont typeface="Wingdings" panose="05000000000000000000" pitchFamily="2" charset="2"/>
              <a:buChar char="Ø"/>
              <a:defRPr/>
            </a:pPr>
            <a:r>
              <a:rPr lang="en-US" altLang="en-US" dirty="0"/>
              <a:t>Bacteremia</a:t>
            </a:r>
          </a:p>
          <a:p>
            <a:pPr lvl="1" eaLnBrk="1" fontAlgn="auto" hangingPunct="1">
              <a:spcAft>
                <a:spcPts val="0"/>
              </a:spcAft>
              <a:defRPr/>
            </a:pPr>
            <a:r>
              <a:rPr lang="en-US" altLang="en-US" dirty="0"/>
              <a:t>Presence of viable bacteria in the blood</a:t>
            </a:r>
          </a:p>
          <a:p>
            <a:pPr eaLnBrk="1" fontAlgn="auto" hangingPunct="1">
              <a:spcAft>
                <a:spcPts val="0"/>
              </a:spcAft>
              <a:buFont typeface="Wingdings" panose="05000000000000000000" pitchFamily="2" charset="2"/>
              <a:buChar char="Ø"/>
              <a:defRPr/>
            </a:pPr>
            <a:r>
              <a:rPr lang="en-US" altLang="en-US" dirty="0"/>
              <a:t>Pseudobacteremia</a:t>
            </a:r>
          </a:p>
          <a:p>
            <a:pPr lvl="1" eaLnBrk="1" fontAlgn="auto" hangingPunct="1">
              <a:spcAft>
                <a:spcPts val="0"/>
              </a:spcAft>
              <a:defRPr/>
            </a:pPr>
            <a:r>
              <a:rPr lang="en-US" altLang="en-US" dirty="0"/>
              <a:t>Contamination of blood through phlebotomy</a:t>
            </a:r>
          </a:p>
          <a:p>
            <a:pPr eaLnBrk="1" fontAlgn="auto" hangingPunct="1">
              <a:spcAft>
                <a:spcPts val="0"/>
              </a:spcAft>
              <a:buFont typeface="Wingdings" panose="05000000000000000000" pitchFamily="2" charset="2"/>
              <a:buChar char="Ø"/>
              <a:defRPr/>
            </a:pPr>
            <a:r>
              <a:rPr lang="en-US" altLang="en-US" dirty="0"/>
              <a:t>Occult (unsuspected) bacteremia</a:t>
            </a:r>
          </a:p>
          <a:p>
            <a:pPr lvl="1" eaLnBrk="1" fontAlgn="auto" hangingPunct="1">
              <a:spcAft>
                <a:spcPts val="0"/>
              </a:spcAft>
              <a:defRPr/>
            </a:pPr>
            <a:r>
              <a:rPr lang="en-US" altLang="en-US" dirty="0"/>
              <a:t>Bacteremia present with absence of physical signs or symptoms</a:t>
            </a:r>
          </a:p>
          <a:p>
            <a:pPr eaLnBrk="1" fontAlgn="auto" hangingPunct="1">
              <a:spcAft>
                <a:spcPts val="0"/>
              </a:spcAft>
              <a:buFont typeface="Wingdings" panose="05000000000000000000" pitchFamily="2" charset="2"/>
              <a:buChar char="Ø"/>
              <a:defRPr/>
            </a:pPr>
            <a:r>
              <a:rPr lang="en-US" altLang="en-US" dirty="0"/>
              <a:t>Septicemia</a:t>
            </a:r>
          </a:p>
          <a:p>
            <a:pPr lvl="1" eaLnBrk="1" fontAlgn="auto" hangingPunct="1">
              <a:spcAft>
                <a:spcPts val="0"/>
              </a:spcAft>
              <a:defRPr/>
            </a:pPr>
            <a:r>
              <a:rPr lang="en-US" altLang="en-US" dirty="0"/>
              <a:t>Bacteremia plus clinical presentation of signs and symptoms of bacterial invasion and toxin production</a:t>
            </a:r>
          </a:p>
          <a:p>
            <a:pPr eaLnBrk="1" fontAlgn="auto" hangingPunct="1">
              <a:spcAft>
                <a:spcPts val="0"/>
              </a:spcAft>
              <a:defRPr/>
            </a:pPr>
            <a:endParaRPr lang="en-US" altLang="en-US"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66B6E19-663C-33BD-C25D-D1E780E79A40}"/>
              </a:ext>
            </a:extLst>
          </p:cNvPr>
          <p:cNvSpPr>
            <a:spLocks noGrp="1"/>
          </p:cNvSpPr>
          <p:nvPr>
            <p:ph type="title"/>
          </p:nvPr>
        </p:nvSpPr>
        <p:spPr>
          <a:xfrm>
            <a:off x="685800" y="18535"/>
            <a:ext cx="7772400" cy="1905000"/>
          </a:xfrm>
        </p:spPr>
        <p:txBody>
          <a:bodyPr/>
          <a:lstStyle/>
          <a:p>
            <a:pPr eaLnBrk="1" hangingPunct="1"/>
            <a:r>
              <a:rPr lang="en-US" altLang="en-US" dirty="0"/>
              <a:t>Multiple Blood Collections</a:t>
            </a:r>
          </a:p>
        </p:txBody>
      </p:sp>
      <p:sp>
        <p:nvSpPr>
          <p:cNvPr id="74755" name="Rectangle 3">
            <a:extLst>
              <a:ext uri="{FF2B5EF4-FFF2-40B4-BE49-F238E27FC236}">
                <a16:creationId xmlns:a16="http://schemas.microsoft.com/office/drawing/2014/main" id="{208E970F-B4B1-91DE-A523-0558C3AA73E4}"/>
              </a:ext>
            </a:extLst>
          </p:cNvPr>
          <p:cNvSpPr>
            <a:spLocks noGrp="1"/>
          </p:cNvSpPr>
          <p:nvPr>
            <p:ph idx="1"/>
          </p:nvPr>
        </p:nvSpPr>
        <p:spPr>
          <a:xfrm>
            <a:off x="685800" y="1447800"/>
            <a:ext cx="7772400" cy="4876800"/>
          </a:xfrm>
        </p:spPr>
        <p:txBody>
          <a:bodyPr/>
          <a:lstStyle/>
          <a:p>
            <a:pPr eaLnBrk="1" hangingPunct="1"/>
            <a:r>
              <a:rPr lang="en-US" altLang="en-US" sz="2400" dirty="0"/>
              <a:t>Multiple blood cultures are recommended to document bacteremia</a:t>
            </a:r>
          </a:p>
          <a:p>
            <a:pPr lvl="1" eaLnBrk="1" hangingPunct="1"/>
            <a:r>
              <a:rPr lang="en-US" altLang="en-US" sz="2400" dirty="0"/>
              <a:t>There is a limit to the number that should be collected</a:t>
            </a:r>
          </a:p>
          <a:p>
            <a:pPr lvl="1" eaLnBrk="1" hangingPunct="1"/>
            <a:r>
              <a:rPr lang="en-US" altLang="en-US" sz="2400" dirty="0"/>
              <a:t>Repeated blood cultures or daily collections of blood for culture are not necessary</a:t>
            </a:r>
          </a:p>
          <a:p>
            <a:pPr lvl="1" eaLnBrk="1" hangingPunct="1"/>
            <a:r>
              <a:rPr lang="en-US" altLang="en-US" sz="2400" dirty="0"/>
              <a:t>If at least 40 mL of blood has been cultured, and antimicrobial therapy has begun, it is best to wait for the results of the initial sets of cultures before collecting more blood. </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5">
            <a:extLst>
              <a:ext uri="{FF2B5EF4-FFF2-40B4-BE49-F238E27FC236}">
                <a16:creationId xmlns:a16="http://schemas.microsoft.com/office/drawing/2014/main" id="{2254AB2A-8060-AB08-10F9-2C06A8ADBAE2}"/>
              </a:ext>
            </a:extLst>
          </p:cNvPr>
          <p:cNvSpPr>
            <a:spLocks noGrp="1"/>
          </p:cNvSpPr>
          <p:nvPr>
            <p:ph type="title"/>
          </p:nvPr>
        </p:nvSpPr>
        <p:spPr>
          <a:xfrm>
            <a:off x="304800" y="10297"/>
            <a:ext cx="7772400" cy="1905000"/>
          </a:xfrm>
        </p:spPr>
        <p:txBody>
          <a:bodyPr/>
          <a:lstStyle/>
          <a:p>
            <a:r>
              <a:rPr lang="en-US" altLang="en-US" dirty="0"/>
              <a:t>Culture Media Used in Conventional Broth Systems</a:t>
            </a:r>
          </a:p>
        </p:txBody>
      </p:sp>
      <p:sp>
        <p:nvSpPr>
          <p:cNvPr id="76803" name="Content Placeholder 6">
            <a:extLst>
              <a:ext uri="{FF2B5EF4-FFF2-40B4-BE49-F238E27FC236}">
                <a16:creationId xmlns:a16="http://schemas.microsoft.com/office/drawing/2014/main" id="{3C2F6CB9-72CA-F73E-77E3-4D137F59203B}"/>
              </a:ext>
            </a:extLst>
          </p:cNvPr>
          <p:cNvSpPr>
            <a:spLocks noGrp="1"/>
          </p:cNvSpPr>
          <p:nvPr>
            <p:ph idx="1"/>
          </p:nvPr>
        </p:nvSpPr>
        <p:spPr>
          <a:xfrm>
            <a:off x="685800" y="1676400"/>
            <a:ext cx="7772400" cy="4876800"/>
          </a:xfrm>
        </p:spPr>
        <p:txBody>
          <a:bodyPr/>
          <a:lstStyle/>
          <a:p>
            <a:r>
              <a:rPr lang="en-US" altLang="en-US" sz="2000" dirty="0"/>
              <a:t>Aerobic blood culture bottle contents</a:t>
            </a:r>
          </a:p>
          <a:p>
            <a:pPr lvl="1"/>
            <a:r>
              <a:rPr lang="en-US" altLang="en-US" sz="2000" dirty="0"/>
              <a:t>Nutritionally enriched with ingredients such as</a:t>
            </a:r>
          </a:p>
          <a:p>
            <a:pPr lvl="2"/>
            <a:r>
              <a:rPr lang="en-US" altLang="en-US" sz="2000" dirty="0"/>
              <a:t>Peptone broth, tryptic or trypicase soy broth, brain-heart infusion broth, others</a:t>
            </a:r>
          </a:p>
          <a:p>
            <a:r>
              <a:rPr lang="en-US" altLang="en-US" sz="2000" dirty="0"/>
              <a:t>Anaerobic blood culture bottle contents</a:t>
            </a:r>
          </a:p>
          <a:p>
            <a:pPr lvl="1"/>
            <a:r>
              <a:rPr lang="en-US" altLang="en-US" sz="2000" dirty="0"/>
              <a:t>Same basic media as that in the aerobic bottle with additives such as</a:t>
            </a:r>
          </a:p>
          <a:p>
            <a:pPr lvl="2"/>
            <a:r>
              <a:rPr lang="en-US" altLang="en-US" sz="2000" dirty="0"/>
              <a:t>0.5% Cysteine, to permit growth of certain thiol-requiring organisms</a:t>
            </a:r>
          </a:p>
          <a:p>
            <a:pPr lvl="2"/>
            <a:r>
              <a:rPr lang="en-US" altLang="en-US" sz="2000" dirty="0"/>
              <a:t>Media may be pre-reduced to decrease oxidation-reduction potential to support growth of anaerobes.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0219EE4-0B7F-4844-80E2-3703829B566C}"/>
              </a:ext>
            </a:extLst>
          </p:cNvPr>
          <p:cNvSpPr>
            <a:spLocks noGrp="1"/>
          </p:cNvSpPr>
          <p:nvPr>
            <p:ph type="title"/>
          </p:nvPr>
        </p:nvSpPr>
        <p:spPr>
          <a:xfrm>
            <a:off x="228600" y="76200"/>
            <a:ext cx="7772400" cy="1905000"/>
          </a:xfrm>
        </p:spPr>
        <p:txBody>
          <a:bodyPr/>
          <a:lstStyle/>
          <a:p>
            <a:pPr eaLnBrk="1" hangingPunct="1"/>
            <a:r>
              <a:rPr lang="en-US" altLang="en-US" dirty="0"/>
              <a:t>Neutralization of Inhibitors</a:t>
            </a:r>
          </a:p>
        </p:txBody>
      </p:sp>
      <p:sp>
        <p:nvSpPr>
          <p:cNvPr id="78851" name="Rectangle 3">
            <a:extLst>
              <a:ext uri="{FF2B5EF4-FFF2-40B4-BE49-F238E27FC236}">
                <a16:creationId xmlns:a16="http://schemas.microsoft.com/office/drawing/2014/main" id="{C662DD1B-9ECF-50E7-F2E6-7B9B7F17F7D3}"/>
              </a:ext>
            </a:extLst>
          </p:cNvPr>
          <p:cNvSpPr>
            <a:spLocks noGrp="1"/>
          </p:cNvSpPr>
          <p:nvPr>
            <p:ph idx="1"/>
          </p:nvPr>
        </p:nvSpPr>
        <p:spPr>
          <a:xfrm>
            <a:off x="609600" y="1371600"/>
            <a:ext cx="7772400" cy="4876800"/>
          </a:xfrm>
        </p:spPr>
        <p:txBody>
          <a:bodyPr/>
          <a:lstStyle/>
          <a:p>
            <a:pPr eaLnBrk="1" hangingPunct="1"/>
            <a:r>
              <a:rPr lang="en-US" altLang="en-US" sz="2400" dirty="0"/>
              <a:t>In specimens from patients receiving </a:t>
            </a:r>
            <a:r>
              <a:rPr lang="el-GR" altLang="en-US" sz="2400" dirty="0">
                <a:cs typeface="Calibri" panose="020F0502020204030204" pitchFamily="34" charset="0"/>
              </a:rPr>
              <a:t>β</a:t>
            </a:r>
            <a:r>
              <a:rPr lang="en-US" altLang="en-US" sz="2400" dirty="0">
                <a:cs typeface="Calibri" panose="020F0502020204030204" pitchFamily="34" charset="0"/>
              </a:rPr>
              <a:t>-lactam antimicrobial agents</a:t>
            </a:r>
          </a:p>
          <a:p>
            <a:pPr lvl="1" eaLnBrk="1" hangingPunct="1"/>
            <a:r>
              <a:rPr lang="en-US" altLang="en-US" sz="2400" dirty="0">
                <a:cs typeface="Calibri" panose="020F0502020204030204" pitchFamily="34" charset="0"/>
              </a:rPr>
              <a:t>Penicillinase may be added to the medium to inactivate these agents.</a:t>
            </a:r>
          </a:p>
          <a:p>
            <a:pPr lvl="1" eaLnBrk="1" hangingPunct="1"/>
            <a:r>
              <a:rPr lang="en-US" altLang="en-US" sz="2400" dirty="0">
                <a:cs typeface="Calibri" panose="020F0502020204030204" pitchFamily="34" charset="0"/>
              </a:rPr>
              <a:t>Rarely done today</a:t>
            </a:r>
          </a:p>
          <a:p>
            <a:pPr eaLnBrk="1" hangingPunct="1"/>
            <a:r>
              <a:rPr lang="en-US" altLang="en-US" sz="2400" dirty="0">
                <a:cs typeface="Calibri" panose="020F0502020204030204" pitchFamily="34" charset="0"/>
              </a:rPr>
              <a:t>Current practice</a:t>
            </a:r>
          </a:p>
          <a:p>
            <a:pPr lvl="1" eaLnBrk="1" hangingPunct="1"/>
            <a:r>
              <a:rPr lang="en-US" altLang="en-US" sz="2400" dirty="0">
                <a:cs typeface="Calibri" panose="020F0502020204030204" pitchFamily="34" charset="0"/>
              </a:rPr>
              <a:t>Commercially available automated blood culture systems generally contain antimicrobial neutralization substances such as resin or charcoal to absorb/inactivate any antimicrobial substances present.</a:t>
            </a:r>
            <a:endParaRPr lang="en-US" altLang="en-US" sz="2400"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D8D7DB4-CB96-9D6C-8771-5DE14577248E}"/>
              </a:ext>
            </a:extLst>
          </p:cNvPr>
          <p:cNvSpPr>
            <a:spLocks noGrp="1"/>
          </p:cNvSpPr>
          <p:nvPr>
            <p:ph type="title"/>
          </p:nvPr>
        </p:nvSpPr>
        <p:spPr>
          <a:xfrm>
            <a:off x="457200" y="76200"/>
            <a:ext cx="7772400" cy="1905000"/>
          </a:xfrm>
        </p:spPr>
        <p:txBody>
          <a:bodyPr/>
          <a:lstStyle/>
          <a:p>
            <a:pPr eaLnBrk="1" hangingPunct="1"/>
            <a:r>
              <a:rPr lang="en-US" altLang="en-US" dirty="0"/>
              <a:t>Anticoagulants and Other Additives</a:t>
            </a:r>
          </a:p>
        </p:txBody>
      </p:sp>
      <p:sp>
        <p:nvSpPr>
          <p:cNvPr id="27651" name="Rectangle 3">
            <a:extLst>
              <a:ext uri="{FF2B5EF4-FFF2-40B4-BE49-F238E27FC236}">
                <a16:creationId xmlns:a16="http://schemas.microsoft.com/office/drawing/2014/main" id="{4FCA2BA1-E57A-EAC8-DB41-5E947AFE1B5E}"/>
              </a:ext>
            </a:extLst>
          </p:cNvPr>
          <p:cNvSpPr>
            <a:spLocks noGrp="1" noChangeArrowheads="1"/>
          </p:cNvSpPr>
          <p:nvPr>
            <p:ph idx="1"/>
          </p:nvPr>
        </p:nvSpPr>
        <p:spPr>
          <a:xfrm>
            <a:off x="440724" y="1676400"/>
            <a:ext cx="7772400" cy="4876800"/>
          </a:xfrm>
        </p:spPr>
        <p:txBody>
          <a:bodyPr rtlCol="0">
            <a:normAutofit lnSpcReduction="10000"/>
          </a:bodyPr>
          <a:lstStyle/>
          <a:p>
            <a:pPr eaLnBrk="1" fontAlgn="auto" hangingPunct="1">
              <a:spcAft>
                <a:spcPts val="0"/>
              </a:spcAft>
              <a:defRPr/>
            </a:pPr>
            <a:r>
              <a:rPr lang="en-US" sz="2400" dirty="0"/>
              <a:t>Sodium </a:t>
            </a:r>
            <a:r>
              <a:rPr lang="en-US" altLang="en-US" sz="2400" dirty="0"/>
              <a:t>SPS performs these functions</a:t>
            </a:r>
          </a:p>
          <a:p>
            <a:pPr lvl="1" eaLnBrk="1" fontAlgn="auto" hangingPunct="1">
              <a:spcAft>
                <a:spcPts val="0"/>
              </a:spcAft>
              <a:defRPr/>
            </a:pPr>
            <a:r>
              <a:rPr lang="en-US" altLang="en-US" sz="2400" dirty="0"/>
              <a:t>Anticoagulation</a:t>
            </a:r>
          </a:p>
          <a:p>
            <a:pPr lvl="1" eaLnBrk="1" fontAlgn="auto" hangingPunct="1">
              <a:spcAft>
                <a:spcPts val="0"/>
              </a:spcAft>
              <a:defRPr/>
            </a:pPr>
            <a:r>
              <a:rPr lang="en-US" altLang="en-US" sz="2400" dirty="0"/>
              <a:t>Neutralization of the bactericidal activity of human serum</a:t>
            </a:r>
          </a:p>
          <a:p>
            <a:pPr lvl="1" eaLnBrk="1" fontAlgn="auto" hangingPunct="1">
              <a:spcAft>
                <a:spcPts val="0"/>
              </a:spcAft>
              <a:defRPr/>
            </a:pPr>
            <a:r>
              <a:rPr lang="en-US" altLang="en-US" sz="2400" dirty="0"/>
              <a:t>Prevention of phagocytosis</a:t>
            </a:r>
          </a:p>
          <a:p>
            <a:pPr lvl="1" eaLnBrk="1" fontAlgn="auto" hangingPunct="1">
              <a:spcAft>
                <a:spcPts val="0"/>
              </a:spcAft>
              <a:defRPr/>
            </a:pPr>
            <a:r>
              <a:rPr lang="en-US" altLang="en-US" sz="2400" dirty="0"/>
              <a:t>Inactivation of certain antimicrobial agents</a:t>
            </a:r>
          </a:p>
          <a:p>
            <a:pPr eaLnBrk="1" fontAlgn="auto" hangingPunct="1">
              <a:spcAft>
                <a:spcPts val="0"/>
              </a:spcAft>
              <a:defRPr/>
            </a:pPr>
            <a:r>
              <a:rPr lang="en-US" altLang="en-US" sz="2400" dirty="0"/>
              <a:t>SPS does inhibit certain organisms including</a:t>
            </a:r>
          </a:p>
          <a:p>
            <a:pPr lvl="1" eaLnBrk="1" fontAlgn="auto" hangingPunct="1">
              <a:spcAft>
                <a:spcPts val="0"/>
              </a:spcAft>
              <a:defRPr/>
            </a:pPr>
            <a:r>
              <a:rPr lang="en-US" altLang="en-US" sz="2400" i="1" dirty="0"/>
              <a:t>N. </a:t>
            </a:r>
            <a:r>
              <a:rPr lang="en-US" altLang="en-US" sz="2400" i="1" dirty="0" err="1"/>
              <a:t>gonnorhoeae</a:t>
            </a:r>
            <a:endParaRPr lang="en-US" altLang="en-US" sz="2400" i="1" dirty="0"/>
          </a:p>
          <a:p>
            <a:pPr lvl="1" eaLnBrk="1" fontAlgn="auto" hangingPunct="1">
              <a:spcAft>
                <a:spcPts val="0"/>
              </a:spcAft>
              <a:defRPr/>
            </a:pPr>
            <a:r>
              <a:rPr lang="en-US" altLang="en-US" sz="2400" i="1" dirty="0"/>
              <a:t>N. meningitidis</a:t>
            </a:r>
          </a:p>
          <a:p>
            <a:pPr lvl="1" eaLnBrk="1" fontAlgn="auto" hangingPunct="1">
              <a:spcAft>
                <a:spcPts val="0"/>
              </a:spcAft>
              <a:defRPr/>
            </a:pPr>
            <a:r>
              <a:rPr lang="en-US" altLang="en-US" sz="2400" i="1" dirty="0"/>
              <a:t>G. vaginalis</a:t>
            </a:r>
          </a:p>
          <a:p>
            <a:pPr lvl="1" eaLnBrk="1" fontAlgn="auto" hangingPunct="1">
              <a:spcAft>
                <a:spcPts val="0"/>
              </a:spcAft>
              <a:defRPr/>
            </a:pPr>
            <a:r>
              <a:rPr lang="en-US" altLang="en-US" sz="2400" dirty="0"/>
              <a:t>1.2% gelatin can be added to the blood culture to help neutralize the inhibitory effect of SPS</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63F0CD-8BE4-81EA-5274-A0559B16A5B6}"/>
              </a:ext>
            </a:extLst>
          </p:cNvPr>
          <p:cNvSpPr>
            <a:spLocks noGrp="1"/>
          </p:cNvSpPr>
          <p:nvPr>
            <p:ph type="title"/>
          </p:nvPr>
        </p:nvSpPr>
        <p:spPr>
          <a:xfrm>
            <a:off x="838200" y="76200"/>
            <a:ext cx="7772400" cy="1905000"/>
          </a:xfrm>
        </p:spPr>
        <p:txBody>
          <a:bodyPr/>
          <a:lstStyle/>
          <a:p>
            <a:pPr eaLnBrk="1" hangingPunct="1"/>
            <a:r>
              <a:rPr lang="en-US" altLang="en-US" dirty="0"/>
              <a:t>Anticoagulants and Other Additives</a:t>
            </a:r>
          </a:p>
        </p:txBody>
      </p:sp>
      <p:sp>
        <p:nvSpPr>
          <p:cNvPr id="80899" name="Rectangle 3">
            <a:extLst>
              <a:ext uri="{FF2B5EF4-FFF2-40B4-BE49-F238E27FC236}">
                <a16:creationId xmlns:a16="http://schemas.microsoft.com/office/drawing/2014/main" id="{80CB002F-1F6C-AE76-B969-14B988762A3D}"/>
              </a:ext>
            </a:extLst>
          </p:cNvPr>
          <p:cNvSpPr>
            <a:spLocks noGrp="1"/>
          </p:cNvSpPr>
          <p:nvPr>
            <p:ph idx="1"/>
          </p:nvPr>
        </p:nvSpPr>
        <p:spPr>
          <a:xfrm>
            <a:off x="609600" y="1676400"/>
            <a:ext cx="7772400" cy="4876800"/>
          </a:xfrm>
        </p:spPr>
        <p:txBody>
          <a:bodyPr/>
          <a:lstStyle/>
          <a:p>
            <a:pPr eaLnBrk="1" hangingPunct="1"/>
            <a:r>
              <a:rPr lang="en-US" altLang="en-US" sz="2000" dirty="0"/>
              <a:t>Examples of other additives</a:t>
            </a:r>
          </a:p>
          <a:p>
            <a:pPr lvl="1" eaLnBrk="1" hangingPunct="1"/>
            <a:r>
              <a:rPr lang="en-US" altLang="en-US" sz="2000" dirty="0"/>
              <a:t>Sodium </a:t>
            </a:r>
            <a:r>
              <a:rPr lang="en-US" altLang="en-US" sz="2000" dirty="0" err="1"/>
              <a:t>amylosulfate</a:t>
            </a:r>
            <a:r>
              <a:rPr lang="en-US" altLang="en-US" sz="2000" dirty="0"/>
              <a:t> (SAS)</a:t>
            </a:r>
          </a:p>
          <a:p>
            <a:pPr lvl="2" eaLnBrk="1" hangingPunct="1"/>
            <a:r>
              <a:rPr lang="en-US" altLang="en-US" sz="2000" dirty="0"/>
              <a:t>Less effective than SPS, inhibits </a:t>
            </a:r>
            <a:r>
              <a:rPr lang="en-US" altLang="en-US" sz="2000" i="1" dirty="0"/>
              <a:t>K. pneumoniae</a:t>
            </a:r>
            <a:endParaRPr lang="en-US" altLang="en-US" sz="2000" dirty="0"/>
          </a:p>
          <a:p>
            <a:pPr lvl="1" eaLnBrk="1" hangingPunct="1"/>
            <a:r>
              <a:rPr lang="en-US" altLang="en-US" sz="2000" dirty="0"/>
              <a:t>Sodium citrate (0.5% to 1.0%)</a:t>
            </a:r>
          </a:p>
          <a:p>
            <a:pPr lvl="2" eaLnBrk="1" hangingPunct="1"/>
            <a:r>
              <a:rPr lang="en-US" altLang="en-US" sz="2000" dirty="0"/>
              <a:t>Inhibitory to some gram-positive cocci</a:t>
            </a:r>
          </a:p>
          <a:p>
            <a:pPr lvl="1" eaLnBrk="1" hangingPunct="1"/>
            <a:r>
              <a:rPr lang="en-US" altLang="en-US" sz="2000" dirty="0"/>
              <a:t>Sucrose (10% to 30%)	</a:t>
            </a:r>
          </a:p>
          <a:p>
            <a:pPr lvl="2" eaLnBrk="1" hangingPunct="1"/>
            <a:r>
              <a:rPr lang="en-US" altLang="en-US" sz="2000" dirty="0"/>
              <a:t>Sometime used as an osmotic stabilizer in dealing with damaged bacteria</a:t>
            </a:r>
          </a:p>
          <a:p>
            <a:pPr lvl="1" eaLnBrk="1" hangingPunct="1"/>
            <a:r>
              <a:rPr lang="en-US" altLang="en-US" sz="2000" dirty="0"/>
              <a:t>Other additives that are </a:t>
            </a:r>
            <a:r>
              <a:rPr lang="en-US" altLang="en-US" sz="2000" i="1" dirty="0"/>
              <a:t>not </a:t>
            </a:r>
            <a:r>
              <a:rPr lang="en-US" altLang="en-US" sz="2000" dirty="0"/>
              <a:t>recommended</a:t>
            </a:r>
          </a:p>
          <a:p>
            <a:pPr lvl="2" eaLnBrk="1" hangingPunct="1"/>
            <a:r>
              <a:rPr lang="en-US" altLang="en-US" sz="2000" dirty="0"/>
              <a:t>Ammonium-potassium, sodium oxalate, EDTA</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4ECDE80-868B-46E9-5BDB-BCCB6549D70B}"/>
              </a:ext>
            </a:extLst>
          </p:cNvPr>
          <p:cNvSpPr>
            <a:spLocks noGrp="1"/>
          </p:cNvSpPr>
          <p:nvPr>
            <p:ph type="title"/>
          </p:nvPr>
        </p:nvSpPr>
        <p:spPr>
          <a:xfrm>
            <a:off x="457200" y="78259"/>
            <a:ext cx="7772400" cy="1905000"/>
          </a:xfrm>
        </p:spPr>
        <p:txBody>
          <a:bodyPr/>
          <a:lstStyle/>
          <a:p>
            <a:r>
              <a:rPr lang="en-US" altLang="en-US" dirty="0"/>
              <a:t>Incubation Conditions</a:t>
            </a:r>
          </a:p>
        </p:txBody>
      </p:sp>
      <p:sp>
        <p:nvSpPr>
          <p:cNvPr id="81923" name="Content Placeholder 2">
            <a:extLst>
              <a:ext uri="{FF2B5EF4-FFF2-40B4-BE49-F238E27FC236}">
                <a16:creationId xmlns:a16="http://schemas.microsoft.com/office/drawing/2014/main" id="{542BE811-D2B3-4386-2AAA-59F65765C579}"/>
              </a:ext>
            </a:extLst>
          </p:cNvPr>
          <p:cNvSpPr>
            <a:spLocks noGrp="1"/>
          </p:cNvSpPr>
          <p:nvPr>
            <p:ph idx="1"/>
          </p:nvPr>
        </p:nvSpPr>
        <p:spPr>
          <a:xfrm>
            <a:off x="533400" y="1600200"/>
            <a:ext cx="7772400" cy="4876800"/>
          </a:xfrm>
        </p:spPr>
        <p:txBody>
          <a:bodyPr/>
          <a:lstStyle/>
          <a:p>
            <a:r>
              <a:rPr lang="en-US" altLang="en-US" sz="2400" dirty="0"/>
              <a:t>Continuous-monitoring blood culture instruments include an incubator.</a:t>
            </a:r>
          </a:p>
          <a:p>
            <a:pPr lvl="1"/>
            <a:r>
              <a:rPr lang="en-US" altLang="en-US" sz="2400" dirty="0"/>
              <a:t>Bottles incubated at 35° ± 2° C for 5 days</a:t>
            </a:r>
          </a:p>
          <a:p>
            <a:r>
              <a:rPr lang="en-US" altLang="en-US" sz="2400" dirty="0"/>
              <a:t>An incubator used to incubate culture plates can also be used for blood culture bottles </a:t>
            </a:r>
          </a:p>
          <a:p>
            <a:pPr lvl="1"/>
            <a:r>
              <a:rPr lang="en-US" altLang="en-US" sz="2400" dirty="0"/>
              <a:t>Bottles typically held for 7 days</a:t>
            </a:r>
          </a:p>
          <a:p>
            <a:r>
              <a:rPr lang="en-US" altLang="en-US" sz="2400" dirty="0"/>
              <a:t>In some systems, the aerobic bottles may be agitated during incubation.</a:t>
            </a:r>
          </a:p>
          <a:p>
            <a:pPr lvl="1"/>
            <a:r>
              <a:rPr lang="en-US" altLang="en-US" sz="2400" dirty="0"/>
              <a:t>Increases oxygenation of the broth, enhancing microorganism detection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C8588E2-2277-9E05-8205-B4C897B9EF10}"/>
              </a:ext>
            </a:extLst>
          </p:cNvPr>
          <p:cNvSpPr>
            <a:spLocks noGrp="1"/>
          </p:cNvSpPr>
          <p:nvPr>
            <p:ph type="title"/>
          </p:nvPr>
        </p:nvSpPr>
        <p:spPr>
          <a:xfrm>
            <a:off x="762000" y="76200"/>
            <a:ext cx="7772400" cy="1905000"/>
          </a:xfrm>
        </p:spPr>
        <p:txBody>
          <a:bodyPr/>
          <a:lstStyle/>
          <a:p>
            <a:r>
              <a:rPr lang="en-US" altLang="en-US" dirty="0"/>
              <a:t>Incubation Conditions</a:t>
            </a:r>
          </a:p>
        </p:txBody>
      </p:sp>
      <p:sp>
        <p:nvSpPr>
          <p:cNvPr id="82947" name="Content Placeholder 2">
            <a:extLst>
              <a:ext uri="{FF2B5EF4-FFF2-40B4-BE49-F238E27FC236}">
                <a16:creationId xmlns:a16="http://schemas.microsoft.com/office/drawing/2014/main" id="{51B98871-FABC-7039-54D8-643FC60FE095}"/>
              </a:ext>
            </a:extLst>
          </p:cNvPr>
          <p:cNvSpPr>
            <a:spLocks noGrp="1"/>
          </p:cNvSpPr>
          <p:nvPr>
            <p:ph idx="1"/>
          </p:nvPr>
        </p:nvSpPr>
        <p:spPr>
          <a:xfrm>
            <a:off x="457200" y="1524000"/>
            <a:ext cx="7772400" cy="4876800"/>
          </a:xfrm>
        </p:spPr>
        <p:txBody>
          <a:bodyPr/>
          <a:lstStyle/>
          <a:p>
            <a:r>
              <a:rPr lang="en-US" altLang="en-US" sz="2800" dirty="0"/>
              <a:t>The head space of bottles contains ambient air, sometimes with an increased concentration of carbon dioxide (CO</a:t>
            </a:r>
            <a:r>
              <a:rPr lang="en-US" altLang="en-US" sz="2800" baseline="-25000" dirty="0"/>
              <a:t>2</a:t>
            </a:r>
            <a:r>
              <a:rPr lang="en-US" altLang="en-US" sz="2800" dirty="0"/>
              <a:t>) in the aerobic bottles.</a:t>
            </a:r>
          </a:p>
          <a:p>
            <a:r>
              <a:rPr lang="en-US" altLang="en-US" sz="2800" dirty="0"/>
              <a:t>Anaerobic bottles have an increased concentration of nitrogen (N</a:t>
            </a:r>
            <a:r>
              <a:rPr lang="en-US" altLang="en-US" sz="2800" baseline="-25000" dirty="0"/>
              <a:t>2</a:t>
            </a:r>
            <a:r>
              <a:rPr lang="en-US" altLang="en-US" sz="2800" dirty="0"/>
              <a:t>) and CO</a:t>
            </a:r>
            <a:r>
              <a:rPr lang="en-US" altLang="en-US" sz="2800" baseline="-25000" dirty="0"/>
              <a:t>2</a:t>
            </a:r>
            <a:r>
              <a:rPr lang="en-US" altLang="en-US" sz="2800" dirty="0"/>
              <a:t> replacing all the oxygen (O</a:t>
            </a:r>
            <a:r>
              <a:rPr lang="en-US" altLang="en-US" sz="2800" baseline="-25000" dirty="0"/>
              <a:t>2</a:t>
            </a:r>
            <a:r>
              <a:rPr lang="en-US" altLang="en-US" sz="2800" dirty="0"/>
              <a:t>) in the bottle</a:t>
            </a:r>
          </a:p>
          <a:p>
            <a:pPr lvl="1"/>
            <a:r>
              <a:rPr lang="en-US" altLang="en-US" dirty="0"/>
              <a:t>Facilitates isolation of obligate anaerobes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96B94D3-D339-98C3-5130-52C613C50EEA}"/>
              </a:ext>
            </a:extLst>
          </p:cNvPr>
          <p:cNvSpPr>
            <a:spLocks noGrp="1"/>
          </p:cNvSpPr>
          <p:nvPr>
            <p:ph type="title"/>
          </p:nvPr>
        </p:nvSpPr>
        <p:spPr>
          <a:xfrm>
            <a:off x="609600" y="0"/>
            <a:ext cx="7772400" cy="1905000"/>
          </a:xfrm>
        </p:spPr>
        <p:txBody>
          <a:bodyPr/>
          <a:lstStyle/>
          <a:p>
            <a:pPr eaLnBrk="1" hangingPunct="1"/>
            <a:r>
              <a:rPr lang="en-US" altLang="en-US" dirty="0"/>
              <a:t>Manual </a:t>
            </a:r>
            <a:r>
              <a:rPr lang="en-US" altLang="en-US" dirty="0" smtClean="0"/>
              <a:t>Blood Culture Systems</a:t>
            </a:r>
            <a:endParaRPr lang="en-US" altLang="en-US" dirty="0"/>
          </a:p>
        </p:txBody>
      </p:sp>
      <p:sp>
        <p:nvSpPr>
          <p:cNvPr id="28675" name="Rectangle 3">
            <a:extLst>
              <a:ext uri="{FF2B5EF4-FFF2-40B4-BE49-F238E27FC236}">
                <a16:creationId xmlns:a16="http://schemas.microsoft.com/office/drawing/2014/main" id="{5178AF88-EFCE-9173-E836-38517FF9F204}"/>
              </a:ext>
            </a:extLst>
          </p:cNvPr>
          <p:cNvSpPr>
            <a:spLocks noGrp="1" noChangeArrowheads="1"/>
          </p:cNvSpPr>
          <p:nvPr>
            <p:ph idx="1"/>
          </p:nvPr>
        </p:nvSpPr>
        <p:spPr>
          <a:xfrm>
            <a:off x="838200" y="1524000"/>
            <a:ext cx="7772400" cy="4876800"/>
          </a:xfrm>
        </p:spPr>
        <p:txBody>
          <a:bodyPr rtlCol="0">
            <a:normAutofit fontScale="92500" lnSpcReduction="10000"/>
          </a:bodyPr>
          <a:lstStyle/>
          <a:p>
            <a:pPr eaLnBrk="1" fontAlgn="auto" hangingPunct="1">
              <a:spcAft>
                <a:spcPts val="0"/>
              </a:spcAft>
              <a:defRPr/>
            </a:pPr>
            <a:r>
              <a:rPr lang="en-US" altLang="en-US" sz="3000" dirty="0"/>
              <a:t>Rarely used in the United States</a:t>
            </a:r>
          </a:p>
          <a:p>
            <a:pPr eaLnBrk="1" fontAlgn="auto" hangingPunct="1">
              <a:spcAft>
                <a:spcPts val="0"/>
              </a:spcAft>
              <a:defRPr/>
            </a:pPr>
            <a:r>
              <a:rPr lang="en-US" altLang="en-US" sz="3000" dirty="0"/>
              <a:t>Easy to use</a:t>
            </a:r>
          </a:p>
          <a:p>
            <a:pPr eaLnBrk="1" fontAlgn="auto" hangingPunct="1">
              <a:spcAft>
                <a:spcPts val="0"/>
              </a:spcAft>
              <a:defRPr/>
            </a:pPr>
            <a:r>
              <a:rPr lang="en-US" altLang="en-US" sz="3000" dirty="0"/>
              <a:t>Inexpensive</a:t>
            </a:r>
          </a:p>
          <a:p>
            <a:pPr eaLnBrk="1" fontAlgn="auto" hangingPunct="1">
              <a:spcAft>
                <a:spcPts val="0"/>
              </a:spcAft>
              <a:defRPr/>
            </a:pPr>
            <a:r>
              <a:rPr lang="en-US" altLang="en-US" sz="3000" dirty="0"/>
              <a:t>Generally adequate for detection of common bacteria and fungi</a:t>
            </a:r>
          </a:p>
          <a:p>
            <a:pPr eaLnBrk="1" fontAlgn="auto" hangingPunct="1">
              <a:spcAft>
                <a:spcPts val="0"/>
              </a:spcAft>
              <a:defRPr/>
            </a:pPr>
            <a:r>
              <a:rPr lang="en-US" altLang="en-US" sz="3000" dirty="0"/>
              <a:t>Example Systems</a:t>
            </a:r>
          </a:p>
          <a:p>
            <a:pPr lvl="1" eaLnBrk="1" fontAlgn="auto" hangingPunct="1">
              <a:spcAft>
                <a:spcPts val="0"/>
              </a:spcAft>
              <a:defRPr/>
            </a:pPr>
            <a:r>
              <a:rPr lang="en-US" altLang="en-US" sz="3000" dirty="0"/>
              <a:t>Broth-slide system</a:t>
            </a:r>
          </a:p>
          <a:p>
            <a:pPr lvl="1" eaLnBrk="1" fontAlgn="auto" hangingPunct="1">
              <a:spcAft>
                <a:spcPts val="0"/>
              </a:spcAft>
              <a:defRPr/>
            </a:pPr>
            <a:r>
              <a:rPr lang="en-US" altLang="en-US" sz="3000" dirty="0"/>
              <a:t>Septi-Chek</a:t>
            </a:r>
          </a:p>
          <a:p>
            <a:pPr lvl="1" eaLnBrk="1" fontAlgn="auto" hangingPunct="1">
              <a:spcAft>
                <a:spcPts val="0"/>
              </a:spcAft>
              <a:defRPr/>
            </a:pPr>
            <a:r>
              <a:rPr lang="en-US" altLang="en-US" sz="3000" dirty="0" err="1"/>
              <a:t>Oxoid</a:t>
            </a:r>
            <a:r>
              <a:rPr lang="en-US" altLang="en-US" sz="3000" dirty="0"/>
              <a:t> Signal system</a:t>
            </a:r>
          </a:p>
          <a:p>
            <a:pPr lvl="1" eaLnBrk="1" fontAlgn="auto" hangingPunct="1">
              <a:spcAft>
                <a:spcPts val="0"/>
              </a:spcAft>
              <a:defRPr/>
            </a:pPr>
            <a:r>
              <a:rPr lang="en-US" altLang="en-US" sz="3000" dirty="0"/>
              <a:t>Lysis centrifugation (Isolator tube) method</a:t>
            </a:r>
          </a:p>
          <a:p>
            <a:pPr marL="57150" indent="0" eaLnBrk="1" fontAlgn="auto" hangingPunct="1">
              <a:spcAft>
                <a:spcPts val="0"/>
              </a:spcAft>
              <a:buFont typeface="Wingdings 2" panose="05020102010507070707" pitchFamily="18" charset="2"/>
              <a:buNone/>
              <a:defRPr/>
            </a:pPr>
            <a:endParaRPr lang="en-US" altLang="en-US" dirty="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B4FC-ACC6-854B-2248-4BB0A229E556}"/>
              </a:ext>
            </a:extLst>
          </p:cNvPr>
          <p:cNvSpPr>
            <a:spLocks noGrp="1"/>
          </p:cNvSpPr>
          <p:nvPr>
            <p:ph type="title"/>
          </p:nvPr>
        </p:nvSpPr>
        <p:spPr>
          <a:xfrm>
            <a:off x="685800" y="98425"/>
            <a:ext cx="7772400" cy="1219200"/>
          </a:xfrm>
        </p:spPr>
        <p:txBody>
          <a:bodyPr rtlCol="0">
            <a:normAutofit fontScale="90000"/>
          </a:bodyPr>
          <a:lstStyle/>
          <a:p>
            <a:pPr eaLnBrk="1" fontAlgn="auto" hangingPunct="1">
              <a:spcAft>
                <a:spcPts val="0"/>
              </a:spcAft>
              <a:defRPr/>
            </a:pPr>
            <a:r>
              <a:rPr lang="en-US" dirty="0"/>
              <a:t>Examination of Blood Culture Bottles in a Manual System</a:t>
            </a:r>
          </a:p>
        </p:txBody>
      </p:sp>
      <p:sp>
        <p:nvSpPr>
          <p:cNvPr id="3" name="Content Placeholder 2">
            <a:extLst>
              <a:ext uri="{FF2B5EF4-FFF2-40B4-BE49-F238E27FC236}">
                <a16:creationId xmlns:a16="http://schemas.microsoft.com/office/drawing/2014/main" id="{ECC4ED92-33CC-3D51-2D52-530EFFCC3403}"/>
              </a:ext>
            </a:extLst>
          </p:cNvPr>
          <p:cNvSpPr>
            <a:spLocks noGrp="1"/>
          </p:cNvSpPr>
          <p:nvPr>
            <p:ph idx="1"/>
          </p:nvPr>
        </p:nvSpPr>
        <p:spPr>
          <a:xfrm>
            <a:off x="685800" y="1317625"/>
            <a:ext cx="7772400" cy="4454525"/>
          </a:xfrm>
        </p:spPr>
        <p:txBody>
          <a:bodyPr rtlCol="0">
            <a:normAutofit fontScale="85000" lnSpcReduction="10000"/>
          </a:bodyPr>
          <a:lstStyle/>
          <a:p>
            <a:pPr eaLnBrk="1" fontAlgn="auto" hangingPunct="1">
              <a:spcAft>
                <a:spcPts val="0"/>
              </a:spcAft>
              <a:defRPr/>
            </a:pPr>
            <a:r>
              <a:rPr lang="en-US" dirty="0"/>
              <a:t>Bottles examined macroscopically with transmitted and reflected light for evidence of</a:t>
            </a:r>
          </a:p>
          <a:p>
            <a:pPr lvl="1" eaLnBrk="1" fontAlgn="auto" hangingPunct="1">
              <a:spcAft>
                <a:spcPts val="0"/>
              </a:spcAft>
              <a:defRPr/>
            </a:pPr>
            <a:r>
              <a:rPr lang="en-US" dirty="0"/>
              <a:t>Turbidity, hemolysis, gas production, bacterial colonies in or on the blood layer</a:t>
            </a:r>
          </a:p>
          <a:p>
            <a:pPr lvl="1" eaLnBrk="1" fontAlgn="auto" hangingPunct="1">
              <a:spcAft>
                <a:spcPts val="0"/>
              </a:spcAft>
              <a:defRPr/>
            </a:pPr>
            <a:r>
              <a:rPr lang="en-US" dirty="0"/>
              <a:t>If growth is present or suspected</a:t>
            </a:r>
          </a:p>
          <a:p>
            <a:pPr lvl="2" eaLnBrk="1" fontAlgn="auto" hangingPunct="1">
              <a:spcAft>
                <a:spcPts val="0"/>
              </a:spcAft>
              <a:defRPr/>
            </a:pPr>
            <a:r>
              <a:rPr lang="en-US" dirty="0"/>
              <a:t>Perform direct Gram stain and plate to solid media</a:t>
            </a:r>
          </a:p>
          <a:p>
            <a:pPr lvl="1" eaLnBrk="1" fontAlgn="auto" hangingPunct="1">
              <a:spcAft>
                <a:spcPts val="0"/>
              </a:spcAft>
              <a:defRPr/>
            </a:pPr>
            <a:r>
              <a:rPr lang="en-US" dirty="0"/>
              <a:t>Septi-Chek system</a:t>
            </a:r>
          </a:p>
          <a:p>
            <a:pPr lvl="2" eaLnBrk="1" fontAlgn="auto" hangingPunct="1">
              <a:spcAft>
                <a:spcPts val="0"/>
              </a:spcAft>
              <a:defRPr/>
            </a:pPr>
            <a:r>
              <a:rPr lang="en-US" dirty="0"/>
              <a:t>Additional examination–paddle should be examined daily</a:t>
            </a:r>
          </a:p>
          <a:p>
            <a:pPr lvl="1" eaLnBrk="1" fontAlgn="auto" hangingPunct="1">
              <a:spcAft>
                <a:spcPts val="0"/>
              </a:spcAft>
              <a:defRPr/>
            </a:pPr>
            <a:r>
              <a:rPr lang="en-US" dirty="0" err="1"/>
              <a:t>Oxoid</a:t>
            </a:r>
            <a:r>
              <a:rPr lang="en-US" dirty="0"/>
              <a:t> bottle signal device is examined daily</a:t>
            </a:r>
          </a:p>
          <a:p>
            <a:pPr eaLnBrk="1" fontAlgn="auto" hangingPunct="1">
              <a:spcAft>
                <a:spcPts val="0"/>
              </a:spcAft>
              <a:defRPr/>
            </a:pPr>
            <a:r>
              <a:rPr lang="en-US" dirty="0"/>
              <a:t>Positive results should be reported according to laboratory protocol</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EFB9-1215-54B6-E13F-49A0DFD2158F}"/>
              </a:ext>
            </a:extLst>
          </p:cNvPr>
          <p:cNvSpPr>
            <a:spLocks noGrp="1"/>
          </p:cNvSpPr>
          <p:nvPr>
            <p:ph type="title"/>
          </p:nvPr>
        </p:nvSpPr>
        <p:spPr>
          <a:xfrm>
            <a:off x="609600" y="0"/>
            <a:ext cx="7772400" cy="1905000"/>
          </a:xfrm>
        </p:spPr>
        <p:txBody>
          <a:bodyPr rtlCol="0">
            <a:normAutofit/>
          </a:bodyPr>
          <a:lstStyle/>
          <a:p>
            <a:pPr eaLnBrk="1" fontAlgn="auto" hangingPunct="1">
              <a:spcAft>
                <a:spcPts val="0"/>
              </a:spcAft>
              <a:defRPr/>
            </a:pPr>
            <a:r>
              <a:rPr lang="en-US" dirty="0"/>
              <a:t>Continuous-Monitoring </a:t>
            </a:r>
            <a:br>
              <a:rPr lang="en-US" dirty="0"/>
            </a:br>
            <a:r>
              <a:rPr lang="en-US" dirty="0"/>
              <a:t>Blood Culture Systems</a:t>
            </a:r>
          </a:p>
        </p:txBody>
      </p:sp>
      <p:sp>
        <p:nvSpPr>
          <p:cNvPr id="87043" name="Content Placeholder 2">
            <a:extLst>
              <a:ext uri="{FF2B5EF4-FFF2-40B4-BE49-F238E27FC236}">
                <a16:creationId xmlns:a16="http://schemas.microsoft.com/office/drawing/2014/main" id="{8AD009E6-CACF-E087-8296-FBD4A100698D}"/>
              </a:ext>
            </a:extLst>
          </p:cNvPr>
          <p:cNvSpPr>
            <a:spLocks noGrp="1"/>
          </p:cNvSpPr>
          <p:nvPr>
            <p:ph idx="1"/>
          </p:nvPr>
        </p:nvSpPr>
        <p:spPr>
          <a:xfrm>
            <a:off x="762000" y="1752600"/>
            <a:ext cx="7772400" cy="4876800"/>
          </a:xfrm>
        </p:spPr>
        <p:txBody>
          <a:bodyPr/>
          <a:lstStyle/>
          <a:p>
            <a:pPr eaLnBrk="1" hangingPunct="1"/>
            <a:r>
              <a:rPr lang="en-US" altLang="en-US" dirty="0"/>
              <a:t>BACTEC 9000 Series and BD FX</a:t>
            </a:r>
          </a:p>
          <a:p>
            <a:pPr lvl="1" eaLnBrk="1" hangingPunct="1"/>
            <a:r>
              <a:rPr lang="en-US" altLang="en-US" dirty="0"/>
              <a:t>Uses fluorescence to detect CO</a:t>
            </a:r>
            <a:r>
              <a:rPr lang="en-US" altLang="en-US" baseline="-25000" dirty="0"/>
              <a:t>2</a:t>
            </a:r>
          </a:p>
          <a:p>
            <a:pPr eaLnBrk="1" hangingPunct="1"/>
            <a:r>
              <a:rPr lang="en-US" altLang="en-US" dirty="0" err="1"/>
              <a:t>VersaTREK</a:t>
            </a:r>
            <a:endParaRPr lang="en-US" altLang="en-US" dirty="0"/>
          </a:p>
          <a:p>
            <a:pPr lvl="1" eaLnBrk="1" hangingPunct="1"/>
            <a:r>
              <a:rPr lang="en-US" altLang="en-US" dirty="0"/>
              <a:t>Detects the consumption or production of multiple gases (CO</a:t>
            </a:r>
            <a:r>
              <a:rPr lang="en-US" altLang="en-US" baseline="-25000" dirty="0"/>
              <a:t>2, </a:t>
            </a:r>
            <a:r>
              <a:rPr lang="en-US" altLang="en-US" dirty="0"/>
              <a:t>H</a:t>
            </a:r>
            <a:r>
              <a:rPr lang="en-US" altLang="en-US" baseline="-25000" dirty="0"/>
              <a:t>2</a:t>
            </a:r>
            <a:r>
              <a:rPr lang="en-US" altLang="en-US" dirty="0"/>
              <a:t>, O</a:t>
            </a:r>
            <a:r>
              <a:rPr lang="en-US" altLang="en-US" baseline="-25000" dirty="0"/>
              <a:t>2</a:t>
            </a:r>
            <a:r>
              <a:rPr lang="en-US" altLang="en-US" dirty="0"/>
              <a:t>) by organisms growing in the medium</a:t>
            </a:r>
            <a:endParaRPr lang="en-US" altLang="en-US" baseline="-25000" dirty="0"/>
          </a:p>
          <a:p>
            <a:pPr lvl="1" eaLnBrk="1" hangingPunct="1"/>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712A412-884D-A01D-FBA0-B7D954CE4642}"/>
              </a:ext>
            </a:extLst>
          </p:cNvPr>
          <p:cNvSpPr>
            <a:spLocks noGrp="1"/>
          </p:cNvSpPr>
          <p:nvPr>
            <p:ph type="title"/>
          </p:nvPr>
        </p:nvSpPr>
        <p:spPr/>
        <p:txBody>
          <a:bodyPr/>
          <a:lstStyle/>
          <a:p>
            <a:pPr eaLnBrk="1" hangingPunct="1"/>
            <a:r>
              <a:rPr lang="en-US" altLang="en-US"/>
              <a:t>Definitions (Cont.)</a:t>
            </a:r>
          </a:p>
        </p:txBody>
      </p:sp>
      <p:sp>
        <p:nvSpPr>
          <p:cNvPr id="25603" name="Rectangle 3">
            <a:extLst>
              <a:ext uri="{FF2B5EF4-FFF2-40B4-BE49-F238E27FC236}">
                <a16:creationId xmlns:a16="http://schemas.microsoft.com/office/drawing/2014/main" id="{18E0AD79-08B4-5FE0-A10F-77D49FCF502F}"/>
              </a:ext>
            </a:extLst>
          </p:cNvPr>
          <p:cNvSpPr>
            <a:spLocks noGrp="1"/>
          </p:cNvSpPr>
          <p:nvPr>
            <p:ph idx="1"/>
          </p:nvPr>
        </p:nvSpPr>
        <p:spPr>
          <a:xfrm>
            <a:off x="685800" y="1363663"/>
            <a:ext cx="7772400" cy="4454525"/>
          </a:xfrm>
        </p:spPr>
        <p:txBody>
          <a:bodyPr/>
          <a:lstStyle/>
          <a:p>
            <a:pPr eaLnBrk="1" hangingPunct="1"/>
            <a:r>
              <a:rPr lang="en-US" altLang="en-US"/>
              <a:t>Systemic inflammatory response syndrome (SIRS)</a:t>
            </a:r>
          </a:p>
          <a:p>
            <a:pPr lvl="1" eaLnBrk="1" hangingPunct="1"/>
            <a:r>
              <a:rPr lang="en-US" altLang="en-US"/>
              <a:t>Spectrum of increasingly severe conditions</a:t>
            </a:r>
          </a:p>
          <a:p>
            <a:pPr lvl="2" eaLnBrk="1" hangingPunct="1"/>
            <a:r>
              <a:rPr lang="en-US" altLang="en-US"/>
              <a:t>Ranges from noninfectious inflammatory response to sepsis</a:t>
            </a:r>
          </a:p>
          <a:p>
            <a:pPr eaLnBrk="1" hangingPunct="1"/>
            <a:r>
              <a:rPr lang="en-US" altLang="en-US"/>
              <a:t>Sepsis</a:t>
            </a:r>
          </a:p>
          <a:p>
            <a:pPr lvl="1" eaLnBrk="1" hangingPunct="1"/>
            <a:r>
              <a:rPr lang="en-US" altLang="en-US"/>
              <a:t>Systemic inflammatory response to infection, sometimes accompanied by organ involvement</a:t>
            </a:r>
          </a:p>
          <a:p>
            <a:pPr eaLnBrk="1" hangingPunct="1"/>
            <a:r>
              <a:rPr lang="en-US" altLang="en-US"/>
              <a:t>Septic shock</a:t>
            </a:r>
          </a:p>
          <a:p>
            <a:pPr lvl="1" eaLnBrk="1" hangingPunct="1"/>
            <a:r>
              <a:rPr lang="en-US" altLang="en-US"/>
              <a:t>Sepsis accompanied by refractory hypotension</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3B93B46-B390-427A-BEFF-3D192C7E2A96}"/>
              </a:ext>
            </a:extLst>
          </p:cNvPr>
          <p:cNvSpPr>
            <a:spLocks noGrp="1"/>
          </p:cNvSpPr>
          <p:nvPr>
            <p:ph type="title"/>
          </p:nvPr>
        </p:nvSpPr>
        <p:spPr/>
        <p:txBody>
          <a:bodyPr/>
          <a:lstStyle/>
          <a:p>
            <a:pPr eaLnBrk="1" hangingPunct="1"/>
            <a:r>
              <a:rPr lang="en-US" altLang="en-US"/>
              <a:t>Bactec 9000 Schematic</a:t>
            </a:r>
          </a:p>
        </p:txBody>
      </p:sp>
      <p:pic>
        <p:nvPicPr>
          <p:cNvPr id="88069" name="Picture 4">
            <a:extLst>
              <a:ext uri="{FF2B5EF4-FFF2-40B4-BE49-F238E27FC236}">
                <a16:creationId xmlns:a16="http://schemas.microsoft.com/office/drawing/2014/main" id="{E98009A2-BEE3-4D5B-6139-D1FC64889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1371600"/>
            <a:ext cx="568007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DD3C-67AA-5724-BEA2-0EF55114EC98}"/>
              </a:ext>
            </a:extLst>
          </p:cNvPr>
          <p:cNvSpPr>
            <a:spLocks noGrp="1"/>
          </p:cNvSpPr>
          <p:nvPr>
            <p:ph type="title"/>
          </p:nvPr>
        </p:nvSpPr>
        <p:spPr/>
        <p:txBody>
          <a:bodyPr rtlCol="0">
            <a:normAutofit/>
          </a:bodyPr>
          <a:lstStyle/>
          <a:p>
            <a:pPr eaLnBrk="1" fontAlgn="auto" hangingPunct="1">
              <a:spcAft>
                <a:spcPts val="0"/>
              </a:spcAft>
              <a:defRPr/>
            </a:pPr>
            <a:r>
              <a:rPr lang="en-US" dirty="0"/>
              <a:t>Continuous-Monitoring Blood Culture Systems (Cont.)</a:t>
            </a:r>
          </a:p>
        </p:txBody>
      </p:sp>
      <p:sp>
        <p:nvSpPr>
          <p:cNvPr id="89091" name="Content Placeholder 2">
            <a:extLst>
              <a:ext uri="{FF2B5EF4-FFF2-40B4-BE49-F238E27FC236}">
                <a16:creationId xmlns:a16="http://schemas.microsoft.com/office/drawing/2014/main" id="{31A51978-2C26-DBFB-AE1C-56BED0D9C9DF}"/>
              </a:ext>
            </a:extLst>
          </p:cNvPr>
          <p:cNvSpPr>
            <a:spLocks noGrp="1"/>
          </p:cNvSpPr>
          <p:nvPr>
            <p:ph idx="1"/>
          </p:nvPr>
        </p:nvSpPr>
        <p:spPr>
          <a:xfrm>
            <a:off x="609600" y="1905000"/>
            <a:ext cx="7772400" cy="4876800"/>
          </a:xfrm>
        </p:spPr>
        <p:txBody>
          <a:bodyPr/>
          <a:lstStyle/>
          <a:p>
            <a:pPr eaLnBrk="1" hangingPunct="1"/>
            <a:r>
              <a:rPr lang="en-US" altLang="en-US" dirty="0" err="1"/>
              <a:t>BacT</a:t>
            </a:r>
            <a:r>
              <a:rPr lang="en-US" altLang="en-US" dirty="0"/>
              <a:t>/ALERT 3D System</a:t>
            </a:r>
          </a:p>
          <a:p>
            <a:pPr lvl="1" eaLnBrk="1" hangingPunct="1"/>
            <a:r>
              <a:rPr lang="en-US" altLang="en-US" dirty="0"/>
              <a:t>Fully, automated, </a:t>
            </a:r>
            <a:r>
              <a:rPr lang="en-US" altLang="en-US" dirty="0" err="1"/>
              <a:t>nonradiometric</a:t>
            </a:r>
            <a:r>
              <a:rPr lang="en-US" altLang="en-US" dirty="0"/>
              <a:t> blood culture system (aerobic and anaerobic bottles) utilizes pH-sensitive membranes in the bottom of the blood culture bottles and release of CO</a:t>
            </a:r>
            <a:r>
              <a:rPr lang="en-US" altLang="en-US" baseline="-25000" dirty="0"/>
              <a:t>2</a:t>
            </a:r>
            <a:r>
              <a:rPr lang="en-US" altLang="en-US" dirty="0"/>
              <a:t> by microbial growth</a:t>
            </a:r>
          </a:p>
          <a:p>
            <a:pPr lvl="1" eaLnBrk="1" hangingPunct="1"/>
            <a:endParaRPr lang="en-US" alt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Laboratory Diagnosis of Blood Infections: </a:t>
            </a:r>
            <a:r>
              <a:rPr lang="en-US" altLang="en-US" sz="2400" b="1" i="1" dirty="0" smtClean="0">
                <a:solidFill>
                  <a:srgbClr val="FFFFFF"/>
                </a:solidFill>
                <a:cs typeface="Segoe UI" panose="020B0502040204020203" pitchFamily="34" charset="0"/>
              </a:rPr>
              <a:t>Recovering other Organisms from Blood</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06453166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0B4E2F1-1C0C-09B2-B042-1B0BD9B7E92C}"/>
              </a:ext>
            </a:extLst>
          </p:cNvPr>
          <p:cNvSpPr>
            <a:spLocks noGrp="1"/>
          </p:cNvSpPr>
          <p:nvPr>
            <p:ph type="title"/>
          </p:nvPr>
        </p:nvSpPr>
        <p:spPr>
          <a:xfrm>
            <a:off x="304800" y="352425"/>
            <a:ext cx="8610600" cy="1219200"/>
          </a:xfrm>
        </p:spPr>
        <p:txBody>
          <a:bodyPr/>
          <a:lstStyle/>
          <a:p>
            <a:pPr eaLnBrk="1" hangingPunct="1"/>
            <a:r>
              <a:rPr lang="en-US" altLang="en-US" sz="3600"/>
              <a:t>Most Common Organisms Associated with Nosocomial Bacteremias</a:t>
            </a:r>
            <a:endParaRPr lang="en-US" altLang="en-US"/>
          </a:p>
        </p:txBody>
      </p:sp>
      <p:pic>
        <p:nvPicPr>
          <p:cNvPr id="91141" name="Picture 4">
            <a:extLst>
              <a:ext uri="{FF2B5EF4-FFF2-40B4-BE49-F238E27FC236}">
                <a16:creationId xmlns:a16="http://schemas.microsoft.com/office/drawing/2014/main" id="{FE454016-E589-29CC-28B4-476100A1B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70050"/>
            <a:ext cx="5219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0C34EF-66BB-5A08-2386-C40644459D73}"/>
              </a:ext>
            </a:extLst>
          </p:cNvPr>
          <p:cNvSpPr>
            <a:spLocks noGrp="1"/>
          </p:cNvSpPr>
          <p:nvPr>
            <p:ph type="title"/>
          </p:nvPr>
        </p:nvSpPr>
        <p:spPr/>
        <p:txBody>
          <a:bodyPr rtlCol="0">
            <a:normAutofit fontScale="90000"/>
          </a:bodyPr>
          <a:lstStyle/>
          <a:p>
            <a:pPr eaLnBrk="1" fontAlgn="auto" hangingPunct="1">
              <a:spcAft>
                <a:spcPts val="0"/>
              </a:spcAft>
              <a:defRPr/>
            </a:pPr>
            <a:r>
              <a:rPr lang="en-US" dirty="0"/>
              <a:t>Organisms that Require Special Conditions to be Detected</a:t>
            </a:r>
          </a:p>
        </p:txBody>
      </p:sp>
      <p:sp>
        <p:nvSpPr>
          <p:cNvPr id="92163" name="Content Placeholder 5">
            <a:extLst>
              <a:ext uri="{FF2B5EF4-FFF2-40B4-BE49-F238E27FC236}">
                <a16:creationId xmlns:a16="http://schemas.microsoft.com/office/drawing/2014/main" id="{9A5B375D-0597-EE28-3097-0630FB911FFA}"/>
              </a:ext>
            </a:extLst>
          </p:cNvPr>
          <p:cNvSpPr>
            <a:spLocks noGrp="1"/>
          </p:cNvSpPr>
          <p:nvPr>
            <p:ph idx="1"/>
          </p:nvPr>
        </p:nvSpPr>
        <p:spPr>
          <a:xfrm>
            <a:off x="685800" y="1663700"/>
            <a:ext cx="7772400" cy="4454525"/>
          </a:xfrm>
        </p:spPr>
        <p:txBody>
          <a:bodyPr/>
          <a:lstStyle/>
          <a:p>
            <a:pPr eaLnBrk="1" hangingPunct="1"/>
            <a:r>
              <a:rPr lang="en-US" altLang="en-US" i="1"/>
              <a:t>Francisella tularensis</a:t>
            </a:r>
          </a:p>
          <a:p>
            <a:pPr eaLnBrk="1" hangingPunct="1"/>
            <a:r>
              <a:rPr lang="en-US" altLang="en-US" i="1"/>
              <a:t>Leptospira </a:t>
            </a:r>
            <a:r>
              <a:rPr lang="en-US" altLang="en-US"/>
              <a:t>spp.</a:t>
            </a:r>
          </a:p>
          <a:p>
            <a:pPr eaLnBrk="1" hangingPunct="1"/>
            <a:r>
              <a:rPr lang="en-US" altLang="en-US" i="1"/>
              <a:t>Brucella </a:t>
            </a:r>
            <a:r>
              <a:rPr lang="en-US" altLang="en-US"/>
              <a:t>spp.</a:t>
            </a:r>
          </a:p>
          <a:p>
            <a:pPr eaLnBrk="1" hangingPunct="1"/>
            <a:r>
              <a:rPr lang="en-US" altLang="en-US"/>
              <a:t>Nutritionally variant streptococci (NVS)</a:t>
            </a:r>
          </a:p>
          <a:p>
            <a:pPr eaLnBrk="1" hangingPunct="1"/>
            <a:r>
              <a:rPr lang="en-US" altLang="en-US" i="1"/>
              <a:t>Campylobacter</a:t>
            </a:r>
            <a:r>
              <a:rPr lang="en-US" altLang="en-US"/>
              <a:t> spp.</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8E9C5-DD7C-3151-E73F-2AC257A113A8}"/>
              </a:ext>
            </a:extLst>
          </p:cNvPr>
          <p:cNvSpPr>
            <a:spLocks noGrp="1"/>
          </p:cNvSpPr>
          <p:nvPr>
            <p:ph type="title"/>
          </p:nvPr>
        </p:nvSpPr>
        <p:spPr/>
        <p:txBody>
          <a:bodyPr rtlCol="0">
            <a:normAutofit fontScale="90000"/>
          </a:bodyPr>
          <a:lstStyle/>
          <a:p>
            <a:pPr eaLnBrk="1" fontAlgn="auto" hangingPunct="1">
              <a:spcAft>
                <a:spcPts val="0"/>
              </a:spcAft>
              <a:defRPr/>
            </a:pPr>
            <a:r>
              <a:rPr lang="en-US" dirty="0"/>
              <a:t>Organisms that Require Special Conditions to be Detected (Cont.)</a:t>
            </a:r>
          </a:p>
        </p:txBody>
      </p:sp>
      <p:sp>
        <p:nvSpPr>
          <p:cNvPr id="93187" name="Content Placeholder 5">
            <a:extLst>
              <a:ext uri="{FF2B5EF4-FFF2-40B4-BE49-F238E27FC236}">
                <a16:creationId xmlns:a16="http://schemas.microsoft.com/office/drawing/2014/main" id="{18DD0B14-6585-89D8-F3DF-5779013FA21B}"/>
              </a:ext>
            </a:extLst>
          </p:cNvPr>
          <p:cNvSpPr>
            <a:spLocks noGrp="1"/>
          </p:cNvSpPr>
          <p:nvPr>
            <p:ph idx="1"/>
          </p:nvPr>
        </p:nvSpPr>
        <p:spPr>
          <a:xfrm>
            <a:off x="609600" y="1676400"/>
            <a:ext cx="7772400" cy="4454525"/>
          </a:xfrm>
        </p:spPr>
        <p:txBody>
          <a:bodyPr/>
          <a:lstStyle/>
          <a:p>
            <a:pPr eaLnBrk="1" hangingPunct="1"/>
            <a:r>
              <a:rPr lang="en-US" altLang="en-US" i="1" dirty="0"/>
              <a:t>Coxiella burnetii</a:t>
            </a:r>
          </a:p>
          <a:p>
            <a:pPr eaLnBrk="1" hangingPunct="1"/>
            <a:r>
              <a:rPr lang="en-US" altLang="en-US" i="1" dirty="0"/>
              <a:t>Bartonella </a:t>
            </a:r>
            <a:r>
              <a:rPr lang="en-US" altLang="en-US" dirty="0"/>
              <a:t>spp.</a:t>
            </a:r>
            <a:endParaRPr lang="en-US" altLang="en-US" i="1" dirty="0"/>
          </a:p>
          <a:p>
            <a:pPr eaLnBrk="1" hangingPunct="1"/>
            <a:r>
              <a:rPr lang="en-US" altLang="en-US" dirty="0"/>
              <a:t>HACEK group of gram-negative bacilli</a:t>
            </a:r>
          </a:p>
          <a:p>
            <a:pPr eaLnBrk="1" hangingPunct="1"/>
            <a:r>
              <a:rPr lang="en-US" altLang="en-US" i="1" dirty="0"/>
              <a:t>Mycobacteria</a:t>
            </a:r>
            <a:r>
              <a:rPr lang="en-US" altLang="en-US" dirty="0"/>
              <a:t> from the blood</a:t>
            </a:r>
          </a:p>
          <a:p>
            <a:pPr eaLnBrk="1" hangingPunct="1"/>
            <a:r>
              <a:rPr lang="en-US" altLang="en-US" dirty="0"/>
              <a:t>Fungemia</a:t>
            </a:r>
          </a:p>
          <a:p>
            <a:pPr eaLnBrk="1" hangingPunct="1"/>
            <a:r>
              <a:rPr lang="en-US" altLang="en-US" dirty="0"/>
              <a:t>Viremia</a:t>
            </a:r>
          </a:p>
          <a:p>
            <a:pPr eaLnBrk="1" hangingPunct="1"/>
            <a:endParaRPr lang="en-US" alt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Laboratory Diagnosis of Blood Infections: </a:t>
            </a:r>
            <a:r>
              <a:rPr lang="en-US" altLang="en-US" sz="2400" b="1" i="1" dirty="0" smtClean="0">
                <a:solidFill>
                  <a:srgbClr val="FFFFFF"/>
                </a:solidFill>
                <a:cs typeface="Segoe UI" panose="020B0502040204020203" pitchFamily="34" charset="0"/>
              </a:rPr>
              <a:t>Contamination in Blood Cultures</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86145335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0DFA2B3-F073-55D0-4159-D9AD0AD9C9BE}"/>
              </a:ext>
            </a:extLst>
          </p:cNvPr>
          <p:cNvSpPr>
            <a:spLocks noGrp="1"/>
          </p:cNvSpPr>
          <p:nvPr>
            <p:ph type="title"/>
          </p:nvPr>
        </p:nvSpPr>
        <p:spPr/>
        <p:txBody>
          <a:bodyPr/>
          <a:lstStyle/>
          <a:p>
            <a:pPr eaLnBrk="1" hangingPunct="1"/>
            <a:r>
              <a:rPr lang="en-US" altLang="en-US"/>
              <a:t>Contamination in Blood Cultures</a:t>
            </a:r>
          </a:p>
        </p:txBody>
      </p:sp>
      <p:sp>
        <p:nvSpPr>
          <p:cNvPr id="95235" name="Rectangle 3">
            <a:extLst>
              <a:ext uri="{FF2B5EF4-FFF2-40B4-BE49-F238E27FC236}">
                <a16:creationId xmlns:a16="http://schemas.microsoft.com/office/drawing/2014/main" id="{7CF0270D-A698-6360-A7DA-08B3015333F8}"/>
              </a:ext>
            </a:extLst>
          </p:cNvPr>
          <p:cNvSpPr>
            <a:spLocks noGrp="1"/>
          </p:cNvSpPr>
          <p:nvPr>
            <p:ph idx="1"/>
          </p:nvPr>
        </p:nvSpPr>
        <p:spPr>
          <a:xfrm>
            <a:off x="430213" y="1295400"/>
            <a:ext cx="8229600" cy="4525963"/>
          </a:xfrm>
        </p:spPr>
        <p:txBody>
          <a:bodyPr/>
          <a:lstStyle/>
          <a:p>
            <a:pPr eaLnBrk="1" hangingPunct="1"/>
            <a:r>
              <a:rPr lang="en-US" altLang="en-US" sz="2400" dirty="0"/>
              <a:t>Skin biota contamination</a:t>
            </a:r>
          </a:p>
          <a:p>
            <a:pPr lvl="1" eaLnBrk="1" hangingPunct="1"/>
            <a:r>
              <a:rPr lang="en-US" altLang="en-US" sz="2100" dirty="0"/>
              <a:t>1% to 3% is expected</a:t>
            </a:r>
          </a:p>
          <a:p>
            <a:pPr eaLnBrk="1" hangingPunct="1"/>
            <a:r>
              <a:rPr lang="en-US" altLang="en-US" sz="2400" dirty="0"/>
              <a:t>IV catheters</a:t>
            </a:r>
          </a:p>
          <a:p>
            <a:pPr eaLnBrk="1" hangingPunct="1"/>
            <a:r>
              <a:rPr lang="en-US" altLang="en-US" sz="2400" dirty="0"/>
              <a:t>Contamination of disinfectant solutions</a:t>
            </a:r>
          </a:p>
          <a:p>
            <a:pPr lvl="1" eaLnBrk="1" hangingPunct="1"/>
            <a:r>
              <a:rPr lang="en-US" altLang="en-US" sz="2100" dirty="0"/>
              <a:t>Benzalkonium chloride </a:t>
            </a:r>
          </a:p>
          <a:p>
            <a:pPr lvl="1" eaLnBrk="1" hangingPunct="1"/>
            <a:r>
              <a:rPr lang="en-US" altLang="en-US" sz="2100" dirty="0"/>
              <a:t>Povidone-iodine</a:t>
            </a:r>
          </a:p>
          <a:p>
            <a:pPr lvl="2" eaLnBrk="1" hangingPunct="1"/>
            <a:r>
              <a:rPr lang="en-US" altLang="en-US" dirty="0"/>
              <a:t>E.g., </a:t>
            </a:r>
            <a:r>
              <a:rPr lang="en-US" altLang="en-US" i="1" dirty="0" err="1"/>
              <a:t>Burkholderia</a:t>
            </a:r>
            <a:r>
              <a:rPr lang="en-US" altLang="en-US" i="1" dirty="0"/>
              <a:t> cepacia</a:t>
            </a:r>
          </a:p>
          <a:p>
            <a:pPr eaLnBrk="1" hangingPunct="1"/>
            <a:r>
              <a:rPr lang="en-US" altLang="en-US" sz="2400" dirty="0"/>
              <a:t>Contamination or true pathogen</a:t>
            </a:r>
          </a:p>
          <a:p>
            <a:pPr lvl="1" eaLnBrk="1" hangingPunct="1"/>
            <a:r>
              <a:rPr lang="en-US" altLang="en-US" sz="2100" dirty="0"/>
              <a:t>Identify isolate: Is it a likely pathogen?</a:t>
            </a:r>
          </a:p>
          <a:p>
            <a:pPr lvl="1" eaLnBrk="1" hangingPunct="1"/>
            <a:r>
              <a:rPr lang="en-US" altLang="en-US" sz="2100" dirty="0"/>
              <a:t>Has more than one blood culture bottle isolated the organism?</a:t>
            </a:r>
          </a:p>
          <a:p>
            <a:pPr lvl="1" eaLnBrk="1" hangingPunct="1"/>
            <a:r>
              <a:rPr lang="en-US" altLang="en-US" sz="2100" dirty="0"/>
              <a:t>Has it been isolated from another normally sterile site?</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AEC8942B-4B70-53C7-0653-033D73F65800}"/>
              </a:ext>
            </a:extLst>
          </p:cNvPr>
          <p:cNvSpPr>
            <a:spLocks noGrp="1"/>
          </p:cNvSpPr>
          <p:nvPr>
            <p:ph type="title"/>
          </p:nvPr>
        </p:nvSpPr>
        <p:spPr/>
        <p:txBody>
          <a:bodyPr/>
          <a:lstStyle/>
          <a:p>
            <a:pPr eaLnBrk="1" hangingPunct="1"/>
            <a:r>
              <a:rPr lang="en-US" altLang="en-US" sz="3600"/>
              <a:t>Criteria to Determine Blood Culture Pathogen Versus Contamination</a:t>
            </a:r>
          </a:p>
        </p:txBody>
      </p:sp>
      <p:sp>
        <p:nvSpPr>
          <p:cNvPr id="96259" name="Content Placeholder 2">
            <a:extLst>
              <a:ext uri="{FF2B5EF4-FFF2-40B4-BE49-F238E27FC236}">
                <a16:creationId xmlns:a16="http://schemas.microsoft.com/office/drawing/2014/main" id="{AACADAE2-3CE8-38C2-8BE7-991E9DD822F8}"/>
              </a:ext>
            </a:extLst>
          </p:cNvPr>
          <p:cNvSpPr>
            <a:spLocks noGrp="1"/>
          </p:cNvSpPr>
          <p:nvPr>
            <p:ph idx="1"/>
          </p:nvPr>
        </p:nvSpPr>
        <p:spPr>
          <a:xfrm>
            <a:off x="688975" y="1697038"/>
            <a:ext cx="7772400" cy="4454525"/>
          </a:xfrm>
        </p:spPr>
        <p:txBody>
          <a:bodyPr/>
          <a:lstStyle/>
          <a:p>
            <a:pPr eaLnBrk="1" hangingPunct="1"/>
            <a:r>
              <a:rPr lang="en-US" altLang="en-US" dirty="0"/>
              <a:t>Identity of microorganisms isolated</a:t>
            </a:r>
          </a:p>
          <a:p>
            <a:pPr lvl="1" eaLnBrk="1" hangingPunct="1"/>
            <a:r>
              <a:rPr lang="en-US" altLang="en-US" dirty="0"/>
              <a:t>Examples of pathogens: </a:t>
            </a:r>
            <a:r>
              <a:rPr lang="en-US" altLang="en-US" i="1" dirty="0"/>
              <a:t>S. aureus, E. coli, S. pneumonia, P. aeruginosa, C. albicans</a:t>
            </a:r>
            <a:endParaRPr lang="en-US" altLang="en-US" dirty="0"/>
          </a:p>
          <a:p>
            <a:pPr lvl="1" eaLnBrk="1" hangingPunct="1"/>
            <a:r>
              <a:rPr lang="en-US" altLang="en-US" dirty="0"/>
              <a:t>Examples of contaminates: </a:t>
            </a:r>
            <a:r>
              <a:rPr lang="en-US" altLang="en-US" dirty="0" err="1"/>
              <a:t>CoNS</a:t>
            </a:r>
            <a:r>
              <a:rPr lang="en-US" altLang="en-US" dirty="0"/>
              <a:t>, diphtheroids, other skin microbiota</a:t>
            </a:r>
          </a:p>
          <a:p>
            <a:pPr eaLnBrk="1" hangingPunct="1"/>
            <a:r>
              <a:rPr lang="en-US" altLang="en-US" dirty="0"/>
              <a:t>More than one blood culture bottle growing the same organism usually indicates that the isolate is significant.</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71640F61-91E5-CE47-90E2-3E18FF854414}"/>
              </a:ext>
            </a:extLst>
          </p:cNvPr>
          <p:cNvSpPr>
            <a:spLocks noGrp="1"/>
          </p:cNvSpPr>
          <p:nvPr>
            <p:ph type="title"/>
          </p:nvPr>
        </p:nvSpPr>
        <p:spPr>
          <a:xfrm>
            <a:off x="228600" y="274638"/>
            <a:ext cx="8763000" cy="1143000"/>
          </a:xfrm>
        </p:spPr>
        <p:txBody>
          <a:bodyPr/>
          <a:lstStyle/>
          <a:p>
            <a:pPr eaLnBrk="1" hangingPunct="1"/>
            <a:r>
              <a:rPr lang="en-US" altLang="en-US" sz="3600" dirty="0"/>
              <a:t>Criteria to Determine Blood Culture Pathogen Versus Contamination (Cont.)</a:t>
            </a:r>
          </a:p>
        </p:txBody>
      </p:sp>
      <p:sp>
        <p:nvSpPr>
          <p:cNvPr id="97283" name="Content Placeholder 2">
            <a:extLst>
              <a:ext uri="{FF2B5EF4-FFF2-40B4-BE49-F238E27FC236}">
                <a16:creationId xmlns:a16="http://schemas.microsoft.com/office/drawing/2014/main" id="{23591919-2349-8F6B-F51C-BE5E6C91F882}"/>
              </a:ext>
            </a:extLst>
          </p:cNvPr>
          <p:cNvSpPr>
            <a:spLocks noGrp="1"/>
          </p:cNvSpPr>
          <p:nvPr>
            <p:ph idx="1"/>
          </p:nvPr>
        </p:nvSpPr>
        <p:spPr>
          <a:xfrm>
            <a:off x="685800" y="1600200"/>
            <a:ext cx="7772400" cy="4454525"/>
          </a:xfrm>
        </p:spPr>
        <p:txBody>
          <a:bodyPr/>
          <a:lstStyle/>
          <a:p>
            <a:pPr eaLnBrk="1" hangingPunct="1"/>
            <a:r>
              <a:rPr lang="en-US" altLang="en-US" dirty="0"/>
              <a:t>Growth of known skin microbiota in only 1 bottle out of several is usually a contaminant.</a:t>
            </a:r>
          </a:p>
          <a:p>
            <a:pPr eaLnBrk="1" hangingPunct="1"/>
            <a:r>
              <a:rPr lang="en-US" altLang="en-US" dirty="0"/>
              <a:t>Isolation of the same organism from the blood and from a normally sterile site in the same patient indicates the blood isolate is a pathogen.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E42F267-4689-1014-6BAC-A8FE19E6F5B4}"/>
              </a:ext>
            </a:extLst>
          </p:cNvPr>
          <p:cNvSpPr>
            <a:spLocks noGrp="1" noChangeArrowheads="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altLang="en-US" sz="3600" dirty="0"/>
              <a:t>Definition of Terms Related to Severe Infections</a:t>
            </a:r>
            <a:endParaRPr lang="en-US" altLang="en-US" dirty="0"/>
          </a:p>
        </p:txBody>
      </p:sp>
      <p:pic>
        <p:nvPicPr>
          <p:cNvPr id="26629" name="Picture 4">
            <a:extLst>
              <a:ext uri="{FF2B5EF4-FFF2-40B4-BE49-F238E27FC236}">
                <a16:creationId xmlns:a16="http://schemas.microsoft.com/office/drawing/2014/main" id="{351E3ACC-F525-C15E-3CCF-10EA54A4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1344613"/>
            <a:ext cx="524827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Laboratory Diagnosis of Blood Infections: </a:t>
            </a:r>
            <a:r>
              <a:rPr lang="en-US" altLang="en-US" sz="2400" b="1" i="1" dirty="0" smtClean="0">
                <a:solidFill>
                  <a:srgbClr val="FFFFFF"/>
                </a:solidFill>
                <a:cs typeface="Segoe UI" panose="020B0502040204020203" pitchFamily="34" charset="0"/>
              </a:rPr>
              <a:t>Rapid ID of Microbes </a:t>
            </a:r>
            <a:r>
              <a:rPr lang="en-US" altLang="en-US" sz="2400" b="1" i="1" dirty="0" smtClean="0">
                <a:solidFill>
                  <a:srgbClr val="FFFFFF"/>
                </a:solidFill>
                <a:cs typeface="Segoe UI" panose="020B0502040204020203" pitchFamily="34" charset="0"/>
              </a:rPr>
              <a:t>Growing in Blood</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02304127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BDD6BCC-7496-D7A8-72DD-0D47729FD78C}"/>
              </a:ext>
            </a:extLst>
          </p:cNvPr>
          <p:cNvSpPr>
            <a:spLocks noGrp="1" noChangeArrowheads="1"/>
          </p:cNvSpPr>
          <p:nvPr>
            <p:ph type="title"/>
          </p:nvPr>
        </p:nvSpPr>
        <p:spPr/>
        <p:txBody>
          <a:bodyPr rtlCol="0">
            <a:normAutofit/>
          </a:bodyPr>
          <a:lstStyle/>
          <a:p>
            <a:pPr eaLnBrk="1" fontAlgn="auto" hangingPunct="1">
              <a:spcAft>
                <a:spcPts val="0"/>
              </a:spcAft>
              <a:defRPr/>
            </a:pPr>
            <a:r>
              <a:rPr lang="en-US" altLang="en-US" dirty="0"/>
              <a:t>Rapid Identification in </a:t>
            </a:r>
            <a:br>
              <a:rPr lang="en-US" altLang="en-US" dirty="0"/>
            </a:br>
            <a:r>
              <a:rPr lang="en-US" altLang="en-US" dirty="0"/>
              <a:t>Blood Cultures</a:t>
            </a:r>
          </a:p>
        </p:txBody>
      </p:sp>
      <p:sp>
        <p:nvSpPr>
          <p:cNvPr id="99331" name="Rectangle 3">
            <a:extLst>
              <a:ext uri="{FF2B5EF4-FFF2-40B4-BE49-F238E27FC236}">
                <a16:creationId xmlns:a16="http://schemas.microsoft.com/office/drawing/2014/main" id="{FDC51CAE-E7A3-F196-CEA4-F1036E114892}"/>
              </a:ext>
            </a:extLst>
          </p:cNvPr>
          <p:cNvSpPr>
            <a:spLocks noGrp="1"/>
          </p:cNvSpPr>
          <p:nvPr>
            <p:ph idx="1"/>
          </p:nvPr>
        </p:nvSpPr>
        <p:spPr>
          <a:xfrm>
            <a:off x="685800" y="1905000"/>
            <a:ext cx="7772400" cy="4454525"/>
          </a:xfrm>
        </p:spPr>
        <p:txBody>
          <a:bodyPr/>
          <a:lstStyle/>
          <a:p>
            <a:pPr eaLnBrk="1" hangingPunct="1"/>
            <a:r>
              <a:rPr lang="en-US" altLang="en-US" dirty="0"/>
              <a:t>Automated methods flag bottles for further workup</a:t>
            </a:r>
          </a:p>
          <a:p>
            <a:pPr lvl="1" eaLnBrk="1" hangingPunct="1"/>
            <a:r>
              <a:rPr lang="en-US" altLang="en-US" dirty="0"/>
              <a:t>Gram stain smear from positive bottle</a:t>
            </a:r>
          </a:p>
          <a:p>
            <a:pPr lvl="2" eaLnBrk="1" hangingPunct="1"/>
            <a:r>
              <a:rPr lang="en-US" altLang="en-US" dirty="0"/>
              <a:t>Provide preliminary report</a:t>
            </a:r>
          </a:p>
          <a:p>
            <a:pPr lvl="1" eaLnBrk="1" hangingPunct="1"/>
            <a:r>
              <a:rPr lang="en-US" altLang="en-US" dirty="0"/>
              <a:t>Subculture to plate</a:t>
            </a:r>
          </a:p>
          <a:p>
            <a:pPr lvl="2" eaLnBrk="1" hangingPunct="1"/>
            <a:r>
              <a:rPr lang="en-US" altLang="en-US" dirty="0"/>
              <a:t>Usually takes 24 to 48 hours for colonies to grow</a:t>
            </a:r>
          </a:p>
          <a:p>
            <a:pPr lvl="1" eaLnBrk="1" hangingPunct="1"/>
            <a:endParaRPr lang="en-US" altLang="en-US" dirty="0"/>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6FB89BD1-999F-DA2F-7EFC-BF4A997178AC}"/>
              </a:ext>
            </a:extLst>
          </p:cNvPr>
          <p:cNvSpPr>
            <a:spLocks noGrp="1"/>
          </p:cNvSpPr>
          <p:nvPr>
            <p:ph type="title"/>
          </p:nvPr>
        </p:nvSpPr>
        <p:spPr/>
        <p:txBody>
          <a:bodyPr/>
          <a:lstStyle/>
          <a:p>
            <a:r>
              <a:rPr lang="en-US" altLang="en-US" dirty="0"/>
              <a:t>Conventional Rapid </a:t>
            </a:r>
            <a:br>
              <a:rPr lang="en-US" altLang="en-US" dirty="0"/>
            </a:br>
            <a:r>
              <a:rPr lang="en-US" altLang="en-US" dirty="0"/>
              <a:t>Diagnostic Tests</a:t>
            </a:r>
          </a:p>
        </p:txBody>
      </p:sp>
      <p:sp>
        <p:nvSpPr>
          <p:cNvPr id="100355" name="Content Placeholder 2">
            <a:extLst>
              <a:ext uri="{FF2B5EF4-FFF2-40B4-BE49-F238E27FC236}">
                <a16:creationId xmlns:a16="http://schemas.microsoft.com/office/drawing/2014/main" id="{FC156875-3AB8-1E66-4B7C-39762A5FE5D8}"/>
              </a:ext>
            </a:extLst>
          </p:cNvPr>
          <p:cNvSpPr>
            <a:spLocks noGrp="1"/>
          </p:cNvSpPr>
          <p:nvPr>
            <p:ph idx="1"/>
          </p:nvPr>
        </p:nvSpPr>
        <p:spPr>
          <a:xfrm>
            <a:off x="762000" y="1752600"/>
            <a:ext cx="7772400" cy="4876800"/>
          </a:xfrm>
        </p:spPr>
        <p:txBody>
          <a:bodyPr/>
          <a:lstStyle/>
          <a:p>
            <a:r>
              <a:rPr lang="en-US" altLang="en-US" sz="2400" dirty="0"/>
              <a:t>Biochemical and enzymatic tests and stains can be performed directly from the blood culture bottles.</a:t>
            </a:r>
          </a:p>
          <a:p>
            <a:pPr lvl="1"/>
            <a:r>
              <a:rPr lang="en-US" altLang="en-US" sz="2400" dirty="0"/>
              <a:t>Direct tube coagulase</a:t>
            </a:r>
          </a:p>
          <a:p>
            <a:pPr lvl="1"/>
            <a:r>
              <a:rPr lang="en-US" altLang="en-US" sz="2400" dirty="0" err="1"/>
              <a:t>Thermonuclease</a:t>
            </a:r>
            <a:endParaRPr lang="en-US" altLang="en-US" sz="2400" dirty="0"/>
          </a:p>
          <a:p>
            <a:pPr lvl="1"/>
            <a:r>
              <a:rPr lang="en-US" altLang="en-US" sz="2400" dirty="0"/>
              <a:t>Oxidase</a:t>
            </a:r>
          </a:p>
          <a:p>
            <a:pPr lvl="1"/>
            <a:r>
              <a:rPr lang="en-US" altLang="en-US" sz="2400" dirty="0"/>
              <a:t>Bile solubility </a:t>
            </a:r>
          </a:p>
          <a:p>
            <a:pPr lvl="1"/>
            <a:r>
              <a:rPr lang="en-US" altLang="en-US" sz="2400" dirty="0" err="1"/>
              <a:t>Quellung</a:t>
            </a:r>
            <a:r>
              <a:rPr lang="en-US" altLang="en-US" sz="2400" dirty="0"/>
              <a:t> capsule stain</a:t>
            </a:r>
          </a:p>
          <a:p>
            <a:r>
              <a:rPr lang="en-US" altLang="en-US" sz="2400" dirty="0"/>
              <a:t>These are presumptive tests; confirmatory testing must be done.</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81BCBC1A-E38A-90B0-4B6A-C4E8FE37E6D0}"/>
              </a:ext>
            </a:extLst>
          </p:cNvPr>
          <p:cNvSpPr>
            <a:spLocks noGrp="1"/>
          </p:cNvSpPr>
          <p:nvPr>
            <p:ph type="title"/>
          </p:nvPr>
        </p:nvSpPr>
        <p:spPr>
          <a:xfrm>
            <a:off x="696097" y="76200"/>
            <a:ext cx="7772400" cy="1905000"/>
          </a:xfrm>
        </p:spPr>
        <p:txBody>
          <a:bodyPr/>
          <a:lstStyle/>
          <a:p>
            <a:r>
              <a:rPr lang="en-US" altLang="en-US" dirty="0"/>
              <a:t>Fluorescence </a:t>
            </a:r>
            <a:r>
              <a:rPr lang="en-US" altLang="en-US" i="1" dirty="0"/>
              <a:t>in situ </a:t>
            </a:r>
            <a:r>
              <a:rPr lang="en-US" altLang="en-US" dirty="0"/>
              <a:t>Hybridization </a:t>
            </a:r>
          </a:p>
        </p:txBody>
      </p:sp>
      <p:sp>
        <p:nvSpPr>
          <p:cNvPr id="3" name="Content Placeholder 2">
            <a:extLst>
              <a:ext uri="{FF2B5EF4-FFF2-40B4-BE49-F238E27FC236}">
                <a16:creationId xmlns:a16="http://schemas.microsoft.com/office/drawing/2014/main" id="{E90922C8-2D02-88E9-713E-2FC3C4BC60A1}"/>
              </a:ext>
            </a:extLst>
          </p:cNvPr>
          <p:cNvSpPr>
            <a:spLocks noGrp="1"/>
          </p:cNvSpPr>
          <p:nvPr>
            <p:ph idx="1"/>
          </p:nvPr>
        </p:nvSpPr>
        <p:spPr>
          <a:xfrm>
            <a:off x="696097" y="1752600"/>
            <a:ext cx="7772400" cy="4876800"/>
          </a:xfrm>
        </p:spPr>
        <p:txBody>
          <a:bodyPr/>
          <a:lstStyle/>
          <a:p>
            <a:pPr>
              <a:defRPr/>
            </a:pPr>
            <a:r>
              <a:rPr lang="en-US" sz="2400" dirty="0"/>
              <a:t>Targets ribosomal ribonucleic acid (rRNA) in an organism by</a:t>
            </a:r>
          </a:p>
          <a:p>
            <a:pPr lvl="1">
              <a:defRPr/>
            </a:pPr>
            <a:r>
              <a:rPr lang="en-US" sz="2400" dirty="0"/>
              <a:t>Using an oligonucleotide or peptide nucleic acid (PNA) probe with a fluorescent label</a:t>
            </a:r>
          </a:p>
          <a:p>
            <a:pPr>
              <a:defRPr/>
            </a:pPr>
            <a:r>
              <a:rPr lang="en-US" sz="2400" dirty="0"/>
              <a:t>There is no amplification of nucleic acid involved.</a:t>
            </a:r>
          </a:p>
          <a:p>
            <a:pPr>
              <a:defRPr/>
            </a:pPr>
            <a:r>
              <a:rPr lang="en-US" sz="2400" dirty="0"/>
              <a:t>Procedure takes 1.5 to 3 hours to perform.</a:t>
            </a:r>
          </a:p>
          <a:p>
            <a:pPr>
              <a:defRPr/>
            </a:pPr>
            <a:r>
              <a:rPr lang="en-US" sz="2400" dirty="0"/>
              <a:t>Probes that target common organisms available</a:t>
            </a:r>
          </a:p>
          <a:p>
            <a:pPr lvl="1">
              <a:defRPr/>
            </a:pPr>
            <a:r>
              <a:rPr lang="en-US" sz="2400" i="1" dirty="0"/>
              <a:t>S. aureus, Enterococcus </a:t>
            </a:r>
            <a:r>
              <a:rPr lang="en-US" sz="2400" dirty="0"/>
              <a:t>spp., </a:t>
            </a:r>
            <a:r>
              <a:rPr lang="en-US" sz="2400" i="1" dirty="0"/>
              <a:t>Candida</a:t>
            </a:r>
            <a:r>
              <a:rPr lang="en-US" sz="2400" dirty="0"/>
              <a:t> spp. </a:t>
            </a:r>
          </a:p>
          <a:p>
            <a:pPr marL="57150" indent="0">
              <a:buFont typeface="Wingdings 2" panose="05020102010507070707" pitchFamily="18" charset="2"/>
              <a:buNone/>
              <a:defRPr/>
            </a:pPr>
            <a:endParaRPr lang="en-US" sz="2400"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241FDB4C-47F7-7E70-7CA8-FEB5AAFF1AF0}"/>
              </a:ext>
            </a:extLst>
          </p:cNvPr>
          <p:cNvSpPr>
            <a:spLocks noGrp="1"/>
          </p:cNvSpPr>
          <p:nvPr>
            <p:ph type="title"/>
          </p:nvPr>
        </p:nvSpPr>
        <p:spPr>
          <a:xfrm>
            <a:off x="821982" y="152400"/>
            <a:ext cx="7772400" cy="1905000"/>
          </a:xfrm>
        </p:spPr>
        <p:txBody>
          <a:bodyPr/>
          <a:lstStyle/>
          <a:p>
            <a:pPr eaLnBrk="1" hangingPunct="1"/>
            <a:r>
              <a:rPr lang="en-US" altLang="en-US" sz="3600" dirty="0"/>
              <a:t>Peptide Nucleic Acid (PNA) Fluorescent </a:t>
            </a:r>
            <a:r>
              <a:rPr lang="en-US" altLang="en-US" sz="3600" i="1" dirty="0"/>
              <a:t>in situ </a:t>
            </a:r>
            <a:r>
              <a:rPr lang="en-US" altLang="en-US" sz="3600" dirty="0"/>
              <a:t>Hybridization (FISH)</a:t>
            </a:r>
          </a:p>
        </p:txBody>
      </p:sp>
      <p:pic>
        <p:nvPicPr>
          <p:cNvPr id="102405" name="Picture 4">
            <a:extLst>
              <a:ext uri="{FF2B5EF4-FFF2-40B4-BE49-F238E27FC236}">
                <a16:creationId xmlns:a16="http://schemas.microsoft.com/office/drawing/2014/main" id="{21659945-D2B3-FAB6-DF7A-F8E2B627C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0486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9D55A01E-A1D0-6D0D-82FC-2FC35CB3F434}"/>
              </a:ext>
            </a:extLst>
          </p:cNvPr>
          <p:cNvSpPr>
            <a:spLocks noGrp="1"/>
          </p:cNvSpPr>
          <p:nvPr>
            <p:ph type="title"/>
          </p:nvPr>
        </p:nvSpPr>
        <p:spPr>
          <a:xfrm>
            <a:off x="729049" y="0"/>
            <a:ext cx="7772400" cy="1905000"/>
          </a:xfrm>
        </p:spPr>
        <p:txBody>
          <a:bodyPr/>
          <a:lstStyle/>
          <a:p>
            <a:r>
              <a:rPr lang="en-US" altLang="en-US" dirty="0"/>
              <a:t>Nucleic Acid Amplification Methods (NAATs)</a:t>
            </a:r>
          </a:p>
        </p:txBody>
      </p:sp>
      <p:sp>
        <p:nvSpPr>
          <p:cNvPr id="103427" name="Content Placeholder 2">
            <a:extLst>
              <a:ext uri="{FF2B5EF4-FFF2-40B4-BE49-F238E27FC236}">
                <a16:creationId xmlns:a16="http://schemas.microsoft.com/office/drawing/2014/main" id="{7641AE17-54BB-6587-7C20-15E1F9175CE5}"/>
              </a:ext>
            </a:extLst>
          </p:cNvPr>
          <p:cNvSpPr>
            <a:spLocks noGrp="1"/>
          </p:cNvSpPr>
          <p:nvPr>
            <p:ph idx="1"/>
          </p:nvPr>
        </p:nvSpPr>
        <p:spPr>
          <a:xfrm>
            <a:off x="762000" y="1828800"/>
            <a:ext cx="7772400" cy="4876800"/>
          </a:xfrm>
        </p:spPr>
        <p:txBody>
          <a:bodyPr/>
          <a:lstStyle/>
          <a:p>
            <a:r>
              <a:rPr lang="en-US" altLang="en-US" dirty="0"/>
              <a:t>Uses PCR to directly identify microorganisms growing in a blood culture</a:t>
            </a:r>
          </a:p>
          <a:p>
            <a:r>
              <a:rPr lang="en-US" altLang="en-US" dirty="0" err="1"/>
              <a:t>Verigene</a:t>
            </a:r>
            <a:r>
              <a:rPr lang="en-US" altLang="en-US" dirty="0"/>
              <a:t> system amplifies nucleic acid targets that are then detected by hybridization of oligonucleotides bound to nanosphere particles with a silver staining process.</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FC985062-B659-3FD9-77F6-032C7A12E181}"/>
              </a:ext>
            </a:extLst>
          </p:cNvPr>
          <p:cNvSpPr>
            <a:spLocks noGrp="1"/>
          </p:cNvSpPr>
          <p:nvPr>
            <p:ph type="title"/>
          </p:nvPr>
        </p:nvSpPr>
        <p:spPr/>
        <p:txBody>
          <a:bodyPr/>
          <a:lstStyle/>
          <a:p>
            <a:pPr eaLnBrk="1" hangingPunct="1"/>
            <a:r>
              <a:rPr lang="en-US" altLang="en-US"/>
              <a:t>Verigene Test Cartridge</a:t>
            </a:r>
          </a:p>
        </p:txBody>
      </p:sp>
      <p:pic>
        <p:nvPicPr>
          <p:cNvPr id="104453" name="Picture 4">
            <a:extLst>
              <a:ext uri="{FF2B5EF4-FFF2-40B4-BE49-F238E27FC236}">
                <a16:creationId xmlns:a16="http://schemas.microsoft.com/office/drawing/2014/main" id="{01CAFE46-FCDD-6A3C-011B-758522FEF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41463"/>
            <a:ext cx="685800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29EDD4D-B041-5C68-B9AF-6966A54F1FC2}"/>
              </a:ext>
            </a:extLst>
          </p:cNvPr>
          <p:cNvSpPr>
            <a:spLocks noGrp="1"/>
          </p:cNvSpPr>
          <p:nvPr>
            <p:ph type="title"/>
          </p:nvPr>
        </p:nvSpPr>
        <p:spPr>
          <a:xfrm>
            <a:off x="914400" y="76200"/>
            <a:ext cx="7772400" cy="1905000"/>
          </a:xfrm>
        </p:spPr>
        <p:txBody>
          <a:bodyPr/>
          <a:lstStyle/>
          <a:p>
            <a:r>
              <a:rPr lang="en-US" altLang="en-US" dirty="0"/>
              <a:t>NAATs (Cont.)</a:t>
            </a:r>
          </a:p>
        </p:txBody>
      </p:sp>
      <p:sp>
        <p:nvSpPr>
          <p:cNvPr id="105475" name="Content Placeholder 2">
            <a:extLst>
              <a:ext uri="{FF2B5EF4-FFF2-40B4-BE49-F238E27FC236}">
                <a16:creationId xmlns:a16="http://schemas.microsoft.com/office/drawing/2014/main" id="{E198C668-5C8A-33F7-7AF3-9E4F972B387F}"/>
              </a:ext>
            </a:extLst>
          </p:cNvPr>
          <p:cNvSpPr>
            <a:spLocks noGrp="1"/>
          </p:cNvSpPr>
          <p:nvPr>
            <p:ph idx="1"/>
          </p:nvPr>
        </p:nvSpPr>
        <p:spPr>
          <a:xfrm>
            <a:off x="685800" y="1524000"/>
            <a:ext cx="7772400" cy="4876800"/>
          </a:xfrm>
        </p:spPr>
        <p:txBody>
          <a:bodyPr/>
          <a:lstStyle/>
          <a:p>
            <a:r>
              <a:rPr lang="en-US" altLang="en-US" dirty="0" err="1"/>
              <a:t>FilmArray</a:t>
            </a:r>
            <a:r>
              <a:rPr lang="en-US" altLang="en-US" dirty="0"/>
              <a:t> systems are </a:t>
            </a:r>
          </a:p>
          <a:p>
            <a:pPr lvl="1"/>
            <a:r>
              <a:rPr lang="en-US" altLang="en-US" dirty="0"/>
              <a:t>Multiplex assays that can identify a group of gram-positive and gram-negative organisms and yeasts, along with several resistance genes within 1.5 to a few hours</a:t>
            </a:r>
          </a:p>
          <a:p>
            <a:r>
              <a:rPr lang="en-US" altLang="en-US" dirty="0" err="1"/>
              <a:t>GeneXpert</a:t>
            </a:r>
            <a:r>
              <a:rPr lang="en-US" altLang="en-US" dirty="0"/>
              <a:t> system</a:t>
            </a:r>
          </a:p>
          <a:p>
            <a:pPr lvl="1"/>
            <a:r>
              <a:rPr lang="en-US" altLang="en-US" dirty="0"/>
              <a:t>Offers assays that detect resistance genes and is evaluating a molecular assay to detect </a:t>
            </a:r>
            <a:r>
              <a:rPr lang="en-US" altLang="en-US" i="1" dirty="0"/>
              <a:t>M. tuberculosis</a:t>
            </a:r>
            <a:r>
              <a:rPr lang="en-US" altLang="en-US" dirty="0"/>
              <a:t> directly from blood</a:t>
            </a:r>
          </a:p>
          <a:p>
            <a:endParaRPr lang="en-US" altLang="en-US"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F57B1CF-5F4A-DD1B-E798-1BCF8BB5E9FA}"/>
              </a:ext>
            </a:extLst>
          </p:cNvPr>
          <p:cNvSpPr>
            <a:spLocks noGrp="1"/>
          </p:cNvSpPr>
          <p:nvPr>
            <p:ph type="title"/>
          </p:nvPr>
        </p:nvSpPr>
        <p:spPr>
          <a:xfrm>
            <a:off x="762000" y="76200"/>
            <a:ext cx="7772400" cy="1905000"/>
          </a:xfrm>
        </p:spPr>
        <p:txBody>
          <a:bodyPr>
            <a:normAutofit/>
          </a:bodyPr>
          <a:lstStyle/>
          <a:p>
            <a:r>
              <a:rPr lang="en-US" altLang="en-US" sz="3200" dirty="0"/>
              <a:t>Matrix-Assisted Laser Desorption/ Ionization-Time-of-Flight Mass Spectrometry [MALDI-TOF]</a:t>
            </a:r>
          </a:p>
        </p:txBody>
      </p:sp>
      <p:sp>
        <p:nvSpPr>
          <p:cNvPr id="106499" name="Content Placeholder 2">
            <a:extLst>
              <a:ext uri="{FF2B5EF4-FFF2-40B4-BE49-F238E27FC236}">
                <a16:creationId xmlns:a16="http://schemas.microsoft.com/office/drawing/2014/main" id="{DC0F8BEB-9451-41E1-E22D-4A938496470A}"/>
              </a:ext>
            </a:extLst>
          </p:cNvPr>
          <p:cNvSpPr>
            <a:spLocks noGrp="1"/>
          </p:cNvSpPr>
          <p:nvPr>
            <p:ph idx="1"/>
          </p:nvPr>
        </p:nvSpPr>
        <p:spPr>
          <a:xfrm>
            <a:off x="609600" y="1752600"/>
            <a:ext cx="7772400" cy="4876800"/>
          </a:xfrm>
        </p:spPr>
        <p:txBody>
          <a:bodyPr/>
          <a:lstStyle/>
          <a:p>
            <a:r>
              <a:rPr lang="en-US" altLang="en-US" sz="2400" dirty="0"/>
              <a:t>Identifies a wide variety of organisms in a matter of minutes including:</a:t>
            </a:r>
          </a:p>
          <a:p>
            <a:pPr lvl="1"/>
            <a:r>
              <a:rPr lang="en-US" altLang="en-US" sz="2400" dirty="0"/>
              <a:t>Fungi, fastidious bacteria, and anaerobes</a:t>
            </a:r>
          </a:p>
          <a:p>
            <a:r>
              <a:rPr lang="en-US" altLang="en-US" sz="2400" dirty="0"/>
              <a:t>Organisms must first be subcultured from the blood and isolated in pure culture</a:t>
            </a:r>
          </a:p>
          <a:p>
            <a:pPr lvl="1"/>
            <a:r>
              <a:rPr lang="en-US" altLang="en-US" sz="2400" dirty="0"/>
              <a:t>Direct detection from blood is not yet FDA approved.</a:t>
            </a:r>
          </a:p>
          <a:p>
            <a:pPr lvl="1"/>
            <a:r>
              <a:rPr lang="en-US" altLang="en-US" sz="2400" dirty="0"/>
              <a:t>There is no way to determine antimicrobial susceptibility by using this method.</a:t>
            </a:r>
          </a:p>
          <a:p>
            <a:r>
              <a:rPr lang="en-US" altLang="en-US" sz="2400" dirty="0"/>
              <a:t>Example method: </a:t>
            </a:r>
            <a:r>
              <a:rPr lang="en-US" altLang="en-US" sz="2400" dirty="0" err="1"/>
              <a:t>Microflex</a:t>
            </a:r>
            <a:endParaRPr lang="en-US" altLang="en-US" sz="24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301D94EB-1B6D-C005-019F-2B1A22361F23}"/>
              </a:ext>
            </a:extLst>
          </p:cNvPr>
          <p:cNvSpPr>
            <a:spLocks noGrp="1"/>
          </p:cNvSpPr>
          <p:nvPr>
            <p:ph type="title"/>
          </p:nvPr>
        </p:nvSpPr>
        <p:spPr>
          <a:xfrm>
            <a:off x="990600" y="152400"/>
            <a:ext cx="7421563" cy="1524000"/>
          </a:xfrm>
        </p:spPr>
        <p:txBody>
          <a:bodyPr/>
          <a:lstStyle/>
          <a:p>
            <a:pPr eaLnBrk="1" hangingPunct="1"/>
            <a:r>
              <a:rPr lang="en-US" altLang="en-US" dirty="0" err="1"/>
              <a:t>Microflex</a:t>
            </a:r>
            <a:r>
              <a:rPr lang="en-US" altLang="en-US" dirty="0"/>
              <a:t> MALDI-TOF Instrument</a:t>
            </a:r>
          </a:p>
        </p:txBody>
      </p:sp>
      <p:pic>
        <p:nvPicPr>
          <p:cNvPr id="107525" name="Picture 4">
            <a:extLst>
              <a:ext uri="{FF2B5EF4-FFF2-40B4-BE49-F238E27FC236}">
                <a16:creationId xmlns:a16="http://schemas.microsoft.com/office/drawing/2014/main" id="{734D4A58-B794-E27B-BFCE-EE65559C0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99054"/>
            <a:ext cx="54864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4">
            <a:extLst>
              <a:ext uri="{FF2B5EF4-FFF2-40B4-BE49-F238E27FC236}">
                <a16:creationId xmlns:a16="http://schemas.microsoft.com/office/drawing/2014/main" id="{19E51DA9-B740-10D5-78A5-5F1F57065F0D}"/>
              </a:ext>
            </a:extLst>
          </p:cNvPr>
          <p:cNvSpPr>
            <a:spLocks noGrp="1"/>
          </p:cNvSpPr>
          <p:nvPr>
            <p:ph type="title"/>
          </p:nvPr>
        </p:nvSpPr>
        <p:spPr/>
        <p:txBody>
          <a:bodyPr/>
          <a:lstStyle/>
          <a:p>
            <a:pPr eaLnBrk="1" hangingPunct="1"/>
            <a:r>
              <a:rPr lang="en-US" altLang="en-US"/>
              <a:t>Classification of Bacteremia</a:t>
            </a:r>
          </a:p>
        </p:txBody>
      </p:sp>
      <p:sp>
        <p:nvSpPr>
          <p:cNvPr id="27651" name="Content Placeholder 5">
            <a:extLst>
              <a:ext uri="{FF2B5EF4-FFF2-40B4-BE49-F238E27FC236}">
                <a16:creationId xmlns:a16="http://schemas.microsoft.com/office/drawing/2014/main" id="{FEC583AD-4908-83A9-7809-7B65A3D23E47}"/>
              </a:ext>
            </a:extLst>
          </p:cNvPr>
          <p:cNvSpPr>
            <a:spLocks noGrp="1"/>
          </p:cNvSpPr>
          <p:nvPr>
            <p:ph idx="1"/>
          </p:nvPr>
        </p:nvSpPr>
        <p:spPr/>
        <p:txBody>
          <a:bodyPr/>
          <a:lstStyle/>
          <a:p>
            <a:pPr eaLnBrk="1" hangingPunct="1"/>
            <a:r>
              <a:rPr lang="en-US" altLang="en-US" dirty="0"/>
              <a:t>There are several bacteremia classification schemes </a:t>
            </a:r>
          </a:p>
          <a:p>
            <a:pPr lvl="1" eaLnBrk="1" hangingPunct="1"/>
            <a:r>
              <a:rPr lang="en-US" altLang="en-US" dirty="0"/>
              <a:t>Site of origin</a:t>
            </a:r>
          </a:p>
          <a:p>
            <a:pPr lvl="1" eaLnBrk="1" hangingPunct="1"/>
            <a:r>
              <a:rPr lang="en-US" altLang="en-US" dirty="0"/>
              <a:t>Causative agent</a:t>
            </a:r>
          </a:p>
          <a:p>
            <a:pPr lvl="1" eaLnBrk="1" hangingPunct="1"/>
            <a:r>
              <a:rPr lang="en-US" altLang="en-US" dirty="0"/>
              <a:t>Place of acquisition</a:t>
            </a:r>
          </a:p>
          <a:p>
            <a:pPr lvl="1" eaLnBrk="1" hangingPunct="1"/>
            <a:r>
              <a:rPr lang="en-US" altLang="en-US" dirty="0"/>
              <a:t>Duration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Laboratory Diagnosis of Blood Infections: </a:t>
            </a:r>
            <a:r>
              <a:rPr lang="en-US" altLang="en-US" sz="2400" b="1" i="1" dirty="0" smtClean="0">
                <a:solidFill>
                  <a:srgbClr val="FFFFFF"/>
                </a:solidFill>
                <a:cs typeface="Segoe UI" panose="020B0502040204020203" pitchFamily="34" charset="0"/>
              </a:rPr>
              <a:t>Biomarkers</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84509727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4">
            <a:extLst>
              <a:ext uri="{FF2B5EF4-FFF2-40B4-BE49-F238E27FC236}">
                <a16:creationId xmlns:a16="http://schemas.microsoft.com/office/drawing/2014/main" id="{BF09DBE3-75EE-FFC1-083E-EDF6BED8444F}"/>
              </a:ext>
            </a:extLst>
          </p:cNvPr>
          <p:cNvSpPr>
            <a:spLocks noGrp="1"/>
          </p:cNvSpPr>
          <p:nvPr>
            <p:ph type="title"/>
          </p:nvPr>
        </p:nvSpPr>
        <p:spPr>
          <a:xfrm>
            <a:off x="533400" y="78259"/>
            <a:ext cx="7772400" cy="1905000"/>
          </a:xfrm>
        </p:spPr>
        <p:txBody>
          <a:bodyPr/>
          <a:lstStyle/>
          <a:p>
            <a:pPr eaLnBrk="1" hangingPunct="1"/>
            <a:r>
              <a:rPr lang="en-US" altLang="en-US" dirty="0"/>
              <a:t>Sepsis</a:t>
            </a:r>
          </a:p>
        </p:txBody>
      </p:sp>
      <p:sp>
        <p:nvSpPr>
          <p:cNvPr id="99331" name="Content Placeholder 5">
            <a:extLst>
              <a:ext uri="{FF2B5EF4-FFF2-40B4-BE49-F238E27FC236}">
                <a16:creationId xmlns:a16="http://schemas.microsoft.com/office/drawing/2014/main" id="{92C4A90A-2D19-8EAD-B153-09B565EB3D62}"/>
              </a:ext>
            </a:extLst>
          </p:cNvPr>
          <p:cNvSpPr>
            <a:spLocks noGrp="1"/>
          </p:cNvSpPr>
          <p:nvPr>
            <p:ph idx="1"/>
          </p:nvPr>
        </p:nvSpPr>
        <p:spPr>
          <a:xfrm>
            <a:off x="609600" y="1600200"/>
            <a:ext cx="7772400" cy="4876800"/>
          </a:xfrm>
        </p:spPr>
        <p:txBody>
          <a:bodyPr/>
          <a:lstStyle/>
          <a:p>
            <a:pPr eaLnBrk="1" hangingPunct="1">
              <a:defRPr/>
            </a:pPr>
            <a:r>
              <a:rPr lang="en-US" altLang="en-US" dirty="0"/>
              <a:t>Sepsis is the most common cause of admissions and death in intensive care units.</a:t>
            </a:r>
          </a:p>
          <a:p>
            <a:pPr lvl="1" eaLnBrk="1" hangingPunct="1">
              <a:defRPr/>
            </a:pPr>
            <a:r>
              <a:rPr lang="en-US" altLang="en-US" dirty="0"/>
              <a:t>Rates are increasing.</a:t>
            </a:r>
          </a:p>
          <a:p>
            <a:pPr eaLnBrk="1" hangingPunct="1">
              <a:defRPr/>
            </a:pPr>
            <a:r>
              <a:rPr lang="en-US" altLang="en-US" dirty="0"/>
              <a:t>Sepsis is difficult to diagnose using clinical signs and symptoms.</a:t>
            </a:r>
          </a:p>
          <a:p>
            <a:pPr eaLnBrk="1" hangingPunct="1">
              <a:defRPr/>
            </a:pPr>
            <a:r>
              <a:rPr lang="en-US" altLang="en-US" dirty="0"/>
              <a:t>Rapid accurate diagnosis of sepsis is critical for appropriate lifesaving treatment.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3488AA2D-0418-4607-3102-C6D2C5A00AF6}"/>
              </a:ext>
            </a:extLst>
          </p:cNvPr>
          <p:cNvSpPr>
            <a:spLocks noGrp="1"/>
          </p:cNvSpPr>
          <p:nvPr>
            <p:ph type="title"/>
          </p:nvPr>
        </p:nvSpPr>
        <p:spPr>
          <a:xfrm>
            <a:off x="928688" y="152400"/>
            <a:ext cx="7772400" cy="1905000"/>
          </a:xfrm>
        </p:spPr>
        <p:txBody>
          <a:bodyPr/>
          <a:lstStyle/>
          <a:p>
            <a:pPr eaLnBrk="1" hangingPunct="1"/>
            <a:r>
              <a:rPr lang="en-US" altLang="en-US" dirty="0"/>
              <a:t>Classic Indicators of Sepsis</a:t>
            </a:r>
          </a:p>
        </p:txBody>
      </p:sp>
      <p:sp>
        <p:nvSpPr>
          <p:cNvPr id="110595" name="Content Placeholder 2">
            <a:extLst>
              <a:ext uri="{FF2B5EF4-FFF2-40B4-BE49-F238E27FC236}">
                <a16:creationId xmlns:a16="http://schemas.microsoft.com/office/drawing/2014/main" id="{4E7034C7-6AFF-4816-410E-8E36ABD8FFD9}"/>
              </a:ext>
            </a:extLst>
          </p:cNvPr>
          <p:cNvSpPr>
            <a:spLocks noGrp="1"/>
          </p:cNvSpPr>
          <p:nvPr>
            <p:ph idx="1"/>
          </p:nvPr>
        </p:nvSpPr>
        <p:spPr>
          <a:xfrm>
            <a:off x="471488" y="1417638"/>
            <a:ext cx="8229600" cy="4678362"/>
          </a:xfrm>
        </p:spPr>
        <p:txBody>
          <a:bodyPr/>
          <a:lstStyle/>
          <a:p>
            <a:pPr eaLnBrk="1" hangingPunct="1"/>
            <a:r>
              <a:rPr lang="en-US" altLang="en-US" sz="2800" dirty="0"/>
              <a:t>Elevated white blood cell (WBC) count</a:t>
            </a:r>
          </a:p>
          <a:p>
            <a:pPr eaLnBrk="1" hangingPunct="1"/>
            <a:r>
              <a:rPr lang="en-US" altLang="en-US" sz="2800" dirty="0"/>
              <a:t>Fever</a:t>
            </a:r>
          </a:p>
          <a:p>
            <a:pPr eaLnBrk="1" hangingPunct="1"/>
            <a:r>
              <a:rPr lang="en-US" altLang="en-US" sz="2800" dirty="0"/>
              <a:t>Elevated C-reactive protein (CRP)</a:t>
            </a:r>
          </a:p>
          <a:p>
            <a:pPr eaLnBrk="1" hangingPunct="1"/>
            <a:r>
              <a:rPr lang="en-US" altLang="en-US" sz="2800" dirty="0"/>
              <a:t>Additional indicators on the next slide</a:t>
            </a:r>
          </a:p>
          <a:p>
            <a:pPr eaLnBrk="1" hangingPunct="1"/>
            <a:r>
              <a:rPr lang="en-US" altLang="en-US" sz="2800" dirty="0"/>
              <a:t>Note</a:t>
            </a:r>
          </a:p>
          <a:p>
            <a:pPr lvl="1" eaLnBrk="1" hangingPunct="1"/>
            <a:r>
              <a:rPr lang="en-US" altLang="en-US" dirty="0"/>
              <a:t>These indicators can occur in other systemic inflammatory conditions during trauma and surgery, as well as from a response to various drugs and blood product transfusions.</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BD114C10-3BE3-7588-E54B-DB6E7B6724AA}"/>
              </a:ext>
            </a:extLst>
          </p:cNvPr>
          <p:cNvSpPr>
            <a:spLocks noGrp="1"/>
          </p:cNvSpPr>
          <p:nvPr>
            <p:ph type="title"/>
          </p:nvPr>
        </p:nvSpPr>
        <p:spPr>
          <a:xfrm>
            <a:off x="686594" y="76200"/>
            <a:ext cx="7772400" cy="1905000"/>
          </a:xfrm>
        </p:spPr>
        <p:txBody>
          <a:bodyPr/>
          <a:lstStyle/>
          <a:p>
            <a:pPr eaLnBrk="1" hangingPunct="1"/>
            <a:r>
              <a:rPr lang="en-US" altLang="en-US" dirty="0"/>
              <a:t>Biomarkers for Sepsis</a:t>
            </a:r>
          </a:p>
        </p:txBody>
      </p:sp>
      <p:pic>
        <p:nvPicPr>
          <p:cNvPr id="111621" name="Picture 4">
            <a:extLst>
              <a:ext uri="{FF2B5EF4-FFF2-40B4-BE49-F238E27FC236}">
                <a16:creationId xmlns:a16="http://schemas.microsoft.com/office/drawing/2014/main" id="{CA768F1F-2F21-93BE-6226-CFDBBBF91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929188"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CEBE4C04-9E99-72DD-02B7-2715F3D806B9}"/>
              </a:ext>
            </a:extLst>
          </p:cNvPr>
          <p:cNvSpPr>
            <a:spLocks noGrp="1"/>
          </p:cNvSpPr>
          <p:nvPr>
            <p:ph type="title"/>
          </p:nvPr>
        </p:nvSpPr>
        <p:spPr>
          <a:xfrm>
            <a:off x="685800" y="76200"/>
            <a:ext cx="7772400" cy="1905000"/>
          </a:xfrm>
        </p:spPr>
        <p:txBody>
          <a:bodyPr/>
          <a:lstStyle/>
          <a:p>
            <a:r>
              <a:rPr lang="en-US" altLang="en-US" dirty="0"/>
              <a:t>Biomarkers (Cont.)</a:t>
            </a:r>
          </a:p>
        </p:txBody>
      </p:sp>
      <p:sp>
        <p:nvSpPr>
          <p:cNvPr id="112643" name="Content Placeholder 2">
            <a:extLst>
              <a:ext uri="{FF2B5EF4-FFF2-40B4-BE49-F238E27FC236}">
                <a16:creationId xmlns:a16="http://schemas.microsoft.com/office/drawing/2014/main" id="{110B58E1-736B-B655-4D15-D83B0E75B458}"/>
              </a:ext>
            </a:extLst>
          </p:cNvPr>
          <p:cNvSpPr>
            <a:spLocks noGrp="1"/>
          </p:cNvSpPr>
          <p:nvPr>
            <p:ph idx="1"/>
          </p:nvPr>
        </p:nvSpPr>
        <p:spPr>
          <a:xfrm>
            <a:off x="533400" y="1600200"/>
            <a:ext cx="7772400" cy="4876800"/>
          </a:xfrm>
        </p:spPr>
        <p:txBody>
          <a:bodyPr/>
          <a:lstStyle/>
          <a:p>
            <a:r>
              <a:rPr lang="en-US" altLang="en-US" sz="2800" dirty="0"/>
              <a:t>Current practice</a:t>
            </a:r>
          </a:p>
          <a:p>
            <a:pPr lvl="1"/>
            <a:r>
              <a:rPr lang="en-US" altLang="en-US" dirty="0"/>
              <a:t>Health care providers use clinical signs and symptoms along with the results of a select number of biomarkers to guide therapy.</a:t>
            </a:r>
          </a:p>
          <a:p>
            <a:r>
              <a:rPr lang="en-US" altLang="en-US" sz="2800" dirty="0"/>
              <a:t>Research is still needed to determine which markers and which combination provide the best diagnostic value.</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Laboratory Diagnosis of Blood </a:t>
            </a:r>
            <a:r>
              <a:rPr lang="en-US" altLang="en-US" sz="2400" b="1" i="1" dirty="0" smtClean="0">
                <a:solidFill>
                  <a:srgbClr val="FFFFFF"/>
                </a:solidFill>
                <a:cs typeface="Segoe UI" panose="020B0502040204020203" pitchFamily="34" charset="0"/>
              </a:rPr>
              <a:t>Infections: Treatment</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214124985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23F222A-A137-4E6D-F8BD-15E6000F08CC}"/>
              </a:ext>
            </a:extLst>
          </p:cNvPr>
          <p:cNvSpPr>
            <a:spLocks noGrp="1"/>
          </p:cNvSpPr>
          <p:nvPr>
            <p:ph type="title"/>
          </p:nvPr>
        </p:nvSpPr>
        <p:spPr/>
        <p:txBody>
          <a:bodyPr/>
          <a:lstStyle/>
          <a:p>
            <a:pPr eaLnBrk="1" hangingPunct="1"/>
            <a:r>
              <a:rPr lang="en-US" altLang="en-US"/>
              <a:t>Treatment Options </a:t>
            </a:r>
          </a:p>
        </p:txBody>
      </p:sp>
      <p:sp>
        <p:nvSpPr>
          <p:cNvPr id="32771" name="Rectangle 3">
            <a:extLst>
              <a:ext uri="{FF2B5EF4-FFF2-40B4-BE49-F238E27FC236}">
                <a16:creationId xmlns:a16="http://schemas.microsoft.com/office/drawing/2014/main" id="{C1420443-19BD-39B6-41BA-744451EEE853}"/>
              </a:ext>
            </a:extLst>
          </p:cNvPr>
          <p:cNvSpPr>
            <a:spLocks noGrp="1" noChangeArrowheads="1"/>
          </p:cNvSpPr>
          <p:nvPr>
            <p:ph idx="1"/>
          </p:nvPr>
        </p:nvSpPr>
        <p:spPr>
          <a:xfrm>
            <a:off x="762000" y="1641475"/>
            <a:ext cx="7772400" cy="4454525"/>
          </a:xfrm>
        </p:spPr>
        <p:txBody>
          <a:bodyPr rtlCol="0">
            <a:normAutofit fontScale="77500" lnSpcReduction="20000"/>
          </a:bodyPr>
          <a:lstStyle/>
          <a:p>
            <a:pPr eaLnBrk="1" fontAlgn="auto" hangingPunct="1">
              <a:spcAft>
                <a:spcPts val="0"/>
              </a:spcAft>
              <a:defRPr/>
            </a:pPr>
            <a:r>
              <a:rPr lang="en-US" altLang="en-US" dirty="0"/>
              <a:t>Antimicrobial therapy</a:t>
            </a:r>
          </a:p>
          <a:p>
            <a:pPr lvl="1" eaLnBrk="1" fontAlgn="auto" hangingPunct="1">
              <a:spcAft>
                <a:spcPts val="0"/>
              </a:spcAft>
              <a:defRPr/>
            </a:pPr>
            <a:r>
              <a:rPr lang="en-US" altLang="en-US" dirty="0"/>
              <a:t>Broad-spectrum antimicrobial agents are frequently used for initial empiric therapy.</a:t>
            </a:r>
          </a:p>
          <a:p>
            <a:pPr lvl="1" eaLnBrk="1" fontAlgn="auto" hangingPunct="1">
              <a:spcAft>
                <a:spcPts val="0"/>
              </a:spcAft>
              <a:defRPr/>
            </a:pPr>
            <a:r>
              <a:rPr lang="en-US" altLang="en-US" dirty="0"/>
              <a:t>Identification of organism</a:t>
            </a:r>
          </a:p>
          <a:p>
            <a:pPr lvl="2" eaLnBrk="1" fontAlgn="auto" hangingPunct="1">
              <a:spcAft>
                <a:spcPts val="0"/>
              </a:spcAft>
              <a:defRPr/>
            </a:pPr>
            <a:r>
              <a:rPr lang="en-US" altLang="en-US" dirty="0"/>
              <a:t>Allows switch to most effective agent</a:t>
            </a:r>
          </a:p>
          <a:p>
            <a:pPr lvl="2" eaLnBrk="1" fontAlgn="auto" hangingPunct="1">
              <a:spcAft>
                <a:spcPts val="0"/>
              </a:spcAft>
              <a:defRPr/>
            </a:pPr>
            <a:r>
              <a:rPr lang="el-GR" altLang="en-US" dirty="0"/>
              <a:t>β</a:t>
            </a:r>
            <a:r>
              <a:rPr lang="en-US" altLang="en-US" dirty="0"/>
              <a:t>-Lactams are often combined with an aminoglycoside</a:t>
            </a:r>
          </a:p>
          <a:p>
            <a:pPr lvl="3" eaLnBrk="1" fontAlgn="auto" hangingPunct="1">
              <a:spcAft>
                <a:spcPts val="0"/>
              </a:spcAft>
              <a:defRPr/>
            </a:pPr>
            <a:r>
              <a:rPr lang="en-US" altLang="en-US" dirty="0"/>
              <a:t>Synergistic effect</a:t>
            </a:r>
          </a:p>
          <a:p>
            <a:pPr eaLnBrk="1" fontAlgn="auto" hangingPunct="1">
              <a:spcAft>
                <a:spcPts val="0"/>
              </a:spcAft>
              <a:defRPr/>
            </a:pPr>
            <a:r>
              <a:rPr lang="en-US" altLang="en-US" dirty="0"/>
              <a:t>Antisepsis therapy</a:t>
            </a:r>
          </a:p>
          <a:p>
            <a:pPr lvl="1" eaLnBrk="1" fontAlgn="auto" hangingPunct="1">
              <a:spcAft>
                <a:spcPts val="0"/>
              </a:spcAft>
              <a:defRPr/>
            </a:pPr>
            <a:r>
              <a:rPr lang="en-US" altLang="en-US" dirty="0"/>
              <a:t>Aimed at blocking the cascade of events that result in sepsis</a:t>
            </a:r>
          </a:p>
          <a:p>
            <a:pPr lvl="1" eaLnBrk="1" fontAlgn="auto" hangingPunct="1">
              <a:spcAft>
                <a:spcPts val="0"/>
              </a:spcAft>
              <a:defRPr/>
            </a:pPr>
            <a:r>
              <a:rPr lang="en-US" altLang="en-US" dirty="0"/>
              <a:t>Used in conjunction with antimicrobials</a:t>
            </a:r>
          </a:p>
          <a:p>
            <a:pPr lvl="1" eaLnBrk="1" fontAlgn="auto" hangingPunct="1">
              <a:spcAft>
                <a:spcPts val="0"/>
              </a:spcAft>
              <a:defRPr/>
            </a:pPr>
            <a:r>
              <a:rPr lang="en-US" altLang="en-US" dirty="0"/>
              <a:t>Does not prevent death because of underlying illnesses present in addition to sepsis</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ECFAB04-9689-A3F5-CDB2-D8C6566B696B}"/>
              </a:ext>
            </a:extLst>
          </p:cNvPr>
          <p:cNvSpPr>
            <a:spLocks noGrp="1"/>
          </p:cNvSpPr>
          <p:nvPr>
            <p:ph type="title"/>
          </p:nvPr>
        </p:nvSpPr>
        <p:spPr>
          <a:xfrm>
            <a:off x="381000" y="152400"/>
            <a:ext cx="8229600" cy="1143000"/>
          </a:xfrm>
        </p:spPr>
        <p:txBody>
          <a:bodyPr/>
          <a:lstStyle/>
          <a:p>
            <a:pPr eaLnBrk="1" hangingPunct="1"/>
            <a:r>
              <a:rPr lang="en-US" altLang="en-US" dirty="0"/>
              <a:t>Treatment Options (Cont.)</a:t>
            </a:r>
          </a:p>
        </p:txBody>
      </p:sp>
      <p:sp>
        <p:nvSpPr>
          <p:cNvPr id="115715" name="Rectangle 3">
            <a:extLst>
              <a:ext uri="{FF2B5EF4-FFF2-40B4-BE49-F238E27FC236}">
                <a16:creationId xmlns:a16="http://schemas.microsoft.com/office/drawing/2014/main" id="{B5255B9B-A54D-BF6A-23C6-5517E524CFAB}"/>
              </a:ext>
            </a:extLst>
          </p:cNvPr>
          <p:cNvSpPr>
            <a:spLocks noGrp="1"/>
          </p:cNvSpPr>
          <p:nvPr>
            <p:ph idx="1"/>
          </p:nvPr>
        </p:nvSpPr>
        <p:spPr>
          <a:xfrm>
            <a:off x="533400" y="1295400"/>
            <a:ext cx="8229600" cy="4525963"/>
          </a:xfrm>
        </p:spPr>
        <p:txBody>
          <a:bodyPr/>
          <a:lstStyle/>
          <a:p>
            <a:pPr eaLnBrk="1" hangingPunct="1"/>
            <a:r>
              <a:rPr lang="en-US" altLang="en-US" sz="2400" dirty="0"/>
              <a:t>Physiologic support</a:t>
            </a:r>
          </a:p>
          <a:p>
            <a:pPr lvl="1" eaLnBrk="1" hangingPunct="1"/>
            <a:r>
              <a:rPr lang="en-US" altLang="en-US" sz="2400" dirty="0"/>
              <a:t>IV fluids</a:t>
            </a:r>
          </a:p>
          <a:p>
            <a:pPr eaLnBrk="1" hangingPunct="1"/>
            <a:r>
              <a:rPr lang="en-US" altLang="en-US" sz="2400" dirty="0"/>
              <a:t>Anticoagulation agents</a:t>
            </a:r>
          </a:p>
          <a:p>
            <a:pPr lvl="1" eaLnBrk="1" hangingPunct="1"/>
            <a:r>
              <a:rPr lang="en-US" altLang="en-US" sz="2400" dirty="0"/>
              <a:t>Aim to curb DIC</a:t>
            </a:r>
          </a:p>
          <a:p>
            <a:pPr eaLnBrk="1" hangingPunct="1"/>
            <a:r>
              <a:rPr lang="en-US" altLang="en-US" sz="2400" dirty="0"/>
              <a:t>Glucocorticoids</a:t>
            </a:r>
          </a:p>
          <a:p>
            <a:pPr lvl="1" eaLnBrk="1" hangingPunct="1"/>
            <a:r>
              <a:rPr lang="en-US" altLang="en-US" sz="2400" dirty="0"/>
              <a:t>Try to curb inflammation</a:t>
            </a:r>
          </a:p>
          <a:p>
            <a:pPr eaLnBrk="1" hangingPunct="1"/>
            <a:r>
              <a:rPr lang="en-US" altLang="en-US" sz="2400" dirty="0" err="1"/>
              <a:t>Anticytokine</a:t>
            </a:r>
            <a:r>
              <a:rPr lang="en-US" altLang="en-US" sz="2400" dirty="0"/>
              <a:t> therapies</a:t>
            </a:r>
          </a:p>
          <a:p>
            <a:pPr lvl="1" eaLnBrk="1" hangingPunct="1"/>
            <a:r>
              <a:rPr lang="en-US" altLang="en-US" sz="2400" dirty="0"/>
              <a:t>Investigational agent aimed at blocking the action of tumor necrosis factor and other cytokine mediators</a:t>
            </a:r>
          </a:p>
          <a:p>
            <a:pPr lvl="1" eaLnBrk="1" hangingPunct="1"/>
            <a:r>
              <a:rPr lang="en-US" altLang="en-US" sz="2400" dirty="0"/>
              <a:t>Showing promise in animal models</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Laboratory Diagnosis of Blood </a:t>
            </a:r>
            <a:r>
              <a:rPr lang="en-US" altLang="en-US" sz="2400" b="1" i="1" dirty="0" smtClean="0">
                <a:solidFill>
                  <a:srgbClr val="FFFFFF"/>
                </a:solidFill>
                <a:cs typeface="Segoe UI" panose="020B0502040204020203" pitchFamily="34" charset="0"/>
              </a:rPr>
              <a:t>Infections: Prevention</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21683425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5BCDA32-090F-8A87-57A2-FC790F3FFD9D}"/>
              </a:ext>
            </a:extLst>
          </p:cNvPr>
          <p:cNvSpPr>
            <a:spLocks noGrp="1"/>
          </p:cNvSpPr>
          <p:nvPr>
            <p:ph type="title"/>
          </p:nvPr>
        </p:nvSpPr>
        <p:spPr>
          <a:xfrm>
            <a:off x="457200" y="0"/>
            <a:ext cx="7772400" cy="1905000"/>
          </a:xfrm>
        </p:spPr>
        <p:txBody>
          <a:bodyPr/>
          <a:lstStyle/>
          <a:p>
            <a:pPr eaLnBrk="1" hangingPunct="1"/>
            <a:r>
              <a:rPr lang="en-US" altLang="en-US" dirty="0"/>
              <a:t>Prevention</a:t>
            </a:r>
          </a:p>
        </p:txBody>
      </p:sp>
      <p:sp>
        <p:nvSpPr>
          <p:cNvPr id="117763" name="Rectangle 3">
            <a:extLst>
              <a:ext uri="{FF2B5EF4-FFF2-40B4-BE49-F238E27FC236}">
                <a16:creationId xmlns:a16="http://schemas.microsoft.com/office/drawing/2014/main" id="{CAE879A6-3E15-B737-69B3-BBEB96AB2B93}"/>
              </a:ext>
            </a:extLst>
          </p:cNvPr>
          <p:cNvSpPr>
            <a:spLocks noGrp="1"/>
          </p:cNvSpPr>
          <p:nvPr>
            <p:ph idx="1"/>
          </p:nvPr>
        </p:nvSpPr>
        <p:spPr>
          <a:xfrm>
            <a:off x="457200" y="1524000"/>
            <a:ext cx="8229600" cy="4525963"/>
          </a:xfrm>
        </p:spPr>
        <p:txBody>
          <a:bodyPr/>
          <a:lstStyle/>
          <a:p>
            <a:pPr eaLnBrk="1" hangingPunct="1"/>
            <a:r>
              <a:rPr lang="en-US" altLang="en-US" sz="2400" dirty="0"/>
              <a:t>Community-acquired bacteremias</a:t>
            </a:r>
          </a:p>
          <a:p>
            <a:pPr lvl="1" eaLnBrk="1" hangingPunct="1"/>
            <a:r>
              <a:rPr lang="en-US" altLang="en-US" sz="2400" dirty="0"/>
              <a:t>Immunizations</a:t>
            </a:r>
          </a:p>
          <a:p>
            <a:pPr eaLnBrk="1" hangingPunct="1"/>
            <a:r>
              <a:rPr lang="en-US" altLang="en-US" sz="2400" dirty="0"/>
              <a:t>Healthcare-associated bacteremias</a:t>
            </a:r>
          </a:p>
          <a:p>
            <a:pPr lvl="1" eaLnBrk="1" hangingPunct="1"/>
            <a:r>
              <a:rPr lang="en-US" altLang="en-US" sz="2400" dirty="0"/>
              <a:t>Minimizing iatrogenic infections </a:t>
            </a:r>
          </a:p>
          <a:p>
            <a:pPr lvl="2" eaLnBrk="1" hangingPunct="1"/>
            <a:r>
              <a:rPr lang="en-US" altLang="en-US" dirty="0"/>
              <a:t>Replace indwelling catheters more frequently</a:t>
            </a:r>
          </a:p>
          <a:p>
            <a:pPr lvl="2" eaLnBrk="1" hangingPunct="1"/>
            <a:r>
              <a:rPr lang="en-US" altLang="en-US" dirty="0"/>
              <a:t>Important that recommended infection control practices occur</a:t>
            </a:r>
          </a:p>
          <a:p>
            <a:pPr lvl="2" eaLnBrk="1" hangingPunct="1"/>
            <a:r>
              <a:rPr lang="en-US" altLang="en-US" dirty="0"/>
              <a:t>Use of antimicrobial-coated central venous catheters has shown to be effective.</a:t>
            </a:r>
          </a:p>
          <a:p>
            <a:pPr eaLnBrk="1" hangingPunct="1"/>
            <a:endParaRPr lang="en-US" alt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7A2D5C9-E4B3-E0F2-2EC7-E169B3FDB755}"/>
              </a:ext>
            </a:extLst>
          </p:cNvPr>
          <p:cNvSpPr>
            <a:spLocks noGrp="1"/>
          </p:cNvSpPr>
          <p:nvPr>
            <p:ph type="title"/>
          </p:nvPr>
        </p:nvSpPr>
        <p:spPr/>
        <p:txBody>
          <a:bodyPr/>
          <a:lstStyle/>
          <a:p>
            <a:pPr eaLnBrk="1" hangingPunct="1"/>
            <a:r>
              <a:rPr lang="en-US" altLang="en-US" dirty="0"/>
              <a:t>Site of Origin</a:t>
            </a:r>
          </a:p>
        </p:txBody>
      </p:sp>
      <p:sp>
        <p:nvSpPr>
          <p:cNvPr id="28675" name="Rectangle 3">
            <a:extLst>
              <a:ext uri="{FF2B5EF4-FFF2-40B4-BE49-F238E27FC236}">
                <a16:creationId xmlns:a16="http://schemas.microsoft.com/office/drawing/2014/main" id="{BA3E7C2F-2458-D4F8-31A3-98030B68C0E4}"/>
              </a:ext>
            </a:extLst>
          </p:cNvPr>
          <p:cNvSpPr>
            <a:spLocks noGrp="1"/>
          </p:cNvSpPr>
          <p:nvPr>
            <p:ph idx="1"/>
          </p:nvPr>
        </p:nvSpPr>
        <p:spPr>
          <a:xfrm>
            <a:off x="304800" y="1597025"/>
            <a:ext cx="8229600" cy="4525963"/>
          </a:xfrm>
        </p:spPr>
        <p:txBody>
          <a:bodyPr/>
          <a:lstStyle/>
          <a:p>
            <a:pPr eaLnBrk="1" hangingPunct="1"/>
            <a:r>
              <a:rPr lang="en-US" altLang="en-US" dirty="0"/>
              <a:t>Primary bacteremia</a:t>
            </a:r>
          </a:p>
          <a:p>
            <a:pPr lvl="1" eaLnBrk="1" hangingPunct="1"/>
            <a:r>
              <a:rPr lang="en-US" altLang="en-US" dirty="0"/>
              <a:t>Arises from an endovascular source</a:t>
            </a:r>
          </a:p>
          <a:p>
            <a:pPr lvl="2" eaLnBrk="1" hangingPunct="1"/>
            <a:r>
              <a:rPr lang="en-US" altLang="en-US" dirty="0"/>
              <a:t>E.g., infected cardiac valve</a:t>
            </a:r>
          </a:p>
          <a:p>
            <a:pPr eaLnBrk="1" hangingPunct="1"/>
            <a:r>
              <a:rPr lang="en-US" altLang="en-US" dirty="0"/>
              <a:t>Secondary bacteremia</a:t>
            </a:r>
          </a:p>
          <a:p>
            <a:pPr lvl="1" eaLnBrk="1" hangingPunct="1"/>
            <a:r>
              <a:rPr lang="en-US" altLang="en-US" dirty="0"/>
              <a:t>Arises from an extravascular source</a:t>
            </a:r>
          </a:p>
          <a:p>
            <a:pPr lvl="2" eaLnBrk="1" hangingPunct="1"/>
            <a:r>
              <a:rPr lang="en-US" altLang="en-US" dirty="0"/>
              <a:t>E.g., lungs in patients with pneumonia</a:t>
            </a:r>
          </a:p>
          <a:p>
            <a:pPr eaLnBrk="1" hangingPunct="1"/>
            <a:r>
              <a:rPr lang="en-US" altLang="en-US" dirty="0"/>
              <a:t>Bacteremia of unknown origin</a:t>
            </a:r>
          </a:p>
          <a:p>
            <a:pPr lvl="1" eaLnBrk="1" hangingPunct="1"/>
            <a:r>
              <a:rPr lang="en-US" altLang="en-US" dirty="0"/>
              <a:t>When the source of bacteremia remains undefined</a:t>
            </a: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itle 5">
            <a:extLst>
              <a:ext uri="{FF2B5EF4-FFF2-40B4-BE49-F238E27FC236}">
                <a16:creationId xmlns:a16="http://schemas.microsoft.com/office/drawing/2014/main" id="{7E2F9DD2-7675-E094-D801-AF3E353F0F12}"/>
              </a:ext>
            </a:extLst>
          </p:cNvPr>
          <p:cNvSpPr>
            <a:spLocks noGrp="1"/>
          </p:cNvSpPr>
          <p:nvPr>
            <p:ph type="title"/>
          </p:nvPr>
        </p:nvSpPr>
        <p:spPr>
          <a:xfrm>
            <a:off x="685800" y="94735"/>
            <a:ext cx="7772400" cy="1905000"/>
          </a:xfrm>
        </p:spPr>
        <p:txBody>
          <a:bodyPr/>
          <a:lstStyle/>
          <a:p>
            <a:r>
              <a:rPr lang="en-US" altLang="en-US" dirty="0"/>
              <a:t>Points to Remember</a:t>
            </a:r>
          </a:p>
        </p:txBody>
      </p:sp>
      <p:sp>
        <p:nvSpPr>
          <p:cNvPr id="123907" name="Content Placeholder 6">
            <a:extLst>
              <a:ext uri="{FF2B5EF4-FFF2-40B4-BE49-F238E27FC236}">
                <a16:creationId xmlns:a16="http://schemas.microsoft.com/office/drawing/2014/main" id="{1FD4B581-2170-0C80-41FC-A36131BC2911}"/>
              </a:ext>
            </a:extLst>
          </p:cNvPr>
          <p:cNvSpPr>
            <a:spLocks noGrp="1"/>
          </p:cNvSpPr>
          <p:nvPr>
            <p:ph idx="1"/>
          </p:nvPr>
        </p:nvSpPr>
        <p:spPr>
          <a:xfrm>
            <a:off x="685800" y="1524000"/>
            <a:ext cx="7772400" cy="4876800"/>
          </a:xfrm>
        </p:spPr>
        <p:txBody>
          <a:bodyPr/>
          <a:lstStyle/>
          <a:p>
            <a:r>
              <a:rPr lang="en-US" altLang="en-US" sz="2800" dirty="0"/>
              <a:t>Patients who are immunocompromised are at greatest risk for bacteremia and the systemic complications that may follow. </a:t>
            </a:r>
          </a:p>
          <a:p>
            <a:r>
              <a:rPr lang="en-US" altLang="en-US" sz="2800" dirty="0"/>
              <a:t>Most bacteremia cases in the United States are caused by gram-positive organisms, although gram-negative organisms are increasing and represent a large proportion of cases.</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Title 5">
            <a:extLst>
              <a:ext uri="{FF2B5EF4-FFF2-40B4-BE49-F238E27FC236}">
                <a16:creationId xmlns:a16="http://schemas.microsoft.com/office/drawing/2014/main" id="{237A6161-E043-B06D-A226-A7729BD53267}"/>
              </a:ext>
            </a:extLst>
          </p:cNvPr>
          <p:cNvSpPr>
            <a:spLocks noGrp="1"/>
          </p:cNvSpPr>
          <p:nvPr>
            <p:ph type="title"/>
          </p:nvPr>
        </p:nvSpPr>
        <p:spPr>
          <a:xfrm>
            <a:off x="304800" y="228600"/>
            <a:ext cx="8229600" cy="1143000"/>
          </a:xfrm>
        </p:spPr>
        <p:txBody>
          <a:bodyPr/>
          <a:lstStyle/>
          <a:p>
            <a:r>
              <a:rPr lang="en-US" altLang="en-US" dirty="0"/>
              <a:t>Points to Remember (Cont.)</a:t>
            </a:r>
          </a:p>
        </p:txBody>
      </p:sp>
      <p:sp>
        <p:nvSpPr>
          <p:cNvPr id="124931" name="Content Placeholder 6">
            <a:extLst>
              <a:ext uri="{FF2B5EF4-FFF2-40B4-BE49-F238E27FC236}">
                <a16:creationId xmlns:a16="http://schemas.microsoft.com/office/drawing/2014/main" id="{7C1042BC-E3E4-C3C7-3767-1E82F72E3FF3}"/>
              </a:ext>
            </a:extLst>
          </p:cNvPr>
          <p:cNvSpPr>
            <a:spLocks noGrp="1"/>
          </p:cNvSpPr>
          <p:nvPr>
            <p:ph idx="1"/>
          </p:nvPr>
        </p:nvSpPr>
        <p:spPr>
          <a:xfrm>
            <a:off x="440724" y="1443681"/>
            <a:ext cx="7772400" cy="4876800"/>
          </a:xfrm>
        </p:spPr>
        <p:txBody>
          <a:bodyPr/>
          <a:lstStyle/>
          <a:p>
            <a:r>
              <a:rPr lang="en-US" altLang="en-US" sz="2800" dirty="0"/>
              <a:t>Fungal agents are significant causes of bloodstream infections (</a:t>
            </a:r>
            <a:r>
              <a:rPr lang="en-US" altLang="en-US" sz="2800" dirty="0" err="1"/>
              <a:t>fungemia</a:t>
            </a:r>
            <a:r>
              <a:rPr lang="en-US" altLang="en-US" sz="2800" dirty="0"/>
              <a:t>). </a:t>
            </a:r>
          </a:p>
          <a:p>
            <a:r>
              <a:rPr lang="en-US" altLang="en-US" sz="2800" dirty="0"/>
              <a:t>Time of collection, frequency of obtaining, and volume of blood for culture are critical components for optimal recovery of microorganisms. </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itle 5">
            <a:extLst>
              <a:ext uri="{FF2B5EF4-FFF2-40B4-BE49-F238E27FC236}">
                <a16:creationId xmlns:a16="http://schemas.microsoft.com/office/drawing/2014/main" id="{8C435419-0260-1B6A-1763-6E67E4CBC616}"/>
              </a:ext>
            </a:extLst>
          </p:cNvPr>
          <p:cNvSpPr>
            <a:spLocks noGrp="1"/>
          </p:cNvSpPr>
          <p:nvPr>
            <p:ph type="title"/>
          </p:nvPr>
        </p:nvSpPr>
        <p:spPr>
          <a:xfrm>
            <a:off x="457200" y="304800"/>
            <a:ext cx="8229600" cy="1143000"/>
          </a:xfrm>
        </p:spPr>
        <p:txBody>
          <a:bodyPr/>
          <a:lstStyle/>
          <a:p>
            <a:r>
              <a:rPr lang="en-US" altLang="en-US" dirty="0"/>
              <a:t>Points to Remember (Cont.)</a:t>
            </a:r>
          </a:p>
        </p:txBody>
      </p:sp>
      <p:sp>
        <p:nvSpPr>
          <p:cNvPr id="125955" name="Content Placeholder 6">
            <a:extLst>
              <a:ext uri="{FF2B5EF4-FFF2-40B4-BE49-F238E27FC236}">
                <a16:creationId xmlns:a16="http://schemas.microsoft.com/office/drawing/2014/main" id="{38B0CB09-6EA2-C478-7CCC-32E94D3FDCF2}"/>
              </a:ext>
            </a:extLst>
          </p:cNvPr>
          <p:cNvSpPr>
            <a:spLocks noGrp="1"/>
          </p:cNvSpPr>
          <p:nvPr>
            <p:ph idx="1"/>
          </p:nvPr>
        </p:nvSpPr>
        <p:spPr>
          <a:xfrm>
            <a:off x="762000" y="1425146"/>
            <a:ext cx="7772400" cy="4876800"/>
          </a:xfrm>
        </p:spPr>
        <p:txBody>
          <a:bodyPr/>
          <a:lstStyle/>
          <a:p>
            <a:r>
              <a:rPr lang="en-US" altLang="en-US" sz="2800" dirty="0"/>
              <a:t>Instrumentation for laboratory diagnosis of bacteremia continues to become more rapid and sensitive for the detection of organisms present in blood cultures. </a:t>
            </a:r>
          </a:p>
          <a:p>
            <a:r>
              <a:rPr lang="en-US" altLang="en-US" sz="2800" dirty="0"/>
              <a:t>Rapid diagnostic tests for the identification of organisms in blood are widely available.</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Title 5">
            <a:extLst>
              <a:ext uri="{FF2B5EF4-FFF2-40B4-BE49-F238E27FC236}">
                <a16:creationId xmlns:a16="http://schemas.microsoft.com/office/drawing/2014/main" id="{F17390E3-46B8-6BE9-F88F-C048C783A97B}"/>
              </a:ext>
            </a:extLst>
          </p:cNvPr>
          <p:cNvSpPr>
            <a:spLocks noGrp="1"/>
          </p:cNvSpPr>
          <p:nvPr>
            <p:ph type="title"/>
          </p:nvPr>
        </p:nvSpPr>
        <p:spPr>
          <a:xfrm>
            <a:off x="457200" y="304800"/>
            <a:ext cx="8229600" cy="1143000"/>
          </a:xfrm>
        </p:spPr>
        <p:txBody>
          <a:bodyPr/>
          <a:lstStyle/>
          <a:p>
            <a:r>
              <a:rPr lang="en-US" altLang="en-US" dirty="0"/>
              <a:t>Points to Remember (Cont.)</a:t>
            </a:r>
          </a:p>
        </p:txBody>
      </p:sp>
      <p:sp>
        <p:nvSpPr>
          <p:cNvPr id="126979" name="Content Placeholder 6">
            <a:extLst>
              <a:ext uri="{FF2B5EF4-FFF2-40B4-BE49-F238E27FC236}">
                <a16:creationId xmlns:a16="http://schemas.microsoft.com/office/drawing/2014/main" id="{2E8EEB30-C306-F0D1-AA82-B539A339AA3B}"/>
              </a:ext>
            </a:extLst>
          </p:cNvPr>
          <p:cNvSpPr>
            <a:spLocks noGrp="1"/>
          </p:cNvSpPr>
          <p:nvPr>
            <p:ph idx="1"/>
          </p:nvPr>
        </p:nvSpPr>
        <p:spPr>
          <a:xfrm>
            <a:off x="486032" y="1371600"/>
            <a:ext cx="7772400" cy="4876800"/>
          </a:xfrm>
        </p:spPr>
        <p:txBody>
          <a:bodyPr/>
          <a:lstStyle/>
          <a:p>
            <a:r>
              <a:rPr lang="en-US" altLang="en-US" dirty="0"/>
              <a:t>A combination of biomarker test results along with clinical signs and symptoms might provide a rapid and accurate diagnosis of sepsis.</a:t>
            </a:r>
          </a:p>
          <a:p>
            <a:r>
              <a:rPr lang="en-US" altLang="en-US" dirty="0"/>
              <a:t>Antimicrobial agents remain the mainstay of treatment of bacteremia.</a:t>
            </a:r>
          </a:p>
        </p:txBody>
      </p:sp>
    </p:spTree>
  </p:cSld>
  <p:clrMapOvr>
    <a:masterClrMapping/>
  </p:clrMapOvr>
  <p:transition/>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3.xml><?xml version="1.0" encoding="utf-8"?>
<a:theme xmlns:a="http://schemas.openxmlformats.org/drawingml/2006/main" name="MicroTheme">
  <a:themeElements>
    <a:clrScheme name="">
      <a:dk1>
        <a:srgbClr val="000000"/>
      </a:dk1>
      <a:lt1>
        <a:srgbClr val="FFFFFF"/>
      </a:lt1>
      <a:dk2>
        <a:srgbClr val="000000"/>
      </a:dk2>
      <a:lt2>
        <a:srgbClr val="00000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croTheme" id="{E52B85CB-C9B7-412B-A7AA-E3B990D6E901}" vid="{8DFE26A6-A5DD-420C-B145-63F78B5CD578}"/>
    </a:ext>
  </a:extLst>
</a:theme>
</file>

<file path=ppt/theme/theme4.xml><?xml version="1.0" encoding="utf-8"?>
<a:theme xmlns:a="http://schemas.openxmlformats.org/drawingml/2006/main" name="1_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5.xml><?xml version="1.0" encoding="utf-8"?>
<a:theme xmlns:a="http://schemas.openxmlformats.org/drawingml/2006/main" name="2_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6.xml><?xml version="1.0" encoding="utf-8"?>
<a:theme xmlns:a="http://schemas.openxmlformats.org/drawingml/2006/main" name="1_MicroTheme">
  <a:themeElements>
    <a:clrScheme name="">
      <a:dk1>
        <a:srgbClr val="000000"/>
      </a:dk1>
      <a:lt1>
        <a:srgbClr val="FFFFFF"/>
      </a:lt1>
      <a:dk2>
        <a:srgbClr val="000000"/>
      </a:dk2>
      <a:lt2>
        <a:srgbClr val="00000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croTheme" id="{E52B85CB-C9B7-412B-A7AA-E3B990D6E901}" vid="{8DFE26A6-A5DD-420C-B145-63F78B5CD578}"/>
    </a:ext>
  </a:extLst>
</a:theme>
</file>

<file path=ppt/theme/theme7.xml><?xml version="1.0" encoding="utf-8"?>
<a:theme xmlns:a="http://schemas.openxmlformats.org/drawingml/2006/main" name="3_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8.xml><?xml version="1.0" encoding="utf-8"?>
<a:theme xmlns:a="http://schemas.openxmlformats.org/drawingml/2006/main" name="4_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TotalTime>
  <Words>3801</Words>
  <Application>Microsoft Office PowerPoint</Application>
  <PresentationFormat>On-screen Show (4:3)</PresentationFormat>
  <Paragraphs>531</Paragraphs>
  <Slides>93</Slides>
  <Notes>14</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93</vt:i4>
      </vt:variant>
    </vt:vector>
  </HeadingPairs>
  <TitlesOfParts>
    <vt:vector size="112" baseType="lpstr">
      <vt:lpstr>ＭＳ Ｐゴシック</vt:lpstr>
      <vt:lpstr>Arial</vt:lpstr>
      <vt:lpstr>Calibri</vt:lpstr>
      <vt:lpstr>Cambria</vt:lpstr>
      <vt:lpstr>Segoe UI</vt:lpstr>
      <vt:lpstr>Times</vt:lpstr>
      <vt:lpstr>Times New Roman</vt:lpstr>
      <vt:lpstr>Wingdings</vt:lpstr>
      <vt:lpstr>Wingdings 2</vt:lpstr>
      <vt:lpstr>Wingdings 3</vt:lpstr>
      <vt:lpstr>ヒラギノ明朝 ProN W3</vt:lpstr>
      <vt:lpstr>Blue Diagonal</vt:lpstr>
      <vt:lpstr>RedTheme_PPTX</vt:lpstr>
      <vt:lpstr>MicroTheme</vt:lpstr>
      <vt:lpstr>1_RedTheme_PPTX</vt:lpstr>
      <vt:lpstr>2_RedTheme_PPTX</vt:lpstr>
      <vt:lpstr>1_MicroTheme</vt:lpstr>
      <vt:lpstr>3_RedTheme_PPTX</vt:lpstr>
      <vt:lpstr>4_RedTheme_PPTX</vt:lpstr>
      <vt:lpstr>PowerPoint Presentation</vt:lpstr>
      <vt:lpstr>Bacteremia</vt:lpstr>
      <vt:lpstr>PowerPoint Presentation</vt:lpstr>
      <vt:lpstr>What’s Ahead?</vt:lpstr>
      <vt:lpstr>Definitions</vt:lpstr>
      <vt:lpstr>Definitions (Cont.)</vt:lpstr>
      <vt:lpstr>Definition of Terms Related to Severe Infections</vt:lpstr>
      <vt:lpstr>Classification of Bacteremia</vt:lpstr>
      <vt:lpstr>Site of Origin</vt:lpstr>
      <vt:lpstr>Causative Agent</vt:lpstr>
      <vt:lpstr>Place of Acquisition</vt:lpstr>
      <vt:lpstr>Duration</vt:lpstr>
      <vt:lpstr>PowerPoint Presentation</vt:lpstr>
      <vt:lpstr>Incidence and Mortality</vt:lpstr>
      <vt:lpstr>Risk Factors</vt:lpstr>
      <vt:lpstr>Decreased Immunocompetency of Select Patient Populations</vt:lpstr>
      <vt:lpstr>Increased Use of Invasive Procedures</vt:lpstr>
      <vt:lpstr>Age of Patient</vt:lpstr>
      <vt:lpstr> Antimicrobial Resistance </vt:lpstr>
      <vt:lpstr>Diagnositic Criteria and Coding Practices</vt:lpstr>
      <vt:lpstr>PowerPoint Presentation</vt:lpstr>
      <vt:lpstr>Most Common Organisms Associated with Nosocomial Bacteremias</vt:lpstr>
      <vt:lpstr>Microbiology of Bacteremia</vt:lpstr>
      <vt:lpstr>Shifting Susceptibility Patterns of Causative Agents</vt:lpstr>
      <vt:lpstr>PowerPoint Presentation</vt:lpstr>
      <vt:lpstr>Pathogenesis</vt:lpstr>
      <vt:lpstr>Pathogenesis (Cont.)</vt:lpstr>
      <vt:lpstr>Pathogenesis (Cont.)</vt:lpstr>
      <vt:lpstr>PowerPoint Presentation</vt:lpstr>
      <vt:lpstr>Associated Syndromes</vt:lpstr>
      <vt:lpstr>Associated Syndromes (Cont.)</vt:lpstr>
      <vt:lpstr>Associated Syndromes (Cont.)</vt:lpstr>
      <vt:lpstr>Associated Syndromes (Cont.)</vt:lpstr>
      <vt:lpstr>Associated Syndromes (Cont.)</vt:lpstr>
      <vt:lpstr>Associated Syndromes (Cont.)</vt:lpstr>
      <vt:lpstr>Classic and Other Signs and Symptoms </vt:lpstr>
      <vt:lpstr>Clinical Conditions with Altered Laboratory Values that may be Indicative of Bacteremia</vt:lpstr>
      <vt:lpstr>PowerPoint Presentation</vt:lpstr>
      <vt:lpstr>Specimen Type</vt:lpstr>
      <vt:lpstr>Critical Values</vt:lpstr>
      <vt:lpstr>Specimen Collection</vt:lpstr>
      <vt:lpstr>Specimen Collection (Cont.)</vt:lpstr>
      <vt:lpstr>Specimen Collection (Cont.)</vt:lpstr>
      <vt:lpstr>Density of Bacteremia in  Adults Versus Neonates</vt:lpstr>
      <vt:lpstr>Density of Bacteremia in Adults Versus Neonates (Cont.)</vt:lpstr>
      <vt:lpstr>Density of Bacteremia in  Adults Versus Neonates (Cont.)</vt:lpstr>
      <vt:lpstr>Density of Bacteremia in  Adults Versus Neonates (Cont.)</vt:lpstr>
      <vt:lpstr>Frequency Versus Time  and Collection Frequency</vt:lpstr>
      <vt:lpstr>Multiple  Blood Collections</vt:lpstr>
      <vt:lpstr>Multiple Blood Collections</vt:lpstr>
      <vt:lpstr>Culture Media Used in Conventional Broth Systems</vt:lpstr>
      <vt:lpstr>Neutralization of Inhibitors</vt:lpstr>
      <vt:lpstr>Anticoagulants and Other Additives</vt:lpstr>
      <vt:lpstr>Anticoagulants and Other Additives</vt:lpstr>
      <vt:lpstr>Incubation Conditions</vt:lpstr>
      <vt:lpstr>Incubation Conditions</vt:lpstr>
      <vt:lpstr>Manual Blood Culture Systems</vt:lpstr>
      <vt:lpstr>Examination of Blood Culture Bottles in a Manual System</vt:lpstr>
      <vt:lpstr>Continuous-Monitoring  Blood Culture Systems</vt:lpstr>
      <vt:lpstr>Bactec 9000 Schematic</vt:lpstr>
      <vt:lpstr>Continuous-Monitoring Blood Culture Systems (Cont.)</vt:lpstr>
      <vt:lpstr>PowerPoint Presentation</vt:lpstr>
      <vt:lpstr>Most Common Organisms Associated with Nosocomial Bacteremias</vt:lpstr>
      <vt:lpstr>Organisms that Require Special Conditions to be Detected</vt:lpstr>
      <vt:lpstr>Organisms that Require Special Conditions to be Detected (Cont.)</vt:lpstr>
      <vt:lpstr>PowerPoint Presentation</vt:lpstr>
      <vt:lpstr>Contamination in Blood Cultures</vt:lpstr>
      <vt:lpstr>Criteria to Determine Blood Culture Pathogen Versus Contamination</vt:lpstr>
      <vt:lpstr>Criteria to Determine Blood Culture Pathogen Versus Contamination (Cont.)</vt:lpstr>
      <vt:lpstr>PowerPoint Presentation</vt:lpstr>
      <vt:lpstr>Rapid Identification in  Blood Cultures</vt:lpstr>
      <vt:lpstr>Conventional Rapid  Diagnostic Tests</vt:lpstr>
      <vt:lpstr>Fluorescence in situ Hybridization </vt:lpstr>
      <vt:lpstr>Peptide Nucleic Acid (PNA) Fluorescent in situ Hybridization (FISH)</vt:lpstr>
      <vt:lpstr>Nucleic Acid Amplification Methods (NAATs)</vt:lpstr>
      <vt:lpstr>Verigene Test Cartridge</vt:lpstr>
      <vt:lpstr>NAATs (Cont.)</vt:lpstr>
      <vt:lpstr>Matrix-Assisted Laser Desorption/ Ionization-Time-of-Flight Mass Spectrometry [MALDI-TOF]</vt:lpstr>
      <vt:lpstr>Microflex MALDI-TOF Instrument</vt:lpstr>
      <vt:lpstr>PowerPoint Presentation</vt:lpstr>
      <vt:lpstr>Sepsis</vt:lpstr>
      <vt:lpstr>Classic Indicators of Sepsis</vt:lpstr>
      <vt:lpstr>Biomarkers for Sepsis</vt:lpstr>
      <vt:lpstr>Biomarkers (Cont.)</vt:lpstr>
      <vt:lpstr>PowerPoint Presentation</vt:lpstr>
      <vt:lpstr>Treatment Options </vt:lpstr>
      <vt:lpstr>Treatment Options (Cont.)</vt:lpstr>
      <vt:lpstr>PowerPoint Presentation</vt:lpstr>
      <vt:lpstr>Prevention</vt:lpstr>
      <vt:lpstr>Points to Remember</vt:lpstr>
      <vt:lpstr>Points to Remember (Cont.)</vt:lpstr>
      <vt:lpstr>Points to Remember (Cont.)</vt:lpstr>
      <vt:lpstr>Points to Remember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ACLS CH05</dc:title>
  <dc:creator>Tyler Thomas</dc:creator>
  <cp:lastModifiedBy>Tyler Thomas</cp:lastModifiedBy>
  <cp:revision>491</cp:revision>
  <dcterms:created xsi:type="dcterms:W3CDTF">2006-03-30T22:26:44Z</dcterms:created>
  <dcterms:modified xsi:type="dcterms:W3CDTF">2024-04-16T13:49:49Z</dcterms:modified>
</cp:coreProperties>
</file>