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4643" r:id="rId2"/>
    <p:sldMasterId id="2147484655" r:id="rId3"/>
    <p:sldMasterId id="2147484670" r:id="rId4"/>
  </p:sldMasterIdLst>
  <p:notesMasterIdLst>
    <p:notesMasterId r:id="rId203"/>
  </p:notesMasterIdLst>
  <p:handoutMasterIdLst>
    <p:handoutMasterId r:id="rId204"/>
  </p:handoutMasterIdLst>
  <p:sldIdLst>
    <p:sldId id="516" r:id="rId5"/>
    <p:sldId id="447" r:id="rId6"/>
    <p:sldId id="448" r:id="rId7"/>
    <p:sldId id="450" r:id="rId8"/>
    <p:sldId id="517" r:id="rId9"/>
    <p:sldId id="369" r:id="rId10"/>
    <p:sldId id="292" r:id="rId11"/>
    <p:sldId id="370" r:id="rId12"/>
    <p:sldId id="291" r:id="rId13"/>
    <p:sldId id="280" r:id="rId14"/>
    <p:sldId id="282" r:id="rId15"/>
    <p:sldId id="281" r:id="rId16"/>
    <p:sldId id="283" r:id="rId17"/>
    <p:sldId id="284" r:id="rId18"/>
    <p:sldId id="285" r:id="rId19"/>
    <p:sldId id="518" r:id="rId20"/>
    <p:sldId id="286" r:id="rId21"/>
    <p:sldId id="287" r:id="rId22"/>
    <p:sldId id="288" r:id="rId23"/>
    <p:sldId id="372" r:id="rId24"/>
    <p:sldId id="289" r:id="rId25"/>
    <p:sldId id="349" r:id="rId26"/>
    <p:sldId id="290" r:id="rId27"/>
    <p:sldId id="519" r:id="rId28"/>
    <p:sldId id="293" r:id="rId29"/>
    <p:sldId id="375" r:id="rId30"/>
    <p:sldId id="295" r:id="rId31"/>
    <p:sldId id="521" r:id="rId32"/>
    <p:sldId id="301" r:id="rId33"/>
    <p:sldId id="296" r:id="rId34"/>
    <p:sldId id="464" r:id="rId35"/>
    <p:sldId id="470" r:id="rId36"/>
    <p:sldId id="471" r:id="rId37"/>
    <p:sldId id="377" r:id="rId38"/>
    <p:sldId id="298" r:id="rId39"/>
    <p:sldId id="513" r:id="rId40"/>
    <p:sldId id="472" r:id="rId41"/>
    <p:sldId id="299" r:id="rId42"/>
    <p:sldId id="473" r:id="rId43"/>
    <p:sldId id="300" r:id="rId44"/>
    <p:sldId id="302" r:id="rId45"/>
    <p:sldId id="378" r:id="rId46"/>
    <p:sldId id="379" r:id="rId47"/>
    <p:sldId id="466" r:id="rId48"/>
    <p:sldId id="303" r:id="rId49"/>
    <p:sldId id="439" r:id="rId50"/>
    <p:sldId id="440" r:id="rId51"/>
    <p:sldId id="304" r:id="rId52"/>
    <p:sldId id="382" r:id="rId53"/>
    <p:sldId id="318" r:id="rId54"/>
    <p:sldId id="294" r:id="rId55"/>
    <p:sldId id="305" r:id="rId56"/>
    <p:sldId id="380" r:id="rId57"/>
    <p:sldId id="384" r:id="rId58"/>
    <p:sldId id="306" r:id="rId59"/>
    <p:sldId id="385" r:id="rId60"/>
    <p:sldId id="386" r:id="rId61"/>
    <p:sldId id="342" r:id="rId62"/>
    <p:sldId id="469" r:id="rId63"/>
    <p:sldId id="383" r:id="rId64"/>
    <p:sldId id="308" r:id="rId65"/>
    <p:sldId id="390" r:id="rId66"/>
    <p:sldId id="309" r:id="rId67"/>
    <p:sldId id="474" r:id="rId68"/>
    <p:sldId id="475" r:id="rId69"/>
    <p:sldId id="476" r:id="rId70"/>
    <p:sldId id="477" r:id="rId71"/>
    <p:sldId id="468" r:id="rId72"/>
    <p:sldId id="389" r:id="rId73"/>
    <p:sldId id="343" r:id="rId74"/>
    <p:sldId id="391" r:id="rId75"/>
    <p:sldId id="393" r:id="rId76"/>
    <p:sldId id="392" r:id="rId77"/>
    <p:sldId id="310" r:id="rId78"/>
    <p:sldId id="394" r:id="rId79"/>
    <p:sldId id="311" r:id="rId80"/>
    <p:sldId id="344" r:id="rId81"/>
    <p:sldId id="479" r:id="rId82"/>
    <p:sldId id="520" r:id="rId83"/>
    <p:sldId id="396" r:id="rId84"/>
    <p:sldId id="397" r:id="rId85"/>
    <p:sldId id="398" r:id="rId86"/>
    <p:sldId id="312" r:id="rId87"/>
    <p:sldId id="442" r:id="rId88"/>
    <p:sldId id="399" r:id="rId89"/>
    <p:sldId id="314" r:id="rId90"/>
    <p:sldId id="401" r:id="rId91"/>
    <p:sldId id="400" r:id="rId92"/>
    <p:sldId id="480" r:id="rId93"/>
    <p:sldId id="319" r:id="rId94"/>
    <p:sldId id="402" r:id="rId95"/>
    <p:sldId id="481" r:id="rId96"/>
    <p:sldId id="482" r:id="rId97"/>
    <p:sldId id="483" r:id="rId98"/>
    <p:sldId id="484" r:id="rId99"/>
    <p:sldId id="320" r:id="rId100"/>
    <p:sldId id="403" r:id="rId101"/>
    <p:sldId id="486" r:id="rId102"/>
    <p:sldId id="350" r:id="rId103"/>
    <p:sldId id="404" r:id="rId104"/>
    <p:sldId id="405" r:id="rId105"/>
    <p:sldId id="491" r:id="rId106"/>
    <p:sldId id="490" r:id="rId107"/>
    <p:sldId id="488" r:id="rId108"/>
    <p:sldId id="489" r:id="rId109"/>
    <p:sldId id="487" r:id="rId110"/>
    <p:sldId id="492" r:id="rId111"/>
    <p:sldId id="388" r:id="rId112"/>
    <p:sldId id="316" r:id="rId113"/>
    <p:sldId id="317" r:id="rId114"/>
    <p:sldId id="408" r:id="rId115"/>
    <p:sldId id="495" r:id="rId116"/>
    <p:sldId id="496" r:id="rId117"/>
    <p:sldId id="348" r:id="rId118"/>
    <p:sldId id="409" r:id="rId119"/>
    <p:sldId id="328" r:id="rId120"/>
    <p:sldId id="410" r:id="rId121"/>
    <p:sldId id="411" r:id="rId122"/>
    <p:sldId id="412" r:id="rId123"/>
    <p:sldId id="330" r:id="rId124"/>
    <p:sldId id="331" r:id="rId125"/>
    <p:sldId id="356" r:id="rId126"/>
    <p:sldId id="413" r:id="rId127"/>
    <p:sldId id="414" r:id="rId128"/>
    <p:sldId id="415" r:id="rId129"/>
    <p:sldId id="407" r:id="rId130"/>
    <p:sldId id="329" r:id="rId131"/>
    <p:sldId id="353" r:id="rId132"/>
    <p:sldId id="416" r:id="rId133"/>
    <p:sldId id="417" r:id="rId134"/>
    <p:sldId id="419" r:id="rId135"/>
    <p:sldId id="420" r:id="rId136"/>
    <p:sldId id="354" r:id="rId137"/>
    <p:sldId id="357" r:id="rId138"/>
    <p:sldId id="322" r:id="rId139"/>
    <p:sldId id="514" r:id="rId140"/>
    <p:sldId id="358" r:id="rId141"/>
    <p:sldId id="359" r:id="rId142"/>
    <p:sldId id="324" r:id="rId143"/>
    <p:sldId id="421" r:id="rId144"/>
    <p:sldId id="360" r:id="rId145"/>
    <p:sldId id="498" r:id="rId146"/>
    <p:sldId id="497" r:id="rId147"/>
    <p:sldId id="336" r:id="rId148"/>
    <p:sldId id="499" r:id="rId149"/>
    <p:sldId id="325" r:id="rId150"/>
    <p:sldId id="323" r:id="rId151"/>
    <p:sldId id="364" r:id="rId152"/>
    <p:sldId id="424" r:id="rId153"/>
    <p:sldId id="418" r:id="rId154"/>
    <p:sldId id="365" r:id="rId155"/>
    <p:sldId id="515" r:id="rId156"/>
    <p:sldId id="500" r:id="rId157"/>
    <p:sldId id="326" r:id="rId158"/>
    <p:sldId id="422" r:id="rId159"/>
    <p:sldId id="361" r:id="rId160"/>
    <p:sldId id="501" r:id="rId161"/>
    <p:sldId id="502" r:id="rId162"/>
    <p:sldId id="423" r:id="rId163"/>
    <p:sldId id="337" r:id="rId164"/>
    <p:sldId id="339" r:id="rId165"/>
    <p:sldId id="362" r:id="rId166"/>
    <p:sldId id="338" r:id="rId167"/>
    <p:sldId id="363" r:id="rId168"/>
    <p:sldId id="503" r:id="rId169"/>
    <p:sldId id="522" r:id="rId170"/>
    <p:sldId id="425" r:id="rId171"/>
    <p:sldId id="504" r:id="rId172"/>
    <p:sldId id="506" r:id="rId173"/>
    <p:sldId id="340" r:id="rId174"/>
    <p:sldId id="333" r:id="rId175"/>
    <p:sldId id="428" r:id="rId176"/>
    <p:sldId id="505" r:id="rId177"/>
    <p:sldId id="427" r:id="rId178"/>
    <p:sldId id="430" r:id="rId179"/>
    <p:sldId id="441" r:id="rId180"/>
    <p:sldId id="429" r:id="rId181"/>
    <p:sldId id="432" r:id="rId182"/>
    <p:sldId id="431" r:id="rId183"/>
    <p:sldId id="433" r:id="rId184"/>
    <p:sldId id="507" r:id="rId185"/>
    <p:sldId id="334" r:id="rId186"/>
    <p:sldId id="434" r:id="rId187"/>
    <p:sldId id="437" r:id="rId188"/>
    <p:sldId id="435" r:id="rId189"/>
    <p:sldId id="366" r:id="rId190"/>
    <p:sldId id="508" r:id="rId191"/>
    <p:sldId id="509" r:id="rId192"/>
    <p:sldId id="523" r:id="rId193"/>
    <p:sldId id="367" r:id="rId194"/>
    <p:sldId id="511" r:id="rId195"/>
    <p:sldId id="438" r:id="rId196"/>
    <p:sldId id="456" r:id="rId197"/>
    <p:sldId id="457" r:id="rId198"/>
    <p:sldId id="458" r:id="rId199"/>
    <p:sldId id="459" r:id="rId200"/>
    <p:sldId id="460" r:id="rId201"/>
    <p:sldId id="461" r:id="rId20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97524-5374-2585-7B67-8C8884014C75}" name="Don Lehman" initials="DL" userId="798566fecc806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33"/>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6723" autoAdjust="0"/>
  </p:normalViewPr>
  <p:slideViewPr>
    <p:cSldViewPr>
      <p:cViewPr varScale="1">
        <p:scale>
          <a:sx n="84" d="100"/>
          <a:sy n="84" d="100"/>
        </p:scale>
        <p:origin x="96" y="804"/>
      </p:cViewPr>
      <p:guideLst>
        <p:guide orient="horz" pos="2160"/>
        <p:guide pos="3840"/>
      </p:guideLst>
    </p:cSldViewPr>
  </p:slideViewPr>
  <p:outlineViewPr>
    <p:cViewPr>
      <p:scale>
        <a:sx n="50" d="100"/>
        <a:sy n="50" d="100"/>
      </p:scale>
      <p:origin x="0" y="26025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3552" y="-1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viewProps" Target="viewProps.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5" Type="http://schemas.microsoft.com/office/2018/10/relationships/authors" Target="author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4DA5C-7CE4-42FE-8BDE-62D724BBB255}" type="datetimeFigureOut">
              <a:rPr lang="en-US" smtClean="0"/>
              <a:t>4/19/2024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75772-7928-4B3D-9694-811892270006}" type="slidenum">
              <a:rPr lang="en-US" smtClean="0"/>
              <a:t>‹#›</a:t>
            </a:fld>
            <a:endParaRPr lang="en-US"/>
          </a:p>
        </p:txBody>
      </p:sp>
    </p:spTree>
    <p:extLst>
      <p:ext uri="{BB962C8B-B14F-4D97-AF65-F5344CB8AC3E}">
        <p14:creationId xmlns:p14="http://schemas.microsoft.com/office/powerpoint/2010/main" val="1354664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F86CB02-B6D9-F2AC-0580-085AF908542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6601016F-3E15-843A-0280-1FC67840A19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C6948579-7789-EC36-CD69-8FB58E6C54E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C4BCAEFE-CF39-F0BE-8BB2-A8D6A1E159B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6AD138B3-33F3-19AA-895A-6F0B6E0F50B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AD22C7F5-76D6-04FA-5C63-F3A1ACD4FC3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01851B7-7B94-4D64-BDC1-1A87B155DA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05825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6F5143EF-AA75-3A86-3EE8-3A29D7846E02}"/>
              </a:ext>
            </a:extLst>
          </p:cNvPr>
          <p:cNvSpPr>
            <a:spLocks noGrp="1" noRot="1" noChangeAspect="1" noChangeArrowheads="1" noTextEdit="1"/>
          </p:cNvSpPr>
          <p:nvPr>
            <p:ph type="sldImg"/>
          </p:nvPr>
        </p:nvSpPr>
        <p:spPr>
          <a:xfrm>
            <a:off x="381000" y="685800"/>
            <a:ext cx="6096000" cy="3429000"/>
          </a:xfrm>
          <a:ln/>
        </p:spPr>
      </p:sp>
      <p:sp>
        <p:nvSpPr>
          <p:cNvPr id="181251" name="Notes Placeholder 2">
            <a:extLst>
              <a:ext uri="{FF2B5EF4-FFF2-40B4-BE49-F238E27FC236}">
                <a16:creationId xmlns:a16="http://schemas.microsoft.com/office/drawing/2014/main" id="{28AD3261-4693-6C9A-BE78-D7186ECAB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1252" name="Slide Number Placeholder 3">
            <a:extLst>
              <a:ext uri="{FF2B5EF4-FFF2-40B4-BE49-F238E27FC236}">
                <a16:creationId xmlns:a16="http://schemas.microsoft.com/office/drawing/2014/main" id="{342FC5C0-FF53-6177-228B-511F98D1D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BE4A5B-C968-48D0-8FA9-9009309C658F}" type="slidenum">
              <a:rPr lang="en-US" altLang="en-US" sz="1200" smtClean="0">
                <a:latin typeface="Arial" panose="020B0604020202020204" pitchFamily="34" charset="0"/>
              </a:rPr>
              <a:pPr/>
              <a:t>155</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166</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18280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189</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85692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5</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83927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16</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91235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24</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4757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1C07D18-35DA-B9F8-96BE-66F18C51E53C}"/>
              </a:ext>
            </a:extLst>
          </p:cNvPr>
          <p:cNvSpPr>
            <a:spLocks noGrp="1" noRot="1" noChangeAspect="1" noChangeArrowheads="1" noTextEdit="1"/>
          </p:cNvSpPr>
          <p:nvPr>
            <p:ph type="sldImg"/>
          </p:nvPr>
        </p:nvSpPr>
        <p:spPr>
          <a:xfrm>
            <a:off x="381000" y="685800"/>
            <a:ext cx="6096000" cy="3429000"/>
          </a:xfrm>
          <a:ln/>
        </p:spPr>
      </p:sp>
      <p:sp>
        <p:nvSpPr>
          <p:cNvPr id="47107" name="Notes Placeholder 2">
            <a:extLst>
              <a:ext uri="{FF2B5EF4-FFF2-40B4-BE49-F238E27FC236}">
                <a16:creationId xmlns:a16="http://schemas.microsoft.com/office/drawing/2014/main" id="{6B0AA52E-8169-A12F-C77D-B6F1F73500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EEACC1FF-146B-8C6A-F3AD-B224929869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C3EE1A-069E-4CE1-92DD-66F7BCD7BFAB}"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28</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25420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79</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2323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45F88BC-BC81-4C32-6B3A-568DCA190678}"/>
              </a:ext>
            </a:extLst>
          </p:cNvPr>
          <p:cNvSpPr>
            <a:spLocks noGrp="1" noRot="1" noChangeAspect="1" noChangeArrowheads="1" noTextEdit="1"/>
          </p:cNvSpPr>
          <p:nvPr>
            <p:ph type="sldImg"/>
          </p:nvPr>
        </p:nvSpPr>
        <p:spPr>
          <a:xfrm>
            <a:off x="381000" y="685800"/>
            <a:ext cx="6096000" cy="3429000"/>
          </a:xfrm>
          <a:ln/>
        </p:spPr>
      </p:sp>
      <p:sp>
        <p:nvSpPr>
          <p:cNvPr id="140291" name="Notes Placeholder 2">
            <a:extLst>
              <a:ext uri="{FF2B5EF4-FFF2-40B4-BE49-F238E27FC236}">
                <a16:creationId xmlns:a16="http://schemas.microsoft.com/office/drawing/2014/main" id="{B448E243-DC52-884F-E8B8-BCA7F44C4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0292" name="Slide Number Placeholder 3">
            <a:extLst>
              <a:ext uri="{FF2B5EF4-FFF2-40B4-BE49-F238E27FC236}">
                <a16:creationId xmlns:a16="http://schemas.microsoft.com/office/drawing/2014/main" id="{C162A192-5A03-D2B3-95C4-9D7634BCB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A639F9-9F65-48E1-86CC-401DEB2E6682}" type="slidenum">
              <a:rPr lang="en-US" altLang="en-US" sz="1200" smtClean="0">
                <a:latin typeface="Arial" panose="020B0604020202020204" pitchFamily="34" charset="0"/>
              </a:rPr>
              <a:pPr/>
              <a:t>115</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2DF397F3-8A64-E27E-FC2D-8C4D316032D9}"/>
              </a:ext>
            </a:extLst>
          </p:cNvPr>
          <p:cNvSpPr>
            <a:spLocks noGrp="1" noRot="1" noChangeAspect="1" noChangeArrowheads="1" noTextEdit="1"/>
          </p:cNvSpPr>
          <p:nvPr>
            <p:ph type="sldImg"/>
          </p:nvPr>
        </p:nvSpPr>
        <p:spPr>
          <a:xfrm>
            <a:off x="381000" y="685800"/>
            <a:ext cx="6096000" cy="3429000"/>
          </a:xfrm>
          <a:ln/>
        </p:spPr>
      </p:sp>
      <p:sp>
        <p:nvSpPr>
          <p:cNvPr id="153603" name="Notes Placeholder 2">
            <a:extLst>
              <a:ext uri="{FF2B5EF4-FFF2-40B4-BE49-F238E27FC236}">
                <a16:creationId xmlns:a16="http://schemas.microsoft.com/office/drawing/2014/main" id="{7354F757-62AA-5F08-7109-D6728E5169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F3646A01-BB7B-3B29-B6D0-BB3D453DF1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89BE14-8EBF-47C9-BF34-61E20E116413}" type="slidenum">
              <a:rPr lang="en-US" altLang="en-US" sz="1200" smtClean="0">
                <a:latin typeface="Arial" panose="020B0604020202020204" pitchFamily="34" charset="0"/>
              </a:rPr>
              <a:pPr/>
              <a:t>127</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GB"/>
              <a:t>Click to edit Master title style</a:t>
            </a:r>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GB"/>
              <a:t>Click to edit Master subtitle style</a:t>
            </a:r>
          </a:p>
        </p:txBody>
      </p:sp>
      <p:sp>
        <p:nvSpPr>
          <p:cNvPr id="2" name="Footer Placeholder 1">
            <a:extLst>
              <a:ext uri="{FF2B5EF4-FFF2-40B4-BE49-F238E27FC236}">
                <a16:creationId xmlns:a16="http://schemas.microsoft.com/office/drawing/2014/main" id="{5EFB1199-5D18-AB01-7D86-F1D00678D80D}"/>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40646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35235024-EA45-0DD4-9D08-47BA3D782472}"/>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97013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D464A20B-20BC-3CEA-0A4F-2369F544A019}"/>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96886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4FF5053A-EF98-4DF8-A511-A1B7E62FABAB}" type="slidenum">
              <a:rPr lang="en-US" altLang="en-US" smtClean="0"/>
              <a:pPr>
                <a:defRPr/>
              </a:pPr>
              <a:t>‹#›</a:t>
            </a:fld>
            <a:endParaRPr lang="en-US" altLang="en-US"/>
          </a:p>
        </p:txBody>
      </p:sp>
    </p:spTree>
    <p:extLst>
      <p:ext uri="{BB962C8B-B14F-4D97-AF65-F5344CB8AC3E}">
        <p14:creationId xmlns:p14="http://schemas.microsoft.com/office/powerpoint/2010/main" val="266043207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1905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524000"/>
            <a:ext cx="10363200" cy="4876800"/>
          </a:xfrm>
        </p:spPr>
        <p:txBody>
          <a:bodyPr/>
          <a:lstStyle>
            <a:lvl1pPr marL="382588" indent="-342900">
              <a:buFont typeface="Wingdings" panose="05000000000000000000" pitchFamily="2" charset="2"/>
              <a:buChar char="Ø"/>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521017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9E6FA3A-55A9-4BE2-87A8-DB38E114AFAE}" type="slidenum">
              <a:rPr lang="en-US" altLang="en-US" smtClean="0"/>
              <a:pPr>
                <a:defRPr/>
              </a:pPr>
              <a:t>‹#›</a:t>
            </a:fld>
            <a:endParaRPr lang="en-US" altLang="en-US"/>
          </a:p>
        </p:txBody>
      </p:sp>
    </p:spTree>
    <p:extLst>
      <p:ext uri="{BB962C8B-B14F-4D97-AF65-F5344CB8AC3E}">
        <p14:creationId xmlns:p14="http://schemas.microsoft.com/office/powerpoint/2010/main" val="12256408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1905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08180" y="1981200"/>
            <a:ext cx="5080000" cy="4876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81200"/>
            <a:ext cx="5080000" cy="4876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306BD057-49C0-490A-A0C6-6C7FCA71BD90}" type="slidenum">
              <a:rPr lang="en-US" altLang="en-US" smtClean="0"/>
              <a:pPr>
                <a:defRPr/>
              </a:pPr>
              <a:t>‹#›</a:t>
            </a:fld>
            <a:endParaRPr lang="en-US" altLang="en-US"/>
          </a:p>
        </p:txBody>
      </p:sp>
    </p:spTree>
    <p:extLst>
      <p:ext uri="{BB962C8B-B14F-4D97-AF65-F5344CB8AC3E}">
        <p14:creationId xmlns:p14="http://schemas.microsoft.com/office/powerpoint/2010/main" val="399617995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49C1044A-198F-471F-BED0-D349016DF2A8}" type="slidenum">
              <a:rPr lang="en-US" altLang="en-US" smtClean="0"/>
              <a:pPr>
                <a:defRPr/>
              </a:pPr>
              <a:t>‹#›</a:t>
            </a:fld>
            <a:endParaRPr lang="en-US" altLang="en-US"/>
          </a:p>
        </p:txBody>
      </p:sp>
    </p:spTree>
    <p:extLst>
      <p:ext uri="{BB962C8B-B14F-4D97-AF65-F5344CB8AC3E}">
        <p14:creationId xmlns:p14="http://schemas.microsoft.com/office/powerpoint/2010/main" val="34502742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3DE9D-C360-414E-9DF6-B3A9B81A1B02}" type="slidenum">
              <a:rPr lang="en-US" altLang="en-US" smtClean="0"/>
              <a:pPr>
                <a:defRPr/>
              </a:pPr>
              <a:t>‹#›</a:t>
            </a:fld>
            <a:endParaRPr lang="en-US" altLang="en-US"/>
          </a:p>
        </p:txBody>
      </p:sp>
    </p:spTree>
    <p:extLst>
      <p:ext uri="{BB962C8B-B14F-4D97-AF65-F5344CB8AC3E}">
        <p14:creationId xmlns:p14="http://schemas.microsoft.com/office/powerpoint/2010/main" val="122458509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41349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670565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993B3D16-8E5A-B960-0AB2-9E07FD57DA9A}"/>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113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23668419"/>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Edit Master text styles</a:t>
            </a:r>
          </a:p>
          <a:p>
            <a:pPr lvl="1"/>
            <a:r>
              <a:rPr lang="en-US" dirty="0" smtClean="0"/>
              <a:t>Second level</a:t>
            </a:r>
          </a:p>
          <a:p>
            <a:pPr lvl="2"/>
            <a:r>
              <a:rPr lang="en-US" dirty="0" smtClean="0"/>
              <a:t>Third </a:t>
            </a:r>
            <a:r>
              <a:rPr lang="en-US" dirty="0" err="1" smtClean="0"/>
              <a:t>levelFourth</a:t>
            </a:r>
            <a:r>
              <a:rPr lang="en-US" dirty="0" smtClean="0"/>
              <a:t> level</a:t>
            </a:r>
          </a:p>
          <a:p>
            <a:pPr lvl="4"/>
            <a:r>
              <a:rPr lang="en-US" dirty="0" smtClean="0"/>
              <a:t>Fifth level</a:t>
            </a:r>
            <a:endParaRPr lang="en-US" dirty="0"/>
          </a:p>
        </p:txBody>
      </p:sp>
    </p:spTree>
    <p:extLst>
      <p:ext uri="{BB962C8B-B14F-4D97-AF65-F5344CB8AC3E}">
        <p14:creationId xmlns:p14="http://schemas.microsoft.com/office/powerpoint/2010/main" val="240885516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6617" y="76200"/>
            <a:ext cx="25908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4217" y="76200"/>
            <a:ext cx="7569200" cy="6781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01024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79759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25346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60175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619277" y="1641475"/>
            <a:ext cx="109727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238824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81551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609601"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6189885"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0796273"/>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08358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a:extLst>
              <a:ext uri="{FF2B5EF4-FFF2-40B4-BE49-F238E27FC236}">
                <a16:creationId xmlns:a16="http://schemas.microsoft.com/office/drawing/2014/main" id="{91B7D884-B754-DF5E-A337-690099647431}"/>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802006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7627176"/>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5051327"/>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619277" y="1641475"/>
            <a:ext cx="109727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430041"/>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0972321"/>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609601"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6189885"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9036631"/>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291874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71470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99105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083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620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065B32E4-671A-7069-F5CF-7A315DE845EE}"/>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80026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619277" y="1641475"/>
            <a:ext cx="109727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79711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0919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609601"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6189885"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612884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29876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693467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405983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619277" y="1641475"/>
            <a:ext cx="109727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28701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119615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609601"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6189885" y="1641475"/>
            <a:ext cx="5392516"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20354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19277" y="1641475"/>
            <a:ext cx="109727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04785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5AE38073-F6EF-E81D-47D8-668055F589D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4225424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7350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26BC0BEB-F713-1F6F-D052-0C4B3FBA4884}"/>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9046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6CABEE-1265-8D38-933D-CE4682AE5A3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924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2DA566BC-956C-96C0-25B4-4B08C7F345E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47923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B3AD276A-52BD-80B2-4438-5C712DD48EFD}"/>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17958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ECFEBD5-D221-0CD8-8898-0ED51C18C8EB}"/>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9571" name="Rectangle 3">
            <a:extLst>
              <a:ext uri="{FF2B5EF4-FFF2-40B4-BE49-F238E27FC236}">
                <a16:creationId xmlns:a16="http://schemas.microsoft.com/office/drawing/2014/main" id="{D274B4CF-A028-0BBA-BF7A-880D5638C007}"/>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1">
            <a:extLst>
              <a:ext uri="{FF2B5EF4-FFF2-40B4-BE49-F238E27FC236}">
                <a16:creationId xmlns:a16="http://schemas.microsoft.com/office/drawing/2014/main" id="{96E429B1-3FDC-CB4F-6F7F-C73472F84CE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01B588C2-059F-0231-C221-AAB3B9FC3100}"/>
              </a:ext>
            </a:extLst>
          </p:cNvPr>
          <p:cNvSpPr txBox="1">
            <a:spLocks noChangeArrowheads="1"/>
          </p:cNvSpPr>
          <p:nvPr userDrawn="1"/>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3F33F195-730A-4529-9535-D1D2DB39E680}"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hf hdr="0" ft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564217" y="76200"/>
            <a:ext cx="103632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dirty="0" smtClean="0">
                <a:sym typeface="Times New Roman" panose="02020603050405020304" pitchFamily="18" charset="0"/>
              </a:rPr>
              <a:t>Click to edit Master title style</a:t>
            </a:r>
          </a:p>
        </p:txBody>
      </p:sp>
      <p:sp>
        <p:nvSpPr>
          <p:cNvPr id="2050" name="Rectangle 2"/>
          <p:cNvSpPr>
            <a:spLocks noGrp="1" noChangeArrowheads="1"/>
          </p:cNvSpPr>
          <p:nvPr>
            <p:ph type="body" idx="1"/>
          </p:nvPr>
        </p:nvSpPr>
        <p:spPr bwMode="auto">
          <a:xfrm>
            <a:off x="1564217" y="1981200"/>
            <a:ext cx="103632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Arial" panose="020B0604020202020204" pitchFamily="34" charset="0"/>
              </a:rPr>
              <a:t>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051" name="Text Box 3"/>
          <p:cNvSpPr txBox="1">
            <a:spLocks noGrp="1" noChangeArrowheads="1"/>
          </p:cNvSpPr>
          <p:nvPr>
            <p:ph type="sldNum" sz="quarter" idx="4"/>
          </p:nvPr>
        </p:nvSpPr>
        <p:spPr bwMode="auto">
          <a:xfrm>
            <a:off x="10407651" y="6248400"/>
            <a:ext cx="41698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cs typeface="Arial" panose="020B0604020202020204" pitchFamily="34" charset="0"/>
                <a:sym typeface="Arial" panose="020B0604020202020204" pitchFamily="34" charset="0"/>
              </a:defRPr>
            </a:lvl1pPr>
          </a:lstStyle>
          <a:p>
            <a:fld id="{A978CDC9-35AB-45E4-A948-541058920239}" type="slidenum">
              <a:rPr lang="en-US" altLang="en-US"/>
              <a:pPr/>
              <a:t>‹#›</a:t>
            </a:fld>
            <a:endParaRPr lang="en-US" altLang="en-US"/>
          </a:p>
        </p:txBody>
      </p:sp>
      <p:pic>
        <p:nvPicPr>
          <p:cNvPr id="5" name="Picture 4">
            <a:extLst>
              <a:ext uri="{FF2B5EF4-FFF2-40B4-BE49-F238E27FC236}">
                <a16:creationId xmlns:a16="http://schemas.microsoft.com/office/drawing/2014/main" id="{60ABD151-0BDB-17D7-16BB-33CF2BAE4919}"/>
              </a:ext>
              <a:ext uri="{C183D7F6-B498-43B3-948B-1728B52AA6E4}">
                <adec:decorative xmlns="" xmlns:adec="http://schemas.microsoft.com/office/drawing/2017/decorative" val="1"/>
              </a:ext>
            </a:extLst>
          </p:cNvPr>
          <p:cNvPicPr>
            <a:picLocks noChangeAspect="1"/>
          </p:cNvPicPr>
          <p:nvPr userDrawn="1"/>
        </p:nvPicPr>
        <p:blipFill>
          <a:blip r:embed="rId13"/>
          <a:stretch>
            <a:fillRect/>
          </a:stretch>
        </p:blipFill>
        <p:spPr>
          <a:xfrm>
            <a:off x="4064000" y="6629400"/>
            <a:ext cx="4064000" cy="228600"/>
          </a:xfrm>
          <a:prstGeom prst="rect">
            <a:avLst/>
          </a:prstGeom>
        </p:spPr>
      </p:pic>
    </p:spTree>
    <p:extLst>
      <p:ext uri="{BB962C8B-B14F-4D97-AF65-F5344CB8AC3E}">
        <p14:creationId xmlns:p14="http://schemas.microsoft.com/office/powerpoint/2010/main" val="2219395326"/>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ransition/>
  <p:timing>
    <p:tnLst>
      <p:par>
        <p:cTn id="1" dur="indefinite" restart="never" nodeType="tmRoot"/>
      </p:par>
    </p:tnLst>
  </p:timing>
  <p:hf hdr="0" ftr="0" dt="0"/>
  <p:txStyles>
    <p:titleStyle>
      <a:lvl1pPr marL="39688" algn="l" rtl="0" eaLnBrk="1" fontAlgn="base" hangingPunct="1">
        <a:spcBef>
          <a:spcPct val="0"/>
        </a:spcBef>
        <a:spcAft>
          <a:spcPct val="0"/>
        </a:spcAft>
        <a:defRPr sz="4400" kern="1200">
          <a:solidFill>
            <a:srgbClr val="003366"/>
          </a:solidFill>
          <a:latin typeface="+mj-lt"/>
          <a:ea typeface="+mj-ea"/>
          <a:cs typeface="+mj-cs"/>
          <a:sym typeface="Times New Roman" panose="02020603050405020304" pitchFamily="18" charset="0"/>
        </a:defRPr>
      </a:lvl1pPr>
      <a:lvl2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2pPr>
      <a:lvl3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3pPr>
      <a:lvl4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4pPr>
      <a:lvl5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5pPr>
      <a:lvl6pPr marL="4968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6pPr>
      <a:lvl7pPr marL="9540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7pPr>
      <a:lvl8pPr marL="14112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8pPr>
      <a:lvl9pPr marL="18684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9pPr>
    </p:titleStyle>
    <p:bodyStyle>
      <a:lvl1pPr marL="382588" indent="-342900" algn="l" rtl="0" eaLnBrk="1" fontAlgn="base" hangingPunct="1">
        <a:spcBef>
          <a:spcPts val="700"/>
        </a:spcBef>
        <a:spcAft>
          <a:spcPct val="0"/>
        </a:spcAft>
        <a:buClr>
          <a:srgbClr val="0099CC"/>
        </a:buClr>
        <a:buSzPct val="69000"/>
        <a:buFont typeface="Arial" panose="020B0604020202020204" pitchFamily="34" charset="0"/>
        <a:buChar char="n"/>
        <a:defRPr sz="3200" kern="1200">
          <a:solidFill>
            <a:schemeClr val="tx1"/>
          </a:solidFill>
          <a:latin typeface="+mn-lt"/>
          <a:ea typeface="+mn-ea"/>
          <a:cs typeface="+mn-cs"/>
          <a:sym typeface="Arial" panose="020B0604020202020204" pitchFamily="34" charset="0"/>
        </a:defRPr>
      </a:lvl1pPr>
      <a:lvl2pPr marL="731838" indent="-285750" algn="l" rtl="0" eaLnBrk="1" fontAlgn="base" hangingPunct="1">
        <a:spcBef>
          <a:spcPts val="600"/>
        </a:spcBef>
        <a:spcAft>
          <a:spcPct val="0"/>
        </a:spcAft>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31888" indent="-228600" algn="l" rtl="0" eaLnBrk="1" fontAlgn="base" hangingPunct="1">
        <a:spcBef>
          <a:spcPts val="600"/>
        </a:spcBef>
        <a:spcAft>
          <a:spcPct val="0"/>
        </a:spcAft>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890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462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Tree>
    <p:extLst>
      <p:ext uri="{BB962C8B-B14F-4D97-AF65-F5344CB8AC3E}">
        <p14:creationId xmlns:p14="http://schemas.microsoft.com/office/powerpoint/2010/main" val="2893621099"/>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 id="2147484668" r:id="rId13"/>
    <p:sldLayoutId id="2147484669"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Tree>
    <p:extLst>
      <p:ext uri="{BB962C8B-B14F-4D97-AF65-F5344CB8AC3E}">
        <p14:creationId xmlns:p14="http://schemas.microsoft.com/office/powerpoint/2010/main" val="3389890706"/>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84"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1904291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3952AB-5A31-0F2C-A35B-2DAC7FB9BA48}"/>
              </a:ext>
            </a:extLst>
          </p:cNvPr>
          <p:cNvSpPr>
            <a:spLocks noGrp="1"/>
          </p:cNvSpPr>
          <p:nvPr>
            <p:ph type="title"/>
          </p:nvPr>
        </p:nvSpPr>
        <p:spPr/>
        <p:txBody>
          <a:bodyPr/>
          <a:lstStyle/>
          <a:p>
            <a:pPr eaLnBrk="1" hangingPunct="1"/>
            <a:r>
              <a:rPr lang="en-US" altLang="en-US"/>
              <a:t>Role of Normal Biota</a:t>
            </a:r>
          </a:p>
        </p:txBody>
      </p:sp>
      <p:sp>
        <p:nvSpPr>
          <p:cNvPr id="28675" name="Rectangle 3">
            <a:extLst>
              <a:ext uri="{FF2B5EF4-FFF2-40B4-BE49-F238E27FC236}">
                <a16:creationId xmlns:a16="http://schemas.microsoft.com/office/drawing/2014/main" id="{7AA9234F-9BDE-3F6D-31CA-48EAF99F8599}"/>
              </a:ext>
            </a:extLst>
          </p:cNvPr>
          <p:cNvSpPr>
            <a:spLocks noGrp="1"/>
          </p:cNvSpPr>
          <p:nvPr>
            <p:ph idx="1"/>
          </p:nvPr>
        </p:nvSpPr>
        <p:spPr/>
        <p:txBody>
          <a:bodyPr/>
          <a:lstStyle/>
          <a:p>
            <a:pPr eaLnBrk="1" hangingPunct="1"/>
            <a:r>
              <a:rPr lang="en-US" altLang="en-US" dirty="0"/>
              <a:t>Types of organisms normally found at specimen site</a:t>
            </a:r>
          </a:p>
          <a:p>
            <a:pPr lvl="1" eaLnBrk="1" hangingPunct="1"/>
            <a:r>
              <a:rPr lang="en-US" altLang="en-US" dirty="0"/>
              <a:t>Protect against pathogenic microorganisms</a:t>
            </a:r>
          </a:p>
          <a:p>
            <a:pPr lvl="1" eaLnBrk="1" hangingPunct="1"/>
            <a:r>
              <a:rPr lang="en-US" altLang="en-US" dirty="0"/>
              <a:t>Stimulate the immune system</a:t>
            </a:r>
          </a:p>
          <a:p>
            <a:pPr eaLnBrk="1" hangingPunct="1"/>
            <a:r>
              <a:rPr lang="en-US" altLang="en-US" dirty="0"/>
              <a:t>Under normal conditions, a balance of organisms is maintained that limits the quantity or dominance of any one type of organism.</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15C899B-1EBE-E3AB-423F-B91C9EF0B70E}"/>
              </a:ext>
            </a:extLst>
          </p:cNvPr>
          <p:cNvSpPr>
            <a:spLocks noGrp="1"/>
          </p:cNvSpPr>
          <p:nvPr>
            <p:ph type="title"/>
          </p:nvPr>
        </p:nvSpPr>
        <p:spPr/>
        <p:txBody>
          <a:bodyPr/>
          <a:lstStyle/>
          <a:p>
            <a:pPr eaLnBrk="1" hangingPunct="1"/>
            <a:r>
              <a:rPr lang="en-US" altLang="en-US" sz="3600"/>
              <a:t>Influenza</a:t>
            </a:r>
            <a:br>
              <a:rPr lang="en-US" altLang="en-US" sz="3600"/>
            </a:br>
            <a:r>
              <a:rPr lang="en-US" altLang="en-US" sz="3600"/>
              <a:t>Diagnosis</a:t>
            </a:r>
          </a:p>
        </p:txBody>
      </p:sp>
      <p:sp>
        <p:nvSpPr>
          <p:cNvPr id="123907" name="Rectangle 3">
            <a:extLst>
              <a:ext uri="{FF2B5EF4-FFF2-40B4-BE49-F238E27FC236}">
                <a16:creationId xmlns:a16="http://schemas.microsoft.com/office/drawing/2014/main" id="{B3E0B32C-D0FE-22DF-D733-1389BFFA4382}"/>
              </a:ext>
            </a:extLst>
          </p:cNvPr>
          <p:cNvSpPr>
            <a:spLocks noGrp="1"/>
          </p:cNvSpPr>
          <p:nvPr>
            <p:ph idx="1"/>
          </p:nvPr>
        </p:nvSpPr>
        <p:spPr/>
        <p:txBody>
          <a:bodyPr/>
          <a:lstStyle/>
          <a:p>
            <a:pPr eaLnBrk="1" hangingPunct="1"/>
            <a:r>
              <a:rPr lang="en-US" altLang="en-US" dirty="0"/>
              <a:t>Diagnosis</a:t>
            </a:r>
          </a:p>
          <a:p>
            <a:pPr lvl="1" eaLnBrk="1" hangingPunct="1"/>
            <a:r>
              <a:rPr lang="en-US" altLang="en-US" dirty="0"/>
              <a:t>In the setting of an influenza outbreak, acute febrile respiratory illnesses can be diagnosed with relative certainty by clinical criteria alone.</a:t>
            </a:r>
          </a:p>
          <a:p>
            <a:pPr lvl="1" eaLnBrk="1" hangingPunct="1"/>
            <a:r>
              <a:rPr lang="en-US" altLang="en-US" dirty="0"/>
              <a:t>Detection of virus, viral antigen, or viral nucleic acid</a:t>
            </a:r>
          </a:p>
          <a:p>
            <a:pPr lvl="2" eaLnBrk="1" hangingPunct="1"/>
            <a:r>
              <a:rPr lang="en-US" altLang="en-US" dirty="0"/>
              <a:t>Pharyngeal swabs, nasal washes, sputum, or bronchoalveolar lavage (BAL)</a:t>
            </a:r>
          </a:p>
          <a:p>
            <a:pPr lvl="2" eaLnBrk="1" hangingPunct="1"/>
            <a:r>
              <a:rPr lang="en-US" altLang="en-US" sz="1800" dirty="0"/>
              <a:t>Antigen detection can be performed quickly with a high specificity but is insufficiently sensitive to rule out influenza.</a:t>
            </a:r>
          </a:p>
          <a:p>
            <a:pPr lvl="1" eaLnBrk="1" hangingPunct="1"/>
            <a:r>
              <a:rPr lang="en-US" altLang="en-US" sz="2200" dirty="0"/>
              <a:t>Current standard of care</a:t>
            </a:r>
          </a:p>
          <a:p>
            <a:pPr lvl="2" eaLnBrk="1" hangingPunct="1"/>
            <a:r>
              <a:rPr lang="en-US" altLang="en-US" sz="1800" dirty="0"/>
              <a:t>Molecular assays, e.g., reverse-transcription polymerase chain reaction (RT-PCR)</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CC27988-0A28-7E60-EF00-2047F820FDB0}"/>
              </a:ext>
            </a:extLst>
          </p:cNvPr>
          <p:cNvSpPr>
            <a:spLocks noGrp="1" noChangeArrowheads="1"/>
          </p:cNvSpPr>
          <p:nvPr>
            <p:ph type="title"/>
          </p:nvPr>
        </p:nvSpPr>
        <p:spPr/>
        <p:txBody>
          <a:bodyPr rtlCol="0">
            <a:normAutofit/>
          </a:bodyPr>
          <a:lstStyle/>
          <a:p>
            <a:pPr fontAlgn="auto">
              <a:spcAft>
                <a:spcPts val="0"/>
              </a:spcAft>
              <a:defRPr/>
            </a:pPr>
            <a:r>
              <a:rPr lang="en-US" altLang="en-US" dirty="0"/>
              <a:t>Influenza</a:t>
            </a:r>
            <a:br>
              <a:rPr lang="en-US" altLang="en-US" dirty="0"/>
            </a:br>
            <a:r>
              <a:rPr lang="en-US" altLang="en-US" dirty="0"/>
              <a:t>Prevention and Treatment</a:t>
            </a:r>
          </a:p>
        </p:txBody>
      </p:sp>
      <p:sp>
        <p:nvSpPr>
          <p:cNvPr id="124931" name="Rectangle 3">
            <a:extLst>
              <a:ext uri="{FF2B5EF4-FFF2-40B4-BE49-F238E27FC236}">
                <a16:creationId xmlns:a16="http://schemas.microsoft.com/office/drawing/2014/main" id="{961741D4-B093-7267-0C82-B389F4D447AA}"/>
              </a:ext>
            </a:extLst>
          </p:cNvPr>
          <p:cNvSpPr>
            <a:spLocks noGrp="1"/>
          </p:cNvSpPr>
          <p:nvPr>
            <p:ph idx="1"/>
          </p:nvPr>
        </p:nvSpPr>
        <p:spPr>
          <a:xfrm>
            <a:off x="914400" y="1828800"/>
            <a:ext cx="10363200" cy="4876800"/>
          </a:xfrm>
        </p:spPr>
        <p:txBody>
          <a:bodyPr/>
          <a:lstStyle/>
          <a:p>
            <a:pPr eaLnBrk="1" hangingPunct="1"/>
            <a:r>
              <a:rPr lang="en-US" altLang="en-US" dirty="0"/>
              <a:t>Annual vaccination in the fall of each year</a:t>
            </a:r>
          </a:p>
          <a:p>
            <a:pPr eaLnBrk="1" hangingPunct="1"/>
            <a:r>
              <a:rPr lang="en-US" altLang="en-US" dirty="0"/>
              <a:t>Antiviral drugs</a:t>
            </a:r>
          </a:p>
          <a:p>
            <a:pPr lvl="1" eaLnBrk="1" hangingPunct="1"/>
            <a:r>
              <a:rPr lang="en-US" altLang="en-US" dirty="0"/>
              <a:t>Neuraminidase inhibitors </a:t>
            </a:r>
          </a:p>
          <a:p>
            <a:pPr eaLnBrk="1" hangingPunct="1"/>
            <a:r>
              <a:rPr lang="en-US" altLang="en-US" dirty="0"/>
              <a:t>Choice of treatment depends on the susceptibility of currently circulating influenza strains along with patient characteristics.</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71E7FAD5-029D-9B24-90AB-CD4BE035686A}"/>
              </a:ext>
            </a:extLst>
          </p:cNvPr>
          <p:cNvSpPr>
            <a:spLocks noGrp="1"/>
          </p:cNvSpPr>
          <p:nvPr>
            <p:ph type="title"/>
          </p:nvPr>
        </p:nvSpPr>
        <p:spPr/>
        <p:txBody>
          <a:bodyPr/>
          <a:lstStyle/>
          <a:p>
            <a:r>
              <a:rPr lang="en-US" altLang="en-US" dirty="0"/>
              <a:t>Emerging Viral Respiratory Infections</a:t>
            </a:r>
            <a:endParaRPr lang="en-US" altLang="en-US" strike="sngStrike" dirty="0"/>
          </a:p>
        </p:txBody>
      </p:sp>
      <p:sp>
        <p:nvSpPr>
          <p:cNvPr id="125955" name="Content Placeholder 2">
            <a:extLst>
              <a:ext uri="{FF2B5EF4-FFF2-40B4-BE49-F238E27FC236}">
                <a16:creationId xmlns:a16="http://schemas.microsoft.com/office/drawing/2014/main" id="{045E8D38-5EE4-1292-EB44-8D8CE206BD45}"/>
              </a:ext>
            </a:extLst>
          </p:cNvPr>
          <p:cNvSpPr>
            <a:spLocks noGrp="1"/>
          </p:cNvSpPr>
          <p:nvPr>
            <p:ph idx="1"/>
          </p:nvPr>
        </p:nvSpPr>
        <p:spPr/>
        <p:txBody>
          <a:bodyPr/>
          <a:lstStyle/>
          <a:p>
            <a:r>
              <a:rPr lang="en-US" altLang="en-US"/>
              <a:t>Over the past few decades</a:t>
            </a:r>
          </a:p>
          <a:p>
            <a:pPr lvl="1"/>
            <a:r>
              <a:rPr lang="en-US" altLang="en-US"/>
              <a:t>Avian influenza strains</a:t>
            </a:r>
          </a:p>
          <a:p>
            <a:pPr lvl="1"/>
            <a:r>
              <a:rPr lang="en-US" altLang="en-US"/>
              <a:t>Pandemic H1N1 influenza A</a:t>
            </a:r>
          </a:p>
          <a:p>
            <a:pPr lvl="1"/>
            <a:r>
              <a:rPr lang="en-US" altLang="en-US"/>
              <a:t>hMPV</a:t>
            </a:r>
          </a:p>
          <a:p>
            <a:pPr lvl="1"/>
            <a:r>
              <a:rPr lang="en-US" altLang="en-US"/>
              <a:t>Reemerging adenoviruses</a:t>
            </a:r>
          </a:p>
          <a:p>
            <a:r>
              <a:rPr lang="en-US" altLang="en-US"/>
              <a:t>Novel human coronaviruses have arguably had the most wide-reaching global consequences</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DA029313-C2E0-DD87-533F-7D0981B02EAC}"/>
              </a:ext>
            </a:extLst>
          </p:cNvPr>
          <p:cNvSpPr>
            <a:spLocks noGrp="1"/>
          </p:cNvSpPr>
          <p:nvPr>
            <p:ph type="title"/>
          </p:nvPr>
        </p:nvSpPr>
        <p:spPr/>
        <p:txBody>
          <a:bodyPr/>
          <a:lstStyle/>
          <a:p>
            <a:r>
              <a:rPr lang="en-US" altLang="en-US"/>
              <a:t>Severe Acute and Middle East Respiratory Syndromes</a:t>
            </a:r>
          </a:p>
        </p:txBody>
      </p:sp>
      <p:sp>
        <p:nvSpPr>
          <p:cNvPr id="126979" name="Content Placeholder 2">
            <a:extLst>
              <a:ext uri="{FF2B5EF4-FFF2-40B4-BE49-F238E27FC236}">
                <a16:creationId xmlns:a16="http://schemas.microsoft.com/office/drawing/2014/main" id="{436C50E7-4C39-C96F-13CA-263B329CAF52}"/>
              </a:ext>
            </a:extLst>
          </p:cNvPr>
          <p:cNvSpPr>
            <a:spLocks noGrp="1"/>
          </p:cNvSpPr>
          <p:nvPr>
            <p:ph idx="1"/>
          </p:nvPr>
        </p:nvSpPr>
        <p:spPr/>
        <p:txBody>
          <a:bodyPr/>
          <a:lstStyle/>
          <a:p>
            <a:r>
              <a:rPr lang="en-US" altLang="en-US" dirty="0"/>
              <a:t>Members</a:t>
            </a:r>
          </a:p>
          <a:p>
            <a:pPr lvl="1"/>
            <a:r>
              <a:rPr lang="en-US" altLang="en-US" dirty="0"/>
              <a:t>SARS-</a:t>
            </a:r>
            <a:r>
              <a:rPr lang="en-US" altLang="en-US" dirty="0" err="1"/>
              <a:t>CoV</a:t>
            </a:r>
            <a:endParaRPr lang="en-US" altLang="en-US" dirty="0"/>
          </a:p>
          <a:p>
            <a:pPr lvl="1"/>
            <a:r>
              <a:rPr lang="en-US" altLang="en-US" dirty="0"/>
              <a:t>Middle East respiratory syndrome (MERS)</a:t>
            </a:r>
          </a:p>
          <a:p>
            <a:pPr lvl="1"/>
            <a:r>
              <a:rPr lang="en-US" altLang="en-US" dirty="0"/>
              <a:t>MERS-</a:t>
            </a:r>
            <a:r>
              <a:rPr lang="en-US" altLang="en-US" dirty="0" err="1"/>
              <a:t>CoV</a:t>
            </a:r>
            <a:endParaRPr lang="en-US" altLang="en-US" dirty="0"/>
          </a:p>
          <a:p>
            <a:r>
              <a:rPr lang="en-US" altLang="en-US" dirty="0"/>
              <a:t>Diagnosis</a:t>
            </a:r>
          </a:p>
          <a:p>
            <a:pPr lvl="1"/>
            <a:r>
              <a:rPr lang="en-US" altLang="en-US" dirty="0"/>
              <a:t>NAAT-SARS</a:t>
            </a:r>
          </a:p>
          <a:p>
            <a:pPr lvl="1"/>
            <a:r>
              <a:rPr lang="en-US" altLang="en-US" dirty="0"/>
              <a:t>RT-PCR (NAATS)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0E97B06-3F39-002C-72B8-813726ADFFAE}"/>
              </a:ext>
            </a:extLst>
          </p:cNvPr>
          <p:cNvSpPr>
            <a:spLocks noGrp="1"/>
          </p:cNvSpPr>
          <p:nvPr>
            <p:ph type="title"/>
          </p:nvPr>
        </p:nvSpPr>
        <p:spPr/>
        <p:txBody>
          <a:bodyPr/>
          <a:lstStyle/>
          <a:p>
            <a:r>
              <a:rPr lang="en-US" altLang="en-US"/>
              <a:t>COVID-19</a:t>
            </a:r>
          </a:p>
        </p:txBody>
      </p:sp>
      <p:sp>
        <p:nvSpPr>
          <p:cNvPr id="128003" name="Content Placeholder 2">
            <a:extLst>
              <a:ext uri="{FF2B5EF4-FFF2-40B4-BE49-F238E27FC236}">
                <a16:creationId xmlns:a16="http://schemas.microsoft.com/office/drawing/2014/main" id="{0673FD8F-63C8-AC6A-A005-1E8D92F2113F}"/>
              </a:ext>
            </a:extLst>
          </p:cNvPr>
          <p:cNvSpPr>
            <a:spLocks noGrp="1"/>
          </p:cNvSpPr>
          <p:nvPr>
            <p:ph idx="1"/>
          </p:nvPr>
        </p:nvSpPr>
        <p:spPr/>
        <p:txBody>
          <a:bodyPr/>
          <a:lstStyle/>
          <a:p>
            <a:r>
              <a:rPr lang="en-US" altLang="en-US" dirty="0"/>
              <a:t>Transmission–airborne, exposure to large respiratory droplets, contact with contaminated objects and secretions/excretions</a:t>
            </a:r>
          </a:p>
          <a:p>
            <a:r>
              <a:rPr lang="en-US" altLang="en-US" dirty="0"/>
              <a:t>Clinical presentation</a:t>
            </a:r>
          </a:p>
          <a:p>
            <a:pPr lvl="1"/>
            <a:r>
              <a:rPr lang="en-US" altLang="en-US" dirty="0"/>
              <a:t>Spectrum from asymptomatic to severe pneumonia with respiratory failure, acute respiratory distress syndrome and multisystem organ failure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C20FCAAE-C098-B9C1-C1F2-25FE3097F154}"/>
              </a:ext>
            </a:extLst>
          </p:cNvPr>
          <p:cNvSpPr>
            <a:spLocks noGrp="1"/>
          </p:cNvSpPr>
          <p:nvPr>
            <p:ph type="title"/>
          </p:nvPr>
        </p:nvSpPr>
        <p:spPr/>
        <p:txBody>
          <a:bodyPr/>
          <a:lstStyle/>
          <a:p>
            <a:r>
              <a:rPr lang="en-US" altLang="en-US" dirty="0"/>
              <a:t>COVID-19 (Cont.)</a:t>
            </a:r>
          </a:p>
        </p:txBody>
      </p:sp>
      <p:sp>
        <p:nvSpPr>
          <p:cNvPr id="129027" name="Content Placeholder 2">
            <a:extLst>
              <a:ext uri="{FF2B5EF4-FFF2-40B4-BE49-F238E27FC236}">
                <a16:creationId xmlns:a16="http://schemas.microsoft.com/office/drawing/2014/main" id="{186B53E9-E40D-6AA8-2222-271B32C5D79F}"/>
              </a:ext>
            </a:extLst>
          </p:cNvPr>
          <p:cNvSpPr>
            <a:spLocks noGrp="1"/>
          </p:cNvSpPr>
          <p:nvPr>
            <p:ph idx="1"/>
          </p:nvPr>
        </p:nvSpPr>
        <p:spPr/>
        <p:txBody>
          <a:bodyPr/>
          <a:lstStyle/>
          <a:p>
            <a:r>
              <a:rPr lang="en-US" altLang="en-US" dirty="0"/>
              <a:t>Risk factors for severe disease</a:t>
            </a:r>
          </a:p>
          <a:p>
            <a:pPr lvl="1"/>
            <a:r>
              <a:rPr lang="en-US" altLang="en-US" dirty="0"/>
              <a:t>Older age</a:t>
            </a:r>
          </a:p>
          <a:p>
            <a:pPr lvl="1"/>
            <a:r>
              <a:rPr lang="en-US" altLang="en-US" dirty="0"/>
              <a:t>Obesity</a:t>
            </a:r>
          </a:p>
          <a:p>
            <a:pPr lvl="1"/>
            <a:r>
              <a:rPr lang="en-US" altLang="en-US" dirty="0"/>
              <a:t>Diabetes</a:t>
            </a:r>
          </a:p>
          <a:p>
            <a:pPr lvl="1"/>
            <a:r>
              <a:rPr lang="en-US" altLang="en-US" dirty="0"/>
              <a:t>Chronic lung, heart, or kidney disease</a:t>
            </a:r>
          </a:p>
          <a:p>
            <a:pPr lvl="1"/>
            <a:r>
              <a:rPr lang="en-US" altLang="en-US" dirty="0"/>
              <a:t>Immunocompromised state</a:t>
            </a:r>
          </a:p>
          <a:p>
            <a:r>
              <a:rPr lang="en-US" altLang="en-US" dirty="0"/>
              <a:t>Signs and symptoms include</a:t>
            </a:r>
          </a:p>
          <a:p>
            <a:pPr lvl="1"/>
            <a:r>
              <a:rPr lang="en-US" altLang="en-US" dirty="0"/>
              <a:t>Cough, shortness of breath, flulike symptoms, gastrointestinal manifestations, altered sense of taste or smell, coagulopathy</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39FDDF99-0EEF-C95C-0296-5587E6E1CD0B}"/>
              </a:ext>
            </a:extLst>
          </p:cNvPr>
          <p:cNvSpPr>
            <a:spLocks noGrp="1"/>
          </p:cNvSpPr>
          <p:nvPr>
            <p:ph type="title"/>
          </p:nvPr>
        </p:nvSpPr>
        <p:spPr/>
        <p:txBody>
          <a:bodyPr/>
          <a:lstStyle/>
          <a:p>
            <a:r>
              <a:rPr lang="en-US" altLang="en-US" dirty="0"/>
              <a:t>COVID-19 (Cont.)</a:t>
            </a:r>
          </a:p>
        </p:txBody>
      </p:sp>
      <p:sp>
        <p:nvSpPr>
          <p:cNvPr id="3" name="Content Placeholder 2">
            <a:extLst>
              <a:ext uri="{FF2B5EF4-FFF2-40B4-BE49-F238E27FC236}">
                <a16:creationId xmlns:a16="http://schemas.microsoft.com/office/drawing/2014/main" id="{925C5B59-0FCD-7CBF-7138-B806B2400CEA}"/>
              </a:ext>
            </a:extLst>
          </p:cNvPr>
          <p:cNvSpPr>
            <a:spLocks noGrp="1"/>
          </p:cNvSpPr>
          <p:nvPr>
            <p:ph idx="1"/>
          </p:nvPr>
        </p:nvSpPr>
        <p:spPr/>
        <p:txBody>
          <a:bodyPr/>
          <a:lstStyle/>
          <a:p>
            <a:pPr>
              <a:defRPr/>
            </a:pPr>
            <a:r>
              <a:rPr lang="en-US" dirty="0"/>
              <a:t>Complications are still incompletely understood</a:t>
            </a:r>
          </a:p>
          <a:p>
            <a:pPr lvl="1">
              <a:defRPr/>
            </a:pPr>
            <a:r>
              <a:rPr lang="en-US" dirty="0"/>
              <a:t>Examples include but are not limited to</a:t>
            </a:r>
          </a:p>
          <a:p>
            <a:pPr lvl="2">
              <a:defRPr/>
            </a:pPr>
            <a:r>
              <a:rPr lang="en-US" dirty="0"/>
              <a:t>Respiratory failure</a:t>
            </a:r>
          </a:p>
          <a:p>
            <a:pPr lvl="2">
              <a:defRPr/>
            </a:pPr>
            <a:r>
              <a:rPr lang="en-US" dirty="0"/>
              <a:t>ARDS</a:t>
            </a:r>
          </a:p>
          <a:p>
            <a:pPr lvl="2">
              <a:defRPr/>
            </a:pPr>
            <a:r>
              <a:rPr lang="en-US" dirty="0"/>
              <a:t>Involvement of organ systems</a:t>
            </a:r>
          </a:p>
          <a:p>
            <a:pPr lvl="2">
              <a:defRPr/>
            </a:pPr>
            <a:r>
              <a:rPr lang="en-US" dirty="0"/>
              <a:t>Hypotension</a:t>
            </a:r>
          </a:p>
          <a:p>
            <a:pPr lvl="2">
              <a:defRPr/>
            </a:pPr>
            <a:r>
              <a:rPr lang="en-US" dirty="0"/>
              <a:t>Myocardial inflammatory syndrome in children</a:t>
            </a:r>
          </a:p>
          <a:p>
            <a:pPr marL="857250" lvl="2" indent="0">
              <a:buNone/>
              <a:defRPr/>
            </a:pPr>
            <a:endParaRPr lang="en-US" dirty="0"/>
          </a:p>
          <a:p>
            <a:pPr>
              <a:defRPr/>
            </a:pPr>
            <a:endParaRPr lang="en-US"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EC155F41-C8C3-8CFD-636B-8E472B5783D2}"/>
              </a:ext>
            </a:extLst>
          </p:cNvPr>
          <p:cNvSpPr>
            <a:spLocks noGrp="1"/>
          </p:cNvSpPr>
          <p:nvPr>
            <p:ph type="title"/>
          </p:nvPr>
        </p:nvSpPr>
        <p:spPr>
          <a:xfrm>
            <a:off x="1981200" y="304800"/>
            <a:ext cx="8229600" cy="1143000"/>
          </a:xfrm>
        </p:spPr>
        <p:txBody>
          <a:bodyPr/>
          <a:lstStyle/>
          <a:p>
            <a:r>
              <a:rPr lang="en-US" altLang="en-US" dirty="0"/>
              <a:t>COVID-19 (Cont.)</a:t>
            </a:r>
          </a:p>
        </p:txBody>
      </p:sp>
      <p:sp>
        <p:nvSpPr>
          <p:cNvPr id="131075" name="Content Placeholder 2">
            <a:extLst>
              <a:ext uri="{FF2B5EF4-FFF2-40B4-BE49-F238E27FC236}">
                <a16:creationId xmlns:a16="http://schemas.microsoft.com/office/drawing/2014/main" id="{3533606F-B802-88F1-7B54-008EB491D2EB}"/>
              </a:ext>
            </a:extLst>
          </p:cNvPr>
          <p:cNvSpPr>
            <a:spLocks noGrp="1"/>
          </p:cNvSpPr>
          <p:nvPr>
            <p:ph idx="1"/>
          </p:nvPr>
        </p:nvSpPr>
        <p:spPr/>
        <p:txBody>
          <a:bodyPr/>
          <a:lstStyle/>
          <a:p>
            <a:r>
              <a:rPr lang="en-US" altLang="en-US" dirty="0"/>
              <a:t>Diagnosis</a:t>
            </a:r>
          </a:p>
          <a:p>
            <a:pPr lvl="1"/>
            <a:r>
              <a:rPr lang="en-US" altLang="en-US" dirty="0"/>
              <a:t>Cannot reliably be differentiated from other infections based on clinical manifestations alone.</a:t>
            </a:r>
          </a:p>
          <a:p>
            <a:pPr lvl="1"/>
            <a:r>
              <a:rPr lang="en-US" altLang="en-US" dirty="0"/>
              <a:t>Standard testing–NAATs</a:t>
            </a:r>
          </a:p>
          <a:p>
            <a:pPr lvl="1"/>
            <a:r>
              <a:rPr lang="en-US" altLang="en-US" dirty="0"/>
              <a:t>Antibody tests</a:t>
            </a:r>
            <a:endParaRPr lang="en-US" altLang="en-US" strike="sngStrike" dirty="0"/>
          </a:p>
          <a:p>
            <a:r>
              <a:rPr lang="en-US" altLang="en-US" dirty="0"/>
              <a:t>Treatment</a:t>
            </a:r>
          </a:p>
          <a:p>
            <a:pPr lvl="1"/>
            <a:r>
              <a:rPr lang="en-US" altLang="en-US" dirty="0"/>
              <a:t>Antiviral agents, supportive therapy</a:t>
            </a:r>
          </a:p>
          <a:p>
            <a:r>
              <a:rPr lang="en-US" altLang="en-US" dirty="0"/>
              <a:t>Prevention</a:t>
            </a:r>
          </a:p>
          <a:p>
            <a:pPr lvl="1"/>
            <a:r>
              <a:rPr lang="en-US" altLang="en-US" dirty="0"/>
              <a:t>Vaccination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9EB6FCD8-789F-F78D-1E7E-9EF7FB8372F2}"/>
              </a:ext>
            </a:extLst>
          </p:cNvPr>
          <p:cNvSpPr>
            <a:spLocks noGrp="1"/>
          </p:cNvSpPr>
          <p:nvPr>
            <p:ph type="title"/>
          </p:nvPr>
        </p:nvSpPr>
        <p:spPr/>
        <p:txBody>
          <a:bodyPr/>
          <a:lstStyle/>
          <a:p>
            <a:pPr eaLnBrk="1" hangingPunct="1"/>
            <a:r>
              <a:rPr lang="en-US" altLang="en-US"/>
              <a:t>Acute Pneumonia </a:t>
            </a:r>
          </a:p>
        </p:txBody>
      </p:sp>
      <p:sp>
        <p:nvSpPr>
          <p:cNvPr id="132099" name="Content Placeholder 2">
            <a:extLst>
              <a:ext uri="{FF2B5EF4-FFF2-40B4-BE49-F238E27FC236}">
                <a16:creationId xmlns:a16="http://schemas.microsoft.com/office/drawing/2014/main" id="{A8C6B34C-E71F-6584-05EE-BD9566901A9A}"/>
              </a:ext>
            </a:extLst>
          </p:cNvPr>
          <p:cNvSpPr>
            <a:spLocks noGrp="1"/>
          </p:cNvSpPr>
          <p:nvPr>
            <p:ph idx="1"/>
          </p:nvPr>
        </p:nvSpPr>
        <p:spPr/>
        <p:txBody>
          <a:bodyPr/>
          <a:lstStyle/>
          <a:p>
            <a:pPr eaLnBrk="1" hangingPunct="1"/>
            <a:r>
              <a:rPr lang="en-US" altLang="en-US"/>
              <a:t>Distinction between acute bronchitis and acute pneumonia may be subtle.</a:t>
            </a:r>
          </a:p>
          <a:p>
            <a:pPr lvl="1" eaLnBrk="1" hangingPunct="1"/>
            <a:r>
              <a:rPr lang="en-US" altLang="en-US"/>
              <a:t>Depends on the extent of involvement of the LRT with the infectious process</a:t>
            </a:r>
          </a:p>
          <a:p>
            <a:pPr lvl="1" eaLnBrk="1" hangingPunct="1"/>
            <a:r>
              <a:rPr lang="en-US" altLang="en-US"/>
              <a:t>Patients who have bronchitis do </a:t>
            </a:r>
            <a:r>
              <a:rPr lang="en-US" altLang="en-US" i="1"/>
              <a:t>not </a:t>
            </a:r>
            <a:r>
              <a:rPr lang="en-US" altLang="en-US"/>
              <a:t>exhibit the physical, radiographic, and pathologic findings of pulmonary parenchymal involvement outside of the airways—this type of involvement with the infectious process defines pneumonia.</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8AD18A-6066-0D78-46A4-980BE18731CC}"/>
              </a:ext>
            </a:extLst>
          </p:cNvPr>
          <p:cNvSpPr>
            <a:spLocks noGrp="1" noChangeArrowheads="1"/>
          </p:cNvSpPr>
          <p:nvPr>
            <p:ph type="title"/>
          </p:nvPr>
        </p:nvSpPr>
        <p:spPr>
          <a:xfrm>
            <a:off x="996157" y="-152400"/>
            <a:ext cx="10363200" cy="1905000"/>
          </a:xfrm>
        </p:spPr>
        <p:txBody>
          <a:bodyPr rtlCol="0">
            <a:normAutofit/>
          </a:bodyPr>
          <a:lstStyle/>
          <a:p>
            <a:pPr fontAlgn="auto">
              <a:spcAft>
                <a:spcPts val="0"/>
              </a:spcAft>
              <a:defRPr/>
            </a:pPr>
            <a:r>
              <a:rPr lang="en-US" altLang="en-US" sz="3600" dirty="0"/>
              <a:t>Most Common Pathogens of Lower Respiratory Infections by Age</a:t>
            </a:r>
          </a:p>
        </p:txBody>
      </p:sp>
      <p:pic>
        <p:nvPicPr>
          <p:cNvPr id="133125" name="Picture 6" descr="C:\Users\12994\Desktop\Mahon\table32.3.jpg">
            <a:extLst>
              <a:ext uri="{FF2B5EF4-FFF2-40B4-BE49-F238E27FC236}">
                <a16:creationId xmlns:a16="http://schemas.microsoft.com/office/drawing/2014/main" id="{B6D3CB64-DA2E-9E79-6D67-9DDA98C1D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14" y="1447800"/>
            <a:ext cx="3036887"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0F4C4B1-A397-6C73-C2C4-680CAE0459C4}"/>
              </a:ext>
            </a:extLst>
          </p:cNvPr>
          <p:cNvSpPr>
            <a:spLocks noGrp="1"/>
          </p:cNvSpPr>
          <p:nvPr>
            <p:ph type="title"/>
          </p:nvPr>
        </p:nvSpPr>
        <p:spPr>
          <a:xfrm>
            <a:off x="1981200" y="228600"/>
            <a:ext cx="8001000" cy="1524000"/>
          </a:xfrm>
        </p:spPr>
        <p:txBody>
          <a:bodyPr/>
          <a:lstStyle/>
          <a:p>
            <a:pPr eaLnBrk="1" hangingPunct="1"/>
            <a:r>
              <a:rPr lang="en-US" altLang="en-US" sz="3600"/>
              <a:t>Normal Nasopharyngeal and Oropharyngeal Organisms</a:t>
            </a:r>
          </a:p>
        </p:txBody>
      </p:sp>
      <p:pic>
        <p:nvPicPr>
          <p:cNvPr id="29701" name="Picture 7" descr="C:\Users\12994\Desktop\Mahon\box32.1.jpg">
            <a:extLst>
              <a:ext uri="{FF2B5EF4-FFF2-40B4-BE49-F238E27FC236}">
                <a16:creationId xmlns:a16="http://schemas.microsoft.com/office/drawing/2014/main" id="{E87FF8EC-EDCC-1960-F04C-09AB67294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22438"/>
            <a:ext cx="3544888"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D3970EBF-07FF-A73D-2286-01B4058C5F71}"/>
              </a:ext>
            </a:extLst>
          </p:cNvPr>
          <p:cNvSpPr>
            <a:spLocks noGrp="1"/>
          </p:cNvSpPr>
          <p:nvPr>
            <p:ph type="title"/>
          </p:nvPr>
        </p:nvSpPr>
        <p:spPr>
          <a:xfrm>
            <a:off x="1752600" y="274638"/>
            <a:ext cx="8763000" cy="1143000"/>
          </a:xfrm>
        </p:spPr>
        <p:txBody>
          <a:bodyPr/>
          <a:lstStyle/>
          <a:p>
            <a:pPr eaLnBrk="1" hangingPunct="1"/>
            <a:r>
              <a:rPr lang="en-US" altLang="en-US" sz="3600"/>
              <a:t>Community-Acquired Pneumonia (CAP)</a:t>
            </a:r>
            <a:br>
              <a:rPr lang="en-US" altLang="en-US" sz="3600"/>
            </a:br>
            <a:r>
              <a:rPr lang="en-US" altLang="en-US" sz="3600"/>
              <a:t>Definition and Epidemiology</a:t>
            </a:r>
          </a:p>
        </p:txBody>
      </p:sp>
      <p:sp>
        <p:nvSpPr>
          <p:cNvPr id="52227" name="Rectangle 3">
            <a:extLst>
              <a:ext uri="{FF2B5EF4-FFF2-40B4-BE49-F238E27FC236}">
                <a16:creationId xmlns:a16="http://schemas.microsoft.com/office/drawing/2014/main" id="{4EDB013A-70EB-0AF0-71B9-54A3BB07F3F5}"/>
              </a:ext>
            </a:extLst>
          </p:cNvPr>
          <p:cNvSpPr>
            <a:spLocks noGrp="1" noChangeArrowheads="1"/>
          </p:cNvSpPr>
          <p:nvPr>
            <p:ph idx="1"/>
          </p:nvPr>
        </p:nvSpPr>
        <p:spPr>
          <a:xfrm>
            <a:off x="2198688" y="1565276"/>
            <a:ext cx="7772400" cy="4454525"/>
          </a:xfrm>
        </p:spPr>
        <p:txBody>
          <a:bodyPr rtlCol="0">
            <a:normAutofit fontScale="92500" lnSpcReduction="20000"/>
          </a:bodyPr>
          <a:lstStyle/>
          <a:p>
            <a:pPr fontAlgn="auto">
              <a:spcAft>
                <a:spcPts val="0"/>
              </a:spcAft>
              <a:defRPr/>
            </a:pPr>
            <a:r>
              <a:rPr lang="en-US" altLang="en-US" dirty="0"/>
              <a:t>Definition</a:t>
            </a:r>
          </a:p>
          <a:p>
            <a:pPr lvl="1" fontAlgn="auto">
              <a:spcAft>
                <a:spcPts val="0"/>
              </a:spcAft>
              <a:defRPr/>
            </a:pPr>
            <a:r>
              <a:rPr lang="en-US" altLang="en-US" dirty="0"/>
              <a:t>The onset of symptoms is in the community or within the first two days after admission to the hospital.</a:t>
            </a:r>
          </a:p>
          <a:p>
            <a:pPr fontAlgn="auto">
              <a:spcAft>
                <a:spcPts val="0"/>
              </a:spcAft>
              <a:defRPr/>
            </a:pPr>
            <a:r>
              <a:rPr lang="en-US" altLang="en-US" dirty="0"/>
              <a:t>Epidemiology</a:t>
            </a:r>
          </a:p>
          <a:p>
            <a:pPr lvl="1" fontAlgn="auto">
              <a:spcAft>
                <a:spcPts val="0"/>
              </a:spcAft>
              <a:defRPr/>
            </a:pPr>
            <a:r>
              <a:rPr lang="en-US" altLang="en-US" i="1" dirty="0"/>
              <a:t>S. pneumoniae </a:t>
            </a:r>
            <a:r>
              <a:rPr lang="en-US" altLang="en-US" dirty="0"/>
              <a:t>most common bacterial pathogen in children and adults</a:t>
            </a:r>
          </a:p>
          <a:p>
            <a:pPr lvl="1" fontAlgn="auto">
              <a:spcAft>
                <a:spcPts val="0"/>
              </a:spcAft>
              <a:defRPr/>
            </a:pPr>
            <a:r>
              <a:rPr lang="en-US" altLang="en-US" dirty="0"/>
              <a:t>Vaccination resulted in decreases in invasive pneumococcal disease.</a:t>
            </a:r>
          </a:p>
          <a:p>
            <a:pPr lvl="1" fontAlgn="auto">
              <a:spcAft>
                <a:spcPts val="0"/>
              </a:spcAft>
              <a:defRPr/>
            </a:pPr>
            <a:r>
              <a:rPr lang="en-US" altLang="en-US" dirty="0"/>
              <a:t>Despite advances in diagnostics and therapeutics in recent years, mortality rates have remained unacceptably high.</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B1C9C891-BBFD-1EA7-1189-047104FD371B}"/>
              </a:ext>
            </a:extLst>
          </p:cNvPr>
          <p:cNvSpPr>
            <a:spLocks noGrp="1"/>
          </p:cNvSpPr>
          <p:nvPr>
            <p:ph type="title"/>
          </p:nvPr>
        </p:nvSpPr>
        <p:spPr/>
        <p:txBody>
          <a:bodyPr/>
          <a:lstStyle/>
          <a:p>
            <a:pPr eaLnBrk="1" hangingPunct="1"/>
            <a:r>
              <a:rPr lang="en-US" altLang="en-US" sz="3600"/>
              <a:t>CAP</a:t>
            </a:r>
            <a:br>
              <a:rPr lang="en-US" altLang="en-US" sz="3600"/>
            </a:br>
            <a:r>
              <a:rPr lang="en-US" altLang="en-US" sz="3600"/>
              <a:t>Causes</a:t>
            </a:r>
          </a:p>
        </p:txBody>
      </p:sp>
      <p:sp>
        <p:nvSpPr>
          <p:cNvPr id="135171" name="Rectangle 3">
            <a:extLst>
              <a:ext uri="{FF2B5EF4-FFF2-40B4-BE49-F238E27FC236}">
                <a16:creationId xmlns:a16="http://schemas.microsoft.com/office/drawing/2014/main" id="{A6489C69-4CC4-C5F2-E968-D5BFC4FC97C8}"/>
              </a:ext>
            </a:extLst>
          </p:cNvPr>
          <p:cNvSpPr>
            <a:spLocks noGrp="1"/>
          </p:cNvSpPr>
          <p:nvPr>
            <p:ph idx="1"/>
          </p:nvPr>
        </p:nvSpPr>
        <p:spPr/>
        <p:txBody>
          <a:bodyPr/>
          <a:lstStyle/>
          <a:p>
            <a:pPr eaLnBrk="1" hangingPunct="1"/>
            <a:r>
              <a:rPr lang="en-US" altLang="en-US" dirty="0"/>
              <a:t>The same viral pathogens that cause URT infections in the community during the winter months are detectable in over 70% of CAP cases in children.</a:t>
            </a:r>
          </a:p>
          <a:p>
            <a:pPr lvl="1" eaLnBrk="1" hangingPunct="1"/>
            <a:r>
              <a:rPr lang="en-US" altLang="en-US" dirty="0"/>
              <a:t>RSV–most common viral pneumonia in children, especially infants</a:t>
            </a:r>
          </a:p>
          <a:p>
            <a:pPr eaLnBrk="1" hangingPunct="1"/>
            <a:r>
              <a:rPr lang="en-US" altLang="en-US" dirty="0"/>
              <a:t>Viruses identified in more than 25% of adult pneumonia in one multicenter study.</a:t>
            </a:r>
          </a:p>
          <a:p>
            <a:pPr eaLnBrk="1" hangingPunct="1"/>
            <a:r>
              <a:rPr lang="en-US" altLang="en-US" dirty="0"/>
              <a:t>Influenza virus can cause primary pneumonia</a:t>
            </a:r>
          </a:p>
          <a:p>
            <a:pPr lvl="1" eaLnBrk="1" hangingPunct="1"/>
            <a:r>
              <a:rPr lang="en-US" altLang="en-US" dirty="0"/>
              <a:t>Subsequent bacterial superinfections possible</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48C72A80-F905-EE57-75FD-CB1F52490FA6}"/>
              </a:ext>
            </a:extLst>
          </p:cNvPr>
          <p:cNvSpPr>
            <a:spLocks noGrp="1"/>
          </p:cNvSpPr>
          <p:nvPr>
            <p:ph type="title"/>
          </p:nvPr>
        </p:nvSpPr>
        <p:spPr/>
        <p:txBody>
          <a:bodyPr/>
          <a:lstStyle/>
          <a:p>
            <a:r>
              <a:rPr lang="en-US" altLang="en-US" dirty="0"/>
              <a:t>CAP</a:t>
            </a:r>
            <a:br>
              <a:rPr lang="en-US" altLang="en-US" dirty="0"/>
            </a:br>
            <a:r>
              <a:rPr lang="en-US" altLang="en-US" dirty="0"/>
              <a:t>Causes (Cont.)</a:t>
            </a:r>
          </a:p>
        </p:txBody>
      </p:sp>
      <p:sp>
        <p:nvSpPr>
          <p:cNvPr id="136195" name="Content Placeholder 2">
            <a:extLst>
              <a:ext uri="{FF2B5EF4-FFF2-40B4-BE49-F238E27FC236}">
                <a16:creationId xmlns:a16="http://schemas.microsoft.com/office/drawing/2014/main" id="{48DDD67D-D0A7-83BF-06BC-231F07E1AF6E}"/>
              </a:ext>
            </a:extLst>
          </p:cNvPr>
          <p:cNvSpPr>
            <a:spLocks noGrp="1"/>
          </p:cNvSpPr>
          <p:nvPr>
            <p:ph idx="1"/>
          </p:nvPr>
        </p:nvSpPr>
        <p:spPr/>
        <p:txBody>
          <a:bodyPr/>
          <a:lstStyle/>
          <a:p>
            <a:r>
              <a:rPr lang="en-US" altLang="en-US" dirty="0"/>
              <a:t>Most common bacterial cause of CAP in children and adults is </a:t>
            </a:r>
            <a:r>
              <a:rPr lang="en-US" altLang="en-US" i="1" dirty="0"/>
              <a:t>S. pneumoniae</a:t>
            </a:r>
          </a:p>
          <a:p>
            <a:r>
              <a:rPr lang="en-US" altLang="en-US" dirty="0"/>
              <a:t>Other causes in children</a:t>
            </a:r>
          </a:p>
          <a:p>
            <a:pPr lvl="1"/>
            <a:r>
              <a:rPr lang="en-US" altLang="en-US" dirty="0" err="1"/>
              <a:t>Nontypable</a:t>
            </a:r>
            <a:r>
              <a:rPr lang="en-US" altLang="en-US" dirty="0"/>
              <a:t> </a:t>
            </a:r>
            <a:r>
              <a:rPr lang="en-US" altLang="en-US" i="1" dirty="0"/>
              <a:t>H. influenzae, M. catarrhalis, M. pneumoniae</a:t>
            </a:r>
          </a:p>
          <a:p>
            <a:pPr lvl="1"/>
            <a:r>
              <a:rPr lang="en-US" altLang="en-US" dirty="0"/>
              <a:t>Group B streptococci in neonates</a:t>
            </a:r>
          </a:p>
          <a:p>
            <a:r>
              <a:rPr lang="en-US" altLang="en-US" dirty="0"/>
              <a:t>Other causes in adults</a:t>
            </a:r>
          </a:p>
          <a:p>
            <a:pPr lvl="1"/>
            <a:r>
              <a:rPr lang="en-US" altLang="en-US" i="1" dirty="0"/>
              <a:t>H. influenzae, M. catarrhalis, M. pneumoniae, C. pneumoniae, L. pneumophila</a:t>
            </a:r>
          </a:p>
          <a:p>
            <a:r>
              <a:rPr lang="en-US" altLang="en-US" dirty="0"/>
              <a:t>Small percentage</a:t>
            </a:r>
            <a:r>
              <a:rPr lang="en-US" altLang="en-US" i="1" dirty="0"/>
              <a:t> S. aureus</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B8342860-5FC4-AC36-77A4-76003C25280A}"/>
              </a:ext>
            </a:extLst>
          </p:cNvPr>
          <p:cNvSpPr>
            <a:spLocks noGrp="1"/>
          </p:cNvSpPr>
          <p:nvPr>
            <p:ph type="title"/>
          </p:nvPr>
        </p:nvSpPr>
        <p:spPr>
          <a:xfrm>
            <a:off x="880110" y="-152400"/>
            <a:ext cx="10363200" cy="1905000"/>
          </a:xfrm>
        </p:spPr>
        <p:txBody>
          <a:bodyPr/>
          <a:lstStyle/>
          <a:p>
            <a:r>
              <a:rPr lang="en-US" altLang="en-US" dirty="0"/>
              <a:t>CAP</a:t>
            </a:r>
            <a:br>
              <a:rPr lang="en-US" altLang="en-US" dirty="0"/>
            </a:br>
            <a:r>
              <a:rPr lang="en-US" altLang="en-US" dirty="0"/>
              <a:t>Pathogenesis</a:t>
            </a:r>
          </a:p>
        </p:txBody>
      </p:sp>
      <p:sp>
        <p:nvSpPr>
          <p:cNvPr id="137219" name="Content Placeholder 2">
            <a:extLst>
              <a:ext uri="{FF2B5EF4-FFF2-40B4-BE49-F238E27FC236}">
                <a16:creationId xmlns:a16="http://schemas.microsoft.com/office/drawing/2014/main" id="{FD6A45A6-F77A-4123-6B5D-641B934382B8}"/>
              </a:ext>
            </a:extLst>
          </p:cNvPr>
          <p:cNvSpPr>
            <a:spLocks noGrp="1"/>
          </p:cNvSpPr>
          <p:nvPr>
            <p:ph idx="1"/>
          </p:nvPr>
        </p:nvSpPr>
        <p:spPr>
          <a:xfrm>
            <a:off x="914400" y="1676400"/>
            <a:ext cx="10363200" cy="4876800"/>
          </a:xfrm>
        </p:spPr>
        <p:txBody>
          <a:bodyPr/>
          <a:lstStyle/>
          <a:p>
            <a:r>
              <a:rPr lang="en-US" altLang="en-US" dirty="0"/>
              <a:t>It is now realized that the lung is not a sterile site as previously thought.</a:t>
            </a:r>
          </a:p>
          <a:p>
            <a:r>
              <a:rPr lang="en-US" altLang="en-US" dirty="0"/>
              <a:t>Disruption in the balance of the microbes can lead to pneumonia.</a:t>
            </a:r>
          </a:p>
          <a:p>
            <a:pPr eaLnBrk="1" hangingPunct="1"/>
            <a:r>
              <a:rPr lang="en-US" altLang="en-US" dirty="0"/>
              <a:t>In most cases</a:t>
            </a:r>
          </a:p>
          <a:p>
            <a:pPr lvl="1" eaLnBrk="1" hangingPunct="1"/>
            <a:r>
              <a:rPr lang="en-US" altLang="en-US" dirty="0"/>
              <a:t>Defense mechanisms of the lung, including the ciliated epithelial cells and innate immune system phagocytic cells can clear aspirated bacteria before infection is established</a:t>
            </a:r>
            <a:endParaRPr lang="en-US" altLang="en-US" strike="sngStrike" dirty="0"/>
          </a:p>
          <a:p>
            <a:endParaRPr lang="en-US" altLang="en-US" dirty="0"/>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9DCF5E5C-F087-9448-CF20-FEFF2DD6A91B}"/>
              </a:ext>
            </a:extLst>
          </p:cNvPr>
          <p:cNvSpPr>
            <a:spLocks noGrp="1"/>
          </p:cNvSpPr>
          <p:nvPr>
            <p:ph type="title"/>
          </p:nvPr>
        </p:nvSpPr>
        <p:spPr/>
        <p:txBody>
          <a:bodyPr/>
          <a:lstStyle/>
          <a:p>
            <a:pPr eaLnBrk="1" hangingPunct="1"/>
            <a:r>
              <a:rPr lang="en-US" altLang="en-US" sz="3600"/>
              <a:t>CAP</a:t>
            </a:r>
            <a:br>
              <a:rPr lang="en-US" altLang="en-US" sz="3600"/>
            </a:br>
            <a:r>
              <a:rPr lang="en-US" altLang="en-US" sz="3600"/>
              <a:t>Pathogenesis</a:t>
            </a:r>
          </a:p>
        </p:txBody>
      </p:sp>
      <p:sp>
        <p:nvSpPr>
          <p:cNvPr id="138243" name="Rectangle 3">
            <a:extLst>
              <a:ext uri="{FF2B5EF4-FFF2-40B4-BE49-F238E27FC236}">
                <a16:creationId xmlns:a16="http://schemas.microsoft.com/office/drawing/2014/main" id="{C8CB519C-AC76-FA5A-ACC2-823035499C9B}"/>
              </a:ext>
            </a:extLst>
          </p:cNvPr>
          <p:cNvSpPr>
            <a:spLocks noGrp="1"/>
          </p:cNvSpPr>
          <p:nvPr>
            <p:ph idx="1"/>
          </p:nvPr>
        </p:nvSpPr>
        <p:spPr>
          <a:xfrm>
            <a:off x="914400" y="1752600"/>
            <a:ext cx="10363200" cy="4876800"/>
          </a:xfrm>
        </p:spPr>
        <p:txBody>
          <a:bodyPr/>
          <a:lstStyle/>
          <a:p>
            <a:pPr eaLnBrk="1" hangingPunct="1"/>
            <a:r>
              <a:rPr lang="en-US" altLang="en-US" dirty="0"/>
              <a:t>LRT infections could occur if the bacteria involved are particularly virulent, the inoculum of inhaled microorganisms is high, or the immune system is compromised. </a:t>
            </a:r>
          </a:p>
          <a:p>
            <a:pPr eaLnBrk="1" hangingPunct="1"/>
            <a:r>
              <a:rPr lang="en-US" altLang="en-US" dirty="0"/>
              <a:t>Other mechanisms</a:t>
            </a:r>
          </a:p>
          <a:p>
            <a:pPr lvl="1" eaLnBrk="1" hangingPunct="1"/>
            <a:r>
              <a:rPr lang="en-US" altLang="en-US" dirty="0"/>
              <a:t>Local extension from a contagious source of infection or </a:t>
            </a:r>
            <a:r>
              <a:rPr lang="en-US" altLang="en-US" dirty="0" err="1"/>
              <a:t>hematogenous</a:t>
            </a:r>
            <a:r>
              <a:rPr lang="en-US" altLang="en-US" dirty="0"/>
              <a:t> spread from a remote source of infection</a:t>
            </a:r>
          </a:p>
          <a:p>
            <a:pPr lvl="1" eaLnBrk="1" hangingPunct="1"/>
            <a:r>
              <a:rPr lang="en-US" altLang="en-US" dirty="0"/>
              <a:t>Host variables</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DFFCE605-B12A-DC01-18A7-4C11615E64B1}"/>
              </a:ext>
            </a:extLst>
          </p:cNvPr>
          <p:cNvSpPr>
            <a:spLocks noGrp="1"/>
          </p:cNvSpPr>
          <p:nvPr>
            <p:ph type="title"/>
          </p:nvPr>
        </p:nvSpPr>
        <p:spPr>
          <a:xfrm>
            <a:off x="1905000" y="228600"/>
            <a:ext cx="8534400" cy="1219200"/>
          </a:xfrm>
        </p:spPr>
        <p:txBody>
          <a:bodyPr/>
          <a:lstStyle/>
          <a:p>
            <a:pPr eaLnBrk="1" hangingPunct="1"/>
            <a:r>
              <a:rPr lang="en-US" altLang="en-US"/>
              <a:t>CAP</a:t>
            </a:r>
            <a:br>
              <a:rPr lang="en-US" altLang="en-US"/>
            </a:br>
            <a:r>
              <a:rPr lang="en-US" altLang="en-US"/>
              <a:t>Clinical Manifestations</a:t>
            </a:r>
          </a:p>
        </p:txBody>
      </p:sp>
      <p:sp>
        <p:nvSpPr>
          <p:cNvPr id="139267" name="Rectangle 3">
            <a:extLst>
              <a:ext uri="{FF2B5EF4-FFF2-40B4-BE49-F238E27FC236}">
                <a16:creationId xmlns:a16="http://schemas.microsoft.com/office/drawing/2014/main" id="{008A09D8-9088-2C80-6BEF-B93A711FC04D}"/>
              </a:ext>
            </a:extLst>
          </p:cNvPr>
          <p:cNvSpPr>
            <a:spLocks noGrp="1"/>
          </p:cNvSpPr>
          <p:nvPr>
            <p:ph idx="1"/>
          </p:nvPr>
        </p:nvSpPr>
        <p:spPr>
          <a:xfrm>
            <a:off x="990600" y="1676400"/>
            <a:ext cx="10363200" cy="4876800"/>
          </a:xfrm>
        </p:spPr>
        <p:txBody>
          <a:bodyPr/>
          <a:lstStyle/>
          <a:p>
            <a:pPr eaLnBrk="1" hangingPunct="1"/>
            <a:r>
              <a:rPr lang="en-US" altLang="en-US" dirty="0"/>
              <a:t>Clinical manifestations</a:t>
            </a:r>
          </a:p>
          <a:p>
            <a:pPr lvl="1" eaLnBrk="1" hangingPunct="1"/>
            <a:r>
              <a:rPr lang="en-US" altLang="en-US" dirty="0"/>
              <a:t>Varies with the age and immunologic status of the host</a:t>
            </a:r>
          </a:p>
          <a:p>
            <a:pPr lvl="1" eaLnBrk="1" hangingPunct="1"/>
            <a:r>
              <a:rPr lang="en-US" altLang="en-US" dirty="0"/>
              <a:t>Most infected patients experience</a:t>
            </a:r>
          </a:p>
          <a:p>
            <a:pPr lvl="2" eaLnBrk="1" hangingPunct="1"/>
            <a:r>
              <a:rPr lang="en-US" altLang="en-US" dirty="0"/>
              <a:t>Fever associated with chills</a:t>
            </a:r>
          </a:p>
          <a:p>
            <a:pPr lvl="2" eaLnBrk="1" hangingPunct="1"/>
            <a:r>
              <a:rPr lang="en-US" altLang="en-US" dirty="0"/>
              <a:t>Cough with purulent sputum that may be blood-tinged</a:t>
            </a:r>
          </a:p>
          <a:p>
            <a:pPr lvl="2" eaLnBrk="1" hangingPunct="1"/>
            <a:r>
              <a:rPr lang="en-US" altLang="en-US" dirty="0"/>
              <a:t>Left shift WBC count</a:t>
            </a:r>
          </a:p>
          <a:p>
            <a:pPr lvl="2" eaLnBrk="1" hangingPunct="1"/>
            <a:r>
              <a:rPr lang="en-US" altLang="en-US" dirty="0"/>
              <a:t>Localized area of the lung involvement that may be associated with hypoxia or reduced oxygenation </a:t>
            </a:r>
          </a:p>
          <a:p>
            <a:pPr lvl="3" eaLnBrk="1" hangingPunct="1"/>
            <a:r>
              <a:rPr lang="en-US" altLang="en-US" dirty="0"/>
              <a:t>Lobar consolidation</a:t>
            </a:r>
          </a:p>
          <a:p>
            <a:pPr lvl="2" eaLnBrk="1" hangingPunct="1"/>
            <a:endParaRPr lang="en-US" altLang="en-US" dirty="0"/>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B017C55-E276-FA30-6D75-2843356E5A91}"/>
              </a:ext>
            </a:extLst>
          </p:cNvPr>
          <p:cNvSpPr>
            <a:spLocks noGrp="1" noChangeArrowheads="1"/>
          </p:cNvSpPr>
          <p:nvPr>
            <p:ph type="title"/>
          </p:nvPr>
        </p:nvSpPr>
        <p:spPr/>
        <p:txBody>
          <a:bodyPr rtlCol="0">
            <a:normAutofit/>
          </a:bodyPr>
          <a:lstStyle/>
          <a:p>
            <a:pPr fontAlgn="auto">
              <a:spcAft>
                <a:spcPts val="0"/>
              </a:spcAft>
              <a:defRPr/>
            </a:pPr>
            <a:r>
              <a:rPr lang="en-US" altLang="en-US" dirty="0"/>
              <a:t>Chest Radiographs</a:t>
            </a:r>
            <a:br>
              <a:rPr lang="en-US" altLang="en-US" dirty="0"/>
            </a:br>
            <a:r>
              <a:rPr lang="en-US" altLang="en-US" dirty="0"/>
              <a:t>Without (A) and With (B) CAP</a:t>
            </a:r>
          </a:p>
        </p:txBody>
      </p:sp>
      <p:pic>
        <p:nvPicPr>
          <p:cNvPr id="141317" name="Picture 6" descr="Y:\ELS00000-IW26_[Mahon 6e]\ELS00000-IW26-SRC\Course-N\Construction\IC\jpg\Chapter032\032005A.jpg">
            <a:extLst>
              <a:ext uri="{FF2B5EF4-FFF2-40B4-BE49-F238E27FC236}">
                <a16:creationId xmlns:a16="http://schemas.microsoft.com/office/drawing/2014/main" id="{924BD81C-AD42-DA7C-FE24-FD3D7ABA0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1784350"/>
            <a:ext cx="413226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7" descr="Y:\ELS00000-IW26_[Mahon 6e]\ELS00000-IW26-SRC\Course-N\Construction\IC\jpg\Chapter032\032005B.jpg">
            <a:extLst>
              <a:ext uri="{FF2B5EF4-FFF2-40B4-BE49-F238E27FC236}">
                <a16:creationId xmlns:a16="http://schemas.microsoft.com/office/drawing/2014/main" id="{403D29AF-2933-879A-531A-0355E961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752601"/>
            <a:ext cx="41322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FFE90D6-CA6E-A29B-11D0-AEC8FC377823}"/>
              </a:ext>
            </a:extLst>
          </p:cNvPr>
          <p:cNvSpPr>
            <a:spLocks noGrp="1"/>
          </p:cNvSpPr>
          <p:nvPr>
            <p:ph type="title"/>
          </p:nvPr>
        </p:nvSpPr>
        <p:spPr>
          <a:xfrm>
            <a:off x="1905000" y="228600"/>
            <a:ext cx="8534400" cy="1219200"/>
          </a:xfrm>
        </p:spPr>
        <p:txBody>
          <a:bodyPr/>
          <a:lstStyle/>
          <a:p>
            <a:pPr eaLnBrk="1" hangingPunct="1"/>
            <a:r>
              <a:rPr lang="en-US" altLang="en-US" sz="3600"/>
              <a:t>CAP</a:t>
            </a:r>
            <a:br>
              <a:rPr lang="en-US" altLang="en-US" sz="3600"/>
            </a:br>
            <a:r>
              <a:rPr lang="en-US" altLang="en-US" sz="3600"/>
              <a:t>Complications</a:t>
            </a:r>
          </a:p>
        </p:txBody>
      </p:sp>
      <p:sp>
        <p:nvSpPr>
          <p:cNvPr id="142339" name="Rectangle 3">
            <a:extLst>
              <a:ext uri="{FF2B5EF4-FFF2-40B4-BE49-F238E27FC236}">
                <a16:creationId xmlns:a16="http://schemas.microsoft.com/office/drawing/2014/main" id="{12D789BD-E7A6-7062-3A14-817AD9767AA2}"/>
              </a:ext>
            </a:extLst>
          </p:cNvPr>
          <p:cNvSpPr>
            <a:spLocks noGrp="1"/>
          </p:cNvSpPr>
          <p:nvPr>
            <p:ph idx="1"/>
          </p:nvPr>
        </p:nvSpPr>
        <p:spPr>
          <a:xfrm>
            <a:off x="2286000" y="1524001"/>
            <a:ext cx="7772400" cy="4454525"/>
          </a:xfrm>
        </p:spPr>
        <p:txBody>
          <a:bodyPr/>
          <a:lstStyle/>
          <a:p>
            <a:pPr eaLnBrk="1" hangingPunct="1"/>
            <a:r>
              <a:rPr lang="en-US" altLang="en-US" dirty="0"/>
              <a:t>Parapneumonic effusions (PPEs)</a:t>
            </a:r>
          </a:p>
          <a:p>
            <a:pPr lvl="1" eaLnBrk="1" hangingPunct="1"/>
            <a:r>
              <a:rPr lang="en-US" altLang="en-US" dirty="0"/>
              <a:t>The accumulation of fluid in the pleural space caused by inflammation from the parenchymal lung infection</a:t>
            </a:r>
          </a:p>
          <a:p>
            <a:pPr lvl="1" eaLnBrk="1" hangingPunct="1"/>
            <a:r>
              <a:rPr lang="en-US" altLang="en-US" dirty="0"/>
              <a:t>Less severe instances resolve with antimicrobial therapy.</a:t>
            </a:r>
          </a:p>
          <a:p>
            <a:pPr lvl="1" eaLnBrk="1" hangingPunct="1"/>
            <a:r>
              <a:rPr lang="en-US" altLang="en-US" dirty="0"/>
              <a:t>If patients become heavily infected, </a:t>
            </a:r>
            <a:r>
              <a:rPr lang="en-US" altLang="en-US" dirty="0" err="1"/>
              <a:t>empyemas</a:t>
            </a:r>
            <a:r>
              <a:rPr lang="en-US" altLang="en-US" dirty="0"/>
              <a:t> form.</a:t>
            </a:r>
          </a:p>
          <a:p>
            <a:pPr lvl="2" eaLnBrk="1" hangingPunct="1"/>
            <a:r>
              <a:rPr lang="en-US" altLang="en-US" dirty="0"/>
              <a:t>Collections of purulent fluid in the pleural space that require drainage.</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E6D5CBE-9135-F5DC-2564-77AA4021D782}"/>
              </a:ext>
            </a:extLst>
          </p:cNvPr>
          <p:cNvSpPr>
            <a:spLocks noGrp="1"/>
          </p:cNvSpPr>
          <p:nvPr>
            <p:ph type="title"/>
          </p:nvPr>
        </p:nvSpPr>
        <p:spPr>
          <a:xfrm>
            <a:off x="1905000" y="228600"/>
            <a:ext cx="8534400" cy="1219200"/>
          </a:xfrm>
        </p:spPr>
        <p:txBody>
          <a:bodyPr/>
          <a:lstStyle/>
          <a:p>
            <a:pPr eaLnBrk="1" hangingPunct="1"/>
            <a:r>
              <a:rPr lang="en-US" altLang="en-US" sz="3600" dirty="0"/>
              <a:t>CAP</a:t>
            </a:r>
            <a:br>
              <a:rPr lang="en-US" altLang="en-US" sz="3600" dirty="0"/>
            </a:br>
            <a:r>
              <a:rPr lang="en-US" altLang="en-US" sz="3600" dirty="0"/>
              <a:t>Complications (Cont.)</a:t>
            </a:r>
          </a:p>
        </p:txBody>
      </p:sp>
      <p:sp>
        <p:nvSpPr>
          <p:cNvPr id="143363" name="Rectangle 3">
            <a:extLst>
              <a:ext uri="{FF2B5EF4-FFF2-40B4-BE49-F238E27FC236}">
                <a16:creationId xmlns:a16="http://schemas.microsoft.com/office/drawing/2014/main" id="{46CC5C72-073D-87A2-EA6D-3132D267EABA}"/>
              </a:ext>
            </a:extLst>
          </p:cNvPr>
          <p:cNvSpPr>
            <a:spLocks noGrp="1"/>
          </p:cNvSpPr>
          <p:nvPr>
            <p:ph idx="1"/>
          </p:nvPr>
        </p:nvSpPr>
        <p:spPr>
          <a:xfrm>
            <a:off x="2286000" y="1676401"/>
            <a:ext cx="7772400" cy="4454525"/>
          </a:xfrm>
        </p:spPr>
        <p:txBody>
          <a:bodyPr/>
          <a:lstStyle/>
          <a:p>
            <a:pPr eaLnBrk="1" hangingPunct="1"/>
            <a:r>
              <a:rPr lang="en-US" altLang="en-US" dirty="0"/>
              <a:t>Respiratory failure</a:t>
            </a:r>
          </a:p>
          <a:p>
            <a:pPr lvl="1" eaLnBrk="1" hangingPunct="1"/>
            <a:r>
              <a:rPr lang="en-US" altLang="en-US" dirty="0"/>
              <a:t>Including the need for mechanical ventilation</a:t>
            </a:r>
          </a:p>
          <a:p>
            <a:pPr eaLnBrk="1" hangingPunct="1"/>
            <a:r>
              <a:rPr lang="en-US" altLang="en-US" dirty="0"/>
              <a:t>Acute respiratory distress syndrome (ARDS)</a:t>
            </a:r>
          </a:p>
          <a:p>
            <a:pPr eaLnBrk="1" hangingPunct="1"/>
            <a:r>
              <a:rPr lang="en-US" altLang="en-US" dirty="0"/>
              <a:t>Septic shock with multisystem organ failure</a:t>
            </a:r>
          </a:p>
          <a:p>
            <a:pPr eaLnBrk="1" hangingPunct="1"/>
            <a:r>
              <a:rPr lang="en-US" altLang="en-US" dirty="0"/>
              <a:t>In a minority of atypical pneumonia cases encephalitis may occur.</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97C4ECC3-C32C-C40B-CF52-9065DF290075}"/>
              </a:ext>
            </a:extLst>
          </p:cNvPr>
          <p:cNvSpPr>
            <a:spLocks noGrp="1"/>
          </p:cNvSpPr>
          <p:nvPr>
            <p:ph type="title"/>
          </p:nvPr>
        </p:nvSpPr>
        <p:spPr/>
        <p:txBody>
          <a:bodyPr/>
          <a:lstStyle/>
          <a:p>
            <a:pPr eaLnBrk="1" hangingPunct="1"/>
            <a:r>
              <a:rPr lang="en-US" altLang="en-US" sz="3600"/>
              <a:t>CAP</a:t>
            </a:r>
            <a:br>
              <a:rPr lang="en-US" altLang="en-US" sz="3600"/>
            </a:br>
            <a:r>
              <a:rPr lang="en-US" altLang="en-US" sz="3600"/>
              <a:t>Laboratory Diagnosis</a:t>
            </a:r>
          </a:p>
        </p:txBody>
      </p:sp>
      <p:sp>
        <p:nvSpPr>
          <p:cNvPr id="144387" name="Rectangle 3">
            <a:extLst>
              <a:ext uri="{FF2B5EF4-FFF2-40B4-BE49-F238E27FC236}">
                <a16:creationId xmlns:a16="http://schemas.microsoft.com/office/drawing/2014/main" id="{18F80248-463F-3E2C-46E0-EDFAC8614CD5}"/>
              </a:ext>
            </a:extLst>
          </p:cNvPr>
          <p:cNvSpPr>
            <a:spLocks noGrp="1"/>
          </p:cNvSpPr>
          <p:nvPr>
            <p:ph idx="1"/>
          </p:nvPr>
        </p:nvSpPr>
        <p:spPr/>
        <p:txBody>
          <a:bodyPr/>
          <a:lstStyle/>
          <a:p>
            <a:pPr eaLnBrk="1" hangingPunct="1"/>
            <a:r>
              <a:rPr lang="en-US" altLang="en-US"/>
              <a:t>Therapy is usually empirical.</a:t>
            </a:r>
          </a:p>
          <a:p>
            <a:pPr eaLnBrk="1" hangingPunct="1"/>
            <a:r>
              <a:rPr lang="en-US" altLang="en-US"/>
              <a:t>Hospitalized patients</a:t>
            </a:r>
          </a:p>
          <a:p>
            <a:pPr lvl="1" eaLnBrk="1" hangingPunct="1"/>
            <a:r>
              <a:rPr lang="en-US" altLang="en-US"/>
              <a:t>Blood cultures and sputum</a:t>
            </a:r>
          </a:p>
          <a:p>
            <a:pPr lvl="1" eaLnBrk="1" hangingPunct="1"/>
            <a:r>
              <a:rPr lang="en-US" altLang="en-US"/>
              <a:t>Molecular tests such as PCR</a:t>
            </a:r>
          </a:p>
          <a:p>
            <a:pPr lvl="1" eaLnBrk="1" hangingPunct="1"/>
            <a:r>
              <a:rPr lang="en-US" altLang="en-US"/>
              <a:t>Antigen tests</a:t>
            </a:r>
          </a:p>
          <a:p>
            <a:pPr eaLnBrk="1" hangingPunct="1"/>
            <a:r>
              <a:rPr lang="en-US" altLang="en-US"/>
              <a:t>Direct examination of sputum</a:t>
            </a:r>
          </a:p>
          <a:p>
            <a:pPr lvl="1" eaLnBrk="1" hangingPunct="1"/>
            <a:r>
              <a:rPr lang="en-US" altLang="en-US"/>
              <a:t>10 or fewer squamous epithelial cells/low-power field (LPF)</a:t>
            </a:r>
          </a:p>
          <a:p>
            <a:pPr lvl="1" eaLnBrk="1" hangingPunct="1"/>
            <a:r>
              <a:rPr lang="en-US" altLang="en-US"/>
              <a:t>25 or more polymorphonuclear cells/LPF</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FD78CA8-B60C-13E9-655C-33C3B8FDD996}"/>
              </a:ext>
            </a:extLst>
          </p:cNvPr>
          <p:cNvSpPr>
            <a:spLocks noGrp="1"/>
          </p:cNvSpPr>
          <p:nvPr>
            <p:ph type="title"/>
          </p:nvPr>
        </p:nvSpPr>
        <p:spPr>
          <a:xfrm>
            <a:off x="1828800" y="228600"/>
            <a:ext cx="8534400" cy="1219200"/>
          </a:xfrm>
        </p:spPr>
        <p:txBody>
          <a:bodyPr/>
          <a:lstStyle/>
          <a:p>
            <a:pPr eaLnBrk="1" hangingPunct="1"/>
            <a:r>
              <a:rPr lang="en-US" altLang="en-US" sz="3600"/>
              <a:t>The Role of Normal Biota (Cont.)</a:t>
            </a:r>
          </a:p>
        </p:txBody>
      </p:sp>
      <p:sp>
        <p:nvSpPr>
          <p:cNvPr id="30723" name="Rectangle 3">
            <a:extLst>
              <a:ext uri="{FF2B5EF4-FFF2-40B4-BE49-F238E27FC236}">
                <a16:creationId xmlns:a16="http://schemas.microsoft.com/office/drawing/2014/main" id="{C382A148-7BAA-AD66-B3C3-315FFEAB986B}"/>
              </a:ext>
            </a:extLst>
          </p:cNvPr>
          <p:cNvSpPr>
            <a:spLocks noGrp="1"/>
          </p:cNvSpPr>
          <p:nvPr>
            <p:ph idx="1"/>
          </p:nvPr>
        </p:nvSpPr>
        <p:spPr/>
        <p:txBody>
          <a:bodyPr/>
          <a:lstStyle/>
          <a:p>
            <a:pPr eaLnBrk="1" hangingPunct="1"/>
            <a:r>
              <a:rPr lang="en-US" altLang="en-US" dirty="0"/>
              <a:t>Normal biota changes with time.</a:t>
            </a:r>
          </a:p>
          <a:p>
            <a:pPr lvl="1" eaLnBrk="1" hangingPunct="1"/>
            <a:r>
              <a:rPr lang="en-US" altLang="en-US" i="1" dirty="0"/>
              <a:t>Moraxella catarrhalis, </a:t>
            </a:r>
            <a:r>
              <a:rPr lang="en-US" altLang="en-US" dirty="0"/>
              <a:t>once considered part of normal biota, is associated with some infections.</a:t>
            </a:r>
          </a:p>
          <a:p>
            <a:pPr eaLnBrk="1" hangingPunct="1"/>
            <a:r>
              <a:rPr lang="en-US" altLang="en-US" dirty="0"/>
              <a:t> Isolation of </a:t>
            </a:r>
            <a:r>
              <a:rPr lang="el-GR" altLang="en-US" dirty="0"/>
              <a:t>α</a:t>
            </a:r>
            <a:r>
              <a:rPr lang="en-US" altLang="en-US" dirty="0"/>
              <a:t>-hemolytic colonies</a:t>
            </a:r>
          </a:p>
          <a:p>
            <a:pPr lvl="1" eaLnBrk="1" hangingPunct="1"/>
            <a:r>
              <a:rPr lang="en-US" altLang="en-US" dirty="0"/>
              <a:t>Pharyngeal culture: normal</a:t>
            </a:r>
          </a:p>
          <a:p>
            <a:pPr lvl="1" eaLnBrk="1" hangingPunct="1"/>
            <a:r>
              <a:rPr lang="en-US" altLang="en-US" dirty="0"/>
              <a:t>Sputum specimen or bronchial aspirate in the clinical setting of lobar pneumonia: full identification</a:t>
            </a: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640F5DD-8FFC-8804-0FA1-99BB7421EB52}"/>
              </a:ext>
            </a:extLst>
          </p:cNvPr>
          <p:cNvSpPr>
            <a:spLocks noGrp="1" noChangeArrowheads="1"/>
          </p:cNvSpPr>
          <p:nvPr>
            <p:ph type="title"/>
          </p:nvPr>
        </p:nvSpPr>
        <p:spPr/>
        <p:txBody>
          <a:bodyPr rtlCol="0">
            <a:normAutofit/>
          </a:bodyPr>
          <a:lstStyle/>
          <a:p>
            <a:pPr fontAlgn="auto">
              <a:spcAft>
                <a:spcPts val="0"/>
              </a:spcAft>
              <a:defRPr/>
            </a:pPr>
            <a:r>
              <a:rPr lang="en-US" altLang="en-US" dirty="0"/>
              <a:t>Gram Stained Sputum Smear </a:t>
            </a:r>
            <a:br>
              <a:rPr lang="en-US" altLang="en-US" dirty="0"/>
            </a:br>
            <a:r>
              <a:rPr lang="en-US" altLang="en-US" dirty="0"/>
              <a:t>Acceptable for Culture</a:t>
            </a:r>
          </a:p>
        </p:txBody>
      </p:sp>
      <p:pic>
        <p:nvPicPr>
          <p:cNvPr id="145413" name="Picture 6" descr="Y:\ELS00000-IW26_[Mahon 6e]\ELS00000-IW26-SRC\Course-N\Construction\IC\jpg\Chapter032\032006.jpg">
            <a:extLst>
              <a:ext uri="{FF2B5EF4-FFF2-40B4-BE49-F238E27FC236}">
                <a16:creationId xmlns:a16="http://schemas.microsoft.com/office/drawing/2014/main" id="{7D19FFDD-F76F-B6CA-6720-8D14AF16D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565276"/>
            <a:ext cx="6680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4B71B86B-052E-B13D-855C-6A3803BC5B86}"/>
              </a:ext>
            </a:extLst>
          </p:cNvPr>
          <p:cNvSpPr>
            <a:spLocks noGrp="1"/>
          </p:cNvSpPr>
          <p:nvPr>
            <p:ph type="title"/>
          </p:nvPr>
        </p:nvSpPr>
        <p:spPr/>
        <p:txBody>
          <a:bodyPr/>
          <a:lstStyle/>
          <a:p>
            <a:pPr eaLnBrk="1" hangingPunct="1"/>
            <a:r>
              <a:rPr lang="en-US" altLang="en-US"/>
              <a:t>Expectorated Sputum</a:t>
            </a:r>
          </a:p>
        </p:txBody>
      </p:sp>
      <p:pic>
        <p:nvPicPr>
          <p:cNvPr id="146437" name="Picture 6" descr="Y:\ELS00000-IW26_[Mahon 6e]\ELS00000-IW26-SRC\Course-N\Construction\IC\jpg\Chapter032\032007A.jpg">
            <a:extLst>
              <a:ext uri="{FF2B5EF4-FFF2-40B4-BE49-F238E27FC236}">
                <a16:creationId xmlns:a16="http://schemas.microsoft.com/office/drawing/2014/main" id="{B825D98F-E384-B8A6-1D44-B7301CF59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23976"/>
            <a:ext cx="71755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1FE42087-4D61-81CB-4329-0A7D2120052D}"/>
              </a:ext>
            </a:extLst>
          </p:cNvPr>
          <p:cNvSpPr>
            <a:spLocks noGrp="1"/>
          </p:cNvSpPr>
          <p:nvPr>
            <p:ph type="title"/>
          </p:nvPr>
        </p:nvSpPr>
        <p:spPr/>
        <p:txBody>
          <a:bodyPr/>
          <a:lstStyle/>
          <a:p>
            <a:pPr eaLnBrk="1" hangingPunct="1"/>
            <a:r>
              <a:rPr lang="en-US" altLang="en-US"/>
              <a:t>Aspirated Sputum</a:t>
            </a:r>
          </a:p>
        </p:txBody>
      </p:sp>
      <p:pic>
        <p:nvPicPr>
          <p:cNvPr id="147461" name="Picture 6" descr="Y:\ELS00000-IW26_[Mahon 6e]\ELS00000-IW26-SRC\Course-N\Construction\IC\jpg\Chapter032\032007B.jpg">
            <a:extLst>
              <a:ext uri="{FF2B5EF4-FFF2-40B4-BE49-F238E27FC236}">
                <a16:creationId xmlns:a16="http://schemas.microsoft.com/office/drawing/2014/main" id="{25D0BBFC-BCFA-C66B-C917-4C3FD8CC4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1600201"/>
            <a:ext cx="65214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0612A7C9-AB70-62ED-D1DE-DF7DE4974EEA}"/>
              </a:ext>
            </a:extLst>
          </p:cNvPr>
          <p:cNvSpPr>
            <a:spLocks noGrp="1"/>
          </p:cNvSpPr>
          <p:nvPr>
            <p:ph type="title"/>
          </p:nvPr>
        </p:nvSpPr>
        <p:spPr/>
        <p:txBody>
          <a:bodyPr/>
          <a:lstStyle/>
          <a:p>
            <a:pPr eaLnBrk="1" hangingPunct="1"/>
            <a:r>
              <a:rPr lang="en-US" altLang="en-US" sz="3600" dirty="0"/>
              <a:t>CAP</a:t>
            </a:r>
            <a:br>
              <a:rPr lang="en-US" altLang="en-US" sz="3600" dirty="0"/>
            </a:br>
            <a:r>
              <a:rPr lang="en-US" altLang="en-US" sz="3600" dirty="0"/>
              <a:t> Laboratory Diagnosis (Cont.)</a:t>
            </a:r>
          </a:p>
        </p:txBody>
      </p:sp>
      <p:sp>
        <p:nvSpPr>
          <p:cNvPr id="56323" name="Rectangle 3">
            <a:extLst>
              <a:ext uri="{FF2B5EF4-FFF2-40B4-BE49-F238E27FC236}">
                <a16:creationId xmlns:a16="http://schemas.microsoft.com/office/drawing/2014/main" id="{6D35445F-5C25-F86D-75EE-CE676C6454AE}"/>
              </a:ext>
            </a:extLst>
          </p:cNvPr>
          <p:cNvSpPr>
            <a:spLocks noGrp="1" noChangeArrowheads="1"/>
          </p:cNvSpPr>
          <p:nvPr>
            <p:ph idx="1"/>
          </p:nvPr>
        </p:nvSpPr>
        <p:spPr/>
        <p:txBody>
          <a:bodyPr rtlCol="0">
            <a:normAutofit fontScale="92500" lnSpcReduction="10000"/>
          </a:bodyPr>
          <a:lstStyle/>
          <a:p>
            <a:pPr fontAlgn="auto">
              <a:spcAft>
                <a:spcPts val="0"/>
              </a:spcAft>
              <a:defRPr/>
            </a:pPr>
            <a:r>
              <a:rPr lang="en-US" altLang="en-US" dirty="0"/>
              <a:t>More invasive methods</a:t>
            </a:r>
          </a:p>
          <a:p>
            <a:pPr lvl="1" fontAlgn="auto">
              <a:spcAft>
                <a:spcPts val="0"/>
              </a:spcAft>
              <a:defRPr/>
            </a:pPr>
            <a:r>
              <a:rPr lang="en-US" altLang="en-US" dirty="0"/>
              <a:t>Tracheal needle aspiration</a:t>
            </a:r>
          </a:p>
          <a:p>
            <a:pPr lvl="2" fontAlgn="auto">
              <a:spcAft>
                <a:spcPts val="0"/>
              </a:spcAft>
              <a:defRPr/>
            </a:pPr>
            <a:r>
              <a:rPr lang="en-US" altLang="en-US" dirty="0"/>
              <a:t>Rarely used </a:t>
            </a:r>
          </a:p>
          <a:p>
            <a:pPr lvl="1" fontAlgn="auto">
              <a:spcAft>
                <a:spcPts val="0"/>
              </a:spcAft>
              <a:defRPr/>
            </a:pPr>
            <a:r>
              <a:rPr lang="en-US" altLang="en-US" dirty="0" err="1"/>
              <a:t>Bronchoscopic</a:t>
            </a:r>
            <a:r>
              <a:rPr lang="en-US" altLang="en-US" dirty="0"/>
              <a:t> methods</a:t>
            </a:r>
          </a:p>
          <a:p>
            <a:pPr lvl="2" fontAlgn="auto">
              <a:spcAft>
                <a:spcPts val="0"/>
              </a:spcAft>
              <a:defRPr/>
            </a:pPr>
            <a:r>
              <a:rPr lang="en-US" altLang="en-US" dirty="0"/>
              <a:t>For patients who require mechanical ventilation</a:t>
            </a:r>
          </a:p>
          <a:p>
            <a:pPr lvl="2" fontAlgn="auto">
              <a:spcAft>
                <a:spcPts val="0"/>
              </a:spcAft>
              <a:defRPr/>
            </a:pPr>
            <a:r>
              <a:rPr lang="en-US" altLang="en-US" dirty="0"/>
              <a:t>Also used in cases of refractory or recurrent pneumonia when empiric therapy is in doubt</a:t>
            </a:r>
          </a:p>
          <a:p>
            <a:pPr fontAlgn="auto">
              <a:spcAft>
                <a:spcPts val="0"/>
              </a:spcAft>
              <a:defRPr/>
            </a:pPr>
            <a:r>
              <a:rPr lang="en-US" altLang="en-US" i="1" dirty="0"/>
              <a:t>Legionella</a:t>
            </a:r>
            <a:r>
              <a:rPr lang="en-US" altLang="en-US" dirty="0"/>
              <a:t> cases challenging to diagnose from sputum or bronchial aspirates</a:t>
            </a:r>
          </a:p>
          <a:p>
            <a:pPr lvl="1" fontAlgn="auto">
              <a:spcAft>
                <a:spcPts val="0"/>
              </a:spcAft>
              <a:defRPr/>
            </a:pPr>
            <a:r>
              <a:rPr lang="en-US" altLang="en-US" dirty="0"/>
              <a:t>Requires special media</a:t>
            </a:r>
          </a:p>
          <a:p>
            <a:pPr lvl="1" fontAlgn="auto">
              <a:spcAft>
                <a:spcPts val="0"/>
              </a:spcAft>
              <a:defRPr/>
            </a:pPr>
            <a:r>
              <a:rPr lang="en-US" altLang="en-US" dirty="0"/>
              <a:t>Organisms do not stain well with Gram stain</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1F5E683B-FD30-196A-72A9-72207EC06A2E}"/>
              </a:ext>
            </a:extLst>
          </p:cNvPr>
          <p:cNvSpPr>
            <a:spLocks noGrp="1"/>
          </p:cNvSpPr>
          <p:nvPr>
            <p:ph type="title"/>
          </p:nvPr>
        </p:nvSpPr>
        <p:spPr/>
        <p:txBody>
          <a:bodyPr/>
          <a:lstStyle/>
          <a:p>
            <a:pPr eaLnBrk="1" hangingPunct="1"/>
            <a:r>
              <a:rPr lang="en-US" altLang="en-US" sz="3600"/>
              <a:t>Gram Stained Smear of </a:t>
            </a:r>
            <a:r>
              <a:rPr lang="en-US" altLang="en-US" sz="3600" i="1"/>
              <a:t>Legionella </a:t>
            </a:r>
            <a:r>
              <a:rPr lang="en-US" altLang="en-US" sz="3600"/>
              <a:t>Species Taken From Culture </a:t>
            </a:r>
          </a:p>
        </p:txBody>
      </p:sp>
      <p:pic>
        <p:nvPicPr>
          <p:cNvPr id="149509" name="Picture 6" descr="Y:\ELS00000-IW26_[Mahon 6e]\ELS00000-IW26-SRC\Course-N\Construction\IC\jpg\Chapter032\032008.jpg">
            <a:extLst>
              <a:ext uri="{FF2B5EF4-FFF2-40B4-BE49-F238E27FC236}">
                <a16:creationId xmlns:a16="http://schemas.microsoft.com/office/drawing/2014/main" id="{CCBFEE8D-3E32-BB05-0620-91076D6B6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4" y="1600201"/>
            <a:ext cx="6834187"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85CE96B-0CAE-4F1F-BCB0-04924132937F}"/>
              </a:ext>
            </a:extLst>
          </p:cNvPr>
          <p:cNvSpPr>
            <a:spLocks noGrp="1"/>
          </p:cNvSpPr>
          <p:nvPr>
            <p:ph type="title"/>
          </p:nvPr>
        </p:nvSpPr>
        <p:spPr/>
        <p:txBody>
          <a:bodyPr/>
          <a:lstStyle/>
          <a:p>
            <a:pPr eaLnBrk="1" hangingPunct="1"/>
            <a:r>
              <a:rPr lang="en-US" altLang="en-US" sz="3600" dirty="0"/>
              <a:t>CAP</a:t>
            </a:r>
            <a:br>
              <a:rPr lang="en-US" altLang="en-US" sz="3600" dirty="0"/>
            </a:br>
            <a:r>
              <a:rPr lang="en-US" altLang="en-US" sz="3600" dirty="0"/>
              <a:t>Laboratory Diagnosis (Cont.)</a:t>
            </a:r>
          </a:p>
        </p:txBody>
      </p:sp>
      <p:sp>
        <p:nvSpPr>
          <p:cNvPr id="150531" name="Content Placeholder 2">
            <a:extLst>
              <a:ext uri="{FF2B5EF4-FFF2-40B4-BE49-F238E27FC236}">
                <a16:creationId xmlns:a16="http://schemas.microsoft.com/office/drawing/2014/main" id="{F102C050-F7D5-7A3F-CC7C-E9EEC766421E}"/>
              </a:ext>
            </a:extLst>
          </p:cNvPr>
          <p:cNvSpPr>
            <a:spLocks noGrp="1"/>
          </p:cNvSpPr>
          <p:nvPr>
            <p:ph idx="1"/>
          </p:nvPr>
        </p:nvSpPr>
        <p:spPr/>
        <p:txBody>
          <a:bodyPr/>
          <a:lstStyle/>
          <a:p>
            <a:pPr eaLnBrk="1" hangingPunct="1"/>
            <a:r>
              <a:rPr lang="en-US" altLang="en-US" dirty="0"/>
              <a:t>Molecular diagnostic tools</a:t>
            </a:r>
          </a:p>
          <a:p>
            <a:pPr lvl="1" eaLnBrk="1" hangingPunct="1"/>
            <a:r>
              <a:rPr lang="en-US" altLang="en-US" dirty="0"/>
              <a:t>PCR assays</a:t>
            </a:r>
          </a:p>
          <a:p>
            <a:pPr lvl="2" eaLnBrk="1" hangingPunct="1"/>
            <a:r>
              <a:rPr lang="en-US" altLang="en-US" dirty="0"/>
              <a:t>Have been used to identify pathogens in cases otherwise negative for culture</a:t>
            </a:r>
          </a:p>
          <a:p>
            <a:pPr lvl="2" eaLnBrk="1" hangingPunct="1"/>
            <a:r>
              <a:rPr lang="en-US" altLang="en-US" dirty="0"/>
              <a:t>Multiplex assays detects a variety of pathogens in one test.</a:t>
            </a:r>
          </a:p>
          <a:p>
            <a:pPr lvl="2" eaLnBrk="1" hangingPunct="1"/>
            <a:r>
              <a:rPr lang="en-US" altLang="en-US" dirty="0"/>
              <a:t>Have been used to provide rapid test results to allow better targeting of therapy</a:t>
            </a:r>
          </a:p>
          <a:p>
            <a:pPr lvl="2" eaLnBrk="1" hangingPunct="1"/>
            <a:r>
              <a:rPr lang="en-US" altLang="en-US" dirty="0"/>
              <a:t>Sensitivities have significantly improved.</a:t>
            </a:r>
          </a:p>
          <a:p>
            <a:pPr lvl="2" eaLnBrk="1" hangingPunct="1"/>
            <a:r>
              <a:rPr lang="en-US" altLang="en-US" dirty="0"/>
              <a:t>Specificity problems do exist and as such results must be interpreted in context.</a:t>
            </a:r>
          </a:p>
          <a:p>
            <a:pPr lvl="3" eaLnBrk="1" hangingPunct="1"/>
            <a:r>
              <a:rPr lang="en-US" altLang="en-US" dirty="0"/>
              <a:t>True pathogen or asymptomatic colonization? </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E5E6A36F-2210-D690-3791-E61FD8E55242}"/>
              </a:ext>
            </a:extLst>
          </p:cNvPr>
          <p:cNvSpPr>
            <a:spLocks noGrp="1"/>
          </p:cNvSpPr>
          <p:nvPr>
            <p:ph type="title"/>
          </p:nvPr>
        </p:nvSpPr>
        <p:spPr/>
        <p:txBody>
          <a:bodyPr/>
          <a:lstStyle/>
          <a:p>
            <a:pPr eaLnBrk="1" hangingPunct="1"/>
            <a:r>
              <a:rPr lang="en-US" altLang="en-US" sz="3600" dirty="0"/>
              <a:t>CAP</a:t>
            </a:r>
            <a:br>
              <a:rPr lang="en-US" altLang="en-US" sz="3600" dirty="0"/>
            </a:br>
            <a:r>
              <a:rPr lang="en-US" altLang="en-US" sz="3600" dirty="0"/>
              <a:t>Laboratory Diagnosis (Cont</a:t>
            </a:r>
            <a:r>
              <a:rPr lang="en-US" altLang="en-US" dirty="0"/>
              <a:t>.)</a:t>
            </a:r>
          </a:p>
        </p:txBody>
      </p:sp>
      <p:sp>
        <p:nvSpPr>
          <p:cNvPr id="151555" name="Content Placeholder 2">
            <a:extLst>
              <a:ext uri="{FF2B5EF4-FFF2-40B4-BE49-F238E27FC236}">
                <a16:creationId xmlns:a16="http://schemas.microsoft.com/office/drawing/2014/main" id="{510D2BE4-BF68-26CA-BA61-99D68707E5DC}"/>
              </a:ext>
            </a:extLst>
          </p:cNvPr>
          <p:cNvSpPr>
            <a:spLocks noGrp="1"/>
          </p:cNvSpPr>
          <p:nvPr>
            <p:ph idx="1"/>
          </p:nvPr>
        </p:nvSpPr>
        <p:spPr/>
        <p:txBody>
          <a:bodyPr/>
          <a:lstStyle/>
          <a:p>
            <a:pPr eaLnBrk="1" hangingPunct="1"/>
            <a:r>
              <a:rPr lang="en-US" altLang="en-US" dirty="0"/>
              <a:t>Pneumococcal pneumonia</a:t>
            </a:r>
          </a:p>
          <a:p>
            <a:pPr lvl="1" eaLnBrk="1" hangingPunct="1"/>
            <a:r>
              <a:rPr lang="en-US" altLang="en-US" i="1" dirty="0"/>
              <a:t>S. pneumoniae</a:t>
            </a:r>
          </a:p>
          <a:p>
            <a:pPr lvl="1" eaLnBrk="1" hangingPunct="1"/>
            <a:r>
              <a:rPr lang="en-US" altLang="en-US" dirty="0"/>
              <a:t>Biochemical tests</a:t>
            </a:r>
          </a:p>
          <a:p>
            <a:pPr lvl="2" eaLnBrk="1" hangingPunct="1"/>
            <a:r>
              <a:rPr lang="en-US" altLang="en-US" dirty="0"/>
              <a:t>Bile solubility and optochin sensitivity</a:t>
            </a:r>
          </a:p>
          <a:p>
            <a:pPr lvl="3" eaLnBrk="1" hangingPunct="1"/>
            <a:r>
              <a:rPr lang="en-US" altLang="en-US" dirty="0"/>
              <a:t>Used to distinguish </a:t>
            </a:r>
            <a:r>
              <a:rPr lang="en-US" altLang="en-US" i="1" dirty="0"/>
              <a:t>S. pneumoniae </a:t>
            </a:r>
            <a:r>
              <a:rPr lang="en-US" altLang="en-US" dirty="0"/>
              <a:t>from other </a:t>
            </a:r>
            <a:r>
              <a:rPr lang="el-GR" altLang="en-US" dirty="0"/>
              <a:t>α</a:t>
            </a:r>
            <a:r>
              <a:rPr lang="en-US" altLang="en-US" dirty="0"/>
              <a:t>-hemolytic streptococci</a:t>
            </a:r>
          </a:p>
          <a:p>
            <a:pPr lvl="1" eaLnBrk="1" hangingPunct="1"/>
            <a:r>
              <a:rPr lang="en-US" altLang="en-US" dirty="0"/>
              <a:t>Cultures from blood and pleural fluid may also contain the </a:t>
            </a:r>
            <a:r>
              <a:rPr lang="en-US" altLang="en-US" i="1" dirty="0"/>
              <a:t>S. pneumonia.</a:t>
            </a:r>
          </a:p>
          <a:p>
            <a:pPr eaLnBrk="1" hangingPunct="1"/>
            <a:r>
              <a:rPr lang="en-US" altLang="en-US" dirty="0"/>
              <a:t>Other methods, used when appropriate</a:t>
            </a:r>
          </a:p>
          <a:p>
            <a:pPr lvl="1" eaLnBrk="1" hangingPunct="1"/>
            <a:r>
              <a:rPr lang="en-US" altLang="en-US" dirty="0"/>
              <a:t>PCR, urinary antigen testing, PCR</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B0A5C90-7CC3-E0FF-B8FC-992303B54518}"/>
              </a:ext>
            </a:extLst>
          </p:cNvPr>
          <p:cNvSpPr>
            <a:spLocks noGrp="1" noChangeArrowheads="1"/>
          </p:cNvSpPr>
          <p:nvPr>
            <p:ph type="title"/>
          </p:nvPr>
        </p:nvSpPr>
        <p:spPr/>
        <p:txBody>
          <a:bodyPr rtlCol="0">
            <a:normAutofit/>
          </a:bodyPr>
          <a:lstStyle/>
          <a:p>
            <a:pPr fontAlgn="auto">
              <a:spcAft>
                <a:spcPts val="0"/>
              </a:spcAft>
              <a:defRPr/>
            </a:pPr>
            <a:r>
              <a:rPr lang="en-US" altLang="en-US" dirty="0"/>
              <a:t>Gram-Stained Smear of </a:t>
            </a:r>
            <a:br>
              <a:rPr lang="en-US" altLang="en-US" dirty="0"/>
            </a:br>
            <a:r>
              <a:rPr lang="en-US" altLang="en-US" i="1" dirty="0"/>
              <a:t>S. pneumoniae</a:t>
            </a:r>
          </a:p>
        </p:txBody>
      </p:sp>
      <p:pic>
        <p:nvPicPr>
          <p:cNvPr id="152581" name="Picture 6" descr="Y:\ELS00000-IW26_[Mahon 6e]\ELS00000-IW26-SRC\Course-N\Construction\IC\jpg\Chapter032\032009.jpg">
            <a:extLst>
              <a:ext uri="{FF2B5EF4-FFF2-40B4-BE49-F238E27FC236}">
                <a16:creationId xmlns:a16="http://schemas.microsoft.com/office/drawing/2014/main" id="{C6A5B19B-5F39-09DC-B31A-6AC2B2EE7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618" y="2209800"/>
            <a:ext cx="5846763" cy="408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8C47B50E-1974-E0FE-37D9-C2E8B2724CF0}"/>
              </a:ext>
            </a:extLst>
          </p:cNvPr>
          <p:cNvSpPr>
            <a:spLocks noGrp="1"/>
          </p:cNvSpPr>
          <p:nvPr>
            <p:ph type="title"/>
          </p:nvPr>
        </p:nvSpPr>
        <p:spPr/>
        <p:txBody>
          <a:bodyPr/>
          <a:lstStyle/>
          <a:p>
            <a:pPr eaLnBrk="1" hangingPunct="1"/>
            <a:r>
              <a:rPr lang="en-US" altLang="en-US" sz="3600"/>
              <a:t>CAP</a:t>
            </a:r>
            <a:br>
              <a:rPr lang="en-US" altLang="en-US" sz="3600"/>
            </a:br>
            <a:r>
              <a:rPr lang="en-US" altLang="en-US" sz="3600"/>
              <a:t>Treatment</a:t>
            </a:r>
          </a:p>
        </p:txBody>
      </p:sp>
      <p:sp>
        <p:nvSpPr>
          <p:cNvPr id="154627" name="Rectangle 3">
            <a:extLst>
              <a:ext uri="{FF2B5EF4-FFF2-40B4-BE49-F238E27FC236}">
                <a16:creationId xmlns:a16="http://schemas.microsoft.com/office/drawing/2014/main" id="{3A74C01E-9AB2-4982-EA0E-0A2539254689}"/>
              </a:ext>
            </a:extLst>
          </p:cNvPr>
          <p:cNvSpPr>
            <a:spLocks noGrp="1"/>
          </p:cNvSpPr>
          <p:nvPr>
            <p:ph idx="1"/>
          </p:nvPr>
        </p:nvSpPr>
        <p:spPr/>
        <p:txBody>
          <a:bodyPr/>
          <a:lstStyle/>
          <a:p>
            <a:pPr eaLnBrk="1" hangingPunct="1"/>
            <a:r>
              <a:rPr lang="en-US" altLang="en-US"/>
              <a:t>An initial decision about the management of CAP is whether the patient should be hospitalized or can be treated as an outpatient.</a:t>
            </a:r>
          </a:p>
          <a:p>
            <a:pPr lvl="1" eaLnBrk="1" hangingPunct="1"/>
            <a:r>
              <a:rPr lang="en-US" altLang="en-US"/>
              <a:t>A commonly used index can be used to make this determination.</a:t>
            </a:r>
          </a:p>
          <a:p>
            <a:pPr lvl="2" eaLnBrk="1" hangingPunct="1"/>
            <a:r>
              <a:rPr lang="en-US" altLang="en-US"/>
              <a:t>CURB-65 criteria and Pneumonia Severity Index (PSI)</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2BDEF48-DC42-BC5C-AE6C-B3E7496CA0B4}"/>
              </a:ext>
            </a:extLst>
          </p:cNvPr>
          <p:cNvSpPr>
            <a:spLocks noGrp="1"/>
          </p:cNvSpPr>
          <p:nvPr>
            <p:ph type="title"/>
          </p:nvPr>
        </p:nvSpPr>
        <p:spPr/>
        <p:txBody>
          <a:bodyPr/>
          <a:lstStyle/>
          <a:p>
            <a:pPr eaLnBrk="1" hangingPunct="1"/>
            <a:r>
              <a:rPr lang="en-US" altLang="en-US" sz="3600" dirty="0"/>
              <a:t>CAP</a:t>
            </a:r>
            <a:br>
              <a:rPr lang="en-US" altLang="en-US" sz="3600" dirty="0"/>
            </a:br>
            <a:r>
              <a:rPr lang="en-US" altLang="en-US" sz="3600" dirty="0"/>
              <a:t>Treatment (Cont.)</a:t>
            </a:r>
          </a:p>
        </p:txBody>
      </p:sp>
      <p:sp>
        <p:nvSpPr>
          <p:cNvPr id="155651" name="Rectangle 3">
            <a:extLst>
              <a:ext uri="{FF2B5EF4-FFF2-40B4-BE49-F238E27FC236}">
                <a16:creationId xmlns:a16="http://schemas.microsoft.com/office/drawing/2014/main" id="{85DA8D7D-875C-3C14-DEFC-DEE730DEA8BD}"/>
              </a:ext>
            </a:extLst>
          </p:cNvPr>
          <p:cNvSpPr>
            <a:spLocks noGrp="1"/>
          </p:cNvSpPr>
          <p:nvPr>
            <p:ph idx="1"/>
          </p:nvPr>
        </p:nvSpPr>
        <p:spPr/>
        <p:txBody>
          <a:bodyPr/>
          <a:lstStyle/>
          <a:p>
            <a:pPr eaLnBrk="1" hangingPunct="1"/>
            <a:r>
              <a:rPr lang="en-US" altLang="en-US" dirty="0"/>
              <a:t>The potential of drug-resistant pneumococcal infection must be considered.</a:t>
            </a:r>
          </a:p>
          <a:p>
            <a:pPr eaLnBrk="1" hangingPunct="1"/>
            <a:r>
              <a:rPr lang="en-US" altLang="en-US" dirty="0"/>
              <a:t>Treatment varies with each patient and several factors must be taken into consideration including</a:t>
            </a:r>
            <a:endParaRPr lang="en-US" altLang="en-US" strike="sngStrike" dirty="0"/>
          </a:p>
          <a:p>
            <a:pPr lvl="1" eaLnBrk="1" hangingPunct="1"/>
            <a:r>
              <a:rPr lang="en-US" altLang="en-US" dirty="0"/>
              <a:t>Patient’s age</a:t>
            </a:r>
          </a:p>
          <a:p>
            <a:pPr lvl="1" eaLnBrk="1" hangingPunct="1"/>
            <a:r>
              <a:rPr lang="en-US" altLang="en-US" dirty="0"/>
              <a:t>Duration of illness</a:t>
            </a:r>
          </a:p>
          <a:p>
            <a:pPr lvl="1" eaLnBrk="1" hangingPunct="1"/>
            <a:r>
              <a:rPr lang="en-US" altLang="en-US" dirty="0"/>
              <a:t>Contraindications</a:t>
            </a:r>
          </a:p>
          <a:p>
            <a:pPr eaLnBrk="1" hangingPunct="1"/>
            <a:endParaRPr lang="en-US" altLang="en-US" dirty="0"/>
          </a:p>
          <a:p>
            <a:pPr lvl="1" eaLnBrk="1" hangingPunct="1"/>
            <a:endParaRPr lang="en-US" alt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696CD15-1995-A558-2468-824BA9649529}"/>
              </a:ext>
            </a:extLst>
          </p:cNvPr>
          <p:cNvSpPr>
            <a:spLocks noGrp="1"/>
          </p:cNvSpPr>
          <p:nvPr>
            <p:ph type="title"/>
          </p:nvPr>
        </p:nvSpPr>
        <p:spPr>
          <a:xfrm>
            <a:off x="1752600" y="307975"/>
            <a:ext cx="8686800" cy="1219200"/>
          </a:xfrm>
        </p:spPr>
        <p:txBody>
          <a:bodyPr/>
          <a:lstStyle/>
          <a:p>
            <a:pPr eaLnBrk="1" hangingPunct="1"/>
            <a:r>
              <a:rPr lang="en-US" altLang="en-US" sz="3600"/>
              <a:t>Discriminating Between Normal Biota and Pathogenic Microorganisms</a:t>
            </a:r>
          </a:p>
        </p:txBody>
      </p:sp>
      <p:sp>
        <p:nvSpPr>
          <p:cNvPr id="31747" name="Rectangle 3">
            <a:extLst>
              <a:ext uri="{FF2B5EF4-FFF2-40B4-BE49-F238E27FC236}">
                <a16:creationId xmlns:a16="http://schemas.microsoft.com/office/drawing/2014/main" id="{C8547B26-FD09-47FF-EB5E-B42EB7DB89E5}"/>
              </a:ext>
            </a:extLst>
          </p:cNvPr>
          <p:cNvSpPr>
            <a:spLocks noGrp="1"/>
          </p:cNvSpPr>
          <p:nvPr>
            <p:ph idx="1"/>
          </p:nvPr>
        </p:nvSpPr>
        <p:spPr/>
        <p:txBody>
          <a:bodyPr/>
          <a:lstStyle/>
          <a:p>
            <a:pPr eaLnBrk="1" hangingPunct="1"/>
            <a:r>
              <a:rPr lang="en-US" altLang="en-US" dirty="0"/>
              <a:t>Changes in upper respiratory tract (URT) biota may occur due to</a:t>
            </a:r>
          </a:p>
          <a:p>
            <a:pPr lvl="1" eaLnBrk="1" hangingPunct="1"/>
            <a:r>
              <a:rPr lang="en-US" altLang="en-US" dirty="0"/>
              <a:t>broad-spectrum antimicrobial use</a:t>
            </a:r>
            <a:endParaRPr lang="en-US" altLang="en-US" strike="sngStrike" dirty="0"/>
          </a:p>
          <a:p>
            <a:pPr lvl="1" eaLnBrk="1" hangingPunct="1"/>
            <a:r>
              <a:rPr lang="en-US" altLang="en-US" dirty="0"/>
              <a:t>hospitalization</a:t>
            </a:r>
            <a:endParaRPr lang="en-US" altLang="en-US" strike="sngStrike" dirty="0"/>
          </a:p>
          <a:p>
            <a:pPr lvl="1" eaLnBrk="1" hangingPunct="1"/>
            <a:r>
              <a:rPr lang="en-US" altLang="en-US" dirty="0"/>
              <a:t>chronic illnesses</a:t>
            </a:r>
            <a:endParaRPr lang="en-US" altLang="en-US" strike="sngStrike" dirty="0"/>
          </a:p>
          <a:p>
            <a:pPr eaLnBrk="1" hangingPunct="1"/>
            <a:r>
              <a:rPr lang="en-US" altLang="en-US" dirty="0"/>
              <a:t>It is important to distinguish an organism that is a potential pathogen colonizing the RT and the clinical disease state caused by that organism.</a:t>
            </a: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3E031CB2-3D58-EEC2-4E8B-0A4FC96DB086}"/>
              </a:ext>
            </a:extLst>
          </p:cNvPr>
          <p:cNvSpPr>
            <a:spLocks noGrp="1"/>
          </p:cNvSpPr>
          <p:nvPr>
            <p:ph type="title"/>
          </p:nvPr>
        </p:nvSpPr>
        <p:spPr/>
        <p:txBody>
          <a:bodyPr/>
          <a:lstStyle/>
          <a:p>
            <a:pPr eaLnBrk="1" hangingPunct="1"/>
            <a:r>
              <a:rPr lang="en-US" altLang="en-US" sz="3600" dirty="0"/>
              <a:t>CAP</a:t>
            </a:r>
            <a:br>
              <a:rPr lang="en-US" altLang="en-US" sz="3600" dirty="0"/>
            </a:br>
            <a:r>
              <a:rPr lang="en-US" altLang="en-US" sz="3600" dirty="0"/>
              <a:t>Treatment (Cont.)</a:t>
            </a:r>
          </a:p>
        </p:txBody>
      </p:sp>
      <p:graphicFrame>
        <p:nvGraphicFramePr>
          <p:cNvPr id="2" name="Content Placeholder 1">
            <a:extLst>
              <a:ext uri="{FF2B5EF4-FFF2-40B4-BE49-F238E27FC236}">
                <a16:creationId xmlns:a16="http://schemas.microsoft.com/office/drawing/2014/main" id="{D36005FB-3E2C-CB07-36E1-DE41E4604F8C}"/>
              </a:ext>
            </a:extLst>
          </p:cNvPr>
          <p:cNvGraphicFramePr>
            <a:graphicFrameLocks noGrp="1"/>
          </p:cNvGraphicFramePr>
          <p:nvPr>
            <p:ph idx="1"/>
            <p:extLst>
              <p:ext uri="{D42A27DB-BD31-4B8C-83A1-F6EECF244321}">
                <p14:modId xmlns:p14="http://schemas.microsoft.com/office/powerpoint/2010/main" val="1681714470"/>
              </p:ext>
            </p:extLst>
          </p:nvPr>
        </p:nvGraphicFramePr>
        <p:xfrm>
          <a:off x="2209800" y="1752600"/>
          <a:ext cx="7772400" cy="3749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45415">
                <a:tc>
                  <a:txBody>
                    <a:bodyPr/>
                    <a:lstStyle/>
                    <a:p>
                      <a:r>
                        <a:rPr lang="en-US" dirty="0">
                          <a:solidFill>
                            <a:schemeClr val="tx1"/>
                          </a:solidFill>
                        </a:rPr>
                        <a:t>Patient scenario</a:t>
                      </a:r>
                    </a:p>
                  </a:txBody>
                  <a:tcPr/>
                </a:tc>
                <a:tc>
                  <a:txBody>
                    <a:bodyPr/>
                    <a:lstStyle/>
                    <a:p>
                      <a:r>
                        <a:rPr lang="en-US" dirty="0">
                          <a:solidFill>
                            <a:schemeClr val="tx1"/>
                          </a:solidFill>
                        </a:rPr>
                        <a:t>Example treatments</a:t>
                      </a:r>
                    </a:p>
                  </a:txBody>
                  <a:tcPr/>
                </a:tc>
                <a:extLst>
                  <a:ext uri="{0D108BD9-81ED-4DB2-BD59-A6C34878D82A}">
                    <a16:rowId xmlns:a16="http://schemas.microsoft.com/office/drawing/2014/main" val="10000"/>
                  </a:ext>
                </a:extLst>
              </a:tr>
              <a:tr h="370840">
                <a:tc>
                  <a:txBody>
                    <a:bodyPr/>
                    <a:lstStyle/>
                    <a:p>
                      <a:r>
                        <a:rPr lang="en-US" dirty="0">
                          <a:solidFill>
                            <a:schemeClr val="tx1"/>
                          </a:solidFill>
                        </a:rPr>
                        <a:t>ICU</a:t>
                      </a:r>
                      <a:r>
                        <a:rPr lang="en-US" baseline="0" dirty="0">
                          <a:solidFill>
                            <a:schemeClr val="tx1"/>
                          </a:solidFill>
                        </a:rPr>
                        <a:t> Patient with suspected </a:t>
                      </a:r>
                      <a:r>
                        <a:rPr lang="en-US" i="1" baseline="0" dirty="0">
                          <a:solidFill>
                            <a:schemeClr val="tx1"/>
                          </a:solidFill>
                        </a:rPr>
                        <a:t>Pseudomonas</a:t>
                      </a:r>
                      <a:r>
                        <a:rPr lang="en-US" baseline="0" dirty="0">
                          <a:solidFill>
                            <a:schemeClr val="tx1"/>
                          </a:solidFill>
                        </a:rPr>
                        <a:t> or community-acquired MRSA </a:t>
                      </a:r>
                      <a:endParaRPr lang="en-US" dirty="0">
                        <a:solidFill>
                          <a:schemeClr val="tx1"/>
                        </a:solidFill>
                      </a:endParaRPr>
                    </a:p>
                  </a:txBody>
                  <a:tcPr/>
                </a:tc>
                <a:tc>
                  <a:txBody>
                    <a:bodyPr/>
                    <a:lstStyle/>
                    <a:p>
                      <a:r>
                        <a:rPr lang="en-US" dirty="0">
                          <a:solidFill>
                            <a:schemeClr val="tx1"/>
                          </a:solidFill>
                        </a:rPr>
                        <a:t>Empiric</a:t>
                      </a:r>
                      <a:r>
                        <a:rPr lang="en-US" baseline="0" dirty="0">
                          <a:solidFill>
                            <a:schemeClr val="tx1"/>
                          </a:solidFill>
                        </a:rPr>
                        <a:t> therapy should be modified to cover these pathogens</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a:solidFill>
                            <a:schemeClr val="tx1"/>
                          </a:solidFill>
                        </a:rPr>
                        <a:t>Most</a:t>
                      </a:r>
                      <a:r>
                        <a:rPr lang="en-US" baseline="0" dirty="0">
                          <a:solidFill>
                            <a:schemeClr val="tx1"/>
                          </a:solidFill>
                        </a:rPr>
                        <a:t> cases of pneumonia in y</a:t>
                      </a:r>
                      <a:r>
                        <a:rPr lang="en-US" dirty="0">
                          <a:solidFill>
                            <a:schemeClr val="tx1"/>
                          </a:solidFill>
                        </a:rPr>
                        <a:t>oung children </a:t>
                      </a:r>
                    </a:p>
                  </a:txBody>
                  <a:tcPr/>
                </a:tc>
                <a:tc>
                  <a:txBody>
                    <a:bodyPr/>
                    <a:lstStyle/>
                    <a:p>
                      <a:r>
                        <a:rPr lang="en-US" dirty="0">
                          <a:solidFill>
                            <a:schemeClr val="tx1"/>
                          </a:solidFill>
                        </a:rPr>
                        <a:t>Viral in nature and</a:t>
                      </a:r>
                      <a:r>
                        <a:rPr lang="en-US" baseline="0" dirty="0">
                          <a:solidFill>
                            <a:schemeClr val="tx1"/>
                          </a:solidFill>
                        </a:rPr>
                        <a:t> thus antimicrobial therapy is not recommended</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a:solidFill>
                            <a:schemeClr val="tx1"/>
                          </a:solidFill>
                        </a:rPr>
                        <a:t>Young</a:t>
                      </a:r>
                      <a:r>
                        <a:rPr lang="en-US" baseline="0" dirty="0">
                          <a:solidFill>
                            <a:schemeClr val="tx1"/>
                          </a:solidFill>
                        </a:rPr>
                        <a:t> children with pneumonia when antimicrobial therapy is warranted</a:t>
                      </a:r>
                      <a:endParaRPr lang="en-US" dirty="0">
                        <a:solidFill>
                          <a:schemeClr val="tx1"/>
                        </a:solidFill>
                      </a:endParaRPr>
                    </a:p>
                  </a:txBody>
                  <a:tcPr/>
                </a:tc>
                <a:tc>
                  <a:txBody>
                    <a:bodyPr/>
                    <a:lstStyle/>
                    <a:p>
                      <a:r>
                        <a:rPr lang="en-US" dirty="0">
                          <a:solidFill>
                            <a:schemeClr val="tx1"/>
                          </a:solidFill>
                        </a:rPr>
                        <a:t>Amoxicillin</a:t>
                      </a:r>
                      <a:r>
                        <a:rPr lang="en-US" baseline="0" dirty="0">
                          <a:solidFill>
                            <a:schemeClr val="tx1"/>
                          </a:solidFill>
                        </a:rPr>
                        <a:t> or</a:t>
                      </a:r>
                      <a:r>
                        <a:rPr lang="en-US" dirty="0">
                          <a:solidFill>
                            <a:schemeClr val="tx1"/>
                          </a:solidFill>
                        </a:rPr>
                        <a:t> ampicillin</a:t>
                      </a:r>
                    </a:p>
                    <a:p>
                      <a:r>
                        <a:rPr lang="en-US" dirty="0">
                          <a:solidFill>
                            <a:schemeClr val="tx1"/>
                          </a:solidFill>
                        </a:rPr>
                        <a:t>third-</a:t>
                      </a:r>
                      <a:r>
                        <a:rPr lang="en-US" baseline="0" dirty="0">
                          <a:solidFill>
                            <a:schemeClr val="tx1"/>
                          </a:solidFill>
                        </a:rPr>
                        <a:t>generation </a:t>
                      </a:r>
                      <a:r>
                        <a:rPr lang="en-US" baseline="0" dirty="0" err="1">
                          <a:solidFill>
                            <a:schemeClr val="tx1"/>
                          </a:solidFill>
                        </a:rPr>
                        <a:t>cephalosporins</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dirty="0">
                          <a:solidFill>
                            <a:schemeClr val="tx1"/>
                          </a:solidFill>
                        </a:rPr>
                        <a:t>Patients diagnosed</a:t>
                      </a:r>
                      <a:r>
                        <a:rPr lang="en-US" baseline="0" dirty="0">
                          <a:solidFill>
                            <a:schemeClr val="tx1"/>
                          </a:solidFill>
                        </a:rPr>
                        <a:t> with influenza A and B</a:t>
                      </a:r>
                      <a:endParaRPr lang="en-US" dirty="0">
                        <a:solidFill>
                          <a:schemeClr val="tx1"/>
                        </a:solidFill>
                      </a:endParaRPr>
                    </a:p>
                  </a:txBody>
                  <a:tcPr/>
                </a:tc>
                <a:tc>
                  <a:txBody>
                    <a:bodyPr/>
                    <a:lstStyle/>
                    <a:p>
                      <a:r>
                        <a:rPr lang="en-US" dirty="0">
                          <a:solidFill>
                            <a:schemeClr val="tx1"/>
                          </a:solidFill>
                        </a:rPr>
                        <a:t>Antiviral therapy</a:t>
                      </a:r>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1EDCACE9-7AE7-87F8-BA3D-57EFFF865BAD}"/>
              </a:ext>
            </a:extLst>
          </p:cNvPr>
          <p:cNvSpPr>
            <a:spLocks noGrp="1"/>
          </p:cNvSpPr>
          <p:nvPr>
            <p:ph type="title"/>
          </p:nvPr>
        </p:nvSpPr>
        <p:spPr>
          <a:xfrm>
            <a:off x="1828800" y="279400"/>
            <a:ext cx="8686800" cy="1219200"/>
          </a:xfrm>
        </p:spPr>
        <p:txBody>
          <a:bodyPr/>
          <a:lstStyle/>
          <a:p>
            <a:pPr eaLnBrk="1" hangingPunct="1"/>
            <a:r>
              <a:rPr lang="en-US" altLang="en-US" sz="3600"/>
              <a:t>Hospital-Acquired (HAPs) and Ventilator-Associated Pneumonias (VAPs)</a:t>
            </a:r>
          </a:p>
        </p:txBody>
      </p:sp>
      <p:sp>
        <p:nvSpPr>
          <p:cNvPr id="157699" name="Content Placeholder 2">
            <a:extLst>
              <a:ext uri="{FF2B5EF4-FFF2-40B4-BE49-F238E27FC236}">
                <a16:creationId xmlns:a16="http://schemas.microsoft.com/office/drawing/2014/main" id="{72E313B5-3A9E-A36D-4677-849D3887F7F5}"/>
              </a:ext>
            </a:extLst>
          </p:cNvPr>
          <p:cNvSpPr>
            <a:spLocks noGrp="1"/>
          </p:cNvSpPr>
          <p:nvPr>
            <p:ph idx="1"/>
          </p:nvPr>
        </p:nvSpPr>
        <p:spPr/>
        <p:txBody>
          <a:bodyPr/>
          <a:lstStyle/>
          <a:p>
            <a:pPr eaLnBrk="1" hangingPunct="1"/>
            <a:r>
              <a:rPr lang="en-US" altLang="en-US" dirty="0"/>
              <a:t>Definitions</a:t>
            </a:r>
          </a:p>
          <a:p>
            <a:pPr lvl="1" eaLnBrk="1" hangingPunct="1"/>
            <a:r>
              <a:rPr lang="en-US" altLang="en-US" dirty="0"/>
              <a:t>HAP</a:t>
            </a:r>
          </a:p>
          <a:p>
            <a:pPr lvl="2" eaLnBrk="1" hangingPunct="1"/>
            <a:r>
              <a:rPr lang="en-US" altLang="en-US" dirty="0"/>
              <a:t>Pneumonia acquired 48 hours or more after hospital admission and not associated with mechanical ventilation</a:t>
            </a:r>
          </a:p>
          <a:p>
            <a:pPr lvl="1" eaLnBrk="1" hangingPunct="1"/>
            <a:r>
              <a:rPr lang="en-US" altLang="en-US" dirty="0"/>
              <a:t>VAP</a:t>
            </a:r>
          </a:p>
          <a:p>
            <a:pPr lvl="2" eaLnBrk="1" hangingPunct="1"/>
            <a:r>
              <a:rPr lang="en-US" altLang="en-US" dirty="0"/>
              <a:t>A pneumonia episode diagnosed at least 48 hours after airway intubation and initiation of mechanical ventilation</a:t>
            </a:r>
          </a:p>
          <a:p>
            <a:pPr lvl="1" eaLnBrk="1" hangingPunct="1"/>
            <a:r>
              <a:rPr lang="en-US" altLang="en-US" dirty="0"/>
              <a:t>Nosocomial </a:t>
            </a:r>
          </a:p>
          <a:p>
            <a:pPr lvl="2" eaLnBrk="1" hangingPunct="1"/>
            <a:r>
              <a:rPr lang="en-US" altLang="en-US" dirty="0"/>
              <a:t>Originating in a hospital</a:t>
            </a:r>
          </a:p>
          <a:p>
            <a:pPr lvl="2" eaLnBrk="1" hangingPunct="1"/>
            <a:r>
              <a:rPr lang="en-US" altLang="en-US" dirty="0"/>
              <a:t>Aka healthcare-associated infection</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1F4C-E69C-DD0C-F2B9-C34A5E0179D4}"/>
              </a:ext>
            </a:extLst>
          </p:cNvPr>
          <p:cNvSpPr>
            <a:spLocks noGrp="1"/>
          </p:cNvSpPr>
          <p:nvPr>
            <p:ph type="title"/>
          </p:nvPr>
        </p:nvSpPr>
        <p:spPr/>
        <p:txBody>
          <a:bodyPr rtlCol="0">
            <a:normAutofit/>
          </a:bodyPr>
          <a:lstStyle/>
          <a:p>
            <a:pPr fontAlgn="auto">
              <a:spcAft>
                <a:spcPts val="0"/>
              </a:spcAft>
              <a:defRPr/>
            </a:pPr>
            <a:r>
              <a:rPr lang="en-US" dirty="0"/>
              <a:t>HAPs and VAPs</a:t>
            </a:r>
            <a:br>
              <a:rPr lang="en-US" dirty="0"/>
            </a:br>
            <a:r>
              <a:rPr lang="en-US" dirty="0"/>
              <a:t>Epidemiology and Causes</a:t>
            </a:r>
          </a:p>
        </p:txBody>
      </p:sp>
      <p:sp>
        <p:nvSpPr>
          <p:cNvPr id="158723" name="Content Placeholder 2">
            <a:extLst>
              <a:ext uri="{FF2B5EF4-FFF2-40B4-BE49-F238E27FC236}">
                <a16:creationId xmlns:a16="http://schemas.microsoft.com/office/drawing/2014/main" id="{759F401D-ECA7-5E4D-EF5C-A823CBE7DE38}"/>
              </a:ext>
            </a:extLst>
          </p:cNvPr>
          <p:cNvSpPr>
            <a:spLocks noGrp="1"/>
          </p:cNvSpPr>
          <p:nvPr>
            <p:ph idx="1"/>
          </p:nvPr>
        </p:nvSpPr>
        <p:spPr/>
        <p:txBody>
          <a:bodyPr/>
          <a:lstStyle/>
          <a:p>
            <a:pPr eaLnBrk="1" hangingPunct="1"/>
            <a:r>
              <a:rPr lang="en-US" altLang="en-US"/>
              <a:t>Epidemiology</a:t>
            </a:r>
          </a:p>
          <a:p>
            <a:pPr lvl="1" eaLnBrk="1" hangingPunct="1"/>
            <a:r>
              <a:rPr lang="en-US" altLang="en-US"/>
              <a:t>VAP occurs in 10% of patients requiring mechanical ventilation more than 48 hours. Carries substantial morbidity and mortality risk.</a:t>
            </a:r>
          </a:p>
          <a:p>
            <a:pPr eaLnBrk="1" hangingPunct="1"/>
            <a:r>
              <a:rPr lang="en-US" altLang="en-US"/>
              <a:t>Causes</a:t>
            </a:r>
          </a:p>
          <a:p>
            <a:pPr lvl="1" eaLnBrk="1" hangingPunct="1"/>
            <a:r>
              <a:rPr lang="en-US" altLang="en-US"/>
              <a:t>Great risk of multidrug-resistant pathogens (MDRPs)—examples include</a:t>
            </a:r>
          </a:p>
          <a:p>
            <a:pPr lvl="2" eaLnBrk="1" hangingPunct="1"/>
            <a:r>
              <a:rPr lang="en-US" altLang="en-US" i="1"/>
              <a:t>Pseudomonas aeruginosa, Klebsiella pneumoniae, Acinetobacter baumannii</a:t>
            </a:r>
            <a:r>
              <a:rPr lang="en-US" altLang="en-US"/>
              <a:t>, MRSA, </a:t>
            </a:r>
            <a:r>
              <a:rPr lang="en-US" altLang="en-US" i="1"/>
              <a:t>Klebsiella</a:t>
            </a:r>
            <a:r>
              <a:rPr lang="en-US" altLang="en-US"/>
              <a:t> spp., </a:t>
            </a:r>
            <a:r>
              <a:rPr lang="en-US" altLang="en-US" i="1"/>
              <a:t>Enterobacter</a:t>
            </a:r>
            <a:r>
              <a:rPr lang="en-US" altLang="en-US"/>
              <a:t> spp., </a:t>
            </a:r>
            <a:r>
              <a:rPr lang="en-US" altLang="en-US" i="1"/>
              <a:t>E. coli</a:t>
            </a:r>
          </a:p>
          <a:p>
            <a:pPr eaLnBrk="1" hangingPunct="1"/>
            <a:endParaRPr lang="en-US" altLang="en-US"/>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5E6C060-DC62-0000-B7CF-08C706B1A0B4}"/>
              </a:ext>
            </a:extLst>
          </p:cNvPr>
          <p:cNvSpPr>
            <a:spLocks noGrp="1" noChangeArrowheads="1"/>
          </p:cNvSpPr>
          <p:nvPr>
            <p:ph type="title"/>
          </p:nvPr>
        </p:nvSpPr>
        <p:spPr/>
        <p:txBody>
          <a:bodyPr rtlCol="0">
            <a:normAutofit/>
          </a:bodyPr>
          <a:lstStyle/>
          <a:p>
            <a:pPr fontAlgn="auto">
              <a:spcAft>
                <a:spcPts val="0"/>
              </a:spcAft>
              <a:defRPr/>
            </a:pPr>
            <a:r>
              <a:rPr lang="en-US" altLang="en-US" dirty="0"/>
              <a:t>HAPs and VAPs</a:t>
            </a:r>
            <a:br>
              <a:rPr lang="en-US" altLang="en-US" dirty="0"/>
            </a:br>
            <a:r>
              <a:rPr lang="en-US" altLang="en-US" dirty="0"/>
              <a:t>Pathogenesis</a:t>
            </a:r>
          </a:p>
        </p:txBody>
      </p:sp>
      <p:sp>
        <p:nvSpPr>
          <p:cNvPr id="159747" name="Rectangle 3">
            <a:extLst>
              <a:ext uri="{FF2B5EF4-FFF2-40B4-BE49-F238E27FC236}">
                <a16:creationId xmlns:a16="http://schemas.microsoft.com/office/drawing/2014/main" id="{DE8A3974-D8BD-CF4B-B84A-E2FAF7D524E1}"/>
              </a:ext>
            </a:extLst>
          </p:cNvPr>
          <p:cNvSpPr>
            <a:spLocks noGrp="1"/>
          </p:cNvSpPr>
          <p:nvPr>
            <p:ph idx="1"/>
          </p:nvPr>
        </p:nvSpPr>
        <p:spPr/>
        <p:txBody>
          <a:bodyPr/>
          <a:lstStyle/>
          <a:p>
            <a:pPr eaLnBrk="1" hangingPunct="1"/>
            <a:r>
              <a:rPr lang="en-US" altLang="en-US" dirty="0"/>
              <a:t>Acquired from patient’s own respiratory biota, </a:t>
            </a:r>
            <a:br>
              <a:rPr lang="en-US" altLang="en-US" dirty="0"/>
            </a:br>
            <a:r>
              <a:rPr lang="en-US" altLang="en-US" dirty="0"/>
              <a:t>GI tract, or hospital microbiota</a:t>
            </a:r>
          </a:p>
          <a:p>
            <a:pPr lvl="1" eaLnBrk="1" hangingPunct="1"/>
            <a:r>
              <a:rPr lang="en-US" altLang="en-US" dirty="0"/>
              <a:t>Aspiration of bacteria</a:t>
            </a:r>
          </a:p>
          <a:p>
            <a:pPr eaLnBrk="1" hangingPunct="1"/>
            <a:r>
              <a:rPr lang="en-US" altLang="en-US" dirty="0"/>
              <a:t>Intubation of the lower airway </a:t>
            </a:r>
          </a:p>
          <a:p>
            <a:pPr lvl="1" eaLnBrk="1" hangingPunct="1"/>
            <a:r>
              <a:rPr lang="en-US" altLang="en-US" dirty="0"/>
              <a:t>Bypasses the normal mechanical defenses provided by the glottis and cough reflex</a:t>
            </a:r>
          </a:p>
          <a:p>
            <a:pPr eaLnBrk="1" hangingPunct="1"/>
            <a:r>
              <a:rPr lang="en-US" altLang="en-US" dirty="0"/>
              <a:t>Nasogastric intubation </a:t>
            </a:r>
          </a:p>
          <a:p>
            <a:pPr lvl="1" eaLnBrk="1" hangingPunct="1"/>
            <a:r>
              <a:rPr lang="en-US" altLang="en-US" dirty="0"/>
              <a:t>Interferes with glottic function</a:t>
            </a:r>
          </a:p>
          <a:p>
            <a:pPr lvl="1" eaLnBrk="1" hangingPunct="1"/>
            <a:r>
              <a:rPr lang="en-US" altLang="en-US" dirty="0"/>
              <a:t>Increased reflux of gastric secretions into the oropharynx</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5BAE2F2-1BF7-0CD8-284E-620DDFDC19C5}"/>
              </a:ext>
            </a:extLst>
          </p:cNvPr>
          <p:cNvSpPr>
            <a:spLocks noGrp="1" noChangeArrowheads="1"/>
          </p:cNvSpPr>
          <p:nvPr>
            <p:ph type="title"/>
          </p:nvPr>
        </p:nvSpPr>
        <p:spPr/>
        <p:txBody>
          <a:bodyPr rtlCol="0">
            <a:normAutofit/>
          </a:bodyPr>
          <a:lstStyle/>
          <a:p>
            <a:pPr fontAlgn="auto">
              <a:spcAft>
                <a:spcPts val="0"/>
              </a:spcAft>
              <a:defRPr/>
            </a:pPr>
            <a:r>
              <a:rPr lang="en-US" altLang="en-US" dirty="0"/>
              <a:t>Gram Stain of Gram-Negative Bacilli in a Tracheal Aspirate</a:t>
            </a:r>
          </a:p>
        </p:txBody>
      </p:sp>
      <p:pic>
        <p:nvPicPr>
          <p:cNvPr id="160773" name="Picture 6" descr="Y:\ELS00000-IW26_[Mahon 6e]\ELS00000-IW26-SRC\Course-N\Construction\IC\jpg\Chapter032\032010.jpg">
            <a:extLst>
              <a:ext uri="{FF2B5EF4-FFF2-40B4-BE49-F238E27FC236}">
                <a16:creationId xmlns:a16="http://schemas.microsoft.com/office/drawing/2014/main" id="{1F9249F8-F1A4-0C21-3BB9-B755E9041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581" y="1981200"/>
            <a:ext cx="46688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ED348DB-EDAD-88E9-66FF-37A63B64B5C1}"/>
              </a:ext>
            </a:extLst>
          </p:cNvPr>
          <p:cNvSpPr>
            <a:spLocks noGrp="1" noChangeArrowheads="1"/>
          </p:cNvSpPr>
          <p:nvPr>
            <p:ph type="title"/>
          </p:nvPr>
        </p:nvSpPr>
        <p:spPr>
          <a:xfrm>
            <a:off x="1447800" y="381000"/>
            <a:ext cx="9144000" cy="1143000"/>
          </a:xfrm>
        </p:spPr>
        <p:txBody>
          <a:bodyPr rtlCol="0">
            <a:normAutofit fontScale="90000"/>
          </a:bodyPr>
          <a:lstStyle/>
          <a:p>
            <a:pPr fontAlgn="auto">
              <a:spcAft>
                <a:spcPts val="0"/>
              </a:spcAft>
              <a:defRPr/>
            </a:pPr>
            <a:r>
              <a:rPr lang="en-US" altLang="en-US" dirty="0"/>
              <a:t>HAPs and VAPs</a:t>
            </a:r>
            <a:br>
              <a:rPr lang="en-US" altLang="en-US" dirty="0"/>
            </a:br>
            <a:r>
              <a:rPr lang="en-US" altLang="en-US" dirty="0"/>
              <a:t>Clinical Manifestations and Complications</a:t>
            </a:r>
            <a:endParaRPr lang="en-US" altLang="en-US" sz="3600" dirty="0"/>
          </a:p>
        </p:txBody>
      </p:sp>
      <p:sp>
        <p:nvSpPr>
          <p:cNvPr id="123907" name="Rectangle 3">
            <a:extLst>
              <a:ext uri="{FF2B5EF4-FFF2-40B4-BE49-F238E27FC236}">
                <a16:creationId xmlns:a16="http://schemas.microsoft.com/office/drawing/2014/main" id="{4274D207-D858-80AA-9BE9-D9AD28A64CF9}"/>
              </a:ext>
            </a:extLst>
          </p:cNvPr>
          <p:cNvSpPr>
            <a:spLocks noGrp="1" noChangeArrowheads="1"/>
          </p:cNvSpPr>
          <p:nvPr>
            <p:ph idx="1"/>
          </p:nvPr>
        </p:nvSpPr>
        <p:spPr>
          <a:xfrm>
            <a:off x="838200" y="1962150"/>
            <a:ext cx="10363200" cy="4876800"/>
          </a:xfrm>
        </p:spPr>
        <p:txBody>
          <a:bodyPr rtlCol="0">
            <a:normAutofit/>
          </a:bodyPr>
          <a:lstStyle/>
          <a:p>
            <a:pPr fontAlgn="auto">
              <a:spcAft>
                <a:spcPts val="0"/>
              </a:spcAft>
              <a:defRPr/>
            </a:pPr>
            <a:r>
              <a:rPr lang="en-US" altLang="en-US" dirty="0">
                <a:latin typeface="Arial" charset="0"/>
                <a:cs typeface="Arial" charset="0"/>
              </a:rPr>
              <a:t>Clinical manifestations</a:t>
            </a:r>
            <a:endParaRPr lang="en-US" altLang="en-US" sz="2400" dirty="0">
              <a:latin typeface="Arial" charset="0"/>
              <a:cs typeface="Arial" charset="0"/>
            </a:endParaRPr>
          </a:p>
          <a:p>
            <a:pPr lvl="1" fontAlgn="auto">
              <a:spcAft>
                <a:spcPts val="0"/>
              </a:spcAft>
              <a:defRPr/>
            </a:pPr>
            <a:r>
              <a:rPr lang="en-US" altLang="en-US" dirty="0">
                <a:latin typeface="Arial" charset="0"/>
                <a:cs typeface="Arial" charset="0"/>
              </a:rPr>
              <a:t>A new or persistent infiltrate on chest imaging that is accompanied by any of the following</a:t>
            </a:r>
            <a:endParaRPr lang="en-US" altLang="en-US" sz="2200" dirty="0">
              <a:latin typeface="Arial" charset="0"/>
              <a:cs typeface="Arial" charset="0"/>
            </a:endParaRPr>
          </a:p>
          <a:p>
            <a:pPr lvl="2" fontAlgn="auto">
              <a:spcAft>
                <a:spcPts val="0"/>
              </a:spcAft>
              <a:defRPr/>
            </a:pPr>
            <a:r>
              <a:rPr lang="en-US" altLang="en-US" sz="1800" dirty="0">
                <a:latin typeface="Arial" charset="0"/>
                <a:cs typeface="Arial" charset="0"/>
              </a:rPr>
              <a:t>Fever</a:t>
            </a:r>
          </a:p>
          <a:p>
            <a:pPr lvl="2" fontAlgn="auto">
              <a:spcAft>
                <a:spcPts val="0"/>
              </a:spcAft>
              <a:defRPr/>
            </a:pPr>
            <a:r>
              <a:rPr lang="en-US" altLang="en-US" sz="1800" dirty="0">
                <a:latin typeface="Arial" charset="0"/>
                <a:cs typeface="Arial" charset="0"/>
              </a:rPr>
              <a:t>Elevated or depressed WBC count</a:t>
            </a:r>
          </a:p>
          <a:p>
            <a:pPr lvl="2" fontAlgn="auto">
              <a:spcAft>
                <a:spcPts val="0"/>
              </a:spcAft>
              <a:defRPr/>
            </a:pPr>
            <a:r>
              <a:rPr lang="en-US" altLang="en-US" sz="1800" dirty="0">
                <a:latin typeface="Arial" charset="0"/>
                <a:cs typeface="Arial" charset="0"/>
              </a:rPr>
              <a:t>Increased oxygen requirements</a:t>
            </a:r>
          </a:p>
          <a:p>
            <a:pPr lvl="2" fontAlgn="auto">
              <a:spcAft>
                <a:spcPts val="0"/>
              </a:spcAft>
              <a:defRPr/>
            </a:pPr>
            <a:r>
              <a:rPr lang="en-US" altLang="en-US" sz="1800" dirty="0">
                <a:latin typeface="Arial" charset="0"/>
                <a:cs typeface="Arial" charset="0"/>
              </a:rPr>
              <a:t>Production of purulent sputum</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ED348DB-EDAD-88E9-66FF-37A63B64B5C1}"/>
              </a:ext>
            </a:extLst>
          </p:cNvPr>
          <p:cNvSpPr>
            <a:spLocks noGrp="1" noChangeArrowheads="1"/>
          </p:cNvSpPr>
          <p:nvPr>
            <p:ph type="title"/>
          </p:nvPr>
        </p:nvSpPr>
        <p:spPr>
          <a:xfrm>
            <a:off x="1524000" y="609600"/>
            <a:ext cx="9144000" cy="1143000"/>
          </a:xfrm>
        </p:spPr>
        <p:txBody>
          <a:bodyPr rtlCol="0">
            <a:normAutofit fontScale="90000"/>
          </a:bodyPr>
          <a:lstStyle/>
          <a:p>
            <a:pPr fontAlgn="auto">
              <a:spcAft>
                <a:spcPts val="0"/>
              </a:spcAft>
              <a:defRPr/>
            </a:pPr>
            <a:r>
              <a:rPr lang="en-US" altLang="en-US" dirty="0"/>
              <a:t>HAPs and VAPs</a:t>
            </a:r>
            <a:br>
              <a:rPr lang="en-US" altLang="en-US" dirty="0"/>
            </a:br>
            <a:r>
              <a:rPr lang="en-US" altLang="en-US" dirty="0"/>
              <a:t>Clinical Manifestations and Complications</a:t>
            </a:r>
            <a:endParaRPr lang="en-US" altLang="en-US" sz="3600" dirty="0"/>
          </a:p>
        </p:txBody>
      </p:sp>
      <p:sp>
        <p:nvSpPr>
          <p:cNvPr id="123907" name="Rectangle 3">
            <a:extLst>
              <a:ext uri="{FF2B5EF4-FFF2-40B4-BE49-F238E27FC236}">
                <a16:creationId xmlns:a16="http://schemas.microsoft.com/office/drawing/2014/main" id="{4274D207-D858-80AA-9BE9-D9AD28A64CF9}"/>
              </a:ext>
            </a:extLst>
          </p:cNvPr>
          <p:cNvSpPr>
            <a:spLocks noGrp="1" noChangeArrowheads="1"/>
          </p:cNvSpPr>
          <p:nvPr>
            <p:ph idx="1"/>
          </p:nvPr>
        </p:nvSpPr>
        <p:spPr>
          <a:xfrm>
            <a:off x="914400" y="2286000"/>
            <a:ext cx="10363200" cy="4876800"/>
          </a:xfrm>
        </p:spPr>
        <p:txBody>
          <a:bodyPr rtlCol="0">
            <a:normAutofit/>
          </a:bodyPr>
          <a:lstStyle/>
          <a:p>
            <a:pPr fontAlgn="auto">
              <a:spcAft>
                <a:spcPts val="0"/>
              </a:spcAft>
              <a:defRPr/>
            </a:pPr>
            <a:r>
              <a:rPr lang="en-US" altLang="en-US" dirty="0">
                <a:latin typeface="Arial" charset="0"/>
                <a:cs typeface="Arial" charset="0"/>
              </a:rPr>
              <a:t>Complications</a:t>
            </a:r>
            <a:endParaRPr lang="en-US" altLang="en-US" sz="2400" dirty="0">
              <a:latin typeface="Arial" charset="0"/>
              <a:cs typeface="Arial" charset="0"/>
            </a:endParaRPr>
          </a:p>
          <a:p>
            <a:pPr lvl="1" fontAlgn="auto">
              <a:spcAft>
                <a:spcPts val="0"/>
              </a:spcAft>
              <a:defRPr/>
            </a:pPr>
            <a:r>
              <a:rPr lang="en-US" altLang="en-US" dirty="0">
                <a:latin typeface="Arial" charset="0"/>
                <a:cs typeface="Arial" charset="0"/>
              </a:rPr>
              <a:t>Rapidly progressing pneumonia requires ventilators</a:t>
            </a:r>
            <a:endParaRPr lang="en-US" altLang="en-US" sz="2200" dirty="0">
              <a:latin typeface="Arial" charset="0"/>
              <a:cs typeface="Arial" charset="0"/>
            </a:endParaRPr>
          </a:p>
          <a:p>
            <a:pPr lvl="2" fontAlgn="auto">
              <a:spcAft>
                <a:spcPts val="0"/>
              </a:spcAft>
              <a:defRPr/>
            </a:pPr>
            <a:r>
              <a:rPr lang="en-US" altLang="en-US" dirty="0">
                <a:latin typeface="Arial" charset="0"/>
                <a:cs typeface="Arial" charset="0"/>
              </a:rPr>
              <a:t>Due to overwhelming infection or lung injury-ARDS</a:t>
            </a:r>
          </a:p>
          <a:p>
            <a:pPr lvl="1" fontAlgn="auto">
              <a:spcAft>
                <a:spcPts val="0"/>
              </a:spcAft>
              <a:defRPr/>
            </a:pPr>
            <a:r>
              <a:rPr lang="en-US" altLang="en-US" dirty="0">
                <a:latin typeface="Arial" charset="0"/>
                <a:cs typeface="Arial" charset="0"/>
              </a:rPr>
              <a:t>Bacteremia</a:t>
            </a:r>
            <a:endParaRPr lang="en-US" altLang="en-US" sz="2200" dirty="0">
              <a:latin typeface="Arial" charset="0"/>
              <a:cs typeface="Arial" charset="0"/>
            </a:endParaRPr>
          </a:p>
          <a:p>
            <a:pPr lvl="2" fontAlgn="auto">
              <a:spcAft>
                <a:spcPts val="0"/>
              </a:spcAft>
              <a:defRPr/>
            </a:pPr>
            <a:r>
              <a:rPr lang="en-US" altLang="en-US" dirty="0">
                <a:latin typeface="Arial" charset="0"/>
                <a:cs typeface="Arial" charset="0"/>
              </a:rPr>
              <a:t>If gram-negative, then possible shock</a:t>
            </a:r>
            <a:endParaRPr lang="en-US" altLang="en-US" sz="1800" dirty="0">
              <a:latin typeface="Arial" charset="0"/>
              <a:cs typeface="Arial" charset="0"/>
            </a:endParaRPr>
          </a:p>
        </p:txBody>
      </p:sp>
    </p:spTree>
    <p:extLst>
      <p:ext uri="{BB962C8B-B14F-4D97-AF65-F5344CB8AC3E}">
        <p14:creationId xmlns:p14="http://schemas.microsoft.com/office/powerpoint/2010/main" val="2058176277"/>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86B6C21-4E49-F6D9-4D14-330109A34075}"/>
              </a:ext>
            </a:extLst>
          </p:cNvPr>
          <p:cNvSpPr>
            <a:spLocks noGrp="1" noChangeArrowheads="1"/>
          </p:cNvSpPr>
          <p:nvPr>
            <p:ph type="title"/>
          </p:nvPr>
        </p:nvSpPr>
        <p:spPr/>
        <p:txBody>
          <a:bodyPr rtlCol="0">
            <a:normAutofit/>
          </a:bodyPr>
          <a:lstStyle/>
          <a:p>
            <a:pPr fontAlgn="auto">
              <a:spcAft>
                <a:spcPts val="0"/>
              </a:spcAft>
              <a:defRPr/>
            </a:pPr>
            <a:r>
              <a:rPr lang="en-US" altLang="en-US" dirty="0"/>
              <a:t>HAPs and VAPs</a:t>
            </a:r>
            <a:br>
              <a:rPr lang="en-US" altLang="en-US" dirty="0"/>
            </a:br>
            <a:r>
              <a:rPr lang="en-US" altLang="en-US" dirty="0"/>
              <a:t>Laboratory Diagnosis</a:t>
            </a:r>
          </a:p>
        </p:txBody>
      </p:sp>
      <p:sp>
        <p:nvSpPr>
          <p:cNvPr id="162819" name="Rectangle 3">
            <a:extLst>
              <a:ext uri="{FF2B5EF4-FFF2-40B4-BE49-F238E27FC236}">
                <a16:creationId xmlns:a16="http://schemas.microsoft.com/office/drawing/2014/main" id="{62D9E8AC-63A5-6BD8-BE90-077BE8EC3EF1}"/>
              </a:ext>
            </a:extLst>
          </p:cNvPr>
          <p:cNvSpPr>
            <a:spLocks noGrp="1"/>
          </p:cNvSpPr>
          <p:nvPr>
            <p:ph idx="1"/>
          </p:nvPr>
        </p:nvSpPr>
        <p:spPr>
          <a:xfrm>
            <a:off x="1981200" y="1818959"/>
            <a:ext cx="8229600" cy="4525962"/>
          </a:xfrm>
        </p:spPr>
        <p:txBody>
          <a:bodyPr/>
          <a:lstStyle/>
          <a:p>
            <a:pPr eaLnBrk="1" hangingPunct="1"/>
            <a:r>
              <a:rPr lang="en-US" altLang="en-US" sz="2400" dirty="0"/>
              <a:t>Same principles for microbiologic</a:t>
            </a:r>
            <a:r>
              <a:rPr lang="en-US" altLang="en-US" sz="2400" strike="sngStrike" dirty="0"/>
              <a:t>al</a:t>
            </a:r>
            <a:r>
              <a:rPr lang="en-US" altLang="en-US" sz="2400" dirty="0"/>
              <a:t> diagnosis apply as discussed for CAP.</a:t>
            </a:r>
          </a:p>
          <a:p>
            <a:pPr eaLnBrk="1" hangingPunct="1"/>
            <a:r>
              <a:rPr lang="en-US" altLang="en-US" sz="2400" dirty="0"/>
              <a:t>Expectorated sputum, endotracheal aspiration, bronchoscopy, blood</a:t>
            </a:r>
          </a:p>
          <a:p>
            <a:pPr lvl="1" eaLnBrk="1" hangingPunct="1"/>
            <a:r>
              <a:rPr lang="en-US" altLang="en-US" sz="2000" dirty="0"/>
              <a:t>Except for blood, must be a quality specimen that is not contaminated from the oropharynx</a:t>
            </a:r>
          </a:p>
          <a:p>
            <a:pPr eaLnBrk="1" hangingPunct="1"/>
            <a:r>
              <a:rPr lang="en-US" altLang="en-US" sz="2400" dirty="0"/>
              <a:t>Culture</a:t>
            </a:r>
          </a:p>
          <a:p>
            <a:pPr lvl="1" eaLnBrk="1" hangingPunct="1"/>
            <a:r>
              <a:rPr lang="en-US" altLang="en-US" sz="2000" dirty="0"/>
              <a:t>SBA, MAC, and CHOC agar</a:t>
            </a:r>
          </a:p>
          <a:p>
            <a:pPr lvl="1" eaLnBrk="1" hangingPunct="1"/>
            <a:r>
              <a:rPr lang="en-US" altLang="en-US" sz="2000" dirty="0"/>
              <a:t>If no contamination, can perform anaerobic cultures</a:t>
            </a:r>
          </a:p>
          <a:p>
            <a:pPr eaLnBrk="1" hangingPunct="1"/>
            <a:r>
              <a:rPr lang="en-US" altLang="en-US" sz="2400" dirty="0"/>
              <a:t>Nasal PCR screening for MRSA</a:t>
            </a:r>
          </a:p>
          <a:p>
            <a:pPr eaLnBrk="1" hangingPunct="1"/>
            <a:r>
              <a:rPr lang="en-US" altLang="en-US" sz="2400" dirty="0"/>
              <a:t>SARS-CoV-2 testing when warranted</a:t>
            </a: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8C7F00D-305C-890D-1330-D2C18123EF40}"/>
              </a:ext>
            </a:extLst>
          </p:cNvPr>
          <p:cNvSpPr>
            <a:spLocks noGrp="1" noChangeArrowheads="1"/>
          </p:cNvSpPr>
          <p:nvPr>
            <p:ph type="title"/>
          </p:nvPr>
        </p:nvSpPr>
        <p:spPr/>
        <p:txBody>
          <a:bodyPr rtlCol="0">
            <a:normAutofit/>
          </a:bodyPr>
          <a:lstStyle/>
          <a:p>
            <a:pPr fontAlgn="auto">
              <a:spcAft>
                <a:spcPts val="0"/>
              </a:spcAft>
              <a:defRPr/>
            </a:pPr>
            <a:r>
              <a:rPr lang="en-US" altLang="en-US" dirty="0"/>
              <a:t>HAPs and VAPs</a:t>
            </a:r>
            <a:br>
              <a:rPr lang="en-US" altLang="en-US" dirty="0"/>
            </a:br>
            <a:r>
              <a:rPr lang="en-US" altLang="en-US" dirty="0"/>
              <a:t>Treatment</a:t>
            </a:r>
          </a:p>
        </p:txBody>
      </p:sp>
      <p:sp>
        <p:nvSpPr>
          <p:cNvPr id="163843" name="Rectangle 3">
            <a:extLst>
              <a:ext uri="{FF2B5EF4-FFF2-40B4-BE49-F238E27FC236}">
                <a16:creationId xmlns:a16="http://schemas.microsoft.com/office/drawing/2014/main" id="{1E60093A-EF0B-77D2-E07C-F5BF36746073}"/>
              </a:ext>
            </a:extLst>
          </p:cNvPr>
          <p:cNvSpPr>
            <a:spLocks noGrp="1"/>
          </p:cNvSpPr>
          <p:nvPr>
            <p:ph idx="1"/>
          </p:nvPr>
        </p:nvSpPr>
        <p:spPr/>
        <p:txBody>
          <a:bodyPr/>
          <a:lstStyle/>
          <a:p>
            <a:pPr eaLnBrk="1" hangingPunct="1"/>
            <a:r>
              <a:rPr lang="en-US" altLang="en-US" dirty="0"/>
              <a:t>HAP</a:t>
            </a:r>
          </a:p>
          <a:p>
            <a:pPr lvl="1" eaLnBrk="1" hangingPunct="1"/>
            <a:r>
              <a:rPr lang="en-US" altLang="en-US" dirty="0"/>
              <a:t>Antimicrobial treatment empirically with modification based on culture data and clinical response</a:t>
            </a:r>
          </a:p>
          <a:p>
            <a:pPr lvl="1" eaLnBrk="1" hangingPunct="1"/>
            <a:r>
              <a:rPr lang="en-US" altLang="en-US" dirty="0"/>
              <a:t>Treatment regimens vary based on causative agent(s)</a:t>
            </a:r>
          </a:p>
          <a:p>
            <a:pPr lvl="1" eaLnBrk="1" hangingPunct="1"/>
            <a:r>
              <a:rPr lang="en-US" altLang="en-US" dirty="0"/>
              <a:t>VAP bundles</a:t>
            </a:r>
          </a:p>
          <a:p>
            <a:pPr lvl="2" eaLnBrk="1" hangingPunct="1"/>
            <a:r>
              <a:rPr lang="en-US" altLang="en-US" dirty="0"/>
              <a:t>Elevating the head of the bed to prevent aspiration</a:t>
            </a:r>
          </a:p>
          <a:p>
            <a:pPr lvl="2" eaLnBrk="1" hangingPunct="1"/>
            <a:r>
              <a:rPr lang="en-US" altLang="en-US" dirty="0"/>
              <a:t>Weaning sedation daily to decrease time on the ventilator and prevent complete suppression of the protective cough reflex</a:t>
            </a:r>
          </a:p>
          <a:p>
            <a:pPr lvl="2" eaLnBrk="1" hangingPunct="1"/>
            <a:r>
              <a:rPr lang="en-US" altLang="en-US" dirty="0"/>
              <a:t>Oral care with chlorhexidine to decrease oral colonization</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3188858-52EB-BDAE-7395-57ED46F75D3D}"/>
              </a:ext>
            </a:extLst>
          </p:cNvPr>
          <p:cNvSpPr>
            <a:spLocks noGrp="1" noChangeArrowheads="1"/>
          </p:cNvSpPr>
          <p:nvPr>
            <p:ph type="title"/>
          </p:nvPr>
        </p:nvSpPr>
        <p:spPr>
          <a:xfrm>
            <a:off x="914400" y="-15240"/>
            <a:ext cx="10363200" cy="1905000"/>
          </a:xfrm>
        </p:spPr>
        <p:txBody>
          <a:bodyPr rtlCol="0">
            <a:normAutofit/>
          </a:bodyPr>
          <a:lstStyle/>
          <a:p>
            <a:pPr fontAlgn="auto">
              <a:spcAft>
                <a:spcPts val="0"/>
              </a:spcAft>
              <a:defRPr/>
            </a:pPr>
            <a:r>
              <a:rPr lang="en-US" altLang="en-US" dirty="0"/>
              <a:t>Empyema</a:t>
            </a:r>
            <a:br>
              <a:rPr lang="en-US" altLang="en-US" dirty="0"/>
            </a:br>
            <a:r>
              <a:rPr lang="en-US" altLang="en-US" dirty="0"/>
              <a:t>Epidemiology</a:t>
            </a:r>
          </a:p>
        </p:txBody>
      </p:sp>
      <p:sp>
        <p:nvSpPr>
          <p:cNvPr id="164867" name="Rectangle 3">
            <a:extLst>
              <a:ext uri="{FF2B5EF4-FFF2-40B4-BE49-F238E27FC236}">
                <a16:creationId xmlns:a16="http://schemas.microsoft.com/office/drawing/2014/main" id="{1B08828E-5777-F797-99DD-67B24917E255}"/>
              </a:ext>
            </a:extLst>
          </p:cNvPr>
          <p:cNvSpPr>
            <a:spLocks noGrp="1"/>
          </p:cNvSpPr>
          <p:nvPr>
            <p:ph idx="1"/>
          </p:nvPr>
        </p:nvSpPr>
        <p:spPr/>
        <p:txBody>
          <a:bodyPr/>
          <a:lstStyle/>
          <a:p>
            <a:pPr eaLnBrk="1" hangingPunct="1"/>
            <a:r>
              <a:rPr lang="en-US" altLang="en-US" dirty="0"/>
              <a:t>Collection of purulent fluid in the pleural cavity</a:t>
            </a:r>
          </a:p>
          <a:p>
            <a:pPr lvl="1" eaLnBrk="1" hangingPunct="1"/>
            <a:r>
              <a:rPr lang="en-US" altLang="en-US" dirty="0"/>
              <a:t>Between the lung and the pleura</a:t>
            </a:r>
          </a:p>
          <a:p>
            <a:pPr eaLnBrk="1" hangingPunct="1"/>
            <a:r>
              <a:rPr lang="en-US" altLang="en-US" dirty="0"/>
              <a:t>Epidemiology</a:t>
            </a:r>
          </a:p>
          <a:p>
            <a:pPr lvl="1" eaLnBrk="1" hangingPunct="1"/>
            <a:r>
              <a:rPr lang="en-US" altLang="en-US" dirty="0"/>
              <a:t>Most </a:t>
            </a:r>
            <a:r>
              <a:rPr lang="en-US" altLang="en-US" dirty="0" err="1"/>
              <a:t>empyemas</a:t>
            </a:r>
            <a:r>
              <a:rPr lang="en-US" altLang="en-US" dirty="0"/>
              <a:t> occur in association with concurrent acute (CAP).</a:t>
            </a:r>
          </a:p>
          <a:p>
            <a:pPr lvl="1" eaLnBrk="1" hangingPunct="1"/>
            <a:r>
              <a:rPr lang="en-US" altLang="en-US" dirty="0"/>
              <a:t>Risk factors</a:t>
            </a:r>
          </a:p>
          <a:p>
            <a:pPr lvl="2" eaLnBrk="1" hangingPunct="1"/>
            <a:r>
              <a:rPr lang="en-US" altLang="en-US" dirty="0"/>
              <a:t>Advanced or very young age, male gender, debilitation, comorbid disease(s), and longer duration of symptoms prior to receiving appropriate therapy</a:t>
            </a:r>
          </a:p>
          <a:p>
            <a:pPr lvl="1" eaLnBrk="1" hangingPunct="1"/>
            <a:r>
              <a:rPr lang="en-US" altLang="en-US" dirty="0"/>
              <a:t>Increased incidence in children noted after seasonal and pandemic influenza epidemics.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764A4A-693A-3411-EC86-720AF0B7D0E5}"/>
              </a:ext>
            </a:extLst>
          </p:cNvPr>
          <p:cNvSpPr>
            <a:spLocks noGrp="1" noChangeArrowheads="1"/>
          </p:cNvSpPr>
          <p:nvPr>
            <p:ph type="title"/>
          </p:nvPr>
        </p:nvSpPr>
        <p:spPr/>
        <p:txBody>
          <a:bodyPr rtlCol="0">
            <a:normAutofit/>
          </a:bodyPr>
          <a:lstStyle/>
          <a:p>
            <a:pPr fontAlgn="auto">
              <a:spcAft>
                <a:spcPts val="0"/>
              </a:spcAft>
              <a:defRPr/>
            </a:pPr>
            <a:r>
              <a:rPr lang="en-US" altLang="en-US" dirty="0"/>
              <a:t>Selected Nonviral Pathogens in the Respiratory Tract</a:t>
            </a:r>
          </a:p>
        </p:txBody>
      </p:sp>
      <p:pic>
        <p:nvPicPr>
          <p:cNvPr id="32773" name="Picture 6" descr="C:\Users\12994\Desktop\Mahon\box32.2.jpg">
            <a:extLst>
              <a:ext uri="{FF2B5EF4-FFF2-40B4-BE49-F238E27FC236}">
                <a16:creationId xmlns:a16="http://schemas.microsoft.com/office/drawing/2014/main" id="{09A62B0C-DEF7-1A63-B6E8-6EA476992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376237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C7F1652-39E5-329E-57CF-AE56921F2E35}"/>
              </a:ext>
            </a:extLst>
          </p:cNvPr>
          <p:cNvSpPr>
            <a:spLocks noGrp="1" noChangeArrowheads="1"/>
          </p:cNvSpPr>
          <p:nvPr>
            <p:ph type="title"/>
          </p:nvPr>
        </p:nvSpPr>
        <p:spPr/>
        <p:txBody>
          <a:bodyPr rtlCol="0">
            <a:normAutofit/>
          </a:bodyPr>
          <a:lstStyle/>
          <a:p>
            <a:pPr fontAlgn="auto">
              <a:spcAft>
                <a:spcPts val="0"/>
              </a:spcAft>
              <a:defRPr/>
            </a:pPr>
            <a:r>
              <a:rPr lang="en-US" altLang="en-US" dirty="0"/>
              <a:t>Empyema</a:t>
            </a:r>
            <a:br>
              <a:rPr lang="en-US" altLang="en-US" dirty="0"/>
            </a:br>
            <a:r>
              <a:rPr lang="en-US" altLang="en-US" dirty="0"/>
              <a:t>Causes</a:t>
            </a:r>
          </a:p>
        </p:txBody>
      </p:sp>
      <p:sp>
        <p:nvSpPr>
          <p:cNvPr id="165891" name="Rectangle 3">
            <a:extLst>
              <a:ext uri="{FF2B5EF4-FFF2-40B4-BE49-F238E27FC236}">
                <a16:creationId xmlns:a16="http://schemas.microsoft.com/office/drawing/2014/main" id="{C3FDE695-9BCE-448C-4FC6-89212BFEE72F}"/>
              </a:ext>
            </a:extLst>
          </p:cNvPr>
          <p:cNvSpPr>
            <a:spLocks noGrp="1"/>
          </p:cNvSpPr>
          <p:nvPr>
            <p:ph idx="1"/>
          </p:nvPr>
        </p:nvSpPr>
        <p:spPr>
          <a:xfrm>
            <a:off x="895350" y="1754189"/>
            <a:ext cx="10363200" cy="4876800"/>
          </a:xfrm>
        </p:spPr>
        <p:txBody>
          <a:bodyPr/>
          <a:lstStyle/>
          <a:p>
            <a:pPr eaLnBrk="1" hangingPunct="1"/>
            <a:r>
              <a:rPr lang="en-US" altLang="en-US" sz="2400" dirty="0"/>
              <a:t>Most common pathogen isolated from </a:t>
            </a:r>
            <a:r>
              <a:rPr lang="en-US" altLang="en-US" sz="2400" dirty="0" err="1"/>
              <a:t>empyemas</a:t>
            </a:r>
            <a:r>
              <a:rPr lang="en-US" altLang="en-US" sz="2400" dirty="0"/>
              <a:t> in children</a:t>
            </a:r>
          </a:p>
          <a:p>
            <a:pPr lvl="1" eaLnBrk="1" hangingPunct="1"/>
            <a:r>
              <a:rPr lang="en-US" altLang="en-US" sz="2000" i="1" dirty="0"/>
              <a:t>S. pneumoniae</a:t>
            </a:r>
            <a:endParaRPr lang="en-US" altLang="en-US" sz="2000" dirty="0"/>
          </a:p>
          <a:p>
            <a:pPr eaLnBrk="1" hangingPunct="1"/>
            <a:r>
              <a:rPr lang="en-US" altLang="en-US" sz="2400" dirty="0"/>
              <a:t>Other common causes in patients with CAP</a:t>
            </a:r>
          </a:p>
          <a:p>
            <a:pPr lvl="1" eaLnBrk="1" hangingPunct="1"/>
            <a:r>
              <a:rPr lang="en-US" altLang="en-US" sz="2000" i="1" dirty="0"/>
              <a:t>S. pyogenes</a:t>
            </a:r>
          </a:p>
          <a:p>
            <a:pPr lvl="1" eaLnBrk="1" hangingPunct="1"/>
            <a:r>
              <a:rPr lang="en-US" altLang="en-US" sz="2000" dirty="0"/>
              <a:t>Other streptococcal species</a:t>
            </a:r>
          </a:p>
          <a:p>
            <a:pPr lvl="1" eaLnBrk="1" hangingPunct="1"/>
            <a:r>
              <a:rPr lang="en-US" altLang="en-US" sz="2000" i="1" dirty="0"/>
              <a:t>S. aureus</a:t>
            </a:r>
          </a:p>
          <a:p>
            <a:pPr lvl="1" eaLnBrk="1" hangingPunct="1"/>
            <a:r>
              <a:rPr lang="en-US" altLang="en-US" sz="2000" dirty="0"/>
              <a:t>Anerobic bacteria</a:t>
            </a:r>
          </a:p>
          <a:p>
            <a:pPr lvl="1" eaLnBrk="1" hangingPunct="1"/>
            <a:r>
              <a:rPr lang="en-US" altLang="en-US" sz="2000" i="1" dirty="0"/>
              <a:t>M. tuberculosis</a:t>
            </a:r>
          </a:p>
          <a:p>
            <a:pPr eaLnBrk="1" hangingPunct="1"/>
            <a:r>
              <a:rPr lang="en-US" altLang="en-US" sz="2400" dirty="0"/>
              <a:t>Main cause in hospitalized patients</a:t>
            </a:r>
            <a:endParaRPr lang="en-US" altLang="en-US" sz="2400" strike="sngStrike" dirty="0"/>
          </a:p>
          <a:p>
            <a:pPr lvl="1" eaLnBrk="1" hangingPunct="1"/>
            <a:r>
              <a:rPr lang="en-US" altLang="en-US" sz="2000" dirty="0"/>
              <a:t>Aerobic gram-negative bacilli, </a:t>
            </a:r>
            <a:r>
              <a:rPr lang="en-US" altLang="en-US" sz="2000" i="1" dirty="0"/>
              <a:t>S. aureus</a:t>
            </a:r>
          </a:p>
          <a:p>
            <a:pPr lvl="1" eaLnBrk="1" hangingPunct="1"/>
            <a:endParaRPr lang="en-US" altLang="en-US" dirty="0"/>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884EC05-A984-E839-BE97-59B331E56974}"/>
              </a:ext>
            </a:extLst>
          </p:cNvPr>
          <p:cNvSpPr>
            <a:spLocks noGrp="1" noChangeArrowheads="1"/>
          </p:cNvSpPr>
          <p:nvPr>
            <p:ph type="title"/>
          </p:nvPr>
        </p:nvSpPr>
        <p:spPr>
          <a:xfrm>
            <a:off x="1524000" y="274638"/>
            <a:ext cx="9144000" cy="1143000"/>
          </a:xfrm>
        </p:spPr>
        <p:txBody>
          <a:bodyPr rtlCol="0">
            <a:normAutofit fontScale="90000"/>
          </a:bodyPr>
          <a:lstStyle/>
          <a:p>
            <a:pPr fontAlgn="auto">
              <a:spcAft>
                <a:spcPts val="0"/>
              </a:spcAft>
              <a:defRPr/>
            </a:pPr>
            <a:r>
              <a:rPr lang="en-US" altLang="en-US" dirty="0"/>
              <a:t>Empyema</a:t>
            </a:r>
            <a:br>
              <a:rPr lang="en-US" altLang="en-US" dirty="0"/>
            </a:br>
            <a:r>
              <a:rPr lang="en-US" altLang="en-US" dirty="0"/>
              <a:t>Pathogenesis</a:t>
            </a:r>
          </a:p>
        </p:txBody>
      </p:sp>
      <p:sp>
        <p:nvSpPr>
          <p:cNvPr id="166915" name="Rectangle 3">
            <a:extLst>
              <a:ext uri="{FF2B5EF4-FFF2-40B4-BE49-F238E27FC236}">
                <a16:creationId xmlns:a16="http://schemas.microsoft.com/office/drawing/2014/main" id="{6DCA0267-8464-2713-29E8-889EAE2BB248}"/>
              </a:ext>
            </a:extLst>
          </p:cNvPr>
          <p:cNvSpPr>
            <a:spLocks noGrp="1"/>
          </p:cNvSpPr>
          <p:nvPr>
            <p:ph idx="1"/>
          </p:nvPr>
        </p:nvSpPr>
        <p:spPr/>
        <p:txBody>
          <a:bodyPr/>
          <a:lstStyle/>
          <a:p>
            <a:pPr eaLnBrk="1" hangingPunct="1"/>
            <a:r>
              <a:rPr lang="en-US" altLang="en-US" dirty="0"/>
              <a:t>Usually, a consequence of extension of infection directly from the underlying lung to the pleural space.</a:t>
            </a:r>
          </a:p>
          <a:p>
            <a:pPr eaLnBrk="1" hangingPunct="1"/>
            <a:r>
              <a:rPr lang="en-US" altLang="en-US" dirty="0"/>
              <a:t>In patients with chronic pneumonias, such as those caused by </a:t>
            </a:r>
            <a:r>
              <a:rPr lang="en-US" altLang="en-US" i="1" dirty="0"/>
              <a:t>M. tuberculosis</a:t>
            </a:r>
            <a:r>
              <a:rPr lang="en-US" altLang="en-US" dirty="0"/>
              <a:t>, empyema may occur as a result of rupture of an underlying cavity into the pleural space. </a:t>
            </a:r>
          </a:p>
          <a:p>
            <a:pPr eaLnBrk="1" hangingPunct="1"/>
            <a:r>
              <a:rPr lang="en-US" altLang="en-US" dirty="0"/>
              <a:t>May complicate chest surgery or chest trauma</a:t>
            </a:r>
          </a:p>
          <a:p>
            <a:pPr lvl="1" eaLnBrk="1" hangingPunct="1"/>
            <a:r>
              <a:rPr lang="en-US" altLang="en-US" dirty="0"/>
              <a:t>Provides direct route of infection into the pleural space</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9D43C7C7-42C1-7E97-4A0D-2BBB3409E65D}"/>
              </a:ext>
            </a:extLst>
          </p:cNvPr>
          <p:cNvSpPr>
            <a:spLocks noGrp="1"/>
          </p:cNvSpPr>
          <p:nvPr>
            <p:ph type="title"/>
          </p:nvPr>
        </p:nvSpPr>
        <p:spPr/>
        <p:txBody>
          <a:bodyPr/>
          <a:lstStyle/>
          <a:p>
            <a:r>
              <a:rPr lang="en-US" altLang="en-US" dirty="0"/>
              <a:t>Empyema</a:t>
            </a:r>
            <a:br>
              <a:rPr lang="en-US" altLang="en-US" dirty="0"/>
            </a:br>
            <a:r>
              <a:rPr lang="en-US" altLang="en-US" dirty="0"/>
              <a:t>Pathogenesis (Cont.)</a:t>
            </a:r>
          </a:p>
        </p:txBody>
      </p:sp>
      <p:sp>
        <p:nvSpPr>
          <p:cNvPr id="167939" name="Content Placeholder 2">
            <a:extLst>
              <a:ext uri="{FF2B5EF4-FFF2-40B4-BE49-F238E27FC236}">
                <a16:creationId xmlns:a16="http://schemas.microsoft.com/office/drawing/2014/main" id="{BBB34ADF-245E-1C96-B8E4-C6710AFF00CF}"/>
              </a:ext>
            </a:extLst>
          </p:cNvPr>
          <p:cNvSpPr>
            <a:spLocks noGrp="1"/>
          </p:cNvSpPr>
          <p:nvPr>
            <p:ph idx="1"/>
          </p:nvPr>
        </p:nvSpPr>
        <p:spPr/>
        <p:txBody>
          <a:bodyPr/>
          <a:lstStyle/>
          <a:p>
            <a:r>
              <a:rPr lang="en-US" altLang="en-US" dirty="0"/>
              <a:t>Untreated pneumonia results in fluid accumulation in the pleural space.</a:t>
            </a:r>
          </a:p>
          <a:p>
            <a:r>
              <a:rPr lang="en-US" altLang="en-US" dirty="0"/>
              <a:t>Characteristics of the empyema fluid create an environment in which elimination of offending pathogens is compromised.</a:t>
            </a:r>
          </a:p>
          <a:p>
            <a:r>
              <a:rPr lang="en-US" altLang="en-US" dirty="0"/>
              <a:t>The usefulness of antimicrobials in treating empyema is limited by the blood supply to the area</a:t>
            </a:r>
          </a:p>
          <a:p>
            <a:pPr lvl="1"/>
            <a:r>
              <a:rPr lang="en-US" altLang="en-US" dirty="0"/>
              <a:t>Reduced drug delivery, lower pH of fluid that can reduce antimicrobial activity.</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F801F89-2C85-976C-334D-FE1D67E62465}"/>
              </a:ext>
            </a:extLst>
          </p:cNvPr>
          <p:cNvSpPr>
            <a:spLocks noGrp="1" noChangeArrowheads="1"/>
          </p:cNvSpPr>
          <p:nvPr>
            <p:ph type="title"/>
          </p:nvPr>
        </p:nvSpPr>
        <p:spPr>
          <a:xfrm>
            <a:off x="1524000" y="274638"/>
            <a:ext cx="9144000" cy="1143000"/>
          </a:xfrm>
        </p:spPr>
        <p:txBody>
          <a:bodyPr rtlCol="0">
            <a:normAutofit fontScale="90000"/>
          </a:bodyPr>
          <a:lstStyle/>
          <a:p>
            <a:pPr fontAlgn="auto">
              <a:spcAft>
                <a:spcPts val="0"/>
              </a:spcAft>
              <a:defRPr/>
            </a:pPr>
            <a:r>
              <a:rPr lang="en-US" altLang="en-US" dirty="0"/>
              <a:t>Empyema</a:t>
            </a:r>
            <a:br>
              <a:rPr lang="en-US" altLang="en-US" dirty="0"/>
            </a:br>
            <a:r>
              <a:rPr lang="en-US" altLang="en-US" dirty="0"/>
              <a:t>Clinical Manifestations</a:t>
            </a:r>
          </a:p>
        </p:txBody>
      </p:sp>
      <p:sp>
        <p:nvSpPr>
          <p:cNvPr id="168963" name="Rectangle 3">
            <a:extLst>
              <a:ext uri="{FF2B5EF4-FFF2-40B4-BE49-F238E27FC236}">
                <a16:creationId xmlns:a16="http://schemas.microsoft.com/office/drawing/2014/main" id="{632319BC-F05E-94AE-8BD7-1098527B0F97}"/>
              </a:ext>
            </a:extLst>
          </p:cNvPr>
          <p:cNvSpPr>
            <a:spLocks noGrp="1"/>
          </p:cNvSpPr>
          <p:nvPr>
            <p:ph idx="1"/>
          </p:nvPr>
        </p:nvSpPr>
        <p:spPr/>
        <p:txBody>
          <a:bodyPr/>
          <a:lstStyle/>
          <a:p>
            <a:pPr eaLnBrk="1" hangingPunct="1"/>
            <a:r>
              <a:rPr lang="en-US" altLang="en-US" dirty="0"/>
              <a:t>Symptoms </a:t>
            </a:r>
          </a:p>
          <a:p>
            <a:pPr lvl="1" eaLnBrk="1" hangingPunct="1"/>
            <a:r>
              <a:rPr lang="en-US" altLang="en-US" dirty="0"/>
              <a:t>Chest pain on affected side</a:t>
            </a:r>
          </a:p>
          <a:p>
            <a:pPr lvl="1" eaLnBrk="1" hangingPunct="1"/>
            <a:r>
              <a:rPr lang="en-US" altLang="en-US" dirty="0"/>
              <a:t>Fever, chills, night sweats</a:t>
            </a:r>
          </a:p>
          <a:p>
            <a:pPr eaLnBrk="1" hangingPunct="1"/>
            <a:r>
              <a:rPr lang="en-US" altLang="en-US" dirty="0"/>
              <a:t>Sepsis may develop</a:t>
            </a:r>
          </a:p>
          <a:p>
            <a:pPr eaLnBrk="1" hangingPunct="1"/>
            <a:r>
              <a:rPr lang="en-US" altLang="en-US" sz="2300" dirty="0"/>
              <a:t>Complications</a:t>
            </a:r>
          </a:p>
          <a:p>
            <a:pPr lvl="1" eaLnBrk="1" hangingPunct="1"/>
            <a:r>
              <a:rPr lang="en-US" altLang="en-US" sz="2100" dirty="0"/>
              <a:t>Persistent empyema is difficult to eliminate.</a:t>
            </a:r>
          </a:p>
          <a:p>
            <a:pPr lvl="2" eaLnBrk="1" hangingPunct="1"/>
            <a:r>
              <a:rPr lang="en-US" altLang="en-US" sz="1800" dirty="0"/>
              <a:t>Unresolved sepsis</a:t>
            </a:r>
          </a:p>
          <a:p>
            <a:pPr lvl="2" eaLnBrk="1" hangingPunct="1"/>
            <a:r>
              <a:rPr lang="en-US" altLang="en-US" sz="1800" dirty="0"/>
              <a:t>Thick encapsulation of the lung, resulting in loss of function</a:t>
            </a:r>
          </a:p>
          <a:p>
            <a:pPr eaLnBrk="1" hangingPunct="1"/>
            <a:endParaRPr lang="en-US" altLang="en-US" dirty="0"/>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B0703628-64D6-1FF1-AD04-8CEFCF06D8A7}"/>
              </a:ext>
            </a:extLst>
          </p:cNvPr>
          <p:cNvSpPr>
            <a:spLocks noGrp="1"/>
          </p:cNvSpPr>
          <p:nvPr>
            <p:ph type="title"/>
          </p:nvPr>
        </p:nvSpPr>
        <p:spPr>
          <a:xfrm>
            <a:off x="1524000" y="274638"/>
            <a:ext cx="9144000" cy="1143000"/>
          </a:xfrm>
        </p:spPr>
        <p:txBody>
          <a:bodyPr/>
          <a:lstStyle/>
          <a:p>
            <a:pPr eaLnBrk="1" hangingPunct="1"/>
            <a:r>
              <a:rPr lang="en-US" altLang="en-US" sz="3000" dirty="0"/>
              <a:t>Empyema</a:t>
            </a:r>
            <a:br>
              <a:rPr lang="en-US" altLang="en-US" sz="3000" dirty="0"/>
            </a:br>
            <a:r>
              <a:rPr lang="en-US" altLang="en-US" sz="3000" dirty="0"/>
              <a:t>Laboratory Diagnosis</a:t>
            </a:r>
          </a:p>
        </p:txBody>
      </p:sp>
      <p:sp>
        <p:nvSpPr>
          <p:cNvPr id="169987" name="Rectangle 3">
            <a:extLst>
              <a:ext uri="{FF2B5EF4-FFF2-40B4-BE49-F238E27FC236}">
                <a16:creationId xmlns:a16="http://schemas.microsoft.com/office/drawing/2014/main" id="{443AC437-8D34-AFEB-9996-73EB4AF70D03}"/>
              </a:ext>
            </a:extLst>
          </p:cNvPr>
          <p:cNvSpPr>
            <a:spLocks noGrp="1"/>
          </p:cNvSpPr>
          <p:nvPr>
            <p:ph idx="1"/>
          </p:nvPr>
        </p:nvSpPr>
        <p:spPr>
          <a:xfrm>
            <a:off x="2209800" y="1447801"/>
            <a:ext cx="7772400" cy="4454525"/>
          </a:xfrm>
        </p:spPr>
        <p:txBody>
          <a:bodyPr/>
          <a:lstStyle/>
          <a:p>
            <a:pPr eaLnBrk="1" hangingPunct="1"/>
            <a:r>
              <a:rPr lang="en-US" altLang="en-US" sz="2300" dirty="0"/>
              <a:t>Laboratory diagnosis</a:t>
            </a:r>
          </a:p>
          <a:p>
            <a:pPr lvl="1" eaLnBrk="1" hangingPunct="1"/>
            <a:r>
              <a:rPr lang="en-US" altLang="en-US" sz="2100" dirty="0"/>
              <a:t>Aspirates of pleural fluid collected from a thoracentesis</a:t>
            </a:r>
          </a:p>
          <a:p>
            <a:pPr lvl="2" eaLnBrk="1" hangingPunct="1"/>
            <a:r>
              <a:rPr lang="en-US" altLang="en-US" sz="1900" dirty="0"/>
              <a:t>Evacuate the air in syringe to help isolate anaerobes</a:t>
            </a:r>
          </a:p>
          <a:p>
            <a:pPr lvl="2" eaLnBrk="1" hangingPunct="1"/>
            <a:r>
              <a:rPr lang="en-US" altLang="en-US" sz="1900" dirty="0"/>
              <a:t>Save aliquot for special studies if needed</a:t>
            </a:r>
            <a:endParaRPr lang="en-US" altLang="en-US" sz="1700" dirty="0"/>
          </a:p>
          <a:p>
            <a:pPr lvl="1" eaLnBrk="1" hangingPunct="1"/>
            <a:r>
              <a:rPr lang="en-US" altLang="en-US" sz="2300" dirty="0"/>
              <a:t>Testing–cell count with differential, total protein, lactate dehydrogenase (LDH) concentration, pH, direct smears and cultures for bacteria, fungi, and mycobacteria</a:t>
            </a:r>
          </a:p>
          <a:p>
            <a:pPr lvl="1" eaLnBrk="1" hangingPunct="1"/>
            <a:r>
              <a:rPr lang="en-US" altLang="en-US" sz="2400" dirty="0"/>
              <a:t>Multiplex PCR testing for common bacteria and </a:t>
            </a:r>
            <a:r>
              <a:rPr lang="en-US" altLang="en-US" sz="2400" i="1" dirty="0"/>
              <a:t>M. tuberculosis</a:t>
            </a:r>
          </a:p>
          <a:p>
            <a:pPr lvl="1" eaLnBrk="1" hangingPunct="1"/>
            <a:endParaRPr lang="en-US" altLang="en-US" sz="2300" dirty="0"/>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6B1154D1-940C-2E96-E0B7-9340C999FE45}"/>
              </a:ext>
            </a:extLst>
          </p:cNvPr>
          <p:cNvSpPr>
            <a:spLocks noGrp="1"/>
          </p:cNvSpPr>
          <p:nvPr>
            <p:ph type="title"/>
          </p:nvPr>
        </p:nvSpPr>
        <p:spPr>
          <a:xfrm>
            <a:off x="1524000" y="274638"/>
            <a:ext cx="9144000" cy="1143000"/>
          </a:xfrm>
        </p:spPr>
        <p:txBody>
          <a:bodyPr/>
          <a:lstStyle/>
          <a:p>
            <a:pPr eaLnBrk="1" hangingPunct="1"/>
            <a:r>
              <a:rPr lang="en-US" altLang="en-US" sz="3000" dirty="0"/>
              <a:t>Empyema</a:t>
            </a:r>
            <a:br>
              <a:rPr lang="en-US" altLang="en-US" sz="3000" dirty="0"/>
            </a:br>
            <a:r>
              <a:rPr lang="en-US" altLang="en-US" sz="3000" dirty="0"/>
              <a:t>Prevention and Treatment</a:t>
            </a:r>
          </a:p>
        </p:txBody>
      </p:sp>
      <p:sp>
        <p:nvSpPr>
          <p:cNvPr id="171011" name="Rectangle 3">
            <a:extLst>
              <a:ext uri="{FF2B5EF4-FFF2-40B4-BE49-F238E27FC236}">
                <a16:creationId xmlns:a16="http://schemas.microsoft.com/office/drawing/2014/main" id="{3642A604-058E-D5D3-6B7F-6297FF3E608E}"/>
              </a:ext>
            </a:extLst>
          </p:cNvPr>
          <p:cNvSpPr>
            <a:spLocks noGrp="1"/>
          </p:cNvSpPr>
          <p:nvPr>
            <p:ph idx="1"/>
          </p:nvPr>
        </p:nvSpPr>
        <p:spPr>
          <a:xfrm>
            <a:off x="2209800" y="1447801"/>
            <a:ext cx="7772400" cy="4454525"/>
          </a:xfrm>
        </p:spPr>
        <p:txBody>
          <a:bodyPr/>
          <a:lstStyle/>
          <a:p>
            <a:pPr eaLnBrk="1" hangingPunct="1"/>
            <a:r>
              <a:rPr lang="en-US" altLang="en-US" sz="2500" dirty="0"/>
              <a:t>Prevention</a:t>
            </a:r>
          </a:p>
          <a:p>
            <a:pPr lvl="1" eaLnBrk="1" hangingPunct="1"/>
            <a:r>
              <a:rPr lang="en-US" altLang="en-US" sz="2100" dirty="0"/>
              <a:t>Vaccination against </a:t>
            </a:r>
            <a:r>
              <a:rPr lang="en-US" altLang="en-US" sz="2100" i="1" dirty="0"/>
              <a:t>S. pneumoniae</a:t>
            </a:r>
          </a:p>
          <a:p>
            <a:pPr eaLnBrk="1" hangingPunct="1"/>
            <a:r>
              <a:rPr lang="en-US" altLang="en-US" sz="2300" dirty="0"/>
              <a:t>Treatment</a:t>
            </a:r>
          </a:p>
          <a:p>
            <a:pPr lvl="1" eaLnBrk="1" hangingPunct="1"/>
            <a:r>
              <a:rPr lang="en-US" altLang="en-US" sz="2100" dirty="0"/>
              <a:t>Drainage of infected fluid</a:t>
            </a:r>
          </a:p>
          <a:p>
            <a:pPr lvl="1" eaLnBrk="1" hangingPunct="1"/>
            <a:r>
              <a:rPr lang="en-US" altLang="en-US" sz="2100" dirty="0"/>
              <a:t>Treatment with antimicrobials</a:t>
            </a:r>
          </a:p>
          <a:p>
            <a:pPr lvl="1" eaLnBrk="1" hangingPunct="1"/>
            <a:r>
              <a:rPr lang="en-US" altLang="en-US" sz="2100" dirty="0"/>
              <a:t>Early therapy for pneumonia</a:t>
            </a:r>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9BA5DBC-948E-B8C0-7611-BF20D2C7998C}"/>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Epidemiology</a:t>
            </a:r>
          </a:p>
        </p:txBody>
      </p:sp>
      <p:sp>
        <p:nvSpPr>
          <p:cNvPr id="172035" name="Rectangle 3">
            <a:extLst>
              <a:ext uri="{FF2B5EF4-FFF2-40B4-BE49-F238E27FC236}">
                <a16:creationId xmlns:a16="http://schemas.microsoft.com/office/drawing/2014/main" id="{54470F3B-A840-44BF-4717-33192D015F10}"/>
              </a:ext>
            </a:extLst>
          </p:cNvPr>
          <p:cNvSpPr>
            <a:spLocks noGrp="1"/>
          </p:cNvSpPr>
          <p:nvPr>
            <p:ph idx="1"/>
          </p:nvPr>
        </p:nvSpPr>
        <p:spPr>
          <a:xfrm>
            <a:off x="929640" y="1752600"/>
            <a:ext cx="10363200" cy="4876800"/>
          </a:xfrm>
        </p:spPr>
        <p:txBody>
          <a:bodyPr/>
          <a:lstStyle/>
          <a:p>
            <a:pPr eaLnBrk="1" hangingPunct="1"/>
            <a:r>
              <a:rPr lang="en-US" altLang="en-US" sz="2400" dirty="0"/>
              <a:t>Aspiration occurs when gastric or oropharyngeal contents are inhaled into the larynx or LRT.</a:t>
            </a:r>
          </a:p>
          <a:p>
            <a:pPr eaLnBrk="1" hangingPunct="1"/>
            <a:r>
              <a:rPr lang="en-US" altLang="en-US" sz="2400" dirty="0"/>
              <a:t>Occurs in children and adults and more common in hospitalized patients</a:t>
            </a:r>
          </a:p>
          <a:p>
            <a:pPr eaLnBrk="1" hangingPunct="1"/>
            <a:r>
              <a:rPr lang="en-US" altLang="en-US" sz="2400" dirty="0"/>
              <a:t>Risk factors</a:t>
            </a:r>
          </a:p>
          <a:p>
            <a:pPr lvl="1" eaLnBrk="1" hangingPunct="1"/>
            <a:r>
              <a:rPr lang="en-US" altLang="en-US" sz="2000" dirty="0"/>
              <a:t>Poor oral hygiene periodontal disease</a:t>
            </a:r>
          </a:p>
          <a:p>
            <a:pPr lvl="1" eaLnBrk="1" hangingPunct="1"/>
            <a:r>
              <a:rPr lang="en-US" altLang="en-US" sz="2000" dirty="0"/>
              <a:t>Dysphagia</a:t>
            </a:r>
          </a:p>
          <a:p>
            <a:pPr lvl="1" eaLnBrk="1" hangingPunct="1"/>
            <a:r>
              <a:rPr lang="en-US" altLang="en-US" sz="2000" dirty="0"/>
              <a:t>Reduced level of alertness for a variety of reasons</a:t>
            </a:r>
          </a:p>
          <a:p>
            <a:pPr lvl="1" eaLnBrk="1" hangingPunct="1"/>
            <a:r>
              <a:rPr lang="en-US" altLang="en-US" sz="2000" dirty="0"/>
              <a:t>Esophageal </a:t>
            </a:r>
            <a:r>
              <a:rPr lang="en-US" altLang="en-US" sz="2000" dirty="0" err="1"/>
              <a:t>dysmotility</a:t>
            </a:r>
            <a:r>
              <a:rPr lang="en-US" altLang="en-US" sz="2000" dirty="0"/>
              <a:t> disorders</a:t>
            </a:r>
          </a:p>
          <a:p>
            <a:pPr lvl="1" eaLnBrk="1" hangingPunct="1"/>
            <a:r>
              <a:rPr lang="en-US" altLang="en-US" sz="2000" dirty="0"/>
              <a:t>Enteral feeding</a:t>
            </a:r>
          </a:p>
          <a:p>
            <a:pPr lvl="1" eaLnBrk="1" hangingPunct="1"/>
            <a:r>
              <a:rPr lang="en-US" altLang="en-US" sz="2000" dirty="0"/>
              <a:t>Ineffective cough reflux</a:t>
            </a:r>
          </a:p>
          <a:p>
            <a:pPr lvl="1" eaLnBrk="1" hangingPunct="1"/>
            <a:r>
              <a:rPr lang="en-US" altLang="en-US" sz="2000" dirty="0"/>
              <a:t>Use of gastric acid-blocking medications</a:t>
            </a:r>
          </a:p>
          <a:p>
            <a:pPr eaLnBrk="1" hangingPunct="1"/>
            <a:endParaRPr lang="en-US" altLang="en-US" dirty="0"/>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08743F4-B486-AE83-CAF0-D719AD017220}"/>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Causes </a:t>
            </a:r>
          </a:p>
        </p:txBody>
      </p:sp>
      <p:sp>
        <p:nvSpPr>
          <p:cNvPr id="173059" name="Rectangle 3">
            <a:extLst>
              <a:ext uri="{FF2B5EF4-FFF2-40B4-BE49-F238E27FC236}">
                <a16:creationId xmlns:a16="http://schemas.microsoft.com/office/drawing/2014/main" id="{8546478F-10EA-84BF-FC67-AFB74255057B}"/>
              </a:ext>
            </a:extLst>
          </p:cNvPr>
          <p:cNvSpPr>
            <a:spLocks noGrp="1"/>
          </p:cNvSpPr>
          <p:nvPr>
            <p:ph idx="1"/>
          </p:nvPr>
        </p:nvSpPr>
        <p:spPr/>
        <p:txBody>
          <a:bodyPr/>
          <a:lstStyle/>
          <a:p>
            <a:pPr eaLnBrk="1" hangingPunct="1"/>
            <a:r>
              <a:rPr lang="en-US" altLang="en-US" dirty="0"/>
              <a:t>Community acquired</a:t>
            </a:r>
          </a:p>
          <a:p>
            <a:pPr lvl="1" eaLnBrk="1" hangingPunct="1"/>
            <a:r>
              <a:rPr lang="en-US" altLang="en-US" i="1" dirty="0"/>
              <a:t>S. pneumoniae, H. influenzae, </a:t>
            </a:r>
            <a:r>
              <a:rPr lang="en-US" altLang="en-US" dirty="0"/>
              <a:t>staphylococci, and Enterobacterales</a:t>
            </a:r>
          </a:p>
          <a:p>
            <a:pPr eaLnBrk="1" hangingPunct="1"/>
            <a:r>
              <a:rPr lang="en-US" altLang="en-US" dirty="0"/>
              <a:t>Nosocomial </a:t>
            </a:r>
            <a:endParaRPr lang="en-US" altLang="en-US" strike="sngStrike" dirty="0"/>
          </a:p>
          <a:p>
            <a:pPr lvl="1" eaLnBrk="1" hangingPunct="1"/>
            <a:r>
              <a:rPr lang="en-US" altLang="en-US" dirty="0"/>
              <a:t>Predominantly gram-negative pathogens including </a:t>
            </a:r>
            <a:r>
              <a:rPr lang="en-US" altLang="en-US" i="1" dirty="0"/>
              <a:t>P. aeruginosa </a:t>
            </a:r>
          </a:p>
          <a:p>
            <a:pPr eaLnBrk="1" hangingPunct="1"/>
            <a:r>
              <a:rPr lang="en-US" altLang="en-US" dirty="0"/>
              <a:t>Possible anaerobic causes</a:t>
            </a:r>
          </a:p>
          <a:p>
            <a:pPr lvl="1" eaLnBrk="1" hangingPunct="1"/>
            <a:r>
              <a:rPr lang="en-US" altLang="en-US" i="1" dirty="0"/>
              <a:t>Bacteroides </a:t>
            </a:r>
            <a:r>
              <a:rPr lang="en-US" altLang="en-US" dirty="0"/>
              <a:t>spp., </a:t>
            </a:r>
            <a:r>
              <a:rPr lang="en-US" altLang="en-US" i="1" dirty="0" err="1"/>
              <a:t>Prevotella</a:t>
            </a:r>
            <a:r>
              <a:rPr lang="en-US" altLang="en-US" i="1" dirty="0"/>
              <a:t>, </a:t>
            </a:r>
            <a:r>
              <a:rPr lang="en-US" altLang="en-US" dirty="0" err="1"/>
              <a:t>peptostreptococci</a:t>
            </a:r>
            <a:r>
              <a:rPr lang="en-US" altLang="en-US" dirty="0"/>
              <a:t>, </a:t>
            </a:r>
            <a:r>
              <a:rPr lang="en-US" altLang="en-US" i="1" dirty="0"/>
              <a:t>Fusobacterium </a:t>
            </a:r>
            <a:r>
              <a:rPr lang="en-US" altLang="en-US" dirty="0"/>
              <a:t>spp.</a:t>
            </a:r>
            <a:endParaRPr lang="en-US" altLang="en-US" i="1" dirty="0"/>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2068AEC-A7A4-7DE6-D10C-B08CA8187DEC}"/>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Pathogenesis</a:t>
            </a:r>
          </a:p>
        </p:txBody>
      </p:sp>
      <p:sp>
        <p:nvSpPr>
          <p:cNvPr id="80899" name="Rectangle 3">
            <a:extLst>
              <a:ext uri="{FF2B5EF4-FFF2-40B4-BE49-F238E27FC236}">
                <a16:creationId xmlns:a16="http://schemas.microsoft.com/office/drawing/2014/main" id="{391F099A-D245-A6A8-824B-112DC86CC82B}"/>
              </a:ext>
            </a:extLst>
          </p:cNvPr>
          <p:cNvSpPr>
            <a:spLocks noGrp="1" noChangeArrowheads="1"/>
          </p:cNvSpPr>
          <p:nvPr>
            <p:ph idx="1"/>
          </p:nvPr>
        </p:nvSpPr>
        <p:spPr>
          <a:xfrm>
            <a:off x="2209800" y="1565276"/>
            <a:ext cx="7772400" cy="4454525"/>
          </a:xfrm>
        </p:spPr>
        <p:txBody>
          <a:bodyPr rtlCol="0">
            <a:normAutofit fontScale="92500" lnSpcReduction="20000"/>
          </a:bodyPr>
          <a:lstStyle/>
          <a:p>
            <a:pPr fontAlgn="auto">
              <a:spcAft>
                <a:spcPts val="0"/>
              </a:spcAft>
              <a:defRPr/>
            </a:pPr>
            <a:r>
              <a:rPr lang="en-US" altLang="en-US" sz="3000" dirty="0"/>
              <a:t>Key concepts </a:t>
            </a:r>
            <a:endParaRPr lang="en-US" altLang="en-US" dirty="0"/>
          </a:p>
          <a:p>
            <a:pPr lvl="1" fontAlgn="auto">
              <a:spcAft>
                <a:spcPts val="0"/>
              </a:spcAft>
              <a:defRPr/>
            </a:pPr>
            <a:r>
              <a:rPr lang="en-US" altLang="en-US" sz="2600" dirty="0"/>
              <a:t>Factors of disease</a:t>
            </a:r>
            <a:endParaRPr lang="en-US" altLang="en-US" dirty="0"/>
          </a:p>
          <a:p>
            <a:pPr lvl="2" fontAlgn="auto">
              <a:spcAft>
                <a:spcPts val="0"/>
              </a:spcAft>
              <a:defRPr/>
            </a:pPr>
            <a:r>
              <a:rPr lang="en-US" altLang="en-US" sz="2200" dirty="0"/>
              <a:t>Frequency of aspiration</a:t>
            </a:r>
          </a:p>
          <a:p>
            <a:pPr lvl="2" fontAlgn="auto">
              <a:spcAft>
                <a:spcPts val="0"/>
              </a:spcAft>
              <a:defRPr/>
            </a:pPr>
            <a:r>
              <a:rPr lang="en-US" altLang="en-US" sz="2200" dirty="0"/>
              <a:t>Quality and quantity of material aspirated</a:t>
            </a:r>
          </a:p>
          <a:p>
            <a:pPr lvl="2" fontAlgn="auto">
              <a:spcAft>
                <a:spcPts val="0"/>
              </a:spcAft>
              <a:defRPr/>
            </a:pPr>
            <a:r>
              <a:rPr lang="en-US" altLang="en-US" sz="2200" dirty="0"/>
              <a:t>Host defenses</a:t>
            </a:r>
          </a:p>
          <a:p>
            <a:pPr lvl="2" fontAlgn="auto">
              <a:spcAft>
                <a:spcPts val="0"/>
              </a:spcAft>
              <a:defRPr/>
            </a:pPr>
            <a:r>
              <a:rPr lang="en-US" altLang="en-US" sz="2100" dirty="0"/>
              <a:t>Underlying disease</a:t>
            </a:r>
          </a:p>
          <a:p>
            <a:pPr lvl="1" fontAlgn="auto">
              <a:spcAft>
                <a:spcPts val="0"/>
              </a:spcAft>
              <a:defRPr/>
            </a:pPr>
            <a:r>
              <a:rPr lang="en-US" altLang="en-US" sz="2600" dirty="0"/>
              <a:t>Immunocompromised patients</a:t>
            </a:r>
          </a:p>
          <a:p>
            <a:pPr lvl="2" fontAlgn="auto">
              <a:spcAft>
                <a:spcPts val="0"/>
              </a:spcAft>
              <a:defRPr/>
            </a:pPr>
            <a:r>
              <a:rPr lang="en-US" altLang="en-US" sz="2200" dirty="0"/>
              <a:t>Increased risk of infection after aspiration of a bacterial inoculum</a:t>
            </a:r>
          </a:p>
          <a:p>
            <a:pPr lvl="1" fontAlgn="auto">
              <a:spcAft>
                <a:spcPts val="0"/>
              </a:spcAft>
              <a:defRPr/>
            </a:pPr>
            <a:r>
              <a:rPr lang="en-US" altLang="en-US" sz="2600" dirty="0"/>
              <a:t>Chemical aspiration</a:t>
            </a:r>
          </a:p>
          <a:p>
            <a:pPr lvl="2" fontAlgn="auto">
              <a:spcAft>
                <a:spcPts val="0"/>
              </a:spcAft>
              <a:defRPr/>
            </a:pPr>
            <a:r>
              <a:rPr lang="en-US" altLang="en-US" sz="2200" dirty="0"/>
              <a:t>Occurs when inhaled gastric acid causes injury</a:t>
            </a:r>
          </a:p>
          <a:p>
            <a:pPr lvl="2" fontAlgn="auto">
              <a:spcAft>
                <a:spcPts val="0"/>
              </a:spcAft>
              <a:defRPr/>
            </a:pPr>
            <a:r>
              <a:rPr lang="en-US" altLang="en-US" sz="2100" dirty="0"/>
              <a:t>Severe inflammatory response, edema, decreased lung capacity, hypoxia</a:t>
            </a:r>
            <a:endParaRPr lang="en-US" altLang="en-US" dirty="0"/>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3762BAE-1BFA-DBBF-74F0-FDAC0A9B7888}"/>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 </a:t>
            </a:r>
            <a:br>
              <a:rPr lang="en-US" altLang="en-US" dirty="0"/>
            </a:br>
            <a:r>
              <a:rPr lang="en-US" altLang="en-US" dirty="0"/>
              <a:t>Clinical Manifestations </a:t>
            </a:r>
          </a:p>
        </p:txBody>
      </p:sp>
      <p:sp>
        <p:nvSpPr>
          <p:cNvPr id="175107" name="Rectangle 3">
            <a:extLst>
              <a:ext uri="{FF2B5EF4-FFF2-40B4-BE49-F238E27FC236}">
                <a16:creationId xmlns:a16="http://schemas.microsoft.com/office/drawing/2014/main" id="{6489C54D-27FE-1E7F-F383-08B1CC0A6A8C}"/>
              </a:ext>
            </a:extLst>
          </p:cNvPr>
          <p:cNvSpPr>
            <a:spLocks noGrp="1"/>
          </p:cNvSpPr>
          <p:nvPr>
            <p:ph idx="1"/>
          </p:nvPr>
        </p:nvSpPr>
        <p:spPr>
          <a:xfrm>
            <a:off x="2209800" y="1954530"/>
            <a:ext cx="7772400" cy="4454525"/>
          </a:xfrm>
        </p:spPr>
        <p:txBody>
          <a:bodyPr/>
          <a:lstStyle/>
          <a:p>
            <a:pPr eaLnBrk="1" hangingPunct="1"/>
            <a:r>
              <a:rPr lang="en-US" altLang="en-US" dirty="0"/>
              <a:t>Coughing while eating food or drinking liquids after an episode of emesis</a:t>
            </a:r>
          </a:p>
          <a:p>
            <a:pPr eaLnBrk="1" hangingPunct="1"/>
            <a:r>
              <a:rPr lang="en-US" altLang="en-US" dirty="0"/>
              <a:t>Increased coughing, wheezing, hypoxia, progression to respiratory failure, fever</a:t>
            </a:r>
          </a:p>
          <a:p>
            <a:pPr eaLnBrk="1" hangingPunct="1"/>
            <a:r>
              <a:rPr lang="en-US" altLang="en-US" dirty="0"/>
              <a:t>Aspiration pneumonia may present in a similar fashion with acute onset of fever, cough, and shortness of breath, or it may be more subtle.</a:t>
            </a:r>
          </a:p>
          <a:p>
            <a:pPr eaLnBrk="1" hangingPunct="1"/>
            <a:endParaRPr lang="en-US" alt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9913CA5-046C-B1A4-1811-7B6FA02544B7}"/>
              </a:ext>
            </a:extLst>
          </p:cNvPr>
          <p:cNvSpPr>
            <a:spLocks noGrp="1"/>
          </p:cNvSpPr>
          <p:nvPr>
            <p:ph type="title"/>
          </p:nvPr>
        </p:nvSpPr>
        <p:spPr/>
        <p:txBody>
          <a:bodyPr/>
          <a:lstStyle/>
          <a:p>
            <a:pPr eaLnBrk="1" hangingPunct="1"/>
            <a:r>
              <a:rPr lang="en-US" altLang="en-US" sz="3200"/>
              <a:t>Distinguishing Among Normal Biota, Colonizing, and Pathogenic Microorganisms</a:t>
            </a:r>
          </a:p>
        </p:txBody>
      </p:sp>
      <p:sp>
        <p:nvSpPr>
          <p:cNvPr id="33795" name="Rectangle 3">
            <a:extLst>
              <a:ext uri="{FF2B5EF4-FFF2-40B4-BE49-F238E27FC236}">
                <a16:creationId xmlns:a16="http://schemas.microsoft.com/office/drawing/2014/main" id="{846F56CD-3FEE-9552-6156-FBD7EE6ACE39}"/>
              </a:ext>
            </a:extLst>
          </p:cNvPr>
          <p:cNvSpPr>
            <a:spLocks noGrp="1"/>
          </p:cNvSpPr>
          <p:nvPr>
            <p:ph idx="1"/>
          </p:nvPr>
        </p:nvSpPr>
        <p:spPr/>
        <p:txBody>
          <a:bodyPr/>
          <a:lstStyle/>
          <a:p>
            <a:pPr eaLnBrk="1" hangingPunct="1"/>
            <a:r>
              <a:rPr lang="en-US" altLang="en-US" dirty="0"/>
              <a:t>Differentiating colonization from infection</a:t>
            </a:r>
          </a:p>
          <a:p>
            <a:pPr lvl="1" eaLnBrk="1" hangingPunct="1"/>
            <a:r>
              <a:rPr lang="en-US" altLang="en-US" dirty="0"/>
              <a:t>Interpretation</a:t>
            </a:r>
          </a:p>
          <a:p>
            <a:pPr lvl="2" eaLnBrk="1" hangingPunct="1"/>
            <a:r>
              <a:rPr lang="en-US" altLang="en-US" dirty="0"/>
              <a:t>Method and site of collection</a:t>
            </a:r>
          </a:p>
          <a:p>
            <a:pPr lvl="2" eaLnBrk="1" hangingPunct="1"/>
            <a:r>
              <a:rPr lang="en-US" altLang="en-US" dirty="0"/>
              <a:t>Presence of white blood cells (WBCs)</a:t>
            </a:r>
          </a:p>
          <a:p>
            <a:pPr lvl="2" eaLnBrk="1" hangingPunct="1"/>
            <a:r>
              <a:rPr lang="en-US" altLang="en-US" dirty="0"/>
              <a:t>Number of organisms present</a:t>
            </a:r>
          </a:p>
          <a:p>
            <a:pPr lvl="2" eaLnBrk="1" hangingPunct="1"/>
            <a:r>
              <a:rPr lang="en-US" altLang="en-US" dirty="0"/>
              <a:t>Compatible clinical syndrome present</a:t>
            </a:r>
          </a:p>
          <a:p>
            <a:pPr eaLnBrk="1" hangingPunct="1"/>
            <a:r>
              <a:rPr lang="en-US" altLang="en-US" dirty="0"/>
              <a:t>Some bacteria are always considered pathogenic.</a:t>
            </a:r>
          </a:p>
          <a:p>
            <a:pPr lvl="1" eaLnBrk="1" hangingPunct="1"/>
            <a:r>
              <a:rPr lang="en-US" altLang="en-US" dirty="0"/>
              <a:t>E.g., </a:t>
            </a:r>
            <a:r>
              <a:rPr lang="en-US" altLang="en-US" i="1" dirty="0"/>
              <a:t>Streptococcus pyogenes, Mycobacterium tuberculosis</a:t>
            </a: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B5EB-7458-6575-E0F8-02D8151DFB9D}"/>
              </a:ext>
            </a:extLst>
          </p:cNvPr>
          <p:cNvSpPr>
            <a:spLocks noGrp="1"/>
          </p:cNvSpPr>
          <p:nvPr>
            <p:ph type="title"/>
          </p:nvPr>
        </p:nvSpPr>
        <p:spPr/>
        <p:txBody>
          <a:bodyPr rtlCol="0">
            <a:normAutofit/>
          </a:bodyPr>
          <a:lstStyle/>
          <a:p>
            <a:pPr fontAlgn="auto">
              <a:spcAft>
                <a:spcPts val="0"/>
              </a:spcAft>
              <a:defRPr/>
            </a:pPr>
            <a:r>
              <a:rPr lang="en-US" dirty="0"/>
              <a:t>Aspiration Pneumonia</a:t>
            </a:r>
            <a:br>
              <a:rPr lang="en-US" dirty="0"/>
            </a:br>
            <a:r>
              <a:rPr lang="en-US" dirty="0"/>
              <a:t>Complications</a:t>
            </a:r>
          </a:p>
        </p:txBody>
      </p:sp>
      <p:sp>
        <p:nvSpPr>
          <p:cNvPr id="176131" name="Content Placeholder 2">
            <a:extLst>
              <a:ext uri="{FF2B5EF4-FFF2-40B4-BE49-F238E27FC236}">
                <a16:creationId xmlns:a16="http://schemas.microsoft.com/office/drawing/2014/main" id="{B5E606DD-5845-A04D-CA47-664B66DA1103}"/>
              </a:ext>
            </a:extLst>
          </p:cNvPr>
          <p:cNvSpPr>
            <a:spLocks noGrp="1"/>
          </p:cNvSpPr>
          <p:nvPr>
            <p:ph idx="1"/>
          </p:nvPr>
        </p:nvSpPr>
        <p:spPr/>
        <p:txBody>
          <a:bodyPr/>
          <a:lstStyle/>
          <a:p>
            <a:pPr eaLnBrk="1" hangingPunct="1"/>
            <a:r>
              <a:rPr lang="en-US" altLang="en-US" dirty="0"/>
              <a:t>If treatment fails</a:t>
            </a:r>
          </a:p>
          <a:p>
            <a:pPr lvl="1" eaLnBrk="1" hangingPunct="1"/>
            <a:r>
              <a:rPr lang="en-US" altLang="en-US" dirty="0"/>
              <a:t>Progression to a necrotizing pneumonia and lung abscess possible</a:t>
            </a:r>
          </a:p>
          <a:p>
            <a:pPr eaLnBrk="1" hangingPunct="1"/>
            <a:r>
              <a:rPr lang="en-US" altLang="en-US" dirty="0"/>
              <a:t>Patients with lung abscesses usually</a:t>
            </a:r>
          </a:p>
          <a:p>
            <a:pPr lvl="1" eaLnBrk="1" hangingPunct="1"/>
            <a:r>
              <a:rPr lang="en-US" altLang="en-US" dirty="0"/>
              <a:t>Have a longer history of illness</a:t>
            </a:r>
            <a:endParaRPr lang="en-US" altLang="en-US" strike="sngStrike" dirty="0"/>
          </a:p>
          <a:p>
            <a:pPr lvl="1" eaLnBrk="1" hangingPunct="1"/>
            <a:r>
              <a:rPr lang="en-US" altLang="en-US" dirty="0"/>
              <a:t>More subtle onset of symptoms</a:t>
            </a:r>
            <a:endParaRPr lang="en-US" altLang="en-US" strike="sngStrike" dirty="0"/>
          </a:p>
          <a:p>
            <a:pPr lvl="1" eaLnBrk="1" hangingPunct="1"/>
            <a:r>
              <a:rPr lang="en-US" altLang="en-US" dirty="0"/>
              <a:t>Have a putrid sputum </a:t>
            </a:r>
          </a:p>
          <a:p>
            <a:pPr lvl="1" eaLnBrk="1" hangingPunct="1"/>
            <a:r>
              <a:rPr lang="en-US" altLang="en-US" dirty="0"/>
              <a:t>Complain of halitosis</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BE8788B-17B3-E93D-9530-6800AAA498B4}"/>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Diagnosis and Prevention</a:t>
            </a:r>
          </a:p>
        </p:txBody>
      </p:sp>
      <p:sp>
        <p:nvSpPr>
          <p:cNvPr id="177155" name="Rectangle 3">
            <a:extLst>
              <a:ext uri="{FF2B5EF4-FFF2-40B4-BE49-F238E27FC236}">
                <a16:creationId xmlns:a16="http://schemas.microsoft.com/office/drawing/2014/main" id="{F75D829C-AAAC-A50F-373E-237B4BF1365B}"/>
              </a:ext>
            </a:extLst>
          </p:cNvPr>
          <p:cNvSpPr>
            <a:spLocks noGrp="1"/>
          </p:cNvSpPr>
          <p:nvPr>
            <p:ph idx="1"/>
          </p:nvPr>
        </p:nvSpPr>
        <p:spPr>
          <a:xfrm>
            <a:off x="914400" y="1828800"/>
            <a:ext cx="10363200" cy="4876800"/>
          </a:xfrm>
        </p:spPr>
        <p:txBody>
          <a:bodyPr/>
          <a:lstStyle/>
          <a:p>
            <a:pPr eaLnBrk="1" hangingPunct="1"/>
            <a:r>
              <a:rPr lang="en-US" altLang="en-US" dirty="0"/>
              <a:t>Diagnosis</a:t>
            </a:r>
          </a:p>
          <a:p>
            <a:pPr lvl="1" eaLnBrk="1" hangingPunct="1"/>
            <a:r>
              <a:rPr lang="en-US" altLang="en-US" dirty="0"/>
              <a:t>Specimen collection methods resemble those for CAP and nosocomial infections.</a:t>
            </a:r>
          </a:p>
          <a:p>
            <a:pPr lvl="1" eaLnBrk="1" hangingPunct="1"/>
            <a:r>
              <a:rPr lang="en-US" altLang="en-US" dirty="0"/>
              <a:t>Difficulty lies in determining whether therapy is warranted.</a:t>
            </a:r>
          </a:p>
          <a:p>
            <a:pPr algn="just" eaLnBrk="1" hangingPunct="1"/>
            <a:r>
              <a:rPr lang="en-US" altLang="en-US" dirty="0"/>
              <a:t>Preventative measure–oral hygiene, positional feeding</a:t>
            </a: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BE8788B-17B3-E93D-9530-6800AAA498B4}"/>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Treatment</a:t>
            </a:r>
          </a:p>
        </p:txBody>
      </p:sp>
      <p:sp>
        <p:nvSpPr>
          <p:cNvPr id="177155" name="Rectangle 3">
            <a:extLst>
              <a:ext uri="{FF2B5EF4-FFF2-40B4-BE49-F238E27FC236}">
                <a16:creationId xmlns:a16="http://schemas.microsoft.com/office/drawing/2014/main" id="{F75D829C-AAAC-A50F-373E-237B4BF1365B}"/>
              </a:ext>
            </a:extLst>
          </p:cNvPr>
          <p:cNvSpPr>
            <a:spLocks noGrp="1"/>
          </p:cNvSpPr>
          <p:nvPr>
            <p:ph idx="1"/>
          </p:nvPr>
        </p:nvSpPr>
        <p:spPr/>
        <p:txBody>
          <a:bodyPr/>
          <a:lstStyle/>
          <a:p>
            <a:pPr eaLnBrk="1" hangingPunct="1"/>
            <a:r>
              <a:rPr lang="en-US" altLang="en-US" dirty="0"/>
              <a:t>Treatment</a:t>
            </a:r>
          </a:p>
          <a:p>
            <a:pPr lvl="1" eaLnBrk="1" hangingPunct="1"/>
            <a:r>
              <a:rPr lang="en-US" altLang="en-US" dirty="0"/>
              <a:t>Airway clearance</a:t>
            </a:r>
          </a:p>
          <a:p>
            <a:pPr lvl="1" eaLnBrk="1" hangingPunct="1"/>
            <a:r>
              <a:rPr lang="en-US" altLang="en-US" dirty="0"/>
              <a:t>Oxygen and respiratory support</a:t>
            </a:r>
          </a:p>
          <a:p>
            <a:pPr lvl="1" eaLnBrk="1" hangingPunct="1"/>
            <a:r>
              <a:rPr lang="en-US" altLang="en-US" dirty="0"/>
              <a:t>Treatment of bronchospasm and airway edema</a:t>
            </a:r>
          </a:p>
          <a:p>
            <a:pPr eaLnBrk="1" hangingPunct="1"/>
            <a:r>
              <a:rPr lang="en-US" altLang="en-US" dirty="0"/>
              <a:t>Empiric therapy for community acquired aspiration pneumonia should cover similar pathogens as in the other CAPs.</a:t>
            </a:r>
          </a:p>
          <a:p>
            <a:pPr lvl="1" eaLnBrk="1" hangingPunct="1"/>
            <a:endParaRPr lang="en-US" altLang="en-US" dirty="0"/>
          </a:p>
        </p:txBody>
      </p:sp>
    </p:spTree>
    <p:extLst>
      <p:ext uri="{BB962C8B-B14F-4D97-AF65-F5344CB8AC3E}">
        <p14:creationId xmlns:p14="http://schemas.microsoft.com/office/powerpoint/2010/main" val="3509564290"/>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51EC2DE-85B5-0287-CE88-ACBA2B4216F9}"/>
              </a:ext>
            </a:extLst>
          </p:cNvPr>
          <p:cNvSpPr>
            <a:spLocks noGrp="1" noChangeArrowheads="1"/>
          </p:cNvSpPr>
          <p:nvPr>
            <p:ph type="title"/>
          </p:nvPr>
        </p:nvSpPr>
        <p:spPr/>
        <p:txBody>
          <a:bodyPr rtlCol="0">
            <a:normAutofit/>
          </a:bodyPr>
          <a:lstStyle/>
          <a:p>
            <a:pPr fontAlgn="auto">
              <a:spcAft>
                <a:spcPts val="0"/>
              </a:spcAft>
              <a:defRPr/>
            </a:pPr>
            <a:r>
              <a:rPr lang="en-US" altLang="en-US" dirty="0"/>
              <a:t>Aspiration Pneumonia</a:t>
            </a:r>
            <a:br>
              <a:rPr lang="en-US" altLang="en-US" dirty="0"/>
            </a:br>
            <a:r>
              <a:rPr lang="en-US" altLang="en-US" dirty="0"/>
              <a:t>Treatment</a:t>
            </a:r>
          </a:p>
        </p:txBody>
      </p:sp>
      <p:sp>
        <p:nvSpPr>
          <p:cNvPr id="178179" name="Rectangle 3">
            <a:extLst>
              <a:ext uri="{FF2B5EF4-FFF2-40B4-BE49-F238E27FC236}">
                <a16:creationId xmlns:a16="http://schemas.microsoft.com/office/drawing/2014/main" id="{053D5CC5-21CA-86A6-1265-9E3AD82CF79F}"/>
              </a:ext>
            </a:extLst>
          </p:cNvPr>
          <p:cNvSpPr>
            <a:spLocks noGrp="1"/>
          </p:cNvSpPr>
          <p:nvPr>
            <p:ph idx="1"/>
          </p:nvPr>
        </p:nvSpPr>
        <p:spPr/>
        <p:txBody>
          <a:bodyPr/>
          <a:lstStyle/>
          <a:p>
            <a:pPr eaLnBrk="1" hangingPunct="1"/>
            <a:r>
              <a:rPr lang="en-US" altLang="en-US" dirty="0"/>
              <a:t>Hospitalized patients</a:t>
            </a:r>
          </a:p>
          <a:p>
            <a:pPr lvl="1" eaLnBrk="1" hangingPunct="1"/>
            <a:r>
              <a:rPr lang="en-US" altLang="en-US" dirty="0"/>
              <a:t>Broad-spectrum antimicrobials that provide coverage for aerobic gram-negative organisms</a:t>
            </a:r>
          </a:p>
          <a:p>
            <a:pPr algn="just" eaLnBrk="1" hangingPunct="1"/>
            <a:r>
              <a:rPr lang="en-US" altLang="en-US" dirty="0"/>
              <a:t>Anerobic coverage </a:t>
            </a:r>
          </a:p>
          <a:p>
            <a:pPr algn="just" eaLnBrk="1" hangingPunct="1"/>
            <a:r>
              <a:rPr lang="en-US" altLang="en-US" dirty="0"/>
              <a:t>Evaluation by a speech therapist</a:t>
            </a: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D090944A-5695-C382-F53F-A8B5D299F263}"/>
              </a:ext>
            </a:extLst>
          </p:cNvPr>
          <p:cNvSpPr>
            <a:spLocks noGrp="1"/>
          </p:cNvSpPr>
          <p:nvPr>
            <p:ph type="title"/>
          </p:nvPr>
        </p:nvSpPr>
        <p:spPr>
          <a:xfrm>
            <a:off x="1676400" y="274638"/>
            <a:ext cx="8991600" cy="1143000"/>
          </a:xfrm>
        </p:spPr>
        <p:txBody>
          <a:bodyPr/>
          <a:lstStyle/>
          <a:p>
            <a:pPr eaLnBrk="1" hangingPunct="1"/>
            <a:r>
              <a:rPr lang="en-US" altLang="en-US" sz="3200"/>
              <a:t>Tuberculosis and Other Chronic Pneumonias</a:t>
            </a:r>
          </a:p>
        </p:txBody>
      </p:sp>
      <p:sp>
        <p:nvSpPr>
          <p:cNvPr id="179203" name="Rectangle 3">
            <a:extLst>
              <a:ext uri="{FF2B5EF4-FFF2-40B4-BE49-F238E27FC236}">
                <a16:creationId xmlns:a16="http://schemas.microsoft.com/office/drawing/2014/main" id="{861A6D86-FD6A-2FD6-D293-85EE9AAFF7A0}"/>
              </a:ext>
            </a:extLst>
          </p:cNvPr>
          <p:cNvSpPr>
            <a:spLocks noGrp="1"/>
          </p:cNvSpPr>
          <p:nvPr>
            <p:ph idx="1"/>
          </p:nvPr>
        </p:nvSpPr>
        <p:spPr/>
        <p:txBody>
          <a:bodyPr/>
          <a:lstStyle/>
          <a:p>
            <a:pPr eaLnBrk="1" hangingPunct="1"/>
            <a:r>
              <a:rPr lang="en-US" altLang="en-US" dirty="0"/>
              <a:t>Bacterial pneumonias usually resolve completely over a period of weeks.</a:t>
            </a:r>
          </a:p>
          <a:p>
            <a:pPr eaLnBrk="1" hangingPunct="1"/>
            <a:r>
              <a:rPr lang="en-US" altLang="en-US" dirty="0"/>
              <a:t>On occasion, resolution is delayed.</a:t>
            </a:r>
          </a:p>
          <a:p>
            <a:pPr lvl="1" eaLnBrk="1" hangingPunct="1"/>
            <a:r>
              <a:rPr lang="en-US" altLang="en-US" dirty="0"/>
              <a:t>Radiographic lung abnormalities that persist beyond the improvement of symptoms</a:t>
            </a:r>
          </a:p>
          <a:p>
            <a:pPr eaLnBrk="1" hangingPunct="1"/>
            <a:r>
              <a:rPr lang="en-US" altLang="en-US" dirty="0"/>
              <a:t>Necrotizing processes in the lung may occur.</a:t>
            </a:r>
          </a:p>
          <a:p>
            <a:pPr eaLnBrk="1" hangingPunct="1"/>
            <a:r>
              <a:rPr lang="en-US" altLang="en-US" dirty="0"/>
              <a:t>Some pneumonias are inherently slow in progression and chronic in nature.</a:t>
            </a:r>
          </a:p>
          <a:p>
            <a:pPr lvl="1" eaLnBrk="1" hangingPunct="1"/>
            <a:r>
              <a:rPr lang="en-US" altLang="en-US" dirty="0"/>
              <a:t>E.g., mycobacterial and fungal infections of the lung</a:t>
            </a: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909DCB2-A7E5-D313-73CE-A2FDC7FD0E74}"/>
              </a:ext>
            </a:extLst>
          </p:cNvPr>
          <p:cNvSpPr>
            <a:spLocks noGrp="1"/>
          </p:cNvSpPr>
          <p:nvPr>
            <p:ph type="title"/>
          </p:nvPr>
        </p:nvSpPr>
        <p:spPr>
          <a:xfrm>
            <a:off x="1524000" y="228600"/>
            <a:ext cx="9144000" cy="1219200"/>
          </a:xfrm>
        </p:spPr>
        <p:txBody>
          <a:bodyPr/>
          <a:lstStyle/>
          <a:p>
            <a:pPr eaLnBrk="1" hangingPunct="1"/>
            <a:r>
              <a:rPr lang="en-US" altLang="en-US" sz="3200"/>
              <a:t>Tuberculosis and Other Chronic Pneumonias</a:t>
            </a:r>
            <a:r>
              <a:rPr lang="en-US" altLang="en-US" sz="3600"/>
              <a:t/>
            </a:r>
            <a:br>
              <a:rPr lang="en-US" altLang="en-US" sz="3600"/>
            </a:br>
            <a:r>
              <a:rPr lang="en-US" altLang="en-US" sz="3200"/>
              <a:t>Epidemiology and Causes</a:t>
            </a:r>
          </a:p>
        </p:txBody>
      </p:sp>
      <p:sp>
        <p:nvSpPr>
          <p:cNvPr id="180227" name="Rectangle 3">
            <a:extLst>
              <a:ext uri="{FF2B5EF4-FFF2-40B4-BE49-F238E27FC236}">
                <a16:creationId xmlns:a16="http://schemas.microsoft.com/office/drawing/2014/main" id="{ED9C6E50-E40D-5D42-B5BB-59ADC7D3A14D}"/>
              </a:ext>
            </a:extLst>
          </p:cNvPr>
          <p:cNvSpPr>
            <a:spLocks noGrp="1"/>
          </p:cNvSpPr>
          <p:nvPr>
            <p:ph idx="1"/>
          </p:nvPr>
        </p:nvSpPr>
        <p:spPr>
          <a:xfrm>
            <a:off x="1981200" y="1447801"/>
            <a:ext cx="8229600" cy="4525963"/>
          </a:xfrm>
        </p:spPr>
        <p:txBody>
          <a:bodyPr/>
          <a:lstStyle/>
          <a:p>
            <a:pPr eaLnBrk="1" hangingPunct="1"/>
            <a:r>
              <a:rPr lang="en-US" altLang="en-US" sz="2400" i="1" dirty="0"/>
              <a:t>Mycobacteria</a:t>
            </a:r>
          </a:p>
          <a:p>
            <a:pPr lvl="1" eaLnBrk="1" hangingPunct="1"/>
            <a:r>
              <a:rPr lang="en-US" altLang="en-US" sz="2400" dirty="0"/>
              <a:t>In immunocompetent patients</a:t>
            </a:r>
          </a:p>
          <a:p>
            <a:pPr eaLnBrk="1" hangingPunct="1"/>
            <a:r>
              <a:rPr lang="en-US" altLang="en-US" sz="2400" dirty="0"/>
              <a:t>Nontuberculous mycobacteria (NTM)</a:t>
            </a:r>
          </a:p>
          <a:p>
            <a:pPr lvl="1" eaLnBrk="1" hangingPunct="1"/>
            <a:r>
              <a:rPr lang="en-US" altLang="en-US" sz="2400" dirty="0"/>
              <a:t>Immunocompromised and socially disadvantaged</a:t>
            </a:r>
          </a:p>
          <a:p>
            <a:pPr lvl="1" eaLnBrk="1" hangingPunct="1"/>
            <a:r>
              <a:rPr lang="en-US" altLang="en-US" sz="2400" i="1" dirty="0"/>
              <a:t>M. avium </a:t>
            </a:r>
            <a:r>
              <a:rPr lang="en-US" altLang="en-US" sz="2400" dirty="0"/>
              <a:t>complex, </a:t>
            </a:r>
            <a:r>
              <a:rPr lang="en-US" altLang="en-US" sz="2400" i="1" dirty="0"/>
              <a:t>M. </a:t>
            </a:r>
            <a:r>
              <a:rPr lang="en-US" altLang="en-US" sz="2400" i="1" dirty="0" err="1"/>
              <a:t>kansasii</a:t>
            </a:r>
            <a:r>
              <a:rPr lang="en-US" altLang="en-US" sz="2400" dirty="0"/>
              <a:t>, and </a:t>
            </a:r>
            <a:r>
              <a:rPr lang="en-US" altLang="en-US" sz="2400" i="1" dirty="0"/>
              <a:t>M. </a:t>
            </a:r>
            <a:r>
              <a:rPr lang="en-US" altLang="en-US" sz="2400" i="1" dirty="0" err="1"/>
              <a:t>abscessus</a:t>
            </a:r>
            <a:endParaRPr lang="en-US" altLang="en-US" sz="2400" i="1" dirty="0"/>
          </a:p>
          <a:p>
            <a:pPr eaLnBrk="1" hangingPunct="1"/>
            <a:r>
              <a:rPr lang="en-US" altLang="en-US" sz="2400" dirty="0"/>
              <a:t>Opportunistic fungal pathogens</a:t>
            </a:r>
          </a:p>
          <a:p>
            <a:pPr lvl="1" eaLnBrk="1" hangingPunct="1"/>
            <a:r>
              <a:rPr lang="en-US" altLang="en-US" sz="2400" i="1" dirty="0"/>
              <a:t>Aspergillus, Cryptococcus</a:t>
            </a:r>
          </a:p>
          <a:p>
            <a:pPr eaLnBrk="1" hangingPunct="1"/>
            <a:r>
              <a:rPr lang="en-US" altLang="en-US" sz="2400" dirty="0"/>
              <a:t>Fungal pathogens</a:t>
            </a:r>
          </a:p>
          <a:p>
            <a:pPr lvl="1" eaLnBrk="1" hangingPunct="1"/>
            <a:r>
              <a:rPr lang="en-US" altLang="en-US" sz="2400" i="1" dirty="0"/>
              <a:t>Histoplasma capsulatum, Blastomyces dermatitidis</a:t>
            </a:r>
            <a:r>
              <a:rPr lang="en-US" altLang="en-US" sz="2400" dirty="0"/>
              <a:t>, and </a:t>
            </a:r>
            <a:r>
              <a:rPr lang="en-US" altLang="en-US" sz="2400" i="1" dirty="0"/>
              <a:t>Coccidioides immitis</a:t>
            </a: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AFF568F-6550-6062-55EF-7DECE001797F}"/>
              </a:ext>
            </a:extLst>
          </p:cNvPr>
          <p:cNvSpPr>
            <a:spLocks noGrp="1" noChangeArrowheads="1"/>
          </p:cNvSpPr>
          <p:nvPr>
            <p:ph type="title"/>
          </p:nvPr>
        </p:nvSpPr>
        <p:spPr>
          <a:xfrm>
            <a:off x="1524000" y="274638"/>
            <a:ext cx="9144000" cy="1477962"/>
          </a:xfrm>
        </p:spPr>
        <p:txBody>
          <a:bodyPr rtlCol="0">
            <a:normAutofit/>
          </a:bodyPr>
          <a:lstStyle/>
          <a:p>
            <a:pPr fontAlgn="auto">
              <a:spcAft>
                <a:spcPts val="0"/>
              </a:spcAft>
              <a:defRPr/>
            </a:pPr>
            <a:r>
              <a:rPr lang="en-US" altLang="en-US" sz="3600" dirty="0"/>
              <a:t>Tuberculosis and Other Chronic Pneumonias</a:t>
            </a:r>
            <a:br>
              <a:rPr lang="en-US" altLang="en-US" sz="3600" dirty="0"/>
            </a:br>
            <a:r>
              <a:rPr lang="en-US" altLang="en-US" sz="3600" dirty="0"/>
              <a:t>Pathogenesis</a:t>
            </a:r>
            <a:endParaRPr lang="en-US" altLang="en-US" dirty="0"/>
          </a:p>
        </p:txBody>
      </p:sp>
      <p:sp>
        <p:nvSpPr>
          <p:cNvPr id="182275" name="Rectangle 3">
            <a:extLst>
              <a:ext uri="{FF2B5EF4-FFF2-40B4-BE49-F238E27FC236}">
                <a16:creationId xmlns:a16="http://schemas.microsoft.com/office/drawing/2014/main" id="{7A374426-90DF-88A8-1565-7A93F8A4A4A1}"/>
              </a:ext>
            </a:extLst>
          </p:cNvPr>
          <p:cNvSpPr>
            <a:spLocks noGrp="1"/>
          </p:cNvSpPr>
          <p:nvPr>
            <p:ph idx="1"/>
          </p:nvPr>
        </p:nvSpPr>
        <p:spPr>
          <a:xfrm>
            <a:off x="2209800" y="1652588"/>
            <a:ext cx="7772400" cy="4152900"/>
          </a:xfrm>
        </p:spPr>
        <p:txBody>
          <a:bodyPr/>
          <a:lstStyle/>
          <a:p>
            <a:pPr eaLnBrk="1" hangingPunct="1"/>
            <a:r>
              <a:rPr lang="en-US" altLang="en-US" dirty="0"/>
              <a:t>Most organisms in this category are acquired via inhalation</a:t>
            </a:r>
          </a:p>
          <a:p>
            <a:pPr marL="457200" lvl="1" indent="0">
              <a:buNone/>
            </a:pPr>
            <a:endParaRPr lang="en-US" altLang="en-US" dirty="0"/>
          </a:p>
        </p:txBody>
      </p:sp>
      <p:graphicFrame>
        <p:nvGraphicFramePr>
          <p:cNvPr id="2" name="Table 2">
            <a:extLst>
              <a:ext uri="{FF2B5EF4-FFF2-40B4-BE49-F238E27FC236}">
                <a16:creationId xmlns:a16="http://schemas.microsoft.com/office/drawing/2014/main" id="{ABFD37A1-315C-1F2F-0CE3-02ADBECD0278}"/>
              </a:ext>
            </a:extLst>
          </p:cNvPr>
          <p:cNvGraphicFramePr>
            <a:graphicFrameLocks noGrp="1"/>
          </p:cNvGraphicFramePr>
          <p:nvPr>
            <p:extLst>
              <p:ext uri="{D42A27DB-BD31-4B8C-83A1-F6EECF244321}">
                <p14:modId xmlns:p14="http://schemas.microsoft.com/office/powerpoint/2010/main" val="930241308"/>
              </p:ext>
            </p:extLst>
          </p:nvPr>
        </p:nvGraphicFramePr>
        <p:xfrm>
          <a:off x="2438400" y="2817813"/>
          <a:ext cx="7086600" cy="20218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b="1" dirty="0">
                          <a:solidFill>
                            <a:schemeClr val="tx1"/>
                          </a:solidFill>
                        </a:rPr>
                        <a:t>Microorganism</a:t>
                      </a:r>
                    </a:p>
                  </a:txBody>
                  <a:tcPr/>
                </a:tc>
                <a:tc>
                  <a:txBody>
                    <a:bodyPr/>
                    <a:lstStyle/>
                    <a:p>
                      <a:r>
                        <a:rPr lang="en-US" b="1" dirty="0">
                          <a:solidFill>
                            <a:schemeClr val="tx1"/>
                          </a:solidFill>
                        </a:rPr>
                        <a:t>Pathogenesis</a:t>
                      </a:r>
                    </a:p>
                  </a:txBody>
                  <a:tcPr/>
                </a:tc>
                <a:extLst>
                  <a:ext uri="{0D108BD9-81ED-4DB2-BD59-A6C34878D82A}">
                    <a16:rowId xmlns:a16="http://schemas.microsoft.com/office/drawing/2014/main" val="10001"/>
                  </a:ext>
                </a:extLst>
              </a:tr>
              <a:tr h="370840">
                <a:tc>
                  <a:txBody>
                    <a:bodyPr/>
                    <a:lstStyle/>
                    <a:p>
                      <a:r>
                        <a:rPr lang="en-US" i="1" dirty="0">
                          <a:solidFill>
                            <a:schemeClr val="tx1"/>
                          </a:solidFill>
                        </a:rPr>
                        <a:t>M. tuberculosis </a:t>
                      </a:r>
                      <a:r>
                        <a:rPr lang="en-US" i="0" dirty="0">
                          <a:solidFill>
                            <a:schemeClr val="tx1"/>
                          </a:solidFill>
                        </a:rPr>
                        <a:t>(MTB)</a:t>
                      </a:r>
                    </a:p>
                  </a:txBody>
                  <a:tcPr/>
                </a:tc>
                <a:tc>
                  <a:txBody>
                    <a:bodyPr/>
                    <a:lstStyle/>
                    <a:p>
                      <a:r>
                        <a:rPr lang="en-US" dirty="0">
                          <a:solidFill>
                            <a:schemeClr val="tx1"/>
                          </a:solidFill>
                        </a:rPr>
                        <a:t>Acquired when infected person coughs, sneezes, speaks</a:t>
                      </a:r>
                    </a:p>
                  </a:txBody>
                  <a:tcPr/>
                </a:tc>
                <a:extLst>
                  <a:ext uri="{0D108BD9-81ED-4DB2-BD59-A6C34878D82A}">
                    <a16:rowId xmlns:a16="http://schemas.microsoft.com/office/drawing/2014/main" val="10002"/>
                  </a:ext>
                </a:extLst>
              </a:tr>
              <a:tr h="264391">
                <a:tc>
                  <a:txBody>
                    <a:bodyPr/>
                    <a:lstStyle/>
                    <a:p>
                      <a:r>
                        <a:rPr lang="en-US" dirty="0">
                          <a:solidFill>
                            <a:schemeClr val="tx1"/>
                          </a:solidFill>
                        </a:rPr>
                        <a:t>NMT (not </a:t>
                      </a:r>
                      <a:r>
                        <a:rPr lang="en-US" dirty="0" err="1">
                          <a:solidFill>
                            <a:schemeClr val="tx1"/>
                          </a:solidFill>
                        </a:rPr>
                        <a:t>M.Tb</a:t>
                      </a:r>
                      <a:r>
                        <a:rPr lang="en-US" dirty="0">
                          <a:solidFill>
                            <a:schemeClr val="tx1"/>
                          </a:solidFill>
                        </a:rPr>
                        <a:t>), Fungal pathogens</a:t>
                      </a:r>
                    </a:p>
                  </a:txBody>
                  <a:tcPr/>
                </a:tc>
                <a:tc>
                  <a:txBody>
                    <a:bodyPr/>
                    <a:lstStyle/>
                    <a:p>
                      <a:r>
                        <a:rPr lang="en-US" dirty="0">
                          <a:solidFill>
                            <a:schemeClr val="tx1"/>
                          </a:solidFill>
                        </a:rPr>
                        <a:t>Granulomatous response in the lung</a:t>
                      </a:r>
                    </a:p>
                    <a:p>
                      <a:r>
                        <a:rPr lang="en-US" dirty="0">
                          <a:solidFill>
                            <a:schemeClr val="tx1"/>
                          </a:solidFill>
                        </a:rPr>
                        <a:t>Humoral and cellular responses are elicited</a:t>
                      </a:r>
                    </a:p>
                  </a:txBody>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6C26A52-FB48-D246-9677-649EE0DA5866}"/>
              </a:ext>
            </a:extLst>
          </p:cNvPr>
          <p:cNvSpPr>
            <a:spLocks noGrp="1" noChangeArrowheads="1"/>
          </p:cNvSpPr>
          <p:nvPr>
            <p:ph type="title"/>
          </p:nvPr>
        </p:nvSpPr>
        <p:spPr>
          <a:xfrm>
            <a:off x="1524000" y="274638"/>
            <a:ext cx="9144000" cy="1477962"/>
          </a:xfrm>
        </p:spPr>
        <p:txBody>
          <a:bodyPr rtlCol="0">
            <a:normAutofit/>
          </a:bodyPr>
          <a:lstStyle/>
          <a:p>
            <a:pPr fontAlgn="auto">
              <a:spcAft>
                <a:spcPts val="0"/>
              </a:spcAft>
              <a:defRPr/>
            </a:pPr>
            <a:r>
              <a:rPr lang="en-US" altLang="en-US" sz="3600" dirty="0"/>
              <a:t>Tuberculosis and Other Chronic Pneumonias</a:t>
            </a:r>
            <a:br>
              <a:rPr lang="en-US" altLang="en-US" sz="3600" dirty="0"/>
            </a:br>
            <a:r>
              <a:rPr lang="en-US" altLang="en-US" sz="3600" dirty="0"/>
              <a:t>Clinical Manifestations</a:t>
            </a:r>
            <a:endParaRPr lang="en-US" altLang="en-US" dirty="0"/>
          </a:p>
        </p:txBody>
      </p:sp>
      <p:sp>
        <p:nvSpPr>
          <p:cNvPr id="183299" name="Rectangle 3">
            <a:extLst>
              <a:ext uri="{FF2B5EF4-FFF2-40B4-BE49-F238E27FC236}">
                <a16:creationId xmlns:a16="http://schemas.microsoft.com/office/drawing/2014/main" id="{08715FFE-662E-B702-32B0-B8AA97D9D0A5}"/>
              </a:ext>
            </a:extLst>
          </p:cNvPr>
          <p:cNvSpPr>
            <a:spLocks noGrp="1"/>
          </p:cNvSpPr>
          <p:nvPr>
            <p:ph idx="1"/>
          </p:nvPr>
        </p:nvSpPr>
        <p:spPr>
          <a:xfrm>
            <a:off x="2209800" y="1600200"/>
            <a:ext cx="7772400" cy="4152900"/>
          </a:xfrm>
        </p:spPr>
        <p:txBody>
          <a:bodyPr/>
          <a:lstStyle/>
          <a:p>
            <a:pPr eaLnBrk="1" hangingPunct="1"/>
            <a:r>
              <a:rPr lang="en-US" altLang="en-US" sz="3000"/>
              <a:t>Symptoms vary by responsible microorganism present.</a:t>
            </a:r>
          </a:p>
          <a:p>
            <a:pPr eaLnBrk="1" hangingPunct="1"/>
            <a:endParaRPr lang="en-US" altLang="en-US" sz="3000"/>
          </a:p>
        </p:txBody>
      </p:sp>
      <p:graphicFrame>
        <p:nvGraphicFramePr>
          <p:cNvPr id="2" name="Table 2">
            <a:extLst>
              <a:ext uri="{FF2B5EF4-FFF2-40B4-BE49-F238E27FC236}">
                <a16:creationId xmlns:a16="http://schemas.microsoft.com/office/drawing/2014/main" id="{F93AE52F-38C2-F57C-D429-2418B9B31ED3}"/>
              </a:ext>
            </a:extLst>
          </p:cNvPr>
          <p:cNvGraphicFramePr>
            <a:graphicFrameLocks noGrp="1"/>
          </p:cNvGraphicFramePr>
          <p:nvPr>
            <p:extLst>
              <p:ext uri="{D42A27DB-BD31-4B8C-83A1-F6EECF244321}">
                <p14:modId xmlns:p14="http://schemas.microsoft.com/office/powerpoint/2010/main" val="3460592117"/>
              </p:ext>
            </p:extLst>
          </p:nvPr>
        </p:nvGraphicFramePr>
        <p:xfrm>
          <a:off x="2667000" y="2749550"/>
          <a:ext cx="6096000" cy="257075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80">
                <a:tc>
                  <a:txBody>
                    <a:bodyPr/>
                    <a:lstStyle/>
                    <a:p>
                      <a:endParaRPr lang="en-US" sz="1800"/>
                    </a:p>
                  </a:txBody>
                  <a:tcPr marT="45725" marB="45725"/>
                </a:tc>
                <a:tc>
                  <a:txBody>
                    <a:bodyPr/>
                    <a:lstStyle/>
                    <a:p>
                      <a:endParaRPr lang="en-US" sz="1800"/>
                    </a:p>
                  </a:txBody>
                  <a:tcPr marT="45725" marB="45725"/>
                </a:tc>
                <a:extLst>
                  <a:ext uri="{0D108BD9-81ED-4DB2-BD59-A6C34878D82A}">
                    <a16:rowId xmlns:a16="http://schemas.microsoft.com/office/drawing/2014/main" val="10000"/>
                  </a:ext>
                </a:extLst>
              </a:tr>
              <a:tr h="370880">
                <a:tc>
                  <a:txBody>
                    <a:bodyPr/>
                    <a:lstStyle/>
                    <a:p>
                      <a:r>
                        <a:rPr lang="en-US" sz="1800" b="1" dirty="0"/>
                        <a:t>Organism</a:t>
                      </a:r>
                    </a:p>
                  </a:txBody>
                  <a:tcPr marT="45725" marB="45725"/>
                </a:tc>
                <a:tc>
                  <a:txBody>
                    <a:bodyPr/>
                    <a:lstStyle/>
                    <a:p>
                      <a:r>
                        <a:rPr lang="en-US" sz="1800" b="1" dirty="0"/>
                        <a:t>Key symptoms</a:t>
                      </a:r>
                    </a:p>
                  </a:txBody>
                  <a:tcPr marT="45725" marB="45725"/>
                </a:tc>
                <a:extLst>
                  <a:ext uri="{0D108BD9-81ED-4DB2-BD59-A6C34878D82A}">
                    <a16:rowId xmlns:a16="http://schemas.microsoft.com/office/drawing/2014/main" val="10001"/>
                  </a:ext>
                </a:extLst>
              </a:tr>
              <a:tr h="1188849">
                <a:tc>
                  <a:txBody>
                    <a:bodyPr/>
                    <a:lstStyle/>
                    <a:p>
                      <a:r>
                        <a:rPr lang="en-US" sz="1800" dirty="0">
                          <a:solidFill>
                            <a:schemeClr val="tx1"/>
                          </a:solidFill>
                        </a:rPr>
                        <a:t>Blastomycosis</a:t>
                      </a:r>
                    </a:p>
                  </a:txBody>
                  <a:tcPr marT="45725" marB="45725"/>
                </a:tc>
                <a:tc>
                  <a:txBody>
                    <a:bodyPr/>
                    <a:lstStyle/>
                    <a:p>
                      <a:r>
                        <a:rPr lang="en-US" sz="1800" dirty="0">
                          <a:solidFill>
                            <a:schemeClr val="tx1"/>
                          </a:solidFill>
                        </a:rPr>
                        <a:t>Protracted cough, fevers, sweats, night sweats, others*</a:t>
                      </a:r>
                    </a:p>
                    <a:p>
                      <a:r>
                        <a:rPr lang="en-US" sz="1800" dirty="0">
                          <a:solidFill>
                            <a:schemeClr val="tx1"/>
                          </a:solidFill>
                        </a:rPr>
                        <a:t>Pulmonary mass lesion mimicking lung cancer</a:t>
                      </a:r>
                    </a:p>
                  </a:txBody>
                  <a:tcPr marT="45725" marB="45725"/>
                </a:tc>
                <a:extLst>
                  <a:ext uri="{0D108BD9-81ED-4DB2-BD59-A6C34878D82A}">
                    <a16:rowId xmlns:a16="http://schemas.microsoft.com/office/drawing/2014/main" val="10002"/>
                  </a:ext>
                </a:extLst>
              </a:tr>
              <a:tr h="640149">
                <a:tc>
                  <a:txBody>
                    <a:bodyPr/>
                    <a:lstStyle/>
                    <a:p>
                      <a:r>
                        <a:rPr lang="en-US" sz="1800" dirty="0">
                          <a:solidFill>
                            <a:schemeClr val="tx1"/>
                          </a:solidFill>
                        </a:rPr>
                        <a:t>Histoplasmosis</a:t>
                      </a:r>
                    </a:p>
                  </a:txBody>
                  <a:tcPr marT="45725" marB="45725"/>
                </a:tc>
                <a:tc>
                  <a:txBody>
                    <a:bodyPr/>
                    <a:lstStyle/>
                    <a:p>
                      <a:r>
                        <a:rPr lang="en-US" sz="1800" dirty="0">
                          <a:solidFill>
                            <a:schemeClr val="tx1"/>
                          </a:solidFill>
                        </a:rPr>
                        <a:t>*Same as above plus hilar and mediastinal lymphadenopathy</a:t>
                      </a:r>
                    </a:p>
                  </a:txBody>
                  <a:tcPr marT="45725" marB="45725"/>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1C39FA3-3E2F-0608-8153-CFFB5D043CBC}"/>
              </a:ext>
            </a:extLst>
          </p:cNvPr>
          <p:cNvSpPr>
            <a:spLocks noGrp="1" noChangeArrowheads="1"/>
          </p:cNvSpPr>
          <p:nvPr>
            <p:ph type="title"/>
          </p:nvPr>
        </p:nvSpPr>
        <p:spPr>
          <a:xfrm>
            <a:off x="1524000" y="274638"/>
            <a:ext cx="9144000" cy="1477962"/>
          </a:xfrm>
        </p:spPr>
        <p:txBody>
          <a:bodyPr rtlCol="0">
            <a:normAutofit/>
          </a:bodyPr>
          <a:lstStyle/>
          <a:p>
            <a:pPr fontAlgn="auto">
              <a:spcAft>
                <a:spcPts val="0"/>
              </a:spcAft>
              <a:defRPr/>
            </a:pPr>
            <a:r>
              <a:rPr lang="en-US" altLang="en-US" sz="3600" dirty="0"/>
              <a:t>Tuberculosis and Other Chronic Pneumonias</a:t>
            </a:r>
            <a:br>
              <a:rPr lang="en-US" altLang="en-US" sz="3600" dirty="0"/>
            </a:br>
            <a:r>
              <a:rPr lang="en-US" altLang="en-US" sz="3600" dirty="0"/>
              <a:t>Clinical Manifestations (Cont.) </a:t>
            </a:r>
            <a:endParaRPr lang="en-US" altLang="en-US" dirty="0"/>
          </a:p>
        </p:txBody>
      </p:sp>
      <p:sp>
        <p:nvSpPr>
          <p:cNvPr id="184323" name="Rectangle 3">
            <a:extLst>
              <a:ext uri="{FF2B5EF4-FFF2-40B4-BE49-F238E27FC236}">
                <a16:creationId xmlns:a16="http://schemas.microsoft.com/office/drawing/2014/main" id="{519A66C0-B71B-2D83-78CB-161720BFCFE5}"/>
              </a:ext>
            </a:extLst>
          </p:cNvPr>
          <p:cNvSpPr>
            <a:spLocks noGrp="1"/>
          </p:cNvSpPr>
          <p:nvPr>
            <p:ph idx="1"/>
          </p:nvPr>
        </p:nvSpPr>
        <p:spPr>
          <a:xfrm>
            <a:off x="2209800" y="1600200"/>
            <a:ext cx="7772400" cy="4152900"/>
          </a:xfrm>
        </p:spPr>
        <p:txBody>
          <a:bodyPr/>
          <a:lstStyle/>
          <a:p>
            <a:pPr eaLnBrk="1" hangingPunct="1"/>
            <a:endParaRPr lang="en-US" altLang="en-US" dirty="0"/>
          </a:p>
          <a:p>
            <a:pPr eaLnBrk="1" hangingPunct="1"/>
            <a:r>
              <a:rPr lang="en-US" altLang="en-US" dirty="0"/>
              <a:t>Mycobacterial and fungal infections are likely to be the most severe and disseminated in immunocompromised patients</a:t>
            </a:r>
            <a:r>
              <a:rPr lang="en-US" altLang="en-US" dirty="0">
                <a:solidFill>
                  <a:srgbClr val="FF0000"/>
                </a:solidFill>
              </a:rPr>
              <a:t>.</a:t>
            </a:r>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AF2C5C99-9934-5D52-77FA-6CD548B0AA3E}"/>
              </a:ext>
            </a:extLst>
          </p:cNvPr>
          <p:cNvSpPr>
            <a:spLocks noGrp="1"/>
          </p:cNvSpPr>
          <p:nvPr>
            <p:ph type="title"/>
          </p:nvPr>
        </p:nvSpPr>
        <p:spPr>
          <a:xfrm>
            <a:off x="1524000" y="274638"/>
            <a:ext cx="9144000" cy="1143000"/>
          </a:xfrm>
        </p:spPr>
        <p:txBody>
          <a:bodyPr/>
          <a:lstStyle/>
          <a:p>
            <a:pPr eaLnBrk="1" hangingPunct="1"/>
            <a:r>
              <a:rPr lang="en-US" altLang="en-US" sz="3200"/>
              <a:t>Tuberculosis and Other Chronic Pneumonias</a:t>
            </a:r>
            <a:br>
              <a:rPr lang="en-US" altLang="en-US" sz="3200"/>
            </a:br>
            <a:r>
              <a:rPr lang="en-US" altLang="en-US" sz="3200"/>
              <a:t>Complications</a:t>
            </a:r>
          </a:p>
        </p:txBody>
      </p:sp>
      <p:sp>
        <p:nvSpPr>
          <p:cNvPr id="160771" name="Rectangle 3">
            <a:extLst>
              <a:ext uri="{FF2B5EF4-FFF2-40B4-BE49-F238E27FC236}">
                <a16:creationId xmlns:a16="http://schemas.microsoft.com/office/drawing/2014/main" id="{342F79E0-E53C-330C-FC3A-874629A6E795}"/>
              </a:ext>
            </a:extLst>
          </p:cNvPr>
          <p:cNvSpPr>
            <a:spLocks noGrp="1"/>
          </p:cNvSpPr>
          <p:nvPr>
            <p:ph idx="1"/>
          </p:nvPr>
        </p:nvSpPr>
        <p:spPr/>
        <p:txBody>
          <a:bodyPr/>
          <a:lstStyle/>
          <a:p>
            <a:pPr fontAlgn="auto">
              <a:spcAft>
                <a:spcPts val="0"/>
              </a:spcAft>
              <a:defRPr/>
            </a:pPr>
            <a:r>
              <a:rPr lang="en-US" altLang="en-US" dirty="0"/>
              <a:t>If late, inappropriate or failed medical intervention</a:t>
            </a:r>
          </a:p>
          <a:p>
            <a:pPr lvl="1" fontAlgn="auto">
              <a:spcAft>
                <a:spcPts val="0"/>
              </a:spcAft>
              <a:defRPr/>
            </a:pPr>
            <a:r>
              <a:rPr lang="en-US" altLang="en-US" dirty="0"/>
              <a:t>Progressive debility</a:t>
            </a:r>
          </a:p>
          <a:p>
            <a:pPr lvl="1" fontAlgn="auto">
              <a:spcAft>
                <a:spcPts val="0"/>
              </a:spcAft>
              <a:defRPr/>
            </a:pPr>
            <a:r>
              <a:rPr lang="en-US" altLang="en-US" dirty="0"/>
              <a:t>Respiratory insufficiency </a:t>
            </a:r>
          </a:p>
          <a:p>
            <a:pPr fontAlgn="auto">
              <a:spcAft>
                <a:spcPts val="0"/>
              </a:spcAft>
              <a:defRPr/>
            </a:pPr>
            <a:r>
              <a:rPr lang="en-US" altLang="en-US" dirty="0"/>
              <a:t>Infection dissemination beyond the lung in immunocompromised patients</a:t>
            </a:r>
          </a:p>
          <a:p>
            <a:pPr lvl="1" fontAlgn="auto">
              <a:spcAft>
                <a:spcPts val="0"/>
              </a:spcAft>
              <a:defRPr/>
            </a:pPr>
            <a:r>
              <a:rPr lang="en-US" altLang="en-US" dirty="0"/>
              <a:t>Other organ involvement</a:t>
            </a:r>
          </a:p>
          <a:p>
            <a:pPr lvl="1" fontAlgn="auto">
              <a:spcAft>
                <a:spcPts val="0"/>
              </a:spcAft>
              <a:defRPr/>
            </a:pPr>
            <a:r>
              <a:rPr lang="en-US" altLang="en-US" dirty="0"/>
              <a:t>Generally, increases the morbidity and mortality of these infections</a:t>
            </a:r>
          </a:p>
          <a:p>
            <a:pPr lvl="1" fontAlgn="auto">
              <a:spcAft>
                <a:spcPts val="0"/>
              </a:spcAft>
              <a:defRPr/>
            </a:pPr>
            <a:endParaRPr lang="en-US" altLang="en-US" sz="3600" dirty="0"/>
          </a:p>
          <a:p>
            <a:pPr eaLnBrk="1" hangingPunct="1">
              <a:defRPr/>
            </a:pPr>
            <a:endParaRPr lang="en-US" altLang="en-US" dirty="0"/>
          </a:p>
          <a:p>
            <a:pPr marL="0" indent="0">
              <a:buNone/>
              <a:defRPr/>
            </a:pPr>
            <a:endParaRPr lang="en-US" altLang="en-US" dirty="0"/>
          </a:p>
          <a:p>
            <a:pPr eaLnBrk="1" hangingPunct="1">
              <a:defRPr/>
            </a:pPr>
            <a:endParaRPr lang="en-US" altLang="en-US" dirty="0"/>
          </a:p>
          <a:p>
            <a:pPr eaLnBrk="1" hangingPunct="1">
              <a:defRPr/>
            </a:pPr>
            <a:endParaRPr lang="en-US" alt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Host Risk Factors</a:t>
            </a: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2004456333"/>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957EB3E-3416-8AA1-B91E-E0074D3A2E0A}"/>
              </a:ext>
            </a:extLst>
          </p:cNvPr>
          <p:cNvSpPr>
            <a:spLocks noGrp="1"/>
          </p:cNvSpPr>
          <p:nvPr>
            <p:ph type="title"/>
          </p:nvPr>
        </p:nvSpPr>
        <p:spPr>
          <a:xfrm>
            <a:off x="1752600" y="307975"/>
            <a:ext cx="8763000" cy="1219200"/>
          </a:xfrm>
        </p:spPr>
        <p:txBody>
          <a:bodyPr/>
          <a:lstStyle/>
          <a:p>
            <a:pPr eaLnBrk="1" hangingPunct="1"/>
            <a:r>
              <a:rPr lang="en-US" altLang="en-US" sz="3200"/>
              <a:t>Tuberculosis and Other Chronic Pneumonias</a:t>
            </a:r>
            <a:br>
              <a:rPr lang="en-US" altLang="en-US" sz="3200"/>
            </a:br>
            <a:r>
              <a:rPr lang="en-US" altLang="en-US" sz="3200"/>
              <a:t>Laboratory Diagnosis</a:t>
            </a:r>
          </a:p>
        </p:txBody>
      </p:sp>
      <p:sp>
        <p:nvSpPr>
          <p:cNvPr id="186371" name="Rectangle 3">
            <a:extLst>
              <a:ext uri="{FF2B5EF4-FFF2-40B4-BE49-F238E27FC236}">
                <a16:creationId xmlns:a16="http://schemas.microsoft.com/office/drawing/2014/main" id="{000799DA-45CC-F5A5-E88C-CACCF5760E01}"/>
              </a:ext>
            </a:extLst>
          </p:cNvPr>
          <p:cNvSpPr>
            <a:spLocks noGrp="1"/>
          </p:cNvSpPr>
          <p:nvPr>
            <p:ph idx="1"/>
          </p:nvPr>
        </p:nvSpPr>
        <p:spPr>
          <a:xfrm>
            <a:off x="2247900" y="1736726"/>
            <a:ext cx="7772400" cy="4454525"/>
          </a:xfrm>
        </p:spPr>
        <p:txBody>
          <a:bodyPr/>
          <a:lstStyle/>
          <a:p>
            <a:pPr eaLnBrk="1" hangingPunct="1"/>
            <a:r>
              <a:rPr lang="en-US" altLang="en-US" dirty="0"/>
              <a:t>Mycobacterial culture of sputum remains the gold standard for diagnosis of TB.</a:t>
            </a:r>
          </a:p>
          <a:p>
            <a:pPr lvl="1" eaLnBrk="1" hangingPunct="1"/>
            <a:r>
              <a:rPr lang="en-US" altLang="en-US" dirty="0"/>
              <a:t>Both automated liquid media and solid media cultures are recommended.</a:t>
            </a:r>
          </a:p>
          <a:p>
            <a:pPr lvl="1" eaLnBrk="1" hangingPunct="1"/>
            <a:r>
              <a:rPr lang="en-US" altLang="en-US" dirty="0" err="1"/>
              <a:t>Kinyon</a:t>
            </a:r>
            <a:r>
              <a:rPr lang="en-US" altLang="en-US" dirty="0"/>
              <a:t> or </a:t>
            </a:r>
            <a:r>
              <a:rPr lang="en-US" altLang="en-US" dirty="0" err="1"/>
              <a:t>Zeihl-Neelsen</a:t>
            </a:r>
            <a:r>
              <a:rPr lang="en-US" altLang="en-US" dirty="0"/>
              <a:t> staining</a:t>
            </a:r>
          </a:p>
          <a:p>
            <a:pPr lvl="1" eaLnBrk="1" hangingPunct="1"/>
            <a:r>
              <a:rPr lang="en-US" altLang="en-US" dirty="0"/>
              <a:t>Rapid fluorochrome stain</a:t>
            </a:r>
          </a:p>
          <a:p>
            <a:pPr lvl="1" eaLnBrk="1" hangingPunct="1"/>
            <a:r>
              <a:rPr lang="en-US" altLang="en-US" dirty="0"/>
              <a:t>MALDI-TOF for identification</a:t>
            </a:r>
          </a:p>
          <a:p>
            <a:pPr lvl="1" eaLnBrk="1" hangingPunct="1"/>
            <a:r>
              <a:rPr lang="en-US" altLang="en-US" dirty="0"/>
              <a:t>NAATs</a:t>
            </a:r>
          </a:p>
          <a:p>
            <a:pPr lvl="1" eaLnBrk="1" hangingPunct="1"/>
            <a:endParaRPr lang="en-US" altLang="en-US" dirty="0"/>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2E1D66A8-4530-9C9F-73BC-585F7D12B3AF}"/>
              </a:ext>
            </a:extLst>
          </p:cNvPr>
          <p:cNvSpPr>
            <a:spLocks noGrp="1"/>
          </p:cNvSpPr>
          <p:nvPr>
            <p:ph type="title"/>
          </p:nvPr>
        </p:nvSpPr>
        <p:spPr/>
        <p:txBody>
          <a:bodyPr/>
          <a:lstStyle/>
          <a:p>
            <a:pPr eaLnBrk="1" hangingPunct="1"/>
            <a:r>
              <a:rPr lang="en-US" altLang="en-US"/>
              <a:t>Acid-Fast Stain of Sputum </a:t>
            </a:r>
          </a:p>
        </p:txBody>
      </p:sp>
      <p:pic>
        <p:nvPicPr>
          <p:cNvPr id="187397" name="Picture 6" descr="Y:\ELS00000-IW26_[Mahon 6e]\ELS00000-IW26-SRC\Course-N\Construction\IC\jpg\Chapter032\032011.jpg">
            <a:extLst>
              <a:ext uri="{FF2B5EF4-FFF2-40B4-BE49-F238E27FC236}">
                <a16:creationId xmlns:a16="http://schemas.microsoft.com/office/drawing/2014/main" id="{C5955D04-0A3F-FA17-8A39-6F6668764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6" y="1304926"/>
            <a:ext cx="729297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3AA5453-88BA-CE63-1B6A-8225F911A6A9}"/>
              </a:ext>
            </a:extLst>
          </p:cNvPr>
          <p:cNvSpPr>
            <a:spLocks noGrp="1"/>
          </p:cNvSpPr>
          <p:nvPr>
            <p:ph type="title"/>
          </p:nvPr>
        </p:nvSpPr>
        <p:spPr>
          <a:xfrm>
            <a:off x="1752600" y="274638"/>
            <a:ext cx="8686800" cy="1143000"/>
          </a:xfrm>
        </p:spPr>
        <p:txBody>
          <a:bodyPr/>
          <a:lstStyle/>
          <a:p>
            <a:pPr eaLnBrk="1" hangingPunct="1"/>
            <a:r>
              <a:rPr lang="en-US" altLang="en-US" sz="3200"/>
              <a:t>Tuberculosis and Other Chronic Pneumonias</a:t>
            </a:r>
            <a:br>
              <a:rPr lang="en-US" altLang="en-US" sz="3200"/>
            </a:br>
            <a:r>
              <a:rPr lang="en-US" altLang="en-US" sz="3200"/>
              <a:t>Diagnosis</a:t>
            </a:r>
          </a:p>
        </p:txBody>
      </p:sp>
      <p:sp>
        <p:nvSpPr>
          <p:cNvPr id="188419" name="Rectangle 3">
            <a:extLst>
              <a:ext uri="{FF2B5EF4-FFF2-40B4-BE49-F238E27FC236}">
                <a16:creationId xmlns:a16="http://schemas.microsoft.com/office/drawing/2014/main" id="{0E9887E3-B51E-5FB6-F6DF-2737B41D8780}"/>
              </a:ext>
            </a:extLst>
          </p:cNvPr>
          <p:cNvSpPr>
            <a:spLocks noGrp="1"/>
          </p:cNvSpPr>
          <p:nvPr>
            <p:ph idx="1"/>
          </p:nvPr>
        </p:nvSpPr>
        <p:spPr/>
        <p:txBody>
          <a:bodyPr/>
          <a:lstStyle/>
          <a:p>
            <a:pPr eaLnBrk="1" hangingPunct="1"/>
            <a:r>
              <a:rPr lang="en-US" altLang="en-US" dirty="0"/>
              <a:t>Fungal infections–isolation in culture is the gold standard</a:t>
            </a:r>
          </a:p>
          <a:p>
            <a:pPr lvl="1" eaLnBrk="1" hangingPunct="1"/>
            <a:r>
              <a:rPr lang="en-US" altLang="en-US" dirty="0"/>
              <a:t>Brain heart infusion agar with 10% sheep blood</a:t>
            </a:r>
          </a:p>
          <a:p>
            <a:pPr lvl="1" eaLnBrk="1" hangingPunct="1"/>
            <a:r>
              <a:rPr lang="en-US" altLang="en-US" dirty="0" err="1"/>
              <a:t>Sabouraud’s</a:t>
            </a:r>
            <a:r>
              <a:rPr lang="en-US" altLang="en-US" dirty="0"/>
              <a:t> dextrose agar</a:t>
            </a:r>
          </a:p>
          <a:p>
            <a:pPr lvl="1" eaLnBrk="1" hangingPunct="1"/>
            <a:r>
              <a:rPr lang="en-US" altLang="en-US" dirty="0"/>
              <a:t>Direct microscopic exam</a:t>
            </a:r>
          </a:p>
          <a:p>
            <a:pPr lvl="2" eaLnBrk="1" hangingPunct="1"/>
            <a:r>
              <a:rPr lang="en-US" altLang="en-US" dirty="0"/>
              <a:t>Potassium hydroxide (KOH) </a:t>
            </a:r>
          </a:p>
          <a:p>
            <a:pPr lvl="2" eaLnBrk="1" hangingPunct="1"/>
            <a:r>
              <a:rPr lang="en-US" altLang="en-US" dirty="0"/>
              <a:t>Calcofluor white</a:t>
            </a:r>
          </a:p>
          <a:p>
            <a:pPr lvl="1" eaLnBrk="1" hangingPunct="1"/>
            <a:r>
              <a:rPr lang="en-US" altLang="en-US" dirty="0"/>
              <a:t>Fungal antigen and antibody testing</a:t>
            </a:r>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6EC4512-67A7-AEFE-47DD-89C477D77A9D}"/>
              </a:ext>
            </a:extLst>
          </p:cNvPr>
          <p:cNvSpPr>
            <a:spLocks noGrp="1" noChangeArrowheads="1"/>
          </p:cNvSpPr>
          <p:nvPr>
            <p:ph type="title"/>
          </p:nvPr>
        </p:nvSpPr>
        <p:spPr/>
        <p:txBody>
          <a:bodyPr rtlCol="0">
            <a:normAutofit/>
          </a:bodyPr>
          <a:lstStyle/>
          <a:p>
            <a:pPr fontAlgn="auto">
              <a:spcAft>
                <a:spcPts val="0"/>
              </a:spcAft>
              <a:defRPr/>
            </a:pPr>
            <a:r>
              <a:rPr lang="en-US" altLang="en-US" dirty="0"/>
              <a:t>Lung Exudates From Patient with a Hematologic Disorder</a:t>
            </a:r>
          </a:p>
        </p:txBody>
      </p:sp>
      <p:pic>
        <p:nvPicPr>
          <p:cNvPr id="189445" name="Picture 6" descr="Y:\ELS00000-IW26_[Mahon 6e]\ELS00000-IW26-SRC\Course-N\Construction\IC\jpg\Chapter032\032012A.jpg">
            <a:extLst>
              <a:ext uri="{FF2B5EF4-FFF2-40B4-BE49-F238E27FC236}">
                <a16:creationId xmlns:a16="http://schemas.microsoft.com/office/drawing/2014/main" id="{D892FC6A-40B4-014D-07A5-543D508EB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41" r="18553"/>
          <a:stretch>
            <a:fillRect/>
          </a:stretch>
        </p:blipFill>
        <p:spPr bwMode="auto">
          <a:xfrm>
            <a:off x="2862263" y="1676400"/>
            <a:ext cx="30670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7" descr="Y:\ELS00000-IW26_[Mahon 6e]\ELS00000-IW26-SRC\Course-N\Construction\IC\jpg\Chapter032\032012B.jpg">
            <a:extLst>
              <a:ext uri="{FF2B5EF4-FFF2-40B4-BE49-F238E27FC236}">
                <a16:creationId xmlns:a16="http://schemas.microsoft.com/office/drawing/2014/main" id="{2C31BAB1-8169-1F24-0977-A7AA332C9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02" r="18881"/>
          <a:stretch>
            <a:fillRect/>
          </a:stretch>
        </p:blipFill>
        <p:spPr bwMode="auto">
          <a:xfrm>
            <a:off x="6557964" y="1712913"/>
            <a:ext cx="304323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1F23BFE-8F9A-E5EC-320B-0BAD13C20543}"/>
              </a:ext>
            </a:extLst>
          </p:cNvPr>
          <p:cNvSpPr>
            <a:spLocks noGrp="1" noChangeArrowheads="1"/>
          </p:cNvSpPr>
          <p:nvPr>
            <p:ph type="title"/>
          </p:nvPr>
        </p:nvSpPr>
        <p:spPr/>
        <p:txBody>
          <a:bodyPr rtlCol="0">
            <a:normAutofit/>
          </a:bodyPr>
          <a:lstStyle/>
          <a:p>
            <a:pPr fontAlgn="auto">
              <a:spcAft>
                <a:spcPts val="0"/>
              </a:spcAft>
              <a:defRPr/>
            </a:pPr>
            <a:r>
              <a:rPr lang="en-US" altLang="en-US" dirty="0"/>
              <a:t>Tuberculosis and Other Chronic Pneumonias Treatment</a:t>
            </a:r>
          </a:p>
        </p:txBody>
      </p:sp>
      <p:sp>
        <p:nvSpPr>
          <p:cNvPr id="190467" name="Rectangle 3">
            <a:extLst>
              <a:ext uri="{FF2B5EF4-FFF2-40B4-BE49-F238E27FC236}">
                <a16:creationId xmlns:a16="http://schemas.microsoft.com/office/drawing/2014/main" id="{78E376A7-CFC4-3CE2-43B1-9E297DE3F3D0}"/>
              </a:ext>
            </a:extLst>
          </p:cNvPr>
          <p:cNvSpPr>
            <a:spLocks noGrp="1"/>
          </p:cNvSpPr>
          <p:nvPr>
            <p:ph idx="1"/>
          </p:nvPr>
        </p:nvSpPr>
        <p:spPr/>
        <p:txBody>
          <a:bodyPr/>
          <a:lstStyle/>
          <a:p>
            <a:pPr eaLnBrk="1" hangingPunct="1"/>
            <a:r>
              <a:rPr lang="en-US" altLang="en-US"/>
              <a:t>Treatment varies by responsible agent</a:t>
            </a:r>
          </a:p>
          <a:p>
            <a:pPr lvl="1" eaLnBrk="1" hangingPunct="1"/>
            <a:r>
              <a:rPr lang="en-US" altLang="en-US"/>
              <a:t>Example #1: Pansusceptible tuberculosis  </a:t>
            </a:r>
          </a:p>
          <a:p>
            <a:pPr lvl="2" eaLnBrk="1" hangingPunct="1"/>
            <a:r>
              <a:rPr lang="en-US" altLang="en-US"/>
              <a:t>4-drug regimen of rifampin, isoniazid, pyrazinamide, ethambutol for 2-month induction period</a:t>
            </a:r>
          </a:p>
          <a:p>
            <a:pPr lvl="2" eaLnBrk="1" hangingPunct="1"/>
            <a:r>
              <a:rPr lang="en-US" altLang="en-US"/>
              <a:t>Once the isolate is confirmed to be susceptible to all 4 drugs, therapy can be discontinued before…</a:t>
            </a:r>
          </a:p>
          <a:p>
            <a:pPr lvl="2" eaLnBrk="1" hangingPunct="1"/>
            <a:r>
              <a:rPr lang="en-US" altLang="en-US"/>
              <a:t>2-drug regimen of isoniazid and rifampin for an additional 4 to 7 months</a:t>
            </a:r>
          </a:p>
          <a:p>
            <a:pPr lvl="2" eaLnBrk="1" hangingPunct="1"/>
            <a:r>
              <a:rPr lang="en-US" altLang="en-US"/>
              <a:t>Therapy is delivered by using directly observed therapy (DOT)</a:t>
            </a:r>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9A4EC5C-451C-4BB5-2D98-1D421A119191}"/>
              </a:ext>
            </a:extLst>
          </p:cNvPr>
          <p:cNvSpPr>
            <a:spLocks noGrp="1" noChangeArrowheads="1"/>
          </p:cNvSpPr>
          <p:nvPr>
            <p:ph type="title"/>
          </p:nvPr>
        </p:nvSpPr>
        <p:spPr/>
        <p:txBody>
          <a:bodyPr rtlCol="0">
            <a:normAutofit/>
          </a:bodyPr>
          <a:lstStyle/>
          <a:p>
            <a:pPr fontAlgn="auto">
              <a:spcAft>
                <a:spcPts val="0"/>
              </a:spcAft>
              <a:defRPr/>
            </a:pPr>
            <a:r>
              <a:rPr lang="en-US" altLang="en-US" dirty="0"/>
              <a:t>Tuberculosis and Other Chronic Pneumonias Treatment (Cont.)</a:t>
            </a:r>
          </a:p>
        </p:txBody>
      </p:sp>
      <p:sp>
        <p:nvSpPr>
          <p:cNvPr id="191491" name="Rectangle 3">
            <a:extLst>
              <a:ext uri="{FF2B5EF4-FFF2-40B4-BE49-F238E27FC236}">
                <a16:creationId xmlns:a16="http://schemas.microsoft.com/office/drawing/2014/main" id="{977278C7-B008-EC8D-6331-8BC8532D7872}"/>
              </a:ext>
            </a:extLst>
          </p:cNvPr>
          <p:cNvSpPr>
            <a:spLocks noGrp="1"/>
          </p:cNvSpPr>
          <p:nvPr>
            <p:ph idx="1"/>
          </p:nvPr>
        </p:nvSpPr>
        <p:spPr>
          <a:xfrm>
            <a:off x="914400" y="1981200"/>
            <a:ext cx="10363200" cy="4876800"/>
          </a:xfrm>
        </p:spPr>
        <p:txBody>
          <a:bodyPr/>
          <a:lstStyle/>
          <a:p>
            <a:pPr eaLnBrk="1" hangingPunct="1"/>
            <a:r>
              <a:rPr lang="en-US" altLang="en-US" dirty="0"/>
              <a:t>Treatment varies by responsible agent.</a:t>
            </a:r>
          </a:p>
          <a:p>
            <a:pPr lvl="1" eaLnBrk="1" hangingPunct="1"/>
            <a:r>
              <a:rPr lang="en-US" altLang="en-US" dirty="0"/>
              <a:t>Example #2: Fungal infections</a:t>
            </a:r>
          </a:p>
          <a:p>
            <a:pPr lvl="2" eaLnBrk="1" hangingPunct="1"/>
            <a:r>
              <a:rPr lang="en-US" altLang="en-US" dirty="0"/>
              <a:t>Severe illness–IV lipid amphotericin B preparation and then followed with an oral azole for prolonged treatment (12 to 24 months)</a:t>
            </a:r>
          </a:p>
          <a:p>
            <a:pPr lvl="2" eaLnBrk="1" hangingPunct="1"/>
            <a:r>
              <a:rPr lang="en-US" altLang="en-US" dirty="0"/>
              <a:t>Mild to moderate illness-oral therapy</a:t>
            </a:r>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a:t>
            </a:r>
            <a:r>
              <a:rPr lang="en-US" altLang="en-US" sz="2400" b="1" i="1" dirty="0" smtClean="0">
                <a:solidFill>
                  <a:srgbClr val="FFFFFF"/>
                </a:solidFill>
                <a:cs typeface="Segoe UI" panose="020B0502040204020203" pitchFamily="34" charset="0"/>
              </a:rPr>
              <a:t>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Tract Infections in the Immunocompromised Patient</a:t>
            </a:r>
            <a:endParaRPr lang="en-US" altLang="en-US" sz="2400" b="1" i="1" dirty="0" smtClean="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4187238078"/>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59B9CBEC-53DB-4F44-51BD-E529E45D0465}"/>
              </a:ext>
            </a:extLst>
          </p:cNvPr>
          <p:cNvSpPr>
            <a:spLocks noGrp="1"/>
          </p:cNvSpPr>
          <p:nvPr>
            <p:ph type="title"/>
          </p:nvPr>
        </p:nvSpPr>
        <p:spPr>
          <a:xfrm>
            <a:off x="1676400" y="228600"/>
            <a:ext cx="8839200" cy="1219200"/>
          </a:xfrm>
        </p:spPr>
        <p:txBody>
          <a:bodyPr/>
          <a:lstStyle/>
          <a:p>
            <a:pPr eaLnBrk="1" hangingPunct="1"/>
            <a:r>
              <a:rPr lang="en-US" altLang="en-US"/>
              <a:t>Description</a:t>
            </a:r>
          </a:p>
        </p:txBody>
      </p:sp>
      <p:sp>
        <p:nvSpPr>
          <p:cNvPr id="193539" name="Content Placeholder 2">
            <a:extLst>
              <a:ext uri="{FF2B5EF4-FFF2-40B4-BE49-F238E27FC236}">
                <a16:creationId xmlns:a16="http://schemas.microsoft.com/office/drawing/2014/main" id="{AEBC6A0A-4FBE-FCB4-923A-44C40CE3B5B1}"/>
              </a:ext>
            </a:extLst>
          </p:cNvPr>
          <p:cNvSpPr>
            <a:spLocks noGrp="1"/>
          </p:cNvSpPr>
          <p:nvPr>
            <p:ph idx="1"/>
          </p:nvPr>
        </p:nvSpPr>
        <p:spPr/>
        <p:txBody>
          <a:bodyPr/>
          <a:lstStyle/>
          <a:p>
            <a:pPr eaLnBrk="1" hangingPunct="1"/>
            <a:r>
              <a:rPr lang="en-US" altLang="en-US" dirty="0"/>
              <a:t>Opportunistic infection (OI) pathogens</a:t>
            </a:r>
          </a:p>
          <a:p>
            <a:pPr lvl="1" eaLnBrk="1" hangingPunct="1"/>
            <a:r>
              <a:rPr lang="en-US" altLang="en-US" dirty="0"/>
              <a:t>Generally, do not cause disease in hosts with normal immune system function</a:t>
            </a:r>
            <a:endParaRPr lang="en-US" altLang="en-US" strike="sngStrike" dirty="0"/>
          </a:p>
          <a:p>
            <a:pPr lvl="1" eaLnBrk="1" hangingPunct="1"/>
            <a:r>
              <a:rPr lang="en-US" altLang="en-US" dirty="0"/>
              <a:t>Require an impairment of host defense mechanisms to cause disease</a:t>
            </a:r>
            <a:endParaRPr lang="en-US" altLang="en-US" strike="sngStrike" dirty="0"/>
          </a:p>
          <a:p>
            <a:pPr lvl="1" eaLnBrk="1" hangingPunct="1"/>
            <a:r>
              <a:rPr lang="en-US" altLang="en-US" dirty="0"/>
              <a:t>Patients susceptible to such opportunistic infections are referred to as immunocompromised hosts.</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DD734CC-83A6-36CF-F8B8-2243275DDEC3}"/>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a:t>
            </a:r>
            <a:br>
              <a:rPr lang="en-US" altLang="en-US" dirty="0"/>
            </a:br>
            <a:r>
              <a:rPr lang="en-US" altLang="en-US" dirty="0"/>
              <a:t>Description</a:t>
            </a:r>
          </a:p>
        </p:txBody>
      </p:sp>
      <p:sp>
        <p:nvSpPr>
          <p:cNvPr id="194563" name="Rectangle 3">
            <a:extLst>
              <a:ext uri="{FF2B5EF4-FFF2-40B4-BE49-F238E27FC236}">
                <a16:creationId xmlns:a16="http://schemas.microsoft.com/office/drawing/2014/main" id="{106B0E55-9064-30C2-40F0-97F5D663C1C2}"/>
              </a:ext>
            </a:extLst>
          </p:cNvPr>
          <p:cNvSpPr>
            <a:spLocks noGrp="1"/>
          </p:cNvSpPr>
          <p:nvPr>
            <p:ph idx="1"/>
          </p:nvPr>
        </p:nvSpPr>
        <p:spPr>
          <a:xfrm>
            <a:off x="1981200" y="1722438"/>
            <a:ext cx="8229600" cy="4525962"/>
          </a:xfrm>
        </p:spPr>
        <p:txBody>
          <a:bodyPr/>
          <a:lstStyle/>
          <a:p>
            <a:pPr eaLnBrk="1" hangingPunct="1"/>
            <a:r>
              <a:rPr lang="en-US" altLang="en-US" dirty="0"/>
              <a:t>Occurrence is a combined function of</a:t>
            </a:r>
          </a:p>
          <a:p>
            <a:pPr lvl="1" eaLnBrk="1" hangingPunct="1"/>
            <a:r>
              <a:rPr lang="en-US" altLang="en-US" dirty="0"/>
              <a:t>The extent of underlying host </a:t>
            </a:r>
            <a:r>
              <a:rPr lang="en-US" altLang="en-US" dirty="0" err="1"/>
              <a:t>immunodeficency</a:t>
            </a:r>
            <a:r>
              <a:rPr lang="en-US" altLang="en-US" dirty="0"/>
              <a:t> </a:t>
            </a:r>
          </a:p>
          <a:p>
            <a:pPr lvl="1" eaLnBrk="1" hangingPunct="1"/>
            <a:r>
              <a:rPr lang="en-US" altLang="en-US" dirty="0"/>
              <a:t>Pathogen virulence</a:t>
            </a:r>
          </a:p>
          <a:p>
            <a:pPr eaLnBrk="1" hangingPunct="1"/>
            <a:r>
              <a:rPr lang="en-US" altLang="en-US" dirty="0"/>
              <a:t>CD4 cell count remains the best surrogate marker for assessing the host immune system and associated risk of infectious complications.</a:t>
            </a:r>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32433B-F91E-C676-C6F0-BB9A1E8DFD2A}"/>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a:t>
            </a:r>
            <a:br>
              <a:rPr lang="en-US" altLang="en-US" dirty="0"/>
            </a:br>
            <a:r>
              <a:rPr lang="en-US" altLang="en-US" dirty="0"/>
              <a:t>Description (Cont.)</a:t>
            </a:r>
          </a:p>
        </p:txBody>
      </p:sp>
      <p:sp>
        <p:nvSpPr>
          <p:cNvPr id="195587" name="Rectangle 3">
            <a:extLst>
              <a:ext uri="{FF2B5EF4-FFF2-40B4-BE49-F238E27FC236}">
                <a16:creationId xmlns:a16="http://schemas.microsoft.com/office/drawing/2014/main" id="{631FDDD2-A228-D476-C219-EB99E5F6D1D7}"/>
              </a:ext>
            </a:extLst>
          </p:cNvPr>
          <p:cNvSpPr>
            <a:spLocks noGrp="1"/>
          </p:cNvSpPr>
          <p:nvPr>
            <p:ph idx="1"/>
          </p:nvPr>
        </p:nvSpPr>
        <p:spPr>
          <a:xfrm>
            <a:off x="1981200" y="1722438"/>
            <a:ext cx="8229600" cy="4525962"/>
          </a:xfrm>
        </p:spPr>
        <p:txBody>
          <a:bodyPr/>
          <a:lstStyle/>
          <a:p>
            <a:pPr eaLnBrk="1" hangingPunct="1"/>
            <a:r>
              <a:rPr lang="en-US" altLang="en-US"/>
              <a:t>CD4 counts- high versus low</a:t>
            </a:r>
          </a:p>
          <a:p>
            <a:pPr eaLnBrk="1" hangingPunct="1"/>
            <a:endParaRPr lang="en-US" altLang="en-US"/>
          </a:p>
          <a:p>
            <a:pPr eaLnBrk="1" hangingPunct="1"/>
            <a:endParaRPr lang="en-US" altLang="en-US"/>
          </a:p>
        </p:txBody>
      </p:sp>
      <p:graphicFrame>
        <p:nvGraphicFramePr>
          <p:cNvPr id="2" name="Table 2">
            <a:extLst>
              <a:ext uri="{FF2B5EF4-FFF2-40B4-BE49-F238E27FC236}">
                <a16:creationId xmlns:a16="http://schemas.microsoft.com/office/drawing/2014/main" id="{EF4318CA-E3E6-A570-3A92-790589DC74C0}"/>
              </a:ext>
            </a:extLst>
          </p:cNvPr>
          <p:cNvGraphicFramePr>
            <a:graphicFrameLocks noGrp="1"/>
          </p:cNvGraphicFramePr>
          <p:nvPr>
            <p:extLst>
              <p:ext uri="{D42A27DB-BD31-4B8C-83A1-F6EECF244321}">
                <p14:modId xmlns:p14="http://schemas.microsoft.com/office/powerpoint/2010/main" val="1452475434"/>
              </p:ext>
            </p:extLst>
          </p:nvPr>
        </p:nvGraphicFramePr>
        <p:xfrm>
          <a:off x="2362200" y="2209801"/>
          <a:ext cx="7162800" cy="3022553"/>
        </p:xfrm>
        <a:graphic>
          <a:graphicData uri="http://schemas.openxmlformats.org/drawingml/2006/table">
            <a:tbl>
              <a:tblPr firstRow="1" bandRow="1">
                <a:tableStyleId>{5C22544A-7EE6-4342-B048-85BDC9FD1C3A}</a:tableStyleId>
              </a:tblPr>
              <a:tblGrid>
                <a:gridCol w="2596515">
                  <a:extLst>
                    <a:ext uri="{9D8B030D-6E8A-4147-A177-3AD203B41FA5}">
                      <a16:colId xmlns:a16="http://schemas.microsoft.com/office/drawing/2014/main" val="20000"/>
                    </a:ext>
                  </a:extLst>
                </a:gridCol>
                <a:gridCol w="4566285">
                  <a:extLst>
                    <a:ext uri="{9D8B030D-6E8A-4147-A177-3AD203B41FA5}">
                      <a16:colId xmlns:a16="http://schemas.microsoft.com/office/drawing/2014/main" val="20001"/>
                    </a:ext>
                  </a:extLst>
                </a:gridCol>
              </a:tblGrid>
              <a:tr h="370809">
                <a:tc>
                  <a:txBody>
                    <a:bodyPr/>
                    <a:lstStyle/>
                    <a:p>
                      <a:endParaRPr lang="en-US" sz="1800"/>
                    </a:p>
                  </a:txBody>
                  <a:tcPr marT="45716" marB="45716"/>
                </a:tc>
                <a:tc>
                  <a:txBody>
                    <a:bodyPr/>
                    <a:lstStyle/>
                    <a:p>
                      <a:endParaRPr lang="en-US" sz="1800"/>
                    </a:p>
                  </a:txBody>
                  <a:tcPr marT="45716" marB="45716"/>
                </a:tc>
                <a:extLst>
                  <a:ext uri="{0D108BD9-81ED-4DB2-BD59-A6C34878D82A}">
                    <a16:rowId xmlns:a16="http://schemas.microsoft.com/office/drawing/2014/main" val="10000"/>
                  </a:ext>
                </a:extLst>
              </a:tr>
              <a:tr h="1188620">
                <a:tc>
                  <a:txBody>
                    <a:bodyPr/>
                    <a:lstStyle/>
                    <a:p>
                      <a:r>
                        <a:rPr lang="en-US" sz="1800" dirty="0"/>
                        <a:t>High CD4 cell counts</a:t>
                      </a:r>
                    </a:p>
                  </a:txBody>
                  <a:tcPr marT="45716" marB="45716"/>
                </a:tc>
                <a:tc>
                  <a:txBody>
                    <a:bodyPr/>
                    <a:lstStyle/>
                    <a:p>
                      <a:r>
                        <a:rPr lang="en-US" sz="1800" dirty="0"/>
                        <a:t>More likely to be caused by more virulent organisms that cause disease in immunocompetent patients.</a:t>
                      </a:r>
                    </a:p>
                    <a:p>
                      <a:r>
                        <a:rPr lang="en-US" sz="1800" dirty="0"/>
                        <a:t>Examples: </a:t>
                      </a:r>
                      <a:r>
                        <a:rPr lang="en-US" sz="1800" i="1" dirty="0"/>
                        <a:t>S. pneumoniae, M. tuberculosis</a:t>
                      </a:r>
                    </a:p>
                  </a:txBody>
                  <a:tcPr marT="45716" marB="45716"/>
                </a:tc>
                <a:extLst>
                  <a:ext uri="{0D108BD9-81ED-4DB2-BD59-A6C34878D82A}">
                    <a16:rowId xmlns:a16="http://schemas.microsoft.com/office/drawing/2014/main" val="10001"/>
                  </a:ext>
                </a:extLst>
              </a:tr>
              <a:tr h="1462917">
                <a:tc>
                  <a:txBody>
                    <a:bodyPr/>
                    <a:lstStyle/>
                    <a:p>
                      <a:r>
                        <a:rPr lang="en-US" sz="1800" dirty="0"/>
                        <a:t>Low CD4 cell counts</a:t>
                      </a:r>
                    </a:p>
                  </a:txBody>
                  <a:tcPr marT="45716" marB="45716"/>
                </a:tc>
                <a:tc>
                  <a:txBody>
                    <a:bodyPr/>
                    <a:lstStyle/>
                    <a:p>
                      <a:r>
                        <a:rPr lang="en-US" sz="1800" dirty="0"/>
                        <a:t>Risks increases for infection with environmentally ubiquitous opportunistic pathogens that rarely case disease in normal hosts.</a:t>
                      </a:r>
                    </a:p>
                    <a:p>
                      <a:r>
                        <a:rPr lang="en-US" sz="1800" dirty="0"/>
                        <a:t>Example: </a:t>
                      </a:r>
                      <a:r>
                        <a:rPr lang="en-US" sz="1800" i="1" dirty="0"/>
                        <a:t>Pneumocystis </a:t>
                      </a:r>
                      <a:r>
                        <a:rPr lang="en-US" sz="1800" i="1" dirty="0" err="1"/>
                        <a:t>jiroveci</a:t>
                      </a:r>
                      <a:endParaRPr lang="en-US" sz="1800" i="1" dirty="0"/>
                    </a:p>
                  </a:txBody>
                  <a:tcPr marT="45716" marB="45716"/>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9F78CAD-EB06-5D88-BDB2-5A7557F0372B}"/>
              </a:ext>
            </a:extLst>
          </p:cNvPr>
          <p:cNvSpPr>
            <a:spLocks noGrp="1"/>
          </p:cNvSpPr>
          <p:nvPr>
            <p:ph type="title"/>
          </p:nvPr>
        </p:nvSpPr>
        <p:spPr/>
        <p:txBody>
          <a:bodyPr/>
          <a:lstStyle/>
          <a:p>
            <a:pPr eaLnBrk="1" hangingPunct="1"/>
            <a:r>
              <a:rPr lang="en-US" altLang="en-US"/>
              <a:t>Immune Status of the Host</a:t>
            </a:r>
          </a:p>
        </p:txBody>
      </p:sp>
      <p:sp>
        <p:nvSpPr>
          <p:cNvPr id="27651" name="Rectangle 3">
            <a:extLst>
              <a:ext uri="{FF2B5EF4-FFF2-40B4-BE49-F238E27FC236}">
                <a16:creationId xmlns:a16="http://schemas.microsoft.com/office/drawing/2014/main" id="{EA79DEE9-B0D7-BA12-5572-36C01EA9DF8B}"/>
              </a:ext>
            </a:extLst>
          </p:cNvPr>
          <p:cNvSpPr>
            <a:spLocks noGrp="1" noChangeArrowheads="1"/>
          </p:cNvSpPr>
          <p:nvPr>
            <p:ph idx="1"/>
          </p:nvPr>
        </p:nvSpPr>
        <p:spPr/>
        <p:txBody>
          <a:bodyPr rtlCol="0">
            <a:normAutofit lnSpcReduction="10000"/>
          </a:bodyPr>
          <a:lstStyle/>
          <a:p>
            <a:pPr fontAlgn="auto">
              <a:spcAft>
                <a:spcPts val="0"/>
              </a:spcAft>
              <a:defRPr/>
            </a:pPr>
            <a:r>
              <a:rPr lang="en-US" altLang="en-US" dirty="0">
                <a:latin typeface="Arial" charset="0"/>
                <a:cs typeface="Arial" charset="0"/>
              </a:rPr>
              <a:t>Suspected infection</a:t>
            </a:r>
            <a:endParaRPr lang="en-US" altLang="en-US" sz="2600" dirty="0">
              <a:latin typeface="Arial" charset="0"/>
              <a:cs typeface="Arial" charset="0"/>
            </a:endParaRPr>
          </a:p>
          <a:p>
            <a:pPr lvl="1" fontAlgn="auto">
              <a:spcAft>
                <a:spcPts val="0"/>
              </a:spcAft>
              <a:defRPr/>
            </a:pPr>
            <a:r>
              <a:rPr lang="en-US" altLang="en-US" dirty="0">
                <a:latin typeface="Arial" charset="0"/>
                <a:cs typeface="Arial" charset="0"/>
              </a:rPr>
              <a:t>Evaluate</a:t>
            </a:r>
          </a:p>
          <a:p>
            <a:pPr lvl="2" fontAlgn="auto">
              <a:spcAft>
                <a:spcPts val="0"/>
              </a:spcAft>
              <a:defRPr/>
            </a:pPr>
            <a:r>
              <a:rPr lang="en-US" altLang="en-US" dirty="0">
                <a:latin typeface="Arial" charset="0"/>
                <a:cs typeface="Arial" charset="0"/>
              </a:rPr>
              <a:t>Based on virulence of organism</a:t>
            </a:r>
          </a:p>
          <a:p>
            <a:pPr lvl="2" fontAlgn="auto">
              <a:spcAft>
                <a:spcPts val="0"/>
              </a:spcAft>
              <a:defRPr/>
            </a:pPr>
            <a:r>
              <a:rPr lang="en-US" altLang="en-US" dirty="0">
                <a:latin typeface="Arial" charset="0"/>
                <a:cs typeface="Arial" charset="0"/>
              </a:rPr>
              <a:t>Immune defenses available</a:t>
            </a:r>
          </a:p>
          <a:p>
            <a:pPr fontAlgn="auto">
              <a:spcAft>
                <a:spcPts val="0"/>
              </a:spcAft>
              <a:defRPr/>
            </a:pPr>
            <a:r>
              <a:rPr lang="en-US" altLang="en-US" dirty="0" err="1">
                <a:latin typeface="Arial" charset="0"/>
                <a:cs typeface="Arial" charset="0"/>
              </a:rPr>
              <a:t>Immunocompetent</a:t>
            </a:r>
            <a:endParaRPr lang="en-US" altLang="en-US" sz="2600" dirty="0">
              <a:latin typeface="Arial" charset="0"/>
              <a:cs typeface="Arial" charset="0"/>
            </a:endParaRPr>
          </a:p>
          <a:p>
            <a:pPr lvl="1" fontAlgn="auto">
              <a:spcAft>
                <a:spcPts val="0"/>
              </a:spcAft>
              <a:defRPr/>
            </a:pPr>
            <a:r>
              <a:rPr lang="en-US" altLang="en-US" dirty="0">
                <a:latin typeface="Arial" charset="0"/>
                <a:cs typeface="Arial" charset="0"/>
              </a:rPr>
              <a:t>Infections follow the normal course.</a:t>
            </a:r>
          </a:p>
          <a:p>
            <a:pPr lvl="2" fontAlgn="auto">
              <a:spcAft>
                <a:spcPts val="0"/>
              </a:spcAft>
              <a:defRPr/>
            </a:pPr>
            <a:r>
              <a:rPr lang="en-US" altLang="en-US" dirty="0">
                <a:latin typeface="Arial" charset="0"/>
                <a:cs typeface="Arial" charset="0"/>
              </a:rPr>
              <a:t>Generally, less severe and results in immunity</a:t>
            </a:r>
          </a:p>
          <a:p>
            <a:pPr fontAlgn="auto">
              <a:spcAft>
                <a:spcPts val="0"/>
              </a:spcAft>
              <a:defRPr/>
            </a:pPr>
            <a:r>
              <a:rPr lang="en-US" altLang="en-US" dirty="0">
                <a:latin typeface="Arial" charset="0"/>
                <a:cs typeface="Arial" charset="0"/>
              </a:rPr>
              <a:t>Immunocompromised</a:t>
            </a:r>
          </a:p>
          <a:p>
            <a:pPr lvl="1" fontAlgn="auto">
              <a:spcAft>
                <a:spcPts val="0"/>
              </a:spcAft>
              <a:defRPr/>
            </a:pPr>
            <a:r>
              <a:rPr lang="en-US" altLang="en-US" dirty="0">
                <a:latin typeface="Arial" charset="0"/>
                <a:cs typeface="Arial" charset="0"/>
              </a:rPr>
              <a:t>Infections are usually more severe and rapidly progressive.</a:t>
            </a:r>
          </a:p>
          <a:p>
            <a:pPr lvl="1" fontAlgn="auto">
              <a:spcAft>
                <a:spcPts val="0"/>
              </a:spcAft>
              <a:defRPr/>
            </a:pPr>
            <a:r>
              <a:rPr lang="en-US" altLang="en-US" dirty="0">
                <a:latin typeface="Arial" charset="0"/>
                <a:cs typeface="Arial" charset="0"/>
              </a:rPr>
              <a:t>Often infected by opportunistic pathogens</a:t>
            </a:r>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04057E6A-F80D-3689-05DA-ACB944F27648}"/>
              </a:ext>
            </a:extLst>
          </p:cNvPr>
          <p:cNvSpPr>
            <a:spLocks noGrp="1"/>
          </p:cNvSpPr>
          <p:nvPr>
            <p:ph type="title"/>
          </p:nvPr>
        </p:nvSpPr>
        <p:spPr>
          <a:xfrm>
            <a:off x="1714500" y="279400"/>
            <a:ext cx="8763000" cy="1219200"/>
          </a:xfrm>
        </p:spPr>
        <p:txBody>
          <a:bodyPr/>
          <a:lstStyle/>
          <a:p>
            <a:pPr eaLnBrk="1" hangingPunct="1"/>
            <a:r>
              <a:rPr lang="en-US" altLang="en-US" sz="3600"/>
              <a:t>Respiratory Pathogens in HIV Infection in Relation to CD4 Count</a:t>
            </a:r>
          </a:p>
        </p:txBody>
      </p:sp>
      <p:pic>
        <p:nvPicPr>
          <p:cNvPr id="196613" name="Picture 6" descr="C:\Users\12994\Desktop\Mahon\table32.4.jpg">
            <a:extLst>
              <a:ext uri="{FF2B5EF4-FFF2-40B4-BE49-F238E27FC236}">
                <a16:creationId xmlns:a16="http://schemas.microsoft.com/office/drawing/2014/main" id="{CBA1ACDF-18A7-58F1-2E0E-BEC71AD3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657350"/>
            <a:ext cx="46863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8D7A603-0814-9F57-7937-FE14E400CAB1}"/>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a:t>
            </a:r>
            <a:br>
              <a:rPr lang="en-US" altLang="en-US" dirty="0"/>
            </a:br>
            <a:r>
              <a:rPr lang="en-US" altLang="en-US" dirty="0"/>
              <a:t>Epidemiology</a:t>
            </a:r>
          </a:p>
        </p:txBody>
      </p:sp>
      <p:sp>
        <p:nvSpPr>
          <p:cNvPr id="196611" name="Rectangle 3">
            <a:extLst>
              <a:ext uri="{FF2B5EF4-FFF2-40B4-BE49-F238E27FC236}">
                <a16:creationId xmlns:a16="http://schemas.microsoft.com/office/drawing/2014/main" id="{1093CE82-A2EA-DFC2-6D6A-823C0949DEC5}"/>
              </a:ext>
            </a:extLst>
          </p:cNvPr>
          <p:cNvSpPr>
            <a:spLocks noGrp="1"/>
          </p:cNvSpPr>
          <p:nvPr>
            <p:ph idx="1"/>
          </p:nvPr>
        </p:nvSpPr>
        <p:spPr>
          <a:xfrm>
            <a:off x="1981200" y="1722438"/>
            <a:ext cx="8229600" cy="4525962"/>
          </a:xfrm>
        </p:spPr>
        <p:txBody>
          <a:bodyPr/>
          <a:lstStyle/>
          <a:p>
            <a:pPr eaLnBrk="1" hangingPunct="1">
              <a:defRPr/>
            </a:pPr>
            <a:r>
              <a:rPr lang="en-US" altLang="en-US" dirty="0"/>
              <a:t>The incidence of HIV-infected patients has significantly declined due to</a:t>
            </a:r>
          </a:p>
          <a:p>
            <a:pPr lvl="1" eaLnBrk="1" hangingPunct="1">
              <a:defRPr/>
            </a:pPr>
            <a:r>
              <a:rPr lang="en-US" altLang="en-US" dirty="0"/>
              <a:t>Availability of highly active antiretroviral therapy (HAART) and preventative antibiotic therapy</a:t>
            </a:r>
            <a:endParaRPr lang="en-US" altLang="en-US" strike="sngStrike" dirty="0"/>
          </a:p>
          <a:p>
            <a:pPr eaLnBrk="1" hangingPunct="1">
              <a:defRPr/>
            </a:pPr>
            <a:r>
              <a:rPr lang="en-US" dirty="0"/>
              <a:t>Respiratory infections remain a common occurrence, especially in patients with very low CD4 cell counts who are not receiving effective antiretroviral therapy (ART). </a:t>
            </a:r>
          </a:p>
          <a:p>
            <a:pPr marL="457200" lvl="1" indent="0">
              <a:buNone/>
              <a:defRPr/>
            </a:pPr>
            <a:endParaRPr lang="en-US" altLang="en-US" dirty="0"/>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B90EC3B-5A9E-6D64-EC7E-954CCDC0C21A}"/>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a:t>
            </a:r>
            <a:br>
              <a:rPr lang="en-US" altLang="en-US" dirty="0"/>
            </a:br>
            <a:r>
              <a:rPr lang="en-US" altLang="en-US" dirty="0"/>
              <a:t>Epidemiology (Cont.)</a:t>
            </a:r>
          </a:p>
        </p:txBody>
      </p:sp>
      <p:sp>
        <p:nvSpPr>
          <p:cNvPr id="198659" name="Rectangle 3">
            <a:extLst>
              <a:ext uri="{FF2B5EF4-FFF2-40B4-BE49-F238E27FC236}">
                <a16:creationId xmlns:a16="http://schemas.microsoft.com/office/drawing/2014/main" id="{776BEC2B-F3CD-551C-925E-D1107521727F}"/>
              </a:ext>
            </a:extLst>
          </p:cNvPr>
          <p:cNvSpPr>
            <a:spLocks noGrp="1"/>
          </p:cNvSpPr>
          <p:nvPr>
            <p:ph idx="1"/>
          </p:nvPr>
        </p:nvSpPr>
        <p:spPr>
          <a:xfrm>
            <a:off x="1998663" y="1600201"/>
            <a:ext cx="8229600" cy="4525963"/>
          </a:xfrm>
        </p:spPr>
        <p:txBody>
          <a:bodyPr/>
          <a:lstStyle/>
          <a:p>
            <a:pPr eaLnBrk="1" hangingPunct="1"/>
            <a:r>
              <a:rPr lang="en-US" altLang="en-US" i="1" dirty="0"/>
              <a:t>Pneumocystis </a:t>
            </a:r>
            <a:r>
              <a:rPr lang="en-US" altLang="en-US" dirty="0"/>
              <a:t>remains the most AIDS-associated common opportunistic infection</a:t>
            </a:r>
          </a:p>
          <a:p>
            <a:pPr lvl="1" eaLnBrk="1" hangingPunct="1"/>
            <a:r>
              <a:rPr lang="en-US" altLang="en-US" dirty="0"/>
              <a:t>Only rarely causes clinical pneumonia in persons with advanced HIV infection in the absence of other risk factors</a:t>
            </a:r>
          </a:p>
          <a:p>
            <a:pPr eaLnBrk="1" hangingPunct="1"/>
            <a:r>
              <a:rPr lang="en-US" altLang="en-US" dirty="0"/>
              <a:t>Patients with HIV infection with preserved CD4 cell counts still have an increased risk of several respiratory infections compared with individuals not infected with HIV. </a:t>
            </a:r>
          </a:p>
          <a:p>
            <a:pPr lvl="1" eaLnBrk="1" hangingPunct="1"/>
            <a:endParaRPr lang="en-US" altLang="en-US" dirty="0"/>
          </a:p>
          <a:p>
            <a:pPr lvl="1" eaLnBrk="1" hangingPunct="1"/>
            <a:endParaRPr lang="en-US" altLang="en-US" dirty="0"/>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86054734-8E4B-51C6-9288-2954FC39AEA6}"/>
              </a:ext>
            </a:extLst>
          </p:cNvPr>
          <p:cNvSpPr>
            <a:spLocks noGrp="1"/>
          </p:cNvSpPr>
          <p:nvPr>
            <p:ph type="title"/>
          </p:nvPr>
        </p:nvSpPr>
        <p:spPr/>
        <p:txBody>
          <a:bodyPr/>
          <a:lstStyle/>
          <a:p>
            <a:r>
              <a:rPr lang="en-US" altLang="en-US" dirty="0"/>
              <a:t>Patients with HIV</a:t>
            </a:r>
            <a:br>
              <a:rPr lang="en-US" altLang="en-US" dirty="0"/>
            </a:br>
            <a:r>
              <a:rPr lang="en-US" altLang="en-US" dirty="0"/>
              <a:t>Epidemiology (Cont.)</a:t>
            </a:r>
          </a:p>
        </p:txBody>
      </p:sp>
      <p:sp>
        <p:nvSpPr>
          <p:cNvPr id="199683" name="Content Placeholder 2">
            <a:extLst>
              <a:ext uri="{FF2B5EF4-FFF2-40B4-BE49-F238E27FC236}">
                <a16:creationId xmlns:a16="http://schemas.microsoft.com/office/drawing/2014/main" id="{0075386D-BCB1-F14A-D8FF-3E48181FA550}"/>
              </a:ext>
            </a:extLst>
          </p:cNvPr>
          <p:cNvSpPr>
            <a:spLocks noGrp="1"/>
          </p:cNvSpPr>
          <p:nvPr>
            <p:ph idx="1"/>
          </p:nvPr>
        </p:nvSpPr>
        <p:spPr>
          <a:xfrm>
            <a:off x="914400" y="1962150"/>
            <a:ext cx="10363200" cy="4876800"/>
          </a:xfrm>
        </p:spPr>
        <p:txBody>
          <a:bodyPr/>
          <a:lstStyle/>
          <a:p>
            <a:r>
              <a:rPr lang="en-US" altLang="en-US" i="1" dirty="0"/>
              <a:t>Histoplasma capsulatum </a:t>
            </a:r>
            <a:r>
              <a:rPr lang="en-US" altLang="en-US" dirty="0"/>
              <a:t>and </a:t>
            </a:r>
            <a:r>
              <a:rPr lang="en-US" altLang="en-US" i="1" dirty="0"/>
              <a:t>Coccidioides immitis/C. </a:t>
            </a:r>
            <a:r>
              <a:rPr lang="en-US" altLang="en-US" i="1" dirty="0" err="1"/>
              <a:t>posadasii</a:t>
            </a:r>
            <a:r>
              <a:rPr lang="en-US" altLang="en-US" dirty="0"/>
              <a:t> are some of the most common HIV-related opportunistic infections worldwide and are a major cause of death, especially among those with advanced HIV disease.</a:t>
            </a: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56E67FD-1F17-A4FE-4DAC-2B8CB0A499AE}"/>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 </a:t>
            </a:r>
            <a:br>
              <a:rPr lang="en-US" altLang="en-US" dirty="0"/>
            </a:br>
            <a:r>
              <a:rPr lang="en-US" altLang="en-US" dirty="0"/>
              <a:t>Example Clinical Manifestations</a:t>
            </a:r>
          </a:p>
        </p:txBody>
      </p:sp>
      <p:sp>
        <p:nvSpPr>
          <p:cNvPr id="200707" name="Rectangle 3">
            <a:extLst>
              <a:ext uri="{FF2B5EF4-FFF2-40B4-BE49-F238E27FC236}">
                <a16:creationId xmlns:a16="http://schemas.microsoft.com/office/drawing/2014/main" id="{76BEB815-4D2D-79EE-8B4B-A5DA4B985F2D}"/>
              </a:ext>
            </a:extLst>
          </p:cNvPr>
          <p:cNvSpPr>
            <a:spLocks noGrp="1"/>
          </p:cNvSpPr>
          <p:nvPr>
            <p:ph idx="1"/>
          </p:nvPr>
        </p:nvSpPr>
        <p:spPr/>
        <p:txBody>
          <a:bodyPr/>
          <a:lstStyle/>
          <a:p>
            <a:pPr eaLnBrk="1" hangingPunct="1"/>
            <a:r>
              <a:rPr lang="en-US" altLang="en-US" i="1" dirty="0"/>
              <a:t>Pneumocystis </a:t>
            </a:r>
            <a:r>
              <a:rPr lang="en-US" altLang="en-US" i="1" dirty="0" err="1"/>
              <a:t>jirovecii</a:t>
            </a:r>
            <a:r>
              <a:rPr lang="en-US" altLang="en-US" i="1" dirty="0"/>
              <a:t> </a:t>
            </a:r>
            <a:r>
              <a:rPr lang="en-US" altLang="en-US" dirty="0"/>
              <a:t>pneumonia (PCP)</a:t>
            </a:r>
            <a:endParaRPr lang="en-US" altLang="en-US" i="1" dirty="0"/>
          </a:p>
          <a:p>
            <a:pPr lvl="1" eaLnBrk="1" hangingPunct="1"/>
            <a:r>
              <a:rPr lang="en-US" altLang="en-US" dirty="0"/>
              <a:t>Progressive symptoms including dyspnea, dry cough, fever.</a:t>
            </a:r>
          </a:p>
          <a:p>
            <a:pPr lvl="1" eaLnBrk="1" hangingPunct="1"/>
            <a:r>
              <a:rPr lang="en-US" altLang="en-US" dirty="0"/>
              <a:t>Hypoxemia is characteristic and helps categorize the severity of disease.</a:t>
            </a:r>
          </a:p>
          <a:p>
            <a:pPr lvl="1" eaLnBrk="1" hangingPunct="1"/>
            <a:r>
              <a:rPr lang="en-US" altLang="en-US" dirty="0"/>
              <a:t>Infection may involve other areas.</a:t>
            </a:r>
          </a:p>
          <a:p>
            <a:pPr lvl="2" eaLnBrk="1" hangingPunct="1"/>
            <a:r>
              <a:rPr lang="en-US" altLang="en-US" dirty="0"/>
              <a:t>Lungs, skin, bone marrow, reticuloendothelial system, GI tract, CNS</a:t>
            </a:r>
          </a:p>
          <a:p>
            <a:pPr lvl="2" eaLnBrk="1" hangingPunct="1"/>
            <a:r>
              <a:rPr lang="en-US" altLang="en-US" dirty="0"/>
              <a:t>Fever, weight loss, cough dyspnea, diarrhea, abdominal pain, headaches possible</a:t>
            </a:r>
          </a:p>
          <a:p>
            <a:pPr eaLnBrk="1" hangingPunct="1"/>
            <a:endParaRPr lang="en-US" altLang="en-US" dirty="0"/>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4A80E8A6-8163-44C2-6DF6-0EB3E8376F67}"/>
              </a:ext>
            </a:extLst>
          </p:cNvPr>
          <p:cNvSpPr>
            <a:spLocks noGrp="1"/>
          </p:cNvSpPr>
          <p:nvPr>
            <p:ph type="title"/>
          </p:nvPr>
        </p:nvSpPr>
        <p:spPr>
          <a:xfrm>
            <a:off x="1295400" y="228600"/>
            <a:ext cx="9525000" cy="1219200"/>
          </a:xfrm>
        </p:spPr>
        <p:txBody>
          <a:bodyPr/>
          <a:lstStyle/>
          <a:p>
            <a:pPr eaLnBrk="1" hangingPunct="1"/>
            <a:r>
              <a:rPr lang="en-US" altLang="en-US" sz="3600" dirty="0"/>
              <a:t>Patients with HIV </a:t>
            </a:r>
            <a:br>
              <a:rPr lang="en-US" altLang="en-US" sz="3600" dirty="0"/>
            </a:br>
            <a:r>
              <a:rPr lang="en-US" altLang="en-US" sz="3600" dirty="0"/>
              <a:t>Example Clinical Manifestations (Cont.)</a:t>
            </a:r>
          </a:p>
        </p:txBody>
      </p:sp>
      <p:sp>
        <p:nvSpPr>
          <p:cNvPr id="201731" name="Rectangle 3">
            <a:extLst>
              <a:ext uri="{FF2B5EF4-FFF2-40B4-BE49-F238E27FC236}">
                <a16:creationId xmlns:a16="http://schemas.microsoft.com/office/drawing/2014/main" id="{620AA910-C1EF-465A-37B1-A3A4CA54E557}"/>
              </a:ext>
            </a:extLst>
          </p:cNvPr>
          <p:cNvSpPr>
            <a:spLocks noGrp="1"/>
          </p:cNvSpPr>
          <p:nvPr>
            <p:ph idx="1"/>
          </p:nvPr>
        </p:nvSpPr>
        <p:spPr>
          <a:xfrm>
            <a:off x="2171700" y="1692276"/>
            <a:ext cx="7772400" cy="4454525"/>
          </a:xfrm>
        </p:spPr>
        <p:txBody>
          <a:bodyPr/>
          <a:lstStyle/>
          <a:p>
            <a:pPr eaLnBrk="1" hangingPunct="1"/>
            <a:r>
              <a:rPr lang="en-US" altLang="en-US"/>
              <a:t>Bacterial pneumonias</a:t>
            </a:r>
          </a:p>
          <a:p>
            <a:pPr lvl="1" eaLnBrk="1" hangingPunct="1"/>
            <a:r>
              <a:rPr lang="en-US" altLang="en-US"/>
              <a:t>Acute onset of respiratory symptoms</a:t>
            </a:r>
          </a:p>
          <a:p>
            <a:pPr lvl="2" eaLnBrk="1" hangingPunct="1"/>
            <a:r>
              <a:rPr lang="en-US" altLang="en-US"/>
              <a:t>Fever, chest pain, productive cough</a:t>
            </a:r>
          </a:p>
          <a:p>
            <a:pPr eaLnBrk="1" hangingPunct="1"/>
            <a:r>
              <a:rPr lang="en-US" altLang="en-US"/>
              <a:t>Coccidioidomycosis</a:t>
            </a:r>
          </a:p>
          <a:p>
            <a:pPr lvl="1" eaLnBrk="1" hangingPunct="1"/>
            <a:r>
              <a:rPr lang="en-US" altLang="en-US"/>
              <a:t>Various presentations</a:t>
            </a:r>
          </a:p>
          <a:p>
            <a:pPr lvl="2" eaLnBrk="1" hangingPunct="1"/>
            <a:r>
              <a:rPr lang="en-US" altLang="en-US"/>
              <a:t>Focal or diffuse respiratory disease leading to meningitis and other systemic involvement</a:t>
            </a:r>
          </a:p>
          <a:p>
            <a:pPr lvl="2" eaLnBrk="1" hangingPunct="1"/>
            <a:r>
              <a:rPr lang="en-US" altLang="en-US"/>
              <a:t>Disseminated disease more common with advanced immunosuppression</a:t>
            </a:r>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CF4C18AB-B7EF-CF32-840E-537A141FCF1E}"/>
              </a:ext>
            </a:extLst>
          </p:cNvPr>
          <p:cNvSpPr>
            <a:spLocks noGrp="1"/>
          </p:cNvSpPr>
          <p:nvPr>
            <p:ph type="title"/>
          </p:nvPr>
        </p:nvSpPr>
        <p:spPr>
          <a:xfrm>
            <a:off x="1295400" y="228600"/>
            <a:ext cx="9525000" cy="1219200"/>
          </a:xfrm>
        </p:spPr>
        <p:txBody>
          <a:bodyPr/>
          <a:lstStyle/>
          <a:p>
            <a:pPr eaLnBrk="1" hangingPunct="1"/>
            <a:r>
              <a:rPr lang="en-US" altLang="en-US" sz="3600" dirty="0"/>
              <a:t>Patients with HIV </a:t>
            </a:r>
            <a:br>
              <a:rPr lang="en-US" altLang="en-US" sz="3600" dirty="0"/>
            </a:br>
            <a:r>
              <a:rPr lang="en-US" altLang="en-US" sz="3600" dirty="0"/>
              <a:t>Example Clinical Manifestations (Cont.)</a:t>
            </a:r>
          </a:p>
        </p:txBody>
      </p:sp>
      <p:sp>
        <p:nvSpPr>
          <p:cNvPr id="202755" name="Rectangle 3">
            <a:extLst>
              <a:ext uri="{FF2B5EF4-FFF2-40B4-BE49-F238E27FC236}">
                <a16:creationId xmlns:a16="http://schemas.microsoft.com/office/drawing/2014/main" id="{4CFE2C84-47EC-2EFA-FBA1-52CC8439E58F}"/>
              </a:ext>
            </a:extLst>
          </p:cNvPr>
          <p:cNvSpPr>
            <a:spLocks noGrp="1"/>
          </p:cNvSpPr>
          <p:nvPr>
            <p:ph idx="1"/>
          </p:nvPr>
        </p:nvSpPr>
        <p:spPr>
          <a:xfrm>
            <a:off x="2171700" y="1697039"/>
            <a:ext cx="7772400" cy="4454525"/>
          </a:xfrm>
        </p:spPr>
        <p:txBody>
          <a:bodyPr/>
          <a:lstStyle/>
          <a:p>
            <a:pPr eaLnBrk="1" hangingPunct="1"/>
            <a:r>
              <a:rPr lang="en-US" altLang="en-US" dirty="0"/>
              <a:t>Cryptococcal pulmonary infection</a:t>
            </a:r>
          </a:p>
          <a:p>
            <a:pPr lvl="1" eaLnBrk="1" hangingPunct="1"/>
            <a:r>
              <a:rPr lang="en-US" altLang="en-US" dirty="0"/>
              <a:t>Cough and dyspnea</a:t>
            </a:r>
          </a:p>
          <a:p>
            <a:pPr lvl="1" eaLnBrk="1" hangingPunct="1"/>
            <a:r>
              <a:rPr lang="en-US" altLang="en-US" dirty="0"/>
              <a:t>ARDS possible</a:t>
            </a:r>
          </a:p>
          <a:p>
            <a:pPr marL="457200" lvl="1" indent="0">
              <a:buNone/>
            </a:pPr>
            <a:endParaRPr lang="en-US" altLang="en-US" dirty="0"/>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6F33617-7D94-3AA7-5F70-3F4918C38FAA}"/>
              </a:ext>
            </a:extLst>
          </p:cNvPr>
          <p:cNvSpPr>
            <a:spLocks noGrp="1" noChangeArrowheads="1"/>
          </p:cNvSpPr>
          <p:nvPr>
            <p:ph type="title"/>
          </p:nvPr>
        </p:nvSpPr>
        <p:spPr>
          <a:xfrm>
            <a:off x="1981200" y="228600"/>
            <a:ext cx="8001000" cy="1219200"/>
          </a:xfrm>
        </p:spPr>
        <p:txBody>
          <a:bodyPr rtlCol="0">
            <a:normAutofit fontScale="90000"/>
          </a:bodyPr>
          <a:lstStyle/>
          <a:p>
            <a:pPr fontAlgn="auto">
              <a:spcAft>
                <a:spcPts val="0"/>
              </a:spcAft>
              <a:defRPr/>
            </a:pPr>
            <a:r>
              <a:rPr lang="en-US" altLang="en-US" dirty="0"/>
              <a:t>Patients with HIV Laboratory Diagnosis</a:t>
            </a:r>
          </a:p>
        </p:txBody>
      </p:sp>
      <p:sp>
        <p:nvSpPr>
          <p:cNvPr id="203779" name="Rectangle 3">
            <a:extLst>
              <a:ext uri="{FF2B5EF4-FFF2-40B4-BE49-F238E27FC236}">
                <a16:creationId xmlns:a16="http://schemas.microsoft.com/office/drawing/2014/main" id="{B93ADC2C-A950-56CE-9BB9-AAC12DC4D7C2}"/>
              </a:ext>
            </a:extLst>
          </p:cNvPr>
          <p:cNvSpPr>
            <a:spLocks noGrp="1"/>
          </p:cNvSpPr>
          <p:nvPr>
            <p:ph idx="1"/>
          </p:nvPr>
        </p:nvSpPr>
        <p:spPr/>
        <p:txBody>
          <a:bodyPr/>
          <a:lstStyle/>
          <a:p>
            <a:pPr eaLnBrk="1" hangingPunct="1"/>
            <a:r>
              <a:rPr lang="en-US" altLang="en-US" dirty="0"/>
              <a:t> Example specimen types</a:t>
            </a:r>
          </a:p>
          <a:p>
            <a:pPr lvl="1" eaLnBrk="1" hangingPunct="1"/>
            <a:r>
              <a:rPr lang="en-US" altLang="en-US" dirty="0"/>
              <a:t>Sputum, bronchoalveolar lavage</a:t>
            </a:r>
          </a:p>
          <a:p>
            <a:pPr eaLnBrk="1" hangingPunct="1"/>
            <a:r>
              <a:rPr lang="en-US" altLang="en-US" dirty="0"/>
              <a:t>Examples of available tests—depending on the type of infection suspected</a:t>
            </a:r>
          </a:p>
          <a:p>
            <a:pPr lvl="1" eaLnBrk="1" hangingPunct="1"/>
            <a:r>
              <a:rPr lang="en-US" altLang="en-US" dirty="0"/>
              <a:t>Gram stain, acid-fast stain, direct immunofluorescent antibody (DFA), </a:t>
            </a:r>
            <a:r>
              <a:rPr lang="en-US" altLang="en-US" dirty="0" err="1"/>
              <a:t>Gomori</a:t>
            </a:r>
            <a:r>
              <a:rPr lang="en-US" altLang="en-US" dirty="0"/>
              <a:t> </a:t>
            </a:r>
            <a:r>
              <a:rPr lang="en-US" altLang="en-US" dirty="0" err="1"/>
              <a:t>methenimine</a:t>
            </a:r>
            <a:r>
              <a:rPr lang="en-US" altLang="en-US" dirty="0"/>
              <a:t> silver (GMS) stain</a:t>
            </a:r>
          </a:p>
          <a:p>
            <a:pPr lvl="1" eaLnBrk="1" hangingPunct="1"/>
            <a:r>
              <a:rPr lang="en-US" altLang="en-US" dirty="0"/>
              <a:t>Acid-fast, fungal tests, bacterial culture</a:t>
            </a:r>
          </a:p>
          <a:p>
            <a:pPr lvl="1" eaLnBrk="1" hangingPunct="1"/>
            <a:r>
              <a:rPr lang="en-US" altLang="en-US" dirty="0"/>
              <a:t>Antigen tests</a:t>
            </a:r>
          </a:p>
          <a:p>
            <a:pPr lvl="1" eaLnBrk="1" hangingPunct="1"/>
            <a:r>
              <a:rPr lang="en-US" altLang="en-US" dirty="0"/>
              <a:t>PCR</a:t>
            </a:r>
          </a:p>
          <a:p>
            <a:pPr lvl="1" eaLnBrk="1" hangingPunct="1"/>
            <a:endParaRPr lang="en-US" altLang="en-US" dirty="0"/>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07AA03-AA58-640E-63F7-AD2FFD8C398F}"/>
              </a:ext>
            </a:extLst>
          </p:cNvPr>
          <p:cNvSpPr>
            <a:spLocks noGrp="1"/>
          </p:cNvSpPr>
          <p:nvPr>
            <p:ph type="title"/>
          </p:nvPr>
        </p:nvSpPr>
        <p:spPr/>
        <p:txBody>
          <a:bodyPr rtlCol="0">
            <a:normAutofit/>
          </a:bodyPr>
          <a:lstStyle/>
          <a:p>
            <a:pPr fontAlgn="auto">
              <a:spcAft>
                <a:spcPts val="0"/>
              </a:spcAft>
              <a:defRPr/>
            </a:pPr>
            <a:r>
              <a:rPr lang="en-US" dirty="0"/>
              <a:t>GMS Stain of </a:t>
            </a:r>
            <a:r>
              <a:rPr lang="en-US" dirty="0" err="1"/>
              <a:t>Bronchioalveolar</a:t>
            </a:r>
            <a:r>
              <a:rPr lang="en-US" dirty="0"/>
              <a:t> Lavage with </a:t>
            </a:r>
            <a:r>
              <a:rPr lang="en-US" i="1" dirty="0"/>
              <a:t>P. </a:t>
            </a:r>
            <a:r>
              <a:rPr lang="en-US" i="1" dirty="0" err="1"/>
              <a:t>jirovecii</a:t>
            </a:r>
            <a:r>
              <a:rPr lang="en-US" i="1" dirty="0"/>
              <a:t> </a:t>
            </a:r>
            <a:r>
              <a:rPr lang="en-US" dirty="0"/>
              <a:t>cysts</a:t>
            </a:r>
          </a:p>
        </p:txBody>
      </p:sp>
      <p:pic>
        <p:nvPicPr>
          <p:cNvPr id="204805" name="Picture 6" descr="Y:\ELS00000-IW26_[Mahon 6e]\ELS00000-IW26-SRC\Course-N\Construction\IC\jpg\Chapter032\032013.jpg">
            <a:extLst>
              <a:ext uri="{FF2B5EF4-FFF2-40B4-BE49-F238E27FC236}">
                <a16:creationId xmlns:a16="http://schemas.microsoft.com/office/drawing/2014/main" id="{986F8E53-4C44-FC2A-9A4C-1721BC88A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6" y="1620838"/>
            <a:ext cx="6708775"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2256A52D-D719-EC8D-DDC0-ABCF3BD865BF}"/>
              </a:ext>
            </a:extLst>
          </p:cNvPr>
          <p:cNvSpPr>
            <a:spLocks noGrp="1"/>
          </p:cNvSpPr>
          <p:nvPr>
            <p:ph type="title"/>
          </p:nvPr>
        </p:nvSpPr>
        <p:spPr/>
        <p:txBody>
          <a:bodyPr/>
          <a:lstStyle/>
          <a:p>
            <a:pPr eaLnBrk="1" hangingPunct="1"/>
            <a:r>
              <a:rPr lang="en-US" altLang="en-US"/>
              <a:t>Patients with HIV </a:t>
            </a:r>
            <a:br>
              <a:rPr lang="en-US" altLang="en-US"/>
            </a:br>
            <a:r>
              <a:rPr lang="en-US" altLang="en-US"/>
              <a:t>Treatment</a:t>
            </a:r>
          </a:p>
        </p:txBody>
      </p:sp>
      <p:sp>
        <p:nvSpPr>
          <p:cNvPr id="205827" name="Content Placeholder 2">
            <a:extLst>
              <a:ext uri="{FF2B5EF4-FFF2-40B4-BE49-F238E27FC236}">
                <a16:creationId xmlns:a16="http://schemas.microsoft.com/office/drawing/2014/main" id="{22CD7526-940A-E522-FDB7-8C632FBC3888}"/>
              </a:ext>
            </a:extLst>
          </p:cNvPr>
          <p:cNvSpPr>
            <a:spLocks noGrp="1"/>
          </p:cNvSpPr>
          <p:nvPr>
            <p:ph idx="1"/>
          </p:nvPr>
        </p:nvSpPr>
        <p:spPr/>
        <p:txBody>
          <a:bodyPr/>
          <a:lstStyle/>
          <a:p>
            <a:pPr eaLnBrk="1" hangingPunct="1"/>
            <a:r>
              <a:rPr lang="en-US" altLang="en-US" dirty="0"/>
              <a:t>PCP (</a:t>
            </a:r>
            <a:r>
              <a:rPr lang="en-US" altLang="en-US" i="1" dirty="0"/>
              <a:t>Pneumocystis</a:t>
            </a:r>
            <a:r>
              <a:rPr lang="en-US" altLang="en-US" dirty="0"/>
              <a:t> pneumonia)</a:t>
            </a:r>
          </a:p>
          <a:p>
            <a:pPr lvl="1" eaLnBrk="1" hangingPunct="1"/>
            <a:r>
              <a:rPr lang="en-US" altLang="en-US" dirty="0"/>
              <a:t>Trimethoprim-sulfamethoxazole with adjunctive steroids in patients with moderate to severe disease (depending on degree of hypoxemia)</a:t>
            </a:r>
          </a:p>
          <a:p>
            <a:pPr lvl="2" eaLnBrk="1" hangingPunct="1"/>
            <a:r>
              <a:rPr lang="en-US" altLang="en-US" dirty="0"/>
              <a:t>Mechanical ventilator support may be required during therapy.</a:t>
            </a:r>
          </a:p>
          <a:p>
            <a:pPr lvl="1" eaLnBrk="1" hangingPunct="1"/>
            <a:r>
              <a:rPr lang="en-US" altLang="en-US" dirty="0"/>
              <a:t>Once treatment is completed, antimicrobial prophylaxis (preferably low dose trimethoprim-sulfamethoxazole) until persistent reconstitution of the immune system occurs</a:t>
            </a:r>
            <a:endParaRPr lang="en-US" altLang="en-US" strike="sngStrike"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0F1A04D-895A-8CF3-5701-E3ED23D24831}"/>
              </a:ext>
            </a:extLst>
          </p:cNvPr>
          <p:cNvSpPr>
            <a:spLocks noGrp="1"/>
          </p:cNvSpPr>
          <p:nvPr>
            <p:ph type="title"/>
          </p:nvPr>
        </p:nvSpPr>
        <p:spPr/>
        <p:txBody>
          <a:bodyPr/>
          <a:lstStyle/>
          <a:p>
            <a:pPr eaLnBrk="1" hangingPunct="1"/>
            <a:r>
              <a:rPr lang="en-US" altLang="en-US"/>
              <a:t>Age as a Risk Factor</a:t>
            </a:r>
          </a:p>
        </p:txBody>
      </p:sp>
      <p:sp>
        <p:nvSpPr>
          <p:cNvPr id="36867" name="Rectangle 3">
            <a:extLst>
              <a:ext uri="{FF2B5EF4-FFF2-40B4-BE49-F238E27FC236}">
                <a16:creationId xmlns:a16="http://schemas.microsoft.com/office/drawing/2014/main" id="{EDA49C9B-F4CB-2C1E-2A39-76BB720DA006}"/>
              </a:ext>
            </a:extLst>
          </p:cNvPr>
          <p:cNvSpPr>
            <a:spLocks noGrp="1"/>
          </p:cNvSpPr>
          <p:nvPr>
            <p:ph idx="1"/>
          </p:nvPr>
        </p:nvSpPr>
        <p:spPr/>
        <p:txBody>
          <a:bodyPr/>
          <a:lstStyle/>
          <a:p>
            <a:pPr eaLnBrk="1" hangingPunct="1"/>
            <a:r>
              <a:rPr lang="en-US" altLang="en-US" dirty="0"/>
              <a:t>Infants and the older adults are more susceptible to certain respiratory infections.</a:t>
            </a:r>
          </a:p>
          <a:p>
            <a:pPr lvl="1" eaLnBrk="1" hangingPunct="1"/>
            <a:r>
              <a:rPr lang="en-US" altLang="en-US" dirty="0"/>
              <a:t>Functional immunodeficiency</a:t>
            </a:r>
          </a:p>
          <a:p>
            <a:pPr eaLnBrk="1" hangingPunct="1"/>
            <a:r>
              <a:rPr lang="en-US" altLang="en-US" dirty="0"/>
              <a:t>To determine the significance of an isolate, the following must be considered:</a:t>
            </a:r>
          </a:p>
          <a:p>
            <a:pPr lvl="1" eaLnBrk="1" hangingPunct="1"/>
            <a:r>
              <a:rPr lang="en-US" altLang="en-US" dirty="0"/>
              <a:t>Specimen source</a:t>
            </a:r>
          </a:p>
          <a:p>
            <a:pPr lvl="1" eaLnBrk="1" hangingPunct="1"/>
            <a:r>
              <a:rPr lang="en-US" altLang="en-US" dirty="0"/>
              <a:t>Age</a:t>
            </a:r>
          </a:p>
          <a:p>
            <a:pPr lvl="1" eaLnBrk="1" hangingPunct="1"/>
            <a:r>
              <a:rPr lang="en-US" altLang="en-US" dirty="0"/>
              <a:t>Immunologic status</a:t>
            </a:r>
          </a:p>
          <a:p>
            <a:pPr lvl="1" eaLnBrk="1" hangingPunct="1"/>
            <a:r>
              <a:rPr lang="en-US" altLang="en-US" dirty="0"/>
              <a:t>Clinical setting of the patient</a:t>
            </a:r>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FDF2CE51-22EF-83E2-D912-F441633724DC}"/>
              </a:ext>
            </a:extLst>
          </p:cNvPr>
          <p:cNvSpPr>
            <a:spLocks noGrp="1"/>
          </p:cNvSpPr>
          <p:nvPr>
            <p:ph type="title"/>
          </p:nvPr>
        </p:nvSpPr>
        <p:spPr/>
        <p:txBody>
          <a:bodyPr/>
          <a:lstStyle/>
          <a:p>
            <a:pPr eaLnBrk="1" hangingPunct="1"/>
            <a:r>
              <a:rPr lang="en-US" altLang="en-US" dirty="0"/>
              <a:t>Patients with HIV Treatment (Cont.)</a:t>
            </a:r>
          </a:p>
        </p:txBody>
      </p:sp>
      <p:sp>
        <p:nvSpPr>
          <p:cNvPr id="206851" name="Content Placeholder 2">
            <a:extLst>
              <a:ext uri="{FF2B5EF4-FFF2-40B4-BE49-F238E27FC236}">
                <a16:creationId xmlns:a16="http://schemas.microsoft.com/office/drawing/2014/main" id="{DC61542D-86C2-87D6-902D-7CAF80E1B244}"/>
              </a:ext>
            </a:extLst>
          </p:cNvPr>
          <p:cNvSpPr>
            <a:spLocks noGrp="1"/>
          </p:cNvSpPr>
          <p:nvPr>
            <p:ph idx="1"/>
          </p:nvPr>
        </p:nvSpPr>
        <p:spPr/>
        <p:txBody>
          <a:bodyPr/>
          <a:lstStyle/>
          <a:p>
            <a:pPr eaLnBrk="1" hangingPunct="1"/>
            <a:r>
              <a:rPr lang="en-US" altLang="en-US" sz="2400" dirty="0"/>
              <a:t>Pulmonary coccidioidomycosis and cryptococcal infections</a:t>
            </a:r>
          </a:p>
          <a:p>
            <a:pPr lvl="1" eaLnBrk="1" hangingPunct="1"/>
            <a:r>
              <a:rPr lang="en-US" altLang="en-US" sz="2200" dirty="0"/>
              <a:t>Fluconazole</a:t>
            </a:r>
          </a:p>
          <a:p>
            <a:pPr eaLnBrk="1" hangingPunct="1"/>
            <a:r>
              <a:rPr lang="en-US" altLang="en-US" sz="2400" dirty="0"/>
              <a:t>Other available treatments for use as indicated</a:t>
            </a:r>
          </a:p>
          <a:p>
            <a:pPr lvl="1" eaLnBrk="1" hangingPunct="1"/>
            <a:r>
              <a:rPr lang="en-US" altLang="en-US" sz="2000" dirty="0"/>
              <a:t>Histoplasmosis—itraconazole</a:t>
            </a:r>
          </a:p>
          <a:p>
            <a:pPr lvl="1" eaLnBrk="1" hangingPunct="1"/>
            <a:r>
              <a:rPr lang="en-US" altLang="en-US" sz="2000" dirty="0"/>
              <a:t>Severe fungal infections—lipid amphotericin B preparations with subsequent transition to oral azole</a:t>
            </a: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6C26F39D-62F7-B36A-375E-369BF8F64327}"/>
              </a:ext>
            </a:extLst>
          </p:cNvPr>
          <p:cNvSpPr>
            <a:spLocks noGrp="1"/>
          </p:cNvSpPr>
          <p:nvPr>
            <p:ph type="title"/>
          </p:nvPr>
        </p:nvSpPr>
        <p:spPr/>
        <p:txBody>
          <a:bodyPr/>
          <a:lstStyle/>
          <a:p>
            <a:pPr eaLnBrk="1" hangingPunct="1"/>
            <a:r>
              <a:rPr lang="en-US" altLang="en-US" dirty="0"/>
              <a:t>Patients with HIV Treatment (Cont.)</a:t>
            </a:r>
          </a:p>
        </p:txBody>
      </p:sp>
      <p:sp>
        <p:nvSpPr>
          <p:cNvPr id="207875" name="Content Placeholder 2">
            <a:extLst>
              <a:ext uri="{FF2B5EF4-FFF2-40B4-BE49-F238E27FC236}">
                <a16:creationId xmlns:a16="http://schemas.microsoft.com/office/drawing/2014/main" id="{77E92F1D-CCDB-68A7-D4D4-A4BD35FCE5BB}"/>
              </a:ext>
            </a:extLst>
          </p:cNvPr>
          <p:cNvSpPr>
            <a:spLocks noGrp="1"/>
          </p:cNvSpPr>
          <p:nvPr>
            <p:ph idx="1"/>
          </p:nvPr>
        </p:nvSpPr>
        <p:spPr/>
        <p:txBody>
          <a:bodyPr/>
          <a:lstStyle/>
          <a:p>
            <a:pPr eaLnBrk="1" hangingPunct="1"/>
            <a:r>
              <a:rPr lang="en-US" altLang="en-US" sz="2400" dirty="0"/>
              <a:t>TB</a:t>
            </a:r>
          </a:p>
          <a:p>
            <a:pPr lvl="1" eaLnBrk="1" hangingPunct="1"/>
            <a:r>
              <a:rPr lang="en-US" altLang="en-US" sz="2000" dirty="0"/>
              <a:t>Same medications as for non-HIV-infected individuals with one exception involving drug interactions and thus adjustments may need to be made</a:t>
            </a:r>
          </a:p>
          <a:p>
            <a:pPr eaLnBrk="1" hangingPunct="1"/>
            <a:r>
              <a:rPr lang="en-US" altLang="en-US" sz="2400" dirty="0"/>
              <a:t>Opportunistic infections</a:t>
            </a:r>
          </a:p>
          <a:p>
            <a:pPr lvl="1" eaLnBrk="1" hangingPunct="1"/>
            <a:r>
              <a:rPr lang="en-US" altLang="en-US" sz="2000" dirty="0"/>
              <a:t>Start HAART, the most important strategy</a:t>
            </a: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21C398B-3A57-33E9-D0C7-6888353F0268}"/>
              </a:ext>
            </a:extLst>
          </p:cNvPr>
          <p:cNvSpPr>
            <a:spLocks noGrp="1" noChangeArrowheads="1"/>
          </p:cNvSpPr>
          <p:nvPr>
            <p:ph type="title"/>
          </p:nvPr>
        </p:nvSpPr>
        <p:spPr/>
        <p:txBody>
          <a:bodyPr rtlCol="0">
            <a:normAutofit/>
          </a:bodyPr>
          <a:lstStyle/>
          <a:p>
            <a:pPr fontAlgn="auto">
              <a:spcAft>
                <a:spcPts val="0"/>
              </a:spcAft>
              <a:defRPr/>
            </a:pPr>
            <a:r>
              <a:rPr lang="en-US" altLang="en-US" dirty="0"/>
              <a:t>Patients with Other Immunocompromised States</a:t>
            </a:r>
          </a:p>
        </p:txBody>
      </p:sp>
      <p:sp>
        <p:nvSpPr>
          <p:cNvPr id="208899" name="Rectangle 3">
            <a:extLst>
              <a:ext uri="{FF2B5EF4-FFF2-40B4-BE49-F238E27FC236}">
                <a16:creationId xmlns:a16="http://schemas.microsoft.com/office/drawing/2014/main" id="{3504655F-6108-034D-6A17-2541747464D7}"/>
              </a:ext>
            </a:extLst>
          </p:cNvPr>
          <p:cNvSpPr>
            <a:spLocks noGrp="1"/>
          </p:cNvSpPr>
          <p:nvPr>
            <p:ph idx="1"/>
          </p:nvPr>
        </p:nvSpPr>
        <p:spPr/>
        <p:txBody>
          <a:bodyPr/>
          <a:lstStyle/>
          <a:p>
            <a:pPr eaLnBrk="1" hangingPunct="1"/>
            <a:r>
              <a:rPr lang="en-US" altLang="en-US" dirty="0"/>
              <a:t>Infections in immunocompromised patients depend on the interplay of several factors.</a:t>
            </a:r>
          </a:p>
          <a:p>
            <a:pPr lvl="1" eaLnBrk="1" hangingPunct="1"/>
            <a:r>
              <a:rPr lang="en-US" altLang="en-US" dirty="0"/>
              <a:t>Specific deficiencies in immune system function</a:t>
            </a:r>
          </a:p>
          <a:p>
            <a:pPr lvl="1" eaLnBrk="1" hangingPunct="1"/>
            <a:r>
              <a:rPr lang="en-US" altLang="en-US" dirty="0"/>
              <a:t>Particular exposures of the patient</a:t>
            </a:r>
          </a:p>
          <a:p>
            <a:pPr lvl="1" eaLnBrk="1" hangingPunct="1"/>
            <a:r>
              <a:rPr lang="en-US" altLang="en-US" dirty="0"/>
              <a:t>In the case of transplantation, the donor</a:t>
            </a:r>
          </a:p>
          <a:p>
            <a:pPr lvl="1" eaLnBrk="1" hangingPunct="1"/>
            <a:r>
              <a:rPr lang="en-US" altLang="en-US" dirty="0"/>
              <a:t>Measures taken to mitigate infection risk</a:t>
            </a:r>
          </a:p>
          <a:p>
            <a:pPr lvl="2" eaLnBrk="1" hangingPunct="1"/>
            <a:r>
              <a:rPr lang="en-US" altLang="en-US" dirty="0"/>
              <a:t>Including antimicrobial prophylaxis</a:t>
            </a: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D7A86285-4CFC-24CC-C961-710FEFB040CA}"/>
              </a:ext>
            </a:extLst>
          </p:cNvPr>
          <p:cNvSpPr>
            <a:spLocks noGrp="1"/>
          </p:cNvSpPr>
          <p:nvPr>
            <p:ph type="title"/>
          </p:nvPr>
        </p:nvSpPr>
        <p:spPr/>
        <p:txBody>
          <a:bodyPr/>
          <a:lstStyle/>
          <a:p>
            <a:pPr eaLnBrk="1" hangingPunct="1"/>
            <a:r>
              <a:rPr lang="en-US" altLang="en-US" sz="3600" dirty="0"/>
              <a:t>Patients with Other</a:t>
            </a:r>
            <a:br>
              <a:rPr lang="en-US" altLang="en-US" sz="3600" dirty="0"/>
            </a:br>
            <a:r>
              <a:rPr lang="en-US" altLang="en-US" sz="3600" dirty="0"/>
              <a:t>Immunocompromised States (Cont.)</a:t>
            </a:r>
          </a:p>
        </p:txBody>
      </p:sp>
      <p:sp>
        <p:nvSpPr>
          <p:cNvPr id="209923" name="Rectangle 3">
            <a:extLst>
              <a:ext uri="{FF2B5EF4-FFF2-40B4-BE49-F238E27FC236}">
                <a16:creationId xmlns:a16="http://schemas.microsoft.com/office/drawing/2014/main" id="{995FC992-212F-CF6F-5914-04D4E3522087}"/>
              </a:ext>
            </a:extLst>
          </p:cNvPr>
          <p:cNvSpPr>
            <a:spLocks noGrp="1"/>
          </p:cNvSpPr>
          <p:nvPr>
            <p:ph idx="1"/>
          </p:nvPr>
        </p:nvSpPr>
        <p:spPr>
          <a:xfrm>
            <a:off x="914400" y="1676400"/>
            <a:ext cx="10363200" cy="4876800"/>
          </a:xfrm>
        </p:spPr>
        <p:txBody>
          <a:bodyPr/>
          <a:lstStyle/>
          <a:p>
            <a:pPr eaLnBrk="1" hangingPunct="1"/>
            <a:r>
              <a:rPr lang="en-US" altLang="en-US" dirty="0"/>
              <a:t>Epidemiology</a:t>
            </a:r>
          </a:p>
          <a:p>
            <a:pPr lvl="1" eaLnBrk="1" hangingPunct="1"/>
            <a:r>
              <a:rPr lang="en-US" altLang="en-US" dirty="0"/>
              <a:t>Patients are at risk for all the typical infections as well as opportunistic pathogens that are not clinically significant in the presence of an intact immune system.</a:t>
            </a:r>
          </a:p>
          <a:p>
            <a:pPr lvl="1" eaLnBrk="1" hangingPunct="1"/>
            <a:r>
              <a:rPr lang="en-US" altLang="en-US" dirty="0"/>
              <a:t>Example causes</a:t>
            </a:r>
          </a:p>
          <a:p>
            <a:pPr lvl="2" eaLnBrk="1" hangingPunct="1"/>
            <a:r>
              <a:rPr lang="en-US" altLang="en-US" i="1" dirty="0"/>
              <a:t>S. aureus, P. aeruginosa, Aspergillus, Mucorales, Candida, S. pneumoniae, H. influenzae</a:t>
            </a:r>
          </a:p>
          <a:p>
            <a:pPr lvl="2" eaLnBrk="1" hangingPunct="1"/>
            <a:r>
              <a:rPr lang="en-US" altLang="en-US" i="1" dirty="0"/>
              <a:t>H. capsulatum, Legionella, Nocardia </a:t>
            </a:r>
            <a:r>
              <a:rPr lang="en-US" altLang="en-US" dirty="0"/>
              <a:t>spp., CMV, others</a:t>
            </a:r>
            <a:endParaRPr lang="en-US" altLang="en-US" i="1" dirty="0"/>
          </a:p>
          <a:p>
            <a:pPr lvl="2" eaLnBrk="1" hangingPunct="1"/>
            <a:endParaRPr lang="en-US" altLang="en-US" i="1" dirty="0"/>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C58F4998-83FA-E90E-DBF2-B27C532BD1B4}"/>
              </a:ext>
            </a:extLst>
          </p:cNvPr>
          <p:cNvSpPr>
            <a:spLocks noGrp="1"/>
          </p:cNvSpPr>
          <p:nvPr>
            <p:ph type="title"/>
          </p:nvPr>
        </p:nvSpPr>
        <p:spPr/>
        <p:txBody>
          <a:bodyPr/>
          <a:lstStyle/>
          <a:p>
            <a:pPr eaLnBrk="1" hangingPunct="1"/>
            <a:r>
              <a:rPr lang="en-US" altLang="en-US" sz="3600" dirty="0"/>
              <a:t>Patients with Other</a:t>
            </a:r>
            <a:br>
              <a:rPr lang="en-US" altLang="en-US" sz="3600" dirty="0"/>
            </a:br>
            <a:r>
              <a:rPr lang="en-US" altLang="en-US" sz="3600" dirty="0"/>
              <a:t>Immunocompromised States (Cont.)</a:t>
            </a:r>
          </a:p>
        </p:txBody>
      </p:sp>
      <p:sp>
        <p:nvSpPr>
          <p:cNvPr id="210947" name="Rectangle 3">
            <a:extLst>
              <a:ext uri="{FF2B5EF4-FFF2-40B4-BE49-F238E27FC236}">
                <a16:creationId xmlns:a16="http://schemas.microsoft.com/office/drawing/2014/main" id="{AB5BB380-FDA4-C704-350F-1BA8232A5D25}"/>
              </a:ext>
            </a:extLst>
          </p:cNvPr>
          <p:cNvSpPr>
            <a:spLocks noGrp="1"/>
          </p:cNvSpPr>
          <p:nvPr>
            <p:ph idx="1"/>
          </p:nvPr>
        </p:nvSpPr>
        <p:spPr/>
        <p:txBody>
          <a:bodyPr/>
          <a:lstStyle/>
          <a:p>
            <a:pPr eaLnBrk="1" hangingPunct="1"/>
            <a:r>
              <a:rPr lang="en-US" altLang="en-US" dirty="0"/>
              <a:t>Clinical manifestations</a:t>
            </a:r>
          </a:p>
          <a:p>
            <a:pPr lvl="1" eaLnBrk="1" hangingPunct="1"/>
            <a:r>
              <a:rPr lang="en-US" altLang="en-US" dirty="0"/>
              <a:t>Patients experience the same symptoms as those who are immunocompetent.</a:t>
            </a:r>
          </a:p>
          <a:p>
            <a:pPr lvl="1" eaLnBrk="1" hangingPunct="1"/>
            <a:r>
              <a:rPr lang="en-US" altLang="en-US" dirty="0"/>
              <a:t>Manifestations may be muted or atypical.</a:t>
            </a:r>
          </a:p>
          <a:p>
            <a:pPr lvl="1" eaLnBrk="1" hangingPunct="1"/>
            <a:r>
              <a:rPr lang="en-US" altLang="en-US" dirty="0"/>
              <a:t>A variety of infections may occur that correspond to the microorganisms present.</a:t>
            </a:r>
          </a:p>
          <a:p>
            <a:pPr eaLnBrk="1" hangingPunct="1"/>
            <a:endParaRPr lang="en-US" altLang="en-US" dirty="0"/>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78985A82-C454-137E-4FEF-C0539D9EDE65}"/>
              </a:ext>
            </a:extLst>
          </p:cNvPr>
          <p:cNvSpPr>
            <a:spLocks noGrp="1"/>
          </p:cNvSpPr>
          <p:nvPr>
            <p:ph type="title"/>
          </p:nvPr>
        </p:nvSpPr>
        <p:spPr/>
        <p:txBody>
          <a:bodyPr/>
          <a:lstStyle/>
          <a:p>
            <a:pPr eaLnBrk="1" hangingPunct="1"/>
            <a:r>
              <a:rPr lang="en-US" altLang="en-US" sz="3600" dirty="0"/>
              <a:t>Patients with Other Immunocompromised States (Cont.)</a:t>
            </a:r>
          </a:p>
        </p:txBody>
      </p:sp>
      <p:sp>
        <p:nvSpPr>
          <p:cNvPr id="211971" name="Rectangle 3">
            <a:extLst>
              <a:ext uri="{FF2B5EF4-FFF2-40B4-BE49-F238E27FC236}">
                <a16:creationId xmlns:a16="http://schemas.microsoft.com/office/drawing/2014/main" id="{9E24FC5F-AC99-92C8-1589-BD1470C6FFC1}"/>
              </a:ext>
            </a:extLst>
          </p:cNvPr>
          <p:cNvSpPr>
            <a:spLocks noGrp="1"/>
          </p:cNvSpPr>
          <p:nvPr>
            <p:ph idx="1"/>
          </p:nvPr>
        </p:nvSpPr>
        <p:spPr>
          <a:xfrm>
            <a:off x="914400" y="1752600"/>
            <a:ext cx="10363200" cy="4876800"/>
          </a:xfrm>
        </p:spPr>
        <p:txBody>
          <a:bodyPr/>
          <a:lstStyle/>
          <a:p>
            <a:pPr eaLnBrk="1" hangingPunct="1"/>
            <a:r>
              <a:rPr lang="en-US" altLang="en-US" dirty="0"/>
              <a:t>Examples for increase likelihood of infections</a:t>
            </a:r>
          </a:p>
          <a:p>
            <a:pPr lvl="1" eaLnBrk="1" hangingPunct="1"/>
            <a:r>
              <a:rPr lang="en-US" altLang="en-US" dirty="0"/>
              <a:t>Leukemias</a:t>
            </a:r>
          </a:p>
          <a:p>
            <a:pPr lvl="2" eaLnBrk="1" hangingPunct="1"/>
            <a:r>
              <a:rPr lang="en-US" altLang="en-US" dirty="0"/>
              <a:t>Reduced granulocytes</a:t>
            </a:r>
          </a:p>
          <a:p>
            <a:pPr lvl="2" eaLnBrk="1" hangingPunct="1"/>
            <a:r>
              <a:rPr lang="en-US" altLang="en-US" dirty="0"/>
              <a:t>Chemotherapy damage to immune system and tissues</a:t>
            </a:r>
          </a:p>
          <a:p>
            <a:pPr lvl="1" eaLnBrk="1" hangingPunct="1"/>
            <a:r>
              <a:rPr lang="en-US" altLang="en-US" dirty="0"/>
              <a:t>Transplantation complications</a:t>
            </a:r>
          </a:p>
          <a:p>
            <a:pPr lvl="2" eaLnBrk="1" hangingPunct="1"/>
            <a:r>
              <a:rPr lang="en-US" altLang="en-US" dirty="0"/>
              <a:t>Graft vs. host disease (GVHD)</a:t>
            </a:r>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F74C4CD-C51E-129E-BD06-0E4E24288125}"/>
              </a:ext>
            </a:extLst>
          </p:cNvPr>
          <p:cNvSpPr>
            <a:spLocks noGrp="1"/>
          </p:cNvSpPr>
          <p:nvPr>
            <p:ph type="title"/>
          </p:nvPr>
        </p:nvSpPr>
        <p:spPr/>
        <p:txBody>
          <a:bodyPr/>
          <a:lstStyle/>
          <a:p>
            <a:pPr eaLnBrk="1" hangingPunct="1"/>
            <a:r>
              <a:rPr lang="en-US" altLang="en-US" sz="3600" dirty="0"/>
              <a:t>Patients with Other Immunocompromised States (Cont.)</a:t>
            </a:r>
          </a:p>
        </p:txBody>
      </p:sp>
      <p:sp>
        <p:nvSpPr>
          <p:cNvPr id="212995" name="Rectangle 3">
            <a:extLst>
              <a:ext uri="{FF2B5EF4-FFF2-40B4-BE49-F238E27FC236}">
                <a16:creationId xmlns:a16="http://schemas.microsoft.com/office/drawing/2014/main" id="{6282AFB0-ADEF-CA93-4F44-8972659E5798}"/>
              </a:ext>
            </a:extLst>
          </p:cNvPr>
          <p:cNvSpPr>
            <a:spLocks noGrp="1"/>
          </p:cNvSpPr>
          <p:nvPr>
            <p:ph idx="1"/>
          </p:nvPr>
        </p:nvSpPr>
        <p:spPr/>
        <p:txBody>
          <a:bodyPr/>
          <a:lstStyle/>
          <a:p>
            <a:pPr eaLnBrk="1" hangingPunct="1"/>
            <a:r>
              <a:rPr lang="en-US" altLang="en-US" dirty="0"/>
              <a:t>Laboratory diagnosis </a:t>
            </a:r>
          </a:p>
          <a:p>
            <a:pPr lvl="1" eaLnBrk="1" hangingPunct="1"/>
            <a:r>
              <a:rPr lang="en-US" altLang="en-US" dirty="0"/>
              <a:t>Like that used for patients with HIV and, in many cases, immunocompetent hosts</a:t>
            </a:r>
          </a:p>
          <a:p>
            <a:pPr lvl="1" eaLnBrk="1" hangingPunct="1"/>
            <a:r>
              <a:rPr lang="en-US" altLang="en-US" dirty="0"/>
              <a:t>Differentiation of GVHD and graft rejection from infection is also critical.</a:t>
            </a:r>
          </a:p>
          <a:p>
            <a:pPr lvl="1" eaLnBrk="1" hangingPunct="1"/>
            <a:r>
              <a:rPr lang="en-US" altLang="en-US" dirty="0"/>
              <a:t>For viremia, including CMV</a:t>
            </a:r>
          </a:p>
          <a:p>
            <a:pPr lvl="2" eaLnBrk="1" hangingPunct="1"/>
            <a:r>
              <a:rPr lang="en-US" altLang="en-US" dirty="0"/>
              <a:t>Quantitative serum PCR</a:t>
            </a:r>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60ECAB9E-2FA6-EEDC-3A7C-B02B113BE976}"/>
              </a:ext>
            </a:extLst>
          </p:cNvPr>
          <p:cNvSpPr>
            <a:spLocks noGrp="1"/>
          </p:cNvSpPr>
          <p:nvPr>
            <p:ph type="title"/>
          </p:nvPr>
        </p:nvSpPr>
        <p:spPr/>
        <p:txBody>
          <a:bodyPr/>
          <a:lstStyle/>
          <a:p>
            <a:pPr eaLnBrk="1" hangingPunct="1"/>
            <a:r>
              <a:rPr lang="en-US" altLang="en-US" sz="3600" dirty="0"/>
              <a:t>Patients with Other Immunocompromised States (Cont.)</a:t>
            </a:r>
          </a:p>
        </p:txBody>
      </p:sp>
      <p:sp>
        <p:nvSpPr>
          <p:cNvPr id="214019" name="Rectangle 3">
            <a:extLst>
              <a:ext uri="{FF2B5EF4-FFF2-40B4-BE49-F238E27FC236}">
                <a16:creationId xmlns:a16="http://schemas.microsoft.com/office/drawing/2014/main" id="{BE1254B3-9DF9-F2D3-093A-1ECAAE07FFEA}"/>
              </a:ext>
            </a:extLst>
          </p:cNvPr>
          <p:cNvSpPr>
            <a:spLocks noGrp="1"/>
          </p:cNvSpPr>
          <p:nvPr>
            <p:ph idx="1"/>
          </p:nvPr>
        </p:nvSpPr>
        <p:spPr/>
        <p:txBody>
          <a:bodyPr/>
          <a:lstStyle/>
          <a:p>
            <a:pPr eaLnBrk="1" hangingPunct="1"/>
            <a:r>
              <a:rPr lang="en-US" altLang="en-US" dirty="0"/>
              <a:t>Treatment</a:t>
            </a:r>
          </a:p>
          <a:p>
            <a:pPr lvl="1" eaLnBrk="1" hangingPunct="1"/>
            <a:r>
              <a:rPr lang="en-US" altLang="en-US" dirty="0"/>
              <a:t>Similar treatments as previously indicated</a:t>
            </a:r>
          </a:p>
          <a:p>
            <a:pPr lvl="2" eaLnBrk="1" hangingPunct="1"/>
            <a:r>
              <a:rPr lang="en-US" altLang="en-US" dirty="0"/>
              <a:t>Use of prophylactic antimicrobials</a:t>
            </a:r>
          </a:p>
          <a:p>
            <a:pPr lvl="1" eaLnBrk="1" hangingPunct="1"/>
            <a:r>
              <a:rPr lang="en-US" altLang="en-US" dirty="0"/>
              <a:t>In general, immunocompromised patients may become worse much more quickly compared with immunocompetent hosts.</a:t>
            </a:r>
          </a:p>
          <a:p>
            <a:pPr lvl="2" eaLnBrk="1" hangingPunct="1"/>
            <a:r>
              <a:rPr lang="en-US" altLang="en-US" dirty="0"/>
              <a:t>Empiric therapy is generally warranted.</a:t>
            </a:r>
          </a:p>
          <a:p>
            <a:pPr lvl="1" eaLnBrk="1" hangingPunct="1"/>
            <a:r>
              <a:rPr lang="en-US" altLang="en-US" dirty="0"/>
              <a:t>Its important to identify antimicrobial resistance and risk factors for drug resistance when considering an empiric regimen.</a:t>
            </a:r>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9590EFDC-3989-7472-E04B-0DEFF07B3C36}"/>
              </a:ext>
            </a:extLst>
          </p:cNvPr>
          <p:cNvSpPr>
            <a:spLocks noGrp="1"/>
          </p:cNvSpPr>
          <p:nvPr>
            <p:ph type="title"/>
          </p:nvPr>
        </p:nvSpPr>
        <p:spPr/>
        <p:txBody>
          <a:bodyPr/>
          <a:lstStyle/>
          <a:p>
            <a:pPr eaLnBrk="1" hangingPunct="1"/>
            <a:r>
              <a:rPr lang="en-US" altLang="en-US" sz="3600" dirty="0"/>
              <a:t>Patients with Other Immunocompromised States (Cont.)</a:t>
            </a:r>
          </a:p>
        </p:txBody>
      </p:sp>
      <p:sp>
        <p:nvSpPr>
          <p:cNvPr id="215043" name="Rectangle 3">
            <a:extLst>
              <a:ext uri="{FF2B5EF4-FFF2-40B4-BE49-F238E27FC236}">
                <a16:creationId xmlns:a16="http://schemas.microsoft.com/office/drawing/2014/main" id="{C60FFE72-60D4-8328-E590-31AD9D404E98}"/>
              </a:ext>
            </a:extLst>
          </p:cNvPr>
          <p:cNvSpPr>
            <a:spLocks noGrp="1"/>
          </p:cNvSpPr>
          <p:nvPr>
            <p:ph idx="1"/>
          </p:nvPr>
        </p:nvSpPr>
        <p:spPr/>
        <p:txBody>
          <a:bodyPr/>
          <a:lstStyle/>
          <a:p>
            <a:pPr eaLnBrk="1" hangingPunct="1"/>
            <a:r>
              <a:rPr lang="en-US" altLang="en-US" dirty="0"/>
              <a:t>Treatment (Cont.)</a:t>
            </a:r>
          </a:p>
          <a:p>
            <a:pPr lvl="1" eaLnBrk="1" hangingPunct="1"/>
            <a:r>
              <a:rPr lang="en-US" altLang="en-US" dirty="0"/>
              <a:t>Prophylactic antimicrobials to prevent PCP, fungal infections, CMV, other herpesvirus infections often used when chemotherapy is given or when transplantation is performed.</a:t>
            </a:r>
          </a:p>
          <a:p>
            <a:pPr eaLnBrk="1" hangingPunct="1"/>
            <a:r>
              <a:rPr lang="en-US" altLang="en-US" dirty="0"/>
              <a:t>Infection control measures</a:t>
            </a:r>
          </a:p>
          <a:p>
            <a:pPr lvl="1" eaLnBrk="1" hangingPunct="1"/>
            <a:r>
              <a:rPr lang="en-US" altLang="en-US" dirty="0"/>
              <a:t>Protective environment room</a:t>
            </a:r>
          </a:p>
          <a:p>
            <a:pPr lvl="1" eaLnBrk="1" hangingPunct="1"/>
            <a:r>
              <a:rPr lang="en-US" altLang="en-US" dirty="0"/>
              <a:t>Handwashing</a:t>
            </a:r>
          </a:p>
          <a:p>
            <a:pPr lvl="1" eaLnBrk="1" hangingPunct="1"/>
            <a:r>
              <a:rPr lang="en-US" altLang="en-US" dirty="0"/>
              <a:t>Contact precautions</a:t>
            </a: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a:t>
            </a:r>
            <a:r>
              <a:rPr lang="en-US" altLang="en-US" sz="2400" b="1" i="1" dirty="0" smtClean="0">
                <a:solidFill>
                  <a:srgbClr val="FFFFFF"/>
                </a:solidFill>
                <a:cs typeface="Segoe UI" panose="020B0502040204020203" pitchFamily="34" charset="0"/>
              </a:rPr>
              <a:t>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Bioterrorism &amp; Respiratory Infections</a:t>
            </a:r>
            <a:endParaRPr lang="en-US" altLang="en-US" sz="2400" b="1" i="1" dirty="0" smtClean="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18047676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6B75994-FC67-401E-08FC-79A538671DBE}"/>
              </a:ext>
            </a:extLst>
          </p:cNvPr>
          <p:cNvSpPr>
            <a:spLocks noGrp="1"/>
          </p:cNvSpPr>
          <p:nvPr>
            <p:ph type="title"/>
          </p:nvPr>
        </p:nvSpPr>
        <p:spPr/>
        <p:txBody>
          <a:bodyPr/>
          <a:lstStyle/>
          <a:p>
            <a:pPr eaLnBrk="1" hangingPunct="1"/>
            <a:r>
              <a:rPr lang="en-US" altLang="en-US" sz="3600"/>
              <a:t>Reduced Clearance of Secretions</a:t>
            </a:r>
          </a:p>
        </p:txBody>
      </p:sp>
      <p:sp>
        <p:nvSpPr>
          <p:cNvPr id="37891" name="Rectangle 3">
            <a:extLst>
              <a:ext uri="{FF2B5EF4-FFF2-40B4-BE49-F238E27FC236}">
                <a16:creationId xmlns:a16="http://schemas.microsoft.com/office/drawing/2014/main" id="{44848CAA-2183-8D47-8F81-C6A534674AC5}"/>
              </a:ext>
            </a:extLst>
          </p:cNvPr>
          <p:cNvSpPr>
            <a:spLocks noGrp="1"/>
          </p:cNvSpPr>
          <p:nvPr>
            <p:ph idx="1"/>
          </p:nvPr>
        </p:nvSpPr>
        <p:spPr/>
        <p:txBody>
          <a:bodyPr/>
          <a:lstStyle/>
          <a:p>
            <a:pPr eaLnBrk="1" hangingPunct="1"/>
            <a:r>
              <a:rPr lang="en-US" altLang="en-US" dirty="0"/>
              <a:t>Reduced clearance of secretions or obstruction of an area in the upper or lower respiratory tract predispose one to </a:t>
            </a:r>
          </a:p>
          <a:p>
            <a:pPr lvl="1" eaLnBrk="1" hangingPunct="1"/>
            <a:r>
              <a:rPr lang="en-US" altLang="en-US" dirty="0"/>
              <a:t>Infection</a:t>
            </a:r>
          </a:p>
          <a:p>
            <a:pPr lvl="1" eaLnBrk="1" hangingPunct="1"/>
            <a:r>
              <a:rPr lang="en-US" altLang="en-US" dirty="0"/>
              <a:t>Seriously compromised respiratory tract function</a:t>
            </a:r>
          </a:p>
          <a:p>
            <a:pPr eaLnBrk="1" hangingPunct="1"/>
            <a:r>
              <a:rPr lang="en-US" altLang="en-US" dirty="0"/>
              <a:t>Mechanical clearance is important in limiting the numbers of potential pathogens and in the associated inflammatory response.</a:t>
            </a:r>
          </a:p>
        </p:txBody>
      </p:sp>
    </p:spTree>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565CEAB-9035-8F5C-416D-2F1164FF3DCF}"/>
              </a:ext>
            </a:extLst>
          </p:cNvPr>
          <p:cNvSpPr>
            <a:spLocks noGrp="1" noChangeArrowheads="1"/>
          </p:cNvSpPr>
          <p:nvPr>
            <p:ph type="title"/>
          </p:nvPr>
        </p:nvSpPr>
        <p:spPr/>
        <p:txBody>
          <a:bodyPr rtlCol="0">
            <a:normAutofit/>
          </a:bodyPr>
          <a:lstStyle/>
          <a:p>
            <a:pPr fontAlgn="auto">
              <a:spcAft>
                <a:spcPts val="0"/>
              </a:spcAft>
              <a:defRPr/>
            </a:pPr>
            <a:r>
              <a:rPr lang="en-US" altLang="en-US" dirty="0"/>
              <a:t>Historical Perspective and CDC Category A Bacterial Agents</a:t>
            </a:r>
          </a:p>
        </p:txBody>
      </p:sp>
      <p:sp>
        <p:nvSpPr>
          <p:cNvPr id="217091" name="Rectangle 3">
            <a:extLst>
              <a:ext uri="{FF2B5EF4-FFF2-40B4-BE49-F238E27FC236}">
                <a16:creationId xmlns:a16="http://schemas.microsoft.com/office/drawing/2014/main" id="{AF2C03D9-E3F4-B208-735C-F8C8938A52DF}"/>
              </a:ext>
            </a:extLst>
          </p:cNvPr>
          <p:cNvSpPr>
            <a:spLocks noGrp="1"/>
          </p:cNvSpPr>
          <p:nvPr>
            <p:ph idx="1"/>
          </p:nvPr>
        </p:nvSpPr>
        <p:spPr/>
        <p:txBody>
          <a:bodyPr/>
          <a:lstStyle/>
          <a:p>
            <a:pPr eaLnBrk="1" hangingPunct="1"/>
            <a:r>
              <a:rPr lang="en-US" altLang="en-US" dirty="0"/>
              <a:t>Historic perspective</a:t>
            </a:r>
          </a:p>
          <a:p>
            <a:pPr lvl="1" eaLnBrk="1" hangingPunct="1"/>
            <a:r>
              <a:rPr lang="en-US" altLang="en-US" dirty="0"/>
              <a:t>Threat of biologic agents as weapons to cause mass mortality have become increasing important in the wake of the anthrax attack in United States (2001).</a:t>
            </a:r>
          </a:p>
          <a:p>
            <a:pPr eaLnBrk="1" hangingPunct="1"/>
            <a:r>
              <a:rPr lang="en-US" altLang="en-US" dirty="0"/>
              <a:t>CDC Category A bacterial agents</a:t>
            </a:r>
          </a:p>
          <a:p>
            <a:pPr lvl="1" eaLnBrk="1" hangingPunct="1"/>
            <a:r>
              <a:rPr lang="en-US" altLang="en-US" dirty="0"/>
              <a:t>E.g., anthrax, tularemia, plague</a:t>
            </a:r>
          </a:p>
          <a:p>
            <a:pPr lvl="2" eaLnBrk="1" hangingPunct="1"/>
            <a:r>
              <a:rPr lang="en-US" altLang="en-US" dirty="0"/>
              <a:t>Category A bacterial agents-pose the highest level of threat</a:t>
            </a:r>
          </a:p>
          <a:p>
            <a:pPr lvl="2" eaLnBrk="1" hangingPunct="1"/>
            <a:r>
              <a:rPr lang="en-US" altLang="en-US" dirty="0"/>
              <a:t>Fulminant and rapidly fatal disease</a:t>
            </a:r>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DB7B9D36-C22E-3A59-7026-69E90FB1A6A1}"/>
              </a:ext>
            </a:extLst>
          </p:cNvPr>
          <p:cNvSpPr>
            <a:spLocks noGrp="1"/>
          </p:cNvSpPr>
          <p:nvPr>
            <p:ph type="title"/>
          </p:nvPr>
        </p:nvSpPr>
        <p:spPr/>
        <p:txBody>
          <a:bodyPr/>
          <a:lstStyle/>
          <a:p>
            <a:r>
              <a:rPr lang="en-US" altLang="en-US"/>
              <a:t>Diagnostic Challenge and Handling</a:t>
            </a:r>
          </a:p>
        </p:txBody>
      </p:sp>
      <p:sp>
        <p:nvSpPr>
          <p:cNvPr id="218115" name="Content Placeholder 2">
            <a:extLst>
              <a:ext uri="{FF2B5EF4-FFF2-40B4-BE49-F238E27FC236}">
                <a16:creationId xmlns:a16="http://schemas.microsoft.com/office/drawing/2014/main" id="{F1FAB039-3D96-8DF3-8DD7-1FC8CA302ACA}"/>
              </a:ext>
            </a:extLst>
          </p:cNvPr>
          <p:cNvSpPr>
            <a:spLocks noGrp="1"/>
          </p:cNvSpPr>
          <p:nvPr>
            <p:ph idx="1"/>
          </p:nvPr>
        </p:nvSpPr>
        <p:spPr/>
        <p:txBody>
          <a:bodyPr/>
          <a:lstStyle/>
          <a:p>
            <a:r>
              <a:rPr lang="en-US" altLang="en-US" sz="2400"/>
              <a:t>The greatest diagnostic challenge is clinical suspicion of these rare pathogens in the differential diagnosis of pneumonia and the related use of appropriate diagnostic studies or resources.</a:t>
            </a:r>
          </a:p>
          <a:p>
            <a:r>
              <a:rPr lang="en-US" altLang="en-US" sz="2400"/>
              <a:t>It is important for the clinician to discuss the possibility of these agents with the laboratory because infection can be transmitted to laboratory personnel with manipulation of the culture if it is not handled properly. </a:t>
            </a: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E51A95AD-DBF4-AA99-E01D-13623BE445F6}"/>
              </a:ext>
            </a:extLst>
          </p:cNvPr>
          <p:cNvSpPr>
            <a:spLocks noGrp="1"/>
          </p:cNvSpPr>
          <p:nvPr>
            <p:ph type="title"/>
          </p:nvPr>
        </p:nvSpPr>
        <p:spPr/>
        <p:txBody>
          <a:bodyPr/>
          <a:lstStyle/>
          <a:p>
            <a:pPr eaLnBrk="1" hangingPunct="1"/>
            <a:r>
              <a:rPr lang="en-US" altLang="en-US"/>
              <a:t>Handling Protocols</a:t>
            </a:r>
          </a:p>
        </p:txBody>
      </p:sp>
      <p:sp>
        <p:nvSpPr>
          <p:cNvPr id="87043" name="Rectangle 3">
            <a:extLst>
              <a:ext uri="{FF2B5EF4-FFF2-40B4-BE49-F238E27FC236}">
                <a16:creationId xmlns:a16="http://schemas.microsoft.com/office/drawing/2014/main" id="{27FB26A6-5E30-FAA8-5CCF-F8772274CA1C}"/>
              </a:ext>
            </a:extLst>
          </p:cNvPr>
          <p:cNvSpPr>
            <a:spLocks noGrp="1" noChangeArrowheads="1"/>
          </p:cNvSpPr>
          <p:nvPr>
            <p:ph idx="1"/>
          </p:nvPr>
        </p:nvSpPr>
        <p:spPr/>
        <p:txBody>
          <a:bodyPr rtlCol="0">
            <a:normAutofit/>
          </a:bodyPr>
          <a:lstStyle/>
          <a:p>
            <a:pPr fontAlgn="auto">
              <a:spcAft>
                <a:spcPts val="0"/>
              </a:spcAft>
              <a:defRPr/>
            </a:pPr>
            <a:r>
              <a:rPr lang="en-US" altLang="en-US" dirty="0"/>
              <a:t>Importance of establishing handling protocols</a:t>
            </a:r>
          </a:p>
          <a:p>
            <a:pPr lvl="1" fontAlgn="auto">
              <a:spcAft>
                <a:spcPts val="0"/>
              </a:spcAft>
              <a:defRPr/>
            </a:pPr>
            <a:r>
              <a:rPr lang="en-US" altLang="en-US" dirty="0"/>
              <a:t>To prevent infection from being transmitted to laboratory staff with manipulation of corresponding culture(s)</a:t>
            </a:r>
          </a:p>
          <a:p>
            <a:pPr marL="571500" indent="-457200" fontAlgn="auto">
              <a:spcAft>
                <a:spcPts val="0"/>
              </a:spcAft>
              <a:defRPr/>
            </a:pPr>
            <a:r>
              <a:rPr lang="en-US" altLang="en-US" dirty="0"/>
              <a:t>Send suspicious specimens/isolates to the laboratory response network facility</a:t>
            </a:r>
          </a:p>
          <a:p>
            <a:pPr marL="971550" lvl="1" indent="-457200" fontAlgn="auto">
              <a:spcAft>
                <a:spcPts val="0"/>
              </a:spcAft>
              <a:defRPr/>
            </a:pPr>
            <a:r>
              <a:rPr lang="en-US" altLang="en-US" dirty="0"/>
              <a:t>For confirmatory testing </a:t>
            </a:r>
          </a:p>
          <a:p>
            <a:pPr marL="1371600" lvl="2" indent="-457200" fontAlgn="auto">
              <a:spcAft>
                <a:spcPts val="0"/>
              </a:spcAft>
              <a:defRPr/>
            </a:pPr>
            <a:r>
              <a:rPr lang="en-US" altLang="en-US" dirty="0"/>
              <a:t>Molecular diagnostic testing such as PCR</a:t>
            </a:r>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1CDF6F21-1458-62DF-7369-0B771ACBABF0}"/>
              </a:ext>
            </a:extLst>
          </p:cNvPr>
          <p:cNvSpPr>
            <a:spLocks noGrp="1"/>
          </p:cNvSpPr>
          <p:nvPr>
            <p:ph type="title"/>
          </p:nvPr>
        </p:nvSpPr>
        <p:spPr/>
        <p:txBody>
          <a:bodyPr/>
          <a:lstStyle/>
          <a:p>
            <a:r>
              <a:rPr lang="en-US" altLang="en-US"/>
              <a:t>Points to Remember</a:t>
            </a:r>
          </a:p>
        </p:txBody>
      </p:sp>
      <p:sp>
        <p:nvSpPr>
          <p:cNvPr id="225283" name="Content Placeholder 2">
            <a:extLst>
              <a:ext uri="{FF2B5EF4-FFF2-40B4-BE49-F238E27FC236}">
                <a16:creationId xmlns:a16="http://schemas.microsoft.com/office/drawing/2014/main" id="{0BD5180E-2505-3823-E599-5DE4E4D676CD}"/>
              </a:ext>
            </a:extLst>
          </p:cNvPr>
          <p:cNvSpPr>
            <a:spLocks noGrp="1"/>
          </p:cNvSpPr>
          <p:nvPr>
            <p:ph idx="1"/>
          </p:nvPr>
        </p:nvSpPr>
        <p:spPr/>
        <p:txBody>
          <a:bodyPr/>
          <a:lstStyle/>
          <a:p>
            <a:r>
              <a:rPr lang="en-US" altLang="en-US"/>
              <a:t>The method and site of collection, quality of the clinical specimen, and clinical context are all important factors to consider when distinguishing between colonization and infection. </a:t>
            </a:r>
          </a:p>
          <a:p>
            <a:r>
              <a:rPr lang="en-US" altLang="en-US"/>
              <a:t>The age and immune status of the host will help determine likely infectious pathogens.</a:t>
            </a: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0C2833B7-D933-875A-8A04-DDA8AF23DAC5}"/>
              </a:ext>
            </a:extLst>
          </p:cNvPr>
          <p:cNvSpPr>
            <a:spLocks noGrp="1"/>
          </p:cNvSpPr>
          <p:nvPr>
            <p:ph type="title"/>
          </p:nvPr>
        </p:nvSpPr>
        <p:spPr/>
        <p:txBody>
          <a:bodyPr/>
          <a:lstStyle/>
          <a:p>
            <a:r>
              <a:rPr lang="en-US" altLang="en-US" dirty="0"/>
              <a:t>Points to Remember (Cont.)</a:t>
            </a:r>
          </a:p>
        </p:txBody>
      </p:sp>
      <p:sp>
        <p:nvSpPr>
          <p:cNvPr id="226307" name="Content Placeholder 2">
            <a:extLst>
              <a:ext uri="{FF2B5EF4-FFF2-40B4-BE49-F238E27FC236}">
                <a16:creationId xmlns:a16="http://schemas.microsoft.com/office/drawing/2014/main" id="{98327184-7CB9-7100-5FAC-513C007217D3}"/>
              </a:ext>
            </a:extLst>
          </p:cNvPr>
          <p:cNvSpPr>
            <a:spLocks noGrp="1"/>
          </p:cNvSpPr>
          <p:nvPr>
            <p:ph idx="1"/>
          </p:nvPr>
        </p:nvSpPr>
        <p:spPr/>
        <p:txBody>
          <a:bodyPr/>
          <a:lstStyle/>
          <a:p>
            <a:r>
              <a:rPr lang="en-US" altLang="en-US" dirty="0"/>
              <a:t>The normal microbiota and specific anatomic structures play a role in defending the host from respiratory tract infection. </a:t>
            </a:r>
          </a:p>
          <a:p>
            <a:r>
              <a:rPr lang="en-US" altLang="en-US" dirty="0"/>
              <a:t>Virulence factors of disease-producing organisms enable them to evade host defense mechanisms, cause clinical infection, and induce tissue disease. </a:t>
            </a:r>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892D765F-0122-605F-6823-916F38EA3002}"/>
              </a:ext>
            </a:extLst>
          </p:cNvPr>
          <p:cNvSpPr>
            <a:spLocks noGrp="1"/>
          </p:cNvSpPr>
          <p:nvPr>
            <p:ph type="title"/>
          </p:nvPr>
        </p:nvSpPr>
        <p:spPr/>
        <p:txBody>
          <a:bodyPr/>
          <a:lstStyle/>
          <a:p>
            <a:r>
              <a:rPr lang="en-US" altLang="en-US" dirty="0"/>
              <a:t>Points to Remember (Cont.)</a:t>
            </a:r>
          </a:p>
        </p:txBody>
      </p:sp>
      <p:sp>
        <p:nvSpPr>
          <p:cNvPr id="227331" name="Content Placeholder 2">
            <a:extLst>
              <a:ext uri="{FF2B5EF4-FFF2-40B4-BE49-F238E27FC236}">
                <a16:creationId xmlns:a16="http://schemas.microsoft.com/office/drawing/2014/main" id="{973DF435-52E9-6AEF-D8E0-051BD6F4D9C1}"/>
              </a:ext>
            </a:extLst>
          </p:cNvPr>
          <p:cNvSpPr>
            <a:spLocks noGrp="1"/>
          </p:cNvSpPr>
          <p:nvPr>
            <p:ph idx="1"/>
          </p:nvPr>
        </p:nvSpPr>
        <p:spPr/>
        <p:txBody>
          <a:bodyPr/>
          <a:lstStyle/>
          <a:p>
            <a:r>
              <a:rPr lang="en-US" altLang="en-US" dirty="0"/>
              <a:t>The prevalence of different viral respiratory pathogens varies according to seasonal changes in epidemiology. </a:t>
            </a:r>
            <a:endParaRPr lang="en-US" altLang="en-US" strike="sngStrike" dirty="0"/>
          </a:p>
          <a:p>
            <a:r>
              <a:rPr lang="en-US" altLang="en-US" dirty="0"/>
              <a:t>Newer pathogens such as SARS-</a:t>
            </a:r>
            <a:r>
              <a:rPr lang="en-US" altLang="en-US" dirty="0" err="1"/>
              <a:t>CoV</a:t>
            </a:r>
            <a:r>
              <a:rPr lang="en-US" altLang="en-US" dirty="0"/>
              <a:t>, MERS-</a:t>
            </a:r>
            <a:r>
              <a:rPr lang="en-US" altLang="en-US" dirty="0" err="1"/>
              <a:t>CoV</a:t>
            </a:r>
            <a:r>
              <a:rPr lang="en-US" altLang="en-US" dirty="0"/>
              <a:t>, SARSCoV-2 can cause severe and sometimes fatal illness. It is important to be aware of their existence and clinical significance. </a:t>
            </a:r>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F1437363-29CE-CE32-D56B-91867278E63D}"/>
              </a:ext>
            </a:extLst>
          </p:cNvPr>
          <p:cNvSpPr>
            <a:spLocks noGrp="1"/>
          </p:cNvSpPr>
          <p:nvPr>
            <p:ph type="title"/>
          </p:nvPr>
        </p:nvSpPr>
        <p:spPr/>
        <p:txBody>
          <a:bodyPr/>
          <a:lstStyle/>
          <a:p>
            <a:r>
              <a:rPr lang="en-US" altLang="en-US" dirty="0"/>
              <a:t>Points to Remember (Cont.)</a:t>
            </a:r>
          </a:p>
        </p:txBody>
      </p:sp>
      <p:sp>
        <p:nvSpPr>
          <p:cNvPr id="228355" name="Content Placeholder 2">
            <a:extLst>
              <a:ext uri="{FF2B5EF4-FFF2-40B4-BE49-F238E27FC236}">
                <a16:creationId xmlns:a16="http://schemas.microsoft.com/office/drawing/2014/main" id="{FDB37651-B784-687B-8814-0AE47B422083}"/>
              </a:ext>
            </a:extLst>
          </p:cNvPr>
          <p:cNvSpPr>
            <a:spLocks noGrp="1"/>
          </p:cNvSpPr>
          <p:nvPr>
            <p:ph idx="1"/>
          </p:nvPr>
        </p:nvSpPr>
        <p:spPr/>
        <p:txBody>
          <a:bodyPr/>
          <a:lstStyle/>
          <a:p>
            <a:r>
              <a:rPr lang="en-US" altLang="en-US"/>
              <a:t>Healthcare-associated pathogens are often resistant to multiple antimicrobial agents, and it is important to have a working knowledge of local antimicrobial resistance patterns. </a:t>
            </a:r>
          </a:p>
          <a:p>
            <a:r>
              <a:rPr lang="en-US" altLang="en-US"/>
              <a:t>The occurrence of opportunistic disease in patients with HIV infection is a function of underlying host immunodeficiency and pathogen virulence.</a:t>
            </a: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34B7E853-5044-CC7E-62AE-2EFCF2CECA2B}"/>
              </a:ext>
            </a:extLst>
          </p:cNvPr>
          <p:cNvSpPr>
            <a:spLocks noGrp="1"/>
          </p:cNvSpPr>
          <p:nvPr>
            <p:ph type="title"/>
          </p:nvPr>
        </p:nvSpPr>
        <p:spPr/>
        <p:txBody>
          <a:bodyPr/>
          <a:lstStyle/>
          <a:p>
            <a:r>
              <a:rPr lang="en-US" altLang="en-US" dirty="0"/>
              <a:t>Points to Remember (Cont.)</a:t>
            </a:r>
          </a:p>
        </p:txBody>
      </p:sp>
      <p:sp>
        <p:nvSpPr>
          <p:cNvPr id="229379" name="Content Placeholder 2">
            <a:extLst>
              <a:ext uri="{FF2B5EF4-FFF2-40B4-BE49-F238E27FC236}">
                <a16:creationId xmlns:a16="http://schemas.microsoft.com/office/drawing/2014/main" id="{6E0B9A97-25A3-533F-AC94-378757A42861}"/>
              </a:ext>
            </a:extLst>
          </p:cNvPr>
          <p:cNvSpPr>
            <a:spLocks noGrp="1"/>
          </p:cNvSpPr>
          <p:nvPr>
            <p:ph idx="1"/>
          </p:nvPr>
        </p:nvSpPr>
        <p:spPr/>
        <p:txBody>
          <a:bodyPr/>
          <a:lstStyle/>
          <a:p>
            <a:r>
              <a:rPr lang="en-US" altLang="en-US" dirty="0"/>
              <a:t>Immunocompromised patients, including those who have undergone hematopoietic cell or organ transplantation, are at increased risk for serious pneumonias caused by a wider range of pathogens (opportunistic agents) than that observed with immunocompetent patients. </a:t>
            </a:r>
            <a:endParaRPr lang="en-US" altLang="en-US" strike="sngStrike" dirty="0"/>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3FE832A6-23B0-CEFB-DD20-807178DB063F}"/>
              </a:ext>
            </a:extLst>
          </p:cNvPr>
          <p:cNvSpPr>
            <a:spLocks noGrp="1"/>
          </p:cNvSpPr>
          <p:nvPr>
            <p:ph type="title"/>
          </p:nvPr>
        </p:nvSpPr>
        <p:spPr/>
        <p:txBody>
          <a:bodyPr/>
          <a:lstStyle/>
          <a:p>
            <a:r>
              <a:rPr lang="en-US" altLang="en-US" dirty="0"/>
              <a:t>Points to Remember (Cont.)</a:t>
            </a:r>
          </a:p>
        </p:txBody>
      </p:sp>
      <p:sp>
        <p:nvSpPr>
          <p:cNvPr id="230403" name="Content Placeholder 2">
            <a:extLst>
              <a:ext uri="{FF2B5EF4-FFF2-40B4-BE49-F238E27FC236}">
                <a16:creationId xmlns:a16="http://schemas.microsoft.com/office/drawing/2014/main" id="{A0888E37-DDF9-ABE1-4B17-A25C93395FAA}"/>
              </a:ext>
            </a:extLst>
          </p:cNvPr>
          <p:cNvSpPr>
            <a:spLocks noGrp="1"/>
          </p:cNvSpPr>
          <p:nvPr>
            <p:ph idx="1"/>
          </p:nvPr>
        </p:nvSpPr>
        <p:spPr/>
        <p:txBody>
          <a:bodyPr/>
          <a:lstStyle/>
          <a:p>
            <a:r>
              <a:rPr lang="en-US" altLang="en-US"/>
              <a:t>Awareness of potential agents of bioterrorism, as listed by the CDC, is important. Consider these uncommon pathogens on the list of possible causes in the differential diagnosis.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B0E56B9-D656-1D96-CD0A-DED71CB1E410}"/>
              </a:ext>
            </a:extLst>
          </p:cNvPr>
          <p:cNvSpPr>
            <a:spLocks noGrp="1"/>
          </p:cNvSpPr>
          <p:nvPr>
            <p:ph type="title"/>
          </p:nvPr>
        </p:nvSpPr>
        <p:spPr/>
        <p:txBody>
          <a:bodyPr/>
          <a:lstStyle/>
          <a:p>
            <a:pPr algn="ctr"/>
            <a:r>
              <a:rPr lang="en-US" altLang="en-US" dirty="0"/>
              <a:t>What’s Ahead?</a:t>
            </a:r>
          </a:p>
        </p:txBody>
      </p:sp>
      <p:sp>
        <p:nvSpPr>
          <p:cNvPr id="20483" name="Content Placeholder 2">
            <a:extLst>
              <a:ext uri="{FF2B5EF4-FFF2-40B4-BE49-F238E27FC236}">
                <a16:creationId xmlns:a16="http://schemas.microsoft.com/office/drawing/2014/main" id="{02B81C27-FF52-10AA-7F2C-A86B92919654}"/>
              </a:ext>
            </a:extLst>
          </p:cNvPr>
          <p:cNvSpPr>
            <a:spLocks noGrp="1"/>
          </p:cNvSpPr>
          <p:nvPr>
            <p:ph idx="1"/>
          </p:nvPr>
        </p:nvSpPr>
        <p:spPr/>
        <p:txBody>
          <a:bodyPr/>
          <a:lstStyle/>
          <a:p>
            <a:r>
              <a:rPr lang="en-US" altLang="en-US" dirty="0"/>
              <a:t>Description of respiratory tract infections from the clinical microbiologist perspective working with the clinician who must make the differential diagnosis of these infections</a:t>
            </a:r>
          </a:p>
          <a:p>
            <a:r>
              <a:rPr lang="en-US" altLang="en-US" dirty="0"/>
              <a:t>General concepts of infectious diseases of the respiratory tract</a:t>
            </a:r>
          </a:p>
          <a:p>
            <a:pPr lvl="1"/>
            <a:r>
              <a:rPr lang="en-US" altLang="en-US" dirty="0"/>
              <a:t>The role of normal microbiota in preventing infection</a:t>
            </a:r>
          </a:p>
          <a:p>
            <a:pPr lvl="1"/>
            <a:r>
              <a:rPr lang="en-US" altLang="en-US" dirty="0"/>
              <a:t>Importance of the host’s immune status in determining the pathogens likely to cause disease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404DEC1-4D76-EEBA-FB6A-4E841B927BD5}"/>
              </a:ext>
            </a:extLst>
          </p:cNvPr>
          <p:cNvSpPr>
            <a:spLocks noGrp="1" noChangeArrowheads="1"/>
          </p:cNvSpPr>
          <p:nvPr>
            <p:ph type="title"/>
          </p:nvPr>
        </p:nvSpPr>
        <p:spPr>
          <a:xfrm>
            <a:off x="1676400" y="274638"/>
            <a:ext cx="8839200" cy="1143000"/>
          </a:xfrm>
        </p:spPr>
        <p:txBody>
          <a:bodyPr rtlCol="0">
            <a:normAutofit fontScale="90000"/>
          </a:bodyPr>
          <a:lstStyle/>
          <a:p>
            <a:pPr fontAlgn="auto">
              <a:spcAft>
                <a:spcPts val="0"/>
              </a:spcAft>
              <a:defRPr/>
            </a:pPr>
            <a:r>
              <a:rPr lang="en-US" altLang="en-US" dirty="0"/>
              <a:t>Reduced Clearance of Secretions (Cont.)</a:t>
            </a:r>
          </a:p>
        </p:txBody>
      </p:sp>
      <p:sp>
        <p:nvSpPr>
          <p:cNvPr id="38915" name="Rectangle 3">
            <a:extLst>
              <a:ext uri="{FF2B5EF4-FFF2-40B4-BE49-F238E27FC236}">
                <a16:creationId xmlns:a16="http://schemas.microsoft.com/office/drawing/2014/main" id="{8498624B-CF1E-2604-84CF-21E16F0A1459}"/>
              </a:ext>
            </a:extLst>
          </p:cNvPr>
          <p:cNvSpPr>
            <a:spLocks noGrp="1"/>
          </p:cNvSpPr>
          <p:nvPr>
            <p:ph idx="1"/>
          </p:nvPr>
        </p:nvSpPr>
        <p:spPr/>
        <p:txBody>
          <a:bodyPr/>
          <a:lstStyle/>
          <a:p>
            <a:pPr eaLnBrk="1" hangingPunct="1"/>
            <a:r>
              <a:rPr lang="en-US" altLang="en-US" dirty="0"/>
              <a:t>Decreased clearance of respiratory secretions may result from:</a:t>
            </a:r>
          </a:p>
          <a:p>
            <a:pPr lvl="1" eaLnBrk="1" hangingPunct="1"/>
            <a:r>
              <a:rPr lang="en-US" altLang="en-US" dirty="0"/>
              <a:t>Immature anatomic development</a:t>
            </a:r>
          </a:p>
          <a:p>
            <a:pPr lvl="1" eaLnBrk="1" hangingPunct="1"/>
            <a:r>
              <a:rPr lang="en-US" altLang="en-US" dirty="0"/>
              <a:t>Transient reduction in </a:t>
            </a:r>
            <a:r>
              <a:rPr lang="en-US" altLang="en-US" dirty="0" err="1"/>
              <a:t>mucociliary</a:t>
            </a:r>
            <a:r>
              <a:rPr lang="en-US" altLang="en-US" dirty="0"/>
              <a:t> mechanism</a:t>
            </a:r>
          </a:p>
          <a:p>
            <a:pPr lvl="1" eaLnBrk="1" hangingPunct="1"/>
            <a:r>
              <a:rPr lang="en-US" altLang="en-US" dirty="0"/>
              <a:t>Obstruction by a foreign body</a:t>
            </a:r>
          </a:p>
          <a:p>
            <a:pPr lvl="1" eaLnBrk="1" hangingPunct="1"/>
            <a:r>
              <a:rPr lang="en-US" altLang="en-US" dirty="0"/>
              <a:t>Disease that alters the normal respiratory tract anatomy</a:t>
            </a:r>
          </a:p>
          <a:p>
            <a:pPr lvl="1" eaLnBrk="1" hangingPunct="1"/>
            <a:r>
              <a:rPr lang="en-US" altLang="en-US" dirty="0"/>
              <a:t>Alterations in the viscosity of mucus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ADE5E73-A9CE-9031-48BB-A0F59026573B}"/>
              </a:ext>
            </a:extLst>
          </p:cNvPr>
          <p:cNvSpPr>
            <a:spLocks noGrp="1" noChangeArrowheads="1"/>
          </p:cNvSpPr>
          <p:nvPr>
            <p:ph type="title"/>
          </p:nvPr>
        </p:nvSpPr>
        <p:spPr/>
        <p:txBody>
          <a:bodyPr rtlCol="0">
            <a:normAutofit/>
          </a:bodyPr>
          <a:lstStyle/>
          <a:p>
            <a:pPr fontAlgn="auto">
              <a:spcAft>
                <a:spcPts val="0"/>
              </a:spcAft>
              <a:defRPr/>
            </a:pPr>
            <a:r>
              <a:rPr lang="en-US" altLang="en-US" dirty="0"/>
              <a:t>Infection-Induced Airway Obstruction</a:t>
            </a:r>
          </a:p>
        </p:txBody>
      </p:sp>
      <p:sp>
        <p:nvSpPr>
          <p:cNvPr id="39939" name="Rectangle 3">
            <a:extLst>
              <a:ext uri="{FF2B5EF4-FFF2-40B4-BE49-F238E27FC236}">
                <a16:creationId xmlns:a16="http://schemas.microsoft.com/office/drawing/2014/main" id="{DB387C4D-BEF5-670F-F033-C82E3723BB12}"/>
              </a:ext>
            </a:extLst>
          </p:cNvPr>
          <p:cNvSpPr>
            <a:spLocks noGrp="1"/>
          </p:cNvSpPr>
          <p:nvPr>
            <p:ph idx="1"/>
          </p:nvPr>
        </p:nvSpPr>
        <p:spPr/>
        <p:txBody>
          <a:bodyPr/>
          <a:lstStyle/>
          <a:p>
            <a:pPr eaLnBrk="1" hangingPunct="1"/>
            <a:r>
              <a:rPr lang="en-US" altLang="en-US"/>
              <a:t>Obstruction may be a consequence of infection.</a:t>
            </a:r>
          </a:p>
          <a:p>
            <a:pPr lvl="1" eaLnBrk="1" hangingPunct="1"/>
            <a:r>
              <a:rPr lang="en-US" altLang="en-US"/>
              <a:t>The anatomy of the area dictates the urgency with which treatment is initiated.</a:t>
            </a:r>
          </a:p>
          <a:p>
            <a:pPr lvl="1" eaLnBrk="1" hangingPunct="1"/>
            <a:r>
              <a:rPr lang="en-US" altLang="en-US"/>
              <a:t>Example: acute epiglottitis with </a:t>
            </a:r>
            <a:r>
              <a:rPr lang="en-US" altLang="en-US" i="1"/>
              <a:t>Haemophilus influenzae</a:t>
            </a:r>
            <a:endParaRPr lang="en-US" altLang="en-US"/>
          </a:p>
          <a:p>
            <a:pPr lvl="2" eaLnBrk="1" hangingPunct="1"/>
            <a:r>
              <a:rPr lang="en-US" altLang="en-US"/>
              <a:t>Can cause life-threatening upper airway obstruction and is considered a medical emergency</a:t>
            </a:r>
          </a:p>
          <a:p>
            <a:pPr lvl="2" eaLnBrk="1" hangingPunct="1"/>
            <a:r>
              <a:rPr lang="en-US" altLang="en-US"/>
              <a:t>Other infections with same pathogens (such as sinusitis) can be treated more deliberately.</a:t>
            </a:r>
          </a:p>
          <a:p>
            <a:pPr lvl="2" eaLnBrk="1" hangingPunct="1"/>
            <a:endParaRPr lang="en-US" altLang="en-US" i="1"/>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F36F7E8-F8D2-6053-3124-5A792684E0B7}"/>
              </a:ext>
            </a:extLst>
          </p:cNvPr>
          <p:cNvSpPr>
            <a:spLocks noGrp="1" noChangeArrowheads="1"/>
          </p:cNvSpPr>
          <p:nvPr>
            <p:ph type="title"/>
          </p:nvPr>
        </p:nvSpPr>
        <p:spPr>
          <a:xfrm>
            <a:off x="1676400" y="274638"/>
            <a:ext cx="8763000" cy="1143000"/>
          </a:xfrm>
        </p:spPr>
        <p:txBody>
          <a:bodyPr rtlCol="0">
            <a:normAutofit fontScale="90000"/>
          </a:bodyPr>
          <a:lstStyle/>
          <a:p>
            <a:pPr fontAlgn="auto">
              <a:spcAft>
                <a:spcPts val="0"/>
              </a:spcAft>
              <a:defRPr/>
            </a:pPr>
            <a:r>
              <a:rPr lang="en-US" altLang="en-US" dirty="0"/>
              <a:t>Seasonal and Community </a:t>
            </a:r>
            <a:br>
              <a:rPr lang="en-US" altLang="en-US" dirty="0"/>
            </a:br>
            <a:r>
              <a:rPr lang="en-US" altLang="en-US" dirty="0"/>
              <a:t>Trends in Infections</a:t>
            </a:r>
          </a:p>
        </p:txBody>
      </p:sp>
      <p:sp>
        <p:nvSpPr>
          <p:cNvPr id="40963" name="Rectangle 3">
            <a:extLst>
              <a:ext uri="{FF2B5EF4-FFF2-40B4-BE49-F238E27FC236}">
                <a16:creationId xmlns:a16="http://schemas.microsoft.com/office/drawing/2014/main" id="{4D7243DD-628B-5481-FCB3-4A80970B073A}"/>
              </a:ext>
            </a:extLst>
          </p:cNvPr>
          <p:cNvSpPr>
            <a:spLocks noGrp="1"/>
          </p:cNvSpPr>
          <p:nvPr>
            <p:ph idx="1"/>
          </p:nvPr>
        </p:nvSpPr>
        <p:spPr/>
        <p:txBody>
          <a:bodyPr/>
          <a:lstStyle/>
          <a:p>
            <a:pPr eaLnBrk="1" hangingPunct="1"/>
            <a:r>
              <a:rPr lang="en-US" altLang="en-US" dirty="0"/>
              <a:t>Seasonal patterns dictate the likelihood of infection.</a:t>
            </a:r>
          </a:p>
          <a:p>
            <a:pPr lvl="1" eaLnBrk="1" hangingPunct="1"/>
            <a:r>
              <a:rPr lang="en-US" altLang="en-US" dirty="0"/>
              <a:t>Viral respiratory tract infections (RTIs)</a:t>
            </a:r>
          </a:p>
          <a:p>
            <a:pPr lvl="2" eaLnBrk="1" hangingPunct="1"/>
            <a:r>
              <a:rPr lang="en-US" altLang="en-US" dirty="0"/>
              <a:t>More common in winter, e.g., influenza</a:t>
            </a:r>
          </a:p>
          <a:p>
            <a:pPr lvl="1" eaLnBrk="1" hangingPunct="1"/>
            <a:r>
              <a:rPr lang="en-US" altLang="en-US" i="1" dirty="0"/>
              <a:t>Mycoplasma pneumoniae </a:t>
            </a:r>
            <a:r>
              <a:rPr lang="en-US" altLang="en-US" dirty="0"/>
              <a:t>typically has no seasonality.</a:t>
            </a:r>
          </a:p>
          <a:p>
            <a:pPr lvl="2" eaLnBrk="1" hangingPunct="1"/>
            <a:r>
              <a:rPr lang="en-US" altLang="en-US" dirty="0"/>
              <a:t>Since viral and secondary infections are decreased in summer, RT infections more likely to be </a:t>
            </a:r>
            <a:r>
              <a:rPr lang="en-US" altLang="en-US" i="1" dirty="0"/>
              <a:t>M. pneumoniae.</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99E5B6B-A272-DED6-0F4E-C0300C0A2A86}"/>
              </a:ext>
            </a:extLst>
          </p:cNvPr>
          <p:cNvSpPr>
            <a:spLocks noGrp="1"/>
          </p:cNvSpPr>
          <p:nvPr>
            <p:ph type="title"/>
          </p:nvPr>
        </p:nvSpPr>
        <p:spPr/>
        <p:txBody>
          <a:bodyPr/>
          <a:lstStyle/>
          <a:p>
            <a:pPr eaLnBrk="1" hangingPunct="1"/>
            <a:r>
              <a:rPr lang="en-US" altLang="en-US"/>
              <a:t>Empiric Antimicrobial Therapy</a:t>
            </a:r>
          </a:p>
        </p:txBody>
      </p:sp>
      <p:sp>
        <p:nvSpPr>
          <p:cNvPr id="41987" name="Rectangle 3">
            <a:extLst>
              <a:ext uri="{FF2B5EF4-FFF2-40B4-BE49-F238E27FC236}">
                <a16:creationId xmlns:a16="http://schemas.microsoft.com/office/drawing/2014/main" id="{A6141051-9BE6-848C-2D1B-07C72A34073C}"/>
              </a:ext>
            </a:extLst>
          </p:cNvPr>
          <p:cNvSpPr>
            <a:spLocks noGrp="1"/>
          </p:cNvSpPr>
          <p:nvPr>
            <p:ph idx="1"/>
          </p:nvPr>
        </p:nvSpPr>
        <p:spPr/>
        <p:txBody>
          <a:bodyPr/>
          <a:lstStyle/>
          <a:p>
            <a:pPr eaLnBrk="1" hangingPunct="1"/>
            <a:r>
              <a:rPr lang="en-US" altLang="en-US" dirty="0"/>
              <a:t>Antimicrobials should be administered before culture in some cases.</a:t>
            </a:r>
          </a:p>
          <a:p>
            <a:pPr lvl="1" eaLnBrk="1" hangingPunct="1"/>
            <a:r>
              <a:rPr lang="en-US" altLang="en-US" dirty="0"/>
              <a:t>Seriously ill patients with pneumonia</a:t>
            </a:r>
          </a:p>
          <a:p>
            <a:pPr lvl="1" eaLnBrk="1" hangingPunct="1"/>
            <a:r>
              <a:rPr lang="en-US" altLang="en-US" dirty="0"/>
              <a:t>Infections in difficult-to-reach specimens or with infections of typically known pathogens</a:t>
            </a:r>
          </a:p>
          <a:p>
            <a:pPr lvl="2" eaLnBrk="1" hangingPunct="1"/>
            <a:r>
              <a:rPr lang="en-US" altLang="en-US" dirty="0"/>
              <a:t>E.g., middle ear infections</a:t>
            </a:r>
          </a:p>
          <a:p>
            <a:pPr eaLnBrk="1" hangingPunct="1"/>
            <a:r>
              <a:rPr lang="en-US" altLang="en-US" dirty="0"/>
              <a:t>Periodically review susceptibility patterns</a:t>
            </a:r>
          </a:p>
          <a:p>
            <a:pPr lvl="1" eaLnBrk="1" hangingPunct="1"/>
            <a:r>
              <a:rPr lang="en-US" altLang="en-US" dirty="0"/>
              <a:t>Keeps empirical therapy accurate and helpful</a:t>
            </a:r>
            <a:endParaRPr lang="en-US" altLang="en-US" strike="sngStrike"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Virulence Factors of Pathogenic Organisms</a:t>
            </a: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2845279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EE8129B-848B-2F2F-D4D0-8D0971369890}"/>
              </a:ext>
            </a:extLst>
          </p:cNvPr>
          <p:cNvSpPr>
            <a:spLocks noGrp="1"/>
          </p:cNvSpPr>
          <p:nvPr>
            <p:ph type="title"/>
          </p:nvPr>
        </p:nvSpPr>
        <p:spPr/>
        <p:txBody>
          <a:bodyPr/>
          <a:lstStyle/>
          <a:p>
            <a:pPr eaLnBrk="1" hangingPunct="1"/>
            <a:r>
              <a:rPr lang="en-US" altLang="en-US" dirty="0"/>
              <a:t>Virulence Factors of </a:t>
            </a:r>
            <a:br>
              <a:rPr lang="en-US" altLang="en-US" dirty="0"/>
            </a:br>
            <a:r>
              <a:rPr lang="en-US" altLang="en-US" dirty="0"/>
              <a:t>Pathogenic Organisms</a:t>
            </a:r>
            <a:endParaRPr lang="en-US" altLang="en-US" strike="sngStrike" dirty="0"/>
          </a:p>
        </p:txBody>
      </p:sp>
      <p:sp>
        <p:nvSpPr>
          <p:cNvPr id="45059" name="Rectangle 3">
            <a:extLst>
              <a:ext uri="{FF2B5EF4-FFF2-40B4-BE49-F238E27FC236}">
                <a16:creationId xmlns:a16="http://schemas.microsoft.com/office/drawing/2014/main" id="{9B6182FB-72E5-90AC-4BBC-B065DFEE382D}"/>
              </a:ext>
            </a:extLst>
          </p:cNvPr>
          <p:cNvSpPr>
            <a:spLocks noGrp="1"/>
          </p:cNvSpPr>
          <p:nvPr>
            <p:ph idx="1"/>
          </p:nvPr>
        </p:nvSpPr>
        <p:spPr/>
        <p:txBody>
          <a:bodyPr/>
          <a:lstStyle/>
          <a:p>
            <a:pPr eaLnBrk="1" hangingPunct="1"/>
            <a:r>
              <a:rPr lang="en-US" altLang="en-US" dirty="0"/>
              <a:t>Attachment of bacterial pathogen to the mucous membranes is a primary step in the initiation of infection.</a:t>
            </a:r>
          </a:p>
          <a:p>
            <a:pPr lvl="1" eaLnBrk="1" hangingPunct="1"/>
            <a:r>
              <a:rPr lang="en-US" altLang="en-US" dirty="0"/>
              <a:t>Attachment via adhesins or other microbial surface molecules or structures that bind the organism to a host surface</a:t>
            </a:r>
          </a:p>
          <a:p>
            <a:pPr lvl="2" eaLnBrk="1" hangingPunct="1"/>
            <a:r>
              <a:rPr lang="en-US" altLang="en-US" dirty="0"/>
              <a:t>Specific bacterial adhesions interact with specific cellular receptors</a:t>
            </a:r>
          </a:p>
          <a:p>
            <a:pPr lvl="2" eaLnBrk="1" hangingPunct="1"/>
            <a:r>
              <a:rPr lang="en-US" altLang="en-US" dirty="0"/>
              <a:t>E.g., </a:t>
            </a:r>
            <a:r>
              <a:rPr lang="en-US" altLang="en-US" i="1" dirty="0"/>
              <a:t>Streptococcus pyogenes </a:t>
            </a:r>
            <a:r>
              <a:rPr lang="en-US" altLang="en-US" dirty="0"/>
              <a:t>possess fimbriae that bind to epithelial cells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A99246E-B036-2EF5-5D3D-C290423CB9BF}"/>
              </a:ext>
            </a:extLst>
          </p:cNvPr>
          <p:cNvSpPr>
            <a:spLocks noGrp="1"/>
          </p:cNvSpPr>
          <p:nvPr>
            <p:ph type="title"/>
          </p:nvPr>
        </p:nvSpPr>
        <p:spPr/>
        <p:txBody>
          <a:bodyPr/>
          <a:lstStyle/>
          <a:p>
            <a:pPr eaLnBrk="1" hangingPunct="1"/>
            <a:r>
              <a:rPr lang="en-US" altLang="en-US" dirty="0"/>
              <a:t>Virulence Factors of </a:t>
            </a:r>
            <a:br>
              <a:rPr lang="en-US" altLang="en-US" dirty="0"/>
            </a:br>
            <a:r>
              <a:rPr lang="en-US" altLang="en-US" dirty="0"/>
              <a:t>Pathogenic Organisms</a:t>
            </a:r>
            <a:endParaRPr lang="en-US" altLang="en-US" strike="sngStrike" dirty="0"/>
          </a:p>
        </p:txBody>
      </p:sp>
      <p:sp>
        <p:nvSpPr>
          <p:cNvPr id="46083" name="Rectangle 3">
            <a:extLst>
              <a:ext uri="{FF2B5EF4-FFF2-40B4-BE49-F238E27FC236}">
                <a16:creationId xmlns:a16="http://schemas.microsoft.com/office/drawing/2014/main" id="{3B576F3B-B50A-D91F-683B-6094A1311725}"/>
              </a:ext>
            </a:extLst>
          </p:cNvPr>
          <p:cNvSpPr>
            <a:spLocks noGrp="1"/>
          </p:cNvSpPr>
          <p:nvPr>
            <p:ph idx="1"/>
          </p:nvPr>
        </p:nvSpPr>
        <p:spPr/>
        <p:txBody>
          <a:bodyPr/>
          <a:lstStyle/>
          <a:p>
            <a:pPr eaLnBrk="1" hangingPunct="1"/>
            <a:r>
              <a:rPr lang="en-US" altLang="en-US" dirty="0"/>
              <a:t>Microorganisms may elaborate toxins that produce different pathogenic effects depending on</a:t>
            </a:r>
          </a:p>
          <a:p>
            <a:pPr lvl="1" eaLnBrk="1" hangingPunct="1"/>
            <a:r>
              <a:rPr lang="en-US" altLang="en-US" dirty="0"/>
              <a:t>Activity of toxin</a:t>
            </a:r>
          </a:p>
          <a:p>
            <a:pPr lvl="1" eaLnBrk="1" hangingPunct="1"/>
            <a:r>
              <a:rPr lang="en-US" altLang="en-US" dirty="0"/>
              <a:t>The target cell with which it interacts in the host</a:t>
            </a:r>
          </a:p>
          <a:p>
            <a:pPr eaLnBrk="1" hangingPunct="1"/>
            <a:r>
              <a:rPr lang="en-US" altLang="en-US" dirty="0"/>
              <a:t>Evasion of host defenses enables microorganisms to proliferate and cause damage to the host</a:t>
            </a:r>
            <a:endParaRPr lang="en-US" altLang="en-US" dirty="0">
              <a:ea typeface="ＭＳ Ｐゴシック" panose="020B0600070205080204" pitchFamily="34" charset="-128"/>
            </a:endParaRPr>
          </a:p>
          <a:p>
            <a:pPr eaLnBrk="1" hangingPunct="1"/>
            <a:endParaRPr lang="en-US" altLang="en-US" dirty="0"/>
          </a:p>
          <a:p>
            <a:pPr eaLnBrk="1" hangingPunct="1"/>
            <a:endParaRPr lang="en-US" alt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29A97EE-00F8-1E52-ADC6-C5567068CAD9}"/>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Virulence Factors of </a:t>
            </a:r>
            <a:br>
              <a:rPr lang="en-US" altLang="en-US" dirty="0">
                <a:ea typeface="ＭＳ Ｐゴシック" panose="020B0600070205080204" pitchFamily="34" charset="-128"/>
              </a:rPr>
            </a:br>
            <a:r>
              <a:rPr lang="en-US" altLang="en-US" dirty="0">
                <a:ea typeface="ＭＳ Ｐゴシック" panose="020B0600070205080204" pitchFamily="34" charset="-128"/>
              </a:rPr>
              <a:t>Pathogenic Organisms</a:t>
            </a:r>
            <a:endParaRPr lang="en-US" altLang="en-US" strike="sngStrike" dirty="0">
              <a:ea typeface="ＭＳ Ｐゴシック" panose="020B0600070205080204" pitchFamily="34" charset="-128"/>
            </a:endParaRPr>
          </a:p>
        </p:txBody>
      </p:sp>
      <p:sp>
        <p:nvSpPr>
          <p:cNvPr id="48131" name="Rectangle 3">
            <a:extLst>
              <a:ext uri="{FF2B5EF4-FFF2-40B4-BE49-F238E27FC236}">
                <a16:creationId xmlns:a16="http://schemas.microsoft.com/office/drawing/2014/main" id="{1E1C3039-2331-3B48-5268-CB4A42CF7A9C}"/>
              </a:ext>
            </a:extLst>
          </p:cNvPr>
          <p:cNvSpPr>
            <a:spLocks noGrp="1"/>
          </p:cNvSpPr>
          <p:nvPr>
            <p:ph idx="1"/>
          </p:nvPr>
        </p:nvSpPr>
        <p:spPr>
          <a:xfrm>
            <a:off x="907473" y="1479551"/>
            <a:ext cx="10363200" cy="4876800"/>
          </a:xfrm>
        </p:spPr>
        <p:txBody>
          <a:bodyPr/>
          <a:lstStyle/>
          <a:p>
            <a:pPr eaLnBrk="1" hangingPunct="1"/>
            <a:r>
              <a:rPr lang="en-US" altLang="en-US" dirty="0">
                <a:ea typeface="ＭＳ Ｐゴシック" panose="020B0600070205080204" pitchFamily="34" charset="-128"/>
              </a:rPr>
              <a:t>Example of mechanisms that prevent microbial detection or elimination</a:t>
            </a:r>
          </a:p>
          <a:p>
            <a:pPr lvl="1" eaLnBrk="1" hangingPunct="1"/>
            <a:r>
              <a:rPr lang="en-US" altLang="en-US" dirty="0">
                <a:ea typeface="ＭＳ Ｐゴシック" panose="020B0600070205080204" pitchFamily="34" charset="-128"/>
              </a:rPr>
              <a:t>Prevent phagocytosis</a:t>
            </a:r>
          </a:p>
          <a:p>
            <a:pPr lvl="2" eaLnBrk="1" hangingPunct="1"/>
            <a:r>
              <a:rPr lang="en-US" altLang="en-US" dirty="0">
                <a:ea typeface="ＭＳ Ｐゴシック" panose="020B0600070205080204" pitchFamily="34" charset="-128"/>
              </a:rPr>
              <a:t>Capsules</a:t>
            </a:r>
          </a:p>
          <a:p>
            <a:pPr lvl="2" eaLnBrk="1" hangingPunct="1"/>
            <a:r>
              <a:rPr lang="en-US" altLang="en-US" dirty="0" err="1">
                <a:ea typeface="ＭＳ Ｐゴシック" panose="020B0600070205080204" pitchFamily="34" charset="-128"/>
              </a:rPr>
              <a:t>Leukocidins</a:t>
            </a:r>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Hide</a:t>
            </a:r>
          </a:p>
          <a:p>
            <a:pPr lvl="2" eaLnBrk="1" hangingPunct="1"/>
            <a:r>
              <a:rPr lang="en-US" altLang="en-US" dirty="0">
                <a:ea typeface="ＭＳ Ｐゴシック" panose="020B0600070205080204" pitchFamily="34" charset="-128"/>
              </a:rPr>
              <a:t>Intracellular pathogens</a:t>
            </a:r>
          </a:p>
          <a:p>
            <a:pPr lvl="1" eaLnBrk="1" hangingPunct="1"/>
            <a:r>
              <a:rPr lang="en-US" altLang="en-US" dirty="0">
                <a:ea typeface="ＭＳ Ｐゴシック" panose="020B0600070205080204" pitchFamily="34" charset="-128"/>
              </a:rPr>
              <a:t>Proteases</a:t>
            </a:r>
          </a:p>
          <a:p>
            <a:pPr lvl="2" eaLnBrk="1" hangingPunct="1"/>
            <a:r>
              <a:rPr lang="en-US" altLang="en-US" dirty="0">
                <a:ea typeface="ＭＳ Ｐゴシック" panose="020B0600070205080204" pitchFamily="34" charset="-128"/>
              </a:rPr>
              <a:t>Cleave antibodies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Upper Respiratory Tract (URT) Infections</a:t>
            </a:r>
            <a:endParaRPr lang="en-US" altLang="en-US" sz="2400" b="1" i="1" dirty="0" smtClean="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22730171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B604CC1-CC54-B642-05F3-F0F82E427B97}"/>
              </a:ext>
            </a:extLst>
          </p:cNvPr>
          <p:cNvSpPr>
            <a:spLocks noGrp="1"/>
          </p:cNvSpPr>
          <p:nvPr>
            <p:ph type="title"/>
          </p:nvPr>
        </p:nvSpPr>
        <p:spPr/>
        <p:txBody>
          <a:bodyPr/>
          <a:lstStyle/>
          <a:p>
            <a:pPr eaLnBrk="1" hangingPunct="1"/>
            <a:r>
              <a:rPr lang="en-US" altLang="en-US" sz="3600" dirty="0"/>
              <a:t>URT Infections</a:t>
            </a:r>
          </a:p>
        </p:txBody>
      </p:sp>
      <p:pic>
        <p:nvPicPr>
          <p:cNvPr id="51205" name="Picture 6" descr="C:\Users\12994\Desktop\Mahon\table32.1.jpg">
            <a:extLst>
              <a:ext uri="{FF2B5EF4-FFF2-40B4-BE49-F238E27FC236}">
                <a16:creationId xmlns:a16="http://schemas.microsoft.com/office/drawing/2014/main" id="{24F52531-707F-EF69-BFAD-343618BE9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1"/>
            <a:ext cx="709295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2AE4C06-4A0F-1EDE-2BA5-E3042388C8D7}"/>
              </a:ext>
            </a:extLst>
          </p:cNvPr>
          <p:cNvSpPr>
            <a:spLocks noGrp="1"/>
          </p:cNvSpPr>
          <p:nvPr>
            <p:ph type="title"/>
          </p:nvPr>
        </p:nvSpPr>
        <p:spPr/>
        <p:txBody>
          <a:bodyPr/>
          <a:lstStyle/>
          <a:p>
            <a:r>
              <a:rPr lang="en-US" altLang="en-US" dirty="0"/>
              <a:t>What’s Ahead? (Cont.)</a:t>
            </a:r>
          </a:p>
        </p:txBody>
      </p:sp>
      <p:sp>
        <p:nvSpPr>
          <p:cNvPr id="21507" name="Content Placeholder 2">
            <a:extLst>
              <a:ext uri="{FF2B5EF4-FFF2-40B4-BE49-F238E27FC236}">
                <a16:creationId xmlns:a16="http://schemas.microsoft.com/office/drawing/2014/main" id="{9EBAD791-71D4-2DEE-2EBE-1FB8F0F49820}"/>
              </a:ext>
            </a:extLst>
          </p:cNvPr>
          <p:cNvSpPr>
            <a:spLocks noGrp="1"/>
          </p:cNvSpPr>
          <p:nvPr>
            <p:ph idx="1"/>
          </p:nvPr>
        </p:nvSpPr>
        <p:spPr/>
        <p:txBody>
          <a:bodyPr/>
          <a:lstStyle/>
          <a:p>
            <a:r>
              <a:rPr lang="en-US" altLang="en-US" dirty="0"/>
              <a:t>An outline of the respiratory tract anatomy with consideration given to natural barriers of infection</a:t>
            </a:r>
          </a:p>
          <a:p>
            <a:r>
              <a:rPr lang="en-US" altLang="en-US" dirty="0"/>
              <a:t>Discussion of specific respiratory tract infections organized by anatomic site</a:t>
            </a:r>
          </a:p>
          <a:p>
            <a:pPr lvl="1"/>
            <a:r>
              <a:rPr lang="en-US" altLang="en-US" dirty="0"/>
              <a:t>Causes, pathogenesis, clinical manifestations, and complications of specific diagnoses</a:t>
            </a:r>
          </a:p>
          <a:p>
            <a:pPr lvl="1"/>
            <a:r>
              <a:rPr lang="en-US" altLang="en-US" dirty="0"/>
              <a:t>Emphasis on appropriate methods of laboratory diagnosis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D0C6730-AD96-2F7C-F022-B7ABFC16D92E}"/>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a:t>
            </a:r>
            <a:br>
              <a:rPr lang="en-US" altLang="en-US" dirty="0"/>
            </a:br>
            <a:r>
              <a:rPr lang="en-US" altLang="en-US" dirty="0"/>
              <a:t>Epidemiology</a:t>
            </a:r>
          </a:p>
        </p:txBody>
      </p:sp>
      <p:sp>
        <p:nvSpPr>
          <p:cNvPr id="50179" name="Rectangle 3">
            <a:extLst>
              <a:ext uri="{FF2B5EF4-FFF2-40B4-BE49-F238E27FC236}">
                <a16:creationId xmlns:a16="http://schemas.microsoft.com/office/drawing/2014/main" id="{0DB14C93-AD56-BDA6-8AC0-BED5A22CC1D0}"/>
              </a:ext>
            </a:extLst>
          </p:cNvPr>
          <p:cNvSpPr>
            <a:spLocks noGrp="1"/>
          </p:cNvSpPr>
          <p:nvPr>
            <p:ph idx="1"/>
          </p:nvPr>
        </p:nvSpPr>
        <p:spPr/>
        <p:txBody>
          <a:bodyPr/>
          <a:lstStyle/>
          <a:p>
            <a:pPr eaLnBrk="1" hangingPunct="1"/>
            <a:r>
              <a:rPr lang="en-US" altLang="en-US" dirty="0"/>
              <a:t>Commonly known as a sore throat</a:t>
            </a:r>
            <a:endParaRPr lang="en-US" altLang="en-US" sz="2500" dirty="0"/>
          </a:p>
          <a:p>
            <a:pPr lvl="1" eaLnBrk="1" hangingPunct="1"/>
            <a:r>
              <a:rPr lang="en-US" altLang="en-US" dirty="0"/>
              <a:t>Bacterial</a:t>
            </a:r>
            <a:endParaRPr lang="en-US" altLang="en-US" sz="2200" dirty="0"/>
          </a:p>
          <a:p>
            <a:pPr lvl="2" eaLnBrk="1" hangingPunct="1"/>
            <a:r>
              <a:rPr lang="en-US" altLang="en-US" dirty="0"/>
              <a:t>Most commonly group A streptococci (GAS)</a:t>
            </a:r>
          </a:p>
          <a:p>
            <a:pPr eaLnBrk="1" hangingPunct="1"/>
            <a:r>
              <a:rPr lang="en-US" altLang="en-US" dirty="0"/>
              <a:t>Most infections occur in the winter and early spring.</a:t>
            </a:r>
          </a:p>
          <a:p>
            <a:pPr eaLnBrk="1" hangingPunct="1"/>
            <a:r>
              <a:rPr lang="en-US" altLang="en-US" dirty="0"/>
              <a:t>Mode of transmission in most cases is by inhalation of droplet aerosols or hand-to-mouth contamination.</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1D777B0-5C2E-428B-B5AA-477F1793B2EA}"/>
              </a:ext>
            </a:extLst>
          </p:cNvPr>
          <p:cNvSpPr>
            <a:spLocks noGrp="1"/>
          </p:cNvSpPr>
          <p:nvPr>
            <p:ph type="title"/>
          </p:nvPr>
        </p:nvSpPr>
        <p:spPr/>
        <p:txBody>
          <a:bodyPr/>
          <a:lstStyle/>
          <a:p>
            <a:r>
              <a:rPr lang="en-US" altLang="en-US"/>
              <a:t>Pharyngitis</a:t>
            </a:r>
            <a:br>
              <a:rPr lang="en-US" altLang="en-US"/>
            </a:br>
            <a:r>
              <a:rPr lang="en-US" altLang="en-US"/>
              <a:t>Pathogenesis</a:t>
            </a:r>
          </a:p>
        </p:txBody>
      </p:sp>
      <p:sp>
        <p:nvSpPr>
          <p:cNvPr id="52227" name="Content Placeholder 2">
            <a:extLst>
              <a:ext uri="{FF2B5EF4-FFF2-40B4-BE49-F238E27FC236}">
                <a16:creationId xmlns:a16="http://schemas.microsoft.com/office/drawing/2014/main" id="{B9C93DD5-C651-CFBC-E2F3-730C70455322}"/>
              </a:ext>
            </a:extLst>
          </p:cNvPr>
          <p:cNvSpPr>
            <a:spLocks noGrp="1"/>
          </p:cNvSpPr>
          <p:nvPr>
            <p:ph idx="1"/>
          </p:nvPr>
        </p:nvSpPr>
        <p:spPr/>
        <p:txBody>
          <a:bodyPr/>
          <a:lstStyle/>
          <a:p>
            <a:r>
              <a:rPr lang="en-US" altLang="en-US" dirty="0"/>
              <a:t>Infections can range from asymptomatic to symptomatic disease.</a:t>
            </a:r>
          </a:p>
          <a:p>
            <a:r>
              <a:rPr lang="en-US" altLang="en-US" dirty="0"/>
              <a:t>Some viruses that infect the pharyngeal mucosa cause cellular destruction. </a:t>
            </a:r>
          </a:p>
          <a:p>
            <a:r>
              <a:rPr lang="en-US" altLang="en-US" dirty="0"/>
              <a:t>Other viruses symptoms with little mucosal cell destruction.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438D224-3D55-2680-2C14-E0E78FD03314}"/>
              </a:ext>
            </a:extLst>
          </p:cNvPr>
          <p:cNvSpPr>
            <a:spLocks noGrp="1"/>
          </p:cNvSpPr>
          <p:nvPr>
            <p:ph type="title"/>
          </p:nvPr>
        </p:nvSpPr>
        <p:spPr/>
        <p:txBody>
          <a:bodyPr/>
          <a:lstStyle/>
          <a:p>
            <a:r>
              <a:rPr lang="en-US" altLang="en-US" dirty="0"/>
              <a:t>Pharyngitis</a:t>
            </a:r>
            <a:br>
              <a:rPr lang="en-US" altLang="en-US" dirty="0"/>
            </a:br>
            <a:r>
              <a:rPr lang="en-US" altLang="en-US" dirty="0"/>
              <a:t>Pathogenesis (Cont.)</a:t>
            </a:r>
          </a:p>
        </p:txBody>
      </p:sp>
      <p:sp>
        <p:nvSpPr>
          <p:cNvPr id="53251" name="Content Placeholder 2">
            <a:extLst>
              <a:ext uri="{FF2B5EF4-FFF2-40B4-BE49-F238E27FC236}">
                <a16:creationId xmlns:a16="http://schemas.microsoft.com/office/drawing/2014/main" id="{609BDC58-070B-A9CD-E0A3-09DD94CC66F7}"/>
              </a:ext>
            </a:extLst>
          </p:cNvPr>
          <p:cNvSpPr>
            <a:spLocks noGrp="1"/>
          </p:cNvSpPr>
          <p:nvPr>
            <p:ph idx="1"/>
          </p:nvPr>
        </p:nvSpPr>
        <p:spPr/>
        <p:txBody>
          <a:bodyPr/>
          <a:lstStyle/>
          <a:p>
            <a:r>
              <a:rPr lang="en-US" altLang="en-US" dirty="0"/>
              <a:t>The pathogenesis of streptococcal pharyngitis may be caused mainly by the inflammatory effects of a variety of extracellular products elaborated by the bacteria. </a:t>
            </a:r>
          </a:p>
          <a:p>
            <a:pPr lvl="1"/>
            <a:r>
              <a:rPr lang="en-US" altLang="en-US" dirty="0"/>
              <a:t>These products exhibit various activities, including toxicity to a variety of cells, pyrogenicity, and enhancement of the spread of streptococci through infected tissues.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6D69FC4-3A6C-5248-E8A7-534510C4D894}"/>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a:t>
            </a:r>
            <a:br>
              <a:rPr lang="en-US" altLang="en-US" dirty="0"/>
            </a:br>
            <a:r>
              <a:rPr lang="en-US" altLang="en-US" dirty="0"/>
              <a:t>Clinical Manifestations (Cont.)</a:t>
            </a:r>
          </a:p>
        </p:txBody>
      </p:sp>
      <p:sp>
        <p:nvSpPr>
          <p:cNvPr id="56323" name="Rectangle 3">
            <a:extLst>
              <a:ext uri="{FF2B5EF4-FFF2-40B4-BE49-F238E27FC236}">
                <a16:creationId xmlns:a16="http://schemas.microsoft.com/office/drawing/2014/main" id="{2C5832F2-9BBA-A9B0-618F-2755D956AA8B}"/>
              </a:ext>
            </a:extLst>
          </p:cNvPr>
          <p:cNvSpPr>
            <a:spLocks noGrp="1"/>
          </p:cNvSpPr>
          <p:nvPr>
            <p:ph idx="1"/>
          </p:nvPr>
        </p:nvSpPr>
        <p:spPr/>
        <p:txBody>
          <a:bodyPr/>
          <a:lstStyle/>
          <a:p>
            <a:pPr eaLnBrk="1" hangingPunct="1"/>
            <a:r>
              <a:rPr lang="en-US" altLang="en-US" dirty="0"/>
              <a:t>Clinically, differentiation between viral and streptococcal pharyngitis is difficult.</a:t>
            </a:r>
          </a:p>
          <a:p>
            <a:pPr eaLnBrk="1" hangingPunct="1"/>
            <a:r>
              <a:rPr lang="en-US" altLang="en-US" dirty="0"/>
              <a:t>General symptoms of streptococcal pharyngitis</a:t>
            </a:r>
          </a:p>
          <a:p>
            <a:pPr lvl="1" eaLnBrk="1" hangingPunct="1"/>
            <a:r>
              <a:rPr lang="en-US" altLang="en-US" sz="2200" dirty="0"/>
              <a:t>Acute onset of a sore throat with tonsillar exudate</a:t>
            </a:r>
          </a:p>
          <a:p>
            <a:pPr lvl="1" eaLnBrk="1" hangingPunct="1"/>
            <a:r>
              <a:rPr lang="en-US" altLang="en-US" sz="2200" dirty="0"/>
              <a:t>Fever</a:t>
            </a:r>
          </a:p>
          <a:p>
            <a:pPr lvl="1" eaLnBrk="1" hangingPunct="1"/>
            <a:r>
              <a:rPr lang="en-US" altLang="en-US" sz="2200" dirty="0"/>
              <a:t>Tender anterior cervical lymphadenopathy</a:t>
            </a:r>
          </a:p>
          <a:p>
            <a:pPr lvl="1" eaLnBrk="1" hangingPunct="1"/>
            <a:r>
              <a:rPr lang="en-US" altLang="en-US" sz="2200" dirty="0"/>
              <a:t>Absence of a cough</a:t>
            </a:r>
          </a:p>
          <a:p>
            <a:pPr lvl="1" eaLnBrk="1" hangingPunct="1"/>
            <a:r>
              <a:rPr lang="en-US" altLang="en-US" sz="2200" dirty="0"/>
              <a:t>Other likely signs of viral infection</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D3C0C7-ABFC-4454-B387-827A3D9BC340}"/>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a:t>
            </a:r>
            <a:br>
              <a:rPr lang="en-US" altLang="en-US" dirty="0"/>
            </a:br>
            <a:r>
              <a:rPr lang="en-US" altLang="en-US" dirty="0"/>
              <a:t>Clinical Manifestations (Cont.)</a:t>
            </a:r>
          </a:p>
        </p:txBody>
      </p:sp>
      <p:sp>
        <p:nvSpPr>
          <p:cNvPr id="55299" name="Rectangle 3">
            <a:extLst>
              <a:ext uri="{FF2B5EF4-FFF2-40B4-BE49-F238E27FC236}">
                <a16:creationId xmlns:a16="http://schemas.microsoft.com/office/drawing/2014/main" id="{ACED2D83-D4A3-4518-D519-AF33AA8EC6FD}"/>
              </a:ext>
            </a:extLst>
          </p:cNvPr>
          <p:cNvSpPr>
            <a:spLocks noGrp="1"/>
          </p:cNvSpPr>
          <p:nvPr>
            <p:ph idx="1"/>
          </p:nvPr>
        </p:nvSpPr>
        <p:spPr/>
        <p:txBody>
          <a:bodyPr/>
          <a:lstStyle/>
          <a:p>
            <a:pPr eaLnBrk="1" hangingPunct="1"/>
            <a:r>
              <a:rPr lang="en-US" altLang="en-US"/>
              <a:t>General symptoms of viral pharyngitis</a:t>
            </a:r>
          </a:p>
          <a:p>
            <a:pPr lvl="1" eaLnBrk="1" hangingPunct="1"/>
            <a:r>
              <a:rPr lang="en-US" altLang="en-US"/>
              <a:t>Rhinorrhea</a:t>
            </a:r>
          </a:p>
          <a:p>
            <a:pPr lvl="1" eaLnBrk="1" hangingPunct="1"/>
            <a:r>
              <a:rPr lang="en-US" altLang="en-US"/>
              <a:t>Conjunctivitis </a:t>
            </a:r>
          </a:p>
          <a:p>
            <a:pPr lvl="1" eaLnBrk="1" hangingPunct="1"/>
            <a:r>
              <a:rPr lang="en-US" altLang="en-US"/>
              <a:t>Cough </a:t>
            </a:r>
          </a:p>
          <a:p>
            <a:pPr lvl="1" eaLnBrk="1" hangingPunct="1"/>
            <a:r>
              <a:rPr lang="en-US" altLang="en-US"/>
              <a:t>Fever</a:t>
            </a:r>
          </a:p>
          <a:p>
            <a:pPr lvl="1" eaLnBrk="1" hangingPunct="1"/>
            <a:r>
              <a:rPr lang="en-US" altLang="en-US"/>
              <a:t>Diffuse myalgias (muscle aches)</a:t>
            </a:r>
          </a:p>
          <a:p>
            <a:pPr lvl="1" eaLnBrk="1" hangingPunct="1"/>
            <a:r>
              <a:rPr lang="en-US" altLang="en-US"/>
              <a:t>Profound fatigue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38994D7-E7A7-22C3-0888-97527F0FF15E}"/>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a:t>
            </a:r>
            <a:br>
              <a:rPr lang="en-US" altLang="en-US" dirty="0"/>
            </a:br>
            <a:r>
              <a:rPr lang="en-US" altLang="en-US" dirty="0"/>
              <a:t>Complications </a:t>
            </a:r>
          </a:p>
        </p:txBody>
      </p:sp>
      <p:sp>
        <p:nvSpPr>
          <p:cNvPr id="57347" name="Rectangle 3">
            <a:extLst>
              <a:ext uri="{FF2B5EF4-FFF2-40B4-BE49-F238E27FC236}">
                <a16:creationId xmlns:a16="http://schemas.microsoft.com/office/drawing/2014/main" id="{5987FF84-5330-E329-FA8F-EA4249FA8270}"/>
              </a:ext>
            </a:extLst>
          </p:cNvPr>
          <p:cNvSpPr>
            <a:spLocks noGrp="1"/>
          </p:cNvSpPr>
          <p:nvPr>
            <p:ph idx="1"/>
          </p:nvPr>
        </p:nvSpPr>
        <p:spPr>
          <a:xfrm>
            <a:off x="2208213" y="1665289"/>
            <a:ext cx="7772400" cy="4454525"/>
          </a:xfrm>
        </p:spPr>
        <p:txBody>
          <a:bodyPr/>
          <a:lstStyle/>
          <a:p>
            <a:pPr eaLnBrk="1" hangingPunct="1"/>
            <a:r>
              <a:rPr lang="en-US" altLang="en-US" dirty="0"/>
              <a:t>Complications of viral infections</a:t>
            </a:r>
          </a:p>
          <a:p>
            <a:pPr lvl="1" eaLnBrk="1" hangingPunct="1"/>
            <a:r>
              <a:rPr lang="en-US" altLang="en-US" dirty="0"/>
              <a:t>Caused by systemic manifestations of the infections or secondary bacterial infections </a:t>
            </a:r>
          </a:p>
          <a:p>
            <a:pPr lvl="2" eaLnBrk="1" hangingPunct="1"/>
            <a:r>
              <a:rPr lang="en-US" altLang="en-US" dirty="0"/>
              <a:t>Sinusitis, otitis media, pneumonia</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38994D7-E7A7-22C3-0888-97527F0FF15E}"/>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a:t>
            </a:r>
            <a:br>
              <a:rPr lang="en-US" altLang="en-US" dirty="0"/>
            </a:br>
            <a:r>
              <a:rPr lang="en-US" altLang="en-US" dirty="0"/>
              <a:t>Complications </a:t>
            </a:r>
          </a:p>
        </p:txBody>
      </p:sp>
      <p:sp>
        <p:nvSpPr>
          <p:cNvPr id="57347" name="Rectangle 3">
            <a:extLst>
              <a:ext uri="{FF2B5EF4-FFF2-40B4-BE49-F238E27FC236}">
                <a16:creationId xmlns:a16="http://schemas.microsoft.com/office/drawing/2014/main" id="{5987FF84-5330-E329-FA8F-EA4249FA8270}"/>
              </a:ext>
            </a:extLst>
          </p:cNvPr>
          <p:cNvSpPr>
            <a:spLocks noGrp="1"/>
          </p:cNvSpPr>
          <p:nvPr>
            <p:ph idx="1"/>
          </p:nvPr>
        </p:nvSpPr>
        <p:spPr>
          <a:xfrm>
            <a:off x="2208213" y="1665289"/>
            <a:ext cx="7772400" cy="4454525"/>
          </a:xfrm>
        </p:spPr>
        <p:txBody>
          <a:bodyPr/>
          <a:lstStyle/>
          <a:p>
            <a:pPr eaLnBrk="1" hangingPunct="1"/>
            <a:r>
              <a:rPr lang="en-US" altLang="en-US" dirty="0"/>
              <a:t>Complications of GAS pharyngitis</a:t>
            </a:r>
          </a:p>
          <a:p>
            <a:pPr lvl="1" eaLnBrk="1" hangingPunct="1"/>
            <a:r>
              <a:rPr lang="en-US" altLang="en-US" dirty="0"/>
              <a:t>Suppurative complications</a:t>
            </a:r>
          </a:p>
          <a:p>
            <a:pPr lvl="2" eaLnBrk="1" hangingPunct="1"/>
            <a:r>
              <a:rPr lang="en-US" altLang="en-US" dirty="0"/>
              <a:t>Abscesses</a:t>
            </a:r>
          </a:p>
          <a:p>
            <a:pPr lvl="2" eaLnBrk="1" hangingPunct="1"/>
            <a:r>
              <a:rPr lang="en-US" altLang="en-US" dirty="0"/>
              <a:t>Soft tissue infections</a:t>
            </a:r>
          </a:p>
          <a:p>
            <a:pPr lvl="2" eaLnBrk="1" hangingPunct="1"/>
            <a:r>
              <a:rPr lang="en-US" altLang="en-US" dirty="0"/>
              <a:t>Otitis media</a:t>
            </a:r>
          </a:p>
          <a:p>
            <a:pPr lvl="2" eaLnBrk="1" hangingPunct="1"/>
            <a:r>
              <a:rPr lang="en-US" altLang="en-US" dirty="0"/>
              <a:t>Sinusitis, </a:t>
            </a:r>
          </a:p>
          <a:p>
            <a:pPr lvl="2" eaLnBrk="1" hangingPunct="1"/>
            <a:r>
              <a:rPr lang="en-US" altLang="en-US" dirty="0"/>
              <a:t>Cervical adenitis</a:t>
            </a:r>
          </a:p>
          <a:p>
            <a:pPr lvl="2" eaLnBrk="1" hangingPunct="1"/>
            <a:r>
              <a:rPr lang="en-US" altLang="en-US" dirty="0"/>
              <a:t>Meningitis (rare)</a:t>
            </a:r>
          </a:p>
        </p:txBody>
      </p:sp>
    </p:spTree>
    <p:extLst>
      <p:ext uri="{BB962C8B-B14F-4D97-AF65-F5344CB8AC3E}">
        <p14:creationId xmlns:p14="http://schemas.microsoft.com/office/powerpoint/2010/main" val="27653665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8DA51AD-536A-A883-D9DD-8D394292C956}"/>
              </a:ext>
            </a:extLst>
          </p:cNvPr>
          <p:cNvSpPr>
            <a:spLocks noGrp="1"/>
          </p:cNvSpPr>
          <p:nvPr>
            <p:ph type="title"/>
          </p:nvPr>
        </p:nvSpPr>
        <p:spPr/>
        <p:txBody>
          <a:bodyPr/>
          <a:lstStyle/>
          <a:p>
            <a:r>
              <a:rPr lang="en-US" altLang="en-US" dirty="0"/>
              <a:t>Pharyngitis</a:t>
            </a:r>
            <a:br>
              <a:rPr lang="en-US" altLang="en-US" dirty="0"/>
            </a:br>
            <a:r>
              <a:rPr lang="en-US" altLang="en-US" dirty="0"/>
              <a:t>Complications (Cont.)</a:t>
            </a:r>
          </a:p>
        </p:txBody>
      </p:sp>
      <p:sp>
        <p:nvSpPr>
          <p:cNvPr id="58371" name="Content Placeholder 2">
            <a:extLst>
              <a:ext uri="{FF2B5EF4-FFF2-40B4-BE49-F238E27FC236}">
                <a16:creationId xmlns:a16="http://schemas.microsoft.com/office/drawing/2014/main" id="{5A03BA88-1CB6-ABF7-9195-B4F123A70BF6}"/>
              </a:ext>
            </a:extLst>
          </p:cNvPr>
          <p:cNvSpPr>
            <a:spLocks noGrp="1"/>
          </p:cNvSpPr>
          <p:nvPr>
            <p:ph idx="1"/>
          </p:nvPr>
        </p:nvSpPr>
        <p:spPr/>
        <p:txBody>
          <a:bodyPr/>
          <a:lstStyle/>
          <a:p>
            <a:pPr lvl="1"/>
            <a:r>
              <a:rPr lang="en-US" altLang="en-US" dirty="0"/>
              <a:t>Nonsuppurative complications of GAS pharyngitis</a:t>
            </a:r>
          </a:p>
          <a:p>
            <a:pPr lvl="2"/>
            <a:r>
              <a:rPr lang="en-US" altLang="en-US" dirty="0"/>
              <a:t>Poststreptococcal acute glomerulonephritis </a:t>
            </a:r>
            <a:endParaRPr lang="en-US" altLang="en-US" strike="sngStrike" dirty="0"/>
          </a:p>
          <a:p>
            <a:pPr lvl="2"/>
            <a:r>
              <a:rPr lang="en-US" altLang="en-US" dirty="0"/>
              <a:t>Acute rheumatic fever (damage to the heart valves)</a:t>
            </a:r>
          </a:p>
          <a:p>
            <a:pPr lvl="2"/>
            <a:r>
              <a:rPr lang="en-US" altLang="en-US" dirty="0"/>
              <a:t>Scarlet fever</a:t>
            </a:r>
          </a:p>
          <a:p>
            <a:pPr lvl="2"/>
            <a:r>
              <a:rPr lang="en-US" altLang="en-US" dirty="0"/>
              <a:t>Streptococcal toxic shock syndrome</a:t>
            </a:r>
          </a:p>
          <a:p>
            <a:pPr lvl="2"/>
            <a:r>
              <a:rPr lang="en-US" altLang="en-US" dirty="0"/>
              <a:t>Reactive arthritis</a:t>
            </a:r>
          </a:p>
          <a:p>
            <a:pPr lvl="2"/>
            <a:r>
              <a:rPr lang="en-US" altLang="en-US" dirty="0"/>
              <a:t>Pediatric autoimmune </a:t>
            </a:r>
            <a:r>
              <a:rPr lang="en-US" altLang="en-US" dirty="0" err="1"/>
              <a:t>neurosychiatric</a:t>
            </a:r>
            <a:r>
              <a:rPr lang="en-US" altLang="en-US" dirty="0"/>
              <a:t> disorder associated with GAS (PANDAS)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F0E045-34D1-C5DD-011D-18B807443CE7}"/>
              </a:ext>
            </a:extLst>
          </p:cNvPr>
          <p:cNvSpPr>
            <a:spLocks noGrp="1" noChangeArrowheads="1"/>
          </p:cNvSpPr>
          <p:nvPr>
            <p:ph type="title"/>
          </p:nvPr>
        </p:nvSpPr>
        <p:spPr/>
        <p:txBody>
          <a:bodyPr rtlCol="0">
            <a:normAutofit/>
          </a:bodyPr>
          <a:lstStyle/>
          <a:p>
            <a:pPr fontAlgn="auto">
              <a:spcAft>
                <a:spcPts val="0"/>
              </a:spcAft>
              <a:defRPr/>
            </a:pPr>
            <a:r>
              <a:rPr lang="en-US" altLang="en-US" dirty="0"/>
              <a:t>Pharyngitis </a:t>
            </a:r>
            <a:br>
              <a:rPr lang="en-US" altLang="en-US" dirty="0"/>
            </a:br>
            <a:r>
              <a:rPr lang="en-US" altLang="en-US" dirty="0"/>
              <a:t>Laboratory Diagnosis </a:t>
            </a:r>
          </a:p>
        </p:txBody>
      </p:sp>
      <p:sp>
        <p:nvSpPr>
          <p:cNvPr id="59395" name="Rectangle 3">
            <a:extLst>
              <a:ext uri="{FF2B5EF4-FFF2-40B4-BE49-F238E27FC236}">
                <a16:creationId xmlns:a16="http://schemas.microsoft.com/office/drawing/2014/main" id="{916AF5DB-6A25-8AE9-A5FA-F759A1C73E26}"/>
              </a:ext>
            </a:extLst>
          </p:cNvPr>
          <p:cNvSpPr>
            <a:spLocks noGrp="1"/>
          </p:cNvSpPr>
          <p:nvPr>
            <p:ph idx="1"/>
          </p:nvPr>
        </p:nvSpPr>
        <p:spPr>
          <a:xfrm>
            <a:off x="2209800" y="1781176"/>
            <a:ext cx="7772400" cy="4454525"/>
          </a:xfrm>
        </p:spPr>
        <p:txBody>
          <a:bodyPr/>
          <a:lstStyle/>
          <a:p>
            <a:pPr eaLnBrk="1" hangingPunct="1"/>
            <a:r>
              <a:rPr lang="en-US" altLang="en-US" sz="2000" dirty="0"/>
              <a:t>Laboratory diagnosis</a:t>
            </a:r>
          </a:p>
          <a:p>
            <a:pPr lvl="1" eaLnBrk="1" hangingPunct="1"/>
            <a:r>
              <a:rPr lang="en-US" altLang="en-US" sz="2000" dirty="0"/>
              <a:t>Primary goal</a:t>
            </a:r>
          </a:p>
          <a:p>
            <a:pPr lvl="2" eaLnBrk="1" hangingPunct="1"/>
            <a:r>
              <a:rPr lang="en-US" altLang="en-US" sz="2000" dirty="0"/>
              <a:t>Differentiate between viral and bacterial</a:t>
            </a:r>
          </a:p>
          <a:p>
            <a:pPr lvl="1" eaLnBrk="1" hangingPunct="1"/>
            <a:r>
              <a:rPr lang="en-US" altLang="en-US" sz="2000" dirty="0"/>
              <a:t>Secondary goal</a:t>
            </a:r>
          </a:p>
          <a:p>
            <a:pPr lvl="2" eaLnBrk="1" hangingPunct="1"/>
            <a:r>
              <a:rPr lang="en-US" altLang="en-US" sz="2000" dirty="0"/>
              <a:t>Detect uncommon causes of bacterial pharyngitis</a:t>
            </a:r>
          </a:p>
          <a:p>
            <a:pPr lvl="1" eaLnBrk="1" hangingPunct="1"/>
            <a:r>
              <a:rPr lang="en-US" altLang="en-US" sz="2000" dirty="0"/>
              <a:t>Testing for GAS is not recommended for </a:t>
            </a:r>
          </a:p>
          <a:p>
            <a:pPr lvl="2" eaLnBrk="1" hangingPunct="1"/>
            <a:r>
              <a:rPr lang="en-US" altLang="en-US" sz="2000" dirty="0"/>
              <a:t>Children or adults with pharyngitis that is likely due to a virus based on clinical and epidemiologic clues</a:t>
            </a:r>
          </a:p>
          <a:p>
            <a:pPr lvl="2" eaLnBrk="1" hangingPunct="1"/>
            <a:r>
              <a:rPr lang="en-US" altLang="en-US" sz="2000" dirty="0"/>
              <a:t>Children younger than 3 years of age in the absence of an epidemiologic contact</a:t>
            </a:r>
          </a:p>
          <a:p>
            <a:pPr lvl="1" eaLnBrk="1" hangingPunct="1"/>
            <a:endParaRPr lang="en-US" altLang="en-US" dirty="0"/>
          </a:p>
          <a:p>
            <a:pPr lvl="2" eaLnBrk="1" hangingPunct="1"/>
            <a:endParaRPr lang="en-US" altLang="en-US"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477A7D4-051C-C91A-41B5-C1F3F36E7D6F}"/>
              </a:ext>
            </a:extLst>
          </p:cNvPr>
          <p:cNvSpPr>
            <a:spLocks noGrp="1"/>
          </p:cNvSpPr>
          <p:nvPr>
            <p:ph type="title"/>
          </p:nvPr>
        </p:nvSpPr>
        <p:spPr/>
        <p:txBody>
          <a:bodyPr/>
          <a:lstStyle/>
          <a:p>
            <a:r>
              <a:rPr lang="en-US" altLang="en-US" dirty="0"/>
              <a:t>Pharyngitis</a:t>
            </a:r>
            <a:br>
              <a:rPr lang="en-US" altLang="en-US" dirty="0"/>
            </a:br>
            <a:r>
              <a:rPr lang="en-US" altLang="en-US" dirty="0"/>
              <a:t>Laboratory Diagnosis (Cont.)</a:t>
            </a:r>
          </a:p>
        </p:txBody>
      </p:sp>
      <p:sp>
        <p:nvSpPr>
          <p:cNvPr id="60419" name="Content Placeholder 2">
            <a:extLst>
              <a:ext uri="{FF2B5EF4-FFF2-40B4-BE49-F238E27FC236}">
                <a16:creationId xmlns:a16="http://schemas.microsoft.com/office/drawing/2014/main" id="{4C0CA464-26F0-3100-6114-33ADF17BB35E}"/>
              </a:ext>
            </a:extLst>
          </p:cNvPr>
          <p:cNvSpPr>
            <a:spLocks noGrp="1"/>
          </p:cNvSpPr>
          <p:nvPr>
            <p:ph idx="1"/>
          </p:nvPr>
        </p:nvSpPr>
        <p:spPr/>
        <p:txBody>
          <a:bodyPr/>
          <a:lstStyle/>
          <a:p>
            <a:r>
              <a:rPr lang="en-US" altLang="en-US" dirty="0"/>
              <a:t>Throat culture for GAS is the diagnostic gold standard</a:t>
            </a:r>
          </a:p>
          <a:p>
            <a:pPr lvl="1"/>
            <a:r>
              <a:rPr lang="en-US" altLang="en-US" dirty="0"/>
              <a:t>In collecting specimens for streptococcal cultures</a:t>
            </a:r>
          </a:p>
          <a:p>
            <a:pPr lvl="2"/>
            <a:r>
              <a:rPr lang="en-US" altLang="en-US" dirty="0"/>
              <a:t>It is important to adequately swab both tonsillar areas as well as the posterior pharynx. </a:t>
            </a:r>
          </a:p>
          <a:p>
            <a:pPr lvl="2"/>
            <a:r>
              <a:rPr lang="en-US" altLang="en-US" dirty="0"/>
              <a:t>If any tonsillar exudate is seen, specific efforts should be made to swab involved areas directly. </a:t>
            </a:r>
          </a:p>
          <a:p>
            <a:pPr lvl="2"/>
            <a:r>
              <a:rPr lang="en-US" altLang="en-US" dirty="0"/>
              <a:t>The tongue and other oral structures should be avoided with the swab to minimize contamination with oral biota and dilution of the specimen.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9609AC3-627E-565E-0E39-0D493C8DB5A0}"/>
              </a:ext>
            </a:extLst>
          </p:cNvPr>
          <p:cNvSpPr>
            <a:spLocks noGrp="1"/>
          </p:cNvSpPr>
          <p:nvPr>
            <p:ph type="title"/>
          </p:nvPr>
        </p:nvSpPr>
        <p:spPr/>
        <p:txBody>
          <a:bodyPr/>
          <a:lstStyle/>
          <a:p>
            <a:r>
              <a:rPr lang="en-US" altLang="en-US" dirty="0"/>
              <a:t>What’s Ahead? (Cont.)</a:t>
            </a:r>
          </a:p>
        </p:txBody>
      </p:sp>
      <p:sp>
        <p:nvSpPr>
          <p:cNvPr id="22531" name="Content Placeholder 2">
            <a:extLst>
              <a:ext uri="{FF2B5EF4-FFF2-40B4-BE49-F238E27FC236}">
                <a16:creationId xmlns:a16="http://schemas.microsoft.com/office/drawing/2014/main" id="{26DA797B-801B-46A6-94FA-778D81F2D904}"/>
              </a:ext>
            </a:extLst>
          </p:cNvPr>
          <p:cNvSpPr>
            <a:spLocks noGrp="1"/>
          </p:cNvSpPr>
          <p:nvPr>
            <p:ph idx="1"/>
          </p:nvPr>
        </p:nvSpPr>
        <p:spPr/>
        <p:txBody>
          <a:bodyPr/>
          <a:lstStyle/>
          <a:p>
            <a:r>
              <a:rPr lang="en-US" altLang="en-US" dirty="0"/>
              <a:t>Respiratory tract infections in immunocompromised hosts</a:t>
            </a:r>
          </a:p>
          <a:p>
            <a:pPr lvl="1"/>
            <a:r>
              <a:rPr lang="en-US" altLang="en-US" dirty="0"/>
              <a:t>Patients who are immunosuppressed as a result of HIV infection</a:t>
            </a:r>
          </a:p>
          <a:p>
            <a:r>
              <a:rPr lang="en-US" altLang="en-US" dirty="0"/>
              <a:t>Respiratory tract infections caused by agents considered to be the most likely to be used in acts of bioterrorism</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BEA5D6D-0FBE-B28F-39EC-D5BE8FF30FAA}"/>
              </a:ext>
            </a:extLst>
          </p:cNvPr>
          <p:cNvSpPr>
            <a:spLocks noGrp="1" noChangeArrowheads="1"/>
          </p:cNvSpPr>
          <p:nvPr>
            <p:ph type="title"/>
          </p:nvPr>
        </p:nvSpPr>
        <p:spPr/>
        <p:txBody>
          <a:bodyPr rtlCol="0">
            <a:normAutofit/>
          </a:bodyPr>
          <a:lstStyle/>
          <a:p>
            <a:pPr fontAlgn="auto">
              <a:spcAft>
                <a:spcPts val="0"/>
              </a:spcAft>
              <a:defRPr/>
            </a:pPr>
            <a:r>
              <a:rPr lang="en-US" altLang="en-US" dirty="0"/>
              <a:t>Specimen Collection from the Oropharynx (Throat)</a:t>
            </a:r>
          </a:p>
        </p:txBody>
      </p:sp>
      <p:pic>
        <p:nvPicPr>
          <p:cNvPr id="61445" name="Picture 6" descr="Y:\ELS00000-IW26_[Mahon 6e]\ELS00000-IW26-SRC\Course-N\Construction\IC\jpg\Chapter032\032002.jpg">
            <a:extLst>
              <a:ext uri="{FF2B5EF4-FFF2-40B4-BE49-F238E27FC236}">
                <a16:creationId xmlns:a16="http://schemas.microsoft.com/office/drawing/2014/main" id="{E088E8F9-7AF6-58CD-5E5C-9DDF98A74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00200"/>
            <a:ext cx="51816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F4B5993-7371-0E7D-A2B7-589891261A24}"/>
              </a:ext>
            </a:extLst>
          </p:cNvPr>
          <p:cNvSpPr>
            <a:spLocks noGrp="1"/>
          </p:cNvSpPr>
          <p:nvPr>
            <p:ph type="title"/>
          </p:nvPr>
        </p:nvSpPr>
        <p:spPr/>
        <p:txBody>
          <a:bodyPr/>
          <a:lstStyle/>
          <a:p>
            <a:pPr eaLnBrk="1" hangingPunct="1"/>
            <a:r>
              <a:rPr lang="en-US" altLang="en-US"/>
              <a:t>Pharyngitis </a:t>
            </a:r>
            <a:br>
              <a:rPr lang="en-US" altLang="en-US"/>
            </a:br>
            <a:r>
              <a:rPr lang="en-US" altLang="en-US"/>
              <a:t>Laboratory Diagnosis (Cont.)</a:t>
            </a:r>
          </a:p>
        </p:txBody>
      </p:sp>
      <p:sp>
        <p:nvSpPr>
          <p:cNvPr id="62467" name="Rectangle 3">
            <a:extLst>
              <a:ext uri="{FF2B5EF4-FFF2-40B4-BE49-F238E27FC236}">
                <a16:creationId xmlns:a16="http://schemas.microsoft.com/office/drawing/2014/main" id="{3E0D0B26-2226-B0E5-3282-DA42EE7383FE}"/>
              </a:ext>
            </a:extLst>
          </p:cNvPr>
          <p:cNvSpPr>
            <a:spLocks noGrp="1"/>
          </p:cNvSpPr>
          <p:nvPr>
            <p:ph idx="1"/>
          </p:nvPr>
        </p:nvSpPr>
        <p:spPr/>
        <p:txBody>
          <a:bodyPr/>
          <a:lstStyle/>
          <a:p>
            <a:pPr eaLnBrk="1" hangingPunct="1"/>
            <a:r>
              <a:rPr lang="en-US" altLang="en-US" dirty="0"/>
              <a:t>Culture</a:t>
            </a:r>
          </a:p>
          <a:p>
            <a:pPr lvl="1" eaLnBrk="1" hangingPunct="1"/>
            <a:r>
              <a:rPr lang="en-US" altLang="en-US" dirty="0"/>
              <a:t>Sheep blood agar (SBA) is commonly used.</a:t>
            </a:r>
          </a:p>
          <a:p>
            <a:pPr lvl="2" eaLnBrk="1" hangingPunct="1"/>
            <a:r>
              <a:rPr lang="en-US" altLang="en-US" dirty="0"/>
              <a:t>May use media with antimicrobials to reduce normal biota</a:t>
            </a:r>
          </a:p>
          <a:p>
            <a:pPr eaLnBrk="1" hangingPunct="1"/>
            <a:r>
              <a:rPr lang="en-US" altLang="en-US" dirty="0"/>
              <a:t>Other methods</a:t>
            </a:r>
          </a:p>
          <a:p>
            <a:pPr lvl="1" eaLnBrk="1" hangingPunct="1"/>
            <a:r>
              <a:rPr lang="en-US" altLang="en-US" dirty="0"/>
              <a:t>Rapid antigen detection tests (RADTs)</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66F6568-BAD4-633E-2EF2-8B1C4E14E126}"/>
              </a:ext>
            </a:extLst>
          </p:cNvPr>
          <p:cNvSpPr>
            <a:spLocks noGrp="1"/>
          </p:cNvSpPr>
          <p:nvPr>
            <p:ph type="title"/>
          </p:nvPr>
        </p:nvSpPr>
        <p:spPr/>
        <p:txBody>
          <a:bodyPr/>
          <a:lstStyle/>
          <a:p>
            <a:pPr eaLnBrk="1" hangingPunct="1"/>
            <a:r>
              <a:rPr lang="en-US" altLang="en-US"/>
              <a:t>Pharyngitis </a:t>
            </a:r>
            <a:br>
              <a:rPr lang="en-US" altLang="en-US"/>
            </a:br>
            <a:r>
              <a:rPr lang="en-US" altLang="en-US"/>
              <a:t>Treatment </a:t>
            </a:r>
          </a:p>
        </p:txBody>
      </p:sp>
      <p:sp>
        <p:nvSpPr>
          <p:cNvPr id="63491" name="Rectangle 3">
            <a:extLst>
              <a:ext uri="{FF2B5EF4-FFF2-40B4-BE49-F238E27FC236}">
                <a16:creationId xmlns:a16="http://schemas.microsoft.com/office/drawing/2014/main" id="{70697A77-11F4-3105-39BB-F2CF3FA17831}"/>
              </a:ext>
            </a:extLst>
          </p:cNvPr>
          <p:cNvSpPr>
            <a:spLocks noGrp="1"/>
          </p:cNvSpPr>
          <p:nvPr>
            <p:ph idx="1"/>
          </p:nvPr>
        </p:nvSpPr>
        <p:spPr/>
        <p:txBody>
          <a:bodyPr/>
          <a:lstStyle/>
          <a:p>
            <a:pPr eaLnBrk="1" hangingPunct="1"/>
            <a:r>
              <a:rPr lang="en-US" altLang="en-US"/>
              <a:t>Viral pharyngitis</a:t>
            </a:r>
          </a:p>
          <a:p>
            <a:pPr lvl="1" eaLnBrk="1" hangingPunct="1"/>
            <a:r>
              <a:rPr lang="en-US" altLang="en-US"/>
              <a:t>Supportive care </a:t>
            </a:r>
          </a:p>
          <a:p>
            <a:pPr lvl="1" eaLnBrk="1" hangingPunct="1"/>
            <a:r>
              <a:rPr lang="en-US" altLang="en-US"/>
              <a:t>Exception—influenza</a:t>
            </a:r>
          </a:p>
          <a:p>
            <a:pPr lvl="2" eaLnBrk="1" hangingPunct="1"/>
            <a:r>
              <a:rPr lang="en-US" altLang="en-US"/>
              <a:t>Specific antiviral agents are available</a:t>
            </a:r>
          </a:p>
          <a:p>
            <a:pPr eaLnBrk="1" hangingPunct="1"/>
            <a:r>
              <a:rPr lang="en-US" altLang="en-US"/>
              <a:t>Bacterial pharyngitis caused by GAS</a:t>
            </a:r>
          </a:p>
          <a:p>
            <a:pPr lvl="1" eaLnBrk="1" hangingPunct="1"/>
            <a:r>
              <a:rPr lang="en-US" altLang="en-US"/>
              <a:t>Most cases are self-limiting with resolution in 3 to 4 days, even without antimicrobial therapy.</a:t>
            </a:r>
          </a:p>
          <a:p>
            <a:pPr lvl="1" eaLnBrk="1" hangingPunct="1"/>
            <a:endParaRPr lang="en-US" altLang="en-US"/>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8A4274E-032C-B20B-38B0-117ABE7752A2}"/>
              </a:ext>
            </a:extLst>
          </p:cNvPr>
          <p:cNvSpPr>
            <a:spLocks noGrp="1"/>
          </p:cNvSpPr>
          <p:nvPr>
            <p:ph type="title"/>
          </p:nvPr>
        </p:nvSpPr>
        <p:spPr/>
        <p:txBody>
          <a:bodyPr/>
          <a:lstStyle/>
          <a:p>
            <a:pPr eaLnBrk="1" hangingPunct="1"/>
            <a:r>
              <a:rPr lang="en-US" altLang="en-US"/>
              <a:t>Pharyngitis </a:t>
            </a:r>
            <a:br>
              <a:rPr lang="en-US" altLang="en-US"/>
            </a:br>
            <a:r>
              <a:rPr lang="en-US" altLang="en-US"/>
              <a:t>Treatment (Cont.) </a:t>
            </a:r>
          </a:p>
        </p:txBody>
      </p:sp>
      <p:sp>
        <p:nvSpPr>
          <p:cNvPr id="64515" name="Rectangle 3">
            <a:extLst>
              <a:ext uri="{FF2B5EF4-FFF2-40B4-BE49-F238E27FC236}">
                <a16:creationId xmlns:a16="http://schemas.microsoft.com/office/drawing/2014/main" id="{7D0A6161-CE2A-784D-9D24-37857D064E1D}"/>
              </a:ext>
            </a:extLst>
          </p:cNvPr>
          <p:cNvSpPr>
            <a:spLocks noGrp="1"/>
          </p:cNvSpPr>
          <p:nvPr>
            <p:ph idx="1"/>
          </p:nvPr>
        </p:nvSpPr>
        <p:spPr/>
        <p:txBody>
          <a:bodyPr/>
          <a:lstStyle/>
          <a:p>
            <a:pPr eaLnBrk="1" hangingPunct="1"/>
            <a:r>
              <a:rPr lang="en-US" altLang="en-US" dirty="0"/>
              <a:t>Bacterial pharyngitis caused by GAS</a:t>
            </a:r>
          </a:p>
          <a:p>
            <a:pPr lvl="1" eaLnBrk="1" hangingPunct="1"/>
            <a:r>
              <a:rPr lang="en-US" altLang="en-US" dirty="0"/>
              <a:t>Antimicrobial therapy</a:t>
            </a:r>
          </a:p>
          <a:p>
            <a:pPr lvl="2" eaLnBrk="1" hangingPunct="1"/>
            <a:r>
              <a:rPr lang="en-US" altLang="en-US" dirty="0"/>
              <a:t>Drugs of choice: penicillin or amoxicillin</a:t>
            </a:r>
          </a:p>
          <a:p>
            <a:pPr lvl="2" eaLnBrk="1" hangingPunct="1"/>
            <a:r>
              <a:rPr lang="en-US" altLang="en-US" dirty="0"/>
              <a:t>Alternates for patients who are allergic to penicillin</a:t>
            </a:r>
          </a:p>
          <a:p>
            <a:pPr lvl="3" eaLnBrk="1" hangingPunct="1"/>
            <a:r>
              <a:rPr lang="en-US" altLang="en-US" dirty="0"/>
              <a:t>Macrolides, clindamycin, first-generation cephalosporins</a:t>
            </a:r>
          </a:p>
          <a:p>
            <a:pPr lvl="2" eaLnBrk="1" hangingPunct="1"/>
            <a:r>
              <a:rPr lang="en-US" altLang="en-US" dirty="0"/>
              <a:t>Antimicrobials have been shown to shorten duration and in some cases the severity of symptoms.</a:t>
            </a:r>
          </a:p>
          <a:p>
            <a:pPr lvl="3" eaLnBrk="1" hangingPunct="1"/>
            <a:r>
              <a:rPr lang="en-US" altLang="en-US" dirty="0"/>
              <a:t>Effect is usually modest.</a:t>
            </a:r>
          </a:p>
          <a:p>
            <a:pPr lvl="1" eaLnBrk="1" hangingPunct="1"/>
            <a:endParaRPr lang="en-US" altLang="en-US" dirty="0"/>
          </a:p>
          <a:p>
            <a:pPr lvl="1" eaLnBrk="1" hangingPunct="1"/>
            <a:endParaRPr lang="en-US" altLang="en-US" dirty="0"/>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D9D4-3BB2-6432-D8BD-CAAE99C9250F}"/>
              </a:ext>
            </a:extLst>
          </p:cNvPr>
          <p:cNvSpPr>
            <a:spLocks noGrp="1"/>
          </p:cNvSpPr>
          <p:nvPr>
            <p:ph type="title"/>
          </p:nvPr>
        </p:nvSpPr>
        <p:spPr>
          <a:xfrm>
            <a:off x="1954213" y="160338"/>
            <a:ext cx="8229600" cy="1143000"/>
          </a:xfrm>
        </p:spPr>
        <p:txBody>
          <a:bodyPr rtlCol="0">
            <a:normAutofit fontScale="90000"/>
          </a:bodyPr>
          <a:lstStyle/>
          <a:p>
            <a:pPr fontAlgn="auto">
              <a:spcAft>
                <a:spcPts val="0"/>
              </a:spcAft>
              <a:defRPr/>
            </a:pPr>
            <a:r>
              <a:rPr lang="en-US" dirty="0"/>
              <a:t>Sinusitis</a:t>
            </a:r>
            <a:br>
              <a:rPr lang="en-US" dirty="0"/>
            </a:br>
            <a:r>
              <a:rPr lang="en-US" dirty="0"/>
              <a:t>Epidemiology</a:t>
            </a:r>
          </a:p>
        </p:txBody>
      </p:sp>
      <p:sp>
        <p:nvSpPr>
          <p:cNvPr id="65539" name="Content Placeholder 2">
            <a:extLst>
              <a:ext uri="{FF2B5EF4-FFF2-40B4-BE49-F238E27FC236}">
                <a16:creationId xmlns:a16="http://schemas.microsoft.com/office/drawing/2014/main" id="{8424F409-9CA4-69FE-080D-F950B48E960D}"/>
              </a:ext>
            </a:extLst>
          </p:cNvPr>
          <p:cNvSpPr>
            <a:spLocks noGrp="1"/>
          </p:cNvSpPr>
          <p:nvPr>
            <p:ph idx="1"/>
          </p:nvPr>
        </p:nvSpPr>
        <p:spPr/>
        <p:txBody>
          <a:bodyPr/>
          <a:lstStyle/>
          <a:p>
            <a:pPr eaLnBrk="1" hangingPunct="1"/>
            <a:r>
              <a:rPr lang="en-US" altLang="en-US" dirty="0"/>
              <a:t>Also known as infectious sinusitis or rhinosinusitis</a:t>
            </a:r>
          </a:p>
          <a:p>
            <a:pPr eaLnBrk="1" hangingPunct="1"/>
            <a:r>
              <a:rPr lang="en-US" altLang="en-US" dirty="0"/>
              <a:t>Acute sinusitis</a:t>
            </a:r>
          </a:p>
          <a:p>
            <a:pPr lvl="1" eaLnBrk="1" hangingPunct="1"/>
            <a:r>
              <a:rPr lang="en-US" altLang="en-US" dirty="0"/>
              <a:t>Infectious in origin as opposed to chronic sinusitis which can have diverse causes</a:t>
            </a:r>
          </a:p>
          <a:p>
            <a:pPr eaLnBrk="1" hangingPunct="1"/>
            <a:r>
              <a:rPr lang="en-US" altLang="en-US" dirty="0"/>
              <a:t>Acute cases are usually preceded by acute viral URTs that occur predominantly in the winter and spring months.</a:t>
            </a:r>
          </a:p>
          <a:p>
            <a:pPr eaLnBrk="1" hangingPunct="1"/>
            <a:r>
              <a:rPr lang="en-US" altLang="en-US" dirty="0"/>
              <a:t>Less common in children that in adults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A4A3103-AC18-36A8-85E0-36C57DC0A366}"/>
              </a:ext>
            </a:extLst>
          </p:cNvPr>
          <p:cNvSpPr>
            <a:spLocks noGrp="1" noChangeArrowheads="1"/>
          </p:cNvSpPr>
          <p:nvPr>
            <p:ph type="title"/>
          </p:nvPr>
        </p:nvSpPr>
        <p:spPr/>
        <p:txBody>
          <a:bodyPr rtlCol="0">
            <a:normAutofit/>
          </a:bodyPr>
          <a:lstStyle/>
          <a:p>
            <a:pPr fontAlgn="auto">
              <a:spcAft>
                <a:spcPts val="0"/>
              </a:spcAft>
              <a:defRPr/>
            </a:pPr>
            <a:r>
              <a:rPr lang="en-US" altLang="en-US" dirty="0"/>
              <a:t>Acute Sinusitis</a:t>
            </a:r>
            <a:br>
              <a:rPr lang="en-US" altLang="en-US" dirty="0"/>
            </a:br>
            <a:r>
              <a:rPr lang="en-US" altLang="en-US" dirty="0"/>
              <a:t>Causes</a:t>
            </a:r>
          </a:p>
        </p:txBody>
      </p:sp>
      <p:sp>
        <p:nvSpPr>
          <p:cNvPr id="66563" name="Rectangle 3">
            <a:extLst>
              <a:ext uri="{FF2B5EF4-FFF2-40B4-BE49-F238E27FC236}">
                <a16:creationId xmlns:a16="http://schemas.microsoft.com/office/drawing/2014/main" id="{154265E1-A6B9-F76D-5F9D-F754B7C696C4}"/>
              </a:ext>
            </a:extLst>
          </p:cNvPr>
          <p:cNvSpPr>
            <a:spLocks noGrp="1"/>
          </p:cNvSpPr>
          <p:nvPr>
            <p:ph idx="1"/>
          </p:nvPr>
        </p:nvSpPr>
        <p:spPr/>
        <p:txBody>
          <a:bodyPr/>
          <a:lstStyle/>
          <a:p>
            <a:pPr eaLnBrk="1" hangingPunct="1"/>
            <a:r>
              <a:rPr lang="en-US" altLang="en-US" dirty="0"/>
              <a:t>Common viral agents</a:t>
            </a:r>
          </a:p>
          <a:p>
            <a:pPr lvl="1" eaLnBrk="1" hangingPunct="1"/>
            <a:r>
              <a:rPr lang="en-US" altLang="en-US" dirty="0"/>
              <a:t>Rhinovirus, coronavirus, parainfluenza, adenovirus, and influenza virus</a:t>
            </a:r>
          </a:p>
          <a:p>
            <a:pPr eaLnBrk="1" hangingPunct="1"/>
            <a:r>
              <a:rPr lang="en-US" altLang="en-US" dirty="0"/>
              <a:t>Common bacterial agents</a:t>
            </a:r>
          </a:p>
          <a:p>
            <a:pPr lvl="1" eaLnBrk="1" hangingPunct="1"/>
            <a:r>
              <a:rPr lang="en-US" altLang="en-US" i="1" dirty="0"/>
              <a:t>Streptococcus pneumoniae, H. influenzae </a:t>
            </a:r>
            <a:r>
              <a:rPr lang="en-US" altLang="en-US" dirty="0"/>
              <a:t>(most common)</a:t>
            </a:r>
            <a:endParaRPr lang="en-US" altLang="en-US" i="1" dirty="0"/>
          </a:p>
          <a:p>
            <a:pPr lvl="1" eaLnBrk="1" hangingPunct="1"/>
            <a:r>
              <a:rPr lang="en-US" altLang="en-US" i="1" dirty="0"/>
              <a:t>Streptococcus pyogenes, M. catarrhalis, Staphylococcus aureus</a:t>
            </a:r>
          </a:p>
          <a:p>
            <a:pPr eaLnBrk="1" hangingPunct="1"/>
            <a:r>
              <a:rPr lang="en-US" altLang="en-US" dirty="0"/>
              <a:t>Fungal sinusitis is uncommon.</a:t>
            </a:r>
          </a:p>
          <a:p>
            <a:pPr lvl="1" eaLnBrk="1" hangingPunct="1"/>
            <a:r>
              <a:rPr lang="en-US" altLang="en-US" dirty="0"/>
              <a:t>More likely in immunocompromised patients</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835D-400C-8042-E5F0-CE15CAB68BDE}"/>
              </a:ext>
            </a:extLst>
          </p:cNvPr>
          <p:cNvSpPr>
            <a:spLocks noGrp="1"/>
          </p:cNvSpPr>
          <p:nvPr>
            <p:ph type="title"/>
          </p:nvPr>
        </p:nvSpPr>
        <p:spPr/>
        <p:txBody>
          <a:bodyPr rtlCol="0">
            <a:normAutofit/>
          </a:bodyPr>
          <a:lstStyle/>
          <a:p>
            <a:pPr fontAlgn="auto">
              <a:spcAft>
                <a:spcPts val="0"/>
              </a:spcAft>
              <a:defRPr/>
            </a:pPr>
            <a:r>
              <a:rPr lang="en-US" dirty="0"/>
              <a:t>Acute Sinusitis</a:t>
            </a:r>
            <a:br>
              <a:rPr lang="en-US" dirty="0"/>
            </a:br>
            <a:r>
              <a:rPr lang="en-US" dirty="0"/>
              <a:t>Pathogenesis</a:t>
            </a:r>
          </a:p>
        </p:txBody>
      </p:sp>
      <p:sp>
        <p:nvSpPr>
          <p:cNvPr id="67587" name="Content Placeholder 2">
            <a:extLst>
              <a:ext uri="{FF2B5EF4-FFF2-40B4-BE49-F238E27FC236}">
                <a16:creationId xmlns:a16="http://schemas.microsoft.com/office/drawing/2014/main" id="{345754AD-2E02-941F-2759-CFD00EA5EF91}"/>
              </a:ext>
            </a:extLst>
          </p:cNvPr>
          <p:cNvSpPr>
            <a:spLocks noGrp="1"/>
          </p:cNvSpPr>
          <p:nvPr>
            <p:ph idx="1"/>
          </p:nvPr>
        </p:nvSpPr>
        <p:spPr/>
        <p:txBody>
          <a:bodyPr/>
          <a:lstStyle/>
          <a:p>
            <a:pPr eaLnBrk="1" hangingPunct="1"/>
            <a:r>
              <a:rPr lang="en-US" altLang="en-US" dirty="0"/>
              <a:t>Under normal conditions</a:t>
            </a:r>
          </a:p>
          <a:p>
            <a:pPr lvl="1" eaLnBrk="1" hangingPunct="1"/>
            <a:r>
              <a:rPr lang="en-US" altLang="en-US" dirty="0"/>
              <a:t>Sinuses undergo continuous cleansing process through the action of ciliated epithelial cells.</a:t>
            </a:r>
          </a:p>
          <a:p>
            <a:pPr lvl="1" eaLnBrk="1" hangingPunct="1"/>
            <a:r>
              <a:rPr lang="en-US" altLang="en-US" dirty="0"/>
              <a:t>Bacteria are ultimately cleared from the nasopharynx.</a:t>
            </a:r>
          </a:p>
          <a:p>
            <a:pPr eaLnBrk="1" hangingPunct="1"/>
            <a:r>
              <a:rPr lang="en-US" altLang="en-US" dirty="0"/>
              <a:t>In acute rhinosinusitis</a:t>
            </a:r>
          </a:p>
          <a:p>
            <a:pPr lvl="1" eaLnBrk="1" hangingPunct="1"/>
            <a:r>
              <a:rPr lang="en-US" altLang="en-US" dirty="0"/>
              <a:t>Mucosal swelling can partially or completely obstruct the sinus ostia interrupting normal processes.</a:t>
            </a:r>
          </a:p>
          <a:p>
            <a:pPr lvl="2" eaLnBrk="1" hangingPunct="1"/>
            <a:r>
              <a:rPr lang="en-US" altLang="en-US" dirty="0"/>
              <a:t>Creates environment for bacterial overgrowth</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0245-6748-2533-3411-38150FEC70CF}"/>
              </a:ext>
            </a:extLst>
          </p:cNvPr>
          <p:cNvSpPr>
            <a:spLocks noGrp="1"/>
          </p:cNvSpPr>
          <p:nvPr>
            <p:ph type="title"/>
          </p:nvPr>
        </p:nvSpPr>
        <p:spPr/>
        <p:txBody>
          <a:bodyPr rtlCol="0">
            <a:normAutofit/>
          </a:bodyPr>
          <a:lstStyle/>
          <a:p>
            <a:pPr fontAlgn="auto">
              <a:spcAft>
                <a:spcPts val="0"/>
              </a:spcAft>
              <a:defRPr/>
            </a:pPr>
            <a:r>
              <a:rPr lang="en-US" dirty="0"/>
              <a:t>Acute Sinusitis</a:t>
            </a:r>
            <a:br>
              <a:rPr lang="en-US" dirty="0"/>
            </a:br>
            <a:r>
              <a:rPr lang="en-US" dirty="0"/>
              <a:t>Pathogenesis (Cont.)</a:t>
            </a:r>
          </a:p>
        </p:txBody>
      </p:sp>
      <p:sp>
        <p:nvSpPr>
          <p:cNvPr id="68611" name="Content Placeholder 2">
            <a:extLst>
              <a:ext uri="{FF2B5EF4-FFF2-40B4-BE49-F238E27FC236}">
                <a16:creationId xmlns:a16="http://schemas.microsoft.com/office/drawing/2014/main" id="{C496FFA7-1BF3-1252-C1A8-B92937011DF3}"/>
              </a:ext>
            </a:extLst>
          </p:cNvPr>
          <p:cNvSpPr>
            <a:spLocks noGrp="1"/>
          </p:cNvSpPr>
          <p:nvPr>
            <p:ph idx="1"/>
          </p:nvPr>
        </p:nvSpPr>
        <p:spPr/>
        <p:txBody>
          <a:bodyPr/>
          <a:lstStyle/>
          <a:p>
            <a:pPr eaLnBrk="1" hangingPunct="1"/>
            <a:r>
              <a:rPr lang="en-US" altLang="en-US" dirty="0"/>
              <a:t>In acute rhinosinusitis (cont.)</a:t>
            </a:r>
          </a:p>
          <a:p>
            <a:pPr lvl="1" eaLnBrk="1" hangingPunct="1"/>
            <a:r>
              <a:rPr lang="en-US" altLang="en-US" dirty="0"/>
              <a:t>Viral infection and bacterial toxins can alter the normal cleansing function of the ciliated epithelial cells. </a:t>
            </a:r>
          </a:p>
          <a:p>
            <a:pPr eaLnBrk="1" hangingPunct="1"/>
            <a:r>
              <a:rPr lang="en-US" altLang="en-US" dirty="0"/>
              <a:t>Noninfectious obstructions can also cause similar disruption of normal operations.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E263D09-EC4B-781F-7343-DFC77BDC011D}"/>
              </a:ext>
            </a:extLst>
          </p:cNvPr>
          <p:cNvSpPr>
            <a:spLocks noGrp="1"/>
          </p:cNvSpPr>
          <p:nvPr>
            <p:ph type="title"/>
          </p:nvPr>
        </p:nvSpPr>
        <p:spPr>
          <a:xfrm>
            <a:off x="2209800" y="114300"/>
            <a:ext cx="7772400" cy="1485900"/>
          </a:xfrm>
        </p:spPr>
        <p:txBody>
          <a:bodyPr/>
          <a:lstStyle/>
          <a:p>
            <a:pPr eaLnBrk="1" hangingPunct="1"/>
            <a:r>
              <a:rPr lang="en-US" altLang="en-US" sz="3600"/>
              <a:t>Acute Sinusitis</a:t>
            </a:r>
            <a:br>
              <a:rPr lang="en-US" altLang="en-US" sz="3600"/>
            </a:br>
            <a:r>
              <a:rPr lang="en-US" altLang="en-US" sz="3600"/>
              <a:t>Clinical Manifestations</a:t>
            </a:r>
          </a:p>
        </p:txBody>
      </p:sp>
      <p:sp>
        <p:nvSpPr>
          <p:cNvPr id="69635" name="Rectangle 3">
            <a:extLst>
              <a:ext uri="{FF2B5EF4-FFF2-40B4-BE49-F238E27FC236}">
                <a16:creationId xmlns:a16="http://schemas.microsoft.com/office/drawing/2014/main" id="{DB5CD82C-D131-89EB-DFF5-CEF0287400FF}"/>
              </a:ext>
            </a:extLst>
          </p:cNvPr>
          <p:cNvSpPr>
            <a:spLocks noGrp="1"/>
          </p:cNvSpPr>
          <p:nvPr>
            <p:ph idx="1"/>
          </p:nvPr>
        </p:nvSpPr>
        <p:spPr/>
        <p:txBody>
          <a:bodyPr/>
          <a:lstStyle/>
          <a:p>
            <a:pPr eaLnBrk="1" hangingPunct="1"/>
            <a:r>
              <a:rPr lang="en-US" altLang="en-US" dirty="0"/>
              <a:t>Typical clinical presentation</a:t>
            </a:r>
          </a:p>
          <a:p>
            <a:pPr lvl="1" eaLnBrk="1" hangingPunct="1"/>
            <a:r>
              <a:rPr lang="en-US" altLang="en-US" dirty="0"/>
              <a:t>Purulent nasal discharge and pain in the face</a:t>
            </a:r>
          </a:p>
          <a:p>
            <a:pPr lvl="1" eaLnBrk="1" hangingPunct="1"/>
            <a:r>
              <a:rPr lang="en-US" altLang="en-US" dirty="0"/>
              <a:t>Headache with referred pain from upper teeth</a:t>
            </a:r>
          </a:p>
          <a:p>
            <a:pPr lvl="1" eaLnBrk="1" hangingPunct="1"/>
            <a:r>
              <a:rPr lang="en-US" altLang="en-US" dirty="0"/>
              <a:t>Possible drainage obstructions</a:t>
            </a:r>
          </a:p>
          <a:p>
            <a:pPr lvl="1" eaLnBrk="1" hangingPunct="1"/>
            <a:r>
              <a:rPr lang="en-US" altLang="en-US" dirty="0"/>
              <a:t>Cough, low-grade fever</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2345114-A4FA-B5C3-D0AF-5920A156FE34}"/>
              </a:ext>
            </a:extLst>
          </p:cNvPr>
          <p:cNvSpPr>
            <a:spLocks noGrp="1"/>
          </p:cNvSpPr>
          <p:nvPr>
            <p:ph type="title"/>
          </p:nvPr>
        </p:nvSpPr>
        <p:spPr>
          <a:xfrm>
            <a:off x="1524000" y="114300"/>
            <a:ext cx="9144000" cy="1485900"/>
          </a:xfrm>
        </p:spPr>
        <p:txBody>
          <a:bodyPr/>
          <a:lstStyle/>
          <a:p>
            <a:pPr eaLnBrk="1" hangingPunct="1"/>
            <a:r>
              <a:rPr lang="en-US" altLang="en-US" sz="3600"/>
              <a:t>Acute Sinusitis</a:t>
            </a:r>
            <a:br>
              <a:rPr lang="en-US" altLang="en-US" sz="3600"/>
            </a:br>
            <a:r>
              <a:rPr lang="en-US" altLang="en-US" sz="3600"/>
              <a:t>Clinical Manifestations (Cont.)</a:t>
            </a:r>
          </a:p>
        </p:txBody>
      </p:sp>
      <p:sp>
        <p:nvSpPr>
          <p:cNvPr id="70659" name="Rectangle 3">
            <a:extLst>
              <a:ext uri="{FF2B5EF4-FFF2-40B4-BE49-F238E27FC236}">
                <a16:creationId xmlns:a16="http://schemas.microsoft.com/office/drawing/2014/main" id="{EF29355C-D93C-65DE-F558-EDE61F08D85F}"/>
              </a:ext>
            </a:extLst>
          </p:cNvPr>
          <p:cNvSpPr>
            <a:spLocks noGrp="1"/>
          </p:cNvSpPr>
          <p:nvPr>
            <p:ph idx="1"/>
          </p:nvPr>
        </p:nvSpPr>
        <p:spPr/>
        <p:txBody>
          <a:bodyPr/>
          <a:lstStyle/>
          <a:p>
            <a:pPr eaLnBrk="1" hangingPunct="1"/>
            <a:r>
              <a:rPr lang="en-US" altLang="en-US"/>
              <a:t>Three criteria for the diagnosis of bacterial sinusitis </a:t>
            </a:r>
          </a:p>
          <a:p>
            <a:pPr lvl="1" eaLnBrk="1" hangingPunct="1"/>
            <a:r>
              <a:rPr lang="en-US" altLang="en-US"/>
              <a:t>Persistent symptoms without improvement for more than 10 days</a:t>
            </a:r>
          </a:p>
          <a:p>
            <a:pPr lvl="1" eaLnBrk="1" hangingPunct="1"/>
            <a:r>
              <a:rPr lang="en-US" altLang="en-US"/>
              <a:t>Severe symptoms present for 3 to 4 days at the beginning of the illness</a:t>
            </a:r>
          </a:p>
          <a:p>
            <a:pPr lvl="2" eaLnBrk="1" hangingPunct="1"/>
            <a:r>
              <a:rPr lang="en-US" altLang="en-US"/>
              <a:t>High fever, purulent discharge, facial pain</a:t>
            </a:r>
          </a:p>
          <a:p>
            <a:pPr lvl="1" eaLnBrk="1" hangingPunct="1"/>
            <a:r>
              <a:rPr lang="en-US" altLang="en-US"/>
              <a:t>Initial improvement followed by a subsequent worsening of symptoms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General Concepts</a:t>
            </a: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21536602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3CBD80C-ADDD-388D-64ED-5D0B3390F7B5}"/>
              </a:ext>
            </a:extLst>
          </p:cNvPr>
          <p:cNvSpPr>
            <a:spLocks noGrp="1"/>
          </p:cNvSpPr>
          <p:nvPr>
            <p:ph type="title"/>
          </p:nvPr>
        </p:nvSpPr>
        <p:spPr>
          <a:xfrm>
            <a:off x="2209800" y="342900"/>
            <a:ext cx="7772400" cy="1219200"/>
          </a:xfrm>
        </p:spPr>
        <p:txBody>
          <a:bodyPr/>
          <a:lstStyle/>
          <a:p>
            <a:pPr eaLnBrk="1" hangingPunct="1"/>
            <a:r>
              <a:rPr lang="en-US" altLang="en-US" sz="3600"/>
              <a:t>Detection of Sinusitis Using </a:t>
            </a:r>
            <a:br>
              <a:rPr lang="en-US" altLang="en-US" sz="3600"/>
            </a:br>
            <a:r>
              <a:rPr lang="en-US" altLang="en-US" sz="3600"/>
              <a:t>Computed Tomography (CT) Scans</a:t>
            </a:r>
          </a:p>
        </p:txBody>
      </p:sp>
      <p:sp>
        <p:nvSpPr>
          <p:cNvPr id="71683" name="Content Placeholder 1">
            <a:extLst>
              <a:ext uri="{FF2B5EF4-FFF2-40B4-BE49-F238E27FC236}">
                <a16:creationId xmlns:a16="http://schemas.microsoft.com/office/drawing/2014/main" id="{6B7BE286-2D7F-2B7D-F309-937BE45A8B5C}"/>
              </a:ext>
            </a:extLst>
          </p:cNvPr>
          <p:cNvSpPr>
            <a:spLocks noGrp="1"/>
          </p:cNvSpPr>
          <p:nvPr>
            <p:ph idx="1"/>
          </p:nvPr>
        </p:nvSpPr>
        <p:spPr/>
        <p:txBody>
          <a:bodyPr/>
          <a:lstStyle/>
          <a:p>
            <a:pPr eaLnBrk="1" hangingPunct="1"/>
            <a:r>
              <a:rPr lang="en-US" altLang="en-US"/>
              <a:t>A. Normal</a:t>
            </a:r>
          </a:p>
          <a:p>
            <a:pPr eaLnBrk="1" hangingPunct="1"/>
            <a:r>
              <a:rPr lang="en-US" altLang="en-US"/>
              <a:t>B. Showing sinusitis</a:t>
            </a:r>
          </a:p>
        </p:txBody>
      </p:sp>
      <p:pic>
        <p:nvPicPr>
          <p:cNvPr id="71686" name="Picture 6" descr="Y:\ELS00000-IW26_[Mahon 6e]\ELS00000-IW26-SRC\Course-N\Construction\IC\jpg\Chapter032\032003B.jpg">
            <a:extLst>
              <a:ext uri="{FF2B5EF4-FFF2-40B4-BE49-F238E27FC236}">
                <a16:creationId xmlns:a16="http://schemas.microsoft.com/office/drawing/2014/main" id="{2AE924DE-4C21-7613-16F7-94E36B8F1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57488"/>
            <a:ext cx="38100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Y:\ELS00000-IW26_[Mahon 6e]\ELS00000-IW26-SRC\Course-N\Construction\IC\jpg\Chapter032\032003A.jpg">
            <a:extLst>
              <a:ext uri="{FF2B5EF4-FFF2-40B4-BE49-F238E27FC236}">
                <a16:creationId xmlns:a16="http://schemas.microsoft.com/office/drawing/2014/main" id="{5D74D8B3-E977-E414-D10D-BF11A48FE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57488"/>
            <a:ext cx="38100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69882C6-F0A0-3580-89F7-21E38B0AED33}"/>
              </a:ext>
            </a:extLst>
          </p:cNvPr>
          <p:cNvSpPr>
            <a:spLocks noGrp="1"/>
          </p:cNvSpPr>
          <p:nvPr>
            <p:ph type="title"/>
          </p:nvPr>
        </p:nvSpPr>
        <p:spPr/>
        <p:txBody>
          <a:bodyPr/>
          <a:lstStyle/>
          <a:p>
            <a:pPr eaLnBrk="1" hangingPunct="1"/>
            <a:r>
              <a:rPr lang="en-US" altLang="en-US" sz="3600"/>
              <a:t>Acute Sinusiti</a:t>
            </a:r>
            <a:r>
              <a:rPr lang="en-US" altLang="en-US"/>
              <a:t>s </a:t>
            </a:r>
            <a:br>
              <a:rPr lang="en-US" altLang="en-US"/>
            </a:br>
            <a:r>
              <a:rPr lang="en-US" altLang="en-US" sz="3600"/>
              <a:t>Complications</a:t>
            </a:r>
            <a:endParaRPr lang="en-US" altLang="en-US"/>
          </a:p>
        </p:txBody>
      </p:sp>
      <p:sp>
        <p:nvSpPr>
          <p:cNvPr id="72707" name="Rectangle 3">
            <a:extLst>
              <a:ext uri="{FF2B5EF4-FFF2-40B4-BE49-F238E27FC236}">
                <a16:creationId xmlns:a16="http://schemas.microsoft.com/office/drawing/2014/main" id="{7CCD612B-50D3-6269-0AB9-1AE90718BD54}"/>
              </a:ext>
            </a:extLst>
          </p:cNvPr>
          <p:cNvSpPr>
            <a:spLocks noGrp="1"/>
          </p:cNvSpPr>
          <p:nvPr>
            <p:ph idx="1"/>
          </p:nvPr>
        </p:nvSpPr>
        <p:spPr>
          <a:xfrm>
            <a:off x="1828800" y="1417638"/>
            <a:ext cx="8229600" cy="4525962"/>
          </a:xfrm>
        </p:spPr>
        <p:txBody>
          <a:bodyPr/>
          <a:lstStyle/>
          <a:p>
            <a:pPr eaLnBrk="1" hangingPunct="1"/>
            <a:r>
              <a:rPr lang="en-US" altLang="en-US" dirty="0"/>
              <a:t>Orbital cellulitis or retroorbital abscess</a:t>
            </a:r>
          </a:p>
          <a:p>
            <a:pPr lvl="1" eaLnBrk="1" hangingPunct="1"/>
            <a:r>
              <a:rPr lang="en-US" altLang="en-US" dirty="0"/>
              <a:t>Protrusion of the eye (proptosis) or limitation of ocular movements possible</a:t>
            </a:r>
          </a:p>
          <a:p>
            <a:pPr eaLnBrk="1" hangingPunct="1"/>
            <a:r>
              <a:rPr lang="en-US" altLang="en-US" dirty="0"/>
              <a:t>Osteomyelitis of frontal bone with abscess </a:t>
            </a:r>
          </a:p>
          <a:p>
            <a:pPr lvl="1" eaLnBrk="1" hangingPunct="1"/>
            <a:r>
              <a:rPr lang="en-US" altLang="en-US" dirty="0"/>
              <a:t>Pott’s puffy tumor</a:t>
            </a:r>
          </a:p>
          <a:p>
            <a:pPr eaLnBrk="1" hangingPunct="1"/>
            <a:r>
              <a:rPr lang="en-US" altLang="en-US" dirty="0"/>
              <a:t>Meningitis</a:t>
            </a:r>
          </a:p>
          <a:p>
            <a:pPr eaLnBrk="1" hangingPunct="1"/>
            <a:r>
              <a:rPr lang="en-US" altLang="en-US" dirty="0"/>
              <a:t>Brain abscess</a:t>
            </a:r>
          </a:p>
          <a:p>
            <a:pPr eaLnBrk="1" hangingPunct="1"/>
            <a:r>
              <a:rPr lang="en-US" altLang="en-US" dirty="0"/>
              <a:t>Cavernous sinus thrombosis</a:t>
            </a:r>
          </a:p>
          <a:p>
            <a:pPr eaLnBrk="1" hangingPunct="1"/>
            <a:r>
              <a:rPr lang="en-US" altLang="en-US" dirty="0"/>
              <a:t>Neurologic involvement</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76677CF-4A10-8BBF-5728-0D55ADCD24E1}"/>
              </a:ext>
            </a:extLst>
          </p:cNvPr>
          <p:cNvSpPr>
            <a:spLocks noGrp="1" noChangeArrowheads="1"/>
          </p:cNvSpPr>
          <p:nvPr>
            <p:ph type="title"/>
          </p:nvPr>
        </p:nvSpPr>
        <p:spPr/>
        <p:txBody>
          <a:bodyPr rtlCol="0">
            <a:normAutofit/>
          </a:bodyPr>
          <a:lstStyle/>
          <a:p>
            <a:pPr fontAlgn="auto">
              <a:spcAft>
                <a:spcPts val="0"/>
              </a:spcAft>
              <a:defRPr/>
            </a:pPr>
            <a:r>
              <a:rPr lang="en-US" altLang="en-US" dirty="0"/>
              <a:t>Acute Sinusitis</a:t>
            </a:r>
            <a:br>
              <a:rPr lang="en-US" altLang="en-US" dirty="0"/>
            </a:br>
            <a:r>
              <a:rPr lang="en-US" altLang="en-US" dirty="0"/>
              <a:t>Laboratory Diagnosis and Treatment</a:t>
            </a:r>
          </a:p>
        </p:txBody>
      </p:sp>
      <p:sp>
        <p:nvSpPr>
          <p:cNvPr id="73731" name="Rectangle 3">
            <a:extLst>
              <a:ext uri="{FF2B5EF4-FFF2-40B4-BE49-F238E27FC236}">
                <a16:creationId xmlns:a16="http://schemas.microsoft.com/office/drawing/2014/main" id="{8CD330D7-367F-116A-E982-2363FB01666B}"/>
              </a:ext>
            </a:extLst>
          </p:cNvPr>
          <p:cNvSpPr>
            <a:spLocks noGrp="1"/>
          </p:cNvSpPr>
          <p:nvPr>
            <p:ph idx="1"/>
          </p:nvPr>
        </p:nvSpPr>
        <p:spPr/>
        <p:txBody>
          <a:bodyPr/>
          <a:lstStyle/>
          <a:p>
            <a:pPr eaLnBrk="1" hangingPunct="1"/>
            <a:r>
              <a:rPr lang="en-US" altLang="en-US" dirty="0"/>
              <a:t>Laboratory diagnosis</a:t>
            </a:r>
          </a:p>
          <a:p>
            <a:pPr lvl="1" eaLnBrk="1" hangingPunct="1"/>
            <a:r>
              <a:rPr lang="en-US" altLang="en-US" dirty="0"/>
              <a:t>Direct sinus puncture and aspiration</a:t>
            </a:r>
          </a:p>
          <a:p>
            <a:pPr lvl="2" eaLnBrk="1" hangingPunct="1"/>
            <a:r>
              <a:rPr lang="en-US" altLang="en-US" dirty="0"/>
              <a:t>Gold standard</a:t>
            </a:r>
          </a:p>
          <a:p>
            <a:pPr lvl="1" eaLnBrk="1" hangingPunct="1"/>
            <a:r>
              <a:rPr lang="en-US" altLang="en-US" dirty="0"/>
              <a:t>Culture</a:t>
            </a:r>
          </a:p>
          <a:p>
            <a:pPr lvl="2" eaLnBrk="1" hangingPunct="1"/>
            <a:r>
              <a:rPr lang="en-US" altLang="en-US" dirty="0"/>
              <a:t>SBA, chocolate (CHOC), MacConkey (MAC) agar</a:t>
            </a:r>
          </a:p>
          <a:p>
            <a:pPr eaLnBrk="1" hangingPunct="1"/>
            <a:r>
              <a:rPr lang="en-US" altLang="en-US" dirty="0"/>
              <a:t>Treatment</a:t>
            </a:r>
          </a:p>
          <a:p>
            <a:pPr lvl="1" eaLnBrk="1" hangingPunct="1"/>
            <a:r>
              <a:rPr lang="en-US" altLang="en-US" dirty="0"/>
              <a:t>Viral sinusitis</a:t>
            </a:r>
          </a:p>
          <a:p>
            <a:pPr lvl="2" eaLnBrk="1" hangingPunct="1"/>
            <a:r>
              <a:rPr lang="en-US" altLang="en-US" dirty="0"/>
              <a:t>Antimicrobial therapy not </a:t>
            </a:r>
            <a:r>
              <a:rPr lang="en-US" altLang="en-US" strike="sngStrike" dirty="0"/>
              <a:t>required or </a:t>
            </a:r>
            <a:r>
              <a:rPr lang="en-US" altLang="en-US" dirty="0"/>
              <a:t>appropriate</a:t>
            </a:r>
          </a:p>
          <a:p>
            <a:pPr lvl="1" eaLnBrk="1" hangingPunct="1"/>
            <a:r>
              <a:rPr lang="en-US" altLang="en-US" dirty="0"/>
              <a:t>Bacterial sinusitis</a:t>
            </a:r>
          </a:p>
          <a:p>
            <a:pPr lvl="2" eaLnBrk="1" hangingPunct="1"/>
            <a:r>
              <a:rPr lang="en-US" altLang="en-US" dirty="0"/>
              <a:t>Varies based on causative agent </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4A91-84C3-B161-4AF1-89A6714A8D6A}"/>
              </a:ext>
            </a:extLst>
          </p:cNvPr>
          <p:cNvSpPr>
            <a:spLocks noGrp="1"/>
          </p:cNvSpPr>
          <p:nvPr>
            <p:ph type="title"/>
          </p:nvPr>
        </p:nvSpPr>
        <p:spPr/>
        <p:txBody>
          <a:bodyPr rtlCol="0">
            <a:normAutofit/>
          </a:bodyPr>
          <a:lstStyle/>
          <a:p>
            <a:pPr fontAlgn="auto">
              <a:spcAft>
                <a:spcPts val="0"/>
              </a:spcAft>
              <a:defRPr/>
            </a:pPr>
            <a:r>
              <a:rPr lang="en-US" dirty="0"/>
              <a:t>Acute Otitis Media (AOM)</a:t>
            </a:r>
            <a:br>
              <a:rPr lang="en-US" dirty="0"/>
            </a:br>
            <a:r>
              <a:rPr lang="en-US" dirty="0"/>
              <a:t>Epidemiology</a:t>
            </a:r>
          </a:p>
        </p:txBody>
      </p:sp>
      <p:sp>
        <p:nvSpPr>
          <p:cNvPr id="74755" name="Content Placeholder 2">
            <a:extLst>
              <a:ext uri="{FF2B5EF4-FFF2-40B4-BE49-F238E27FC236}">
                <a16:creationId xmlns:a16="http://schemas.microsoft.com/office/drawing/2014/main" id="{011B4A29-8F1F-DA43-4519-04F80E7D6311}"/>
              </a:ext>
            </a:extLst>
          </p:cNvPr>
          <p:cNvSpPr>
            <a:spLocks noGrp="1"/>
          </p:cNvSpPr>
          <p:nvPr>
            <p:ph idx="1"/>
          </p:nvPr>
        </p:nvSpPr>
        <p:spPr/>
        <p:txBody>
          <a:bodyPr/>
          <a:lstStyle/>
          <a:p>
            <a:pPr eaLnBrk="1" hangingPunct="1"/>
            <a:r>
              <a:rPr lang="en-US" altLang="en-US" dirty="0"/>
              <a:t>Infection of the middle ear</a:t>
            </a:r>
          </a:p>
          <a:p>
            <a:pPr eaLnBrk="1" hangingPunct="1"/>
            <a:r>
              <a:rPr lang="en-US" altLang="en-US" dirty="0"/>
              <a:t>Most common bacterial infection in children between 3 and 24 months of age</a:t>
            </a:r>
          </a:p>
          <a:p>
            <a:pPr eaLnBrk="1" hangingPunct="1"/>
            <a:r>
              <a:rPr lang="en-US" altLang="en-US" dirty="0"/>
              <a:t>Most children have had at least one episode by the age of 3 years.</a:t>
            </a:r>
          </a:p>
          <a:p>
            <a:pPr eaLnBrk="1" hangingPunct="1"/>
            <a:r>
              <a:rPr lang="en-US" altLang="en-US" dirty="0"/>
              <a:t>Risk factors</a:t>
            </a:r>
          </a:p>
          <a:p>
            <a:pPr lvl="1" eaLnBrk="1" hangingPunct="1"/>
            <a:r>
              <a:rPr lang="en-US" altLang="en-US" dirty="0"/>
              <a:t>Prior history of AOM, exposure to passive tobacco smoke, nasopharyngeal colonization with otopathogens, presence of anatomic nasopharyngeal disorders, attendance at daycares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31486F2-E978-A475-D867-28244533DA13}"/>
              </a:ext>
            </a:extLst>
          </p:cNvPr>
          <p:cNvSpPr>
            <a:spLocks noGrp="1"/>
          </p:cNvSpPr>
          <p:nvPr>
            <p:ph type="title"/>
          </p:nvPr>
        </p:nvSpPr>
        <p:spPr/>
        <p:txBody>
          <a:bodyPr/>
          <a:lstStyle/>
          <a:p>
            <a:pPr eaLnBrk="1" hangingPunct="1"/>
            <a:r>
              <a:rPr lang="en-US" altLang="en-US"/>
              <a:t>AOM Causes</a:t>
            </a:r>
          </a:p>
        </p:txBody>
      </p:sp>
      <p:sp>
        <p:nvSpPr>
          <p:cNvPr id="75779" name="Content Placeholder 2">
            <a:extLst>
              <a:ext uri="{FF2B5EF4-FFF2-40B4-BE49-F238E27FC236}">
                <a16:creationId xmlns:a16="http://schemas.microsoft.com/office/drawing/2014/main" id="{049F61D8-508D-3B47-2466-7E93C877BB87}"/>
              </a:ext>
            </a:extLst>
          </p:cNvPr>
          <p:cNvSpPr>
            <a:spLocks noGrp="1"/>
          </p:cNvSpPr>
          <p:nvPr>
            <p:ph idx="1"/>
          </p:nvPr>
        </p:nvSpPr>
        <p:spPr/>
        <p:txBody>
          <a:bodyPr/>
          <a:lstStyle/>
          <a:p>
            <a:pPr eaLnBrk="1" hangingPunct="1"/>
            <a:r>
              <a:rPr lang="en-US" altLang="en-US" dirty="0"/>
              <a:t>Numerous causes of viral AOM</a:t>
            </a:r>
          </a:p>
          <a:p>
            <a:pPr lvl="1" eaLnBrk="1" hangingPunct="1"/>
            <a:r>
              <a:rPr lang="en-US" altLang="en-US" dirty="0"/>
              <a:t>Adenoviruses, rhinoviruses, coronaviruses, respiratory syncytial virus (RSV), influenza virus, etc. </a:t>
            </a:r>
            <a:endParaRPr lang="en-US" altLang="en-US" strike="sngStrike" dirty="0"/>
          </a:p>
          <a:p>
            <a:pPr lvl="1" eaLnBrk="1" hangingPunct="1"/>
            <a:r>
              <a:rPr lang="en-US" altLang="en-US" dirty="0"/>
              <a:t>RSV seems to be particularly associated with AOM.</a:t>
            </a:r>
          </a:p>
          <a:p>
            <a:pPr eaLnBrk="1" hangingPunct="1"/>
            <a:r>
              <a:rPr lang="en-US" altLang="en-US" dirty="0"/>
              <a:t>Causes of bacterial AOM</a:t>
            </a:r>
          </a:p>
          <a:p>
            <a:pPr lvl="1" eaLnBrk="1" hangingPunct="1"/>
            <a:r>
              <a:rPr lang="en-US" altLang="en-US" i="1" dirty="0"/>
              <a:t>S. pneumoniae</a:t>
            </a:r>
            <a:r>
              <a:rPr lang="en-US" altLang="en-US" dirty="0"/>
              <a:t> accounts for a significant proportion of isolates. </a:t>
            </a:r>
          </a:p>
          <a:p>
            <a:pPr lvl="1" eaLnBrk="1" hangingPunct="1"/>
            <a:r>
              <a:rPr lang="en-US" altLang="en-US" i="1" dirty="0"/>
              <a:t>H. influenzae, M. catarrhalis</a:t>
            </a:r>
          </a:p>
          <a:p>
            <a:pPr lvl="1" eaLnBrk="1" hangingPunct="1"/>
            <a:r>
              <a:rPr lang="en-US" altLang="en-US" i="1" dirty="0"/>
              <a:t>S. pyogenes, S. aureus </a:t>
            </a:r>
            <a:r>
              <a:rPr lang="en-US" altLang="en-US" dirty="0"/>
              <a:t>less common</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F2B6952-6C68-2D52-B5F6-E7391814F543}"/>
              </a:ext>
            </a:extLst>
          </p:cNvPr>
          <p:cNvSpPr>
            <a:spLocks noGrp="1"/>
          </p:cNvSpPr>
          <p:nvPr>
            <p:ph type="title"/>
          </p:nvPr>
        </p:nvSpPr>
        <p:spPr/>
        <p:txBody>
          <a:bodyPr/>
          <a:lstStyle/>
          <a:p>
            <a:pPr eaLnBrk="1" hangingPunct="1"/>
            <a:r>
              <a:rPr lang="en-US" altLang="en-US"/>
              <a:t>AOM Pathogenesis</a:t>
            </a:r>
          </a:p>
        </p:txBody>
      </p:sp>
      <p:sp>
        <p:nvSpPr>
          <p:cNvPr id="76803" name="Rectangle 3">
            <a:extLst>
              <a:ext uri="{FF2B5EF4-FFF2-40B4-BE49-F238E27FC236}">
                <a16:creationId xmlns:a16="http://schemas.microsoft.com/office/drawing/2014/main" id="{44281860-AC1E-E457-CFB5-42FA6708A208}"/>
              </a:ext>
            </a:extLst>
          </p:cNvPr>
          <p:cNvSpPr>
            <a:spLocks noGrp="1"/>
          </p:cNvSpPr>
          <p:nvPr>
            <p:ph idx="1"/>
          </p:nvPr>
        </p:nvSpPr>
        <p:spPr/>
        <p:txBody>
          <a:bodyPr/>
          <a:lstStyle/>
          <a:p>
            <a:pPr eaLnBrk="1" hangingPunct="1"/>
            <a:r>
              <a:rPr lang="en-US" altLang="en-US" dirty="0"/>
              <a:t>Resembles acute bacterial sinusitis in that</a:t>
            </a:r>
          </a:p>
          <a:p>
            <a:pPr lvl="1" eaLnBrk="1" hangingPunct="1"/>
            <a:r>
              <a:rPr lang="en-US" altLang="en-US" dirty="0"/>
              <a:t>Viral URT infection generally precedes or occurs concurrently with most cases of AOM</a:t>
            </a:r>
          </a:p>
          <a:p>
            <a:pPr eaLnBrk="1" hangingPunct="1"/>
            <a:r>
              <a:rPr lang="en-US" altLang="en-US" dirty="0"/>
              <a:t>Infection is established when there is subsequent impairment of the normal host defense and drainage mechanisms.</a:t>
            </a:r>
          </a:p>
          <a:p>
            <a:pPr lvl="1" eaLnBrk="1" hangingPunct="1"/>
            <a:r>
              <a:rPr lang="en-US" altLang="en-US" dirty="0"/>
              <a:t>Middle ear and Eustachian tube</a:t>
            </a:r>
          </a:p>
          <a:p>
            <a:pPr lvl="1" eaLnBrk="1" hangingPunct="1"/>
            <a:r>
              <a:rPr lang="en-US" altLang="en-US" dirty="0"/>
              <a:t>Suppurative infection may result in hearing issues.</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2AE1069-857D-1D8B-067E-F3AFEAF5EF92}"/>
              </a:ext>
            </a:extLst>
          </p:cNvPr>
          <p:cNvSpPr>
            <a:spLocks noGrp="1"/>
          </p:cNvSpPr>
          <p:nvPr>
            <p:ph type="title"/>
          </p:nvPr>
        </p:nvSpPr>
        <p:spPr/>
        <p:txBody>
          <a:bodyPr/>
          <a:lstStyle/>
          <a:p>
            <a:pPr eaLnBrk="1" hangingPunct="1"/>
            <a:r>
              <a:rPr lang="en-US" altLang="en-US"/>
              <a:t>AOM Clinical Manifestations</a:t>
            </a:r>
          </a:p>
        </p:txBody>
      </p:sp>
      <p:sp>
        <p:nvSpPr>
          <p:cNvPr id="77827" name="Rectangle 3">
            <a:extLst>
              <a:ext uri="{FF2B5EF4-FFF2-40B4-BE49-F238E27FC236}">
                <a16:creationId xmlns:a16="http://schemas.microsoft.com/office/drawing/2014/main" id="{95CCF07B-09D6-0EE5-300F-134351F0B653}"/>
              </a:ext>
            </a:extLst>
          </p:cNvPr>
          <p:cNvSpPr>
            <a:spLocks noGrp="1"/>
          </p:cNvSpPr>
          <p:nvPr>
            <p:ph idx="1"/>
          </p:nvPr>
        </p:nvSpPr>
        <p:spPr>
          <a:xfrm>
            <a:off x="2209800" y="1389064"/>
            <a:ext cx="7772400" cy="4454525"/>
          </a:xfrm>
        </p:spPr>
        <p:txBody>
          <a:bodyPr/>
          <a:lstStyle/>
          <a:p>
            <a:pPr eaLnBrk="1" hangingPunct="1"/>
            <a:r>
              <a:rPr lang="en-US" altLang="en-US" dirty="0"/>
              <a:t>In young children</a:t>
            </a:r>
          </a:p>
          <a:p>
            <a:pPr lvl="1" eaLnBrk="1" hangingPunct="1"/>
            <a:r>
              <a:rPr lang="en-US" altLang="en-US" dirty="0"/>
              <a:t>Fever and irritability may be the only signs of illness</a:t>
            </a:r>
          </a:p>
          <a:p>
            <a:pPr eaLnBrk="1" hangingPunct="1"/>
            <a:r>
              <a:rPr lang="en-US" altLang="en-US" dirty="0"/>
              <a:t>In older children</a:t>
            </a:r>
          </a:p>
          <a:p>
            <a:pPr lvl="1" eaLnBrk="1" hangingPunct="1"/>
            <a:r>
              <a:rPr lang="en-US" altLang="en-US" dirty="0"/>
              <a:t>Tugging at the involved ear may be noticed during or at the end of the course of an URT infection.</a:t>
            </a:r>
          </a:p>
          <a:p>
            <a:pPr eaLnBrk="1" hangingPunct="1"/>
            <a:r>
              <a:rPr lang="en-US" altLang="en-US" dirty="0"/>
              <a:t>Changes in hearing and later drainage of purulent secretions from the ear canal</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4EA4364-370A-5957-E49A-40A61736B03A}"/>
              </a:ext>
            </a:extLst>
          </p:cNvPr>
          <p:cNvSpPr>
            <a:spLocks noGrp="1"/>
          </p:cNvSpPr>
          <p:nvPr>
            <p:ph type="title"/>
          </p:nvPr>
        </p:nvSpPr>
        <p:spPr/>
        <p:txBody>
          <a:bodyPr/>
          <a:lstStyle/>
          <a:p>
            <a:pPr eaLnBrk="1" hangingPunct="1"/>
            <a:r>
              <a:rPr lang="en-US" altLang="en-US"/>
              <a:t>AOM Complications</a:t>
            </a:r>
          </a:p>
        </p:txBody>
      </p:sp>
      <p:sp>
        <p:nvSpPr>
          <p:cNvPr id="78851" name="Content Placeholder 2">
            <a:extLst>
              <a:ext uri="{FF2B5EF4-FFF2-40B4-BE49-F238E27FC236}">
                <a16:creationId xmlns:a16="http://schemas.microsoft.com/office/drawing/2014/main" id="{72B3AC48-248C-7D5E-9C99-01AF8C6A446B}"/>
              </a:ext>
            </a:extLst>
          </p:cNvPr>
          <p:cNvSpPr>
            <a:spLocks noGrp="1"/>
          </p:cNvSpPr>
          <p:nvPr>
            <p:ph idx="1"/>
          </p:nvPr>
        </p:nvSpPr>
        <p:spPr/>
        <p:txBody>
          <a:bodyPr/>
          <a:lstStyle/>
          <a:p>
            <a:pPr eaLnBrk="1" hangingPunct="1"/>
            <a:r>
              <a:rPr lang="en-US" altLang="en-US" dirty="0"/>
              <a:t>Damage to the tympanic membrane resulting in perforation</a:t>
            </a:r>
          </a:p>
          <a:p>
            <a:pPr eaLnBrk="1" hangingPunct="1"/>
            <a:r>
              <a:rPr lang="en-US" altLang="en-US" dirty="0"/>
              <a:t>Chronic middle ear effusions </a:t>
            </a:r>
          </a:p>
          <a:p>
            <a:pPr lvl="1" eaLnBrk="1" hangingPunct="1"/>
            <a:r>
              <a:rPr lang="en-US" altLang="en-US" dirty="0"/>
              <a:t>In younger children—subsequent hearing loss can affect speech development and education</a:t>
            </a:r>
          </a:p>
          <a:p>
            <a:pPr eaLnBrk="1" hangingPunct="1"/>
            <a:r>
              <a:rPr lang="en-US" altLang="en-US" dirty="0"/>
              <a:t>Severe suppurative complications of AOM are rare.</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22FF72D-75DD-2739-2DD8-78C6736F71F8}"/>
              </a:ext>
            </a:extLst>
          </p:cNvPr>
          <p:cNvSpPr>
            <a:spLocks noGrp="1"/>
          </p:cNvSpPr>
          <p:nvPr>
            <p:ph type="title"/>
          </p:nvPr>
        </p:nvSpPr>
        <p:spPr/>
        <p:txBody>
          <a:bodyPr/>
          <a:lstStyle/>
          <a:p>
            <a:pPr eaLnBrk="1" hangingPunct="1"/>
            <a:r>
              <a:rPr lang="en-US" altLang="en-US" sz="3600" dirty="0"/>
              <a:t>AOM Laboratory Diagnosis </a:t>
            </a:r>
            <a:br>
              <a:rPr lang="en-US" altLang="en-US" sz="3600" dirty="0"/>
            </a:br>
            <a:r>
              <a:rPr lang="en-US" altLang="en-US" sz="3600" dirty="0"/>
              <a:t>and Treatment</a:t>
            </a:r>
            <a:endParaRPr lang="en-US" altLang="en-US" dirty="0"/>
          </a:p>
        </p:txBody>
      </p:sp>
      <p:sp>
        <p:nvSpPr>
          <p:cNvPr id="79875" name="Rectangle 3">
            <a:extLst>
              <a:ext uri="{FF2B5EF4-FFF2-40B4-BE49-F238E27FC236}">
                <a16:creationId xmlns:a16="http://schemas.microsoft.com/office/drawing/2014/main" id="{903A2DB4-C3BF-EEFF-5A24-4AA96F3D557D}"/>
              </a:ext>
            </a:extLst>
          </p:cNvPr>
          <p:cNvSpPr>
            <a:spLocks noGrp="1"/>
          </p:cNvSpPr>
          <p:nvPr>
            <p:ph idx="1"/>
          </p:nvPr>
        </p:nvSpPr>
        <p:spPr/>
        <p:txBody>
          <a:bodyPr/>
          <a:lstStyle/>
          <a:p>
            <a:pPr eaLnBrk="1" hangingPunct="1"/>
            <a:r>
              <a:rPr lang="en-US" altLang="en-US" dirty="0"/>
              <a:t>Laboratory diagnosis</a:t>
            </a:r>
          </a:p>
          <a:p>
            <a:pPr lvl="1" eaLnBrk="1" hangingPunct="1"/>
            <a:r>
              <a:rPr lang="en-US" altLang="en-US" dirty="0"/>
              <a:t>Laboratory studies are </a:t>
            </a:r>
            <a:r>
              <a:rPr lang="en-US" altLang="en-US" i="1" dirty="0"/>
              <a:t>not </a:t>
            </a:r>
            <a:r>
              <a:rPr lang="en-US" altLang="en-US" dirty="0"/>
              <a:t>recommended</a:t>
            </a:r>
            <a:endParaRPr lang="en-GB" altLang="en-US" dirty="0"/>
          </a:p>
          <a:p>
            <a:pPr eaLnBrk="1" hangingPunct="1"/>
            <a:r>
              <a:rPr lang="en-GB" altLang="en-US" dirty="0"/>
              <a:t>Treatment</a:t>
            </a:r>
          </a:p>
          <a:p>
            <a:pPr lvl="1" eaLnBrk="1" hangingPunct="1"/>
            <a:r>
              <a:rPr lang="en-GB" altLang="en-US" dirty="0"/>
              <a:t>Necessity of treating older children with AOM has been a matter of great debate</a:t>
            </a:r>
          </a:p>
          <a:p>
            <a:pPr lvl="1" eaLnBrk="1" hangingPunct="1"/>
            <a:r>
              <a:rPr lang="en-GB" altLang="en-US" dirty="0"/>
              <a:t>Adults are generally treated at diagnosis because of lack of data regarding complications.</a:t>
            </a:r>
          </a:p>
          <a:p>
            <a:pPr marL="914400" lvl="2" indent="0">
              <a:buNone/>
            </a:pPr>
            <a:endParaRPr lang="en-US" altLang="en-US" dirty="0"/>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A684CAA-6AC4-3694-E062-4481F5520FA3}"/>
              </a:ext>
            </a:extLst>
          </p:cNvPr>
          <p:cNvSpPr>
            <a:spLocks noGrp="1"/>
          </p:cNvSpPr>
          <p:nvPr>
            <p:ph type="title"/>
          </p:nvPr>
        </p:nvSpPr>
        <p:spPr/>
        <p:txBody>
          <a:bodyPr/>
          <a:lstStyle/>
          <a:p>
            <a:pPr eaLnBrk="1" hangingPunct="1"/>
            <a:r>
              <a:rPr lang="en-US" altLang="en-US" sz="3600" dirty="0"/>
              <a:t>AOM Laboratory Diagnosis </a:t>
            </a:r>
            <a:br>
              <a:rPr lang="en-US" altLang="en-US" sz="3600" dirty="0"/>
            </a:br>
            <a:r>
              <a:rPr lang="en-US" altLang="en-US" sz="3600" dirty="0"/>
              <a:t>and Treatment</a:t>
            </a:r>
            <a:endParaRPr lang="en-US" altLang="en-US" dirty="0"/>
          </a:p>
        </p:txBody>
      </p:sp>
      <p:sp>
        <p:nvSpPr>
          <p:cNvPr id="33795" name="Rectangle 3">
            <a:extLst>
              <a:ext uri="{FF2B5EF4-FFF2-40B4-BE49-F238E27FC236}">
                <a16:creationId xmlns:a16="http://schemas.microsoft.com/office/drawing/2014/main" id="{B9FD40A2-DF04-3E13-8151-5D572E1BA082}"/>
              </a:ext>
            </a:extLst>
          </p:cNvPr>
          <p:cNvSpPr>
            <a:spLocks noGrp="1" noChangeArrowheads="1"/>
          </p:cNvSpPr>
          <p:nvPr>
            <p:ph idx="1"/>
          </p:nvPr>
        </p:nvSpPr>
        <p:spPr/>
        <p:txBody>
          <a:bodyPr rtlCol="0">
            <a:normAutofit/>
          </a:bodyPr>
          <a:lstStyle/>
          <a:p>
            <a:pPr fontAlgn="auto">
              <a:spcAft>
                <a:spcPts val="0"/>
              </a:spcAft>
              <a:defRPr/>
            </a:pPr>
            <a:r>
              <a:rPr lang="en-GB" altLang="en-US" dirty="0"/>
              <a:t>Immediate antimicrobial treatment is indicated for children in these categories:</a:t>
            </a:r>
          </a:p>
          <a:p>
            <a:pPr lvl="1" fontAlgn="auto">
              <a:spcAft>
                <a:spcPts val="0"/>
              </a:spcAft>
              <a:defRPr/>
            </a:pPr>
            <a:r>
              <a:rPr lang="en-GB" altLang="en-US" dirty="0"/>
              <a:t>High-risk of complications</a:t>
            </a:r>
          </a:p>
          <a:p>
            <a:pPr lvl="1" fontAlgn="auto">
              <a:spcAft>
                <a:spcPts val="0"/>
              </a:spcAft>
              <a:defRPr/>
            </a:pPr>
            <a:r>
              <a:rPr lang="en-GB" altLang="en-US" dirty="0"/>
              <a:t>Younger than 6 years</a:t>
            </a:r>
          </a:p>
          <a:p>
            <a:pPr lvl="1" fontAlgn="auto">
              <a:spcAft>
                <a:spcPts val="0"/>
              </a:spcAft>
              <a:defRPr/>
            </a:pPr>
            <a:r>
              <a:rPr lang="en-GB" altLang="en-US" dirty="0"/>
              <a:t>Those with severe or persistent symptoms</a:t>
            </a:r>
          </a:p>
          <a:p>
            <a:pPr lvl="1" fontAlgn="auto">
              <a:spcAft>
                <a:spcPts val="0"/>
              </a:spcAft>
              <a:defRPr/>
            </a:pPr>
            <a:r>
              <a:rPr lang="en-GB" altLang="en-US" dirty="0"/>
              <a:t>Those with otorrhea</a:t>
            </a:r>
          </a:p>
          <a:p>
            <a:pPr lvl="1" fontAlgn="auto">
              <a:spcAft>
                <a:spcPts val="0"/>
              </a:spcAft>
              <a:defRPr/>
            </a:pPr>
            <a:r>
              <a:rPr lang="en-GB" altLang="en-US" dirty="0"/>
              <a:t>Children 6 to 23 months of age with bilateral non-severe AOM</a:t>
            </a:r>
          </a:p>
          <a:p>
            <a:pPr marL="457200" lvl="1" indent="0" fontAlgn="auto">
              <a:spcAft>
                <a:spcPts val="0"/>
              </a:spcAft>
              <a:buNone/>
              <a:defRPr/>
            </a:pPr>
            <a:endParaRPr lang="en-GB" altLang="en-US" dirty="0"/>
          </a:p>
          <a:p>
            <a:pPr lvl="2" fontAlgn="auto">
              <a:spcAft>
                <a:spcPts val="0"/>
              </a:spcAft>
              <a:defRPr/>
            </a:pPr>
            <a:endParaRPr lang="en-US" alt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185425ED-F635-1C25-ECA5-67CD11071B14}"/>
              </a:ext>
            </a:extLst>
          </p:cNvPr>
          <p:cNvSpPr>
            <a:spLocks noGrp="1"/>
          </p:cNvSpPr>
          <p:nvPr>
            <p:ph type="title"/>
          </p:nvPr>
        </p:nvSpPr>
        <p:spPr/>
        <p:txBody>
          <a:bodyPr/>
          <a:lstStyle/>
          <a:p>
            <a:pPr eaLnBrk="1" hangingPunct="1"/>
            <a:r>
              <a:rPr lang="en-US" altLang="en-US" sz="3600"/>
              <a:t>Anatomy of the Respiratory</a:t>
            </a:r>
            <a:br>
              <a:rPr lang="en-US" altLang="en-US" sz="3600"/>
            </a:br>
            <a:r>
              <a:rPr lang="en-US" altLang="en-US" sz="3600"/>
              <a:t>Tract</a:t>
            </a:r>
          </a:p>
        </p:txBody>
      </p:sp>
      <p:sp>
        <p:nvSpPr>
          <p:cNvPr id="24579" name="Content Placeholder 5">
            <a:extLst>
              <a:ext uri="{FF2B5EF4-FFF2-40B4-BE49-F238E27FC236}">
                <a16:creationId xmlns:a16="http://schemas.microsoft.com/office/drawing/2014/main" id="{6723A5E0-1A95-7137-E9A2-A3EEB0BAB42E}"/>
              </a:ext>
            </a:extLst>
          </p:cNvPr>
          <p:cNvSpPr>
            <a:spLocks noGrp="1"/>
          </p:cNvSpPr>
          <p:nvPr>
            <p:ph idx="1"/>
          </p:nvPr>
        </p:nvSpPr>
        <p:spPr/>
        <p:txBody>
          <a:bodyPr/>
          <a:lstStyle/>
          <a:p>
            <a:pPr eaLnBrk="1" hangingPunct="1"/>
            <a:r>
              <a:rPr lang="en-US" altLang="en-US"/>
              <a:t>Function of the respiratory tract</a:t>
            </a:r>
          </a:p>
          <a:p>
            <a:pPr lvl="1" eaLnBrk="1" hangingPunct="1"/>
            <a:r>
              <a:rPr lang="en-US" altLang="en-US"/>
              <a:t>Perform respiration </a:t>
            </a:r>
          </a:p>
          <a:p>
            <a:pPr lvl="2" eaLnBrk="1" hangingPunct="1"/>
            <a:r>
              <a:rPr lang="en-US" altLang="en-US"/>
              <a:t>The exchange of oxygen and carbon dioxide</a:t>
            </a:r>
          </a:p>
          <a:p>
            <a:pPr lvl="1" eaLnBrk="1" hangingPunct="1"/>
            <a:r>
              <a:rPr lang="en-US" altLang="en-US"/>
              <a:t>Deliver air from outside of the body to the alveoli where gas exchange occurs</a:t>
            </a:r>
          </a:p>
          <a:p>
            <a:pPr eaLnBrk="1" hangingPunct="1"/>
            <a:r>
              <a:rPr lang="en-US" altLang="en-US"/>
              <a:t>Respiratory tract includes entire course that air must travel.</a:t>
            </a:r>
          </a:p>
          <a:p>
            <a:pPr eaLnBrk="1" hangingPunct="1"/>
            <a:r>
              <a:rPr lang="en-US" altLang="en-US"/>
              <a:t>The components of the respiratory tract participate in defending itself against infection.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05D0-A7D5-02F2-DBE0-559736C3DEC6}"/>
              </a:ext>
            </a:extLst>
          </p:cNvPr>
          <p:cNvSpPr>
            <a:spLocks noGrp="1"/>
          </p:cNvSpPr>
          <p:nvPr>
            <p:ph type="title"/>
          </p:nvPr>
        </p:nvSpPr>
        <p:spPr/>
        <p:txBody>
          <a:bodyPr rtlCol="0">
            <a:normAutofit/>
          </a:bodyPr>
          <a:lstStyle/>
          <a:p>
            <a:pPr fontAlgn="auto">
              <a:spcAft>
                <a:spcPts val="0"/>
              </a:spcAft>
              <a:defRPr/>
            </a:pPr>
            <a:r>
              <a:rPr lang="en-US" dirty="0"/>
              <a:t>Epiglottitis</a:t>
            </a:r>
            <a:br>
              <a:rPr lang="en-US" dirty="0"/>
            </a:br>
            <a:r>
              <a:rPr lang="en-US" dirty="0"/>
              <a:t>Epidemiology</a:t>
            </a:r>
          </a:p>
        </p:txBody>
      </p:sp>
      <p:sp>
        <p:nvSpPr>
          <p:cNvPr id="81923" name="Content Placeholder 2">
            <a:extLst>
              <a:ext uri="{FF2B5EF4-FFF2-40B4-BE49-F238E27FC236}">
                <a16:creationId xmlns:a16="http://schemas.microsoft.com/office/drawing/2014/main" id="{89BFF61D-C25A-095F-8114-8D009593884E}"/>
              </a:ext>
            </a:extLst>
          </p:cNvPr>
          <p:cNvSpPr>
            <a:spLocks noGrp="1"/>
          </p:cNvSpPr>
          <p:nvPr>
            <p:ph idx="1"/>
          </p:nvPr>
        </p:nvSpPr>
        <p:spPr/>
        <p:txBody>
          <a:bodyPr/>
          <a:lstStyle/>
          <a:p>
            <a:pPr eaLnBrk="1" hangingPunct="1"/>
            <a:r>
              <a:rPr lang="en-US" altLang="en-US" dirty="0"/>
              <a:t>Epiglottis definition and location</a:t>
            </a:r>
          </a:p>
          <a:p>
            <a:pPr lvl="1" eaLnBrk="1" hangingPunct="1"/>
            <a:r>
              <a:rPr lang="en-US" altLang="en-US" dirty="0"/>
              <a:t>A cartilaginous structure positioned at the anterior aspect of the opening of the trachea</a:t>
            </a:r>
          </a:p>
          <a:p>
            <a:pPr lvl="2" eaLnBrk="1" hangingPunct="1"/>
            <a:r>
              <a:rPr lang="en-US" altLang="en-US" dirty="0"/>
              <a:t>Function—to prevent aspiration of secretions and food during swallowing</a:t>
            </a:r>
          </a:p>
          <a:p>
            <a:pPr eaLnBrk="1" hangingPunct="1"/>
            <a:r>
              <a:rPr lang="en-US" altLang="en-US" dirty="0"/>
              <a:t>Epiglottitis (known as supraglottitis in adults)</a:t>
            </a:r>
          </a:p>
          <a:p>
            <a:pPr lvl="1" eaLnBrk="1" hangingPunct="1"/>
            <a:r>
              <a:rPr lang="en-US" altLang="en-US" dirty="0"/>
              <a:t>Can be rapidly progressive infection of the epiglottis and adjacent soft tissues in the upper airway.</a:t>
            </a:r>
          </a:p>
          <a:p>
            <a:pPr lvl="2" eaLnBrk="1" hangingPunct="1"/>
            <a:r>
              <a:rPr lang="en-US" altLang="en-US" dirty="0"/>
              <a:t>Can result in airway obstruction and respiratory failure, a life-threatening emergency.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2AFAC09-EA85-17BB-98EE-B0C39B0B7200}"/>
              </a:ext>
            </a:extLst>
          </p:cNvPr>
          <p:cNvSpPr>
            <a:spLocks noGrp="1"/>
          </p:cNvSpPr>
          <p:nvPr>
            <p:ph type="title"/>
          </p:nvPr>
        </p:nvSpPr>
        <p:spPr/>
        <p:txBody>
          <a:bodyPr/>
          <a:lstStyle/>
          <a:p>
            <a:pPr eaLnBrk="1" hangingPunct="1"/>
            <a:r>
              <a:rPr lang="en-US" altLang="en-US" sz="3600"/>
              <a:t>Epiglottitis</a:t>
            </a:r>
            <a:br>
              <a:rPr lang="en-US" altLang="en-US" sz="3600"/>
            </a:br>
            <a:r>
              <a:rPr lang="en-US" altLang="en-US" sz="3600"/>
              <a:t>Epidemiology</a:t>
            </a:r>
          </a:p>
        </p:txBody>
      </p:sp>
      <p:sp>
        <p:nvSpPr>
          <p:cNvPr id="82947" name="Rectangle 3">
            <a:extLst>
              <a:ext uri="{FF2B5EF4-FFF2-40B4-BE49-F238E27FC236}">
                <a16:creationId xmlns:a16="http://schemas.microsoft.com/office/drawing/2014/main" id="{17B043CF-9CEB-09A9-AF59-80CEC61264D8}"/>
              </a:ext>
            </a:extLst>
          </p:cNvPr>
          <p:cNvSpPr>
            <a:spLocks noGrp="1"/>
          </p:cNvSpPr>
          <p:nvPr>
            <p:ph idx="1"/>
          </p:nvPr>
        </p:nvSpPr>
        <p:spPr>
          <a:xfrm>
            <a:off x="2209800" y="1482726"/>
            <a:ext cx="7772400" cy="4454525"/>
          </a:xfrm>
        </p:spPr>
        <p:txBody>
          <a:bodyPr/>
          <a:lstStyle/>
          <a:p>
            <a:pPr eaLnBrk="1" hangingPunct="1"/>
            <a:r>
              <a:rPr lang="en-US" altLang="en-US" dirty="0"/>
              <a:t>Historically, primarily a disease of children aged 2 to 7 years</a:t>
            </a:r>
          </a:p>
          <a:p>
            <a:pPr eaLnBrk="1" hangingPunct="1"/>
            <a:r>
              <a:rPr lang="en-US" altLang="en-US" dirty="0"/>
              <a:t>The use of the vaccine for </a:t>
            </a:r>
            <a:r>
              <a:rPr lang="en-US" altLang="en-US" i="1" dirty="0"/>
              <a:t>H. influenzae </a:t>
            </a:r>
            <a:r>
              <a:rPr lang="en-US" altLang="en-US" dirty="0"/>
              <a:t>type b (Hib) has resulted in a decline of childhood incidence.</a:t>
            </a:r>
          </a:p>
          <a:p>
            <a:pPr eaLnBrk="1" hangingPunct="1"/>
            <a:r>
              <a:rPr lang="en-US" altLang="en-US" dirty="0"/>
              <a:t>Now, most cases are in older children and adults.</a:t>
            </a:r>
          </a:p>
          <a:p>
            <a:pPr lvl="1" eaLnBrk="1" hangingPunct="1"/>
            <a:endParaRPr lang="en-US" altLang="en-US" dirty="0"/>
          </a:p>
          <a:p>
            <a:pPr eaLnBrk="1" hangingPunct="1"/>
            <a:endParaRPr lang="en-US" altLang="en-US" dirty="0"/>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2F70E9C-8A94-3CC7-10C2-92B2B07C7FCB}"/>
              </a:ext>
            </a:extLst>
          </p:cNvPr>
          <p:cNvSpPr>
            <a:spLocks noGrp="1" noChangeArrowheads="1"/>
          </p:cNvSpPr>
          <p:nvPr>
            <p:ph type="title"/>
          </p:nvPr>
        </p:nvSpPr>
        <p:spPr/>
        <p:txBody>
          <a:bodyPr rtlCol="0">
            <a:normAutofit/>
          </a:bodyPr>
          <a:lstStyle/>
          <a:p>
            <a:pPr fontAlgn="auto">
              <a:spcAft>
                <a:spcPts val="0"/>
              </a:spcAft>
              <a:defRPr/>
            </a:pPr>
            <a:r>
              <a:rPr lang="en-US" altLang="en-US" dirty="0"/>
              <a:t>Epiglottitis</a:t>
            </a:r>
            <a:br>
              <a:rPr lang="en-US" altLang="en-US" dirty="0"/>
            </a:br>
            <a:r>
              <a:rPr lang="en-US" altLang="en-US" dirty="0"/>
              <a:t>Causes</a:t>
            </a:r>
          </a:p>
        </p:txBody>
      </p:sp>
      <p:sp>
        <p:nvSpPr>
          <p:cNvPr id="34819" name="Rectangle 3">
            <a:extLst>
              <a:ext uri="{FF2B5EF4-FFF2-40B4-BE49-F238E27FC236}">
                <a16:creationId xmlns:a16="http://schemas.microsoft.com/office/drawing/2014/main" id="{3983E385-1672-67D6-9E84-AB0CFD0A5769}"/>
              </a:ext>
            </a:extLst>
          </p:cNvPr>
          <p:cNvSpPr>
            <a:spLocks noGrp="1" noChangeArrowheads="1"/>
          </p:cNvSpPr>
          <p:nvPr>
            <p:ph idx="1"/>
          </p:nvPr>
        </p:nvSpPr>
        <p:spPr>
          <a:xfrm>
            <a:off x="2209800" y="1828800"/>
            <a:ext cx="7772400" cy="4454525"/>
          </a:xfrm>
        </p:spPr>
        <p:txBody>
          <a:bodyPr rtlCol="0">
            <a:normAutofit fontScale="92500" lnSpcReduction="20000"/>
          </a:bodyPr>
          <a:lstStyle/>
          <a:p>
            <a:pPr fontAlgn="auto">
              <a:spcAft>
                <a:spcPts val="0"/>
              </a:spcAft>
              <a:defRPr/>
            </a:pPr>
            <a:r>
              <a:rPr lang="en-US" altLang="en-US" dirty="0"/>
              <a:t>Uncommon disease</a:t>
            </a:r>
          </a:p>
          <a:p>
            <a:pPr fontAlgn="auto">
              <a:spcAft>
                <a:spcPts val="0"/>
              </a:spcAft>
              <a:defRPr/>
            </a:pPr>
            <a:r>
              <a:rPr lang="en-US" altLang="en-US" dirty="0"/>
              <a:t>Causes</a:t>
            </a:r>
            <a:endParaRPr lang="en-US" altLang="en-US" strike="sngStrike" dirty="0"/>
          </a:p>
          <a:p>
            <a:pPr lvl="1" fontAlgn="auto">
              <a:spcAft>
                <a:spcPts val="0"/>
              </a:spcAft>
              <a:defRPr/>
            </a:pPr>
            <a:r>
              <a:rPr lang="en-US" altLang="en-US" dirty="0"/>
              <a:t>Hib</a:t>
            </a:r>
          </a:p>
          <a:p>
            <a:pPr lvl="1" fontAlgn="auto">
              <a:spcAft>
                <a:spcPts val="0"/>
              </a:spcAft>
              <a:defRPr/>
            </a:pPr>
            <a:r>
              <a:rPr lang="en-US" altLang="en-US" dirty="0"/>
              <a:t>Group A streptococci</a:t>
            </a:r>
          </a:p>
          <a:p>
            <a:pPr lvl="1" fontAlgn="auto">
              <a:spcAft>
                <a:spcPts val="0"/>
              </a:spcAft>
              <a:defRPr/>
            </a:pPr>
            <a:r>
              <a:rPr lang="en-US" altLang="en-US" i="1" dirty="0"/>
              <a:t>Streptococcus pneumoniae</a:t>
            </a:r>
          </a:p>
          <a:p>
            <a:pPr lvl="1" fontAlgn="auto">
              <a:spcAft>
                <a:spcPts val="0"/>
              </a:spcAft>
              <a:defRPr/>
            </a:pPr>
            <a:r>
              <a:rPr lang="en-US" altLang="en-US" i="1" dirty="0"/>
              <a:t>Staphylococcus aureus </a:t>
            </a:r>
            <a:r>
              <a:rPr lang="en-US" altLang="en-US" dirty="0"/>
              <a:t>(including MRSA)</a:t>
            </a:r>
          </a:p>
          <a:p>
            <a:pPr lvl="1" fontAlgn="auto">
              <a:spcAft>
                <a:spcPts val="0"/>
              </a:spcAft>
              <a:defRPr/>
            </a:pPr>
            <a:r>
              <a:rPr lang="en-US" altLang="en-US" i="1" dirty="0" err="1"/>
              <a:t>Hemophilus</a:t>
            </a:r>
            <a:r>
              <a:rPr lang="en-US" altLang="en-US" i="1" dirty="0"/>
              <a:t> </a:t>
            </a:r>
            <a:r>
              <a:rPr lang="en-US" altLang="en-US" i="1" dirty="0" err="1"/>
              <a:t>parainfluenzae</a:t>
            </a:r>
            <a:endParaRPr lang="en-US" altLang="en-US" i="1" dirty="0"/>
          </a:p>
          <a:p>
            <a:pPr lvl="1" fontAlgn="auto">
              <a:spcAft>
                <a:spcPts val="0"/>
              </a:spcAft>
              <a:defRPr/>
            </a:pPr>
            <a:r>
              <a:rPr lang="en-US" altLang="en-US" i="1" dirty="0"/>
              <a:t>Klebsiella</a:t>
            </a:r>
            <a:r>
              <a:rPr lang="en-US" altLang="en-US" dirty="0"/>
              <a:t> spp.</a:t>
            </a:r>
          </a:p>
          <a:p>
            <a:pPr lvl="1" fontAlgn="auto">
              <a:spcAft>
                <a:spcPts val="0"/>
              </a:spcAft>
              <a:defRPr/>
            </a:pPr>
            <a:r>
              <a:rPr lang="en-US" altLang="en-US" dirty="0"/>
              <a:t>SARS-CoV-2</a:t>
            </a:r>
          </a:p>
          <a:p>
            <a:pPr lvl="1" fontAlgn="auto">
              <a:spcAft>
                <a:spcPts val="0"/>
              </a:spcAft>
              <a:defRPr/>
            </a:pPr>
            <a:r>
              <a:rPr lang="en-US" altLang="en-US" dirty="0"/>
              <a:t>Chemical and thermal irritants </a:t>
            </a:r>
          </a:p>
          <a:p>
            <a:pPr marL="0" indent="0" fontAlgn="auto">
              <a:spcAft>
                <a:spcPts val="0"/>
              </a:spcAft>
              <a:buNone/>
              <a:defRPr/>
            </a:pPr>
            <a:endParaRPr lang="en-US" altLang="en-US" dirty="0"/>
          </a:p>
          <a:p>
            <a:pPr marL="0" indent="0" fontAlgn="auto">
              <a:spcAft>
                <a:spcPts val="0"/>
              </a:spcAft>
              <a:buNone/>
              <a:defRPr/>
            </a:pPr>
            <a:endParaRPr lang="en-US" altLang="en-US" dirty="0"/>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E321180-1362-9309-C8F7-4E96BEE951D9}"/>
              </a:ext>
            </a:extLst>
          </p:cNvPr>
          <p:cNvSpPr>
            <a:spLocks noGrp="1" noChangeArrowheads="1"/>
          </p:cNvSpPr>
          <p:nvPr>
            <p:ph type="title"/>
          </p:nvPr>
        </p:nvSpPr>
        <p:spPr>
          <a:xfrm>
            <a:off x="1524000" y="274638"/>
            <a:ext cx="9144000" cy="1143000"/>
          </a:xfrm>
        </p:spPr>
        <p:txBody>
          <a:bodyPr rtlCol="0">
            <a:normAutofit fontScale="90000"/>
          </a:bodyPr>
          <a:lstStyle/>
          <a:p>
            <a:pPr fontAlgn="auto">
              <a:spcAft>
                <a:spcPts val="0"/>
              </a:spcAft>
              <a:defRPr/>
            </a:pPr>
            <a:r>
              <a:rPr lang="en-US" altLang="en-US" dirty="0"/>
              <a:t>Epiglottitis</a:t>
            </a:r>
            <a:br>
              <a:rPr lang="en-US" altLang="en-US" dirty="0"/>
            </a:br>
            <a:r>
              <a:rPr lang="en-US" altLang="en-US" dirty="0"/>
              <a:t>Pathogenesis</a:t>
            </a:r>
          </a:p>
        </p:txBody>
      </p:sp>
      <p:sp>
        <p:nvSpPr>
          <p:cNvPr id="84995" name="Rectangle 3">
            <a:extLst>
              <a:ext uri="{FF2B5EF4-FFF2-40B4-BE49-F238E27FC236}">
                <a16:creationId xmlns:a16="http://schemas.microsoft.com/office/drawing/2014/main" id="{56FBD968-75CA-E7DE-521D-6ED7F14B3C44}"/>
              </a:ext>
            </a:extLst>
          </p:cNvPr>
          <p:cNvSpPr>
            <a:spLocks noGrp="1"/>
          </p:cNvSpPr>
          <p:nvPr>
            <p:ph idx="1"/>
          </p:nvPr>
        </p:nvSpPr>
        <p:spPr>
          <a:xfrm>
            <a:off x="2209800" y="1600200"/>
            <a:ext cx="7772400" cy="4454525"/>
          </a:xfrm>
        </p:spPr>
        <p:txBody>
          <a:bodyPr/>
          <a:lstStyle/>
          <a:p>
            <a:pPr eaLnBrk="1" hangingPunct="1"/>
            <a:r>
              <a:rPr lang="en-US" altLang="en-US" dirty="0"/>
              <a:t>Soft tissues and surrounding structures </a:t>
            </a:r>
          </a:p>
          <a:p>
            <a:pPr lvl="1" eaLnBrk="1" hangingPunct="1"/>
            <a:r>
              <a:rPr lang="en-US" altLang="en-US" dirty="0"/>
              <a:t>Are susceptible to accumulation of edematous fluid during the inflammatory process incited by infection</a:t>
            </a:r>
            <a:endParaRPr lang="en-US" altLang="en-US" strike="sngStrike" dirty="0"/>
          </a:p>
          <a:p>
            <a:pPr eaLnBrk="1" hangingPunct="1"/>
            <a:r>
              <a:rPr lang="en-US" altLang="en-US" dirty="0"/>
              <a:t>Along with the critical location of the epiglottis at the opening of the trachea, this creates danger of partial or complete airway obstruction as disease progresses.</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842C0DC-6AFA-1382-5CF4-598E4C91EB14}"/>
              </a:ext>
            </a:extLst>
          </p:cNvPr>
          <p:cNvSpPr>
            <a:spLocks noGrp="1"/>
          </p:cNvSpPr>
          <p:nvPr>
            <p:ph type="title"/>
          </p:nvPr>
        </p:nvSpPr>
        <p:spPr/>
        <p:txBody>
          <a:bodyPr/>
          <a:lstStyle/>
          <a:p>
            <a:r>
              <a:rPr lang="en-US" altLang="en-US" dirty="0"/>
              <a:t>Epiglottitis</a:t>
            </a:r>
            <a:br>
              <a:rPr lang="en-US" altLang="en-US" dirty="0"/>
            </a:br>
            <a:r>
              <a:rPr lang="en-US" altLang="en-US" dirty="0"/>
              <a:t>Pathogenesis (Cont.)</a:t>
            </a:r>
          </a:p>
        </p:txBody>
      </p:sp>
      <p:sp>
        <p:nvSpPr>
          <p:cNvPr id="86019" name="Content Placeholder 2">
            <a:extLst>
              <a:ext uri="{FF2B5EF4-FFF2-40B4-BE49-F238E27FC236}">
                <a16:creationId xmlns:a16="http://schemas.microsoft.com/office/drawing/2014/main" id="{F6FE8B10-347F-392D-8B77-043B6ED84BC4}"/>
              </a:ext>
            </a:extLst>
          </p:cNvPr>
          <p:cNvSpPr>
            <a:spLocks noGrp="1"/>
          </p:cNvSpPr>
          <p:nvPr>
            <p:ph idx="1"/>
          </p:nvPr>
        </p:nvSpPr>
        <p:spPr>
          <a:xfrm>
            <a:off x="914400" y="1752600"/>
            <a:ext cx="10363200" cy="4876800"/>
          </a:xfrm>
        </p:spPr>
        <p:txBody>
          <a:bodyPr/>
          <a:lstStyle/>
          <a:p>
            <a:r>
              <a:rPr lang="en-US" altLang="en-US" dirty="0"/>
              <a:t>In adults, other structures in the supraglottic region may be involved</a:t>
            </a:r>
          </a:p>
          <a:p>
            <a:pPr lvl="1"/>
            <a:r>
              <a:rPr lang="en-US" altLang="en-US" dirty="0"/>
              <a:t>Vallecula</a:t>
            </a:r>
          </a:p>
          <a:p>
            <a:pPr lvl="1"/>
            <a:r>
              <a:rPr lang="en-US" altLang="en-US" dirty="0"/>
              <a:t>Arytenoids</a:t>
            </a:r>
          </a:p>
          <a:p>
            <a:pPr lvl="1"/>
            <a:r>
              <a:rPr lang="en-US" altLang="en-US" dirty="0"/>
              <a:t>Aryepiglottic folds</a:t>
            </a:r>
          </a:p>
          <a:p>
            <a:r>
              <a:rPr lang="en-US" altLang="en-US" dirty="0"/>
              <a:t>Epiglottitis has been linked to sudden infant death syndrome.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3C5C917-4077-5752-2A16-30336332368F}"/>
              </a:ext>
            </a:extLst>
          </p:cNvPr>
          <p:cNvSpPr>
            <a:spLocks noGrp="1"/>
          </p:cNvSpPr>
          <p:nvPr>
            <p:ph type="title"/>
          </p:nvPr>
        </p:nvSpPr>
        <p:spPr/>
        <p:txBody>
          <a:bodyPr/>
          <a:lstStyle/>
          <a:p>
            <a:r>
              <a:rPr lang="en-US" altLang="en-US" dirty="0"/>
              <a:t>Epiglottitis</a:t>
            </a:r>
            <a:br>
              <a:rPr lang="en-US" altLang="en-US" dirty="0"/>
            </a:br>
            <a:r>
              <a:rPr lang="en-US" altLang="en-US" dirty="0"/>
              <a:t>Clinical Manifestations</a:t>
            </a:r>
          </a:p>
        </p:txBody>
      </p:sp>
      <p:sp>
        <p:nvSpPr>
          <p:cNvPr id="3" name="Content Placeholder 2">
            <a:extLst>
              <a:ext uri="{FF2B5EF4-FFF2-40B4-BE49-F238E27FC236}">
                <a16:creationId xmlns:a16="http://schemas.microsoft.com/office/drawing/2014/main" id="{05993F0B-3F56-FE21-92A5-F11923E4DB4E}"/>
              </a:ext>
            </a:extLst>
          </p:cNvPr>
          <p:cNvSpPr>
            <a:spLocks noGrp="1"/>
          </p:cNvSpPr>
          <p:nvPr>
            <p:ph idx="1"/>
          </p:nvPr>
        </p:nvSpPr>
        <p:spPr>
          <a:xfrm>
            <a:off x="914400" y="1981200"/>
            <a:ext cx="10363200" cy="4876800"/>
          </a:xfrm>
        </p:spPr>
        <p:txBody>
          <a:bodyPr/>
          <a:lstStyle/>
          <a:p>
            <a:pPr>
              <a:defRPr/>
            </a:pPr>
            <a:r>
              <a:rPr lang="en-US" dirty="0"/>
              <a:t>In childhood cases</a:t>
            </a:r>
          </a:p>
          <a:p>
            <a:pPr lvl="1">
              <a:defRPr/>
            </a:pPr>
            <a:r>
              <a:rPr lang="en-US" dirty="0"/>
              <a:t>The hallmark of epiglottitis is</a:t>
            </a:r>
          </a:p>
          <a:p>
            <a:pPr lvl="2">
              <a:defRPr/>
            </a:pPr>
            <a:r>
              <a:rPr lang="en-US" dirty="0"/>
              <a:t>Severe sore throat</a:t>
            </a:r>
          </a:p>
          <a:p>
            <a:pPr lvl="2">
              <a:defRPr/>
            </a:pPr>
            <a:r>
              <a:rPr lang="en-US" dirty="0"/>
              <a:t>Pain on swallowing (odynophagia)</a:t>
            </a:r>
          </a:p>
          <a:p>
            <a:pPr lvl="2">
              <a:defRPr/>
            </a:pPr>
            <a:r>
              <a:rPr lang="en-US" dirty="0"/>
              <a:t>No sign of inflammation in the oropharynx on physical examination</a:t>
            </a:r>
          </a:p>
          <a:p>
            <a:pPr lvl="2">
              <a:defRPr/>
            </a:pPr>
            <a:r>
              <a:rPr lang="en-US" dirty="0"/>
              <a:t>High-grade fever and toxic appearance are common</a:t>
            </a:r>
          </a:p>
          <a:p>
            <a:pPr lvl="1">
              <a:defRPr/>
            </a:pPr>
            <a:r>
              <a:rPr lang="en-US" dirty="0"/>
              <a:t>Onset of symptoms is abrupt.</a:t>
            </a:r>
          </a:p>
          <a:p>
            <a:pPr marL="457200" lvl="1" indent="0">
              <a:buNone/>
              <a:defRPr/>
            </a:pPr>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FEE8ED1-9840-C53E-573A-22FCDF2A061E}"/>
              </a:ext>
            </a:extLst>
          </p:cNvPr>
          <p:cNvSpPr>
            <a:spLocks noGrp="1"/>
          </p:cNvSpPr>
          <p:nvPr>
            <p:ph type="title"/>
          </p:nvPr>
        </p:nvSpPr>
        <p:spPr/>
        <p:txBody>
          <a:bodyPr/>
          <a:lstStyle/>
          <a:p>
            <a:r>
              <a:rPr lang="en-US" altLang="en-US"/>
              <a:t>Epiglottitis</a:t>
            </a:r>
            <a:br>
              <a:rPr lang="en-US" altLang="en-US"/>
            </a:br>
            <a:r>
              <a:rPr lang="en-US" altLang="en-US"/>
              <a:t>Clinical Manifestations</a:t>
            </a:r>
          </a:p>
        </p:txBody>
      </p:sp>
      <p:sp>
        <p:nvSpPr>
          <p:cNvPr id="88067" name="Content Placeholder 2">
            <a:extLst>
              <a:ext uri="{FF2B5EF4-FFF2-40B4-BE49-F238E27FC236}">
                <a16:creationId xmlns:a16="http://schemas.microsoft.com/office/drawing/2014/main" id="{11B98B06-25F4-8B88-DA7F-302D930ED0A6}"/>
              </a:ext>
            </a:extLst>
          </p:cNvPr>
          <p:cNvSpPr>
            <a:spLocks noGrp="1"/>
          </p:cNvSpPr>
          <p:nvPr>
            <p:ph idx="1"/>
          </p:nvPr>
        </p:nvSpPr>
        <p:spPr>
          <a:xfrm>
            <a:off x="914400" y="1752600"/>
            <a:ext cx="10363200" cy="4876800"/>
          </a:xfrm>
        </p:spPr>
        <p:txBody>
          <a:bodyPr/>
          <a:lstStyle/>
          <a:p>
            <a:r>
              <a:rPr lang="en-US" altLang="en-US" dirty="0"/>
              <a:t>Stridor, a high-pitched sound noted during breathing, indicates an upper airway obstruction </a:t>
            </a:r>
          </a:p>
          <a:p>
            <a:pPr lvl="1"/>
            <a:r>
              <a:rPr lang="en-US" altLang="en-US" dirty="0" smtClean="0"/>
              <a:t>Medical </a:t>
            </a:r>
            <a:r>
              <a:rPr lang="en-US" altLang="en-US" dirty="0"/>
              <a:t>emergency</a:t>
            </a:r>
          </a:p>
          <a:p>
            <a:r>
              <a:rPr lang="en-US" altLang="en-US" dirty="0"/>
              <a:t>Adults commonly present in a more indolent fashion.</a:t>
            </a:r>
          </a:p>
          <a:p>
            <a:pPr lvl="1"/>
            <a:r>
              <a:rPr lang="en-US" altLang="en-US" dirty="0"/>
              <a:t>Sore throat and odynophagia are common.</a:t>
            </a:r>
          </a:p>
          <a:p>
            <a:pPr lvl="1"/>
            <a:r>
              <a:rPr lang="en-US" altLang="en-US" dirty="0"/>
              <a:t>Stridor and respiratory distress is seen less often.</a:t>
            </a:r>
          </a:p>
          <a:p>
            <a:r>
              <a:rPr lang="en-US" altLang="en-US" dirty="0"/>
              <a:t>Underlying patient comorbidities such as diabetes mellitus can increase risk of severe disease.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D8B468AB-0DAB-C689-892C-20EC5C11A314}"/>
              </a:ext>
            </a:extLst>
          </p:cNvPr>
          <p:cNvSpPr>
            <a:spLocks noGrp="1"/>
          </p:cNvSpPr>
          <p:nvPr>
            <p:ph type="title"/>
          </p:nvPr>
        </p:nvSpPr>
        <p:spPr/>
        <p:txBody>
          <a:bodyPr/>
          <a:lstStyle/>
          <a:p>
            <a:r>
              <a:rPr lang="en-US" altLang="en-US" dirty="0"/>
              <a:t>Epiglottitis</a:t>
            </a:r>
            <a:br>
              <a:rPr lang="en-US" altLang="en-US" dirty="0"/>
            </a:br>
            <a:r>
              <a:rPr lang="en-US" altLang="en-US" dirty="0"/>
              <a:t>Clinical Manifestations (Cont.)</a:t>
            </a:r>
          </a:p>
        </p:txBody>
      </p:sp>
      <p:sp>
        <p:nvSpPr>
          <p:cNvPr id="89091" name="Content Placeholder 2">
            <a:extLst>
              <a:ext uri="{FF2B5EF4-FFF2-40B4-BE49-F238E27FC236}">
                <a16:creationId xmlns:a16="http://schemas.microsoft.com/office/drawing/2014/main" id="{788919AE-F81C-848E-67B7-8F860B0223D9}"/>
              </a:ext>
            </a:extLst>
          </p:cNvPr>
          <p:cNvSpPr>
            <a:spLocks noGrp="1"/>
          </p:cNvSpPr>
          <p:nvPr>
            <p:ph idx="1"/>
          </p:nvPr>
        </p:nvSpPr>
        <p:spPr>
          <a:xfrm>
            <a:off x="838200" y="1752600"/>
            <a:ext cx="10363200" cy="4876800"/>
          </a:xfrm>
        </p:spPr>
        <p:txBody>
          <a:bodyPr/>
          <a:lstStyle/>
          <a:p>
            <a:r>
              <a:rPr lang="en-US" altLang="en-US" dirty="0"/>
              <a:t>Croup</a:t>
            </a:r>
          </a:p>
          <a:p>
            <a:pPr lvl="1"/>
            <a:r>
              <a:rPr lang="en-US" altLang="en-US" dirty="0"/>
              <a:t>Tends to have a more insidious onset</a:t>
            </a:r>
          </a:p>
          <a:p>
            <a:pPr lvl="1"/>
            <a:r>
              <a:rPr lang="en-US" altLang="en-US" dirty="0"/>
              <a:t>Viral prodrome of rhinorrhea, congestion, and harsh, barking cough</a:t>
            </a:r>
          </a:p>
          <a:p>
            <a:pPr lvl="1"/>
            <a:r>
              <a:rPr lang="en-US" altLang="en-US" dirty="0"/>
              <a:t>Causative agents: </a:t>
            </a:r>
            <a:r>
              <a:rPr lang="en-US" altLang="en-US" i="1" dirty="0"/>
              <a:t>S. aureus, S. pneumoniae, </a:t>
            </a:r>
            <a:r>
              <a:rPr lang="en-US" altLang="en-US" dirty="0"/>
              <a:t>other streptococci</a:t>
            </a:r>
            <a:r>
              <a:rPr lang="en-US" altLang="en-US" i="1" dirty="0"/>
              <a:t>, M. catarrhalis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14E0920-4037-9253-BA55-20F00F1CE275}"/>
              </a:ext>
            </a:extLst>
          </p:cNvPr>
          <p:cNvSpPr>
            <a:spLocks noGrp="1"/>
          </p:cNvSpPr>
          <p:nvPr>
            <p:ph type="title"/>
          </p:nvPr>
        </p:nvSpPr>
        <p:spPr/>
        <p:txBody>
          <a:bodyPr/>
          <a:lstStyle/>
          <a:p>
            <a:r>
              <a:rPr lang="en-US" altLang="en-US"/>
              <a:t>Epiglottitis</a:t>
            </a:r>
            <a:br>
              <a:rPr lang="en-US" altLang="en-US"/>
            </a:br>
            <a:r>
              <a:rPr lang="en-US" altLang="en-US"/>
              <a:t>Clinical Manifestations (Cont.)</a:t>
            </a:r>
          </a:p>
        </p:txBody>
      </p:sp>
      <p:sp>
        <p:nvSpPr>
          <p:cNvPr id="90115" name="Content Placeholder 2">
            <a:extLst>
              <a:ext uri="{FF2B5EF4-FFF2-40B4-BE49-F238E27FC236}">
                <a16:creationId xmlns:a16="http://schemas.microsoft.com/office/drawing/2014/main" id="{F99CA31C-A3C9-4760-7A65-B70A185C316C}"/>
              </a:ext>
            </a:extLst>
          </p:cNvPr>
          <p:cNvSpPr>
            <a:spLocks noGrp="1"/>
          </p:cNvSpPr>
          <p:nvPr>
            <p:ph idx="1"/>
          </p:nvPr>
        </p:nvSpPr>
        <p:spPr>
          <a:xfrm>
            <a:off x="914400" y="1730376"/>
            <a:ext cx="10363200" cy="4876800"/>
          </a:xfrm>
        </p:spPr>
        <p:txBody>
          <a:bodyPr/>
          <a:lstStyle/>
          <a:p>
            <a:r>
              <a:rPr lang="en-US" altLang="en-US" dirty="0"/>
              <a:t>Bacterial tracheitis</a:t>
            </a:r>
          </a:p>
          <a:p>
            <a:pPr lvl="1"/>
            <a:r>
              <a:rPr lang="en-US" altLang="en-US" dirty="0"/>
              <a:t>Uncommon and occurs mostly in children</a:t>
            </a:r>
          </a:p>
          <a:p>
            <a:pPr lvl="1"/>
            <a:r>
              <a:rPr lang="en-US" altLang="en-US" dirty="0"/>
              <a:t>Causative agents: </a:t>
            </a:r>
            <a:r>
              <a:rPr lang="en-US" altLang="en-US" i="1" dirty="0"/>
              <a:t>S. aureus, S. pneumoniae, </a:t>
            </a:r>
            <a:r>
              <a:rPr lang="en-US" altLang="en-US" dirty="0"/>
              <a:t>other streptococci,</a:t>
            </a:r>
            <a:r>
              <a:rPr lang="en-US" altLang="en-US" i="1" dirty="0"/>
              <a:t> M. catarrhalis</a:t>
            </a:r>
          </a:p>
          <a:p>
            <a:pPr lvl="1"/>
            <a:r>
              <a:rPr lang="en-US" altLang="en-US" dirty="0"/>
              <a:t>Disease starts with viral prodrome like croup then progresses to a more toxic appearance with fever and respiratory distress.</a:t>
            </a:r>
          </a:p>
          <a:p>
            <a:pPr lvl="1"/>
            <a:r>
              <a:rPr lang="en-US" altLang="en-US" dirty="0"/>
              <a:t>Subglottic edema and thick tracheal secretions develop.</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037A810-D60D-E20D-4073-F9972EB49C58}"/>
              </a:ext>
            </a:extLst>
          </p:cNvPr>
          <p:cNvSpPr>
            <a:spLocks noGrp="1" noChangeArrowheads="1"/>
          </p:cNvSpPr>
          <p:nvPr>
            <p:ph type="title"/>
          </p:nvPr>
        </p:nvSpPr>
        <p:spPr/>
        <p:txBody>
          <a:bodyPr rtlCol="0">
            <a:normAutofit/>
          </a:bodyPr>
          <a:lstStyle/>
          <a:p>
            <a:pPr fontAlgn="auto">
              <a:spcAft>
                <a:spcPts val="0"/>
              </a:spcAft>
              <a:defRPr/>
            </a:pPr>
            <a:r>
              <a:rPr lang="en-US" altLang="en-US" dirty="0"/>
              <a:t>Epiglottitis</a:t>
            </a:r>
            <a:br>
              <a:rPr lang="en-US" altLang="en-US" dirty="0"/>
            </a:br>
            <a:r>
              <a:rPr lang="en-US" altLang="en-US" dirty="0"/>
              <a:t>Complications</a:t>
            </a:r>
          </a:p>
        </p:txBody>
      </p:sp>
      <p:sp>
        <p:nvSpPr>
          <p:cNvPr id="91139" name="Rectangle 3">
            <a:extLst>
              <a:ext uri="{FF2B5EF4-FFF2-40B4-BE49-F238E27FC236}">
                <a16:creationId xmlns:a16="http://schemas.microsoft.com/office/drawing/2014/main" id="{37B3927D-A375-1EA3-8963-FA9EFCEE79DB}"/>
              </a:ext>
            </a:extLst>
          </p:cNvPr>
          <p:cNvSpPr>
            <a:spLocks noGrp="1"/>
          </p:cNvSpPr>
          <p:nvPr>
            <p:ph idx="1"/>
          </p:nvPr>
        </p:nvSpPr>
        <p:spPr/>
        <p:txBody>
          <a:bodyPr/>
          <a:lstStyle/>
          <a:p>
            <a:pPr eaLnBrk="1" hangingPunct="1"/>
            <a:r>
              <a:rPr lang="en-US" altLang="en-US" dirty="0"/>
              <a:t>Most important complication</a:t>
            </a:r>
          </a:p>
          <a:p>
            <a:pPr lvl="1" eaLnBrk="1" hangingPunct="1"/>
            <a:r>
              <a:rPr lang="en-US" altLang="en-US" dirty="0"/>
              <a:t>Respiratory compromise progressing to respiratory failure</a:t>
            </a:r>
          </a:p>
          <a:p>
            <a:pPr lvl="2" eaLnBrk="1" hangingPunct="1"/>
            <a:r>
              <a:rPr lang="en-US" altLang="en-US" dirty="0"/>
              <a:t>Airway obstruction from edema of the </a:t>
            </a:r>
            <a:r>
              <a:rPr lang="en-US" altLang="en-US" dirty="0" err="1"/>
              <a:t>supraglottic</a:t>
            </a:r>
            <a:r>
              <a:rPr lang="en-US" altLang="en-US" dirty="0"/>
              <a:t> structures </a:t>
            </a:r>
          </a:p>
          <a:p>
            <a:pPr eaLnBrk="1" hangingPunct="1"/>
            <a:r>
              <a:rPr lang="en-US" altLang="en-US" dirty="0"/>
              <a:t>Other complications</a:t>
            </a:r>
          </a:p>
          <a:p>
            <a:pPr lvl="1" eaLnBrk="1" hangingPunct="1"/>
            <a:r>
              <a:rPr lang="en-US" altLang="en-US" dirty="0"/>
              <a:t>Development of </a:t>
            </a:r>
            <a:r>
              <a:rPr lang="en-US" altLang="en-US" dirty="0" err="1"/>
              <a:t>epiglottic</a:t>
            </a:r>
            <a:r>
              <a:rPr lang="en-US" altLang="en-US" dirty="0"/>
              <a:t> abscess, necrotizing epiglottitis, pneumonia</a:t>
            </a:r>
          </a:p>
          <a:p>
            <a:pPr lvl="1" eaLnBrk="1" hangingPunct="1"/>
            <a:r>
              <a:rPr lang="en-US" altLang="en-US" dirty="0"/>
              <a:t>In patients who are </a:t>
            </a:r>
            <a:r>
              <a:rPr lang="en-US" altLang="en-US" dirty="0" err="1"/>
              <a:t>bacteremic</a:t>
            </a:r>
            <a:endParaRPr lang="en-US" altLang="en-US" dirty="0"/>
          </a:p>
          <a:p>
            <a:pPr lvl="2" eaLnBrk="1" hangingPunct="1"/>
            <a:r>
              <a:rPr lang="en-US" altLang="en-US" dirty="0"/>
              <a:t>Meningitis and septic shock</a:t>
            </a:r>
          </a:p>
          <a:p>
            <a:pPr eaLnBrk="1" hangingPunct="1"/>
            <a:endParaRPr lang="en-US" altLang="en-US" dirty="0"/>
          </a:p>
          <a:p>
            <a:pPr eaLnBrk="1" hangingPunct="1"/>
            <a:endParaRPr lang="en-US" alt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63FF695-E0DC-4D0F-43A2-61431C818358}"/>
              </a:ext>
            </a:extLst>
          </p:cNvPr>
          <p:cNvSpPr>
            <a:spLocks noGrp="1"/>
          </p:cNvSpPr>
          <p:nvPr>
            <p:ph type="title"/>
          </p:nvPr>
        </p:nvSpPr>
        <p:spPr/>
        <p:txBody>
          <a:bodyPr/>
          <a:lstStyle/>
          <a:p>
            <a:pPr eaLnBrk="1" hangingPunct="1"/>
            <a:r>
              <a:rPr lang="en-US" altLang="en-US" sz="3600"/>
              <a:t>Anatomy of the Respiratory</a:t>
            </a:r>
            <a:br>
              <a:rPr lang="en-US" altLang="en-US" sz="3600"/>
            </a:br>
            <a:r>
              <a:rPr lang="en-US" altLang="en-US" sz="3600"/>
              <a:t>Tract (Cont.)</a:t>
            </a:r>
          </a:p>
        </p:txBody>
      </p:sp>
      <p:pic>
        <p:nvPicPr>
          <p:cNvPr id="25605" name="Picture 6" descr="Y:\ELS00000-IW26_[Mahon 6e]\ELS00000-IW26-SRC\Course-N\Construction\IC\jpg\Chapter032\032001.jpg">
            <a:extLst>
              <a:ext uri="{FF2B5EF4-FFF2-40B4-BE49-F238E27FC236}">
                <a16:creationId xmlns:a16="http://schemas.microsoft.com/office/drawing/2014/main" id="{A7721ACE-560D-A9F3-F355-1ABB355CF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338" y="1524000"/>
            <a:ext cx="5707062"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550E7E4-6A52-ABA3-3070-ED36810B0F84}"/>
              </a:ext>
            </a:extLst>
          </p:cNvPr>
          <p:cNvSpPr>
            <a:spLocks noGrp="1"/>
          </p:cNvSpPr>
          <p:nvPr>
            <p:ph type="title"/>
          </p:nvPr>
        </p:nvSpPr>
        <p:spPr/>
        <p:txBody>
          <a:bodyPr/>
          <a:lstStyle/>
          <a:p>
            <a:pPr eaLnBrk="1" hangingPunct="1"/>
            <a:r>
              <a:rPr lang="en-US" altLang="en-US" sz="3600"/>
              <a:t>Epiglottitis</a:t>
            </a:r>
            <a:br>
              <a:rPr lang="en-US" altLang="en-US" sz="3600"/>
            </a:br>
            <a:r>
              <a:rPr lang="en-US" altLang="en-US" sz="3600"/>
              <a:t>Laboratory Diagnosis</a:t>
            </a:r>
          </a:p>
        </p:txBody>
      </p:sp>
      <p:sp>
        <p:nvSpPr>
          <p:cNvPr id="92163" name="Rectangle 3">
            <a:extLst>
              <a:ext uri="{FF2B5EF4-FFF2-40B4-BE49-F238E27FC236}">
                <a16:creationId xmlns:a16="http://schemas.microsoft.com/office/drawing/2014/main" id="{25783F84-074E-82A9-123E-C3A80B524030}"/>
              </a:ext>
            </a:extLst>
          </p:cNvPr>
          <p:cNvSpPr>
            <a:spLocks noGrp="1"/>
          </p:cNvSpPr>
          <p:nvPr>
            <p:ph idx="1"/>
          </p:nvPr>
        </p:nvSpPr>
        <p:spPr/>
        <p:txBody>
          <a:bodyPr/>
          <a:lstStyle/>
          <a:p>
            <a:r>
              <a:rPr lang="en-US" altLang="en-US" dirty="0"/>
              <a:t>Gold standard for diagnosis</a:t>
            </a:r>
          </a:p>
          <a:p>
            <a:pPr lvl="1"/>
            <a:r>
              <a:rPr lang="en-US" altLang="en-US" dirty="0"/>
              <a:t>Direct visualization of the epiglottitis with laryngoscopy</a:t>
            </a:r>
          </a:p>
          <a:p>
            <a:pPr eaLnBrk="1" hangingPunct="1"/>
            <a:r>
              <a:rPr lang="en-US" altLang="en-US" dirty="0"/>
              <a:t>Laboratory diagnosis</a:t>
            </a:r>
          </a:p>
          <a:p>
            <a:pPr lvl="1" eaLnBrk="1" hangingPunct="1"/>
            <a:r>
              <a:rPr lang="en-US" altLang="en-US" dirty="0"/>
              <a:t>Direct swab cultures of epiglottis only when airway secure</a:t>
            </a:r>
          </a:p>
          <a:p>
            <a:pPr lvl="1" eaLnBrk="1" hangingPunct="1"/>
            <a:r>
              <a:rPr lang="en-US" altLang="en-US" dirty="0"/>
              <a:t>Blood cultures</a:t>
            </a:r>
            <a:endParaRPr lang="en-US" altLang="en-US" strike="sngStrike" dirty="0"/>
          </a:p>
          <a:p>
            <a:pPr lvl="1" eaLnBrk="1" hangingPunct="1"/>
            <a:r>
              <a:rPr lang="en-US" altLang="en-US" dirty="0"/>
              <a:t>Direct smear</a:t>
            </a:r>
          </a:p>
          <a:p>
            <a:pPr lvl="2" eaLnBrk="1" hangingPunct="1"/>
            <a:r>
              <a:rPr lang="en-US" altLang="en-US" dirty="0"/>
              <a:t>WBCs; pleomorphic, gram-negative bacilli (</a:t>
            </a:r>
            <a:r>
              <a:rPr lang="en-US" altLang="en-US" i="1" dirty="0"/>
              <a:t>H. influenzae</a:t>
            </a:r>
            <a:r>
              <a:rPr lang="en-US" altLang="en-US" dirty="0"/>
              <a:t>)</a:t>
            </a:r>
          </a:p>
          <a:p>
            <a:pPr lvl="1" eaLnBrk="1" hangingPunct="1"/>
            <a:r>
              <a:rPr lang="en-US" altLang="en-US" dirty="0"/>
              <a:t>Culture on CHOC agar at 5% to 10% CO</a:t>
            </a:r>
            <a:r>
              <a:rPr lang="en-US" altLang="en-US" baseline="-25000" dirty="0"/>
              <a:t>2</a:t>
            </a:r>
            <a:endParaRPr lang="en-GB" altLang="en-US" baseline="-25000" dirty="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5518-CDFC-27D3-44C7-7556DCF710D7}"/>
              </a:ext>
            </a:extLst>
          </p:cNvPr>
          <p:cNvSpPr>
            <a:spLocks noGrp="1"/>
          </p:cNvSpPr>
          <p:nvPr>
            <p:ph type="title"/>
          </p:nvPr>
        </p:nvSpPr>
        <p:spPr/>
        <p:txBody>
          <a:bodyPr rtlCol="0">
            <a:normAutofit/>
          </a:bodyPr>
          <a:lstStyle/>
          <a:p>
            <a:pPr fontAlgn="auto">
              <a:spcAft>
                <a:spcPts val="0"/>
              </a:spcAft>
              <a:defRPr/>
            </a:pPr>
            <a:r>
              <a:rPr lang="en-US" dirty="0"/>
              <a:t>Gram</a:t>
            </a:r>
            <a:r>
              <a:rPr lang="en-US" dirty="0">
                <a:solidFill>
                  <a:srgbClr val="FF0000"/>
                </a:solidFill>
              </a:rPr>
              <a:t>-</a:t>
            </a:r>
            <a:r>
              <a:rPr lang="en-US" dirty="0"/>
              <a:t>Stained Sputum—Exudate with </a:t>
            </a:r>
            <a:r>
              <a:rPr lang="en-US" i="1" dirty="0"/>
              <a:t>Haemophilus</a:t>
            </a:r>
            <a:r>
              <a:rPr lang="en-US" dirty="0"/>
              <a:t> organisms </a:t>
            </a:r>
          </a:p>
        </p:txBody>
      </p:sp>
      <p:pic>
        <p:nvPicPr>
          <p:cNvPr id="93189" name="Picture 6" descr="Y:\ELS00000-IW26_[Mahon 6e]\ELS00000-IW26-SRC\Course-N\Construction\IC\jpg\Chapter032\032004.jpg">
            <a:extLst>
              <a:ext uri="{FF2B5EF4-FFF2-40B4-BE49-F238E27FC236}">
                <a16:creationId xmlns:a16="http://schemas.microsoft.com/office/drawing/2014/main" id="{1533D676-0752-A98C-919D-12C1AA696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4" y="1622426"/>
            <a:ext cx="6853237"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6A3E837-D6C6-F034-AC8D-62AD5A45B238}"/>
              </a:ext>
            </a:extLst>
          </p:cNvPr>
          <p:cNvSpPr>
            <a:spLocks noGrp="1"/>
          </p:cNvSpPr>
          <p:nvPr>
            <p:ph type="title"/>
          </p:nvPr>
        </p:nvSpPr>
        <p:spPr>
          <a:xfrm>
            <a:off x="609600" y="76200"/>
            <a:ext cx="10363200" cy="1905000"/>
          </a:xfrm>
        </p:spPr>
        <p:txBody>
          <a:bodyPr/>
          <a:lstStyle/>
          <a:p>
            <a:pPr eaLnBrk="1" hangingPunct="1"/>
            <a:r>
              <a:rPr lang="en-US" altLang="en-US" sz="3600" dirty="0"/>
              <a:t>Epiglottitis</a:t>
            </a:r>
            <a:br>
              <a:rPr lang="en-US" altLang="en-US" sz="3600" dirty="0"/>
            </a:br>
            <a:r>
              <a:rPr lang="en-US" altLang="en-US" sz="3600" dirty="0"/>
              <a:t>Treatment</a:t>
            </a:r>
          </a:p>
        </p:txBody>
      </p:sp>
      <p:sp>
        <p:nvSpPr>
          <p:cNvPr id="94211" name="Rectangle 3">
            <a:extLst>
              <a:ext uri="{FF2B5EF4-FFF2-40B4-BE49-F238E27FC236}">
                <a16:creationId xmlns:a16="http://schemas.microsoft.com/office/drawing/2014/main" id="{28A44DFD-3FB4-7C04-4C7E-836CF3B0D274}"/>
              </a:ext>
            </a:extLst>
          </p:cNvPr>
          <p:cNvSpPr>
            <a:spLocks noGrp="1"/>
          </p:cNvSpPr>
          <p:nvPr>
            <p:ph idx="1"/>
          </p:nvPr>
        </p:nvSpPr>
        <p:spPr/>
        <p:txBody>
          <a:bodyPr/>
          <a:lstStyle/>
          <a:p>
            <a:pPr eaLnBrk="1" hangingPunct="1"/>
            <a:r>
              <a:rPr lang="en-GB" altLang="en-US" dirty="0"/>
              <a:t>IV antimicrobials should be administered </a:t>
            </a:r>
            <a:endParaRPr lang="en-GB" altLang="en-US" strike="sngStrike" dirty="0"/>
          </a:p>
          <a:p>
            <a:pPr lvl="1" eaLnBrk="1" hangingPunct="1"/>
            <a:r>
              <a:rPr lang="en-GB" altLang="en-US" dirty="0"/>
              <a:t>Third-generation cephalosporins</a:t>
            </a:r>
          </a:p>
          <a:p>
            <a:pPr lvl="1" eaLnBrk="1" hangingPunct="1"/>
            <a:r>
              <a:rPr lang="en-GB" altLang="en-US" dirty="0"/>
              <a:t>Ampicillin-sulbactam</a:t>
            </a:r>
            <a:endParaRPr lang="en-GB" altLang="en-US" strike="sngStrike" dirty="0"/>
          </a:p>
          <a:p>
            <a:pPr eaLnBrk="1" hangingPunct="1"/>
            <a:r>
              <a:rPr lang="en-GB" altLang="en-US" dirty="0"/>
              <a:t>Coverage for </a:t>
            </a:r>
            <a:r>
              <a:rPr lang="en-US" altLang="en-US" dirty="0"/>
              <a:t>methicillin-resistant </a:t>
            </a:r>
            <a:r>
              <a:rPr lang="en-US" altLang="en-US" i="1" dirty="0"/>
              <a:t>S. aureus </a:t>
            </a:r>
            <a:r>
              <a:rPr lang="en-US" altLang="en-US" dirty="0"/>
              <a:t>(</a:t>
            </a:r>
            <a:r>
              <a:rPr lang="en-GB" altLang="en-US" dirty="0"/>
              <a:t>MRSA) should be added when risk factors exist.</a:t>
            </a:r>
          </a:p>
          <a:p>
            <a:pPr eaLnBrk="1" hangingPunct="1"/>
            <a:r>
              <a:rPr lang="en-GB" altLang="en-US" dirty="0"/>
              <a:t>Patients should be monitored closely if immediate air securement is not required at the time of initial evaluation.</a:t>
            </a:r>
          </a:p>
          <a:p>
            <a:pPr lvl="1" eaLnBrk="1" hangingPunct="1"/>
            <a:endParaRPr lang="en-GB" altLang="en-US" dirty="0"/>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697B-8439-7EC8-23FC-8D831D98DD79}"/>
              </a:ext>
            </a:extLst>
          </p:cNvPr>
          <p:cNvSpPr>
            <a:spLocks noGrp="1"/>
          </p:cNvSpPr>
          <p:nvPr>
            <p:ph type="title"/>
          </p:nvPr>
        </p:nvSpPr>
        <p:spPr/>
        <p:txBody>
          <a:bodyPr rtlCol="0">
            <a:normAutofit/>
          </a:bodyPr>
          <a:lstStyle/>
          <a:p>
            <a:pPr fontAlgn="auto">
              <a:spcAft>
                <a:spcPts val="0"/>
              </a:spcAft>
              <a:defRPr/>
            </a:pPr>
            <a:r>
              <a:rPr lang="en-US" dirty="0"/>
              <a:t>Pertussis</a:t>
            </a:r>
            <a:br>
              <a:rPr lang="en-US" dirty="0"/>
            </a:br>
            <a:r>
              <a:rPr lang="en-US" dirty="0"/>
              <a:t>Epidemiology</a:t>
            </a:r>
          </a:p>
        </p:txBody>
      </p:sp>
      <p:sp>
        <p:nvSpPr>
          <p:cNvPr id="3" name="Content Placeholder 2">
            <a:extLst>
              <a:ext uri="{FF2B5EF4-FFF2-40B4-BE49-F238E27FC236}">
                <a16:creationId xmlns:a16="http://schemas.microsoft.com/office/drawing/2014/main" id="{3CEC5223-C0EA-76BB-8D02-C69496AA8DF9}"/>
              </a:ext>
            </a:extLst>
          </p:cNvPr>
          <p:cNvSpPr>
            <a:spLocks noGrp="1"/>
          </p:cNvSpPr>
          <p:nvPr>
            <p:ph idx="1"/>
          </p:nvPr>
        </p:nvSpPr>
        <p:spPr>
          <a:xfrm>
            <a:off x="914400" y="1734334"/>
            <a:ext cx="10363200" cy="4876800"/>
          </a:xfrm>
        </p:spPr>
        <p:txBody>
          <a:bodyPr rtlCol="0">
            <a:normAutofit/>
          </a:bodyPr>
          <a:lstStyle/>
          <a:p>
            <a:pPr fontAlgn="auto">
              <a:spcAft>
                <a:spcPts val="0"/>
              </a:spcAft>
              <a:defRPr/>
            </a:pPr>
            <a:r>
              <a:rPr lang="en-US" dirty="0"/>
              <a:t>Commonly called </a:t>
            </a:r>
            <a:r>
              <a:rPr lang="en-US" i="1" dirty="0"/>
              <a:t>whooping cough</a:t>
            </a:r>
          </a:p>
          <a:p>
            <a:pPr fontAlgn="auto">
              <a:spcAft>
                <a:spcPts val="0"/>
              </a:spcAft>
              <a:defRPr/>
            </a:pPr>
            <a:r>
              <a:rPr lang="en-US" dirty="0"/>
              <a:t>Highly communicable respiratory illness in susceptible patient populations</a:t>
            </a:r>
          </a:p>
          <a:p>
            <a:pPr lvl="1" fontAlgn="auto">
              <a:spcAft>
                <a:spcPts val="0"/>
              </a:spcAft>
              <a:defRPr/>
            </a:pPr>
            <a:r>
              <a:rPr lang="en-US" dirty="0"/>
              <a:t>Transmitted from person to person via aerosolized droplets or direct contact with secretions</a:t>
            </a:r>
          </a:p>
          <a:p>
            <a:pPr fontAlgn="auto">
              <a:spcAft>
                <a:spcPts val="0"/>
              </a:spcAft>
              <a:defRPr/>
            </a:pPr>
            <a:r>
              <a:rPr lang="en-US" altLang="en-US" dirty="0"/>
              <a:t>More common in infants and young children</a:t>
            </a:r>
          </a:p>
          <a:p>
            <a:pPr lvl="1" fontAlgn="auto">
              <a:spcAft>
                <a:spcPts val="0"/>
              </a:spcAft>
              <a:defRPr/>
            </a:pPr>
            <a:r>
              <a:rPr lang="en-US" altLang="en-US" dirty="0"/>
              <a:t>Serious complications are seen more in this age group.</a:t>
            </a:r>
          </a:p>
          <a:p>
            <a:pPr fontAlgn="auto">
              <a:spcAft>
                <a:spcPts val="0"/>
              </a:spcAft>
              <a:defRPr/>
            </a:pPr>
            <a:endParaRPr lang="en-US" dirty="0"/>
          </a:p>
          <a:p>
            <a:pPr marL="0" indent="0" fontAlgn="auto">
              <a:spcAft>
                <a:spcPts val="0"/>
              </a:spcAft>
              <a:buNone/>
              <a:defRPr/>
            </a:pPr>
            <a:endParaRPr lang="en-US"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CA9F44C-C81A-70D8-3EA6-27B540444417}"/>
              </a:ext>
            </a:extLst>
          </p:cNvPr>
          <p:cNvSpPr>
            <a:spLocks noGrp="1"/>
          </p:cNvSpPr>
          <p:nvPr>
            <p:ph type="title"/>
          </p:nvPr>
        </p:nvSpPr>
        <p:spPr/>
        <p:txBody>
          <a:bodyPr/>
          <a:lstStyle/>
          <a:p>
            <a:pPr eaLnBrk="1" hangingPunct="1"/>
            <a:r>
              <a:rPr lang="en-US" altLang="en-US" sz="3600" dirty="0"/>
              <a:t>Pertussis</a:t>
            </a:r>
            <a:br>
              <a:rPr lang="en-US" altLang="en-US" sz="3600" dirty="0"/>
            </a:br>
            <a:r>
              <a:rPr lang="en-US" altLang="en-US" sz="3600" dirty="0"/>
              <a:t>Epidemiology (Cont.)</a:t>
            </a:r>
          </a:p>
        </p:txBody>
      </p:sp>
      <p:sp>
        <p:nvSpPr>
          <p:cNvPr id="96259" name="Rectangle 3">
            <a:extLst>
              <a:ext uri="{FF2B5EF4-FFF2-40B4-BE49-F238E27FC236}">
                <a16:creationId xmlns:a16="http://schemas.microsoft.com/office/drawing/2014/main" id="{EE6235DE-685F-0AE1-C67C-23BDF3F1FE71}"/>
              </a:ext>
            </a:extLst>
          </p:cNvPr>
          <p:cNvSpPr>
            <a:spLocks noGrp="1"/>
          </p:cNvSpPr>
          <p:nvPr>
            <p:ph idx="1"/>
          </p:nvPr>
        </p:nvSpPr>
        <p:spPr>
          <a:xfrm>
            <a:off x="2209800" y="1524000"/>
            <a:ext cx="7772400" cy="4648200"/>
          </a:xfrm>
        </p:spPr>
        <p:txBody>
          <a:bodyPr/>
          <a:lstStyle/>
          <a:p>
            <a:pPr eaLnBrk="1" hangingPunct="1"/>
            <a:r>
              <a:rPr lang="en-US" altLang="en-US" dirty="0"/>
              <a:t>Pertussis vaccine introduced in the 1940s</a:t>
            </a:r>
            <a:r>
              <a:rPr lang="en-US" altLang="en-US" dirty="0">
                <a:solidFill>
                  <a:srgbClr val="FF0000"/>
                </a:solidFill>
              </a:rPr>
              <a:t>.</a:t>
            </a:r>
          </a:p>
          <a:p>
            <a:pPr lvl="1" eaLnBrk="1" hangingPunct="1"/>
            <a:r>
              <a:rPr lang="en-US" altLang="en-US" dirty="0"/>
              <a:t>Significant declined by the 1970s</a:t>
            </a:r>
          </a:p>
          <a:p>
            <a:pPr eaLnBrk="1" hangingPunct="1"/>
            <a:r>
              <a:rPr lang="en-US" altLang="en-US" dirty="0"/>
              <a:t>Recently, incidence has again begun to increase.</a:t>
            </a:r>
          </a:p>
          <a:p>
            <a:pPr lvl="1" eaLnBrk="1" hangingPunct="1"/>
            <a:r>
              <a:rPr lang="en-US" altLang="en-US" dirty="0"/>
              <a:t>Large outbreaks in several states with notable infant mortality</a:t>
            </a:r>
            <a:r>
              <a:rPr lang="en-US" altLang="en-US" strike="sngStrike" dirty="0"/>
              <a:t>.</a:t>
            </a:r>
            <a:r>
              <a:rPr lang="en-US" altLang="en-US" dirty="0"/>
              <a:t> </a:t>
            </a:r>
          </a:p>
          <a:p>
            <a:pPr lvl="1" eaLnBrk="1" hangingPunct="1"/>
            <a:r>
              <a:rPr lang="en-US" altLang="en-US" dirty="0"/>
              <a:t>Increased incidence in adults/adolescents due to waning immunity.</a:t>
            </a:r>
          </a:p>
          <a:p>
            <a:pPr eaLnBrk="1" hangingPunct="1"/>
            <a:endParaRPr lang="en-US" altLang="en-US" dirty="0"/>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2B716FA-44D8-EF3D-92E8-537231ADE567}"/>
              </a:ext>
            </a:extLst>
          </p:cNvPr>
          <p:cNvSpPr>
            <a:spLocks noGrp="1" noChangeArrowheads="1"/>
          </p:cNvSpPr>
          <p:nvPr>
            <p:ph type="title"/>
          </p:nvPr>
        </p:nvSpPr>
        <p:spPr/>
        <p:txBody>
          <a:bodyPr rtlCol="0">
            <a:normAutofit/>
          </a:bodyPr>
          <a:lstStyle/>
          <a:p>
            <a:pPr fontAlgn="auto">
              <a:spcAft>
                <a:spcPts val="0"/>
              </a:spcAft>
              <a:defRPr/>
            </a:pPr>
            <a:r>
              <a:rPr lang="en-US" altLang="en-US" dirty="0"/>
              <a:t>Pertussis</a:t>
            </a:r>
            <a:br>
              <a:rPr lang="en-US" altLang="en-US" dirty="0"/>
            </a:br>
            <a:r>
              <a:rPr lang="en-US" altLang="en-US" dirty="0"/>
              <a:t>Causes and Pathogenesis</a:t>
            </a:r>
          </a:p>
        </p:txBody>
      </p:sp>
      <p:sp>
        <p:nvSpPr>
          <p:cNvPr id="97283" name="Rectangle 3">
            <a:extLst>
              <a:ext uri="{FF2B5EF4-FFF2-40B4-BE49-F238E27FC236}">
                <a16:creationId xmlns:a16="http://schemas.microsoft.com/office/drawing/2014/main" id="{A005A805-6D61-3933-1E12-A72535A3F855}"/>
              </a:ext>
            </a:extLst>
          </p:cNvPr>
          <p:cNvSpPr>
            <a:spLocks noGrp="1"/>
          </p:cNvSpPr>
          <p:nvPr>
            <p:ph idx="1"/>
          </p:nvPr>
        </p:nvSpPr>
        <p:spPr/>
        <p:txBody>
          <a:bodyPr/>
          <a:lstStyle/>
          <a:p>
            <a:pPr eaLnBrk="1" hangingPunct="1"/>
            <a:r>
              <a:rPr lang="en-US" altLang="en-US" dirty="0"/>
              <a:t>Causes</a:t>
            </a:r>
          </a:p>
          <a:p>
            <a:pPr lvl="1" eaLnBrk="1" hangingPunct="1"/>
            <a:r>
              <a:rPr lang="en-US" altLang="en-US" i="1" dirty="0"/>
              <a:t>Bordetella pertussis, Bordetella parapertussis, Bordetella </a:t>
            </a:r>
            <a:r>
              <a:rPr lang="en-US" altLang="en-US" i="1" dirty="0" err="1"/>
              <a:t>bronchiseptica</a:t>
            </a:r>
            <a:r>
              <a:rPr lang="en-US" altLang="en-US" i="1" dirty="0"/>
              <a:t>, Bordetella </a:t>
            </a:r>
            <a:r>
              <a:rPr lang="en-US" altLang="en-US" i="1" dirty="0" err="1"/>
              <a:t>holmesii</a:t>
            </a:r>
            <a:endParaRPr lang="en-US" altLang="en-US" strike="sngStrike" dirty="0"/>
          </a:p>
          <a:p>
            <a:pPr eaLnBrk="1" hangingPunct="1"/>
            <a:r>
              <a:rPr lang="en-US" altLang="en-US" dirty="0"/>
              <a:t>Pathogenesis</a:t>
            </a:r>
          </a:p>
          <a:p>
            <a:pPr lvl="1" eaLnBrk="1" hangingPunct="1"/>
            <a:r>
              <a:rPr lang="en-US" altLang="en-US" dirty="0"/>
              <a:t>Not completely understood</a:t>
            </a:r>
          </a:p>
          <a:p>
            <a:pPr lvl="1" eaLnBrk="1" hangingPunct="1"/>
            <a:r>
              <a:rPr lang="en-US" altLang="en-US" dirty="0"/>
              <a:t>Numerous studies suggest a significant role for pertussis toxin (PT)</a:t>
            </a:r>
          </a:p>
          <a:p>
            <a:pPr lvl="2" eaLnBrk="1" hangingPunct="1"/>
            <a:r>
              <a:rPr lang="en-US" altLang="en-US" dirty="0"/>
              <a:t>Interrupts transduction signals from cell surface receptors to intracellular systems in the clinical presentations of the infection</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FD43809-1241-7496-F515-955714ABB14E}"/>
              </a:ext>
            </a:extLst>
          </p:cNvPr>
          <p:cNvSpPr>
            <a:spLocks noGrp="1"/>
          </p:cNvSpPr>
          <p:nvPr>
            <p:ph type="title"/>
          </p:nvPr>
        </p:nvSpPr>
        <p:spPr>
          <a:xfrm>
            <a:off x="1524000" y="274638"/>
            <a:ext cx="9144000" cy="1143000"/>
          </a:xfrm>
        </p:spPr>
        <p:txBody>
          <a:bodyPr/>
          <a:lstStyle/>
          <a:p>
            <a:pPr eaLnBrk="1" hangingPunct="1"/>
            <a:r>
              <a:rPr lang="en-US" altLang="en-US" sz="3200" dirty="0"/>
              <a:t>Pertussis</a:t>
            </a:r>
            <a:br>
              <a:rPr lang="en-US" altLang="en-US" sz="3200" dirty="0"/>
            </a:br>
            <a:r>
              <a:rPr lang="en-US" altLang="en-US" sz="3200" strike="sngStrike" dirty="0"/>
              <a:t>Key</a:t>
            </a:r>
            <a:r>
              <a:rPr lang="en-US" altLang="en-US" sz="3200" dirty="0"/>
              <a:t> Clinical Manifestations and Complications </a:t>
            </a:r>
          </a:p>
        </p:txBody>
      </p:sp>
      <p:sp>
        <p:nvSpPr>
          <p:cNvPr id="88067" name="Rectangle 3">
            <a:extLst>
              <a:ext uri="{FF2B5EF4-FFF2-40B4-BE49-F238E27FC236}">
                <a16:creationId xmlns:a16="http://schemas.microsoft.com/office/drawing/2014/main" id="{FE0ADC03-1E7F-8E22-8F4E-0E6C90276432}"/>
              </a:ext>
            </a:extLst>
          </p:cNvPr>
          <p:cNvSpPr>
            <a:spLocks noGrp="1"/>
          </p:cNvSpPr>
          <p:nvPr>
            <p:ph idx="1"/>
          </p:nvPr>
        </p:nvSpPr>
        <p:spPr/>
        <p:txBody>
          <a:bodyPr/>
          <a:lstStyle/>
          <a:p>
            <a:pPr eaLnBrk="1" hangingPunct="1">
              <a:defRPr/>
            </a:pPr>
            <a:r>
              <a:rPr lang="en-US" altLang="en-US" dirty="0"/>
              <a:t>Key clinical manifestations</a:t>
            </a:r>
          </a:p>
          <a:p>
            <a:pPr lvl="1" eaLnBrk="1" hangingPunct="1">
              <a:defRPr/>
            </a:pPr>
            <a:r>
              <a:rPr lang="en-US" altLang="en-US" dirty="0"/>
              <a:t>Exhausting paroxysms of coughing</a:t>
            </a:r>
          </a:p>
          <a:p>
            <a:pPr lvl="2" eaLnBrk="1" hangingPunct="1">
              <a:defRPr/>
            </a:pPr>
            <a:r>
              <a:rPr lang="en-US" altLang="en-US" dirty="0"/>
              <a:t>Whooping sound by inspiration through a narrowed airway</a:t>
            </a:r>
          </a:p>
          <a:p>
            <a:pPr eaLnBrk="1" hangingPunct="1">
              <a:defRPr/>
            </a:pPr>
            <a:r>
              <a:rPr lang="en-US" altLang="en-US" dirty="0"/>
              <a:t>Complications</a:t>
            </a:r>
          </a:p>
          <a:p>
            <a:pPr lvl="1" eaLnBrk="1" hangingPunct="1">
              <a:defRPr/>
            </a:pPr>
            <a:r>
              <a:rPr lang="en-US" altLang="en-US" dirty="0"/>
              <a:t>Pneumonia in young children</a:t>
            </a:r>
          </a:p>
          <a:p>
            <a:pPr lvl="1" eaLnBrk="1" hangingPunct="1">
              <a:defRPr/>
            </a:pPr>
            <a:r>
              <a:rPr lang="en-US" altLang="en-US" dirty="0"/>
              <a:t>Complications as a result of severe and forceful coughing episodes</a:t>
            </a:r>
          </a:p>
          <a:p>
            <a:pPr lvl="2" eaLnBrk="1" hangingPunct="1">
              <a:defRPr/>
            </a:pPr>
            <a:r>
              <a:rPr lang="en-US" altLang="en-US" dirty="0"/>
              <a:t>Pneumothorax, hemorrhages, epistaxis, alveolar rupture, and other tissues as a result of forceful coughing</a:t>
            </a:r>
            <a:endParaRPr lang="en-US" altLang="en-US" strike="sngStrike" dirty="0"/>
          </a:p>
          <a:p>
            <a:pPr marL="914400" lvl="2" indent="0">
              <a:buNone/>
              <a:defRPr/>
            </a:pPr>
            <a:endParaRPr lang="en-US" altLang="en-US" dirty="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5E784D9-9550-7AB6-110A-F2C6F0A3344C}"/>
              </a:ext>
            </a:extLst>
          </p:cNvPr>
          <p:cNvSpPr>
            <a:spLocks noGrp="1"/>
          </p:cNvSpPr>
          <p:nvPr>
            <p:ph type="title"/>
          </p:nvPr>
        </p:nvSpPr>
        <p:spPr>
          <a:xfrm>
            <a:off x="1752600" y="274638"/>
            <a:ext cx="8763000" cy="1143000"/>
          </a:xfrm>
        </p:spPr>
        <p:txBody>
          <a:bodyPr/>
          <a:lstStyle/>
          <a:p>
            <a:pPr eaLnBrk="1" hangingPunct="1"/>
            <a:r>
              <a:rPr lang="en-US" altLang="en-US" sz="3600"/>
              <a:t>Pertussis</a:t>
            </a:r>
            <a:br>
              <a:rPr lang="en-US" altLang="en-US" sz="3600"/>
            </a:br>
            <a:r>
              <a:rPr lang="en-US" altLang="en-US" sz="3600"/>
              <a:t> Laboratory Diagnosis</a:t>
            </a:r>
          </a:p>
        </p:txBody>
      </p:sp>
      <p:sp>
        <p:nvSpPr>
          <p:cNvPr id="39939" name="Rectangle 3">
            <a:extLst>
              <a:ext uri="{FF2B5EF4-FFF2-40B4-BE49-F238E27FC236}">
                <a16:creationId xmlns:a16="http://schemas.microsoft.com/office/drawing/2014/main" id="{1B557943-CCE4-C11E-677F-C03E176DDA9F}"/>
              </a:ext>
            </a:extLst>
          </p:cNvPr>
          <p:cNvSpPr>
            <a:spLocks noGrp="1" noChangeArrowheads="1"/>
          </p:cNvSpPr>
          <p:nvPr>
            <p:ph idx="1"/>
          </p:nvPr>
        </p:nvSpPr>
        <p:spPr/>
        <p:txBody>
          <a:bodyPr rtlCol="0">
            <a:normAutofit/>
          </a:bodyPr>
          <a:lstStyle/>
          <a:p>
            <a:pPr fontAlgn="auto">
              <a:spcAft>
                <a:spcPts val="0"/>
              </a:spcAft>
              <a:defRPr/>
            </a:pPr>
            <a:r>
              <a:rPr lang="en-US" altLang="en-US" sz="2600" dirty="0"/>
              <a:t>CBC may show lymphocytosis</a:t>
            </a:r>
            <a:r>
              <a:rPr lang="en-US" altLang="en-US" sz="2400" dirty="0"/>
              <a:t>—</a:t>
            </a:r>
            <a:r>
              <a:rPr lang="en-US" altLang="en-US" sz="2600" dirty="0"/>
              <a:t>reaction to PT</a:t>
            </a:r>
          </a:p>
          <a:p>
            <a:pPr fontAlgn="auto">
              <a:spcAft>
                <a:spcPts val="0"/>
              </a:spcAft>
              <a:defRPr/>
            </a:pPr>
            <a:r>
              <a:rPr lang="en-US" altLang="en-US" sz="2600" dirty="0"/>
              <a:t>Culture</a:t>
            </a:r>
            <a:r>
              <a:rPr lang="en-US" altLang="en-US" sz="2000" dirty="0"/>
              <a:t> </a:t>
            </a:r>
            <a:r>
              <a:rPr lang="en-US" altLang="en-US" dirty="0"/>
              <a:t>recovery of </a:t>
            </a:r>
            <a:r>
              <a:rPr lang="en-US" altLang="en-US" i="1" dirty="0"/>
              <a:t>B. pertussis </a:t>
            </a:r>
            <a:r>
              <a:rPr lang="en-US" altLang="en-US" dirty="0"/>
              <a:t>can be difficult.</a:t>
            </a:r>
          </a:p>
          <a:p>
            <a:pPr lvl="1" fontAlgn="auto">
              <a:spcAft>
                <a:spcPts val="0"/>
              </a:spcAft>
              <a:defRPr/>
            </a:pPr>
            <a:r>
              <a:rPr lang="en-US" altLang="en-US" dirty="0"/>
              <a:t>Bordet-</a:t>
            </a:r>
            <a:r>
              <a:rPr lang="en-US" altLang="en-US" dirty="0" err="1"/>
              <a:t>Gengou</a:t>
            </a:r>
            <a:r>
              <a:rPr lang="en-US" altLang="en-US" dirty="0"/>
              <a:t> or Regan-Lowe (RL) media</a:t>
            </a:r>
            <a:endParaRPr lang="en-US" altLang="en-US" sz="2200" dirty="0"/>
          </a:p>
          <a:p>
            <a:pPr fontAlgn="auto">
              <a:spcAft>
                <a:spcPts val="0"/>
              </a:spcAft>
              <a:defRPr/>
            </a:pPr>
            <a:r>
              <a:rPr lang="en-US" altLang="en-US" dirty="0"/>
              <a:t>Labs now favor polymerase chain reaction (PCR).</a:t>
            </a:r>
          </a:p>
          <a:p>
            <a:pPr fontAlgn="auto">
              <a:spcAft>
                <a:spcPts val="0"/>
              </a:spcAft>
              <a:defRPr/>
            </a:pPr>
            <a:r>
              <a:rPr lang="en-US" altLang="en-US" dirty="0"/>
              <a:t>Serologic testing may be helpful 2 to 12 weeks after the onset of cough, when culture and PCR results are negative, and in outbreak investigation.</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4A6C5DF-1E02-EDEB-8798-8FB374F5B369}"/>
              </a:ext>
            </a:extLst>
          </p:cNvPr>
          <p:cNvSpPr>
            <a:spLocks noGrp="1"/>
          </p:cNvSpPr>
          <p:nvPr>
            <p:ph type="title"/>
          </p:nvPr>
        </p:nvSpPr>
        <p:spPr>
          <a:xfrm>
            <a:off x="1752600" y="274638"/>
            <a:ext cx="8763000" cy="1143000"/>
          </a:xfrm>
        </p:spPr>
        <p:txBody>
          <a:bodyPr/>
          <a:lstStyle/>
          <a:p>
            <a:pPr eaLnBrk="1" hangingPunct="1"/>
            <a:r>
              <a:rPr lang="en-US" altLang="en-US" sz="3600" dirty="0"/>
              <a:t>Pertussis</a:t>
            </a:r>
            <a:br>
              <a:rPr lang="en-US" altLang="en-US" sz="3600" dirty="0"/>
            </a:br>
            <a:r>
              <a:rPr lang="en-US" altLang="en-US" sz="3600" dirty="0"/>
              <a:t> Prevention and Treatment </a:t>
            </a:r>
          </a:p>
        </p:txBody>
      </p:sp>
      <p:sp>
        <p:nvSpPr>
          <p:cNvPr id="100355" name="Rectangle 3">
            <a:extLst>
              <a:ext uri="{FF2B5EF4-FFF2-40B4-BE49-F238E27FC236}">
                <a16:creationId xmlns:a16="http://schemas.microsoft.com/office/drawing/2014/main" id="{F93B71CE-7489-64C5-F3C8-83992C296E56}"/>
              </a:ext>
            </a:extLst>
          </p:cNvPr>
          <p:cNvSpPr>
            <a:spLocks noGrp="1"/>
          </p:cNvSpPr>
          <p:nvPr>
            <p:ph idx="1"/>
          </p:nvPr>
        </p:nvSpPr>
        <p:spPr/>
        <p:txBody>
          <a:bodyPr/>
          <a:lstStyle/>
          <a:p>
            <a:pPr eaLnBrk="1" hangingPunct="1"/>
            <a:r>
              <a:rPr lang="en-US" altLang="en-US" sz="2600" dirty="0"/>
              <a:t>Prevention</a:t>
            </a:r>
          </a:p>
          <a:p>
            <a:pPr lvl="1" eaLnBrk="1" hangingPunct="1"/>
            <a:r>
              <a:rPr lang="en-US" altLang="en-US" dirty="0"/>
              <a:t>Vaccination</a:t>
            </a:r>
            <a:endParaRPr lang="en-US" altLang="en-US" sz="2600" dirty="0"/>
          </a:p>
          <a:p>
            <a:pPr eaLnBrk="1" hangingPunct="1"/>
            <a:r>
              <a:rPr lang="en-US" altLang="en-US" sz="2600" dirty="0"/>
              <a:t>Treatment</a:t>
            </a:r>
          </a:p>
          <a:p>
            <a:pPr lvl="1" eaLnBrk="1" hangingPunct="1"/>
            <a:r>
              <a:rPr lang="en-US" altLang="en-US" sz="2200" dirty="0"/>
              <a:t>Antimicrobials often do little to help with symptom resolution, unless given early in the course of illness.</a:t>
            </a:r>
          </a:p>
          <a:p>
            <a:pPr lvl="2" eaLnBrk="1" hangingPunct="1"/>
            <a:r>
              <a:rPr lang="en-GB" altLang="en-US" dirty="0"/>
              <a:t>Macrolide antibiotics including clarithromycin and azithromycin</a:t>
            </a:r>
          </a:p>
          <a:p>
            <a:pPr lvl="2" eaLnBrk="1" hangingPunct="1"/>
            <a:r>
              <a:rPr lang="en-GB" altLang="en-US" dirty="0"/>
              <a:t>Alternative is trimethoprim-sulfamethoxazole.</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2057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Respiratory Infections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Lower Respiratory Tract (LRT) Infections</a:t>
            </a:r>
          </a:p>
        </p:txBody>
      </p:sp>
      <p:sp>
        <p:nvSpPr>
          <p:cNvPr id="5124" name="Rectangle 2"/>
          <p:cNvSpPr>
            <a:spLocks noGrp="1" noChangeArrowheads="1"/>
          </p:cNvSpPr>
          <p:nvPr/>
        </p:nvSpPr>
        <p:spPr bwMode="auto">
          <a:xfrm>
            <a:off x="2209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&amp; Diagnostic Microbiology</a:t>
            </a:r>
          </a:p>
        </p:txBody>
      </p:sp>
    </p:spTree>
    <p:extLst>
      <p:ext uri="{BB962C8B-B14F-4D97-AF65-F5344CB8AC3E}">
        <p14:creationId xmlns:p14="http://schemas.microsoft.com/office/powerpoint/2010/main" val="34565478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F819FDF-06C9-8677-03E9-48E19817B0FA}"/>
              </a:ext>
            </a:extLst>
          </p:cNvPr>
          <p:cNvSpPr>
            <a:spLocks noGrp="1"/>
          </p:cNvSpPr>
          <p:nvPr>
            <p:ph type="title"/>
          </p:nvPr>
        </p:nvSpPr>
        <p:spPr/>
        <p:txBody>
          <a:bodyPr/>
          <a:lstStyle/>
          <a:p>
            <a:pPr eaLnBrk="1" hangingPunct="1"/>
            <a:r>
              <a:rPr lang="en-US" altLang="en-US"/>
              <a:t>Barriers to Infection</a:t>
            </a:r>
          </a:p>
        </p:txBody>
      </p:sp>
      <p:sp>
        <p:nvSpPr>
          <p:cNvPr id="26627" name="Rectangle 3">
            <a:extLst>
              <a:ext uri="{FF2B5EF4-FFF2-40B4-BE49-F238E27FC236}">
                <a16:creationId xmlns:a16="http://schemas.microsoft.com/office/drawing/2014/main" id="{86170D83-7FBE-621C-1AC5-6E98F1935A92}"/>
              </a:ext>
            </a:extLst>
          </p:cNvPr>
          <p:cNvSpPr>
            <a:spLocks noGrp="1"/>
          </p:cNvSpPr>
          <p:nvPr>
            <p:ph idx="1"/>
          </p:nvPr>
        </p:nvSpPr>
        <p:spPr/>
        <p:txBody>
          <a:bodyPr/>
          <a:lstStyle/>
          <a:p>
            <a:pPr>
              <a:spcBef>
                <a:spcPts val="300"/>
              </a:spcBef>
              <a:spcAft>
                <a:spcPts val="300"/>
              </a:spcAft>
            </a:pPr>
            <a:r>
              <a:rPr lang="en-US" altLang="en-US" sz="2500" dirty="0"/>
              <a:t>Nasal hair</a:t>
            </a:r>
          </a:p>
          <a:p>
            <a:pPr lvl="1">
              <a:spcBef>
                <a:spcPts val="300"/>
              </a:spcBef>
              <a:spcAft>
                <a:spcPts val="300"/>
              </a:spcAft>
            </a:pPr>
            <a:r>
              <a:rPr lang="en-US" altLang="en-US" sz="2200" dirty="0"/>
              <a:t>Filter air</a:t>
            </a:r>
          </a:p>
          <a:p>
            <a:pPr>
              <a:spcBef>
                <a:spcPts val="300"/>
              </a:spcBef>
              <a:spcAft>
                <a:spcPts val="300"/>
              </a:spcAft>
            </a:pPr>
            <a:r>
              <a:rPr lang="en-US" altLang="en-US" sz="2500" dirty="0"/>
              <a:t>Mucous membranes</a:t>
            </a:r>
          </a:p>
          <a:p>
            <a:pPr lvl="1">
              <a:spcBef>
                <a:spcPts val="300"/>
              </a:spcBef>
              <a:spcAft>
                <a:spcPts val="300"/>
              </a:spcAft>
            </a:pPr>
            <a:r>
              <a:rPr lang="en-US" altLang="en-US" dirty="0"/>
              <a:t>Contains immunoglobulin and other antimicrobial substances, e.g., </a:t>
            </a:r>
            <a:r>
              <a:rPr lang="en-US" altLang="en-US" sz="2400" dirty="0"/>
              <a:t>defensins</a:t>
            </a:r>
            <a:endParaRPr lang="en-US" altLang="en-US" sz="2500" dirty="0"/>
          </a:p>
          <a:p>
            <a:pPr>
              <a:spcBef>
                <a:spcPts val="300"/>
              </a:spcBef>
              <a:spcAft>
                <a:spcPts val="300"/>
              </a:spcAft>
            </a:pPr>
            <a:r>
              <a:rPr lang="en-US" altLang="en-US" sz="2500" dirty="0" err="1"/>
              <a:t>Mucociliary</a:t>
            </a:r>
            <a:r>
              <a:rPr lang="en-US" altLang="en-US" sz="2500" dirty="0"/>
              <a:t> cells</a:t>
            </a:r>
          </a:p>
          <a:p>
            <a:pPr lvl="1">
              <a:spcBef>
                <a:spcPts val="300"/>
              </a:spcBef>
              <a:spcAft>
                <a:spcPts val="300"/>
              </a:spcAft>
            </a:pPr>
            <a:r>
              <a:rPr lang="en-US" altLang="en-US" sz="2200" dirty="0"/>
              <a:t>Clear particulates and secrete antimicrobial substances</a:t>
            </a:r>
          </a:p>
          <a:p>
            <a:pPr>
              <a:spcBef>
                <a:spcPts val="300"/>
              </a:spcBef>
              <a:spcAft>
                <a:spcPts val="300"/>
              </a:spcAft>
            </a:pPr>
            <a:r>
              <a:rPr lang="en-US" altLang="en-US" sz="2500" dirty="0"/>
              <a:t>Coughing</a:t>
            </a:r>
          </a:p>
          <a:p>
            <a:pPr lvl="1">
              <a:spcBef>
                <a:spcPts val="300"/>
              </a:spcBef>
              <a:spcAft>
                <a:spcPts val="300"/>
              </a:spcAft>
            </a:pPr>
            <a:r>
              <a:rPr lang="en-US" altLang="en-US" sz="2200" dirty="0"/>
              <a:t>Aids in clearance and expulsion of particulates</a:t>
            </a:r>
          </a:p>
          <a:p>
            <a:pPr>
              <a:spcBef>
                <a:spcPts val="300"/>
              </a:spcBef>
              <a:spcAft>
                <a:spcPts val="300"/>
              </a:spcAft>
            </a:pPr>
            <a:endParaRPr lang="en-US" altLang="en-US" sz="2600" dirty="0"/>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4">
            <a:extLst>
              <a:ext uri="{FF2B5EF4-FFF2-40B4-BE49-F238E27FC236}">
                <a16:creationId xmlns:a16="http://schemas.microsoft.com/office/drawing/2014/main" id="{816B6EF0-99F5-9326-00C3-FCE572BAF92F}"/>
              </a:ext>
            </a:extLst>
          </p:cNvPr>
          <p:cNvSpPr>
            <a:spLocks noGrp="1"/>
          </p:cNvSpPr>
          <p:nvPr>
            <p:ph type="title"/>
          </p:nvPr>
        </p:nvSpPr>
        <p:spPr/>
        <p:txBody>
          <a:bodyPr/>
          <a:lstStyle/>
          <a:p>
            <a:pPr eaLnBrk="1" hangingPunct="1"/>
            <a:r>
              <a:rPr lang="en-US" altLang="en-US"/>
              <a:t>Introduction</a:t>
            </a:r>
          </a:p>
        </p:txBody>
      </p:sp>
      <p:sp>
        <p:nvSpPr>
          <p:cNvPr id="103427" name="Content Placeholder 5">
            <a:extLst>
              <a:ext uri="{FF2B5EF4-FFF2-40B4-BE49-F238E27FC236}">
                <a16:creationId xmlns:a16="http://schemas.microsoft.com/office/drawing/2014/main" id="{433C4C78-ACEC-DCFF-A6B6-52813D5EB929}"/>
              </a:ext>
            </a:extLst>
          </p:cNvPr>
          <p:cNvSpPr>
            <a:spLocks noGrp="1"/>
          </p:cNvSpPr>
          <p:nvPr>
            <p:ph idx="1"/>
          </p:nvPr>
        </p:nvSpPr>
        <p:spPr/>
        <p:txBody>
          <a:bodyPr/>
          <a:lstStyle/>
          <a:p>
            <a:pPr eaLnBrk="1" hangingPunct="1"/>
            <a:r>
              <a:rPr lang="en-US" altLang="en-US" dirty="0"/>
              <a:t>LRT infections usually occur when infecting organisms reach the lower airways or pulmonary parenchyma via bypassing the mechanical and other barriers of the URT.</a:t>
            </a:r>
          </a:p>
          <a:p>
            <a:pPr eaLnBrk="1" hangingPunct="1"/>
            <a:r>
              <a:rPr lang="en-US" altLang="en-US" dirty="0"/>
              <a:t>Infections may result from</a:t>
            </a:r>
          </a:p>
          <a:p>
            <a:pPr lvl="1" eaLnBrk="1" hangingPunct="1"/>
            <a:r>
              <a:rPr lang="en-US" altLang="en-US" dirty="0"/>
              <a:t>inhalation of infectious aerosols</a:t>
            </a:r>
            <a:endParaRPr lang="en-US" altLang="en-US" strike="sngStrike" dirty="0"/>
          </a:p>
          <a:p>
            <a:pPr lvl="1" eaLnBrk="1" hangingPunct="1"/>
            <a:r>
              <a:rPr lang="en-US" altLang="en-US" dirty="0"/>
              <a:t>aspiration of oral or gastric contents</a:t>
            </a:r>
            <a:endParaRPr lang="en-US" altLang="en-US" strike="sngStrike" dirty="0"/>
          </a:p>
          <a:p>
            <a:pPr lvl="1" eaLnBrk="1" hangingPunct="1"/>
            <a:r>
              <a:rPr lang="en-US" altLang="en-US" dirty="0"/>
              <a:t>hematogenous spread</a:t>
            </a:r>
            <a:endParaRPr lang="en-US" altLang="en-US" strike="sngStrike"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itle 4">
            <a:extLst>
              <a:ext uri="{FF2B5EF4-FFF2-40B4-BE49-F238E27FC236}">
                <a16:creationId xmlns:a16="http://schemas.microsoft.com/office/drawing/2014/main" id="{1722AD74-6416-98E9-0289-3D201D5A8466}"/>
              </a:ext>
            </a:extLst>
          </p:cNvPr>
          <p:cNvSpPr>
            <a:spLocks noGrp="1"/>
          </p:cNvSpPr>
          <p:nvPr>
            <p:ph type="title"/>
          </p:nvPr>
        </p:nvSpPr>
        <p:spPr/>
        <p:txBody>
          <a:bodyPr/>
          <a:lstStyle/>
          <a:p>
            <a:pPr eaLnBrk="1" hangingPunct="1"/>
            <a:r>
              <a:rPr lang="en-US" altLang="en-US" dirty="0"/>
              <a:t>Introduction (Cont.)</a:t>
            </a:r>
          </a:p>
        </p:txBody>
      </p:sp>
      <p:sp>
        <p:nvSpPr>
          <p:cNvPr id="104451" name="Content Placeholder 5">
            <a:extLst>
              <a:ext uri="{FF2B5EF4-FFF2-40B4-BE49-F238E27FC236}">
                <a16:creationId xmlns:a16="http://schemas.microsoft.com/office/drawing/2014/main" id="{B9ED9B9A-6E05-3396-D02F-D4C0DC0CD96D}"/>
              </a:ext>
            </a:extLst>
          </p:cNvPr>
          <p:cNvSpPr>
            <a:spLocks noGrp="1"/>
          </p:cNvSpPr>
          <p:nvPr>
            <p:ph idx="1"/>
          </p:nvPr>
        </p:nvSpPr>
        <p:spPr>
          <a:xfrm>
            <a:off x="2209800" y="1447801"/>
            <a:ext cx="7772400" cy="4454525"/>
          </a:xfrm>
        </p:spPr>
        <p:txBody>
          <a:bodyPr/>
          <a:lstStyle/>
          <a:p>
            <a:pPr eaLnBrk="1" hangingPunct="1"/>
            <a:r>
              <a:rPr lang="en-US" altLang="en-US" dirty="0"/>
              <a:t>For a LRT infection to establish itself, a series of host defenses must be overcome.</a:t>
            </a:r>
          </a:p>
          <a:p>
            <a:pPr lvl="1" eaLnBrk="1" hangingPunct="1"/>
            <a:r>
              <a:rPr lang="en-US" altLang="en-US" dirty="0"/>
              <a:t>Different sequence of events for respiratory viruses as opposed to bacterial pathogens</a:t>
            </a:r>
          </a:p>
          <a:p>
            <a:pPr eaLnBrk="1" hangingPunct="1"/>
            <a:r>
              <a:rPr lang="en-US" altLang="en-US" dirty="0"/>
              <a:t>Lung infections by bacterial pathogens occur via</a:t>
            </a:r>
          </a:p>
          <a:p>
            <a:pPr lvl="1" eaLnBrk="1" hangingPunct="1"/>
            <a:r>
              <a:rPr lang="en-US" altLang="en-US" dirty="0"/>
              <a:t>Direct inoculation of organisms through aspiration from the URT</a:t>
            </a:r>
            <a:endParaRPr lang="en-US" altLang="en-US" strike="sngStrike" dirty="0"/>
          </a:p>
          <a:p>
            <a:pPr marL="457200" lvl="1" indent="0">
              <a:buNone/>
            </a:pPr>
            <a:endParaRPr lang="en-US" altLang="en-US" dirty="0"/>
          </a:p>
          <a:p>
            <a:pPr eaLnBrk="1" hangingPunct="1"/>
            <a:endParaRPr lang="en-US" altLang="en-US"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D5F4AED-A765-D700-4F83-1F8943F38C6D}"/>
              </a:ext>
            </a:extLst>
          </p:cNvPr>
          <p:cNvSpPr>
            <a:spLocks noGrp="1"/>
          </p:cNvSpPr>
          <p:nvPr>
            <p:ph type="title"/>
          </p:nvPr>
        </p:nvSpPr>
        <p:spPr/>
        <p:txBody>
          <a:bodyPr/>
          <a:lstStyle/>
          <a:p>
            <a:pPr eaLnBrk="1" hangingPunct="1"/>
            <a:r>
              <a:rPr lang="en-US" altLang="en-US" dirty="0"/>
              <a:t>Introduction (Cont.)</a:t>
            </a:r>
          </a:p>
        </p:txBody>
      </p:sp>
      <p:sp>
        <p:nvSpPr>
          <p:cNvPr id="105475" name="Content Placeholder 2">
            <a:extLst>
              <a:ext uri="{FF2B5EF4-FFF2-40B4-BE49-F238E27FC236}">
                <a16:creationId xmlns:a16="http://schemas.microsoft.com/office/drawing/2014/main" id="{BD72F8FC-804F-FC10-6D20-FA3CDC3E6049}"/>
              </a:ext>
            </a:extLst>
          </p:cNvPr>
          <p:cNvSpPr>
            <a:spLocks noGrp="1"/>
          </p:cNvSpPr>
          <p:nvPr>
            <p:ph idx="1"/>
          </p:nvPr>
        </p:nvSpPr>
        <p:spPr/>
        <p:txBody>
          <a:bodyPr/>
          <a:lstStyle/>
          <a:p>
            <a:pPr eaLnBrk="1" hangingPunct="1"/>
            <a:r>
              <a:rPr lang="en-US" altLang="en-US" dirty="0"/>
              <a:t>Progression of viral pathogens</a:t>
            </a:r>
          </a:p>
          <a:p>
            <a:pPr lvl="1" eaLnBrk="1" hangingPunct="1"/>
            <a:r>
              <a:rPr lang="en-US" altLang="en-US" dirty="0"/>
              <a:t>Involves spread among adjacent cells and distant inoculation of susceptible cells by aspiration of infectious secretions</a:t>
            </a:r>
          </a:p>
          <a:p>
            <a:pPr lvl="1" eaLnBrk="1" hangingPunct="1"/>
            <a:r>
              <a:rPr lang="en-US" altLang="en-US" dirty="0"/>
              <a:t>To a lesser extent, hematogenous transmission of the virus</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4B4C142-D944-A136-F207-101DE8F9F013}"/>
              </a:ext>
            </a:extLst>
          </p:cNvPr>
          <p:cNvSpPr>
            <a:spLocks noGrp="1"/>
          </p:cNvSpPr>
          <p:nvPr>
            <p:ph type="title"/>
          </p:nvPr>
        </p:nvSpPr>
        <p:spPr/>
        <p:txBody>
          <a:bodyPr/>
          <a:lstStyle/>
          <a:p>
            <a:pPr eaLnBrk="1" hangingPunct="1"/>
            <a:r>
              <a:rPr lang="en-US" altLang="en-US"/>
              <a:t>LRT Infections </a:t>
            </a:r>
          </a:p>
        </p:txBody>
      </p:sp>
      <p:pic>
        <p:nvPicPr>
          <p:cNvPr id="106501" name="Picture 6" descr="C:\Users\12994\Desktop\Mahon\table32.2.jpg">
            <a:extLst>
              <a:ext uri="{FF2B5EF4-FFF2-40B4-BE49-F238E27FC236}">
                <a16:creationId xmlns:a16="http://schemas.microsoft.com/office/drawing/2014/main" id="{EA95754B-7051-F46A-91FD-F0B94AF31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1216026"/>
            <a:ext cx="47434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55E38BF-D097-762C-016A-7BD4450631C9}"/>
              </a:ext>
            </a:extLst>
          </p:cNvPr>
          <p:cNvSpPr>
            <a:spLocks noGrp="1"/>
          </p:cNvSpPr>
          <p:nvPr>
            <p:ph type="title"/>
          </p:nvPr>
        </p:nvSpPr>
        <p:spPr/>
        <p:txBody>
          <a:bodyPr/>
          <a:lstStyle/>
          <a:p>
            <a:pPr eaLnBrk="1" hangingPunct="1"/>
            <a:r>
              <a:rPr lang="en-US" altLang="en-US" dirty="0"/>
              <a:t>LRT Infections (Cont.) </a:t>
            </a:r>
          </a:p>
        </p:txBody>
      </p:sp>
      <p:pic>
        <p:nvPicPr>
          <p:cNvPr id="107525" name="Picture 2" descr="C:\Users\12994\Desktop\Mahon\table32.2cont.jpg">
            <a:extLst>
              <a:ext uri="{FF2B5EF4-FFF2-40B4-BE49-F238E27FC236}">
                <a16:creationId xmlns:a16="http://schemas.microsoft.com/office/drawing/2014/main" id="{CE41990D-AA9D-3C96-0D35-4D75E0421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7912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E849-ADD6-A43C-C5BB-319AD15CCC8A}"/>
              </a:ext>
            </a:extLst>
          </p:cNvPr>
          <p:cNvSpPr>
            <a:spLocks noGrp="1"/>
          </p:cNvSpPr>
          <p:nvPr>
            <p:ph type="title"/>
          </p:nvPr>
        </p:nvSpPr>
        <p:spPr/>
        <p:txBody>
          <a:bodyPr rtlCol="0">
            <a:normAutofit/>
          </a:bodyPr>
          <a:lstStyle/>
          <a:p>
            <a:pPr fontAlgn="auto">
              <a:spcAft>
                <a:spcPts val="0"/>
              </a:spcAft>
              <a:defRPr/>
            </a:pPr>
            <a:r>
              <a:rPr lang="en-US" dirty="0"/>
              <a:t>Bronchitis and Bronchiolitis</a:t>
            </a:r>
            <a:br>
              <a:rPr lang="en-US" dirty="0"/>
            </a:br>
            <a:r>
              <a:rPr lang="en-US" dirty="0"/>
              <a:t>Definitions and Epidemiology</a:t>
            </a:r>
          </a:p>
        </p:txBody>
      </p:sp>
      <p:sp>
        <p:nvSpPr>
          <p:cNvPr id="108547" name="Content Placeholder 2">
            <a:extLst>
              <a:ext uri="{FF2B5EF4-FFF2-40B4-BE49-F238E27FC236}">
                <a16:creationId xmlns:a16="http://schemas.microsoft.com/office/drawing/2014/main" id="{173561E5-42A6-2415-069F-F6A5514CCC64}"/>
              </a:ext>
            </a:extLst>
          </p:cNvPr>
          <p:cNvSpPr>
            <a:spLocks noGrp="1"/>
          </p:cNvSpPr>
          <p:nvPr>
            <p:ph idx="1"/>
          </p:nvPr>
        </p:nvSpPr>
        <p:spPr/>
        <p:txBody>
          <a:bodyPr/>
          <a:lstStyle/>
          <a:p>
            <a:pPr eaLnBrk="1" hangingPunct="1"/>
            <a:r>
              <a:rPr lang="en-US" altLang="en-US" dirty="0"/>
              <a:t>Acute Bronchitis</a:t>
            </a:r>
          </a:p>
          <a:p>
            <a:pPr lvl="1" eaLnBrk="1" hangingPunct="1"/>
            <a:r>
              <a:rPr lang="en-US" altLang="en-US" dirty="0"/>
              <a:t>Infection and inflammation of the bronchi without involvement of the lung parenchyma (pneumonia)</a:t>
            </a:r>
          </a:p>
          <a:p>
            <a:pPr lvl="1" eaLnBrk="1" hangingPunct="1"/>
            <a:r>
              <a:rPr lang="en-US" altLang="en-US" dirty="0"/>
              <a:t>Peak season is the winter months.</a:t>
            </a:r>
          </a:p>
          <a:p>
            <a:pPr eaLnBrk="1" hangingPunct="1"/>
            <a:r>
              <a:rPr lang="en-US" altLang="en-US" dirty="0"/>
              <a:t>Acute Bronchiolitis</a:t>
            </a:r>
          </a:p>
          <a:p>
            <a:pPr lvl="1" eaLnBrk="1" hangingPunct="1"/>
            <a:r>
              <a:rPr lang="en-US" altLang="en-US" dirty="0"/>
              <a:t>Infection and inflammation of the smaller bronchioles</a:t>
            </a:r>
          </a:p>
          <a:p>
            <a:pPr lvl="1" eaLnBrk="1" hangingPunct="1"/>
            <a:r>
              <a:rPr lang="en-US" altLang="en-US" dirty="0"/>
              <a:t>Most common LRT infection in children younger than 2 years</a:t>
            </a:r>
          </a:p>
          <a:p>
            <a:pPr lvl="1" eaLnBrk="1" hangingPunct="1"/>
            <a:endParaRPr lang="en-US" altLang="en-US" dirty="0"/>
          </a:p>
          <a:p>
            <a:pPr lvl="1" eaLnBrk="1" hangingPunct="1"/>
            <a:endParaRPr lang="en-US" alt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7D127AE-B5B3-52CD-EA2A-D69F2E0741FF}"/>
              </a:ext>
            </a:extLst>
          </p:cNvPr>
          <p:cNvSpPr>
            <a:spLocks noGrp="1" noChangeArrowheads="1"/>
          </p:cNvSpPr>
          <p:nvPr>
            <p:ph type="title"/>
          </p:nvPr>
        </p:nvSpPr>
        <p:spPr/>
        <p:txBody>
          <a:bodyPr rtlCol="0">
            <a:normAutofit/>
          </a:bodyPr>
          <a:lstStyle/>
          <a:p>
            <a:pPr fontAlgn="auto">
              <a:spcAft>
                <a:spcPts val="0"/>
              </a:spcAft>
              <a:defRPr/>
            </a:pPr>
            <a:r>
              <a:rPr lang="en-US" altLang="en-US" dirty="0"/>
              <a:t>Bronchitis and Bronchiolitis</a:t>
            </a:r>
            <a:br>
              <a:rPr lang="en-US" altLang="en-US" dirty="0"/>
            </a:br>
            <a:r>
              <a:rPr lang="en-US" altLang="en-US" dirty="0"/>
              <a:t>Causes</a:t>
            </a:r>
          </a:p>
        </p:txBody>
      </p:sp>
      <p:sp>
        <p:nvSpPr>
          <p:cNvPr id="109571" name="Rectangle 3">
            <a:extLst>
              <a:ext uri="{FF2B5EF4-FFF2-40B4-BE49-F238E27FC236}">
                <a16:creationId xmlns:a16="http://schemas.microsoft.com/office/drawing/2014/main" id="{84844ED1-0288-6E9A-55F1-7C0EC8463D9C}"/>
              </a:ext>
            </a:extLst>
          </p:cNvPr>
          <p:cNvSpPr>
            <a:spLocks noGrp="1"/>
          </p:cNvSpPr>
          <p:nvPr>
            <p:ph idx="1"/>
          </p:nvPr>
        </p:nvSpPr>
        <p:spPr/>
        <p:txBody>
          <a:bodyPr/>
          <a:lstStyle/>
          <a:p>
            <a:pPr eaLnBrk="1" hangingPunct="1"/>
            <a:r>
              <a:rPr lang="en-US" altLang="en-US" dirty="0"/>
              <a:t>During seasons when influenza is epidemic in the community, it is the most common cause of acute bronchitis in the general population.</a:t>
            </a:r>
          </a:p>
          <a:p>
            <a:pPr eaLnBrk="1" hangingPunct="1"/>
            <a:r>
              <a:rPr lang="en-US" altLang="en-US" dirty="0"/>
              <a:t>During nonepidemic periods viral pathogens   casing bronchitis include </a:t>
            </a:r>
          </a:p>
          <a:p>
            <a:pPr lvl="1" eaLnBrk="1" hangingPunct="1"/>
            <a:r>
              <a:rPr lang="en-US" altLang="en-US" dirty="0"/>
              <a:t>Rhinovirus, coronavirus, human metapneumovirus (hMPV), parainfluenza virus</a:t>
            </a:r>
            <a:endParaRPr lang="en-US" altLang="en-US" strike="sngStrike" dirty="0"/>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AE22-C5B9-F7DC-678E-6CA30178B715}"/>
              </a:ext>
            </a:extLst>
          </p:cNvPr>
          <p:cNvSpPr>
            <a:spLocks noGrp="1"/>
          </p:cNvSpPr>
          <p:nvPr>
            <p:ph type="title"/>
          </p:nvPr>
        </p:nvSpPr>
        <p:spPr/>
        <p:txBody>
          <a:bodyPr rtlCol="0">
            <a:normAutofit/>
          </a:bodyPr>
          <a:lstStyle/>
          <a:p>
            <a:pPr fontAlgn="auto">
              <a:spcAft>
                <a:spcPts val="0"/>
              </a:spcAft>
              <a:defRPr/>
            </a:pPr>
            <a:r>
              <a:rPr lang="en-US" altLang="en-US" dirty="0"/>
              <a:t>Bronchitis and Bronchiolitis</a:t>
            </a:r>
            <a:br>
              <a:rPr lang="en-US" altLang="en-US" dirty="0"/>
            </a:br>
            <a:r>
              <a:rPr lang="en-US" altLang="en-US" dirty="0"/>
              <a:t>Causes (Cont.)</a:t>
            </a:r>
            <a:endParaRPr lang="en-US" dirty="0"/>
          </a:p>
        </p:txBody>
      </p:sp>
      <p:sp>
        <p:nvSpPr>
          <p:cNvPr id="110595" name="Content Placeholder 2">
            <a:extLst>
              <a:ext uri="{FF2B5EF4-FFF2-40B4-BE49-F238E27FC236}">
                <a16:creationId xmlns:a16="http://schemas.microsoft.com/office/drawing/2014/main" id="{95582C5F-75C4-EAA5-EC36-F80BE6FDFF69}"/>
              </a:ext>
            </a:extLst>
          </p:cNvPr>
          <p:cNvSpPr>
            <a:spLocks noGrp="1"/>
          </p:cNvSpPr>
          <p:nvPr>
            <p:ph idx="1"/>
          </p:nvPr>
        </p:nvSpPr>
        <p:spPr/>
        <p:txBody>
          <a:bodyPr/>
          <a:lstStyle/>
          <a:p>
            <a:pPr eaLnBrk="1" hangingPunct="1"/>
            <a:r>
              <a:rPr lang="en-US" altLang="en-US" dirty="0"/>
              <a:t>Bacterial respiratory tract pathogens include</a:t>
            </a:r>
          </a:p>
          <a:p>
            <a:pPr lvl="1" eaLnBrk="1" hangingPunct="1"/>
            <a:r>
              <a:rPr lang="en-US" altLang="en-US" i="1" dirty="0"/>
              <a:t>Mycoplasma pneumoniae</a:t>
            </a:r>
          </a:p>
          <a:p>
            <a:pPr lvl="1" eaLnBrk="1" hangingPunct="1"/>
            <a:r>
              <a:rPr lang="en-US" altLang="en-US" i="1" dirty="0"/>
              <a:t>Chlamydophila pneumoniae</a:t>
            </a:r>
          </a:p>
          <a:p>
            <a:pPr lvl="1" eaLnBrk="1" hangingPunct="1"/>
            <a:r>
              <a:rPr lang="en-US" altLang="en-US" i="1" dirty="0"/>
              <a:t>Bordetella pertussis</a:t>
            </a:r>
          </a:p>
          <a:p>
            <a:pPr eaLnBrk="1" hangingPunct="1"/>
            <a:r>
              <a:rPr lang="en-US" altLang="en-US" dirty="0"/>
              <a:t>Predominate cause of bronchiolitis</a:t>
            </a:r>
          </a:p>
          <a:p>
            <a:pPr lvl="1" eaLnBrk="1" hangingPunct="1"/>
            <a:r>
              <a:rPr lang="en-US" altLang="en-US" dirty="0"/>
              <a:t>RSV</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3458B43-F9AA-4B1B-3C50-E02D8283CA7B}"/>
              </a:ext>
            </a:extLst>
          </p:cNvPr>
          <p:cNvSpPr>
            <a:spLocks noGrp="1" noChangeArrowheads="1"/>
          </p:cNvSpPr>
          <p:nvPr>
            <p:ph type="title"/>
          </p:nvPr>
        </p:nvSpPr>
        <p:spPr>
          <a:xfrm>
            <a:off x="1676400" y="274638"/>
            <a:ext cx="8839200" cy="1143000"/>
          </a:xfrm>
        </p:spPr>
        <p:txBody>
          <a:bodyPr rtlCol="0">
            <a:normAutofit fontScale="90000"/>
          </a:bodyPr>
          <a:lstStyle/>
          <a:p>
            <a:pPr fontAlgn="auto">
              <a:spcAft>
                <a:spcPts val="0"/>
              </a:spcAft>
              <a:defRPr/>
            </a:pPr>
            <a:r>
              <a:rPr lang="en-US" altLang="en-US" dirty="0"/>
              <a:t>Bronchitis and Bronchiolitis</a:t>
            </a:r>
            <a:br>
              <a:rPr lang="en-US" altLang="en-US" dirty="0"/>
            </a:br>
            <a:r>
              <a:rPr lang="en-US" altLang="en-US" dirty="0"/>
              <a:t>Pathogenesis</a:t>
            </a:r>
          </a:p>
        </p:txBody>
      </p:sp>
      <p:sp>
        <p:nvSpPr>
          <p:cNvPr id="111619" name="Rectangle 3">
            <a:extLst>
              <a:ext uri="{FF2B5EF4-FFF2-40B4-BE49-F238E27FC236}">
                <a16:creationId xmlns:a16="http://schemas.microsoft.com/office/drawing/2014/main" id="{4CAACAB8-5243-F306-E518-844BB1C122FB}"/>
              </a:ext>
            </a:extLst>
          </p:cNvPr>
          <p:cNvSpPr>
            <a:spLocks noGrp="1"/>
          </p:cNvSpPr>
          <p:nvPr>
            <p:ph idx="1"/>
          </p:nvPr>
        </p:nvSpPr>
        <p:spPr/>
        <p:txBody>
          <a:bodyPr/>
          <a:lstStyle/>
          <a:p>
            <a:pPr eaLnBrk="1" hangingPunct="1"/>
            <a:r>
              <a:rPr lang="en-US" altLang="en-US" dirty="0"/>
              <a:t>Evidence almost always exists of an antecedent or coexistent URT infection in patients with acute bronchitis.</a:t>
            </a:r>
          </a:p>
          <a:p>
            <a:pPr lvl="1" eaLnBrk="1" hangingPunct="1"/>
            <a:r>
              <a:rPr lang="en-US" altLang="en-US" dirty="0"/>
              <a:t>Infection</a:t>
            </a:r>
          </a:p>
          <a:p>
            <a:pPr lvl="1" eaLnBrk="1" hangingPunct="1"/>
            <a:r>
              <a:rPr lang="en-US" altLang="en-US" dirty="0"/>
              <a:t>Damage to respiratory epithelial cells by the same pathogens</a:t>
            </a:r>
          </a:p>
          <a:p>
            <a:pPr eaLnBrk="1" hangingPunct="1"/>
            <a:r>
              <a:rPr lang="en-US" altLang="en-US" dirty="0"/>
              <a:t>Spread of URT infections to the lower airways manifests as acute bronchitis</a:t>
            </a:r>
            <a:endParaRPr lang="en-US" altLang="en-US" strike="sngStrike" dirty="0"/>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7400DDD-EF49-811D-0BEC-E4D1AA8ABDEB}"/>
              </a:ext>
            </a:extLst>
          </p:cNvPr>
          <p:cNvSpPr>
            <a:spLocks noGrp="1"/>
          </p:cNvSpPr>
          <p:nvPr>
            <p:ph type="title"/>
          </p:nvPr>
        </p:nvSpPr>
        <p:spPr/>
        <p:txBody>
          <a:bodyPr/>
          <a:lstStyle/>
          <a:p>
            <a:r>
              <a:rPr lang="en-US" altLang="en-US" dirty="0"/>
              <a:t>Bronchitis and Bronchiolitis</a:t>
            </a:r>
            <a:br>
              <a:rPr lang="en-US" altLang="en-US" dirty="0"/>
            </a:br>
            <a:r>
              <a:rPr lang="en-US" altLang="en-US" dirty="0"/>
              <a:t>Clinical Manifestations (Cont.)</a:t>
            </a:r>
          </a:p>
        </p:txBody>
      </p:sp>
      <p:sp>
        <p:nvSpPr>
          <p:cNvPr id="112643" name="Content Placeholder 2">
            <a:extLst>
              <a:ext uri="{FF2B5EF4-FFF2-40B4-BE49-F238E27FC236}">
                <a16:creationId xmlns:a16="http://schemas.microsoft.com/office/drawing/2014/main" id="{46700464-6ED1-8C83-6CBE-474B2AC45AFA}"/>
              </a:ext>
            </a:extLst>
          </p:cNvPr>
          <p:cNvSpPr>
            <a:spLocks noGrp="1"/>
          </p:cNvSpPr>
          <p:nvPr>
            <p:ph idx="1"/>
          </p:nvPr>
        </p:nvSpPr>
        <p:spPr/>
        <p:txBody>
          <a:bodyPr/>
          <a:lstStyle/>
          <a:p>
            <a:r>
              <a:rPr lang="en-US" altLang="en-US" dirty="0"/>
              <a:t>Hallmark of acute bronchitis</a:t>
            </a:r>
          </a:p>
          <a:p>
            <a:pPr lvl="1"/>
            <a:r>
              <a:rPr lang="en-US" altLang="en-US" dirty="0"/>
              <a:t>Persistent cough for as long as 6 weeks</a:t>
            </a:r>
          </a:p>
          <a:p>
            <a:r>
              <a:rPr lang="en-US" altLang="en-US" dirty="0"/>
              <a:t>The amount and color of sputum from these patients do not reliable distinguish bacterial from viral bronchitis.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72CF3CA-0862-FC5A-A2CB-19CB6E82D3D1}"/>
              </a:ext>
            </a:extLst>
          </p:cNvPr>
          <p:cNvSpPr>
            <a:spLocks noGrp="1"/>
          </p:cNvSpPr>
          <p:nvPr>
            <p:ph type="title"/>
          </p:nvPr>
        </p:nvSpPr>
        <p:spPr/>
        <p:txBody>
          <a:bodyPr/>
          <a:lstStyle/>
          <a:p>
            <a:pPr eaLnBrk="1" hangingPunct="1"/>
            <a:r>
              <a:rPr lang="en-US" altLang="en-US" dirty="0"/>
              <a:t>Barriers to Infection (Cont.)</a:t>
            </a:r>
          </a:p>
        </p:txBody>
      </p:sp>
      <p:sp>
        <p:nvSpPr>
          <p:cNvPr id="27651" name="Rectangle 3">
            <a:extLst>
              <a:ext uri="{FF2B5EF4-FFF2-40B4-BE49-F238E27FC236}">
                <a16:creationId xmlns:a16="http://schemas.microsoft.com/office/drawing/2014/main" id="{7C0E4761-1507-E33B-A696-E093681956F5}"/>
              </a:ext>
            </a:extLst>
          </p:cNvPr>
          <p:cNvSpPr>
            <a:spLocks noGrp="1"/>
          </p:cNvSpPr>
          <p:nvPr>
            <p:ph idx="1"/>
          </p:nvPr>
        </p:nvSpPr>
        <p:spPr/>
        <p:txBody>
          <a:bodyPr/>
          <a:lstStyle/>
          <a:p>
            <a:pPr>
              <a:spcBef>
                <a:spcPts val="300"/>
              </a:spcBef>
              <a:spcAft>
                <a:spcPts val="300"/>
              </a:spcAft>
            </a:pPr>
            <a:r>
              <a:rPr lang="en-US" altLang="en-US" dirty="0"/>
              <a:t>Normal biota</a:t>
            </a:r>
            <a:endParaRPr lang="en-US" altLang="en-US" sz="2500" dirty="0"/>
          </a:p>
          <a:p>
            <a:pPr lvl="1">
              <a:spcBef>
                <a:spcPts val="300"/>
              </a:spcBef>
              <a:spcAft>
                <a:spcPts val="300"/>
              </a:spcAft>
            </a:pPr>
            <a:r>
              <a:rPr lang="en-US" altLang="en-US" dirty="0"/>
              <a:t>Prevent colonization by pathogenic organisms</a:t>
            </a:r>
          </a:p>
          <a:p>
            <a:pPr>
              <a:spcBef>
                <a:spcPts val="300"/>
              </a:spcBef>
              <a:spcAft>
                <a:spcPts val="300"/>
              </a:spcAft>
            </a:pPr>
            <a:r>
              <a:rPr lang="en-US" altLang="en-US" dirty="0"/>
              <a:t>Phagocytic inflammatory cells</a:t>
            </a:r>
            <a:endParaRPr lang="en-US" altLang="en-US" sz="2500" dirty="0"/>
          </a:p>
          <a:p>
            <a:pPr lvl="1">
              <a:spcBef>
                <a:spcPts val="300"/>
              </a:spcBef>
              <a:spcAft>
                <a:spcPts val="300"/>
              </a:spcAft>
            </a:pPr>
            <a:r>
              <a:rPr lang="en-US" altLang="en-US" dirty="0"/>
              <a:t>Polymorphonuclear leukocytes (PMNs) and monocytes engulf particles.</a:t>
            </a:r>
            <a:endParaRPr lang="en-US" altLang="en-US" sz="2200" dirty="0"/>
          </a:p>
          <a:p>
            <a:pPr>
              <a:spcBef>
                <a:spcPts val="300"/>
              </a:spcBef>
              <a:spcAft>
                <a:spcPts val="300"/>
              </a:spcAft>
            </a:pPr>
            <a:r>
              <a:rPr lang="en-US" altLang="en-US" dirty="0"/>
              <a:t>Alterations can impair barriers.</a:t>
            </a:r>
            <a:endParaRPr lang="en-US" altLang="en-US" sz="2400" dirty="0"/>
          </a:p>
        </p:txBody>
      </p:sp>
      <p:sp>
        <p:nvSpPr>
          <p:cNvPr id="27652" name="Slide Number Placeholder 1">
            <a:extLst>
              <a:ext uri="{FF2B5EF4-FFF2-40B4-BE49-F238E27FC236}">
                <a16:creationId xmlns:a16="http://schemas.microsoft.com/office/drawing/2014/main" id="{AE5142C7-6D93-0429-5D6E-8880D87DF841}"/>
              </a:ext>
            </a:extLst>
          </p:cNvPr>
          <p:cNvSpPr>
            <a:spLocks noGrp="1"/>
          </p:cNvSpPr>
          <p:nvPr>
            <p:ph type="sldNum" sz="quarter" idx="4294967295"/>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SzTx/>
              <a:buFontTx/>
              <a:buNone/>
            </a:pPr>
            <a:endParaRPr lang="en-US" altLang="en-US" sz="1000" dirty="0"/>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A752A9D-A530-96B5-CB5F-786DAE9A4FDF}"/>
              </a:ext>
            </a:extLst>
          </p:cNvPr>
          <p:cNvSpPr>
            <a:spLocks noGrp="1"/>
          </p:cNvSpPr>
          <p:nvPr>
            <p:ph type="title"/>
          </p:nvPr>
        </p:nvSpPr>
        <p:spPr/>
        <p:txBody>
          <a:bodyPr/>
          <a:lstStyle/>
          <a:p>
            <a:pPr eaLnBrk="1" hangingPunct="1"/>
            <a:r>
              <a:rPr lang="en-US" altLang="en-US" sz="3600"/>
              <a:t>Bronchitis and Bronchiolitis </a:t>
            </a:r>
            <a:br>
              <a:rPr lang="en-US" altLang="en-US" sz="3600"/>
            </a:br>
            <a:r>
              <a:rPr lang="en-US" altLang="en-US" sz="3600"/>
              <a:t>Clinical Manifestations</a:t>
            </a:r>
          </a:p>
        </p:txBody>
      </p:sp>
      <p:sp>
        <p:nvSpPr>
          <p:cNvPr id="113667" name="Rectangle 3">
            <a:extLst>
              <a:ext uri="{FF2B5EF4-FFF2-40B4-BE49-F238E27FC236}">
                <a16:creationId xmlns:a16="http://schemas.microsoft.com/office/drawing/2014/main" id="{B2DBB053-9E70-BD13-122C-46D0D4D0A3F6}"/>
              </a:ext>
            </a:extLst>
          </p:cNvPr>
          <p:cNvSpPr>
            <a:spLocks noGrp="1"/>
          </p:cNvSpPr>
          <p:nvPr>
            <p:ph idx="1"/>
          </p:nvPr>
        </p:nvSpPr>
        <p:spPr/>
        <p:txBody>
          <a:bodyPr/>
          <a:lstStyle/>
          <a:p>
            <a:pPr eaLnBrk="1" hangingPunct="1"/>
            <a:r>
              <a:rPr lang="en-US" altLang="en-US"/>
              <a:t>Hallmark of acute bronchiolitis</a:t>
            </a:r>
          </a:p>
          <a:p>
            <a:pPr lvl="1" eaLnBrk="1" hangingPunct="1"/>
            <a:r>
              <a:rPr lang="en-US" altLang="en-US"/>
              <a:t>Signs of LRT airway obstruction</a:t>
            </a:r>
          </a:p>
          <a:p>
            <a:pPr lvl="2" eaLnBrk="1" hangingPunct="1"/>
            <a:r>
              <a:rPr lang="en-US" altLang="en-US"/>
              <a:t>Expiratory wheezing</a:t>
            </a:r>
          </a:p>
          <a:p>
            <a:pPr lvl="2" eaLnBrk="1" hangingPunct="1"/>
            <a:r>
              <a:rPr lang="en-US" altLang="en-US"/>
              <a:t>Respiratory distress</a:t>
            </a:r>
          </a:p>
          <a:p>
            <a:pPr lvl="1" eaLnBrk="1" hangingPunct="1"/>
            <a:r>
              <a:rPr lang="en-US" altLang="en-US"/>
              <a:t>Acute bronchiolitis</a:t>
            </a:r>
            <a:endParaRPr lang="en-US" altLang="en-US" sz="2200"/>
          </a:p>
          <a:p>
            <a:pPr lvl="2" eaLnBrk="1" hangingPunct="1"/>
            <a:r>
              <a:rPr lang="en-US" altLang="en-US"/>
              <a:t>Infectious disease in infants</a:t>
            </a:r>
          </a:p>
          <a:p>
            <a:pPr lvl="3" eaLnBrk="1" hangingPunct="1"/>
            <a:r>
              <a:rPr lang="en-US" altLang="en-US"/>
              <a:t>Signs above and apnea</a:t>
            </a:r>
          </a:p>
          <a:p>
            <a:pPr lvl="2" eaLnBrk="1" hangingPunct="1"/>
            <a:r>
              <a:rPr lang="en-US" altLang="en-US"/>
              <a:t>Persistent cough is common</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61564F7-40AF-EFA3-9184-EC6AA6F22E7B}"/>
              </a:ext>
            </a:extLst>
          </p:cNvPr>
          <p:cNvSpPr>
            <a:spLocks noGrp="1"/>
          </p:cNvSpPr>
          <p:nvPr>
            <p:ph type="title"/>
          </p:nvPr>
        </p:nvSpPr>
        <p:spPr>
          <a:xfrm>
            <a:off x="1790700" y="152400"/>
            <a:ext cx="8534400" cy="1219200"/>
          </a:xfrm>
        </p:spPr>
        <p:txBody>
          <a:bodyPr/>
          <a:lstStyle/>
          <a:p>
            <a:pPr eaLnBrk="1" hangingPunct="1"/>
            <a:r>
              <a:rPr lang="en-US" altLang="en-US" sz="3600"/>
              <a:t>Bronchitis and Bronchiolitis</a:t>
            </a:r>
            <a:br>
              <a:rPr lang="en-US" altLang="en-US" sz="3600"/>
            </a:br>
            <a:r>
              <a:rPr lang="en-US" altLang="en-US" sz="3600"/>
              <a:t>Complications</a:t>
            </a:r>
          </a:p>
        </p:txBody>
      </p:sp>
      <p:sp>
        <p:nvSpPr>
          <p:cNvPr id="114691" name="Rectangle 3">
            <a:extLst>
              <a:ext uri="{FF2B5EF4-FFF2-40B4-BE49-F238E27FC236}">
                <a16:creationId xmlns:a16="http://schemas.microsoft.com/office/drawing/2014/main" id="{217A13C9-75F1-58A3-3A06-11D25C1588A4}"/>
              </a:ext>
            </a:extLst>
          </p:cNvPr>
          <p:cNvSpPr>
            <a:spLocks noGrp="1"/>
          </p:cNvSpPr>
          <p:nvPr>
            <p:ph idx="1"/>
          </p:nvPr>
        </p:nvSpPr>
        <p:spPr>
          <a:xfrm>
            <a:off x="2171700" y="1641476"/>
            <a:ext cx="7772400" cy="4454525"/>
          </a:xfrm>
        </p:spPr>
        <p:txBody>
          <a:bodyPr/>
          <a:lstStyle/>
          <a:p>
            <a:pPr eaLnBrk="1" hangingPunct="1"/>
            <a:r>
              <a:rPr lang="en-US" altLang="en-US" sz="2500" dirty="0"/>
              <a:t>Complications</a:t>
            </a:r>
          </a:p>
          <a:p>
            <a:pPr lvl="1" eaLnBrk="1" hangingPunct="1"/>
            <a:r>
              <a:rPr lang="en-US" altLang="en-US" sz="2200" dirty="0"/>
              <a:t>Secondary bacterial infections</a:t>
            </a:r>
          </a:p>
          <a:p>
            <a:pPr lvl="2" eaLnBrk="1" hangingPunct="1"/>
            <a:r>
              <a:rPr lang="en-US" altLang="en-US" sz="1800" dirty="0"/>
              <a:t>Bacterial bronchitis or pneumonia</a:t>
            </a:r>
          </a:p>
          <a:p>
            <a:pPr lvl="2" eaLnBrk="1" hangingPunct="1"/>
            <a:r>
              <a:rPr lang="en-US" altLang="en-US" sz="1800" dirty="0"/>
              <a:t>Example pathogens—</a:t>
            </a:r>
            <a:r>
              <a:rPr lang="en-US" altLang="en-US" sz="1800" i="1" dirty="0"/>
              <a:t>S. pneumoniae, H. influenzae, M. catarrhalis</a:t>
            </a:r>
          </a:p>
          <a:p>
            <a:pPr eaLnBrk="1" hangingPunct="1"/>
            <a:r>
              <a:rPr lang="en-US" altLang="en-US" sz="2500" dirty="0"/>
              <a:t>Severe bronchiolitis</a:t>
            </a:r>
          </a:p>
          <a:p>
            <a:pPr lvl="1" eaLnBrk="1" hangingPunct="1"/>
            <a:r>
              <a:rPr lang="en-US" altLang="en-US" sz="2100" dirty="0"/>
              <a:t>More common in younger, especially premature infants</a:t>
            </a:r>
          </a:p>
          <a:p>
            <a:pPr lvl="1" eaLnBrk="1" hangingPunct="1"/>
            <a:r>
              <a:rPr lang="en-US" altLang="en-US" sz="2100" dirty="0"/>
              <a:t>Also at risk, infants with cardiac and pulmonary disease</a:t>
            </a:r>
          </a:p>
          <a:p>
            <a:pPr lvl="1" eaLnBrk="1" hangingPunct="1"/>
            <a:r>
              <a:rPr lang="en-US" altLang="en-US" sz="2100" dirty="0"/>
              <a:t>Concurrent otitis media may be present.</a:t>
            </a:r>
          </a:p>
          <a:p>
            <a:pPr lvl="1" eaLnBrk="1" hangingPunct="1"/>
            <a:endParaRPr lang="en-US" altLang="en-US" sz="2200" dirty="0"/>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5F11E600-8A92-8975-186F-28C95CA53CD3}"/>
              </a:ext>
            </a:extLst>
          </p:cNvPr>
          <p:cNvSpPr>
            <a:spLocks noGrp="1"/>
          </p:cNvSpPr>
          <p:nvPr>
            <p:ph type="title"/>
          </p:nvPr>
        </p:nvSpPr>
        <p:spPr>
          <a:xfrm>
            <a:off x="1790700" y="152400"/>
            <a:ext cx="8534400" cy="1219200"/>
          </a:xfrm>
        </p:spPr>
        <p:txBody>
          <a:bodyPr/>
          <a:lstStyle/>
          <a:p>
            <a:pPr eaLnBrk="1" hangingPunct="1"/>
            <a:r>
              <a:rPr lang="en-US" altLang="en-US" sz="3600"/>
              <a:t>Bronchitis and Bronchiolitis</a:t>
            </a:r>
            <a:br>
              <a:rPr lang="en-US" altLang="en-US" sz="3600"/>
            </a:br>
            <a:r>
              <a:rPr lang="en-US" altLang="en-US" sz="3600"/>
              <a:t>Diagnosis </a:t>
            </a:r>
          </a:p>
        </p:txBody>
      </p:sp>
      <p:sp>
        <p:nvSpPr>
          <p:cNvPr id="115715" name="Rectangle 3">
            <a:extLst>
              <a:ext uri="{FF2B5EF4-FFF2-40B4-BE49-F238E27FC236}">
                <a16:creationId xmlns:a16="http://schemas.microsoft.com/office/drawing/2014/main" id="{DDD1828A-7F9E-86BA-A900-9DBF4F61774F}"/>
              </a:ext>
            </a:extLst>
          </p:cNvPr>
          <p:cNvSpPr>
            <a:spLocks noGrp="1"/>
          </p:cNvSpPr>
          <p:nvPr>
            <p:ph idx="1"/>
          </p:nvPr>
        </p:nvSpPr>
        <p:spPr>
          <a:xfrm>
            <a:off x="2171700" y="1641476"/>
            <a:ext cx="7772400" cy="4454525"/>
          </a:xfrm>
        </p:spPr>
        <p:txBody>
          <a:bodyPr/>
          <a:lstStyle/>
          <a:p>
            <a:pPr eaLnBrk="1" hangingPunct="1"/>
            <a:r>
              <a:rPr lang="en-US" altLang="en-US" sz="2400" dirty="0"/>
              <a:t>Infections with viruses with no available direct therapy</a:t>
            </a:r>
          </a:p>
          <a:p>
            <a:pPr lvl="1" eaLnBrk="1" hangingPunct="1"/>
            <a:r>
              <a:rPr lang="en-US" altLang="en-US" sz="2000" dirty="0"/>
              <a:t>Diagnostic testing was not previously recommended in uncomplicated cases that follow expected, self-limiting course unless there is another indication for testing</a:t>
            </a:r>
            <a:r>
              <a:rPr lang="en-US" altLang="en-US" sz="2000" dirty="0">
                <a:solidFill>
                  <a:srgbClr val="FF0000"/>
                </a:solidFill>
              </a:rPr>
              <a:t>.</a:t>
            </a:r>
          </a:p>
          <a:p>
            <a:pPr eaLnBrk="1" hangingPunct="1"/>
            <a:r>
              <a:rPr lang="en-US" altLang="en-US" sz="2400" dirty="0"/>
              <a:t>During the COVID-19 pandemic</a:t>
            </a:r>
          </a:p>
          <a:p>
            <a:pPr lvl="1" eaLnBrk="1" hangingPunct="1"/>
            <a:r>
              <a:rPr lang="en-US" altLang="en-US" sz="2000" dirty="0"/>
              <a:t>Viral diagnostic testing for epidemiologic purposes or to complement therapeutic decision making</a:t>
            </a:r>
            <a:r>
              <a:rPr lang="en-US" altLang="en-US" sz="2000" strike="sngStrike" dirty="0"/>
              <a:t>.</a:t>
            </a:r>
            <a:r>
              <a:rPr lang="en-US" altLang="en-US" sz="2000" dirty="0"/>
              <a:t> </a:t>
            </a:r>
          </a:p>
          <a:p>
            <a:pPr lvl="1" eaLnBrk="1" hangingPunct="1"/>
            <a:r>
              <a:rPr lang="en-US" altLang="en-US" sz="2000" dirty="0"/>
              <a:t>Patients in whom there are signs of secondary bacterial bronchitis, pertussis is suspected, or pneumonia is a concern</a:t>
            </a:r>
          </a:p>
          <a:p>
            <a:pPr lvl="2" eaLnBrk="1" hangingPunct="1"/>
            <a:r>
              <a:rPr lang="en-US" altLang="en-US" sz="1600" dirty="0"/>
              <a:t>Diagnostic testing could be useful in </a:t>
            </a:r>
            <a:r>
              <a:rPr lang="en-US" altLang="en-US" sz="1600" dirty="0" smtClean="0"/>
              <a:t>guiding </a:t>
            </a:r>
            <a:r>
              <a:rPr lang="en-US" altLang="en-US" sz="1600" dirty="0"/>
              <a:t>therapy </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380E6F43-3A68-DA56-0317-6708FBB61ED3}"/>
              </a:ext>
            </a:extLst>
          </p:cNvPr>
          <p:cNvSpPr>
            <a:spLocks noGrp="1"/>
          </p:cNvSpPr>
          <p:nvPr>
            <p:ph type="title"/>
          </p:nvPr>
        </p:nvSpPr>
        <p:spPr/>
        <p:txBody>
          <a:bodyPr/>
          <a:lstStyle/>
          <a:p>
            <a:r>
              <a:rPr lang="en-US" altLang="en-US" dirty="0"/>
              <a:t>Bronchitis and Bronchiolitis</a:t>
            </a:r>
            <a:br>
              <a:rPr lang="en-US" altLang="en-US" dirty="0"/>
            </a:br>
            <a:r>
              <a:rPr lang="en-US" altLang="en-US" dirty="0"/>
              <a:t>Diagnosis (Cont.)</a:t>
            </a:r>
          </a:p>
        </p:txBody>
      </p:sp>
      <p:sp>
        <p:nvSpPr>
          <p:cNvPr id="116739" name="Content Placeholder 2">
            <a:extLst>
              <a:ext uri="{FF2B5EF4-FFF2-40B4-BE49-F238E27FC236}">
                <a16:creationId xmlns:a16="http://schemas.microsoft.com/office/drawing/2014/main" id="{90EF4CE8-BCB9-1A9F-1E0A-AAD3FB1B88BA}"/>
              </a:ext>
            </a:extLst>
          </p:cNvPr>
          <p:cNvSpPr>
            <a:spLocks noGrp="1"/>
          </p:cNvSpPr>
          <p:nvPr>
            <p:ph idx="1"/>
          </p:nvPr>
        </p:nvSpPr>
        <p:spPr>
          <a:xfrm>
            <a:off x="914400" y="1752600"/>
            <a:ext cx="10363200" cy="4876800"/>
          </a:xfrm>
        </p:spPr>
        <p:txBody>
          <a:bodyPr/>
          <a:lstStyle/>
          <a:p>
            <a:r>
              <a:rPr lang="en-US" altLang="en-US" dirty="0"/>
              <a:t>In cases of suspected influenza virus infection of the LRT</a:t>
            </a:r>
          </a:p>
          <a:p>
            <a:pPr lvl="1"/>
            <a:r>
              <a:rPr lang="en-US" altLang="en-US" dirty="0"/>
              <a:t>Identification of the virus in respiratory tract secretions may be useful in guiding antiviral therapy.</a:t>
            </a:r>
          </a:p>
          <a:p>
            <a:r>
              <a:rPr lang="en-US" altLang="en-US" dirty="0"/>
              <a:t>Test of choice for most viral pathogens is PCR.</a:t>
            </a:r>
          </a:p>
          <a:p>
            <a:r>
              <a:rPr lang="en-US" altLang="en-US" dirty="0"/>
              <a:t>Viral cultures generally have low sensitivity and are rarely performed.</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D5A512C7-01A5-12DA-50BF-7344B1AA0D1C}"/>
              </a:ext>
            </a:extLst>
          </p:cNvPr>
          <p:cNvSpPr>
            <a:spLocks noGrp="1"/>
          </p:cNvSpPr>
          <p:nvPr>
            <p:ph type="title"/>
          </p:nvPr>
        </p:nvSpPr>
        <p:spPr/>
        <p:txBody>
          <a:bodyPr/>
          <a:lstStyle/>
          <a:p>
            <a:r>
              <a:rPr lang="en-US" altLang="en-US" dirty="0"/>
              <a:t>Bronchitis and Bronchiolitis</a:t>
            </a:r>
            <a:br>
              <a:rPr lang="en-US" altLang="en-US" dirty="0"/>
            </a:br>
            <a:r>
              <a:rPr lang="en-US" altLang="en-US" dirty="0"/>
              <a:t>Laboratory Diagnosis (Cont.)</a:t>
            </a:r>
          </a:p>
        </p:txBody>
      </p:sp>
      <p:sp>
        <p:nvSpPr>
          <p:cNvPr id="117763" name="Content Placeholder 2">
            <a:extLst>
              <a:ext uri="{FF2B5EF4-FFF2-40B4-BE49-F238E27FC236}">
                <a16:creationId xmlns:a16="http://schemas.microsoft.com/office/drawing/2014/main" id="{358D9CE4-AF95-5006-6E5B-40FADF739F21}"/>
              </a:ext>
            </a:extLst>
          </p:cNvPr>
          <p:cNvSpPr>
            <a:spLocks noGrp="1"/>
          </p:cNvSpPr>
          <p:nvPr>
            <p:ph idx="1"/>
          </p:nvPr>
        </p:nvSpPr>
        <p:spPr>
          <a:xfrm>
            <a:off x="914400" y="1828800"/>
            <a:ext cx="10363200" cy="4876800"/>
          </a:xfrm>
        </p:spPr>
        <p:txBody>
          <a:bodyPr/>
          <a:lstStyle/>
          <a:p>
            <a:r>
              <a:rPr lang="en-US" altLang="en-US" dirty="0"/>
              <a:t>For patients with RSV</a:t>
            </a:r>
          </a:p>
          <a:p>
            <a:pPr lvl="1"/>
            <a:r>
              <a:rPr lang="en-US" altLang="en-US" dirty="0"/>
              <a:t>Diagnosis should be based on patient history and physical examination.</a:t>
            </a:r>
          </a:p>
          <a:p>
            <a:pPr lvl="1"/>
            <a:r>
              <a:rPr lang="en-US" altLang="en-US" dirty="0"/>
              <a:t>Viral antigen or PCR assay testing is recommended.</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2D62A8E2-84DC-8563-1633-71D68648D4C7}"/>
              </a:ext>
            </a:extLst>
          </p:cNvPr>
          <p:cNvSpPr>
            <a:spLocks noGrp="1"/>
          </p:cNvSpPr>
          <p:nvPr>
            <p:ph type="title"/>
          </p:nvPr>
        </p:nvSpPr>
        <p:spPr/>
        <p:txBody>
          <a:bodyPr/>
          <a:lstStyle/>
          <a:p>
            <a:r>
              <a:rPr lang="en-US" altLang="en-US" dirty="0"/>
              <a:t>Bronchitis and Bronchiolitis</a:t>
            </a:r>
            <a:br>
              <a:rPr lang="en-US" altLang="en-US" dirty="0"/>
            </a:br>
            <a:r>
              <a:rPr lang="en-US" altLang="en-US" dirty="0"/>
              <a:t>Treatment</a:t>
            </a:r>
          </a:p>
        </p:txBody>
      </p:sp>
      <p:graphicFrame>
        <p:nvGraphicFramePr>
          <p:cNvPr id="5" name="Table 5">
            <a:extLst>
              <a:ext uri="{FF2B5EF4-FFF2-40B4-BE49-F238E27FC236}">
                <a16:creationId xmlns:a16="http://schemas.microsoft.com/office/drawing/2014/main" id="{8C4902CF-0AFE-0120-76D7-E11B278AD783}"/>
              </a:ext>
            </a:extLst>
          </p:cNvPr>
          <p:cNvGraphicFramePr>
            <a:graphicFrameLocks noGrp="1"/>
          </p:cNvGraphicFramePr>
          <p:nvPr>
            <p:ph idx="1"/>
            <p:extLst>
              <p:ext uri="{D42A27DB-BD31-4B8C-83A1-F6EECF244321}">
                <p14:modId xmlns:p14="http://schemas.microsoft.com/office/powerpoint/2010/main" val="1725422937"/>
              </p:ext>
            </p:extLst>
          </p:nvPr>
        </p:nvGraphicFramePr>
        <p:xfrm>
          <a:off x="2697163" y="1981200"/>
          <a:ext cx="7772400" cy="4582006"/>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20000"/>
                    </a:ext>
                  </a:extLst>
                </a:gridCol>
                <a:gridCol w="4749800">
                  <a:extLst>
                    <a:ext uri="{9D8B030D-6E8A-4147-A177-3AD203B41FA5}">
                      <a16:colId xmlns:a16="http://schemas.microsoft.com/office/drawing/2014/main" val="20001"/>
                    </a:ext>
                  </a:extLst>
                </a:gridCol>
              </a:tblGrid>
              <a:tr h="370784">
                <a:tc>
                  <a:txBody>
                    <a:bodyPr/>
                    <a:lstStyle/>
                    <a:p>
                      <a:endParaRPr lang="en-US" sz="1800" b="1" dirty="0"/>
                    </a:p>
                  </a:txBody>
                  <a:tcPr marL="86360" marR="86360" marT="45713" marB="45713"/>
                </a:tc>
                <a:tc>
                  <a:txBody>
                    <a:bodyPr/>
                    <a:lstStyle/>
                    <a:p>
                      <a:endParaRPr lang="en-US" sz="1800" b="1"/>
                    </a:p>
                  </a:txBody>
                  <a:tcPr marL="86360" marR="86360" marT="45713" marB="45713"/>
                </a:tc>
                <a:extLst>
                  <a:ext uri="{0D108BD9-81ED-4DB2-BD59-A6C34878D82A}">
                    <a16:rowId xmlns:a16="http://schemas.microsoft.com/office/drawing/2014/main" val="10000"/>
                  </a:ext>
                </a:extLst>
              </a:tr>
              <a:tr h="370784">
                <a:tc>
                  <a:txBody>
                    <a:bodyPr/>
                    <a:lstStyle/>
                    <a:p>
                      <a:r>
                        <a:rPr lang="en-US" sz="1800" b="1" dirty="0"/>
                        <a:t>Type of Infection</a:t>
                      </a:r>
                    </a:p>
                  </a:txBody>
                  <a:tcPr marL="86360" marR="86360" marT="45713" marB="45713"/>
                </a:tc>
                <a:tc>
                  <a:txBody>
                    <a:bodyPr/>
                    <a:lstStyle/>
                    <a:p>
                      <a:r>
                        <a:rPr lang="en-US" sz="1800" b="1" dirty="0"/>
                        <a:t>Treatment</a:t>
                      </a:r>
                    </a:p>
                  </a:txBody>
                  <a:tcPr marL="86360" marR="86360" marT="45713" marB="45713"/>
                </a:tc>
                <a:extLst>
                  <a:ext uri="{0D108BD9-81ED-4DB2-BD59-A6C34878D82A}">
                    <a16:rowId xmlns:a16="http://schemas.microsoft.com/office/drawing/2014/main" val="10001"/>
                  </a:ext>
                </a:extLst>
              </a:tr>
              <a:tr h="1462981">
                <a:tc>
                  <a:txBody>
                    <a:bodyPr/>
                    <a:lstStyle/>
                    <a:p>
                      <a:r>
                        <a:rPr lang="en-US" sz="1800" dirty="0"/>
                        <a:t>Acute bronchitis viral infection in otherwise healthy adults</a:t>
                      </a:r>
                    </a:p>
                  </a:txBody>
                  <a:tcPr marL="86360" marR="86360" marT="45713" marB="45713"/>
                </a:tc>
                <a:tc>
                  <a:txBody>
                    <a:bodyPr/>
                    <a:lstStyle/>
                    <a:p>
                      <a:r>
                        <a:rPr lang="en-US" sz="1800" dirty="0"/>
                        <a:t>Antimicrobial therapy is not recommended</a:t>
                      </a:r>
                    </a:p>
                    <a:p>
                      <a:endParaRPr lang="en-US" sz="1800" dirty="0"/>
                    </a:p>
                    <a:p>
                      <a:r>
                        <a:rPr lang="en-US" sz="1800" dirty="0"/>
                        <a:t>Anti-influenza therapy should be started ideally within 48 hours of symptom onset but can be given at other times</a:t>
                      </a:r>
                    </a:p>
                  </a:txBody>
                  <a:tcPr marL="86360" marR="86360" marT="45713" marB="45713"/>
                </a:tc>
                <a:extLst>
                  <a:ext uri="{0D108BD9-81ED-4DB2-BD59-A6C34878D82A}">
                    <a16:rowId xmlns:a16="http://schemas.microsoft.com/office/drawing/2014/main" val="10002"/>
                  </a:ext>
                </a:extLst>
              </a:tr>
              <a:tr h="1462981">
                <a:tc>
                  <a:txBody>
                    <a:bodyPr/>
                    <a:lstStyle/>
                    <a:p>
                      <a:r>
                        <a:rPr lang="en-US" sz="1800" dirty="0"/>
                        <a:t>Secondary bacterial bronchitis and/or pneumonia</a:t>
                      </a:r>
                    </a:p>
                  </a:txBody>
                  <a:tcPr marL="86360" marR="86360" marT="45713" marB="45713"/>
                </a:tc>
                <a:tc>
                  <a:txBody>
                    <a:bodyPr/>
                    <a:lstStyle/>
                    <a:p>
                      <a:r>
                        <a:rPr lang="en-US" sz="1800" dirty="0"/>
                        <a:t>Antimicrobial treatment regimens can be designed using the same appropriate used for acute bacterial pneumonia </a:t>
                      </a:r>
                    </a:p>
                    <a:p>
                      <a:endParaRPr lang="en-US" sz="1800" dirty="0"/>
                    </a:p>
                    <a:p>
                      <a:r>
                        <a:rPr lang="en-US" sz="1800" dirty="0"/>
                        <a:t>Pertussis can be treated with macrolide therapy</a:t>
                      </a:r>
                    </a:p>
                  </a:txBody>
                  <a:tcPr marL="86360" marR="86360" marT="45713" marB="45713"/>
                </a:tc>
                <a:extLst>
                  <a:ext uri="{0D108BD9-81ED-4DB2-BD59-A6C34878D82A}">
                    <a16:rowId xmlns:a16="http://schemas.microsoft.com/office/drawing/2014/main" val="10003"/>
                  </a:ext>
                </a:extLst>
              </a:tr>
              <a:tr h="640048">
                <a:tc>
                  <a:txBody>
                    <a:bodyPr/>
                    <a:lstStyle/>
                    <a:p>
                      <a:r>
                        <a:rPr lang="en-US" sz="1800" dirty="0"/>
                        <a:t>RSV infection</a:t>
                      </a:r>
                    </a:p>
                  </a:txBody>
                  <a:tcPr marL="86360" marR="86360" marT="45713" marB="45713"/>
                </a:tc>
                <a:tc>
                  <a:txBody>
                    <a:bodyPr/>
                    <a:lstStyle/>
                    <a:p>
                      <a:r>
                        <a:rPr lang="en-US" sz="1800" dirty="0"/>
                        <a:t>Supportive – maintenance of hydration, supplemental oxygen</a:t>
                      </a:r>
                    </a:p>
                  </a:txBody>
                  <a:tcPr marL="86360" marR="86360" marT="45713" marB="45713"/>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29CAEFB-AA12-5840-7875-49E7066F9BC8}"/>
              </a:ext>
            </a:extLst>
          </p:cNvPr>
          <p:cNvSpPr>
            <a:spLocks noGrp="1" noChangeArrowheads="1"/>
          </p:cNvSpPr>
          <p:nvPr>
            <p:ph type="title"/>
          </p:nvPr>
        </p:nvSpPr>
        <p:spPr/>
        <p:txBody>
          <a:bodyPr rtlCol="0">
            <a:normAutofit/>
          </a:bodyPr>
          <a:lstStyle/>
          <a:p>
            <a:pPr fontAlgn="auto">
              <a:spcAft>
                <a:spcPts val="0"/>
              </a:spcAft>
              <a:defRPr/>
            </a:pPr>
            <a:r>
              <a:rPr lang="en-US" altLang="en-US" dirty="0"/>
              <a:t>Influenza</a:t>
            </a:r>
            <a:br>
              <a:rPr lang="en-US" altLang="en-US" dirty="0"/>
            </a:br>
            <a:r>
              <a:rPr lang="en-US" altLang="en-US" dirty="0"/>
              <a:t>Epidemiology and Causes</a:t>
            </a:r>
          </a:p>
        </p:txBody>
      </p:sp>
      <p:sp>
        <p:nvSpPr>
          <p:cNvPr id="119811" name="Rectangle 3">
            <a:extLst>
              <a:ext uri="{FF2B5EF4-FFF2-40B4-BE49-F238E27FC236}">
                <a16:creationId xmlns:a16="http://schemas.microsoft.com/office/drawing/2014/main" id="{8B0BC763-C869-B34C-2CF9-A19C9C2F5ECE}"/>
              </a:ext>
            </a:extLst>
          </p:cNvPr>
          <p:cNvSpPr>
            <a:spLocks noGrp="1"/>
          </p:cNvSpPr>
          <p:nvPr>
            <p:ph idx="1"/>
          </p:nvPr>
        </p:nvSpPr>
        <p:spPr>
          <a:xfrm>
            <a:off x="914400" y="1676400"/>
            <a:ext cx="10363200" cy="4876800"/>
          </a:xfrm>
        </p:spPr>
        <p:txBody>
          <a:bodyPr/>
          <a:lstStyle/>
          <a:p>
            <a:pPr eaLnBrk="1" hangingPunct="1"/>
            <a:r>
              <a:rPr lang="en-US" altLang="en-US" dirty="0"/>
              <a:t>Epidemiology</a:t>
            </a:r>
          </a:p>
          <a:p>
            <a:pPr lvl="1" eaLnBrk="1" hangingPunct="1"/>
            <a:r>
              <a:rPr lang="en-US" altLang="en-US" dirty="0"/>
              <a:t>Late fall and early winter and persist into the spring; pandemics can occur outside of typical season</a:t>
            </a:r>
          </a:p>
          <a:p>
            <a:pPr eaLnBrk="1" hangingPunct="1"/>
            <a:r>
              <a:rPr lang="en-US" altLang="en-US" dirty="0"/>
              <a:t>Causes</a:t>
            </a:r>
          </a:p>
          <a:p>
            <a:pPr lvl="1" eaLnBrk="1" hangingPunct="1"/>
            <a:r>
              <a:rPr lang="en-US" altLang="en-US" dirty="0"/>
              <a:t>Influenza A and B</a:t>
            </a:r>
          </a:p>
          <a:p>
            <a:pPr lvl="1" eaLnBrk="1" hangingPunct="1"/>
            <a:r>
              <a:rPr lang="en-US" altLang="en-US" dirty="0"/>
              <a:t>Influenza A categorized into subtypes based on two surface antigens</a:t>
            </a:r>
          </a:p>
          <a:p>
            <a:pPr lvl="2" eaLnBrk="1" hangingPunct="1"/>
            <a:r>
              <a:rPr lang="en-US" altLang="en-US" dirty="0"/>
              <a:t>Hemagglutinin (H) and neuraminidase (N)</a:t>
            </a:r>
          </a:p>
          <a:p>
            <a:pPr lvl="1" eaLnBrk="1" hangingPunct="1"/>
            <a:r>
              <a:rPr lang="en-US" altLang="en-US" dirty="0"/>
              <a:t>Influenza B categorized into lineages</a:t>
            </a:r>
          </a:p>
          <a:p>
            <a:pPr lvl="1" eaLnBrk="1" hangingPunct="1"/>
            <a:r>
              <a:rPr lang="en-US" altLang="en-US" dirty="0"/>
              <a:t>Influenza A is responsible for pandemics</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C73F0AC-C405-A2E3-077A-390AC078758D}"/>
              </a:ext>
            </a:extLst>
          </p:cNvPr>
          <p:cNvSpPr>
            <a:spLocks noGrp="1" noChangeArrowheads="1"/>
          </p:cNvSpPr>
          <p:nvPr>
            <p:ph type="title"/>
          </p:nvPr>
        </p:nvSpPr>
        <p:spPr>
          <a:xfrm>
            <a:off x="914400" y="-76200"/>
            <a:ext cx="10363200" cy="1905000"/>
          </a:xfrm>
        </p:spPr>
        <p:txBody>
          <a:bodyPr rtlCol="0">
            <a:normAutofit/>
          </a:bodyPr>
          <a:lstStyle/>
          <a:p>
            <a:pPr fontAlgn="auto">
              <a:spcAft>
                <a:spcPts val="0"/>
              </a:spcAft>
              <a:defRPr/>
            </a:pPr>
            <a:r>
              <a:rPr lang="en-US" altLang="en-US" dirty="0"/>
              <a:t>Influenza</a:t>
            </a:r>
            <a:br>
              <a:rPr lang="en-US" altLang="en-US" dirty="0"/>
            </a:br>
            <a:r>
              <a:rPr lang="en-US" altLang="en-US" dirty="0"/>
              <a:t>Pathogenesis</a:t>
            </a:r>
          </a:p>
        </p:txBody>
      </p:sp>
      <p:sp>
        <p:nvSpPr>
          <p:cNvPr id="117763" name="Rectangle 3">
            <a:extLst>
              <a:ext uri="{FF2B5EF4-FFF2-40B4-BE49-F238E27FC236}">
                <a16:creationId xmlns:a16="http://schemas.microsoft.com/office/drawing/2014/main" id="{44EED276-7C0F-5290-F70F-D2B9E9E8A006}"/>
              </a:ext>
            </a:extLst>
          </p:cNvPr>
          <p:cNvSpPr>
            <a:spLocks noGrp="1"/>
          </p:cNvSpPr>
          <p:nvPr>
            <p:ph idx="1"/>
          </p:nvPr>
        </p:nvSpPr>
        <p:spPr/>
        <p:txBody>
          <a:bodyPr/>
          <a:lstStyle/>
          <a:p>
            <a:pPr eaLnBrk="1" hangingPunct="1">
              <a:defRPr/>
            </a:pPr>
            <a:r>
              <a:rPr lang="en-US" altLang="en-US" dirty="0"/>
              <a:t>Continuously undergoes antigenic drift which allows amino acid substitution</a:t>
            </a:r>
          </a:p>
          <a:p>
            <a:pPr lvl="1" eaLnBrk="1" hangingPunct="1">
              <a:defRPr/>
            </a:pPr>
            <a:r>
              <a:rPr lang="en-US" altLang="en-US" dirty="0"/>
              <a:t>Allows the virus to evade preexisting host immunity</a:t>
            </a:r>
          </a:p>
          <a:p>
            <a:pPr eaLnBrk="1" hangingPunct="1">
              <a:defRPr/>
            </a:pPr>
            <a:r>
              <a:rPr lang="en-US" altLang="en-US" dirty="0"/>
              <a:t>Antigen drift is responsible for annual worldwide outbreaks and occurs more commonly in influenza A viruses.</a:t>
            </a:r>
          </a:p>
          <a:p>
            <a:pPr eaLnBrk="1" hangingPunct="1">
              <a:defRPr/>
            </a:pPr>
            <a:r>
              <a:rPr lang="en-US" altLang="en-US" dirty="0"/>
              <a:t>Two or more strains of influenza A can combine genetic material.</a:t>
            </a:r>
          </a:p>
          <a:p>
            <a:pPr lvl="1" eaLnBrk="1" hangingPunct="1">
              <a:defRPr/>
            </a:pPr>
            <a:r>
              <a:rPr lang="en-US" altLang="en-US" dirty="0"/>
              <a:t>Results in the generation of new reassorted virus.</a:t>
            </a:r>
          </a:p>
          <a:p>
            <a:pPr lvl="2" eaLnBrk="1" hangingPunct="1">
              <a:defRPr/>
            </a:pPr>
            <a:r>
              <a:rPr lang="en-US" altLang="en-US" dirty="0"/>
              <a:t>Little population (herd) immunity</a:t>
            </a:r>
          </a:p>
          <a:p>
            <a:pPr marL="457200" lvl="1" indent="0">
              <a:buNone/>
              <a:defRPr/>
            </a:pPr>
            <a:endParaRPr lang="en-US" altLang="en-US" dirty="0"/>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1F97EA7F-76FE-43CD-AEBB-7A7602913FB1}"/>
              </a:ext>
            </a:extLst>
          </p:cNvPr>
          <p:cNvSpPr>
            <a:spLocks noGrp="1"/>
          </p:cNvSpPr>
          <p:nvPr>
            <p:ph type="title"/>
          </p:nvPr>
        </p:nvSpPr>
        <p:spPr>
          <a:xfrm>
            <a:off x="914400" y="-152400"/>
            <a:ext cx="10363200" cy="1905000"/>
          </a:xfrm>
        </p:spPr>
        <p:txBody>
          <a:bodyPr/>
          <a:lstStyle/>
          <a:p>
            <a:r>
              <a:rPr lang="en-US" altLang="en-US" dirty="0"/>
              <a:t>Influenza</a:t>
            </a:r>
            <a:br>
              <a:rPr lang="en-US" altLang="en-US" dirty="0"/>
            </a:br>
            <a:r>
              <a:rPr lang="en-US" altLang="en-US" dirty="0"/>
              <a:t>Pathogenesis</a:t>
            </a:r>
          </a:p>
        </p:txBody>
      </p:sp>
      <p:sp>
        <p:nvSpPr>
          <p:cNvPr id="121859" name="Content Placeholder 2">
            <a:extLst>
              <a:ext uri="{FF2B5EF4-FFF2-40B4-BE49-F238E27FC236}">
                <a16:creationId xmlns:a16="http://schemas.microsoft.com/office/drawing/2014/main" id="{A2CA8221-B163-4969-4E49-D2A9906364BE}"/>
              </a:ext>
            </a:extLst>
          </p:cNvPr>
          <p:cNvSpPr>
            <a:spLocks noGrp="1"/>
          </p:cNvSpPr>
          <p:nvPr>
            <p:ph idx="1"/>
          </p:nvPr>
        </p:nvSpPr>
        <p:spPr/>
        <p:txBody>
          <a:bodyPr/>
          <a:lstStyle/>
          <a:p>
            <a:r>
              <a:rPr lang="en-US" altLang="en-US" dirty="0"/>
              <a:t>The process of genetic reassortment is termed antigen shift.</a:t>
            </a:r>
          </a:p>
          <a:p>
            <a:pPr eaLnBrk="1" hangingPunct="1"/>
            <a:r>
              <a:rPr lang="en-US" altLang="en-US" dirty="0"/>
              <a:t>Pandemics in 1957 and 1968</a:t>
            </a:r>
          </a:p>
          <a:p>
            <a:pPr lvl="1" eaLnBrk="1" hangingPunct="1"/>
            <a:r>
              <a:rPr lang="en-US" altLang="en-US" dirty="0"/>
              <a:t>Caused by genetic reassortment between influenza viruses from humans and birds</a:t>
            </a:r>
          </a:p>
          <a:p>
            <a:pPr eaLnBrk="1" hangingPunct="1"/>
            <a:r>
              <a:rPr lang="en-US" altLang="en-US" dirty="0"/>
              <a:t>2009 H1N1 pandemic</a:t>
            </a:r>
          </a:p>
          <a:p>
            <a:pPr lvl="1" eaLnBrk="1" hangingPunct="1"/>
            <a:r>
              <a:rPr lang="en-US" altLang="en-US" dirty="0"/>
              <a:t>Caused by reassortment of genetic elements of human, swine, and avian strains.</a:t>
            </a:r>
          </a:p>
          <a:p>
            <a:endParaRPr lang="en-US" altLang="en-US"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617143D-F314-B2CA-EE16-075F8601FAA6}"/>
              </a:ext>
            </a:extLst>
          </p:cNvPr>
          <p:cNvSpPr>
            <a:spLocks noGrp="1" noChangeArrowheads="1"/>
          </p:cNvSpPr>
          <p:nvPr>
            <p:ph type="title"/>
          </p:nvPr>
        </p:nvSpPr>
        <p:spPr>
          <a:xfrm>
            <a:off x="1524000" y="274638"/>
            <a:ext cx="9144000" cy="1143000"/>
          </a:xfrm>
        </p:spPr>
        <p:txBody>
          <a:bodyPr rtlCol="0">
            <a:noAutofit/>
          </a:bodyPr>
          <a:lstStyle/>
          <a:p>
            <a:pPr fontAlgn="auto">
              <a:spcAft>
                <a:spcPts val="0"/>
              </a:spcAft>
              <a:defRPr/>
            </a:pPr>
            <a:r>
              <a:rPr lang="en-US" altLang="en-US" sz="3600" dirty="0"/>
              <a:t>Influenza</a:t>
            </a:r>
            <a:br>
              <a:rPr lang="en-US" altLang="en-US" sz="3600" dirty="0"/>
            </a:br>
            <a:r>
              <a:rPr lang="en-US" altLang="en-US" sz="3600" dirty="0"/>
              <a:t>Clinical Manifestations and Complications</a:t>
            </a:r>
          </a:p>
        </p:txBody>
      </p:sp>
      <p:sp>
        <p:nvSpPr>
          <p:cNvPr id="122883" name="Rectangle 3">
            <a:extLst>
              <a:ext uri="{FF2B5EF4-FFF2-40B4-BE49-F238E27FC236}">
                <a16:creationId xmlns:a16="http://schemas.microsoft.com/office/drawing/2014/main" id="{5FF5396B-7954-313A-D3A6-FAC2DC8B9162}"/>
              </a:ext>
            </a:extLst>
          </p:cNvPr>
          <p:cNvSpPr>
            <a:spLocks noGrp="1"/>
          </p:cNvSpPr>
          <p:nvPr>
            <p:ph idx="1"/>
          </p:nvPr>
        </p:nvSpPr>
        <p:spPr>
          <a:xfrm>
            <a:off x="914400" y="1752600"/>
            <a:ext cx="10363200" cy="4876800"/>
          </a:xfrm>
        </p:spPr>
        <p:txBody>
          <a:bodyPr/>
          <a:lstStyle/>
          <a:p>
            <a:pPr eaLnBrk="1" hangingPunct="1"/>
            <a:r>
              <a:rPr lang="en-US" altLang="en-US" dirty="0"/>
              <a:t>Clinical manifestations</a:t>
            </a:r>
          </a:p>
          <a:p>
            <a:pPr lvl="1" eaLnBrk="1" hangingPunct="1"/>
            <a:r>
              <a:rPr lang="en-US" altLang="en-US" dirty="0"/>
              <a:t>Fever, myalgias, and fatigue</a:t>
            </a:r>
          </a:p>
          <a:p>
            <a:pPr eaLnBrk="1" hangingPunct="1"/>
            <a:r>
              <a:rPr lang="en-US" altLang="en-US" dirty="0"/>
              <a:t>Complications</a:t>
            </a:r>
          </a:p>
          <a:p>
            <a:pPr lvl="1" eaLnBrk="1" hangingPunct="1"/>
            <a:r>
              <a:rPr lang="en-US" altLang="en-US" dirty="0"/>
              <a:t>Populations at increased risk for severe disease</a:t>
            </a:r>
          </a:p>
          <a:p>
            <a:pPr lvl="2" eaLnBrk="1" hangingPunct="1"/>
            <a:r>
              <a:rPr lang="en-US" altLang="en-US" sz="1800" dirty="0"/>
              <a:t>Young children, pregnant women, patients with underlying comorbidities</a:t>
            </a:r>
          </a:p>
          <a:p>
            <a:pPr lvl="1" eaLnBrk="1" hangingPunct="1"/>
            <a:r>
              <a:rPr lang="en-US" altLang="en-US" dirty="0"/>
              <a:t>Secondary bacterial pneumonia</a:t>
            </a:r>
            <a:r>
              <a:rPr lang="en-US" altLang="en-US" strike="sngStrike" dirty="0"/>
              <a:t>s</a:t>
            </a:r>
            <a:r>
              <a:rPr lang="en-US" altLang="en-US" dirty="0"/>
              <a:t> </a:t>
            </a:r>
          </a:p>
          <a:p>
            <a:pPr lvl="2" eaLnBrk="1" hangingPunct="1"/>
            <a:r>
              <a:rPr lang="en-US" altLang="en-US" i="1" dirty="0"/>
              <a:t>S. pneumoniae, S. aureus </a:t>
            </a:r>
            <a:r>
              <a:rPr lang="en-US" altLang="en-US" dirty="0"/>
              <a:t>(including community-associated strains of MRSA), and </a:t>
            </a:r>
            <a:r>
              <a:rPr lang="en-US" altLang="en-US" i="1" dirty="0"/>
              <a:t>H. influenzae</a:t>
            </a:r>
          </a:p>
        </p:txBody>
      </p:sp>
    </p:spTree>
  </p:cSld>
  <p:clrMapOvr>
    <a:masterClrMapping/>
  </p:clrMapOvr>
  <p:transition spd="slow"/>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croTheme">
  <a:themeElements>
    <a:clrScheme name="">
      <a:dk1>
        <a:srgbClr val="000000"/>
      </a:dk1>
      <a:lt1>
        <a:srgbClr val="FFFFFF"/>
      </a:lt1>
      <a:dk2>
        <a:srgbClr val="000000"/>
      </a:dk2>
      <a:lt2>
        <a:srgbClr val="00000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croTheme" id="{E52B85CB-C9B7-412B-A7AA-E3B990D6E901}" vid="{8DFE26A6-A5DD-420C-B145-63F78B5CD578}"/>
    </a:ext>
  </a:extLst>
</a:theme>
</file>

<file path=ppt/theme/theme3.xml><?xml version="1.0" encoding="utf-8"?>
<a:theme xmlns:a="http://schemas.openxmlformats.org/drawingml/2006/main" name="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4.xml><?xml version="1.0" encoding="utf-8"?>
<a:theme xmlns:a="http://schemas.openxmlformats.org/drawingml/2006/main" name="1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3471</TotalTime>
  <Words>8410</Words>
  <Application>Microsoft Office PowerPoint</Application>
  <PresentationFormat>Widescreen</PresentationFormat>
  <Paragraphs>1175</Paragraphs>
  <Slides>198</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198</vt:i4>
      </vt:variant>
    </vt:vector>
  </HeadingPairs>
  <TitlesOfParts>
    <vt:vector size="212" baseType="lpstr">
      <vt:lpstr>ＭＳ Ｐゴシック</vt:lpstr>
      <vt:lpstr>Arial</vt:lpstr>
      <vt:lpstr>Calibri</vt:lpstr>
      <vt:lpstr>Segoe UI</vt:lpstr>
      <vt:lpstr>Times</vt:lpstr>
      <vt:lpstr>Times New Roman</vt:lpstr>
      <vt:lpstr>Wingdings</vt:lpstr>
      <vt:lpstr>Wingdings 2</vt:lpstr>
      <vt:lpstr>Wingdings 3</vt:lpstr>
      <vt:lpstr>ヒラギノ明朝 ProN W3</vt:lpstr>
      <vt:lpstr>Blue Diagonal</vt:lpstr>
      <vt:lpstr>MicroTheme</vt:lpstr>
      <vt:lpstr>RedTheme_PPTX</vt:lpstr>
      <vt:lpstr>1_RedTheme_PPTX</vt:lpstr>
      <vt:lpstr>PowerPoint Presentation</vt:lpstr>
      <vt:lpstr>What’s Ahead?</vt:lpstr>
      <vt:lpstr>What’s Ahead? (Cont.)</vt:lpstr>
      <vt:lpstr>What’s Ahead? (Cont.)</vt:lpstr>
      <vt:lpstr>PowerPoint Presentation</vt:lpstr>
      <vt:lpstr>Anatomy of the Respiratory Tract</vt:lpstr>
      <vt:lpstr>Anatomy of the Respiratory Tract (Cont.)</vt:lpstr>
      <vt:lpstr>Barriers to Infection</vt:lpstr>
      <vt:lpstr>Barriers to Infection (Cont.)</vt:lpstr>
      <vt:lpstr>Role of Normal Biota</vt:lpstr>
      <vt:lpstr>Normal Nasopharyngeal and Oropharyngeal Organisms</vt:lpstr>
      <vt:lpstr>The Role of Normal Biota (Cont.)</vt:lpstr>
      <vt:lpstr>Discriminating Between Normal Biota and Pathogenic Microorganisms</vt:lpstr>
      <vt:lpstr>Selected Nonviral Pathogens in the Respiratory Tract</vt:lpstr>
      <vt:lpstr>Distinguishing Among Normal Biota, Colonizing, and Pathogenic Microorganisms</vt:lpstr>
      <vt:lpstr>PowerPoint Presentation</vt:lpstr>
      <vt:lpstr>Immune Status of the Host</vt:lpstr>
      <vt:lpstr>Age as a Risk Factor</vt:lpstr>
      <vt:lpstr>Reduced Clearance of Secretions</vt:lpstr>
      <vt:lpstr>Reduced Clearance of Secretions (Cont.)</vt:lpstr>
      <vt:lpstr>Infection-Induced Airway Obstruction</vt:lpstr>
      <vt:lpstr>Seasonal and Community  Trends in Infections</vt:lpstr>
      <vt:lpstr>Empiric Antimicrobial Therapy</vt:lpstr>
      <vt:lpstr>PowerPoint Presentation</vt:lpstr>
      <vt:lpstr>Virulence Factors of  Pathogenic Organisms</vt:lpstr>
      <vt:lpstr>Virulence Factors of  Pathogenic Organisms</vt:lpstr>
      <vt:lpstr>Virulence Factors of  Pathogenic Organisms</vt:lpstr>
      <vt:lpstr>PowerPoint Presentation</vt:lpstr>
      <vt:lpstr>URT Infections</vt:lpstr>
      <vt:lpstr>Pharyngitis Epidemiology</vt:lpstr>
      <vt:lpstr>Pharyngitis Pathogenesis</vt:lpstr>
      <vt:lpstr>Pharyngitis Pathogenesis (Cont.)</vt:lpstr>
      <vt:lpstr>Pharyngitis Clinical Manifestations (Cont.)</vt:lpstr>
      <vt:lpstr>Pharyngitis Clinical Manifestations (Cont.)</vt:lpstr>
      <vt:lpstr>Pharyngitis Complications </vt:lpstr>
      <vt:lpstr>Pharyngitis Complications </vt:lpstr>
      <vt:lpstr>Pharyngitis Complications (Cont.)</vt:lpstr>
      <vt:lpstr>Pharyngitis  Laboratory Diagnosis </vt:lpstr>
      <vt:lpstr>Pharyngitis Laboratory Diagnosis (Cont.)</vt:lpstr>
      <vt:lpstr>Specimen Collection from the Oropharynx (Throat)</vt:lpstr>
      <vt:lpstr>Pharyngitis  Laboratory Diagnosis (Cont.)</vt:lpstr>
      <vt:lpstr>Pharyngitis  Treatment </vt:lpstr>
      <vt:lpstr>Pharyngitis  Treatment (Cont.) </vt:lpstr>
      <vt:lpstr>Sinusitis Epidemiology</vt:lpstr>
      <vt:lpstr>Acute Sinusitis Causes</vt:lpstr>
      <vt:lpstr>Acute Sinusitis Pathogenesis</vt:lpstr>
      <vt:lpstr>Acute Sinusitis Pathogenesis (Cont.)</vt:lpstr>
      <vt:lpstr>Acute Sinusitis Clinical Manifestations</vt:lpstr>
      <vt:lpstr>Acute Sinusitis Clinical Manifestations (Cont.)</vt:lpstr>
      <vt:lpstr>Detection of Sinusitis Using  Computed Tomography (CT) Scans</vt:lpstr>
      <vt:lpstr>Acute Sinusitis  Complications</vt:lpstr>
      <vt:lpstr>Acute Sinusitis Laboratory Diagnosis and Treatment</vt:lpstr>
      <vt:lpstr>Acute Otitis Media (AOM) Epidemiology</vt:lpstr>
      <vt:lpstr>AOM Causes</vt:lpstr>
      <vt:lpstr>AOM Pathogenesis</vt:lpstr>
      <vt:lpstr>AOM Clinical Manifestations</vt:lpstr>
      <vt:lpstr>AOM Complications</vt:lpstr>
      <vt:lpstr>AOM Laboratory Diagnosis  and Treatment</vt:lpstr>
      <vt:lpstr>AOM Laboratory Diagnosis  and Treatment</vt:lpstr>
      <vt:lpstr>Epiglottitis Epidemiology</vt:lpstr>
      <vt:lpstr>Epiglottitis Epidemiology</vt:lpstr>
      <vt:lpstr>Epiglottitis Causes</vt:lpstr>
      <vt:lpstr>Epiglottitis Pathogenesis</vt:lpstr>
      <vt:lpstr>Epiglottitis Pathogenesis (Cont.)</vt:lpstr>
      <vt:lpstr>Epiglottitis Clinical Manifestations</vt:lpstr>
      <vt:lpstr>Epiglottitis Clinical Manifestations</vt:lpstr>
      <vt:lpstr>Epiglottitis Clinical Manifestations (Cont.)</vt:lpstr>
      <vt:lpstr>Epiglottitis Clinical Manifestations (Cont.)</vt:lpstr>
      <vt:lpstr>Epiglottitis Complications</vt:lpstr>
      <vt:lpstr>Epiglottitis Laboratory Diagnosis</vt:lpstr>
      <vt:lpstr>Gram-Stained Sputum—Exudate with Haemophilus organisms </vt:lpstr>
      <vt:lpstr>Epiglottitis Treatment</vt:lpstr>
      <vt:lpstr>Pertussis Epidemiology</vt:lpstr>
      <vt:lpstr>Pertussis Epidemiology (Cont.)</vt:lpstr>
      <vt:lpstr>Pertussis Causes and Pathogenesis</vt:lpstr>
      <vt:lpstr>Pertussis Key Clinical Manifestations and Complications </vt:lpstr>
      <vt:lpstr>Pertussis  Laboratory Diagnosis</vt:lpstr>
      <vt:lpstr>Pertussis  Prevention and Treatment </vt:lpstr>
      <vt:lpstr>PowerPoint Presentation</vt:lpstr>
      <vt:lpstr>Introduction</vt:lpstr>
      <vt:lpstr>Introduction (Cont.)</vt:lpstr>
      <vt:lpstr>Introduction (Cont.)</vt:lpstr>
      <vt:lpstr>LRT Infections </vt:lpstr>
      <vt:lpstr>LRT Infections (Cont.) </vt:lpstr>
      <vt:lpstr>Bronchitis and Bronchiolitis Definitions and Epidemiology</vt:lpstr>
      <vt:lpstr>Bronchitis and Bronchiolitis Causes</vt:lpstr>
      <vt:lpstr>Bronchitis and Bronchiolitis Causes (Cont.)</vt:lpstr>
      <vt:lpstr>Bronchitis and Bronchiolitis Pathogenesis</vt:lpstr>
      <vt:lpstr>Bronchitis and Bronchiolitis Clinical Manifestations (Cont.)</vt:lpstr>
      <vt:lpstr>Bronchitis and Bronchiolitis  Clinical Manifestations</vt:lpstr>
      <vt:lpstr>Bronchitis and Bronchiolitis Complications</vt:lpstr>
      <vt:lpstr>Bronchitis and Bronchiolitis Diagnosis </vt:lpstr>
      <vt:lpstr>Bronchitis and Bronchiolitis Diagnosis (Cont.)</vt:lpstr>
      <vt:lpstr>Bronchitis and Bronchiolitis Laboratory Diagnosis (Cont.)</vt:lpstr>
      <vt:lpstr>Bronchitis and Bronchiolitis Treatment</vt:lpstr>
      <vt:lpstr>Influenza Epidemiology and Causes</vt:lpstr>
      <vt:lpstr>Influenza Pathogenesis</vt:lpstr>
      <vt:lpstr>Influenza Pathogenesis</vt:lpstr>
      <vt:lpstr>Influenza Clinical Manifestations and Complications</vt:lpstr>
      <vt:lpstr>Influenza Diagnosis</vt:lpstr>
      <vt:lpstr>Influenza Prevention and Treatment</vt:lpstr>
      <vt:lpstr>Emerging Viral Respiratory Infections</vt:lpstr>
      <vt:lpstr>Severe Acute and Middle East Respiratory Syndromes</vt:lpstr>
      <vt:lpstr>COVID-19</vt:lpstr>
      <vt:lpstr>COVID-19 (Cont.)</vt:lpstr>
      <vt:lpstr>COVID-19 (Cont.)</vt:lpstr>
      <vt:lpstr>COVID-19 (Cont.)</vt:lpstr>
      <vt:lpstr>Acute Pneumonia </vt:lpstr>
      <vt:lpstr>Most Common Pathogens of Lower Respiratory Infections by Age</vt:lpstr>
      <vt:lpstr>Community-Acquired Pneumonia (CAP) Definition and Epidemiology</vt:lpstr>
      <vt:lpstr>CAP Causes</vt:lpstr>
      <vt:lpstr>CAP Causes (Cont.)</vt:lpstr>
      <vt:lpstr>CAP Pathogenesis</vt:lpstr>
      <vt:lpstr>CAP Pathogenesis</vt:lpstr>
      <vt:lpstr>CAP Clinical Manifestations</vt:lpstr>
      <vt:lpstr>Chest Radiographs Without (A) and With (B) CAP</vt:lpstr>
      <vt:lpstr>CAP Complications</vt:lpstr>
      <vt:lpstr>CAP Complications (Cont.)</vt:lpstr>
      <vt:lpstr>CAP Laboratory Diagnosis</vt:lpstr>
      <vt:lpstr>Gram Stained Sputum Smear  Acceptable for Culture</vt:lpstr>
      <vt:lpstr>Expectorated Sputum</vt:lpstr>
      <vt:lpstr>Aspirated Sputum</vt:lpstr>
      <vt:lpstr>CAP  Laboratory Diagnosis (Cont.)</vt:lpstr>
      <vt:lpstr>Gram Stained Smear of Legionella Species Taken From Culture </vt:lpstr>
      <vt:lpstr>CAP Laboratory Diagnosis (Cont.)</vt:lpstr>
      <vt:lpstr>CAP Laboratory Diagnosis (Cont.)</vt:lpstr>
      <vt:lpstr>Gram-Stained Smear of  S. pneumoniae</vt:lpstr>
      <vt:lpstr>CAP Treatment</vt:lpstr>
      <vt:lpstr>CAP Treatment (Cont.)</vt:lpstr>
      <vt:lpstr>CAP Treatment (Cont.)</vt:lpstr>
      <vt:lpstr>Hospital-Acquired (HAPs) and Ventilator-Associated Pneumonias (VAPs)</vt:lpstr>
      <vt:lpstr>HAPs and VAPs Epidemiology and Causes</vt:lpstr>
      <vt:lpstr>HAPs and VAPs Pathogenesis</vt:lpstr>
      <vt:lpstr>Gram Stain of Gram-Negative Bacilli in a Tracheal Aspirate</vt:lpstr>
      <vt:lpstr>HAPs and VAPs Clinical Manifestations and Complications</vt:lpstr>
      <vt:lpstr>HAPs and VAPs Clinical Manifestations and Complications</vt:lpstr>
      <vt:lpstr>HAPs and VAPs Laboratory Diagnosis</vt:lpstr>
      <vt:lpstr>HAPs and VAPs Treatment</vt:lpstr>
      <vt:lpstr>Empyema Epidemiology</vt:lpstr>
      <vt:lpstr>Empyema Causes</vt:lpstr>
      <vt:lpstr>Empyema Pathogenesis</vt:lpstr>
      <vt:lpstr>Empyema Pathogenesis (Cont.)</vt:lpstr>
      <vt:lpstr>Empyema Clinical Manifestations</vt:lpstr>
      <vt:lpstr>Empyema Laboratory Diagnosis</vt:lpstr>
      <vt:lpstr>Empyema Prevention and Treatment</vt:lpstr>
      <vt:lpstr>Aspiration Pneumonia Epidemiology</vt:lpstr>
      <vt:lpstr>Aspiration Pneumonia Causes </vt:lpstr>
      <vt:lpstr>Aspiration Pneumonia Pathogenesis</vt:lpstr>
      <vt:lpstr>Aspiration Pneumonia  Clinical Manifestations </vt:lpstr>
      <vt:lpstr>Aspiration Pneumonia Complications</vt:lpstr>
      <vt:lpstr>Aspiration Pneumonia Diagnosis and Prevention</vt:lpstr>
      <vt:lpstr>Aspiration Pneumonia Treatment</vt:lpstr>
      <vt:lpstr>Aspiration Pneumonia Treatment</vt:lpstr>
      <vt:lpstr>Tuberculosis and Other Chronic Pneumonias</vt:lpstr>
      <vt:lpstr>Tuberculosis and Other Chronic Pneumonias Epidemiology and Causes</vt:lpstr>
      <vt:lpstr>Tuberculosis and Other Chronic Pneumonias Pathogenesis</vt:lpstr>
      <vt:lpstr>Tuberculosis and Other Chronic Pneumonias Clinical Manifestations</vt:lpstr>
      <vt:lpstr>Tuberculosis and Other Chronic Pneumonias Clinical Manifestations (Cont.) </vt:lpstr>
      <vt:lpstr>Tuberculosis and Other Chronic Pneumonias Complications</vt:lpstr>
      <vt:lpstr>Tuberculosis and Other Chronic Pneumonias Laboratory Diagnosis</vt:lpstr>
      <vt:lpstr>Acid-Fast Stain of Sputum </vt:lpstr>
      <vt:lpstr>Tuberculosis and Other Chronic Pneumonias Diagnosis</vt:lpstr>
      <vt:lpstr>Lung Exudates From Patient with a Hematologic Disorder</vt:lpstr>
      <vt:lpstr>Tuberculosis and Other Chronic Pneumonias Treatment</vt:lpstr>
      <vt:lpstr>Tuberculosis and Other Chronic Pneumonias Treatment (Cont.)</vt:lpstr>
      <vt:lpstr>PowerPoint Presentation</vt:lpstr>
      <vt:lpstr>Description</vt:lpstr>
      <vt:lpstr>Patients with HIV Description</vt:lpstr>
      <vt:lpstr>Patients with HIV Description (Cont.)</vt:lpstr>
      <vt:lpstr>Respiratory Pathogens in HIV Infection in Relation to CD4 Count</vt:lpstr>
      <vt:lpstr>Patients with HIV Epidemiology</vt:lpstr>
      <vt:lpstr>Patients with HIV Epidemiology (Cont.)</vt:lpstr>
      <vt:lpstr>Patients with HIV Epidemiology (Cont.)</vt:lpstr>
      <vt:lpstr>Patients with HIV  Example Clinical Manifestations</vt:lpstr>
      <vt:lpstr>Patients with HIV  Example Clinical Manifestations (Cont.)</vt:lpstr>
      <vt:lpstr>Patients with HIV  Example Clinical Manifestations (Cont.)</vt:lpstr>
      <vt:lpstr>Patients with HIV Laboratory Diagnosis</vt:lpstr>
      <vt:lpstr>GMS Stain of Bronchioalveolar Lavage with P. jirovecii cysts</vt:lpstr>
      <vt:lpstr>Patients with HIV  Treatment</vt:lpstr>
      <vt:lpstr>Patients with HIV Treatment (Cont.)</vt:lpstr>
      <vt:lpstr>Patients with HIV Treatment (Cont.)</vt:lpstr>
      <vt:lpstr>Patients with Other Immunocompromised States</vt:lpstr>
      <vt:lpstr>Patients with Other Immunocompromised States (Cont.)</vt:lpstr>
      <vt:lpstr>Patients with Other Immunocompromised States (Cont.)</vt:lpstr>
      <vt:lpstr>Patients with Other Immunocompromised States (Cont.)</vt:lpstr>
      <vt:lpstr>Patients with Other Immunocompromised States (Cont.)</vt:lpstr>
      <vt:lpstr>Patients with Other Immunocompromised States (Cont.)</vt:lpstr>
      <vt:lpstr>Patients with Other Immunocompromised States (Cont.)</vt:lpstr>
      <vt:lpstr>PowerPoint Presentation</vt:lpstr>
      <vt:lpstr>Historical Perspective and CDC Category A Bacterial Agents</vt:lpstr>
      <vt:lpstr>Diagnostic Challenge and Handling</vt:lpstr>
      <vt:lpstr>Handling Protocols</vt:lpstr>
      <vt:lpstr>Points to Remember</vt:lpstr>
      <vt:lpstr>Points to Remember (Cont.)</vt:lpstr>
      <vt:lpstr>Points to Remember (Cont.)</vt:lpstr>
      <vt:lpstr>Points to Remember (Cont.)</vt:lpstr>
      <vt:lpstr>Points to Remember (Cont.)</vt:lpstr>
      <vt:lpstr>Points to Remember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Amy</dc:creator>
  <cp:lastModifiedBy>Tyler Thomas</cp:lastModifiedBy>
  <cp:revision>732</cp:revision>
  <dcterms:created xsi:type="dcterms:W3CDTF">2006-03-30T22:26:44Z</dcterms:created>
  <dcterms:modified xsi:type="dcterms:W3CDTF">2024-04-19T12:45:37Z</dcterms:modified>
</cp:coreProperties>
</file>