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72" r:id="rId2"/>
    <p:sldMasterId id="2147483687" r:id="rId3"/>
    <p:sldMasterId id="2147483702" r:id="rId4"/>
    <p:sldMasterId id="2147483714" r:id="rId5"/>
    <p:sldMasterId id="2147483729" r:id="rId6"/>
    <p:sldMasterId id="2147483743" r:id="rId7"/>
  </p:sldMasterIdLst>
  <p:notesMasterIdLst>
    <p:notesMasterId r:id="rId135"/>
  </p:notesMasterIdLst>
  <p:sldIdLst>
    <p:sldId id="403" r:id="rId8"/>
    <p:sldId id="259" r:id="rId9"/>
    <p:sldId id="373" r:id="rId10"/>
    <p:sldId id="374" r:id="rId11"/>
    <p:sldId id="404" r:id="rId12"/>
    <p:sldId id="261" r:id="rId13"/>
    <p:sldId id="262" r:id="rId14"/>
    <p:sldId id="263" r:id="rId15"/>
    <p:sldId id="376" r:id="rId16"/>
    <p:sldId id="375" r:id="rId17"/>
    <p:sldId id="377" r:id="rId18"/>
    <p:sldId id="266" r:id="rId19"/>
    <p:sldId id="267" r:id="rId20"/>
    <p:sldId id="379" r:id="rId21"/>
    <p:sldId id="268" r:id="rId22"/>
    <p:sldId id="380" r:id="rId23"/>
    <p:sldId id="381" r:id="rId24"/>
    <p:sldId id="269" r:id="rId25"/>
    <p:sldId id="382" r:id="rId26"/>
    <p:sldId id="270" r:id="rId27"/>
    <p:sldId id="271" r:id="rId28"/>
    <p:sldId id="405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383" r:id="rId41"/>
    <p:sldId id="284" r:id="rId42"/>
    <p:sldId id="285" r:id="rId43"/>
    <p:sldId id="286" r:id="rId44"/>
    <p:sldId id="384" r:id="rId45"/>
    <p:sldId id="386" r:id="rId46"/>
    <p:sldId id="288" r:id="rId47"/>
    <p:sldId id="289" r:id="rId48"/>
    <p:sldId id="290" r:id="rId49"/>
    <p:sldId id="291" r:id="rId50"/>
    <p:sldId id="292" r:id="rId51"/>
    <p:sldId id="406" r:id="rId52"/>
    <p:sldId id="387" r:id="rId53"/>
    <p:sldId id="294" r:id="rId54"/>
    <p:sldId id="388" r:id="rId55"/>
    <p:sldId id="296" r:id="rId56"/>
    <p:sldId id="389" r:id="rId57"/>
    <p:sldId id="295" r:id="rId58"/>
    <p:sldId id="297" r:id="rId59"/>
    <p:sldId id="390" r:id="rId60"/>
    <p:sldId id="407" r:id="rId61"/>
    <p:sldId id="300" r:id="rId62"/>
    <p:sldId id="392" r:id="rId63"/>
    <p:sldId id="302" r:id="rId64"/>
    <p:sldId id="301" r:id="rId65"/>
    <p:sldId id="303" r:id="rId66"/>
    <p:sldId id="304" r:id="rId67"/>
    <p:sldId id="305" r:id="rId68"/>
    <p:sldId id="306" r:id="rId69"/>
    <p:sldId id="307" r:id="rId70"/>
    <p:sldId id="309" r:id="rId71"/>
    <p:sldId id="308" r:id="rId72"/>
    <p:sldId id="310" r:id="rId73"/>
    <p:sldId id="311" r:id="rId74"/>
    <p:sldId id="393" r:id="rId75"/>
    <p:sldId id="394" r:id="rId76"/>
    <p:sldId id="312" r:id="rId77"/>
    <p:sldId id="313" r:id="rId78"/>
    <p:sldId id="395" r:id="rId79"/>
    <p:sldId id="396" r:id="rId80"/>
    <p:sldId id="397" r:id="rId81"/>
    <p:sldId id="314" r:id="rId82"/>
    <p:sldId id="398" r:id="rId83"/>
    <p:sldId id="408" r:id="rId84"/>
    <p:sldId id="399" r:id="rId85"/>
    <p:sldId id="317" r:id="rId86"/>
    <p:sldId id="409" r:id="rId87"/>
    <p:sldId id="319" r:id="rId88"/>
    <p:sldId id="320" r:id="rId89"/>
    <p:sldId id="321" r:id="rId90"/>
    <p:sldId id="322" r:id="rId91"/>
    <p:sldId id="410" r:id="rId92"/>
    <p:sldId id="324" r:id="rId93"/>
    <p:sldId id="325" r:id="rId94"/>
    <p:sldId id="326" r:id="rId95"/>
    <p:sldId id="327" r:id="rId96"/>
    <p:sldId id="328" r:id="rId97"/>
    <p:sldId id="329" r:id="rId98"/>
    <p:sldId id="330" r:id="rId99"/>
    <p:sldId id="331" r:id="rId100"/>
    <p:sldId id="411" r:id="rId101"/>
    <p:sldId id="334" r:id="rId102"/>
    <p:sldId id="335" r:id="rId103"/>
    <p:sldId id="336" r:id="rId104"/>
    <p:sldId id="338" r:id="rId105"/>
    <p:sldId id="391" r:id="rId106"/>
    <p:sldId id="412" r:id="rId107"/>
    <p:sldId id="401" r:id="rId108"/>
    <p:sldId id="341" r:id="rId109"/>
    <p:sldId id="343" r:id="rId110"/>
    <p:sldId id="342" r:id="rId111"/>
    <p:sldId id="402" r:id="rId112"/>
    <p:sldId id="413" r:id="rId113"/>
    <p:sldId id="345" r:id="rId114"/>
    <p:sldId id="346" r:id="rId115"/>
    <p:sldId id="347" r:id="rId116"/>
    <p:sldId id="348" r:id="rId117"/>
    <p:sldId id="349" r:id="rId118"/>
    <p:sldId id="350" r:id="rId119"/>
    <p:sldId id="351" r:id="rId120"/>
    <p:sldId id="352" r:id="rId121"/>
    <p:sldId id="353" r:id="rId122"/>
    <p:sldId id="354" r:id="rId123"/>
    <p:sldId id="355" r:id="rId124"/>
    <p:sldId id="356" r:id="rId125"/>
    <p:sldId id="357" r:id="rId126"/>
    <p:sldId id="358" r:id="rId127"/>
    <p:sldId id="359" r:id="rId128"/>
    <p:sldId id="360" r:id="rId129"/>
    <p:sldId id="361" r:id="rId130"/>
    <p:sldId id="362" r:id="rId131"/>
    <p:sldId id="370" r:id="rId132"/>
    <p:sldId id="371" r:id="rId133"/>
    <p:sldId id="372" r:id="rId1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0" roundtripDataSignature="AMtx7miaULUVbPqKxNi5nwb+xqe2oZcrk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3F5DD6-791E-8ACB-8374-EBEBC65B052B}" name="Connie Mahon" initials="CM" userId="dffcbafd17e6388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14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34" Type="http://schemas.openxmlformats.org/officeDocument/2006/relationships/slide" Target="slides/slide127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14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slide" Target="slides/slide109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40" Type="http://customschemas.google.com/relationships/presentationmetadata" Target="metadata"/><Relationship Id="rId14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openxmlformats.org/officeDocument/2006/relationships/slide" Target="slides/slide123.xml"/><Relationship Id="rId135" Type="http://schemas.openxmlformats.org/officeDocument/2006/relationships/notesMaster" Target="notesMasters/notesMaster1.xml"/><Relationship Id="rId14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14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6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9" name="Google Shape;929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5" name="Google Shape;945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270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20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" name="Google Shape;2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7110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962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309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Google Shape;41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675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2434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8231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227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039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779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96489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1" name="Google Shape;66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61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7" name="Google Shape;717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7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95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25634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3851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158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1" name="Google Shape;901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9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118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1" name="Google Shape;921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7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76200"/>
            <a:ext cx="19431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76200"/>
            <a:ext cx="5676900" cy="6781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45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8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2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5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622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2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430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228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018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715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72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651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422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625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733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1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373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08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26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809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134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35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189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099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601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395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8245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74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2588" indent="-3429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83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9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105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876800"/>
          </a:xfrm>
        </p:spPr>
        <p:txBody>
          <a:bodyPr/>
          <a:lstStyle>
            <a:lvl1pPr marL="382588" indent="-3429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876800"/>
          </a:xfrm>
        </p:spPr>
        <p:txBody>
          <a:bodyPr/>
          <a:lstStyle>
            <a:lvl1pPr marL="382588" indent="-3429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 marL="382588" indent="-3429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 marL="382588" indent="-3429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59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11" y="76200"/>
            <a:ext cx="7772400" cy="1905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04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236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293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3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76200"/>
            <a:ext cx="19431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76200"/>
            <a:ext cx="5676900" cy="6781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0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2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23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264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7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855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963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397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414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720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02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534400" y="6465888"/>
            <a:ext cx="577850" cy="376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2207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01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45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8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5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4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729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4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607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04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07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168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2468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530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939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524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769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05739" y="6248400"/>
            <a:ext cx="31273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5053A-EF98-4DF8-A511-A1B7E62FAB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306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>
            <a:lvl1pPr marL="286941" indent="-257175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78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496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135" y="1981200"/>
            <a:ext cx="3810000" cy="48768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34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730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81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127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43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886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610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err="1" smtClean="0"/>
              <a:t>levelFourth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75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76200"/>
            <a:ext cx="19431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76200"/>
            <a:ext cx="5676900" cy="6781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932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55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76200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281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marL="39688"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3366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2pPr>
      <a:lvl3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3pPr>
      <a:lvl4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4pPr>
      <a:lvl5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5pPr>
      <a:lvl6pPr marL="4968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6pPr>
      <a:lvl7pPr marL="9540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7pPr>
      <a:lvl8pPr marL="14112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8pPr>
      <a:lvl9pPr marL="18684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9pPr>
    </p:titleStyle>
    <p:bodyStyle>
      <a:lvl1pPr marL="382588" indent="-342900" algn="l" rtl="0" eaLnBrk="1" fontAlgn="base" hangingPunct="1">
        <a:spcBef>
          <a:spcPts val="700"/>
        </a:spcBef>
        <a:spcAft>
          <a:spcPct val="0"/>
        </a:spcAft>
        <a:buClr>
          <a:srgbClr val="0099CC"/>
        </a:buClr>
        <a:buSzPct val="69000"/>
        <a:buFont typeface="Arial" panose="020B0604020202020204" pitchFamily="34" charset="0"/>
        <a:buChar char="n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1" fontAlgn="base" hangingPunct="1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33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87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76200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>
                <a:sym typeface="Arial" panose="020B0604020202020204" pitchFamily="34" charset="0"/>
              </a:rPr>
              <a:t>Edit Master text styles</a:t>
            </a:r>
          </a:p>
          <a:p>
            <a:pPr lvl="1"/>
            <a:r>
              <a:rPr lang="en-US" altLang="en-US" dirty="0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dirty="0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dirty="0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dirty="0" smtClean="0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13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10" r:id="rId7"/>
    <p:sldLayoutId id="2147483711" r:id="rId8"/>
    <p:sldLayoutId id="2147483712" r:id="rId9"/>
    <p:sldLayoutId id="2147483713" r:id="rId10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marL="39688"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3366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2pPr>
      <a:lvl3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3pPr>
      <a:lvl4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4pPr>
      <a:lvl5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5pPr>
      <a:lvl6pPr marL="4968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6pPr>
      <a:lvl7pPr marL="9540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7pPr>
      <a:lvl8pPr marL="14112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8pPr>
      <a:lvl9pPr marL="18684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9pPr>
    </p:titleStyle>
    <p:bodyStyle>
      <a:lvl1pPr marL="382588" indent="-342900" algn="l" rtl="0" eaLnBrk="1" fontAlgn="base" hangingPunct="1">
        <a:spcBef>
          <a:spcPts val="700"/>
        </a:spcBef>
        <a:spcAft>
          <a:spcPct val="0"/>
        </a:spcAft>
        <a:buClr>
          <a:srgbClr val="0099CC"/>
        </a:buClr>
        <a:buSzPct val="69000"/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1" fontAlgn="base" hangingPunct="1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73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542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76200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>
                <a:sym typeface="Arial" panose="020B0604020202020204" pitchFamily="34" charset="0"/>
              </a:rPr>
              <a:t>Edit Master text styles</a:t>
            </a:r>
          </a:p>
          <a:p>
            <a:pPr lvl="1"/>
            <a:r>
              <a:rPr lang="en-US" altLang="en-US" dirty="0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dirty="0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dirty="0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dirty="0" smtClean="0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40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29766" algn="l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003366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marL="29766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2pPr>
      <a:lvl3pPr marL="29766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3pPr>
      <a:lvl4pPr marL="29766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4pPr>
      <a:lvl5pPr marL="29766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5pPr>
      <a:lvl6pPr marL="372666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6pPr>
      <a:lvl7pPr marL="715566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7pPr>
      <a:lvl8pPr marL="1058466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8pPr>
      <a:lvl9pPr marL="1401366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9pPr>
    </p:titleStyle>
    <p:bodyStyle>
      <a:lvl1pPr marL="286941" indent="-257175" algn="l" rtl="0" eaLnBrk="1" fontAlgn="base" hangingPunct="1">
        <a:spcBef>
          <a:spcPts val="525"/>
        </a:spcBef>
        <a:spcAft>
          <a:spcPct val="0"/>
        </a:spcAft>
        <a:buClr>
          <a:srgbClr val="0099CC"/>
        </a:buClr>
        <a:buSzPct val="69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548879" indent="-214313" algn="l" rtl="0" eaLnBrk="1" fontAlgn="base" hangingPunct="1">
        <a:spcBef>
          <a:spcPts val="450"/>
        </a:spcBef>
        <a:spcAft>
          <a:spcPct val="0"/>
        </a:spcAft>
        <a:buSzPct val="100000"/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848916" indent="-171450" algn="l" rtl="0" eaLnBrk="1" fontAlgn="base" hangingPunct="1">
        <a:spcBef>
          <a:spcPts val="45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191816" indent="-171450" algn="l" rtl="0" eaLnBrk="1" fontAlgn="base" hangingPunct="1">
        <a:spcBef>
          <a:spcPts val="375"/>
        </a:spcBef>
        <a:spcAft>
          <a:spcPct val="0"/>
        </a:spcAft>
        <a:buSzPct val="10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534716" indent="-171450" algn="l" rtl="0" eaLnBrk="1" fontAlgn="base" hangingPunct="1">
        <a:spcBef>
          <a:spcPts val="375"/>
        </a:spcBef>
        <a:spcAft>
          <a:spcPct val="0"/>
        </a:spcAft>
        <a:buSzPct val="100000"/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9.jp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3.jp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9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9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9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9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Ocular Infections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2826580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Segoe UI" panose="020B0502040204020203" pitchFamily="34" charset="0"/>
                <a:sym typeface="Arial"/>
              </a:rPr>
              <a:t>Ocular Structures (Cont.)</a:t>
            </a:r>
            <a:endParaRPr dirty="0">
              <a:solidFill>
                <a:srgbClr val="002060"/>
              </a:solidFill>
              <a:cs typeface="Segoe UI" panose="020B0502040204020203" pitchFamily="34" charset="0"/>
            </a:endParaRPr>
          </a:p>
        </p:txBody>
      </p:sp>
      <p:sp>
        <p:nvSpPr>
          <p:cNvPr id="147" name="Google Shape;147;p7"/>
          <p:cNvSpPr txBox="1">
            <a:spLocks noGrp="1"/>
          </p:cNvSpPr>
          <p:nvPr>
            <p:ph idx="1"/>
          </p:nvPr>
        </p:nvSpPr>
        <p:spPr>
          <a:xfrm>
            <a:off x="685800" y="1282471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Cornea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Window of the eye (like a crystal on a wristwatch)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Internal ocular structures can be viewed through the cornea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Function of curved cornea surface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 refract, collect, and focus light onto the retina</a:t>
            </a:r>
          </a:p>
          <a:p>
            <a:pPr marL="742950" lvl="1" indent="-285750">
              <a:spcBef>
                <a:spcPts val="480"/>
              </a:spcBef>
              <a:buSzPts val="1920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Layer of tears (the tear film) blankets the cornea to provide optical clarity, lubrication and nutrition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73188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Ocular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Biofilm-Centered Ocular Infections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753525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DFB395-9F57-4937-BFA9-7FBD363C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Biofilm-Centered Ocular Infections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D92F28-6A4B-5A17-5808-A50AA5D5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324" y="1779864"/>
            <a:ext cx="7772400" cy="4876800"/>
          </a:xfrm>
        </p:spPr>
        <p:txBody>
          <a:bodyPr/>
          <a:lstStyle/>
          <a:p>
            <a:r>
              <a:rPr lang="en-US" sz="2400" dirty="0"/>
              <a:t>Microorganisms in biofilms are causative agents in a variety of ocular infections</a:t>
            </a:r>
          </a:p>
          <a:p>
            <a:pPr lvl="1"/>
            <a:r>
              <a:rPr lang="en-US" sz="2400" dirty="0"/>
              <a:t>Contact lens-associated and crystalline keratitis</a:t>
            </a:r>
          </a:p>
          <a:p>
            <a:pPr lvl="1"/>
            <a:r>
              <a:rPr lang="en-US" sz="2400" dirty="0"/>
              <a:t>Late-onset post-operative endophthalmitis</a:t>
            </a:r>
          </a:p>
          <a:p>
            <a:pPr lvl="1"/>
            <a:r>
              <a:rPr lang="en-US" sz="2400" dirty="0"/>
              <a:t>Orbital implant </a:t>
            </a:r>
          </a:p>
          <a:p>
            <a:pPr lvl="1"/>
            <a:r>
              <a:rPr lang="en-US" sz="2400" dirty="0"/>
              <a:t>Ocular keratoprosthesis</a:t>
            </a:r>
          </a:p>
          <a:p>
            <a:pPr lvl="1"/>
            <a:r>
              <a:rPr lang="en-US" sz="2400" dirty="0"/>
              <a:t>Glaucoma shunts</a:t>
            </a:r>
          </a:p>
          <a:p>
            <a:pPr lvl="1"/>
            <a:r>
              <a:rPr lang="en-US" sz="2400" dirty="0"/>
              <a:t>Ocular sutures</a:t>
            </a:r>
          </a:p>
        </p:txBody>
      </p:sp>
    </p:spTree>
    <p:extLst>
      <p:ext uri="{BB962C8B-B14F-4D97-AF65-F5344CB8AC3E}">
        <p14:creationId xmlns:p14="http://schemas.microsoft.com/office/powerpoint/2010/main" val="1527282998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84"/>
          <p:cNvSpPr txBox="1">
            <a:spLocks noGrp="1"/>
          </p:cNvSpPr>
          <p:nvPr>
            <p:ph type="title"/>
          </p:nvPr>
        </p:nvSpPr>
        <p:spPr>
          <a:xfrm>
            <a:off x="457200" y="2530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Biofilm-Centered Ocular Infections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780" name="Google Shape;780;p84"/>
          <p:cNvSpPr txBox="1">
            <a:spLocks noGrp="1"/>
          </p:cNvSpPr>
          <p:nvPr>
            <p:ph idx="1"/>
          </p:nvPr>
        </p:nvSpPr>
        <p:spPr>
          <a:xfrm>
            <a:off x="685800" y="1749804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Biofilms form on a variety of </a:t>
            </a:r>
            <a:r>
              <a:rPr lang="en-US" sz="2800" dirty="0">
                <a:latin typeface="+mj-lt"/>
              </a:rPr>
              <a:t>ocular </a:t>
            </a:r>
            <a:r>
              <a:rPr lang="en-US" sz="28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biomaterials</a:t>
            </a:r>
            <a:r>
              <a:rPr lang="en-US" sz="2800" dirty="0">
                <a:latin typeface="+mj-lt"/>
              </a:rPr>
              <a:t> and/or on damaged ocular tissues</a:t>
            </a:r>
            <a:endParaRPr sz="2800" dirty="0">
              <a:latin typeface="+mj-lt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Some examples</a:t>
            </a:r>
            <a:endParaRPr dirty="0">
              <a:latin typeface="+mj-lt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Contact lenses, </a:t>
            </a:r>
            <a:r>
              <a:rPr lang="en-US" sz="2800" dirty="0">
                <a:latin typeface="+mj-lt"/>
              </a:rPr>
              <a:t>intraocular lenses, corneal and orbital implants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sz="2800" dirty="0">
                <a:latin typeface="+mj-lt"/>
              </a:rPr>
              <a:t>Common pathogens</a:t>
            </a:r>
          </a:p>
          <a:p>
            <a:pPr marL="685800" lvl="1" indent="-228600">
              <a:lnSpc>
                <a:spcPct val="90000"/>
              </a:lnSpc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dirty="0">
                <a:latin typeface="+mj-lt"/>
              </a:rPr>
              <a:t>Coagulase-negative staphylococci, </a:t>
            </a:r>
            <a:r>
              <a:rPr lang="en-US" i="1" dirty="0">
                <a:latin typeface="+mj-lt"/>
              </a:rPr>
              <a:t>S. aureus, C. acnes, C. albicans, P, aeruginosa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SzPts val="2300"/>
              <a:buFont typeface="Arial"/>
              <a:buChar char="•"/>
            </a:pP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endParaRPr dirty="0"/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86"/>
          <p:cNvSpPr txBox="1">
            <a:spLocks noGrp="1"/>
          </p:cNvSpPr>
          <p:nvPr>
            <p:ph type="title"/>
          </p:nvPr>
        </p:nvSpPr>
        <p:spPr>
          <a:xfrm>
            <a:off x="685800" y="-83191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Yeast Biofilm on a Contact Lens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798" name="Google Shape;798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0" y="1445717"/>
            <a:ext cx="5715000" cy="512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85"/>
          <p:cNvSpPr txBox="1">
            <a:spLocks noGrp="1"/>
          </p:cNvSpPr>
          <p:nvPr>
            <p:ph type="title"/>
          </p:nvPr>
        </p:nvSpPr>
        <p:spPr>
          <a:xfrm>
            <a:off x="772769" y="92978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Biofilm-Associated Ocular Disease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790" name="Google Shape;790;p85" descr="C:\Users\12994\Desktop\Mahon\table41.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51" y="1833693"/>
            <a:ext cx="8224837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B0ECF7-6700-4DE6-03A2-7977B362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13" y="76200"/>
            <a:ext cx="7772400" cy="1905000"/>
          </a:xfrm>
        </p:spPr>
        <p:txBody>
          <a:bodyPr/>
          <a:lstStyle/>
          <a:p>
            <a:pPr algn="ctr"/>
            <a:r>
              <a:rPr lang="en-US" dirty="0"/>
              <a:t>Biofilm-Centered Ocular Infections (Cont.)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413A41-39FE-8328-9C82-38FCF6474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213" y="1679196"/>
            <a:ext cx="7772400" cy="4876800"/>
          </a:xfrm>
        </p:spPr>
        <p:txBody>
          <a:bodyPr/>
          <a:lstStyle/>
          <a:p>
            <a:r>
              <a:rPr lang="en-US" sz="2000" dirty="0"/>
              <a:t>Effect of antimicrobial therapy</a:t>
            </a:r>
          </a:p>
          <a:p>
            <a:pPr lvl="1"/>
            <a:r>
              <a:rPr lang="en-US" sz="2000" dirty="0"/>
              <a:t>Recalcitrant (uncooperative, no response to therapy)</a:t>
            </a:r>
          </a:p>
          <a:p>
            <a:pPr lvl="2"/>
            <a:r>
              <a:rPr lang="en-US" sz="2000" dirty="0"/>
              <a:t>The sequestered biofilm-encased organisms are protected against the host’s humoral and cellular immunity.</a:t>
            </a:r>
          </a:p>
          <a:p>
            <a:r>
              <a:rPr lang="en-US" sz="2000" dirty="0"/>
              <a:t>Complications</a:t>
            </a:r>
          </a:p>
          <a:p>
            <a:pPr lvl="1"/>
            <a:r>
              <a:rPr lang="en-US" sz="2000" dirty="0"/>
              <a:t>Chronic infections</a:t>
            </a:r>
          </a:p>
          <a:p>
            <a:pPr lvl="1"/>
            <a:r>
              <a:rPr lang="en-US" sz="2000" dirty="0"/>
              <a:t>Decreased vision</a:t>
            </a:r>
          </a:p>
          <a:p>
            <a:pPr lvl="1"/>
            <a:r>
              <a:rPr lang="en-US" sz="2000" dirty="0"/>
              <a:t>Blindness</a:t>
            </a:r>
          </a:p>
          <a:p>
            <a:r>
              <a:rPr lang="en-US" sz="2000" dirty="0"/>
              <a:t>Removal of the biomaterial is often necessary to resolve the infection/inflammation.</a:t>
            </a:r>
          </a:p>
        </p:txBody>
      </p:sp>
    </p:spTree>
    <p:extLst>
      <p:ext uri="{BB962C8B-B14F-4D97-AF65-F5344CB8AC3E}">
        <p14:creationId xmlns:p14="http://schemas.microsoft.com/office/powerpoint/2010/main" val="640621936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Ocular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Laboratory Diagnosis of Ocular Infections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3705158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88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Specimen Collection, Culture, and Smears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12" name="Google Shape;812;p88"/>
          <p:cNvSpPr txBox="1">
            <a:spLocks noGrp="1"/>
          </p:cNvSpPr>
          <p:nvPr>
            <p:ph idx="1"/>
          </p:nvPr>
        </p:nvSpPr>
        <p:spPr>
          <a:xfrm>
            <a:off x="457200" y="14478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Scrapings collected before treatment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Must be collected from actual site of infection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Must note if patient is a contact lens wearer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Culture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Inoculate directly onto appropriate media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If swabs use Dacron or calcium alginate swabs</a:t>
            </a:r>
            <a:endParaRPr dirty="0"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⮞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Alginate swabs are toxic to some viruses.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Smears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Detect organisms present for presumptive treatment</a:t>
            </a:r>
            <a:endParaRPr dirty="0"/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89"/>
          <p:cNvSpPr txBox="1">
            <a:spLocks noGrp="1"/>
          </p:cNvSpPr>
          <p:nvPr>
            <p:ph type="title"/>
          </p:nvPr>
        </p:nvSpPr>
        <p:spPr>
          <a:xfrm>
            <a:off x="685799" y="59422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Concretions Expressed from Canaliculi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822" name="Google Shape;822;p89"/>
          <p:cNvGrpSpPr/>
          <p:nvPr/>
        </p:nvGrpSpPr>
        <p:grpSpPr>
          <a:xfrm>
            <a:off x="176211" y="2445288"/>
            <a:ext cx="8791575" cy="3108325"/>
            <a:chOff x="228600" y="1580863"/>
            <a:chExt cx="8790709" cy="3109884"/>
          </a:xfrm>
        </p:grpSpPr>
        <p:pic>
          <p:nvPicPr>
            <p:cNvPr id="823" name="Google Shape;823;p8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8600" y="1580863"/>
              <a:ext cx="4267200" cy="3093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4" name="Google Shape;824;p8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52108" y="1597026"/>
              <a:ext cx="4267201" cy="30937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90"/>
          <p:cNvSpPr txBox="1">
            <a:spLocks noGrp="1"/>
          </p:cNvSpPr>
          <p:nvPr>
            <p:ph type="title"/>
          </p:nvPr>
        </p:nvSpPr>
        <p:spPr>
          <a:xfrm>
            <a:off x="745324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Direct Microscopic Examination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30" name="Google Shape;830;p90"/>
          <p:cNvSpPr txBox="1">
            <a:spLocks noGrp="1"/>
          </p:cNvSpPr>
          <p:nvPr>
            <p:ph idx="1"/>
          </p:nvPr>
        </p:nvSpPr>
        <p:spPr>
          <a:xfrm>
            <a:off x="745324" y="1419137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Scrapings, fluids, or swabs</a:t>
            </a:r>
            <a:endParaRPr sz="2400"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Smear for direct examination</a:t>
            </a:r>
            <a:endParaRPr sz="2400"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Stain with Gram, Giemsa, calcofluor white 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Fluorescent or acid-fast stains can aid in detection of acid-fast organisms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Membranes filter large amounts of fluid collected to concentrate sample</a:t>
            </a:r>
          </a:p>
          <a:p>
            <a:pPr marL="342900">
              <a:spcBef>
                <a:spcPts val="400"/>
              </a:spcBef>
              <a:buSzPts val="2300"/>
            </a:pPr>
            <a:r>
              <a:rPr lang="en-US" sz="2400" dirty="0"/>
              <a:t>Impression cytology</a:t>
            </a:r>
          </a:p>
          <a:p>
            <a:pPr marL="800100" lvl="1" indent="-342900">
              <a:spcBef>
                <a:spcPts val="400"/>
              </a:spcBef>
              <a:buSzPts val="2300"/>
              <a:buFont typeface="Wingdings" panose="05000000000000000000" pitchFamily="2" charset="2"/>
              <a:buChar char="Ø"/>
            </a:pPr>
            <a:r>
              <a:rPr lang="en-US" sz="2400" dirty="0"/>
              <a:t>Using 0.45-µm Teflon-coated membrane filters to collect conjunctival and corneal tissue may increase causative agents by as much as 50%</a:t>
            </a:r>
            <a:endParaRPr sz="24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733B1-DBF7-2B4E-1CF1-C29DF0A2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90" y="16778"/>
            <a:ext cx="7772400" cy="1905000"/>
          </a:xfrm>
        </p:spPr>
        <p:txBody>
          <a:bodyPr/>
          <a:lstStyle/>
          <a:p>
            <a:pPr algn="ctr"/>
            <a:r>
              <a:rPr lang="en-US" dirty="0"/>
              <a:t>Ocular Structures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A2DFD-ECCA-3DB6-2D80-55F2D84A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59" y="1729530"/>
            <a:ext cx="7772400" cy="4876800"/>
          </a:xfrm>
        </p:spPr>
        <p:txBody>
          <a:bodyPr/>
          <a:lstStyle/>
          <a:p>
            <a:r>
              <a:rPr lang="en-US" dirty="0"/>
              <a:t>Cornea</a:t>
            </a:r>
          </a:p>
          <a:p>
            <a:pPr lvl="1"/>
            <a:r>
              <a:rPr lang="en-US" dirty="0"/>
              <a:t>There are many free nerve endings located in the corneal epithelium </a:t>
            </a:r>
          </a:p>
          <a:p>
            <a:pPr lvl="1"/>
            <a:r>
              <a:rPr lang="en-US" dirty="0"/>
              <a:t>When there is a break in or injury to the epithelium, patient usually complains of considerable pain</a:t>
            </a:r>
          </a:p>
          <a:p>
            <a:pPr lvl="1"/>
            <a:r>
              <a:rPr lang="en-US" dirty="0"/>
              <a:t>Infections and injury to the cornea are considered to be true ocular emergencies</a:t>
            </a:r>
          </a:p>
        </p:txBody>
      </p:sp>
    </p:spTree>
    <p:extLst>
      <p:ext uri="{BB962C8B-B14F-4D97-AF65-F5344CB8AC3E}">
        <p14:creationId xmlns:p14="http://schemas.microsoft.com/office/powerpoint/2010/main" val="1580915367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91"/>
          <p:cNvSpPr txBox="1">
            <a:spLocks noGrp="1"/>
          </p:cNvSpPr>
          <p:nvPr>
            <p:ph type="title"/>
          </p:nvPr>
        </p:nvSpPr>
        <p:spPr>
          <a:xfrm>
            <a:off x="685800" y="84589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Smear Guide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840" name="Google Shape;840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150" y="1769116"/>
            <a:ext cx="6997700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92"/>
          <p:cNvSpPr txBox="1">
            <a:spLocks noGrp="1"/>
          </p:cNvSpPr>
          <p:nvPr>
            <p:ph type="title"/>
          </p:nvPr>
        </p:nvSpPr>
        <p:spPr>
          <a:xfrm>
            <a:off x="76200" y="346075"/>
            <a:ext cx="8991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Giemsa Stain of Conjunctival Epithelial Cells with Chlamydial Inclusions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848" name="Google Shape;848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776412"/>
            <a:ext cx="6400800" cy="447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93"/>
          <p:cNvSpPr txBox="1">
            <a:spLocks noGrp="1"/>
          </p:cNvSpPr>
          <p:nvPr>
            <p:ph type="title"/>
          </p:nvPr>
        </p:nvSpPr>
        <p:spPr>
          <a:xfrm>
            <a:off x="703379" y="185257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Cornea Stained with Rose Bengal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856" name="Google Shape;856;p93"/>
          <p:cNvGrpSpPr/>
          <p:nvPr/>
        </p:nvGrpSpPr>
        <p:grpSpPr>
          <a:xfrm>
            <a:off x="498591" y="2351611"/>
            <a:ext cx="8181975" cy="3414712"/>
            <a:chOff x="457200" y="1323975"/>
            <a:chExt cx="8181109" cy="3414713"/>
          </a:xfrm>
        </p:grpSpPr>
        <p:pic>
          <p:nvPicPr>
            <p:cNvPr id="857" name="Google Shape;857;p9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200" y="1323975"/>
              <a:ext cx="3810000" cy="3414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8" name="Google Shape;858;p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71109" y="1438420"/>
              <a:ext cx="4267200" cy="30830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94"/>
          <p:cNvSpPr txBox="1">
            <a:spLocks noGrp="1"/>
          </p:cNvSpPr>
          <p:nvPr>
            <p:ph type="title"/>
          </p:nvPr>
        </p:nvSpPr>
        <p:spPr>
          <a:xfrm>
            <a:off x="611101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Culture and Identification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64" name="Google Shape;864;p94"/>
          <p:cNvSpPr txBox="1">
            <a:spLocks noGrp="1"/>
          </p:cNvSpPr>
          <p:nvPr>
            <p:ph idx="1"/>
          </p:nvPr>
        </p:nvSpPr>
        <p:spPr>
          <a:xfrm>
            <a:off x="837603" y="1427526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Plating media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Chocolate and blood agar</a:t>
            </a:r>
            <a:endParaRPr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35 to 37° C and 5% to 10% carbon dioxide (CO</a:t>
            </a:r>
            <a:r>
              <a:rPr lang="en-US" sz="2000" b="0" i="0" u="none" strike="noStrike" cap="none" baseline="-250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marL="1143000" lvl="2" indent="-228600">
              <a:buSzPts val="1350"/>
              <a:buFont typeface="Noto Sans Symbols"/>
              <a:buChar char="⮞"/>
            </a:pPr>
            <a:r>
              <a:rPr lang="en-US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Grow most fungi and aerobic bacteria</a:t>
            </a:r>
          </a:p>
          <a:p>
            <a:pPr marL="685800" lvl="1" indent="-228600">
              <a:buSzPts val="1350"/>
              <a:buFont typeface="Noto Sans Symbols"/>
              <a:buChar char="⮞"/>
            </a:pPr>
            <a:r>
              <a:rPr lang="en-US" dirty="0">
                <a:solidFill>
                  <a:schemeClr val="tx1"/>
                </a:solidFill>
              </a:rPr>
              <a:t>Additional media can be added depending on the suspected causative </a:t>
            </a:r>
            <a:r>
              <a:rPr lang="en-US" dirty="0"/>
              <a:t>agent</a:t>
            </a:r>
          </a:p>
          <a:p>
            <a:pPr marL="1143000" lvl="2" indent="-228600">
              <a:buSzPts val="1350"/>
              <a:buFont typeface="Noto Sans Symbols"/>
              <a:buChar char="⮞"/>
            </a:pPr>
            <a:r>
              <a:rPr lang="en-US" dirty="0"/>
              <a:t>Anaerobic bacteria, fungi, parasites, acid-fast organisms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Cell culture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Transport media for chlamydia and viruses</a:t>
            </a:r>
            <a:endParaRPr dirty="0"/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95"/>
          <p:cNvSpPr txBox="1">
            <a:spLocks noGrp="1"/>
          </p:cNvSpPr>
          <p:nvPr>
            <p:ph type="title"/>
          </p:nvPr>
        </p:nvSpPr>
        <p:spPr>
          <a:xfrm>
            <a:off x="552378" y="151701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Culture and Identification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72" name="Google Shape;872;p95"/>
          <p:cNvSpPr txBox="1">
            <a:spLocks noGrp="1"/>
          </p:cNvSpPr>
          <p:nvPr>
            <p:ph idx="1"/>
          </p:nvPr>
        </p:nvSpPr>
        <p:spPr>
          <a:xfrm>
            <a:off x="552378" y="1662418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0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Biopsy tissue</a:t>
            </a:r>
            <a:endParaRPr sz="2000" dirty="0">
              <a:latin typeface="+mj-lt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Minced or ground</a:t>
            </a:r>
            <a:endParaRPr sz="2000" dirty="0">
              <a:latin typeface="+mj-lt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Inoculated to media to isolate aerobic or anaerobic pathogens, fungi, and mycobacteria</a:t>
            </a:r>
            <a:endParaRPr sz="2000" dirty="0">
              <a:latin typeface="+mj-lt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If amebae are suspected</a:t>
            </a:r>
            <a:endParaRPr sz="2000" dirty="0">
              <a:latin typeface="+mj-lt"/>
            </a:endParaRPr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⮞"/>
            </a:pPr>
            <a:r>
              <a:rPr lang="en-US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Two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non-nutrient </a:t>
            </a:r>
            <a:r>
              <a:rPr lang="en-US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agar plates should be inoculated.</a:t>
            </a:r>
            <a:endParaRPr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6"/>
          <p:cNvSpPr txBox="1">
            <a:spLocks noGrp="1"/>
          </p:cNvSpPr>
          <p:nvPr>
            <p:ph type="title"/>
          </p:nvPr>
        </p:nvSpPr>
        <p:spPr>
          <a:xfrm>
            <a:off x="728547" y="59422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General Ocular Plating Guide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882" name="Google Shape;882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798" y="1662418"/>
            <a:ext cx="5441251" cy="4788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97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 err="1">
                <a:solidFill>
                  <a:srgbClr val="002060"/>
                </a:solidFill>
                <a:ea typeface="Arial"/>
                <a:cs typeface="Arial"/>
                <a:sym typeface="Arial"/>
              </a:rPr>
              <a:t>Sabouraud</a:t>
            </a: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 Plate with Mold and Yeast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890" name="Google Shape;890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778830"/>
            <a:ext cx="5334000" cy="477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98"/>
          <p:cNvSpPr txBox="1">
            <a:spLocks noGrp="1"/>
          </p:cNvSpPr>
          <p:nvPr>
            <p:ph type="title"/>
          </p:nvPr>
        </p:nvSpPr>
        <p:spPr>
          <a:xfrm>
            <a:off x="611101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 and Identification (Cont.)</a:t>
            </a:r>
            <a:endParaRPr dirty="0"/>
          </a:p>
        </p:txBody>
      </p:sp>
      <p:sp>
        <p:nvSpPr>
          <p:cNvPr id="896" name="Google Shape;896;p98"/>
          <p:cNvSpPr txBox="1">
            <a:spLocks noGrp="1"/>
          </p:cNvSpPr>
          <p:nvPr>
            <p:ph idx="1"/>
          </p:nvPr>
        </p:nvSpPr>
        <p:spPr>
          <a:xfrm>
            <a:off x="837603" y="1578528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Quantitation</a:t>
            </a:r>
            <a:endParaRPr dirty="0">
              <a:latin typeface="+mj-lt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May have reduced </a:t>
            </a:r>
            <a:r>
              <a:rPr lang="en-US" dirty="0">
                <a:latin typeface="+mj-lt"/>
              </a:rPr>
              <a:t>microbial growth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due to treatment</a:t>
            </a:r>
            <a:endParaRPr dirty="0">
              <a:latin typeface="+mj-l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Special considerations</a:t>
            </a:r>
            <a:endParaRPr dirty="0">
              <a:latin typeface="+mj-lt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 streak of cornea scrapings</a:t>
            </a:r>
            <a:endParaRPr dirty="0">
              <a:latin typeface="+mj-lt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Each C corresponds to a deeper level of the cornea</a:t>
            </a:r>
            <a:endParaRPr dirty="0">
              <a:latin typeface="+mj-lt"/>
            </a:endParaRPr>
          </a:p>
          <a:p>
            <a:pPr marL="165735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Approximates the depth of infection</a:t>
            </a:r>
            <a:endParaRPr dirty="0">
              <a:latin typeface="+mj-l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Molecular techniques</a:t>
            </a:r>
            <a:endParaRPr dirty="0">
              <a:latin typeface="+mj-lt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NAATs</a:t>
            </a:r>
            <a:endParaRPr dirty="0">
              <a:latin typeface="+mj-lt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Ideal for small volume samples</a:t>
            </a:r>
            <a:endParaRPr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9"/>
          <p:cNvSpPr txBox="1">
            <a:spLocks noGrp="1"/>
          </p:cNvSpPr>
          <p:nvPr>
            <p:ph type="title"/>
          </p:nvPr>
        </p:nvSpPr>
        <p:spPr>
          <a:xfrm>
            <a:off x="694991" y="202035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Contact Lens and Solution </a:t>
            </a:r>
            <a:b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Containing </a:t>
            </a:r>
            <a:r>
              <a:rPr lang="en-US" sz="3600" b="0" i="1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P. aeruginosa 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907" name="Google Shape;907;p99"/>
          <p:cNvGrpSpPr/>
          <p:nvPr/>
        </p:nvGrpSpPr>
        <p:grpSpPr>
          <a:xfrm>
            <a:off x="122237" y="2705668"/>
            <a:ext cx="8899525" cy="2352675"/>
            <a:chOff x="-60036" y="1690446"/>
            <a:chExt cx="8899236" cy="2352845"/>
          </a:xfrm>
        </p:grpSpPr>
        <p:pic>
          <p:nvPicPr>
            <p:cNvPr id="908" name="Google Shape;908;p9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60036" y="1692755"/>
              <a:ext cx="3273221" cy="23403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9" name="Google Shape;909;p9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7094" y="1702938"/>
              <a:ext cx="2786136" cy="23403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0" name="Google Shape;910;p9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48400" y="1690446"/>
              <a:ext cx="2590800" cy="2331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00"/>
          <p:cNvSpPr txBox="1">
            <a:spLocks noGrp="1"/>
          </p:cNvSpPr>
          <p:nvPr>
            <p:ph type="title"/>
          </p:nvPr>
        </p:nvSpPr>
        <p:spPr>
          <a:xfrm>
            <a:off x="719356" y="118145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S. epidermidis </a:t>
            </a: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Recovered from Vitreous Fluids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918" name="Google Shape;918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8956" y="1851870"/>
            <a:ext cx="6553200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678212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Ocular Microbial Biota</a:t>
            </a:r>
            <a:endParaRPr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Google Shape;171;p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Primary residents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Coagulase-negative staphylococci (CoNS)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Corynebacterium </a:t>
            </a: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spp.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Organisms that may be recovered from uninfected eyes depending on the individual’s age, season, location, underlying conditions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S. aureus, S. pneumoniae, H. influenzae</a:t>
            </a:r>
            <a:r>
              <a:rPr lang="en-US" sz="2400" b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, others</a:t>
            </a:r>
          </a:p>
          <a:p>
            <a:pPr marL="285750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dirty="0">
                <a:solidFill>
                  <a:schemeClr val="tx1"/>
                </a:solidFill>
              </a:rPr>
              <a:t>Other potential pathogens may be recovered from noninfected eyes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01"/>
          <p:cNvSpPr txBox="1">
            <a:spLocks noGrp="1"/>
          </p:cNvSpPr>
          <p:nvPr>
            <p:ph type="title"/>
          </p:nvPr>
        </p:nvSpPr>
        <p:spPr>
          <a:xfrm>
            <a:off x="678213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Special Culture Techniques</a:t>
            </a:r>
            <a:b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Contaminated Ocular Medications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924" name="Google Shape;924;p101"/>
          <p:cNvSpPr txBox="1">
            <a:spLocks noGrp="1"/>
          </p:cNvSpPr>
          <p:nvPr>
            <p:ph idx="1"/>
          </p:nvPr>
        </p:nvSpPr>
        <p:spPr>
          <a:xfrm>
            <a:off x="678213" y="1796642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Ophthalmic drops are easily contaminated when improperly handled by patients or ophthalmic personnel including 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Antimicrobials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Analgesics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Artificial tears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Contaminated medications should be sent to the laboratory for culture</a:t>
            </a: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02"/>
          <p:cNvSpPr txBox="1">
            <a:spLocks noGrp="1"/>
          </p:cNvSpPr>
          <p:nvPr>
            <p:ph type="title"/>
          </p:nvPr>
        </p:nvSpPr>
        <p:spPr>
          <a:xfrm>
            <a:off x="955049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Microbes Recovered from Contaminated Ocular Medications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934" name="Google Shape;934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6972" y="1778466"/>
            <a:ext cx="4798678" cy="4760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03"/>
          <p:cNvSpPr txBox="1">
            <a:spLocks noGrp="1"/>
          </p:cNvSpPr>
          <p:nvPr>
            <p:ph type="title"/>
          </p:nvPr>
        </p:nvSpPr>
        <p:spPr>
          <a:xfrm>
            <a:off x="627878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Special Culture Techniques</a:t>
            </a:r>
            <a:b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Contact Lenses and Solutions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940" name="Google Shape;940;p103"/>
          <p:cNvSpPr txBox="1">
            <a:spLocks noGrp="1"/>
          </p:cNvSpPr>
          <p:nvPr>
            <p:ph idx="1"/>
          </p:nvPr>
        </p:nvSpPr>
        <p:spPr>
          <a:xfrm>
            <a:off x="686601" y="181342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Risk factors for microbial keratitis</a:t>
            </a:r>
          </a:p>
          <a:p>
            <a:pPr marL="914400" lvl="1" indent="-4572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Failure to follow manufacturer’s guidelines</a:t>
            </a:r>
            <a:endParaRPr dirty="0"/>
          </a:p>
          <a:p>
            <a:pPr marL="914400" lvl="1" indent="-4572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Poor hygiene</a:t>
            </a:r>
            <a:endParaRPr dirty="0"/>
          </a:p>
          <a:p>
            <a:pPr marL="563880" indent="-457200">
              <a:spcBef>
                <a:spcPts val="560"/>
              </a:spcBef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Prone to biofilms</a:t>
            </a:r>
            <a:endParaRPr sz="2800" b="0" i="0" u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04"/>
          <p:cNvSpPr txBox="1">
            <a:spLocks noGrp="1"/>
          </p:cNvSpPr>
          <p:nvPr>
            <p:ph type="title"/>
          </p:nvPr>
        </p:nvSpPr>
        <p:spPr>
          <a:xfrm>
            <a:off x="304800" y="282575"/>
            <a:ext cx="8610600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Microorganisms Recovered from Contact Lenses, Solutions, and Cases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950" name="Google Shape;950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6587" y="1600200"/>
            <a:ext cx="279082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05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Corneal Storage Media and Tissue Culture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956" name="Google Shape;956;p105"/>
          <p:cNvSpPr txBox="1">
            <a:spLocks noGrp="1"/>
          </p:cNvSpPr>
          <p:nvPr>
            <p:ph idx="1"/>
          </p:nvPr>
        </p:nvSpPr>
        <p:spPr>
          <a:xfrm>
            <a:off x="685800" y="1447800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Corneal replacement surgeries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Cadaver cornea preserved in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McCarey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and Kaufman or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Dexsol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medium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Culture remaining corneal rim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Most common pathogens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Gram-positive organisms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Most frequently isolated—Staphylococci and </a:t>
            </a:r>
            <a:r>
              <a:rPr lang="en-US" sz="20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P. acnes </a:t>
            </a:r>
            <a:endParaRPr dirty="0"/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60F3CB-358F-03B4-DC3A-5068775C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37" y="59422"/>
            <a:ext cx="7772400" cy="1905000"/>
          </a:xfrm>
        </p:spPr>
        <p:txBody>
          <a:bodyPr/>
          <a:lstStyle/>
          <a:p>
            <a:pPr algn="ctr"/>
            <a:r>
              <a:rPr lang="en-US" dirty="0"/>
              <a:t>Points to Remember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98CD5-C46B-21F9-66C5-1C0C1EB5E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66" y="1570139"/>
            <a:ext cx="7772400" cy="4876800"/>
          </a:xfrm>
        </p:spPr>
        <p:txBody>
          <a:bodyPr/>
          <a:lstStyle/>
          <a:p>
            <a:r>
              <a:rPr lang="en-US" sz="2800" dirty="0"/>
              <a:t>The external ocular surface is constantly challenged by microbes. </a:t>
            </a:r>
          </a:p>
          <a:p>
            <a:r>
              <a:rPr lang="en-US" sz="2800" dirty="0"/>
              <a:t>Ocular infections may be mild or sight-threatening. </a:t>
            </a:r>
          </a:p>
          <a:p>
            <a:r>
              <a:rPr lang="en-US" sz="2800" dirty="0"/>
              <a:t>Surface defenses and an intact cornea and globe prevent invasion by most microorganisms. </a:t>
            </a:r>
          </a:p>
        </p:txBody>
      </p:sp>
    </p:spTree>
    <p:extLst>
      <p:ext uri="{BB962C8B-B14F-4D97-AF65-F5344CB8AC3E}">
        <p14:creationId xmlns:p14="http://schemas.microsoft.com/office/powerpoint/2010/main" val="1801924357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60F3CB-358F-03B4-DC3A-5068775C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70" y="76200"/>
            <a:ext cx="7772400" cy="1905000"/>
          </a:xfrm>
        </p:spPr>
        <p:txBody>
          <a:bodyPr/>
          <a:lstStyle/>
          <a:p>
            <a:pPr algn="ctr"/>
            <a:r>
              <a:rPr lang="en-US" dirty="0"/>
              <a:t>Points to Remember (Cont.)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98CD5-C46B-21F9-66C5-1C0C1EB5E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70" y="1712752"/>
            <a:ext cx="7772400" cy="4876800"/>
          </a:xfrm>
        </p:spPr>
        <p:txBody>
          <a:bodyPr/>
          <a:lstStyle/>
          <a:p>
            <a:r>
              <a:rPr lang="en-US" sz="2800" dirty="0"/>
              <a:t>Any organism gaining entry to the eye can establish infection. </a:t>
            </a:r>
          </a:p>
          <a:p>
            <a:r>
              <a:rPr lang="en-US" sz="2800" dirty="0"/>
              <a:t>Inflammatory response can damage ocular structures.</a:t>
            </a:r>
          </a:p>
          <a:p>
            <a:r>
              <a:rPr lang="en-US" sz="2800" dirty="0"/>
              <a:t>Contact lens wear is considered the greatest risk factor for developing microbial keratitis.</a:t>
            </a:r>
          </a:p>
        </p:txBody>
      </p:sp>
    </p:spTree>
    <p:extLst>
      <p:ext uri="{BB962C8B-B14F-4D97-AF65-F5344CB8AC3E}">
        <p14:creationId xmlns:p14="http://schemas.microsoft.com/office/powerpoint/2010/main" val="1616211519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60F3CB-358F-03B4-DC3A-5068775C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Remember (Cont.)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98CD5-C46B-21F9-66C5-1C0C1EB5E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36" y="1544972"/>
            <a:ext cx="7772400" cy="48768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P. aeruginosa, S. aureus</a:t>
            </a:r>
            <a:r>
              <a:rPr lang="en-US" dirty="0">
                <a:solidFill>
                  <a:schemeClr val="tx1"/>
                </a:solidFill>
              </a:rPr>
              <a:t>, coagulase-negative staphylococci, </a:t>
            </a:r>
            <a:r>
              <a:rPr lang="en-US" i="1" dirty="0">
                <a:solidFill>
                  <a:schemeClr val="tx1"/>
                </a:solidFill>
              </a:rPr>
              <a:t>H. influenzae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i="1" dirty="0">
                <a:solidFill>
                  <a:schemeClr val="tx1"/>
                </a:solidFill>
              </a:rPr>
              <a:t>S. pneumoniae </a:t>
            </a:r>
            <a:r>
              <a:rPr lang="en-US" dirty="0">
                <a:solidFill>
                  <a:schemeClr val="tx1"/>
                </a:solidFill>
              </a:rPr>
              <a:t>are bacteria commonly associated with eye infections. </a:t>
            </a:r>
          </a:p>
          <a:p>
            <a:r>
              <a:rPr lang="en-US" dirty="0">
                <a:solidFill>
                  <a:schemeClr val="tx1"/>
                </a:solidFill>
              </a:rPr>
              <a:t>Infections of the cornea and intraocular structures are medical emergencies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8752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067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Ocular Resident Flora from</a:t>
            </a:r>
            <a:b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3600" b="0" i="0" u="none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Non-inflamed </a:t>
            </a: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Eyes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8262" y="1563687"/>
            <a:ext cx="3927475" cy="483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79BF-9A95-872F-3640-9FB5C0E6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438" y="67811"/>
            <a:ext cx="7772400" cy="1905000"/>
          </a:xfrm>
        </p:spPr>
        <p:txBody>
          <a:bodyPr/>
          <a:lstStyle/>
          <a:p>
            <a:r>
              <a:rPr lang="en-US" dirty="0"/>
              <a:t>Ocular Microbial Biota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E681F-328F-5D39-1DE7-2634FD43C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47" y="1679196"/>
            <a:ext cx="7772400" cy="4876800"/>
          </a:xfrm>
        </p:spPr>
        <p:txBody>
          <a:bodyPr/>
          <a:lstStyle/>
          <a:p>
            <a:r>
              <a:rPr lang="en-US" dirty="0"/>
              <a:t>The presence of a resistant biota on the conjunctivae and eyelids can be a protective mechanism</a:t>
            </a:r>
          </a:p>
          <a:p>
            <a:pPr lvl="1"/>
            <a:r>
              <a:rPr lang="en-US" dirty="0"/>
              <a:t>May inhibit invasion and colonization by more harmful organisms</a:t>
            </a:r>
          </a:p>
          <a:p>
            <a:r>
              <a:rPr lang="en-US" dirty="0"/>
              <a:t>The normal resident conjunctival and eyelid microbiota change with age</a:t>
            </a:r>
          </a:p>
        </p:txBody>
      </p:sp>
    </p:spTree>
    <p:extLst>
      <p:ext uri="{BB962C8B-B14F-4D97-AF65-F5344CB8AC3E}">
        <p14:creationId xmlns:p14="http://schemas.microsoft.com/office/powerpoint/2010/main" val="23067607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Ocular Microbial Biota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87" name="Google Shape;187;p12"/>
          <p:cNvSpPr txBox="1">
            <a:spLocks noGrp="1"/>
          </p:cNvSpPr>
          <p:nvPr>
            <p:ph idx="1"/>
          </p:nvPr>
        </p:nvSpPr>
        <p:spPr>
          <a:xfrm>
            <a:off x="762000" y="141287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560"/>
            </a:pPr>
            <a:r>
              <a:rPr lang="en-US" sz="26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Discriminating between indigenous flora and ocular pathogens can be “blurred”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Organisms responsible for intraocular and corneal infections </a:t>
            </a:r>
            <a:endParaRPr dirty="0"/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CoNS, </a:t>
            </a:r>
            <a:r>
              <a:rPr lang="en-US" sz="18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Propionibacterium acnes</a:t>
            </a: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and </a:t>
            </a:r>
            <a:r>
              <a:rPr lang="en-US" sz="18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Staphylococcus aureus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560"/>
            </a:pPr>
            <a:r>
              <a:rPr lang="en-US" sz="26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presence of biomaterials and the use of steroids, antimicrobials and contact lenses can predispose ocular tissues to infection with indigenous microbiota</a:t>
            </a:r>
            <a:endParaRPr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5D93-E8D7-49CF-7E44-B835C01C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Ocular Microbial Biota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FC5BE-1B37-9DA0-9485-F8FC35D6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03" y="1595306"/>
            <a:ext cx="7772400" cy="4876800"/>
          </a:xfrm>
        </p:spPr>
        <p:txBody>
          <a:bodyPr/>
          <a:lstStyle/>
          <a:p>
            <a:r>
              <a:rPr lang="en-US" sz="2400" dirty="0"/>
              <a:t>Although contact lenses pose a substantial risk for eye infections, such infections are relatively uncommon in individuals wearing them. </a:t>
            </a:r>
          </a:p>
          <a:p>
            <a:r>
              <a:rPr lang="en-US" sz="2400" dirty="0"/>
              <a:t>Daily disposable </a:t>
            </a:r>
            <a:r>
              <a:rPr lang="en-US" sz="2400" dirty="0">
                <a:solidFill>
                  <a:schemeClr val="tx1"/>
                </a:solidFill>
              </a:rPr>
              <a:t>contact lenses pose a lower risk of infection than reusable lenses. The presence of an unapparent biofilm poses risk.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storage case has been cited as a source of contact lens contamination.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antimicrobial agents used in storage solutions might not be effective against certain bacteria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Pseudomonas aeruginosa </a:t>
            </a:r>
            <a:r>
              <a:rPr lang="en-US" sz="2000" dirty="0">
                <a:solidFill>
                  <a:schemeClr val="tx1"/>
                </a:solidFill>
              </a:rPr>
              <a:t>or </a:t>
            </a:r>
            <a:r>
              <a:rPr lang="en-US" sz="2000" i="1" dirty="0">
                <a:solidFill>
                  <a:schemeClr val="tx1"/>
                </a:solidFill>
              </a:rPr>
              <a:t>Acanthamoeba </a:t>
            </a:r>
            <a:r>
              <a:rPr lang="en-US" sz="2000" dirty="0">
                <a:solidFill>
                  <a:schemeClr val="tx1"/>
                </a:solidFill>
              </a:rPr>
              <a:t>spp.</a:t>
            </a:r>
          </a:p>
        </p:txBody>
      </p:sp>
    </p:spTree>
    <p:extLst>
      <p:ext uri="{BB962C8B-B14F-4D97-AF65-F5344CB8AC3E}">
        <p14:creationId xmlns:p14="http://schemas.microsoft.com/office/powerpoint/2010/main" val="323937934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8042-B835-660D-2DC6-C1B670F3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Ocular Microbial Biota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D64C7-740C-BE1A-E9B5-4D6D438F5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158" y="1544972"/>
            <a:ext cx="7772400" cy="4876800"/>
          </a:xfrm>
        </p:spPr>
        <p:txBody>
          <a:bodyPr/>
          <a:lstStyle/>
          <a:p>
            <a:r>
              <a:rPr lang="en-US" sz="2400" dirty="0"/>
              <a:t>Quantitative ocular cultures have been used to establish a threshold to differentiate between infection and colonization.</a:t>
            </a:r>
          </a:p>
          <a:p>
            <a:pPr lvl="1"/>
            <a:r>
              <a:rPr lang="en-US" sz="2400" dirty="0"/>
              <a:t>A threshold is set for each organisms.</a:t>
            </a:r>
          </a:p>
          <a:p>
            <a:pPr lvl="1"/>
            <a:r>
              <a:rPr lang="en-US" sz="2400" dirty="0"/>
              <a:t>Infection is established when the organism reach or exceed the threshold number</a:t>
            </a:r>
          </a:p>
          <a:p>
            <a:pPr lvl="1"/>
            <a:r>
              <a:rPr lang="en-US" sz="2400" dirty="0"/>
              <a:t>Keep in mind that once the epithelium of the conjunctiva or cornea is compromised, any organisms gaining entrance can result in disease</a:t>
            </a:r>
          </a:p>
          <a:p>
            <a:pPr lvl="1"/>
            <a:r>
              <a:rPr lang="en-US" sz="2400" dirty="0"/>
              <a:t>When present in any amount, indicative of infection</a:t>
            </a:r>
          </a:p>
        </p:txBody>
      </p:sp>
    </p:spTree>
    <p:extLst>
      <p:ext uri="{BB962C8B-B14F-4D97-AF65-F5344CB8AC3E}">
        <p14:creationId xmlns:p14="http://schemas.microsoft.com/office/powerpoint/2010/main" val="35981698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title"/>
          </p:nvPr>
        </p:nvSpPr>
        <p:spPr>
          <a:xfrm>
            <a:off x="685800" y="92978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Host Protective Mechanisms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95" name="Google Shape;195;p13"/>
          <p:cNvSpPr txBox="1">
            <a:spLocks noGrp="1"/>
          </p:cNvSpPr>
          <p:nvPr>
            <p:ph idx="1"/>
          </p:nvPr>
        </p:nvSpPr>
        <p:spPr>
          <a:xfrm>
            <a:off x="685800" y="148907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Due to location and external structures</a:t>
            </a:r>
            <a:endParaRPr dirty="0">
              <a:latin typeface="+mj-lt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Frequently challenged with a variety of organisms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Factors that affect whether an infection or damage ensues are</a:t>
            </a:r>
          </a:p>
          <a:p>
            <a:pPr marL="1257300" lvl="2" indent="-342900">
              <a:spcBef>
                <a:spcPts val="400"/>
              </a:spcBef>
              <a:buClr>
                <a:schemeClr val="accent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Immune status and response of the host</a:t>
            </a:r>
          </a:p>
          <a:p>
            <a:pPr marL="1257300" lvl="2" indent="-342900">
              <a:spcBef>
                <a:spcPts val="400"/>
              </a:spcBef>
              <a:buClr>
                <a:schemeClr val="accent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Integrity of the underlying tissues</a:t>
            </a:r>
          </a:p>
          <a:p>
            <a:pPr marL="1257300" lvl="2" indent="-342900">
              <a:spcBef>
                <a:spcPts val="400"/>
              </a:spcBef>
              <a:buClr>
                <a:schemeClr val="accent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Pathogenesis of the invading organism</a:t>
            </a:r>
          </a:p>
          <a:p>
            <a:pPr marL="342900">
              <a:spcBef>
                <a:spcPts val="400"/>
              </a:spcBef>
              <a:buClr>
                <a:schemeClr val="accent1"/>
              </a:buClr>
              <a:buSzPts val="1600"/>
            </a:pPr>
            <a:r>
              <a:rPr lang="en-US" sz="2400" dirty="0">
                <a:latin typeface="+mj-lt"/>
              </a:rPr>
              <a:t>Ocular structure defense system support mechanisms</a:t>
            </a:r>
          </a:p>
          <a:p>
            <a:pPr marL="800100" lvl="1" indent="-342900">
              <a:spcBef>
                <a:spcPts val="400"/>
              </a:spcBef>
              <a:buClr>
                <a:schemeClr val="accent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Local and systemic; specific and nonspecific; humoral and cellular</a:t>
            </a:r>
            <a:endParaRPr sz="20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title"/>
          </p:nvPr>
        </p:nvSpPr>
        <p:spPr>
          <a:xfrm>
            <a:off x="887937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Host Protective Mechanisms (Cont.)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195" name="Google Shape;195;p13"/>
          <p:cNvSpPr txBox="1">
            <a:spLocks noGrp="1"/>
          </p:cNvSpPr>
          <p:nvPr>
            <p:ph idx="1"/>
          </p:nvPr>
        </p:nvSpPr>
        <p:spPr>
          <a:xfrm>
            <a:off x="685800" y="148907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480"/>
              </a:spcBef>
              <a:buClr>
                <a:schemeClr val="accent1"/>
              </a:buClr>
              <a:buSzPts val="1440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Intact epithelium of the eyelid, conjunctiva and cornea serve as a protective barrier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Tears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Contain immunoglobulin A (IgA), lysozyme, and lactoferrin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2185"/>
              <a:buFont typeface="Wingdings" panose="05000000000000000000" pitchFamily="2" charset="2"/>
              <a:buChar char="Ø"/>
            </a:pPr>
            <a:r>
              <a:rPr lang="en-US" sz="1900" dirty="0"/>
              <a:t>C</a:t>
            </a:r>
            <a:r>
              <a:rPr lang="en-US" sz="19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oats bacteria, breaks down bacteria cell wall, and chelate iron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Risk factors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Age, sex, race, socioeconomic status, behavior, geographic location, occupation, and underlying disease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18617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Ocular</a:t>
            </a:r>
            <a:r>
              <a:rPr lang="en-US" sz="40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Infections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idx="1"/>
          </p:nvPr>
        </p:nvSpPr>
        <p:spPr>
          <a:xfrm>
            <a:off x="762000" y="171767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Range from relatively mild, self-limiting to more severe and sight-threatening conditions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Mild infection examples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Conjunctivitis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Blepharitis (inflammation of the eyelids)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Severe and sight-threatening infection examples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Keratitis (inflammation of the cornea)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Endophthalmitis (inflammation of the inside lining and cavities of the eye)</a:t>
            </a: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>
            <a:spLocks noGrp="1"/>
          </p:cNvSpPr>
          <p:nvPr>
            <p:ph type="title"/>
          </p:nvPr>
        </p:nvSpPr>
        <p:spPr>
          <a:xfrm>
            <a:off x="762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Ocular Pathogenic Organisms</a:t>
            </a:r>
            <a:b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Virulence Factors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03" name="Google Shape;203;p14"/>
          <p:cNvSpPr txBox="1">
            <a:spLocks noGrp="1"/>
          </p:cNvSpPr>
          <p:nvPr>
            <p:ph idx="1"/>
          </p:nvPr>
        </p:nvSpPr>
        <p:spPr>
          <a:xfrm>
            <a:off x="736935" y="1612084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Direct penetration of intact epithelium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Neisseria gonorrhoeae, Neisseria meningitidis, Streptococcus pneumoniae, Listeria monocytogenes, Corynebacterium diphtheriae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Many ocular pathogens have </a:t>
            </a:r>
            <a:r>
              <a:rPr lang="en-US" dirty="0"/>
              <a:t>a</a:t>
            </a: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dhesions and enzymes that aid in adherence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Biofilm production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Protects them from immune cells and antimicrobials</a:t>
            </a:r>
            <a:endParaRPr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title"/>
          </p:nvPr>
        </p:nvSpPr>
        <p:spPr>
          <a:xfrm>
            <a:off x="762103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Microorganisms Associated with Ocular Infectious Disease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213" name="Google Shape;2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1600200"/>
            <a:ext cx="50419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Ocular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Infections of the Conjunctivae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3385017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title"/>
          </p:nvPr>
        </p:nvSpPr>
        <p:spPr>
          <a:xfrm>
            <a:off x="845992" y="143312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27" name="Google Shape;227;p17"/>
          <p:cNvSpPr txBox="1">
            <a:spLocks noGrp="1"/>
          </p:cNvSpPr>
          <p:nvPr>
            <p:ph idx="1"/>
          </p:nvPr>
        </p:nvSpPr>
        <p:spPr>
          <a:xfrm>
            <a:off x="720158" y="1612084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most common ocular complaint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May affect all age groups and occurs worldwide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Symptoms may include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Itching, tearing, a foreign body sensation, discharge (purulent or watery), hyperemia, increased blood flow resulting in red eye</a:t>
            </a:r>
            <a:endParaRPr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>
            <a:spLocks noGrp="1"/>
          </p:cNvSpPr>
          <p:nvPr>
            <p:ph type="title"/>
          </p:nvPr>
        </p:nvSpPr>
        <p:spPr>
          <a:xfrm>
            <a:off x="753714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Infections of the Conjunctivae (Cont.)</a:t>
            </a:r>
            <a:endParaRPr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5" name="Google Shape;235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Onset categories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Acute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Hyper acute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Subacute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Chronic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Causative agents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Viruses (most common cause of infectious form)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Bacteria (second most common cause)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Fungi and parasites (less frequently seen)</a:t>
            </a: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610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Microorganisms Associated with</a:t>
            </a:r>
            <a:b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 Conjunctivitis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245" name="Google Shape;24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" y="1543050"/>
            <a:ext cx="7696200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51" name="Google Shape;251;p20"/>
          <p:cNvSpPr txBox="1">
            <a:spLocks noGrp="1"/>
          </p:cNvSpPr>
          <p:nvPr>
            <p:ph idx="1"/>
          </p:nvPr>
        </p:nvSpPr>
        <p:spPr>
          <a:xfrm>
            <a:off x="685800" y="1981200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⬤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Uncomplicated acute viral and bacterial conjunctivitis is generally self-limiting and does not require treatment.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⬤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Hyper acute </a:t>
            </a: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infections by </a:t>
            </a:r>
            <a:r>
              <a:rPr lang="en-US" sz="28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N. gonorrhoeae </a:t>
            </a: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and </a:t>
            </a:r>
            <a:r>
              <a:rPr lang="en-US" sz="28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C. trachomatis </a:t>
            </a: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should be treated.</a:t>
            </a:r>
            <a:endParaRPr dirty="0"/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59" name="Google Shape;259;p21"/>
          <p:cNvSpPr txBox="1">
            <a:spLocks noGrp="1"/>
          </p:cNvSpPr>
          <p:nvPr>
            <p:ph idx="1"/>
          </p:nvPr>
        </p:nvSpPr>
        <p:spPr>
          <a:xfrm>
            <a:off x="685800" y="1697037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Chronic infections are more difficult to manage and can result in long-term ocular morbidity and compromised vision.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Majority of people with allergic conjunctivitis do not seek treatment.</a:t>
            </a:r>
            <a:endParaRPr dirty="0"/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>
            <a:spLocks noGrp="1"/>
          </p:cNvSpPr>
          <p:nvPr>
            <p:ph type="title"/>
          </p:nvPr>
        </p:nvSpPr>
        <p:spPr>
          <a:xfrm>
            <a:off x="439738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 Bacteria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67" name="Google Shape;267;p22"/>
          <p:cNvSpPr txBox="1">
            <a:spLocks noGrp="1"/>
          </p:cNvSpPr>
          <p:nvPr>
            <p:ph idx="1"/>
          </p:nvPr>
        </p:nvSpPr>
        <p:spPr>
          <a:xfrm>
            <a:off x="439738" y="1704975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Acute bacterial conjunctivitis</a:t>
            </a:r>
            <a:endParaRPr dirty="0">
              <a:solidFill>
                <a:schemeClr val="tx1"/>
              </a:solidFill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Adults—</a:t>
            </a:r>
            <a:r>
              <a:rPr lang="en-US" sz="24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S. aureus, S. pneumoniae, Haemophilus influenzae</a:t>
            </a:r>
            <a:endParaRPr dirty="0">
              <a:solidFill>
                <a:schemeClr val="tx1"/>
              </a:solidFill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Children—</a:t>
            </a:r>
            <a:r>
              <a:rPr lang="en-US" sz="24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H. influenzae, S. pneumoniae, M. catarrhalis</a:t>
            </a:r>
            <a:endParaRPr sz="2400" b="0" i="0" u="none" strike="no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Hyperacute conjunctivitis</a:t>
            </a:r>
            <a:endParaRPr dirty="0">
              <a:solidFill>
                <a:schemeClr val="tx1"/>
              </a:solidFill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N. gonorrhoeae </a:t>
            </a: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C. trachomatis</a:t>
            </a:r>
            <a:endParaRPr dirty="0">
              <a:solidFill>
                <a:schemeClr val="tx1"/>
              </a:solidFill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Large amounts of exudate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266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715963" y="85725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Gonococcal Conjunctivitis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277" name="Google Shape;27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163" y="1741487"/>
            <a:ext cx="6858000" cy="479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3A28-857F-E435-AF5C-F004239D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3" y="25866"/>
            <a:ext cx="7772400" cy="1905000"/>
          </a:xfrm>
        </p:spPr>
        <p:txBody>
          <a:bodyPr/>
          <a:lstStyle/>
          <a:p>
            <a:pPr algn="ctr"/>
            <a:r>
              <a:rPr lang="en-US" dirty="0"/>
              <a:t>What’s Ahead?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18C7D-C996-0DAF-FB25-E02B8C80F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47" y="1444304"/>
            <a:ext cx="7772400" cy="4876800"/>
          </a:xfrm>
        </p:spPr>
        <p:txBody>
          <a:bodyPr/>
          <a:lstStyle/>
          <a:p>
            <a:r>
              <a:rPr lang="en-US" dirty="0"/>
              <a:t>General concepts related to ocular infections</a:t>
            </a:r>
          </a:p>
          <a:p>
            <a:r>
              <a:rPr lang="en-US" dirty="0"/>
              <a:t>Infections of the:</a:t>
            </a:r>
          </a:p>
          <a:p>
            <a:pPr lvl="1"/>
            <a:r>
              <a:rPr lang="en-US" dirty="0"/>
              <a:t>Conjunctivae</a:t>
            </a:r>
          </a:p>
          <a:p>
            <a:pPr lvl="1"/>
            <a:r>
              <a:rPr lang="en-US" dirty="0"/>
              <a:t>Eyelids</a:t>
            </a:r>
          </a:p>
          <a:p>
            <a:pPr lvl="1"/>
            <a:r>
              <a:rPr lang="en-US" dirty="0"/>
              <a:t>Cornea</a:t>
            </a:r>
          </a:p>
          <a:p>
            <a:pPr lvl="1"/>
            <a:r>
              <a:rPr lang="en-US" dirty="0"/>
              <a:t>Sclera and episcleral</a:t>
            </a:r>
          </a:p>
          <a:p>
            <a:pPr lvl="1"/>
            <a:r>
              <a:rPr lang="en-US" dirty="0"/>
              <a:t>Orbit</a:t>
            </a:r>
          </a:p>
          <a:p>
            <a:pPr lvl="1"/>
            <a:r>
              <a:rPr lang="en-US" dirty="0"/>
              <a:t>Lacrimal apparatus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26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</a:t>
            </a:r>
            <a:r>
              <a:rPr lang="en-US" sz="4000" b="0" i="0" u="none" strike="sngStrik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Bacteria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83" name="Google Shape;283;p24"/>
          <p:cNvSpPr txBox="1">
            <a:spLocks noGrp="1"/>
          </p:cNvSpPr>
          <p:nvPr>
            <p:ph idx="1"/>
          </p:nvPr>
        </p:nvSpPr>
        <p:spPr>
          <a:xfrm>
            <a:off x="466725" y="175741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Chronic bacterial conjunctivitis</a:t>
            </a:r>
            <a:endParaRPr dirty="0">
              <a:solidFill>
                <a:schemeClr val="tx1"/>
              </a:solidFill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Most frequently isolated</a:t>
            </a:r>
            <a:endParaRPr dirty="0">
              <a:solidFill>
                <a:schemeClr val="tx1"/>
              </a:solidFill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S. aureus, M. lacunata</a:t>
            </a: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, enteric bacteria</a:t>
            </a:r>
            <a:endParaRPr dirty="0">
              <a:solidFill>
                <a:schemeClr val="tx1"/>
              </a:solidFill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Can be caused by contaminated cosmetics or medications</a:t>
            </a:r>
            <a:endParaRPr dirty="0">
              <a:solidFill>
                <a:schemeClr val="tx1"/>
              </a:solidFill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S. aureus, epidermidis, Corynebacterium</a:t>
            </a: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spp., </a:t>
            </a: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Pseudomonas aeruginosa</a:t>
            </a: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, and </a:t>
            </a: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Proteus mirabilis</a:t>
            </a:r>
            <a:endParaRPr dirty="0">
              <a:solidFill>
                <a:schemeClr val="tx1"/>
              </a:solidFill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Allergic and chemical conjunctivitis can sometimes be confused with microbial infections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"/>
          <p:cNvSpPr txBox="1">
            <a:spLocks noGrp="1"/>
          </p:cNvSpPr>
          <p:nvPr>
            <p:ph type="title"/>
          </p:nvPr>
        </p:nvSpPr>
        <p:spPr>
          <a:xfrm>
            <a:off x="-76200" y="152400"/>
            <a:ext cx="929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</a:t>
            </a:r>
            <a:r>
              <a:rPr lang="en-US" sz="4000" b="0" i="0" u="none" strike="sngStrike" dirty="0">
                <a:solidFill>
                  <a:srgbClr val="002060"/>
                </a:solidFill>
                <a:highlight>
                  <a:srgbClr val="FFFF00"/>
                </a:highlight>
                <a:ea typeface="Arial"/>
                <a:cs typeface="Arial"/>
                <a:sym typeface="Arial"/>
              </a:rPr>
              <a:t> </a:t>
            </a:r>
            <a:br>
              <a:rPr lang="en-US" sz="4000" b="0" i="0" u="none" strike="sngStrike" dirty="0">
                <a:solidFill>
                  <a:srgbClr val="002060"/>
                </a:solidFill>
                <a:highlight>
                  <a:srgbClr val="FFFF00"/>
                </a:highlight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Bacteria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91" name="Google Shape;291;p25"/>
          <p:cNvSpPr txBox="1">
            <a:spLocks noGrp="1"/>
          </p:cNvSpPr>
          <p:nvPr>
            <p:ph idx="1"/>
          </p:nvPr>
        </p:nvSpPr>
        <p:spPr>
          <a:xfrm>
            <a:off x="685800" y="14097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Specimens</a:t>
            </a:r>
            <a:endParaRPr dirty="0">
              <a:latin typeface="+mj-lt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Conjunctival scrapings plated on cultures and placed on slides</a:t>
            </a:r>
            <a:endParaRPr dirty="0">
              <a:latin typeface="+mj-lt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Collect using Kimura spatula, blad</a:t>
            </a:r>
            <a:r>
              <a:rPr lang="en-US" sz="2200" dirty="0">
                <a:latin typeface="+mj-lt"/>
              </a:rPr>
              <a:t>e, or sterile swab </a:t>
            </a:r>
            <a:endParaRPr dirty="0">
              <a:latin typeface="+mj-l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560"/>
            </a:pPr>
            <a:r>
              <a:rPr lang="en-US" sz="26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Workup guidelines</a:t>
            </a:r>
            <a:endParaRPr dirty="0">
              <a:latin typeface="+mj-lt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All cases of purulent, membranous, and pseudomembranous conjunctivitis should have workups.</a:t>
            </a:r>
            <a:endParaRPr dirty="0">
              <a:latin typeface="+mj-lt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Especially neonatal and infant infection</a:t>
            </a:r>
            <a:endParaRPr dirty="0">
              <a:latin typeface="+mj-lt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>
            <a:spLocks noGrp="1"/>
          </p:cNvSpPr>
          <p:nvPr>
            <p:ph type="title"/>
          </p:nvPr>
        </p:nvSpPr>
        <p:spPr>
          <a:xfrm>
            <a:off x="685800" y="9525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3600"/>
            </a:pPr>
            <a:r>
              <a:rPr lang="en-US" dirty="0"/>
              <a:t>Infections of the( Conjunctivae</a:t>
            </a:r>
            <a:r>
              <a:rPr lang="en-US" strike="sngStrike" dirty="0"/>
              <a:t> </a:t>
            </a:r>
            <a:r>
              <a:rPr lang="en-US" dirty="0"/>
              <a:t>Bacteria Cont.)</a:t>
            </a:r>
            <a:endParaRPr dirty="0"/>
          </a:p>
        </p:txBody>
      </p:sp>
      <p:sp>
        <p:nvSpPr>
          <p:cNvPr id="299" name="Google Shape;299;p26"/>
          <p:cNvSpPr txBox="1">
            <a:spLocks noGrp="1"/>
          </p:cNvSpPr>
          <p:nvPr>
            <p:ph idx="1"/>
          </p:nvPr>
        </p:nvSpPr>
        <p:spPr>
          <a:xfrm>
            <a:off x="685800" y="1885950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0"/>
            </a:pPr>
            <a:r>
              <a:rPr lang="en-US" sz="2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Generally self-limiting and resolve without treatment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560"/>
            </a:pPr>
            <a:r>
              <a:rPr lang="en-US" sz="2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Antimicrobial agents can reduce symptoms and prevent secondary infections.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560"/>
            </a:pPr>
            <a:r>
              <a:rPr lang="en-US" sz="2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Initial, empiric topical therapy is often sufficient.</a:t>
            </a:r>
          </a:p>
          <a:p>
            <a:pPr marL="914400" lvl="1" indent="-457200">
              <a:spcBef>
                <a:spcPts val="520"/>
              </a:spcBef>
              <a:buClr>
                <a:schemeClr val="accent1"/>
              </a:buClr>
              <a:buSzPts val="1560"/>
              <a:buFont typeface="Wingdings" panose="05000000000000000000" pitchFamily="2" charset="2"/>
              <a:buChar char="Ø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Therapy is then adjusted based on the organism isolated and antimicrobial susceptibility testing.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24384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2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</a:t>
            </a:r>
            <a:r>
              <a:rPr lang="en-US" sz="3200" b="0" i="0" u="none" strike="sngStrike" dirty="0">
                <a:solidFill>
                  <a:srgbClr val="002060"/>
                </a:solidFill>
                <a:highlight>
                  <a:srgbClr val="FFFF00"/>
                </a:highlight>
                <a:ea typeface="Arial"/>
                <a:cs typeface="Arial"/>
                <a:sym typeface="Arial"/>
              </a:rPr>
              <a:t> </a:t>
            </a:r>
            <a:br>
              <a:rPr lang="en-US" sz="3200" b="0" i="0" u="none" strike="sngStrike" dirty="0">
                <a:solidFill>
                  <a:srgbClr val="002060"/>
                </a:solidFill>
                <a:highlight>
                  <a:srgbClr val="FFFF00"/>
                </a:highlight>
                <a:ea typeface="Arial"/>
                <a:cs typeface="Arial"/>
                <a:sym typeface="Arial"/>
              </a:rPr>
            </a:br>
            <a:r>
              <a:rPr lang="en-US" sz="32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Chlamydial Ocular Infections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07" name="Google Shape;307;p27"/>
          <p:cNvSpPr txBox="1">
            <a:spLocks noGrp="1"/>
          </p:cNvSpPr>
          <p:nvPr>
            <p:ph idx="1"/>
          </p:nvPr>
        </p:nvSpPr>
        <p:spPr>
          <a:xfrm>
            <a:off x="781050" y="127635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</a:pPr>
            <a:r>
              <a:rPr lang="en-US" sz="2400" b="0" i="1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Chlamydia</a:t>
            </a: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causes several ocular infections.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Neonatal conjunctivitis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Infection occurs during birth.</a:t>
            </a:r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dirty="0"/>
              <a:t>Apparent with 8 to 10 days of birth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Inclusion conjunctivitis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Pharyngitis, otitis media, interstitial pneumonia in newborns</a:t>
            </a:r>
          </a:p>
          <a:p>
            <a:pPr marL="914400" lvl="1" indent="-457200">
              <a:spcBef>
                <a:spcPts val="400"/>
              </a:spcBef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dirty="0"/>
              <a:t>Chronic conjunctivitis with corneal involvement</a:t>
            </a:r>
          </a:p>
          <a:p>
            <a:pPr marL="1257300" lvl="2" indent="-342900">
              <a:spcBef>
                <a:spcPts val="400"/>
              </a:spcBef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dirty="0"/>
              <a:t>Consequence of untreated or inadequately treated inclusion conjunctivitis</a:t>
            </a:r>
          </a:p>
          <a:p>
            <a:pPr marL="1257300" lvl="2" indent="-342900">
              <a:spcBef>
                <a:spcPts val="400"/>
              </a:spcBef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dirty="0"/>
              <a:t>May lead to scarring and chronic keratitis</a:t>
            </a:r>
          </a:p>
          <a:p>
            <a:pPr marL="1257300" lvl="2" indent="-342900">
              <a:spcBef>
                <a:spcPts val="400"/>
              </a:spcBef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dirty="0"/>
              <a:t>Blindness is irreversible </a:t>
            </a:r>
            <a:endParaRPr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Infections of the Conjunctivae Chlamydial Ocular Infections (Cont.)</a:t>
            </a:r>
            <a:endParaRPr dirty="0"/>
          </a:p>
        </p:txBody>
      </p:sp>
      <p:sp>
        <p:nvSpPr>
          <p:cNvPr id="307" name="Google Shape;307;p27"/>
          <p:cNvSpPr txBox="1">
            <a:spLocks noGrp="1"/>
          </p:cNvSpPr>
          <p:nvPr>
            <p:ph idx="1"/>
          </p:nvPr>
        </p:nvSpPr>
        <p:spPr>
          <a:xfrm>
            <a:off x="609600" y="10668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</a:pPr>
            <a:r>
              <a:rPr lang="en-US" sz="2400" b="0" i="1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Chlamydia pneumoniae</a:t>
            </a:r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Originally isolated from the conjunctiva of a child</a:t>
            </a:r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Most adults have antibodies against this organism</a:t>
            </a:r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Acute ocular infections are rare</a:t>
            </a:r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Isolated most often in lower respiratory tract infections</a:t>
            </a:r>
          </a:p>
          <a:p>
            <a:pPr marL="342900" indent="-342900">
              <a:spcBef>
                <a:spcPts val="0"/>
              </a:spcBef>
              <a:buClr>
                <a:schemeClr val="accent1"/>
              </a:buClr>
            </a:pPr>
            <a:r>
              <a:rPr lang="en-US" sz="2400" i="1" dirty="0"/>
              <a:t>C. trachomatis</a:t>
            </a:r>
            <a:r>
              <a:rPr lang="en-US" sz="2400" dirty="0"/>
              <a:t> and </a:t>
            </a:r>
            <a:r>
              <a:rPr lang="en-US" sz="2400" i="1" dirty="0"/>
              <a:t>C. pneumoniae</a:t>
            </a:r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Can be isolated in tissue culture</a:t>
            </a:r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Molecular detection and serology are generally used for confirmation</a:t>
            </a:r>
          </a:p>
          <a:p>
            <a:pPr marL="342900" indent="-342900">
              <a:spcBef>
                <a:spcPts val="0"/>
              </a:spcBef>
              <a:buClr>
                <a:schemeClr val="accent1"/>
              </a:buClr>
            </a:pPr>
            <a:r>
              <a:rPr lang="en-US" sz="2400" dirty="0"/>
              <a:t>Treatment options</a:t>
            </a:r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Erythromycin, doxycycline and tetracycline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66588832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 txBox="1">
            <a:spLocks noGrp="1"/>
          </p:cNvSpPr>
          <p:nvPr>
            <p:ph type="title"/>
          </p:nvPr>
        </p:nvSpPr>
        <p:spPr>
          <a:xfrm>
            <a:off x="592138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</a:t>
            </a:r>
            <a:r>
              <a:rPr lang="en-US" sz="3600" b="0" i="0" u="none" strike="sngStrike" dirty="0">
                <a:solidFill>
                  <a:srgbClr val="002060"/>
                </a:solidFill>
                <a:highlight>
                  <a:srgbClr val="FFFF00"/>
                </a:highlight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/>
            </a:r>
            <a:b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Chlamydial Ocular Infections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15" name="Google Shape;315;p28"/>
          <p:cNvSpPr txBox="1">
            <a:spLocks noGrp="1"/>
          </p:cNvSpPr>
          <p:nvPr>
            <p:ph idx="1"/>
          </p:nvPr>
        </p:nvSpPr>
        <p:spPr>
          <a:xfrm>
            <a:off x="839788" y="16383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</a:pPr>
            <a:r>
              <a:rPr lang="en-US" sz="25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Laboratory diagnosis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Scrapings or impression cytology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Elementary bodies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Cultures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McCoy cells, Hep-2 cells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Polymerase chain reaction (PCR), direct fluorescent antibody (DFA), enzyme immunoassay (EIA), and nucleic acid amplification tests (NAATs)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</a:pPr>
            <a:r>
              <a:rPr lang="en-US" sz="25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Treatment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Adults: Azithromycin or doxycycline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Neonates: Erythromycin or azithromycin</a:t>
            </a:r>
            <a:endParaRPr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Chlamydia </a:t>
            </a: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Organisms in Tissue and Scrapings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325" name="Google Shape;325;p29"/>
          <p:cNvGrpSpPr/>
          <p:nvPr/>
        </p:nvGrpSpPr>
        <p:grpSpPr>
          <a:xfrm>
            <a:off x="430212" y="1965325"/>
            <a:ext cx="8283575" cy="2927350"/>
            <a:chOff x="249939" y="2119558"/>
            <a:chExt cx="8284461" cy="2927985"/>
          </a:xfrm>
        </p:grpSpPr>
        <p:pic>
          <p:nvPicPr>
            <p:cNvPr id="326" name="Google Shape;326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9939" y="2137640"/>
              <a:ext cx="3988357" cy="2891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95800" y="2119558"/>
              <a:ext cx="4038600" cy="29279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title"/>
          </p:nvPr>
        </p:nvSpPr>
        <p:spPr>
          <a:xfrm>
            <a:off x="533400" y="307975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</a:t>
            </a:r>
            <a:r>
              <a:rPr lang="en-US" sz="4000" b="0" i="0" u="none" strike="sngStrik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Viruses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33" name="Google Shape;333;p30"/>
          <p:cNvSpPr txBox="1">
            <a:spLocks noGrp="1"/>
          </p:cNvSpPr>
          <p:nvPr>
            <p:ph idx="1"/>
          </p:nvPr>
        </p:nvSpPr>
        <p:spPr>
          <a:xfrm>
            <a:off x="533400" y="1724025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Categories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Acute or chronic illness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Mild, self-limiting to severe destructive disease resulting in impaired vision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Nosocomial transmission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Causative agents: Adenoviruses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Contaminated fluids, fomites, or vesicular fluids</a:t>
            </a:r>
            <a:endParaRPr dirty="0"/>
          </a:p>
          <a:p>
            <a:pPr marL="165735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Increased risk for infection with HSV, varicella zoster virus (VZV), epidemic 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kerato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-conjunctivitis </a:t>
            </a: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(EKC) (infection of the cornea and conjunctiva)</a:t>
            </a: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D4FA-6136-0266-D7B6-CC296C70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8" y="76200"/>
            <a:ext cx="7772400" cy="1905000"/>
          </a:xfrm>
        </p:spPr>
        <p:txBody>
          <a:bodyPr/>
          <a:lstStyle/>
          <a:p>
            <a:pPr algn="ctr"/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Conjunctivae: Viruses (Cont.)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DBAB6-0E44-291B-28A0-B3EB40BE4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88" y="1828800"/>
            <a:ext cx="7772400" cy="4876800"/>
          </a:xfrm>
        </p:spPr>
        <p:txBody>
          <a:bodyPr/>
          <a:lstStyle/>
          <a:p>
            <a:r>
              <a:rPr lang="en-US" sz="2400" dirty="0"/>
              <a:t>Mainly attributed to adenoviruses, herpesviruses, enteroviruses</a:t>
            </a:r>
          </a:p>
          <a:p>
            <a:r>
              <a:rPr lang="en-US" sz="2400" dirty="0"/>
              <a:t>Adenoviruses responsible for two distinct viral syndromes</a:t>
            </a:r>
          </a:p>
          <a:p>
            <a:pPr lvl="1"/>
            <a:r>
              <a:rPr lang="en-US" sz="2400" dirty="0"/>
              <a:t>EKC- contagious and associated with types 8 and 19</a:t>
            </a:r>
          </a:p>
          <a:p>
            <a:pPr lvl="1"/>
            <a:r>
              <a:rPr lang="en-US" sz="2400" dirty="0"/>
              <a:t>Lasts 3 to 4 weeks</a:t>
            </a:r>
          </a:p>
          <a:p>
            <a:pPr lvl="1"/>
            <a:r>
              <a:rPr lang="en-US" sz="2400" dirty="0"/>
              <a:t>PCF-pharyngoconjunctival fever (PCF)</a:t>
            </a:r>
          </a:p>
          <a:p>
            <a:pPr lvl="2"/>
            <a:r>
              <a:rPr lang="en-US" dirty="0"/>
              <a:t>Frequently caused by type 3</a:t>
            </a:r>
          </a:p>
          <a:p>
            <a:pPr lvl="2"/>
            <a:r>
              <a:rPr lang="en-US" dirty="0"/>
              <a:t>Lasts about 10 days</a:t>
            </a:r>
          </a:p>
          <a:p>
            <a:pPr lvl="1"/>
            <a:r>
              <a:rPr lang="en-US" sz="2400" dirty="0"/>
              <a:t>Self-limiting, no specific treatment</a:t>
            </a:r>
          </a:p>
        </p:txBody>
      </p:sp>
    </p:spTree>
    <p:extLst>
      <p:ext uri="{BB962C8B-B14F-4D97-AF65-F5344CB8AC3E}">
        <p14:creationId xmlns:p14="http://schemas.microsoft.com/office/powerpoint/2010/main" val="292890176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8C16-1005-5B9F-A0E0-E800429B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38" y="76200"/>
            <a:ext cx="7772400" cy="1905000"/>
          </a:xfrm>
        </p:spPr>
        <p:txBody>
          <a:bodyPr/>
          <a:lstStyle/>
          <a:p>
            <a:pPr algn="ctr"/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Conjunctivae: Viruses (Cont.)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8A0C6-B657-6CC7-85B9-C357CD5F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838" y="1724025"/>
            <a:ext cx="7772400" cy="4876800"/>
          </a:xfrm>
        </p:spPr>
        <p:txBody>
          <a:bodyPr/>
          <a:lstStyle/>
          <a:p>
            <a:r>
              <a:rPr lang="en-US" sz="2400" dirty="0"/>
              <a:t>Acute hemorrhagic conjunctivitis (a.k.a. epidemic hemorrhagic conjunctivitis or EHC)</a:t>
            </a:r>
          </a:p>
          <a:p>
            <a:pPr lvl="1"/>
            <a:r>
              <a:rPr lang="en-US" sz="2400" dirty="0"/>
              <a:t>Short-lived infection caused by enterovirus 70, coxsackievirus 24, and on rare occasions adenovirus type 11</a:t>
            </a:r>
          </a:p>
          <a:p>
            <a:pPr lvl="1"/>
            <a:r>
              <a:rPr lang="en-US" sz="2400" dirty="0"/>
              <a:t>Symptoms appear 8 to 48 hours after exposure</a:t>
            </a:r>
          </a:p>
          <a:p>
            <a:pPr lvl="2"/>
            <a:r>
              <a:rPr lang="en-US" dirty="0"/>
              <a:t>Pain, sensitivity to light, copious tears, subconjunctival hemorrhages</a:t>
            </a:r>
          </a:p>
          <a:p>
            <a:pPr lvl="2"/>
            <a:r>
              <a:rPr lang="en-US" dirty="0"/>
              <a:t>Recovery occurs 5 to 7 days</a:t>
            </a:r>
          </a:p>
          <a:p>
            <a:pPr lvl="2"/>
            <a:r>
              <a:rPr lang="en-US" dirty="0"/>
              <a:t>Highly contagious, patient should be isolated until the condition has resolved</a:t>
            </a:r>
          </a:p>
        </p:txBody>
      </p:sp>
    </p:spTree>
    <p:extLst>
      <p:ext uri="{BB962C8B-B14F-4D97-AF65-F5344CB8AC3E}">
        <p14:creationId xmlns:p14="http://schemas.microsoft.com/office/powerpoint/2010/main" val="42349568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3A28-857F-E435-AF5C-F004239D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Ahead?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18C7D-C996-0DAF-FB25-E02B8C80F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2" y="1519805"/>
            <a:ext cx="7772400" cy="4876800"/>
          </a:xfrm>
        </p:spPr>
        <p:txBody>
          <a:bodyPr/>
          <a:lstStyle/>
          <a:p>
            <a:r>
              <a:rPr lang="en-US" dirty="0"/>
              <a:t>Infections of the:</a:t>
            </a:r>
          </a:p>
          <a:p>
            <a:pPr lvl="1"/>
            <a:r>
              <a:rPr lang="en-US" dirty="0"/>
              <a:t>Intraocular chambers</a:t>
            </a:r>
          </a:p>
          <a:p>
            <a:pPr lvl="1"/>
            <a:r>
              <a:rPr lang="en-US" dirty="0"/>
              <a:t>Retinitis</a:t>
            </a:r>
          </a:p>
          <a:p>
            <a:r>
              <a:rPr lang="en-US" dirty="0" smtClean="0"/>
              <a:t>Biofilm-centered </a:t>
            </a:r>
            <a:r>
              <a:rPr lang="en-US" dirty="0"/>
              <a:t>ocular infections</a:t>
            </a:r>
          </a:p>
          <a:p>
            <a:r>
              <a:rPr lang="en-US" dirty="0"/>
              <a:t>Laboratory diagnosis of ocular infections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63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"/>
          <p:cNvSpPr txBox="1">
            <a:spLocks noGrp="1"/>
          </p:cNvSpPr>
          <p:nvPr>
            <p:ph type="title"/>
          </p:nvPr>
        </p:nvSpPr>
        <p:spPr>
          <a:xfrm>
            <a:off x="685800" y="13335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Acute Hemorrhagic Conjunctivitis</a:t>
            </a:r>
            <a:endParaRPr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1" name="Google Shape;35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675" y="1924050"/>
            <a:ext cx="60960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Conjunctivae: Viruses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57" name="Google Shape;357;p33"/>
          <p:cNvSpPr txBox="1">
            <a:spLocks noGrp="1"/>
          </p:cNvSpPr>
          <p:nvPr>
            <p:ph idx="1"/>
          </p:nvPr>
        </p:nvSpPr>
        <p:spPr>
          <a:xfrm>
            <a:off x="763588" y="1704975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</a:pPr>
            <a:r>
              <a:rPr lang="en-US" sz="25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Herpes simplex virus (HSV) </a:t>
            </a:r>
            <a:r>
              <a:rPr lang="en-US" sz="2500" b="0" i="0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blepharo</a:t>
            </a:r>
            <a:r>
              <a:rPr lang="en-US" sz="25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-conjunctivitis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90% caused by HSV-1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be HSV-2 or VZV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Treated with antiviral medications (acyclovir)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Others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CMV, EBV, chronic viral conjunctivitis</a:t>
            </a:r>
            <a:endParaRPr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4"/>
          <p:cNvSpPr txBox="1">
            <a:spLocks noGrp="1"/>
          </p:cNvSpPr>
          <p:nvPr>
            <p:ph type="title"/>
          </p:nvPr>
        </p:nvSpPr>
        <p:spPr>
          <a:xfrm>
            <a:off x="685800" y="98425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Conjunctivae: Viruses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65" name="Google Shape;365;p34"/>
          <p:cNvSpPr txBox="1">
            <a:spLocks noGrp="1"/>
          </p:cNvSpPr>
          <p:nvPr>
            <p:ph idx="1"/>
          </p:nvPr>
        </p:nvSpPr>
        <p:spPr>
          <a:xfrm>
            <a:off x="685800" y="1524000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Laboratory Diagnosis of conjunctival scrapings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Direct stain with monoclonal antibodies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Grown in cell culture</a:t>
            </a:r>
            <a:endParaRPr dirty="0"/>
          </a:p>
          <a:p>
            <a:pPr marL="12573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Confirm with monoclonal antibodies or neutralization tests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NAATs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Treatment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Cold compress to reduce inflammation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Oral </a:t>
            </a:r>
            <a:r>
              <a:rPr lang="en-US" dirty="0"/>
              <a:t>a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cyclovir/valacyclovir to treat HSV and VZV infections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No treatment for adenoviral or enteroviral infections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Conjunctivae: Fungi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73" name="Google Shape;373;p35"/>
          <p:cNvSpPr txBox="1">
            <a:spLocks noGrp="1"/>
          </p:cNvSpPr>
          <p:nvPr>
            <p:ph idx="1"/>
          </p:nvPr>
        </p:nvSpPr>
        <p:spPr>
          <a:xfrm>
            <a:off x="695325" y="148907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Relatively rare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Agents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Candida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spp.,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Sporothrix</a:t>
            </a:r>
            <a:r>
              <a:rPr lang="en-US" sz="24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schenckii</a:t>
            </a:r>
            <a:r>
              <a:rPr lang="en-US" sz="24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Coccidioides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immitis</a:t>
            </a:r>
            <a:r>
              <a:rPr lang="en-US" sz="24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Histoplasma capsulatum, Cryptococcus neoformans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Stain and culture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Gram and Giemsa stains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Culture on routine fungal media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Treatment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Natamycin and amphotericin B</a:t>
            </a:r>
            <a:endParaRPr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Conjunctivae: Parasites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81" name="Google Shape;381;p36"/>
          <p:cNvSpPr txBox="1">
            <a:spLocks noGrp="1"/>
          </p:cNvSpPr>
          <p:nvPr>
            <p:ph idx="1"/>
          </p:nvPr>
        </p:nvSpPr>
        <p:spPr>
          <a:xfrm>
            <a:off x="685800" y="1676400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0"/>
            </a:pPr>
            <a:r>
              <a:rPr lang="en-US" sz="26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Generally rare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560"/>
            </a:pPr>
            <a:r>
              <a:rPr lang="en-US" sz="26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Onchocerciasis (river blindness)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Transmitted by bite of black flies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560"/>
            </a:pPr>
            <a:r>
              <a:rPr lang="en-US" sz="26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Laboratory diagnosis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Observe and remove larvae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Confirm ID through histologic stains, serologic tests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560"/>
            </a:pPr>
            <a:r>
              <a:rPr lang="en-US" sz="26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Treatment: ivermectin</a:t>
            </a:r>
          </a:p>
          <a:p>
            <a:pPr marL="914400" lvl="1" indent="-45720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ts val="1560"/>
              <a:buFont typeface="Wingdings" panose="05000000000000000000" pitchFamily="2" charset="2"/>
              <a:buChar char="Ø"/>
            </a:pPr>
            <a:r>
              <a:rPr lang="en-US" dirty="0"/>
              <a:t>Kills the larvae and prevents them from causing damage but does not kill the adult worms</a:t>
            </a:r>
          </a:p>
          <a:p>
            <a:pPr marL="914400" lvl="1" indent="-45720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ts val="1560"/>
              <a:buFont typeface="Wingdings" panose="05000000000000000000" pitchFamily="2" charset="2"/>
              <a:buChar char="Ø"/>
            </a:pPr>
            <a:r>
              <a:rPr lang="en-US" dirty="0"/>
              <a:t>Must be given every 6 months for the life span of the adult worms/as long as there is evidence of </a:t>
            </a:r>
            <a:r>
              <a:rPr lang="en-US" dirty="0" smtClean="0"/>
              <a:t>infection.</a:t>
            </a:r>
            <a:endParaRPr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Ocular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Infections of the Eyelids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3592797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53ED80-17FA-7574-5990-20722742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76200"/>
            <a:ext cx="7772400" cy="1905000"/>
          </a:xfrm>
        </p:spPr>
        <p:txBody>
          <a:bodyPr/>
          <a:lstStyle/>
          <a:p>
            <a:pPr algn="ctr"/>
            <a:r>
              <a:rPr lang="en-US" dirty="0"/>
              <a:t>Infections of the Eyelids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AAEAD9-2C44-7B1E-8288-6CC849FD7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95425"/>
            <a:ext cx="7772400" cy="4876800"/>
          </a:xfrm>
        </p:spPr>
        <p:txBody>
          <a:bodyPr/>
          <a:lstStyle/>
          <a:p>
            <a:r>
              <a:rPr lang="en-US" dirty="0"/>
              <a:t>Blepharitis and conjunctivitis are not mutually exclusive</a:t>
            </a:r>
          </a:p>
          <a:p>
            <a:pPr lvl="1"/>
            <a:r>
              <a:rPr lang="en-US" dirty="0"/>
              <a:t>Conjunctivitis usually presents as </a:t>
            </a:r>
            <a:r>
              <a:rPr lang="en-US" dirty="0" err="1"/>
              <a:t>blepharoconjunctivitis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Any organism that causes conjunctivitis can affect the eyelids</a:t>
            </a:r>
          </a:p>
          <a:p>
            <a:pPr lvl="1"/>
            <a:r>
              <a:rPr lang="en-US" dirty="0"/>
              <a:t>Each site has unique organisms and conditions</a:t>
            </a:r>
          </a:p>
          <a:p>
            <a:pPr lvl="1"/>
            <a:r>
              <a:rPr lang="en-US" dirty="0"/>
              <a:t>Any organism capable of initiating skin infections can also cause blepharitis</a:t>
            </a:r>
          </a:p>
        </p:txBody>
      </p:sp>
    </p:spTree>
    <p:extLst>
      <p:ext uri="{BB962C8B-B14F-4D97-AF65-F5344CB8AC3E}">
        <p14:creationId xmlns:p14="http://schemas.microsoft.com/office/powerpoint/2010/main" val="258209744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title"/>
          </p:nvPr>
        </p:nvSpPr>
        <p:spPr>
          <a:xfrm>
            <a:off x="744538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Lids (Blepharitis)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97" name="Google Shape;397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Bacteria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S. aureus 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and CoNS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Generally, inflammation resulting from infection of the seborrheic glands</a:t>
            </a:r>
            <a:endParaRPr dirty="0"/>
          </a:p>
          <a:p>
            <a:pPr marL="165735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Scales attached to lashes</a:t>
            </a:r>
            <a:endParaRPr dirty="0"/>
          </a:p>
          <a:p>
            <a:pPr marL="2114550" marR="0" lvl="4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Ulcerations can cause lashes to fall out.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Treatment</a:t>
            </a:r>
            <a:endParaRPr dirty="0"/>
          </a:p>
          <a:p>
            <a:pPr marL="165735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Antibiotics and medicated shampoo</a:t>
            </a:r>
            <a:endParaRPr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7575-3E0F-B666-4298-11D3D9F4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Infections of the Eyelids</a:t>
            </a:r>
            <a:r>
              <a:rPr lang="en-US" strike="sngStrike" dirty="0">
                <a:solidFill>
                  <a:srgbClr val="002060"/>
                </a:solidFill>
              </a:rPr>
              <a:t> </a:t>
            </a:r>
            <a:br>
              <a:rPr lang="en-US" strike="sngStrike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Bacteria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AE582-899A-F74D-4F4B-422838371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790700"/>
            <a:ext cx="7772400" cy="4876800"/>
          </a:xfrm>
        </p:spPr>
        <p:txBody>
          <a:bodyPr/>
          <a:lstStyle/>
          <a:p>
            <a:r>
              <a:rPr lang="en-US" dirty="0"/>
              <a:t>Most frequently isolated bacteria from the eyelids</a:t>
            </a:r>
          </a:p>
          <a:p>
            <a:pPr lvl="1"/>
            <a:r>
              <a:rPr lang="en-US" i="1" dirty="0"/>
              <a:t>S. aureus</a:t>
            </a:r>
          </a:p>
          <a:p>
            <a:pPr lvl="1"/>
            <a:r>
              <a:rPr lang="en-US" dirty="0"/>
              <a:t>Coagulase-negative staphylococci</a:t>
            </a:r>
          </a:p>
          <a:p>
            <a:pPr lvl="1"/>
            <a:r>
              <a:rPr lang="en-US" dirty="0"/>
              <a:t>Blepharitis involving these organisms is a low-grade inflammation associated with functional disease of the seborrheic glands (seborrheic blepharitis)</a:t>
            </a:r>
          </a:p>
        </p:txBody>
      </p:sp>
    </p:spTree>
    <p:extLst>
      <p:ext uri="{BB962C8B-B14F-4D97-AF65-F5344CB8AC3E}">
        <p14:creationId xmlns:p14="http://schemas.microsoft.com/office/powerpoint/2010/main" val="157717871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0"/>
          <p:cNvSpPr txBox="1">
            <a:spLocks noGrp="1"/>
          </p:cNvSpPr>
          <p:nvPr>
            <p:ph type="title"/>
          </p:nvPr>
        </p:nvSpPr>
        <p:spPr>
          <a:xfrm>
            <a:off x="754063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600" dirty="0">
                <a:solidFill>
                  <a:srgbClr val="002060"/>
                </a:solidFill>
              </a:rPr>
              <a:t>Infections of the </a:t>
            </a: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Eyelids </a:t>
            </a:r>
            <a:b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Bacteria (Cont.)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414" name="Google Shape;414;p40"/>
          <p:cNvSpPr txBox="1">
            <a:spLocks noGrp="1"/>
          </p:cNvSpPr>
          <p:nvPr>
            <p:ph idx="1"/>
          </p:nvPr>
        </p:nvSpPr>
        <p:spPr>
          <a:xfrm>
            <a:off x="600860" y="1493837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Four eyelid glands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Meibomian gland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Moll gland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Zeis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gland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Accessory lacrimal glands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Acute infection of glands of Moll or </a:t>
            </a:r>
            <a:r>
              <a:rPr lang="en-US" sz="2800" b="0" i="0" u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Zeis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When staphylococci present, results in an external hordeolum (stye)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Hot soaks assist with drainage of the abscess.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dirty="0"/>
              <a:t>Erythromycin or tetracycline can be topically applied along with hot soaks</a:t>
            </a:r>
            <a:endParaRPr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Ocular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General Concepts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839556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0CDA-D631-BB5A-C40F-8263C9C3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Infections of the Eyelids</a:t>
            </a:r>
            <a:r>
              <a:rPr lang="en-US" strike="sngStrike" dirty="0"/>
              <a:t> </a:t>
            </a:r>
            <a:br>
              <a:rPr lang="en-US" strike="sngStrike" dirty="0"/>
            </a:br>
            <a:r>
              <a:rPr lang="en-US" dirty="0"/>
              <a:t>Bacteria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663CC-B441-CD39-4BDC-383D7ED5E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hordeolum caused by staphylococcus</a:t>
            </a:r>
          </a:p>
          <a:p>
            <a:pPr lvl="1"/>
            <a:r>
              <a:rPr lang="en-US" dirty="0"/>
              <a:t>Larger than a stye and affects the meibomian gland</a:t>
            </a:r>
          </a:p>
          <a:p>
            <a:r>
              <a:rPr lang="en-US" dirty="0"/>
              <a:t>Request for eyelid culture- rare</a:t>
            </a:r>
          </a:p>
          <a:p>
            <a:pPr lvl="1"/>
            <a:r>
              <a:rPr lang="en-US" dirty="0"/>
              <a:t>If received, the purpose is to confirm the presence of staphylococci and determine whether therapy is adequate</a:t>
            </a:r>
          </a:p>
          <a:p>
            <a:pPr lvl="1"/>
            <a:r>
              <a:rPr lang="en-US" dirty="0"/>
              <a:t>Vaccinia infection of the eyelids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5841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Microorganisms Associated with Blepharitis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407" name="Google Shape;40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150" y="1247775"/>
            <a:ext cx="4205287" cy="52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1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Infections of the Eyelids</a:t>
            </a:r>
            <a:r>
              <a:rPr lang="en-US" sz="3600" b="0" i="0" u="none" strike="sngStrike" dirty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br>
              <a:rPr lang="en-US" sz="3600" b="0" i="0" u="none" strike="sngStrike" dirty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Viruses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22" name="Google Shape;422;p41"/>
          <p:cNvSpPr txBox="1">
            <a:spLocks noGrp="1"/>
          </p:cNvSpPr>
          <p:nvPr>
            <p:ph idx="1"/>
          </p:nvPr>
        </p:nvSpPr>
        <p:spPr>
          <a:xfrm>
            <a:off x="723900" y="1600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Viruses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HSV-1</a:t>
            </a: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, HSV-2, VZV, poxviruses,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papovaviruses</a:t>
            </a:r>
            <a:endParaRPr dirty="0">
              <a:solidFill>
                <a:schemeClr val="tx1"/>
              </a:solidFill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Form vesicles on the lid margins</a:t>
            </a:r>
            <a:endParaRPr dirty="0">
              <a:solidFill>
                <a:schemeClr val="tx1"/>
              </a:solidFill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Vesicles break, allowing secondary infection</a:t>
            </a:r>
            <a:endParaRPr dirty="0">
              <a:solidFill>
                <a:schemeClr val="tx1"/>
              </a:solidFill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Direct detection: immunofluorescence or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immunoperoxidase</a:t>
            </a: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can be done by scraping the base of a freshly opened vesicle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Vesicular fluids for culture</a:t>
            </a:r>
          </a:p>
          <a:p>
            <a:pPr marL="1257300" lvl="2" indent="-342900">
              <a:spcBef>
                <a:spcPts val="480"/>
              </a:spcBef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95% or more of cultures grow HSV </a:t>
            </a:r>
            <a:r>
              <a:rPr lang="en-US" dirty="0"/>
              <a:t>within 72 hours or less</a:t>
            </a:r>
            <a:endParaRPr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FF66-FD80-2544-347C-F232DD3C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Infections of the Eyelids </a:t>
            </a:r>
            <a:br>
              <a:rPr lang="en-US" dirty="0"/>
            </a:br>
            <a:r>
              <a:rPr lang="en-US" dirty="0"/>
              <a:t>Viruses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0A0C9-6B47-183B-CD7C-5AD47D602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657350"/>
            <a:ext cx="7772400" cy="4876800"/>
          </a:xfrm>
        </p:spPr>
        <p:txBody>
          <a:bodyPr/>
          <a:lstStyle/>
          <a:p>
            <a:r>
              <a:rPr lang="en-US" sz="2400" dirty="0"/>
              <a:t>Involvement of the eyelids</a:t>
            </a:r>
          </a:p>
          <a:p>
            <a:pPr lvl="1"/>
            <a:r>
              <a:rPr lang="en-US" sz="2400" dirty="0"/>
              <a:t>Chickenpox- vesicles may appear on the upper and lower eyelids</a:t>
            </a:r>
          </a:p>
          <a:p>
            <a:pPr lvl="1"/>
            <a:r>
              <a:rPr lang="en-US" sz="2400" dirty="0"/>
              <a:t>Poxvirus-</a:t>
            </a:r>
            <a:r>
              <a:rPr lang="en-US" sz="2400" dirty="0" err="1"/>
              <a:t>moluscum</a:t>
            </a:r>
            <a:r>
              <a:rPr lang="en-US" sz="2400" dirty="0"/>
              <a:t> contagiosum is a wartlike lesion of the eyelid margins</a:t>
            </a:r>
          </a:p>
          <a:p>
            <a:pPr lvl="2"/>
            <a:r>
              <a:rPr lang="en-US" dirty="0"/>
              <a:t>Lesion is waxy and pearly white, with umbilicated center</a:t>
            </a:r>
          </a:p>
          <a:p>
            <a:pPr lvl="2"/>
            <a:r>
              <a:rPr lang="en-US" dirty="0"/>
              <a:t>Squeezing of the white center to allow blood flow into the lesion is usually adequate management</a:t>
            </a:r>
          </a:p>
          <a:p>
            <a:pPr lvl="1"/>
            <a:r>
              <a:rPr lang="en-US" sz="2400" dirty="0"/>
              <a:t>Vaccinia infection-results from direct inoculation from smallpox vaccination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1995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Ocular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Infections of the Cornea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1860062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Cornea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46" name="Google Shape;446;p44"/>
          <p:cNvSpPr txBox="1">
            <a:spLocks noGrp="1"/>
          </p:cNvSpPr>
          <p:nvPr>
            <p:ph idx="1"/>
          </p:nvPr>
        </p:nvSpPr>
        <p:spPr>
          <a:xfrm>
            <a:off x="762000" y="141287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Microbial keratitis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Ocular emergency</a:t>
            </a:r>
            <a:endParaRPr dirty="0"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Trauma, contact lens insertion, surgery</a:t>
            </a:r>
            <a:endParaRPr dirty="0"/>
          </a:p>
          <a:p>
            <a: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⮞"/>
            </a:pPr>
            <a:r>
              <a:rPr lang="en-US" sz="2000" dirty="0"/>
              <a:t>Organisms can enter and cause infections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Risk factors for bacterial keratitis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Contact lens use</a:t>
            </a:r>
            <a:endParaRPr dirty="0"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Especially those for extended wear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Trauma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/>
              <a:t>Refractive surgery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/>
              <a:t>Poor hygiene when handling lenses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65E1-49EF-C8AF-3412-3F134DE6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81" y="0"/>
            <a:ext cx="7772400" cy="1905000"/>
          </a:xfrm>
        </p:spPr>
        <p:txBody>
          <a:bodyPr/>
          <a:lstStyle/>
          <a:p>
            <a:pPr algn="ctr"/>
            <a:r>
              <a:rPr lang="en-US" dirty="0"/>
              <a:t>Infections of the Cornea</a:t>
            </a:r>
            <a:br>
              <a:rPr lang="en-US" dirty="0"/>
            </a:br>
            <a:r>
              <a:rPr lang="en-US" dirty="0"/>
              <a:t> Bacteria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08496-1882-9E19-9BB5-6F6BB9584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11" y="1618972"/>
            <a:ext cx="8229600" cy="4938713"/>
          </a:xfrm>
        </p:spPr>
        <p:txBody>
          <a:bodyPr/>
          <a:lstStyle/>
          <a:p>
            <a:r>
              <a:rPr lang="en-US" sz="2400" dirty="0"/>
              <a:t>The most frequently recovered bacteria from patients with contact lens-associated keratitis </a:t>
            </a:r>
          </a:p>
          <a:p>
            <a:pPr lvl="1"/>
            <a:r>
              <a:rPr lang="en-US" sz="2400" i="1" dirty="0"/>
              <a:t>Pseudomonas aeruginosa</a:t>
            </a:r>
          </a:p>
          <a:p>
            <a:r>
              <a:rPr lang="en-US" sz="2400" dirty="0"/>
              <a:t>Other causative agents</a:t>
            </a:r>
          </a:p>
          <a:p>
            <a:pPr lvl="1"/>
            <a:r>
              <a:rPr lang="en-US" sz="2400" i="1" dirty="0"/>
              <a:t>Staphylococcus aureus</a:t>
            </a:r>
          </a:p>
          <a:p>
            <a:pPr lvl="1"/>
            <a:r>
              <a:rPr lang="en-US" sz="2400" i="1" dirty="0"/>
              <a:t>Mycobacterium </a:t>
            </a:r>
            <a:r>
              <a:rPr lang="en-US" sz="2400" i="1" dirty="0" err="1"/>
              <a:t>chelonae</a:t>
            </a:r>
            <a:endParaRPr lang="en-US" sz="2400" i="1" dirty="0"/>
          </a:p>
          <a:p>
            <a:pPr lvl="1"/>
            <a:r>
              <a:rPr lang="en-US" sz="2400" i="1" dirty="0"/>
              <a:t>Mycobacterium </a:t>
            </a:r>
            <a:r>
              <a:rPr lang="en-US" sz="2400" i="1" dirty="0" err="1"/>
              <a:t>absessus</a:t>
            </a:r>
            <a:endParaRPr lang="en-US" sz="2400" i="1" dirty="0"/>
          </a:p>
          <a:p>
            <a:pPr lvl="1"/>
            <a:r>
              <a:rPr lang="en-US" sz="2400" dirty="0"/>
              <a:t>Other rapid-growing mycobacteria</a:t>
            </a:r>
          </a:p>
          <a:p>
            <a:r>
              <a:rPr lang="en-US" sz="2400" dirty="0"/>
              <a:t>Risk factors: LASIK, trauma, contact lens use</a:t>
            </a:r>
          </a:p>
          <a:p>
            <a:r>
              <a:rPr lang="en-US" sz="2400" dirty="0"/>
              <a:t>Reservoirs: contaminated instruments, soil, water</a:t>
            </a:r>
          </a:p>
        </p:txBody>
      </p:sp>
    </p:spTree>
    <p:extLst>
      <p:ext uri="{BB962C8B-B14F-4D97-AF65-F5344CB8AC3E}">
        <p14:creationId xmlns:p14="http://schemas.microsoft.com/office/powerpoint/2010/main" val="281148385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6"/>
          <p:cNvSpPr txBox="1">
            <a:spLocks noGrp="1"/>
          </p:cNvSpPr>
          <p:nvPr>
            <p:ph type="title"/>
          </p:nvPr>
        </p:nvSpPr>
        <p:spPr>
          <a:xfrm>
            <a:off x="686601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Corneal Melt by Bacterial Invasion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464" name="Google Shape;464;p46"/>
          <p:cNvGrpSpPr/>
          <p:nvPr/>
        </p:nvGrpSpPr>
        <p:grpSpPr>
          <a:xfrm>
            <a:off x="453238" y="1981200"/>
            <a:ext cx="8239125" cy="3498850"/>
            <a:chOff x="457200" y="1597026"/>
            <a:chExt cx="8238030" cy="3499676"/>
          </a:xfrm>
        </p:grpSpPr>
        <p:pic>
          <p:nvPicPr>
            <p:cNvPr id="465" name="Google Shape;465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200" y="1597026"/>
              <a:ext cx="3773235" cy="3499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4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30435" y="1678147"/>
              <a:ext cx="4464795" cy="33374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Microorganisms Associated with Keratitis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456" name="Google Shape;45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8412" y="1484312"/>
            <a:ext cx="6607175" cy="468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7"/>
          <p:cNvSpPr txBox="1">
            <a:spLocks noGrp="1"/>
          </p:cNvSpPr>
          <p:nvPr>
            <p:ph type="title"/>
          </p:nvPr>
        </p:nvSpPr>
        <p:spPr>
          <a:xfrm>
            <a:off x="769690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Growth of </a:t>
            </a:r>
            <a:r>
              <a:rPr lang="en-US" sz="3600" b="0" i="1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P. aeruginosa </a:t>
            </a: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from Daily Wear (soft) Contact Lens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474" name="Google Shape;47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2640" y="1761848"/>
            <a:ext cx="6286500" cy="4840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787269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Visual System Components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31" name="Google Shape;131;p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Eyeball (globe)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Muscles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Fat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Nerves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Orbital bones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Neural pathways that carry electric impulses that are converted to vision</a:t>
            </a:r>
            <a:endParaRPr dirty="0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8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8991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Recent Trends in Bacteria Recovered from Contact Lens and Solutions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482" name="Google Shape;48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0" y="1839912"/>
            <a:ext cx="5715000" cy="4408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9"/>
          <p:cNvSpPr txBox="1">
            <a:spLocks noGrp="1"/>
          </p:cNvSpPr>
          <p:nvPr>
            <p:ph type="title"/>
          </p:nvPr>
        </p:nvSpPr>
        <p:spPr>
          <a:xfrm>
            <a:off x="685800" y="59422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M. </a:t>
            </a:r>
            <a:r>
              <a:rPr lang="en-US" sz="3600" b="0" i="1" u="none" dirty="0" err="1">
                <a:solidFill>
                  <a:srgbClr val="002060"/>
                </a:solidFill>
                <a:ea typeface="Arial"/>
                <a:cs typeface="Arial"/>
                <a:sym typeface="Arial"/>
              </a:rPr>
              <a:t>fortuitum</a:t>
            </a:r>
            <a:r>
              <a:rPr lang="en-US" sz="3600" b="0" i="1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Growing on Infected Corneal Graft Tissue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490" name="Google Shape;49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100" y="1649835"/>
            <a:ext cx="6781800" cy="47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0"/>
          <p:cNvSpPr txBox="1">
            <a:spLocks noGrp="1"/>
          </p:cNvSpPr>
          <p:nvPr>
            <p:ph type="title"/>
          </p:nvPr>
        </p:nvSpPr>
        <p:spPr>
          <a:xfrm>
            <a:off x="552378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Cornea </a:t>
            </a:r>
            <a:b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Bacteria (Cont’d)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96" name="Google Shape;496;p50"/>
          <p:cNvSpPr txBox="1">
            <a:spLocks noGrp="1"/>
          </p:cNvSpPr>
          <p:nvPr>
            <p:ph idx="1"/>
          </p:nvPr>
        </p:nvSpPr>
        <p:spPr>
          <a:xfrm>
            <a:off x="552378" y="19050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Bacterial Keratitis</a:t>
            </a:r>
          </a:p>
          <a:p>
            <a:pPr marL="800100" lvl="1" indent="-342900">
              <a:spcBef>
                <a:spcPts val="0"/>
              </a:spcBef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Laboratory diagnosis</a:t>
            </a:r>
            <a:endParaRPr sz="2800" dirty="0"/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Scrapings </a:t>
            </a:r>
            <a:endParaRPr sz="2400" dirty="0"/>
          </a:p>
          <a:p>
            <a:pPr marL="1600200" lvl="3" indent="-228600"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Direct smears</a:t>
            </a:r>
            <a:endParaRPr sz="2200" dirty="0"/>
          </a:p>
          <a:p>
            <a:pPr marL="1600200" lvl="3" indent="-228600"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Cultures</a:t>
            </a:r>
            <a:endParaRPr sz="2200" dirty="0"/>
          </a:p>
          <a:p>
            <a:pPr marL="800100" lvl="1" indent="-342900">
              <a:spcBef>
                <a:spcPts val="560"/>
              </a:spcBef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Treatment</a:t>
            </a:r>
            <a:endParaRPr sz="2800" dirty="0"/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Often empirical for most likely pathogen</a:t>
            </a:r>
            <a:endParaRPr sz="2400" dirty="0"/>
          </a:p>
          <a:p>
            <a:pPr marL="1600200" lvl="3" indent="-228600"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Topical antibiotic drops or ointment</a:t>
            </a:r>
            <a:endParaRPr sz="2200" dirty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1"/>
          <p:cNvSpPr txBox="1">
            <a:spLocks noGrp="1"/>
          </p:cNvSpPr>
          <p:nvPr>
            <p:ph type="title"/>
          </p:nvPr>
        </p:nvSpPr>
        <p:spPr>
          <a:xfrm>
            <a:off x="685800" y="59422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Cornea</a:t>
            </a:r>
            <a:r>
              <a:rPr lang="en-US" sz="4000" b="0" i="0" u="none" strike="sngStrik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 </a:t>
            </a:r>
            <a:br>
              <a:rPr lang="en-US" sz="4000" b="0" i="0" u="none" strike="sngStrik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Viruses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04" name="Google Shape;504;p51"/>
          <p:cNvSpPr txBox="1">
            <a:spLocks noGrp="1"/>
          </p:cNvSpPr>
          <p:nvPr>
            <p:ph idx="1"/>
          </p:nvPr>
        </p:nvSpPr>
        <p:spPr>
          <a:xfrm>
            <a:off x="685800" y="1593314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⬤"/>
            </a:pPr>
            <a:r>
              <a:rPr lang="en-US" sz="26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HSV is the leading cause of infectious blindness and ocular morbidity in the United States.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Direct inoculation or reactivation of latent virus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⬤"/>
            </a:pPr>
            <a:r>
              <a:rPr lang="en-US" sz="26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Disease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⮚"/>
            </a:pPr>
            <a:r>
              <a:rPr lang="en-US" sz="2200" dirty="0"/>
              <a:t>Scarring and blindness result from repeated outbreaks and surgical interventions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⬤"/>
            </a:pPr>
            <a:r>
              <a:rPr lang="en-US" sz="26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Examples of laboratory diagnosis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⮚"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Direct detection using DNA probes, PCR, cell culture, commercial kits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⬤"/>
            </a:pPr>
            <a:r>
              <a:rPr lang="en-US" sz="26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Treatment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⮚"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Debridement, topical antivirals, and corneal transplants</a:t>
            </a:r>
            <a:endParaRPr dirty="0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3"/>
          <p:cNvSpPr txBox="1">
            <a:spLocks noGrp="1"/>
          </p:cNvSpPr>
          <p:nvPr>
            <p:ph type="title"/>
          </p:nvPr>
        </p:nvSpPr>
        <p:spPr>
          <a:xfrm>
            <a:off x="762000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Frequency of Common Keratitis Viral Isolates in Southern Florida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522" name="Google Shape;52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676400"/>
            <a:ext cx="762000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2"/>
          <p:cNvSpPr txBox="1">
            <a:spLocks noGrp="1"/>
          </p:cNvSpPr>
          <p:nvPr>
            <p:ph type="title"/>
          </p:nvPr>
        </p:nvSpPr>
        <p:spPr>
          <a:xfrm>
            <a:off x="76200" y="274637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Microorganisms Associated with Keratitis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514" name="Google Shape;51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5800" y="1143000"/>
            <a:ext cx="26924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4"/>
          <p:cNvSpPr txBox="1">
            <a:spLocks noGrp="1"/>
          </p:cNvSpPr>
          <p:nvPr>
            <p:ph type="title"/>
          </p:nvPr>
        </p:nvSpPr>
        <p:spPr>
          <a:xfrm>
            <a:off x="422945" y="3963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Cornea</a:t>
            </a:r>
            <a:r>
              <a:rPr lang="en-US" sz="4000" b="0" i="0" u="none" strike="sngStrik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/>
            </a:r>
            <a:br>
              <a:rPr lang="en-US" sz="4000" b="0" i="0" u="none" strike="sngStrik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Fungi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28" name="Google Shape;528;p54"/>
          <p:cNvSpPr txBox="1">
            <a:spLocks noGrp="1"/>
          </p:cNvSpPr>
          <p:nvPr>
            <p:ph idx="1"/>
          </p:nvPr>
        </p:nvSpPr>
        <p:spPr>
          <a:xfrm>
            <a:off x="745325" y="1637251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Fungi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Opportunistic infection or saprophytic organisms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Trauma with exposure to soil or plant material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Laboratory diagnosis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Scrapings of the advancing edges of the ulcer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Giemsa and calcofluor white preparations</a:t>
            </a:r>
            <a:endParaRPr dirty="0"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⮞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Confirm hyphal elements and yeast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Treatment Examples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Amphotericin, natamycin, nystatin, and imidazole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Cornea</a:t>
            </a:r>
            <a:r>
              <a:rPr lang="en-US" sz="4000" b="0" i="0" u="none" strike="sngStrik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 </a:t>
            </a:r>
            <a:br>
              <a:rPr lang="en-US" sz="4000" b="0" i="0" u="none" strike="sngStrik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Parasites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36" name="Google Shape;536;p55"/>
          <p:cNvSpPr txBox="1">
            <a:spLocks noGrp="1"/>
          </p:cNvSpPr>
          <p:nvPr>
            <p:ph idx="1"/>
          </p:nvPr>
        </p:nvSpPr>
        <p:spPr>
          <a:xfrm>
            <a:off x="685800" y="1589043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Amoebae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Wingdings" panose="05000000000000000000" pitchFamily="2" charset="2"/>
              <a:buChar char="Ø"/>
            </a:pPr>
            <a:r>
              <a:rPr lang="en-US" sz="2400" b="0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Acanthamoeba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spp., </a:t>
            </a:r>
            <a:r>
              <a:rPr lang="en-US" sz="2400" b="0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Naegleria 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spp., </a:t>
            </a:r>
            <a:r>
              <a:rPr lang="en-US" sz="2400" b="0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Vahlkampfia 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spp.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dirty="0">
                <a:solidFill>
                  <a:srgbClr val="002060"/>
                </a:solidFill>
              </a:rPr>
              <a:t>Modes of transmission</a:t>
            </a:r>
            <a:endParaRPr dirty="0">
              <a:solidFill>
                <a:srgbClr val="002060"/>
              </a:solidFill>
            </a:endParaRPr>
          </a:p>
          <a:p>
            <a:pPr marL="1600200" lvl="3" indent="-228600"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Injury or exposure to contaminated water, contact lenses, or soil</a:t>
            </a:r>
            <a:endParaRPr dirty="0">
              <a:solidFill>
                <a:srgbClr val="002060"/>
              </a:solidFill>
            </a:endParaRPr>
          </a:p>
          <a:p>
            <a:pPr marL="1600200" lvl="3" indent="-228600"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</a:rPr>
              <a:t>Wearing contacts in contaminated water or showering</a:t>
            </a:r>
          </a:p>
          <a:p>
            <a:pPr marL="1600200" lvl="3" indent="-228600"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</a:rPr>
              <a:t>Topping off new solution with old</a:t>
            </a:r>
          </a:p>
          <a:p>
            <a:pPr marL="1600200" lvl="3" indent="-228600"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</a:rPr>
              <a:t>Not following proper protocol in handling, disinfecting, and storing contact lenses can lead to biofilm production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Cornea: </a:t>
            </a:r>
            <a:b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Parasites (Cont.)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536" name="Google Shape;536;p55"/>
          <p:cNvSpPr txBox="1">
            <a:spLocks noGrp="1"/>
          </p:cNvSpPr>
          <p:nvPr>
            <p:ph idx="1"/>
          </p:nvPr>
        </p:nvSpPr>
        <p:spPr>
          <a:xfrm>
            <a:off x="685800" y="1295400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560"/>
              </a:spcBef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Laboratory diagnosis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Scrapings collected and placed on nutrient agar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Add a few drops of heavy suspension of </a:t>
            </a:r>
            <a:r>
              <a:rPr lang="en-US" sz="20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E. coli </a:t>
            </a: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or</a:t>
            </a:r>
            <a:r>
              <a:rPr lang="en-US" sz="20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E. aerogenes </a:t>
            </a: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as a food source on to plate containing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nonnutrient</a:t>
            </a: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media of 1.5%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Difco</a:t>
            </a: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agar made with Page’s saline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dirty="0"/>
              <a:t>Drops are spread out using sterile bacteriologic loop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dirty="0"/>
              <a:t>Ocular material added to the center of the plate and incubate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dirty="0"/>
              <a:t>If present, acanthamoeba trophozoites will form tracts on the media surface (generated as parasites ingest the bacteria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827081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Cornea:</a:t>
            </a:r>
            <a:b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 Parasites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36" name="Google Shape;536;p55"/>
          <p:cNvSpPr txBox="1">
            <a:spLocks noGrp="1"/>
          </p:cNvSpPr>
          <p:nvPr>
            <p:ph idx="1"/>
          </p:nvPr>
        </p:nvSpPr>
        <p:spPr>
          <a:xfrm>
            <a:off x="685800" y="1651130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endParaRPr lang="en-US" sz="2800" b="0" i="0" u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Laboratory diagnosis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Direct smears with Giemsa or calcofluor white reveal the polygonal, double-walled cysts 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dirty="0"/>
              <a:t>Trophozoites are less discernable on smears</a:t>
            </a:r>
            <a:endParaRPr lang="en-US" b="0" i="0" u="none" strike="noStrike" cap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Scrapings collected and placed into cell cultures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/>
              <a:t>Molecular techniques are available for parasite confirmation </a:t>
            </a:r>
          </a:p>
        </p:txBody>
      </p:sp>
    </p:spTree>
    <p:extLst>
      <p:ext uri="{BB962C8B-B14F-4D97-AF65-F5344CB8AC3E}">
        <p14:creationId xmlns:p14="http://schemas.microsoft.com/office/powerpoint/2010/main" val="6684814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685800" y="59422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Common Ocular Structures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350" y="1298575"/>
            <a:ext cx="5575300" cy="51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6"/>
          <p:cNvSpPr txBox="1">
            <a:spLocks noGrp="1"/>
          </p:cNvSpPr>
          <p:nvPr>
            <p:ph type="title"/>
          </p:nvPr>
        </p:nvSpPr>
        <p:spPr>
          <a:xfrm>
            <a:off x="745324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2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“Tracts” of </a:t>
            </a:r>
            <a:r>
              <a:rPr lang="en-US" sz="3200" b="0" i="1" u="none" dirty="0" err="1">
                <a:solidFill>
                  <a:srgbClr val="002060"/>
                </a:solidFill>
                <a:ea typeface="Arial"/>
                <a:cs typeface="Arial"/>
                <a:sym typeface="Arial"/>
              </a:rPr>
              <a:t>Acanthamoeba</a:t>
            </a:r>
            <a:r>
              <a:rPr lang="en-US" sz="3200" b="0" i="1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ea typeface="Arial"/>
                <a:cs typeface="Arial"/>
                <a:sym typeface="Arial"/>
              </a:rPr>
              <a:t>Trophozoites</a:t>
            </a:r>
            <a:endParaRPr sz="3200" dirty="0">
              <a:solidFill>
                <a:srgbClr val="002060"/>
              </a:solidFill>
            </a:endParaRPr>
          </a:p>
        </p:txBody>
      </p:sp>
      <p:pic>
        <p:nvPicPr>
          <p:cNvPr id="546" name="Google Shape;54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513" y="1665914"/>
            <a:ext cx="6934200" cy="48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7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Cornea: </a:t>
            </a:r>
            <a:b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Parasites (Cont.)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552" name="Google Shape;552;p57"/>
          <p:cNvSpPr txBox="1">
            <a:spLocks noGrp="1"/>
          </p:cNvSpPr>
          <p:nvPr>
            <p:ph idx="1"/>
          </p:nvPr>
        </p:nvSpPr>
        <p:spPr>
          <a:xfrm>
            <a:off x="685800" y="1838587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Treatment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Debridement</a:t>
            </a:r>
            <a:endParaRPr sz="32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Topical isethionate solution with neomycin</a:t>
            </a:r>
            <a:endParaRPr sz="32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Corneal transplantation is often necessary</a:t>
            </a:r>
            <a:endParaRPr sz="3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endParaRPr dirty="0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260F7-A41E-78F2-A7ED-E5B8014BD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31" y="902042"/>
            <a:ext cx="8229600" cy="1004682"/>
          </a:xfrm>
        </p:spPr>
        <p:txBody>
          <a:bodyPr/>
          <a:lstStyle/>
          <a:p>
            <a:pPr algn="ctr"/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Cornea </a:t>
            </a:r>
            <a:b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Parasites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0021B-66B2-1F0D-8565-015071FCC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34" y="1788253"/>
            <a:ext cx="7772400" cy="4876800"/>
          </a:xfrm>
        </p:spPr>
        <p:txBody>
          <a:bodyPr/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Microsporidia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Microsporidian keratitis</a:t>
            </a:r>
            <a:endParaRPr lang="en-US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Emerging disease in acquired immunodeficiency syndrome (AIDS) patients</a:t>
            </a:r>
            <a:endParaRPr lang="en-US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Causative agent: </a:t>
            </a:r>
            <a:r>
              <a:rPr lang="en-US" sz="24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Microsporidium 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species</a:t>
            </a:r>
            <a:endParaRPr lang="en-US"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Round or spherical shape ranging from 1 to 20 </a:t>
            </a:r>
            <a:r>
              <a:rPr lang="el-GR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μ</a:t>
            </a: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 in size</a:t>
            </a:r>
          </a:p>
          <a:p>
            <a:pPr marL="685800" lvl="1" indent="-228600"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dirty="0"/>
              <a:t>Usually associated with contact with bees or other species</a:t>
            </a:r>
          </a:p>
          <a:p>
            <a:pPr marL="685800" lvl="1" indent="-228600">
              <a:spcBef>
                <a:spcPts val="400"/>
              </a:spcBef>
              <a:buSzPts val="23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6664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260F7-A41E-78F2-A7ED-E5B8014B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Cornea </a:t>
            </a:r>
            <a:b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Parasites (Cont.)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0021B-66B2-1F0D-8565-015071FCC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577" y="1072299"/>
            <a:ext cx="8229600" cy="4525962"/>
          </a:xfrm>
        </p:spPr>
        <p:txBody>
          <a:bodyPr/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endParaRPr lang="en-US" sz="2800" b="0" i="0" u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Microsporidia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Obligate, intracellular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Size range: from 1 µm to 20 µm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Round or spherical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Spore-forming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Believed to be related to fungi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Ocular conjunctivae and </a:t>
            </a:r>
            <a:r>
              <a:rPr lang="en-US" dirty="0" err="1"/>
              <a:t>nonocular</a:t>
            </a:r>
            <a:r>
              <a:rPr lang="en-US" dirty="0"/>
              <a:t> diseases reported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Two stages: </a:t>
            </a:r>
            <a:r>
              <a:rPr lang="en-US" dirty="0" err="1"/>
              <a:t>schizogenic</a:t>
            </a:r>
            <a:r>
              <a:rPr lang="en-US" dirty="0"/>
              <a:t> phase and the sporulation or </a:t>
            </a:r>
            <a:r>
              <a:rPr lang="en-US" dirty="0" err="1"/>
              <a:t>sporogenic</a:t>
            </a:r>
            <a:r>
              <a:rPr lang="en-US" dirty="0"/>
              <a:t> phase</a:t>
            </a:r>
          </a:p>
        </p:txBody>
      </p:sp>
    </p:spTree>
    <p:extLst>
      <p:ext uri="{BB962C8B-B14F-4D97-AF65-F5344CB8AC3E}">
        <p14:creationId xmlns:p14="http://schemas.microsoft.com/office/powerpoint/2010/main" val="29813241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260F7-A41E-78F2-A7ED-E5B8014B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Cornea</a:t>
            </a:r>
            <a:b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 Parasites (Cont.)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0021B-66B2-1F0D-8565-015071FCC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83" y="1762433"/>
            <a:ext cx="8229600" cy="4525962"/>
          </a:xfrm>
        </p:spPr>
        <p:txBody>
          <a:bodyPr/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endParaRPr lang="en-US" sz="2800" b="0" i="0" u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Microsporidia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Spores may be detected with hematoxylin and eosin, Gram, Giemsa, acid-fast, or calcofluor white stains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Some prefer Brown-</a:t>
            </a:r>
            <a:r>
              <a:rPr lang="en-US" dirty="0" err="1"/>
              <a:t>Brenn</a:t>
            </a:r>
            <a:r>
              <a:rPr lang="en-US" dirty="0"/>
              <a:t> or Brown-Hopps Gram stain</a:t>
            </a:r>
          </a:p>
          <a:p>
            <a:pPr marL="1257300" lvl="2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Blue or reddish against a faint yellow-brown background</a:t>
            </a:r>
          </a:p>
        </p:txBody>
      </p:sp>
    </p:spTree>
    <p:extLst>
      <p:ext uri="{BB962C8B-B14F-4D97-AF65-F5344CB8AC3E}">
        <p14:creationId xmlns:p14="http://schemas.microsoft.com/office/powerpoint/2010/main" val="3691935019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8"/>
          <p:cNvSpPr txBox="1">
            <a:spLocks noGrp="1"/>
          </p:cNvSpPr>
          <p:nvPr>
            <p:ph type="title"/>
          </p:nvPr>
        </p:nvSpPr>
        <p:spPr>
          <a:xfrm>
            <a:off x="787269" y="92978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Gram Stain Revealing the Oval Cyst of </a:t>
            </a:r>
            <a:r>
              <a:rPr lang="en-US" sz="3600" b="0" i="1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Microsporidia </a:t>
            </a: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spp.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562" name="Google Shape;56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100" y="1676400"/>
            <a:ext cx="6781800" cy="47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260F7-A41E-78F2-A7ED-E5B8014B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Cornea</a:t>
            </a:r>
            <a:b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 Parasites (Cont.)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0021B-66B2-1F0D-8565-015071FCC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84" y="1775305"/>
            <a:ext cx="8229600" cy="4525962"/>
          </a:xfrm>
        </p:spPr>
        <p:txBody>
          <a:bodyPr/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endParaRPr lang="en-US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Detection of ocular parasites is based on:</a:t>
            </a:r>
          </a:p>
          <a:p>
            <a:pPr marL="800100" lvl="1" indent="-342900">
              <a:spcBef>
                <a:spcPts val="560"/>
              </a:spcBef>
              <a:buSzPts val="1680"/>
              <a:buFont typeface="Noto Sans Symbols"/>
              <a:buChar char="⬤"/>
            </a:pPr>
            <a:r>
              <a:rPr lang="en-US" dirty="0"/>
              <a:t>Observing the organism</a:t>
            </a:r>
          </a:p>
          <a:p>
            <a:pPr marL="800100" lvl="1" indent="-342900">
              <a:spcBef>
                <a:spcPts val="560"/>
              </a:spcBef>
              <a:buSzPts val="1680"/>
              <a:buFont typeface="Noto Sans Symbols"/>
              <a:buChar char="⬤"/>
            </a:pPr>
            <a:r>
              <a:rPr lang="en-US" dirty="0"/>
              <a:t>Confirming the presence of the organism with histologic or other staining methods</a:t>
            </a:r>
          </a:p>
          <a:p>
            <a:pPr marL="800100" lvl="1" indent="-342900">
              <a:spcBef>
                <a:spcPts val="560"/>
              </a:spcBef>
              <a:buSzPts val="1680"/>
              <a:buFont typeface="Noto Sans Symbols"/>
              <a:buChar char="⬤"/>
            </a:pPr>
            <a:r>
              <a:rPr lang="en-US" dirty="0"/>
              <a:t>Isolating the organism from blood, tissues, or body fluids</a:t>
            </a:r>
          </a:p>
          <a:p>
            <a:pPr marL="342900" indent="-342900">
              <a:spcBef>
                <a:spcPts val="560"/>
              </a:spcBef>
              <a:buSzPts val="1680"/>
            </a:pPr>
            <a:r>
              <a:rPr lang="en-US" dirty="0"/>
              <a:t>No uniform treatment is available and depends on several factors</a:t>
            </a:r>
          </a:p>
          <a:p>
            <a:pPr marL="800100" lvl="1" indent="-342900">
              <a:spcBef>
                <a:spcPts val="560"/>
              </a:spcBef>
              <a:buSzPts val="1680"/>
              <a:buFont typeface="Noto Sans Symbols"/>
              <a:buChar char="⬤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1165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Ocular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Infections of the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Sclera &amp; </a:t>
            </a:r>
            <a:r>
              <a:rPr lang="en-US" altLang="en-US" sz="1800" b="1" i="1" dirty="0" err="1" smtClean="0">
                <a:solidFill>
                  <a:srgbClr val="FFFFFF"/>
                </a:solidFill>
                <a:cs typeface="Segoe UI" panose="020B0502040204020203" pitchFamily="34" charset="0"/>
              </a:rPr>
              <a:t>Episclera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3636296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8611-5715-EFCD-63AF-3BD2FAA4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13" y="76200"/>
            <a:ext cx="7772400" cy="1905000"/>
          </a:xfrm>
        </p:spPr>
        <p:txBody>
          <a:bodyPr/>
          <a:lstStyle/>
          <a:p>
            <a:pPr algn="ctr"/>
            <a:r>
              <a:rPr lang="en-US" dirty="0"/>
              <a:t>Infections of the Sclera and </a:t>
            </a:r>
            <a:r>
              <a:rPr lang="en-US" dirty="0" err="1"/>
              <a:t>Episclera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E94D2-10EE-A40F-D1FB-CA7094ADE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" y="1704363"/>
            <a:ext cx="7772400" cy="4876800"/>
          </a:xfrm>
        </p:spPr>
        <p:txBody>
          <a:bodyPr/>
          <a:lstStyle/>
          <a:p>
            <a:r>
              <a:rPr lang="en-US" dirty="0"/>
              <a:t>Sclera</a:t>
            </a:r>
          </a:p>
          <a:p>
            <a:pPr lvl="1"/>
            <a:r>
              <a:rPr lang="en-US" dirty="0"/>
              <a:t>Strong protective coat that few organisms can penetrate</a:t>
            </a:r>
          </a:p>
          <a:p>
            <a:pPr lvl="1"/>
            <a:r>
              <a:rPr lang="en-US" dirty="0"/>
              <a:t>Composed of tough collagen fibers</a:t>
            </a:r>
          </a:p>
          <a:p>
            <a:pPr lvl="1"/>
            <a:r>
              <a:rPr lang="en-US" dirty="0"/>
              <a:t>Infections are protracted, painful, quite destructive</a:t>
            </a:r>
          </a:p>
          <a:p>
            <a:pPr lvl="1"/>
            <a:r>
              <a:rPr lang="en-US" dirty="0"/>
              <a:t>Scleritis</a:t>
            </a:r>
          </a:p>
          <a:p>
            <a:pPr lvl="2"/>
            <a:r>
              <a:rPr lang="en-US" dirty="0"/>
              <a:t>Usually, a local manifestation of systemic connective tissue disease</a:t>
            </a:r>
          </a:p>
          <a:p>
            <a:pPr lvl="2"/>
            <a:r>
              <a:rPr lang="en-US" dirty="0"/>
              <a:t>May be acute or chronic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9952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1"/>
          <p:cNvSpPr txBox="1">
            <a:spLocks noGrp="1"/>
          </p:cNvSpPr>
          <p:nvPr>
            <p:ph type="title"/>
          </p:nvPr>
        </p:nvSpPr>
        <p:spPr>
          <a:xfrm>
            <a:off x="0" y="257859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Sclera and</a:t>
            </a:r>
            <a:b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en-US" sz="3600" b="0" i="0" u="none" dirty="0" err="1">
                <a:solidFill>
                  <a:srgbClr val="002060"/>
                </a:solidFill>
                <a:ea typeface="Arial"/>
                <a:cs typeface="Arial"/>
                <a:sym typeface="Arial"/>
              </a:rPr>
              <a:t>Episclera</a:t>
            </a: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84" name="Google Shape;584;p61"/>
          <p:cNvSpPr txBox="1">
            <a:spLocks noGrp="1"/>
          </p:cNvSpPr>
          <p:nvPr>
            <p:ph idx="1"/>
          </p:nvPr>
        </p:nvSpPr>
        <p:spPr>
          <a:xfrm>
            <a:off x="685800" y="1528194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Inflammation of the episcleral (the outer most layer of the sclera) is termed episcleritis.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Episcleritis is more common than scleritis and has undetermined cause in 70% of cases.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Laboratory diagnosis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Collection of tissue or discharge from the site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Plate on routine and special media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Treatment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Dependent on organisms present; surgical intervention may be necessary.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Ocular Structures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7" name="Google Shape;147;p7"/>
          <p:cNvSpPr txBox="1">
            <a:spLocks noGrp="1"/>
          </p:cNvSpPr>
          <p:nvPr>
            <p:ph idx="1"/>
          </p:nvPr>
        </p:nvSpPr>
        <p:spPr>
          <a:xfrm>
            <a:off x="685800" y="1282471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Conjunctiva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Mucous membrane covering inside lining of the eyelids and white covering of the eyeballs (sclera)</a:t>
            </a:r>
          </a:p>
          <a:p>
            <a:pPr marL="742950" lvl="1" indent="-285750">
              <a:spcBef>
                <a:spcPts val="480"/>
              </a:spcBef>
              <a:buSzPts val="1920"/>
            </a:pPr>
            <a:r>
              <a:rPr lang="en-US" dirty="0"/>
              <a:t>Like the membranes in the mouth and nose</a:t>
            </a:r>
          </a:p>
          <a:p>
            <a:pPr marL="742950" lvl="1" indent="-285750">
              <a:spcBef>
                <a:spcPts val="480"/>
              </a:spcBef>
              <a:buSzPts val="1920"/>
            </a:pPr>
            <a:r>
              <a:rPr lang="en-US" dirty="0"/>
              <a:t>Provides first line of defense against invading organisms</a:t>
            </a:r>
          </a:p>
          <a:p>
            <a:pPr marL="742950" lvl="1" indent="-285750">
              <a:spcBef>
                <a:spcPts val="480"/>
              </a:spcBef>
              <a:buSzPts val="1920"/>
            </a:pPr>
            <a:r>
              <a:rPr lang="en-US" dirty="0"/>
              <a:t>The tears that keep the conjunctiva moist contain many enzymes and other factors that protect the conjunctiva from microbial invasion</a:t>
            </a:r>
            <a:endParaRPr dirty="0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Ocular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Infections of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the Orbit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964742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3"/>
          <p:cNvSpPr txBox="1">
            <a:spLocks noGrp="1"/>
          </p:cNvSpPr>
          <p:nvPr>
            <p:ph type="title"/>
          </p:nvPr>
        </p:nvSpPr>
        <p:spPr>
          <a:xfrm>
            <a:off x="685800" y="92978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Orbit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00" name="Google Shape;600;p63"/>
          <p:cNvSpPr txBox="1">
            <a:spLocks noGrp="1"/>
          </p:cNvSpPr>
          <p:nvPr>
            <p:ph idx="1"/>
          </p:nvPr>
        </p:nvSpPr>
        <p:spPr>
          <a:xfrm>
            <a:off x="685800" y="1800167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80"/>
            </a:pPr>
            <a:r>
              <a:rPr lang="en-US" sz="2800" b="0" i="0" u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PreceptaI</a:t>
            </a: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Cellulitis</a:t>
            </a:r>
          </a:p>
          <a:p>
            <a:pPr marL="914400" lvl="1" indent="-457200">
              <a:spcBef>
                <a:spcPts val="0"/>
              </a:spcBef>
              <a:buClr>
                <a:srgbClr val="00B0F0"/>
              </a:buClr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Infection of the eyelids and soft tissues surrounding the orbit</a:t>
            </a:r>
            <a:endParaRPr dirty="0"/>
          </a:p>
          <a:p>
            <a:pPr marL="914400" lvl="1" indent="-457200">
              <a:spcBef>
                <a:spcPts val="560"/>
              </a:spcBef>
              <a:buClr>
                <a:srgbClr val="00B0F0"/>
              </a:buClr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Medical emergency in children</a:t>
            </a:r>
            <a:endParaRPr dirty="0"/>
          </a:p>
          <a:p>
            <a:pPr marL="914400" lvl="1" indent="-457200">
              <a:spcBef>
                <a:spcPts val="560"/>
              </a:spcBef>
              <a:buClr>
                <a:srgbClr val="00B0F0"/>
              </a:buClr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If not treated immediately</a:t>
            </a:r>
            <a:r>
              <a:rPr lang="en-US" dirty="0"/>
              <a:t> b</a:t>
            </a: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lindness and or death may occur</a:t>
            </a:r>
            <a:endParaRPr dirty="0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4"/>
          <p:cNvSpPr txBox="1">
            <a:spLocks noGrp="1"/>
          </p:cNvSpPr>
          <p:nvPr>
            <p:ph type="title"/>
          </p:nvPr>
        </p:nvSpPr>
        <p:spPr>
          <a:xfrm>
            <a:off x="771088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Orbit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08" name="Google Shape;608;p64"/>
          <p:cNvSpPr txBox="1">
            <a:spLocks noGrp="1"/>
          </p:cNvSpPr>
          <p:nvPr>
            <p:ph idx="1"/>
          </p:nvPr>
        </p:nvSpPr>
        <p:spPr>
          <a:xfrm>
            <a:off x="771088" y="158132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Risk factors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Trauma, lower respiratory infections, impetigo, and herpetic diseases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S. aureus, H. influenzae, S. pyogenes, </a:t>
            </a: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and </a:t>
            </a:r>
            <a:r>
              <a:rPr lang="en-US" sz="20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S. pneumoniae </a:t>
            </a: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are most common bacteria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preseptal</a:t>
            </a: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cellulitis cases.</a:t>
            </a:r>
            <a:endParaRPr dirty="0"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⮞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Increased risk of invading other tissues of the eye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Treatment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Broad-spectrum coverage for the bacteria named above is recommended.</a:t>
            </a:r>
            <a:endParaRPr dirty="0"/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Orbit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16" name="Google Shape;616;p65"/>
          <p:cNvSpPr txBox="1">
            <a:spLocks noGrp="1"/>
          </p:cNvSpPr>
          <p:nvPr>
            <p:ph idx="1"/>
          </p:nvPr>
        </p:nvSpPr>
        <p:spPr>
          <a:xfrm>
            <a:off x="457200" y="175324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55000"/>
            </a:pPr>
            <a:r>
              <a:rPr lang="en-US" sz="20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Orbital Cellulitis</a:t>
            </a:r>
          </a:p>
          <a:p>
            <a:pPr marL="800100" lvl="1" indent="-342900">
              <a:spcBef>
                <a:spcPts val="0"/>
              </a:spcBef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sz="20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Majority of causative agents are bacterial.</a:t>
            </a:r>
          </a:p>
          <a:p>
            <a:pPr marL="800100" lvl="1" indent="-342900">
              <a:spcBef>
                <a:spcPts val="0"/>
              </a:spcBef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Chronic infections may be caused by</a:t>
            </a:r>
            <a:endParaRPr sz="2000" dirty="0">
              <a:solidFill>
                <a:schemeClr val="tx1"/>
              </a:solidFill>
            </a:endParaRPr>
          </a:p>
          <a:p>
            <a:pPr marL="1257300" lvl="2" indent="-342900">
              <a:spcBef>
                <a:spcPts val="480"/>
              </a:spcBef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Mycobacterium</a:t>
            </a: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spp., </a:t>
            </a: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Nocardia</a:t>
            </a: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spp., and </a:t>
            </a: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Actinomyces </a:t>
            </a: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spp.</a:t>
            </a:r>
          </a:p>
          <a:p>
            <a:pPr marL="800100" lvl="1" indent="-342900">
              <a:spcBef>
                <a:spcPts val="480"/>
              </a:spcBef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Bacterial infections may be caused by</a:t>
            </a:r>
          </a:p>
          <a:p>
            <a:pPr marL="1257300" lvl="2" indent="-342900">
              <a:spcBef>
                <a:spcPts val="480"/>
              </a:spcBef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</a:rPr>
              <a:t>M. </a:t>
            </a:r>
            <a:r>
              <a:rPr lang="en-US" sz="2000" i="1" dirty="0" err="1">
                <a:solidFill>
                  <a:schemeClr val="tx1"/>
                </a:solidFill>
              </a:rPr>
              <a:t>chelonae</a:t>
            </a:r>
            <a:r>
              <a:rPr lang="en-US" sz="2000" i="1" dirty="0">
                <a:solidFill>
                  <a:schemeClr val="tx1"/>
                </a:solidFill>
              </a:rPr>
              <a:t>, Nocardia spp., S. epidermidis, </a:t>
            </a:r>
            <a:r>
              <a:rPr lang="en-US" sz="2000" i="1" dirty="0" err="1">
                <a:solidFill>
                  <a:schemeClr val="tx1"/>
                </a:solidFill>
              </a:rPr>
              <a:t>Capnocytophaga</a:t>
            </a:r>
            <a:r>
              <a:rPr lang="en-US" sz="2000" i="1" dirty="0">
                <a:solidFill>
                  <a:schemeClr val="tx1"/>
                </a:solidFill>
              </a:rPr>
              <a:t> spp., Candida </a:t>
            </a:r>
            <a:r>
              <a:rPr lang="en-US" sz="2000" i="1" dirty="0" err="1">
                <a:solidFill>
                  <a:schemeClr val="tx1"/>
                </a:solidFill>
              </a:rPr>
              <a:t>parapsilosis</a:t>
            </a:r>
            <a:r>
              <a:rPr lang="en-US" sz="2000" i="1" dirty="0">
                <a:solidFill>
                  <a:schemeClr val="tx1"/>
                </a:solidFill>
              </a:rPr>
              <a:t>, C. acnes</a:t>
            </a:r>
          </a:p>
          <a:p>
            <a:pPr marL="800100" lvl="1" indent="-342900">
              <a:spcBef>
                <a:spcPts val="480"/>
              </a:spcBef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Other causes: any organisms that initiate sinusitis </a:t>
            </a:r>
            <a:endParaRPr sz="200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560"/>
              </a:spcBef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sz="20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Sometimes saprophytic fungi</a:t>
            </a:r>
            <a:endParaRPr sz="200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560"/>
              </a:spcBef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sz="20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Parasitic infections</a:t>
            </a:r>
            <a:endParaRPr sz="2000" dirty="0">
              <a:solidFill>
                <a:schemeClr val="tx1"/>
              </a:solidFill>
            </a:endParaRPr>
          </a:p>
          <a:p>
            <a:pPr marL="1257300" lvl="2" indent="-342900">
              <a:spcBef>
                <a:spcPts val="480"/>
              </a:spcBef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Trichinella spiralis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(causative </a:t>
            </a:r>
            <a:r>
              <a:rPr lang="en-US" sz="2000" dirty="0"/>
              <a:t>agent of trichinosis)</a:t>
            </a:r>
            <a:endParaRPr sz="2000"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000" b="0" i="1" u="none" strike="noStrike" cap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6"/>
          <p:cNvSpPr txBox="1">
            <a:spLocks noGrp="1"/>
          </p:cNvSpPr>
          <p:nvPr>
            <p:ph type="title"/>
          </p:nvPr>
        </p:nvSpPr>
        <p:spPr>
          <a:xfrm>
            <a:off x="619490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Orbit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24" name="Google Shape;624;p66"/>
          <p:cNvSpPr txBox="1">
            <a:spLocks noGrp="1"/>
          </p:cNvSpPr>
          <p:nvPr>
            <p:ph idx="1"/>
          </p:nvPr>
        </p:nvSpPr>
        <p:spPr>
          <a:xfrm>
            <a:off x="678213" y="1553361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Laboratory diagnosis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Aspirations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Smears and cultures</a:t>
            </a:r>
            <a:endParaRPr dirty="0"/>
          </a:p>
          <a:p>
            <a:pPr marL="165735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Allow early indications of organism identification</a:t>
            </a:r>
            <a:endParaRPr dirty="0">
              <a:solidFill>
                <a:schemeClr val="tx1"/>
              </a:solidFill>
            </a:endParaRPr>
          </a:p>
          <a:p>
            <a:pPr marL="165735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Assist in treatment recommendations</a:t>
            </a:r>
          </a:p>
          <a:p>
            <a:pPr marL="457200" indent="-457200">
              <a:buSzPts val="1350"/>
            </a:pPr>
            <a:r>
              <a:rPr lang="en-US" dirty="0"/>
              <a:t>Treatment</a:t>
            </a:r>
          </a:p>
          <a:p>
            <a:pPr marL="914400" lvl="1" indent="-457200">
              <a:buSzPts val="1350"/>
              <a:buFont typeface="Wingdings" panose="05000000000000000000" pitchFamily="2" charset="2"/>
              <a:buChar char="Ø"/>
            </a:pPr>
            <a:r>
              <a:rPr lang="en-US" dirty="0"/>
              <a:t>Systemic therapy should be instituted as soon as appropriate culture samples (conjunctiva, nasal, blood) are collected and should provide coverage for aerobic and anaerobic pathogens</a:t>
            </a:r>
            <a:endParaRPr dirty="0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Ocular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Infections of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the Lacrimal Apparatus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48867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8"/>
          <p:cNvSpPr txBox="1">
            <a:spLocks noGrp="1"/>
          </p:cNvSpPr>
          <p:nvPr>
            <p:ph type="title"/>
          </p:nvPr>
        </p:nvSpPr>
        <p:spPr>
          <a:xfrm>
            <a:off x="896327" y="101367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Lacrimal Apparatus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40" name="Google Shape;640;p68"/>
          <p:cNvSpPr txBox="1">
            <a:spLocks noGrp="1"/>
          </p:cNvSpPr>
          <p:nvPr>
            <p:ph idx="1"/>
          </p:nvPr>
        </p:nvSpPr>
        <p:spPr>
          <a:xfrm>
            <a:off x="753714" y="1503027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Lacrimal apparatus is comprised of:</a:t>
            </a:r>
            <a:endParaRPr dirty="0">
              <a:latin typeface="+mj-lt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Lacrimal glands </a:t>
            </a:r>
            <a:endParaRPr dirty="0">
              <a:latin typeface="+mj-lt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Accessory glands</a:t>
            </a:r>
            <a:endParaRPr dirty="0">
              <a:latin typeface="+mj-lt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Puncta</a:t>
            </a:r>
            <a:endParaRPr dirty="0">
              <a:latin typeface="+mj-lt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Canaliculi</a:t>
            </a:r>
            <a:endParaRPr dirty="0">
              <a:latin typeface="+mj-lt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Tear sac</a:t>
            </a:r>
            <a:endParaRPr dirty="0">
              <a:latin typeface="+mj-lt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Nasolacrimal duct</a:t>
            </a:r>
            <a:endParaRPr dirty="0">
              <a:latin typeface="+mj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Disorders and infections</a:t>
            </a:r>
            <a:endParaRPr dirty="0">
              <a:latin typeface="+mj-lt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Caused by blockage, under- or overproduction of tears</a:t>
            </a:r>
            <a:endParaRPr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Lacrimal Apparatus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48" name="Google Shape;648;p69"/>
          <p:cNvSpPr txBox="1">
            <a:spLocks noGrp="1"/>
          </p:cNvSpPr>
          <p:nvPr>
            <p:ph idx="1"/>
          </p:nvPr>
        </p:nvSpPr>
        <p:spPr>
          <a:xfrm>
            <a:off x="569156" y="1679196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rPr lang="en-US" sz="2400" b="0" i="0" u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Dacryocystitis</a:t>
            </a:r>
            <a:endParaRPr lang="en-US" sz="2400" b="0" i="0" u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400" dirty="0"/>
              <a:t>Inflammation of the lacrimal or tear sac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Usually seen in infants and are associated with obstruction of the nasolacrimal sac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400" dirty="0"/>
              <a:t>Symptoms </a:t>
            </a:r>
          </a:p>
          <a:p>
            <a:pPr marL="1257300" lvl="2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Tearing and discharge from the eye, inflamed sac, pain</a:t>
            </a:r>
            <a:endParaRPr lang="en-US" b="0" i="0" u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Causative agents</a:t>
            </a:r>
            <a:endParaRPr sz="2400" dirty="0"/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b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Any organism that colonizes the nasolacrimal sac could be responsible for infection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b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Examples: </a:t>
            </a:r>
            <a:r>
              <a:rPr lang="en-US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C. trachomatis, Aspergillus, Candida, Actinomyces</a:t>
            </a:r>
            <a:endParaRPr dirty="0"/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0"/>
          <p:cNvSpPr txBox="1">
            <a:spLocks noGrp="1"/>
          </p:cNvSpPr>
          <p:nvPr>
            <p:ph type="title"/>
          </p:nvPr>
        </p:nvSpPr>
        <p:spPr>
          <a:xfrm>
            <a:off x="510433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 err="1">
                <a:solidFill>
                  <a:srgbClr val="002060"/>
                </a:solidFill>
                <a:ea typeface="Arial"/>
                <a:cs typeface="Arial"/>
                <a:sym typeface="Arial"/>
              </a:rPr>
              <a:t>Dacryocystitis</a:t>
            </a: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 in the Left Eye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658" name="Google Shape;658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444" y="1572936"/>
            <a:ext cx="762000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1"/>
          <p:cNvSpPr txBox="1">
            <a:spLocks noGrp="1"/>
          </p:cNvSpPr>
          <p:nvPr>
            <p:ph type="title"/>
          </p:nvPr>
        </p:nvSpPr>
        <p:spPr>
          <a:xfrm>
            <a:off x="685800" y="101367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Microorganisms Associated with Lacrimal Apparatus Infections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666" name="Google Shape;666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850" y="1699033"/>
            <a:ext cx="3416300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Ocular Structures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7" name="Google Shape;147;p7"/>
          <p:cNvSpPr txBox="1">
            <a:spLocks noGrp="1"/>
          </p:cNvSpPr>
          <p:nvPr>
            <p:ph idx="1"/>
          </p:nvPr>
        </p:nvSpPr>
        <p:spPr>
          <a:xfrm>
            <a:off x="727745" y="1618030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Eyelids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Thin elastic layers or folds of tissue that protect the structures of the orbit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/>
              <a:t>Thinnest skin covering in the body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Blinking action of eyelids and conjunctivae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dirty="0"/>
              <a:t>Helps keep cornea and sclera lubricated and sweeps away debris and potential pathogen</a:t>
            </a:r>
          </a:p>
          <a:p>
            <a:pPr marL="742950" lvl="1" indent="-285750">
              <a:spcBef>
                <a:spcPts val="480"/>
              </a:spcBef>
              <a:buSzPts val="1920"/>
            </a:pPr>
            <a:r>
              <a:rPr lang="en-US" dirty="0"/>
              <a:t>The eyelashes act as a filtering and monitoring system that alerts the brain to potentially harmful </a:t>
            </a:r>
            <a:r>
              <a:rPr lang="en-US" dirty="0" smtClean="0"/>
              <a:t>agents.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7992967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2"/>
          <p:cNvSpPr txBox="1">
            <a:spLocks noGrp="1"/>
          </p:cNvSpPr>
          <p:nvPr>
            <p:ph type="title"/>
          </p:nvPr>
        </p:nvSpPr>
        <p:spPr>
          <a:xfrm>
            <a:off x="736936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Lacrimal Apparatus </a:t>
            </a:r>
            <a:r>
              <a:rPr lang="en-US" sz="4000" b="0" i="0" u="none" dirty="0">
                <a:solidFill>
                  <a:srgbClr val="002060"/>
                </a:solidFill>
                <a:sym typeface="Arial"/>
              </a:rPr>
              <a:t>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72" name="Google Shape;672;p72"/>
          <p:cNvSpPr txBox="1">
            <a:spLocks noGrp="1"/>
          </p:cNvSpPr>
          <p:nvPr>
            <p:ph idx="1"/>
          </p:nvPr>
        </p:nvSpPr>
        <p:spPr>
          <a:xfrm>
            <a:off x="669823" y="1763086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Dacryoadenitis</a:t>
            </a:r>
          </a:p>
          <a:p>
            <a:pPr marL="914400" lvl="1" indent="-4572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Inflammation of the main lacrimal gland</a:t>
            </a:r>
            <a:endParaRPr dirty="0"/>
          </a:p>
          <a:p>
            <a:pPr marL="1257300" lvl="2" indent="-342900">
              <a:spcBef>
                <a:spcPts val="480"/>
              </a:spcBef>
              <a:buSzPts val="1920"/>
              <a:buFont typeface="Wingdings" panose="05000000000000000000" pitchFamily="2" charset="2"/>
              <a:buChar char="Ø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May be infectious or noninfectious</a:t>
            </a:r>
            <a:endParaRPr dirty="0"/>
          </a:p>
          <a:p>
            <a:pPr marL="914400" lvl="1" indent="-4572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Organisms are seeded into the gland via the bloodstream.</a:t>
            </a:r>
            <a:endParaRPr dirty="0"/>
          </a:p>
          <a:p>
            <a:pPr marL="914400" lvl="1" indent="-4572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Blunt trauma predisposes gland to infection.</a:t>
            </a:r>
            <a:endParaRPr dirty="0"/>
          </a:p>
          <a:p>
            <a:pPr marL="914400" lvl="1" indent="-4572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Bacterial causative agents</a:t>
            </a:r>
            <a:endParaRPr dirty="0"/>
          </a:p>
          <a:p>
            <a:pPr marL="1257300" lvl="2" indent="-342900">
              <a:spcBef>
                <a:spcPts val="480"/>
              </a:spcBef>
              <a:buSzPts val="1920"/>
              <a:buFont typeface="Wingdings" panose="05000000000000000000" pitchFamily="2" charset="2"/>
              <a:buChar char="Ø"/>
            </a:pPr>
            <a:r>
              <a:rPr lang="en-US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N. gonorrhoeae, S. aureus, Streptococcus</a:t>
            </a: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spp.</a:t>
            </a:r>
            <a:endParaRPr dirty="0"/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3"/>
          <p:cNvSpPr txBox="1">
            <a:spLocks noGrp="1"/>
          </p:cNvSpPr>
          <p:nvPr>
            <p:ph type="title"/>
          </p:nvPr>
        </p:nvSpPr>
        <p:spPr>
          <a:xfrm>
            <a:off x="711768" y="185257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Lacrimal Apparatus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80" name="Google Shape;680;p73"/>
          <p:cNvSpPr txBox="1">
            <a:spLocks noGrp="1"/>
          </p:cNvSpPr>
          <p:nvPr>
            <p:ph idx="1"/>
          </p:nvPr>
        </p:nvSpPr>
        <p:spPr>
          <a:xfrm>
            <a:off x="804047" y="1788253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Dacroadenitis</a:t>
            </a:r>
            <a:endParaRPr lang="en-US" sz="2800" b="0" i="0" u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914400" lvl="1" indent="-457200">
              <a:spcBef>
                <a:spcPts val="0"/>
              </a:spcBef>
              <a:buClr>
                <a:schemeClr val="accent1"/>
              </a:buClr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Other causative agents</a:t>
            </a:r>
            <a:endParaRPr dirty="0"/>
          </a:p>
          <a:p>
            <a:pPr marL="1257300" lvl="2" indent="-342900">
              <a:spcBef>
                <a:spcPts val="480"/>
              </a:spcBef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Chronic bacterial infections of the gland involve:</a:t>
            </a:r>
            <a:endParaRPr dirty="0"/>
          </a:p>
          <a:p>
            <a:pPr marL="1714500" lvl="3" indent="-342900">
              <a:spcBef>
                <a:spcPts val="400"/>
              </a:spcBef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TB, syphilis, leprosy, mumps, infectious mononucleosis</a:t>
            </a:r>
            <a:endParaRPr dirty="0"/>
          </a:p>
          <a:p>
            <a:pPr marL="1257300" lvl="2" indent="-342900">
              <a:spcBef>
                <a:spcPts val="480"/>
              </a:spcBef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Subclinical or inapparent infections in patients with</a:t>
            </a:r>
            <a:endParaRPr dirty="0"/>
          </a:p>
          <a:p>
            <a:pPr marL="1714500" lvl="3" indent="-342900">
              <a:spcBef>
                <a:spcPts val="400"/>
              </a:spcBef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HSV, CMV, coxsackievirus A, echovirus</a:t>
            </a:r>
            <a:endParaRPr dirty="0"/>
          </a:p>
          <a:p>
            <a:pPr marL="1714500" lvl="3" indent="-342900">
              <a:spcBef>
                <a:spcPts val="400"/>
              </a:spcBef>
              <a:buClr>
                <a:schemeClr val="accent1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Measles and influenzae</a:t>
            </a:r>
            <a:endParaRPr dirty="0"/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4"/>
          <p:cNvSpPr txBox="1">
            <a:spLocks noGrp="1"/>
          </p:cNvSpPr>
          <p:nvPr>
            <p:ph type="title"/>
          </p:nvPr>
        </p:nvSpPr>
        <p:spPr>
          <a:xfrm>
            <a:off x="753713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Lacrimal Apparatus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88" name="Google Shape;688;p74"/>
          <p:cNvSpPr txBox="1">
            <a:spLocks noGrp="1"/>
          </p:cNvSpPr>
          <p:nvPr>
            <p:ph idx="1"/>
          </p:nvPr>
        </p:nvSpPr>
        <p:spPr>
          <a:xfrm>
            <a:off x="552378" y="1695974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80"/>
            </a:pPr>
            <a:r>
              <a:rPr lang="en-US" sz="2000" b="0" i="0" u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Canaliculitis</a:t>
            </a:r>
            <a:endParaRPr lang="en-US" sz="2000" b="0" i="0" u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800100" lvl="1" indent="-342900">
              <a:spcBef>
                <a:spcPts val="0"/>
              </a:spcBef>
              <a:buClr>
                <a:srgbClr val="00B0F0"/>
              </a:buClr>
              <a:buSzPts val="1680"/>
              <a:buFont typeface="Wingdings" panose="05000000000000000000" pitchFamily="2" charset="2"/>
              <a:buChar char="Ø"/>
            </a:pPr>
            <a:r>
              <a:rPr lang="en-US" sz="20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Found exclusively in adults</a:t>
            </a:r>
            <a:endParaRPr sz="2000" dirty="0"/>
          </a:p>
          <a:p>
            <a:pPr marL="800100" lvl="1" indent="-342900">
              <a:spcBef>
                <a:spcPts val="560"/>
              </a:spcBef>
              <a:buClr>
                <a:srgbClr val="00B0F0"/>
              </a:buClr>
              <a:buSzPts val="1680"/>
              <a:buFont typeface="Wingdings" panose="05000000000000000000" pitchFamily="2" charset="2"/>
              <a:buChar char="Ø"/>
            </a:pPr>
            <a:r>
              <a:rPr lang="en-US" sz="20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Low-grade inflammation that affects the lower canaliculus </a:t>
            </a:r>
            <a:endParaRPr sz="2000" strike="sngStrike" dirty="0"/>
          </a:p>
          <a:p>
            <a:pPr marL="1257300" lvl="2" indent="-342900">
              <a:spcBef>
                <a:spcPts val="480"/>
              </a:spcBef>
              <a:buClr>
                <a:srgbClr val="00B0F0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Purulent, cheesy material expressed from th</a:t>
            </a:r>
            <a:r>
              <a:rPr lang="en-US" sz="2000" dirty="0"/>
              <a:t>e lumen</a:t>
            </a:r>
            <a:endParaRPr sz="2000" dirty="0"/>
          </a:p>
          <a:p>
            <a:pPr marL="800100" lvl="1" indent="-342900">
              <a:spcBef>
                <a:spcPts val="560"/>
              </a:spcBef>
              <a:buClr>
                <a:srgbClr val="00B0F0"/>
              </a:buClr>
              <a:buSzPts val="1680"/>
              <a:buFont typeface="Wingdings" panose="05000000000000000000" pitchFamily="2" charset="2"/>
              <a:buChar char="Ø"/>
            </a:pPr>
            <a:r>
              <a:rPr lang="en-US" sz="20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Etiologic agents are diverse.</a:t>
            </a:r>
            <a:endParaRPr sz="2000" dirty="0"/>
          </a:p>
          <a:p>
            <a:pPr marL="1257300" lvl="2" indent="-342900">
              <a:spcBef>
                <a:spcPts val="480"/>
              </a:spcBef>
              <a:buClr>
                <a:srgbClr val="00B0F0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Bacteria, fungi, and viruses</a:t>
            </a:r>
            <a:endParaRPr sz="2000" dirty="0"/>
          </a:p>
          <a:p>
            <a:pPr marL="1257300" lvl="2" indent="-342900">
              <a:spcBef>
                <a:spcPts val="480"/>
              </a:spcBef>
              <a:buClr>
                <a:srgbClr val="00B0F0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Predominant aerobes—</a:t>
            </a:r>
            <a:r>
              <a:rPr lang="en-US" sz="20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S. aureus</a:t>
            </a: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streptococci</a:t>
            </a:r>
            <a:endParaRPr sz="2000" dirty="0"/>
          </a:p>
          <a:p>
            <a:pPr marL="1257300" lvl="2" indent="-342900">
              <a:spcBef>
                <a:spcPts val="480"/>
              </a:spcBef>
              <a:buClr>
                <a:srgbClr val="00B0F0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Other species recovered include</a:t>
            </a:r>
            <a:endParaRPr sz="2000" dirty="0"/>
          </a:p>
          <a:p>
            <a:pPr marL="1714500" lvl="3" indent="-342900">
              <a:spcBef>
                <a:spcPts val="400"/>
              </a:spcBef>
              <a:buClr>
                <a:srgbClr val="00B0F0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Actinomyces </a:t>
            </a:r>
            <a:r>
              <a:rPr lang="en-US" b="0" i="1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israelii</a:t>
            </a:r>
            <a:r>
              <a:rPr lang="en-US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C. albicans, Aspergillus </a:t>
            </a: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spp., </a:t>
            </a:r>
            <a:r>
              <a:rPr lang="en-US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P. acnes, Nocardia, Fusobacterium</a:t>
            </a:r>
          </a:p>
          <a:p>
            <a:pPr marL="1257300" lvl="2" indent="-342900">
              <a:spcBef>
                <a:spcPts val="400"/>
              </a:spcBef>
              <a:buClr>
                <a:srgbClr val="00B0F0"/>
              </a:buClr>
              <a:buSzPts val="2300"/>
              <a:buFont typeface="Wingdings" panose="05000000000000000000" pitchFamily="2" charset="2"/>
              <a:buChar char="Ø"/>
            </a:pPr>
            <a:r>
              <a:rPr lang="en-US" sz="2000" dirty="0"/>
              <a:t>HSV and VZV may inflame the canaliculi</a:t>
            </a:r>
            <a:endParaRPr sz="2000" dirty="0"/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5"/>
          <p:cNvSpPr txBox="1">
            <a:spLocks noGrp="1"/>
          </p:cNvSpPr>
          <p:nvPr>
            <p:ph type="title"/>
          </p:nvPr>
        </p:nvSpPr>
        <p:spPr>
          <a:xfrm>
            <a:off x="829215" y="67811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Lacrimal Apparatus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96" name="Google Shape;696;p75"/>
          <p:cNvSpPr txBox="1">
            <a:spLocks noGrp="1"/>
          </p:cNvSpPr>
          <p:nvPr>
            <p:ph idx="1"/>
          </p:nvPr>
        </p:nvSpPr>
        <p:spPr>
          <a:xfrm>
            <a:off x="543988" y="1796642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Laboratory diagnosis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Specimens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Drainage material, pus, cheesy exudate</a:t>
            </a:r>
            <a:endParaRPr dirty="0"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⮞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Direct smears</a:t>
            </a:r>
            <a:endParaRPr dirty="0"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⮞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Culture media for aerobic and anaerobic bacteria and fungi</a:t>
            </a:r>
            <a:endParaRPr dirty="0"/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Ocular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Infections of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the Intraocular Chambers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2026635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78"/>
          <p:cNvSpPr txBox="1">
            <a:spLocks noGrp="1"/>
          </p:cNvSpPr>
          <p:nvPr>
            <p:ph type="title"/>
          </p:nvPr>
        </p:nvSpPr>
        <p:spPr>
          <a:xfrm>
            <a:off x="636268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Intraocular Chambers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721" name="Google Shape;721;p78"/>
          <p:cNvSpPr txBox="1">
            <a:spLocks noGrp="1"/>
          </p:cNvSpPr>
          <p:nvPr>
            <p:ph idx="1"/>
          </p:nvPr>
        </p:nvSpPr>
        <p:spPr>
          <a:xfrm>
            <a:off x="804048" y="1695974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Endophthalmitis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Inflammation of intraocular tissues or cavities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dirty="0"/>
              <a:t>A catastrophic complication of </a:t>
            </a:r>
          </a:p>
          <a:p>
            <a:pPr marL="1257300" lvl="2" indent="-342900">
              <a:spcBef>
                <a:spcPts val="480"/>
              </a:spcBef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dirty="0"/>
              <a:t>Surgery, contiguous spread of infection from infected tissues, use of contaminated medications, penetrating ocular trauma</a:t>
            </a:r>
          </a:p>
          <a:p>
            <a:pPr marL="914400" lvl="1" indent="-457200">
              <a:spcBef>
                <a:spcPts val="480"/>
              </a:spcBef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dirty="0"/>
              <a:t>Other causes</a:t>
            </a:r>
          </a:p>
          <a:p>
            <a:pPr marL="1257300" lvl="2" indent="-342900">
              <a:spcBef>
                <a:spcPts val="480"/>
              </a:spcBef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dirty="0"/>
              <a:t>Installation of contaminated eye drops and implantation of contaminated bio-materials</a:t>
            </a:r>
          </a:p>
          <a:p>
            <a:pPr marL="914400" lvl="1" indent="-457200">
              <a:spcBef>
                <a:spcPts val="480"/>
              </a:spcBef>
              <a:buClr>
                <a:schemeClr val="accent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dirty="0"/>
              <a:t>The most serious and sight-threatening of all ocular infections</a:t>
            </a:r>
            <a:endParaRPr dirty="0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79"/>
          <p:cNvSpPr txBox="1">
            <a:spLocks noGrp="1"/>
          </p:cNvSpPr>
          <p:nvPr>
            <p:ph type="title"/>
          </p:nvPr>
        </p:nvSpPr>
        <p:spPr>
          <a:xfrm>
            <a:off x="685799" y="76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Microorganisms Associated with </a:t>
            </a:r>
            <a:r>
              <a:rPr lang="en-US" sz="3600" b="0" i="0" u="none" dirty="0" err="1">
                <a:solidFill>
                  <a:srgbClr val="002060"/>
                </a:solidFill>
                <a:ea typeface="Arial"/>
                <a:cs typeface="Arial"/>
                <a:sym typeface="Arial"/>
              </a:rPr>
              <a:t>Endophthalmitis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731" name="Google Shape;731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1961" y="1573634"/>
            <a:ext cx="3140075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0"/>
          <p:cNvSpPr txBox="1">
            <a:spLocks noGrp="1"/>
          </p:cNvSpPr>
          <p:nvPr>
            <p:ph type="title"/>
          </p:nvPr>
        </p:nvSpPr>
        <p:spPr>
          <a:xfrm>
            <a:off x="1030550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Infections of the Intraocular Chambers (Cont.)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737" name="Google Shape;737;p80"/>
          <p:cNvSpPr txBox="1">
            <a:spLocks noGrp="1"/>
          </p:cNvSpPr>
          <p:nvPr>
            <p:ph idx="1"/>
          </p:nvPr>
        </p:nvSpPr>
        <p:spPr>
          <a:xfrm>
            <a:off x="652244" y="1599501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Laboratory diagnosis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Requires rapid recovery and identification</a:t>
            </a:r>
            <a:endParaRPr lang="en-US" sz="2400" dirty="0"/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Early specific aggressive therapy</a:t>
            </a: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Specimens</a:t>
            </a:r>
            <a:endParaRPr sz="24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Aspirated anterior chamber or vitreous fluids</a:t>
            </a:r>
            <a:endParaRPr sz="24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Washings from the flushing of vitreous chamber</a:t>
            </a:r>
          </a:p>
          <a:p>
            <a:pPr marL="742950" lvl="1" indent="-285750">
              <a:spcBef>
                <a:spcPts val="600"/>
              </a:spcBef>
              <a:buSzPts val="1920"/>
            </a:pPr>
            <a:r>
              <a:rPr lang="en-US" sz="2400" dirty="0"/>
              <a:t>Specimen volumes are typically small</a:t>
            </a:r>
          </a:p>
          <a:p>
            <a:pPr marL="1200150" lvl="2" indent="-285750">
              <a:spcBef>
                <a:spcPts val="600"/>
              </a:spcBef>
              <a:buSzPts val="1920"/>
            </a:pPr>
            <a:r>
              <a:rPr lang="en-US" dirty="0"/>
              <a:t>Care should be used when handling these samples to ensure that all media and stains can be done on the small sample size</a:t>
            </a:r>
          </a:p>
          <a:p>
            <a:pPr marL="1657350" lvl="3" indent="-285750">
              <a:spcBef>
                <a:spcPts val="600"/>
              </a:spcBef>
              <a:buSzPts val="1920"/>
            </a:pPr>
            <a:r>
              <a:rPr lang="en-US" sz="2400" dirty="0"/>
              <a:t>Include chocolate agar in set up</a:t>
            </a:r>
            <a:endParaRPr sz="2400" dirty="0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2"/>
          <p:cNvSpPr txBox="1">
            <a:spLocks noGrp="1"/>
          </p:cNvSpPr>
          <p:nvPr>
            <p:ph type="title"/>
          </p:nvPr>
        </p:nvSpPr>
        <p:spPr>
          <a:xfrm>
            <a:off x="837603" y="7339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Section from Filter Used to Concentrate Vitreous Fluids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755" name="Google Shape;755;p82"/>
          <p:cNvGrpSpPr/>
          <p:nvPr/>
        </p:nvGrpSpPr>
        <p:grpSpPr>
          <a:xfrm>
            <a:off x="373165" y="1803632"/>
            <a:ext cx="8572398" cy="4812819"/>
            <a:chOff x="81442" y="1390416"/>
            <a:chExt cx="9008825" cy="5084997"/>
          </a:xfrm>
        </p:grpSpPr>
        <p:pic>
          <p:nvPicPr>
            <p:cNvPr id="756" name="Google Shape;756;p8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442" y="1417639"/>
              <a:ext cx="3429000" cy="2597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8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34000" y="1390416"/>
              <a:ext cx="3756267" cy="2624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8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26273" y="3965576"/>
              <a:ext cx="3591896" cy="25098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8924-FF29-6A48-73F6-C1723E59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10" y="-99969"/>
            <a:ext cx="7772400" cy="1905000"/>
          </a:xfrm>
        </p:spPr>
        <p:txBody>
          <a:bodyPr/>
          <a:lstStyle/>
          <a:p>
            <a:pPr algn="ctr"/>
            <a:r>
              <a:rPr lang="en-US" sz="4800" dirty="0"/>
              <a:t>Retinitis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6AC79-F5FE-BB96-00FA-BCF2BD0F1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81" y="1461082"/>
            <a:ext cx="7772400" cy="4876800"/>
          </a:xfrm>
        </p:spPr>
        <p:txBody>
          <a:bodyPr/>
          <a:lstStyle/>
          <a:p>
            <a:r>
              <a:rPr lang="en-US" sz="2400" dirty="0"/>
              <a:t>Inflammation of the retina</a:t>
            </a:r>
          </a:p>
          <a:p>
            <a:r>
              <a:rPr lang="en-US" sz="2400" dirty="0"/>
              <a:t>Often associated with viral infection</a:t>
            </a:r>
          </a:p>
          <a:p>
            <a:pPr lvl="1"/>
            <a:r>
              <a:rPr lang="en-US" sz="2400" dirty="0"/>
              <a:t>HSV, VZV, CMV</a:t>
            </a:r>
          </a:p>
          <a:p>
            <a:r>
              <a:rPr lang="en-US" sz="2400" dirty="0"/>
              <a:t>Other causative agents</a:t>
            </a:r>
          </a:p>
          <a:p>
            <a:pPr lvl="1"/>
            <a:r>
              <a:rPr lang="en-US" sz="2400" i="1" dirty="0"/>
              <a:t>Candida</a:t>
            </a:r>
            <a:r>
              <a:rPr lang="en-US" sz="2400" dirty="0"/>
              <a:t> spp.</a:t>
            </a:r>
          </a:p>
          <a:p>
            <a:r>
              <a:rPr lang="en-US" sz="2400" dirty="0"/>
              <a:t>No ophthalmic samples are acquired</a:t>
            </a:r>
          </a:p>
          <a:p>
            <a:r>
              <a:rPr lang="en-US" sz="2400" dirty="0"/>
              <a:t>Diagnosis is made with ophthalmologic examination with possible blood cultures</a:t>
            </a:r>
          </a:p>
        </p:txBody>
      </p:sp>
    </p:spTree>
    <p:extLst>
      <p:ext uri="{BB962C8B-B14F-4D97-AF65-F5344CB8AC3E}">
        <p14:creationId xmlns:p14="http://schemas.microsoft.com/office/powerpoint/2010/main" val="5722655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icro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99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Dads 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croTheme" id="{E52B85CB-C9B7-412B-A7AA-E3B990D6E901}" vid="{8DFE26A6-A5DD-420C-B145-63F78B5CD578}"/>
    </a:ext>
  </a:extLst>
</a:theme>
</file>

<file path=ppt/theme/theme2.xml><?xml version="1.0" encoding="utf-8"?>
<a:theme xmlns:a="http://schemas.openxmlformats.org/drawingml/2006/main" name="RedTheme_PP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Theme_PPTX" id="{F43E6FB1-23EE-48C8-B9D9-EDCB1276959C}" vid="{F9AA2A43-501F-446C-9578-B79408D46BC3}"/>
    </a:ext>
  </a:extLst>
</a:theme>
</file>

<file path=ppt/theme/theme3.xml><?xml version="1.0" encoding="utf-8"?>
<a:theme xmlns:a="http://schemas.openxmlformats.org/drawingml/2006/main" name="1_RedTheme_PP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Theme_PPTX" id="{F43E6FB1-23EE-48C8-B9D9-EDCB1276959C}" vid="{F9AA2A43-501F-446C-9578-B79408D46BC3}"/>
    </a:ext>
  </a:extLst>
</a:theme>
</file>

<file path=ppt/theme/theme4.xml><?xml version="1.0" encoding="utf-8"?>
<a:theme xmlns:a="http://schemas.openxmlformats.org/drawingml/2006/main" name="1_Micro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99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Dads 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croTheme" id="{E52B85CB-C9B7-412B-A7AA-E3B990D6E901}" vid="{8DFE26A6-A5DD-420C-B145-63F78B5CD578}"/>
    </a:ext>
  </a:extLst>
</a:theme>
</file>

<file path=ppt/theme/theme5.xml><?xml version="1.0" encoding="utf-8"?>
<a:theme xmlns:a="http://schemas.openxmlformats.org/drawingml/2006/main" name="2_RedTheme_PP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Theme_PPTX" id="{F43E6FB1-23EE-48C8-B9D9-EDCB1276959C}" vid="{F9AA2A43-501F-446C-9578-B79408D46BC3}"/>
    </a:ext>
  </a:extLst>
</a:theme>
</file>

<file path=ppt/theme/theme6.xml><?xml version="1.0" encoding="utf-8"?>
<a:theme xmlns:a="http://schemas.openxmlformats.org/drawingml/2006/main" name="3_RedTheme_PP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Theme_PPTX" id="{F43E6FB1-23EE-48C8-B9D9-EDCB1276959C}" vid="{F9AA2A43-501F-446C-9578-B79408D46BC3}"/>
    </a:ext>
  </a:extLst>
</a:theme>
</file>

<file path=ppt/theme/theme7.xml><?xml version="1.0" encoding="utf-8"?>
<a:theme xmlns:a="http://schemas.openxmlformats.org/drawingml/2006/main" name="2_Micro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99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Dads 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croTheme" id="{E52B85CB-C9B7-412B-A7AA-E3B990D6E901}" vid="{8DFE26A6-A5DD-420C-B145-63F78B5CD578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MicroTheme</Template>
  <TotalTime>3164</TotalTime>
  <Words>4520</Words>
  <Application>Microsoft Office PowerPoint</Application>
  <PresentationFormat>On-screen Show (4:3)</PresentationFormat>
  <Paragraphs>699</Paragraphs>
  <Slides>127</Slides>
  <Notes>103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127</vt:i4>
      </vt:variant>
    </vt:vector>
  </HeadingPairs>
  <TitlesOfParts>
    <vt:vector size="144" baseType="lpstr">
      <vt:lpstr>Arial</vt:lpstr>
      <vt:lpstr>Calibri</vt:lpstr>
      <vt:lpstr>Noto Sans Symbols</vt:lpstr>
      <vt:lpstr>Segoe UI</vt:lpstr>
      <vt:lpstr>Times</vt:lpstr>
      <vt:lpstr>Times New Roman</vt:lpstr>
      <vt:lpstr>Wingdings</vt:lpstr>
      <vt:lpstr>Wingdings 2</vt:lpstr>
      <vt:lpstr>Wingdings 3</vt:lpstr>
      <vt:lpstr>ヒラギノ明朝 ProN W3</vt:lpstr>
      <vt:lpstr>MicroTheme</vt:lpstr>
      <vt:lpstr>RedTheme_PPTX</vt:lpstr>
      <vt:lpstr>1_RedTheme_PPTX</vt:lpstr>
      <vt:lpstr>1_MicroTheme</vt:lpstr>
      <vt:lpstr>2_RedTheme_PPTX</vt:lpstr>
      <vt:lpstr>3_RedTheme_PPTX</vt:lpstr>
      <vt:lpstr>2_MicroTheme</vt:lpstr>
      <vt:lpstr>PowerPoint Presentation</vt:lpstr>
      <vt:lpstr>Ocular Infections</vt:lpstr>
      <vt:lpstr>What’s Ahead?</vt:lpstr>
      <vt:lpstr>What’s Ahead? (Cont.)</vt:lpstr>
      <vt:lpstr>PowerPoint Presentation</vt:lpstr>
      <vt:lpstr>Visual System Components</vt:lpstr>
      <vt:lpstr>Common Ocular Structures</vt:lpstr>
      <vt:lpstr>Ocular Structures</vt:lpstr>
      <vt:lpstr>Ocular Structures (Cont.)</vt:lpstr>
      <vt:lpstr>Ocular Structures (Cont.)</vt:lpstr>
      <vt:lpstr>Ocular Structures (Cont.)</vt:lpstr>
      <vt:lpstr>Ocular Microbial Biota</vt:lpstr>
      <vt:lpstr>Ocular Resident Flora from Non-inflamed Eyes</vt:lpstr>
      <vt:lpstr>Ocular Microbial Biota (Cont.)</vt:lpstr>
      <vt:lpstr>Ocular Microbial Biota (Cont.)</vt:lpstr>
      <vt:lpstr>Ocular Microbial Biota (Cont.)</vt:lpstr>
      <vt:lpstr>Ocular Microbial Biota (Cont.)</vt:lpstr>
      <vt:lpstr>Host Protective Mechanisms</vt:lpstr>
      <vt:lpstr>Host Protective Mechanisms (Cont.)</vt:lpstr>
      <vt:lpstr>Ocular Pathogenic Organisms Virulence Factors </vt:lpstr>
      <vt:lpstr>Microorganisms Associated with Ocular Infectious Disease</vt:lpstr>
      <vt:lpstr>PowerPoint Presentation</vt:lpstr>
      <vt:lpstr>Infections of the Conjunctivae</vt:lpstr>
      <vt:lpstr>Infections of the Conjunctivae (Cont.)</vt:lpstr>
      <vt:lpstr>Microorganisms Associated with  Conjunctivitis</vt:lpstr>
      <vt:lpstr>Infections of the Conjunctivae (Cont.)</vt:lpstr>
      <vt:lpstr>Infections of the Conjunctivae (Cont.)</vt:lpstr>
      <vt:lpstr>Infections of the Conjunctivae Bacteria</vt:lpstr>
      <vt:lpstr>Gonococcal Conjunctivitis</vt:lpstr>
      <vt:lpstr>Infections of the Conjunctivae Bacteria (Cont.)</vt:lpstr>
      <vt:lpstr>Infections of the Conjunctivae  Bacteria (Cont.)</vt:lpstr>
      <vt:lpstr>Infections of the( Conjunctivae Bacteria Cont.)</vt:lpstr>
      <vt:lpstr>Infections of the Conjunctivae  Chlamydial Ocular Infections</vt:lpstr>
      <vt:lpstr>Infections of the Conjunctivae Chlamydial Ocular Infections (Cont.)</vt:lpstr>
      <vt:lpstr>Infections of the Conjunctivae  Chlamydial Ocular Infections (Cont.)</vt:lpstr>
      <vt:lpstr>Chlamydia Organisms in Tissue and Scrapings</vt:lpstr>
      <vt:lpstr>Infections of the Conjunctivae Viruses</vt:lpstr>
      <vt:lpstr>Infections of the Conjunctivae: Viruses (Cont.)</vt:lpstr>
      <vt:lpstr>Infections of the Conjunctivae: Viruses (Cont.)</vt:lpstr>
      <vt:lpstr>Acute Hemorrhagic Conjunctivitis</vt:lpstr>
      <vt:lpstr>Infections of the Conjunctivae: Viruses (Cont.)</vt:lpstr>
      <vt:lpstr>Infections of the Conjunctivae: Viruses (Cont.)</vt:lpstr>
      <vt:lpstr>Infections of the Conjunctivae: Fungi </vt:lpstr>
      <vt:lpstr>Infections of the Conjunctivae: Parasites </vt:lpstr>
      <vt:lpstr>PowerPoint Presentation</vt:lpstr>
      <vt:lpstr>Infections of the Eyelids</vt:lpstr>
      <vt:lpstr>Infections of the Lids (Blepharitis)</vt:lpstr>
      <vt:lpstr>Infections of the Eyelids  Bacteria</vt:lpstr>
      <vt:lpstr>Infections of the Eyelids  Bacteria (Cont.)</vt:lpstr>
      <vt:lpstr>Infections of the Eyelids  Bacteria (Cont.)</vt:lpstr>
      <vt:lpstr>Microorganisms Associated with Blepharitis</vt:lpstr>
      <vt:lpstr>Infections of the Eyelids  Viruses</vt:lpstr>
      <vt:lpstr>Infections of the Eyelids  Viruses (Cont.)</vt:lpstr>
      <vt:lpstr>PowerPoint Presentation</vt:lpstr>
      <vt:lpstr>Infections of the Cornea</vt:lpstr>
      <vt:lpstr>Infections of the Cornea  Bacteria</vt:lpstr>
      <vt:lpstr>Corneal Melt by Bacterial Invasion</vt:lpstr>
      <vt:lpstr>Microorganisms Associated with Keratitis</vt:lpstr>
      <vt:lpstr>Growth of P. aeruginosa from Daily Wear (soft) Contact Lens</vt:lpstr>
      <vt:lpstr>Recent Trends in Bacteria Recovered from Contact Lens and Solutions</vt:lpstr>
      <vt:lpstr>M. fortuitum Growing on Infected Corneal Graft Tissue</vt:lpstr>
      <vt:lpstr>Infections of the Cornea  Bacteria (Cont’d)</vt:lpstr>
      <vt:lpstr>Infections of the Cornea  Viruses</vt:lpstr>
      <vt:lpstr>Frequency of Common Keratitis Viral Isolates in Southern Florida</vt:lpstr>
      <vt:lpstr>Microorganisms Associated with Keratitis</vt:lpstr>
      <vt:lpstr>Infections of the Cornea Fungi</vt:lpstr>
      <vt:lpstr>Infections of the Cornea  Parasites</vt:lpstr>
      <vt:lpstr>Infections of the Cornea:  Parasites (Cont.)</vt:lpstr>
      <vt:lpstr>Infections of the Cornea:  Parasites (Cont.)</vt:lpstr>
      <vt:lpstr>“Tracts” of Acanthamoeba Trophozoites</vt:lpstr>
      <vt:lpstr>Infections of the Cornea:  Parasites (Cont.)</vt:lpstr>
      <vt:lpstr>Infections of the Cornea  Parasites </vt:lpstr>
      <vt:lpstr>Infections of the Cornea  Parasites (Cont.)</vt:lpstr>
      <vt:lpstr>Infections of the Cornea  Parasites (Cont.)</vt:lpstr>
      <vt:lpstr>Gram Stain Revealing the Oval Cyst of Microsporidia spp.</vt:lpstr>
      <vt:lpstr>Infections of the Cornea  Parasites (Cont.)</vt:lpstr>
      <vt:lpstr>PowerPoint Presentation</vt:lpstr>
      <vt:lpstr>Infections of the Sclera and Episclera</vt:lpstr>
      <vt:lpstr>Infections of the Sclera and Episclera (Cont.)</vt:lpstr>
      <vt:lpstr>PowerPoint Presentation</vt:lpstr>
      <vt:lpstr>Infections of the Orbit</vt:lpstr>
      <vt:lpstr>Infections of the Orbit (Cont.)</vt:lpstr>
      <vt:lpstr>Infections of the Orbit (Cont.)</vt:lpstr>
      <vt:lpstr>Infections of the Orbit (Cont.)</vt:lpstr>
      <vt:lpstr>PowerPoint Presentation</vt:lpstr>
      <vt:lpstr>Infections of the Lacrimal Apparatus</vt:lpstr>
      <vt:lpstr>Infections of the Lacrimal Apparatus (Cont.)</vt:lpstr>
      <vt:lpstr>Dacryocystitis in the Left Eye</vt:lpstr>
      <vt:lpstr>Microorganisms Associated with Lacrimal Apparatus Infections</vt:lpstr>
      <vt:lpstr>Infections of the Lacrimal Apparatus (Cont.)</vt:lpstr>
      <vt:lpstr>Infections of the Lacrimal Apparatus (Cont.)</vt:lpstr>
      <vt:lpstr>Infections of the Lacrimal Apparatus (Cont.)</vt:lpstr>
      <vt:lpstr>Infections of the Lacrimal Apparatus (Cont.)</vt:lpstr>
      <vt:lpstr>PowerPoint Presentation</vt:lpstr>
      <vt:lpstr>Infections of the Intraocular Chambers</vt:lpstr>
      <vt:lpstr>Microorganisms Associated with Endophthalmitis</vt:lpstr>
      <vt:lpstr>Infections of the Intraocular Chambers (Cont.)</vt:lpstr>
      <vt:lpstr>Section from Filter Used to Concentrate Vitreous Fluids</vt:lpstr>
      <vt:lpstr>Retinitis</vt:lpstr>
      <vt:lpstr>PowerPoint Presentation</vt:lpstr>
      <vt:lpstr>Biofilm-Centered Ocular Infections</vt:lpstr>
      <vt:lpstr>Biofilm-Centered Ocular Infections (Cont.)</vt:lpstr>
      <vt:lpstr>Yeast Biofilm on a Contact Lens</vt:lpstr>
      <vt:lpstr>Biofilm-Associated Ocular Disease</vt:lpstr>
      <vt:lpstr>Biofilm-Centered Ocular Infections (Cont.)</vt:lpstr>
      <vt:lpstr>PowerPoint Presentation</vt:lpstr>
      <vt:lpstr>Specimen Collection, Culture, and Smears</vt:lpstr>
      <vt:lpstr>Concretions Expressed from Canaliculi</vt:lpstr>
      <vt:lpstr>Direct Microscopic Examination</vt:lpstr>
      <vt:lpstr>Smear Guide</vt:lpstr>
      <vt:lpstr>Giemsa Stain of Conjunctival Epithelial Cells with Chlamydial Inclusions</vt:lpstr>
      <vt:lpstr>Cornea Stained with Rose Bengal</vt:lpstr>
      <vt:lpstr>Culture and Identification</vt:lpstr>
      <vt:lpstr>Culture and Identification (Cont.)</vt:lpstr>
      <vt:lpstr>General Ocular Plating Guide</vt:lpstr>
      <vt:lpstr>Sabouraud Plate with Mold and Yeast</vt:lpstr>
      <vt:lpstr>Culture and Identification (Cont.)</vt:lpstr>
      <vt:lpstr>Contact Lens and Solution  Containing P. aeruginosa </vt:lpstr>
      <vt:lpstr>S. epidermidis Recovered from Vitreous Fluids</vt:lpstr>
      <vt:lpstr>Special Culture Techniques Contaminated Ocular Medications</vt:lpstr>
      <vt:lpstr>Microbes Recovered from Contaminated Ocular Medications</vt:lpstr>
      <vt:lpstr>Special Culture Techniques Contact Lenses and Solutions</vt:lpstr>
      <vt:lpstr>Microorganisms Recovered from Contact Lenses, Solutions, and Cases</vt:lpstr>
      <vt:lpstr>Corneal Storage Media and Tissue Culture</vt:lpstr>
      <vt:lpstr>Points to Remember</vt:lpstr>
      <vt:lpstr>Points to Remember (Cont.)</vt:lpstr>
      <vt:lpstr>Points to Remember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Mahon</dc:creator>
  <cp:lastModifiedBy>Tyler Thomas</cp:lastModifiedBy>
  <cp:revision>82</cp:revision>
  <dcterms:created xsi:type="dcterms:W3CDTF">2006-03-30T22:26:44Z</dcterms:created>
  <dcterms:modified xsi:type="dcterms:W3CDTF">2024-05-01T11:24:36Z</dcterms:modified>
</cp:coreProperties>
</file>