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2" r:id="rId1"/>
    <p:sldMasterId id="2147484517" r:id="rId2"/>
    <p:sldMasterId id="2147484529" r:id="rId3"/>
    <p:sldMasterId id="2147484544" r:id="rId4"/>
  </p:sldMasterIdLst>
  <p:notesMasterIdLst>
    <p:notesMasterId r:id="rId91"/>
  </p:notesMasterIdLst>
  <p:sldIdLst>
    <p:sldId id="405" r:id="rId5"/>
    <p:sldId id="371" r:id="rId6"/>
    <p:sldId id="286" r:id="rId7"/>
    <p:sldId id="363" r:id="rId8"/>
    <p:sldId id="364" r:id="rId9"/>
    <p:sldId id="337" r:id="rId10"/>
    <p:sldId id="374" r:id="rId11"/>
    <p:sldId id="375" r:id="rId12"/>
    <p:sldId id="406" r:id="rId13"/>
    <p:sldId id="288" r:id="rId14"/>
    <p:sldId id="291" r:id="rId15"/>
    <p:sldId id="377" r:id="rId16"/>
    <p:sldId id="378" r:id="rId17"/>
    <p:sldId id="379" r:id="rId18"/>
    <p:sldId id="381" r:id="rId19"/>
    <p:sldId id="292" r:id="rId20"/>
    <p:sldId id="382" r:id="rId21"/>
    <p:sldId id="407" r:id="rId22"/>
    <p:sldId id="293" r:id="rId23"/>
    <p:sldId id="310" r:id="rId24"/>
    <p:sldId id="340" r:id="rId25"/>
    <p:sldId id="297" r:id="rId26"/>
    <p:sldId id="294" r:id="rId27"/>
    <p:sldId id="330" r:id="rId28"/>
    <p:sldId id="384" r:id="rId29"/>
    <p:sldId id="408" r:id="rId30"/>
    <p:sldId id="295" r:id="rId31"/>
    <p:sldId id="296" r:id="rId32"/>
    <p:sldId id="312" r:id="rId33"/>
    <p:sldId id="409" r:id="rId34"/>
    <p:sldId id="336" r:id="rId35"/>
    <p:sldId id="298" r:id="rId36"/>
    <p:sldId id="410" r:id="rId37"/>
    <p:sldId id="313" r:id="rId38"/>
    <p:sldId id="314" r:id="rId39"/>
    <p:sldId id="299" r:id="rId40"/>
    <p:sldId id="315" r:id="rId41"/>
    <p:sldId id="300" r:id="rId42"/>
    <p:sldId id="301" r:id="rId43"/>
    <p:sldId id="345" r:id="rId44"/>
    <p:sldId id="316" r:id="rId45"/>
    <p:sldId id="411" r:id="rId46"/>
    <p:sldId id="302" r:id="rId47"/>
    <p:sldId id="385" r:id="rId48"/>
    <p:sldId id="303" r:id="rId49"/>
    <p:sldId id="386" r:id="rId50"/>
    <p:sldId id="347" r:id="rId51"/>
    <p:sldId id="388" r:id="rId52"/>
    <p:sldId id="309" r:id="rId53"/>
    <p:sldId id="305" r:id="rId54"/>
    <p:sldId id="306" r:id="rId55"/>
    <p:sldId id="307" r:id="rId56"/>
    <p:sldId id="308" r:id="rId57"/>
    <p:sldId id="412" r:id="rId58"/>
    <p:sldId id="317" r:id="rId59"/>
    <p:sldId id="350" r:id="rId60"/>
    <p:sldId id="343" r:id="rId61"/>
    <p:sldId id="351" r:id="rId62"/>
    <p:sldId id="389" r:id="rId63"/>
    <p:sldId id="390" r:id="rId64"/>
    <p:sldId id="391" r:id="rId65"/>
    <p:sldId id="318" r:id="rId66"/>
    <p:sldId id="331" r:id="rId67"/>
    <p:sldId id="319" r:id="rId68"/>
    <p:sldId id="392" r:id="rId69"/>
    <p:sldId id="393" r:id="rId70"/>
    <p:sldId id="394" r:id="rId71"/>
    <p:sldId id="321" r:id="rId72"/>
    <p:sldId id="395" r:id="rId73"/>
    <p:sldId id="322" r:id="rId74"/>
    <p:sldId id="323" r:id="rId75"/>
    <p:sldId id="324" r:id="rId76"/>
    <p:sldId id="354" r:id="rId77"/>
    <p:sldId id="413" r:id="rId78"/>
    <p:sldId id="325" r:id="rId79"/>
    <p:sldId id="326" r:id="rId80"/>
    <p:sldId id="327" r:id="rId81"/>
    <p:sldId id="328" r:id="rId82"/>
    <p:sldId id="414" r:id="rId83"/>
    <p:sldId id="329" r:id="rId84"/>
    <p:sldId id="335" r:id="rId85"/>
    <p:sldId id="396" r:id="rId86"/>
    <p:sldId id="397" r:id="rId87"/>
    <p:sldId id="398" r:id="rId88"/>
    <p:sldId id="399" r:id="rId89"/>
    <p:sldId id="400" r:id="rId9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A97524-5374-2585-7B67-8C8884014C75}" name="Don Lehman" initials="DL" userId="798566fecc806f0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3438" initials="" lastIdx="15" clrIdx="0"/>
  <p:cmAuthor id="2" name="200499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6600"/>
    <a:srgbClr val="000066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96723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294" y="24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microsoft.com/office/2018/10/relationships/authors" Target="authors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0F615D6-03AF-7F82-5DBA-6A985BC3AB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6EC2126-A159-9AD0-616E-651383ECACB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3E51A1F-A033-37C2-A66D-9CCAFB4D9B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374B1DD-33E5-9023-0A4A-221B586A2B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45F91B14-F092-7B06-1ACC-18F6B5C83AC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21C43C9-4558-A503-E18D-CA680DB87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B3BEF1-3974-4088-852D-102CA2506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79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46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98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3BEF1-3974-4088-852D-102CA250637D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248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62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88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13B1EBCC-8060-6286-410C-EBB93E3CBF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786D966D-9E59-842C-C516-05262B349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AB516BE-B4F7-3402-BE22-461E119B9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18EA5BE-5D45-4CE4-BFC6-23ABC6E492BA}" type="slidenum">
              <a:rPr lang="en-US" altLang="en-US" sz="1200" smtClean="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40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666EA6C7-D70B-2C9A-EEE9-6016C2B907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6375CC66-D841-059C-6914-87E175757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DD1514F5-5425-7027-0AF0-67424DBD0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27C876-C461-432B-B26D-2464B3EE837C}" type="slidenum">
              <a:rPr lang="en-US" altLang="en-US" sz="1200" smtClean="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3BEF1-3974-4088-852D-102CA250637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1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0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13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819400"/>
            <a:ext cx="7162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 2" pitchFamily="18" charset="2"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3A8371-19B9-6F10-FBD3-CBBC0A7008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243233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077FEE2-C7AB-528E-98FA-811E6D1368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422540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FCC1E56-CE59-F4C4-BBCB-0CD90BC042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157609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4824-5045-4F51-9E16-D95A480719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645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EAB67-74CD-4B91-B181-83F721BFDC8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592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37C9-927F-41D6-A079-61629AA7A8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5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C9C-40DB-4BB8-AFE9-15FAFE7E71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68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85DA-0CDE-4C54-BD3C-0DD7BCEF22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7718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B0607-4D36-48D0-98C4-F285E1E6D1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29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877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802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D8BDC97-6F7F-4DA6-50E7-21EB33F91F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2080635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53AA-C868-4FA5-86E5-7C7C067361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40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5A1C-0393-46A6-90E4-68C7D4505E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734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76200"/>
            <a:ext cx="19431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76200"/>
            <a:ext cx="5676900" cy="6781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B3596-15F4-4C64-9B58-2E1C24CB35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1266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55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4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194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7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333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523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7FCDD18-209D-026A-3D3B-6F490E6D3B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440607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0572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831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681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92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342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226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510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65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8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4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71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D5404A2-8AB5-9875-A1D5-B633A214EA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2569420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68880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71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1266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2379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7295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59436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05615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7071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57472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1061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5F12308-446A-4BA2-FC89-F68DF20D4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80166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8694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484B2E2-8F2F-4445-E20A-812191CDA2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222448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5AAAA2-C41F-AB3D-76B4-1EE474A0E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05028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EBECA0E-7963-5465-140D-5D8864D27D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25361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0DACE95-30C9-3844-4C92-60CA341FCE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49606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CEDEAA2-155A-1035-ABF6-AE53E134D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B10348A1-CCD8-4860-7E45-21AC1B9CF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71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1081EA-145C-A487-5158-F26A9FE37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388100"/>
            <a:ext cx="594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593C9E2-294C-75FE-E9F9-98D810965D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4400" y="6508750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5CC5410-5C52-417A-B335-44C926C9FEFB}" type="slidenum">
              <a:rPr lang="en-US" altLang="en-US" sz="10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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anose="05040102010807070707" pitchFamily="18" charset="2"/>
        <a:buChar char="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057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A978CDC9-35AB-45E4-A948-54105892023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23250BF-F364-95F3-34FD-A30630B2405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4400" y="6508750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C318E34-7880-49CC-84C5-A8B46A857531}" type="slidenum">
              <a:rPr lang="en-US" altLang="en-US" sz="10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1650F-B885-C5CA-01AE-4BFFDBE183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48000" y="6629400"/>
            <a:ext cx="3048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marL="39688"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3366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2pPr>
      <a:lvl3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3pPr>
      <a:lvl4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4pPr>
      <a:lvl5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5pPr>
      <a:lvl6pPr marL="4968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6pPr>
      <a:lvl7pPr marL="9540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7pPr>
      <a:lvl8pPr marL="14112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8pPr>
      <a:lvl9pPr marL="18684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9pPr>
    </p:titleStyle>
    <p:bodyStyle>
      <a:lvl1pPr marL="382588" indent="-342900" algn="l" rtl="0" eaLnBrk="1" fontAlgn="base" hangingPunct="1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70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  <p:sldLayoutId id="2147484542" r:id="rId13"/>
    <p:sldLayoutId id="2147484543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1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6" r:id="rId12"/>
    <p:sldLayoutId id="2147484557" r:id="rId13"/>
    <p:sldLayoutId id="2147484558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smtClean="0">
                <a:solidFill>
                  <a:srgbClr val="FFFFFF"/>
                </a:solidFill>
                <a:cs typeface="Segoe UI" panose="020B0502040204020203" pitchFamily="34" charset="0"/>
              </a:rPr>
              <a:t>Genitourinary Infections - I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332927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24FD7E0-9BDC-110A-23B8-70C285E8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Anatomy of the Urinary Tract</a:t>
            </a:r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5A3ED1D8-749F-F25C-B7C5-A254E1BF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63675"/>
            <a:ext cx="64008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5A2F22A-6D78-00ED-538B-D24AC6E8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3048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Urine Characteristics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4F573AB-BF68-7A1D-3A96-D7A2127B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The urinary system is normally resistant to colonization and subsequent bacterial infection.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Urine characteristics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Extremely high osmolarity (concentration)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Low pH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Very dilute urine fails to grow most bacteria.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Men have prostatic fluid that is inhibitory.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Urine flow has a washing effect.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319CE634-25B6-580A-ADBA-EB459CE1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022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Select Anatomic Considerations “Fun Facts” 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2796C2BF-99CB-21AE-0FBE-C62DE34B6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In normal conditions the urinary tract efficiently and rapidly eliminates virulent and avirulent microorganisms; this system is normally regarded as a sterile site.</a:t>
            </a:r>
          </a:p>
          <a:p>
            <a:pPr lvl="1"/>
            <a:r>
              <a:rPr lang="en-US" altLang="en-US" dirty="0"/>
              <a:t>The urethra can be transiently colonized by microorganisms.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Urine is frequently considered a good “medium” for bacterial growth.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58BE0E4-F355-A2CE-EAFD-D0DFBCEDA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Select Anatomic Considerations “Fun Facts” (Cont.)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C0CA3BD5-F827-9087-7B5D-D3C3B5D8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Several factors contribute to the lowered resistance to urinary infection by contributing to reduced leukocyte chemotaxis and bactericidal activity of white blood cells (WBCs).</a:t>
            </a:r>
          </a:p>
          <a:p>
            <a:pPr lvl="1"/>
            <a:r>
              <a:rPr lang="en-US" altLang="en-US" dirty="0"/>
              <a:t>High ammonia concentration</a:t>
            </a:r>
          </a:p>
          <a:p>
            <a:pPr lvl="1"/>
            <a:r>
              <a:rPr lang="en-US" altLang="en-US" dirty="0"/>
              <a:t>Hyperosmolarity</a:t>
            </a:r>
          </a:p>
          <a:p>
            <a:pPr lvl="1"/>
            <a:r>
              <a:rPr lang="en-US" altLang="en-US" dirty="0"/>
              <a:t>Lowered pH</a:t>
            </a:r>
          </a:p>
          <a:p>
            <a:pPr lvl="1"/>
            <a:r>
              <a:rPr lang="en-US" altLang="en-US" dirty="0"/>
              <a:t>Sluggish blood flow in the renal medulla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565D17F1-00AD-6C8B-67AE-79D57811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Select Anatomic Considerations “Fun Facts” (Cont.)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09989948-F859-4BC1-539E-4A5666B77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Urine has been shown to inhibit the migrating, adhering, activation, and killing functions of polymorphonuclear cells.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These immunosuppressive effect can be reversed due to the presence of acid-labile mucopolysaccharides that inhibit bacterial adherence along the lining of the bladder.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995460C2-8F55-CA02-CC7D-DCA61A17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Anatomical Considerations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33B7E26B-9D9B-9A4F-8042-93624D0C6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The pathogenesis and course of UTIs are determined by the anatomy of the organs involved; two categories–upper and lower </a:t>
            </a:r>
            <a:r>
              <a:rPr lang="en-US" altLang="en-US" dirty="0" smtClean="0"/>
              <a:t>UTIs.</a:t>
            </a:r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A427893-9E98-6F78-E691-EFD7AC324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385786"/>
              </p:ext>
            </p:extLst>
          </p:nvPr>
        </p:nvGraphicFramePr>
        <p:xfrm>
          <a:off x="1600200" y="3810000"/>
          <a:ext cx="6096000" cy="239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6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Upper UTIs [L-UTIs] &amp; Associated Diseases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Lower UTIs [L-UTIs] &amp; </a:t>
                      </a:r>
                      <a:br>
                        <a:rPr lang="en-US" sz="1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Associated Diseases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Renal parenchyma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pyleonephritis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Bladder (Cystitis)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Ureters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ureteritis</a:t>
                      </a: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Urethra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urethritis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Prostate</a:t>
                      </a:r>
                      <a:r>
                        <a:rPr lang="en-US" altLang="en-US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prostatitis </a:t>
                      </a:r>
                      <a:endParaRPr lang="en-US" sz="1800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1AFA488-1C56-E52A-4035-E38357AB3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2192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Comparative Parameters for Urine in Control Subjects and Patients with UTIs</a:t>
            </a:r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00D7A564-C5F1-5AAA-4423-8D12AE3F6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676400"/>
            <a:ext cx="64198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005C71E3-A8C7-23E1-6314-78E9F5DE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059"/>
            <a:ext cx="7772400" cy="1905000"/>
          </a:xfrm>
        </p:spPr>
        <p:txBody>
          <a:bodyPr/>
          <a:lstStyle/>
          <a:p>
            <a:pPr algn="ctr"/>
            <a:r>
              <a:rPr lang="en-US" altLang="en-US" sz="2800" dirty="0"/>
              <a:t>Terms and Abbreviations Commonly Used for UT Diseases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270582-7BCD-53A4-0BDD-6D9E5A95A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371600"/>
            <a:ext cx="2590800" cy="5334177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Genitourinary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Epidemiology &amp; Risk Factors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247115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50C70F2-03C3-AD3A-FD11-E0DBA2BC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Age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4E4BC60-1F7E-182D-D8D3-DDD39B0B2C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4545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Pediatrics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UTIs are associated with long-term medical problems.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Hypertension, impaired renal function</a:t>
            </a:r>
            <a:endParaRPr lang="en-US" altLang="en-US" strike="sngStrike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Adults to age 65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Low incidence in men unless GU abnormalities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As many as 20% of women experience UTIs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Geriatrics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Increased risk, especially with comorbidities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Increased instrumentation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Men: </a:t>
            </a:r>
            <a:r>
              <a:rPr lang="en-US" altLang="en-US" dirty="0" err="1"/>
              <a:t>uropathogenic</a:t>
            </a:r>
            <a:r>
              <a:rPr lang="en-US" altLang="en-US" dirty="0"/>
              <a:t> conditions caused by prostate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Women: bladder prolapse and fecal incontinence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>
            <a:extLst>
              <a:ext uri="{FF2B5EF4-FFF2-40B4-BE49-F238E27FC236}">
                <a16:creationId xmlns:a16="http://schemas.microsoft.com/office/drawing/2014/main" id="{E807A3D3-D73F-4CA4-EE12-C00A21D5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What’s Ahead?</a:t>
            </a:r>
          </a:p>
        </p:txBody>
      </p:sp>
      <p:sp>
        <p:nvSpPr>
          <p:cNvPr id="24579" name="Content Placeholder 6">
            <a:extLst>
              <a:ext uri="{FF2B5EF4-FFF2-40B4-BE49-F238E27FC236}">
                <a16:creationId xmlns:a16="http://schemas.microsoft.com/office/drawing/2014/main" id="{13C440C3-D816-4446-D60E-0C65137E1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/>
              <a:t>All things UTI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Anatomic considerations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Epidemiology and risk factors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Clinical signs and symptoms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Causes of UTIs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Laboratory diagnosis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Microbial detection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Interpretation of results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Susceptibility reporting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50B7C11-08B6-5740-92F3-C04053B2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Frequency of UTIs Over Time</a:t>
            </a: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41FFF161-AAE8-201A-2B85-20340FAF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74800"/>
            <a:ext cx="61722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AEF61-7282-CB0E-0121-DE4B63280485}"/>
              </a:ext>
            </a:extLst>
          </p:cNvPr>
          <p:cNvSpPr txBox="1"/>
          <p:nvPr/>
        </p:nvSpPr>
        <p:spPr>
          <a:xfrm>
            <a:off x="304800" y="5105400"/>
            <a:ext cx="1527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X-X: female</a:t>
            </a:r>
          </a:p>
          <a:p>
            <a:r>
              <a:rPr lang="en-US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O-O: male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B6227C12-228A-8FF9-B512-107477C3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29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Microbial Virulence Factors</a:t>
            </a:r>
          </a:p>
        </p:txBody>
      </p:sp>
      <p:pic>
        <p:nvPicPr>
          <p:cNvPr id="47109" name="Picture 4">
            <a:extLst>
              <a:ext uri="{FF2B5EF4-FFF2-40B4-BE49-F238E27FC236}">
                <a16:creationId xmlns:a16="http://schemas.microsoft.com/office/drawing/2014/main" id="{D213CD54-665A-7C93-2CA1-0FD6B25E9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171700"/>
            <a:ext cx="77247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8F7DF99-28B9-72A5-636B-58BC215FB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8535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Host Defenses and Selective Pressures Influencing UTIs</a:t>
            </a:r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97486557-7E26-827B-6370-1AD03258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3895725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6A29DE1-2A37-C16D-B43B-9188E389B4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5011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Institutionalized Care and Pregnancy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DA09B3B-8F47-AD6B-FF16-2B292CBD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Institutionalized care</a:t>
            </a:r>
          </a:p>
          <a:p>
            <a:pPr lvl="1" eaLnBrk="1" hangingPunct="1"/>
            <a:r>
              <a:rPr lang="en-US" altLang="en-US" dirty="0"/>
              <a:t>Increase in UTIs</a:t>
            </a:r>
          </a:p>
          <a:p>
            <a:pPr lvl="2" eaLnBrk="1" hangingPunct="1"/>
            <a:r>
              <a:rPr lang="en-US" altLang="en-US" dirty="0"/>
              <a:t>Urinary tract instrumentation</a:t>
            </a:r>
          </a:p>
          <a:p>
            <a:pPr lvl="2" eaLnBrk="1" hangingPunct="1"/>
            <a:r>
              <a:rPr lang="en-US" altLang="en-US" dirty="0"/>
              <a:t>GU tract abnormalities (anatomic or functional)</a:t>
            </a:r>
          </a:p>
          <a:p>
            <a:pPr lvl="1" eaLnBrk="1" hangingPunct="1"/>
            <a:r>
              <a:rPr lang="en-US" altLang="en-US" dirty="0"/>
              <a:t>Increase in frequency of ASB (asymptomatic bacteriuria)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Pregnancy</a:t>
            </a:r>
          </a:p>
          <a:p>
            <a:pPr lvl="1" eaLnBrk="1" hangingPunct="1"/>
            <a:r>
              <a:rPr lang="en-US" altLang="en-US" dirty="0"/>
              <a:t>Physical and hormonal changes</a:t>
            </a:r>
          </a:p>
          <a:p>
            <a:pPr lvl="2" eaLnBrk="1" hangingPunct="1"/>
            <a:r>
              <a:rPr lang="en-US" altLang="en-US" dirty="0"/>
              <a:t>Increase bacterial adherence and impair urinary flow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6817C46-0772-CD76-26B9-99FEE447F6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Renal Transplantation and </a:t>
            </a:r>
            <a:br>
              <a:rPr lang="en-US" altLang="en-US" sz="4000" dirty="0"/>
            </a:br>
            <a:r>
              <a:rPr lang="en-US" altLang="en-US" sz="4000" dirty="0"/>
              <a:t>Bladder Catheterization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E5F434F-10E8-7091-DA7B-17EA4576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Renal transplantation</a:t>
            </a:r>
          </a:p>
          <a:p>
            <a:pPr lvl="1" eaLnBrk="1" hangingPunct="1"/>
            <a:r>
              <a:rPr lang="en-US" altLang="en-US" sz="2400" dirty="0"/>
              <a:t>Factors contributing to UTIs in these patients</a:t>
            </a:r>
          </a:p>
          <a:p>
            <a:pPr lvl="2" eaLnBrk="1" hangingPunct="1"/>
            <a:r>
              <a:rPr lang="en-US" altLang="en-US" dirty="0"/>
              <a:t>Immunosuppression, foreign bodies, stricture, obstruction, scarring, other abnormalities, diabetes mellitus</a:t>
            </a:r>
          </a:p>
          <a:p>
            <a:pPr lvl="1" eaLnBrk="1" hangingPunct="1"/>
            <a:r>
              <a:rPr lang="en-US" altLang="en-US" sz="2400" dirty="0"/>
              <a:t>Can lead to septicemia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Bladder catheterization</a:t>
            </a:r>
          </a:p>
          <a:p>
            <a:pPr lvl="1" eaLnBrk="1" hangingPunct="1"/>
            <a:r>
              <a:rPr lang="en-US" altLang="en-US" sz="2400" dirty="0"/>
              <a:t>Colonization of patient through catheters </a:t>
            </a:r>
          </a:p>
          <a:p>
            <a:pPr lvl="1" eaLnBrk="1" hangingPunct="1"/>
            <a:r>
              <a:rPr lang="en-US" altLang="en-US" sz="2400" dirty="0"/>
              <a:t>Factors contributing to UTIs in these patients</a:t>
            </a:r>
          </a:p>
          <a:p>
            <a:pPr lvl="2" eaLnBrk="1" hangingPunct="1"/>
            <a:r>
              <a:rPr lang="en-US" altLang="en-US" dirty="0"/>
              <a:t>Duration of catheterization, appropriate catheter care, and host susceptibility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716D18A2-37C2-A314-EB2B-D8A13145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r>
              <a:rPr lang="en-US" altLang="en-US" dirty="0"/>
              <a:t>Sexually Transmitted Diseases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65AFE78A-97E5-BDDD-3E96-3D139563F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Sexually transmitted infections (STIs)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Involve the genital tract</a:t>
            </a:r>
          </a:p>
          <a:p>
            <a:pPr lvl="1"/>
            <a:r>
              <a:rPr lang="en-US" altLang="en-US" dirty="0"/>
              <a:t>Women–the anatomic proximity to the vagina</a:t>
            </a:r>
          </a:p>
          <a:p>
            <a:pPr lvl="1"/>
            <a:r>
              <a:rPr lang="en-US" altLang="en-US" dirty="0"/>
              <a:t>The shared tract (urethra) in males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UTIs caused by the same agents of 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Most STIs are due to fastidious infectious agents; routine urine cultures may not recover these organisms.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Genitourinary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Clinical Signs &amp; Symptoms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266559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C5296A7-0843-CFFC-ED25-781642A1C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Variation in Signs and </a:t>
            </a:r>
            <a:br>
              <a:rPr lang="en-US" altLang="en-US" sz="3600" dirty="0"/>
            </a:br>
            <a:r>
              <a:rPr lang="en-US" altLang="en-US" sz="3600" dirty="0"/>
              <a:t>Symptoms Due to Age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D675BD4-17E0-18B9-57B5-158941A98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Neonates and children under 2 years old</a:t>
            </a:r>
          </a:p>
          <a:p>
            <a:pPr lvl="1" eaLnBrk="1" hangingPunct="1"/>
            <a:r>
              <a:rPr lang="en-US" altLang="en-US" sz="2400" dirty="0"/>
              <a:t>Failure to thrive, vomiting, lethargy, fever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Children older than 2 years</a:t>
            </a:r>
          </a:p>
          <a:p>
            <a:pPr lvl="1" eaLnBrk="1" hangingPunct="1"/>
            <a:r>
              <a:rPr lang="en-US" altLang="en-US" sz="2400" dirty="0"/>
              <a:t>Dysuria, urine frequency, and abdominal or flank pain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Adults with uncomplicated lower UTIs limited to the urethra or bladder</a:t>
            </a:r>
          </a:p>
          <a:p>
            <a:pPr lvl="1" eaLnBrk="1" hangingPunct="1"/>
            <a:r>
              <a:rPr lang="en-US" altLang="en-US" sz="2400" dirty="0"/>
              <a:t>Dysuria with frequency, urgency, suprapubic pain, and hematuria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0D86ECD-14EC-07E5-CDE8-BE183BD2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76225"/>
            <a:ext cx="7772400" cy="12192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Upper UTIs and Dysuria in UTIs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8B25C61-F1AA-ED33-93E2-26C273232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71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Upper UTIs [U-UTIs]</a:t>
            </a:r>
          </a:p>
          <a:p>
            <a:pPr lvl="1" eaLnBrk="1" hangingPunct="1"/>
            <a:r>
              <a:rPr lang="en-US" altLang="en-US" dirty="0"/>
              <a:t>Flank pain, nausea, vomiting, fevers, chills, night sweats, and costovertebral angle tenderness</a:t>
            </a:r>
          </a:p>
          <a:p>
            <a:pPr lvl="2" eaLnBrk="1" hangingPunct="1"/>
            <a:r>
              <a:rPr lang="en-US" altLang="en-US" dirty="0"/>
              <a:t>Most older adult patients have atypical presentation.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Dysuria may be seen in UTIs caused by:</a:t>
            </a:r>
          </a:p>
          <a:p>
            <a:pPr lvl="1" eaLnBrk="1" hangingPunct="1"/>
            <a:r>
              <a:rPr lang="en-US" altLang="en-US" dirty="0"/>
              <a:t>Herpes simplex virus (HSV)</a:t>
            </a:r>
          </a:p>
          <a:p>
            <a:pPr lvl="1" eaLnBrk="1" hangingPunct="1"/>
            <a:r>
              <a:rPr lang="en-US" altLang="en-US" i="1" dirty="0"/>
              <a:t>Chlamydia trachomatis</a:t>
            </a:r>
          </a:p>
          <a:p>
            <a:pPr lvl="1" eaLnBrk="1" hangingPunct="1"/>
            <a:r>
              <a:rPr lang="en-US" altLang="en-US" i="1" dirty="0"/>
              <a:t>Neisseria gonorrhoeae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87E3D6D-6292-3FFD-1C09-1B187818E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Evaluation of Women with Acute Dysuria</a:t>
            </a:r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B21710C4-B01B-1A7F-6213-9071BCF3C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4864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9FB0BC6-91B5-20CF-3FC7-817B4301B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Urinary Tract Infections (UTIs) Characteristics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5A3638B-6521-FEC5-1F84-C8627A14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17638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One of the most common bacterial infections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It is thought that UTIs account for up to 7 million episodes of cystitis and 250,000 episodes of pyelonephritis in the United States per year.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Accurate assessment is difficult because UTIs are not reportable diseases.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Most common presentation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Blood in the urine (hematuria)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Pain during urination (dysuria)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Increased urinary frequency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Genitourinary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Etiology of Urinary Tract Infections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4186166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>
            <a:extLst>
              <a:ext uri="{FF2B5EF4-FFF2-40B4-BE49-F238E27FC236}">
                <a16:creationId xmlns:a16="http://schemas.microsoft.com/office/drawing/2014/main" id="{13528B9D-7D8E-C43A-0C94-BA00A6AF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Access Routes</a:t>
            </a:r>
          </a:p>
        </p:txBody>
      </p:sp>
      <p:sp>
        <p:nvSpPr>
          <p:cNvPr id="58371" name="Content Placeholder 5">
            <a:extLst>
              <a:ext uri="{FF2B5EF4-FFF2-40B4-BE49-F238E27FC236}">
                <a16:creationId xmlns:a16="http://schemas.microsoft.com/office/drawing/2014/main" id="{07BAE49D-35B3-7CB1-4AD7-1FA74174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Bacteria may gain access to the urinary tract by three routes</a:t>
            </a:r>
            <a:endParaRPr lang="en-US" altLang="en-US" strike="sngStrike" dirty="0"/>
          </a:p>
          <a:p>
            <a:pPr lvl="1" eaLnBrk="1" hangingPunct="1"/>
            <a:r>
              <a:rPr lang="en-US" altLang="en-US" dirty="0"/>
              <a:t>Ascending route</a:t>
            </a:r>
          </a:p>
          <a:p>
            <a:pPr lvl="2" eaLnBrk="1" hangingPunct="1"/>
            <a:r>
              <a:rPr lang="en-US" altLang="en-US" dirty="0"/>
              <a:t>Main route for UTIs in women due to shorter </a:t>
            </a:r>
            <a:r>
              <a:rPr lang="en-US" altLang="en-US" dirty="0" err="1"/>
              <a:t>uretha</a:t>
            </a:r>
            <a:r>
              <a:rPr lang="en-US" altLang="en-US" dirty="0"/>
              <a:t> creating an environment for easy introduction via sexual intercourse</a:t>
            </a:r>
          </a:p>
          <a:p>
            <a:pPr lvl="1" eaLnBrk="1" hangingPunct="1"/>
            <a:r>
              <a:rPr lang="en-US" altLang="en-US" dirty="0"/>
              <a:t>Hematogenous route</a:t>
            </a:r>
          </a:p>
          <a:p>
            <a:pPr lvl="1" eaLnBrk="1" hangingPunct="1"/>
            <a:r>
              <a:rPr lang="en-US" altLang="en-US" dirty="0"/>
              <a:t>Lymphatic pathways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4205651B-0D96-3151-D490-27FED800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Etiology of UTIs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22F6DB7-7B66-EF2D-E9B9-30CBC5AF5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/>
              <a:t>U-UTIs 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2100" dirty="0"/>
              <a:t>Gram-positive bacteria, mycobacteria, fungi</a:t>
            </a:r>
          </a:p>
          <a:p>
            <a:pPr lvl="2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1900" dirty="0"/>
              <a:t>Occur via hematogenous spread</a:t>
            </a:r>
          </a:p>
          <a:p>
            <a:pPr lvl="1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sz="2100" dirty="0"/>
              <a:t>Gram-negative bacteria via hematogenous spread</a:t>
            </a:r>
          </a:p>
          <a:p>
            <a:pPr lvl="2"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en-US" dirty="0"/>
              <a:t>More difficult to assess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altLang="en-US" sz="2300" dirty="0"/>
              <a:t>The ascending route is of paramount importance and is most often associated with gram-negative bacteria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Genitourinary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Causative Agents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3447834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C5A424F-9193-E410-6B03-A480E395B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Biota of Normal Voided Urine</a:t>
            </a:r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99EB4EB1-36DE-52ED-1C2B-2D375FE2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2" y="1447800"/>
            <a:ext cx="400367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38F7D6E-132B-2A2D-CF67-B72C687E4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8985" y="10297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/>
              <a:t>Recognized Microbial Agents of UTIs</a:t>
            </a:r>
          </a:p>
        </p:txBody>
      </p:sp>
      <p:pic>
        <p:nvPicPr>
          <p:cNvPr id="62469" name="Picture 4">
            <a:extLst>
              <a:ext uri="{FF2B5EF4-FFF2-40B4-BE49-F238E27FC236}">
                <a16:creationId xmlns:a16="http://schemas.microsoft.com/office/drawing/2014/main" id="{D13AD735-7CA9-E29D-AF95-A6F5799EB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43917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6F16AFF-9032-0D36-566F-7EC7BA74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Categories of UTI </a:t>
            </a:r>
            <a:br>
              <a:rPr lang="en-US" altLang="en-US" dirty="0"/>
            </a:br>
            <a:r>
              <a:rPr lang="en-US" altLang="en-US" dirty="0"/>
              <a:t>Causative Agents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5BF4970-EEA8-0244-BEA6-540B138284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772400" cy="44545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Gram-negative bacilli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E. coli </a:t>
            </a:r>
            <a:r>
              <a:rPr lang="en-US" altLang="en-US" dirty="0"/>
              <a:t>causes most uncomplicated UTIs.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Hospitalization and catheterization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Pseudomonas, Proteus, Klebsiella, Acinetobacter,</a:t>
            </a:r>
            <a:r>
              <a:rPr lang="en-US" altLang="en-US" dirty="0"/>
              <a:t> and </a:t>
            </a:r>
            <a:r>
              <a:rPr lang="en-US" altLang="en-US" i="1" dirty="0"/>
              <a:t>Enterobacter </a:t>
            </a:r>
            <a:r>
              <a:rPr lang="en-US" altLang="en-US" dirty="0"/>
              <a:t>spp.;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Infections can be polymicrobial.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Gram-positive cocci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Group B streptococci, important in pregnancy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Enterococci, primarily in older men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Staphylococcus saprophyticus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Sexually active women under 40 years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i="1" dirty="0"/>
              <a:t>Staphylococcus epidermidis, Staphylococcus aureus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9FA348B-C655-1B75-1BB9-75767036F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UTIs Caused by Coagulase-Negative Staphylococci</a:t>
            </a:r>
          </a:p>
        </p:txBody>
      </p:sp>
      <p:pic>
        <p:nvPicPr>
          <p:cNvPr id="64517" name="Picture 4">
            <a:extLst>
              <a:ext uri="{FF2B5EF4-FFF2-40B4-BE49-F238E27FC236}">
                <a16:creationId xmlns:a16="http://schemas.microsoft.com/office/drawing/2014/main" id="{FE73EAE7-FF08-2452-5AB9-689B7867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8392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4320240-404E-709F-A791-3C02F0CC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Other Causative Agents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40AC1EF-3DA6-7B30-F19E-42808BC94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Gram-positive bacilli</a:t>
            </a:r>
          </a:p>
          <a:p>
            <a:pPr lvl="1" eaLnBrk="1" hangingPunct="1"/>
            <a:r>
              <a:rPr lang="en-US" altLang="en-US" i="1" dirty="0"/>
              <a:t>Bacillus</a:t>
            </a:r>
            <a:r>
              <a:rPr lang="en-US" altLang="en-US" dirty="0"/>
              <a:t> spp. are almost always contaminants</a:t>
            </a:r>
          </a:p>
          <a:p>
            <a:pPr lvl="1" eaLnBrk="1" hangingPunct="1"/>
            <a:r>
              <a:rPr lang="en-US" altLang="en-US" dirty="0"/>
              <a:t>Diphtheroids</a:t>
            </a:r>
          </a:p>
          <a:p>
            <a:pPr lvl="1" eaLnBrk="1" hangingPunct="1"/>
            <a:r>
              <a:rPr lang="en-US" altLang="en-US" i="1" dirty="0"/>
              <a:t>Listeria monocytogenes</a:t>
            </a:r>
            <a:r>
              <a:rPr lang="en-US" altLang="en-US" dirty="0"/>
              <a:t> in infants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Fungi</a:t>
            </a:r>
          </a:p>
          <a:p>
            <a:pPr lvl="1" eaLnBrk="1" hangingPunct="1"/>
            <a:r>
              <a:rPr lang="en-US" altLang="en-US" i="1" dirty="0"/>
              <a:t>Candida</a:t>
            </a:r>
          </a:p>
          <a:p>
            <a:pPr lvl="2" eaLnBrk="1" hangingPunct="1"/>
            <a:r>
              <a:rPr lang="en-US" altLang="en-US" dirty="0"/>
              <a:t>Rare in healthy adults</a:t>
            </a:r>
          </a:p>
          <a:p>
            <a:pPr lvl="2" eaLnBrk="1" hangingPunct="1"/>
            <a:r>
              <a:rPr lang="en-US" altLang="en-US" dirty="0"/>
              <a:t>More common in hospitalized patients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2ABAC95-4628-DBEB-2DA4-C11F814C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Other Causative Agents (Cont.)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E43E8B-9FB7-2198-9EEE-BDA4CFC2A4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57325"/>
            <a:ext cx="7772400" cy="4454525"/>
          </a:xfrm>
        </p:spPr>
        <p:txBody>
          <a:bodyPr rtlCol="0">
            <a:normAutofit/>
          </a:bodyPr>
          <a:lstStyle/>
          <a:p>
            <a:pPr marL="457200" lvl="1" indent="-457200" eaLnBrk="1" fontAlgn="auto" hangingPunct="1"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  <a:defRPr/>
            </a:pPr>
            <a:r>
              <a:rPr lang="en-US" altLang="en-US" sz="2800" dirty="0"/>
              <a:t>Mycobacteria </a:t>
            </a:r>
          </a:p>
          <a:p>
            <a:pPr marL="742950" lvl="2" indent="-342900" eaLnBrk="1" fontAlgn="auto" hangingPunct="1">
              <a:spcAft>
                <a:spcPts val="0"/>
              </a:spcAft>
              <a:buSzPct val="60000"/>
              <a:buFont typeface="Wingdings 2" panose="05020102010507070707" pitchFamily="18" charset="2"/>
              <a:buChar char=""/>
              <a:defRPr/>
            </a:pPr>
            <a:r>
              <a:rPr lang="en-US" altLang="en-US" sz="2400" dirty="0"/>
              <a:t>In human immunodeficiency virus (HIV)-positive patients</a:t>
            </a:r>
            <a:endParaRPr lang="en-US" altLang="en-US" sz="3200" i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i="1" dirty="0"/>
              <a:t>Chlamydia trachomatis </a:t>
            </a:r>
            <a:r>
              <a:rPr lang="en-US" altLang="en-US" dirty="0"/>
              <a:t>and</a:t>
            </a:r>
            <a:r>
              <a:rPr lang="en-US" altLang="en-US" i="1" dirty="0"/>
              <a:t> Neisseria gonorrhoeae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Both present with urethritis, cystitis, and prostatitis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93D0C5-B152-250C-672C-809F40C23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Urinary Tract Infections (UTIs) Characteristics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F02FF5F-A286-0BF6-2B8D-CFEE1119A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Diagnosis is typically made via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Symptoms, urinalysis, and urine culture (inpatient setting)</a:t>
            </a:r>
            <a:endParaRPr lang="en-US" altLang="en-US" sz="2400" strike="sngStrike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Symptoms and urinalysis (outpatient setting)</a:t>
            </a:r>
            <a:endParaRPr lang="en-US" altLang="en-US" sz="2400" strike="sngStrike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Two clinical schemes for classifying UTIs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Single versus recurrent episode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Complicated versus uncomplicated episode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213569E-D71C-EA2A-2F18-179F7E3D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6178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Other Causative Agents (Cont.)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D858802-031B-6680-B184-730F3A563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i="1" dirty="0"/>
              <a:t>Mycoplasma</a:t>
            </a:r>
            <a:r>
              <a:rPr lang="en-US" altLang="en-US" sz="2400" dirty="0"/>
              <a:t> and </a:t>
            </a:r>
            <a:r>
              <a:rPr lang="en-US" altLang="en-US" sz="2400" i="1" dirty="0" err="1"/>
              <a:t>ureaplasma</a:t>
            </a:r>
            <a:endParaRPr lang="en-US" altLang="en-US" sz="2400" i="1" dirty="0"/>
          </a:p>
          <a:p>
            <a:pPr lvl="1" eaLnBrk="1" hangingPunct="1"/>
            <a:r>
              <a:rPr lang="en-US" altLang="en-US" sz="2400" dirty="0"/>
              <a:t>Neonates from lower socioeconomic groups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i="1" dirty="0" err="1"/>
              <a:t>Gardnerella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vaginalis</a:t>
            </a:r>
            <a:endParaRPr lang="en-US" altLang="en-US" sz="2400" i="1" dirty="0"/>
          </a:p>
          <a:p>
            <a:pPr lvl="1" eaLnBrk="1" hangingPunct="1"/>
            <a:r>
              <a:rPr lang="en-US" altLang="en-US" sz="2400" dirty="0"/>
              <a:t>Emerging pathogen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Adenovirus and HSV</a:t>
            </a:r>
          </a:p>
          <a:p>
            <a:pPr lvl="1" eaLnBrk="1" hangingPunct="1"/>
            <a:r>
              <a:rPr lang="en-US" altLang="en-US" sz="2400" dirty="0"/>
              <a:t>Can cause cystitis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Viral agents associated with cystitis</a:t>
            </a:r>
          </a:p>
          <a:p>
            <a:pPr lvl="1" eaLnBrk="1" hangingPunct="1"/>
            <a:r>
              <a:rPr lang="en-US" altLang="en-US" sz="2400" dirty="0"/>
              <a:t>Herpes simplex </a:t>
            </a:r>
          </a:p>
          <a:p>
            <a:pPr lvl="1" eaLnBrk="1" hangingPunct="1"/>
            <a:r>
              <a:rPr lang="en-US" altLang="en-US" sz="2400" dirty="0"/>
              <a:t>Adenovirus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21143EEF-FB73-2A43-61ED-E98323F5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2192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Most Common UTI Etiologic Agents Associated with Frequent Clinical Presentation</a:t>
            </a:r>
          </a:p>
        </p:txBody>
      </p:sp>
      <p:pic>
        <p:nvPicPr>
          <p:cNvPr id="68613" name="Picture 4">
            <a:extLst>
              <a:ext uri="{FF2B5EF4-FFF2-40B4-BE49-F238E27FC236}">
                <a16:creationId xmlns:a16="http://schemas.microsoft.com/office/drawing/2014/main" id="{D0A6475C-62F5-AB40-53FD-D622B8343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676400"/>
            <a:ext cx="2838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Genitourinary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Laboratory Diagnosis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590475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C66DC319-89EC-6FD6-A0E8-BB210982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32" y="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Significance of Colony Counts: Historic Background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7867B0A-0646-A871-D731-43629210F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32" y="1905000"/>
            <a:ext cx="82296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The urinary tract </a:t>
            </a:r>
            <a:r>
              <a:rPr lang="en-US" altLang="en-US" sz="2400" i="1" dirty="0"/>
              <a:t>above</a:t>
            </a:r>
            <a:r>
              <a:rPr lang="en-US" altLang="en-US" sz="2400" dirty="0"/>
              <a:t> the urethra in normal healthy individuals is sterile.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Vaginal biota can contaminate urine.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Organisms that colonize the vagina are also implicated in UTIs.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It is difficult to know whether urine culture growth is indicative of infection or contamination.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A series of studies done over the years focused on quantitative urine culture determination.</a:t>
            </a: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27E7798-C976-6A0C-6ED6-2F8B47C4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8259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/>
              <a:t>Conclusions from Clinical Studies Aimed at Determining Pyuria</a:t>
            </a:r>
            <a:endParaRPr lang="en-US" altLang="en-US" sz="4000" dirty="0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08B9A92-286E-7D50-5A30-D06CED18A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Urine leukocyte count of at least 10/mm</a:t>
            </a:r>
            <a:r>
              <a:rPr lang="en-US" altLang="en-US" sz="2400" baseline="30000" dirty="0" smtClean="0"/>
              <a:t>3</a:t>
            </a:r>
            <a:r>
              <a:rPr lang="en-US" altLang="en-US" sz="2400" dirty="0" smtClean="0"/>
              <a:t> </a:t>
            </a:r>
          </a:p>
          <a:p>
            <a:pPr lvl="1" eaLnBrk="1" hangingPunct="1"/>
            <a:r>
              <a:rPr lang="en-US" altLang="en-US" sz="2400" dirty="0" smtClean="0"/>
              <a:t>Occurs in less than 1% of asymptomatic, </a:t>
            </a:r>
            <a:r>
              <a:rPr lang="en-US" altLang="en-US" sz="2400" dirty="0" err="1" smtClean="0"/>
              <a:t>nonbacteriuric</a:t>
            </a:r>
            <a:r>
              <a:rPr lang="en-US" altLang="en-US" sz="2400" dirty="0" smtClean="0"/>
              <a:t> patients</a:t>
            </a:r>
          </a:p>
          <a:p>
            <a:pPr lvl="1" eaLnBrk="1" hangingPunct="1"/>
            <a:r>
              <a:rPr lang="en-US" altLang="en-US" sz="2400" dirty="0" smtClean="0"/>
              <a:t>Occurs in more than 96% of symptomatic men and women with bacteriuria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 smtClean="0"/>
              <a:t>Symptomatic women with pyuria without bacteriuria</a:t>
            </a:r>
          </a:p>
          <a:p>
            <a:pPr lvl="1" eaLnBrk="1" hangingPunct="1"/>
            <a:r>
              <a:rPr lang="en-US" altLang="en-US" sz="2400" dirty="0" smtClean="0"/>
              <a:t>UTIs with counts between 10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 and 10</a:t>
            </a:r>
            <a:r>
              <a:rPr lang="en-US" altLang="en-US" sz="2400" baseline="30000" dirty="0" smtClean="0"/>
              <a:t>5</a:t>
            </a:r>
            <a:r>
              <a:rPr lang="en-US" altLang="en-US" sz="2400" dirty="0" smtClean="0"/>
              <a:t> colony-forming unit (CFU)/mL or have infections with </a:t>
            </a:r>
            <a:r>
              <a:rPr lang="en-US" altLang="en-US" sz="2400" i="1" dirty="0" smtClean="0"/>
              <a:t>C. trachomatis</a:t>
            </a:r>
            <a:r>
              <a:rPr lang="en-US" altLang="en-US" sz="2400" dirty="0" smtClean="0"/>
              <a:t>, </a:t>
            </a:r>
            <a:r>
              <a:rPr lang="en-US" altLang="en-US" sz="2400" i="1" dirty="0" err="1" smtClean="0"/>
              <a:t>Ureaplasma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urealyticum</a:t>
            </a:r>
            <a:endParaRPr lang="en-US" altLang="en-US" sz="2400" i="1" dirty="0"/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2F8D32F-D778-0852-34BA-1335863C3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Conclusions from Clinical Studies Aimed at Determining Pyuria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74C0920-8E12-EEF5-ACE9-8BAABA994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Women with ASB divided into two groups</a:t>
            </a:r>
          </a:p>
          <a:p>
            <a:pPr lvl="1" eaLnBrk="1" hangingPunct="1"/>
            <a:r>
              <a:rPr lang="en-US" altLang="en-US" sz="2400" dirty="0"/>
              <a:t>True asymptomatic infection associated with pyuria</a:t>
            </a:r>
          </a:p>
          <a:p>
            <a:pPr lvl="1" eaLnBrk="1" hangingPunct="1"/>
            <a:r>
              <a:rPr lang="en-US" altLang="en-US" sz="2400" dirty="0"/>
              <a:t>Transient self-limited bladder colonization and no pyuria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Most patients with catheter-associated bacteriuria also have pyuria.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Diagnosis requires urine culture together with other laboratory data.</a:t>
            </a:r>
          </a:p>
          <a:p>
            <a:pPr lvl="1" eaLnBrk="1" hangingPunct="1"/>
            <a:r>
              <a:rPr lang="en-US" altLang="en-US" sz="2400" dirty="0"/>
              <a:t>Leukocyte esterase test (LET)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AD72A079-5CE3-BA37-78D4-C97423150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4735"/>
            <a:ext cx="7772400" cy="1905000"/>
          </a:xfrm>
        </p:spPr>
        <p:txBody>
          <a:bodyPr/>
          <a:lstStyle/>
          <a:p>
            <a:pPr algn="ctr"/>
            <a:r>
              <a:rPr lang="en-US" altLang="en-US" sz="4000" dirty="0"/>
              <a:t>Conclusions from Clinical Studies Aimed at Determining Pyuria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B3EA13CB-1E28-4B2D-9E5F-61AAEDA02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Until recently, the gold standard for determining whether a patient had a real and treatable UTI was the colony count.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The thought now–colony count cannot be the only criterion. Additional criteria must be considered.</a:t>
            </a:r>
          </a:p>
          <a:p>
            <a:pPr lvl="1"/>
            <a:r>
              <a:rPr lang="en-US" altLang="en-US" dirty="0"/>
              <a:t>Predisposing factors, patient population, organism(s) recovered, etc.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0366D87A-3DE9-7C9F-6A30-AE876D2E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Specimen Collection and Transport 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E17720E6-60A0-2479-AF12-7AF08C71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Most important consideration when collecting a clinically relevant urine specimen</a:t>
            </a:r>
          </a:p>
          <a:p>
            <a:pPr lvl="1" eaLnBrk="1" hangingPunct="1"/>
            <a:r>
              <a:rPr lang="en-US" altLang="en-US" sz="2400" dirty="0"/>
              <a:t>Prevention of contamination by</a:t>
            </a:r>
          </a:p>
          <a:p>
            <a:pPr lvl="2" eaLnBrk="1" hangingPunct="1"/>
            <a:r>
              <a:rPr lang="en-US" altLang="en-US" dirty="0"/>
              <a:t>Normal vaginal, perianal, and interior urethral biota</a:t>
            </a:r>
            <a:endParaRPr lang="en-US" altLang="en-US" strike="sngStrike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All necessary precautions should be taken to ensure that the colony count represents the number of organisms present when specimen was collected.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E9DD2F44-7829-0A29-76B9-93B8344B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Specimen Collection and Transport (Cont.) 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A55D72F8-D256-6FAD-9239-1BA148B3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Sample labeling upon receipt in the laboratory should include</a:t>
            </a:r>
            <a:endParaRPr lang="en-US" altLang="en-US" sz="2400" strike="sngStrike" dirty="0"/>
          </a:p>
          <a:p>
            <a:pPr lvl="1" eaLnBrk="1" hangingPunct="1"/>
            <a:r>
              <a:rPr lang="en-US" altLang="en-US" sz="2000" dirty="0"/>
              <a:t>Location or timing of sample collection as this information must accompany the results for proper interpretation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Specific criteria for specimen collection and transport must be in place and within the realm of responsibility, ensure that these protocols are followed.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Culture media and pathogen reporting can vary depending on the source of the urine.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8A4BF3A1-FC26-411B-E8FE-BF6C0FF12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Specimen Collection and  Transport (Cont.)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C309D878-FA74-8B59-5069-E0FC390F7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Urine supports the growth of most uropathogens.</a:t>
            </a:r>
          </a:p>
          <a:p>
            <a:pPr lvl="1" eaLnBrk="1" hangingPunct="1"/>
            <a:r>
              <a:rPr lang="en-US" altLang="en-US" sz="2400" dirty="0"/>
              <a:t>Must be immediately refrigerated or preserved–boric acid extends urine viability for 24 hours</a:t>
            </a:r>
          </a:p>
          <a:p>
            <a:pPr lvl="1" eaLnBrk="1" hangingPunct="1"/>
            <a:r>
              <a:rPr lang="en-US" altLang="en-US" sz="2400" dirty="0"/>
              <a:t>Process within 2 hours</a:t>
            </a:r>
          </a:p>
          <a:p>
            <a:pPr lvl="2" eaLnBrk="1" hangingPunct="1"/>
            <a:r>
              <a:rPr lang="en-US" altLang="en-US" dirty="0"/>
              <a:t>Due to detection of pyuria</a:t>
            </a:r>
          </a:p>
          <a:p>
            <a:pPr lvl="1" eaLnBrk="1" hangingPunct="1"/>
            <a:r>
              <a:rPr lang="en-US" altLang="en-US" sz="2400" dirty="0"/>
              <a:t>Processing after 2 hours may adversely affect urine.</a:t>
            </a:r>
          </a:p>
          <a:p>
            <a:pPr lvl="2" eaLnBrk="1" hangingPunct="1"/>
            <a:r>
              <a:rPr lang="en-US" altLang="en-US" dirty="0"/>
              <a:t>pH extremes, urea concentration, and antimicrobial agents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0D90328-3B3E-7D75-26A3-9CC83387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535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UTI Classification: Single versus </a:t>
            </a:r>
            <a:r>
              <a:rPr lang="en-US" altLang="en-US" sz="4000" dirty="0"/>
              <a:t>Recurrent</a:t>
            </a:r>
            <a:r>
              <a:rPr lang="en-US" altLang="en-US" dirty="0"/>
              <a:t> Episode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5D711E4-745C-565D-FBD9-E74B96810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998238"/>
              </p:ext>
            </p:extLst>
          </p:nvPr>
        </p:nvGraphicFramePr>
        <p:xfrm>
          <a:off x="762000" y="1752600"/>
          <a:ext cx="7620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56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3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46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Single Episode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Recurrent Episode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23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UTI occurs 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UTIs occur repeatedly caused by bacteria with or without clinical manifestations.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3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Recurrent Relapse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Involves same causative organism; implies focus of infection in renal or prostatic parenchyma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General rule–if prior UTIs within 6 months or less from current episode they are likely caused by the same organism. This can be helpful in deciding empiric treatment.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4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Recurrent Reinfection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Implies a different causative organism and is usually limited to the bladder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0F27C80D-A0AE-872D-4EF4-D6A5C667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808038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Types of Urine Specimens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46CB9CF-652F-7A45-77BA-92101AA90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295400"/>
            <a:ext cx="7772400" cy="44545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Voided midstream specimen collection (clean catch)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Clean the genital area with an antimicrobial wipe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Discard first portion of urine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Collect mid-portion of urine into specimen cup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Discard the last portion of urine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Patient and healthcare team member education is paramount to the success of collecting these urine samples.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Catheterized specimen collection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Clean urethral opening or vaginal vault with a soap solution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Initial flow is discarded to reduce contamination.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Indwelling catheter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Clean port with alcohol pad</a:t>
            </a:r>
            <a:endParaRPr lang="en-US" altLang="en-US" sz="1900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sz="1900" dirty="0"/>
              <a:t>Puncture with a needle and syringe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6556735-808F-2792-708A-10C69017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88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Types of Urine Specimens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3C6A481-14E2-BE8E-587B-91C2C95F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8245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Suprapubic aspiration</a:t>
            </a:r>
          </a:p>
          <a:p>
            <a:pPr lvl="1" eaLnBrk="1" hangingPunct="1"/>
            <a:r>
              <a:rPr lang="en-US" altLang="en-US" dirty="0"/>
              <a:t>Definitive method for collecting uncontaminated specimens</a:t>
            </a:r>
          </a:p>
          <a:p>
            <a:pPr lvl="1" eaLnBrk="1" hangingPunct="1"/>
            <a:r>
              <a:rPr lang="en-US" altLang="en-US" dirty="0"/>
              <a:t>Collected primarily on infants or patients where obtaining voided urine is difficult</a:t>
            </a:r>
          </a:p>
          <a:p>
            <a:pPr lvl="1" eaLnBrk="1" hangingPunct="1"/>
            <a:r>
              <a:rPr lang="en-US" altLang="en-US" dirty="0"/>
              <a:t>Antisepsis of the skin followed by needle aspiration of the bladder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544F098-244C-3A3D-F6AA-5BE76893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Other Urine Specimen Considerations 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92BDA854-CFCA-85C8-FCE2-85CEFEF87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Urine volume</a:t>
            </a:r>
          </a:p>
          <a:p>
            <a:pPr lvl="1" eaLnBrk="1" hangingPunct="1"/>
            <a:r>
              <a:rPr lang="en-US" altLang="en-US" sz="2400" dirty="0"/>
              <a:t>10 to 20 mL of urine preferred</a:t>
            </a:r>
          </a:p>
          <a:p>
            <a:pPr lvl="2" eaLnBrk="1" hangingPunct="1"/>
            <a:r>
              <a:rPr lang="en-US" altLang="en-US" dirty="0"/>
              <a:t>24-hour collections are unsatisfactory specimens.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Number of specimens and timing of collection</a:t>
            </a:r>
          </a:p>
          <a:p>
            <a:pPr lvl="1" eaLnBrk="1" hangingPunct="1"/>
            <a:r>
              <a:rPr lang="en-US" altLang="en-US" sz="2400" dirty="0"/>
              <a:t>Single specimens usually suffice</a:t>
            </a:r>
          </a:p>
          <a:p>
            <a:pPr lvl="1" eaLnBrk="1" hangingPunct="1"/>
            <a:r>
              <a:rPr lang="en-US" altLang="en-US" sz="2400" dirty="0"/>
              <a:t>First morning urine is best.</a:t>
            </a:r>
          </a:p>
          <a:p>
            <a:pPr lvl="2" eaLnBrk="1" hangingPunct="1"/>
            <a:r>
              <a:rPr lang="en-US" altLang="en-US" dirty="0"/>
              <a:t>If not available, incubate urine in bladder as long as possible before collection.</a:t>
            </a:r>
          </a:p>
          <a:p>
            <a:pPr lvl="3" eaLnBrk="1" hangingPunct="1"/>
            <a:r>
              <a:rPr lang="en-US" altLang="en-US" sz="2400" dirty="0"/>
              <a:t>Minimum of 4 hours </a:t>
            </a:r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572B02F-1A11-2E69-DC0F-A63C99E6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Additives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FB01A25-E0F1-CD65-B3FE-A0F041F2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Preservatives </a:t>
            </a:r>
          </a:p>
          <a:p>
            <a:pPr lvl="1" eaLnBrk="1" hangingPunct="1"/>
            <a:r>
              <a:rPr lang="en-US" altLang="en-US" dirty="0"/>
              <a:t>Help maintain colony counts similar to original specimen</a:t>
            </a:r>
          </a:p>
          <a:p>
            <a:pPr lvl="2" eaLnBrk="1" hangingPunct="1"/>
            <a:r>
              <a:rPr lang="en-US" altLang="en-US" dirty="0"/>
              <a:t>Sodium borate (boric acid)</a:t>
            </a:r>
          </a:p>
          <a:p>
            <a:pPr lvl="3" eaLnBrk="1" hangingPunct="1"/>
            <a:r>
              <a:rPr lang="en-US" altLang="en-US" dirty="0"/>
              <a:t>Hold integrity for up to 48 hours at room temperature</a:t>
            </a:r>
          </a:p>
          <a:p>
            <a:pPr lvl="1" eaLnBrk="1" hangingPunct="1"/>
            <a:r>
              <a:rPr lang="en-US" altLang="en-US" dirty="0"/>
              <a:t>Samples should be tested within 24 hours.</a:t>
            </a:r>
          </a:p>
          <a:p>
            <a:pPr lvl="1" eaLnBrk="1" hangingPunct="1"/>
            <a:r>
              <a:rPr lang="en-US" altLang="en-US" dirty="0"/>
              <a:t>Leukocyte counts may not be preserved.</a:t>
            </a:r>
          </a:p>
          <a:p>
            <a:pPr lvl="2" eaLnBrk="1" hangingPunct="1"/>
            <a:r>
              <a:rPr lang="en-US" altLang="en-US" dirty="0"/>
              <a:t>Thus, difficult to determine </a:t>
            </a:r>
            <a:r>
              <a:rPr lang="en-US" altLang="en-US" dirty="0" smtClean="0"/>
              <a:t>pyuria.</a:t>
            </a: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Genitourinary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Microbial Detection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373205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0F9EC229-19E7-D8AF-E6D9-F56052D8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97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Specimen Screening:</a:t>
            </a:r>
            <a:br>
              <a:rPr lang="en-US" altLang="en-US" sz="3600" dirty="0"/>
            </a:br>
            <a:r>
              <a:rPr lang="en-US" altLang="en-US" sz="3600" dirty="0"/>
              <a:t>Rapid Nonculture Methodologies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2F45A9D-B94B-63B6-D283-9CEDFD9575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54525"/>
          </a:xfrm>
        </p:spPr>
        <p:txBody>
          <a:bodyPr rtlCol="0">
            <a:normAutofit fontScale="85000" lnSpcReduction="20000"/>
          </a:bodyPr>
          <a:lstStyle/>
          <a:p>
            <a:pPr marL="5715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Ideal system should work well.</a:t>
            </a:r>
          </a:p>
          <a:p>
            <a:pPr marL="857250"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High negative predictive values</a:t>
            </a:r>
          </a:p>
          <a:p>
            <a:pPr marL="857250"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Rapid and cost-effective</a:t>
            </a:r>
          </a:p>
          <a:p>
            <a:pPr marL="5715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Preliminary reports should consist of </a:t>
            </a:r>
          </a:p>
          <a:p>
            <a:pPr marL="857250" lvl="1" indent="-342900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Identify the degree of pyuria</a:t>
            </a:r>
          </a:p>
          <a:p>
            <a:pPr marL="857250" lvl="1" indent="-342900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Presence of nitrites, blood, and/or leukocyte </a:t>
            </a:r>
            <a:r>
              <a:rPr lang="en-US" altLang="en-US" dirty="0" smtClean="0"/>
              <a:t>esterase.</a:t>
            </a:r>
          </a:p>
          <a:p>
            <a:pPr marL="857250" lvl="1" indent="-342900"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Presence </a:t>
            </a:r>
            <a:r>
              <a:rPr lang="en-US" altLang="en-US" dirty="0"/>
              <a:t>or absence bacteria or fungi</a:t>
            </a:r>
            <a:endParaRPr lang="en-US" altLang="en-US" strike="sngStrike" dirty="0"/>
          </a:p>
          <a:p>
            <a:pPr marL="5715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Preliminary results should be reported within 2 hours after the collection of a urine specimen.</a:t>
            </a:r>
          </a:p>
          <a:p>
            <a:pPr marL="857250"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Direct specimen Gram stain and urinalysis dipstick</a:t>
            </a:r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CE44707-741F-AB85-0438-90B27006F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Specimen Screening: Rapid Nonculture Methodologies (Cont.)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23EE85F-324E-F26E-61D6-D027A6B87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876800"/>
          </a:xfrm>
        </p:spPr>
        <p:txBody>
          <a:bodyPr/>
          <a:lstStyle/>
          <a:p>
            <a:pPr marL="571500" indent="-457200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When appropriate, laboratory report should </a:t>
            </a:r>
          </a:p>
          <a:p>
            <a:pPr marL="857250" lvl="1" indent="-342900" eaLnBrk="1" hangingPunct="1"/>
            <a:r>
              <a:rPr lang="en-US" altLang="en-US" dirty="0"/>
              <a:t>Indicate whether additional identification methods are being used</a:t>
            </a:r>
            <a:endParaRPr lang="en-US" altLang="en-US" strike="sngStrike" dirty="0"/>
          </a:p>
          <a:p>
            <a:pPr marL="857250" lvl="1" indent="-342900" eaLnBrk="1" hangingPunct="1"/>
            <a:r>
              <a:rPr lang="en-US" altLang="en-US" dirty="0"/>
              <a:t>Turnaround of additional identification methods when used</a:t>
            </a:r>
            <a:endParaRPr lang="en-US" altLang="en-US" strike="sngStrike" dirty="0"/>
          </a:p>
          <a:p>
            <a:pPr marL="857250" lvl="1" indent="-342900" eaLnBrk="1" hangingPunct="1"/>
            <a:r>
              <a:rPr lang="en-US" altLang="en-US" dirty="0"/>
              <a:t>Guides to appropriate antimicrobial therapy based on in-house laboratory antibiograms tabulated over the past 6 months</a:t>
            </a:r>
            <a:endParaRPr lang="en-US" altLang="en-US" strike="sngStrike" dirty="0"/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ACDAA8-4E20-76BC-3878-972A121C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Specimen Screening:</a:t>
            </a:r>
            <a:br>
              <a:rPr lang="en-US" dirty="0"/>
            </a:br>
            <a:r>
              <a:rPr lang="en-US" dirty="0"/>
              <a:t>Rapid Nonculture Methodologies (Cont.)</a:t>
            </a:r>
          </a:p>
        </p:txBody>
      </p:sp>
      <p:sp>
        <p:nvSpPr>
          <p:cNvPr id="84995" name="Content Placeholder 5">
            <a:extLst>
              <a:ext uri="{FF2B5EF4-FFF2-40B4-BE49-F238E27FC236}">
                <a16:creationId xmlns:a16="http://schemas.microsoft.com/office/drawing/2014/main" id="{1723BBC1-CFE9-46D3-433A-AD012C02B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Key considerations when using screening methods</a:t>
            </a:r>
          </a:p>
          <a:p>
            <a:pPr lvl="1" eaLnBrk="1" hangingPunct="1"/>
            <a:r>
              <a:rPr lang="en-US" altLang="en-US" dirty="0"/>
              <a:t>Bacterial densities of 10</a:t>
            </a:r>
            <a:r>
              <a:rPr lang="en-US" altLang="en-US" baseline="30000" dirty="0"/>
              <a:t>5</a:t>
            </a:r>
            <a:r>
              <a:rPr lang="en-US" altLang="en-US" dirty="0"/>
              <a:t> CFU/mL or higher are appropriate for the detection of ASB</a:t>
            </a:r>
            <a:endParaRPr lang="en-US" altLang="en-US" strike="sngStrike" dirty="0"/>
          </a:p>
          <a:p>
            <a:pPr lvl="1" eaLnBrk="1" hangingPunct="1"/>
            <a:r>
              <a:rPr lang="en-US" altLang="en-US" dirty="0"/>
              <a:t>False-positive results occur more often with methods that test for more than one parameter, e.g., bacteria and white blood cell (WBC) count.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DC216C-CA8A-1AE6-BA6E-84774C01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" y="457200"/>
            <a:ext cx="88392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Specimen Screening:</a:t>
            </a:r>
            <a:br>
              <a:rPr lang="en-US" dirty="0"/>
            </a:br>
            <a:r>
              <a:rPr lang="en-US" dirty="0"/>
              <a:t>Rapid Nonculture Methodologies (Cont.)</a:t>
            </a:r>
          </a:p>
        </p:txBody>
      </p:sp>
      <p:sp>
        <p:nvSpPr>
          <p:cNvPr id="86019" name="Content Placeholder 5">
            <a:extLst>
              <a:ext uri="{FF2B5EF4-FFF2-40B4-BE49-F238E27FC236}">
                <a16:creationId xmlns:a16="http://schemas.microsoft.com/office/drawing/2014/main" id="{DA86738A-DCF5-F903-6074-35289A3F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41" y="19812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Key considerations when using screening methods</a:t>
            </a:r>
          </a:p>
          <a:p>
            <a:pPr lvl="1" eaLnBrk="1" hangingPunct="1"/>
            <a:r>
              <a:rPr lang="en-US" altLang="en-US" sz="2400" dirty="0"/>
              <a:t>Methods of detecting significant pyuria and bacteriuria with sensitivities of 50 to 100 leukocytes/mm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 and 10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CFU/mL may be appropriate for screening voided urine or indwelling catheters in symptomatic patients.</a:t>
            </a:r>
          </a:p>
          <a:p>
            <a:pPr lvl="1" eaLnBrk="1" hangingPunct="1"/>
            <a:r>
              <a:rPr lang="en-US" altLang="en-US" sz="2400" dirty="0"/>
              <a:t>Screening methods are not appropriate for urine collected by straight catheterization, cystoscopy, suprapubic aspiration, or bladder washout. 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F4E87E5B-FB28-3B4D-24B8-DBF93E5DE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Manual Urine Screening Methods</a:t>
            </a: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9983AE0D-928D-0278-1B1F-446FDE63B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/>
              <a:t>Detection of bacteria when pyelonephritis is suspected</a:t>
            </a:r>
          </a:p>
          <a:p>
            <a:pPr lvl="1"/>
            <a:r>
              <a:rPr lang="en-US" altLang="en-US" sz="2400" dirty="0"/>
              <a:t>Gram staining of urine samples is debatable because of low sensitivity </a:t>
            </a:r>
          </a:p>
          <a:p>
            <a:pPr lvl="1"/>
            <a:r>
              <a:rPr lang="en-US" altLang="en-US" sz="2400" dirty="0"/>
              <a:t>It is not recommended to report the Gram stain reaction because of low sensitivity and the inability to distinguish viable from nonviable organism and pathogens from contaminates.</a:t>
            </a:r>
          </a:p>
          <a:p>
            <a:pPr lvl="1"/>
            <a:r>
              <a:rPr lang="en-US" altLang="en-US" sz="2400" dirty="0"/>
              <a:t>Gram stains can reveal presence or absence of bacteria/yeast but cannot distinguish between mono- or polymicrobial infections.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69A403A-D2C0-2E2B-D9CB-F752D5A1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297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002060"/>
                </a:solidFill>
              </a:rPr>
              <a:t>UTIs Affected Populations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54D392B-B689-46F2-4D90-E89129CA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More frequent in women than men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Anatomic differences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Older adults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Pregnant women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Renal transplant patients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Patients with spinal cord injuries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Patients with catheters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Genitourinary (GU) tract abnormalities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147FF326-C0B3-B30C-43D9-3FE76A04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Manual Urine Screening Methods (Cont.)</a:t>
            </a:r>
          </a:p>
        </p:txBody>
      </p:sp>
      <p:sp>
        <p:nvSpPr>
          <p:cNvPr id="88067" name="Content Placeholder 2">
            <a:extLst>
              <a:ext uri="{FF2B5EF4-FFF2-40B4-BE49-F238E27FC236}">
                <a16:creationId xmlns:a16="http://schemas.microsoft.com/office/drawing/2014/main" id="{A4112AF9-5A9F-FAF6-2138-4532411A6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48249"/>
            <a:ext cx="8229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Microscopic analysis of urine should be performed on urine concentration, and sediment analysis or cytospin technology is best.</a:t>
            </a:r>
          </a:p>
          <a:p>
            <a:pPr lvl="1"/>
            <a:r>
              <a:rPr lang="en-US" altLang="en-US" dirty="0"/>
              <a:t>The presence of one or more bacterial cells per oil immersion field in at least five fields in a smear of </a:t>
            </a:r>
            <a:r>
              <a:rPr lang="en-US" altLang="en-US" i="1" dirty="0"/>
              <a:t>uncentrifuged</a:t>
            </a:r>
            <a:r>
              <a:rPr lang="en-US" altLang="en-US" dirty="0"/>
              <a:t> urine correlates with more than 10</a:t>
            </a:r>
            <a:r>
              <a:rPr lang="en-US" altLang="en-US" baseline="30000" dirty="0"/>
              <a:t>5 </a:t>
            </a:r>
            <a:r>
              <a:rPr lang="en-US" altLang="en-US" dirty="0"/>
              <a:t>CFU/mL.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6AC0E76F-D7FB-28BE-273A-C8B9E84B3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Manual Urine Screening Methods (Cont.)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5DFA5FE1-8D16-C419-1257-EAB346AC9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If </a:t>
            </a:r>
            <a:r>
              <a:rPr lang="en-US" altLang="en-US" i="1" dirty="0"/>
              <a:t>uncentrifuged</a:t>
            </a:r>
            <a:r>
              <a:rPr lang="en-US" altLang="en-US" dirty="0"/>
              <a:t> urine is negative for bacterial cells, the urine sediment preparation for leukocyte examination should be stained.</a:t>
            </a:r>
          </a:p>
          <a:p>
            <a:pPr lvl="1"/>
            <a:r>
              <a:rPr lang="en-US" altLang="en-US" dirty="0"/>
              <a:t>Bacterial cells seen in this preparation indicate a density of fewer than 10</a:t>
            </a:r>
            <a:r>
              <a:rPr lang="en-US" altLang="en-US" baseline="30000" dirty="0"/>
              <a:t>5</a:t>
            </a:r>
            <a:r>
              <a:rPr lang="en-US" altLang="en-US" dirty="0"/>
              <a:t> organisms /mL and the presence of clinical findings of acute pyelonephritis, may suggest urinary obstruction or perinephric abscess.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69CB72D3-09DF-F729-7BB2-4F79F393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Various Manual Screening Methods</a:t>
            </a:r>
          </a:p>
        </p:txBody>
      </p:sp>
      <p:pic>
        <p:nvPicPr>
          <p:cNvPr id="90117" name="Picture 4">
            <a:extLst>
              <a:ext uri="{FF2B5EF4-FFF2-40B4-BE49-F238E27FC236}">
                <a16:creationId xmlns:a16="http://schemas.microsoft.com/office/drawing/2014/main" id="{08CC1C78-F9C8-7A84-CA5E-E7151F9E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686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B2FDE177-4C75-884C-379A-37CBFD74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6497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Manual Urine Screening Methods (Cont.)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D34EC159-A49D-5467-26E2-E5B040255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Detection of pyuria</a:t>
            </a:r>
          </a:p>
          <a:p>
            <a:pPr lvl="1" eaLnBrk="1" hangingPunct="1"/>
            <a:r>
              <a:rPr lang="en-US" altLang="en-US" sz="2400" dirty="0"/>
              <a:t>Pyuria often indicates urethritis, cystitis, or pyelonephritis.</a:t>
            </a:r>
          </a:p>
          <a:p>
            <a:pPr lvl="1" eaLnBrk="1" hangingPunct="1"/>
            <a:r>
              <a:rPr lang="en-US" altLang="en-US" sz="2400" dirty="0"/>
              <a:t>Leukocyte detection may be performed by a urine dipstick or microscopic examination of a wet mount of urinary sediment.</a:t>
            </a:r>
          </a:p>
          <a:p>
            <a:pPr lvl="1" eaLnBrk="1" hangingPunct="1"/>
            <a:r>
              <a:rPr lang="en-US" altLang="en-US" sz="2400" dirty="0"/>
              <a:t>Sedimented urine: leukocytes 5 to 10 WBCs/HPF (high power field) is upper limit of normal, representing at least 50,000 cell/mL</a:t>
            </a:r>
          </a:p>
          <a:p>
            <a:pPr lvl="1" eaLnBrk="1" hangingPunct="1"/>
            <a:r>
              <a:rPr lang="en-US" altLang="en-US" sz="2400" dirty="0"/>
              <a:t>A more precise method using </a:t>
            </a:r>
            <a:r>
              <a:rPr lang="en-US" altLang="en-US" sz="2400" i="1" dirty="0"/>
              <a:t>unconcentrated </a:t>
            </a:r>
            <a:r>
              <a:rPr lang="en-US" altLang="en-US" sz="2400" dirty="0"/>
              <a:t>urine is using a hemocytometer.</a:t>
            </a:r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8D68770-15B2-6369-25C8-4EBDFE83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/>
              <a:t>Manual Urine Screening Methods (Cont.)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87260A0-B696-5CA0-67DE-8D99DD5D16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972962"/>
            <a:ext cx="7772400" cy="44545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Detection of fungi and mycobacteria–first morning specimen recommended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Fungi suspected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Yeast readily seen and identified by Gram stain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Use calcofluor white and ultraviolet (UV) light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Detect chitin in fungal cell walls and contributes to visualization and easier identification.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Do not use cotton swabs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Calcofluor white binds to cotton and fluoresces.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Mycobacteria suspected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Acid-fast stain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Must confirm with culture</a:t>
            </a:r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86136AF2-77B1-31EB-29B7-B845F6AC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08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Manual Urine Screening Methods (Cont.)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B83D961B-507D-C270-F29E-8794E8480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427" y="1981200"/>
            <a:ext cx="77724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Detection of fungi and mycobacteria</a:t>
            </a:r>
          </a:p>
          <a:p>
            <a:pPr lvl="1" eaLnBrk="1" hangingPunct="1"/>
            <a:r>
              <a:rPr lang="en-US" altLang="en-US" sz="2400" dirty="0"/>
              <a:t>First morning specimen recommended</a:t>
            </a:r>
          </a:p>
          <a:p>
            <a:pPr lvl="1" eaLnBrk="1" hangingPunct="1"/>
            <a:r>
              <a:rPr lang="en-US" altLang="en-US" sz="2400" dirty="0"/>
              <a:t>Large sample volumes (10 mL to 50 mL) give best results</a:t>
            </a:r>
          </a:p>
          <a:p>
            <a:pPr lvl="1" eaLnBrk="1" hangingPunct="1"/>
            <a:r>
              <a:rPr lang="en-US" altLang="en-US" sz="2400" dirty="0"/>
              <a:t>Centrifuge urine at 2000 X g for 10 minutes</a:t>
            </a:r>
          </a:p>
          <a:p>
            <a:pPr lvl="1" eaLnBrk="1" hangingPunct="1"/>
            <a:r>
              <a:rPr lang="en-US" altLang="en-US" sz="2400" dirty="0"/>
              <a:t>Scan sample wet mount at 100X and 400X magnifications before using 1000X</a:t>
            </a:r>
          </a:p>
          <a:p>
            <a:pPr lvl="1" eaLnBrk="1" hangingPunct="1"/>
            <a:r>
              <a:rPr lang="en-US" altLang="en-US" sz="2400" dirty="0"/>
              <a:t>Sediment can be stained with calcofluor white and auramine stains and examined via fluorescent microscopy.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E3463DB-EBC1-D5D9-6EB7-D529866D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Manual Urine Screening Methods (Cont.)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4821843-1CFB-B69A-002E-412E54548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77724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Detection of fungi and mycobacteria</a:t>
            </a:r>
          </a:p>
          <a:p>
            <a:pPr lvl="1" eaLnBrk="1" hangingPunct="1"/>
            <a:r>
              <a:rPr lang="en-US" altLang="en-US" dirty="0"/>
              <a:t>Calcofluor white stain</a:t>
            </a:r>
          </a:p>
          <a:p>
            <a:pPr lvl="2" eaLnBrk="1" hangingPunct="1"/>
            <a:r>
              <a:rPr lang="en-US" altLang="en-US" dirty="0"/>
              <a:t>Binds to chitin present in the cells walls of fungi and makes visualization easier</a:t>
            </a:r>
          </a:p>
          <a:p>
            <a:pPr lvl="2" eaLnBrk="1" hangingPunct="1"/>
            <a:r>
              <a:rPr lang="en-US" altLang="en-US" dirty="0"/>
              <a:t>Also binds to cellulose, which chemically resembles chitin; cotton swabs should not be used because they too will fluoresce</a:t>
            </a:r>
          </a:p>
          <a:p>
            <a:pPr lvl="1" eaLnBrk="1" hangingPunct="1"/>
            <a:r>
              <a:rPr lang="en-US" altLang="en-US" dirty="0"/>
              <a:t>Quantitative colony counts are not used for fungi</a:t>
            </a:r>
          </a:p>
          <a:p>
            <a:pPr lvl="1" eaLnBrk="1" hangingPunct="1"/>
            <a:r>
              <a:rPr lang="en-US" altLang="en-US" dirty="0"/>
              <a:t>Auramine stains mycobacteria.</a:t>
            </a:r>
          </a:p>
          <a:p>
            <a:pPr lvl="2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>
            <a:extLst>
              <a:ext uri="{FF2B5EF4-FFF2-40B4-BE49-F238E27FC236}">
                <a16:creationId xmlns:a16="http://schemas.microsoft.com/office/drawing/2014/main" id="{678637B2-615E-561B-0E32-CEAB7DEC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Automated Urine Screening Methods</a:t>
            </a:r>
          </a:p>
        </p:txBody>
      </p:sp>
      <p:sp>
        <p:nvSpPr>
          <p:cNvPr id="95235" name="Content Placeholder 2">
            <a:extLst>
              <a:ext uri="{FF2B5EF4-FFF2-40B4-BE49-F238E27FC236}">
                <a16:creationId xmlns:a16="http://schemas.microsoft.com/office/drawing/2014/main" id="{94881AC0-555E-DF75-1122-BDB866315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May be expensive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Frequently require batching of specimens causing time delays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Have not been adequately evaluated for their efficacy in detecting low-grade </a:t>
            </a:r>
            <a:r>
              <a:rPr lang="en-US" altLang="en-US" dirty="0" err="1"/>
              <a:t>bacteruria</a:t>
            </a:r>
            <a:r>
              <a:rPr lang="en-US" altLang="en-US" dirty="0"/>
              <a:t> and </a:t>
            </a:r>
            <a:r>
              <a:rPr lang="en-US" altLang="en-US" dirty="0" err="1"/>
              <a:t>funguria</a:t>
            </a:r>
            <a:endParaRPr lang="en-US" altLang="en-US" strike="sngStrike" dirty="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6EF60B84-B3F6-3ABB-B452-0B88D0BE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Various Automated Urine Screening Methods</a:t>
            </a:r>
          </a:p>
        </p:txBody>
      </p:sp>
      <p:pic>
        <p:nvPicPr>
          <p:cNvPr id="96261" name="Picture 4">
            <a:extLst>
              <a:ext uri="{FF2B5EF4-FFF2-40B4-BE49-F238E27FC236}">
                <a16:creationId xmlns:a16="http://schemas.microsoft.com/office/drawing/2014/main" id="{1A9D27B4-461B-7E61-B355-D291FE96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5625"/>
            <a:ext cx="8991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03401425-82F7-71D0-2169-891453C6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Urine Molecular Screening and Identification Methods 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899BA14D-B4A0-5C92-4169-C55634329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38" y="16764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Provides faster microbial identification than traditional culture techniques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Incapable of discerning organism viability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Shows promise with identification of the most common infectious organism</a:t>
            </a:r>
            <a:r>
              <a:rPr lang="en-US" altLang="en-US" sz="2800" strike="sngStrike" dirty="0"/>
              <a:t>s</a:t>
            </a:r>
            <a:r>
              <a:rPr lang="en-US" altLang="en-US" sz="2800" dirty="0"/>
              <a:t>–</a:t>
            </a:r>
            <a:r>
              <a:rPr lang="en-US" altLang="en-US" sz="2800" i="1" dirty="0"/>
              <a:t>E. coli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Not useful for uncommon infectious organisms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There are other drawbacks to using these methods as described in the textbook.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69A63B5-7020-BBAF-5A4F-192234D1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Asymptomatic Bacteriuria (ABS)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ACCC7283-A636-770E-2A83-23B73F9B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/>
              <a:t>Presence of bacteria in urine in significant quantities, but without genitourinary (GU) signs or symptoms of infection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/>
              <a:t>Requires treatment in only some populations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E.g., pregnant women, patients about to undergo instrumentation of the GU tract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/>
              <a:t>Disease occurs when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Multiplication of organisms in urinary tract interferes with normal function of involved organ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68205CE-3919-1BB0-1489-CCF82EBA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6178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Rejection Criteria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409C72D3-07D5-B7A9-6F6D-40CBE084C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Specimens may be rejected because of</a:t>
            </a:r>
          </a:p>
          <a:p>
            <a:pPr lvl="1" eaLnBrk="1" hangingPunct="1"/>
            <a:r>
              <a:rPr lang="en-US" altLang="en-US" dirty="0"/>
              <a:t>Inadequate or inappropriate method of collection or transport.</a:t>
            </a:r>
          </a:p>
          <a:p>
            <a:pPr lvl="2" eaLnBrk="1" hangingPunct="1"/>
            <a:r>
              <a:rPr lang="en-US" altLang="en-US" dirty="0"/>
              <a:t>Laboratory should inform the service or physician as soon as possible to allow for possible recollection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Specimens not appropriate for analysis</a:t>
            </a:r>
          </a:p>
          <a:p>
            <a:pPr lvl="1" eaLnBrk="1" hangingPunct="1"/>
            <a:r>
              <a:rPr lang="en-US" altLang="en-US" dirty="0"/>
              <a:t>24-hour urine </a:t>
            </a:r>
          </a:p>
          <a:p>
            <a:pPr lvl="1" eaLnBrk="1" hangingPunct="1"/>
            <a:r>
              <a:rPr lang="en-US" altLang="en-US" dirty="0"/>
              <a:t>Foley catheter tips</a:t>
            </a:r>
          </a:p>
        </p:txBody>
      </p:sp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B1EFD9D5-D8AE-0E0E-F2D9-B0F24239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905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Culture for Etiologic Agents of UTIs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D4F0C20-4C1C-E068-1ADD-546CEC191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Routine culture–vary by laboratory</a:t>
            </a:r>
          </a:p>
          <a:p>
            <a:pPr lvl="1" eaLnBrk="1" hangingPunct="1"/>
            <a:r>
              <a:rPr lang="en-US" altLang="en-US" dirty="0"/>
              <a:t>Plate to one nonselective and one selective medium (for gram-negative organisms)</a:t>
            </a:r>
          </a:p>
          <a:p>
            <a:pPr lvl="2" eaLnBrk="1" hangingPunct="1"/>
            <a:r>
              <a:rPr lang="en-US" altLang="en-US" dirty="0"/>
              <a:t>Use calibrated loop: 0.001 mL (1 </a:t>
            </a:r>
            <a:r>
              <a:rPr lang="el-GR" altLang="en-US" dirty="0"/>
              <a:t>μ</a:t>
            </a:r>
            <a:r>
              <a:rPr lang="en-US" altLang="en-US" dirty="0"/>
              <a:t>L) or 0.01 mL</a:t>
            </a:r>
          </a:p>
          <a:p>
            <a:pPr lvl="3" eaLnBrk="1" hangingPunct="1"/>
            <a:r>
              <a:rPr lang="en-US" altLang="en-US" dirty="0"/>
              <a:t>Ideal for quantitation</a:t>
            </a:r>
          </a:p>
          <a:p>
            <a:pPr lvl="1" eaLnBrk="1" hangingPunct="1"/>
            <a:r>
              <a:rPr lang="en-US" altLang="en-US" dirty="0"/>
              <a:t>Incubate for 24 hours</a:t>
            </a:r>
          </a:p>
          <a:p>
            <a:pPr lvl="2" eaLnBrk="1" hangingPunct="1"/>
            <a:r>
              <a:rPr lang="en-US" altLang="en-US" dirty="0"/>
              <a:t>More than 24 hours will yield background urethral biota.</a:t>
            </a:r>
          </a:p>
          <a:p>
            <a:pPr lvl="3" eaLnBrk="1" hangingPunct="1"/>
            <a:r>
              <a:rPr lang="en-US" altLang="en-US" dirty="0"/>
              <a:t>This can increase cost and impair clinical usefulness.</a:t>
            </a:r>
          </a:p>
          <a:p>
            <a:pPr lvl="1" eaLnBrk="1" hangingPunct="1"/>
            <a:r>
              <a:rPr lang="en-US" altLang="en-US" dirty="0"/>
              <a:t>Fastidious organisms</a:t>
            </a:r>
          </a:p>
          <a:p>
            <a:pPr lvl="2" eaLnBrk="1" hangingPunct="1"/>
            <a:r>
              <a:rPr lang="en-US" altLang="en-US" dirty="0"/>
              <a:t>Require specific plating media for detection</a:t>
            </a:r>
          </a:p>
        </p:txBody>
      </p:sp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36BC440-E831-F49C-706C-85977E5AE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Culture for Etiologic Agents of UTIs (Cont.)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05796C31-EAA3-F3A8-C2FB-15DD6CA6B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500" dirty="0"/>
              <a:t>Asymptomatic </a:t>
            </a:r>
            <a:r>
              <a:rPr lang="en-US" altLang="en-US" sz="2500" dirty="0" err="1"/>
              <a:t>bacteruria</a:t>
            </a:r>
            <a:r>
              <a:rPr lang="en-US" altLang="en-US" sz="2500" dirty="0"/>
              <a:t> (ASB)</a:t>
            </a:r>
          </a:p>
          <a:p>
            <a:pPr lvl="1" eaLnBrk="1" hangingPunct="1"/>
            <a:r>
              <a:rPr lang="en-US" altLang="en-US" sz="2100" dirty="0"/>
              <a:t>Conventional or automated methods</a:t>
            </a:r>
          </a:p>
          <a:p>
            <a:pPr lvl="1" eaLnBrk="1" hangingPunct="1"/>
            <a:r>
              <a:rPr lang="en-US" altLang="en-US" sz="2100" dirty="0"/>
              <a:t>Colony count should accompany any positive culture result to indicate ASB.</a:t>
            </a:r>
          </a:p>
          <a:p>
            <a:pPr lvl="1" eaLnBrk="1" hangingPunct="1"/>
            <a:r>
              <a:rPr lang="en-US" altLang="en-US" sz="2100" i="1" dirty="0"/>
              <a:t>E. coli</a:t>
            </a:r>
            <a:r>
              <a:rPr lang="en-US" altLang="en-US" sz="2100" dirty="0"/>
              <a:t> is the most frequently identified etiologic agent.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500" dirty="0"/>
              <a:t>Pyelonephritis</a:t>
            </a:r>
          </a:p>
          <a:p>
            <a:pPr lvl="1" eaLnBrk="1" hangingPunct="1"/>
            <a:r>
              <a:rPr lang="en-US" altLang="en-US" sz="2100" dirty="0"/>
              <a:t>Microscopic examination of urine for leukocytes and bacteria</a:t>
            </a:r>
          </a:p>
          <a:p>
            <a:pPr lvl="1" eaLnBrk="1" hangingPunct="1"/>
            <a:r>
              <a:rPr lang="en-US" altLang="en-US" sz="2100" dirty="0"/>
              <a:t>Drop of specimen may be inoculated into </a:t>
            </a:r>
            <a:r>
              <a:rPr lang="en-US" altLang="en-US" sz="2100" dirty="0" err="1"/>
              <a:t>trypticase</a:t>
            </a:r>
            <a:r>
              <a:rPr lang="en-US" altLang="en-US" sz="2100" dirty="0"/>
              <a:t> soy broth (TSB) for optimal recovery.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500" dirty="0"/>
              <a:t>Lower UTIs</a:t>
            </a:r>
          </a:p>
          <a:p>
            <a:pPr lvl="1" eaLnBrk="1" hangingPunct="1"/>
            <a:r>
              <a:rPr lang="en-US" altLang="en-US" sz="2100" dirty="0"/>
              <a:t>Same processing as for pyelonephritis</a:t>
            </a:r>
          </a:p>
        </p:txBody>
      </p:sp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22D2B9D-0129-7AB2-9CBB-D6AB6A5D9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Culture for Etiologic Agents of UTIs (Cont.)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92A36150-A531-7B4A-9AC2-1239E940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Suprapubic aspirates</a:t>
            </a:r>
          </a:p>
          <a:p>
            <a:pPr lvl="1" eaLnBrk="1" hangingPunct="1"/>
            <a:r>
              <a:rPr lang="en-US" altLang="en-US" dirty="0"/>
              <a:t>May have low numbers of bacteria and possibly anaerobes</a:t>
            </a:r>
            <a:endParaRPr lang="en-US" altLang="en-US" sz="23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Catheterized specimens</a:t>
            </a:r>
          </a:p>
          <a:p>
            <a:pPr lvl="1" eaLnBrk="1" hangingPunct="1"/>
            <a:r>
              <a:rPr lang="en-US" altLang="en-US" dirty="0"/>
              <a:t>Inoculate agar plates for maximum recovery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Prostatic secretions</a:t>
            </a:r>
          </a:p>
          <a:p>
            <a:pPr lvl="1" eaLnBrk="1" hangingPunct="1"/>
            <a:r>
              <a:rPr lang="en-US" altLang="en-US" dirty="0"/>
              <a:t>Usually recovered from catheterized specimens</a:t>
            </a:r>
          </a:p>
          <a:p>
            <a:pPr lvl="1" eaLnBrk="1" hangingPunct="1"/>
            <a:r>
              <a:rPr lang="en-US" altLang="en-US" dirty="0"/>
              <a:t>Require quantitative culture for proper interpretation</a:t>
            </a:r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Genitourinary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Interpretation of Results</a:t>
            </a: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334303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E2AF4B55-EAEC-793D-FD70-9EF46778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6497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Interpretation</a:t>
            </a:r>
            <a:r>
              <a:rPr lang="en-US" altLang="en-US" strike="sngStrike" dirty="0"/>
              <a:t>s</a:t>
            </a:r>
            <a:r>
              <a:rPr lang="en-US" altLang="en-US" dirty="0"/>
              <a:t> of </a:t>
            </a:r>
            <a:br>
              <a:rPr lang="en-US" altLang="en-US" dirty="0"/>
            </a:br>
            <a:r>
              <a:rPr lang="en-US" altLang="en-US" dirty="0"/>
              <a:t>Urine Culture Results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24E92C55-E90C-1993-8304-336F24FD3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Colony count of a pure or predominant organism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Measurement of pyuria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Presence or absence of symptoms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Dysuria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These criteria allow physician to make final decision.</a:t>
            </a:r>
          </a:p>
          <a:p>
            <a:pPr lvl="1" eaLnBrk="1" hangingPunct="1"/>
            <a:r>
              <a:rPr lang="en-US" altLang="en-US" dirty="0"/>
              <a:t>And remind the physician that specific agents may require special culture</a:t>
            </a:r>
          </a:p>
        </p:txBody>
      </p:sp>
    </p:spTree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A92B26-B365-CB56-BF3A-3D875E2C5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9577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Interpretation of Urine Culture Results</a:t>
            </a:r>
          </a:p>
        </p:txBody>
      </p:sp>
      <p:grpSp>
        <p:nvGrpSpPr>
          <p:cNvPr id="104453" name="Group 7">
            <a:extLst>
              <a:ext uri="{FF2B5EF4-FFF2-40B4-BE49-F238E27FC236}">
                <a16:creationId xmlns:a16="http://schemas.microsoft.com/office/drawing/2014/main" id="{F5A6BBF4-BA2B-81A6-3B57-18132A5C5D7D}"/>
              </a:ext>
            </a:extLst>
          </p:cNvPr>
          <p:cNvGrpSpPr>
            <a:grpSpLocks/>
          </p:cNvGrpSpPr>
          <p:nvPr/>
        </p:nvGrpSpPr>
        <p:grpSpPr bwMode="auto">
          <a:xfrm>
            <a:off x="334777" y="2209800"/>
            <a:ext cx="8382000" cy="3295650"/>
            <a:chOff x="304800" y="1417638"/>
            <a:chExt cx="8382000" cy="3295862"/>
          </a:xfrm>
        </p:grpSpPr>
        <p:pic>
          <p:nvPicPr>
            <p:cNvPr id="104454" name="Picture 4">
              <a:extLst>
                <a:ext uri="{FF2B5EF4-FFF2-40B4-BE49-F238E27FC236}">
                  <a16:creationId xmlns:a16="http://schemas.microsoft.com/office/drawing/2014/main" id="{2A25CDA7-9D33-DB1F-8762-B171C11A9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17638"/>
              <a:ext cx="3894667" cy="329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55" name="Picture 6">
              <a:extLst>
                <a:ext uri="{FF2B5EF4-FFF2-40B4-BE49-F238E27FC236}">
                  <a16:creationId xmlns:a16="http://schemas.microsoft.com/office/drawing/2014/main" id="{E33D9D41-D0DC-2D1B-5C9F-D46F685EF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345710"/>
              <a:ext cx="3962400" cy="1203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2F216E20-F907-6810-BD88-D6D642AB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304800"/>
            <a:ext cx="9067800" cy="1143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Guidelines for Interpretation of Urine Culture Results and Subsequent Workup</a:t>
            </a:r>
          </a:p>
        </p:txBody>
      </p:sp>
      <p:pic>
        <p:nvPicPr>
          <p:cNvPr id="105477" name="Picture 4">
            <a:extLst>
              <a:ext uri="{FF2B5EF4-FFF2-40B4-BE49-F238E27FC236}">
                <a16:creationId xmlns:a16="http://schemas.microsoft.com/office/drawing/2014/main" id="{B65F67F4-C87C-92F1-53E3-3355CBC8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2463"/>
            <a:ext cx="8534400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E52D0618-A348-A799-304C-21BD2829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Interpretation</a:t>
            </a:r>
            <a:r>
              <a:rPr lang="en-US" altLang="en-US" strike="sngStrike" dirty="0"/>
              <a:t>s</a:t>
            </a:r>
            <a:r>
              <a:rPr lang="en-US" altLang="en-US" dirty="0"/>
              <a:t> of </a:t>
            </a:r>
            <a:br>
              <a:rPr lang="en-US" altLang="en-US" dirty="0"/>
            </a:br>
            <a:r>
              <a:rPr lang="en-US" altLang="en-US" dirty="0"/>
              <a:t>Urine Culture Results (Cont.)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357B545D-77A0-5070-A04F-22E46AFF1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Interpretation Guidelines </a:t>
            </a:r>
          </a:p>
          <a:p>
            <a:pPr lvl="1" eaLnBrk="1" hangingPunct="1"/>
            <a:r>
              <a:rPr lang="en-US" altLang="en-US" dirty="0"/>
              <a:t>Specimens with multiple uropathogens–three or more</a:t>
            </a:r>
          </a:p>
          <a:p>
            <a:pPr lvl="2" eaLnBrk="1" hangingPunct="1"/>
            <a:r>
              <a:rPr lang="en-US" altLang="en-US" dirty="0"/>
              <a:t>Probably contamination</a:t>
            </a:r>
          </a:p>
          <a:p>
            <a:pPr lvl="1" eaLnBrk="1" hangingPunct="1"/>
            <a:r>
              <a:rPr lang="en-US" altLang="en-US" dirty="0"/>
              <a:t>One or two significant uropathogens</a:t>
            </a:r>
          </a:p>
          <a:p>
            <a:pPr lvl="2" eaLnBrk="1" hangingPunct="1"/>
            <a:r>
              <a:rPr lang="en-US" altLang="en-US" dirty="0"/>
              <a:t>Identify</a:t>
            </a:r>
          </a:p>
          <a:p>
            <a:pPr lvl="2" eaLnBrk="1" hangingPunct="1"/>
            <a:r>
              <a:rPr lang="en-US" altLang="en-US" dirty="0"/>
              <a:t>Perform susceptibility</a:t>
            </a:r>
          </a:p>
          <a:p>
            <a:pPr lvl="1" eaLnBrk="1" hangingPunct="1"/>
            <a:r>
              <a:rPr lang="en-US" altLang="en-US" dirty="0"/>
              <a:t>One or two uropathogens present in small numbers</a:t>
            </a:r>
          </a:p>
          <a:p>
            <a:pPr lvl="2" eaLnBrk="1" hangingPunct="1"/>
            <a:r>
              <a:rPr lang="en-US" altLang="en-US" dirty="0"/>
              <a:t>Identify if clinical situation warrants</a:t>
            </a:r>
          </a:p>
        </p:txBody>
      </p:sp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Genitourinary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Susceptibility Testing</a:t>
            </a: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105825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642479AA-6399-B5B2-A0AB-DFC6D21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8259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Asymptomatic Bacteriuria (ABS)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03744F2F-F7B1-E275-A43A-5DB1E810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12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 dirty="0"/>
              <a:t>Important note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Infection is defined by clinical parameters and urinalysis, not solely by quantitation or identification of microbes.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400" dirty="0"/>
              <a:t>As more organisms are discovered, there may be several fastidious or unculturable microbes causing ABS and UTIs identified.</a:t>
            </a: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01EB6E1-71F1-261F-9257-B0ADF4AF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Susceptibility Reporting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AE3E6ED-C211-556A-A34D-931DC155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16" y="1371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Report only appropriate antimicrobials for UTIs</a:t>
            </a:r>
          </a:p>
          <a:p>
            <a:pPr lvl="1" eaLnBrk="1" hangingPunct="1"/>
            <a:r>
              <a:rPr lang="en-US" altLang="en-US" dirty="0"/>
              <a:t>Group U supplemental for urine </a:t>
            </a:r>
          </a:p>
          <a:p>
            <a:pPr lvl="2" eaLnBrk="1" hangingPunct="1"/>
            <a:r>
              <a:rPr lang="en-US" altLang="en-US" dirty="0"/>
              <a:t>Clinical and Laboratory Standards Institute (CLSI) document M100 document, updated annually </a:t>
            </a:r>
          </a:p>
          <a:p>
            <a:pPr lvl="3" eaLnBrk="1" hangingPunct="1"/>
            <a:r>
              <a:rPr lang="en-US" altLang="en-US" dirty="0"/>
              <a:t>Provides interpretations of antimicrobial susceptibilities based on MIC and disk diffusion methods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Rationale</a:t>
            </a:r>
          </a:p>
          <a:p>
            <a:pPr lvl="1" eaLnBrk="1" hangingPunct="1"/>
            <a:r>
              <a:rPr lang="en-US" altLang="en-US" dirty="0"/>
              <a:t>Attainable antimicrobial blood levels and urine levels are often different.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4">
            <a:extLst>
              <a:ext uri="{FF2B5EF4-FFF2-40B4-BE49-F238E27FC236}">
                <a16:creationId xmlns:a16="http://schemas.microsoft.com/office/drawing/2014/main" id="{C2314A7B-64D1-598F-F654-0DE20D540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97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Urinary Tract Infection </a:t>
            </a:r>
            <a:r>
              <a:rPr lang="en-US" altLang="en-US" dirty="0" err="1"/>
              <a:t>Antibiograms</a:t>
            </a:r>
            <a:endParaRPr lang="en-US" altLang="en-US" dirty="0"/>
          </a:p>
        </p:txBody>
      </p:sp>
      <p:sp>
        <p:nvSpPr>
          <p:cNvPr id="109571" name="Content Placeholder 5">
            <a:extLst>
              <a:ext uri="{FF2B5EF4-FFF2-40B4-BE49-F238E27FC236}">
                <a16:creationId xmlns:a16="http://schemas.microsoft.com/office/drawing/2014/main" id="{B512B698-1CD5-B305-C252-C912CBAD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73" y="1752600"/>
            <a:ext cx="77724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A primary function of the clinical microbiology laboratory has historically been to measure antimicrobial resistance trends.</a:t>
            </a:r>
          </a:p>
          <a:p>
            <a:pPr lvl="1" eaLnBrk="1" hangingPunct="1"/>
            <a:r>
              <a:rPr lang="en-US" altLang="en-US" sz="2400" dirty="0"/>
              <a:t>Accomplished by development of an annual antibiogram that contains</a:t>
            </a:r>
          </a:p>
          <a:p>
            <a:pPr lvl="2" eaLnBrk="1" hangingPunct="1"/>
            <a:r>
              <a:rPr lang="en-US" altLang="en-US" dirty="0"/>
              <a:t>Cumulative percentage susceptibilities for selected UTI bacteria-antimicrobial combinations</a:t>
            </a:r>
            <a:endParaRPr lang="en-US" altLang="en-US" strike="sngStrike" dirty="0"/>
          </a:p>
          <a:p>
            <a:pPr lvl="2" eaLnBrk="1" hangingPunct="1"/>
            <a:r>
              <a:rPr lang="en-US" altLang="en-US" dirty="0"/>
              <a:t>Selected populations</a:t>
            </a:r>
            <a:endParaRPr lang="en-US" altLang="en-US" strike="sngStrike" dirty="0"/>
          </a:p>
          <a:p>
            <a:pPr lvl="2" eaLnBrk="1" hangingPunct="1"/>
            <a:r>
              <a:rPr lang="en-US" altLang="en-US" dirty="0"/>
              <a:t>Inpatient versus outpatient status</a:t>
            </a:r>
            <a:endParaRPr lang="en-US" altLang="en-US" strike="sngStrike" dirty="0"/>
          </a:p>
          <a:p>
            <a:pPr lvl="2" eaLnBrk="1" hangingPunct="1"/>
            <a:r>
              <a:rPr lang="en-US" altLang="en-US" dirty="0"/>
              <a:t>Disease type</a:t>
            </a:r>
            <a:endParaRPr lang="en-US" altLang="en-US" strike="sngStrike" dirty="0"/>
          </a:p>
          <a:p>
            <a:pPr lvl="2" eaLnBrk="1" hangingPunct="1"/>
            <a:r>
              <a:rPr lang="en-US" altLang="en-US" dirty="0"/>
              <a:t>Age</a:t>
            </a:r>
            <a:endParaRPr lang="en-US" altLang="en-US" strike="sngStrike" dirty="0"/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5">
            <a:extLst>
              <a:ext uri="{FF2B5EF4-FFF2-40B4-BE49-F238E27FC236}">
                <a16:creationId xmlns:a16="http://schemas.microsoft.com/office/drawing/2014/main" id="{E280B3D7-DF84-749E-A87B-6F0A9363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4735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Points to Remember</a:t>
            </a:r>
          </a:p>
        </p:txBody>
      </p:sp>
      <p:sp>
        <p:nvSpPr>
          <p:cNvPr id="119811" name="Content Placeholder 6">
            <a:extLst>
              <a:ext uri="{FF2B5EF4-FFF2-40B4-BE49-F238E27FC236}">
                <a16:creationId xmlns:a16="http://schemas.microsoft.com/office/drawing/2014/main" id="{47BC9B27-61DF-0770-52F3-3DB800DA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UTIs occur frequently, especially in women; 50% of all women will have a UTI in their lifetime.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The pathogenesis and course of a UTI depends on the organs involved and the patient’s state of health. 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5">
            <a:extLst>
              <a:ext uri="{FF2B5EF4-FFF2-40B4-BE49-F238E27FC236}">
                <a16:creationId xmlns:a16="http://schemas.microsoft.com/office/drawing/2014/main" id="{2AC2BF38-8AF9-6A9B-AD94-C8C6C897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297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Points to Remember (Cont.)</a:t>
            </a:r>
          </a:p>
        </p:txBody>
      </p:sp>
      <p:sp>
        <p:nvSpPr>
          <p:cNvPr id="120835" name="Content Placeholder 6">
            <a:extLst>
              <a:ext uri="{FF2B5EF4-FFF2-40B4-BE49-F238E27FC236}">
                <a16:creationId xmlns:a16="http://schemas.microsoft.com/office/drawing/2014/main" id="{FAED0D59-33B1-243C-D223-667A863F6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L-UTIs involve the bladder (cystitis), urethra (urethritis), or prostate (prostatitis). Symptoms can include dysuria, hematuria, and changes in urinary frequency.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U-UTIs involve the kidneys (pyelonephritis) or ureters (</a:t>
            </a:r>
            <a:r>
              <a:rPr lang="en-US" altLang="en-US" sz="2800" dirty="0" err="1"/>
              <a:t>ureteritis</a:t>
            </a:r>
            <a:r>
              <a:rPr lang="en-US" altLang="en-US" sz="2800" dirty="0"/>
              <a:t>). Symptoms can include fevers, chills, night sweats, nausea, vomiting, flank pain, and costovertebral angle tenderness.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5">
            <a:extLst>
              <a:ext uri="{FF2B5EF4-FFF2-40B4-BE49-F238E27FC236}">
                <a16:creationId xmlns:a16="http://schemas.microsoft.com/office/drawing/2014/main" id="{411DF2B4-F6DC-4346-41DC-60C35B09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Points to Remember (Cont.)</a:t>
            </a:r>
          </a:p>
        </p:txBody>
      </p:sp>
      <p:sp>
        <p:nvSpPr>
          <p:cNvPr id="121859" name="Content Placeholder 6">
            <a:extLst>
              <a:ext uri="{FF2B5EF4-FFF2-40B4-BE49-F238E27FC236}">
                <a16:creationId xmlns:a16="http://schemas.microsoft.com/office/drawing/2014/main" id="{37251EA1-F873-5EE1-914C-A50AD856D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Common causative agents of UTIs include coagulase-negative staphylococci, </a:t>
            </a:r>
            <a:r>
              <a:rPr lang="en-US" altLang="en-US" i="1" dirty="0"/>
              <a:t>E. coli</a:t>
            </a:r>
            <a:r>
              <a:rPr lang="en-US" altLang="en-US" dirty="0"/>
              <a:t>, </a:t>
            </a:r>
            <a:r>
              <a:rPr lang="en-US" altLang="en-US" i="1" dirty="0"/>
              <a:t>Klebsiella</a:t>
            </a:r>
            <a:r>
              <a:rPr lang="en-US" altLang="en-US" dirty="0"/>
              <a:t> spp., other Enterobacterales, and enterococci. </a:t>
            </a:r>
            <a:r>
              <a:rPr lang="en-US" altLang="en-US" i="1" dirty="0"/>
              <a:t>Pseudomonas</a:t>
            </a:r>
            <a:r>
              <a:rPr lang="en-US" altLang="en-US" dirty="0"/>
              <a:t> spp., </a:t>
            </a:r>
            <a:r>
              <a:rPr lang="en-US" altLang="en-US" i="1" dirty="0"/>
              <a:t>Proteus</a:t>
            </a:r>
            <a:r>
              <a:rPr lang="en-US" altLang="en-US" dirty="0"/>
              <a:t> spp., and </a:t>
            </a:r>
            <a:r>
              <a:rPr lang="en-US" altLang="en-US" i="1" dirty="0"/>
              <a:t>Candida</a:t>
            </a:r>
            <a:r>
              <a:rPr lang="en-US" altLang="en-US" dirty="0"/>
              <a:t> spp. are also seen, especially in healthcare- or catheter-associated UTIs.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5">
            <a:extLst>
              <a:ext uri="{FF2B5EF4-FFF2-40B4-BE49-F238E27FC236}">
                <a16:creationId xmlns:a16="http://schemas.microsoft.com/office/drawing/2014/main" id="{C1468BB8-5177-DACC-B039-2E5A7DDD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022"/>
            <a:ext cx="7772400" cy="1905000"/>
          </a:xfrm>
        </p:spPr>
        <p:txBody>
          <a:bodyPr/>
          <a:lstStyle/>
          <a:p>
            <a:r>
              <a:rPr lang="en-US" altLang="en-US" dirty="0"/>
              <a:t>Points to Remember (Cont.)</a:t>
            </a:r>
          </a:p>
        </p:txBody>
      </p:sp>
      <p:sp>
        <p:nvSpPr>
          <p:cNvPr id="122883" name="Content Placeholder 6">
            <a:extLst>
              <a:ext uri="{FF2B5EF4-FFF2-40B4-BE49-F238E27FC236}">
                <a16:creationId xmlns:a16="http://schemas.microsoft.com/office/drawing/2014/main" id="{A9E72AC6-B729-B201-6AE5-20EC6C53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32" y="16002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Urinalysis and culture are important components in the evaluation of UTIs. The presence of bacteriuria and pyuria indicates infection.</a:t>
            </a:r>
            <a:endParaRPr lang="en-US" altLang="en-US" strike="sngStrike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Results of a urinalysis dipstick (i.e., positive leukocyte esterase and nitrites) often will result in a reflex to a urine culture by most clinical laboratories.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5">
            <a:extLst>
              <a:ext uri="{FF2B5EF4-FFF2-40B4-BE49-F238E27FC236}">
                <a16:creationId xmlns:a16="http://schemas.microsoft.com/office/drawing/2014/main" id="{171FCEEF-A0D6-6850-30BA-B6F1A225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070"/>
            <a:ext cx="7772400" cy="1905000"/>
          </a:xfrm>
        </p:spPr>
        <p:txBody>
          <a:bodyPr/>
          <a:lstStyle/>
          <a:p>
            <a:pPr algn="r"/>
            <a:r>
              <a:rPr lang="en-US" altLang="en-US" dirty="0"/>
              <a:t>Points to Remember (Cont.)</a:t>
            </a:r>
          </a:p>
        </p:txBody>
      </p:sp>
      <p:sp>
        <p:nvSpPr>
          <p:cNvPr id="123907" name="Content Placeholder 6">
            <a:extLst>
              <a:ext uri="{FF2B5EF4-FFF2-40B4-BE49-F238E27FC236}">
                <a16:creationId xmlns:a16="http://schemas.microsoft.com/office/drawing/2014/main" id="{F9DC3CF2-E75B-579D-F8F7-29B564A3F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005" y="17526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Interpretation of urine cultures depends on several factors including number and types of isolates, colony counts, type of specimen, and patients’ history.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Genitourinary Infections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Anatomic Considerations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Microbiology</a:t>
            </a:r>
          </a:p>
        </p:txBody>
      </p:sp>
    </p:spTree>
    <p:extLst>
      <p:ext uri="{BB962C8B-B14F-4D97-AF65-F5344CB8AC3E}">
        <p14:creationId xmlns:p14="http://schemas.microsoft.com/office/powerpoint/2010/main" val="1752336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cro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croTheme" id="{E52B85CB-C9B7-412B-A7AA-E3B990D6E901}" vid="{8DFE26A6-A5DD-420C-B145-63F78B5CD578}"/>
    </a:ext>
  </a:extLst>
</a:theme>
</file>

<file path=ppt/theme/theme3.xml><?xml version="1.0" encoding="utf-8"?>
<a:theme xmlns:a="http://schemas.openxmlformats.org/drawingml/2006/main" name="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4.xml><?xml version="1.0" encoding="utf-8"?>
<a:theme xmlns:a="http://schemas.openxmlformats.org/drawingml/2006/main" name="1_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3478</Words>
  <Application>Microsoft Office PowerPoint</Application>
  <PresentationFormat>On-screen Show (4:3)</PresentationFormat>
  <Paragraphs>479</Paragraphs>
  <Slides>86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86</vt:i4>
      </vt:variant>
    </vt:vector>
  </HeadingPairs>
  <TitlesOfParts>
    <vt:vector size="101" baseType="lpstr">
      <vt:lpstr>ＭＳ Ｐゴシック</vt:lpstr>
      <vt:lpstr>Arial</vt:lpstr>
      <vt:lpstr>Calibri</vt:lpstr>
      <vt:lpstr>Segoe UI</vt:lpstr>
      <vt:lpstr>Segoe UI Semibold</vt:lpstr>
      <vt:lpstr>Times</vt:lpstr>
      <vt:lpstr>Times New Roman</vt:lpstr>
      <vt:lpstr>Wingdings</vt:lpstr>
      <vt:lpstr>Wingdings 2</vt:lpstr>
      <vt:lpstr>Wingdings 3</vt:lpstr>
      <vt:lpstr>ヒラギノ明朝 ProN W3</vt:lpstr>
      <vt:lpstr>Blue Diagonal</vt:lpstr>
      <vt:lpstr>MicroTheme</vt:lpstr>
      <vt:lpstr>RedTheme_PPTX</vt:lpstr>
      <vt:lpstr>1_RedTheme_PPTX</vt:lpstr>
      <vt:lpstr>PowerPoint Presentation</vt:lpstr>
      <vt:lpstr>What’s Ahead?</vt:lpstr>
      <vt:lpstr>Urinary Tract Infections (UTIs) Characteristics</vt:lpstr>
      <vt:lpstr>Urinary Tract Infections (UTIs) Characteristics</vt:lpstr>
      <vt:lpstr>UTI Classification: Single versus Recurrent Episode</vt:lpstr>
      <vt:lpstr>UTIs Affected Populations</vt:lpstr>
      <vt:lpstr>Asymptomatic Bacteriuria (ABS)</vt:lpstr>
      <vt:lpstr>Asymptomatic Bacteriuria (ABS)</vt:lpstr>
      <vt:lpstr>PowerPoint Presentation</vt:lpstr>
      <vt:lpstr>Anatomy of the Urinary Tract</vt:lpstr>
      <vt:lpstr>Urine Characteristics</vt:lpstr>
      <vt:lpstr>Select Anatomic Considerations “Fun Facts” </vt:lpstr>
      <vt:lpstr>Select Anatomic Considerations “Fun Facts” (Cont.)</vt:lpstr>
      <vt:lpstr>Select Anatomic Considerations “Fun Facts” (Cont.)</vt:lpstr>
      <vt:lpstr>Anatomical Considerations</vt:lpstr>
      <vt:lpstr>Comparative Parameters for Urine in Control Subjects and Patients with UTIs</vt:lpstr>
      <vt:lpstr>Terms and Abbreviations Commonly Used for UT Diseases</vt:lpstr>
      <vt:lpstr>PowerPoint Presentation</vt:lpstr>
      <vt:lpstr>Age </vt:lpstr>
      <vt:lpstr>Frequency of UTIs Over Time</vt:lpstr>
      <vt:lpstr>Microbial Virulence Factors</vt:lpstr>
      <vt:lpstr>Host Defenses and Selective Pressures Influencing UTIs</vt:lpstr>
      <vt:lpstr>Institutionalized Care and Pregnancy</vt:lpstr>
      <vt:lpstr>Renal Transplantation and  Bladder Catheterization</vt:lpstr>
      <vt:lpstr>Sexually Transmitted Diseases</vt:lpstr>
      <vt:lpstr>PowerPoint Presentation</vt:lpstr>
      <vt:lpstr>Variation in Signs and  Symptoms Due to Age</vt:lpstr>
      <vt:lpstr>Upper UTIs and Dysuria in UTIs</vt:lpstr>
      <vt:lpstr>Evaluation of Women with Acute Dysuria</vt:lpstr>
      <vt:lpstr>PowerPoint Presentation</vt:lpstr>
      <vt:lpstr>Access Routes</vt:lpstr>
      <vt:lpstr>Etiology of UTIs</vt:lpstr>
      <vt:lpstr>PowerPoint Presentation</vt:lpstr>
      <vt:lpstr>Biota of Normal Voided Urine</vt:lpstr>
      <vt:lpstr>Recognized Microbial Agents of UTIs</vt:lpstr>
      <vt:lpstr>Categories of UTI  Causative Agents</vt:lpstr>
      <vt:lpstr>UTIs Caused by Coagulase-Negative Staphylococci</vt:lpstr>
      <vt:lpstr>Other Causative Agents</vt:lpstr>
      <vt:lpstr>Other Causative Agents (Cont.)</vt:lpstr>
      <vt:lpstr>Other Causative Agents (Cont.)</vt:lpstr>
      <vt:lpstr>Most Common UTI Etiologic Agents Associated with Frequent Clinical Presentation</vt:lpstr>
      <vt:lpstr>PowerPoint Presentation</vt:lpstr>
      <vt:lpstr>Significance of Colony Counts: Historic Background</vt:lpstr>
      <vt:lpstr>Conclusions from Clinical Studies Aimed at Determining Pyuria</vt:lpstr>
      <vt:lpstr>Conclusions from Clinical Studies Aimed at Determining Pyuria</vt:lpstr>
      <vt:lpstr>Conclusions from Clinical Studies Aimed at Determining Pyuria</vt:lpstr>
      <vt:lpstr>Specimen Collection and Transport </vt:lpstr>
      <vt:lpstr>Specimen Collection and Transport (Cont.) </vt:lpstr>
      <vt:lpstr>Specimen Collection and  Transport (Cont.)</vt:lpstr>
      <vt:lpstr>Types of Urine Specimens</vt:lpstr>
      <vt:lpstr>Types of Urine Specimens</vt:lpstr>
      <vt:lpstr>Other Urine Specimen Considerations </vt:lpstr>
      <vt:lpstr>Additives</vt:lpstr>
      <vt:lpstr>PowerPoint Presentation</vt:lpstr>
      <vt:lpstr>Specimen Screening: Rapid Nonculture Methodologies</vt:lpstr>
      <vt:lpstr>Specimen Screening: Rapid Nonculture Methodologies (Cont.)</vt:lpstr>
      <vt:lpstr>Specimen Screening: Rapid Nonculture Methodologies (Cont.)</vt:lpstr>
      <vt:lpstr>Specimen Screening: Rapid Nonculture Methodologies (Cont.)</vt:lpstr>
      <vt:lpstr>Manual Urine Screening Methods</vt:lpstr>
      <vt:lpstr>Manual Urine Screening Methods (Cont.)</vt:lpstr>
      <vt:lpstr>Manual Urine Screening Methods (Cont.)</vt:lpstr>
      <vt:lpstr>Various Manual Screening Methods</vt:lpstr>
      <vt:lpstr>Manual Urine Screening Methods (Cont.)</vt:lpstr>
      <vt:lpstr>Manual Urine Screening Methods (Cont.)</vt:lpstr>
      <vt:lpstr>Manual Urine Screening Methods (Cont.)</vt:lpstr>
      <vt:lpstr>Manual Urine Screening Methods (Cont.)</vt:lpstr>
      <vt:lpstr>Automated Urine Screening Methods</vt:lpstr>
      <vt:lpstr>Various Automated Urine Screening Methods</vt:lpstr>
      <vt:lpstr>Urine Molecular Screening and Identification Methods </vt:lpstr>
      <vt:lpstr>Rejection Criteria</vt:lpstr>
      <vt:lpstr>Culture for Etiologic Agents of UTIs</vt:lpstr>
      <vt:lpstr>Culture for Etiologic Agents of UTIs (Cont.)</vt:lpstr>
      <vt:lpstr>Culture for Etiologic Agents of UTIs (Cont.)</vt:lpstr>
      <vt:lpstr>PowerPoint Presentation</vt:lpstr>
      <vt:lpstr>Interpretations of  Urine Culture Results</vt:lpstr>
      <vt:lpstr>Interpretation of Urine Culture Results</vt:lpstr>
      <vt:lpstr>Guidelines for Interpretation of Urine Culture Results and Subsequent Workup</vt:lpstr>
      <vt:lpstr>Interpretations of  Urine Culture Results (Cont.)</vt:lpstr>
      <vt:lpstr>PowerPoint Presentation</vt:lpstr>
      <vt:lpstr>Susceptibility Reporting</vt:lpstr>
      <vt:lpstr>Urinary Tract Infection Antibiograms</vt:lpstr>
      <vt:lpstr>Points to Remember</vt:lpstr>
      <vt:lpstr>Points to Remember (Cont.)</vt:lpstr>
      <vt:lpstr>Points to Remember (Cont.)</vt:lpstr>
      <vt:lpstr>Points to Remember (Cont.)</vt:lpstr>
      <vt:lpstr>Points to Remember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Genitourinary Infections</dc:title>
  <dc:creator>Tyler Thomas</dc:creator>
  <cp:lastModifiedBy>Tyler Thomas</cp:lastModifiedBy>
  <cp:revision>475</cp:revision>
  <dcterms:created xsi:type="dcterms:W3CDTF">2006-03-30T22:26:44Z</dcterms:created>
  <dcterms:modified xsi:type="dcterms:W3CDTF">2024-05-01T13:31:13Z</dcterms:modified>
</cp:coreProperties>
</file>