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72" r:id="rId2"/>
    <p:sldMasterId id="2147483687" r:id="rId3"/>
  </p:sldMasterIdLst>
  <p:notesMasterIdLst>
    <p:notesMasterId r:id="rId160"/>
  </p:notesMasterIdLst>
  <p:sldIdLst>
    <p:sldId id="437" r:id="rId4"/>
    <p:sldId id="392" r:id="rId5"/>
    <p:sldId id="261" r:id="rId6"/>
    <p:sldId id="260" r:id="rId7"/>
    <p:sldId id="262" r:id="rId8"/>
    <p:sldId id="393" r:id="rId9"/>
    <p:sldId id="263" r:id="rId10"/>
    <p:sldId id="382" r:id="rId11"/>
    <p:sldId id="438" r:id="rId12"/>
    <p:sldId id="265" r:id="rId13"/>
    <p:sldId id="396" r:id="rId14"/>
    <p:sldId id="397" r:id="rId15"/>
    <p:sldId id="266" r:id="rId16"/>
    <p:sldId id="267" r:id="rId17"/>
    <p:sldId id="398" r:id="rId18"/>
    <p:sldId id="270" r:id="rId19"/>
    <p:sldId id="271" r:id="rId20"/>
    <p:sldId id="272" r:id="rId21"/>
    <p:sldId id="400" r:id="rId22"/>
    <p:sldId id="399" r:id="rId23"/>
    <p:sldId id="273" r:id="rId24"/>
    <p:sldId id="401" r:id="rId25"/>
    <p:sldId id="274" r:id="rId26"/>
    <p:sldId id="275" r:id="rId27"/>
    <p:sldId id="276" r:id="rId28"/>
    <p:sldId id="402" r:id="rId29"/>
    <p:sldId id="277" r:id="rId30"/>
    <p:sldId id="403" r:id="rId31"/>
    <p:sldId id="439" r:id="rId32"/>
    <p:sldId id="279" r:id="rId33"/>
    <p:sldId id="404" r:id="rId34"/>
    <p:sldId id="280" r:id="rId35"/>
    <p:sldId id="405" r:id="rId36"/>
    <p:sldId id="281" r:id="rId37"/>
    <p:sldId id="282" r:id="rId38"/>
    <p:sldId id="406" r:id="rId39"/>
    <p:sldId id="283" r:id="rId40"/>
    <p:sldId id="440" r:id="rId41"/>
    <p:sldId id="285" r:id="rId42"/>
    <p:sldId id="407" r:id="rId43"/>
    <p:sldId id="287" r:id="rId44"/>
    <p:sldId id="288" r:id="rId45"/>
    <p:sldId id="289" r:id="rId46"/>
    <p:sldId id="408" r:id="rId47"/>
    <p:sldId id="290" r:id="rId48"/>
    <p:sldId id="291" r:id="rId49"/>
    <p:sldId id="292" r:id="rId50"/>
    <p:sldId id="293" r:id="rId51"/>
    <p:sldId id="294" r:id="rId52"/>
    <p:sldId id="295" r:id="rId53"/>
    <p:sldId id="409" r:id="rId54"/>
    <p:sldId id="296" r:id="rId55"/>
    <p:sldId id="297" r:id="rId56"/>
    <p:sldId id="298" r:id="rId57"/>
    <p:sldId id="299" r:id="rId58"/>
    <p:sldId id="410" r:id="rId59"/>
    <p:sldId id="411" r:id="rId60"/>
    <p:sldId id="300" r:id="rId61"/>
    <p:sldId id="412" r:id="rId62"/>
    <p:sldId id="413" r:id="rId63"/>
    <p:sldId id="414" r:id="rId64"/>
    <p:sldId id="415" r:id="rId65"/>
    <p:sldId id="301" r:id="rId66"/>
    <p:sldId id="302" r:id="rId67"/>
    <p:sldId id="303" r:id="rId68"/>
    <p:sldId id="417" r:id="rId69"/>
    <p:sldId id="441" r:id="rId70"/>
    <p:sldId id="305" r:id="rId71"/>
    <p:sldId id="306" r:id="rId72"/>
    <p:sldId id="418" r:id="rId73"/>
    <p:sldId id="419" r:id="rId74"/>
    <p:sldId id="420" r:id="rId75"/>
    <p:sldId id="421" r:id="rId76"/>
    <p:sldId id="424" r:id="rId77"/>
    <p:sldId id="309" r:id="rId78"/>
    <p:sldId id="310" r:id="rId79"/>
    <p:sldId id="311" r:id="rId80"/>
    <p:sldId id="312" r:id="rId81"/>
    <p:sldId id="313" r:id="rId82"/>
    <p:sldId id="314" r:id="rId83"/>
    <p:sldId id="315" r:id="rId84"/>
    <p:sldId id="316" r:id="rId85"/>
    <p:sldId id="318" r:id="rId86"/>
    <p:sldId id="319" r:id="rId87"/>
    <p:sldId id="320" r:id="rId88"/>
    <p:sldId id="426" r:id="rId89"/>
    <p:sldId id="317" r:id="rId90"/>
    <p:sldId id="321" r:id="rId91"/>
    <p:sldId id="322" r:id="rId92"/>
    <p:sldId id="425" r:id="rId93"/>
    <p:sldId id="428" r:id="rId94"/>
    <p:sldId id="324" r:id="rId95"/>
    <p:sldId id="429" r:id="rId96"/>
    <p:sldId id="326" r:id="rId97"/>
    <p:sldId id="327" r:id="rId98"/>
    <p:sldId id="328" r:id="rId99"/>
    <p:sldId id="430" r:id="rId100"/>
    <p:sldId id="329" r:id="rId101"/>
    <p:sldId id="330" r:id="rId102"/>
    <p:sldId id="331" r:id="rId103"/>
    <p:sldId id="332" r:id="rId104"/>
    <p:sldId id="333" r:id="rId105"/>
    <p:sldId id="334" r:id="rId106"/>
    <p:sldId id="431" r:id="rId107"/>
    <p:sldId id="335" r:id="rId108"/>
    <p:sldId id="336" r:id="rId109"/>
    <p:sldId id="337" r:id="rId110"/>
    <p:sldId id="338" r:id="rId111"/>
    <p:sldId id="339" r:id="rId112"/>
    <p:sldId id="340" r:id="rId113"/>
    <p:sldId id="341" r:id="rId114"/>
    <p:sldId id="342" r:id="rId115"/>
    <p:sldId id="442" r:id="rId116"/>
    <p:sldId id="344" r:id="rId117"/>
    <p:sldId id="345" r:id="rId118"/>
    <p:sldId id="346" r:id="rId119"/>
    <p:sldId id="433" r:id="rId120"/>
    <p:sldId id="432" r:id="rId121"/>
    <p:sldId id="347" r:id="rId122"/>
    <p:sldId id="348" r:id="rId123"/>
    <p:sldId id="349" r:id="rId124"/>
    <p:sldId id="350" r:id="rId125"/>
    <p:sldId id="351" r:id="rId126"/>
    <p:sldId id="352" r:id="rId127"/>
    <p:sldId id="434" r:id="rId128"/>
    <p:sldId id="353" r:id="rId129"/>
    <p:sldId id="354" r:id="rId130"/>
    <p:sldId id="443" r:id="rId131"/>
    <p:sldId id="356" r:id="rId132"/>
    <p:sldId id="357" r:id="rId133"/>
    <p:sldId id="358" r:id="rId134"/>
    <p:sldId id="359" r:id="rId135"/>
    <p:sldId id="360" r:id="rId136"/>
    <p:sldId id="361" r:id="rId137"/>
    <p:sldId id="362" r:id="rId138"/>
    <p:sldId id="363" r:id="rId139"/>
    <p:sldId id="364" r:id="rId140"/>
    <p:sldId id="365" r:id="rId141"/>
    <p:sldId id="366" r:id="rId142"/>
    <p:sldId id="435" r:id="rId143"/>
    <p:sldId id="367" r:id="rId144"/>
    <p:sldId id="368" r:id="rId145"/>
    <p:sldId id="369" r:id="rId146"/>
    <p:sldId id="370" r:id="rId147"/>
    <p:sldId id="371" r:id="rId148"/>
    <p:sldId id="372" r:id="rId149"/>
    <p:sldId id="427" r:id="rId150"/>
    <p:sldId id="373" r:id="rId151"/>
    <p:sldId id="374" r:id="rId152"/>
    <p:sldId id="436" r:id="rId153"/>
    <p:sldId id="375" r:id="rId154"/>
    <p:sldId id="387" r:id="rId155"/>
    <p:sldId id="388" r:id="rId156"/>
    <p:sldId id="389" r:id="rId157"/>
    <p:sldId id="390" r:id="rId158"/>
    <p:sldId id="391" r:id="rId159"/>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1pPr>
    <a:lvl2pPr marL="4572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2pPr>
    <a:lvl3pPr marL="9144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3pPr>
    <a:lvl4pPr marL="13716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4pPr>
    <a:lvl5pPr marL="18288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5pPr>
    <a:lvl6pPr marL="22860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6pPr>
    <a:lvl7pPr marL="27432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7pPr>
    <a:lvl8pPr marL="32004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8pPr>
    <a:lvl9pPr marL="36576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2" roundtripDataSignature="AMtx7mhdTYJVxF3rnlX4J9lTnId0fa6/I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3F5DD6-791E-8ACB-8374-EBEBC65B052B}" name="Connie Mahon" initials="CM" userId="dffcbafd17e638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52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6"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77"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72" Type="http://customschemas.google.com/relationships/presentationmetadata" Target="metadata"/><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75325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5694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1382272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6195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2" name="Google Shape;942;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8" name="Google Shape;958;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61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6" name="Google Shape;1006;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4" name="Google Shape;1014;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2" name="Google Shape;1022;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0" name="Google Shape;1030;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8" name="Google Shape;1038;p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p1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148</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7" name="Google Shape;1047;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7" name="Google Shape;1047;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0917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99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30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993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13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353298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834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551242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000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971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89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598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298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379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3507398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064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9320075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3934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 name="Google Shape;783;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00DEF-4B0D-46A6-86D2-3860CDD14B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38020941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9" name="Google Shape;799;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9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114</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6905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0949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2" name="Google Shape;832;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9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753354459"/>
      </p:ext>
    </p:extLst>
  </p:cSld>
  <p:clrMapOvr>
    <a:masterClrMapping/>
  </p:clrMapOvr>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40848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0817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51476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1251402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5012352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901395292"/>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0303789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06189848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52288109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16417709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3497278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28096839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3194773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123675843"/>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42038228"/>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836557276"/>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10:45</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724833532"/>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2546167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802627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734478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272594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594407"/>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810406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5508971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39498987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5420306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52359911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80213193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91886169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rPr lang="en-US" smtClean="0"/>
              <a:t>Copyright © 2020 by Elsevier, Inc. All rights reserved.</a:t>
            </a:r>
            <a:endParaRPr lang="en-US"/>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82905511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415432662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smtClean="0"/>
              <a:pPr>
                <a:defRPr/>
              </a:pPr>
              <a:t>10:45</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2252382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4440126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48261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1389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5650558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531988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951542719"/>
      </p:ext>
    </p:extLst>
  </p:cSld>
  <p:clrMapOvr>
    <a:masterClrMapping/>
  </p:clrMapOvr>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Times New Roman" panose="02020603050405020304" pitchFamily="18" charset="0"/>
              </a:rPr>
              <a:t>Click to edit Master title style</a:t>
            </a:r>
          </a:p>
        </p:txBody>
      </p:sp>
      <p:sp>
        <p:nvSpPr>
          <p:cNvPr id="2050" name="Rectangle 2"/>
          <p:cNvSpPr>
            <a:spLocks noGrp="1"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Arial" panose="020B0604020202020204" pitchFamily="34" charset="0"/>
              </a:rPr>
              <a:t>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
        <p:nvSpPr>
          <p:cNvPr id="2051" name="Text Box 3"/>
          <p:cNvSpPr txBox="1">
            <a:spLocks noGrp="1" noChangeArrowheads="1"/>
          </p:cNvSpPr>
          <p:nvPr>
            <p:ph type="sldNum" sz="quarter" idx="4"/>
          </p:nvPr>
        </p:nvSpPr>
        <p:spPr bwMode="auto">
          <a:xfrm>
            <a:off x="78057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cs typeface="Arial" panose="020B0604020202020204" pitchFamily="34" charset="0"/>
                <a:sym typeface="Arial" panose="020B0604020202020204" pitchFamily="34" charset="0"/>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pic>
        <p:nvPicPr>
          <p:cNvPr id="5" name="Picture 4">
            <a:extLst>
              <a:ext uri="{FF2B5EF4-FFF2-40B4-BE49-F238E27FC236}">
                <a16:creationId xmlns:a16="http://schemas.microsoft.com/office/drawing/2014/main" id="{4DB8D35D-DA9A-9D23-7BCE-0AC4379179A8}"/>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3048000" y="6629400"/>
            <a:ext cx="3048000" cy="228600"/>
          </a:xfrm>
          <a:prstGeom prst="rect">
            <a:avLst/>
          </a:prstGeom>
        </p:spPr>
      </p:pic>
    </p:spTree>
    <p:extLst>
      <p:ext uri="{BB962C8B-B14F-4D97-AF65-F5344CB8AC3E}">
        <p14:creationId xmlns:p14="http://schemas.microsoft.com/office/powerpoint/2010/main" val="639371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marL="39688" algn="l" rtl="0" eaLnBrk="1" fontAlgn="base" hangingPunct="1">
        <a:spcBef>
          <a:spcPct val="0"/>
        </a:spcBef>
        <a:spcAft>
          <a:spcPct val="0"/>
        </a:spcAft>
        <a:defRPr sz="4400" kern="1200">
          <a:solidFill>
            <a:srgbClr val="003366"/>
          </a:solidFill>
          <a:latin typeface="+mj-lt"/>
          <a:ea typeface="+mj-ea"/>
          <a:cs typeface="+mj-cs"/>
          <a:sym typeface="Times New Roman" panose="02020603050405020304" pitchFamily="18" charset="0"/>
        </a:defRPr>
      </a:lvl1pPr>
      <a:lvl2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2pPr>
      <a:lvl3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3pPr>
      <a:lvl4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4pPr>
      <a:lvl5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5pPr>
      <a:lvl6pPr marL="4968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6pPr>
      <a:lvl7pPr marL="9540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7pPr>
      <a:lvl8pPr marL="14112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8pPr>
      <a:lvl9pPr marL="18684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9pPr>
    </p:titleStyle>
    <p:bodyStyle>
      <a:lvl1pPr marL="382588" indent="-342900" algn="l" rtl="0" eaLnBrk="1" fontAlgn="base" hangingPunct="1">
        <a:spcBef>
          <a:spcPts val="700"/>
        </a:spcBef>
        <a:spcAft>
          <a:spcPct val="0"/>
        </a:spcAft>
        <a:buClr>
          <a:srgbClr val="0099CC"/>
        </a:buClr>
        <a:buSzPct val="69000"/>
        <a:buFont typeface="Arial" panose="020B0604020202020204" pitchFamily="34" charset="0"/>
        <a:buChar char="n"/>
        <a:defRPr sz="3200" kern="1200">
          <a:solidFill>
            <a:schemeClr val="tx1"/>
          </a:solidFill>
          <a:latin typeface="+mn-lt"/>
          <a:ea typeface="+mn-ea"/>
          <a:cs typeface="+mn-cs"/>
          <a:sym typeface="Arial" panose="020B0604020202020204" pitchFamily="34" charset="0"/>
        </a:defRPr>
      </a:lvl1pPr>
      <a:lvl2pPr marL="731838" indent="-285750" algn="l" rtl="0" eaLnBrk="1" fontAlgn="base" hangingPunct="1">
        <a:spcBef>
          <a:spcPts val="600"/>
        </a:spcBef>
        <a:spcAft>
          <a:spcPct val="0"/>
        </a:spcAft>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31888" indent="-228600" algn="l" rtl="0" eaLnBrk="1" fontAlgn="base" hangingPunct="1">
        <a:spcBef>
          <a:spcPts val="600"/>
        </a:spcBef>
        <a:spcAft>
          <a:spcPct val="0"/>
        </a:spcAft>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890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462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86726682-70BF-4599-8268-7D2212D5C424}"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2340912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A978CDC9-35AB-45E4-A948-541058920239}"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417855723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543050" y="33147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 (STIs)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7475807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719356" y="346075"/>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Urethritis</a:t>
            </a:r>
            <a:r>
              <a:rPr lang="en-US" sz="4000" b="0" i="0" u="none" dirty="0">
                <a:solidFill>
                  <a:schemeClr val="dk1"/>
                </a:solidFill>
                <a:latin typeface="Arial"/>
                <a:ea typeface="Arial"/>
                <a:cs typeface="Arial"/>
                <a:sym typeface="Arial"/>
              </a:rPr>
              <a:t/>
            </a:r>
            <a:br>
              <a:rPr lang="en-US" sz="4000" b="0" i="0" u="none" dirty="0">
                <a:solidFill>
                  <a:schemeClr val="dk1"/>
                </a:solidFill>
                <a:latin typeface="Arial"/>
                <a:ea typeface="Arial"/>
                <a:cs typeface="Arial"/>
                <a:sym typeface="Arial"/>
              </a:rPr>
            </a:br>
            <a:endParaRPr strike="sngStrike" dirty="0"/>
          </a:p>
        </p:txBody>
      </p:sp>
      <p:sp>
        <p:nvSpPr>
          <p:cNvPr id="163" name="Google Shape;163;p9"/>
          <p:cNvSpPr txBox="1">
            <a:spLocks noGrp="1"/>
          </p:cNvSpPr>
          <p:nvPr>
            <p:ph idx="1"/>
          </p:nvPr>
        </p:nvSpPr>
        <p:spPr>
          <a:xfrm>
            <a:off x="838200" y="1412875"/>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80"/>
              <a:buFont typeface="Noto Sans Symbols"/>
              <a:buChar char="⬤"/>
            </a:pPr>
            <a:r>
              <a:rPr lang="en-US" sz="2800" b="0" i="0" u="none" strike="noStrike" cap="none" dirty="0">
                <a:solidFill>
                  <a:schemeClr val="dk1"/>
                </a:solidFill>
                <a:ea typeface="Arial"/>
                <a:cs typeface="Arial"/>
                <a:sym typeface="Arial"/>
              </a:rPr>
              <a:t>Inflammation of the urethra</a:t>
            </a:r>
          </a:p>
          <a:p>
            <a:pPr marL="342900" marR="0" lvl="0" indent="-342900" algn="l" rtl="0">
              <a:lnSpc>
                <a:spcPct val="100000"/>
              </a:lnSpc>
              <a:spcBef>
                <a:spcPts val="0"/>
              </a:spcBef>
              <a:spcAft>
                <a:spcPts val="0"/>
              </a:spcAft>
              <a:buClr>
                <a:schemeClr val="accent1"/>
              </a:buClr>
              <a:buSzPts val="1680"/>
              <a:buFont typeface="Noto Sans Symbols"/>
              <a:buChar char="⬤"/>
            </a:pPr>
            <a:r>
              <a:rPr lang="en-US" dirty="0">
                <a:solidFill>
                  <a:schemeClr val="tx1"/>
                </a:solidFill>
              </a:rPr>
              <a:t>Causes</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Mechanical injury (catheterization), chemical irritation (antiseptics), or infectious disease</a:t>
            </a:r>
            <a:endParaRPr dirty="0">
              <a:solidFill>
                <a:schemeClr val="tx1"/>
              </a:solidFill>
            </a:endParaRPr>
          </a:p>
          <a:p>
            <a:pPr marL="342900" marR="0" lvl="0" indent="-342900" algn="l" rtl="0">
              <a:lnSpc>
                <a:spcPct val="100000"/>
              </a:lnSpc>
              <a:spcBef>
                <a:spcPts val="560"/>
              </a:spcBef>
              <a:spcAft>
                <a:spcPts val="0"/>
              </a:spcAft>
              <a:buClr>
                <a:schemeClr val="accent1"/>
              </a:buClr>
              <a:buSzPts val="1680"/>
              <a:buFont typeface="Noto Sans Symbols"/>
              <a:buChar char="⬤"/>
            </a:pPr>
            <a:r>
              <a:rPr lang="en-US" sz="2800" b="0" i="0" u="none" strike="noStrike" cap="none" dirty="0">
                <a:solidFill>
                  <a:schemeClr val="tx1"/>
                </a:solidFill>
                <a:ea typeface="Arial"/>
                <a:cs typeface="Arial"/>
                <a:sym typeface="Arial"/>
              </a:rPr>
              <a:t>Infectious urethritis</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More commonly associated with organisms that cause STIs but can be others</a:t>
            </a:r>
            <a:endParaRPr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tx1"/>
                </a:solidFill>
                <a:ea typeface="Arial"/>
                <a:cs typeface="Arial"/>
                <a:sym typeface="Arial"/>
              </a:rPr>
              <a:t>Gonococcal urethritis</a:t>
            </a:r>
            <a:endParaRPr dirty="0">
              <a:solidFill>
                <a:schemeClr val="tx1"/>
              </a:solidFill>
            </a:endParaRPr>
          </a:p>
          <a:p>
            <a:pPr marL="1600200" marR="0" lvl="3" indent="-228600" algn="l" rtl="0">
              <a:lnSpc>
                <a:spcPct val="100000"/>
              </a:lnSpc>
              <a:spcBef>
                <a:spcPts val="360"/>
              </a:spcBef>
              <a:spcAft>
                <a:spcPts val="0"/>
              </a:spcAft>
              <a:buClr>
                <a:schemeClr val="dk1"/>
              </a:buClr>
              <a:buSzPts val="1350"/>
              <a:buFont typeface="Noto Sans Symbols"/>
              <a:buChar char="⮞"/>
            </a:pPr>
            <a:r>
              <a:rPr lang="en-US" sz="1800" b="0" i="1" u="none" strike="noStrike" cap="none" dirty="0">
                <a:solidFill>
                  <a:schemeClr val="tx1"/>
                </a:solidFill>
                <a:ea typeface="Arial"/>
                <a:cs typeface="Arial"/>
                <a:sym typeface="Arial"/>
              </a:rPr>
              <a:t>Neisseria gonorrhoeae </a:t>
            </a:r>
            <a:endParaRPr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tx1"/>
                </a:solidFill>
                <a:ea typeface="Arial"/>
                <a:cs typeface="Arial"/>
                <a:sym typeface="Arial"/>
              </a:rPr>
              <a:t>Nongonococcal urethritis </a:t>
            </a:r>
            <a:r>
              <a:rPr lang="en-US" sz="2000" b="0" i="0" u="none" strike="noStrike" cap="none" dirty="0">
                <a:solidFill>
                  <a:schemeClr val="dk1"/>
                </a:solidFill>
                <a:ea typeface="Arial"/>
                <a:cs typeface="Arial"/>
                <a:sym typeface="Arial"/>
              </a:rPr>
              <a:t>(NGU)</a:t>
            </a:r>
            <a:endParaRPr dirty="0"/>
          </a:p>
          <a:p>
            <a:pPr marL="1600200" marR="0" lvl="3" indent="-228600" algn="l" rtl="0">
              <a:lnSpc>
                <a:spcPct val="100000"/>
              </a:lnSpc>
              <a:spcBef>
                <a:spcPts val="360"/>
              </a:spcBef>
              <a:spcAft>
                <a:spcPts val="0"/>
              </a:spcAft>
              <a:buClr>
                <a:schemeClr val="dk1"/>
              </a:buClr>
              <a:buSzPts val="1350"/>
              <a:buFont typeface="Noto Sans Symbols"/>
              <a:buChar char="⮞"/>
            </a:pPr>
            <a:r>
              <a:rPr lang="en-US" sz="1800" b="0" i="1" u="none" strike="noStrike" cap="none" dirty="0">
                <a:solidFill>
                  <a:schemeClr val="dk1"/>
                </a:solidFill>
                <a:ea typeface="Arial"/>
                <a:cs typeface="Arial"/>
                <a:sym typeface="Arial"/>
              </a:rPr>
              <a:t>Chlamydia trachomatis</a:t>
            </a:r>
            <a:endParaRPr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693"/>
        <p:cNvGrpSpPr/>
        <p:nvPr/>
      </p:nvGrpSpPr>
      <p:grpSpPr>
        <a:xfrm>
          <a:off x="0" y="0"/>
          <a:ext cx="0" cy="0"/>
          <a:chOff x="0" y="0"/>
          <a:chExt cx="0" cy="0"/>
        </a:xfrm>
      </p:grpSpPr>
      <p:sp>
        <p:nvSpPr>
          <p:cNvPr id="694" name="Google Shape;694;p80"/>
          <p:cNvSpPr txBox="1">
            <a:spLocks noGrp="1"/>
          </p:cNvSpPr>
          <p:nvPr>
            <p:ph type="title"/>
          </p:nvPr>
        </p:nvSpPr>
        <p:spPr>
          <a:xfrm>
            <a:off x="685800" y="583512"/>
            <a:ext cx="7772400" cy="860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smtClean="0">
                <a:solidFill>
                  <a:srgbClr val="002060"/>
                </a:solidFill>
                <a:ea typeface="Arial"/>
                <a:cs typeface="Arial"/>
                <a:sym typeface="Arial"/>
              </a:rPr>
              <a:t>LGV - Clinical </a:t>
            </a:r>
            <a:r>
              <a:rPr lang="en-US" sz="4000" b="0" i="0" u="none" dirty="0">
                <a:solidFill>
                  <a:srgbClr val="002060"/>
                </a:solidFill>
                <a:ea typeface="Arial"/>
                <a:cs typeface="Arial"/>
                <a:sym typeface="Arial"/>
              </a:rPr>
              <a:t>Manifestations</a:t>
            </a:r>
            <a:endParaRPr dirty="0">
              <a:solidFill>
                <a:srgbClr val="002060"/>
              </a:solidFill>
            </a:endParaRPr>
          </a:p>
        </p:txBody>
      </p:sp>
      <p:sp>
        <p:nvSpPr>
          <p:cNvPr id="695" name="Google Shape;695;p80"/>
          <p:cNvSpPr txBox="1">
            <a:spLocks noGrp="1"/>
          </p:cNvSpPr>
          <p:nvPr>
            <p:ph idx="1"/>
          </p:nvPr>
        </p:nvSpPr>
        <p:spPr>
          <a:xfrm>
            <a:off x="685800" y="1929331"/>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Primary</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Small genital or rectal lesion that ulcerates at the site of transmission</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Secondary</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Spreads to regional lymph nodes</a:t>
            </a:r>
            <a:endParaRPr dirty="0"/>
          </a:p>
          <a:p>
            <a:pPr marL="1143000" marR="0" lvl="2" indent="-228600" algn="l" rtl="0">
              <a:lnSpc>
                <a:spcPct val="100000"/>
              </a:lnSpc>
              <a:spcBef>
                <a:spcPts val="360"/>
              </a:spcBef>
              <a:spcAft>
                <a:spcPts val="0"/>
              </a:spcAft>
              <a:buClr>
                <a:schemeClr val="dk1"/>
              </a:buClr>
              <a:buSzPts val="2070"/>
              <a:buFont typeface="Arial"/>
              <a:buChar char="•"/>
            </a:pPr>
            <a:r>
              <a:rPr lang="en-US" sz="1800" b="0" i="0" u="none" strike="noStrike" cap="none" dirty="0">
                <a:solidFill>
                  <a:schemeClr val="dk1"/>
                </a:solidFill>
                <a:ea typeface="Arial"/>
                <a:cs typeface="Arial"/>
                <a:sym typeface="Arial"/>
              </a:rPr>
              <a:t>Very painful unilateral inguinal and/or femoral lymphadenopathy</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Tertiary</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Can lead to chronic inflammation and destruction of affected tissues</a:t>
            </a:r>
            <a:endParaRPr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701"/>
        <p:cNvGrpSpPr/>
        <p:nvPr/>
      </p:nvGrpSpPr>
      <p:grpSpPr>
        <a:xfrm>
          <a:off x="0" y="0"/>
          <a:ext cx="0" cy="0"/>
          <a:chOff x="0" y="0"/>
          <a:chExt cx="0" cy="0"/>
        </a:xfrm>
      </p:grpSpPr>
      <p:sp>
        <p:nvSpPr>
          <p:cNvPr id="702" name="Google Shape;702;p81"/>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Presentation of LGV</a:t>
            </a:r>
            <a:endParaRPr dirty="0">
              <a:solidFill>
                <a:srgbClr val="002060"/>
              </a:solidFill>
            </a:endParaRPr>
          </a:p>
        </p:txBody>
      </p:sp>
      <p:pic>
        <p:nvPicPr>
          <p:cNvPr id="705" name="Google Shape;705;p81"/>
          <p:cNvPicPr preferRelativeResize="0"/>
          <p:nvPr/>
        </p:nvPicPr>
        <p:blipFill rotWithShape="1">
          <a:blip r:embed="rId3">
            <a:alphaModFix/>
          </a:blip>
          <a:srcRect/>
          <a:stretch/>
        </p:blipFill>
        <p:spPr>
          <a:xfrm>
            <a:off x="1790700" y="1701276"/>
            <a:ext cx="5562600" cy="4984750"/>
          </a:xfrm>
          <a:prstGeom prst="rect">
            <a:avLst/>
          </a:prstGeom>
          <a:noFill/>
          <a:ln>
            <a:noFill/>
          </a:ln>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709"/>
        <p:cNvGrpSpPr/>
        <p:nvPr/>
      </p:nvGrpSpPr>
      <p:grpSpPr>
        <a:xfrm>
          <a:off x="0" y="0"/>
          <a:ext cx="0" cy="0"/>
          <a:chOff x="0" y="0"/>
          <a:chExt cx="0" cy="0"/>
        </a:xfrm>
      </p:grpSpPr>
      <p:sp>
        <p:nvSpPr>
          <p:cNvPr id="710" name="Google Shape;710;p82"/>
          <p:cNvSpPr txBox="1">
            <a:spLocks noGrp="1"/>
          </p:cNvSpPr>
          <p:nvPr>
            <p:ph type="title"/>
          </p:nvPr>
        </p:nvSpPr>
        <p:spPr>
          <a:xfrm>
            <a:off x="820825" y="84589"/>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smtClean="0">
                <a:solidFill>
                  <a:srgbClr val="002060"/>
                </a:solidFill>
                <a:ea typeface="Arial"/>
                <a:cs typeface="Arial"/>
                <a:sym typeface="Arial"/>
              </a:rPr>
              <a:t>LGV - Laboratory </a:t>
            </a:r>
            <a:r>
              <a:rPr lang="en-US" sz="4000" b="0" i="0" u="none" dirty="0">
                <a:solidFill>
                  <a:srgbClr val="002060"/>
                </a:solidFill>
                <a:ea typeface="Arial"/>
                <a:cs typeface="Arial"/>
                <a:sym typeface="Arial"/>
              </a:rPr>
              <a:t>Diagnosis</a:t>
            </a:r>
            <a:endParaRPr dirty="0">
              <a:solidFill>
                <a:srgbClr val="002060"/>
              </a:solidFill>
            </a:endParaRPr>
          </a:p>
        </p:txBody>
      </p:sp>
      <p:sp>
        <p:nvSpPr>
          <p:cNvPr id="711" name="Google Shape;711;p82"/>
          <p:cNvSpPr txBox="1">
            <a:spLocks noGrp="1"/>
          </p:cNvSpPr>
          <p:nvPr>
            <p:ph idx="1"/>
          </p:nvPr>
        </p:nvSpPr>
        <p:spPr>
          <a:xfrm>
            <a:off x="820825" y="1626911"/>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Laboratory diagnosis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Typically based on clinical presentation, epidemiologic information, and the exclusion of other </a:t>
            </a:r>
            <a:r>
              <a:rPr lang="en-US" sz="2400" dirty="0"/>
              <a:t>causes</a:t>
            </a:r>
            <a:r>
              <a:rPr lang="en-US" sz="2400" b="0" i="0" u="none" strike="noStrike" cap="none" dirty="0">
                <a:solidFill>
                  <a:schemeClr val="dk1"/>
                </a:solidFill>
                <a:ea typeface="Arial"/>
                <a:cs typeface="Arial"/>
                <a:sym typeface="Arial"/>
              </a:rPr>
              <a:t> of genital or rectal ulcers, inguinal lymphadenopathy, and/or </a:t>
            </a:r>
            <a:r>
              <a:rPr lang="en-US" sz="2400" b="0" i="0" u="none" strike="noStrike" cap="none" dirty="0" err="1">
                <a:solidFill>
                  <a:schemeClr val="dk1"/>
                </a:solidFill>
                <a:ea typeface="Arial"/>
                <a:cs typeface="Arial"/>
                <a:sym typeface="Arial"/>
              </a:rPr>
              <a:t>proctitis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 Specimens: bubo aspirates or ulcer material by tissue culture</a:t>
            </a:r>
          </a:p>
          <a:p>
            <a:pPr marL="1200150" lvl="2" indent="-285750">
              <a:spcBef>
                <a:spcPts val="480"/>
              </a:spcBef>
              <a:buSzPts val="1920"/>
              <a:buFont typeface="Noto Sans Symbols"/>
              <a:buChar char="⮚"/>
            </a:pPr>
            <a:r>
              <a:rPr lang="en-US" dirty="0"/>
              <a:t>Must be cell cultured to obtain viable </a:t>
            </a:r>
            <a:r>
              <a:rPr lang="en-US" i="1" dirty="0"/>
              <a:t>C. trachomatis</a:t>
            </a:r>
            <a:endParaRPr i="1"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DFA, </a:t>
            </a:r>
            <a:r>
              <a:rPr lang="en-US" dirty="0"/>
              <a:t>serologic tests</a:t>
            </a:r>
            <a:r>
              <a:rPr lang="en-US" sz="2000" b="0" i="0" u="none" strike="noStrike" cap="none" dirty="0">
                <a:solidFill>
                  <a:schemeClr val="dk1"/>
                </a:solidFill>
                <a:ea typeface="Arial"/>
                <a:cs typeface="Arial"/>
                <a:sym typeface="Arial"/>
              </a:rPr>
              <a:t>, or NAAT</a:t>
            </a:r>
            <a:endParaRPr dirty="0"/>
          </a:p>
          <a:p>
            <a:pPr marL="1600200" marR="0" lvl="3" indent="-228600" algn="l" rtl="0">
              <a:lnSpc>
                <a:spcPct val="100000"/>
              </a:lnSpc>
              <a:spcBef>
                <a:spcPts val="360"/>
              </a:spcBef>
              <a:spcAft>
                <a:spcPts val="0"/>
              </a:spcAft>
              <a:buClr>
                <a:schemeClr val="dk1"/>
              </a:buClr>
              <a:buSzPts val="1350"/>
              <a:buFont typeface="Noto Sans Symbols"/>
              <a:buChar char="⮞"/>
            </a:pPr>
            <a:r>
              <a:rPr lang="en-US" sz="1800" b="0" i="0" u="none" strike="noStrike" cap="none" dirty="0">
                <a:solidFill>
                  <a:schemeClr val="dk1"/>
                </a:solidFill>
                <a:ea typeface="Arial"/>
                <a:cs typeface="Arial"/>
                <a:sym typeface="Arial"/>
              </a:rPr>
              <a:t>NAAT is the preferred method for detecting genital </a:t>
            </a:r>
            <a:r>
              <a:rPr lang="en-US" sz="1800" b="0" i="1" u="none" strike="noStrike" cap="none" dirty="0">
                <a:solidFill>
                  <a:schemeClr val="dk1"/>
                </a:solidFill>
                <a:ea typeface="Arial"/>
                <a:cs typeface="Arial"/>
                <a:sym typeface="Arial"/>
              </a:rPr>
              <a:t>C. trachomatis—</a:t>
            </a:r>
            <a:r>
              <a:rPr lang="en-US" sz="1800" b="0" i="0" u="none" strike="noStrike" cap="none" dirty="0">
                <a:solidFill>
                  <a:schemeClr val="dk1"/>
                </a:solidFill>
                <a:ea typeface="Arial"/>
                <a:cs typeface="Arial"/>
                <a:sym typeface="Arial"/>
              </a:rPr>
              <a:t>high sensitivity and specificity.</a:t>
            </a:r>
            <a:endParaRPr dirty="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Shape 717"/>
        <p:cNvGrpSpPr/>
        <p:nvPr/>
      </p:nvGrpSpPr>
      <p:grpSpPr>
        <a:xfrm>
          <a:off x="0" y="0"/>
          <a:ext cx="0" cy="0"/>
          <a:chOff x="0" y="0"/>
          <a:chExt cx="0" cy="0"/>
        </a:xfrm>
      </p:grpSpPr>
      <p:sp>
        <p:nvSpPr>
          <p:cNvPr id="718" name="Google Shape;718;p83"/>
          <p:cNvSpPr txBox="1">
            <a:spLocks noGrp="1"/>
          </p:cNvSpPr>
          <p:nvPr>
            <p:ph type="title"/>
          </p:nvPr>
        </p:nvSpPr>
        <p:spPr>
          <a:xfrm>
            <a:off x="692150" y="67811"/>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smtClean="0">
                <a:solidFill>
                  <a:srgbClr val="002060"/>
                </a:solidFill>
                <a:ea typeface="Arial"/>
                <a:cs typeface="Arial"/>
                <a:sym typeface="Arial"/>
              </a:rPr>
              <a:t>LGV - Treatment</a:t>
            </a:r>
            <a:endParaRPr dirty="0">
              <a:solidFill>
                <a:srgbClr val="002060"/>
              </a:solidFill>
            </a:endParaRPr>
          </a:p>
        </p:txBody>
      </p:sp>
      <p:sp>
        <p:nvSpPr>
          <p:cNvPr id="719" name="Google Shape;719;p83"/>
          <p:cNvSpPr txBox="1">
            <a:spLocks noGrp="1"/>
          </p:cNvSpPr>
          <p:nvPr>
            <p:ph idx="1"/>
          </p:nvPr>
        </p:nvSpPr>
        <p:spPr>
          <a:xfrm>
            <a:off x="692150" y="1744357"/>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CDC recommendation</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 Oral doxycycline, twice a day for 21 days</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Alternative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Oral erythromycin, four times daily for 21 days</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For LGV in pregnancy</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Azithromycin may prove useful.</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Delayed treatment may result in serious complications.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Abscesses, fistulae, rectal stricture</a:t>
            </a: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Shape 717"/>
        <p:cNvGrpSpPr/>
        <p:nvPr/>
      </p:nvGrpSpPr>
      <p:grpSpPr>
        <a:xfrm>
          <a:off x="0" y="0"/>
          <a:ext cx="0" cy="0"/>
          <a:chOff x="0" y="0"/>
          <a:chExt cx="0" cy="0"/>
        </a:xfrm>
      </p:grpSpPr>
      <p:sp>
        <p:nvSpPr>
          <p:cNvPr id="718" name="Google Shape;718;p83"/>
          <p:cNvSpPr txBox="1">
            <a:spLocks noGrp="1"/>
          </p:cNvSpPr>
          <p:nvPr>
            <p:ph type="title"/>
          </p:nvPr>
        </p:nvSpPr>
        <p:spPr>
          <a:xfrm>
            <a:off x="69215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LGV</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 (Cont.)</a:t>
            </a:r>
            <a:endParaRPr dirty="0">
              <a:solidFill>
                <a:srgbClr val="002060"/>
              </a:solidFill>
            </a:endParaRPr>
          </a:p>
        </p:txBody>
      </p:sp>
      <p:sp>
        <p:nvSpPr>
          <p:cNvPr id="719" name="Google Shape;719;p83"/>
          <p:cNvSpPr txBox="1">
            <a:spLocks noGrp="1"/>
          </p:cNvSpPr>
          <p:nvPr>
            <p:ph idx="1"/>
          </p:nvPr>
        </p:nvSpPr>
        <p:spPr>
          <a:xfrm>
            <a:off x="692150" y="1828247"/>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dirty="0"/>
              <a:t>Patients with both LGV and HIV infection</a:t>
            </a:r>
            <a:endParaRPr sz="28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000" b="0" i="0" u="none" strike="noStrike" cap="none" dirty="0">
                <a:solidFill>
                  <a:schemeClr val="dk1"/>
                </a:solidFill>
                <a:ea typeface="Arial"/>
                <a:cs typeface="Arial"/>
                <a:sym typeface="Arial"/>
              </a:rPr>
              <a:t> </a:t>
            </a:r>
            <a:r>
              <a:rPr lang="en-US" sz="2400" dirty="0"/>
              <a:t>Should receive the same treatment regimen as that for HIV-negative individuals</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Prolonged antimicrobial therapy may be required for HIV-positive patients and symptoms may resolve slowly. </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Prompt treatment can prevent symptom development and lessens the risk of the original patient becoming reinfected</a:t>
            </a:r>
            <a:endParaRPr sz="2400"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0920942"/>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Shape 725"/>
        <p:cNvGrpSpPr/>
        <p:nvPr/>
      </p:nvGrpSpPr>
      <p:grpSpPr>
        <a:xfrm>
          <a:off x="0" y="0"/>
          <a:ext cx="0" cy="0"/>
          <a:chOff x="0" y="0"/>
          <a:chExt cx="0" cy="0"/>
        </a:xfrm>
      </p:grpSpPr>
      <p:sp>
        <p:nvSpPr>
          <p:cNvPr id="726" name="Google Shape;726;p85"/>
          <p:cNvSpPr txBox="1">
            <a:spLocks noGrp="1"/>
          </p:cNvSpPr>
          <p:nvPr>
            <p:ph type="title"/>
          </p:nvPr>
        </p:nvSpPr>
        <p:spPr>
          <a:xfrm>
            <a:off x="728546"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Donovanosis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a:t>
            </a:r>
            <a:endParaRPr dirty="0">
              <a:solidFill>
                <a:srgbClr val="002060"/>
              </a:solidFill>
            </a:endParaRPr>
          </a:p>
        </p:txBody>
      </p:sp>
      <p:sp>
        <p:nvSpPr>
          <p:cNvPr id="727" name="Google Shape;727;p85"/>
          <p:cNvSpPr txBox="1">
            <a:spLocks noGrp="1"/>
          </p:cNvSpPr>
          <p:nvPr>
            <p:ph idx="1"/>
          </p:nvPr>
        </p:nvSpPr>
        <p:spPr>
          <a:xfrm>
            <a:off x="728546" y="1981200"/>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Also known as granuloma inguinale</a:t>
            </a:r>
            <a:endParaRPr dirty="0"/>
          </a:p>
          <a:p>
            <a:pPr marL="742950" marR="0" lvl="1" indent="-285750" algn="l" rtl="0">
              <a:lnSpc>
                <a:spcPct val="9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Genital ulcerative disease caused by </a:t>
            </a:r>
            <a:r>
              <a:rPr lang="en-US" sz="2200" b="0" i="1" u="none" strike="noStrike" cap="none" dirty="0">
                <a:solidFill>
                  <a:schemeClr val="dk1"/>
                </a:solidFill>
                <a:ea typeface="Arial"/>
                <a:cs typeface="Arial"/>
                <a:sym typeface="Arial"/>
              </a:rPr>
              <a:t>Klebsiella </a:t>
            </a:r>
            <a:r>
              <a:rPr lang="en-US" sz="2200" b="0" i="1" u="none" strike="noStrike" cap="none" dirty="0" err="1">
                <a:solidFill>
                  <a:schemeClr val="dk1"/>
                </a:solidFill>
                <a:ea typeface="Arial"/>
                <a:cs typeface="Arial"/>
                <a:sym typeface="Arial"/>
              </a:rPr>
              <a:t>granulomatis</a:t>
            </a:r>
            <a:endParaRPr dirty="0"/>
          </a:p>
          <a:p>
            <a:pPr marL="1143000" marR="0" lvl="2" indent="-228600" algn="l" rtl="0">
              <a:lnSpc>
                <a:spcPct val="90000"/>
              </a:lnSpc>
              <a:spcBef>
                <a:spcPts val="380"/>
              </a:spcBef>
              <a:spcAft>
                <a:spcPts val="0"/>
              </a:spcAft>
              <a:buClr>
                <a:schemeClr val="dk1"/>
              </a:buClr>
              <a:buSzPts val="2185"/>
              <a:buFont typeface="Arial"/>
              <a:buChar char="•"/>
            </a:pPr>
            <a:r>
              <a:rPr lang="en-US" sz="1900" b="0" i="0" u="none" strike="noStrike" cap="none" dirty="0">
                <a:solidFill>
                  <a:schemeClr val="dk1"/>
                </a:solidFill>
                <a:ea typeface="Arial"/>
                <a:cs typeface="Arial"/>
                <a:sym typeface="Arial"/>
              </a:rPr>
              <a:t>Extremely fastidious</a:t>
            </a:r>
            <a:endParaRPr dirty="0"/>
          </a:p>
          <a:p>
            <a:pPr marL="742950" marR="0" lvl="1" indent="-285750" algn="l" rtl="0">
              <a:lnSpc>
                <a:spcPct val="9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Endemic in India, Papua New Guinea, central Australia, Brazil, and southern Africa</a:t>
            </a:r>
            <a:endParaRPr dirty="0"/>
          </a:p>
          <a:p>
            <a:pPr marL="342900" marR="0" lvl="0" indent="-342900" algn="l" rtl="0">
              <a:lnSpc>
                <a:spcPct val="9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Ulcers are most common in uncircumcised men with poor standards of genital hygiene</a:t>
            </a:r>
            <a:endParaRPr dirty="0"/>
          </a:p>
          <a:p>
            <a:pPr marL="342900" marR="0" lvl="0" indent="-342900" algn="l" rtl="0">
              <a:lnSpc>
                <a:spcPct val="9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Disseminated donovanosis may spread to bone and liver.	</a:t>
            </a:r>
            <a:endParaRPr dirty="0"/>
          </a:p>
          <a:p>
            <a:pPr marL="742950" marR="0" lvl="1" indent="-285750" algn="l" rtl="0">
              <a:lnSpc>
                <a:spcPct val="9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Associated with pregnancy complications and cervical infections</a:t>
            </a:r>
            <a:endParaRPr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Shape 733"/>
        <p:cNvGrpSpPr/>
        <p:nvPr/>
      </p:nvGrpSpPr>
      <p:grpSpPr>
        <a:xfrm>
          <a:off x="0" y="0"/>
          <a:ext cx="0" cy="0"/>
          <a:chOff x="0" y="0"/>
          <a:chExt cx="0" cy="0"/>
        </a:xfrm>
      </p:grpSpPr>
      <p:sp>
        <p:nvSpPr>
          <p:cNvPr id="734" name="Google Shape;734;p86"/>
          <p:cNvSpPr txBox="1">
            <a:spLocks noGrp="1"/>
          </p:cNvSpPr>
          <p:nvPr>
            <p:ph type="title"/>
          </p:nvPr>
        </p:nvSpPr>
        <p:spPr>
          <a:xfrm>
            <a:off x="659934"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Donovanosis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735" name="Google Shape;735;p86"/>
          <p:cNvSpPr txBox="1">
            <a:spLocks noGrp="1"/>
          </p:cNvSpPr>
          <p:nvPr>
            <p:ph idx="1"/>
          </p:nvPr>
        </p:nvSpPr>
        <p:spPr>
          <a:xfrm>
            <a:off x="659934" y="1981200"/>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Thought to be spread by direct contact during sexual activity</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Nonsexual transmission has been documented.</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Produces a firm papule or subcutaneous nodule that ulcerates at the primary site of inoculation, usually in the genital region</a:t>
            </a:r>
            <a:endParaRPr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Shape 741"/>
        <p:cNvGrpSpPr/>
        <p:nvPr/>
      </p:nvGrpSpPr>
      <p:grpSpPr>
        <a:xfrm>
          <a:off x="0" y="0"/>
          <a:ext cx="0" cy="0"/>
          <a:chOff x="0" y="0"/>
          <a:chExt cx="0" cy="0"/>
        </a:xfrm>
      </p:grpSpPr>
      <p:sp>
        <p:nvSpPr>
          <p:cNvPr id="742" name="Google Shape;742;p87"/>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Donovanosis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 (Cont.)</a:t>
            </a:r>
            <a:endParaRPr dirty="0">
              <a:solidFill>
                <a:srgbClr val="002060"/>
              </a:solidFill>
            </a:endParaRPr>
          </a:p>
        </p:txBody>
      </p:sp>
      <p:sp>
        <p:nvSpPr>
          <p:cNvPr id="743" name="Google Shape;743;p87"/>
          <p:cNvSpPr txBox="1">
            <a:spLocks noGrp="1"/>
          </p:cNvSpPr>
          <p:nvPr>
            <p:ph idx="1"/>
          </p:nvPr>
        </p:nvSpPr>
        <p:spPr>
          <a:xfrm>
            <a:off x="685800" y="1641475"/>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Four types</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Ulcerogranulomatous (most common)</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Painless, beefy red ulcers that bleed to the touch that are well-defined , friable, </a:t>
            </a:r>
            <a:r>
              <a:rPr lang="en-US" sz="2000" b="0" i="0" u="none" strike="noStrike" cap="none" dirty="0" err="1">
                <a:solidFill>
                  <a:schemeClr val="dk1"/>
                </a:solidFill>
                <a:ea typeface="Arial"/>
                <a:cs typeface="Arial"/>
                <a:sym typeface="Arial"/>
              </a:rPr>
              <a:t>nontender</a:t>
            </a:r>
            <a:r>
              <a:rPr lang="en-US" sz="2000" b="0" i="0" u="none" strike="noStrike" cap="none" dirty="0">
                <a:solidFill>
                  <a:schemeClr val="dk1"/>
                </a:solidFill>
                <a:ea typeface="Arial"/>
                <a:cs typeface="Arial"/>
                <a:sym typeface="Arial"/>
              </a:rPr>
              <a:t>, </a:t>
            </a:r>
            <a:r>
              <a:rPr lang="en-US" sz="2000" b="0" i="0" u="none" strike="noStrike" cap="none" dirty="0" err="1">
                <a:solidFill>
                  <a:schemeClr val="dk1"/>
                </a:solidFill>
                <a:ea typeface="Arial"/>
                <a:cs typeface="Arial"/>
                <a:sym typeface="Arial"/>
              </a:rPr>
              <a:t>nonindurated</a:t>
            </a:r>
            <a:r>
              <a:rPr lang="en-US" sz="2000" b="0" i="0" u="none" strike="noStrike" cap="none" dirty="0">
                <a:solidFill>
                  <a:schemeClr val="dk1"/>
                </a:solidFill>
                <a:ea typeface="Arial"/>
                <a:cs typeface="Arial"/>
                <a:sym typeface="Arial"/>
              </a:rPr>
              <a:t> ulcers with profuse granulation tissue</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Hypertrophic</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Raised irregular edge, sometimes completely dry</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Necrotic</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Offensive-smelling ulcer causing tissue destruction, common in patients with longstanding donovanosis</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Sclerotic or cicatricial</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With fibrous or scar tissue</a:t>
            </a:r>
            <a:endParaRPr dirty="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Shape 749"/>
        <p:cNvGrpSpPr/>
        <p:nvPr/>
      </p:nvGrpSpPr>
      <p:grpSpPr>
        <a:xfrm>
          <a:off x="0" y="0"/>
          <a:ext cx="0" cy="0"/>
          <a:chOff x="0" y="0"/>
          <a:chExt cx="0" cy="0"/>
        </a:xfrm>
      </p:grpSpPr>
      <p:sp>
        <p:nvSpPr>
          <p:cNvPr id="750" name="Google Shape;750;p88"/>
          <p:cNvSpPr txBox="1">
            <a:spLocks noGrp="1"/>
          </p:cNvSpPr>
          <p:nvPr>
            <p:ph type="title"/>
          </p:nvPr>
        </p:nvSpPr>
        <p:spPr>
          <a:xfrm>
            <a:off x="76200" y="274637"/>
            <a:ext cx="8991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Donovanosis Affected Areas in</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Men and Women</a:t>
            </a:r>
            <a:endParaRPr dirty="0">
              <a:solidFill>
                <a:srgbClr val="002060"/>
              </a:solidFill>
            </a:endParaRPr>
          </a:p>
        </p:txBody>
      </p:sp>
      <p:sp>
        <p:nvSpPr>
          <p:cNvPr id="751" name="Google Shape;751;p88"/>
          <p:cNvSpPr txBox="1">
            <a:spLocks noGrp="1"/>
          </p:cNvSpPr>
          <p:nvPr>
            <p:ph type="body" idx="1"/>
          </p:nvPr>
        </p:nvSpPr>
        <p:spPr>
          <a:xfrm>
            <a:off x="1143000" y="1535114"/>
            <a:ext cx="1905000" cy="6397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440"/>
              <a:buNone/>
            </a:pPr>
            <a:r>
              <a:rPr lang="en-US" sz="3600" b="0" i="0" u="none" dirty="0">
                <a:solidFill>
                  <a:srgbClr val="002060"/>
                </a:solidFill>
                <a:latin typeface="+mj-lt"/>
                <a:ea typeface="Arial"/>
                <a:cs typeface="Arial"/>
                <a:sym typeface="Arial"/>
              </a:rPr>
              <a:t>Men</a:t>
            </a:r>
            <a:r>
              <a:rPr lang="en-US" sz="2400" b="0" i="0" u="none" dirty="0">
                <a:solidFill>
                  <a:schemeClr val="dk1"/>
                </a:solidFill>
                <a:latin typeface="Arial"/>
                <a:ea typeface="Arial"/>
                <a:cs typeface="Arial"/>
                <a:sym typeface="Arial"/>
              </a:rPr>
              <a:t>	</a:t>
            </a:r>
            <a:endParaRPr dirty="0"/>
          </a:p>
        </p:txBody>
      </p:sp>
      <p:sp>
        <p:nvSpPr>
          <p:cNvPr id="754" name="Google Shape;754;p88"/>
          <p:cNvSpPr txBox="1">
            <a:spLocks noGrp="1"/>
          </p:cNvSpPr>
          <p:nvPr>
            <p:ph sz="half" idx="2"/>
          </p:nvPr>
        </p:nvSpPr>
        <p:spPr>
          <a:xfrm>
            <a:off x="4725988" y="2174876"/>
            <a:ext cx="4041775"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Labia minora</a:t>
            </a:r>
            <a:endParaRPr dirty="0"/>
          </a:p>
          <a:p>
            <a:pPr marL="342900" marR="0" lvl="0" indent="-342900" algn="l" rtl="0">
              <a:lnSpc>
                <a:spcPct val="100000"/>
              </a:lnSpc>
              <a:spcBef>
                <a:spcPts val="48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Fourchette</a:t>
            </a:r>
            <a:endParaRPr dirty="0"/>
          </a:p>
          <a:p>
            <a:pPr marL="342900" marR="0" lvl="0" indent="-342900" algn="l" rtl="0">
              <a:lnSpc>
                <a:spcPct val="100000"/>
              </a:lnSpc>
              <a:spcBef>
                <a:spcPts val="48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Less often:</a:t>
            </a:r>
            <a:endParaRPr dirty="0"/>
          </a:p>
          <a:p>
            <a:pPr marL="742950" marR="0" lvl="1" indent="-285750" algn="l" rtl="0">
              <a:lnSpc>
                <a:spcPct val="100000"/>
              </a:lnSpc>
              <a:spcBef>
                <a:spcPts val="400"/>
              </a:spcBef>
              <a:spcAft>
                <a:spcPts val="0"/>
              </a:spcAft>
              <a:buClr>
                <a:schemeClr val="dk1"/>
              </a:buClr>
              <a:buSzPts val="1600"/>
              <a:buFont typeface="Noto Sans Symbols"/>
              <a:buChar char="⮚"/>
            </a:pPr>
            <a:r>
              <a:rPr lang="en-US" sz="2000" b="0" i="0" u="none" strike="noStrike" cap="none" dirty="0">
                <a:solidFill>
                  <a:schemeClr val="dk1"/>
                </a:solidFill>
                <a:ea typeface="Arial"/>
                <a:cs typeface="Arial"/>
                <a:sym typeface="Arial"/>
              </a:rPr>
              <a:t>Cervix</a:t>
            </a:r>
            <a:endParaRPr dirty="0"/>
          </a:p>
          <a:p>
            <a:pPr marL="742950" marR="0" lvl="1" indent="-285750" algn="l" rtl="0">
              <a:lnSpc>
                <a:spcPct val="100000"/>
              </a:lnSpc>
              <a:spcBef>
                <a:spcPts val="400"/>
              </a:spcBef>
              <a:spcAft>
                <a:spcPts val="0"/>
              </a:spcAft>
              <a:buClr>
                <a:schemeClr val="dk1"/>
              </a:buClr>
              <a:buSzPts val="1600"/>
              <a:buFont typeface="Noto Sans Symbols"/>
              <a:buChar char="⮚"/>
            </a:pPr>
            <a:r>
              <a:rPr lang="en-US" sz="2000" b="0" i="0" u="none" strike="noStrike" cap="none" dirty="0">
                <a:solidFill>
                  <a:schemeClr val="dk1"/>
                </a:solidFill>
                <a:ea typeface="Arial"/>
                <a:cs typeface="Arial"/>
                <a:sym typeface="Arial"/>
              </a:rPr>
              <a:t>Upper genital tract</a:t>
            </a:r>
            <a:endParaRPr dirty="0"/>
          </a:p>
          <a:p>
            <a:pPr marL="342900" marR="0" lvl="0" indent="-342900" algn="l" rtl="0">
              <a:lnSpc>
                <a:spcPct val="100000"/>
              </a:lnSpc>
              <a:spcBef>
                <a:spcPts val="48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Pregnant women</a:t>
            </a:r>
            <a:endParaRPr dirty="0"/>
          </a:p>
          <a:p>
            <a:pPr marL="742950" marR="0" lvl="1" indent="-285750" algn="l" rtl="0">
              <a:lnSpc>
                <a:spcPct val="100000"/>
              </a:lnSpc>
              <a:spcBef>
                <a:spcPts val="400"/>
              </a:spcBef>
              <a:spcAft>
                <a:spcPts val="0"/>
              </a:spcAft>
              <a:buClr>
                <a:schemeClr val="dk1"/>
              </a:buClr>
              <a:buSzPts val="1600"/>
              <a:buFont typeface="Noto Sans Symbols"/>
              <a:buChar char="⮚"/>
            </a:pPr>
            <a:r>
              <a:rPr lang="en-US" sz="2000" b="0" i="0" u="none" strike="noStrike" cap="none" dirty="0" smtClean="0">
                <a:solidFill>
                  <a:schemeClr val="dk1"/>
                </a:solidFill>
                <a:ea typeface="Arial"/>
                <a:cs typeface="Arial"/>
                <a:sym typeface="Arial"/>
              </a:rPr>
              <a:t>At risk for disseminated infection</a:t>
            </a:r>
          </a:p>
          <a:p>
            <a:pPr marL="742950" lvl="1" indent="-285750">
              <a:spcBef>
                <a:spcPts val="360"/>
              </a:spcBef>
              <a:buSzPct val="80000"/>
              <a:buFont typeface="Wingdings" panose="05000000000000000000" pitchFamily="2" charset="2"/>
              <a:buChar char="Ø"/>
            </a:pPr>
            <a:r>
              <a:rPr lang="en-US" sz="2000" b="1" i="0" u="none" strike="noStrike" cap="none" dirty="0" smtClean="0">
                <a:solidFill>
                  <a:srgbClr val="002060"/>
                </a:solidFill>
                <a:ea typeface="Arial"/>
                <a:cs typeface="Arial"/>
                <a:sym typeface="Arial"/>
              </a:rPr>
              <a:t>Mainly in bone and liver</a:t>
            </a:r>
            <a:endParaRPr sz="2000" b="1" dirty="0">
              <a:solidFill>
                <a:srgbClr val="002060"/>
              </a:solidFill>
            </a:endParaRPr>
          </a:p>
        </p:txBody>
      </p:sp>
      <p:sp>
        <p:nvSpPr>
          <p:cNvPr id="752" name="Google Shape;752;p88"/>
          <p:cNvSpPr txBox="1">
            <a:spLocks noGrp="1"/>
          </p:cNvSpPr>
          <p:nvPr>
            <p:ph type="body" sz="quarter" idx="3"/>
          </p:nvPr>
        </p:nvSpPr>
        <p:spPr>
          <a:xfrm>
            <a:off x="304006" y="2292353"/>
            <a:ext cx="3582988" cy="39512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Penis</a:t>
            </a:r>
            <a:endParaRPr dirty="0"/>
          </a:p>
          <a:p>
            <a:pPr marL="342900" marR="0" lvl="0" indent="-342900" algn="l" rtl="0">
              <a:lnSpc>
                <a:spcPct val="100000"/>
              </a:lnSpc>
              <a:spcBef>
                <a:spcPts val="48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Scrotum</a:t>
            </a:r>
            <a:endParaRPr dirty="0"/>
          </a:p>
          <a:p>
            <a:pPr marL="342900" marR="0" lvl="0" indent="-342900" algn="l" rtl="0">
              <a:lnSpc>
                <a:spcPct val="100000"/>
              </a:lnSpc>
              <a:spcBef>
                <a:spcPts val="48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Glans</a:t>
            </a:r>
            <a:endParaRPr dirty="0"/>
          </a:p>
          <a:p>
            <a:pPr marL="342900" marR="0" lvl="0" indent="-342900" algn="l" rtl="0">
              <a:lnSpc>
                <a:spcPct val="100000"/>
              </a:lnSpc>
              <a:spcBef>
                <a:spcPts val="48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Anus</a:t>
            </a:r>
            <a:r>
              <a:rPr lang="en-US" sz="2400" b="0" i="0" u="none" dirty="0">
                <a:solidFill>
                  <a:schemeClr val="dk1"/>
                </a:solidFill>
                <a:latin typeface="Arial"/>
                <a:ea typeface="Arial"/>
                <a:cs typeface="Arial"/>
                <a:sym typeface="Arial"/>
              </a:rPr>
              <a:t>	</a:t>
            </a:r>
            <a:endParaRPr dirty="0"/>
          </a:p>
        </p:txBody>
      </p:sp>
      <p:sp>
        <p:nvSpPr>
          <p:cNvPr id="753" name="Google Shape;753;p88"/>
          <p:cNvSpPr txBox="1">
            <a:spLocks noGrp="1"/>
          </p:cNvSpPr>
          <p:nvPr>
            <p:ph sz="quarter" idx="4"/>
          </p:nvPr>
        </p:nvSpPr>
        <p:spPr>
          <a:xfrm>
            <a:off x="5413375" y="1484691"/>
            <a:ext cx="2667000" cy="6397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440"/>
              <a:buNone/>
            </a:pPr>
            <a:r>
              <a:rPr lang="en-US" sz="3600" b="0" i="0" u="none" dirty="0">
                <a:solidFill>
                  <a:srgbClr val="002060"/>
                </a:solidFill>
                <a:latin typeface="+mj-lt"/>
                <a:ea typeface="Arial"/>
                <a:cs typeface="Arial"/>
                <a:sym typeface="Arial"/>
              </a:rPr>
              <a:t>Women</a:t>
            </a:r>
            <a:endParaRPr sz="3600" dirty="0">
              <a:solidFill>
                <a:srgbClr val="002060"/>
              </a:solidFill>
              <a:latin typeface="+mj-lt"/>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760"/>
        <p:cNvGrpSpPr/>
        <p:nvPr/>
      </p:nvGrpSpPr>
      <p:grpSpPr>
        <a:xfrm>
          <a:off x="0" y="0"/>
          <a:ext cx="0" cy="0"/>
          <a:chOff x="0" y="0"/>
          <a:chExt cx="0" cy="0"/>
        </a:xfrm>
      </p:grpSpPr>
      <p:sp>
        <p:nvSpPr>
          <p:cNvPr id="761" name="Google Shape;761;p89"/>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Donovanosis</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Ulcerogranulomatous </a:t>
            </a:r>
            <a:endParaRPr dirty="0">
              <a:solidFill>
                <a:srgbClr val="002060"/>
              </a:solidFill>
            </a:endParaRPr>
          </a:p>
        </p:txBody>
      </p:sp>
      <p:pic>
        <p:nvPicPr>
          <p:cNvPr id="764" name="Google Shape;764;p89"/>
          <p:cNvPicPr preferRelativeResize="0"/>
          <p:nvPr/>
        </p:nvPicPr>
        <p:blipFill rotWithShape="1">
          <a:blip r:embed="rId3">
            <a:alphaModFix/>
          </a:blip>
          <a:srcRect/>
          <a:stretch/>
        </p:blipFill>
        <p:spPr>
          <a:xfrm>
            <a:off x="1828800" y="1610147"/>
            <a:ext cx="5486400" cy="4916487"/>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07DEFFE-2D9E-D522-723A-E7676D642298}"/>
              </a:ext>
            </a:extLst>
          </p:cNvPr>
          <p:cNvGraphicFramePr>
            <a:graphicFrameLocks noGrp="1"/>
          </p:cNvGraphicFramePr>
          <p:nvPr>
            <p:extLst>
              <p:ext uri="{D42A27DB-BD31-4B8C-83A1-F6EECF244321}">
                <p14:modId xmlns:p14="http://schemas.microsoft.com/office/powerpoint/2010/main" val="3986483254"/>
              </p:ext>
            </p:extLst>
          </p:nvPr>
        </p:nvGraphicFramePr>
        <p:xfrm>
          <a:off x="125835" y="226503"/>
          <a:ext cx="8892332" cy="6492240"/>
        </p:xfrm>
        <a:graphic>
          <a:graphicData uri="http://schemas.openxmlformats.org/drawingml/2006/table">
            <a:tbl>
              <a:tblPr firstRow="1" bandRow="1">
                <a:tableStyleId>{5C22544A-7EE6-4342-B048-85BDC9FD1C3A}</a:tableStyleId>
              </a:tblPr>
              <a:tblGrid>
                <a:gridCol w="2223083">
                  <a:extLst>
                    <a:ext uri="{9D8B030D-6E8A-4147-A177-3AD203B41FA5}">
                      <a16:colId xmlns:a16="http://schemas.microsoft.com/office/drawing/2014/main" val="3188699279"/>
                    </a:ext>
                  </a:extLst>
                </a:gridCol>
                <a:gridCol w="2223083">
                  <a:extLst>
                    <a:ext uri="{9D8B030D-6E8A-4147-A177-3AD203B41FA5}">
                      <a16:colId xmlns:a16="http://schemas.microsoft.com/office/drawing/2014/main" val="3504353632"/>
                    </a:ext>
                  </a:extLst>
                </a:gridCol>
                <a:gridCol w="2223083">
                  <a:extLst>
                    <a:ext uri="{9D8B030D-6E8A-4147-A177-3AD203B41FA5}">
                      <a16:colId xmlns:a16="http://schemas.microsoft.com/office/drawing/2014/main" val="1145233458"/>
                    </a:ext>
                  </a:extLst>
                </a:gridCol>
                <a:gridCol w="2223083">
                  <a:extLst>
                    <a:ext uri="{9D8B030D-6E8A-4147-A177-3AD203B41FA5}">
                      <a16:colId xmlns:a16="http://schemas.microsoft.com/office/drawing/2014/main" val="3017054472"/>
                    </a:ext>
                  </a:extLst>
                </a:gridCol>
              </a:tblGrid>
              <a:tr h="529995">
                <a:tc>
                  <a:txBody>
                    <a:bodyPr/>
                    <a:lstStyle/>
                    <a:p>
                      <a:r>
                        <a:rPr lang="en-US" dirty="0"/>
                        <a:t>TYPE OF URETHRITIS</a:t>
                      </a:r>
                    </a:p>
                  </a:txBody>
                  <a:tcPr/>
                </a:tc>
                <a:tc>
                  <a:txBody>
                    <a:bodyPr/>
                    <a:lstStyle/>
                    <a:p>
                      <a:r>
                        <a:rPr lang="en-US" dirty="0"/>
                        <a:t>SPECIMEN OF CHOICE</a:t>
                      </a:r>
                    </a:p>
                  </a:txBody>
                  <a:tcPr/>
                </a:tc>
                <a:tc>
                  <a:txBody>
                    <a:bodyPr/>
                    <a:lstStyle/>
                    <a:p>
                      <a:r>
                        <a:rPr lang="en-US" dirty="0"/>
                        <a:t>DIRECT GRAM-STAIN FINDINGS</a:t>
                      </a:r>
                    </a:p>
                  </a:txBody>
                  <a:tcPr/>
                </a:tc>
                <a:tc>
                  <a:txBody>
                    <a:bodyPr/>
                    <a:lstStyle/>
                    <a:p>
                      <a:r>
                        <a:rPr lang="en-US" dirty="0"/>
                        <a:t>NOTES</a:t>
                      </a:r>
                    </a:p>
                  </a:txBody>
                  <a:tcPr/>
                </a:tc>
                <a:extLst>
                  <a:ext uri="{0D108BD9-81ED-4DB2-BD59-A6C34878D82A}">
                    <a16:rowId xmlns:a16="http://schemas.microsoft.com/office/drawing/2014/main" val="2344613758"/>
                  </a:ext>
                </a:extLst>
              </a:tr>
              <a:tr h="984277">
                <a:tc>
                  <a:txBody>
                    <a:bodyPr/>
                    <a:lstStyle/>
                    <a:p>
                      <a:r>
                        <a:rPr lang="en-US" dirty="0">
                          <a:solidFill>
                            <a:schemeClr val="tx1"/>
                          </a:solidFill>
                        </a:rPr>
                        <a:t>Gonococcal urethritis</a:t>
                      </a:r>
                    </a:p>
                  </a:txBody>
                  <a:tcPr/>
                </a:tc>
                <a:tc>
                  <a:txBody>
                    <a:bodyPr/>
                    <a:lstStyle/>
                    <a:p>
                      <a:r>
                        <a:rPr lang="en-US" dirty="0">
                          <a:solidFill>
                            <a:schemeClr val="tx1"/>
                          </a:solidFill>
                        </a:rPr>
                        <a:t>Urethral exudates</a:t>
                      </a:r>
                    </a:p>
                  </a:txBody>
                  <a:tcPr/>
                </a:tc>
                <a:tc>
                  <a:txBody>
                    <a:bodyPr/>
                    <a:lstStyle/>
                    <a:p>
                      <a:r>
                        <a:rPr lang="en-US" dirty="0">
                          <a:solidFill>
                            <a:schemeClr val="tx1"/>
                          </a:solidFill>
                        </a:rPr>
                        <a:t>WBCs and gram-negative diplococci suggestive of </a:t>
                      </a:r>
                      <a:r>
                        <a:rPr lang="en-US" i="1" dirty="0">
                          <a:solidFill>
                            <a:schemeClr val="tx1"/>
                          </a:solidFill>
                        </a:rPr>
                        <a:t>N. gonorrhoeae</a:t>
                      </a:r>
                    </a:p>
                  </a:txBody>
                  <a:tcPr/>
                </a:tc>
                <a:tc>
                  <a:txBody>
                    <a:bodyPr/>
                    <a:lstStyle/>
                    <a:p>
                      <a:r>
                        <a:rPr lang="en-US" dirty="0">
                          <a:solidFill>
                            <a:schemeClr val="tx1"/>
                          </a:solidFill>
                        </a:rPr>
                        <a:t>Diagnostic for the presence of </a:t>
                      </a:r>
                      <a:r>
                        <a:rPr lang="en-US" i="1" dirty="0">
                          <a:solidFill>
                            <a:schemeClr val="tx1"/>
                          </a:solidFill>
                        </a:rPr>
                        <a:t>N. gonorrhoeae</a:t>
                      </a:r>
                    </a:p>
                  </a:txBody>
                  <a:tcPr/>
                </a:tc>
                <a:extLst>
                  <a:ext uri="{0D108BD9-81ED-4DB2-BD59-A6C34878D82A}">
                    <a16:rowId xmlns:a16="http://schemas.microsoft.com/office/drawing/2014/main" val="205691620"/>
                  </a:ext>
                </a:extLst>
              </a:tr>
              <a:tr h="1892839">
                <a:tc>
                  <a:txBody>
                    <a:bodyPr/>
                    <a:lstStyle/>
                    <a:p>
                      <a:r>
                        <a:rPr lang="en-US" dirty="0">
                          <a:solidFill>
                            <a:schemeClr val="tx1"/>
                          </a:solidFill>
                        </a:rPr>
                        <a:t>Gonococcal urethritis</a:t>
                      </a:r>
                    </a:p>
                  </a:txBody>
                  <a:tcPr/>
                </a:tc>
                <a:tc>
                  <a:txBody>
                    <a:bodyPr/>
                    <a:lstStyle/>
                    <a:p>
                      <a:r>
                        <a:rPr lang="en-US" dirty="0">
                          <a:solidFill>
                            <a:schemeClr val="tx1"/>
                          </a:solidFill>
                        </a:rPr>
                        <a:t>Endocervical exudates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1"/>
                          </a:solidFill>
                        </a:rPr>
                        <a:t>WBCs and gram-negative diplococci suggestive of </a:t>
                      </a:r>
                      <a:r>
                        <a:rPr lang="en-US" i="1" dirty="0">
                          <a:solidFill>
                            <a:schemeClr val="tx1"/>
                          </a:solidFill>
                        </a:rPr>
                        <a:t>N. gonorrhoeae</a:t>
                      </a:r>
                    </a:p>
                    <a:p>
                      <a:endParaRPr lang="en-US" dirty="0">
                        <a:solidFill>
                          <a:schemeClr val="tx1"/>
                        </a:solidFill>
                      </a:endParaRPr>
                    </a:p>
                  </a:txBody>
                  <a:tcPr/>
                </a:tc>
                <a:tc>
                  <a:txBody>
                    <a:bodyPr/>
                    <a:lstStyle/>
                    <a:p>
                      <a:r>
                        <a:rPr lang="en-US" dirty="0">
                          <a:solidFill>
                            <a:schemeClr val="tx1"/>
                          </a:solidFill>
                        </a:rPr>
                        <a:t>Since women have normal biota resembling </a:t>
                      </a:r>
                      <a:r>
                        <a:rPr lang="en-US" i="1" dirty="0">
                          <a:solidFill>
                            <a:schemeClr val="tx1"/>
                          </a:solidFill>
                        </a:rPr>
                        <a:t>N. gonorrhoeae</a:t>
                      </a:r>
                      <a:r>
                        <a:rPr lang="en-US" dirty="0">
                          <a:solidFill>
                            <a:schemeClr val="tx1"/>
                          </a:solidFill>
                        </a:rPr>
                        <a:t>, culture or nonculture assay necessary to confirm</a:t>
                      </a:r>
                    </a:p>
                  </a:txBody>
                  <a:tcPr/>
                </a:tc>
                <a:extLst>
                  <a:ext uri="{0D108BD9-81ED-4DB2-BD59-A6C34878D82A}">
                    <a16:rowId xmlns:a16="http://schemas.microsoft.com/office/drawing/2014/main" val="389992501"/>
                  </a:ext>
                </a:extLst>
              </a:tr>
              <a:tr h="984277">
                <a:tc>
                  <a:txBody>
                    <a:bodyPr/>
                    <a:lstStyle/>
                    <a:p>
                      <a:r>
                        <a:rPr lang="en-US" dirty="0">
                          <a:solidFill>
                            <a:schemeClr val="tx1"/>
                          </a:solidFill>
                        </a:rPr>
                        <a:t>Nongonococcal urethritis (NGU)</a:t>
                      </a:r>
                    </a:p>
                  </a:txBody>
                  <a:tcPr/>
                </a:tc>
                <a:tc>
                  <a:txBody>
                    <a:bodyPr/>
                    <a:lstStyle/>
                    <a:p>
                      <a:r>
                        <a:rPr lang="en-US" dirty="0">
                          <a:solidFill>
                            <a:schemeClr val="tx1"/>
                          </a:solidFill>
                        </a:rPr>
                        <a:t>Urethral exudates</a:t>
                      </a:r>
                    </a:p>
                  </a:txBody>
                  <a:tcPr/>
                </a:tc>
                <a:tc>
                  <a:txBody>
                    <a:bodyPr/>
                    <a:lstStyle/>
                    <a:p>
                      <a:r>
                        <a:rPr lang="en-US" dirty="0">
                          <a:solidFill>
                            <a:schemeClr val="tx1"/>
                          </a:solidFill>
                        </a:rPr>
                        <a:t>WBCs, no organisms seen</a:t>
                      </a:r>
                    </a:p>
                  </a:txBody>
                  <a:tcPr/>
                </a:tc>
                <a:tc>
                  <a:txBody>
                    <a:bodyPr/>
                    <a:lstStyle/>
                    <a:p>
                      <a:r>
                        <a:rPr lang="en-US" dirty="0">
                          <a:solidFill>
                            <a:schemeClr val="tx1"/>
                          </a:solidFill>
                        </a:rPr>
                        <a:t>Most likely causative agent- </a:t>
                      </a:r>
                      <a:r>
                        <a:rPr lang="en-US" i="1" dirty="0">
                          <a:solidFill>
                            <a:schemeClr val="tx1"/>
                          </a:solidFill>
                        </a:rPr>
                        <a:t>Chlamydia trachomatis</a:t>
                      </a:r>
                    </a:p>
                  </a:txBody>
                  <a:tcPr/>
                </a:tc>
                <a:extLst>
                  <a:ext uri="{0D108BD9-81ED-4DB2-BD59-A6C34878D82A}">
                    <a16:rowId xmlns:a16="http://schemas.microsoft.com/office/drawing/2014/main" val="3967266794"/>
                  </a:ext>
                </a:extLst>
              </a:tr>
              <a:tr h="984277">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r>
                        <a:rPr lang="en-US" dirty="0">
                          <a:solidFill>
                            <a:schemeClr val="tx1"/>
                          </a:solidFill>
                        </a:rPr>
                        <a:t>Co-infections with gonorrhea and chlamydia are common</a:t>
                      </a:r>
                    </a:p>
                  </a:txBody>
                  <a:tcPr/>
                </a:tc>
                <a:extLst>
                  <a:ext uri="{0D108BD9-81ED-4DB2-BD59-A6C34878D82A}">
                    <a16:rowId xmlns:a16="http://schemas.microsoft.com/office/drawing/2014/main" val="2694303298"/>
                  </a:ext>
                </a:extLst>
              </a:tr>
            </a:tbl>
          </a:graphicData>
        </a:graphic>
      </p:graphicFrame>
    </p:spTree>
    <p:extLst>
      <p:ext uri="{BB962C8B-B14F-4D97-AF65-F5344CB8AC3E}">
        <p14:creationId xmlns:p14="http://schemas.microsoft.com/office/powerpoint/2010/main" val="341814153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Shape 768"/>
        <p:cNvGrpSpPr/>
        <p:nvPr/>
      </p:nvGrpSpPr>
      <p:grpSpPr>
        <a:xfrm>
          <a:off x="0" y="0"/>
          <a:ext cx="0" cy="0"/>
          <a:chOff x="0" y="0"/>
          <a:chExt cx="0" cy="0"/>
        </a:xfrm>
      </p:grpSpPr>
      <p:sp>
        <p:nvSpPr>
          <p:cNvPr id="769" name="Google Shape;769;p90"/>
          <p:cNvSpPr txBox="1">
            <a:spLocks noGrp="1"/>
          </p:cNvSpPr>
          <p:nvPr>
            <p:ph type="title"/>
          </p:nvPr>
        </p:nvSpPr>
        <p:spPr>
          <a:xfrm>
            <a:off x="70338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Donovanosis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770" name="Google Shape;770;p90"/>
          <p:cNvSpPr txBox="1">
            <a:spLocks noGrp="1"/>
          </p:cNvSpPr>
          <p:nvPr>
            <p:ph idx="1"/>
          </p:nvPr>
        </p:nvSpPr>
        <p:spPr>
          <a:xfrm>
            <a:off x="703380" y="1737919"/>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Laboratory diagnosis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Determined clinically based on a detailed history and physical examination findings of ulcerative lesions on a patient with sexual contact in an endemic region</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Giemsa or Wright staining of tissue </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Identifying characteristic intracellular </a:t>
            </a:r>
            <a:r>
              <a:rPr lang="en-US" sz="2000" b="1" i="1" u="none" strike="noStrike" cap="none" dirty="0">
                <a:solidFill>
                  <a:srgbClr val="002060"/>
                </a:solidFill>
                <a:ea typeface="Arial"/>
                <a:cs typeface="Arial"/>
                <a:sym typeface="Arial"/>
              </a:rPr>
              <a:t>Donovan bodies </a:t>
            </a:r>
            <a:r>
              <a:rPr lang="en-US" sz="2000" b="0" i="0" u="none" strike="noStrike" cap="none" dirty="0">
                <a:solidFill>
                  <a:schemeClr val="dk1"/>
                </a:solidFill>
                <a:ea typeface="Arial"/>
                <a:cs typeface="Arial"/>
                <a:sym typeface="Arial"/>
              </a:rPr>
              <a:t>within macrophages</a:t>
            </a:r>
          </a:p>
          <a:p>
            <a:pPr marL="685800" lvl="1" indent="-228600">
              <a:spcBef>
                <a:spcPts val="400"/>
              </a:spcBef>
              <a:buSzPts val="2300"/>
              <a:buFont typeface="Arial"/>
              <a:buChar char="•"/>
            </a:pPr>
            <a:r>
              <a:rPr lang="en-US" dirty="0"/>
              <a:t>Culture-beyond capability of most labs</a:t>
            </a:r>
          </a:p>
          <a:p>
            <a:pPr marL="685800" lvl="1" indent="-228600">
              <a:spcBef>
                <a:spcPts val="400"/>
              </a:spcBef>
              <a:buSzPts val="2300"/>
              <a:buFont typeface="Arial"/>
              <a:buChar char="•"/>
            </a:pPr>
            <a:r>
              <a:rPr lang="en-US" dirty="0"/>
              <a:t>PCR-developed but not FDA-approved</a:t>
            </a:r>
            <a:endParaRPr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777" name="Google Shape;777;p91"/>
          <p:cNvSpPr txBox="1">
            <a:spLocks noGrp="1"/>
          </p:cNvSpPr>
          <p:nvPr>
            <p:ph type="title"/>
          </p:nvPr>
        </p:nvSpPr>
        <p:spPr>
          <a:xfrm>
            <a:off x="76969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Donovan Bodies </a:t>
            </a:r>
            <a:endParaRPr dirty="0">
              <a:solidFill>
                <a:srgbClr val="002060"/>
              </a:solidFill>
            </a:endParaRPr>
          </a:p>
        </p:txBody>
      </p:sp>
      <p:pic>
        <p:nvPicPr>
          <p:cNvPr id="780" name="Google Shape;780;p91"/>
          <p:cNvPicPr preferRelativeResize="0"/>
          <p:nvPr/>
        </p:nvPicPr>
        <p:blipFill rotWithShape="1">
          <a:blip r:embed="rId3">
            <a:alphaModFix/>
          </a:blip>
          <a:srcRect/>
          <a:stretch/>
        </p:blipFill>
        <p:spPr>
          <a:xfrm>
            <a:off x="1036390" y="1458679"/>
            <a:ext cx="7239000" cy="4967287"/>
          </a:xfrm>
          <a:prstGeom prst="rect">
            <a:avLst/>
          </a:prstGeom>
          <a:noFill/>
          <a:ln>
            <a:noFill/>
          </a:ln>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sp>
        <p:nvSpPr>
          <p:cNvPr id="785" name="Google Shape;785;p92"/>
          <p:cNvSpPr txBox="1">
            <a:spLocks noGrp="1"/>
          </p:cNvSpPr>
          <p:nvPr>
            <p:ph type="title"/>
          </p:nvPr>
        </p:nvSpPr>
        <p:spPr>
          <a:xfrm>
            <a:off x="7620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Donovanosis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786" name="Google Shape;786;p92"/>
          <p:cNvSpPr txBox="1">
            <a:spLocks noGrp="1"/>
          </p:cNvSpPr>
          <p:nvPr>
            <p:ph idx="1"/>
          </p:nvPr>
        </p:nvSpPr>
        <p:spPr>
          <a:xfrm>
            <a:off x="762000" y="1641475"/>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CDC treatment recommendation</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dirty="0"/>
              <a:t>Azithromycin</a:t>
            </a:r>
            <a:r>
              <a:rPr lang="en-US" sz="2400" b="0" i="0" u="none" strike="noStrike" cap="none" dirty="0">
                <a:solidFill>
                  <a:schemeClr val="dk1"/>
                </a:solidFill>
                <a:ea typeface="Arial"/>
                <a:cs typeface="Arial"/>
                <a:sym typeface="Arial"/>
              </a:rPr>
              <a:t> taken orally </a:t>
            </a:r>
            <a:r>
              <a:rPr lang="en-US" dirty="0"/>
              <a:t>once a week for 3 weeks, </a:t>
            </a:r>
            <a:r>
              <a:rPr lang="en-US" sz="2400" b="0" i="0" u="none" strike="noStrike" cap="none" dirty="0">
                <a:solidFill>
                  <a:schemeClr val="dk1"/>
                </a:solidFill>
                <a:ea typeface="Arial"/>
                <a:cs typeface="Arial"/>
                <a:sym typeface="Arial"/>
              </a:rPr>
              <a:t>until all symptoms resolve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Alternative antimicrobials</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dirty="0"/>
              <a:t>Doxycycline</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err="1">
                <a:solidFill>
                  <a:schemeClr val="dk1"/>
                </a:solidFill>
                <a:ea typeface="Arial"/>
                <a:cs typeface="Arial"/>
                <a:sym typeface="Arial"/>
              </a:rPr>
              <a:t>Ciprofloxicin</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Erythromycin</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Trimethoprim-sulfamethoxazole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Pregnant and lactating women</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Erythromycin </a:t>
            </a:r>
            <a:r>
              <a:rPr lang="en-US" dirty="0"/>
              <a:t>or azithromycin</a:t>
            </a:r>
            <a:endParaRPr dirty="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657350" y="381804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endParaRPr lang="en-US" altLang="en-US" sz="1800" b="1" i="1" dirty="0" smtClean="0">
              <a:solidFill>
                <a:srgbClr val="FFFFFF"/>
              </a:solidFill>
              <a:cs typeface="Segoe UI" panose="020B0502040204020203" pitchFamily="34" charset="0"/>
            </a:endParaRP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Human Immunodeficiency Virus (HIV) &amp; Acquired Immunodeficiency Syndrome (AIDS)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249895186"/>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Shape 801"/>
        <p:cNvGrpSpPr/>
        <p:nvPr/>
      </p:nvGrpSpPr>
      <p:grpSpPr>
        <a:xfrm>
          <a:off x="0" y="0"/>
          <a:ext cx="0" cy="0"/>
          <a:chOff x="0" y="0"/>
          <a:chExt cx="0" cy="0"/>
        </a:xfrm>
      </p:grpSpPr>
      <p:sp>
        <p:nvSpPr>
          <p:cNvPr id="802" name="Google Shape;802;p94"/>
          <p:cNvSpPr txBox="1">
            <a:spLocks noGrp="1"/>
          </p:cNvSpPr>
          <p:nvPr>
            <p:ph type="title"/>
          </p:nvPr>
        </p:nvSpPr>
        <p:spPr>
          <a:xfrm>
            <a:off x="762000" y="92978"/>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t>HIV</a:t>
            </a:r>
            <a:r>
              <a:rPr lang="en-US" sz="4000" b="0" i="0" u="none" dirty="0">
                <a:solidFill>
                  <a:schemeClr val="dk1"/>
                </a:solidFill>
                <a:latin typeface="Arial"/>
                <a:ea typeface="Arial"/>
                <a:cs typeface="Arial"/>
                <a:sym typeface="Arial"/>
              </a:rPr>
              <a:t/>
            </a:r>
            <a:br>
              <a:rPr lang="en-US" sz="4000" b="0" i="0" u="none" dirty="0">
                <a:solidFill>
                  <a:schemeClr val="dk1"/>
                </a:solidFill>
                <a:latin typeface="Arial"/>
                <a:ea typeface="Arial"/>
                <a:cs typeface="Arial"/>
                <a:sym typeface="Arial"/>
              </a:rPr>
            </a:br>
            <a:endParaRPr strike="sngStrike" dirty="0">
              <a:highlight>
                <a:srgbClr val="FFFF00"/>
              </a:highlight>
            </a:endParaRPr>
          </a:p>
        </p:txBody>
      </p:sp>
      <p:sp>
        <p:nvSpPr>
          <p:cNvPr id="803" name="Google Shape;803;p94"/>
          <p:cNvSpPr txBox="1">
            <a:spLocks noGrp="1"/>
          </p:cNvSpPr>
          <p:nvPr>
            <p:ph idx="1"/>
          </p:nvPr>
        </p:nvSpPr>
        <p:spPr>
          <a:xfrm>
            <a:off x="533400" y="1527175"/>
            <a:ext cx="8001000" cy="4454525"/>
          </a:xfrm>
          <a:prstGeom prst="rect">
            <a:avLst/>
          </a:prstGeom>
          <a:noFill/>
          <a:ln>
            <a:noFill/>
          </a:ln>
        </p:spPr>
        <p:txBody>
          <a:bodyPr spcFirstLastPara="1" wrap="square" lIns="91425" tIns="45700" rIns="91425" bIns="45700" anchor="t" anchorCtr="0">
            <a:noAutofit/>
          </a:bodyPr>
          <a:lstStyle/>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Causative agent of AIDS</a:t>
            </a:r>
          </a:p>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Lentivirus in the family </a:t>
            </a:r>
            <a:r>
              <a:rPr lang="en-US" sz="2800" b="0" i="0" u="none" strike="noStrike" cap="none" dirty="0" err="1">
                <a:solidFill>
                  <a:schemeClr val="dk1"/>
                </a:solidFill>
                <a:ea typeface="Arial"/>
                <a:cs typeface="Arial"/>
                <a:sym typeface="Arial"/>
              </a:rPr>
              <a:t>Retroviridae</a:t>
            </a:r>
            <a:endParaRPr sz="2800" dirty="0"/>
          </a:p>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Non-icosahedral, enveloped virus with two copies of a single-stranded RNA genome</a:t>
            </a:r>
            <a:endParaRPr sz="2800" dirty="0"/>
          </a:p>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Mainly targets CD+4 lymphocytes</a:t>
            </a:r>
            <a:endParaRPr sz="2800" dirty="0"/>
          </a:p>
          <a:p>
            <a:pPr marL="685800" lvl="1" indent="-228600">
              <a:spcBef>
                <a:spcPts val="400"/>
              </a:spcBef>
              <a:buSzPts val="2300"/>
              <a:buFont typeface="Arial"/>
              <a:buChar char="•"/>
            </a:pPr>
            <a:r>
              <a:rPr lang="en-US" sz="2400" b="0" i="0" u="none" strike="noStrike" cap="none" dirty="0">
                <a:solidFill>
                  <a:schemeClr val="dk1"/>
                </a:solidFill>
                <a:ea typeface="Arial"/>
                <a:cs typeface="Arial"/>
                <a:sym typeface="Arial"/>
              </a:rPr>
              <a:t>Cells become depleted over time leaving the body susceptible to many opportunistic infections because of the impaired immune system.</a:t>
            </a:r>
            <a:endParaRPr sz="2400" dirty="0"/>
          </a:p>
          <a:p>
            <a:pPr marL="342900" marR="0" lvl="0" indent="-266700" algn="l" rtl="0">
              <a:spcBef>
                <a:spcPts val="400"/>
              </a:spcBef>
              <a:spcAft>
                <a:spcPts val="0"/>
              </a:spcAft>
              <a:buClr>
                <a:schemeClr val="dk1"/>
              </a:buClr>
              <a:buSzPts val="12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Shape 809"/>
        <p:cNvGrpSpPr/>
        <p:nvPr/>
      </p:nvGrpSpPr>
      <p:grpSpPr>
        <a:xfrm>
          <a:off x="0" y="0"/>
          <a:ext cx="0" cy="0"/>
          <a:chOff x="0" y="0"/>
          <a:chExt cx="0" cy="0"/>
        </a:xfrm>
      </p:grpSpPr>
      <p:sp>
        <p:nvSpPr>
          <p:cNvPr id="810" name="Google Shape;810;p95"/>
          <p:cNvSpPr txBox="1">
            <a:spLocks noGrp="1"/>
          </p:cNvSpPr>
          <p:nvPr>
            <p:ph type="title"/>
          </p:nvPr>
        </p:nvSpPr>
        <p:spPr>
          <a:xfrm>
            <a:off x="685800" y="92978"/>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Colorized Scanning Electron Micrograph of HIV-1</a:t>
            </a:r>
            <a:endParaRPr dirty="0">
              <a:solidFill>
                <a:srgbClr val="002060"/>
              </a:solidFill>
            </a:endParaRPr>
          </a:p>
        </p:txBody>
      </p:sp>
      <p:pic>
        <p:nvPicPr>
          <p:cNvPr id="813" name="Google Shape;813;p95"/>
          <p:cNvPicPr preferRelativeResize="0"/>
          <p:nvPr/>
        </p:nvPicPr>
        <p:blipFill rotWithShape="1">
          <a:blip r:embed="rId3">
            <a:alphaModFix/>
          </a:blip>
          <a:srcRect/>
          <a:stretch/>
        </p:blipFill>
        <p:spPr>
          <a:xfrm>
            <a:off x="1143000" y="1997978"/>
            <a:ext cx="6858000" cy="4826000"/>
          </a:xfrm>
          <a:prstGeom prst="rect">
            <a:avLst/>
          </a:prstGeom>
          <a:noFill/>
          <a:ln>
            <a:noFill/>
          </a:ln>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Shape 817"/>
        <p:cNvGrpSpPr/>
        <p:nvPr/>
      </p:nvGrpSpPr>
      <p:grpSpPr>
        <a:xfrm>
          <a:off x="0" y="0"/>
          <a:ext cx="0" cy="0"/>
          <a:chOff x="0" y="0"/>
          <a:chExt cx="0" cy="0"/>
        </a:xfrm>
      </p:grpSpPr>
      <p:sp>
        <p:nvSpPr>
          <p:cNvPr id="818" name="Google Shape;818;p96"/>
          <p:cNvSpPr txBox="1">
            <a:spLocks noGrp="1"/>
          </p:cNvSpPr>
          <p:nvPr>
            <p:ph type="title"/>
          </p:nvPr>
        </p:nvSpPr>
        <p:spPr>
          <a:xfrm>
            <a:off x="661435" y="84589"/>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t>HIV</a:t>
            </a:r>
            <a:r>
              <a:rPr lang="en-US" sz="4000" b="0" i="0" u="none" dirty="0">
                <a:solidFill>
                  <a:schemeClr val="dk1"/>
                </a:solidFill>
                <a:latin typeface="Arial"/>
                <a:ea typeface="Arial"/>
                <a:cs typeface="Arial"/>
                <a:sym typeface="Arial"/>
              </a:rPr>
              <a:t/>
            </a:r>
            <a:br>
              <a:rPr lang="en-US" sz="4000" b="0" i="0" u="none" dirty="0">
                <a:solidFill>
                  <a:schemeClr val="dk1"/>
                </a:solidFill>
                <a:latin typeface="Arial"/>
                <a:ea typeface="Arial"/>
                <a:cs typeface="Arial"/>
                <a:sym typeface="Arial"/>
              </a:rPr>
            </a:br>
            <a:endParaRPr strike="sngStrike" dirty="0"/>
          </a:p>
        </p:txBody>
      </p:sp>
      <p:sp>
        <p:nvSpPr>
          <p:cNvPr id="819" name="Google Shape;819;p96"/>
          <p:cNvSpPr txBox="1">
            <a:spLocks noGrp="1"/>
          </p:cNvSpPr>
          <p:nvPr>
            <p:ph idx="1"/>
          </p:nvPr>
        </p:nvSpPr>
        <p:spPr>
          <a:xfrm>
            <a:off x="661435" y="1452693"/>
            <a:ext cx="7772400" cy="4876800"/>
          </a:xfrm>
          <a:prstGeom prst="rect">
            <a:avLst/>
          </a:prstGeom>
          <a:noFill/>
          <a:ln>
            <a:noFill/>
          </a:ln>
        </p:spPr>
        <p:txBody>
          <a:bodyPr spcFirstLastPara="1" wrap="square" lIns="91425" tIns="45700" rIns="91425" bIns="45700" anchor="t" anchorCtr="0">
            <a:noAutofit/>
          </a:bodyPr>
          <a:lstStyle/>
          <a:p>
            <a:pPr indent="-457200">
              <a:spcBef>
                <a:spcPts val="560"/>
              </a:spcBef>
              <a:buSzPts val="1680"/>
              <a:buFont typeface="Wingdings" panose="05000000000000000000" pitchFamily="2" charset="2"/>
              <a:buChar char="Ø"/>
            </a:pPr>
            <a:r>
              <a:rPr lang="en-US" sz="2800" b="0" i="0" u="none" dirty="0">
                <a:solidFill>
                  <a:schemeClr val="dk1"/>
                </a:solidFill>
                <a:ea typeface="Arial"/>
                <a:cs typeface="Arial"/>
                <a:sym typeface="Arial"/>
              </a:rPr>
              <a:t>Routes of HIV transmission</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Cervicovaginal, penile, rectal, oral, percutaneous, intravenous (IV), in utero</a:t>
            </a:r>
          </a:p>
          <a:p>
            <a:pPr marL="285750" indent="-285750">
              <a:spcBef>
                <a:spcPts val="480"/>
              </a:spcBef>
              <a:buSzPts val="1920"/>
              <a:buFont typeface="Noto Sans Symbols"/>
              <a:buChar char="⮚"/>
            </a:pPr>
            <a:r>
              <a:rPr lang="en-US" sz="2800" dirty="0"/>
              <a:t>How HIV infects a cell</a:t>
            </a:r>
          </a:p>
          <a:p>
            <a:pPr marL="742950" lvl="1" indent="-285750">
              <a:spcBef>
                <a:spcPts val="480"/>
              </a:spcBef>
              <a:buSzPts val="1920"/>
            </a:pPr>
            <a:r>
              <a:rPr lang="en-US" sz="2400" dirty="0"/>
              <a:t>Viral surface glycoproteins bind to receptors on the CD</a:t>
            </a:r>
            <a:r>
              <a:rPr lang="en-US" sz="2400" baseline="30000" dirty="0"/>
              <a:t>+4</a:t>
            </a:r>
            <a:r>
              <a:rPr lang="en-US" sz="2400" dirty="0"/>
              <a:t> lymphocyte</a:t>
            </a:r>
          </a:p>
          <a:p>
            <a:pPr marL="742950" lvl="1" indent="-285750">
              <a:spcBef>
                <a:spcPts val="480"/>
              </a:spcBef>
              <a:buSzPts val="1920"/>
            </a:pPr>
            <a:r>
              <a:rPr lang="en-US" sz="2400" dirty="0"/>
              <a:t>Viral envelope fuses with the plasma cell membrane</a:t>
            </a:r>
          </a:p>
          <a:p>
            <a:pPr marL="742950" lvl="1" indent="-285750">
              <a:spcBef>
                <a:spcPts val="480"/>
              </a:spcBef>
              <a:buSzPts val="1920"/>
            </a:pPr>
            <a:r>
              <a:rPr lang="en-US" sz="2400" dirty="0"/>
              <a:t>Viral contents released into the cell</a:t>
            </a:r>
            <a:endParaRPr sz="2400"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Shape 817"/>
        <p:cNvGrpSpPr/>
        <p:nvPr/>
      </p:nvGrpSpPr>
      <p:grpSpPr>
        <a:xfrm>
          <a:off x="0" y="0"/>
          <a:ext cx="0" cy="0"/>
          <a:chOff x="0" y="0"/>
          <a:chExt cx="0" cy="0"/>
        </a:xfrm>
      </p:grpSpPr>
      <p:sp>
        <p:nvSpPr>
          <p:cNvPr id="818" name="Google Shape;818;p96"/>
          <p:cNvSpPr txBox="1">
            <a:spLocks noGrp="1"/>
          </p:cNvSpPr>
          <p:nvPr>
            <p:ph type="title"/>
          </p:nvPr>
        </p:nvSpPr>
        <p:spPr>
          <a:xfrm>
            <a:off x="611101"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solidFill>
                  <a:srgbClr val="002060"/>
                </a:solidFill>
              </a:rPr>
              <a:t>HIV </a:t>
            </a:r>
            <a:r>
              <a:rPr lang="en-US" sz="4000" b="0" i="0" u="none" dirty="0">
                <a:solidFill>
                  <a:srgbClr val="002060"/>
                </a:solidFill>
                <a:ea typeface="Arial"/>
                <a:cs typeface="Arial"/>
                <a:sym typeface="Arial"/>
              </a:rPr>
              <a:t>(Cont.)</a:t>
            </a:r>
            <a:endParaRPr dirty="0">
              <a:solidFill>
                <a:srgbClr val="002060"/>
              </a:solidFill>
            </a:endParaRPr>
          </a:p>
        </p:txBody>
      </p:sp>
      <p:sp>
        <p:nvSpPr>
          <p:cNvPr id="819" name="Google Shape;819;p96"/>
          <p:cNvSpPr txBox="1">
            <a:spLocks noGrp="1"/>
          </p:cNvSpPr>
          <p:nvPr>
            <p:ph idx="1"/>
          </p:nvPr>
        </p:nvSpPr>
        <p:spPr>
          <a:xfrm>
            <a:off x="669824" y="1477860"/>
            <a:ext cx="7772400" cy="4876800"/>
          </a:xfrm>
          <a:prstGeom prst="rect">
            <a:avLst/>
          </a:prstGeom>
          <a:noFill/>
          <a:ln>
            <a:noFill/>
          </a:ln>
        </p:spPr>
        <p:txBody>
          <a:bodyPr spcFirstLastPara="1" wrap="square" lIns="91425" tIns="45700" rIns="91425" bIns="45700" anchor="t" anchorCtr="0">
            <a:noAutofit/>
          </a:bodyPr>
          <a:lstStyle/>
          <a:p>
            <a:pPr marL="285750" indent="-285750">
              <a:spcBef>
                <a:spcPts val="480"/>
              </a:spcBef>
              <a:buSzPts val="1920"/>
              <a:buFont typeface="Noto Sans Symbols"/>
              <a:buChar char="⮚"/>
            </a:pPr>
            <a:r>
              <a:rPr lang="en-US" dirty="0"/>
              <a:t>How HIV infects a cell</a:t>
            </a:r>
          </a:p>
          <a:p>
            <a:pPr marL="742950" lvl="1" indent="-285750">
              <a:spcBef>
                <a:spcPts val="480"/>
              </a:spcBef>
              <a:buSzPts val="1920"/>
            </a:pPr>
            <a:r>
              <a:rPr lang="en-US" dirty="0"/>
              <a:t>The viral RNA genome is reverse-transcribed into DNA, transported to the cell’s nucleus, and integrated into the host cell DNA as a provirus</a:t>
            </a:r>
          </a:p>
          <a:p>
            <a:pPr marL="742950" lvl="1" indent="-285750">
              <a:spcBef>
                <a:spcPts val="480"/>
              </a:spcBef>
              <a:buSzPts val="1920"/>
            </a:pPr>
            <a:r>
              <a:rPr lang="en-US" dirty="0"/>
              <a:t>The HIV provirus produces HIV proteins and enzymes to form new viral particles</a:t>
            </a:r>
          </a:p>
          <a:p>
            <a:pPr marL="742950" lvl="1" indent="-285750">
              <a:spcBef>
                <a:spcPts val="480"/>
              </a:spcBef>
              <a:buSzPts val="1920"/>
            </a:pPr>
            <a:r>
              <a:rPr lang="en-US" dirty="0"/>
              <a:t>The HIV particles are released by budding from the cell to infect other cells throughout the body</a:t>
            </a:r>
          </a:p>
        </p:txBody>
      </p:sp>
    </p:spTree>
    <p:extLst>
      <p:ext uri="{BB962C8B-B14F-4D97-AF65-F5344CB8AC3E}">
        <p14:creationId xmlns:p14="http://schemas.microsoft.com/office/powerpoint/2010/main" val="97289525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Shape 817"/>
        <p:cNvGrpSpPr/>
        <p:nvPr/>
      </p:nvGrpSpPr>
      <p:grpSpPr>
        <a:xfrm>
          <a:off x="0" y="0"/>
          <a:ext cx="0" cy="0"/>
          <a:chOff x="0" y="0"/>
          <a:chExt cx="0" cy="0"/>
        </a:xfrm>
      </p:grpSpPr>
      <p:sp>
        <p:nvSpPr>
          <p:cNvPr id="818" name="Google Shape;818;p96"/>
          <p:cNvSpPr txBox="1">
            <a:spLocks noGrp="1"/>
          </p:cNvSpPr>
          <p:nvPr>
            <p:ph type="title"/>
          </p:nvPr>
        </p:nvSpPr>
        <p:spPr>
          <a:xfrm>
            <a:off x="669824"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solidFill>
                  <a:srgbClr val="002060"/>
                </a:solidFill>
              </a:rPr>
              <a:t>HIV</a:t>
            </a:r>
            <a:r>
              <a:rPr lang="en-US" sz="4000" b="0" i="0" u="none" dirty="0">
                <a:solidFill>
                  <a:srgbClr val="002060"/>
                </a:solidFill>
                <a:ea typeface="Arial"/>
                <a:cs typeface="Arial"/>
                <a:sym typeface="Arial"/>
              </a:rPr>
              <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a:t>
            </a:r>
            <a:endParaRPr dirty="0">
              <a:solidFill>
                <a:srgbClr val="002060"/>
              </a:solidFill>
            </a:endParaRPr>
          </a:p>
        </p:txBody>
      </p:sp>
      <p:sp>
        <p:nvSpPr>
          <p:cNvPr id="819" name="Google Shape;819;p96"/>
          <p:cNvSpPr txBox="1">
            <a:spLocks noGrp="1"/>
          </p:cNvSpPr>
          <p:nvPr>
            <p:ph idx="1"/>
          </p:nvPr>
        </p:nvSpPr>
        <p:spPr>
          <a:xfrm>
            <a:off x="669824" y="1805031"/>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Two known types of HIV: HIV-1 and HIV-2</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HIV-1 is the predominant type worldwide</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Pandemic began in early 1980s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Affected mostly the male </a:t>
            </a:r>
            <a:r>
              <a:rPr lang="en-US" sz="2400" b="0" i="0" u="none" strike="noStrike" cap="none" dirty="0" smtClean="0">
                <a:solidFill>
                  <a:schemeClr val="dk1"/>
                </a:solidFill>
                <a:ea typeface="Arial"/>
                <a:cs typeface="Arial"/>
                <a:sym typeface="Arial"/>
              </a:rPr>
              <a:t>homosexual/MSM population</a:t>
            </a:r>
            <a:r>
              <a:rPr lang="en-US" sz="2400" dirty="0">
                <a:solidFill>
                  <a:schemeClr val="dk1"/>
                </a:solidFill>
                <a:ea typeface="Arial"/>
                <a:cs typeface="Arial"/>
                <a:sym typeface="Arial"/>
              </a:rPr>
              <a:t> </a:t>
            </a:r>
            <a:r>
              <a:rPr lang="en-US" sz="2400" dirty="0" smtClean="0">
                <a:solidFill>
                  <a:schemeClr val="dk1"/>
                </a:solidFill>
                <a:ea typeface="Arial"/>
                <a:cs typeface="Arial"/>
                <a:sym typeface="Arial"/>
              </a:rPr>
              <a:t>(was originally termed GRID [Gay-related immunodeficiency]).</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smtClean="0">
                <a:solidFill>
                  <a:schemeClr val="dk1"/>
                </a:solidFill>
                <a:ea typeface="Arial"/>
                <a:cs typeface="Arial"/>
                <a:sym typeface="Arial"/>
              </a:rPr>
              <a:t>Originally designated as HTLV-3 in its early discovery.</a:t>
            </a:r>
          </a:p>
        </p:txBody>
      </p:sp>
    </p:spTree>
    <p:extLst>
      <p:ext uri="{BB962C8B-B14F-4D97-AF65-F5344CB8AC3E}">
        <p14:creationId xmlns:p14="http://schemas.microsoft.com/office/powerpoint/2010/main" val="181122598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Shape 825"/>
        <p:cNvGrpSpPr/>
        <p:nvPr/>
      </p:nvGrpSpPr>
      <p:grpSpPr>
        <a:xfrm>
          <a:off x="0" y="0"/>
          <a:ext cx="0" cy="0"/>
          <a:chOff x="0" y="0"/>
          <a:chExt cx="0" cy="0"/>
        </a:xfrm>
      </p:grpSpPr>
      <p:sp>
        <p:nvSpPr>
          <p:cNvPr id="826" name="Google Shape;826;p97"/>
          <p:cNvSpPr txBox="1">
            <a:spLocks noGrp="1"/>
          </p:cNvSpPr>
          <p:nvPr>
            <p:ph type="title"/>
          </p:nvPr>
        </p:nvSpPr>
        <p:spPr>
          <a:xfrm>
            <a:off x="661434"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 (Cont.)</a:t>
            </a:r>
            <a:endParaRPr dirty="0">
              <a:solidFill>
                <a:srgbClr val="002060"/>
              </a:solidFill>
            </a:endParaRPr>
          </a:p>
        </p:txBody>
      </p:sp>
      <p:sp>
        <p:nvSpPr>
          <p:cNvPr id="827" name="Google Shape;827;p97"/>
          <p:cNvSpPr txBox="1">
            <a:spLocks noGrp="1"/>
          </p:cNvSpPr>
          <p:nvPr>
            <p:ph idx="1"/>
          </p:nvPr>
        </p:nvSpPr>
        <p:spPr>
          <a:xfrm>
            <a:off x="661434" y="1905000"/>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Risk factors in the early 1980s </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IV drug use</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Persons of Haitian origin</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Patients with hemophilia A receiving blood transfusions</a:t>
            </a:r>
            <a:endParaRPr dirty="0"/>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Almost 33 million people worldwide have died from AIDS-related causes</a:t>
            </a:r>
            <a:endParaRPr dirty="0"/>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The advent of combination antiretroviral therapy that achieved widespread, the number of AIDS deaths declined </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Mainly in developed countries</a:t>
            </a:r>
            <a:endParaRPr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EA1B-C9A7-6204-89AD-0644E7B4C45E}"/>
              </a:ext>
            </a:extLst>
          </p:cNvPr>
          <p:cNvSpPr>
            <a:spLocks noGrp="1"/>
          </p:cNvSpPr>
          <p:nvPr>
            <p:ph type="title"/>
          </p:nvPr>
        </p:nvSpPr>
        <p:spPr>
          <a:xfrm>
            <a:off x="653046" y="76200"/>
            <a:ext cx="7772400" cy="1905000"/>
          </a:xfrm>
        </p:spPr>
        <p:txBody>
          <a:bodyPr/>
          <a:lstStyle/>
          <a:p>
            <a:pPr algn="ctr"/>
            <a:r>
              <a:rPr lang="en-US" dirty="0"/>
              <a:t>Epidemiology</a:t>
            </a:r>
          </a:p>
        </p:txBody>
      </p:sp>
      <p:sp>
        <p:nvSpPr>
          <p:cNvPr id="3" name="Text Placeholder 2">
            <a:extLst>
              <a:ext uri="{FF2B5EF4-FFF2-40B4-BE49-F238E27FC236}">
                <a16:creationId xmlns:a16="http://schemas.microsoft.com/office/drawing/2014/main" id="{BD471BB2-8536-AEF8-1C91-1736E86F1889}"/>
              </a:ext>
            </a:extLst>
          </p:cNvPr>
          <p:cNvSpPr>
            <a:spLocks noGrp="1"/>
          </p:cNvSpPr>
          <p:nvPr>
            <p:ph idx="1"/>
          </p:nvPr>
        </p:nvSpPr>
        <p:spPr>
          <a:xfrm>
            <a:off x="653046" y="1536583"/>
            <a:ext cx="7772400" cy="4876800"/>
          </a:xfrm>
        </p:spPr>
        <p:txBody>
          <a:bodyPr/>
          <a:lstStyle/>
          <a:p>
            <a:pPr>
              <a:buFont typeface="Wingdings" panose="05000000000000000000" pitchFamily="2" charset="2"/>
              <a:buChar char="Ø"/>
            </a:pPr>
            <a:r>
              <a:rPr lang="en-US" dirty="0"/>
              <a:t>Gonorrhea</a:t>
            </a:r>
          </a:p>
          <a:p>
            <a:pPr lvl="1"/>
            <a:r>
              <a:rPr lang="en-US" dirty="0"/>
              <a:t>Second most commonly reported infectious disease in the U.S.</a:t>
            </a:r>
          </a:p>
          <a:p>
            <a:pPr lvl="1"/>
            <a:r>
              <a:rPr lang="en-US" dirty="0"/>
              <a:t>It is estimated that only 50% of new infections are reported</a:t>
            </a:r>
          </a:p>
          <a:p>
            <a:pPr lvl="1"/>
            <a:r>
              <a:rPr lang="en-US" dirty="0"/>
              <a:t>Highest incidence</a:t>
            </a:r>
          </a:p>
          <a:p>
            <a:pPr lvl="2"/>
            <a:r>
              <a:rPr lang="en-US" dirty="0"/>
              <a:t>Sexually active adolescents and young adults from 15 to 24 years of age</a:t>
            </a:r>
          </a:p>
          <a:p>
            <a:pPr lvl="2"/>
            <a:r>
              <a:rPr lang="en-US" dirty="0"/>
              <a:t>Approximately 80% of women and 10% of men with gonorrhea are asymptomatic</a:t>
            </a:r>
          </a:p>
        </p:txBody>
      </p:sp>
    </p:spTree>
    <p:extLst>
      <p:ext uri="{BB962C8B-B14F-4D97-AF65-F5344CB8AC3E}">
        <p14:creationId xmlns:p14="http://schemas.microsoft.com/office/powerpoint/2010/main" val="2074682280"/>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Shape 834"/>
        <p:cNvGrpSpPr/>
        <p:nvPr/>
      </p:nvGrpSpPr>
      <p:grpSpPr>
        <a:xfrm>
          <a:off x="0" y="0"/>
          <a:ext cx="0" cy="0"/>
          <a:chOff x="0" y="0"/>
          <a:chExt cx="0" cy="0"/>
        </a:xfrm>
      </p:grpSpPr>
      <p:sp>
        <p:nvSpPr>
          <p:cNvPr id="835" name="Google Shape;835;p98"/>
          <p:cNvSpPr txBox="1">
            <a:spLocks noGrp="1"/>
          </p:cNvSpPr>
          <p:nvPr>
            <p:ph type="title"/>
          </p:nvPr>
        </p:nvSpPr>
        <p:spPr>
          <a:xfrm>
            <a:off x="691043"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836" name="Google Shape;836;p98"/>
          <p:cNvSpPr txBox="1">
            <a:spLocks noGrp="1"/>
          </p:cNvSpPr>
          <p:nvPr>
            <p:ph idx="1"/>
          </p:nvPr>
        </p:nvSpPr>
        <p:spPr>
          <a:xfrm>
            <a:off x="691043" y="1901534"/>
            <a:ext cx="80010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Progressive disease noted by three specific phases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Acute infection</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Fever, maculopapular rash, oral ulcers, lymphadenopathy, malaise, weight loss, arthralgia, pharyngitis, and night sweats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Clinically Latent infection </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Asymptomatic period may last several years before the development of clinical immunodeficiency.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Progression to AIDS</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AIDS—defining illness</a:t>
            </a:r>
            <a:endParaRPr dirty="0"/>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Shape 842"/>
        <p:cNvGrpSpPr/>
        <p:nvPr/>
      </p:nvGrpSpPr>
      <p:grpSpPr>
        <a:xfrm>
          <a:off x="0" y="0"/>
          <a:ext cx="0" cy="0"/>
          <a:chOff x="0" y="0"/>
          <a:chExt cx="0" cy="0"/>
        </a:xfrm>
      </p:grpSpPr>
      <p:sp>
        <p:nvSpPr>
          <p:cNvPr id="843" name="Google Shape;843;p99"/>
          <p:cNvSpPr txBox="1">
            <a:spLocks noGrp="1"/>
          </p:cNvSpPr>
          <p:nvPr>
            <p:ph type="title"/>
          </p:nvPr>
        </p:nvSpPr>
        <p:spPr>
          <a:xfrm>
            <a:off x="668336" y="224085"/>
            <a:ext cx="7772400" cy="121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AIDS—Defining Conditions</a:t>
            </a:r>
            <a:endParaRPr dirty="0">
              <a:solidFill>
                <a:srgbClr val="002060"/>
              </a:solidFill>
            </a:endParaRPr>
          </a:p>
        </p:txBody>
      </p:sp>
      <p:pic>
        <p:nvPicPr>
          <p:cNvPr id="846" name="Google Shape;846;p99"/>
          <p:cNvPicPr preferRelativeResize="0"/>
          <p:nvPr/>
        </p:nvPicPr>
        <p:blipFill rotWithShape="1">
          <a:blip r:embed="rId3">
            <a:alphaModFix/>
          </a:blip>
          <a:srcRect/>
          <a:stretch/>
        </p:blipFill>
        <p:spPr>
          <a:xfrm>
            <a:off x="3117849" y="1379290"/>
            <a:ext cx="2873375" cy="5181600"/>
          </a:xfrm>
          <a:prstGeom prst="rect">
            <a:avLst/>
          </a:prstGeom>
          <a:noFill/>
          <a:ln>
            <a:noFill/>
          </a:ln>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Shape 850"/>
        <p:cNvGrpSpPr/>
        <p:nvPr/>
      </p:nvGrpSpPr>
      <p:grpSpPr>
        <a:xfrm>
          <a:off x="0" y="0"/>
          <a:ext cx="0" cy="0"/>
          <a:chOff x="0" y="0"/>
          <a:chExt cx="0" cy="0"/>
        </a:xfrm>
      </p:grpSpPr>
      <p:sp>
        <p:nvSpPr>
          <p:cNvPr id="851" name="Google Shape;851;p100"/>
          <p:cNvSpPr txBox="1">
            <a:spLocks noGrp="1"/>
          </p:cNvSpPr>
          <p:nvPr>
            <p:ph type="title"/>
          </p:nvPr>
        </p:nvSpPr>
        <p:spPr>
          <a:xfrm>
            <a:off x="802680" y="118145"/>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 Case Definition, 2014</a:t>
            </a:r>
            <a:endParaRPr dirty="0">
              <a:solidFill>
                <a:srgbClr val="002060"/>
              </a:solidFill>
            </a:endParaRPr>
          </a:p>
        </p:txBody>
      </p:sp>
      <p:pic>
        <p:nvPicPr>
          <p:cNvPr id="4" name="Picture 3">
            <a:extLst>
              <a:ext uri="{FF2B5EF4-FFF2-40B4-BE49-F238E27FC236}">
                <a16:creationId xmlns:a16="http://schemas.microsoft.com/office/drawing/2014/main" id="{39AF878F-59C6-615D-AE20-1341E0C2501A}"/>
              </a:ext>
            </a:extLst>
          </p:cNvPr>
          <p:cNvPicPr>
            <a:picLocks noChangeAspect="1"/>
          </p:cNvPicPr>
          <p:nvPr/>
        </p:nvPicPr>
        <p:blipFill>
          <a:blip r:embed="rId3"/>
          <a:stretch>
            <a:fillRect/>
          </a:stretch>
        </p:blipFill>
        <p:spPr>
          <a:xfrm>
            <a:off x="802680" y="2114966"/>
            <a:ext cx="7607783" cy="3707860"/>
          </a:xfrm>
          <a:prstGeom prst="rect">
            <a:avLst/>
          </a:prstGeom>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Shape 858"/>
        <p:cNvGrpSpPr/>
        <p:nvPr/>
      </p:nvGrpSpPr>
      <p:grpSpPr>
        <a:xfrm>
          <a:off x="0" y="0"/>
          <a:ext cx="0" cy="0"/>
          <a:chOff x="0" y="0"/>
          <a:chExt cx="0" cy="0"/>
        </a:xfrm>
      </p:grpSpPr>
      <p:sp>
        <p:nvSpPr>
          <p:cNvPr id="859" name="Google Shape;859;p101"/>
          <p:cNvSpPr txBox="1">
            <a:spLocks noGrp="1"/>
          </p:cNvSpPr>
          <p:nvPr>
            <p:ph type="title"/>
          </p:nvPr>
        </p:nvSpPr>
        <p:spPr>
          <a:xfrm>
            <a:off x="1013155" y="-9158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AIDS—Defining Illness</a:t>
            </a:r>
            <a:endParaRPr dirty="0">
              <a:solidFill>
                <a:srgbClr val="002060"/>
              </a:solidFill>
            </a:endParaRPr>
          </a:p>
        </p:txBody>
      </p:sp>
      <p:grpSp>
        <p:nvGrpSpPr>
          <p:cNvPr id="862" name="Google Shape;862;p101"/>
          <p:cNvGrpSpPr/>
          <p:nvPr/>
        </p:nvGrpSpPr>
        <p:grpSpPr>
          <a:xfrm>
            <a:off x="120650" y="1350715"/>
            <a:ext cx="9023350" cy="5213350"/>
            <a:chOff x="43758" y="1266509"/>
            <a:chExt cx="9024042" cy="5214046"/>
          </a:xfrm>
        </p:grpSpPr>
        <p:pic>
          <p:nvPicPr>
            <p:cNvPr id="863" name="Google Shape;863;p101"/>
            <p:cNvPicPr preferRelativeResize="0"/>
            <p:nvPr/>
          </p:nvPicPr>
          <p:blipFill rotWithShape="1">
            <a:blip r:embed="rId3">
              <a:alphaModFix/>
            </a:blip>
            <a:srcRect/>
            <a:stretch/>
          </p:blipFill>
          <p:spPr>
            <a:xfrm>
              <a:off x="43758" y="1281112"/>
              <a:ext cx="3702060" cy="2559049"/>
            </a:xfrm>
            <a:prstGeom prst="rect">
              <a:avLst/>
            </a:prstGeom>
            <a:noFill/>
            <a:ln>
              <a:noFill/>
            </a:ln>
          </p:spPr>
        </p:pic>
        <p:pic>
          <p:nvPicPr>
            <p:cNvPr id="864" name="Google Shape;864;p101"/>
            <p:cNvPicPr preferRelativeResize="0"/>
            <p:nvPr/>
          </p:nvPicPr>
          <p:blipFill rotWithShape="1">
            <a:blip r:embed="rId4">
              <a:alphaModFix/>
            </a:blip>
            <a:srcRect/>
            <a:stretch/>
          </p:blipFill>
          <p:spPr>
            <a:xfrm>
              <a:off x="5257800" y="1266509"/>
              <a:ext cx="3810000" cy="2614613"/>
            </a:xfrm>
            <a:prstGeom prst="rect">
              <a:avLst/>
            </a:prstGeom>
            <a:noFill/>
            <a:ln>
              <a:noFill/>
            </a:ln>
          </p:spPr>
        </p:pic>
        <p:pic>
          <p:nvPicPr>
            <p:cNvPr id="865" name="Google Shape;865;p101"/>
            <p:cNvPicPr preferRelativeResize="0"/>
            <p:nvPr/>
          </p:nvPicPr>
          <p:blipFill rotWithShape="1">
            <a:blip r:embed="rId5">
              <a:alphaModFix/>
            </a:blip>
            <a:srcRect/>
            <a:stretch/>
          </p:blipFill>
          <p:spPr>
            <a:xfrm>
              <a:off x="2971800" y="3898368"/>
              <a:ext cx="3702060" cy="2582187"/>
            </a:xfrm>
            <a:prstGeom prst="rect">
              <a:avLst/>
            </a:prstGeom>
            <a:noFill/>
            <a:ln>
              <a:noFill/>
            </a:ln>
          </p:spPr>
        </p:pic>
      </p:gr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Shape 869"/>
        <p:cNvGrpSpPr/>
        <p:nvPr/>
      </p:nvGrpSpPr>
      <p:grpSpPr>
        <a:xfrm>
          <a:off x="0" y="0"/>
          <a:ext cx="0" cy="0"/>
          <a:chOff x="0" y="0"/>
          <a:chExt cx="0" cy="0"/>
        </a:xfrm>
      </p:grpSpPr>
      <p:sp>
        <p:nvSpPr>
          <p:cNvPr id="870" name="Google Shape;870;p102"/>
          <p:cNvSpPr txBox="1">
            <a:spLocks noGrp="1"/>
          </p:cNvSpPr>
          <p:nvPr>
            <p:ph type="title"/>
          </p:nvPr>
        </p:nvSpPr>
        <p:spPr>
          <a:xfrm>
            <a:off x="703379"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871" name="Google Shape;871;p102"/>
          <p:cNvSpPr txBox="1">
            <a:spLocks noGrp="1"/>
          </p:cNvSpPr>
          <p:nvPr>
            <p:ph idx="1"/>
          </p:nvPr>
        </p:nvSpPr>
        <p:spPr>
          <a:xfrm>
            <a:off x="703379" y="1637251"/>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dirty="0"/>
              <a:t>Specimen types</a:t>
            </a:r>
          </a:p>
          <a:p>
            <a:pPr marL="800100" lvl="1" indent="-342900">
              <a:spcBef>
                <a:spcPts val="0"/>
              </a:spcBef>
              <a:buSzPts val="1680"/>
              <a:buFont typeface="Wingdings" panose="05000000000000000000" pitchFamily="2" charset="2"/>
              <a:buChar char="Ø"/>
            </a:pPr>
            <a:r>
              <a:rPr lang="en-US" sz="2400" b="0" i="0" u="none" dirty="0">
                <a:solidFill>
                  <a:schemeClr val="dk1"/>
                </a:solidFill>
                <a:latin typeface="Arial"/>
                <a:ea typeface="Arial"/>
                <a:cs typeface="Arial"/>
                <a:sym typeface="Arial"/>
              </a:rPr>
              <a:t>Blood, serum, plasma, urine, oral fluid</a:t>
            </a:r>
          </a:p>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latin typeface="Arial"/>
                <a:ea typeface="Arial"/>
                <a:cs typeface="Arial"/>
                <a:sym typeface="Arial"/>
              </a:rPr>
              <a:t>Repeated positive screening results (EIA) followed by confirmatory testing</a:t>
            </a:r>
          </a:p>
          <a:p>
            <a:pPr marL="1257300" lvl="2" indent="-342900">
              <a:spcBef>
                <a:spcPts val="0"/>
              </a:spcBef>
              <a:buSzPts val="1680"/>
              <a:buFont typeface="Wingdings" panose="05000000000000000000" pitchFamily="2" charset="2"/>
              <a:buChar char="Ø"/>
            </a:pPr>
            <a:r>
              <a:rPr lang="en-US" sz="2000" dirty="0"/>
              <a:t>Western blot or IFA detection</a:t>
            </a:r>
          </a:p>
          <a:p>
            <a:pPr marL="457200" indent="-457200">
              <a:spcBef>
                <a:spcPts val="0"/>
              </a:spcBef>
              <a:buSzPts val="1680"/>
              <a:buFont typeface="Wingdings" panose="05000000000000000000" pitchFamily="2" charset="2"/>
              <a:buChar char="Ø"/>
            </a:pPr>
            <a:r>
              <a:rPr lang="en-US" sz="2800" dirty="0"/>
              <a:t>Antibodies against HIV are not detectable until 4.5 to 6 weeks after initial infection</a:t>
            </a:r>
          </a:p>
          <a:p>
            <a:pPr marL="457200" indent="-457200">
              <a:spcBef>
                <a:spcPts val="0"/>
              </a:spcBef>
              <a:buSzPts val="1680"/>
              <a:buFont typeface="Wingdings" panose="05000000000000000000" pitchFamily="2" charset="2"/>
              <a:buChar char="Ø"/>
            </a:pPr>
            <a:r>
              <a:rPr lang="en-US" sz="2800" dirty="0"/>
              <a:t>Newer screening assays detect anti-HIV IgG and IgM – detectable within 2 weeks after infection</a:t>
            </a:r>
          </a:p>
          <a:p>
            <a:pPr marL="0" marR="0" lvl="0" indent="0" algn="l" rtl="0">
              <a:lnSpc>
                <a:spcPct val="100000"/>
              </a:lnSpc>
              <a:spcBef>
                <a:spcPts val="560"/>
              </a:spcBef>
              <a:spcAft>
                <a:spcPts val="0"/>
              </a:spcAft>
              <a:buClr>
                <a:schemeClr val="dk1"/>
              </a:buClr>
              <a:buSzPts val="1680"/>
              <a:buNone/>
            </a:pPr>
            <a:endParaRPr dirty="0"/>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Shape 869"/>
        <p:cNvGrpSpPr/>
        <p:nvPr/>
      </p:nvGrpSpPr>
      <p:grpSpPr>
        <a:xfrm>
          <a:off x="0" y="0"/>
          <a:ext cx="0" cy="0"/>
          <a:chOff x="0" y="0"/>
          <a:chExt cx="0" cy="0"/>
        </a:xfrm>
      </p:grpSpPr>
      <p:sp>
        <p:nvSpPr>
          <p:cNvPr id="870" name="Google Shape;870;p102"/>
          <p:cNvSpPr txBox="1">
            <a:spLocks noGrp="1"/>
          </p:cNvSpPr>
          <p:nvPr>
            <p:ph type="title"/>
          </p:nvPr>
        </p:nvSpPr>
        <p:spPr>
          <a:xfrm>
            <a:off x="720157"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 (Cont.)</a:t>
            </a:r>
            <a:endParaRPr dirty="0">
              <a:solidFill>
                <a:srgbClr val="002060"/>
              </a:solidFill>
            </a:endParaRPr>
          </a:p>
        </p:txBody>
      </p:sp>
      <p:sp>
        <p:nvSpPr>
          <p:cNvPr id="871" name="Google Shape;871;p102"/>
          <p:cNvSpPr txBox="1">
            <a:spLocks noGrp="1"/>
          </p:cNvSpPr>
          <p:nvPr>
            <p:ph idx="1"/>
          </p:nvPr>
        </p:nvSpPr>
        <p:spPr>
          <a:xfrm>
            <a:off x="804047" y="1805031"/>
            <a:ext cx="7772400" cy="4876800"/>
          </a:xfrm>
          <a:prstGeom prst="rect">
            <a:avLst/>
          </a:prstGeom>
          <a:noFill/>
          <a:ln>
            <a:noFill/>
          </a:ln>
        </p:spPr>
        <p:txBody>
          <a:bodyPr spcFirstLastPara="1" wrap="square" lIns="91425" tIns="45700" rIns="91425" bIns="45700" anchor="t" anchorCtr="0">
            <a:noAutofit/>
          </a:bodyPr>
          <a:lstStyle/>
          <a:p>
            <a:pPr marL="457200" indent="-457200">
              <a:spcBef>
                <a:spcPts val="0"/>
              </a:spcBef>
              <a:buSzPts val="1680"/>
              <a:buFont typeface="Wingdings" panose="05000000000000000000" pitchFamily="2" charset="2"/>
              <a:buChar char="Ø"/>
            </a:pPr>
            <a:r>
              <a:rPr lang="en-US" sz="2800" dirty="0"/>
              <a:t>August 2013- first FDA-approved rapid test</a:t>
            </a:r>
          </a:p>
          <a:p>
            <a:pPr marL="800100" lvl="1" indent="-342900">
              <a:spcBef>
                <a:spcPts val="0"/>
              </a:spcBef>
              <a:buSzPts val="1680"/>
            </a:pPr>
            <a:r>
              <a:rPr lang="en-US" sz="2400" dirty="0"/>
              <a:t>Determine HIV-1/2Ag/Ab Combo assay</a:t>
            </a:r>
          </a:p>
          <a:p>
            <a:pPr marL="800100" lvl="1" indent="-342900">
              <a:spcBef>
                <a:spcPts val="0"/>
              </a:spcBef>
              <a:buSzPts val="1680"/>
            </a:pPr>
            <a:r>
              <a:rPr lang="en-US" sz="2400" dirty="0"/>
              <a:t>Detects HIV-1 p24 antigens and HIV-1 and HIV-2 antibodies</a:t>
            </a:r>
          </a:p>
          <a:p>
            <a:pPr marL="800100" lvl="1" indent="-342900">
              <a:spcBef>
                <a:spcPts val="0"/>
              </a:spcBef>
              <a:buSzPts val="1680"/>
            </a:pPr>
            <a:r>
              <a:rPr lang="en-US" sz="2400" dirty="0"/>
              <a:t>Test does not distinguish HIV-1 from HIV-2</a:t>
            </a:r>
          </a:p>
          <a:p>
            <a:pPr marL="457200" indent="-457200">
              <a:spcBef>
                <a:spcPts val="0"/>
              </a:spcBef>
              <a:buSzPts val="1680"/>
              <a:buFont typeface="Wingdings" panose="05000000000000000000" pitchFamily="2" charset="2"/>
              <a:buChar char="Ø"/>
            </a:pPr>
            <a:r>
              <a:rPr lang="en-US" sz="2800" dirty="0"/>
              <a:t>2013-first FDA-approved home testing kit</a:t>
            </a:r>
          </a:p>
          <a:p>
            <a:pPr marL="800100" lvl="1" indent="-342900">
              <a:spcBef>
                <a:spcPts val="0"/>
              </a:spcBef>
              <a:buSzPts val="1680"/>
            </a:pPr>
            <a:r>
              <a:rPr lang="en-US" sz="2400" dirty="0" err="1"/>
              <a:t>OraQuick</a:t>
            </a:r>
            <a:r>
              <a:rPr lang="en-US" sz="2400" dirty="0"/>
              <a:t> in-home HIV test</a:t>
            </a:r>
          </a:p>
          <a:p>
            <a:pPr marL="800100" lvl="1" indent="-342900">
              <a:spcBef>
                <a:spcPts val="0"/>
              </a:spcBef>
              <a:buSzPts val="1680"/>
            </a:pPr>
            <a:r>
              <a:rPr lang="en-US" sz="2400" dirty="0"/>
              <a:t>Specimen: saliva</a:t>
            </a:r>
          </a:p>
          <a:p>
            <a:pPr marL="457200" indent="-457200">
              <a:spcBef>
                <a:spcPts val="0"/>
              </a:spcBef>
              <a:buSzPts val="1680"/>
              <a:buFont typeface="Wingdings" panose="05000000000000000000" pitchFamily="2" charset="2"/>
              <a:buChar char="Ø"/>
            </a:pPr>
            <a:r>
              <a:rPr lang="en-US" sz="2800" dirty="0"/>
              <a:t>The FDA does not have published guidelines for Point of Care (POC) testing</a:t>
            </a:r>
          </a:p>
          <a:p>
            <a:pPr marL="457200" indent="-457200">
              <a:spcBef>
                <a:spcPts val="0"/>
              </a:spcBef>
              <a:buSzPts val="1680"/>
              <a:buFont typeface="Wingdings" panose="05000000000000000000" pitchFamily="2" charset="2"/>
              <a:buChar char="Ø"/>
            </a:pPr>
            <a:r>
              <a:rPr lang="en-US" sz="2800" dirty="0"/>
              <a:t>See textbook for more details on these tests</a:t>
            </a:r>
            <a:endParaRPr sz="2800" dirty="0"/>
          </a:p>
          <a:p>
            <a:pPr marL="0" marR="0" lvl="0" indent="0" algn="l" rtl="0">
              <a:lnSpc>
                <a:spcPct val="100000"/>
              </a:lnSpc>
              <a:spcBef>
                <a:spcPts val="560"/>
              </a:spcBef>
              <a:spcAft>
                <a:spcPts val="0"/>
              </a:spcAft>
              <a:buClr>
                <a:schemeClr val="dk1"/>
              </a:buClr>
              <a:buSzPts val="1680"/>
              <a:buNone/>
            </a:pPr>
            <a:endParaRPr sz="2800" dirty="0"/>
          </a:p>
        </p:txBody>
      </p:sp>
    </p:spTree>
    <p:extLst>
      <p:ext uri="{BB962C8B-B14F-4D97-AF65-F5344CB8AC3E}">
        <p14:creationId xmlns:p14="http://schemas.microsoft.com/office/powerpoint/2010/main" val="370298079"/>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Shape 877"/>
        <p:cNvGrpSpPr/>
        <p:nvPr/>
      </p:nvGrpSpPr>
      <p:grpSpPr>
        <a:xfrm>
          <a:off x="0" y="0"/>
          <a:ext cx="0" cy="0"/>
          <a:chOff x="0" y="0"/>
          <a:chExt cx="0" cy="0"/>
        </a:xfrm>
      </p:grpSpPr>
      <p:sp>
        <p:nvSpPr>
          <p:cNvPr id="878" name="Google Shape;878;p103"/>
          <p:cNvSpPr txBox="1">
            <a:spLocks noGrp="1"/>
          </p:cNvSpPr>
          <p:nvPr>
            <p:ph type="title"/>
          </p:nvPr>
        </p:nvSpPr>
        <p:spPr>
          <a:xfrm>
            <a:off x="619490"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879" name="Google Shape;879;p103"/>
          <p:cNvSpPr txBox="1">
            <a:spLocks noGrp="1"/>
          </p:cNvSpPr>
          <p:nvPr>
            <p:ph idx="1"/>
          </p:nvPr>
        </p:nvSpPr>
        <p:spPr>
          <a:xfrm>
            <a:off x="465589" y="1981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Current protocol</a:t>
            </a:r>
            <a:endParaRPr sz="24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000" b="0" i="0" u="none" strike="noStrike" cap="none" dirty="0">
                <a:solidFill>
                  <a:schemeClr val="dk1"/>
                </a:solidFill>
                <a:ea typeface="Arial"/>
                <a:cs typeface="Arial"/>
                <a:sym typeface="Arial"/>
              </a:rPr>
              <a:t>Begin aggressive antiviral therapy when infection is diagnosed, </a:t>
            </a:r>
            <a:r>
              <a:rPr lang="en-US" sz="2000" b="0" i="0" u="none" strike="noStrike" cap="none" dirty="0">
                <a:solidFill>
                  <a:schemeClr val="tx1"/>
                </a:solidFill>
                <a:ea typeface="Arial"/>
                <a:cs typeface="Arial"/>
                <a:sym typeface="Arial"/>
              </a:rPr>
              <a:t>even in the absence of symptoms</a:t>
            </a:r>
            <a:endParaRPr sz="2000"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000" b="0" i="0" u="none" strike="noStrike" cap="none" dirty="0">
                <a:solidFill>
                  <a:schemeClr val="tx1"/>
                </a:solidFill>
                <a:ea typeface="Arial"/>
                <a:cs typeface="Arial"/>
                <a:sym typeface="Arial"/>
              </a:rPr>
              <a:t>Patient counseling to encourage lifestyle changes</a:t>
            </a:r>
            <a:endParaRPr sz="2000"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tx1"/>
                </a:solidFill>
                <a:ea typeface="Arial"/>
                <a:cs typeface="Arial"/>
                <a:sym typeface="Arial"/>
              </a:rPr>
              <a:t>Quit smoking</a:t>
            </a:r>
            <a:endParaRPr sz="1800"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tx1"/>
                </a:solidFill>
                <a:ea typeface="Arial"/>
                <a:cs typeface="Arial"/>
                <a:sym typeface="Arial"/>
              </a:rPr>
              <a:t>Reduce alcohol intake</a:t>
            </a:r>
            <a:endParaRPr sz="1800"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tx1"/>
                </a:solidFill>
                <a:ea typeface="Arial"/>
                <a:cs typeface="Arial"/>
                <a:sym typeface="Arial"/>
              </a:rPr>
              <a:t>Eliminate the use of illegal drugs</a:t>
            </a:r>
            <a:endParaRPr sz="1800"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tx1"/>
                </a:solidFill>
                <a:ea typeface="Arial"/>
                <a:cs typeface="Arial"/>
                <a:sym typeface="Arial"/>
              </a:rPr>
              <a:t>Practice safe sex</a:t>
            </a:r>
            <a:endParaRPr sz="1800"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tx1"/>
                </a:solidFill>
                <a:ea typeface="Arial"/>
                <a:cs typeface="Arial"/>
                <a:sym typeface="Arial"/>
              </a:rPr>
              <a:t>Avoid spreading HIV </a:t>
            </a:r>
            <a:endParaRPr sz="1800"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tx1"/>
                </a:solidFill>
                <a:ea typeface="Arial"/>
                <a:cs typeface="Arial"/>
                <a:sym typeface="Arial"/>
              </a:rPr>
              <a:t>Avoid acquiring other infectious agents</a:t>
            </a:r>
          </a:p>
          <a:p>
            <a:pPr marL="228600" indent="-228600">
              <a:spcBef>
                <a:spcPts val="400"/>
              </a:spcBef>
              <a:buSzPts val="2300"/>
              <a:buFont typeface="Arial"/>
              <a:buChar char="•"/>
            </a:pPr>
            <a:r>
              <a:rPr lang="en-US" sz="2400" dirty="0">
                <a:solidFill>
                  <a:schemeClr val="tx1"/>
                </a:solidFill>
              </a:rPr>
              <a:t>Advances in treatment improved prognosis</a:t>
            </a:r>
          </a:p>
          <a:p>
            <a:pPr marL="685800" lvl="1" indent="-228600">
              <a:spcBef>
                <a:spcPts val="400"/>
              </a:spcBef>
              <a:buSzPts val="2300"/>
              <a:buFont typeface="Arial"/>
              <a:buChar char="•"/>
            </a:pPr>
            <a:r>
              <a:rPr lang="en-US" sz="2000" dirty="0">
                <a:solidFill>
                  <a:schemeClr val="tx1"/>
                </a:solidFill>
              </a:rPr>
              <a:t>Highly reactive antiviral therapy (HAART)</a:t>
            </a:r>
          </a:p>
          <a:p>
            <a:pPr marL="685800" lvl="1" indent="-228600">
              <a:spcBef>
                <a:spcPts val="400"/>
              </a:spcBef>
              <a:buSzPts val="2300"/>
              <a:buFont typeface="Arial"/>
              <a:buChar char="•"/>
            </a:pPr>
            <a:endParaRPr dirty="0"/>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sp>
        <p:nvSpPr>
          <p:cNvPr id="886" name="Google Shape;886;p104"/>
          <p:cNvSpPr txBox="1">
            <a:spLocks noGrp="1"/>
          </p:cNvSpPr>
          <p:nvPr>
            <p:ph type="title"/>
          </p:nvPr>
        </p:nvSpPr>
        <p:spPr>
          <a:xfrm>
            <a:off x="767233"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HIV Medicines</a:t>
            </a:r>
            <a:endParaRPr dirty="0">
              <a:solidFill>
                <a:srgbClr val="002060"/>
              </a:solidFill>
            </a:endParaRPr>
          </a:p>
        </p:txBody>
      </p:sp>
      <p:pic>
        <p:nvPicPr>
          <p:cNvPr id="4" name="Picture 3">
            <a:extLst>
              <a:ext uri="{FF2B5EF4-FFF2-40B4-BE49-F238E27FC236}">
                <a16:creationId xmlns:a16="http://schemas.microsoft.com/office/drawing/2014/main" id="{84EF8B7A-4B76-4548-D628-2DFEAFCF006E}"/>
              </a:ext>
            </a:extLst>
          </p:cNvPr>
          <p:cNvPicPr>
            <a:picLocks noChangeAspect="1"/>
          </p:cNvPicPr>
          <p:nvPr/>
        </p:nvPicPr>
        <p:blipFill>
          <a:blip r:embed="rId3"/>
          <a:stretch>
            <a:fillRect/>
          </a:stretch>
        </p:blipFill>
        <p:spPr>
          <a:xfrm>
            <a:off x="2446789" y="1813820"/>
            <a:ext cx="4413289" cy="4570379"/>
          </a:xfrm>
          <a:prstGeom prst="rect">
            <a:avLst/>
          </a:prstGeom>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657350" y="381804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endParaRPr lang="en-US" altLang="en-US" sz="1800" b="1" i="1" dirty="0" smtClean="0">
              <a:solidFill>
                <a:srgbClr val="FFFFFF"/>
              </a:solidFill>
              <a:cs typeface="Segoe UI" panose="020B0502040204020203" pitchFamily="34" charset="0"/>
            </a:endParaRP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Other Sexually Transmitted Diseases (STDs)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99593231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Shape 901"/>
        <p:cNvGrpSpPr/>
        <p:nvPr/>
      </p:nvGrpSpPr>
      <p:grpSpPr>
        <a:xfrm>
          <a:off x="0" y="0"/>
          <a:ext cx="0" cy="0"/>
          <a:chOff x="0" y="0"/>
          <a:chExt cx="0" cy="0"/>
        </a:xfrm>
      </p:grpSpPr>
      <p:sp>
        <p:nvSpPr>
          <p:cNvPr id="902" name="Google Shape;902;p106"/>
          <p:cNvSpPr txBox="1">
            <a:spLocks noGrp="1"/>
          </p:cNvSpPr>
          <p:nvPr>
            <p:ph type="title"/>
          </p:nvPr>
        </p:nvSpPr>
        <p:spPr>
          <a:xfrm>
            <a:off x="762103" y="67811"/>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Warts</a:t>
            </a:r>
            <a:r>
              <a:rPr lang="en-US" sz="4000" b="0" i="0" u="none" dirty="0">
                <a:solidFill>
                  <a:schemeClr val="dk1"/>
                </a:solidFill>
                <a:latin typeface="Arial"/>
                <a:ea typeface="Arial"/>
                <a:cs typeface="Arial"/>
                <a:sym typeface="Arial"/>
              </a:rPr>
              <a:t/>
            </a:r>
            <a:br>
              <a:rPr lang="en-US" sz="4000" b="0" i="0" u="none" dirty="0">
                <a:solidFill>
                  <a:schemeClr val="dk1"/>
                </a:solidFill>
                <a:latin typeface="Arial"/>
                <a:ea typeface="Arial"/>
                <a:cs typeface="Arial"/>
                <a:sym typeface="Arial"/>
              </a:rPr>
            </a:br>
            <a:endParaRPr strike="sngStrike" dirty="0"/>
          </a:p>
        </p:txBody>
      </p:sp>
      <p:sp>
        <p:nvSpPr>
          <p:cNvPr id="903" name="Google Shape;903;p106"/>
          <p:cNvSpPr txBox="1">
            <a:spLocks noGrp="1"/>
          </p:cNvSpPr>
          <p:nvPr>
            <p:ph idx="1"/>
          </p:nvPr>
        </p:nvSpPr>
        <p:spPr>
          <a:xfrm>
            <a:off x="762103" y="1670807"/>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Cause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Human papillomavirus (HPV)</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Epidemiology</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Most common sexually transmitted viral </a:t>
            </a:r>
            <a:r>
              <a:rPr lang="en-US" dirty="0"/>
              <a:t>STI</a:t>
            </a:r>
            <a:r>
              <a:rPr lang="en-US" sz="2400" b="0" i="0" u="none" strike="noStrike" cap="none" dirty="0">
                <a:solidFill>
                  <a:schemeClr val="dk1"/>
                </a:solidFill>
                <a:ea typeface="Arial"/>
                <a:cs typeface="Arial"/>
                <a:sym typeface="Arial"/>
              </a:rPr>
              <a:t> in the United States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Two separate genotype groupings </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Genital warts</a:t>
            </a:r>
            <a:endParaRPr dirty="0"/>
          </a:p>
          <a:p>
            <a:pPr marL="1600200" marR="0" lvl="3" indent="-228600" algn="l" rtl="0">
              <a:lnSpc>
                <a:spcPct val="100000"/>
              </a:lnSpc>
              <a:spcBef>
                <a:spcPts val="360"/>
              </a:spcBef>
              <a:spcAft>
                <a:spcPts val="0"/>
              </a:spcAft>
              <a:buClr>
                <a:schemeClr val="dk1"/>
              </a:buClr>
              <a:buSzPts val="1350"/>
              <a:buFont typeface="Noto Sans Symbols"/>
              <a:buChar char="⮞"/>
            </a:pPr>
            <a:r>
              <a:rPr lang="en-US" sz="1800" b="0" i="0" u="none" strike="noStrike" cap="none" dirty="0">
                <a:solidFill>
                  <a:schemeClr val="dk1"/>
                </a:solidFill>
                <a:ea typeface="Arial"/>
                <a:cs typeface="Arial"/>
                <a:sym typeface="Arial"/>
              </a:rPr>
              <a:t>HPV types 6 and 11</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Cervical cancer</a:t>
            </a:r>
            <a:endParaRPr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685800" y="228600"/>
            <a:ext cx="7772400" cy="121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Epidemiology (Cont.)</a:t>
            </a:r>
            <a:endParaRPr dirty="0">
              <a:solidFill>
                <a:srgbClr val="002060"/>
              </a:solidFill>
            </a:endParaRPr>
          </a:p>
        </p:txBody>
      </p:sp>
      <p:sp>
        <p:nvSpPr>
          <p:cNvPr id="171" name="Google Shape;171;p10"/>
          <p:cNvSpPr txBox="1">
            <a:spLocks noGrp="1"/>
          </p:cNvSpPr>
          <p:nvPr>
            <p:ph idx="1"/>
          </p:nvPr>
        </p:nvSpPr>
        <p:spPr>
          <a:xfrm>
            <a:off x="685800" y="1641475"/>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ts val="1680"/>
              <a:buFont typeface="Noto Sans Symbols"/>
              <a:buChar char="⬤"/>
            </a:pPr>
            <a:r>
              <a:rPr lang="en-US" sz="2800" b="0" i="0" u="none" strike="noStrike" cap="none" dirty="0">
                <a:solidFill>
                  <a:schemeClr val="dk1"/>
                </a:solidFill>
                <a:ea typeface="Arial"/>
                <a:cs typeface="Arial"/>
                <a:sym typeface="Arial"/>
              </a:rPr>
              <a:t>Chlamydia</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Most commonly reported infectious disease in the United States</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Serovars A, B, Ba, and C are isolated from trachoma (an eye infection leading to blindness</a:t>
            </a:r>
            <a:r>
              <a:rPr lang="en-US" dirty="0"/>
              <a:t>).</a:t>
            </a:r>
          </a:p>
          <a:p>
            <a:pPr marL="1600200" lvl="3" indent="-228600">
              <a:lnSpc>
                <a:spcPct val="90000"/>
              </a:lnSpc>
              <a:spcBef>
                <a:spcPts val="400"/>
              </a:spcBef>
              <a:buSzPts val="2300"/>
              <a:buFont typeface="Arial"/>
              <a:buChar char="•"/>
            </a:pPr>
            <a:r>
              <a:rPr lang="en-US" dirty="0"/>
              <a:t>Endemic in developing countries (mainly Africa)</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Serovars D through K are those associated with the genital tract disease.</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Serovars L1, L2, L2b, L2a, and L3 are associated with lymphogranuloma venereum (LGV).</a:t>
            </a:r>
            <a:endParaRPr dirty="0"/>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Shape 909"/>
        <p:cNvGrpSpPr/>
        <p:nvPr/>
      </p:nvGrpSpPr>
      <p:grpSpPr>
        <a:xfrm>
          <a:off x="0" y="0"/>
          <a:ext cx="0" cy="0"/>
          <a:chOff x="0" y="0"/>
          <a:chExt cx="0" cy="0"/>
        </a:xfrm>
      </p:grpSpPr>
      <p:sp>
        <p:nvSpPr>
          <p:cNvPr id="910" name="Google Shape;910;p107"/>
          <p:cNvSpPr txBox="1">
            <a:spLocks noGrp="1"/>
          </p:cNvSpPr>
          <p:nvPr>
            <p:ph type="title"/>
          </p:nvPr>
        </p:nvSpPr>
        <p:spPr>
          <a:xfrm>
            <a:off x="762000"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Warts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911" name="Google Shape;911;p107"/>
          <p:cNvSpPr txBox="1">
            <a:spLocks noGrp="1"/>
          </p:cNvSpPr>
          <p:nvPr>
            <p:ph idx="1"/>
          </p:nvPr>
        </p:nvSpPr>
        <p:spPr>
          <a:xfrm>
            <a:off x="762000" y="1893145"/>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Development of warts in the moist and dry areas of the genitals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Small bumps that can be raised or flat, single or in groups, small or large, and sometimes cauliflower shaped</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Cauliflower-shaped genital warts in moist regions</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Condylomata </a:t>
            </a:r>
            <a:r>
              <a:rPr lang="en-US" sz="2000" b="0" i="0" u="none" strike="noStrike" cap="none" dirty="0" err="1">
                <a:solidFill>
                  <a:schemeClr val="dk1"/>
                </a:solidFill>
                <a:ea typeface="Arial"/>
                <a:cs typeface="Arial"/>
                <a:sym typeface="Arial"/>
              </a:rPr>
              <a:t>accuminata</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Wart locations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Vulva, vagina, anus, cervix, penis, scrotum, and groin or thigh</a:t>
            </a:r>
            <a:endParaRPr dirty="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Shape 917"/>
        <p:cNvGrpSpPr/>
        <p:nvPr/>
      </p:nvGrpSpPr>
      <p:grpSpPr>
        <a:xfrm>
          <a:off x="0" y="0"/>
          <a:ext cx="0" cy="0"/>
          <a:chOff x="0" y="0"/>
          <a:chExt cx="0" cy="0"/>
        </a:xfrm>
      </p:grpSpPr>
      <p:sp>
        <p:nvSpPr>
          <p:cNvPr id="918" name="Google Shape;918;p108"/>
          <p:cNvSpPr txBox="1">
            <a:spLocks noGrp="1"/>
          </p:cNvSpPr>
          <p:nvPr>
            <p:ph type="title"/>
          </p:nvPr>
        </p:nvSpPr>
        <p:spPr>
          <a:xfrm>
            <a:off x="745324" y="84589"/>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Genital Warts on the Labia</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Caused by HPV</a:t>
            </a:r>
            <a:endParaRPr dirty="0">
              <a:solidFill>
                <a:srgbClr val="002060"/>
              </a:solidFill>
            </a:endParaRPr>
          </a:p>
        </p:txBody>
      </p:sp>
      <p:grpSp>
        <p:nvGrpSpPr>
          <p:cNvPr id="921" name="Google Shape;921;p108"/>
          <p:cNvGrpSpPr/>
          <p:nvPr/>
        </p:nvGrpSpPr>
        <p:grpSpPr>
          <a:xfrm>
            <a:off x="516724" y="2076158"/>
            <a:ext cx="8229600" cy="4432300"/>
            <a:chOff x="76200" y="1796912"/>
            <a:chExt cx="8229600" cy="4432298"/>
          </a:xfrm>
        </p:grpSpPr>
        <p:pic>
          <p:nvPicPr>
            <p:cNvPr id="922" name="Google Shape;922;p108"/>
            <p:cNvPicPr preferRelativeResize="0"/>
            <p:nvPr/>
          </p:nvPicPr>
          <p:blipFill rotWithShape="1">
            <a:blip r:embed="rId3">
              <a:alphaModFix/>
            </a:blip>
            <a:srcRect/>
            <a:stretch/>
          </p:blipFill>
          <p:spPr>
            <a:xfrm>
              <a:off x="76200" y="1796912"/>
              <a:ext cx="4945381" cy="4432298"/>
            </a:xfrm>
            <a:prstGeom prst="rect">
              <a:avLst/>
            </a:prstGeom>
            <a:noFill/>
            <a:ln>
              <a:noFill/>
            </a:ln>
          </p:spPr>
        </p:pic>
        <p:pic>
          <p:nvPicPr>
            <p:cNvPr id="923" name="Google Shape;923;p108"/>
            <p:cNvPicPr preferRelativeResize="0"/>
            <p:nvPr/>
          </p:nvPicPr>
          <p:blipFill rotWithShape="1">
            <a:blip r:embed="rId4">
              <a:alphaModFix/>
            </a:blip>
            <a:srcRect/>
            <a:stretch/>
          </p:blipFill>
          <p:spPr>
            <a:xfrm>
              <a:off x="4038600" y="2556879"/>
              <a:ext cx="4267200" cy="2912364"/>
            </a:xfrm>
            <a:prstGeom prst="rect">
              <a:avLst/>
            </a:prstGeom>
            <a:noFill/>
            <a:ln>
              <a:noFill/>
            </a:ln>
          </p:spPr>
        </p:pic>
      </p:gr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Shape 927"/>
        <p:cNvGrpSpPr/>
        <p:nvPr/>
      </p:nvGrpSpPr>
      <p:grpSpPr>
        <a:xfrm>
          <a:off x="0" y="0"/>
          <a:ext cx="0" cy="0"/>
          <a:chOff x="0" y="0"/>
          <a:chExt cx="0" cy="0"/>
        </a:xfrm>
      </p:grpSpPr>
      <p:sp>
        <p:nvSpPr>
          <p:cNvPr id="928" name="Google Shape;928;p109"/>
          <p:cNvSpPr txBox="1">
            <a:spLocks noGrp="1"/>
          </p:cNvSpPr>
          <p:nvPr>
            <p:ph type="title"/>
          </p:nvPr>
        </p:nvSpPr>
        <p:spPr>
          <a:xfrm>
            <a:off x="669022" y="109756"/>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Warts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 </a:t>
            </a:r>
            <a:endParaRPr dirty="0">
              <a:solidFill>
                <a:srgbClr val="002060"/>
              </a:solidFill>
            </a:endParaRPr>
          </a:p>
        </p:txBody>
      </p:sp>
      <p:sp>
        <p:nvSpPr>
          <p:cNvPr id="929" name="Google Shape;929;p109"/>
          <p:cNvSpPr txBox="1">
            <a:spLocks noGrp="1"/>
          </p:cNvSpPr>
          <p:nvPr>
            <p:ph idx="1"/>
          </p:nvPr>
        </p:nvSpPr>
        <p:spPr>
          <a:xfrm>
            <a:off x="669022" y="1836432"/>
            <a:ext cx="7772400" cy="46545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Diagnosis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Diagnosis of genital warts is made on physical examination.</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Flat warts can be diagnosed by applying a weak acetic acid solution to suspected areas</a:t>
            </a:r>
            <a:endParaRPr dirty="0"/>
          </a:p>
          <a:p>
            <a:pPr marL="1600200" marR="0" lvl="3" indent="-228600" algn="l" rtl="0">
              <a:lnSpc>
                <a:spcPct val="100000"/>
              </a:lnSpc>
              <a:spcBef>
                <a:spcPts val="360"/>
              </a:spcBef>
              <a:spcAft>
                <a:spcPts val="0"/>
              </a:spcAft>
              <a:buClr>
                <a:schemeClr val="dk1"/>
              </a:buClr>
              <a:buSzPts val="1350"/>
              <a:buFont typeface="Noto Sans Symbols"/>
              <a:buChar char="⮞"/>
            </a:pPr>
            <a:r>
              <a:rPr lang="en-US" sz="1800" b="0" i="0" u="none" strike="noStrike" cap="none" dirty="0">
                <a:solidFill>
                  <a:schemeClr val="dk1"/>
                </a:solidFill>
                <a:ea typeface="Arial"/>
                <a:cs typeface="Arial"/>
                <a:sym typeface="Arial"/>
              </a:rPr>
              <a:t>Causes infected areas to whiten and become more visible</a:t>
            </a:r>
            <a:endParaRPr dirty="0"/>
          </a:p>
          <a:p>
            <a:pPr marL="1600200" marR="0" lvl="3" indent="-228600" algn="l" rtl="0">
              <a:lnSpc>
                <a:spcPct val="100000"/>
              </a:lnSpc>
              <a:spcBef>
                <a:spcPts val="360"/>
              </a:spcBef>
              <a:spcAft>
                <a:spcPts val="0"/>
              </a:spcAft>
              <a:buClr>
                <a:schemeClr val="dk1"/>
              </a:buClr>
              <a:buSzPts val="1350"/>
              <a:buFont typeface="Noto Sans Symbols"/>
              <a:buChar char="⮞"/>
            </a:pPr>
            <a:r>
              <a:rPr lang="en-US" sz="1800" b="0" i="0" u="none" strike="noStrike" cap="none" dirty="0">
                <a:solidFill>
                  <a:schemeClr val="dk1"/>
                </a:solidFill>
                <a:ea typeface="Arial"/>
                <a:cs typeface="Arial"/>
                <a:sym typeface="Arial"/>
              </a:rPr>
              <a:t>Not a very sensitive means of diagnosis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Tissue biopsies may be performed as confirmation.</a:t>
            </a:r>
            <a:endParaRPr dirty="0"/>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Shape 935"/>
        <p:cNvGrpSpPr/>
        <p:nvPr/>
      </p:nvGrpSpPr>
      <p:grpSpPr>
        <a:xfrm>
          <a:off x="0" y="0"/>
          <a:ext cx="0" cy="0"/>
          <a:chOff x="0" y="0"/>
          <a:chExt cx="0" cy="0"/>
        </a:xfrm>
      </p:grpSpPr>
      <p:sp>
        <p:nvSpPr>
          <p:cNvPr id="936" name="Google Shape;936;p110"/>
          <p:cNvSpPr txBox="1">
            <a:spLocks noGrp="1"/>
          </p:cNvSpPr>
          <p:nvPr>
            <p:ph type="title"/>
          </p:nvPr>
        </p:nvSpPr>
        <p:spPr>
          <a:xfrm>
            <a:off x="643855"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Warts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937" name="Google Shape;937;p110"/>
          <p:cNvSpPr txBox="1">
            <a:spLocks noGrp="1"/>
          </p:cNvSpPr>
          <p:nvPr>
            <p:ph idx="1"/>
          </p:nvPr>
        </p:nvSpPr>
        <p:spPr>
          <a:xfrm>
            <a:off x="643855" y="1911401"/>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There is no permanent cure for HVP.</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Recurrences may be found in skin near the initial site.</a:t>
            </a:r>
            <a:endParaRPr dirty="0"/>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Treatment methods</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Cryotherapy with liquid nitrogen</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dirty="0" err="1"/>
              <a:t>Bichloroacetic</a:t>
            </a:r>
            <a:r>
              <a:rPr lang="en-US" sz="2200" dirty="0"/>
              <a:t> or </a:t>
            </a:r>
            <a:r>
              <a:rPr lang="en-US" sz="2200" b="0" i="0" u="none" strike="noStrike" cap="none" dirty="0">
                <a:solidFill>
                  <a:schemeClr val="dk1"/>
                </a:solidFill>
                <a:ea typeface="Arial"/>
                <a:cs typeface="Arial"/>
                <a:sym typeface="Arial"/>
              </a:rPr>
              <a:t>trichloroacetic acid</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Topical medications</a:t>
            </a:r>
            <a:endParaRPr dirty="0"/>
          </a:p>
          <a:p>
            <a:pPr marL="742950" marR="0" lvl="1" indent="-285750" algn="l" rtl="0">
              <a:lnSpc>
                <a:spcPct val="100000"/>
              </a:lnSpc>
              <a:spcBef>
                <a:spcPts val="440"/>
              </a:spcBef>
              <a:spcAft>
                <a:spcPts val="0"/>
              </a:spcAft>
              <a:buClr>
                <a:schemeClr val="dk1"/>
              </a:buClr>
              <a:buSzPts val="1760"/>
              <a:buFont typeface="Noto Sans Symbols"/>
              <a:buChar char="⮚"/>
            </a:pPr>
            <a:r>
              <a:rPr lang="en-US" sz="2200" b="0" i="0" u="none" strike="noStrike" cap="none" dirty="0">
                <a:solidFill>
                  <a:schemeClr val="dk1"/>
                </a:solidFill>
                <a:ea typeface="Arial"/>
                <a:cs typeface="Arial"/>
                <a:sym typeface="Arial"/>
              </a:rPr>
              <a:t>Routine screenings</a:t>
            </a:r>
            <a:endParaRPr dirty="0"/>
          </a:p>
          <a:p>
            <a:pPr marL="0" marR="0" lvl="0" indent="0" algn="l" rtl="0">
              <a:lnSpc>
                <a:spcPct val="100000"/>
              </a:lnSpc>
              <a:spcBef>
                <a:spcPts val="520"/>
              </a:spcBef>
              <a:spcAft>
                <a:spcPts val="0"/>
              </a:spcAft>
              <a:buClr>
                <a:schemeClr val="dk1"/>
              </a:buClr>
              <a:buSzPts val="1560"/>
              <a:buNone/>
            </a:pPr>
            <a:endParaRPr dirty="0"/>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Shape 943"/>
        <p:cNvGrpSpPr/>
        <p:nvPr/>
      </p:nvGrpSpPr>
      <p:grpSpPr>
        <a:xfrm>
          <a:off x="0" y="0"/>
          <a:ext cx="0" cy="0"/>
          <a:chOff x="0" y="0"/>
          <a:chExt cx="0" cy="0"/>
        </a:xfrm>
      </p:grpSpPr>
      <p:sp>
        <p:nvSpPr>
          <p:cNvPr id="944" name="Google Shape;944;p111"/>
          <p:cNvSpPr txBox="1">
            <a:spLocks noGrp="1"/>
          </p:cNvSpPr>
          <p:nvPr>
            <p:ph type="title"/>
          </p:nvPr>
        </p:nvSpPr>
        <p:spPr>
          <a:xfrm>
            <a:off x="685800"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Warts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 (Cont.)</a:t>
            </a:r>
            <a:endParaRPr dirty="0">
              <a:solidFill>
                <a:srgbClr val="002060"/>
              </a:solidFill>
            </a:endParaRPr>
          </a:p>
        </p:txBody>
      </p:sp>
      <p:sp>
        <p:nvSpPr>
          <p:cNvPr id="945" name="Google Shape;945;p111"/>
          <p:cNvSpPr txBox="1">
            <a:spLocks noGrp="1"/>
          </p:cNvSpPr>
          <p:nvPr>
            <p:ph idx="1"/>
          </p:nvPr>
        </p:nvSpPr>
        <p:spPr>
          <a:xfrm>
            <a:off x="685800" y="1799468"/>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To </a:t>
            </a:r>
            <a:r>
              <a:rPr lang="en-US" sz="2800" b="0" i="0" u="none" dirty="0">
                <a:solidFill>
                  <a:schemeClr val="tx1"/>
                </a:solidFill>
                <a:ea typeface="Arial"/>
                <a:cs typeface="Arial"/>
                <a:sym typeface="Arial"/>
              </a:rPr>
              <a:t>reduce risk of acquiring genital warts</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Abstinence</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Practice safe sex</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Regular Pap smear screening for women</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Vaccination </a:t>
            </a:r>
            <a:endParaRPr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tx1"/>
                </a:solidFill>
                <a:ea typeface="Arial"/>
                <a:cs typeface="Arial"/>
                <a:sym typeface="Arial"/>
              </a:rPr>
              <a:t>Licensed in the </a:t>
            </a:r>
            <a:r>
              <a:rPr lang="en-US" dirty="0">
                <a:solidFill>
                  <a:schemeClr val="tx1"/>
                </a:solidFill>
              </a:rPr>
              <a:t>U.S.-</a:t>
            </a:r>
            <a:r>
              <a:rPr lang="en-US" sz="2000" b="0" i="0" u="none" strike="noStrike" cap="none" dirty="0" err="1">
                <a:solidFill>
                  <a:schemeClr val="tx1"/>
                </a:solidFill>
                <a:ea typeface="Arial"/>
                <a:cs typeface="Arial"/>
                <a:sym typeface="Arial"/>
              </a:rPr>
              <a:t>Cervarix</a:t>
            </a:r>
            <a:r>
              <a:rPr lang="en-US" sz="2000" b="0" i="0" u="none" strike="noStrike" cap="none" dirty="0">
                <a:solidFill>
                  <a:schemeClr val="tx1"/>
                </a:solidFill>
                <a:ea typeface="Arial"/>
                <a:cs typeface="Arial"/>
                <a:sym typeface="Arial"/>
              </a:rPr>
              <a:t> and Gardasil, Gardasil 9; only Gardasil 9 is currently available</a:t>
            </a:r>
            <a:endParaRPr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tx1"/>
                </a:solidFill>
                <a:ea typeface="Arial"/>
                <a:cs typeface="Arial"/>
                <a:sym typeface="Arial"/>
              </a:rPr>
              <a:t>Approved for females and males ages 9 to 2</a:t>
            </a:r>
            <a:r>
              <a:rPr lang="en-US" sz="2000" b="0" i="0" u="none" strike="noStrike" cap="none" dirty="0">
                <a:solidFill>
                  <a:schemeClr val="dk1"/>
                </a:solidFill>
                <a:ea typeface="Arial"/>
                <a:cs typeface="Arial"/>
                <a:sym typeface="Arial"/>
              </a:rPr>
              <a:t>6 years</a:t>
            </a:r>
            <a:endParaRPr dirty="0"/>
          </a:p>
          <a:p>
            <a:pPr marL="342900" marR="0" lvl="0" indent="-266700" algn="l" rtl="0">
              <a:spcBef>
                <a:spcPts val="400"/>
              </a:spcBef>
              <a:spcAft>
                <a:spcPts val="0"/>
              </a:spcAft>
              <a:buClr>
                <a:schemeClr val="dk1"/>
              </a:buClr>
              <a:buSzPts val="12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Shape 951"/>
        <p:cNvGrpSpPr/>
        <p:nvPr/>
      </p:nvGrpSpPr>
      <p:grpSpPr>
        <a:xfrm>
          <a:off x="0" y="0"/>
          <a:ext cx="0" cy="0"/>
          <a:chOff x="0" y="0"/>
          <a:chExt cx="0" cy="0"/>
        </a:xfrm>
      </p:grpSpPr>
      <p:sp>
        <p:nvSpPr>
          <p:cNvPr id="952" name="Google Shape;952;p113"/>
          <p:cNvSpPr txBox="1">
            <a:spLocks noGrp="1"/>
          </p:cNvSpPr>
          <p:nvPr>
            <p:ph type="title"/>
          </p:nvPr>
        </p:nvSpPr>
        <p:spPr>
          <a:xfrm>
            <a:off x="653046"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Viral Hepatitis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a:t>
            </a:r>
            <a:endParaRPr dirty="0">
              <a:solidFill>
                <a:srgbClr val="002060"/>
              </a:solidFill>
            </a:endParaRPr>
          </a:p>
        </p:txBody>
      </p:sp>
      <p:sp>
        <p:nvSpPr>
          <p:cNvPr id="953" name="Google Shape;953;p113"/>
          <p:cNvSpPr txBox="1">
            <a:spLocks noGrp="1"/>
          </p:cNvSpPr>
          <p:nvPr>
            <p:ph idx="1"/>
          </p:nvPr>
        </p:nvSpPr>
        <p:spPr>
          <a:xfrm>
            <a:off x="653046" y="1729530"/>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500" b="0" i="0" u="none" dirty="0">
                <a:solidFill>
                  <a:schemeClr val="dk1"/>
                </a:solidFill>
                <a:ea typeface="Arial"/>
                <a:cs typeface="Arial"/>
                <a:sym typeface="Arial"/>
              </a:rPr>
              <a:t>Viral hepatitis </a:t>
            </a:r>
          </a:p>
          <a:p>
            <a:pPr marL="800100" lvl="1" indent="-342900">
              <a:spcBef>
                <a:spcPts val="0"/>
              </a:spcBef>
              <a:buSzPts val="1500"/>
              <a:buFont typeface="Wingdings" panose="05000000000000000000" pitchFamily="2" charset="2"/>
              <a:buChar char="Ø"/>
            </a:pPr>
            <a:r>
              <a:rPr lang="en-US" sz="2100" dirty="0"/>
              <a:t>S</a:t>
            </a:r>
            <a:r>
              <a:rPr lang="en-US" sz="2100" b="0" i="0" u="none" dirty="0">
                <a:solidFill>
                  <a:schemeClr val="dk1"/>
                </a:solidFill>
                <a:ea typeface="Arial"/>
                <a:cs typeface="Arial"/>
                <a:sym typeface="Arial"/>
              </a:rPr>
              <a:t>pread via contact with blood, semen, vaginal secretions, and other body fluids of an infected individual. </a:t>
            </a:r>
          </a:p>
          <a:p>
            <a:pPr marL="800100" lvl="1" indent="-342900">
              <a:spcBef>
                <a:spcPts val="0"/>
              </a:spcBef>
              <a:buSzPts val="1500"/>
              <a:buFont typeface="Wingdings" panose="05000000000000000000" pitchFamily="2" charset="2"/>
              <a:buChar char="Ø"/>
            </a:pPr>
            <a:r>
              <a:rPr lang="en-US" sz="2100" b="0" i="0" u="none" dirty="0">
                <a:solidFill>
                  <a:schemeClr val="dk1"/>
                </a:solidFill>
                <a:ea typeface="Arial"/>
                <a:cs typeface="Arial"/>
                <a:sym typeface="Arial"/>
              </a:rPr>
              <a:t>Affects liver</a:t>
            </a:r>
            <a:r>
              <a:rPr lang="en-US" sz="2100" dirty="0"/>
              <a:t> functions</a:t>
            </a:r>
          </a:p>
          <a:p>
            <a:pPr marL="800100" lvl="1" indent="-342900">
              <a:spcBef>
                <a:spcPts val="0"/>
              </a:spcBef>
              <a:buSzPts val="1500"/>
              <a:buFont typeface="Wingdings" panose="05000000000000000000" pitchFamily="2" charset="2"/>
              <a:buChar char="Ø"/>
            </a:pPr>
            <a:r>
              <a:rPr lang="en-US" sz="2100" b="0" i="0" u="none" dirty="0">
                <a:solidFill>
                  <a:schemeClr val="dk1"/>
                </a:solidFill>
                <a:ea typeface="Arial"/>
                <a:cs typeface="Arial"/>
                <a:sym typeface="Arial"/>
              </a:rPr>
              <a:t>May progress to hepatocellular cancer or liver failure</a:t>
            </a:r>
            <a:endParaRPr dirty="0"/>
          </a:p>
          <a:p>
            <a:pPr marL="342900" marR="0" lvl="0" indent="-342900" algn="l" rtl="0">
              <a:lnSpc>
                <a:spcPct val="100000"/>
              </a:lnSpc>
              <a:spcBef>
                <a:spcPts val="500"/>
              </a:spcBef>
              <a:spcAft>
                <a:spcPts val="0"/>
              </a:spcAft>
              <a:buClr>
                <a:schemeClr val="accent1"/>
              </a:buClr>
              <a:buSzPct val="50000"/>
              <a:buFont typeface="Noto Sans Symbols"/>
              <a:buChar char="⬤"/>
            </a:pPr>
            <a:r>
              <a:rPr lang="en-US" sz="2500" b="0" i="0" u="none" dirty="0">
                <a:solidFill>
                  <a:schemeClr val="dk1"/>
                </a:solidFill>
                <a:ea typeface="Arial"/>
                <a:cs typeface="Arial"/>
                <a:sym typeface="Arial"/>
              </a:rPr>
              <a:t>Three hepatitis viruses can be sexually transmitted.</a:t>
            </a:r>
            <a:endParaRPr dirty="0"/>
          </a:p>
          <a:p>
            <a:pPr marL="742950" marR="0" lvl="1" indent="-285750" algn="l" rtl="0">
              <a:lnSpc>
                <a:spcPct val="100000"/>
              </a:lnSpc>
              <a:spcBef>
                <a:spcPts val="420"/>
              </a:spcBef>
              <a:spcAft>
                <a:spcPts val="0"/>
              </a:spcAft>
              <a:buClr>
                <a:schemeClr val="dk1"/>
              </a:buClr>
              <a:buSzPts val="1680"/>
              <a:buFont typeface="Noto Sans Symbols"/>
              <a:buChar char="⮚"/>
            </a:pPr>
            <a:r>
              <a:rPr lang="en-US" sz="2100" b="0" i="0" u="none" strike="noStrike" cap="none" dirty="0">
                <a:solidFill>
                  <a:schemeClr val="dk1"/>
                </a:solidFill>
                <a:ea typeface="Arial"/>
                <a:cs typeface="Arial"/>
                <a:sym typeface="Arial"/>
              </a:rPr>
              <a:t>Hepatitis A (HAV)—Spread via fecal-oral contact</a:t>
            </a:r>
            <a:endParaRPr dirty="0"/>
          </a:p>
          <a:p>
            <a:pPr marL="742950" marR="0" lvl="1" indent="-285750" algn="l" rtl="0">
              <a:lnSpc>
                <a:spcPct val="100000"/>
              </a:lnSpc>
              <a:spcBef>
                <a:spcPts val="420"/>
              </a:spcBef>
              <a:spcAft>
                <a:spcPts val="0"/>
              </a:spcAft>
              <a:buClr>
                <a:schemeClr val="dk1"/>
              </a:buClr>
              <a:buSzPts val="1680"/>
              <a:buFont typeface="Noto Sans Symbols"/>
              <a:buChar char="⮚"/>
            </a:pPr>
            <a:r>
              <a:rPr lang="en-US" sz="2100" b="0" i="0" u="none" strike="noStrike" cap="none" dirty="0">
                <a:solidFill>
                  <a:schemeClr val="dk1"/>
                </a:solidFill>
                <a:ea typeface="Arial"/>
                <a:cs typeface="Arial"/>
                <a:sym typeface="Arial"/>
              </a:rPr>
              <a:t>Hepatitis B (HBV)—Spread via contact with blood, semen, vaginal secretions, and other body fluids of an infected individual</a:t>
            </a:r>
            <a:endParaRPr dirty="0"/>
          </a:p>
          <a:p>
            <a:pPr marL="742950" marR="0" lvl="1" indent="-285750" algn="l" rtl="0">
              <a:lnSpc>
                <a:spcPct val="100000"/>
              </a:lnSpc>
              <a:spcBef>
                <a:spcPts val="420"/>
              </a:spcBef>
              <a:spcAft>
                <a:spcPts val="0"/>
              </a:spcAft>
              <a:buClr>
                <a:schemeClr val="dk1"/>
              </a:buClr>
              <a:buSzPts val="1680"/>
              <a:buFont typeface="Noto Sans Symbols"/>
              <a:buChar char="⮚"/>
            </a:pPr>
            <a:r>
              <a:rPr lang="en-US" sz="2100" b="0" i="0" u="none" strike="noStrike" cap="none" dirty="0">
                <a:solidFill>
                  <a:schemeClr val="dk1"/>
                </a:solidFill>
                <a:ea typeface="Arial"/>
                <a:cs typeface="Arial"/>
                <a:sym typeface="Arial"/>
              </a:rPr>
              <a:t>Hepatitis C (HCV)—Spread via contact with an infected person’s blood</a:t>
            </a:r>
            <a:endParaRPr dirty="0"/>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Shape 959"/>
        <p:cNvGrpSpPr/>
        <p:nvPr/>
      </p:nvGrpSpPr>
      <p:grpSpPr>
        <a:xfrm>
          <a:off x="0" y="0"/>
          <a:ext cx="0" cy="0"/>
          <a:chOff x="0" y="0"/>
          <a:chExt cx="0" cy="0"/>
        </a:xfrm>
      </p:grpSpPr>
      <p:sp>
        <p:nvSpPr>
          <p:cNvPr id="960" name="Google Shape;960;p114"/>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Digitally Colorized Transmission Electron Micrograph of HBV </a:t>
            </a:r>
            <a:r>
              <a:rPr lang="en-US" sz="3600" b="0" i="0" u="none" dirty="0" err="1">
                <a:solidFill>
                  <a:srgbClr val="002060"/>
                </a:solidFill>
                <a:ea typeface="Arial"/>
                <a:cs typeface="Arial"/>
                <a:sym typeface="Arial"/>
              </a:rPr>
              <a:t>Virions</a:t>
            </a:r>
            <a:endParaRPr dirty="0">
              <a:solidFill>
                <a:srgbClr val="002060"/>
              </a:solidFill>
            </a:endParaRPr>
          </a:p>
        </p:txBody>
      </p:sp>
      <p:pic>
        <p:nvPicPr>
          <p:cNvPr id="963" name="Google Shape;963;p114"/>
          <p:cNvPicPr preferRelativeResize="0"/>
          <p:nvPr/>
        </p:nvPicPr>
        <p:blipFill rotWithShape="1">
          <a:blip r:embed="rId3">
            <a:alphaModFix/>
          </a:blip>
          <a:srcRect/>
          <a:stretch/>
        </p:blipFill>
        <p:spPr>
          <a:xfrm>
            <a:off x="1212850" y="1756416"/>
            <a:ext cx="6718300" cy="4879975"/>
          </a:xfrm>
          <a:prstGeom prst="rect">
            <a:avLst/>
          </a:prstGeom>
          <a:noFill/>
          <a:ln>
            <a:noFill/>
          </a:ln>
        </p:spPr>
      </p:pic>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Shape 967"/>
        <p:cNvGrpSpPr/>
        <p:nvPr/>
      </p:nvGrpSpPr>
      <p:grpSpPr>
        <a:xfrm>
          <a:off x="0" y="0"/>
          <a:ext cx="0" cy="0"/>
          <a:chOff x="0" y="0"/>
          <a:chExt cx="0" cy="0"/>
        </a:xfrm>
      </p:grpSpPr>
      <p:sp>
        <p:nvSpPr>
          <p:cNvPr id="968" name="Google Shape;968;p115"/>
          <p:cNvSpPr txBox="1">
            <a:spLocks noGrp="1"/>
          </p:cNvSpPr>
          <p:nvPr>
            <p:ph type="title"/>
          </p:nvPr>
        </p:nvSpPr>
        <p:spPr>
          <a:xfrm>
            <a:off x="652943"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Viral Hepatitis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969" name="Google Shape;969;p115"/>
          <p:cNvSpPr txBox="1">
            <a:spLocks noGrp="1"/>
          </p:cNvSpPr>
          <p:nvPr>
            <p:ph idx="1"/>
          </p:nvPr>
        </p:nvSpPr>
        <p:spPr>
          <a:xfrm>
            <a:off x="652943" y="1693178"/>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Acutely infected patients are often asymptomatic or have mild self-limiting symptoms that are hard to recognize</a:t>
            </a:r>
            <a:endParaRPr sz="2800" dirty="0"/>
          </a:p>
          <a:p>
            <a:pPr marL="342900" marR="0" lvl="0" indent="-342900" algn="l" rtl="0">
              <a:lnSpc>
                <a:spcPct val="90000"/>
              </a:lnSpc>
              <a:spcBef>
                <a:spcPts val="56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Symptoms when present</a:t>
            </a:r>
            <a:endParaRPr sz="2800"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Short, mild, flulike illness along with fatigue, nausea, vomiting, and diarrhea</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May recognize a loss of appetite, unintentional weight loss, and abdominal pain</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Hallmark feature—jaundice</a:t>
            </a:r>
            <a:endParaRPr dirty="0"/>
          </a:p>
          <a:p>
            <a:pPr marL="1600200" marR="0" lvl="3" indent="-228600" algn="l" rtl="0">
              <a:lnSpc>
                <a:spcPct val="90000"/>
              </a:lnSpc>
              <a:spcBef>
                <a:spcPts val="360"/>
              </a:spcBef>
              <a:spcAft>
                <a:spcPts val="0"/>
              </a:spcAft>
              <a:buClr>
                <a:schemeClr val="dk1"/>
              </a:buClr>
              <a:buSzPts val="1350"/>
              <a:buFont typeface="Noto Sans Symbols"/>
              <a:buChar char="⮞"/>
            </a:pPr>
            <a:r>
              <a:rPr lang="en-US" sz="1800" b="0" i="0" u="none" strike="noStrike" cap="none" dirty="0">
                <a:solidFill>
                  <a:schemeClr val="dk1"/>
                </a:solidFill>
                <a:ea typeface="Arial"/>
                <a:cs typeface="Arial"/>
                <a:sym typeface="Arial"/>
              </a:rPr>
              <a:t>Skin and the whites of eyes appear yellow.</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Patients produce darker yellow urine and pale or clay-colored stools.</a:t>
            </a:r>
            <a:endParaRPr dirty="0"/>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116"/>
          <p:cNvSpPr txBox="1">
            <a:spLocks noGrp="1"/>
          </p:cNvSpPr>
          <p:nvPr>
            <p:ph type="title"/>
          </p:nvPr>
        </p:nvSpPr>
        <p:spPr>
          <a:xfrm>
            <a:off x="685800"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Patient Infected by Hepatitis A</a:t>
            </a:r>
            <a:endParaRPr dirty="0">
              <a:solidFill>
                <a:srgbClr val="002060"/>
              </a:solidFill>
            </a:endParaRPr>
          </a:p>
        </p:txBody>
      </p:sp>
      <p:pic>
        <p:nvPicPr>
          <p:cNvPr id="979" name="Google Shape;979;p116"/>
          <p:cNvPicPr preferRelativeResize="0"/>
          <p:nvPr/>
        </p:nvPicPr>
        <p:blipFill rotWithShape="1">
          <a:blip r:embed="rId3">
            <a:alphaModFix/>
          </a:blip>
          <a:srcRect/>
          <a:stretch/>
        </p:blipFill>
        <p:spPr>
          <a:xfrm>
            <a:off x="1219200" y="1563411"/>
            <a:ext cx="6705600" cy="4962525"/>
          </a:xfrm>
          <a:prstGeom prst="rect">
            <a:avLst/>
          </a:prstGeom>
          <a:noFill/>
          <a:ln>
            <a:noFill/>
          </a:ln>
        </p:spPr>
      </p:pic>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Shape 983"/>
        <p:cNvGrpSpPr/>
        <p:nvPr/>
      </p:nvGrpSpPr>
      <p:grpSpPr>
        <a:xfrm>
          <a:off x="0" y="0"/>
          <a:ext cx="0" cy="0"/>
          <a:chOff x="0" y="0"/>
          <a:chExt cx="0" cy="0"/>
        </a:xfrm>
      </p:grpSpPr>
      <p:sp>
        <p:nvSpPr>
          <p:cNvPr id="984" name="Google Shape;984;p117"/>
          <p:cNvSpPr txBox="1">
            <a:spLocks noGrp="1"/>
          </p:cNvSpPr>
          <p:nvPr>
            <p:ph type="title"/>
          </p:nvPr>
        </p:nvSpPr>
        <p:spPr>
          <a:xfrm>
            <a:off x="720158"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Viral Hepatitis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Diagnosis</a:t>
            </a:r>
            <a:endParaRPr dirty="0">
              <a:solidFill>
                <a:srgbClr val="002060"/>
              </a:solidFill>
            </a:endParaRPr>
          </a:p>
        </p:txBody>
      </p:sp>
      <p:sp>
        <p:nvSpPr>
          <p:cNvPr id="985" name="Google Shape;985;p117"/>
          <p:cNvSpPr txBox="1">
            <a:spLocks noGrp="1"/>
          </p:cNvSpPr>
          <p:nvPr>
            <p:ph idx="1"/>
          </p:nvPr>
        </p:nvSpPr>
        <p:spPr>
          <a:xfrm>
            <a:off x="854978" y="2001503"/>
            <a:ext cx="7772400" cy="4454525"/>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Initial screening tests are performed to diagnose infection.</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Acute hepatitis panel</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IgM anti-HAV, IgM anti-HBc, HBsAg, anti-HCV, HIV RNA</a:t>
            </a:r>
            <a:endParaRPr dirty="0"/>
          </a:p>
          <a:p>
            <a:pPr marL="563880" indent="-457200">
              <a:spcBef>
                <a:spcPts val="560"/>
              </a:spcBef>
              <a:buSzPts val="1680"/>
              <a:buFont typeface="Wingdings" panose="05000000000000000000" pitchFamily="2" charset="2"/>
              <a:buChar char="Ø"/>
            </a:pPr>
            <a:r>
              <a:rPr lang="en-US" sz="3000" b="0" i="0" u="none" dirty="0">
                <a:solidFill>
                  <a:schemeClr val="dk1"/>
                </a:solidFill>
                <a:ea typeface="Arial"/>
                <a:cs typeface="Arial"/>
                <a:sym typeface="Arial"/>
              </a:rPr>
              <a:t>If screening result is positive for IgM anti-HAV, infection can be diagnosed</a:t>
            </a:r>
          </a:p>
          <a:p>
            <a:pPr marL="563880" indent="-457200">
              <a:spcBef>
                <a:spcPts val="560"/>
              </a:spcBef>
              <a:buSzPts val="1680"/>
              <a:buFont typeface="Wingdings" panose="05000000000000000000" pitchFamily="2" charset="2"/>
              <a:buChar char="Ø"/>
            </a:pPr>
            <a:r>
              <a:rPr lang="en-US" sz="3000" dirty="0"/>
              <a:t>HBV testing relies on two tests</a:t>
            </a:r>
          </a:p>
          <a:p>
            <a:pPr marL="1021080" lvl="1" indent="-457200">
              <a:spcBef>
                <a:spcPts val="560"/>
              </a:spcBef>
              <a:buSzPts val="1680"/>
            </a:pPr>
            <a:r>
              <a:rPr lang="en-US" b="0" i="0" u="none" dirty="0">
                <a:solidFill>
                  <a:schemeClr val="dk1"/>
                </a:solidFill>
                <a:ea typeface="Arial"/>
                <a:cs typeface="Arial"/>
                <a:sym typeface="Arial"/>
              </a:rPr>
              <a:t>Detection of anti-HBc</a:t>
            </a:r>
          </a:p>
          <a:p>
            <a:pPr marL="1478280" lvl="2" indent="-457200">
              <a:spcBef>
                <a:spcPts val="560"/>
              </a:spcBef>
              <a:buSzPts val="1680"/>
            </a:pPr>
            <a:r>
              <a:rPr lang="en-US" dirty="0"/>
              <a:t>Antibodies against the core= previous exposure</a:t>
            </a:r>
            <a:endParaRPr lang="en-US" b="0" i="0" u="none" dirty="0">
              <a:solidFill>
                <a:schemeClr val="dk1"/>
              </a:solidFill>
              <a:ea typeface="Arial"/>
              <a:cs typeface="Arial"/>
              <a:sym typeface="Arial"/>
            </a:endParaRPr>
          </a:p>
          <a:p>
            <a:pPr marL="1021080" lvl="1" indent="-457200">
              <a:spcBef>
                <a:spcPts val="560"/>
              </a:spcBef>
              <a:buSzPts val="1680"/>
            </a:pPr>
            <a:r>
              <a:rPr lang="en-US" dirty="0"/>
              <a:t>Detection of </a:t>
            </a:r>
            <a:r>
              <a:rPr lang="en-US" dirty="0" err="1"/>
              <a:t>HBsAG</a:t>
            </a:r>
            <a:endParaRPr lang="en-US" dirty="0"/>
          </a:p>
          <a:p>
            <a:pPr marL="1478280" lvl="2" indent="-457200">
              <a:spcBef>
                <a:spcPts val="560"/>
              </a:spcBef>
              <a:buSzPts val="1680"/>
            </a:pPr>
            <a:r>
              <a:rPr lang="en-US" b="0" i="0" u="none" dirty="0">
                <a:solidFill>
                  <a:schemeClr val="dk1"/>
                </a:solidFill>
                <a:ea typeface="Arial"/>
                <a:cs typeface="Arial"/>
                <a:sym typeface="Arial"/>
              </a:rPr>
              <a:t>Antigens indicate HBV virions are circulating</a:t>
            </a:r>
            <a:endParaRPr b="0" i="0" u="none" dirty="0">
              <a:solidFill>
                <a:schemeClr val="dk1"/>
              </a:solidFill>
              <a:ea typeface="Arial"/>
              <a:cs typeface="Arial"/>
              <a:sym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685799" y="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chemeClr val="dk1"/>
                </a:solidFill>
                <a:latin typeface="Arial"/>
                <a:ea typeface="Arial"/>
                <a:cs typeface="Arial"/>
                <a:sym typeface="Arial"/>
              </a:rPr>
              <a:t>Rates of Reported Cases of Gonorrhea by Sex 2011-2020</a:t>
            </a:r>
            <a:endParaRPr dirty="0"/>
          </a:p>
        </p:txBody>
      </p:sp>
      <p:pic>
        <p:nvPicPr>
          <p:cNvPr id="6" name="Picture 5" descr="A picture containing plot, diagram, text, line&#10;&#10;Description automatically generated">
            <a:extLst>
              <a:ext uri="{FF2B5EF4-FFF2-40B4-BE49-F238E27FC236}">
                <a16:creationId xmlns:a16="http://schemas.microsoft.com/office/drawing/2014/main" id="{34A5B3DD-B977-8F5D-DF22-1A4AFB4965EC}"/>
              </a:ext>
            </a:extLst>
          </p:cNvPr>
          <p:cNvPicPr>
            <a:picLocks noChangeAspect="1"/>
          </p:cNvPicPr>
          <p:nvPr/>
        </p:nvPicPr>
        <p:blipFill>
          <a:blip r:embed="rId3"/>
          <a:stretch>
            <a:fillRect/>
          </a:stretch>
        </p:blipFill>
        <p:spPr>
          <a:xfrm>
            <a:off x="1424660" y="2160605"/>
            <a:ext cx="6294678" cy="3317405"/>
          </a:xfrm>
          <a:prstGeom prst="rect">
            <a:avLst/>
          </a:prstGeom>
        </p:spPr>
      </p:pic>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Shape 983"/>
        <p:cNvGrpSpPr/>
        <p:nvPr/>
      </p:nvGrpSpPr>
      <p:grpSpPr>
        <a:xfrm>
          <a:off x="0" y="0"/>
          <a:ext cx="0" cy="0"/>
          <a:chOff x="0" y="0"/>
          <a:chExt cx="0" cy="0"/>
        </a:xfrm>
      </p:grpSpPr>
      <p:sp>
        <p:nvSpPr>
          <p:cNvPr id="984" name="Google Shape;984;p117"/>
          <p:cNvSpPr txBox="1">
            <a:spLocks noGrp="1"/>
          </p:cNvSpPr>
          <p:nvPr>
            <p:ph type="title"/>
          </p:nvPr>
        </p:nvSpPr>
        <p:spPr>
          <a:xfrm>
            <a:off x="627879"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Viral Hepatitis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Diagnosis</a:t>
            </a:r>
            <a:endParaRPr dirty="0">
              <a:solidFill>
                <a:srgbClr val="002060"/>
              </a:solidFill>
            </a:endParaRPr>
          </a:p>
        </p:txBody>
      </p:sp>
      <p:sp>
        <p:nvSpPr>
          <p:cNvPr id="985" name="Google Shape;985;p117"/>
          <p:cNvSpPr txBox="1">
            <a:spLocks noGrp="1"/>
          </p:cNvSpPr>
          <p:nvPr>
            <p:ph idx="1"/>
          </p:nvPr>
        </p:nvSpPr>
        <p:spPr>
          <a:xfrm>
            <a:off x="762699" y="1880532"/>
            <a:ext cx="7772400" cy="4454525"/>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In patients with HCV, HCV RNA is detectable before the appearance of anti-HCV</a:t>
            </a:r>
          </a:p>
          <a:p>
            <a:pPr marL="342900" marR="0" lvl="0" indent="-342900" algn="l" rtl="0">
              <a:lnSpc>
                <a:spcPct val="9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Additional serology tests are used to identify the status of infection for HBV or HCV such as</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Acute or chronic infection.</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Whether or not an individual was previously vaccinated against HBV.</a:t>
            </a:r>
            <a:endParaRPr dirty="0"/>
          </a:p>
          <a:p>
            <a:pPr marL="342900" marR="0" lvl="0" indent="-342900" algn="l" rtl="0">
              <a:lnSpc>
                <a:spcPct val="9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Molecular testing may also be done.</a:t>
            </a:r>
          </a:p>
          <a:p>
            <a:pPr marL="800100" lvl="1" indent="-342900">
              <a:lnSpc>
                <a:spcPct val="90000"/>
              </a:lnSpc>
              <a:spcBef>
                <a:spcPts val="560"/>
              </a:spcBef>
              <a:buSzPts val="1680"/>
              <a:buFont typeface="Wingdings" panose="05000000000000000000" pitchFamily="2" charset="2"/>
              <a:buChar char="Ø"/>
            </a:pPr>
            <a:r>
              <a:rPr lang="en-US" dirty="0"/>
              <a:t>Determines the presence of viral nucleic acid</a:t>
            </a:r>
          </a:p>
          <a:p>
            <a:pPr marL="800100" lvl="1" indent="-342900">
              <a:lnSpc>
                <a:spcPct val="90000"/>
              </a:lnSpc>
              <a:spcBef>
                <a:spcPts val="560"/>
              </a:spcBef>
              <a:buSzPts val="1680"/>
              <a:buFont typeface="Wingdings" panose="05000000000000000000" pitchFamily="2" charset="2"/>
              <a:buChar char="Ø"/>
            </a:pPr>
            <a:r>
              <a:rPr lang="en-US" dirty="0"/>
              <a:t>Confirmatory test for HCV infection</a:t>
            </a:r>
          </a:p>
          <a:p>
            <a:pPr marL="457200" indent="-457200">
              <a:lnSpc>
                <a:spcPct val="90000"/>
              </a:lnSpc>
              <a:spcBef>
                <a:spcPts val="560"/>
              </a:spcBef>
              <a:buSzPts val="1680"/>
              <a:buFont typeface="Wingdings" panose="05000000000000000000" pitchFamily="2" charset="2"/>
              <a:buChar char="Ø"/>
            </a:pPr>
            <a:r>
              <a:rPr lang="en-US" dirty="0"/>
              <a:t>Viral load testing for HBV or HCV- therapy monitoring</a:t>
            </a:r>
            <a:endParaRPr dirty="0"/>
          </a:p>
          <a:p>
            <a:pPr marL="342900" marR="0" lvl="0" indent="-236220" algn="l" rtl="0">
              <a:spcBef>
                <a:spcPts val="560"/>
              </a:spcBef>
              <a:spcAft>
                <a:spcPts val="0"/>
              </a:spcAft>
              <a:buClr>
                <a:schemeClr val="dk1"/>
              </a:buClr>
              <a:buSzPts val="1680"/>
              <a:buFont typeface="Noto Sans Symbols"/>
              <a:buNone/>
            </a:pPr>
            <a:endParaRPr sz="28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7030606"/>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Shape 991"/>
        <p:cNvGrpSpPr/>
        <p:nvPr/>
      </p:nvGrpSpPr>
      <p:grpSpPr>
        <a:xfrm>
          <a:off x="0" y="0"/>
          <a:ext cx="0" cy="0"/>
          <a:chOff x="0" y="0"/>
          <a:chExt cx="0" cy="0"/>
        </a:xfrm>
      </p:grpSpPr>
      <p:sp>
        <p:nvSpPr>
          <p:cNvPr id="992" name="Google Shape;992;p118"/>
          <p:cNvSpPr txBox="1">
            <a:spLocks noGrp="1"/>
          </p:cNvSpPr>
          <p:nvPr>
            <p:ph type="title"/>
          </p:nvPr>
        </p:nvSpPr>
        <p:spPr>
          <a:xfrm>
            <a:off x="685800" y="84589"/>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Viral Hepatitis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 </a:t>
            </a:r>
            <a:endParaRPr dirty="0">
              <a:solidFill>
                <a:srgbClr val="002060"/>
              </a:solidFill>
            </a:endParaRPr>
          </a:p>
        </p:txBody>
      </p:sp>
      <p:sp>
        <p:nvSpPr>
          <p:cNvPr id="993" name="Google Shape;993;p118"/>
          <p:cNvSpPr txBox="1">
            <a:spLocks noGrp="1"/>
          </p:cNvSpPr>
          <p:nvPr>
            <p:ph idx="1"/>
          </p:nvPr>
        </p:nvSpPr>
        <p:spPr>
          <a:xfrm>
            <a:off x="685800" y="1389062"/>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HAV</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No specific treatment</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Acute infections is typically self-limiting and only requires supportive therapy.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 vaccine is available and recommended for those at greatest risk of disease.</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HBV and HCV</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Antiviral agents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HBV vaccine is available.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Supportive therapy when indicated</a:t>
            </a: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Shape 999"/>
        <p:cNvGrpSpPr/>
        <p:nvPr/>
      </p:nvGrpSpPr>
      <p:grpSpPr>
        <a:xfrm>
          <a:off x="0" y="0"/>
          <a:ext cx="0" cy="0"/>
          <a:chOff x="0" y="0"/>
          <a:chExt cx="0" cy="0"/>
        </a:xfrm>
      </p:grpSpPr>
      <p:sp>
        <p:nvSpPr>
          <p:cNvPr id="1000" name="Google Shape;1000;p120"/>
          <p:cNvSpPr txBox="1">
            <a:spLocks noGrp="1"/>
          </p:cNvSpPr>
          <p:nvPr>
            <p:ph type="title"/>
          </p:nvPr>
        </p:nvSpPr>
        <p:spPr>
          <a:xfrm>
            <a:off x="812436"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Pelvic </a:t>
            </a:r>
            <a:r>
              <a:rPr lang="en-US" dirty="0">
                <a:solidFill>
                  <a:srgbClr val="002060"/>
                </a:solidFill>
              </a:rPr>
              <a:t>Inflammatory Disease (PID)</a:t>
            </a:r>
            <a:r>
              <a:rPr lang="en-US" sz="4000" b="0" i="0" u="none" dirty="0">
                <a:solidFill>
                  <a:schemeClr val="dk1"/>
                </a:solidFill>
                <a:latin typeface="Arial"/>
                <a:ea typeface="Arial"/>
                <a:cs typeface="Arial"/>
                <a:sym typeface="Arial"/>
              </a:rPr>
              <a:t/>
            </a:r>
            <a:br>
              <a:rPr lang="en-US" sz="4000" b="0" i="0" u="none" dirty="0">
                <a:solidFill>
                  <a:schemeClr val="dk1"/>
                </a:solidFill>
                <a:latin typeface="Arial"/>
                <a:ea typeface="Arial"/>
                <a:cs typeface="Arial"/>
                <a:sym typeface="Arial"/>
              </a:rPr>
            </a:br>
            <a:endParaRPr strike="sngStrike" dirty="0"/>
          </a:p>
        </p:txBody>
      </p:sp>
      <p:sp>
        <p:nvSpPr>
          <p:cNvPr id="1001" name="Google Shape;1001;p120"/>
          <p:cNvSpPr txBox="1">
            <a:spLocks noGrp="1"/>
          </p:cNvSpPr>
          <p:nvPr>
            <p:ph idx="1"/>
          </p:nvPr>
        </p:nvSpPr>
        <p:spPr>
          <a:xfrm>
            <a:off x="812436" y="1519805"/>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PID</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 group of diseases affecting the female reproductive organs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Common complication of cervicitis in women who have mainly acquired the bacterial STIs chlamydia and gonorrhea</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Epidemiology</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dirty="0"/>
              <a:t>More than 1 million</a:t>
            </a:r>
            <a:r>
              <a:rPr lang="en-US" sz="2400" b="0" i="0" u="none" strike="noStrike" cap="none" dirty="0">
                <a:solidFill>
                  <a:schemeClr val="dk1"/>
                </a:solidFill>
                <a:ea typeface="Arial"/>
                <a:cs typeface="Arial"/>
                <a:sym typeface="Arial"/>
              </a:rPr>
              <a:t> women annually are estimated to develop PID; of them, over 100,000 may become infertile.</a:t>
            </a: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08" name="Google Shape;1008;p121"/>
          <p:cNvSpPr txBox="1">
            <a:spLocks noGrp="1"/>
          </p:cNvSpPr>
          <p:nvPr>
            <p:ph type="title"/>
          </p:nvPr>
        </p:nvSpPr>
        <p:spPr>
          <a:xfrm>
            <a:off x="8382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PID</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1009" name="Google Shape;1009;p121"/>
          <p:cNvSpPr txBox="1">
            <a:spLocks noGrp="1"/>
          </p:cNvSpPr>
          <p:nvPr>
            <p:ph idx="1"/>
          </p:nvPr>
        </p:nvSpPr>
        <p:spPr>
          <a:xfrm>
            <a:off x="838200" y="1698800"/>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ts val="1680"/>
              <a:buFont typeface="Noto Sans Symbols"/>
              <a:buChar char="⬤"/>
            </a:pPr>
            <a:r>
              <a:rPr lang="en-US" sz="2800" b="0" i="0" u="none" dirty="0">
                <a:solidFill>
                  <a:schemeClr val="dk1"/>
                </a:solidFill>
                <a:latin typeface="+mj-lt"/>
                <a:ea typeface="Arial"/>
                <a:cs typeface="Arial"/>
                <a:sym typeface="Arial"/>
              </a:rPr>
              <a:t>May present as a conglomeration of several diseases of the female upper genital tract </a:t>
            </a:r>
            <a:endParaRPr dirty="0">
              <a:latin typeface="+mj-lt"/>
            </a:endParaRPr>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Endometriosis, salpingitis, </a:t>
            </a:r>
            <a:r>
              <a:rPr lang="en-US" sz="2400" b="0" i="0" u="none" strike="noStrike" cap="none" dirty="0" err="1">
                <a:solidFill>
                  <a:schemeClr val="dk1"/>
                </a:solidFill>
                <a:ea typeface="Arial"/>
                <a:cs typeface="Arial"/>
                <a:sym typeface="Arial"/>
              </a:rPr>
              <a:t>tubo</a:t>
            </a:r>
            <a:r>
              <a:rPr lang="en-US" sz="2400" b="0" i="0" u="none" strike="noStrike" cap="none" dirty="0">
                <a:solidFill>
                  <a:schemeClr val="dk1"/>
                </a:solidFill>
                <a:ea typeface="Arial"/>
                <a:cs typeface="Arial"/>
                <a:sym typeface="Arial"/>
              </a:rPr>
              <a:t>-ovarian abscess, and pelvic peritonitis</a:t>
            </a:r>
            <a:endParaRPr dirty="0"/>
          </a:p>
          <a:p>
            <a:pPr marL="342900" marR="0" lvl="0" indent="-342900" algn="l" rtl="0">
              <a:lnSpc>
                <a:spcPct val="90000"/>
              </a:lnSpc>
              <a:spcBef>
                <a:spcPts val="560"/>
              </a:spcBef>
              <a:spcAft>
                <a:spcPts val="0"/>
              </a:spcAft>
              <a:buClr>
                <a:schemeClr val="accent1"/>
              </a:buClr>
              <a:buSzPts val="1680"/>
              <a:buFont typeface="Noto Sans Symbols"/>
              <a:buChar char="⬤"/>
            </a:pPr>
            <a:r>
              <a:rPr lang="en-US" sz="2800" b="0" i="0" u="none" dirty="0">
                <a:solidFill>
                  <a:schemeClr val="dk1"/>
                </a:solidFill>
                <a:latin typeface="+mj-lt"/>
                <a:ea typeface="Arial"/>
                <a:cs typeface="Arial"/>
                <a:sym typeface="Arial"/>
              </a:rPr>
              <a:t>Commonly recognized symptoms</a:t>
            </a:r>
            <a:endParaRPr dirty="0">
              <a:latin typeface="+mj-lt"/>
            </a:endParaRPr>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Lower abdominal pain, fever, vaginal discharge, painful intercourse, pain on urination, irregular menstrual bleeding</a:t>
            </a:r>
            <a:endParaRPr dirty="0"/>
          </a:p>
          <a:p>
            <a:pPr marL="342900" marR="0" lvl="0" indent="-342900" algn="l" rtl="0">
              <a:lnSpc>
                <a:spcPct val="90000"/>
              </a:lnSpc>
              <a:spcBef>
                <a:spcPts val="560"/>
              </a:spcBef>
              <a:spcAft>
                <a:spcPts val="0"/>
              </a:spcAft>
              <a:buClr>
                <a:schemeClr val="accent1"/>
              </a:buClr>
              <a:buSzPts val="1680"/>
              <a:buFont typeface="Noto Sans Symbols"/>
              <a:buChar char="⬤"/>
            </a:pPr>
            <a:r>
              <a:rPr lang="en-US" dirty="0">
                <a:latin typeface="+mj-lt"/>
              </a:rPr>
              <a:t>Serious</a:t>
            </a:r>
            <a:r>
              <a:rPr lang="en-US" sz="2800" b="0" i="0" u="none" dirty="0">
                <a:solidFill>
                  <a:schemeClr val="dk1"/>
                </a:solidFill>
                <a:latin typeface="+mj-lt"/>
                <a:ea typeface="Arial"/>
                <a:cs typeface="Arial"/>
                <a:sym typeface="Arial"/>
              </a:rPr>
              <a:t> complications if PID is unrecognized</a:t>
            </a:r>
            <a:endParaRPr dirty="0">
              <a:latin typeface="+mj-lt"/>
            </a:endParaRPr>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Caused by permanent damage to the reproductive organs</a:t>
            </a:r>
            <a:endParaRPr dirty="0"/>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669824"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PID</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Diagnosis</a:t>
            </a:r>
            <a:endParaRPr dirty="0">
              <a:solidFill>
                <a:srgbClr val="002060"/>
              </a:solidFill>
            </a:endParaRPr>
          </a:p>
        </p:txBody>
      </p:sp>
      <p:sp>
        <p:nvSpPr>
          <p:cNvPr id="1017" name="Google Shape;1017;p122"/>
          <p:cNvSpPr txBox="1">
            <a:spLocks noGrp="1"/>
          </p:cNvSpPr>
          <p:nvPr>
            <p:ph idx="1"/>
          </p:nvPr>
        </p:nvSpPr>
        <p:spPr>
          <a:xfrm>
            <a:off x="669824" y="1662418"/>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Difficult to diagnose because of a lack of specific symptoms</a:t>
            </a:r>
            <a:endParaRPr dirty="0"/>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No specific tests for PID</a:t>
            </a:r>
            <a:endParaRPr dirty="0"/>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Diagnosis is usually made based on a physical examination and clinical findings.</a:t>
            </a:r>
            <a:endParaRPr dirty="0"/>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Laboratory tests should be ordered to confirm infection with causative agents.</a:t>
            </a:r>
          </a:p>
          <a:p>
            <a:pPr marL="342900" marR="0" lvl="0" indent="-342900" algn="l" rtl="0">
              <a:lnSpc>
                <a:spcPct val="100000"/>
              </a:lnSpc>
              <a:spcBef>
                <a:spcPts val="520"/>
              </a:spcBef>
              <a:spcAft>
                <a:spcPts val="0"/>
              </a:spcAft>
              <a:buClr>
                <a:schemeClr val="accent1"/>
              </a:buClr>
              <a:buSzPct val="50000"/>
              <a:buFont typeface="Noto Sans Symbols"/>
              <a:buChar char="⬤"/>
            </a:pPr>
            <a:r>
              <a:rPr lang="en-US" sz="2600" dirty="0"/>
              <a:t>CDC recommends annual screening for all sexually active women 25 years and younger, all women in high-risk categories, all pregnant women</a:t>
            </a:r>
            <a:endParaRPr dirty="0"/>
          </a:p>
          <a:p>
            <a:pPr marL="342900" marR="0" lvl="0" indent="-243840" algn="l" rtl="0">
              <a:lnSpc>
                <a:spcPct val="100000"/>
              </a:lnSpc>
              <a:spcBef>
                <a:spcPts val="520"/>
              </a:spcBef>
              <a:spcAft>
                <a:spcPts val="0"/>
              </a:spcAft>
              <a:buClr>
                <a:schemeClr val="dk1"/>
              </a:buClr>
              <a:buSzPts val="1560"/>
              <a:buFont typeface="Noto Sans Symbols"/>
              <a:buNone/>
            </a:pPr>
            <a:endParaRPr sz="2600" b="0" i="0" u="none" dirty="0">
              <a:solidFill>
                <a:schemeClr val="dk1"/>
              </a:solidFill>
              <a:latin typeface="Arial"/>
              <a:ea typeface="Arial"/>
              <a:cs typeface="Arial"/>
              <a:sym typeface="Arial"/>
            </a:endParaRPr>
          </a:p>
          <a:p>
            <a:pPr marL="342900" marR="0" lvl="0" indent="-243840" algn="l" rtl="0">
              <a:spcBef>
                <a:spcPts val="520"/>
              </a:spcBef>
              <a:spcAft>
                <a:spcPts val="0"/>
              </a:spcAft>
              <a:buClr>
                <a:schemeClr val="dk1"/>
              </a:buClr>
              <a:buSzPts val="1560"/>
              <a:buFont typeface="Noto Sans Symbols"/>
              <a:buNone/>
            </a:pPr>
            <a:endParaRPr sz="2600" b="0" i="0" u="none" dirty="0">
              <a:solidFill>
                <a:schemeClr val="dk1"/>
              </a:solidFill>
              <a:latin typeface="Arial"/>
              <a:ea typeface="Arial"/>
              <a:cs typeface="Arial"/>
              <a:sym typeface="Arial"/>
            </a:endParaRP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1024" name="Google Shape;1024;p123"/>
          <p:cNvSpPr txBox="1">
            <a:spLocks noGrp="1"/>
          </p:cNvSpPr>
          <p:nvPr>
            <p:ph type="title"/>
          </p:nvPr>
        </p:nvSpPr>
        <p:spPr>
          <a:xfrm>
            <a:off x="627878" y="-66413"/>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PID</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1025" name="Google Shape;1025;p123"/>
          <p:cNvSpPr txBox="1">
            <a:spLocks noGrp="1"/>
          </p:cNvSpPr>
          <p:nvPr>
            <p:ph idx="1"/>
          </p:nvPr>
        </p:nvSpPr>
        <p:spPr>
          <a:xfrm>
            <a:off x="627878" y="1679196"/>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tx1"/>
                </a:solidFill>
                <a:ea typeface="Arial"/>
                <a:cs typeface="Arial"/>
                <a:sym typeface="Arial"/>
              </a:rPr>
              <a:t>Antimicrobial agents that are active against the specific causative organisms</a:t>
            </a:r>
            <a:endParaRPr dirty="0">
              <a:solidFill>
                <a:schemeClr val="tx1"/>
              </a:solidFill>
            </a:endParaRP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tx1"/>
                </a:solidFill>
                <a:ea typeface="Arial"/>
                <a:cs typeface="Arial"/>
                <a:sym typeface="Arial"/>
              </a:rPr>
              <a:t>Broad-spectrum antimicrobials are used to promote action against multiple infections.</a:t>
            </a:r>
            <a:endParaRPr dirty="0">
              <a:solidFill>
                <a:schemeClr val="tx1"/>
              </a:solidFill>
            </a:endParaRP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tx1"/>
                </a:solidFill>
                <a:ea typeface="Arial"/>
                <a:cs typeface="Arial"/>
                <a:sym typeface="Arial"/>
              </a:rPr>
              <a:t>Regimen should include agents active against </a:t>
            </a:r>
            <a:r>
              <a:rPr lang="en-US" dirty="0">
                <a:solidFill>
                  <a:schemeClr val="tx1"/>
                </a:solidFill>
              </a:rPr>
              <a:t>g</a:t>
            </a:r>
            <a:r>
              <a:rPr lang="en-US" sz="2800" b="0" i="0" u="none" dirty="0">
                <a:solidFill>
                  <a:schemeClr val="tx1"/>
                </a:solidFill>
                <a:ea typeface="Arial"/>
                <a:cs typeface="Arial"/>
                <a:sym typeface="Arial"/>
              </a:rPr>
              <a:t>onorrhea and chlamydia</a:t>
            </a:r>
            <a:endParaRPr dirty="0">
              <a:solidFill>
                <a:schemeClr val="tx1"/>
              </a:solidFill>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Shape 1031"/>
        <p:cNvGrpSpPr/>
        <p:nvPr/>
      </p:nvGrpSpPr>
      <p:grpSpPr>
        <a:xfrm>
          <a:off x="0" y="0"/>
          <a:ext cx="0" cy="0"/>
          <a:chOff x="0" y="0"/>
          <a:chExt cx="0" cy="0"/>
        </a:xfrm>
      </p:grpSpPr>
      <p:sp>
        <p:nvSpPr>
          <p:cNvPr id="1032" name="Google Shape;1032;p125"/>
          <p:cNvSpPr txBox="1">
            <a:spLocks noGrp="1"/>
          </p:cNvSpPr>
          <p:nvPr>
            <p:ph type="title"/>
          </p:nvPr>
        </p:nvSpPr>
        <p:spPr>
          <a:xfrm>
            <a:off x="661435"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err="1">
                <a:solidFill>
                  <a:srgbClr val="002060"/>
                </a:solidFill>
                <a:ea typeface="Arial"/>
                <a:cs typeface="Arial"/>
                <a:sym typeface="Arial"/>
              </a:rPr>
              <a:t>Molluscum</a:t>
            </a:r>
            <a:r>
              <a:rPr lang="en-US" sz="4000" b="0" i="0" u="none" dirty="0">
                <a:solidFill>
                  <a:srgbClr val="002060"/>
                </a:solidFill>
                <a:ea typeface="Arial"/>
                <a:cs typeface="Arial"/>
                <a:sym typeface="Arial"/>
              </a:rPr>
              <a:t> </a:t>
            </a:r>
            <a:r>
              <a:rPr lang="en-US" sz="4000" b="0" i="0" u="none" dirty="0" err="1">
                <a:solidFill>
                  <a:srgbClr val="002060"/>
                </a:solidFill>
                <a:ea typeface="Arial"/>
                <a:cs typeface="Arial"/>
                <a:sym typeface="Arial"/>
              </a:rPr>
              <a:t>Contagiosum</a:t>
            </a:r>
            <a:endParaRPr dirty="0">
              <a:solidFill>
                <a:srgbClr val="002060"/>
              </a:solidFill>
            </a:endParaRPr>
          </a:p>
        </p:txBody>
      </p:sp>
      <p:sp>
        <p:nvSpPr>
          <p:cNvPr id="1033" name="Google Shape;1033;p125"/>
          <p:cNvSpPr txBox="1">
            <a:spLocks noGrp="1"/>
          </p:cNvSpPr>
          <p:nvPr>
            <p:ph idx="1"/>
          </p:nvPr>
        </p:nvSpPr>
        <p:spPr>
          <a:xfrm>
            <a:off x="661435" y="1494638"/>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latin typeface="+mj-lt"/>
                <a:ea typeface="Arial"/>
                <a:cs typeface="Arial"/>
                <a:sym typeface="Arial"/>
              </a:rPr>
              <a:t>Common skin disease caused by the molluscum contagiosum virus</a:t>
            </a:r>
            <a:endParaRPr dirty="0">
              <a:latin typeface="+mj-lt"/>
            </a:endParaRP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latin typeface="+mj-lt"/>
                <a:ea typeface="Arial"/>
                <a:cs typeface="Arial"/>
                <a:sym typeface="Arial"/>
              </a:rPr>
              <a:t>Poxvirus that can easily be spread through direct skin-to-skin contact or through contact with contaminated objects</a:t>
            </a:r>
            <a:endParaRPr dirty="0">
              <a:latin typeface="+mj-lt"/>
            </a:endParaRP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latin typeface="+mj-lt"/>
                <a:ea typeface="Arial"/>
                <a:cs typeface="Arial"/>
                <a:sym typeface="Arial"/>
              </a:rPr>
              <a:t>When located in the genital area, it is considered an STI.</a:t>
            </a:r>
            <a:endParaRPr dirty="0">
              <a:latin typeface="+mj-lt"/>
            </a:endParaRP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latin typeface="+mj-lt"/>
                <a:ea typeface="Arial"/>
                <a:cs typeface="Arial"/>
                <a:sym typeface="Arial"/>
              </a:rPr>
              <a:t>Common manifestation in patients with HIV infection-may signal immunosuppression</a:t>
            </a:r>
            <a:endParaRPr dirty="0">
              <a:latin typeface="+mj-lt"/>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CEF7-864D-4296-F8E9-A37849A9C01C}"/>
              </a:ext>
            </a:extLst>
          </p:cNvPr>
          <p:cNvSpPr>
            <a:spLocks noGrp="1"/>
          </p:cNvSpPr>
          <p:nvPr>
            <p:ph type="title"/>
          </p:nvPr>
        </p:nvSpPr>
        <p:spPr>
          <a:xfrm>
            <a:off x="644657" y="76200"/>
            <a:ext cx="7772400" cy="1905000"/>
          </a:xfrm>
        </p:spPr>
        <p:txBody>
          <a:bodyPr/>
          <a:lstStyle/>
          <a:p>
            <a:pPr algn="ctr"/>
            <a:r>
              <a:rPr lang="en-US" dirty="0"/>
              <a:t>Molluscum Contagiosum (Cont.)</a:t>
            </a:r>
          </a:p>
        </p:txBody>
      </p:sp>
      <p:sp>
        <p:nvSpPr>
          <p:cNvPr id="3" name="Text Placeholder 2">
            <a:extLst>
              <a:ext uri="{FF2B5EF4-FFF2-40B4-BE49-F238E27FC236}">
                <a16:creationId xmlns:a16="http://schemas.microsoft.com/office/drawing/2014/main" id="{B45508CC-0148-70D1-C9CE-FB766BD181C8}"/>
              </a:ext>
            </a:extLst>
          </p:cNvPr>
          <p:cNvSpPr>
            <a:spLocks noGrp="1"/>
          </p:cNvSpPr>
          <p:nvPr>
            <p:ph idx="1"/>
          </p:nvPr>
        </p:nvSpPr>
        <p:spPr>
          <a:xfrm>
            <a:off x="729194" y="1736521"/>
            <a:ext cx="7603325" cy="4425192"/>
          </a:xfrm>
        </p:spPr>
        <p:txBody>
          <a:bodyPr/>
          <a:lstStyle/>
          <a:p>
            <a:pPr>
              <a:buFont typeface="Wingdings" panose="05000000000000000000" pitchFamily="2" charset="2"/>
              <a:buChar char="Ø"/>
            </a:pPr>
            <a:r>
              <a:rPr lang="en-US" sz="2400" dirty="0"/>
              <a:t>Common symptom</a:t>
            </a:r>
          </a:p>
          <a:p>
            <a:pPr lvl="1"/>
            <a:r>
              <a:rPr lang="en-US" sz="2400" dirty="0"/>
              <a:t>Small umbilicated papule that can become red and inflamed</a:t>
            </a:r>
          </a:p>
          <a:p>
            <a:pPr lvl="1"/>
            <a:r>
              <a:rPr lang="en-US" sz="2400" dirty="0"/>
              <a:t>Papules can be easily removed when scratched or rubbed, spreading the infection to other body areas</a:t>
            </a:r>
          </a:p>
          <a:p>
            <a:pPr>
              <a:buFont typeface="Wingdings" panose="05000000000000000000" pitchFamily="2" charset="2"/>
              <a:buChar char="Ø"/>
            </a:pPr>
            <a:r>
              <a:rPr lang="en-US" sz="2400" dirty="0"/>
              <a:t>Diagnosis</a:t>
            </a:r>
          </a:p>
          <a:p>
            <a:pPr lvl="1"/>
            <a:r>
              <a:rPr lang="en-US" sz="2400" dirty="0"/>
              <a:t>Clinical, confirmed by microscopic analysis</a:t>
            </a:r>
          </a:p>
          <a:p>
            <a:pPr>
              <a:buFont typeface="Wingdings" panose="05000000000000000000" pitchFamily="2" charset="2"/>
              <a:buChar char="Ø"/>
            </a:pPr>
            <a:r>
              <a:rPr lang="en-US" sz="2400" dirty="0"/>
              <a:t>Treatment</a:t>
            </a:r>
          </a:p>
          <a:p>
            <a:pPr lvl="1"/>
            <a:r>
              <a:rPr lang="en-US" sz="2400" dirty="0"/>
              <a:t>Removal of papules-scraping, freezing, laser therapy</a:t>
            </a:r>
          </a:p>
        </p:txBody>
      </p:sp>
    </p:spTree>
    <p:extLst>
      <p:ext uri="{BB962C8B-B14F-4D97-AF65-F5344CB8AC3E}">
        <p14:creationId xmlns:p14="http://schemas.microsoft.com/office/powerpoint/2010/main" val="346557569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sp>
        <p:nvSpPr>
          <p:cNvPr id="1041" name="Google Shape;1041;p126"/>
          <p:cNvSpPr txBox="1">
            <a:spLocks noGrp="1"/>
          </p:cNvSpPr>
          <p:nvPr>
            <p:ph type="title"/>
          </p:nvPr>
        </p:nvSpPr>
        <p:spPr>
          <a:xfrm>
            <a:off x="152400" y="307975"/>
            <a:ext cx="8839200" cy="121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Lesions of </a:t>
            </a:r>
            <a:r>
              <a:rPr lang="en-US" sz="3600" b="0" i="0" u="none" dirty="0" err="1">
                <a:solidFill>
                  <a:srgbClr val="002060"/>
                </a:solidFill>
                <a:ea typeface="Arial"/>
                <a:cs typeface="Arial"/>
                <a:sym typeface="Arial"/>
              </a:rPr>
              <a:t>Molluscum</a:t>
            </a:r>
            <a:r>
              <a:rPr lang="en-US" sz="3600" b="0" i="0" u="none" dirty="0">
                <a:solidFill>
                  <a:srgbClr val="002060"/>
                </a:solidFill>
                <a:ea typeface="Arial"/>
                <a:cs typeface="Arial"/>
                <a:sym typeface="Arial"/>
              </a:rPr>
              <a:t> </a:t>
            </a:r>
            <a:r>
              <a:rPr lang="en-US" sz="3600" b="0" i="0" u="none" dirty="0" err="1">
                <a:solidFill>
                  <a:srgbClr val="002060"/>
                </a:solidFill>
                <a:ea typeface="Arial"/>
                <a:cs typeface="Arial"/>
                <a:sym typeface="Arial"/>
              </a:rPr>
              <a:t>Contagiosum</a:t>
            </a:r>
            <a:r>
              <a:rPr lang="en-US" sz="3600" b="0" i="0" u="none" dirty="0">
                <a:solidFill>
                  <a:srgbClr val="002060"/>
                </a:solidFill>
                <a:ea typeface="Arial"/>
                <a:cs typeface="Arial"/>
                <a:sym typeface="Arial"/>
              </a:rPr>
              <a:t> on the Leg and Buttocks</a:t>
            </a:r>
            <a:endParaRPr dirty="0">
              <a:solidFill>
                <a:srgbClr val="002060"/>
              </a:solidFill>
            </a:endParaRPr>
          </a:p>
        </p:txBody>
      </p:sp>
      <p:pic>
        <p:nvPicPr>
          <p:cNvPr id="1044" name="Google Shape;1044;p126"/>
          <p:cNvPicPr preferRelativeResize="0"/>
          <p:nvPr/>
        </p:nvPicPr>
        <p:blipFill rotWithShape="1">
          <a:blip r:embed="rId3">
            <a:alphaModFix/>
          </a:blip>
          <a:srcRect/>
          <a:stretch/>
        </p:blipFill>
        <p:spPr>
          <a:xfrm>
            <a:off x="1828800" y="1669569"/>
            <a:ext cx="5486400" cy="4916487"/>
          </a:xfrm>
          <a:prstGeom prst="rect">
            <a:avLst/>
          </a:prstGeom>
          <a:noFill/>
          <a:ln>
            <a:noFill/>
          </a:ln>
        </p:spPr>
      </p:pic>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Shape 1048"/>
        <p:cNvGrpSpPr/>
        <p:nvPr/>
      </p:nvGrpSpPr>
      <p:grpSpPr>
        <a:xfrm>
          <a:off x="0" y="0"/>
          <a:ext cx="0" cy="0"/>
          <a:chOff x="0" y="0"/>
          <a:chExt cx="0" cy="0"/>
        </a:xfrm>
      </p:grpSpPr>
      <p:sp>
        <p:nvSpPr>
          <p:cNvPr id="1049" name="Google Shape;1049;p127"/>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Epididymitis</a:t>
            </a:r>
            <a:endParaRPr dirty="0">
              <a:solidFill>
                <a:srgbClr val="002060"/>
              </a:solidFill>
            </a:endParaRPr>
          </a:p>
        </p:txBody>
      </p:sp>
      <p:sp>
        <p:nvSpPr>
          <p:cNvPr id="1050" name="Google Shape;1050;p127"/>
          <p:cNvSpPr txBox="1">
            <a:spLocks noGrp="1"/>
          </p:cNvSpPr>
          <p:nvPr>
            <p:ph idx="1"/>
          </p:nvPr>
        </p:nvSpPr>
        <p:spPr>
          <a:xfrm>
            <a:off x="914400" y="1565275"/>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Inflammation of the epididymis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Affects men usually between the ages of 19 and 35 years</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Generally, a complication of infection with chlamydia or gonorrhea</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Common signs and symptoms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Scrotal inflammation, testicular pain and tenderness, pain on urination or intercourse, chills and fever,  lymphadenopathy, penile discharge, blood in the semen</a:t>
            </a: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
        <p:nvSpPr>
          <p:cNvPr id="1051" name="Google Shape;1051;p12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1000" b="0" i="0" u="none">
                <a:solidFill>
                  <a:srgbClr val="FFFFFF"/>
                </a:solidFill>
                <a:latin typeface="Arial"/>
                <a:ea typeface="Arial"/>
                <a:cs typeface="Arial"/>
                <a:sym typeface="Arial"/>
              </a:rPr>
              <a:t>Copyright © 2015 by Saunders, an imprint of Elsevier Inc.</a:t>
            </a: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770491" y="59422"/>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Chlamydia Rates of Reported Cases by Sex, United States, 2011-2020</a:t>
            </a:r>
            <a:endParaRPr dirty="0">
              <a:solidFill>
                <a:srgbClr val="002060"/>
              </a:solidFill>
            </a:endParaRPr>
          </a:p>
        </p:txBody>
      </p:sp>
      <p:pic>
        <p:nvPicPr>
          <p:cNvPr id="6" name="Picture 5" descr="A picture containing text, screenshot, line, plot&#10;&#10;Description automatically generated">
            <a:extLst>
              <a:ext uri="{FF2B5EF4-FFF2-40B4-BE49-F238E27FC236}">
                <a16:creationId xmlns:a16="http://schemas.microsoft.com/office/drawing/2014/main" id="{89290198-1012-23EB-C33D-F3D919E3DC72}"/>
              </a:ext>
            </a:extLst>
          </p:cNvPr>
          <p:cNvPicPr>
            <a:picLocks noChangeAspect="1"/>
          </p:cNvPicPr>
          <p:nvPr/>
        </p:nvPicPr>
        <p:blipFill>
          <a:blip r:embed="rId3"/>
          <a:stretch>
            <a:fillRect/>
          </a:stretch>
        </p:blipFill>
        <p:spPr>
          <a:xfrm>
            <a:off x="1173163" y="2139213"/>
            <a:ext cx="6437317" cy="3356250"/>
          </a:xfrm>
          <a:prstGeom prst="rect">
            <a:avLst/>
          </a:prstGeom>
        </p:spPr>
      </p:pic>
    </p:spTree>
    <p:extLst>
      <p:ext uri="{BB962C8B-B14F-4D97-AF65-F5344CB8AC3E}">
        <p14:creationId xmlns:p14="http://schemas.microsoft.com/office/powerpoint/2010/main" val="639480500"/>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Shape 1048"/>
        <p:cNvGrpSpPr/>
        <p:nvPr/>
      </p:nvGrpSpPr>
      <p:grpSpPr>
        <a:xfrm>
          <a:off x="0" y="0"/>
          <a:ext cx="0" cy="0"/>
          <a:chOff x="0" y="0"/>
          <a:chExt cx="0" cy="0"/>
        </a:xfrm>
      </p:grpSpPr>
      <p:sp>
        <p:nvSpPr>
          <p:cNvPr id="1049" name="Google Shape;1049;p127"/>
          <p:cNvSpPr txBox="1">
            <a:spLocks noGrp="1"/>
          </p:cNvSpPr>
          <p:nvPr>
            <p:ph type="title"/>
          </p:nvPr>
        </p:nvSpPr>
        <p:spPr>
          <a:xfrm>
            <a:off x="862771" y="-125136"/>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Epididymitis (Cont.)</a:t>
            </a:r>
            <a:endParaRPr dirty="0">
              <a:solidFill>
                <a:srgbClr val="002060"/>
              </a:solidFill>
            </a:endParaRPr>
          </a:p>
        </p:txBody>
      </p:sp>
      <p:sp>
        <p:nvSpPr>
          <p:cNvPr id="1050" name="Google Shape;1050;p127"/>
          <p:cNvSpPr txBox="1">
            <a:spLocks noGrp="1"/>
          </p:cNvSpPr>
          <p:nvPr>
            <p:ph idx="1"/>
          </p:nvPr>
        </p:nvSpPr>
        <p:spPr>
          <a:xfrm>
            <a:off x="787270" y="1363939"/>
            <a:ext cx="7772400" cy="445452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ct val="50000"/>
              <a:buFont typeface="Wingdings" panose="05000000000000000000" pitchFamily="2" charset="2"/>
              <a:buChar char="Ø"/>
            </a:pPr>
            <a:r>
              <a:rPr lang="en-US" sz="2800" b="0" i="0" u="none" dirty="0">
                <a:solidFill>
                  <a:schemeClr val="dk1"/>
                </a:solidFill>
                <a:latin typeface="+mj-lt"/>
                <a:ea typeface="Arial"/>
                <a:cs typeface="Arial"/>
                <a:sym typeface="Arial"/>
              </a:rPr>
              <a:t>Men who engage in </a:t>
            </a:r>
            <a:r>
              <a:rPr lang="en-US" sz="2800" dirty="0">
                <a:latin typeface="+mj-lt"/>
              </a:rPr>
              <a:t>high-risk sexual behaviors and previously had STIs are at the greatest risk of developing epididymitis</a:t>
            </a:r>
          </a:p>
          <a:p>
            <a:pPr marL="457200" marR="0" lvl="0" indent="-457200" algn="l" rtl="0">
              <a:lnSpc>
                <a:spcPct val="100000"/>
              </a:lnSpc>
              <a:spcBef>
                <a:spcPts val="0"/>
              </a:spcBef>
              <a:spcAft>
                <a:spcPts val="0"/>
              </a:spcAft>
              <a:buClr>
                <a:schemeClr val="accent1"/>
              </a:buClr>
              <a:buSzPct val="50000"/>
              <a:buFont typeface="Wingdings" panose="05000000000000000000" pitchFamily="2" charset="2"/>
              <a:buChar char="Ø"/>
            </a:pPr>
            <a:r>
              <a:rPr lang="en-US" sz="2800" dirty="0">
                <a:latin typeface="+mj-lt"/>
              </a:rPr>
              <a:t>Diagnosis</a:t>
            </a:r>
            <a:r>
              <a:rPr lang="en-US" dirty="0">
                <a:latin typeface="+mj-lt"/>
              </a:rPr>
              <a:t> </a:t>
            </a:r>
          </a:p>
          <a:p>
            <a:pPr marL="800100" lvl="1" indent="-342900">
              <a:spcBef>
                <a:spcPts val="0"/>
              </a:spcBef>
              <a:buSzPts val="1680"/>
              <a:buFont typeface="Wingdings" panose="05000000000000000000" pitchFamily="2" charset="2"/>
              <a:buChar char="Ø"/>
            </a:pPr>
            <a:r>
              <a:rPr lang="en-US" dirty="0">
                <a:latin typeface="+mj-lt"/>
              </a:rPr>
              <a:t>Based on clinical findings and Gram-stained smears of urethral secretions, positive leukocyte esterase urine test, or &gt;10 WBCs per high-power field</a:t>
            </a:r>
          </a:p>
          <a:p>
            <a:pPr marL="457200" indent="-457200">
              <a:spcBef>
                <a:spcPts val="0"/>
              </a:spcBef>
              <a:buClr>
                <a:schemeClr val="accent1"/>
              </a:buClr>
              <a:buSzPct val="50000"/>
              <a:buFont typeface="Wingdings" panose="05000000000000000000" pitchFamily="2" charset="2"/>
              <a:buChar char="Ø"/>
            </a:pPr>
            <a:r>
              <a:rPr lang="en-US" dirty="0">
                <a:latin typeface="+mj-lt"/>
              </a:rPr>
              <a:t>Treatment</a:t>
            </a:r>
          </a:p>
          <a:p>
            <a:pPr marL="800100" lvl="1" indent="-342900">
              <a:spcBef>
                <a:spcPts val="0"/>
              </a:spcBef>
              <a:buSzPts val="1680"/>
            </a:pPr>
            <a:r>
              <a:rPr lang="en-US" dirty="0">
                <a:latin typeface="+mj-lt"/>
              </a:rPr>
              <a:t>Antimicrobial agents </a:t>
            </a:r>
            <a:endParaRPr dirty="0">
              <a:latin typeface="+mj-lt"/>
            </a:endParaRPr>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9750127"/>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Shape 1056"/>
        <p:cNvGrpSpPr/>
        <p:nvPr/>
      </p:nvGrpSpPr>
      <p:grpSpPr>
        <a:xfrm>
          <a:off x="0" y="0"/>
          <a:ext cx="0" cy="0"/>
          <a:chOff x="0" y="0"/>
          <a:chExt cx="0" cy="0"/>
        </a:xfrm>
      </p:grpSpPr>
      <p:sp>
        <p:nvSpPr>
          <p:cNvPr id="1057" name="Google Shape;1057;p128"/>
          <p:cNvSpPr txBox="1">
            <a:spLocks noGrp="1"/>
          </p:cNvSpPr>
          <p:nvPr>
            <p:ph type="title"/>
          </p:nvPr>
        </p:nvSpPr>
        <p:spPr>
          <a:xfrm>
            <a:off x="685800"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Proctitis</a:t>
            </a:r>
            <a:endParaRPr dirty="0">
              <a:solidFill>
                <a:srgbClr val="002060"/>
              </a:solidFill>
            </a:endParaRPr>
          </a:p>
        </p:txBody>
      </p:sp>
      <p:sp>
        <p:nvSpPr>
          <p:cNvPr id="1058" name="Google Shape;1058;p128"/>
          <p:cNvSpPr txBox="1">
            <a:spLocks noGrp="1"/>
          </p:cNvSpPr>
          <p:nvPr>
            <p:ph idx="1"/>
          </p:nvPr>
        </p:nvSpPr>
        <p:spPr>
          <a:xfrm>
            <a:off x="685800" y="1447800"/>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Inflammation of the rectal lining mainly caused by the </a:t>
            </a:r>
            <a:r>
              <a:rPr lang="en-US" sz="2800" b="0" i="0" u="none" dirty="0" smtClean="0">
                <a:solidFill>
                  <a:schemeClr val="dk1"/>
                </a:solidFill>
                <a:ea typeface="Arial"/>
                <a:cs typeface="Arial"/>
                <a:sym typeface="Arial"/>
              </a:rPr>
              <a:t>STIs.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Chlamydia, gonorrhea, syphilis, HSV, HPV</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Most common in people who engage in anal or oral-anal </a:t>
            </a:r>
            <a:r>
              <a:rPr lang="en-US" sz="2800" b="0" i="0" u="none" dirty="0" smtClean="0">
                <a:solidFill>
                  <a:schemeClr val="dk1"/>
                </a:solidFill>
                <a:ea typeface="Arial"/>
                <a:cs typeface="Arial"/>
                <a:sym typeface="Arial"/>
              </a:rPr>
              <a:t>intercourse. </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Symptoms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Rectal bleeding, mucus passage, anal and rectal pain, diarrhea, pain with bowel movements</a:t>
            </a:r>
          </a:p>
          <a:p>
            <a:pPr marL="285750" indent="-285750">
              <a:spcBef>
                <a:spcPts val="480"/>
              </a:spcBef>
              <a:buSzPts val="1920"/>
              <a:buFont typeface="Noto Sans Symbols"/>
              <a:buChar char="⮚"/>
            </a:pPr>
            <a:r>
              <a:rPr lang="en-US" sz="2800" dirty="0"/>
              <a:t>Treatment</a:t>
            </a:r>
          </a:p>
          <a:p>
            <a:pPr marL="742950" lvl="1" indent="-285750">
              <a:spcBef>
                <a:spcPts val="480"/>
              </a:spcBef>
              <a:buSzPts val="1920"/>
            </a:pPr>
            <a:r>
              <a:rPr lang="en-US" dirty="0"/>
              <a:t>Antibacterial or antiviral agents</a:t>
            </a:r>
            <a:endParaRPr dirty="0"/>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CB9BF-09BF-28C3-33CF-A2A7A76A90AB}"/>
              </a:ext>
            </a:extLst>
          </p:cNvPr>
          <p:cNvSpPr>
            <a:spLocks noGrp="1"/>
          </p:cNvSpPr>
          <p:nvPr>
            <p:ph type="title"/>
          </p:nvPr>
        </p:nvSpPr>
        <p:spPr>
          <a:xfrm>
            <a:off x="661435" y="76200"/>
            <a:ext cx="7772400" cy="1905000"/>
          </a:xfrm>
        </p:spPr>
        <p:txBody>
          <a:bodyPr/>
          <a:lstStyle/>
          <a:p>
            <a:pPr algn="ctr"/>
            <a:r>
              <a:rPr lang="en-US" dirty="0"/>
              <a:t>Points to Remember</a:t>
            </a:r>
          </a:p>
        </p:txBody>
      </p:sp>
      <p:sp>
        <p:nvSpPr>
          <p:cNvPr id="6" name="Text Placeholder 5">
            <a:extLst>
              <a:ext uri="{FF2B5EF4-FFF2-40B4-BE49-F238E27FC236}">
                <a16:creationId xmlns:a16="http://schemas.microsoft.com/office/drawing/2014/main" id="{7C31956E-41D4-5A3F-6230-81EF401D4283}"/>
              </a:ext>
            </a:extLst>
          </p:cNvPr>
          <p:cNvSpPr>
            <a:spLocks noGrp="1"/>
          </p:cNvSpPr>
          <p:nvPr>
            <p:ph idx="1"/>
          </p:nvPr>
        </p:nvSpPr>
        <p:spPr>
          <a:xfrm>
            <a:off x="812437" y="1544972"/>
            <a:ext cx="7772400" cy="4876800"/>
          </a:xfrm>
        </p:spPr>
        <p:txBody>
          <a:bodyPr/>
          <a:lstStyle/>
          <a:p>
            <a:pPr>
              <a:buFont typeface="Wingdings" panose="05000000000000000000" pitchFamily="2" charset="2"/>
              <a:buChar char="Ø"/>
            </a:pPr>
            <a:r>
              <a:rPr lang="en-US" sz="2800" dirty="0">
                <a:solidFill>
                  <a:schemeClr val="tx1"/>
                </a:solidFill>
              </a:rPr>
              <a:t>STIs are caused by a wide variety and diverse group of organisms including bacteria, viruses, protozoa, epizoa, and fungi. </a:t>
            </a:r>
          </a:p>
          <a:p>
            <a:pPr>
              <a:buFont typeface="Wingdings" panose="05000000000000000000" pitchFamily="2" charset="2"/>
              <a:buChar char="Ø"/>
            </a:pPr>
            <a:r>
              <a:rPr lang="en-US" sz="2800" dirty="0">
                <a:solidFill>
                  <a:schemeClr val="tx1"/>
                </a:solidFill>
              </a:rPr>
              <a:t>Many patients can be infected by more than one STI-related organism. Therefore</a:t>
            </a:r>
            <a:r>
              <a:rPr lang="en-US" sz="2800" dirty="0"/>
              <a:t>, it is recommended to perform an HIV test on all patients suspected of having an STI.</a:t>
            </a:r>
          </a:p>
        </p:txBody>
      </p:sp>
    </p:spTree>
    <p:extLst>
      <p:ext uri="{BB962C8B-B14F-4D97-AF65-F5344CB8AC3E}">
        <p14:creationId xmlns:p14="http://schemas.microsoft.com/office/powerpoint/2010/main" val="2920695593"/>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CB9BF-09BF-28C3-33CF-A2A7A76A90AB}"/>
              </a:ext>
            </a:extLst>
          </p:cNvPr>
          <p:cNvSpPr>
            <a:spLocks noGrp="1"/>
          </p:cNvSpPr>
          <p:nvPr>
            <p:ph type="title"/>
          </p:nvPr>
        </p:nvSpPr>
        <p:spPr>
          <a:xfrm>
            <a:off x="711768" y="76200"/>
            <a:ext cx="7772400" cy="1905000"/>
          </a:xfrm>
        </p:spPr>
        <p:txBody>
          <a:bodyPr/>
          <a:lstStyle/>
          <a:p>
            <a:pPr algn="ctr"/>
            <a:r>
              <a:rPr lang="en-US" dirty="0"/>
              <a:t>Points to Remember (Cont.)</a:t>
            </a:r>
          </a:p>
        </p:txBody>
      </p:sp>
      <p:sp>
        <p:nvSpPr>
          <p:cNvPr id="6" name="Text Placeholder 5">
            <a:extLst>
              <a:ext uri="{FF2B5EF4-FFF2-40B4-BE49-F238E27FC236}">
                <a16:creationId xmlns:a16="http://schemas.microsoft.com/office/drawing/2014/main" id="{7C31956E-41D4-5A3F-6230-81EF401D4283}"/>
              </a:ext>
            </a:extLst>
          </p:cNvPr>
          <p:cNvSpPr>
            <a:spLocks noGrp="1"/>
          </p:cNvSpPr>
          <p:nvPr>
            <p:ph idx="1"/>
          </p:nvPr>
        </p:nvSpPr>
        <p:spPr>
          <a:xfrm>
            <a:off x="711768" y="1603695"/>
            <a:ext cx="7772400" cy="4876800"/>
          </a:xfrm>
        </p:spPr>
        <p:txBody>
          <a:bodyPr/>
          <a:lstStyle/>
          <a:p>
            <a:pPr>
              <a:buFont typeface="Wingdings" panose="05000000000000000000" pitchFamily="2" charset="2"/>
              <a:buChar char="Ø"/>
            </a:pPr>
            <a:r>
              <a:rPr lang="en-US" sz="2800" dirty="0"/>
              <a:t>Testing for syphilis requires positive nontreponemal and treponemal test results before infection is confirmed. Some facilities may perform the tests in reverse order. </a:t>
            </a:r>
          </a:p>
          <a:p>
            <a:pPr>
              <a:buFont typeface="Wingdings" panose="05000000000000000000" pitchFamily="2" charset="2"/>
              <a:buChar char="Ø"/>
            </a:pPr>
            <a:r>
              <a:rPr lang="en-US" sz="2800" dirty="0"/>
              <a:t>Clinical manifestations and presentations of the diseases are varied; some may be described as exudative, while others produce non-exudative lesions. </a:t>
            </a:r>
          </a:p>
        </p:txBody>
      </p:sp>
    </p:spTree>
    <p:extLst>
      <p:ext uri="{BB962C8B-B14F-4D97-AF65-F5344CB8AC3E}">
        <p14:creationId xmlns:p14="http://schemas.microsoft.com/office/powerpoint/2010/main" val="3115392650"/>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CB9BF-09BF-28C3-33CF-A2A7A76A90AB}"/>
              </a:ext>
            </a:extLst>
          </p:cNvPr>
          <p:cNvSpPr>
            <a:spLocks noGrp="1"/>
          </p:cNvSpPr>
          <p:nvPr>
            <p:ph type="title"/>
          </p:nvPr>
        </p:nvSpPr>
        <p:spPr>
          <a:xfrm>
            <a:off x="762102" y="101367"/>
            <a:ext cx="7772400" cy="1905000"/>
          </a:xfrm>
        </p:spPr>
        <p:txBody>
          <a:bodyPr/>
          <a:lstStyle/>
          <a:p>
            <a:pPr algn="ctr"/>
            <a:r>
              <a:rPr lang="en-US" dirty="0"/>
              <a:t>Points to Remember (Cont.)</a:t>
            </a:r>
          </a:p>
        </p:txBody>
      </p:sp>
      <p:sp>
        <p:nvSpPr>
          <p:cNvPr id="6" name="Text Placeholder 5">
            <a:extLst>
              <a:ext uri="{FF2B5EF4-FFF2-40B4-BE49-F238E27FC236}">
                <a16:creationId xmlns:a16="http://schemas.microsoft.com/office/drawing/2014/main" id="{7C31956E-41D4-5A3F-6230-81EF401D4283}"/>
              </a:ext>
            </a:extLst>
          </p:cNvPr>
          <p:cNvSpPr>
            <a:spLocks noGrp="1"/>
          </p:cNvSpPr>
          <p:nvPr>
            <p:ph idx="1"/>
          </p:nvPr>
        </p:nvSpPr>
        <p:spPr>
          <a:xfrm>
            <a:off x="762102" y="1603695"/>
            <a:ext cx="7772400" cy="4876800"/>
          </a:xfrm>
        </p:spPr>
        <p:txBody>
          <a:bodyPr/>
          <a:lstStyle/>
          <a:p>
            <a:pPr>
              <a:buFont typeface="Wingdings" panose="05000000000000000000" pitchFamily="2" charset="2"/>
              <a:buChar char="Ø"/>
            </a:pPr>
            <a:r>
              <a:rPr lang="en-US" dirty="0"/>
              <a:t>Some STIs are asymptomatic. </a:t>
            </a:r>
          </a:p>
          <a:p>
            <a:pPr>
              <a:buFont typeface="Wingdings" panose="05000000000000000000" pitchFamily="2" charset="2"/>
              <a:buChar char="Ø"/>
            </a:pPr>
            <a:r>
              <a:rPr lang="en-US" dirty="0"/>
              <a:t>STIs are the main preventable cause of infertility in women. </a:t>
            </a:r>
          </a:p>
          <a:p>
            <a:pPr>
              <a:buFont typeface="Wingdings" panose="05000000000000000000" pitchFamily="2" charset="2"/>
              <a:buChar char="Ø"/>
            </a:pPr>
            <a:r>
              <a:rPr lang="en-US" dirty="0"/>
              <a:t>The epidemiology and pathogenesis of each infection may serve as useful tools in providing guidance with regard to specimen collection, transport, and handling, as well as methods for identification.</a:t>
            </a:r>
          </a:p>
        </p:txBody>
      </p:sp>
    </p:spTree>
    <p:extLst>
      <p:ext uri="{BB962C8B-B14F-4D97-AF65-F5344CB8AC3E}">
        <p14:creationId xmlns:p14="http://schemas.microsoft.com/office/powerpoint/2010/main" val="931328185"/>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CB9BF-09BF-28C3-33CF-A2A7A76A90AB}"/>
              </a:ext>
            </a:extLst>
          </p:cNvPr>
          <p:cNvSpPr>
            <a:spLocks noGrp="1"/>
          </p:cNvSpPr>
          <p:nvPr>
            <p:ph type="title"/>
          </p:nvPr>
        </p:nvSpPr>
        <p:spPr>
          <a:xfrm>
            <a:off x="862770" y="76200"/>
            <a:ext cx="7772400" cy="1905000"/>
          </a:xfrm>
        </p:spPr>
        <p:txBody>
          <a:bodyPr/>
          <a:lstStyle/>
          <a:p>
            <a:pPr algn="ctr"/>
            <a:r>
              <a:rPr lang="en-US" dirty="0"/>
              <a:t>Points to Remember (Cont.)</a:t>
            </a:r>
          </a:p>
        </p:txBody>
      </p:sp>
      <p:sp>
        <p:nvSpPr>
          <p:cNvPr id="6" name="Text Placeholder 5">
            <a:extLst>
              <a:ext uri="{FF2B5EF4-FFF2-40B4-BE49-F238E27FC236}">
                <a16:creationId xmlns:a16="http://schemas.microsoft.com/office/drawing/2014/main" id="{7C31956E-41D4-5A3F-6230-81EF401D4283}"/>
              </a:ext>
            </a:extLst>
          </p:cNvPr>
          <p:cNvSpPr>
            <a:spLocks noGrp="1"/>
          </p:cNvSpPr>
          <p:nvPr>
            <p:ph idx="1"/>
          </p:nvPr>
        </p:nvSpPr>
        <p:spPr>
          <a:xfrm>
            <a:off x="946660" y="1570139"/>
            <a:ext cx="7772400" cy="4876800"/>
          </a:xfrm>
        </p:spPr>
        <p:txBody>
          <a:bodyPr/>
          <a:lstStyle/>
          <a:p>
            <a:pPr>
              <a:buFont typeface="Wingdings" panose="05000000000000000000" pitchFamily="2" charset="2"/>
              <a:buChar char="Ø"/>
            </a:pPr>
            <a:r>
              <a:rPr lang="en-US" dirty="0"/>
              <a:t>The method and site of collection, quality of the clinical specimen, and clinical presentation are all important factors to consider when determining the causative agent of STIs. </a:t>
            </a:r>
          </a:p>
          <a:p>
            <a:pPr>
              <a:buFont typeface="Wingdings" panose="05000000000000000000" pitchFamily="2" charset="2"/>
              <a:buChar char="Ø"/>
            </a:pPr>
            <a:r>
              <a:rPr lang="en-US" dirty="0"/>
              <a:t>HAART, when properly prescribed and used, can improve the quality of life and increase the longevity of those infected.</a:t>
            </a:r>
          </a:p>
        </p:txBody>
      </p:sp>
    </p:spTree>
    <p:extLst>
      <p:ext uri="{BB962C8B-B14F-4D97-AF65-F5344CB8AC3E}">
        <p14:creationId xmlns:p14="http://schemas.microsoft.com/office/powerpoint/2010/main" val="4125573178"/>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CB9BF-09BF-28C3-33CF-A2A7A76A90AB}"/>
              </a:ext>
            </a:extLst>
          </p:cNvPr>
          <p:cNvSpPr>
            <a:spLocks noGrp="1"/>
          </p:cNvSpPr>
          <p:nvPr>
            <p:ph type="title"/>
          </p:nvPr>
        </p:nvSpPr>
        <p:spPr>
          <a:xfrm>
            <a:off x="745325" y="76200"/>
            <a:ext cx="7772400" cy="1905000"/>
          </a:xfrm>
        </p:spPr>
        <p:txBody>
          <a:bodyPr/>
          <a:lstStyle/>
          <a:p>
            <a:pPr algn="ctr"/>
            <a:r>
              <a:rPr lang="en-US" dirty="0"/>
              <a:t>Points to Remember (Cont.)</a:t>
            </a:r>
          </a:p>
        </p:txBody>
      </p:sp>
      <p:sp>
        <p:nvSpPr>
          <p:cNvPr id="6" name="Text Placeholder 5">
            <a:extLst>
              <a:ext uri="{FF2B5EF4-FFF2-40B4-BE49-F238E27FC236}">
                <a16:creationId xmlns:a16="http://schemas.microsoft.com/office/drawing/2014/main" id="{7C31956E-41D4-5A3F-6230-81EF401D4283}"/>
              </a:ext>
            </a:extLst>
          </p:cNvPr>
          <p:cNvSpPr>
            <a:spLocks noGrp="1"/>
          </p:cNvSpPr>
          <p:nvPr>
            <p:ph idx="1"/>
          </p:nvPr>
        </p:nvSpPr>
        <p:spPr>
          <a:xfrm>
            <a:off x="745325" y="1628862"/>
            <a:ext cx="7772400" cy="4876800"/>
          </a:xfrm>
        </p:spPr>
        <p:txBody>
          <a:bodyPr/>
          <a:lstStyle/>
          <a:p>
            <a:pPr>
              <a:buFont typeface="Wingdings" panose="05000000000000000000" pitchFamily="2" charset="2"/>
              <a:buChar char="Ø"/>
            </a:pPr>
            <a:r>
              <a:rPr lang="en-US" dirty="0"/>
              <a:t>Molecular testing methods demonstrate increasing sensitivity of detection. By using noninvasive sampling, such as voided urine, more patients and contacts will present for screening assays, with the potential to reduce the sequelae of long-term infection through earlier treatment. </a:t>
            </a:r>
          </a:p>
        </p:txBody>
      </p:sp>
    </p:spTree>
    <p:extLst>
      <p:ext uri="{BB962C8B-B14F-4D97-AF65-F5344CB8AC3E}">
        <p14:creationId xmlns:p14="http://schemas.microsoft.com/office/powerpoint/2010/main" val="21456327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203" name="Google Shape;203;p14"/>
          <p:cNvSpPr txBox="1">
            <a:spLocks noGrp="1"/>
          </p:cNvSpPr>
          <p:nvPr>
            <p:ph idx="1"/>
          </p:nvPr>
        </p:nvSpPr>
        <p:spPr>
          <a:xfrm>
            <a:off x="457200" y="178266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80"/>
              <a:buFont typeface="Noto Sans Symbols"/>
              <a:buChar char="⬤"/>
            </a:pPr>
            <a:r>
              <a:rPr lang="en-US" sz="2800" b="0" i="0" u="none" strike="noStrike" cap="none" dirty="0">
                <a:solidFill>
                  <a:schemeClr val="dk1"/>
                </a:solidFill>
                <a:latin typeface="+mj-lt"/>
                <a:ea typeface="Arial"/>
                <a:cs typeface="Arial"/>
                <a:sym typeface="Arial"/>
              </a:rPr>
              <a:t>Gonococcal urethritis</a:t>
            </a:r>
            <a:endParaRPr dirty="0">
              <a:latin typeface="+mj-lt"/>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Dysuria and urethral discharge without urinary frequency or urgency</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i="1" dirty="0"/>
              <a:t>N. gonorrhoeae</a:t>
            </a:r>
            <a:r>
              <a:rPr lang="en-US" sz="2000" b="0" i="0" u="none" strike="noStrike" cap="none" dirty="0">
                <a:solidFill>
                  <a:schemeClr val="dk1"/>
                </a:solidFill>
                <a:latin typeface="Arial"/>
                <a:ea typeface="Arial"/>
                <a:cs typeface="Arial"/>
                <a:sym typeface="Arial"/>
              </a:rPr>
              <a:t> binds specifically to columnar epithelial cells of the genitourinary (GU) tract, including the urethra, cervix, endocervix, Bartholin glands, anal canal, pharynx, and conjunctiva. </a:t>
            </a:r>
          </a:p>
          <a:p>
            <a:pPr marL="1600200" lvl="3" indent="-228600">
              <a:spcBef>
                <a:spcPts val="400"/>
              </a:spcBef>
              <a:buSzPts val="2300"/>
              <a:buFont typeface="Arial"/>
              <a:buChar char="•"/>
            </a:pPr>
            <a:r>
              <a:rPr lang="en-US" dirty="0"/>
              <a:t>Incubation averages 2 to 7 days</a:t>
            </a: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latin typeface="Arial"/>
                <a:ea typeface="Arial"/>
                <a:cs typeface="Arial"/>
                <a:sym typeface="Arial"/>
              </a:rPr>
              <a:t>90% or more of males experience a purulent urethral discharge, whereas women often have no symptoms for weeks or month.  Diagnosis is only made after examination. </a:t>
            </a:r>
            <a:endParaRPr lang="en-US" strike="sngStrike" dirty="0">
              <a:highlight>
                <a:srgbClr val="FFFF00"/>
              </a:highligh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669824" y="66944"/>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Purulent Urethral Discharge in a Patient with Gonorrhea</a:t>
            </a:r>
            <a:endParaRPr dirty="0">
              <a:solidFill>
                <a:srgbClr val="002060"/>
              </a:solidFill>
            </a:endParaRPr>
          </a:p>
        </p:txBody>
      </p:sp>
      <p:grpSp>
        <p:nvGrpSpPr>
          <p:cNvPr id="213" name="Google Shape;213;p15"/>
          <p:cNvGrpSpPr/>
          <p:nvPr/>
        </p:nvGrpSpPr>
        <p:grpSpPr>
          <a:xfrm>
            <a:off x="212624" y="2180219"/>
            <a:ext cx="8686800" cy="4233862"/>
            <a:chOff x="76200" y="1680178"/>
            <a:chExt cx="8686800" cy="4234244"/>
          </a:xfrm>
        </p:grpSpPr>
        <p:pic>
          <p:nvPicPr>
            <p:cNvPr id="214" name="Google Shape;214;p15"/>
            <p:cNvPicPr preferRelativeResize="0"/>
            <p:nvPr/>
          </p:nvPicPr>
          <p:blipFill rotWithShape="1">
            <a:blip r:embed="rId3">
              <a:alphaModFix/>
            </a:blip>
            <a:srcRect/>
            <a:stretch/>
          </p:blipFill>
          <p:spPr>
            <a:xfrm>
              <a:off x="76200" y="1680178"/>
              <a:ext cx="4724400" cy="4234244"/>
            </a:xfrm>
            <a:prstGeom prst="rect">
              <a:avLst/>
            </a:prstGeom>
            <a:noFill/>
            <a:ln>
              <a:noFill/>
            </a:ln>
          </p:spPr>
        </p:pic>
        <p:pic>
          <p:nvPicPr>
            <p:cNvPr id="215" name="Google Shape;215;p15"/>
            <p:cNvPicPr preferRelativeResize="0"/>
            <p:nvPr/>
          </p:nvPicPr>
          <p:blipFill rotWithShape="1">
            <a:blip r:embed="rId4">
              <a:alphaModFix/>
            </a:blip>
            <a:srcRect/>
            <a:stretch/>
          </p:blipFill>
          <p:spPr>
            <a:xfrm>
              <a:off x="4038600" y="2052225"/>
              <a:ext cx="4724400" cy="3490151"/>
            </a:xfrm>
            <a:prstGeom prst="rect">
              <a:avLst/>
            </a:prstGeom>
            <a:noFill/>
            <a:ln>
              <a:noFill/>
            </a:ln>
          </p:spPr>
        </p:pic>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636268"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Clinical Manifestations (Cont.)</a:t>
            </a:r>
            <a:endParaRPr dirty="0">
              <a:solidFill>
                <a:srgbClr val="002060"/>
              </a:solidFill>
            </a:endParaRPr>
          </a:p>
        </p:txBody>
      </p:sp>
      <p:sp>
        <p:nvSpPr>
          <p:cNvPr id="221" name="Google Shape;221;p16"/>
          <p:cNvSpPr txBox="1">
            <a:spLocks noGrp="1"/>
          </p:cNvSpPr>
          <p:nvPr>
            <p:ph idx="1"/>
          </p:nvPr>
        </p:nvSpPr>
        <p:spPr>
          <a:xfrm>
            <a:off x="636268" y="1423332"/>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80"/>
              <a:buFont typeface="Noto Sans Symbols"/>
              <a:buChar char="⬤"/>
            </a:pPr>
            <a:r>
              <a:rPr lang="en-US" sz="2800" b="0" i="0" u="none" strike="noStrike" cap="none" dirty="0">
                <a:solidFill>
                  <a:schemeClr val="dk1"/>
                </a:solidFill>
                <a:ea typeface="Arial"/>
                <a:cs typeface="Arial"/>
                <a:sym typeface="Arial"/>
              </a:rPr>
              <a:t>NGU</a:t>
            </a:r>
          </a:p>
          <a:p>
            <a:pPr marL="800100" lvl="1" indent="-342900">
              <a:spcBef>
                <a:spcPts val="0"/>
              </a:spcBef>
              <a:buSzPts val="1680"/>
              <a:buFont typeface="Wingdings" panose="05000000000000000000" pitchFamily="2" charset="2"/>
              <a:buChar char="Ø"/>
            </a:pPr>
            <a:r>
              <a:rPr lang="en-US" dirty="0"/>
              <a:t>Incubation is 7 to 21 days</a:t>
            </a:r>
          </a:p>
          <a:p>
            <a:pPr marL="800100" lvl="1" indent="-342900">
              <a:spcBef>
                <a:spcPts val="0"/>
              </a:spcBef>
              <a:buSzPts val="1680"/>
              <a:buFont typeface="Wingdings" panose="05000000000000000000" pitchFamily="2" charset="2"/>
              <a:buChar char="Ø"/>
            </a:pPr>
            <a:r>
              <a:rPr lang="en-US" dirty="0"/>
              <a:t>Symptoms arise less abruptly</a:t>
            </a:r>
          </a:p>
          <a:p>
            <a:pPr marL="800100" lvl="1" indent="-342900">
              <a:spcBef>
                <a:spcPts val="0"/>
              </a:spcBef>
              <a:buSzPts val="1680"/>
              <a:buFont typeface="Wingdings" panose="05000000000000000000" pitchFamily="2" charset="2"/>
              <a:buChar char="Ø"/>
            </a:pPr>
            <a:r>
              <a:rPr lang="en-US" dirty="0"/>
              <a:t>Symptoms in women</a:t>
            </a:r>
          </a:p>
          <a:p>
            <a:pPr marL="1257300" lvl="2" indent="-342900">
              <a:spcBef>
                <a:spcPts val="0"/>
              </a:spcBef>
              <a:buSzPts val="1680"/>
              <a:buFont typeface="Wingdings" panose="05000000000000000000" pitchFamily="2" charset="2"/>
              <a:buChar char="Ø"/>
            </a:pPr>
            <a:r>
              <a:rPr lang="en-US" dirty="0"/>
              <a:t>Dysuria or pyuria and less often, urethral discharge</a:t>
            </a:r>
          </a:p>
          <a:p>
            <a:pPr marL="1257300" lvl="2" indent="-342900">
              <a:spcBef>
                <a:spcPts val="0"/>
              </a:spcBef>
              <a:buSzPts val="1680"/>
              <a:buFont typeface="Wingdings" panose="05000000000000000000" pitchFamily="2" charset="2"/>
              <a:buChar char="Ø"/>
            </a:pPr>
            <a:r>
              <a:rPr lang="en-US" dirty="0"/>
              <a:t>When accompanied by cervicitis (70%-90%) a woman may experience abnormal cervicovaginal discharge, intermenstrual bleeding, pain during vaginal sex</a:t>
            </a:r>
          </a:p>
          <a:p>
            <a:pPr marL="800100" lvl="1" indent="-342900">
              <a:spcBef>
                <a:spcPts val="0"/>
              </a:spcBef>
              <a:buSzPts val="1680"/>
              <a:buFont typeface="Wingdings" panose="05000000000000000000" pitchFamily="2" charset="2"/>
              <a:buChar char="Ø"/>
            </a:pPr>
            <a:r>
              <a:rPr lang="en-US" dirty="0"/>
              <a:t>Patients are much more likely to be asymptomatic than those with gonococcal urethritis</a:t>
            </a:r>
            <a:endParaRP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E1AD-9B63-EDE6-056B-4BFF8B849480}"/>
              </a:ext>
            </a:extLst>
          </p:cNvPr>
          <p:cNvSpPr>
            <a:spLocks noGrp="1"/>
          </p:cNvSpPr>
          <p:nvPr>
            <p:ph type="title"/>
          </p:nvPr>
        </p:nvSpPr>
        <p:spPr>
          <a:xfrm>
            <a:off x="778880" y="-25167"/>
            <a:ext cx="7772400" cy="1905000"/>
          </a:xfrm>
        </p:spPr>
        <p:txBody>
          <a:bodyPr/>
          <a:lstStyle/>
          <a:p>
            <a:r>
              <a:rPr lang="en-US" dirty="0"/>
              <a:t>Clinical Manifestations (Cont.)</a:t>
            </a:r>
          </a:p>
        </p:txBody>
      </p:sp>
      <p:sp>
        <p:nvSpPr>
          <p:cNvPr id="3" name="Text Placeholder 2">
            <a:extLst>
              <a:ext uri="{FF2B5EF4-FFF2-40B4-BE49-F238E27FC236}">
                <a16:creationId xmlns:a16="http://schemas.microsoft.com/office/drawing/2014/main" id="{6076B252-D3A4-398B-7433-53D7DF7E4578}"/>
              </a:ext>
            </a:extLst>
          </p:cNvPr>
          <p:cNvSpPr>
            <a:spLocks noGrp="1"/>
          </p:cNvSpPr>
          <p:nvPr>
            <p:ph idx="1"/>
          </p:nvPr>
        </p:nvSpPr>
        <p:spPr>
          <a:xfrm>
            <a:off x="661434" y="1352026"/>
            <a:ext cx="7772400" cy="4876800"/>
          </a:xfrm>
        </p:spPr>
        <p:txBody>
          <a:bodyPr/>
          <a:lstStyle/>
          <a:p>
            <a:pPr>
              <a:buFont typeface="Wingdings" panose="05000000000000000000" pitchFamily="2" charset="2"/>
              <a:buChar char="Ø"/>
            </a:pPr>
            <a:r>
              <a:rPr lang="en-US" dirty="0"/>
              <a:t>In most cases of urethritis in men that are left untreated</a:t>
            </a:r>
          </a:p>
          <a:p>
            <a:pPr lvl="1"/>
            <a:r>
              <a:rPr lang="en-US" dirty="0"/>
              <a:t>Spontaneous resolution occurs</a:t>
            </a:r>
          </a:p>
          <a:p>
            <a:pPr lvl="1"/>
            <a:r>
              <a:rPr lang="en-US" dirty="0"/>
              <a:t>There can be complications of the ascending infection</a:t>
            </a:r>
          </a:p>
          <a:p>
            <a:pPr lvl="2"/>
            <a:r>
              <a:rPr lang="en-US" sz="2000" dirty="0"/>
              <a:t>Acute prostatitis, epididymitis, urethral stricture</a:t>
            </a:r>
          </a:p>
          <a:p>
            <a:pPr>
              <a:buFont typeface="Wingdings" panose="05000000000000000000" pitchFamily="2" charset="2"/>
              <a:buChar char="Ø"/>
            </a:pPr>
            <a:r>
              <a:rPr lang="en-US" sz="2800" dirty="0"/>
              <a:t>Ascending infection occurs in 10% to 20% of undiagnosed women</a:t>
            </a:r>
          </a:p>
          <a:p>
            <a:pPr lvl="1"/>
            <a:r>
              <a:rPr lang="en-US" sz="2000" dirty="0"/>
              <a:t>Can trigger PID presenting as salpingitis, endometritis, internal abscesses, chronic pelvic pain</a:t>
            </a:r>
          </a:p>
        </p:txBody>
      </p:sp>
    </p:spTree>
    <p:extLst>
      <p:ext uri="{BB962C8B-B14F-4D97-AF65-F5344CB8AC3E}">
        <p14:creationId xmlns:p14="http://schemas.microsoft.com/office/powerpoint/2010/main" val="12334409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8040BB-EA83-07F7-219A-0585EE7587C9}"/>
              </a:ext>
            </a:extLst>
          </p:cNvPr>
          <p:cNvSpPr>
            <a:spLocks noGrp="1"/>
          </p:cNvSpPr>
          <p:nvPr>
            <p:ph type="title"/>
          </p:nvPr>
        </p:nvSpPr>
        <p:spPr>
          <a:xfrm>
            <a:off x="685800" y="0"/>
            <a:ext cx="7772400" cy="1905000"/>
          </a:xfrm>
        </p:spPr>
        <p:txBody>
          <a:bodyPr/>
          <a:lstStyle/>
          <a:p>
            <a:pPr algn="ctr"/>
            <a:r>
              <a:rPr lang="en-US" sz="3600" dirty="0"/>
              <a:t>Sexually Transmitted Infections (STIs) </a:t>
            </a:r>
          </a:p>
        </p:txBody>
      </p:sp>
      <p:sp>
        <p:nvSpPr>
          <p:cNvPr id="6" name="Text Placeholder 5">
            <a:extLst>
              <a:ext uri="{FF2B5EF4-FFF2-40B4-BE49-F238E27FC236}">
                <a16:creationId xmlns:a16="http://schemas.microsoft.com/office/drawing/2014/main" id="{188AD044-23C6-8FF3-2F3F-9A9BAC01134E}"/>
              </a:ext>
            </a:extLst>
          </p:cNvPr>
          <p:cNvSpPr>
            <a:spLocks noGrp="1"/>
          </p:cNvSpPr>
          <p:nvPr>
            <p:ph idx="1"/>
          </p:nvPr>
        </p:nvSpPr>
        <p:spPr>
          <a:xfrm>
            <a:off x="457200" y="1478949"/>
            <a:ext cx="8229600" cy="4525962"/>
          </a:xfrm>
        </p:spPr>
        <p:txBody>
          <a:bodyPr/>
          <a:lstStyle/>
          <a:p>
            <a:pPr>
              <a:buFont typeface="Wingdings" panose="05000000000000000000" pitchFamily="2" charset="2"/>
              <a:buChar char="Ø"/>
            </a:pPr>
            <a:r>
              <a:rPr lang="en-US" sz="2400" dirty="0"/>
              <a:t>Caused by organisms present in the reproductive tract or from the outside during sexual contact.</a:t>
            </a:r>
          </a:p>
          <a:p>
            <a:pPr>
              <a:buFont typeface="Wingdings" panose="05000000000000000000" pitchFamily="2" charset="2"/>
              <a:buChar char="Ø"/>
            </a:pPr>
            <a:r>
              <a:rPr lang="en-US" sz="2400" dirty="0"/>
              <a:t>Modes of transmission</a:t>
            </a:r>
          </a:p>
          <a:p>
            <a:pPr lvl="1"/>
            <a:r>
              <a:rPr lang="en-US" sz="2400" dirty="0"/>
              <a:t>Person-to-person sexual contact</a:t>
            </a:r>
          </a:p>
          <a:p>
            <a:pPr lvl="2"/>
            <a:r>
              <a:rPr lang="en-US" dirty="0"/>
              <a:t>Vaginal intercourse, oral sex, anal sex</a:t>
            </a:r>
          </a:p>
          <a:p>
            <a:pPr lvl="1"/>
            <a:r>
              <a:rPr lang="en-US" sz="2400" dirty="0"/>
              <a:t>During childbirth</a:t>
            </a:r>
          </a:p>
          <a:p>
            <a:pPr lvl="1"/>
            <a:r>
              <a:rPr lang="en-US" sz="2400" dirty="0"/>
              <a:t>Transfusion of blood products</a:t>
            </a:r>
          </a:p>
          <a:p>
            <a:pPr lvl="1"/>
            <a:r>
              <a:rPr lang="en-US" sz="2400" dirty="0"/>
              <a:t>Tissue transfer</a:t>
            </a:r>
          </a:p>
          <a:p>
            <a:pPr marL="1200150" lvl="2" indent="-285750">
              <a:spcBef>
                <a:spcPts val="480"/>
              </a:spcBef>
              <a:buSzPts val="1920"/>
              <a:buFont typeface="Noto Sans Symbols"/>
              <a:buChar char="⮚"/>
            </a:pPr>
            <a:r>
              <a:rPr lang="en-US" b="0" i="0" u="none" strike="noStrike" cap="none" dirty="0">
                <a:solidFill>
                  <a:schemeClr val="dk1"/>
                </a:solidFill>
                <a:ea typeface="Arial"/>
                <a:cs typeface="Arial"/>
                <a:sym typeface="Arial"/>
              </a:rPr>
              <a:t>Broader range of meaning</a:t>
            </a:r>
            <a:endParaRPr lang="en-US" dirty="0"/>
          </a:p>
          <a:p>
            <a:pPr marL="1600200" lvl="3" indent="-228600">
              <a:spcBef>
                <a:spcPts val="400"/>
              </a:spcBef>
              <a:buSzPts val="2300"/>
              <a:buFont typeface="Arial"/>
              <a:buChar char="•"/>
            </a:pPr>
            <a:r>
              <a:rPr lang="en-US" sz="2400" b="0" i="0" u="none" strike="noStrike" cap="none" dirty="0">
                <a:solidFill>
                  <a:schemeClr val="dk1"/>
                </a:solidFill>
                <a:ea typeface="Arial"/>
                <a:cs typeface="Arial"/>
                <a:sym typeface="Arial"/>
              </a:rPr>
              <a:t>A person may be infective, and may potentially infect others, without showing signs of disease.</a:t>
            </a:r>
            <a:endParaRPr lang="en-US" sz="2400" dirty="0"/>
          </a:p>
          <a:p>
            <a:endParaRPr lang="en-US" sz="2400" dirty="0"/>
          </a:p>
        </p:txBody>
      </p:sp>
    </p:spTree>
    <p:extLst>
      <p:ext uri="{BB962C8B-B14F-4D97-AF65-F5344CB8AC3E}">
        <p14:creationId xmlns:p14="http://schemas.microsoft.com/office/powerpoint/2010/main" val="277700305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686602"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Clinical Manifestations (Cont.)</a:t>
            </a:r>
            <a:endParaRPr dirty="0">
              <a:solidFill>
                <a:srgbClr val="002060"/>
              </a:solidFill>
            </a:endParaRPr>
          </a:p>
        </p:txBody>
      </p:sp>
      <p:sp>
        <p:nvSpPr>
          <p:cNvPr id="221" name="Google Shape;221;p16"/>
          <p:cNvSpPr txBox="1">
            <a:spLocks noGrp="1"/>
          </p:cNvSpPr>
          <p:nvPr>
            <p:ph idx="1"/>
          </p:nvPr>
        </p:nvSpPr>
        <p:spPr>
          <a:xfrm>
            <a:off x="771088" y="1792448"/>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560"/>
              </a:spcBef>
              <a:spcAft>
                <a:spcPts val="0"/>
              </a:spcAft>
              <a:buClr>
                <a:schemeClr val="accent1"/>
              </a:buClr>
              <a:buSzPts val="1680"/>
              <a:buFont typeface="Noto Sans Symbols"/>
              <a:buChar char="⬤"/>
            </a:pPr>
            <a:r>
              <a:rPr lang="en-US" sz="2800" b="0" i="0" u="none" strike="noStrike" cap="none" dirty="0">
                <a:solidFill>
                  <a:schemeClr val="dk1"/>
                </a:solidFill>
                <a:ea typeface="Arial"/>
                <a:cs typeface="Arial"/>
                <a:sym typeface="Arial"/>
              </a:rPr>
              <a:t>Perinatal exposure to either </a:t>
            </a:r>
            <a:r>
              <a:rPr lang="en-US" sz="2800" i="1" dirty="0"/>
              <a:t>N. gonorrhoeae </a:t>
            </a:r>
            <a:r>
              <a:rPr lang="en-US" sz="2800" dirty="0"/>
              <a:t>and </a:t>
            </a:r>
            <a:r>
              <a:rPr lang="en-US" sz="2800" i="1" dirty="0"/>
              <a:t>C. trachomatis </a:t>
            </a:r>
            <a:r>
              <a:rPr lang="en-US" sz="2800" dirty="0"/>
              <a:t>can result in severe disease in newborns</a:t>
            </a:r>
            <a:endParaRPr sz="28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S</a:t>
            </a:r>
            <a:r>
              <a:rPr lang="en-US" sz="2400" b="0" i="0" u="none" strike="noStrike" cap="none" dirty="0">
                <a:solidFill>
                  <a:schemeClr val="dk1"/>
                </a:solidFill>
                <a:ea typeface="Arial"/>
                <a:cs typeface="Arial"/>
                <a:sym typeface="Arial"/>
              </a:rPr>
              <a:t>epsis</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P</a:t>
            </a:r>
            <a:r>
              <a:rPr lang="en-US" sz="2400" b="0" i="0" u="none" strike="noStrike" cap="none" dirty="0">
                <a:solidFill>
                  <a:schemeClr val="dk1"/>
                </a:solidFill>
                <a:ea typeface="Arial"/>
                <a:cs typeface="Arial"/>
                <a:sym typeface="Arial"/>
              </a:rPr>
              <a:t>neumonia</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I</a:t>
            </a:r>
            <a:r>
              <a:rPr lang="en-US" sz="2400" b="0" i="0" u="none" strike="noStrike" cap="none" dirty="0">
                <a:solidFill>
                  <a:schemeClr val="dk1"/>
                </a:solidFill>
                <a:ea typeface="Arial"/>
                <a:cs typeface="Arial"/>
                <a:sym typeface="Arial"/>
              </a:rPr>
              <a:t>nclusion conjunctivitis</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O</a:t>
            </a:r>
            <a:r>
              <a:rPr lang="en-US" sz="2400" b="0" i="0" u="none" strike="noStrike" cap="none" dirty="0">
                <a:solidFill>
                  <a:schemeClr val="dk1"/>
                </a:solidFill>
                <a:ea typeface="Arial"/>
                <a:cs typeface="Arial"/>
                <a:sym typeface="Arial"/>
              </a:rPr>
              <a:t>phthalmia neonatorum, which can result in perforation of the globe of the eye and blindness</a:t>
            </a:r>
            <a:endParaRPr sz="2400" dirty="0"/>
          </a:p>
        </p:txBody>
      </p:sp>
    </p:spTree>
    <p:extLst>
      <p:ext uri="{BB962C8B-B14F-4D97-AF65-F5344CB8AC3E}">
        <p14:creationId xmlns:p14="http://schemas.microsoft.com/office/powerpoint/2010/main" val="35252399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676275" y="304800"/>
            <a:ext cx="7772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229" name="Google Shape;229;p17"/>
          <p:cNvSpPr txBox="1">
            <a:spLocks noGrp="1"/>
          </p:cNvSpPr>
          <p:nvPr>
            <p:ph idx="1"/>
          </p:nvPr>
        </p:nvSpPr>
        <p:spPr>
          <a:xfrm>
            <a:off x="762000" y="1336675"/>
            <a:ext cx="7772400" cy="4835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ts val="1680"/>
              <a:buFont typeface="Noto Sans Symbols"/>
              <a:buChar char="⬤"/>
            </a:pPr>
            <a:r>
              <a:rPr lang="en-US" sz="2800" b="0" i="0" u="none" strike="noStrike" cap="none" dirty="0">
                <a:solidFill>
                  <a:schemeClr val="dk1"/>
                </a:solidFill>
                <a:ea typeface="Arial"/>
                <a:cs typeface="Arial"/>
                <a:sym typeface="Arial"/>
              </a:rPr>
              <a:t>Based on the presence of: </a:t>
            </a:r>
          </a:p>
          <a:p>
            <a:pPr marL="800100" lvl="1" indent="-342900">
              <a:lnSpc>
                <a:spcPct val="90000"/>
              </a:lnSpc>
              <a:spcBef>
                <a:spcPts val="0"/>
              </a:spcBef>
              <a:buClr>
                <a:schemeClr val="accent1"/>
              </a:buClr>
              <a:buSzPts val="1680"/>
              <a:buFont typeface="Wingdings" panose="05000000000000000000" pitchFamily="2" charset="2"/>
              <a:buChar char="Ø"/>
            </a:pPr>
            <a:r>
              <a:rPr lang="en-US" b="0" i="0" u="none" strike="noStrike" cap="none" dirty="0">
                <a:solidFill>
                  <a:schemeClr val="dk1"/>
                </a:solidFill>
                <a:ea typeface="Arial"/>
                <a:cs typeface="Arial"/>
                <a:sym typeface="Arial"/>
              </a:rPr>
              <a:t>Mucopurulent or purulent urethral discharge</a:t>
            </a:r>
            <a:endParaRPr sz="2800" dirty="0"/>
          </a:p>
          <a:p>
            <a:pPr marL="685800" lvl="1" indent="-228600">
              <a:lnSpc>
                <a:spcPct val="90000"/>
              </a:lnSpc>
              <a:spcBef>
                <a:spcPts val="400"/>
              </a:spcBef>
              <a:buSzPts val="2300"/>
            </a:pPr>
            <a:r>
              <a:rPr lang="en-US" b="0" i="0" u="none" strike="noStrike" cap="none" dirty="0">
                <a:solidFill>
                  <a:schemeClr val="dk1"/>
                </a:solidFill>
                <a:ea typeface="Arial"/>
                <a:cs typeface="Arial"/>
                <a:sym typeface="Arial"/>
              </a:rPr>
              <a:t>Demonstration of two or more leukocytes/high-power field (HPF) in a smear of urethral exudate</a:t>
            </a:r>
            <a:endParaRPr dirty="0"/>
          </a:p>
          <a:p>
            <a:pPr marL="685800" lvl="1" indent="-228600">
              <a:lnSpc>
                <a:spcPct val="90000"/>
              </a:lnSpc>
              <a:spcBef>
                <a:spcPts val="400"/>
              </a:spcBef>
              <a:buSzPts val="2300"/>
            </a:pPr>
            <a:r>
              <a:rPr lang="en-US" b="0" i="0" u="none" strike="noStrike" cap="none" dirty="0">
                <a:solidFill>
                  <a:schemeClr val="dk1"/>
                </a:solidFill>
                <a:ea typeface="Arial"/>
                <a:cs typeface="Arial"/>
                <a:sym typeface="Arial"/>
              </a:rPr>
              <a:t>Positive leukocyte esterase test on first-void urine</a:t>
            </a:r>
            <a:r>
              <a:rPr lang="en-US" dirty="0"/>
              <a:t> </a:t>
            </a:r>
            <a:r>
              <a:rPr lang="en-US" b="1" dirty="0"/>
              <a:t>or </a:t>
            </a:r>
          </a:p>
          <a:p>
            <a:pPr marL="1143000" lvl="2" indent="-228600">
              <a:lnSpc>
                <a:spcPct val="90000"/>
              </a:lnSpc>
              <a:spcBef>
                <a:spcPts val="400"/>
              </a:spcBef>
              <a:buSzPts val="2300"/>
            </a:pPr>
            <a:r>
              <a:rPr lang="en-US" dirty="0"/>
              <a:t>M</a:t>
            </a:r>
            <a:r>
              <a:rPr lang="en-US" b="0" i="0" u="none" strike="noStrike" cap="none" dirty="0">
                <a:solidFill>
                  <a:schemeClr val="dk1"/>
                </a:solidFill>
                <a:ea typeface="Arial"/>
                <a:cs typeface="Arial"/>
                <a:sym typeface="Arial"/>
              </a:rPr>
              <a:t>icroscopic examination of more than 10 white blood cells (WBC)/HPF of first-void urine sediment</a:t>
            </a:r>
            <a:endParaRPr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676275" y="304800"/>
            <a:ext cx="7772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229" name="Google Shape;229;p17"/>
          <p:cNvSpPr txBox="1">
            <a:spLocks noGrp="1"/>
          </p:cNvSpPr>
          <p:nvPr>
            <p:ph idx="1"/>
          </p:nvPr>
        </p:nvSpPr>
        <p:spPr>
          <a:xfrm>
            <a:off x="762000" y="1336675"/>
            <a:ext cx="7772400" cy="4835525"/>
          </a:xfrm>
          <a:prstGeom prst="rect">
            <a:avLst/>
          </a:prstGeom>
          <a:noFill/>
          <a:ln>
            <a:noFill/>
          </a:ln>
        </p:spPr>
        <p:txBody>
          <a:bodyPr spcFirstLastPara="1" wrap="square" lIns="91425" tIns="45700" rIns="91425" bIns="45700" anchor="t" anchorCtr="0">
            <a:normAutofit lnSpcReduction="10000"/>
          </a:bodyPr>
          <a:lstStyle/>
          <a:p>
            <a:pPr marL="457200" indent="-457200">
              <a:lnSpc>
                <a:spcPct val="90000"/>
              </a:lnSpc>
              <a:spcBef>
                <a:spcPts val="400"/>
              </a:spcBef>
              <a:buSzPts val="2300"/>
              <a:buFont typeface="Wingdings" panose="05000000000000000000" pitchFamily="2" charset="2"/>
              <a:buChar char="Ø"/>
            </a:pPr>
            <a:r>
              <a:rPr lang="en-US" b="0" i="0" u="none" strike="noStrike" cap="none" dirty="0">
                <a:solidFill>
                  <a:schemeClr val="dk1"/>
                </a:solidFill>
                <a:ea typeface="Arial"/>
                <a:cs typeface="Arial"/>
                <a:sym typeface="Arial"/>
              </a:rPr>
              <a:t>Gram stain of male urethral exudate</a:t>
            </a:r>
            <a:endParaRPr dirty="0"/>
          </a:p>
          <a:p>
            <a:pPr marL="685800" lvl="1" indent="-228600">
              <a:lnSpc>
                <a:spcPct val="90000"/>
              </a:lnSpc>
            </a:pPr>
            <a:r>
              <a:rPr lang="en-US" b="0" i="0" u="none" strike="noStrike" cap="none" dirty="0">
                <a:solidFill>
                  <a:schemeClr val="dk1"/>
                </a:solidFill>
                <a:ea typeface="Arial"/>
                <a:cs typeface="Arial"/>
                <a:sym typeface="Arial"/>
              </a:rPr>
              <a:t>WBC with gram-negative intracellular diplococci is considered diagnostic for </a:t>
            </a:r>
            <a:r>
              <a:rPr lang="en-US" b="0" i="1" u="none" strike="noStrike" cap="none" dirty="0">
                <a:solidFill>
                  <a:schemeClr val="dk1"/>
                </a:solidFill>
                <a:ea typeface="Arial"/>
                <a:cs typeface="Arial"/>
                <a:sym typeface="Arial"/>
              </a:rPr>
              <a:t>N. gonorrhoeae </a:t>
            </a:r>
            <a:r>
              <a:rPr lang="en-US" b="0" i="0" u="none" strike="noStrike" cap="none" dirty="0">
                <a:solidFill>
                  <a:schemeClr val="dk1"/>
                </a:solidFill>
                <a:ea typeface="Arial"/>
                <a:cs typeface="Arial"/>
                <a:sym typeface="Arial"/>
              </a:rPr>
              <a:t>in symptomatic men.</a:t>
            </a:r>
            <a:endParaRPr dirty="0"/>
          </a:p>
          <a:p>
            <a:pPr indent="-457200">
              <a:lnSpc>
                <a:spcPct val="90000"/>
              </a:lnSpc>
              <a:spcBef>
                <a:spcPts val="480"/>
              </a:spcBef>
              <a:buSzPts val="1920"/>
              <a:buFont typeface="Arial" panose="020B0604020202020204" pitchFamily="34" charset="0"/>
              <a:buChar char="•"/>
            </a:pPr>
            <a:r>
              <a:rPr lang="en-US" b="0" i="0" u="none" strike="noStrike" cap="none" dirty="0">
                <a:solidFill>
                  <a:schemeClr val="dk1"/>
                </a:solidFill>
                <a:ea typeface="Arial"/>
                <a:cs typeface="Arial"/>
                <a:sym typeface="Arial"/>
              </a:rPr>
              <a:t>Specimen collection </a:t>
            </a:r>
            <a:endParaRPr dirty="0"/>
          </a:p>
          <a:p>
            <a:pPr marL="800100" lvl="1" indent="-342900">
              <a:lnSpc>
                <a:spcPct val="90000"/>
              </a:lnSpc>
              <a:spcBef>
                <a:spcPts val="400"/>
              </a:spcBef>
              <a:buSzPts val="2300"/>
              <a:buFont typeface="Wingdings" panose="05000000000000000000" pitchFamily="2" charset="2"/>
              <a:buChar char="Ø"/>
            </a:pPr>
            <a:r>
              <a:rPr lang="en-US" b="0" i="0" u="none" strike="noStrike" cap="none" dirty="0">
                <a:solidFill>
                  <a:schemeClr val="dk1"/>
                </a:solidFill>
                <a:ea typeface="Arial"/>
                <a:cs typeface="Arial"/>
                <a:sym typeface="Arial"/>
              </a:rPr>
              <a:t>Pass a small swab a few centimeters into the urethra or by “milking” any exudate onto a slide for staining</a:t>
            </a:r>
          </a:p>
          <a:p>
            <a:pPr marL="228600" indent="-228600">
              <a:lnSpc>
                <a:spcPct val="90000"/>
              </a:lnSpc>
              <a:spcBef>
                <a:spcPts val="400"/>
              </a:spcBef>
              <a:buSzPts val="2300"/>
              <a:buFont typeface="Arial"/>
              <a:buChar char="•"/>
            </a:pPr>
            <a:r>
              <a:rPr lang="en-US" dirty="0"/>
              <a:t>A negative Gram-stained smear should </a:t>
            </a:r>
            <a:r>
              <a:rPr lang="en-US" i="1" dirty="0"/>
              <a:t>not</a:t>
            </a:r>
            <a:r>
              <a:rPr lang="en-US" dirty="0"/>
              <a:t> rule out gonococcal infection in asymptomatic patients</a:t>
            </a:r>
          </a:p>
          <a:p>
            <a:pPr marL="800100" lvl="1" indent="-342900">
              <a:lnSpc>
                <a:spcPct val="90000"/>
              </a:lnSpc>
              <a:spcBef>
                <a:spcPts val="400"/>
              </a:spcBef>
              <a:buSzPts val="2300"/>
              <a:buFont typeface="Wingdings" panose="05000000000000000000" pitchFamily="2" charset="2"/>
              <a:buChar char="Ø"/>
            </a:pPr>
            <a:r>
              <a:rPr lang="en-US" dirty="0"/>
              <a:t>Follow-up testing is recommended</a:t>
            </a:r>
          </a:p>
        </p:txBody>
      </p:sp>
    </p:spTree>
    <p:extLst>
      <p:ext uri="{BB962C8B-B14F-4D97-AF65-F5344CB8AC3E}">
        <p14:creationId xmlns:p14="http://schemas.microsoft.com/office/powerpoint/2010/main" val="41096402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714663" y="381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Gram Stain of Urethral Exudate </a:t>
            </a:r>
            <a:endParaRPr dirty="0">
              <a:solidFill>
                <a:srgbClr val="002060"/>
              </a:solidFill>
            </a:endParaRPr>
          </a:p>
        </p:txBody>
      </p:sp>
      <p:grpSp>
        <p:nvGrpSpPr>
          <p:cNvPr id="239" name="Google Shape;239;p18"/>
          <p:cNvGrpSpPr/>
          <p:nvPr/>
        </p:nvGrpSpPr>
        <p:grpSpPr>
          <a:xfrm>
            <a:off x="146338" y="2312216"/>
            <a:ext cx="8909050" cy="2973387"/>
            <a:chOff x="228600" y="1597026"/>
            <a:chExt cx="8909364" cy="2973387"/>
          </a:xfrm>
        </p:grpSpPr>
        <p:pic>
          <p:nvPicPr>
            <p:cNvPr id="240" name="Google Shape;240;p18"/>
            <p:cNvPicPr preferRelativeResize="0"/>
            <p:nvPr/>
          </p:nvPicPr>
          <p:blipFill rotWithShape="1">
            <a:blip r:embed="rId3">
              <a:alphaModFix/>
            </a:blip>
            <a:srcRect/>
            <a:stretch/>
          </p:blipFill>
          <p:spPr>
            <a:xfrm>
              <a:off x="228600" y="1597026"/>
              <a:ext cx="4324927" cy="2973387"/>
            </a:xfrm>
            <a:prstGeom prst="rect">
              <a:avLst/>
            </a:prstGeom>
            <a:noFill/>
            <a:ln>
              <a:noFill/>
            </a:ln>
          </p:spPr>
        </p:pic>
        <p:pic>
          <p:nvPicPr>
            <p:cNvPr id="241" name="Google Shape;241;p18"/>
            <p:cNvPicPr preferRelativeResize="0"/>
            <p:nvPr/>
          </p:nvPicPr>
          <p:blipFill rotWithShape="1">
            <a:blip r:embed="rId4">
              <a:alphaModFix/>
            </a:blip>
            <a:srcRect/>
            <a:stretch/>
          </p:blipFill>
          <p:spPr>
            <a:xfrm>
              <a:off x="4870764" y="1599375"/>
              <a:ext cx="4267200" cy="2971038"/>
            </a:xfrm>
            <a:prstGeom prst="rect">
              <a:avLst/>
            </a:prstGeom>
            <a:noFill/>
            <a:ln>
              <a:noFill/>
            </a:ln>
          </p:spPr>
        </p:pic>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722508" y="59422"/>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Food and Drug Administration (FDA)—Approved Assays</a:t>
            </a:r>
            <a:endParaRPr dirty="0">
              <a:solidFill>
                <a:srgbClr val="002060"/>
              </a:solidFill>
            </a:endParaRPr>
          </a:p>
        </p:txBody>
      </p:sp>
      <p:pic>
        <p:nvPicPr>
          <p:cNvPr id="4" name="Picture 3">
            <a:extLst>
              <a:ext uri="{FF2B5EF4-FFF2-40B4-BE49-F238E27FC236}">
                <a16:creationId xmlns:a16="http://schemas.microsoft.com/office/drawing/2014/main" id="{50FD8BF3-27F4-E8EC-C5FC-D6BE8775FE43}"/>
              </a:ext>
            </a:extLst>
          </p:cNvPr>
          <p:cNvPicPr>
            <a:picLocks noChangeAspect="1"/>
          </p:cNvPicPr>
          <p:nvPr/>
        </p:nvPicPr>
        <p:blipFill>
          <a:blip r:embed="rId3"/>
          <a:stretch>
            <a:fillRect/>
          </a:stretch>
        </p:blipFill>
        <p:spPr>
          <a:xfrm>
            <a:off x="398477" y="1750443"/>
            <a:ext cx="8420462" cy="4220184"/>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20"/>
          <p:cNvSpPr txBox="1">
            <a:spLocks noGrp="1"/>
          </p:cNvSpPr>
          <p:nvPr>
            <p:ph type="title"/>
          </p:nvPr>
        </p:nvSpPr>
        <p:spPr>
          <a:xfrm>
            <a:off x="685800" y="228600"/>
            <a:ext cx="77724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Treatment</a:t>
            </a:r>
            <a:endParaRPr dirty="0">
              <a:solidFill>
                <a:srgbClr val="002060"/>
              </a:solidFill>
            </a:endParaRPr>
          </a:p>
        </p:txBody>
      </p:sp>
      <p:sp>
        <p:nvSpPr>
          <p:cNvPr id="255" name="Google Shape;255;p20"/>
          <p:cNvSpPr txBox="1">
            <a:spLocks noGrp="1"/>
          </p:cNvSpPr>
          <p:nvPr>
            <p:ph idx="1"/>
          </p:nvPr>
        </p:nvSpPr>
        <p:spPr>
          <a:xfrm>
            <a:off x="685800" y="1388378"/>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Should be initiated immediately to eradicate the organism quickly</a:t>
            </a:r>
          </a:p>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Original treatment of choice was penicillin</a:t>
            </a:r>
          </a:p>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Penicillinase-producing </a:t>
            </a:r>
            <a:r>
              <a:rPr lang="en-US" sz="2800" i="1" dirty="0"/>
              <a:t>N. gonorrhoeae </a:t>
            </a:r>
            <a:r>
              <a:rPr lang="en-US" sz="2800" dirty="0"/>
              <a:t>strains developed </a:t>
            </a:r>
          </a:p>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As resistance mounted, other agents were used</a:t>
            </a:r>
          </a:p>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The CDC currently recommends intramuscularly administered ceftriaxone for uncomplicated gonococcal infections</a:t>
            </a:r>
            <a:endParaRPr sz="28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20"/>
          <p:cNvSpPr txBox="1">
            <a:spLocks noGrp="1"/>
          </p:cNvSpPr>
          <p:nvPr>
            <p:ph type="title"/>
          </p:nvPr>
        </p:nvSpPr>
        <p:spPr>
          <a:xfrm>
            <a:off x="685800" y="228600"/>
            <a:ext cx="77724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Treatment</a:t>
            </a:r>
            <a:endParaRPr/>
          </a:p>
        </p:txBody>
      </p:sp>
      <p:sp>
        <p:nvSpPr>
          <p:cNvPr id="255" name="Google Shape;255;p20"/>
          <p:cNvSpPr txBox="1">
            <a:spLocks noGrp="1"/>
          </p:cNvSpPr>
          <p:nvPr>
            <p:ph idx="1"/>
          </p:nvPr>
        </p:nvSpPr>
        <p:spPr>
          <a:xfrm>
            <a:off x="609600" y="1371600"/>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5000"/>
              <a:buFont typeface="Noto Sans Symbols"/>
              <a:buChar char="⬤"/>
            </a:pPr>
            <a:r>
              <a:rPr lang="en-US" sz="2800" b="0" i="0" u="none" strike="noStrike" cap="none" dirty="0">
                <a:solidFill>
                  <a:schemeClr val="dk1"/>
                </a:solidFill>
                <a:ea typeface="Arial"/>
                <a:cs typeface="Arial"/>
                <a:sym typeface="Arial"/>
              </a:rPr>
              <a:t>CDC recommendations for dual infections with </a:t>
            </a:r>
            <a:r>
              <a:rPr lang="en-US" sz="2800" b="0" i="1" u="none" strike="noStrike" cap="none" dirty="0">
                <a:solidFill>
                  <a:schemeClr val="dk1"/>
                </a:solidFill>
                <a:ea typeface="Arial"/>
                <a:cs typeface="Arial"/>
                <a:sym typeface="Arial"/>
              </a:rPr>
              <a:t>N. </a:t>
            </a:r>
            <a:r>
              <a:rPr lang="en-US" i="1" dirty="0" err="1"/>
              <a:t>gonorroheae</a:t>
            </a:r>
            <a:r>
              <a:rPr lang="en-US" i="1" dirty="0"/>
              <a:t> and C. trachomatis</a:t>
            </a:r>
            <a:endParaRPr i="1"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Dual therapy</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dirty="0" err="1"/>
              <a:t>C</a:t>
            </a:r>
            <a:r>
              <a:rPr lang="en-US" sz="2000" b="0" i="0" u="none" strike="noStrike" cap="none" dirty="0" err="1">
                <a:solidFill>
                  <a:schemeClr val="dk1"/>
                </a:solidFill>
                <a:ea typeface="Arial"/>
                <a:cs typeface="Arial"/>
                <a:sym typeface="Arial"/>
              </a:rPr>
              <a:t>eftriazone</a:t>
            </a:r>
            <a:r>
              <a:rPr lang="en-US" sz="2000" b="0" i="0" u="none" strike="noStrike" cap="none" dirty="0">
                <a:solidFill>
                  <a:schemeClr val="dk1"/>
                </a:solidFill>
                <a:ea typeface="Arial"/>
                <a:cs typeface="Arial"/>
                <a:sym typeface="Arial"/>
              </a:rPr>
              <a:t> plus single dose of azithromycin or doxycycline for 7 days</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Alternate therapies include </a:t>
            </a:r>
            <a:r>
              <a:rPr lang="en-US" sz="2000" b="0" i="0" u="none" strike="noStrike" cap="none" dirty="0" err="1">
                <a:solidFill>
                  <a:schemeClr val="dk1"/>
                </a:solidFill>
                <a:ea typeface="Arial"/>
                <a:cs typeface="Arial"/>
                <a:sym typeface="Arial"/>
              </a:rPr>
              <a:t>erthyromycin</a:t>
            </a:r>
            <a:r>
              <a:rPr lang="en-US" sz="2000" b="0" i="0" u="none" strike="noStrike" cap="none" dirty="0">
                <a:solidFill>
                  <a:schemeClr val="dk1"/>
                </a:solidFill>
                <a:ea typeface="Arial"/>
                <a:cs typeface="Arial"/>
                <a:sym typeface="Arial"/>
              </a:rPr>
              <a:t>, levofloxacin, and ofloxacin.</a:t>
            </a:r>
          </a:p>
          <a:p>
            <a:pPr marL="228600" indent="-228600">
              <a:spcBef>
                <a:spcPts val="400"/>
              </a:spcBef>
              <a:buSzPts val="2300"/>
              <a:buFont typeface="Arial"/>
              <a:buChar char="•"/>
            </a:pPr>
            <a:endParaRPr dirty="0"/>
          </a:p>
        </p:txBody>
      </p:sp>
    </p:spTree>
    <p:extLst>
      <p:ext uri="{BB962C8B-B14F-4D97-AF65-F5344CB8AC3E}">
        <p14:creationId xmlns:p14="http://schemas.microsoft.com/office/powerpoint/2010/main" val="32866211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249427"/>
            <a:ext cx="7772400" cy="121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Treatment (Cont.)</a:t>
            </a:r>
            <a:endParaRPr dirty="0">
              <a:solidFill>
                <a:srgbClr val="002060"/>
              </a:solidFill>
            </a:endParaRPr>
          </a:p>
        </p:txBody>
      </p:sp>
      <p:sp>
        <p:nvSpPr>
          <p:cNvPr id="263" name="Google Shape;263;p21"/>
          <p:cNvSpPr txBox="1">
            <a:spLocks noGrp="1"/>
          </p:cNvSpPr>
          <p:nvPr>
            <p:ph idx="1"/>
          </p:nvPr>
        </p:nvSpPr>
        <p:spPr>
          <a:xfrm>
            <a:off x="685800" y="1631950"/>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Recent reports indicate development of resistance against azithromycin and extended-spectrum cephalosporins. This is a cause of great concern because most therapeutic options for treatment may no longer be useful. </a:t>
            </a:r>
          </a:p>
          <a:p>
            <a:pPr marL="342900" marR="0" lvl="0" indent="-342900" algn="l" rtl="0">
              <a:lnSpc>
                <a:spcPct val="100000"/>
              </a:lnSpc>
              <a:spcBef>
                <a:spcPts val="0"/>
              </a:spcBef>
              <a:spcAft>
                <a:spcPts val="0"/>
              </a:spcAft>
              <a:buClr>
                <a:schemeClr val="accent1"/>
              </a:buClr>
              <a:buSzPct val="55000"/>
              <a:buFont typeface="Noto Sans Symbols"/>
              <a:buChar char="⬤"/>
            </a:pPr>
            <a:r>
              <a:rPr lang="en-US" sz="2800" dirty="0"/>
              <a:t>There are few actual specimens submitted for culture so susceptibility testing can not be done</a:t>
            </a:r>
            <a:endParaRPr sz="28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98425"/>
            <a:ext cx="7772400" cy="121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Treatment (Cont.)</a:t>
            </a:r>
            <a:endParaRPr dirty="0">
              <a:solidFill>
                <a:srgbClr val="002060"/>
              </a:solidFill>
            </a:endParaRPr>
          </a:p>
        </p:txBody>
      </p:sp>
      <p:sp>
        <p:nvSpPr>
          <p:cNvPr id="263" name="Google Shape;263;p21"/>
          <p:cNvSpPr txBox="1">
            <a:spLocks noGrp="1"/>
          </p:cNvSpPr>
          <p:nvPr>
            <p:ph idx="1"/>
          </p:nvPr>
        </p:nvSpPr>
        <p:spPr>
          <a:xfrm>
            <a:off x="685800" y="1636406"/>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5000"/>
              <a:buFont typeface="Noto Sans Symbols"/>
              <a:buChar char="⬤"/>
            </a:pPr>
            <a:r>
              <a:rPr lang="en-US" sz="2400" dirty="0"/>
              <a:t>With no susceptibility testing available, it becomes difficult to estimate accurately the antimicrobial resistance burden until initial therapy fails</a:t>
            </a:r>
          </a:p>
          <a:p>
            <a:pPr marL="342900" marR="0" lvl="0" indent="-342900" algn="l" rtl="0">
              <a:lnSpc>
                <a:spcPct val="100000"/>
              </a:lnSpc>
              <a:spcBef>
                <a:spcPts val="0"/>
              </a:spcBef>
              <a:spcAft>
                <a:spcPts val="0"/>
              </a:spcAft>
              <a:buClr>
                <a:schemeClr val="accent1"/>
              </a:buClr>
              <a:buSzPct val="55000"/>
              <a:buFont typeface="Noto Sans Symbols"/>
              <a:buChar char="⬤"/>
            </a:pPr>
            <a:r>
              <a:rPr lang="en-US" sz="2400" dirty="0"/>
              <a:t>There is a need to collect more specimens for culture and susceptibility testing and the development of molecular tests for known antimicrobial resistance markers</a:t>
            </a:r>
          </a:p>
          <a:p>
            <a:pPr marL="800100" lvl="1" indent="-342900">
              <a:spcBef>
                <a:spcPts val="0"/>
              </a:spcBef>
              <a:buClr>
                <a:schemeClr val="accent1"/>
              </a:buClr>
              <a:buSzPct val="55000"/>
              <a:buFont typeface="Noto Sans Symbols"/>
              <a:buChar char="⬤"/>
            </a:pPr>
            <a:r>
              <a:rPr lang="en-US" sz="2400" dirty="0"/>
              <a:t>In the meantime, patients should return for follow-up evaluation if therapy does not work</a:t>
            </a:r>
            <a:endParaRPr sz="2400" dirty="0"/>
          </a:p>
        </p:txBody>
      </p:sp>
    </p:spTree>
    <p:extLst>
      <p:ext uri="{BB962C8B-B14F-4D97-AF65-F5344CB8AC3E}">
        <p14:creationId xmlns:p14="http://schemas.microsoft.com/office/powerpoint/2010/main" val="4525757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543050" y="33147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 Cervicitis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2868080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685798"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STIs and Their Causative Agents</a:t>
            </a:r>
            <a:endParaRPr dirty="0">
              <a:solidFill>
                <a:srgbClr val="002060"/>
              </a:solidFill>
            </a:endParaRPr>
          </a:p>
        </p:txBody>
      </p:sp>
      <p:pic>
        <p:nvPicPr>
          <p:cNvPr id="133" name="Google Shape;133;p5"/>
          <p:cNvPicPr preferRelativeResize="0"/>
          <p:nvPr/>
        </p:nvPicPr>
        <p:blipFill rotWithShape="1">
          <a:blip r:embed="rId3">
            <a:alphaModFix/>
          </a:blip>
          <a:srcRect/>
          <a:stretch/>
        </p:blipFill>
        <p:spPr>
          <a:xfrm>
            <a:off x="2462211" y="1484502"/>
            <a:ext cx="4219575" cy="5067300"/>
          </a:xfrm>
          <a:prstGeom prst="rect">
            <a:avLst/>
          </a:prstGeom>
          <a:noFill/>
          <a:ln>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762000"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Cervicitis</a:t>
            </a:r>
            <a:r>
              <a:rPr lang="en-US" sz="4000" b="0" i="0" u="none" dirty="0">
                <a:solidFill>
                  <a:schemeClr val="tx1"/>
                </a:solidFill>
                <a:latin typeface="Arial"/>
                <a:ea typeface="Arial"/>
                <a:cs typeface="Arial"/>
                <a:sym typeface="Arial"/>
              </a:rPr>
              <a:t/>
            </a:r>
            <a:br>
              <a:rPr lang="en-US" sz="4000" b="0" i="0" u="none" dirty="0">
                <a:solidFill>
                  <a:schemeClr val="tx1"/>
                </a:solidFill>
                <a:latin typeface="Arial"/>
                <a:ea typeface="Arial"/>
                <a:cs typeface="Arial"/>
                <a:sym typeface="Arial"/>
              </a:rPr>
            </a:br>
            <a:endParaRPr strike="sngStrike" dirty="0">
              <a:solidFill>
                <a:schemeClr val="tx1"/>
              </a:solidFill>
              <a:highlight>
                <a:srgbClr val="FFFF00"/>
              </a:highlight>
            </a:endParaRPr>
          </a:p>
        </p:txBody>
      </p:sp>
      <p:sp>
        <p:nvSpPr>
          <p:cNvPr id="279" name="Google Shape;279;p23"/>
          <p:cNvSpPr txBox="1">
            <a:spLocks noGrp="1"/>
          </p:cNvSpPr>
          <p:nvPr>
            <p:ph idx="1"/>
          </p:nvPr>
        </p:nvSpPr>
        <p:spPr>
          <a:xfrm>
            <a:off x="762000" y="1565275"/>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5000"/>
              <a:buFont typeface="Noto Sans Symbols"/>
              <a:buChar char="⬤"/>
            </a:pPr>
            <a:r>
              <a:rPr lang="en-US" sz="2800" b="0" i="0" u="none" strike="noStrike" cap="none" dirty="0">
                <a:solidFill>
                  <a:schemeClr val="tx1"/>
                </a:solidFill>
                <a:latin typeface="+mj-lt"/>
                <a:ea typeface="Arial"/>
                <a:cs typeface="Arial"/>
                <a:sym typeface="Arial"/>
              </a:rPr>
              <a:t>Inflammation of the columnar and subepithelial cells of the endocervix</a:t>
            </a:r>
          </a:p>
          <a:p>
            <a:pPr marL="342900" marR="0" lvl="0" indent="-342900" algn="l" rtl="0">
              <a:lnSpc>
                <a:spcPct val="100000"/>
              </a:lnSpc>
              <a:spcBef>
                <a:spcPts val="0"/>
              </a:spcBef>
              <a:spcAft>
                <a:spcPts val="0"/>
              </a:spcAft>
              <a:buClr>
                <a:schemeClr val="accent1"/>
              </a:buClr>
              <a:buSzPct val="55000"/>
              <a:buFont typeface="Noto Sans Symbols"/>
              <a:buChar char="⬤"/>
            </a:pPr>
            <a:r>
              <a:rPr lang="en-US" dirty="0">
                <a:solidFill>
                  <a:schemeClr val="tx1"/>
                </a:solidFill>
                <a:latin typeface="+mj-lt"/>
              </a:rPr>
              <a:t>Causes of infectious cases</a:t>
            </a:r>
            <a:endParaRPr dirty="0">
              <a:solidFill>
                <a:schemeClr val="tx1"/>
              </a:solidFill>
              <a:latin typeface="+mj-lt"/>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u="none" strike="noStrike" cap="none" dirty="0">
                <a:solidFill>
                  <a:schemeClr val="tx1"/>
                </a:solidFill>
                <a:latin typeface="Arial"/>
                <a:ea typeface="Arial"/>
                <a:cs typeface="Arial"/>
                <a:sym typeface="Arial"/>
              </a:rPr>
              <a:t>Most cases- </a:t>
            </a:r>
            <a:r>
              <a:rPr lang="en-US" sz="2400" b="0" i="1" u="none" strike="noStrike" cap="none" dirty="0">
                <a:solidFill>
                  <a:schemeClr val="tx1"/>
                </a:solidFill>
                <a:latin typeface="Arial"/>
                <a:ea typeface="Arial"/>
                <a:cs typeface="Arial"/>
                <a:sym typeface="Arial"/>
              </a:rPr>
              <a:t>C. trachomatis </a:t>
            </a:r>
            <a:r>
              <a:rPr lang="en-US" sz="2400" b="0" u="none" strike="noStrike" cap="none" dirty="0">
                <a:solidFill>
                  <a:schemeClr val="tx1"/>
                </a:solidFill>
                <a:latin typeface="Arial"/>
                <a:ea typeface="Arial"/>
                <a:cs typeface="Arial"/>
                <a:sym typeface="Arial"/>
              </a:rPr>
              <a:t>and/or </a:t>
            </a:r>
            <a:r>
              <a:rPr lang="en-US" sz="2400" b="0" i="1" u="none" strike="noStrike" cap="none" dirty="0">
                <a:solidFill>
                  <a:schemeClr val="tx1"/>
                </a:solidFill>
                <a:latin typeface="Arial"/>
                <a:ea typeface="Arial"/>
                <a:cs typeface="Arial"/>
                <a:sym typeface="Arial"/>
              </a:rPr>
              <a:t>N. gonorrhoeae </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dirty="0">
                <a:solidFill>
                  <a:schemeClr val="tx1"/>
                </a:solidFill>
              </a:rPr>
              <a:t>Other causes include trichomoniasis, genital herpes, or infections with </a:t>
            </a:r>
            <a:r>
              <a:rPr lang="en-US" i="1" dirty="0">
                <a:solidFill>
                  <a:schemeClr val="tx1"/>
                </a:solidFill>
              </a:rPr>
              <a:t>Mycoplasma</a:t>
            </a:r>
            <a:r>
              <a:rPr lang="en-US" dirty="0">
                <a:solidFill>
                  <a:schemeClr val="tx1"/>
                </a:solidFill>
              </a:rPr>
              <a:t> and </a:t>
            </a:r>
            <a:r>
              <a:rPr lang="en-US" i="1" dirty="0" err="1">
                <a:solidFill>
                  <a:schemeClr val="tx1"/>
                </a:solidFill>
              </a:rPr>
              <a:t>Ureaplasma</a:t>
            </a:r>
            <a:endParaRPr i="1" dirty="0">
              <a:solidFill>
                <a:schemeClr val="tx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762000" y="118145"/>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Causes</a:t>
            </a:r>
            <a:endParaRPr dirty="0">
              <a:solidFill>
                <a:srgbClr val="002060"/>
              </a:solidFill>
            </a:endParaRPr>
          </a:p>
        </p:txBody>
      </p:sp>
      <p:sp>
        <p:nvSpPr>
          <p:cNvPr id="279" name="Google Shape;279;p23"/>
          <p:cNvSpPr txBox="1">
            <a:spLocks noGrp="1"/>
          </p:cNvSpPr>
          <p:nvPr>
            <p:ph idx="1"/>
          </p:nvPr>
        </p:nvSpPr>
        <p:spPr>
          <a:xfrm>
            <a:off x="762000" y="1565275"/>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560"/>
              </a:spcBef>
              <a:spcAft>
                <a:spcPts val="0"/>
              </a:spcAft>
              <a:buClr>
                <a:schemeClr val="accent1"/>
              </a:buClr>
              <a:buSzPct val="50000"/>
              <a:buFont typeface="Noto Sans Symbols"/>
              <a:buChar char="⬤"/>
            </a:pPr>
            <a:r>
              <a:rPr lang="en-US" dirty="0"/>
              <a:t>Causes of n</a:t>
            </a:r>
            <a:r>
              <a:rPr lang="en-US" sz="2800" b="0" i="0" u="none" strike="noStrike" cap="none" dirty="0">
                <a:solidFill>
                  <a:schemeClr val="dk1"/>
                </a:solidFill>
                <a:ea typeface="Arial"/>
                <a:cs typeface="Arial"/>
                <a:sym typeface="Arial"/>
              </a:rPr>
              <a:t>oninfectious route of inflammation:</a:t>
            </a:r>
          </a:p>
          <a:p>
            <a:pPr marL="800100" lvl="1" indent="-342900">
              <a:spcBef>
                <a:spcPts val="560"/>
              </a:spcBef>
              <a:buSzPts val="1680"/>
              <a:buFont typeface="Wingdings" panose="05000000000000000000" pitchFamily="2" charset="2"/>
              <a:buChar char="Ø"/>
            </a:pPr>
            <a:r>
              <a:rPr lang="en-US" dirty="0"/>
              <a:t>I</a:t>
            </a:r>
            <a:r>
              <a:rPr lang="en-US" b="0" i="0" u="none" strike="noStrike" cap="none" dirty="0">
                <a:solidFill>
                  <a:schemeClr val="dk1"/>
                </a:solidFill>
                <a:ea typeface="Arial"/>
                <a:cs typeface="Arial"/>
                <a:sym typeface="Arial"/>
              </a:rPr>
              <a:t>njury to the cervix, usually from a foreign object inserted into the vagina</a:t>
            </a:r>
            <a:endParaRPr dirty="0"/>
          </a:p>
          <a:p>
            <a:pPr marL="1200150" lvl="2" indent="-285750">
              <a:spcBef>
                <a:spcPts val="480"/>
              </a:spcBef>
              <a:buSzPts val="1920"/>
              <a:buFont typeface="Noto Sans Symbols"/>
              <a:buChar char="⮚"/>
            </a:pPr>
            <a:r>
              <a:rPr lang="en-US" b="0" i="0" u="none" strike="noStrike" cap="none" dirty="0">
                <a:solidFill>
                  <a:schemeClr val="dk1"/>
                </a:solidFill>
                <a:ea typeface="Arial"/>
                <a:cs typeface="Arial"/>
                <a:sym typeface="Arial"/>
              </a:rPr>
              <a:t>Birth control devise, douche, tampon</a:t>
            </a:r>
            <a:endParaRPr dirty="0"/>
          </a:p>
          <a:p>
            <a:pPr marL="800100" lvl="1" indent="-342900">
              <a:spcBef>
                <a:spcPts val="400"/>
              </a:spcBef>
              <a:buSzPts val="2300"/>
            </a:pPr>
            <a:r>
              <a:rPr lang="en-US" b="0" i="0" u="none" strike="noStrike" cap="none" dirty="0">
                <a:solidFill>
                  <a:schemeClr val="dk1"/>
                </a:solidFill>
                <a:ea typeface="Arial"/>
                <a:cs typeface="Arial"/>
                <a:sym typeface="Arial"/>
              </a:rPr>
              <a:t>Chemical irritation may also occur from using products noted above</a:t>
            </a:r>
            <a:endParaRPr dirty="0"/>
          </a:p>
        </p:txBody>
      </p:sp>
    </p:spTree>
    <p:extLst>
      <p:ext uri="{BB962C8B-B14F-4D97-AF65-F5344CB8AC3E}">
        <p14:creationId xmlns:p14="http://schemas.microsoft.com/office/powerpoint/2010/main" val="26659677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Google Shape;286;p24"/>
          <p:cNvSpPr txBox="1">
            <a:spLocks noGrp="1"/>
          </p:cNvSpPr>
          <p:nvPr>
            <p:ph type="title"/>
          </p:nvPr>
        </p:nvSpPr>
        <p:spPr>
          <a:xfrm>
            <a:off x="594322"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Epidemiology</a:t>
            </a:r>
            <a:endParaRPr dirty="0">
              <a:solidFill>
                <a:srgbClr val="002060"/>
              </a:solidFill>
            </a:endParaRPr>
          </a:p>
        </p:txBody>
      </p:sp>
      <p:sp>
        <p:nvSpPr>
          <p:cNvPr id="287" name="Google Shape;287;p24"/>
          <p:cNvSpPr txBox="1">
            <a:spLocks noGrp="1"/>
          </p:cNvSpPr>
          <p:nvPr>
            <p:ph idx="1"/>
          </p:nvPr>
        </p:nvSpPr>
        <p:spPr>
          <a:xfrm>
            <a:off x="594322" y="1612084"/>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5000"/>
              <a:buFont typeface="Noto Sans Symbols"/>
              <a:buChar char="⬤"/>
            </a:pPr>
            <a:r>
              <a:rPr lang="en-US" sz="2800" b="0" i="0" u="none" strike="noStrike" cap="none" dirty="0">
                <a:solidFill>
                  <a:schemeClr val="tx1"/>
                </a:solidFill>
                <a:ea typeface="Arial"/>
                <a:cs typeface="Arial"/>
                <a:sym typeface="Arial"/>
              </a:rPr>
              <a:t>More than 50% of all women develop this condition at some point in their adult lives.</a:t>
            </a:r>
            <a:endParaRPr dirty="0">
              <a:solidFill>
                <a:schemeClr val="tx1"/>
              </a:solidFill>
            </a:endParaRPr>
          </a:p>
          <a:p>
            <a:pPr marL="342900" marR="0" lvl="0" indent="-342900" algn="l" rtl="0">
              <a:lnSpc>
                <a:spcPct val="100000"/>
              </a:lnSpc>
              <a:spcBef>
                <a:spcPts val="560"/>
              </a:spcBef>
              <a:spcAft>
                <a:spcPts val="0"/>
              </a:spcAft>
              <a:buClr>
                <a:schemeClr val="accent1"/>
              </a:buClr>
              <a:buSzPct val="55000"/>
              <a:buFont typeface="Noto Sans Symbols"/>
              <a:buChar char="⬤"/>
            </a:pPr>
            <a:r>
              <a:rPr lang="en-US" sz="2800" b="0" i="0" u="none" strike="noStrike" cap="none" dirty="0">
                <a:solidFill>
                  <a:schemeClr val="tx1"/>
                </a:solidFill>
                <a:ea typeface="Arial"/>
                <a:cs typeface="Arial"/>
                <a:sym typeface="Arial"/>
              </a:rPr>
              <a:t>Most common STIs in adolescent females</a:t>
            </a:r>
            <a:endParaRPr dirty="0">
              <a:solidFill>
                <a:schemeClr val="tx1"/>
              </a:solidFill>
            </a:endParaRPr>
          </a:p>
          <a:p>
            <a:pPr marL="342900" marR="0" lvl="0" indent="-342900" algn="l" rtl="0">
              <a:lnSpc>
                <a:spcPct val="100000"/>
              </a:lnSpc>
              <a:spcBef>
                <a:spcPts val="560"/>
              </a:spcBef>
              <a:spcAft>
                <a:spcPts val="0"/>
              </a:spcAft>
              <a:buClr>
                <a:schemeClr val="accent1"/>
              </a:buClr>
              <a:buSzPct val="55000"/>
              <a:buFont typeface="Noto Sans Symbols"/>
              <a:buChar char="⬤"/>
            </a:pPr>
            <a:r>
              <a:rPr lang="en-US" sz="2800" b="0" i="0" u="none" strike="noStrike" cap="none" dirty="0">
                <a:solidFill>
                  <a:schemeClr val="tx1"/>
                </a:solidFill>
                <a:ea typeface="Arial"/>
                <a:cs typeface="Arial"/>
                <a:sym typeface="Arial"/>
              </a:rPr>
              <a:t>Risk factors</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Sexual activity at an early age </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Engaging in high-risk sexual behaviors </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Having a previous history of </a:t>
            </a:r>
            <a:r>
              <a:rPr lang="en-US" sz="2400" b="0" i="0" u="none" strike="noStrike" cap="none" dirty="0">
                <a:solidFill>
                  <a:schemeClr val="dk1"/>
                </a:solidFill>
                <a:ea typeface="Arial"/>
                <a:cs typeface="Arial"/>
                <a:sym typeface="Arial"/>
              </a:rPr>
              <a:t>STIs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Having multiple sex partners</a:t>
            </a:r>
            <a:endParaRPr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8A61-AFE5-EB14-B916-FEF76A9CF65A}"/>
              </a:ext>
            </a:extLst>
          </p:cNvPr>
          <p:cNvSpPr>
            <a:spLocks noGrp="1"/>
          </p:cNvSpPr>
          <p:nvPr>
            <p:ph type="title"/>
          </p:nvPr>
        </p:nvSpPr>
        <p:spPr>
          <a:xfrm>
            <a:off x="619489" y="76200"/>
            <a:ext cx="7772400" cy="1905000"/>
          </a:xfrm>
        </p:spPr>
        <p:txBody>
          <a:bodyPr/>
          <a:lstStyle/>
          <a:p>
            <a:pPr algn="ctr"/>
            <a:r>
              <a:rPr lang="en-US" dirty="0"/>
              <a:t>Epidemiology (Cont.)</a:t>
            </a:r>
          </a:p>
        </p:txBody>
      </p:sp>
      <p:sp>
        <p:nvSpPr>
          <p:cNvPr id="3" name="Text Placeholder 2">
            <a:extLst>
              <a:ext uri="{FF2B5EF4-FFF2-40B4-BE49-F238E27FC236}">
                <a16:creationId xmlns:a16="http://schemas.microsoft.com/office/drawing/2014/main" id="{F0FE303E-9FB8-C166-FD3F-01639DDA7D50}"/>
              </a:ext>
            </a:extLst>
          </p:cNvPr>
          <p:cNvSpPr>
            <a:spLocks noGrp="1"/>
          </p:cNvSpPr>
          <p:nvPr>
            <p:ph idx="1"/>
          </p:nvPr>
        </p:nvSpPr>
        <p:spPr>
          <a:xfrm>
            <a:off x="711769" y="1612084"/>
            <a:ext cx="7772400" cy="4876800"/>
          </a:xfrm>
        </p:spPr>
        <p:txBody>
          <a:bodyPr/>
          <a:lstStyle/>
          <a:p>
            <a:pPr>
              <a:buFont typeface="Wingdings" panose="05000000000000000000" pitchFamily="2" charset="2"/>
              <a:buChar char="Ø"/>
            </a:pPr>
            <a:r>
              <a:rPr lang="en-US" sz="2400" dirty="0"/>
              <a:t>Cervicitis is considered the “silent partner” of male urethritis because</a:t>
            </a:r>
          </a:p>
          <a:p>
            <a:pPr lvl="1"/>
            <a:r>
              <a:rPr lang="en-US" sz="2400" dirty="0"/>
              <a:t>Symptoms not always obvious</a:t>
            </a:r>
          </a:p>
          <a:p>
            <a:pPr lvl="1"/>
            <a:r>
              <a:rPr lang="en-US" sz="2400" dirty="0"/>
              <a:t>Women not feel the need to seek health care from a licensed provider</a:t>
            </a:r>
          </a:p>
          <a:p>
            <a:pPr>
              <a:buFont typeface="Wingdings" panose="05000000000000000000" pitchFamily="2" charset="2"/>
              <a:buChar char="Ø"/>
            </a:pPr>
            <a:r>
              <a:rPr lang="en-US" sz="2400" dirty="0"/>
              <a:t>Complications of unrecognized infections</a:t>
            </a:r>
          </a:p>
          <a:p>
            <a:pPr lvl="1"/>
            <a:r>
              <a:rPr lang="en-US" sz="2400" dirty="0"/>
              <a:t>PID, infertility, ectopic pregnancy, chronic pelvic pain, spontaneous abortion, cervical cancer</a:t>
            </a:r>
          </a:p>
        </p:txBody>
      </p:sp>
    </p:spTree>
    <p:extLst>
      <p:ext uri="{BB962C8B-B14F-4D97-AF65-F5344CB8AC3E}">
        <p14:creationId xmlns:p14="http://schemas.microsoft.com/office/powerpoint/2010/main" val="7102297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xfrm>
            <a:off x="685800"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chemeClr val="dk1"/>
                </a:solidFill>
                <a:latin typeface="Arial"/>
                <a:ea typeface="Arial"/>
                <a:cs typeface="Arial"/>
                <a:sym typeface="Arial"/>
              </a:rPr>
              <a:t>Clinical Manifestations</a:t>
            </a:r>
            <a:endParaRPr dirty="0"/>
          </a:p>
        </p:txBody>
      </p:sp>
      <p:sp>
        <p:nvSpPr>
          <p:cNvPr id="295" name="Google Shape;295;p25"/>
          <p:cNvSpPr txBox="1">
            <a:spLocks noGrp="1"/>
          </p:cNvSpPr>
          <p:nvPr>
            <p:ph idx="1"/>
          </p:nvPr>
        </p:nvSpPr>
        <p:spPr>
          <a:xfrm>
            <a:off x="685800" y="1414462"/>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560"/>
              </a:spcBef>
              <a:spcAft>
                <a:spcPts val="0"/>
              </a:spcAft>
              <a:buClr>
                <a:schemeClr val="accent1"/>
              </a:buClr>
              <a:buSzPct val="55000"/>
              <a:buFont typeface="Noto Sans Symbols"/>
              <a:buChar char="⬤"/>
            </a:pPr>
            <a:r>
              <a:rPr lang="en-US" sz="2800" b="0" i="0" u="none" strike="noStrike" cap="none" dirty="0">
                <a:solidFill>
                  <a:schemeClr val="dk1"/>
                </a:solidFill>
                <a:latin typeface="+mj-lt"/>
                <a:ea typeface="Arial"/>
                <a:cs typeface="Arial"/>
                <a:sym typeface="Arial"/>
              </a:rPr>
              <a:t>Symptoms may be mild initially and progress over time</a:t>
            </a:r>
          </a:p>
          <a:p>
            <a:pPr marL="342900" marR="0" lvl="0" indent="-342900" algn="l" rtl="0">
              <a:lnSpc>
                <a:spcPct val="100000"/>
              </a:lnSpc>
              <a:spcBef>
                <a:spcPts val="560"/>
              </a:spcBef>
              <a:spcAft>
                <a:spcPts val="0"/>
              </a:spcAft>
              <a:buClr>
                <a:schemeClr val="accent1"/>
              </a:buClr>
              <a:buSzPct val="55000"/>
              <a:buFont typeface="Noto Sans Symbols"/>
              <a:buChar char="⬤"/>
            </a:pPr>
            <a:r>
              <a:rPr lang="en-US" dirty="0">
                <a:latin typeface="+mj-lt"/>
              </a:rPr>
              <a:t>S</a:t>
            </a:r>
            <a:r>
              <a:rPr lang="en-US" sz="2800" b="0" i="0" u="none" strike="noStrike" cap="none" dirty="0">
                <a:solidFill>
                  <a:schemeClr val="dk1"/>
                </a:solidFill>
                <a:latin typeface="+mj-lt"/>
                <a:ea typeface="Arial"/>
                <a:cs typeface="Arial"/>
                <a:sym typeface="Arial"/>
              </a:rPr>
              <a:t>ymptom</a:t>
            </a:r>
          </a:p>
          <a:p>
            <a:pPr marL="800100" lvl="1" indent="-342900">
              <a:spcBef>
                <a:spcPts val="560"/>
              </a:spcBef>
              <a:buSzPts val="1680"/>
              <a:buFont typeface="Wingdings" panose="05000000000000000000" pitchFamily="2" charset="2"/>
              <a:buChar char="Ø"/>
            </a:pPr>
            <a:r>
              <a:rPr lang="en-US" sz="2000" b="0" i="0" u="none" strike="noStrike" cap="none" dirty="0">
                <a:solidFill>
                  <a:schemeClr val="dk1"/>
                </a:solidFill>
                <a:latin typeface="+mj-lt"/>
                <a:ea typeface="Arial"/>
                <a:cs typeface="Arial"/>
                <a:sym typeface="Arial"/>
              </a:rPr>
              <a:t>Most common-vaginal discharge that may be grayish or yellow, possibly with an odor</a:t>
            </a:r>
            <a:endParaRPr sz="2000" dirty="0">
              <a:latin typeface="+mj-lt"/>
            </a:endParaRPr>
          </a:p>
          <a:p>
            <a:pPr marL="800100" lvl="1" indent="-342900">
              <a:spcBef>
                <a:spcPts val="560"/>
              </a:spcBef>
              <a:buSzPts val="1680"/>
              <a:buFont typeface="Wingdings" panose="05000000000000000000" pitchFamily="2" charset="2"/>
              <a:buChar char="Ø"/>
            </a:pPr>
            <a:r>
              <a:rPr lang="en-US" sz="2000" b="0" i="0" u="none" strike="noStrike" cap="none" dirty="0">
                <a:solidFill>
                  <a:schemeClr val="dk1"/>
                </a:solidFill>
                <a:latin typeface="+mj-lt"/>
                <a:ea typeface="Arial"/>
                <a:cs typeface="Arial"/>
                <a:sym typeface="Arial"/>
              </a:rPr>
              <a:t>Other symptoms- abnormal bleeding, itching, irritation of the external genitalia, pain during intercourse, bleeding or spotting after intercourse, dysuria, and sometimes lower back or abdominal pain</a:t>
            </a:r>
          </a:p>
          <a:p>
            <a:pPr marL="800100" lvl="1" indent="-342900">
              <a:spcBef>
                <a:spcPts val="560"/>
              </a:spcBef>
              <a:buSzPts val="1680"/>
              <a:buFont typeface="Wingdings" panose="05000000000000000000" pitchFamily="2" charset="2"/>
              <a:buChar char="Ø"/>
            </a:pPr>
            <a:r>
              <a:rPr lang="en-US" sz="2000" dirty="0">
                <a:latin typeface="+mj-lt"/>
              </a:rPr>
              <a:t>Symptoms in severe cases-profuse, almost puslike discharge accompanied by vaginal itchiness or abdominal pain</a:t>
            </a:r>
            <a:endParaRPr sz="2000" dirty="0">
              <a:latin typeface="+mj-lt"/>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838200"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303" name="Google Shape;303;p26"/>
          <p:cNvSpPr txBox="1">
            <a:spLocks noGrp="1"/>
          </p:cNvSpPr>
          <p:nvPr>
            <p:ph idx="1"/>
          </p:nvPr>
        </p:nvSpPr>
        <p:spPr>
          <a:xfrm>
            <a:off x="685800" y="1746308"/>
            <a:ext cx="80772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800" b="0" i="0" u="none" strike="noStrike" cap="none" dirty="0">
                <a:solidFill>
                  <a:schemeClr val="dk1"/>
                </a:solidFill>
                <a:latin typeface="Arial"/>
                <a:ea typeface="Arial"/>
                <a:cs typeface="Arial"/>
                <a:sym typeface="Arial"/>
              </a:rPr>
              <a:t>Usually performed clinically</a:t>
            </a:r>
            <a:endParaRPr dirty="0"/>
          </a:p>
          <a:p>
            <a:pPr marL="342900" marR="0" lvl="0" indent="-342900" algn="l" rtl="0">
              <a:lnSpc>
                <a:spcPct val="90000"/>
              </a:lnSpc>
              <a:spcBef>
                <a:spcPts val="560"/>
              </a:spcBef>
              <a:spcAft>
                <a:spcPts val="0"/>
              </a:spcAft>
              <a:buClr>
                <a:schemeClr val="accent1"/>
              </a:buClr>
              <a:buSzPct val="50000"/>
              <a:buFont typeface="Noto Sans Symbols"/>
              <a:buChar char="⬤"/>
            </a:pPr>
            <a:r>
              <a:rPr lang="en-US" sz="2800" b="0" i="0" u="none" strike="noStrike" cap="none" dirty="0">
                <a:solidFill>
                  <a:schemeClr val="dk1"/>
                </a:solidFill>
                <a:latin typeface="Arial"/>
                <a:ea typeface="Arial"/>
                <a:cs typeface="Arial"/>
                <a:sym typeface="Arial"/>
              </a:rPr>
              <a:t>Direct examination usually shows</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More than 10 WBC/HPF of exudate </a:t>
            </a:r>
            <a:endParaRPr dirty="0"/>
          </a:p>
          <a:p>
            <a:pPr marL="1143000" marR="0" lvl="2" indent="-228600" algn="l" rtl="0">
              <a:lnSpc>
                <a:spcPct val="90000"/>
              </a:lnSpc>
              <a:spcBef>
                <a:spcPts val="440"/>
              </a:spcBef>
              <a:spcAft>
                <a:spcPts val="0"/>
              </a:spcAft>
              <a:buClr>
                <a:schemeClr val="dk1"/>
              </a:buClr>
              <a:buSzPts val="2530"/>
              <a:buFont typeface="Arial"/>
              <a:buChar char="•"/>
            </a:pPr>
            <a:r>
              <a:rPr lang="en-US" sz="2200" b="0" i="0" u="none" strike="noStrike" cap="none" dirty="0">
                <a:solidFill>
                  <a:schemeClr val="tx1"/>
                </a:solidFill>
                <a:latin typeface="Arial"/>
                <a:ea typeface="Arial"/>
                <a:cs typeface="Arial"/>
                <a:sym typeface="Arial"/>
              </a:rPr>
              <a:t>Associated with chlamydial and gonococcal infection of the cervix</a:t>
            </a:r>
            <a:endParaRPr dirty="0">
              <a:solidFill>
                <a:schemeClr val="tx1"/>
              </a:solidFill>
            </a:endParaRPr>
          </a:p>
          <a:p>
            <a:pPr marL="342900" marR="0" lvl="0" indent="-342900" algn="l" rtl="0">
              <a:lnSpc>
                <a:spcPct val="90000"/>
              </a:lnSpc>
              <a:spcBef>
                <a:spcPts val="560"/>
              </a:spcBef>
              <a:spcAft>
                <a:spcPts val="0"/>
              </a:spcAft>
              <a:buClr>
                <a:schemeClr val="accent1"/>
              </a:buClr>
              <a:buSzPct val="50000"/>
              <a:buFont typeface="Noto Sans Symbols"/>
              <a:buChar char="⬤"/>
            </a:pPr>
            <a:r>
              <a:rPr lang="en-US" sz="2800" b="0" i="0" u="none" strike="noStrike" cap="none" dirty="0">
                <a:solidFill>
                  <a:schemeClr val="tx1"/>
                </a:solidFill>
                <a:latin typeface="Arial"/>
                <a:ea typeface="Arial"/>
                <a:cs typeface="Arial"/>
                <a:sym typeface="Arial"/>
              </a:rPr>
              <a:t>Patients with symptoms of cervicitis are usually assessed for signs of PID and tested for </a:t>
            </a:r>
            <a:br>
              <a:rPr lang="en-US" sz="2800" b="0" i="0" u="none" strike="noStrike" cap="none" dirty="0">
                <a:solidFill>
                  <a:schemeClr val="tx1"/>
                </a:solidFill>
                <a:latin typeface="Arial"/>
                <a:ea typeface="Arial"/>
                <a:cs typeface="Arial"/>
                <a:sym typeface="Arial"/>
              </a:rPr>
            </a:br>
            <a:r>
              <a:rPr lang="en-US" sz="2800" b="0" i="1" u="none" strike="noStrike" cap="none" dirty="0">
                <a:solidFill>
                  <a:schemeClr val="tx1"/>
                </a:solidFill>
                <a:latin typeface="Arial"/>
                <a:ea typeface="Arial"/>
                <a:cs typeface="Arial"/>
                <a:sym typeface="Arial"/>
              </a:rPr>
              <a:t>C. trachomatis</a:t>
            </a:r>
            <a:r>
              <a:rPr lang="en-US" sz="2800" b="0" i="0" u="none" strike="noStrike" cap="none" dirty="0">
                <a:solidFill>
                  <a:schemeClr val="tx1"/>
                </a:solidFill>
                <a:latin typeface="Arial"/>
                <a:ea typeface="Arial"/>
                <a:cs typeface="Arial"/>
                <a:sym typeface="Arial"/>
              </a:rPr>
              <a:t> and </a:t>
            </a:r>
            <a:r>
              <a:rPr lang="en-US" sz="2800" b="0" i="1" u="none" strike="noStrike" cap="none" dirty="0">
                <a:solidFill>
                  <a:schemeClr val="tx1"/>
                </a:solidFill>
                <a:latin typeface="Arial"/>
                <a:ea typeface="Arial"/>
                <a:cs typeface="Arial"/>
                <a:sym typeface="Arial"/>
              </a:rPr>
              <a:t>N. gonorrhoeae.</a:t>
            </a:r>
            <a:endParaRPr dirty="0">
              <a:solidFill>
                <a:schemeClr val="tx1"/>
              </a:solidFill>
            </a:endParaRPr>
          </a:p>
          <a:p>
            <a:pPr marL="800100" lvl="1" indent="-342900">
              <a:lnSpc>
                <a:spcPct val="90000"/>
              </a:lnSpc>
              <a:spcBef>
                <a:spcPts val="560"/>
              </a:spcBef>
              <a:buSzPts val="1680"/>
              <a:buFont typeface="Wingdings" panose="05000000000000000000" pitchFamily="2" charset="2"/>
              <a:buChar char="Ø"/>
            </a:pPr>
            <a:r>
              <a:rPr lang="en-US" b="0" i="0" u="none" strike="noStrike" cap="none" dirty="0">
                <a:solidFill>
                  <a:schemeClr val="tx1"/>
                </a:solidFill>
                <a:latin typeface="Arial"/>
                <a:ea typeface="Arial"/>
                <a:cs typeface="Arial"/>
                <a:sym typeface="Arial"/>
              </a:rPr>
              <a:t>Patients may </a:t>
            </a:r>
            <a:r>
              <a:rPr lang="en-US" dirty="0">
                <a:solidFill>
                  <a:schemeClr val="tx1"/>
                </a:solidFill>
              </a:rPr>
              <a:t>also </a:t>
            </a:r>
            <a:r>
              <a:rPr lang="en-US" b="0" i="0" u="none" strike="noStrike" cap="none" dirty="0">
                <a:solidFill>
                  <a:schemeClr val="tx1"/>
                </a:solidFill>
                <a:latin typeface="Arial"/>
                <a:ea typeface="Arial"/>
                <a:cs typeface="Arial"/>
                <a:sym typeface="Arial"/>
              </a:rPr>
              <a:t>test for bacterial vaginosis (BV) and trichomoniasis</a:t>
            </a:r>
            <a:endParaRPr dirty="0">
              <a:solidFill>
                <a:schemeClr val="tx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A1EF-4BE4-9BAF-C487-E9BE0786CEEC}"/>
              </a:ext>
            </a:extLst>
          </p:cNvPr>
          <p:cNvSpPr>
            <a:spLocks noGrp="1"/>
          </p:cNvSpPr>
          <p:nvPr>
            <p:ph type="title"/>
          </p:nvPr>
        </p:nvSpPr>
        <p:spPr>
          <a:xfrm>
            <a:off x="753714" y="76200"/>
            <a:ext cx="7772400" cy="1905000"/>
          </a:xfrm>
        </p:spPr>
        <p:txBody>
          <a:bodyPr/>
          <a:lstStyle/>
          <a:p>
            <a:pPr algn="ctr"/>
            <a:r>
              <a:rPr lang="en-US" dirty="0"/>
              <a:t>Laboratory Diagnosis (Cont.)</a:t>
            </a:r>
          </a:p>
        </p:txBody>
      </p:sp>
      <p:sp>
        <p:nvSpPr>
          <p:cNvPr id="3" name="Text Placeholder 2">
            <a:extLst>
              <a:ext uri="{FF2B5EF4-FFF2-40B4-BE49-F238E27FC236}">
                <a16:creationId xmlns:a16="http://schemas.microsoft.com/office/drawing/2014/main" id="{6DFB2E30-DA6A-1B6D-C35B-BF8843DCCE11}"/>
              </a:ext>
            </a:extLst>
          </p:cNvPr>
          <p:cNvSpPr>
            <a:spLocks noGrp="1"/>
          </p:cNvSpPr>
          <p:nvPr>
            <p:ph idx="1"/>
          </p:nvPr>
        </p:nvSpPr>
        <p:spPr>
          <a:xfrm>
            <a:off x="627879" y="1620474"/>
            <a:ext cx="7772400" cy="4876800"/>
          </a:xfrm>
        </p:spPr>
        <p:txBody>
          <a:bodyPr/>
          <a:lstStyle/>
          <a:p>
            <a:pPr>
              <a:buFont typeface="Wingdings" panose="05000000000000000000" pitchFamily="2" charset="2"/>
              <a:buChar char="Ø"/>
            </a:pPr>
            <a:r>
              <a:rPr lang="en-US" sz="2400" dirty="0"/>
              <a:t>Cultures lack sensitivity compared with nucleic acid-based assays </a:t>
            </a:r>
          </a:p>
          <a:p>
            <a:pPr lvl="1"/>
            <a:r>
              <a:rPr lang="en-US" sz="2400" dirty="0"/>
              <a:t>Most common assays- amplified tests with high rates of sensitivity and specificity (&gt;95%)</a:t>
            </a:r>
          </a:p>
          <a:p>
            <a:pPr>
              <a:buFont typeface="Wingdings" panose="05000000000000000000" pitchFamily="2" charset="2"/>
              <a:buChar char="Ø"/>
            </a:pPr>
            <a:r>
              <a:rPr lang="en-US" sz="2400" dirty="0"/>
              <a:t>FDA-approved assays are available in automated and nonautomated formats</a:t>
            </a:r>
          </a:p>
          <a:p>
            <a:pPr>
              <a:buFont typeface="Wingdings" panose="05000000000000000000" pitchFamily="2" charset="2"/>
              <a:buChar char="Ø"/>
            </a:pPr>
            <a:r>
              <a:rPr lang="en-US" sz="2400" dirty="0"/>
              <a:t>Rapid antigen tests are often used in point-of-care (POC) settings</a:t>
            </a:r>
          </a:p>
          <a:p>
            <a:pPr lvl="1"/>
            <a:r>
              <a:rPr lang="en-US" sz="2400" dirty="0"/>
              <a:t>Additional testing may be necessary to confirm rapid test findings</a:t>
            </a:r>
          </a:p>
        </p:txBody>
      </p:sp>
    </p:spTree>
    <p:extLst>
      <p:ext uri="{BB962C8B-B14F-4D97-AF65-F5344CB8AC3E}">
        <p14:creationId xmlns:p14="http://schemas.microsoft.com/office/powerpoint/2010/main" val="34625149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833429" y="118145"/>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Treatment</a:t>
            </a:r>
            <a:endParaRPr dirty="0">
              <a:solidFill>
                <a:srgbClr val="002060"/>
              </a:solidFill>
            </a:endParaRPr>
          </a:p>
        </p:txBody>
      </p:sp>
      <p:sp>
        <p:nvSpPr>
          <p:cNvPr id="311" name="Google Shape;311;p27"/>
          <p:cNvSpPr txBox="1">
            <a:spLocks noGrp="1"/>
          </p:cNvSpPr>
          <p:nvPr>
            <p:ph idx="1"/>
          </p:nvPr>
        </p:nvSpPr>
        <p:spPr>
          <a:xfrm>
            <a:off x="681029" y="1587630"/>
            <a:ext cx="80772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80"/>
              <a:buFont typeface="Noto Sans Symbols"/>
              <a:buChar char="⬤"/>
            </a:pPr>
            <a:r>
              <a:rPr lang="en-US" sz="2800" b="0" i="0" u="none" strike="noStrike" cap="none" dirty="0">
                <a:solidFill>
                  <a:schemeClr val="dk1"/>
                </a:solidFill>
                <a:ea typeface="Arial"/>
                <a:cs typeface="Arial"/>
                <a:sym typeface="Arial"/>
              </a:rPr>
              <a:t>Vary according to the organism suspected or detected</a:t>
            </a:r>
            <a:endParaRPr sz="2800" dirty="0"/>
          </a:p>
          <a:p>
            <a:pPr marL="342900" marR="0" lvl="0" indent="-342900" algn="l" rtl="0">
              <a:lnSpc>
                <a:spcPct val="100000"/>
              </a:lnSpc>
              <a:spcBef>
                <a:spcPts val="560"/>
              </a:spcBef>
              <a:spcAft>
                <a:spcPts val="0"/>
              </a:spcAft>
              <a:buClr>
                <a:schemeClr val="dk1"/>
              </a:buClr>
              <a:buSzPts val="1680"/>
              <a:buFont typeface="Noto Sans Symbols"/>
              <a:buChar char="⬤"/>
            </a:pPr>
            <a:r>
              <a:rPr lang="en-US" sz="2800" b="0" i="0" u="none" strike="noStrike" cap="none" dirty="0">
                <a:solidFill>
                  <a:schemeClr val="dk1"/>
                </a:solidFill>
                <a:ea typeface="Arial"/>
                <a:cs typeface="Arial"/>
                <a:sym typeface="Arial"/>
              </a:rPr>
              <a:t>Empiric therapy is recommended for high-risk patients.</a:t>
            </a:r>
            <a:endParaRPr sz="2800" dirty="0"/>
          </a:p>
          <a:p>
            <a:pPr marL="342900" marR="0" lvl="0" indent="-342900" algn="l" rtl="0">
              <a:lnSpc>
                <a:spcPct val="100000"/>
              </a:lnSpc>
              <a:spcBef>
                <a:spcPts val="560"/>
              </a:spcBef>
              <a:spcAft>
                <a:spcPts val="0"/>
              </a:spcAft>
              <a:buClr>
                <a:schemeClr val="dk1"/>
              </a:buClr>
              <a:buSzPts val="1680"/>
              <a:buFont typeface="Noto Sans Symbols"/>
              <a:buChar char="⬤"/>
            </a:pPr>
            <a:r>
              <a:rPr lang="en-US" sz="2800" b="0" i="0" u="none" strike="noStrike" cap="none" dirty="0">
                <a:solidFill>
                  <a:schemeClr val="dk1"/>
                </a:solidFill>
                <a:ea typeface="Arial"/>
                <a:cs typeface="Arial"/>
                <a:sym typeface="Arial"/>
              </a:rPr>
              <a:t>Same general antimicrobial agents as in urethritis</a:t>
            </a:r>
            <a:endParaRPr sz="2800" dirty="0"/>
          </a:p>
          <a:p>
            <a:pPr marL="342900" marR="0" lvl="0" indent="-342900" algn="l" rtl="0">
              <a:lnSpc>
                <a:spcPct val="100000"/>
              </a:lnSpc>
              <a:spcBef>
                <a:spcPts val="560"/>
              </a:spcBef>
              <a:spcAft>
                <a:spcPts val="0"/>
              </a:spcAft>
              <a:buClr>
                <a:schemeClr val="dk1"/>
              </a:buClr>
              <a:buSzPts val="1680"/>
              <a:buFont typeface="Noto Sans Symbols"/>
              <a:buChar char="⬤"/>
            </a:pPr>
            <a:r>
              <a:rPr lang="en-US" sz="2800" b="0" i="0" u="none" strike="noStrike" cap="none" dirty="0">
                <a:solidFill>
                  <a:schemeClr val="dk1"/>
                </a:solidFill>
                <a:ea typeface="Arial"/>
                <a:cs typeface="Arial"/>
                <a:sym typeface="Arial"/>
              </a:rPr>
              <a:t>Trichomoniasis or BV will usually be treated with metronidazole.</a:t>
            </a:r>
          </a:p>
          <a:p>
            <a:pPr marL="342900" marR="0" lvl="0" indent="-342900" algn="l" rtl="0">
              <a:lnSpc>
                <a:spcPct val="100000"/>
              </a:lnSpc>
              <a:spcBef>
                <a:spcPts val="560"/>
              </a:spcBef>
              <a:spcAft>
                <a:spcPts val="0"/>
              </a:spcAft>
              <a:buClr>
                <a:schemeClr val="dk1"/>
              </a:buClr>
              <a:buSzPts val="1680"/>
              <a:buFont typeface="Noto Sans Symbols"/>
              <a:buChar char="⬤"/>
            </a:pPr>
            <a:r>
              <a:rPr lang="en-US" sz="2800" dirty="0"/>
              <a:t>Sexual partners should be informed and treated</a:t>
            </a:r>
            <a:endParaRPr sz="28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543050" y="33147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 </a:t>
            </a:r>
            <a:r>
              <a:rPr lang="en-US" altLang="en-US" sz="1800" b="1" i="1" dirty="0" err="1" smtClean="0">
                <a:solidFill>
                  <a:srgbClr val="FFFFFF"/>
                </a:solidFill>
                <a:cs typeface="Segoe UI" panose="020B0502040204020203" pitchFamily="34" charset="0"/>
              </a:rPr>
              <a:t>Vulvovaginitis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6912236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25"/>
        <p:cNvGrpSpPr/>
        <p:nvPr/>
      </p:nvGrpSpPr>
      <p:grpSpPr>
        <a:xfrm>
          <a:off x="0" y="0"/>
          <a:ext cx="0" cy="0"/>
          <a:chOff x="0" y="0"/>
          <a:chExt cx="0" cy="0"/>
        </a:xfrm>
      </p:grpSpPr>
      <p:sp>
        <p:nvSpPr>
          <p:cNvPr id="326" name="Google Shape;326;p29"/>
          <p:cNvSpPr txBox="1">
            <a:spLocks noGrp="1"/>
          </p:cNvSpPr>
          <p:nvPr>
            <p:ph type="title"/>
          </p:nvPr>
        </p:nvSpPr>
        <p:spPr>
          <a:xfrm>
            <a:off x="678212" y="151701"/>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solidFill>
                  <a:srgbClr val="002060"/>
                </a:solidFill>
              </a:rPr>
              <a:t>V</a:t>
            </a:r>
            <a:r>
              <a:rPr lang="en-US" sz="4000" b="0" i="0" u="none" strike="noStrike" cap="none" dirty="0">
                <a:solidFill>
                  <a:srgbClr val="002060"/>
                </a:solidFill>
                <a:ea typeface="Arial"/>
                <a:cs typeface="Arial"/>
                <a:sym typeface="Arial"/>
              </a:rPr>
              <a:t>aginitis</a:t>
            </a:r>
            <a:r>
              <a:rPr lang="en-US" sz="4000" b="0" i="0" u="none" strike="noStrike" cap="none" dirty="0">
                <a:solidFill>
                  <a:schemeClr val="dk1"/>
                </a:solidFill>
                <a:latin typeface="Arial"/>
                <a:ea typeface="Arial"/>
                <a:cs typeface="Arial"/>
                <a:sym typeface="Arial"/>
              </a:rPr>
              <a:t> </a:t>
            </a:r>
            <a:br>
              <a:rPr lang="en-US" sz="4000" b="0" i="0" u="none" strike="noStrike" cap="none" dirty="0">
                <a:solidFill>
                  <a:schemeClr val="dk1"/>
                </a:solidFill>
                <a:latin typeface="Arial"/>
                <a:ea typeface="Arial"/>
                <a:cs typeface="Arial"/>
                <a:sym typeface="Arial"/>
              </a:rPr>
            </a:br>
            <a:endParaRPr strike="sngStrike" dirty="0">
              <a:highlight>
                <a:srgbClr val="FFFF00"/>
              </a:highlight>
            </a:endParaRPr>
          </a:p>
        </p:txBody>
      </p:sp>
      <p:sp>
        <p:nvSpPr>
          <p:cNvPr id="327" name="Google Shape;327;p29"/>
          <p:cNvSpPr txBox="1">
            <a:spLocks noGrp="1"/>
          </p:cNvSpPr>
          <p:nvPr>
            <p:ph idx="1"/>
          </p:nvPr>
        </p:nvSpPr>
        <p:spPr>
          <a:xfrm>
            <a:off x="678212" y="1536583"/>
            <a:ext cx="7772400" cy="4876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ct val="55000"/>
              <a:buFont typeface="Wingdings" panose="05000000000000000000" pitchFamily="2" charset="2"/>
              <a:buChar char="Ø"/>
            </a:pPr>
            <a:r>
              <a:rPr lang="en-US" sz="2800" b="0" i="0" u="none" strike="noStrike" cap="none" dirty="0">
                <a:solidFill>
                  <a:schemeClr val="dk1"/>
                </a:solidFill>
                <a:latin typeface="+mj-lt"/>
                <a:ea typeface="Arial"/>
                <a:cs typeface="Arial"/>
                <a:sym typeface="Arial"/>
              </a:rPr>
              <a:t>Occurs when the mucosal lining of the vagina becomes inflamed and irritated.</a:t>
            </a:r>
            <a:endParaRPr sz="2800" dirty="0">
              <a:latin typeface="+mj-lt"/>
            </a:endParaRPr>
          </a:p>
          <a:p>
            <a:pPr marL="457200" marR="0" lvl="0" indent="-457200" algn="l" rtl="0">
              <a:lnSpc>
                <a:spcPct val="100000"/>
              </a:lnSpc>
              <a:spcBef>
                <a:spcPts val="600"/>
              </a:spcBef>
              <a:spcAft>
                <a:spcPts val="0"/>
              </a:spcAft>
              <a:buClr>
                <a:schemeClr val="accent1"/>
              </a:buClr>
              <a:buSzPct val="55000"/>
              <a:buFont typeface="Wingdings" panose="05000000000000000000" pitchFamily="2" charset="2"/>
              <a:buChar char="Ø"/>
            </a:pPr>
            <a:r>
              <a:rPr lang="en-US" sz="2800" dirty="0">
                <a:latin typeface="+mj-lt"/>
              </a:rPr>
              <a:t>C</a:t>
            </a:r>
            <a:r>
              <a:rPr lang="en-US" sz="2800" b="0" i="0" u="none" strike="noStrike" cap="none" dirty="0">
                <a:solidFill>
                  <a:schemeClr val="dk1"/>
                </a:solidFill>
                <a:latin typeface="+mj-lt"/>
                <a:ea typeface="Arial"/>
                <a:cs typeface="Arial"/>
                <a:sym typeface="Arial"/>
              </a:rPr>
              <a:t>auses</a:t>
            </a:r>
            <a:endParaRPr sz="2800" dirty="0">
              <a:latin typeface="+mj-lt"/>
            </a:endParaRPr>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Bacteria, yeast, viruses</a:t>
            </a:r>
            <a:endParaRPr dirty="0"/>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Chemical or mechanical irritants</a:t>
            </a:r>
            <a:endParaRPr dirty="0"/>
          </a:p>
          <a:p>
            <a:pPr marL="1143000" marR="0" lvl="2" indent="-228600" algn="l" rtl="0">
              <a:lnSpc>
                <a:spcPct val="100000"/>
              </a:lnSpc>
              <a:spcBef>
                <a:spcPts val="600"/>
              </a:spcBef>
              <a:spcAft>
                <a:spcPts val="0"/>
              </a:spcAft>
              <a:buClr>
                <a:schemeClr val="dk1"/>
              </a:buClr>
              <a:buSzPts val="2300"/>
              <a:buFont typeface="Arial"/>
              <a:buChar char="•"/>
            </a:pPr>
            <a:r>
              <a:rPr lang="en-US" sz="2000" b="0" i="0" u="none" strike="noStrike" cap="none" dirty="0">
                <a:solidFill>
                  <a:schemeClr val="dk1"/>
                </a:solidFill>
                <a:latin typeface="Arial"/>
                <a:ea typeface="Arial"/>
                <a:cs typeface="Arial"/>
                <a:sym typeface="Arial"/>
              </a:rPr>
              <a:t>Feminine hygiene products, soaps, contraceptives, some clothing</a:t>
            </a:r>
            <a:endParaRP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19490" y="84589"/>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Sexually Transmitted Diseases (STDs)</a:t>
            </a:r>
            <a:endParaRPr dirty="0">
              <a:solidFill>
                <a:srgbClr val="002060"/>
              </a:solidFill>
            </a:endParaRPr>
          </a:p>
        </p:txBody>
      </p:sp>
      <p:sp>
        <p:nvSpPr>
          <p:cNvPr id="123" name="Google Shape;123;p4"/>
          <p:cNvSpPr txBox="1">
            <a:spLocks noGrp="1"/>
          </p:cNvSpPr>
          <p:nvPr>
            <p:ph idx="1"/>
          </p:nvPr>
        </p:nvSpPr>
        <p:spPr>
          <a:xfrm>
            <a:off x="710967" y="1989589"/>
            <a:ext cx="7772400" cy="445452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560"/>
              </a:spcBef>
              <a:spcAft>
                <a:spcPts val="0"/>
              </a:spcAft>
              <a:buClr>
                <a:schemeClr val="dk1"/>
              </a:buClr>
              <a:buSzPts val="1680"/>
              <a:buFont typeface="Wingdings" panose="05000000000000000000" pitchFamily="2" charset="2"/>
              <a:buChar char="Ø"/>
            </a:pPr>
            <a:r>
              <a:rPr lang="en-US" sz="2800" b="0" i="0" u="none" strike="noStrike" cap="none" dirty="0">
                <a:solidFill>
                  <a:schemeClr val="dk1"/>
                </a:solidFill>
                <a:ea typeface="Arial"/>
                <a:cs typeface="Arial"/>
                <a:sym typeface="Arial"/>
              </a:rPr>
              <a:t>Sexually transmitted diseases (STDs)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Diverse group of infectious diseases with a wide variety of pathogens and wide-ranging clinical manifestations </a:t>
            </a:r>
          </a:p>
          <a:p>
            <a:pPr marL="285750" indent="-285750">
              <a:spcBef>
                <a:spcPts val="480"/>
              </a:spcBef>
              <a:buSzPts val="1920"/>
              <a:buFont typeface="Noto Sans Symbols"/>
              <a:buChar char="⮚"/>
            </a:pPr>
            <a:r>
              <a:rPr lang="en-US" dirty="0"/>
              <a:t>Preferred terminology: STIs</a:t>
            </a:r>
            <a:endParaRPr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611101" y="-443918"/>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strike="sngStrike" dirty="0">
                <a:solidFill>
                  <a:schemeClr val="dk1"/>
                </a:solidFill>
                <a:latin typeface="Arial"/>
                <a:ea typeface="Arial"/>
                <a:cs typeface="Arial"/>
                <a:sym typeface="Arial"/>
              </a:rPr>
              <a:t/>
            </a:r>
            <a:br>
              <a:rPr lang="en-US" sz="4000" b="0" i="0" u="none" strike="sngStrike" dirty="0">
                <a:solidFill>
                  <a:schemeClr val="dk1"/>
                </a:solidFill>
                <a:latin typeface="Arial"/>
                <a:ea typeface="Arial"/>
                <a:cs typeface="Arial"/>
                <a:sym typeface="Arial"/>
              </a:rPr>
            </a:br>
            <a:r>
              <a:rPr lang="en-US" sz="4000" b="0" i="0" u="none" dirty="0">
                <a:solidFill>
                  <a:srgbClr val="002060"/>
                </a:solidFill>
                <a:ea typeface="Arial"/>
                <a:cs typeface="Arial"/>
                <a:sym typeface="Arial"/>
              </a:rPr>
              <a:t>Symptoms</a:t>
            </a:r>
            <a:endParaRPr strike="sngStrike" dirty="0">
              <a:solidFill>
                <a:srgbClr val="002060"/>
              </a:solidFill>
            </a:endParaRPr>
          </a:p>
        </p:txBody>
      </p:sp>
      <p:sp>
        <p:nvSpPr>
          <p:cNvPr id="335" name="Google Shape;335;p30"/>
          <p:cNvSpPr txBox="1">
            <a:spLocks noGrp="1"/>
          </p:cNvSpPr>
          <p:nvPr>
            <p:ph idx="1"/>
          </p:nvPr>
        </p:nvSpPr>
        <p:spPr>
          <a:xfrm>
            <a:off x="611101" y="1461082"/>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strike="noStrike" cap="none" dirty="0">
                <a:solidFill>
                  <a:schemeClr val="dk1"/>
                </a:solidFill>
                <a:ea typeface="Arial"/>
                <a:cs typeface="Arial"/>
                <a:sym typeface="Arial"/>
              </a:rPr>
              <a:t>Typical signs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Vaginal discharge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Vulvar itching and irritation</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Often odor </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strike="noStrike" cap="none" dirty="0">
                <a:solidFill>
                  <a:schemeClr val="dk1"/>
                </a:solidFill>
                <a:latin typeface="+mj-lt"/>
                <a:ea typeface="Arial"/>
                <a:cs typeface="Arial"/>
                <a:sym typeface="Arial"/>
              </a:rPr>
              <a:t>Associated diseases</a:t>
            </a:r>
            <a:endParaRPr dirty="0">
              <a:latin typeface="+mj-lt"/>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Bacterial vaginosis (BV), trichomoniasis, candidiasis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Distinction among these diseases can initially be made by observations of the vaginal discharge.</a:t>
            </a:r>
            <a:endParaRPr dirty="0"/>
          </a:p>
        </p:txBody>
      </p:sp>
    </p:spTree>
    <p:extLst>
      <p:ext uri="{BB962C8B-B14F-4D97-AF65-F5344CB8AC3E}">
        <p14:creationId xmlns:p14="http://schemas.microsoft.com/office/powerpoint/2010/main" val="17616852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p32"/>
          <p:cNvSpPr txBox="1">
            <a:spLocks noGrp="1"/>
          </p:cNvSpPr>
          <p:nvPr>
            <p:ph type="title"/>
          </p:nvPr>
        </p:nvSpPr>
        <p:spPr>
          <a:xfrm>
            <a:off x="720158" y="109756"/>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Bacterial </a:t>
            </a:r>
            <a:r>
              <a:rPr lang="en-US" dirty="0">
                <a:solidFill>
                  <a:srgbClr val="002060"/>
                </a:solidFill>
              </a:rPr>
              <a:t>Vaginosis</a:t>
            </a:r>
            <a:br>
              <a:rPr lang="en-US" dirty="0">
                <a:solidFill>
                  <a:srgbClr val="002060"/>
                </a:solidFill>
              </a:rPr>
            </a:br>
            <a:r>
              <a:rPr lang="en-US" sz="4000" b="0" i="0" u="none" dirty="0">
                <a:solidFill>
                  <a:srgbClr val="002060"/>
                </a:solidFill>
                <a:ea typeface="Arial"/>
                <a:cs typeface="Arial"/>
                <a:sym typeface="Arial"/>
              </a:rPr>
              <a:t>Epidemiology</a:t>
            </a:r>
            <a:endParaRPr dirty="0">
              <a:solidFill>
                <a:srgbClr val="002060"/>
              </a:solidFill>
            </a:endParaRPr>
          </a:p>
        </p:txBody>
      </p:sp>
      <p:sp>
        <p:nvSpPr>
          <p:cNvPr id="343" name="Google Shape;343;p32"/>
          <p:cNvSpPr txBox="1">
            <a:spLocks noGrp="1"/>
          </p:cNvSpPr>
          <p:nvPr>
            <p:ph idx="1"/>
          </p:nvPr>
        </p:nvSpPr>
        <p:spPr>
          <a:xfrm>
            <a:off x="720158" y="1784059"/>
            <a:ext cx="7772400" cy="44545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600" b="0" i="0" u="none" strike="noStrike" cap="none" dirty="0">
                <a:solidFill>
                  <a:schemeClr val="dk1"/>
                </a:solidFill>
                <a:latin typeface="Arial"/>
                <a:ea typeface="Arial"/>
                <a:cs typeface="Arial"/>
                <a:sym typeface="Arial"/>
              </a:rPr>
              <a:t>Most common vaginal infection in women of childbearing age</a:t>
            </a:r>
            <a:endParaRPr dirty="0"/>
          </a:p>
          <a:p>
            <a:pPr marL="342900" marR="0" lvl="0" indent="-342900" algn="l" rtl="0">
              <a:lnSpc>
                <a:spcPct val="90000"/>
              </a:lnSpc>
              <a:spcBef>
                <a:spcPts val="600"/>
              </a:spcBef>
              <a:spcAft>
                <a:spcPts val="0"/>
              </a:spcAft>
              <a:buClr>
                <a:schemeClr val="accent1"/>
              </a:buClr>
              <a:buSzPct val="50000"/>
              <a:buFont typeface="Noto Sans Symbols"/>
              <a:buChar char="⬤"/>
            </a:pPr>
            <a:r>
              <a:rPr lang="en-US" sz="2600" b="0" i="0" u="none" strike="noStrike" cap="none" dirty="0">
                <a:solidFill>
                  <a:schemeClr val="dk1"/>
                </a:solidFill>
                <a:latin typeface="Arial"/>
                <a:ea typeface="Arial"/>
                <a:cs typeface="Arial"/>
                <a:sym typeface="Arial"/>
              </a:rPr>
              <a:t>Risk factors </a:t>
            </a:r>
            <a:endParaRPr dirty="0"/>
          </a:p>
          <a:p>
            <a:pPr marL="742950" marR="0" lvl="1" indent="-285750" algn="l" rtl="0">
              <a:lnSpc>
                <a:spcPct val="90000"/>
              </a:lnSpc>
              <a:spcBef>
                <a:spcPts val="600"/>
              </a:spcBef>
              <a:spcAft>
                <a:spcPts val="0"/>
              </a:spcAft>
              <a:buClr>
                <a:schemeClr val="dk1"/>
              </a:buClr>
              <a:buSzPts val="1760"/>
              <a:buFont typeface="Noto Sans Symbols"/>
              <a:buChar char="⮚"/>
            </a:pPr>
            <a:r>
              <a:rPr lang="en-US" sz="2200" b="0" i="0" u="none" strike="noStrike" cap="none" dirty="0">
                <a:solidFill>
                  <a:schemeClr val="dk1"/>
                </a:solidFill>
                <a:latin typeface="Arial"/>
                <a:ea typeface="Arial"/>
                <a:cs typeface="Arial"/>
                <a:sym typeface="Arial"/>
              </a:rPr>
              <a:t>Sexual activity at an early age </a:t>
            </a:r>
            <a:endParaRPr dirty="0"/>
          </a:p>
          <a:p>
            <a:pPr marL="742950" marR="0" lvl="1" indent="-285750" algn="l" rtl="0">
              <a:lnSpc>
                <a:spcPct val="90000"/>
              </a:lnSpc>
              <a:spcBef>
                <a:spcPts val="600"/>
              </a:spcBef>
              <a:spcAft>
                <a:spcPts val="0"/>
              </a:spcAft>
              <a:buClr>
                <a:schemeClr val="dk1"/>
              </a:buClr>
              <a:buSzPts val="1760"/>
              <a:buFont typeface="Noto Sans Symbols"/>
              <a:buChar char="⮚"/>
            </a:pPr>
            <a:r>
              <a:rPr lang="en-US" sz="2200" b="0" i="0" u="none" strike="noStrike" cap="none" dirty="0">
                <a:solidFill>
                  <a:schemeClr val="dk1"/>
                </a:solidFill>
                <a:latin typeface="Arial"/>
                <a:ea typeface="Arial"/>
                <a:cs typeface="Arial"/>
                <a:sym typeface="Arial"/>
              </a:rPr>
              <a:t>Having numerous, anonymous, or frequent changes of sex partners </a:t>
            </a:r>
            <a:endParaRPr dirty="0"/>
          </a:p>
          <a:p>
            <a:pPr marL="742950" marR="0" lvl="1" indent="-285750" algn="l" rtl="0">
              <a:lnSpc>
                <a:spcPct val="90000"/>
              </a:lnSpc>
              <a:spcBef>
                <a:spcPts val="600"/>
              </a:spcBef>
              <a:spcAft>
                <a:spcPts val="0"/>
              </a:spcAft>
              <a:buClr>
                <a:schemeClr val="dk1"/>
              </a:buClr>
              <a:buSzPts val="1760"/>
              <a:buFont typeface="Noto Sans Symbols"/>
              <a:buChar char="⮚"/>
            </a:pPr>
            <a:r>
              <a:rPr lang="en-US" sz="2200" b="0" i="0" u="none" strike="noStrike" cap="none" dirty="0">
                <a:solidFill>
                  <a:schemeClr val="dk1"/>
                </a:solidFill>
                <a:latin typeface="Arial"/>
                <a:ea typeface="Arial"/>
                <a:cs typeface="Arial"/>
                <a:sym typeface="Arial"/>
              </a:rPr>
              <a:t>Having female sex partners</a:t>
            </a:r>
            <a:endParaRPr dirty="0"/>
          </a:p>
          <a:p>
            <a:pPr marL="742950" marR="0" lvl="1" indent="-285750" algn="l" rtl="0">
              <a:lnSpc>
                <a:spcPct val="90000"/>
              </a:lnSpc>
              <a:spcBef>
                <a:spcPts val="600"/>
              </a:spcBef>
              <a:spcAft>
                <a:spcPts val="0"/>
              </a:spcAft>
              <a:buClr>
                <a:schemeClr val="dk1"/>
              </a:buClr>
              <a:buSzPts val="1760"/>
              <a:buFont typeface="Noto Sans Symbols"/>
              <a:buChar char="⮚"/>
            </a:pPr>
            <a:r>
              <a:rPr lang="en-US" sz="2200" b="0" i="0" u="none" strike="noStrike" cap="none" dirty="0">
                <a:solidFill>
                  <a:schemeClr val="dk1"/>
                </a:solidFill>
                <a:latin typeface="Arial"/>
                <a:ea typeface="Arial"/>
                <a:cs typeface="Arial"/>
                <a:sym typeface="Arial"/>
              </a:rPr>
              <a:t>Ethnicity (African- American and Mexican -Americans are at higher risk)</a:t>
            </a:r>
            <a:endParaRPr dirty="0"/>
          </a:p>
          <a:p>
            <a:pPr marL="742950" marR="0" lvl="1" indent="-285750" algn="l" rtl="0">
              <a:lnSpc>
                <a:spcPct val="90000"/>
              </a:lnSpc>
              <a:spcBef>
                <a:spcPts val="600"/>
              </a:spcBef>
              <a:spcAft>
                <a:spcPts val="0"/>
              </a:spcAft>
              <a:buClr>
                <a:schemeClr val="dk1"/>
              </a:buClr>
              <a:buSzPts val="1760"/>
              <a:buFont typeface="Noto Sans Symbols"/>
              <a:buChar char="⮚"/>
            </a:pPr>
            <a:r>
              <a:rPr lang="en-US" sz="2200" b="0" i="0" u="none" strike="noStrike" cap="none" dirty="0">
                <a:solidFill>
                  <a:schemeClr val="dk1"/>
                </a:solidFill>
                <a:latin typeface="Arial"/>
                <a:ea typeface="Arial"/>
                <a:cs typeface="Arial"/>
                <a:sym typeface="Arial"/>
              </a:rPr>
              <a:t>Frequent douching</a:t>
            </a:r>
            <a:endParaRPr dirty="0"/>
          </a:p>
          <a:p>
            <a:pPr marL="1143000" marR="0" lvl="2" indent="-228600" algn="l" rtl="0">
              <a:lnSpc>
                <a:spcPct val="90000"/>
              </a:lnSpc>
              <a:spcBef>
                <a:spcPts val="600"/>
              </a:spcBef>
              <a:spcAft>
                <a:spcPts val="0"/>
              </a:spcAft>
              <a:buClr>
                <a:schemeClr val="dk1"/>
              </a:buClr>
              <a:buSzPts val="2185"/>
              <a:buFont typeface="Arial"/>
              <a:buChar char="•"/>
            </a:pPr>
            <a:r>
              <a:rPr lang="en-US" sz="1900" b="0" i="0" u="none" strike="noStrike" cap="none" dirty="0">
                <a:solidFill>
                  <a:schemeClr val="dk1"/>
                </a:solidFill>
                <a:latin typeface="Arial"/>
                <a:ea typeface="Arial"/>
                <a:cs typeface="Arial"/>
                <a:sym typeface="Arial"/>
              </a:rPr>
              <a:t>Thought to eliminate much of the normal protective lactobacilli</a:t>
            </a:r>
            <a:endParaRPr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49"/>
        <p:cNvGrpSpPr/>
        <p:nvPr/>
      </p:nvGrpSpPr>
      <p:grpSpPr>
        <a:xfrm>
          <a:off x="0" y="0"/>
          <a:ext cx="0" cy="0"/>
          <a:chOff x="0" y="0"/>
          <a:chExt cx="0" cy="0"/>
        </a:xfrm>
      </p:grpSpPr>
      <p:sp>
        <p:nvSpPr>
          <p:cNvPr id="350" name="Google Shape;350;p33"/>
          <p:cNvSpPr txBox="1">
            <a:spLocks noGrp="1"/>
          </p:cNvSpPr>
          <p:nvPr>
            <p:ph type="title"/>
          </p:nvPr>
        </p:nvSpPr>
        <p:spPr>
          <a:xfrm>
            <a:off x="753714" y="92978"/>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Bacterial Vaginosis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351" name="Google Shape;351;p33"/>
          <p:cNvSpPr txBox="1">
            <a:spLocks noGrp="1"/>
          </p:cNvSpPr>
          <p:nvPr>
            <p:ph idx="1"/>
          </p:nvPr>
        </p:nvSpPr>
        <p:spPr>
          <a:xfrm>
            <a:off x="753714" y="1712752"/>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strike="noStrike" cap="none" dirty="0">
                <a:solidFill>
                  <a:schemeClr val="dk1"/>
                </a:solidFill>
                <a:ea typeface="Arial"/>
                <a:cs typeface="Arial"/>
                <a:sym typeface="Arial"/>
              </a:rPr>
              <a:t>BV occurs when the delicate balance of normal vaginal microbiota is disrupted and replaced by an overgrowth of specific organisms.</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strike="noStrike" cap="none" dirty="0">
                <a:solidFill>
                  <a:schemeClr val="dk1"/>
                </a:solidFill>
                <a:ea typeface="Arial"/>
                <a:cs typeface="Arial"/>
                <a:sym typeface="Arial"/>
              </a:rPr>
              <a:t>In healthy women, normal microbiota is mainly </a:t>
            </a:r>
            <a:r>
              <a:rPr lang="en-US" sz="2800" b="0" i="1" u="none" strike="noStrike" cap="none" dirty="0">
                <a:solidFill>
                  <a:schemeClr val="dk1"/>
                </a:solidFill>
                <a:ea typeface="Arial"/>
                <a:cs typeface="Arial"/>
                <a:sym typeface="Arial"/>
              </a:rPr>
              <a:t>Lactobacillus </a:t>
            </a:r>
            <a:r>
              <a:rPr lang="en-US" sz="2800" b="0" i="0" u="none" strike="noStrike" cap="none" dirty="0">
                <a:solidFill>
                  <a:schemeClr val="dk1"/>
                </a:solidFill>
                <a:ea typeface="Arial"/>
                <a:cs typeface="Arial"/>
                <a:sym typeface="Arial"/>
              </a:rPr>
              <a:t>spp.</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Maintains pH between 3.8 and 4.5 to prevent overgrowth and invasion of pathogenic bacteria</a:t>
            </a:r>
            <a:endParaRPr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57"/>
        <p:cNvGrpSpPr/>
        <p:nvPr/>
      </p:nvGrpSpPr>
      <p:grpSpPr>
        <a:xfrm>
          <a:off x="0" y="0"/>
          <a:ext cx="0" cy="0"/>
          <a:chOff x="0" y="0"/>
          <a:chExt cx="0" cy="0"/>
        </a:xfrm>
      </p:grpSpPr>
      <p:sp>
        <p:nvSpPr>
          <p:cNvPr id="358" name="Google Shape;358;p34"/>
          <p:cNvSpPr txBox="1">
            <a:spLocks noGrp="1"/>
          </p:cNvSpPr>
          <p:nvPr>
            <p:ph type="title"/>
          </p:nvPr>
        </p:nvSpPr>
        <p:spPr>
          <a:xfrm>
            <a:off x="736936"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latin typeface="Arial"/>
                <a:ea typeface="Arial"/>
                <a:cs typeface="Arial"/>
                <a:sym typeface="Arial"/>
              </a:rPr>
              <a:t>Bacterial Vaginosis</a:t>
            </a:r>
            <a:br>
              <a:rPr lang="en-US" sz="4000" b="0" i="0" u="none" dirty="0">
                <a:solidFill>
                  <a:srgbClr val="002060"/>
                </a:solidFill>
                <a:latin typeface="Arial"/>
                <a:ea typeface="Arial"/>
                <a:cs typeface="Arial"/>
                <a:sym typeface="Arial"/>
              </a:rPr>
            </a:br>
            <a:r>
              <a:rPr lang="en-US" sz="4000" b="0" i="0" u="none" dirty="0">
                <a:solidFill>
                  <a:srgbClr val="002060"/>
                </a:solidFill>
                <a:latin typeface="Arial"/>
                <a:ea typeface="Arial"/>
                <a:cs typeface="Arial"/>
                <a:sym typeface="Arial"/>
              </a:rPr>
              <a:t>Clinical Manifestations (Cont.)</a:t>
            </a:r>
            <a:endParaRPr dirty="0">
              <a:solidFill>
                <a:srgbClr val="002060"/>
              </a:solidFill>
            </a:endParaRPr>
          </a:p>
        </p:txBody>
      </p:sp>
      <p:sp>
        <p:nvSpPr>
          <p:cNvPr id="359" name="Google Shape;359;p34"/>
          <p:cNvSpPr txBox="1">
            <a:spLocks noGrp="1"/>
          </p:cNvSpPr>
          <p:nvPr>
            <p:ph idx="1"/>
          </p:nvPr>
        </p:nvSpPr>
        <p:spPr>
          <a:xfrm>
            <a:off x="736936" y="1754697"/>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strike="noStrike" cap="none" dirty="0">
                <a:solidFill>
                  <a:schemeClr val="dk1"/>
                </a:solidFill>
                <a:ea typeface="Arial"/>
                <a:cs typeface="Arial"/>
                <a:sym typeface="Arial"/>
              </a:rPr>
              <a:t>Under infectious conditions, vaginal lactobacilli are depleted.</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latin typeface="Arial"/>
                <a:ea typeface="Arial"/>
                <a:cs typeface="Arial"/>
                <a:sym typeface="Arial"/>
              </a:rPr>
              <a:t>Vaginal pH increases.</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latin typeface="Arial"/>
                <a:ea typeface="Arial"/>
                <a:cs typeface="Arial"/>
                <a:sym typeface="Arial"/>
              </a:rPr>
              <a:t>Allows for overgrowth of various bacterial species</a:t>
            </a:r>
            <a:endParaRPr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tx1"/>
                </a:solidFill>
                <a:latin typeface="Arial"/>
                <a:ea typeface="Arial"/>
                <a:cs typeface="Arial"/>
                <a:sym typeface="Arial"/>
              </a:rPr>
              <a:t>Aerobes:  </a:t>
            </a:r>
            <a:r>
              <a:rPr lang="en-US" sz="2000" b="0" i="1" u="none" strike="noStrike" cap="none" dirty="0">
                <a:solidFill>
                  <a:schemeClr val="tx1"/>
                </a:solidFill>
                <a:latin typeface="Arial"/>
                <a:ea typeface="Arial"/>
                <a:cs typeface="Arial"/>
                <a:sym typeface="Arial"/>
              </a:rPr>
              <a:t>Gardnerella vaginalis,  Mycoplasma hominis</a:t>
            </a:r>
            <a:r>
              <a:rPr lang="en-US" sz="2000" b="0" i="0" u="none" strike="noStrike" cap="none" dirty="0">
                <a:solidFill>
                  <a:schemeClr val="tx1"/>
                </a:solidFill>
                <a:latin typeface="Arial"/>
                <a:ea typeface="Arial"/>
                <a:cs typeface="Arial"/>
                <a:sym typeface="Arial"/>
              </a:rPr>
              <a:t>, </a:t>
            </a:r>
            <a:r>
              <a:rPr lang="en-US" sz="2000" b="0" i="1" u="none" strike="noStrike" cap="none" dirty="0" err="1">
                <a:solidFill>
                  <a:schemeClr val="tx1"/>
                </a:solidFill>
                <a:latin typeface="Arial"/>
                <a:ea typeface="Arial"/>
                <a:cs typeface="Arial"/>
                <a:sym typeface="Arial"/>
              </a:rPr>
              <a:t>Ureaplasma</a:t>
            </a:r>
            <a:r>
              <a:rPr lang="en-US" sz="2000" b="0" i="0" u="none" strike="noStrike" cap="none" dirty="0">
                <a:solidFill>
                  <a:schemeClr val="tx1"/>
                </a:solidFill>
                <a:latin typeface="Arial"/>
                <a:ea typeface="Arial"/>
                <a:cs typeface="Arial"/>
                <a:sym typeface="Arial"/>
              </a:rPr>
              <a:t> spp.</a:t>
            </a:r>
            <a:endParaRPr dirty="0">
              <a:solidFill>
                <a:schemeClr val="tx1"/>
              </a:solidFill>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err="1">
                <a:solidFill>
                  <a:schemeClr val="tx1"/>
                </a:solidFill>
                <a:latin typeface="Arial"/>
                <a:ea typeface="Arial"/>
                <a:cs typeface="Arial"/>
                <a:sym typeface="Arial"/>
              </a:rPr>
              <a:t>Anerobes</a:t>
            </a:r>
            <a:r>
              <a:rPr lang="en-US" sz="2000" b="0" i="0" u="none" strike="noStrike" cap="none" dirty="0">
                <a:solidFill>
                  <a:schemeClr val="tx1"/>
                </a:solidFill>
                <a:latin typeface="Arial"/>
                <a:ea typeface="Arial"/>
                <a:cs typeface="Arial"/>
                <a:sym typeface="Arial"/>
              </a:rPr>
              <a:t>:  </a:t>
            </a:r>
            <a:r>
              <a:rPr lang="en-US" sz="2000" b="0" i="1" u="none" strike="noStrike" cap="none" dirty="0" err="1">
                <a:solidFill>
                  <a:schemeClr val="tx1"/>
                </a:solidFill>
                <a:latin typeface="Arial"/>
                <a:ea typeface="Arial"/>
                <a:cs typeface="Arial"/>
                <a:sym typeface="Arial"/>
              </a:rPr>
              <a:t>Prevotella</a:t>
            </a:r>
            <a:r>
              <a:rPr lang="en-US" sz="2000" b="0" i="1" u="none" strike="noStrike" cap="none" dirty="0">
                <a:solidFill>
                  <a:schemeClr val="tx1"/>
                </a:solidFill>
                <a:latin typeface="Arial"/>
                <a:ea typeface="Arial"/>
                <a:cs typeface="Arial"/>
                <a:sym typeface="Arial"/>
              </a:rPr>
              <a:t>, </a:t>
            </a:r>
            <a:r>
              <a:rPr lang="en-US" sz="2000" b="0" i="1" u="none" strike="noStrike" cap="none" dirty="0" err="1">
                <a:solidFill>
                  <a:schemeClr val="tx1"/>
                </a:solidFill>
                <a:latin typeface="Arial"/>
                <a:ea typeface="Arial"/>
                <a:cs typeface="Arial"/>
                <a:sym typeface="Arial"/>
              </a:rPr>
              <a:t>Porphyromonas</a:t>
            </a:r>
            <a:r>
              <a:rPr lang="en-US" sz="2000" b="0" i="1" u="none" strike="noStrike" cap="none" dirty="0">
                <a:solidFill>
                  <a:schemeClr val="tx1"/>
                </a:solidFill>
                <a:latin typeface="Arial"/>
                <a:ea typeface="Arial"/>
                <a:cs typeface="Arial"/>
                <a:sym typeface="Arial"/>
              </a:rPr>
              <a:t>, </a:t>
            </a:r>
            <a:r>
              <a:rPr lang="en-US" sz="2000" b="0" i="1" u="none" strike="noStrike" cap="none" dirty="0" err="1">
                <a:solidFill>
                  <a:schemeClr val="tx1"/>
                </a:solidFill>
                <a:latin typeface="Arial"/>
                <a:ea typeface="Arial"/>
                <a:cs typeface="Arial"/>
                <a:sym typeface="Arial"/>
              </a:rPr>
              <a:t>Peptostreptococcus</a:t>
            </a:r>
            <a:r>
              <a:rPr lang="en-US" sz="2000" b="0" i="1" u="none" strike="noStrike" cap="none" dirty="0">
                <a:solidFill>
                  <a:schemeClr val="tx1"/>
                </a:solidFill>
                <a:latin typeface="Arial"/>
                <a:ea typeface="Arial"/>
                <a:cs typeface="Arial"/>
                <a:sym typeface="Arial"/>
              </a:rPr>
              <a:t>, </a:t>
            </a:r>
            <a:r>
              <a:rPr lang="en-US" sz="2000" b="0" i="1" u="none" strike="noStrike" cap="none" dirty="0" err="1">
                <a:solidFill>
                  <a:schemeClr val="tx1"/>
                </a:solidFill>
                <a:latin typeface="Arial"/>
                <a:ea typeface="Arial"/>
                <a:cs typeface="Arial"/>
                <a:sym typeface="Arial"/>
              </a:rPr>
              <a:t>Mobiluncus</a:t>
            </a:r>
            <a:endParaRPr dirty="0">
              <a:solidFill>
                <a:schemeClr val="tx1"/>
              </a:solidFill>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tx1"/>
                </a:solidFill>
                <a:latin typeface="Arial"/>
                <a:ea typeface="Arial"/>
                <a:cs typeface="Arial"/>
                <a:sym typeface="Arial"/>
              </a:rPr>
              <a:t>Distinct unpleasant </a:t>
            </a:r>
            <a:r>
              <a:rPr lang="en-US" sz="2400" b="0" i="0" u="none" strike="noStrike" cap="none" dirty="0">
                <a:solidFill>
                  <a:schemeClr val="dk1"/>
                </a:solidFill>
                <a:latin typeface="Arial"/>
                <a:ea typeface="Arial"/>
                <a:cs typeface="Arial"/>
                <a:sym typeface="Arial"/>
              </a:rPr>
              <a:t>odor like that of rotting fish </a:t>
            </a:r>
            <a:r>
              <a:rPr lang="en-US" sz="2400" b="0" i="1" u="none" strike="noStrike" cap="none" dirty="0">
                <a:solidFill>
                  <a:schemeClr val="dk1"/>
                </a:solidFill>
                <a:latin typeface="Arial"/>
                <a:ea typeface="Arial"/>
                <a:cs typeface="Arial"/>
                <a:sym typeface="Arial"/>
              </a:rPr>
              <a:t>without</a:t>
            </a:r>
            <a:r>
              <a:rPr lang="en-US" sz="2400" b="0" i="0" u="none" strike="noStrike" cap="none" dirty="0">
                <a:solidFill>
                  <a:schemeClr val="dk1"/>
                </a:solidFill>
                <a:latin typeface="Arial"/>
                <a:ea typeface="Arial"/>
                <a:cs typeface="Arial"/>
                <a:sym typeface="Arial"/>
              </a:rPr>
              <a:t> a true inflammatory reaction</a:t>
            </a:r>
            <a:endParaRPr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E728-F871-EEEC-4BFD-62F80D5220AF}"/>
              </a:ext>
            </a:extLst>
          </p:cNvPr>
          <p:cNvSpPr>
            <a:spLocks noGrp="1"/>
          </p:cNvSpPr>
          <p:nvPr>
            <p:ph type="title"/>
          </p:nvPr>
        </p:nvSpPr>
        <p:spPr>
          <a:xfrm>
            <a:off x="720157" y="76200"/>
            <a:ext cx="7772400" cy="1905000"/>
          </a:xfrm>
        </p:spPr>
        <p:txBody>
          <a:bodyPr/>
          <a:lstStyle/>
          <a:p>
            <a:pPr algn="ctr"/>
            <a:r>
              <a:rPr lang="en-US" dirty="0"/>
              <a:t>Bacterial Vaginosis</a:t>
            </a:r>
            <a:br>
              <a:rPr lang="en-US" dirty="0"/>
            </a:br>
            <a:r>
              <a:rPr lang="en-US" dirty="0"/>
              <a:t>Clinical Manifestations (Cont.)</a:t>
            </a:r>
          </a:p>
        </p:txBody>
      </p:sp>
      <p:sp>
        <p:nvSpPr>
          <p:cNvPr id="3" name="Text Placeholder 2">
            <a:extLst>
              <a:ext uri="{FF2B5EF4-FFF2-40B4-BE49-F238E27FC236}">
                <a16:creationId xmlns:a16="http://schemas.microsoft.com/office/drawing/2014/main" id="{BF2A9EB2-7779-A0DF-1726-C67C93D8AB70}"/>
              </a:ext>
            </a:extLst>
          </p:cNvPr>
          <p:cNvSpPr>
            <a:spLocks noGrp="1"/>
          </p:cNvSpPr>
          <p:nvPr>
            <p:ph idx="1"/>
          </p:nvPr>
        </p:nvSpPr>
        <p:spPr>
          <a:xfrm>
            <a:off x="720157" y="1796642"/>
            <a:ext cx="7772400" cy="4876800"/>
          </a:xfrm>
        </p:spPr>
        <p:txBody>
          <a:bodyPr/>
          <a:lstStyle/>
          <a:p>
            <a:pPr>
              <a:buFont typeface="Wingdings" panose="05000000000000000000" pitchFamily="2" charset="2"/>
              <a:buChar char="Ø"/>
            </a:pPr>
            <a:r>
              <a:rPr lang="en-US" dirty="0"/>
              <a:t>Patients with BV demonstrate a discharge that is usually</a:t>
            </a:r>
          </a:p>
          <a:p>
            <a:pPr lvl="1"/>
            <a:r>
              <a:rPr lang="en-US" dirty="0"/>
              <a:t>Milky</a:t>
            </a:r>
          </a:p>
          <a:p>
            <a:pPr lvl="1"/>
            <a:r>
              <a:rPr lang="en-US" dirty="0"/>
              <a:t>Homogenous</a:t>
            </a:r>
          </a:p>
          <a:p>
            <a:pPr lvl="1"/>
            <a:r>
              <a:rPr lang="en-US" dirty="0"/>
              <a:t>Thin liquid adhering to the walls of the vagina</a:t>
            </a:r>
          </a:p>
          <a:p>
            <a:pPr>
              <a:buFont typeface="Wingdings" panose="05000000000000000000" pitchFamily="2" charset="2"/>
              <a:buChar char="Ø"/>
            </a:pPr>
            <a:r>
              <a:rPr lang="en-US" dirty="0"/>
              <a:t>Discharge is often more apparent and odorous after intercourse (exposure to male ejaculate)</a:t>
            </a:r>
          </a:p>
        </p:txBody>
      </p:sp>
    </p:spTree>
    <p:extLst>
      <p:ext uri="{BB962C8B-B14F-4D97-AF65-F5344CB8AC3E}">
        <p14:creationId xmlns:p14="http://schemas.microsoft.com/office/powerpoint/2010/main" val="3406837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669824"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Bacterial Vaginosis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367" name="Google Shape;367;p35"/>
          <p:cNvSpPr txBox="1">
            <a:spLocks noGrp="1"/>
          </p:cNvSpPr>
          <p:nvPr>
            <p:ph idx="1"/>
          </p:nvPr>
        </p:nvSpPr>
        <p:spPr>
          <a:xfrm>
            <a:off x="669824" y="1796642"/>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strike="noStrike" cap="none" dirty="0">
                <a:solidFill>
                  <a:schemeClr val="dk1"/>
                </a:solidFill>
                <a:ea typeface="Arial"/>
                <a:cs typeface="Arial"/>
                <a:sym typeface="Arial"/>
              </a:rPr>
              <a:t>Clinical criteria (i.e., Amsel’s Diagnostic Criteria)</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Three of these four criteria must be met</a:t>
            </a:r>
            <a:endParaRPr strike="sngStrike" dirty="0">
              <a:highlight>
                <a:srgbClr val="FFFF00"/>
              </a:highlight>
            </a:endParaRPr>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Clue cells on microscopy</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A thin, white, and homogenous vaginal discharge</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Vaginal discharge</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A vaginal pH of greater than 4.5 </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Fishy odor when 10% potassium hydroxide (KOH) solution is added to the vaginal secretions (whiff test)</a:t>
            </a:r>
            <a:endParaRPr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4" name="Google Shape;374;p36"/>
          <p:cNvSpPr txBox="1">
            <a:spLocks noGrp="1"/>
          </p:cNvSpPr>
          <p:nvPr>
            <p:ph type="title"/>
          </p:nvPr>
        </p:nvSpPr>
        <p:spPr>
          <a:xfrm>
            <a:off x="686602"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Bacterial Vaginosis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 (Cont.)</a:t>
            </a:r>
            <a:endParaRPr dirty="0">
              <a:solidFill>
                <a:srgbClr val="002060"/>
              </a:solidFill>
            </a:endParaRPr>
          </a:p>
        </p:txBody>
      </p:sp>
      <p:sp>
        <p:nvSpPr>
          <p:cNvPr id="375" name="Google Shape;375;p36"/>
          <p:cNvSpPr txBox="1">
            <a:spLocks noGrp="1"/>
          </p:cNvSpPr>
          <p:nvPr>
            <p:ph idx="1"/>
          </p:nvPr>
        </p:nvSpPr>
        <p:spPr>
          <a:xfrm>
            <a:off x="686602" y="1788253"/>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strike="noStrike" cap="none" dirty="0">
                <a:solidFill>
                  <a:schemeClr val="dk1"/>
                </a:solidFill>
                <a:ea typeface="Arial"/>
                <a:cs typeface="Arial"/>
                <a:sym typeface="Arial"/>
              </a:rPr>
              <a:t>Gram stain (considered the gold standard) of the vaginal discharge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Examine vaginal saline wet preparation or Gram stain for the presence of clue cells</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Vaginal epithelial cells typically coated with gram-variable </a:t>
            </a:r>
            <a:r>
              <a:rPr lang="en-US" sz="2000" b="0" i="1" u="none" strike="noStrike" cap="none" dirty="0">
                <a:solidFill>
                  <a:schemeClr val="dk1"/>
                </a:solidFill>
                <a:ea typeface="Arial"/>
                <a:cs typeface="Arial"/>
                <a:sym typeface="Arial"/>
              </a:rPr>
              <a:t>Gardnerella vaginalis</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Normal vaginal squamous epithelial cells have distinct cell margins and lack granularity</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Clue cells have sheets of coccobacillary organisms attached in clusters on the cell surface, making the border indistinct or stippled</a:t>
            </a:r>
            <a:endParaRPr dirty="0"/>
          </a:p>
          <a:p>
            <a:pPr marL="342900" marR="0" lvl="0" indent="-266700" algn="l" rtl="0">
              <a:spcBef>
                <a:spcPts val="400"/>
              </a:spcBef>
              <a:spcAft>
                <a:spcPts val="0"/>
              </a:spcAft>
              <a:buClr>
                <a:schemeClr val="dk1"/>
              </a:buClr>
              <a:buSzPts val="12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Google Shape;382;p37"/>
          <p:cNvSpPr txBox="1">
            <a:spLocks noGrp="1"/>
          </p:cNvSpPr>
          <p:nvPr>
            <p:ph type="title"/>
          </p:nvPr>
        </p:nvSpPr>
        <p:spPr>
          <a:xfrm>
            <a:off x="685800" y="7620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Microscopic Saline Prep of Clue Cells</a:t>
            </a:r>
            <a:endParaRPr dirty="0">
              <a:solidFill>
                <a:srgbClr val="002060"/>
              </a:solidFill>
            </a:endParaRPr>
          </a:p>
        </p:txBody>
      </p:sp>
      <p:pic>
        <p:nvPicPr>
          <p:cNvPr id="385" name="Google Shape;385;p37"/>
          <p:cNvPicPr preferRelativeResize="0"/>
          <p:nvPr/>
        </p:nvPicPr>
        <p:blipFill rotWithShape="1">
          <a:blip r:embed="rId3">
            <a:alphaModFix/>
          </a:blip>
          <a:srcRect/>
          <a:stretch/>
        </p:blipFill>
        <p:spPr>
          <a:xfrm>
            <a:off x="1028700" y="1758644"/>
            <a:ext cx="7086600" cy="4960937"/>
          </a:xfrm>
          <a:prstGeom prst="rect">
            <a:avLst/>
          </a:prstGeom>
          <a:noFill/>
          <a:ln>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Google Shape;390;p38"/>
          <p:cNvSpPr txBox="1">
            <a:spLocks noGrp="1"/>
          </p:cNvSpPr>
          <p:nvPr>
            <p:ph type="title"/>
          </p:nvPr>
        </p:nvSpPr>
        <p:spPr>
          <a:xfrm>
            <a:off x="669823"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Bacterial Vaginosis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 (Cont.)</a:t>
            </a:r>
            <a:endParaRPr dirty="0">
              <a:solidFill>
                <a:srgbClr val="002060"/>
              </a:solidFill>
            </a:endParaRPr>
          </a:p>
        </p:txBody>
      </p:sp>
      <p:sp>
        <p:nvSpPr>
          <p:cNvPr id="391" name="Google Shape;391;p38"/>
          <p:cNvSpPr txBox="1">
            <a:spLocks noGrp="1"/>
          </p:cNvSpPr>
          <p:nvPr>
            <p:ph idx="1"/>
          </p:nvPr>
        </p:nvSpPr>
        <p:spPr>
          <a:xfrm>
            <a:off x="669823" y="1796642"/>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Other laboratory diagnosis methods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pH test paper to test vaginal pH</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Culture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DNA hybridization test</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Rapid antigen tests</a:t>
            </a:r>
            <a:endParaRPr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397"/>
        <p:cNvGrpSpPr/>
        <p:nvPr/>
      </p:nvGrpSpPr>
      <p:grpSpPr>
        <a:xfrm>
          <a:off x="0" y="0"/>
          <a:ext cx="0" cy="0"/>
          <a:chOff x="0" y="0"/>
          <a:chExt cx="0" cy="0"/>
        </a:xfrm>
      </p:grpSpPr>
      <p:sp>
        <p:nvSpPr>
          <p:cNvPr id="398" name="Google Shape;398;p39"/>
          <p:cNvSpPr txBox="1">
            <a:spLocks noGrp="1"/>
          </p:cNvSpPr>
          <p:nvPr>
            <p:ph type="title"/>
          </p:nvPr>
        </p:nvSpPr>
        <p:spPr>
          <a:xfrm>
            <a:off x="577545"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Bacterial Vaginosis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399" name="Google Shape;399;p39"/>
          <p:cNvSpPr txBox="1">
            <a:spLocks noGrp="1"/>
          </p:cNvSpPr>
          <p:nvPr>
            <p:ph idx="1"/>
          </p:nvPr>
        </p:nvSpPr>
        <p:spPr>
          <a:xfrm>
            <a:off x="577545" y="1729530"/>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latin typeface="+mj-lt"/>
                <a:ea typeface="Arial"/>
                <a:cs typeface="Arial"/>
                <a:sym typeface="Arial"/>
              </a:rPr>
              <a:t>Oral or a topical antimicrobial agent</a:t>
            </a:r>
            <a:endParaRPr dirty="0">
              <a:latin typeface="+mj-lt"/>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mj-lt"/>
                <a:ea typeface="Arial"/>
                <a:cs typeface="Arial"/>
                <a:sym typeface="Arial"/>
              </a:rPr>
              <a:t>Metronidazole</a:t>
            </a:r>
            <a:endParaRPr dirty="0">
              <a:latin typeface="+mj-lt"/>
            </a:endParaRP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mj-lt"/>
                <a:ea typeface="Arial"/>
                <a:cs typeface="Arial"/>
                <a:sym typeface="Arial"/>
              </a:rPr>
              <a:t>Clindamycin</a:t>
            </a:r>
            <a:endParaRPr dirty="0">
              <a:latin typeface="+mj-lt"/>
            </a:endParaRP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latin typeface="+mj-lt"/>
                <a:ea typeface="Arial"/>
                <a:cs typeface="Arial"/>
                <a:sym typeface="Arial"/>
              </a:rPr>
              <a:t>Treatment is provided to relieve the symptoms and reduce the risk of infectious complications with other organisms</a:t>
            </a:r>
          </a:p>
          <a:p>
            <a:pPr marL="800100" lvl="1" indent="-342900">
              <a:spcBef>
                <a:spcPts val="560"/>
              </a:spcBef>
              <a:buSzPts val="1680"/>
              <a:buFont typeface="Wingdings" panose="05000000000000000000" pitchFamily="2" charset="2"/>
              <a:buChar char="Ø"/>
            </a:pPr>
            <a:r>
              <a:rPr lang="en-US" dirty="0">
                <a:latin typeface="+mj-lt"/>
              </a:rPr>
              <a:t>BV in pregnancy can lead to preterm labor, low birth weight, premature rupture of membranes, and miscarriage</a:t>
            </a:r>
            <a:endParaRPr dirty="0">
              <a:latin typeface="+mj-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552378"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CDC Recommendations</a:t>
            </a:r>
            <a:endParaRPr dirty="0">
              <a:solidFill>
                <a:srgbClr val="002060"/>
              </a:solidFill>
            </a:endParaRPr>
          </a:p>
        </p:txBody>
      </p:sp>
      <p:sp>
        <p:nvSpPr>
          <p:cNvPr id="139" name="Google Shape;139;p6"/>
          <p:cNvSpPr txBox="1">
            <a:spLocks noGrp="1"/>
          </p:cNvSpPr>
          <p:nvPr>
            <p:ph idx="1"/>
          </p:nvPr>
        </p:nvSpPr>
        <p:spPr>
          <a:xfrm>
            <a:off x="552378" y="1620473"/>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80"/>
              <a:buFont typeface="Noto Sans Symbols"/>
              <a:buChar char="⬤"/>
            </a:pPr>
            <a:r>
              <a:rPr lang="en-US" sz="2800" b="0" i="0" u="none" strike="noStrike" cap="none" dirty="0">
                <a:solidFill>
                  <a:schemeClr val="dk1"/>
                </a:solidFill>
                <a:ea typeface="Arial"/>
                <a:cs typeface="Arial"/>
                <a:sym typeface="Arial"/>
              </a:rPr>
              <a:t>Centers for Disease Control and Prevention (CDC) recommendations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Annual chlamydia and gonorrhea screening for:</a:t>
            </a:r>
          </a:p>
          <a:p>
            <a:pPr marL="1200150" lvl="2" indent="-285750">
              <a:spcBef>
                <a:spcPts val="480"/>
              </a:spcBef>
              <a:buSzPts val="1920"/>
              <a:buFont typeface="Noto Sans Symbols"/>
              <a:buChar char="⮚"/>
            </a:pPr>
            <a:r>
              <a:rPr lang="en-US" dirty="0"/>
              <a:t>Sexually active women younger than age 25</a:t>
            </a:r>
          </a:p>
          <a:p>
            <a:pPr marL="1200150" lvl="2" indent="-285750">
              <a:spcBef>
                <a:spcPts val="480"/>
              </a:spcBef>
              <a:buSzPts val="1920"/>
              <a:buFont typeface="Noto Sans Symbols"/>
              <a:buChar char="⮚"/>
            </a:pPr>
            <a:r>
              <a:rPr lang="en-US" dirty="0"/>
              <a:t>Older women with risk factors</a:t>
            </a:r>
          </a:p>
          <a:p>
            <a:pPr marL="1657350" lvl="3" indent="-285750">
              <a:spcBef>
                <a:spcPts val="480"/>
              </a:spcBef>
              <a:buSzPts val="1920"/>
              <a:buFont typeface="Noto Sans Symbols"/>
              <a:buChar char="⮚"/>
            </a:pPr>
            <a:r>
              <a:rPr lang="en-US" dirty="0"/>
              <a:t>New or multiple sex partners</a:t>
            </a:r>
          </a:p>
          <a:p>
            <a:pPr marL="1657350" lvl="3" indent="-285750">
              <a:spcBef>
                <a:spcPts val="480"/>
              </a:spcBef>
              <a:buSzPts val="1920"/>
              <a:buFont typeface="Noto Sans Symbols"/>
              <a:buChar char="⮚"/>
            </a:pPr>
            <a:r>
              <a:rPr lang="en-US" dirty="0"/>
              <a:t>Living in communities with a high burden of Disease</a:t>
            </a:r>
          </a:p>
          <a:p>
            <a:pPr marL="742950" marR="0" lvl="1" indent="-285750" algn="l" rtl="0">
              <a:lnSpc>
                <a:spcPct val="100000"/>
              </a:lnSpc>
              <a:spcBef>
                <a:spcPts val="480"/>
              </a:spcBef>
              <a:spcAft>
                <a:spcPts val="0"/>
              </a:spcAft>
              <a:buClr>
                <a:schemeClr val="dk1"/>
              </a:buClr>
              <a:buSzPts val="1920"/>
              <a:buFont typeface="Noto Sans Symbols"/>
              <a:buChar char="⮚"/>
            </a:pPr>
            <a:r>
              <a:rPr lang="en-US" dirty="0"/>
              <a:t>Testing for chlamydia, gonorrhea, syphilis, HIV, hepatitis B</a:t>
            </a:r>
          </a:p>
          <a:p>
            <a:pPr marL="1200150" lvl="2" indent="-285750">
              <a:spcBef>
                <a:spcPts val="480"/>
              </a:spcBef>
              <a:buSzPts val="1920"/>
              <a:buFont typeface="Noto Sans Symbols"/>
              <a:buChar char="⮚"/>
            </a:pPr>
            <a:r>
              <a:rPr lang="en-US" dirty="0"/>
              <a:t>Pregnant women</a:t>
            </a:r>
            <a:endParaRPr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0" y="15240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4000" b="0" i="0" u="none" dirty="0">
                <a:solidFill>
                  <a:srgbClr val="002060"/>
                </a:solidFill>
                <a:ea typeface="Arial"/>
                <a:cs typeface="Arial"/>
                <a:sym typeface="Arial"/>
              </a:rPr>
              <a:t>Trichomoniasis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a:t>
            </a:r>
            <a:endParaRPr sz="4000" dirty="0">
              <a:solidFill>
                <a:srgbClr val="002060"/>
              </a:solidFill>
            </a:endParaRPr>
          </a:p>
        </p:txBody>
      </p:sp>
      <p:sp>
        <p:nvSpPr>
          <p:cNvPr id="407" name="Google Shape;407;p41"/>
          <p:cNvSpPr txBox="1">
            <a:spLocks noGrp="1"/>
          </p:cNvSpPr>
          <p:nvPr>
            <p:ph idx="1"/>
          </p:nvPr>
        </p:nvSpPr>
        <p:spPr>
          <a:xfrm>
            <a:off x="685800" y="1582024"/>
            <a:ext cx="7772400" cy="4475162"/>
          </a:xfrm>
          <a:prstGeom prst="rect">
            <a:avLst/>
          </a:prstGeom>
          <a:noFill/>
          <a:ln>
            <a:noFill/>
          </a:ln>
        </p:spPr>
        <p:txBody>
          <a:bodyPr spcFirstLastPara="1" wrap="square" lIns="91425" tIns="45700" rIns="91425" bIns="45700" anchor="t" anchorCtr="0">
            <a:normAutofit lnSpcReduction="10000"/>
          </a:bodyPr>
          <a:lstStyle/>
          <a:p>
            <a:pPr indent="-457200">
              <a:lnSpc>
                <a:spcPct val="90000"/>
              </a:lnSpc>
              <a:spcBef>
                <a:spcPts val="480"/>
              </a:spcBef>
              <a:buSzPts val="1920"/>
              <a:buFont typeface="Arial" panose="020B0604020202020204" pitchFamily="34" charset="0"/>
              <a:buChar char="•"/>
            </a:pPr>
            <a:r>
              <a:rPr lang="en-US" b="0" i="0" u="none" strike="noStrike" cap="none" dirty="0">
                <a:solidFill>
                  <a:schemeClr val="dk1"/>
                </a:solidFill>
                <a:ea typeface="Arial"/>
                <a:cs typeface="Arial"/>
                <a:sym typeface="Arial"/>
              </a:rPr>
              <a:t>Caused by the parasitic protozoan</a:t>
            </a:r>
          </a:p>
          <a:p>
            <a:pPr marL="800100" lvl="1" indent="-342900">
              <a:lnSpc>
                <a:spcPct val="90000"/>
              </a:lnSpc>
              <a:spcBef>
                <a:spcPts val="480"/>
              </a:spcBef>
              <a:buSzPts val="1920"/>
              <a:buFont typeface="Wingdings" panose="05000000000000000000" pitchFamily="2" charset="2"/>
              <a:buChar char="Ø"/>
            </a:pPr>
            <a:r>
              <a:rPr lang="en-US" b="0" i="0" u="none" strike="noStrike" cap="none" dirty="0">
                <a:solidFill>
                  <a:schemeClr val="dk1"/>
                </a:solidFill>
                <a:ea typeface="Arial"/>
                <a:cs typeface="Arial"/>
                <a:sym typeface="Arial"/>
              </a:rPr>
              <a:t> </a:t>
            </a:r>
            <a:r>
              <a:rPr lang="en-US" b="0" i="1" u="none" strike="noStrike" cap="none" dirty="0">
                <a:solidFill>
                  <a:schemeClr val="dk1"/>
                </a:solidFill>
                <a:ea typeface="Arial"/>
                <a:cs typeface="Arial"/>
                <a:sym typeface="Arial"/>
              </a:rPr>
              <a:t>Trichomonas vaginalis</a:t>
            </a:r>
          </a:p>
          <a:p>
            <a:pPr indent="-457200">
              <a:lnSpc>
                <a:spcPct val="90000"/>
              </a:lnSpc>
              <a:spcBef>
                <a:spcPts val="480"/>
              </a:spcBef>
              <a:buSzPts val="1920"/>
              <a:buFont typeface="Arial" panose="020B0604020202020204" pitchFamily="34" charset="0"/>
              <a:buChar char="•"/>
            </a:pPr>
            <a:r>
              <a:rPr lang="en-US" dirty="0"/>
              <a:t>Most common STI worldwide</a:t>
            </a:r>
          </a:p>
          <a:p>
            <a:pPr indent="-457200">
              <a:lnSpc>
                <a:spcPct val="90000"/>
              </a:lnSpc>
              <a:spcBef>
                <a:spcPts val="480"/>
              </a:spcBef>
              <a:buSzPts val="1920"/>
              <a:buFont typeface="Arial" panose="020B0604020202020204" pitchFamily="34" charset="0"/>
              <a:buChar char="•"/>
            </a:pPr>
            <a:r>
              <a:rPr lang="en-US" dirty="0"/>
              <a:t>Approximately 70% of infected people in the U.S. show no signs or symptoms </a:t>
            </a:r>
          </a:p>
          <a:p>
            <a:pPr indent="-457200">
              <a:lnSpc>
                <a:spcPct val="90000"/>
              </a:lnSpc>
              <a:spcBef>
                <a:spcPts val="480"/>
              </a:spcBef>
              <a:buSzPts val="1920"/>
              <a:buFont typeface="Arial" panose="020B0604020202020204" pitchFamily="34" charset="0"/>
              <a:buChar char="•"/>
            </a:pPr>
            <a:r>
              <a:rPr lang="en-US" dirty="0"/>
              <a:t>Infections occur mostly in women</a:t>
            </a:r>
          </a:p>
          <a:p>
            <a:pPr indent="-457200">
              <a:lnSpc>
                <a:spcPct val="90000"/>
              </a:lnSpc>
              <a:spcBef>
                <a:spcPts val="480"/>
              </a:spcBef>
              <a:buSzPts val="1920"/>
              <a:buFont typeface="Arial" panose="020B0604020202020204" pitchFamily="34" charset="0"/>
              <a:buChar char="•"/>
            </a:pPr>
            <a:r>
              <a:rPr lang="en-US" dirty="0"/>
              <a:t>Commonly associated with other STIs</a:t>
            </a:r>
          </a:p>
          <a:p>
            <a:pPr lvl="1" indent="-457200">
              <a:lnSpc>
                <a:spcPct val="90000"/>
              </a:lnSpc>
              <a:spcBef>
                <a:spcPts val="480"/>
              </a:spcBef>
              <a:buSzPts val="1920"/>
              <a:buFont typeface="Arial" panose="020B0604020202020204" pitchFamily="34" charset="0"/>
              <a:buChar char="•"/>
            </a:pPr>
            <a:r>
              <a:rPr lang="en-US" dirty="0"/>
              <a:t>BV or gonorrhea</a:t>
            </a:r>
          </a:p>
          <a:p>
            <a:pPr indent="-457200">
              <a:lnSpc>
                <a:spcPct val="90000"/>
              </a:lnSpc>
              <a:spcBef>
                <a:spcPts val="480"/>
              </a:spcBef>
              <a:buSzPts val="1920"/>
              <a:buFont typeface="Arial" panose="020B0604020202020204" pitchFamily="34" charset="0"/>
              <a:buChar char="•"/>
            </a:pPr>
            <a:r>
              <a:rPr lang="en-US" dirty="0"/>
              <a:t>Easily curable and not a reportable disease</a:t>
            </a:r>
          </a:p>
          <a:p>
            <a:pPr indent="-457200">
              <a:lnSpc>
                <a:spcPct val="90000"/>
              </a:lnSpc>
              <a:spcBef>
                <a:spcPts val="480"/>
              </a:spcBef>
              <a:buSzPts val="1920"/>
              <a:buFont typeface="Arial" panose="020B0604020202020204" pitchFamily="34" charset="0"/>
              <a:buChar char="•"/>
            </a:pP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0" y="30480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Trichomoniasis</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Clinical Manifestations</a:t>
            </a:r>
            <a:endParaRPr sz="3600" dirty="0">
              <a:solidFill>
                <a:srgbClr val="002060"/>
              </a:solidFill>
            </a:endParaRPr>
          </a:p>
        </p:txBody>
      </p:sp>
      <p:sp>
        <p:nvSpPr>
          <p:cNvPr id="407" name="Google Shape;407;p41"/>
          <p:cNvSpPr txBox="1">
            <a:spLocks noGrp="1"/>
          </p:cNvSpPr>
          <p:nvPr>
            <p:ph idx="1"/>
          </p:nvPr>
        </p:nvSpPr>
        <p:spPr>
          <a:xfrm>
            <a:off x="685800" y="1447800"/>
            <a:ext cx="7772400" cy="4475162"/>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480"/>
              </a:spcBef>
              <a:spcAft>
                <a:spcPts val="0"/>
              </a:spcAft>
              <a:buClr>
                <a:schemeClr val="dk1"/>
              </a:buClr>
              <a:buSzPts val="1920"/>
              <a:buNone/>
            </a:pPr>
            <a:endParaRPr dirty="0"/>
          </a:p>
          <a:p>
            <a:pPr marL="342900" marR="0" lvl="0" indent="-342900" algn="l" rtl="0">
              <a:lnSpc>
                <a:spcPct val="9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Typical clinical manifestations women experience</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Itching, burning, dysuria, lower abdominal pain, genital redness or soreness, and a smelly vaginal discharge that can be clear, white, yellowish, or greenish</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Cervix is punctate and papilliform in appearance</a:t>
            </a:r>
            <a:endParaRPr dirty="0"/>
          </a:p>
          <a:p>
            <a:pPr marL="1600200" marR="0" lvl="3" indent="-228600" algn="l" rtl="0">
              <a:lnSpc>
                <a:spcPct val="90000"/>
              </a:lnSpc>
              <a:spcBef>
                <a:spcPts val="360"/>
              </a:spcBef>
              <a:spcAft>
                <a:spcPts val="0"/>
              </a:spcAft>
              <a:buClr>
                <a:schemeClr val="dk1"/>
              </a:buClr>
              <a:buSzPts val="1350"/>
              <a:buFont typeface="Noto Sans Symbols"/>
              <a:buChar char="⮞"/>
            </a:pPr>
            <a:r>
              <a:rPr lang="en-US" sz="1800" b="0" i="0" u="none" strike="noStrike" cap="none" dirty="0">
                <a:solidFill>
                  <a:schemeClr val="dk1"/>
                </a:solidFill>
                <a:ea typeface="Arial"/>
                <a:cs typeface="Arial"/>
                <a:sym typeface="Arial"/>
              </a:rPr>
              <a:t>“Strawberry cervix”</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Males present with symptoms of NGU.</a:t>
            </a: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797149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sp>
        <p:nvSpPr>
          <p:cNvPr id="414" name="Google Shape;414;p42"/>
          <p:cNvSpPr txBox="1">
            <a:spLocks noGrp="1"/>
          </p:cNvSpPr>
          <p:nvPr>
            <p:ph type="title"/>
          </p:nvPr>
        </p:nvSpPr>
        <p:spPr>
          <a:xfrm>
            <a:off x="685800" y="7620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4000" b="0" i="0" u="none" dirty="0">
                <a:solidFill>
                  <a:srgbClr val="002060"/>
                </a:solidFill>
                <a:ea typeface="Arial"/>
                <a:cs typeface="Arial"/>
                <a:sym typeface="Arial"/>
              </a:rPr>
              <a:t>Purulent Discharge Demonstrative of </a:t>
            </a:r>
            <a:r>
              <a:rPr lang="en-US" sz="4000" b="0" i="0" u="none" dirty="0" err="1">
                <a:solidFill>
                  <a:srgbClr val="002060"/>
                </a:solidFill>
                <a:ea typeface="Arial"/>
                <a:cs typeface="Arial"/>
                <a:sym typeface="Arial"/>
              </a:rPr>
              <a:t>Trichomoniasis</a:t>
            </a:r>
            <a:endParaRPr sz="4000" dirty="0">
              <a:solidFill>
                <a:srgbClr val="002060"/>
              </a:solidFill>
            </a:endParaRPr>
          </a:p>
        </p:txBody>
      </p:sp>
      <p:pic>
        <p:nvPicPr>
          <p:cNvPr id="417" name="Google Shape;417;p42"/>
          <p:cNvPicPr preferRelativeResize="0"/>
          <p:nvPr/>
        </p:nvPicPr>
        <p:blipFill rotWithShape="1">
          <a:blip r:embed="rId3">
            <a:alphaModFix/>
          </a:blip>
          <a:srcRect/>
          <a:stretch/>
        </p:blipFill>
        <p:spPr>
          <a:xfrm>
            <a:off x="1846277" y="1726035"/>
            <a:ext cx="5334000" cy="4779962"/>
          </a:xfrm>
          <a:prstGeom prst="rect">
            <a:avLst/>
          </a:prstGeom>
          <a:noFill/>
          <a:ln>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43"/>
          <p:cNvSpPr txBox="1">
            <a:spLocks noGrp="1"/>
          </p:cNvSpPr>
          <p:nvPr>
            <p:ph type="title"/>
          </p:nvPr>
        </p:nvSpPr>
        <p:spPr>
          <a:xfrm>
            <a:off x="800100"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Strawberry Cervix Caused by </a:t>
            </a:r>
            <a:r>
              <a:rPr lang="en-US" sz="4000" b="0" i="1" u="none" dirty="0">
                <a:solidFill>
                  <a:srgbClr val="002060"/>
                </a:solidFill>
                <a:ea typeface="Arial"/>
                <a:cs typeface="Arial"/>
                <a:sym typeface="Arial"/>
              </a:rPr>
              <a:t>Trichomonas vaginalis</a:t>
            </a:r>
            <a:endParaRPr i="1" dirty="0">
              <a:solidFill>
                <a:srgbClr val="002060"/>
              </a:solidFill>
            </a:endParaRPr>
          </a:p>
        </p:txBody>
      </p:sp>
      <p:pic>
        <p:nvPicPr>
          <p:cNvPr id="425" name="Google Shape;425;p43"/>
          <p:cNvPicPr preferRelativeResize="0"/>
          <p:nvPr/>
        </p:nvPicPr>
        <p:blipFill rotWithShape="1">
          <a:blip r:embed="rId3">
            <a:alphaModFix/>
          </a:blip>
          <a:srcRect/>
          <a:stretch/>
        </p:blipFill>
        <p:spPr>
          <a:xfrm>
            <a:off x="2095500" y="1764463"/>
            <a:ext cx="5181600" cy="4857750"/>
          </a:xfrm>
          <a:prstGeom prst="rect">
            <a:avLst/>
          </a:prstGeom>
          <a:noFill/>
          <a:ln>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29"/>
        <p:cNvGrpSpPr/>
        <p:nvPr/>
      </p:nvGrpSpPr>
      <p:grpSpPr>
        <a:xfrm>
          <a:off x="0" y="0"/>
          <a:ext cx="0" cy="0"/>
          <a:chOff x="0" y="0"/>
          <a:chExt cx="0" cy="0"/>
        </a:xfrm>
      </p:grpSpPr>
      <p:sp>
        <p:nvSpPr>
          <p:cNvPr id="430" name="Google Shape;430;p44"/>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Phase Contrast Wet Mount</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Showing </a:t>
            </a:r>
            <a:r>
              <a:rPr lang="en-US" sz="3600" b="0" i="0" u="none" dirty="0" err="1">
                <a:solidFill>
                  <a:srgbClr val="002060"/>
                </a:solidFill>
                <a:ea typeface="Arial"/>
                <a:cs typeface="Arial"/>
                <a:sym typeface="Arial"/>
              </a:rPr>
              <a:t>Trichomoniasis</a:t>
            </a:r>
            <a:endParaRPr dirty="0">
              <a:solidFill>
                <a:srgbClr val="002060"/>
              </a:solidFill>
            </a:endParaRPr>
          </a:p>
        </p:txBody>
      </p:sp>
      <p:pic>
        <p:nvPicPr>
          <p:cNvPr id="433" name="Google Shape;433;p44"/>
          <p:cNvPicPr preferRelativeResize="0"/>
          <p:nvPr/>
        </p:nvPicPr>
        <p:blipFill rotWithShape="1">
          <a:blip r:embed="rId3">
            <a:alphaModFix/>
          </a:blip>
          <a:srcRect/>
          <a:stretch/>
        </p:blipFill>
        <p:spPr>
          <a:xfrm>
            <a:off x="952500" y="1733725"/>
            <a:ext cx="7239000" cy="4976812"/>
          </a:xfrm>
          <a:prstGeom prst="rect">
            <a:avLst/>
          </a:prstGeom>
          <a:noFill/>
          <a:ln>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627879" y="7620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Trichomoniasis</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Laboratory Diagnosis</a:t>
            </a:r>
            <a:endParaRPr dirty="0">
              <a:solidFill>
                <a:srgbClr val="002060"/>
              </a:solidFill>
            </a:endParaRPr>
          </a:p>
        </p:txBody>
      </p:sp>
      <p:sp>
        <p:nvSpPr>
          <p:cNvPr id="439" name="Google Shape;439;p45"/>
          <p:cNvSpPr txBox="1">
            <a:spLocks noGrp="1"/>
          </p:cNvSpPr>
          <p:nvPr>
            <p:ph idx="1"/>
          </p:nvPr>
        </p:nvSpPr>
        <p:spPr>
          <a:xfrm>
            <a:off x="627879" y="1746308"/>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Laboratory diagnosis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Visualization of motile trichomonads in a saline preparation of the vaginal fluid</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Pouch inoculation (sel</a:t>
            </a:r>
            <a:r>
              <a:rPr lang="en-US" dirty="0"/>
              <a:t>f-contained culture media device)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Oligonucleotide probe test, point-of-care (POC) rapid antigen detection test</a:t>
            </a:r>
            <a:endParaRPr dirty="0"/>
          </a:p>
          <a:p>
            <a:pPr marL="342900" marR="0" lvl="0" indent="-266700" algn="l" rtl="0">
              <a:spcBef>
                <a:spcPts val="400"/>
              </a:spcBef>
              <a:spcAft>
                <a:spcPts val="0"/>
              </a:spcAft>
              <a:buClr>
                <a:schemeClr val="dk1"/>
              </a:buClr>
              <a:buSzPts val="12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8EEB-775C-A3FD-4068-14AA9C126093}"/>
              </a:ext>
            </a:extLst>
          </p:cNvPr>
          <p:cNvSpPr>
            <a:spLocks noGrp="1"/>
          </p:cNvSpPr>
          <p:nvPr>
            <p:ph type="title"/>
          </p:nvPr>
        </p:nvSpPr>
        <p:spPr>
          <a:xfrm>
            <a:off x="502043" y="76200"/>
            <a:ext cx="7772400" cy="1905000"/>
          </a:xfrm>
        </p:spPr>
        <p:txBody>
          <a:bodyPr/>
          <a:lstStyle/>
          <a:p>
            <a:pPr algn="ctr"/>
            <a:r>
              <a:rPr lang="en-US" dirty="0"/>
              <a:t>Trichomoniasis</a:t>
            </a:r>
            <a:br>
              <a:rPr lang="en-US" dirty="0"/>
            </a:br>
            <a:r>
              <a:rPr lang="en-US" dirty="0"/>
              <a:t>Laboratory Diagnosis (Cont.)</a:t>
            </a:r>
          </a:p>
        </p:txBody>
      </p:sp>
      <p:sp>
        <p:nvSpPr>
          <p:cNvPr id="3" name="Text Placeholder 2">
            <a:extLst>
              <a:ext uri="{FF2B5EF4-FFF2-40B4-BE49-F238E27FC236}">
                <a16:creationId xmlns:a16="http://schemas.microsoft.com/office/drawing/2014/main" id="{726810B7-CE81-7A6B-A3BF-F89143DB3479}"/>
              </a:ext>
            </a:extLst>
          </p:cNvPr>
          <p:cNvSpPr>
            <a:spLocks noGrp="1"/>
          </p:cNvSpPr>
          <p:nvPr>
            <p:ph idx="1"/>
          </p:nvPr>
        </p:nvSpPr>
        <p:spPr>
          <a:xfrm>
            <a:off x="661435" y="1813420"/>
            <a:ext cx="7772400" cy="4876800"/>
          </a:xfrm>
        </p:spPr>
        <p:txBody>
          <a:bodyPr/>
          <a:lstStyle/>
          <a:p>
            <a:pPr>
              <a:buFont typeface="Wingdings" panose="05000000000000000000" pitchFamily="2" charset="2"/>
              <a:buChar char="Ø"/>
            </a:pPr>
            <a:r>
              <a:rPr lang="en-US" dirty="0"/>
              <a:t>FDA-approved high-throughput nucleic acid amplification platforms</a:t>
            </a:r>
          </a:p>
          <a:p>
            <a:pPr lvl="1"/>
            <a:r>
              <a:rPr lang="en-US" dirty="0"/>
              <a:t>BD Probe Tec TC Q</a:t>
            </a:r>
            <a:r>
              <a:rPr lang="en-US" baseline="30000" dirty="0"/>
              <a:t>X</a:t>
            </a:r>
            <a:r>
              <a:rPr lang="en-US" dirty="0"/>
              <a:t> Amplified DNA assay</a:t>
            </a:r>
          </a:p>
          <a:p>
            <a:pPr lvl="1"/>
            <a:r>
              <a:rPr lang="en-US" dirty="0"/>
              <a:t>Aptima TV Assay</a:t>
            </a:r>
          </a:p>
          <a:p>
            <a:pPr lvl="1"/>
            <a:r>
              <a:rPr lang="en-US" dirty="0" err="1"/>
              <a:t>Xpert</a:t>
            </a:r>
            <a:r>
              <a:rPr lang="en-US" dirty="0"/>
              <a:t> TV Assay</a:t>
            </a:r>
          </a:p>
          <a:p>
            <a:pPr lvl="1"/>
            <a:r>
              <a:rPr lang="en-US" dirty="0" err="1"/>
              <a:t>AmpliVue</a:t>
            </a:r>
            <a:r>
              <a:rPr lang="en-US" dirty="0"/>
              <a:t> Trichomonas Assay</a:t>
            </a:r>
          </a:p>
        </p:txBody>
      </p:sp>
    </p:spTree>
    <p:extLst>
      <p:ext uri="{BB962C8B-B14F-4D97-AF65-F5344CB8AC3E}">
        <p14:creationId xmlns:p14="http://schemas.microsoft.com/office/powerpoint/2010/main" val="241280942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753713" y="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Trichomoniasis</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Treatment</a:t>
            </a:r>
            <a:endParaRPr dirty="0">
              <a:solidFill>
                <a:srgbClr val="002060"/>
              </a:solidFill>
            </a:endParaRPr>
          </a:p>
        </p:txBody>
      </p:sp>
      <p:sp>
        <p:nvSpPr>
          <p:cNvPr id="439" name="Google Shape;439;p45"/>
          <p:cNvSpPr txBox="1">
            <a:spLocks noGrp="1"/>
          </p:cNvSpPr>
          <p:nvPr>
            <p:ph idx="1"/>
          </p:nvPr>
        </p:nvSpPr>
        <p:spPr>
          <a:xfrm>
            <a:off x="525113" y="184173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560"/>
              </a:spcBef>
              <a:spcAft>
                <a:spcPts val="0"/>
              </a:spcAft>
              <a:buClr>
                <a:schemeClr val="accent1"/>
              </a:buClr>
              <a:buSzPct val="50000"/>
              <a:buFont typeface="Wingdings" panose="05000000000000000000" pitchFamily="2" charset="2"/>
              <a:buChar char="Ø"/>
            </a:pPr>
            <a:r>
              <a:rPr lang="en-US" sz="2400" b="0" i="0" u="none" dirty="0">
                <a:solidFill>
                  <a:schemeClr val="dk1"/>
                </a:solidFill>
                <a:ea typeface="Arial"/>
                <a:cs typeface="Arial"/>
                <a:sym typeface="Arial"/>
              </a:rPr>
              <a:t>Treatment</a:t>
            </a:r>
            <a:endParaRPr sz="24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Metronidazole is the drug of choice for treating trichomoniasis cases.</a:t>
            </a:r>
          </a:p>
          <a:p>
            <a:pPr marL="1200150" lvl="2" indent="-285750">
              <a:spcBef>
                <a:spcPts val="480"/>
              </a:spcBef>
              <a:buSzPts val="1920"/>
              <a:buFont typeface="Noto Sans Symbols"/>
              <a:buChar char="⮚"/>
            </a:pPr>
            <a:r>
              <a:rPr lang="en-US" dirty="0"/>
              <a:t>Approximately 4%-10% of all cases display some level of resistance to treatment; patients can usually overcome with higher oral doses</a:t>
            </a:r>
          </a:p>
          <a:p>
            <a:pPr marL="342900">
              <a:spcBef>
                <a:spcPts val="480"/>
              </a:spcBef>
              <a:buSzPts val="1920"/>
              <a:buFont typeface="Wingdings" panose="05000000000000000000" pitchFamily="2" charset="2"/>
              <a:buChar char="Ø"/>
            </a:pPr>
            <a:r>
              <a:rPr lang="en-US" sz="2400" dirty="0"/>
              <a:t>Alternative Treatment</a:t>
            </a:r>
          </a:p>
          <a:p>
            <a:pPr marL="742950" lvl="1" indent="-285750">
              <a:spcBef>
                <a:spcPts val="480"/>
              </a:spcBef>
              <a:buSzPts val="1920"/>
            </a:pPr>
            <a:r>
              <a:rPr lang="en-US" sz="2400" dirty="0"/>
              <a:t>In cases of metronidazole, tinidazole may be used</a:t>
            </a:r>
          </a:p>
          <a:p>
            <a:pPr marL="342900">
              <a:spcBef>
                <a:spcPts val="480"/>
              </a:spcBef>
              <a:buSzPts val="1920"/>
              <a:buFont typeface="Wingdings" panose="05000000000000000000" pitchFamily="2" charset="2"/>
              <a:buChar char="Ø"/>
            </a:pPr>
            <a:r>
              <a:rPr lang="en-US" sz="2400" dirty="0"/>
              <a:t>All sexual partners and asymptomatic patients should be treated to avoid symptoms and continuation of the infection transmission</a:t>
            </a:r>
            <a:endParaRPr sz="2400" dirty="0"/>
          </a:p>
          <a:p>
            <a:pPr marL="533400" lvl="1" indent="0">
              <a:spcBef>
                <a:spcPts val="400"/>
              </a:spcBef>
              <a:buSzPts val="1200"/>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281126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sp>
        <p:nvSpPr>
          <p:cNvPr id="446" name="Google Shape;446;p47"/>
          <p:cNvSpPr txBox="1">
            <a:spLocks noGrp="1"/>
          </p:cNvSpPr>
          <p:nvPr>
            <p:ph type="title"/>
          </p:nvPr>
        </p:nvSpPr>
        <p:spPr>
          <a:xfrm>
            <a:off x="694991"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Candidiasis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a:t>
            </a:r>
            <a:endParaRPr dirty="0">
              <a:solidFill>
                <a:srgbClr val="002060"/>
              </a:solidFill>
            </a:endParaRPr>
          </a:p>
        </p:txBody>
      </p:sp>
      <p:sp>
        <p:nvSpPr>
          <p:cNvPr id="447" name="Google Shape;447;p47"/>
          <p:cNvSpPr txBox="1">
            <a:spLocks noGrp="1"/>
          </p:cNvSpPr>
          <p:nvPr>
            <p:ph idx="1"/>
          </p:nvPr>
        </p:nvSpPr>
        <p:spPr>
          <a:xfrm>
            <a:off x="694991" y="1763086"/>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Vulvovaginal candidiasis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Symptomatic vaginitis usually caused by infection with the yeast </a:t>
            </a:r>
            <a:r>
              <a:rPr lang="en-US" sz="2400" b="0" i="1" u="none" strike="noStrike" cap="none" dirty="0">
                <a:solidFill>
                  <a:schemeClr val="dk1"/>
                </a:solidFill>
                <a:ea typeface="Arial"/>
                <a:cs typeface="Arial"/>
                <a:sym typeface="Arial"/>
              </a:rPr>
              <a:t>C</a:t>
            </a:r>
            <a:r>
              <a:rPr lang="en-US" i="1" dirty="0"/>
              <a:t>andida</a:t>
            </a:r>
          </a:p>
          <a:p>
            <a:pPr marL="742950" marR="0" lvl="1" indent="-285750" algn="l" rtl="0">
              <a:lnSpc>
                <a:spcPct val="100000"/>
              </a:lnSpc>
              <a:spcBef>
                <a:spcPts val="480"/>
              </a:spcBef>
              <a:spcAft>
                <a:spcPts val="0"/>
              </a:spcAft>
              <a:buClr>
                <a:schemeClr val="dk1"/>
              </a:buClr>
              <a:buSzPts val="1920"/>
              <a:buFont typeface="Noto Sans Symbols"/>
              <a:buChar char="⮚"/>
            </a:pPr>
            <a:r>
              <a:rPr lang="en-US" dirty="0"/>
              <a:t>Most common culprit: </a:t>
            </a:r>
            <a:r>
              <a:rPr lang="en-US" i="1" dirty="0"/>
              <a:t>Candida albicans</a:t>
            </a:r>
            <a:endParaRPr i="1" dirty="0"/>
          </a:p>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Yeast infections may be referred to as vaginal thrush or moniliasis.</a:t>
            </a:r>
          </a:p>
          <a:p>
            <a:pPr marL="285750" indent="-285750">
              <a:spcBef>
                <a:spcPts val="480"/>
              </a:spcBef>
              <a:buSzPts val="1920"/>
              <a:buFont typeface="Noto Sans Symbols"/>
              <a:buChar char="⮚"/>
            </a:pPr>
            <a:r>
              <a:rPr lang="en-US" sz="2800" dirty="0"/>
              <a:t>Almost 75% of all adult women have at least one genital yeast infection in their lifetime. </a:t>
            </a:r>
            <a:endParaRPr sz="28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sp>
        <p:nvSpPr>
          <p:cNvPr id="446" name="Google Shape;446;p47"/>
          <p:cNvSpPr txBox="1">
            <a:spLocks noGrp="1"/>
          </p:cNvSpPr>
          <p:nvPr>
            <p:ph type="title"/>
          </p:nvPr>
        </p:nvSpPr>
        <p:spPr>
          <a:xfrm>
            <a:off x="685800" y="84589"/>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Candidiasis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 (Cont.)</a:t>
            </a:r>
            <a:endParaRPr dirty="0">
              <a:solidFill>
                <a:srgbClr val="002060"/>
              </a:solidFill>
            </a:endParaRPr>
          </a:p>
        </p:txBody>
      </p:sp>
      <p:sp>
        <p:nvSpPr>
          <p:cNvPr id="447" name="Google Shape;447;p47"/>
          <p:cNvSpPr txBox="1">
            <a:spLocks noGrp="1"/>
          </p:cNvSpPr>
          <p:nvPr>
            <p:ph idx="1"/>
          </p:nvPr>
        </p:nvSpPr>
        <p:spPr>
          <a:xfrm>
            <a:off x="457200" y="1858904"/>
            <a:ext cx="8229600" cy="4525962"/>
          </a:xfrm>
          <a:prstGeom prst="rect">
            <a:avLst/>
          </a:prstGeom>
          <a:noFill/>
          <a:ln>
            <a:noFill/>
          </a:ln>
        </p:spPr>
        <p:txBody>
          <a:bodyPr spcFirstLastPara="1" wrap="square" lIns="91425" tIns="45700" rIns="91425" bIns="45700" anchor="t" anchorCtr="0">
            <a:noAutofit/>
          </a:bodyPr>
          <a:lstStyle/>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Candida is always present in the body in small amounts</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When imbalance occurs, like changes in vaginal acidity, symptoms manifest</a:t>
            </a:r>
          </a:p>
          <a:p>
            <a:pPr marL="285750" indent="-285750">
              <a:spcBef>
                <a:spcPts val="480"/>
              </a:spcBef>
              <a:buSzPts val="1920"/>
              <a:buFont typeface="Noto Sans Symbols"/>
              <a:buChar char="⮚"/>
            </a:pPr>
            <a:r>
              <a:rPr lang="en-US" sz="2800" b="0" i="0" u="none" strike="noStrike" cap="none" dirty="0">
                <a:solidFill>
                  <a:schemeClr val="dk1"/>
                </a:solidFill>
                <a:ea typeface="Arial"/>
                <a:cs typeface="Arial"/>
                <a:sym typeface="Arial"/>
              </a:rPr>
              <a:t>Vaginal candidiasis is not considered as a true STI but because it causes similar symptoms in the female genital tract as other organisms described here, it is included here.</a:t>
            </a:r>
          </a:p>
        </p:txBody>
      </p:sp>
    </p:spTree>
    <p:extLst>
      <p:ext uri="{BB962C8B-B14F-4D97-AF65-F5344CB8AC3E}">
        <p14:creationId xmlns:p14="http://schemas.microsoft.com/office/powerpoint/2010/main" val="3803388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602711"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CDC Recommendations</a:t>
            </a:r>
            <a:endParaRPr dirty="0">
              <a:solidFill>
                <a:srgbClr val="002060"/>
              </a:solidFill>
            </a:endParaRPr>
          </a:p>
        </p:txBody>
      </p:sp>
      <p:sp>
        <p:nvSpPr>
          <p:cNvPr id="139" name="Google Shape;139;p6"/>
          <p:cNvSpPr txBox="1">
            <a:spLocks noGrp="1"/>
          </p:cNvSpPr>
          <p:nvPr>
            <p:ph idx="1"/>
          </p:nvPr>
        </p:nvSpPr>
        <p:spPr>
          <a:xfrm>
            <a:off x="770492" y="1662418"/>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80"/>
              <a:buFont typeface="Noto Sans Symbols"/>
              <a:buChar char="⬤"/>
            </a:pPr>
            <a:r>
              <a:rPr lang="en-US" sz="2800" b="0" i="0" u="none" strike="noStrike" cap="none" dirty="0">
                <a:solidFill>
                  <a:schemeClr val="tx1"/>
                </a:solidFill>
                <a:ea typeface="Arial"/>
                <a:cs typeface="Arial"/>
                <a:sym typeface="Arial"/>
              </a:rPr>
              <a:t>Centers for Disease Control and Prevention (CDC) recommendations</a:t>
            </a:r>
          </a:p>
          <a:p>
            <a:pPr marL="800100" lvl="1" indent="-342900">
              <a:spcBef>
                <a:spcPts val="0"/>
              </a:spcBef>
              <a:buSzPts val="1680"/>
              <a:buFont typeface="Wingdings" panose="05000000000000000000" pitchFamily="2" charset="2"/>
              <a:buChar char="Ø"/>
            </a:pPr>
            <a:r>
              <a:rPr lang="en-US" dirty="0">
                <a:solidFill>
                  <a:schemeClr val="tx1"/>
                </a:solidFill>
              </a:rPr>
              <a:t>For men having sex with men (MSM), annual screening for</a:t>
            </a:r>
          </a:p>
          <a:p>
            <a:pPr marL="1257300" lvl="2" indent="-342900">
              <a:spcBef>
                <a:spcPts val="0"/>
              </a:spcBef>
              <a:buSzPts val="1680"/>
              <a:buFont typeface="Wingdings" panose="05000000000000000000" pitchFamily="2" charset="2"/>
              <a:buChar char="Ø"/>
            </a:pPr>
            <a:r>
              <a:rPr lang="en-US" dirty="0">
                <a:solidFill>
                  <a:schemeClr val="tx1"/>
                </a:solidFill>
              </a:rPr>
              <a:t>Syphilis, </a:t>
            </a:r>
            <a:r>
              <a:rPr lang="en-US" dirty="0" err="1">
                <a:solidFill>
                  <a:schemeClr val="tx1"/>
                </a:solidFill>
              </a:rPr>
              <a:t>gonnorhea</a:t>
            </a:r>
            <a:r>
              <a:rPr lang="en-US" dirty="0">
                <a:solidFill>
                  <a:schemeClr val="tx1"/>
                </a:solidFill>
              </a:rPr>
              <a:t>, chlamydia</a:t>
            </a:r>
          </a:p>
          <a:p>
            <a:pPr marL="800100" lvl="1" indent="-342900">
              <a:spcBef>
                <a:spcPts val="0"/>
              </a:spcBef>
              <a:buSzPts val="1680"/>
              <a:buFont typeface="Wingdings" panose="05000000000000000000" pitchFamily="2" charset="2"/>
              <a:buChar char="Ø"/>
            </a:pPr>
            <a:r>
              <a:rPr lang="en-US" dirty="0">
                <a:solidFill>
                  <a:schemeClr val="tx1"/>
                </a:solidFill>
              </a:rPr>
              <a:t>For everyone between 13 and 64 years old</a:t>
            </a:r>
          </a:p>
          <a:p>
            <a:pPr marL="1257300" lvl="2" indent="-342900">
              <a:spcBef>
                <a:spcPts val="0"/>
              </a:spcBef>
              <a:buSzPts val="1680"/>
              <a:buFont typeface="Wingdings" panose="05000000000000000000" pitchFamily="2" charset="2"/>
              <a:buChar char="Ø"/>
            </a:pPr>
            <a:r>
              <a:rPr lang="en-US" dirty="0">
                <a:solidFill>
                  <a:schemeClr val="tx1"/>
                </a:solidFill>
              </a:rPr>
              <a:t>HIV screening at least </a:t>
            </a:r>
            <a:r>
              <a:rPr lang="en-US" dirty="0" smtClean="0">
                <a:solidFill>
                  <a:schemeClr val="tx1"/>
                </a:solidFill>
              </a:rPr>
              <a:t>once</a:t>
            </a:r>
            <a:endParaRPr lang="en-US" dirty="0">
              <a:solidFill>
                <a:schemeClr val="tx1"/>
              </a:solidFill>
            </a:endParaRPr>
          </a:p>
        </p:txBody>
      </p:sp>
    </p:spTree>
    <p:extLst>
      <p:ext uri="{BB962C8B-B14F-4D97-AF65-F5344CB8AC3E}">
        <p14:creationId xmlns:p14="http://schemas.microsoft.com/office/powerpoint/2010/main" val="195743725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C13D-22CA-EE68-9F1C-F196F2AA4D61}"/>
              </a:ext>
            </a:extLst>
          </p:cNvPr>
          <p:cNvSpPr>
            <a:spLocks noGrp="1"/>
          </p:cNvSpPr>
          <p:nvPr>
            <p:ph type="title"/>
          </p:nvPr>
        </p:nvSpPr>
        <p:spPr>
          <a:xfrm>
            <a:off x="669824" y="193646"/>
            <a:ext cx="7772400" cy="1905000"/>
          </a:xfrm>
        </p:spPr>
        <p:txBody>
          <a:bodyPr/>
          <a:lstStyle/>
          <a:p>
            <a:pPr algn="ctr"/>
            <a:r>
              <a:rPr lang="en-US" dirty="0"/>
              <a:t>Candidiasis</a:t>
            </a:r>
            <a:br>
              <a:rPr lang="en-US" dirty="0"/>
            </a:br>
            <a:r>
              <a:rPr lang="en-US" dirty="0"/>
              <a:t>Epidemiology (Cont.)</a:t>
            </a:r>
          </a:p>
        </p:txBody>
      </p:sp>
      <p:sp>
        <p:nvSpPr>
          <p:cNvPr id="3" name="Text Placeholder 2">
            <a:extLst>
              <a:ext uri="{FF2B5EF4-FFF2-40B4-BE49-F238E27FC236}">
                <a16:creationId xmlns:a16="http://schemas.microsoft.com/office/drawing/2014/main" id="{59907FF5-FCEA-A393-1FED-77797C214089}"/>
              </a:ext>
            </a:extLst>
          </p:cNvPr>
          <p:cNvSpPr>
            <a:spLocks noGrp="1"/>
          </p:cNvSpPr>
          <p:nvPr>
            <p:ph idx="1"/>
          </p:nvPr>
        </p:nvSpPr>
        <p:spPr>
          <a:xfrm>
            <a:off x="669824" y="1981200"/>
            <a:ext cx="7772400" cy="4876800"/>
          </a:xfrm>
        </p:spPr>
        <p:txBody>
          <a:bodyPr/>
          <a:lstStyle/>
          <a:p>
            <a:pPr indent="-457200">
              <a:spcBef>
                <a:spcPts val="480"/>
              </a:spcBef>
              <a:buSzPts val="1920"/>
              <a:buFont typeface="Wingdings" panose="05000000000000000000" pitchFamily="2" charset="2"/>
              <a:buChar char="Ø"/>
            </a:pPr>
            <a:r>
              <a:rPr lang="en-US" sz="2400" dirty="0"/>
              <a:t>Men are rarely infected</a:t>
            </a:r>
          </a:p>
          <a:p>
            <a:pPr marL="742950" lvl="1" indent="-285750">
              <a:spcBef>
                <a:spcPts val="480"/>
              </a:spcBef>
              <a:buSzPts val="1920"/>
            </a:pPr>
            <a:r>
              <a:rPr lang="en-US" sz="2400" dirty="0"/>
              <a:t>When present, infections are not serious and respond well to treatment</a:t>
            </a:r>
          </a:p>
          <a:p>
            <a:pPr marL="457200" indent="-457200">
              <a:spcBef>
                <a:spcPts val="480"/>
              </a:spcBef>
              <a:buSzPts val="1920"/>
              <a:buFont typeface="Wingdings" panose="05000000000000000000" pitchFamily="2" charset="2"/>
              <a:buChar char="Ø"/>
            </a:pPr>
            <a:r>
              <a:rPr lang="en-US" sz="2400" dirty="0"/>
              <a:t>Yeast infections are the most common genital infections affecting women</a:t>
            </a:r>
          </a:p>
          <a:p>
            <a:pPr marL="457200" indent="-457200">
              <a:spcBef>
                <a:spcPts val="480"/>
              </a:spcBef>
              <a:buSzPts val="1920"/>
              <a:buFont typeface="Wingdings" panose="05000000000000000000" pitchFamily="2" charset="2"/>
              <a:buChar char="Ø"/>
            </a:pPr>
            <a:r>
              <a:rPr lang="en-US" sz="2400" dirty="0"/>
              <a:t>Infections occur</a:t>
            </a:r>
          </a:p>
          <a:p>
            <a:pPr marL="742950" lvl="1" indent="-285750">
              <a:spcBef>
                <a:spcPts val="480"/>
              </a:spcBef>
              <a:buSzPts val="1920"/>
            </a:pPr>
            <a:r>
              <a:rPr lang="en-US" sz="2400" dirty="0"/>
              <a:t>When there are changes in the vaginal biota</a:t>
            </a:r>
          </a:p>
          <a:p>
            <a:pPr marL="742950" lvl="1" indent="-285750">
              <a:spcBef>
                <a:spcPts val="480"/>
              </a:spcBef>
              <a:buSzPts val="1920"/>
            </a:pPr>
            <a:r>
              <a:rPr lang="en-US" sz="2400" dirty="0"/>
              <a:t>Following a course of antibiotics administered for another purpose and in the process wipes normal biota</a:t>
            </a:r>
          </a:p>
          <a:p>
            <a:pPr marL="742950" lvl="1" indent="-285750">
              <a:spcBef>
                <a:spcPts val="480"/>
              </a:spcBef>
              <a:buSzPts val="1920"/>
            </a:pPr>
            <a:endParaRPr lang="en-US" dirty="0"/>
          </a:p>
        </p:txBody>
      </p:sp>
    </p:spTree>
    <p:extLst>
      <p:ext uri="{BB962C8B-B14F-4D97-AF65-F5344CB8AC3E}">
        <p14:creationId xmlns:p14="http://schemas.microsoft.com/office/powerpoint/2010/main" val="6001288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94B6-D39D-CFB4-93D3-5A8C1628AF33}"/>
              </a:ext>
            </a:extLst>
          </p:cNvPr>
          <p:cNvSpPr>
            <a:spLocks noGrp="1"/>
          </p:cNvSpPr>
          <p:nvPr>
            <p:ph type="title"/>
          </p:nvPr>
        </p:nvSpPr>
        <p:spPr>
          <a:xfrm>
            <a:off x="661435" y="76200"/>
            <a:ext cx="7772400" cy="1905000"/>
          </a:xfrm>
        </p:spPr>
        <p:txBody>
          <a:bodyPr/>
          <a:lstStyle/>
          <a:p>
            <a:pPr algn="ctr"/>
            <a:r>
              <a:rPr lang="en-US" dirty="0"/>
              <a:t>Candidiasis</a:t>
            </a:r>
            <a:br>
              <a:rPr lang="en-US" dirty="0"/>
            </a:br>
            <a:r>
              <a:rPr lang="en-US" dirty="0"/>
              <a:t>Epidemiology (Cont.)</a:t>
            </a:r>
          </a:p>
        </p:txBody>
      </p:sp>
      <p:sp>
        <p:nvSpPr>
          <p:cNvPr id="3" name="Text Placeholder 2">
            <a:extLst>
              <a:ext uri="{FF2B5EF4-FFF2-40B4-BE49-F238E27FC236}">
                <a16:creationId xmlns:a16="http://schemas.microsoft.com/office/drawing/2014/main" id="{69459576-4EA7-C002-AFEA-8D9944BE314A}"/>
              </a:ext>
            </a:extLst>
          </p:cNvPr>
          <p:cNvSpPr>
            <a:spLocks noGrp="1"/>
          </p:cNvSpPr>
          <p:nvPr>
            <p:ph idx="1"/>
          </p:nvPr>
        </p:nvSpPr>
        <p:spPr>
          <a:xfrm>
            <a:off x="661435" y="1981200"/>
            <a:ext cx="7772400" cy="4876800"/>
          </a:xfrm>
        </p:spPr>
        <p:txBody>
          <a:bodyPr/>
          <a:lstStyle/>
          <a:p>
            <a:pPr>
              <a:buFont typeface="Wingdings" panose="05000000000000000000" pitchFamily="2" charset="2"/>
              <a:buChar char="Ø"/>
            </a:pPr>
            <a:r>
              <a:rPr lang="en-US" dirty="0"/>
              <a:t>Hormonal causes of yeast infections</a:t>
            </a:r>
          </a:p>
          <a:p>
            <a:pPr lvl="1"/>
            <a:r>
              <a:rPr lang="en-US" dirty="0"/>
              <a:t>Pregnancy</a:t>
            </a:r>
          </a:p>
          <a:p>
            <a:pPr lvl="1"/>
            <a:r>
              <a:rPr lang="en-US" dirty="0"/>
              <a:t>Ovulation</a:t>
            </a:r>
          </a:p>
          <a:p>
            <a:pPr lvl="1"/>
            <a:r>
              <a:rPr lang="en-US" dirty="0"/>
              <a:t>Menopause</a:t>
            </a:r>
          </a:p>
          <a:p>
            <a:pPr lvl="1"/>
            <a:r>
              <a:rPr lang="en-US" dirty="0"/>
              <a:t>Oral contraceptives</a:t>
            </a:r>
          </a:p>
          <a:p>
            <a:pPr lvl="1"/>
            <a:r>
              <a:rPr lang="en-US" dirty="0"/>
              <a:t>Estrogen replacement therapy</a:t>
            </a:r>
          </a:p>
          <a:p>
            <a:pPr marL="594360" lvl="1" indent="0">
              <a:buNone/>
            </a:pPr>
            <a:endParaRPr lang="en-US" dirty="0"/>
          </a:p>
        </p:txBody>
      </p:sp>
    </p:spTree>
    <p:extLst>
      <p:ext uri="{BB962C8B-B14F-4D97-AF65-F5344CB8AC3E}">
        <p14:creationId xmlns:p14="http://schemas.microsoft.com/office/powerpoint/2010/main" val="68434130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94B6-D39D-CFB4-93D3-5A8C1628AF33}"/>
              </a:ext>
            </a:extLst>
          </p:cNvPr>
          <p:cNvSpPr>
            <a:spLocks noGrp="1"/>
          </p:cNvSpPr>
          <p:nvPr>
            <p:ph type="title"/>
          </p:nvPr>
        </p:nvSpPr>
        <p:spPr>
          <a:xfrm>
            <a:off x="812437" y="76200"/>
            <a:ext cx="7772400" cy="1905000"/>
          </a:xfrm>
        </p:spPr>
        <p:txBody>
          <a:bodyPr/>
          <a:lstStyle/>
          <a:p>
            <a:pPr algn="ctr"/>
            <a:r>
              <a:rPr lang="en-US" dirty="0"/>
              <a:t>Candidiasis</a:t>
            </a:r>
            <a:br>
              <a:rPr lang="en-US" dirty="0"/>
            </a:br>
            <a:r>
              <a:rPr lang="en-US" dirty="0"/>
              <a:t>Epidemiology (Cont.)</a:t>
            </a:r>
          </a:p>
        </p:txBody>
      </p:sp>
      <p:sp>
        <p:nvSpPr>
          <p:cNvPr id="3" name="Text Placeholder 2">
            <a:extLst>
              <a:ext uri="{FF2B5EF4-FFF2-40B4-BE49-F238E27FC236}">
                <a16:creationId xmlns:a16="http://schemas.microsoft.com/office/drawing/2014/main" id="{69459576-4EA7-C002-AFEA-8D9944BE314A}"/>
              </a:ext>
            </a:extLst>
          </p:cNvPr>
          <p:cNvSpPr>
            <a:spLocks noGrp="1"/>
          </p:cNvSpPr>
          <p:nvPr>
            <p:ph idx="1"/>
          </p:nvPr>
        </p:nvSpPr>
        <p:spPr>
          <a:xfrm>
            <a:off x="499145" y="1904199"/>
            <a:ext cx="8229600" cy="4525962"/>
          </a:xfrm>
        </p:spPr>
        <p:txBody>
          <a:bodyPr/>
          <a:lstStyle/>
          <a:p>
            <a:pPr>
              <a:buFont typeface="Wingdings" panose="05000000000000000000" pitchFamily="2" charset="2"/>
              <a:buChar char="Ø"/>
            </a:pPr>
            <a:r>
              <a:rPr lang="en-US" sz="2400" dirty="0"/>
              <a:t>Causes related to immunosuppressive conditions</a:t>
            </a:r>
          </a:p>
          <a:p>
            <a:pPr lvl="1"/>
            <a:r>
              <a:rPr lang="en-US" sz="2000" dirty="0"/>
              <a:t>Diabetes mellitus</a:t>
            </a:r>
          </a:p>
          <a:p>
            <a:pPr lvl="1"/>
            <a:r>
              <a:rPr lang="en-US" sz="2000" dirty="0"/>
              <a:t>Iron deficiency</a:t>
            </a:r>
          </a:p>
          <a:p>
            <a:pPr lvl="1"/>
            <a:r>
              <a:rPr lang="en-US" sz="2000" dirty="0"/>
              <a:t>HIV infection</a:t>
            </a:r>
          </a:p>
          <a:p>
            <a:pPr>
              <a:buFont typeface="Wingdings" panose="05000000000000000000" pitchFamily="2" charset="2"/>
              <a:buChar char="Ø"/>
            </a:pPr>
            <a:r>
              <a:rPr lang="en-US" sz="2400" dirty="0"/>
              <a:t>Causes related to skin conditions</a:t>
            </a:r>
          </a:p>
          <a:p>
            <a:pPr lvl="1"/>
            <a:r>
              <a:rPr lang="en-US" sz="2000" dirty="0"/>
              <a:t>Psoriasis, lichen planus, lichen </a:t>
            </a:r>
            <a:r>
              <a:rPr lang="en-US" sz="2000" dirty="0" err="1"/>
              <a:t>sclerosus</a:t>
            </a:r>
            <a:endParaRPr lang="en-US" sz="2000" dirty="0"/>
          </a:p>
          <a:p>
            <a:pPr>
              <a:buFont typeface="Wingdings" panose="05000000000000000000" pitchFamily="2" charset="2"/>
              <a:buChar char="Ø"/>
            </a:pPr>
            <a:r>
              <a:rPr lang="en-US" sz="2400" dirty="0"/>
              <a:t>Highest prevalence</a:t>
            </a:r>
          </a:p>
          <a:p>
            <a:pPr lvl="1"/>
            <a:r>
              <a:rPr lang="en-US" sz="2000" dirty="0"/>
              <a:t>Women of childbearing age who are producing ample amounts of estrogen, which causes the vaginal lining to mature and contain glycogen, a preferred substrate for </a:t>
            </a:r>
            <a:r>
              <a:rPr lang="en-US" sz="2000" i="1" dirty="0"/>
              <a:t>C. albicans.</a:t>
            </a:r>
          </a:p>
          <a:p>
            <a:pPr marL="594360" lvl="1" indent="0">
              <a:buNone/>
            </a:pPr>
            <a:endParaRPr lang="en-US" dirty="0"/>
          </a:p>
        </p:txBody>
      </p:sp>
    </p:spTree>
    <p:extLst>
      <p:ext uri="{BB962C8B-B14F-4D97-AF65-F5344CB8AC3E}">
        <p14:creationId xmlns:p14="http://schemas.microsoft.com/office/powerpoint/2010/main" val="10982451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453"/>
        <p:cNvGrpSpPr/>
        <p:nvPr/>
      </p:nvGrpSpPr>
      <p:grpSpPr>
        <a:xfrm>
          <a:off x="0" y="0"/>
          <a:ext cx="0" cy="0"/>
          <a:chOff x="0" y="0"/>
          <a:chExt cx="0" cy="0"/>
        </a:xfrm>
      </p:grpSpPr>
      <p:sp>
        <p:nvSpPr>
          <p:cNvPr id="454" name="Google Shape;454;p48"/>
          <p:cNvSpPr txBox="1">
            <a:spLocks noGrp="1"/>
          </p:cNvSpPr>
          <p:nvPr>
            <p:ph type="title"/>
          </p:nvPr>
        </p:nvSpPr>
        <p:spPr>
          <a:xfrm>
            <a:off x="736935"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Candidiasis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dirty="0">
              <a:solidFill>
                <a:srgbClr val="002060"/>
              </a:solidFill>
            </a:endParaRPr>
          </a:p>
        </p:txBody>
      </p:sp>
      <p:sp>
        <p:nvSpPr>
          <p:cNvPr id="455" name="Google Shape;455;p48"/>
          <p:cNvSpPr txBox="1">
            <a:spLocks noGrp="1"/>
          </p:cNvSpPr>
          <p:nvPr>
            <p:ph idx="1"/>
          </p:nvPr>
        </p:nvSpPr>
        <p:spPr>
          <a:xfrm>
            <a:off x="736935" y="1771475"/>
            <a:ext cx="7772400" cy="4876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Women: Vulvar itching, burning, swelling, or redness with an abnormal vaginal discharge </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Discharge ranges from slightly watery to a white discharge to a thick, white, cottage cheese curd-like discharge</a:t>
            </a:r>
            <a:endParaRPr dirty="0"/>
          </a:p>
          <a:p>
            <a:pPr marL="742950" marR="0" lvl="1" indent="-285750" algn="l" rtl="0">
              <a:lnSpc>
                <a:spcPct val="9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Examples of other symptoms</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latin typeface="Arial"/>
                <a:ea typeface="Arial"/>
                <a:cs typeface="Arial"/>
                <a:sym typeface="Arial"/>
              </a:rPr>
              <a:t>Vulvar inflammation and redness </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latin typeface="Arial"/>
                <a:ea typeface="Arial"/>
                <a:cs typeface="Arial"/>
                <a:sym typeface="Arial"/>
              </a:rPr>
              <a:t>Pain with intercourse</a:t>
            </a:r>
            <a:endParaRPr dirty="0"/>
          </a:p>
          <a:p>
            <a:pPr marL="1143000" marR="0" lvl="2" indent="-228600" algn="l" rtl="0">
              <a:lnSpc>
                <a:spcPct val="90000"/>
              </a:lnSpc>
              <a:spcBef>
                <a:spcPts val="400"/>
              </a:spcBef>
              <a:spcAft>
                <a:spcPts val="0"/>
              </a:spcAft>
              <a:buClr>
                <a:schemeClr val="dk1"/>
              </a:buClr>
              <a:buSzPts val="2300"/>
              <a:buFont typeface="Arial"/>
              <a:buChar char="•"/>
            </a:pPr>
            <a:r>
              <a:rPr lang="en-US" sz="2000" b="0" i="0" u="none" strike="noStrike" cap="none" dirty="0">
                <a:solidFill>
                  <a:schemeClr val="dk1"/>
                </a:solidFill>
                <a:latin typeface="Arial"/>
                <a:ea typeface="Arial"/>
                <a:cs typeface="Arial"/>
                <a:sym typeface="Arial"/>
              </a:rPr>
              <a:t>Painful urination</a:t>
            </a:r>
            <a:endParaRPr dirty="0"/>
          </a:p>
          <a:p>
            <a:pPr marL="342900" marR="0" lvl="0" indent="-342900" algn="l" rtl="0">
              <a:lnSpc>
                <a:spcPct val="90000"/>
              </a:lnSpc>
              <a:spcBef>
                <a:spcPts val="560"/>
              </a:spcBef>
              <a:spcAft>
                <a:spcPts val="0"/>
              </a:spcAft>
              <a:buClr>
                <a:schemeClr val="accent1"/>
              </a:buClr>
              <a:buSzPct val="50000"/>
              <a:buFont typeface="Noto Sans Symbols"/>
              <a:buChar char="⬤"/>
            </a:pPr>
            <a:r>
              <a:rPr lang="en-US" sz="2800" b="0" i="0" u="none" dirty="0">
                <a:solidFill>
                  <a:schemeClr val="dk1"/>
                </a:solidFill>
                <a:latin typeface="Arial"/>
                <a:ea typeface="Arial"/>
                <a:cs typeface="Arial"/>
                <a:sym typeface="Arial"/>
              </a:rPr>
              <a:t>Men: Itchy rash or burning at the tip of the penis, known as balanitis</a:t>
            </a:r>
            <a:endParaRPr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461"/>
        <p:cNvGrpSpPr/>
        <p:nvPr/>
      </p:nvGrpSpPr>
      <p:grpSpPr>
        <a:xfrm>
          <a:off x="0" y="0"/>
          <a:ext cx="0" cy="0"/>
          <a:chOff x="0" y="0"/>
          <a:chExt cx="0" cy="0"/>
        </a:xfrm>
      </p:grpSpPr>
      <p:sp>
        <p:nvSpPr>
          <p:cNvPr id="462" name="Google Shape;462;p49"/>
          <p:cNvSpPr txBox="1">
            <a:spLocks noGrp="1"/>
          </p:cNvSpPr>
          <p:nvPr>
            <p:ph type="title"/>
          </p:nvPr>
        </p:nvSpPr>
        <p:spPr>
          <a:xfrm>
            <a:off x="685800"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err="1">
                <a:solidFill>
                  <a:srgbClr val="002060"/>
                </a:solidFill>
                <a:ea typeface="Arial"/>
                <a:cs typeface="Arial"/>
                <a:sym typeface="Arial"/>
              </a:rPr>
              <a:t>Candidal</a:t>
            </a:r>
            <a:r>
              <a:rPr lang="en-US" sz="4000" b="0" i="0" u="none" dirty="0">
                <a:solidFill>
                  <a:srgbClr val="002060"/>
                </a:solidFill>
                <a:ea typeface="Arial"/>
                <a:cs typeface="Arial"/>
                <a:sym typeface="Arial"/>
              </a:rPr>
              <a:t> Cervicitis </a:t>
            </a:r>
            <a:endParaRPr dirty="0">
              <a:solidFill>
                <a:srgbClr val="002060"/>
              </a:solidFill>
            </a:endParaRPr>
          </a:p>
        </p:txBody>
      </p:sp>
      <p:pic>
        <p:nvPicPr>
          <p:cNvPr id="465" name="Google Shape;465;p49"/>
          <p:cNvPicPr preferRelativeResize="0"/>
          <p:nvPr/>
        </p:nvPicPr>
        <p:blipFill rotWithShape="1">
          <a:blip r:embed="rId3">
            <a:alphaModFix/>
          </a:blip>
          <a:srcRect/>
          <a:stretch/>
        </p:blipFill>
        <p:spPr>
          <a:xfrm>
            <a:off x="1028700" y="1581324"/>
            <a:ext cx="7086600" cy="4960937"/>
          </a:xfrm>
          <a:prstGeom prst="rect">
            <a:avLst/>
          </a:prstGeom>
          <a:noFill/>
          <a:ln>
            <a:noFill/>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sp>
        <p:nvSpPr>
          <p:cNvPr id="470" name="Google Shape;470;p50"/>
          <p:cNvSpPr txBox="1">
            <a:spLocks noGrp="1"/>
          </p:cNvSpPr>
          <p:nvPr>
            <p:ph type="title"/>
          </p:nvPr>
        </p:nvSpPr>
        <p:spPr>
          <a:xfrm>
            <a:off x="569156" y="134923"/>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Candidiasis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471" name="Google Shape;471;p50"/>
          <p:cNvSpPr txBox="1">
            <a:spLocks noGrp="1"/>
          </p:cNvSpPr>
          <p:nvPr>
            <p:ph idx="1"/>
          </p:nvPr>
        </p:nvSpPr>
        <p:spPr>
          <a:xfrm>
            <a:off x="569156" y="1846976"/>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Laboratory diagnosis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Diagnosis of yeast infections is typically done clinically.</a:t>
            </a:r>
          </a:p>
          <a:p>
            <a:pPr marL="742950" marR="0" lvl="1" indent="-285750" algn="l" rtl="0">
              <a:lnSpc>
                <a:spcPct val="100000"/>
              </a:lnSpc>
              <a:spcBef>
                <a:spcPts val="480"/>
              </a:spcBef>
              <a:spcAft>
                <a:spcPts val="0"/>
              </a:spcAft>
              <a:buClr>
                <a:schemeClr val="dk1"/>
              </a:buClr>
              <a:buSzPts val="1920"/>
              <a:buFont typeface="Noto Sans Symbols"/>
              <a:buChar char="⮚"/>
            </a:pPr>
            <a:r>
              <a:rPr lang="en-US" dirty="0"/>
              <a:t>Discharge may be sent to the laboratory to rule out other causative agents of vaginosis.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Budding yeast forms on both the Gram stain and the KOH prep.</a:t>
            </a:r>
          </a:p>
          <a:p>
            <a:pPr marL="742950" marR="0" lvl="1" indent="-285750" algn="l" rtl="0">
              <a:lnSpc>
                <a:spcPct val="100000"/>
              </a:lnSpc>
              <a:spcBef>
                <a:spcPts val="480"/>
              </a:spcBef>
              <a:spcAft>
                <a:spcPts val="0"/>
              </a:spcAft>
              <a:buClr>
                <a:schemeClr val="dk1"/>
              </a:buClr>
              <a:buSzPts val="1920"/>
              <a:buFont typeface="Noto Sans Symbols"/>
              <a:buChar char="⮚"/>
            </a:pPr>
            <a:r>
              <a:rPr lang="en-US" dirty="0"/>
              <a:t>The pH of the vaginal fluid remains unchanged as opposed to an elevated pH with BV and trichomoniasis</a:t>
            </a:r>
            <a:endParaRPr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sp>
        <p:nvSpPr>
          <p:cNvPr id="470" name="Google Shape;470;p50"/>
          <p:cNvSpPr txBox="1">
            <a:spLocks noGrp="1"/>
          </p:cNvSpPr>
          <p:nvPr>
            <p:ph type="title"/>
          </p:nvPr>
        </p:nvSpPr>
        <p:spPr>
          <a:xfrm>
            <a:off x="728547"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solidFill>
                  <a:srgbClr val="002060"/>
                </a:solidFill>
              </a:rPr>
              <a:t>Candidiasis</a:t>
            </a:r>
            <a:br>
              <a:rPr lang="en-US" dirty="0">
                <a:solidFill>
                  <a:srgbClr val="002060"/>
                </a:solidFil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471" name="Google Shape;471;p50"/>
          <p:cNvSpPr txBox="1">
            <a:spLocks noGrp="1"/>
          </p:cNvSpPr>
          <p:nvPr>
            <p:ph idx="1"/>
          </p:nvPr>
        </p:nvSpPr>
        <p:spPr>
          <a:xfrm>
            <a:off x="728547" y="1620473"/>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560"/>
              </a:spcBef>
              <a:spcAft>
                <a:spcPts val="0"/>
              </a:spcAft>
              <a:buClr>
                <a:schemeClr val="accent1"/>
              </a:buClr>
              <a:buSzPct val="75000"/>
              <a:buFont typeface="Wingdings" panose="05000000000000000000" pitchFamily="2" charset="2"/>
              <a:buChar char="Ø"/>
            </a:pPr>
            <a:r>
              <a:rPr lang="en-US" sz="2400" b="0" i="0" u="none" dirty="0">
                <a:solidFill>
                  <a:schemeClr val="dk1"/>
                </a:solidFill>
                <a:ea typeface="Arial"/>
                <a:cs typeface="Arial"/>
                <a:sym typeface="Arial"/>
              </a:rPr>
              <a:t>There are numerous antifungal drugs by prescription or over the counter that work well</a:t>
            </a:r>
            <a:endParaRPr sz="24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Over-the-counter (OTC) medications or prescription antifungal agents</a:t>
            </a:r>
            <a:endParaRPr sz="2400" dirty="0"/>
          </a:p>
          <a:p>
            <a:pPr marL="1143000" marR="0" lvl="2" indent="-228600" algn="l" rtl="0">
              <a:lnSpc>
                <a:spcPct val="100000"/>
              </a:lnSpc>
              <a:spcBef>
                <a:spcPts val="400"/>
              </a:spcBef>
              <a:spcAft>
                <a:spcPts val="0"/>
              </a:spcAft>
              <a:buClr>
                <a:schemeClr val="dk1"/>
              </a:buClr>
              <a:buSzPts val="2300"/>
              <a:buFont typeface="Arial"/>
              <a:buChar char="•"/>
            </a:pPr>
            <a:r>
              <a:rPr lang="en-US" b="0" i="0" u="none" strike="noStrike" cap="none" dirty="0">
                <a:solidFill>
                  <a:schemeClr val="dk1"/>
                </a:solidFill>
                <a:ea typeface="Arial"/>
                <a:cs typeface="Arial"/>
                <a:sym typeface="Arial"/>
              </a:rPr>
              <a:t>Key ingredient: Azole agents</a:t>
            </a:r>
          </a:p>
          <a:p>
            <a:pPr marL="1600200" lvl="3" indent="-228600">
              <a:spcBef>
                <a:spcPts val="400"/>
              </a:spcBef>
              <a:buSzPts val="2300"/>
              <a:buFont typeface="Arial"/>
              <a:buChar char="•"/>
            </a:pPr>
            <a:r>
              <a:rPr lang="en-US" sz="2400" dirty="0"/>
              <a:t>A</a:t>
            </a:r>
            <a:r>
              <a:rPr lang="en-US" sz="2400" b="0" i="0" u="none" strike="noStrike" cap="none" dirty="0">
                <a:solidFill>
                  <a:schemeClr val="dk1"/>
                </a:solidFill>
                <a:ea typeface="Arial"/>
                <a:cs typeface="Arial"/>
                <a:sym typeface="Arial"/>
              </a:rPr>
              <a:t>ntifungal agents that inhibit ergosterol production, which is an important component of the fungal plasma membrane</a:t>
            </a:r>
          </a:p>
          <a:p>
            <a:pPr marL="1143000" lvl="2" indent="-228600">
              <a:spcBef>
                <a:spcPts val="400"/>
              </a:spcBef>
              <a:buSzPts val="2300"/>
            </a:pPr>
            <a:r>
              <a:rPr lang="en-US" dirty="0"/>
              <a:t>Available as suppositories, topical creams or lotions, or oral pills</a:t>
            </a:r>
          </a:p>
          <a:p>
            <a:pPr marL="342900">
              <a:spcBef>
                <a:spcPts val="400"/>
              </a:spcBef>
              <a:buSzPts val="2300"/>
              <a:buFont typeface="Wingdings" panose="05000000000000000000" pitchFamily="2" charset="2"/>
              <a:buChar char="Ø"/>
            </a:pPr>
            <a:r>
              <a:rPr lang="en-US" sz="2400" dirty="0"/>
              <a:t>In most cases, symptoms disappear completely with adequate treatment</a:t>
            </a:r>
          </a:p>
          <a:p>
            <a:pPr marL="228600" indent="-228600">
              <a:spcBef>
                <a:spcPts val="400"/>
              </a:spcBef>
              <a:buSzPts val="2300"/>
            </a:pPr>
            <a:endParaRPr dirty="0"/>
          </a:p>
        </p:txBody>
      </p:sp>
    </p:spTree>
    <p:extLst>
      <p:ext uri="{BB962C8B-B14F-4D97-AF65-F5344CB8AC3E}">
        <p14:creationId xmlns:p14="http://schemas.microsoft.com/office/powerpoint/2010/main" val="31341223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543050" y="33147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 Genital Ulcer Disease(s)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491800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sp>
        <p:nvSpPr>
          <p:cNvPr id="486" name="Google Shape;486;p52"/>
          <p:cNvSpPr txBox="1">
            <a:spLocks noGrp="1"/>
          </p:cNvSpPr>
          <p:nvPr>
            <p:ph type="title"/>
          </p:nvPr>
        </p:nvSpPr>
        <p:spPr>
          <a:xfrm>
            <a:off x="661434"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Ulcer Disease</a:t>
            </a:r>
            <a:r>
              <a:rPr lang="en-US" sz="4000" b="0" i="0" u="none" dirty="0">
                <a:solidFill>
                  <a:schemeClr val="dk1"/>
                </a:solidFill>
                <a:latin typeface="Arial"/>
                <a:ea typeface="Arial"/>
                <a:cs typeface="Arial"/>
                <a:sym typeface="Arial"/>
              </a:rPr>
              <a:t/>
            </a:r>
            <a:br>
              <a:rPr lang="en-US" sz="4000" b="0" i="0" u="none" dirty="0">
                <a:solidFill>
                  <a:schemeClr val="dk1"/>
                </a:solidFill>
                <a:latin typeface="Arial"/>
                <a:ea typeface="Arial"/>
                <a:cs typeface="Arial"/>
                <a:sym typeface="Arial"/>
              </a:rPr>
            </a:br>
            <a:endParaRPr strike="sngStrike" dirty="0"/>
          </a:p>
        </p:txBody>
      </p:sp>
      <p:sp>
        <p:nvSpPr>
          <p:cNvPr id="487" name="Google Shape;487;p52"/>
          <p:cNvSpPr txBox="1">
            <a:spLocks noGrp="1"/>
          </p:cNvSpPr>
          <p:nvPr>
            <p:ph idx="1"/>
          </p:nvPr>
        </p:nvSpPr>
        <p:spPr>
          <a:xfrm>
            <a:off x="661434" y="1746308"/>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80"/>
              <a:buFont typeface="Noto Sans Symbols"/>
              <a:buChar char="⬤"/>
            </a:pPr>
            <a:r>
              <a:rPr lang="en-US" sz="2800" b="0" i="0" u="none" dirty="0">
                <a:solidFill>
                  <a:schemeClr val="dk1"/>
                </a:solidFill>
                <a:ea typeface="Arial"/>
                <a:cs typeface="Arial"/>
                <a:sym typeface="Arial"/>
              </a:rPr>
              <a:t>Disruption of the skin and/or mucosal layer of the genital region </a:t>
            </a:r>
            <a:endParaRPr dirty="0"/>
          </a:p>
          <a:p>
            <a:pPr marL="342900" marR="0" lvl="0" indent="-342900" algn="l" rtl="0">
              <a:lnSpc>
                <a:spcPct val="100000"/>
              </a:lnSpc>
              <a:spcBef>
                <a:spcPts val="560"/>
              </a:spcBef>
              <a:spcAft>
                <a:spcPts val="0"/>
              </a:spcAft>
              <a:buClr>
                <a:schemeClr val="dk1"/>
              </a:buClr>
              <a:buSzPts val="1680"/>
              <a:buFont typeface="Noto Sans Symbols"/>
              <a:buChar char="⬤"/>
            </a:pPr>
            <a:r>
              <a:rPr lang="en-US" sz="2800" b="0" i="0" u="none" dirty="0">
                <a:solidFill>
                  <a:schemeClr val="dk1"/>
                </a:solidFill>
                <a:ea typeface="Arial"/>
                <a:cs typeface="Arial"/>
                <a:sym typeface="Arial"/>
              </a:rPr>
              <a:t>Most genital ulcers diagnosed in the United States are attributed to</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Herpes, syphilis, or chancroid.</a:t>
            </a:r>
          </a:p>
          <a:p>
            <a:pPr marL="285750" indent="-285750">
              <a:spcBef>
                <a:spcPts val="480"/>
              </a:spcBef>
              <a:buSzPts val="1920"/>
              <a:buFont typeface="Noto Sans Symbols"/>
              <a:buChar char="⮚"/>
            </a:pPr>
            <a:r>
              <a:rPr lang="en-US" dirty="0"/>
              <a:t>Less common causes</a:t>
            </a:r>
          </a:p>
          <a:p>
            <a:pPr marL="742950" lvl="1" indent="-285750">
              <a:spcBef>
                <a:spcPts val="480"/>
              </a:spcBef>
              <a:buSzPts val="1920"/>
            </a:pPr>
            <a:r>
              <a:rPr lang="en-US" b="0" i="0" u="none" strike="noStrike" cap="none" dirty="0">
                <a:solidFill>
                  <a:schemeClr val="dk1"/>
                </a:solidFill>
                <a:ea typeface="Arial"/>
                <a:cs typeface="Arial"/>
                <a:sym typeface="Arial"/>
              </a:rPr>
              <a:t>LGV and donovanosis</a:t>
            </a:r>
          </a:p>
          <a:p>
            <a:pPr marL="457200" indent="-457200">
              <a:spcBef>
                <a:spcPts val="480"/>
              </a:spcBef>
              <a:buSzPts val="1920"/>
              <a:buFont typeface="Wingdings" panose="05000000000000000000" pitchFamily="2" charset="2"/>
              <a:buChar char="Ø"/>
            </a:pPr>
            <a:r>
              <a:rPr lang="en-US" dirty="0"/>
              <a:t>Multiple infections are possible </a:t>
            </a:r>
            <a:endParaRPr lang="en-US" b="0" i="0" u="none" strike="noStrike" cap="none" dirty="0">
              <a:solidFill>
                <a:schemeClr val="dk1"/>
              </a:solidFill>
              <a:ea typeface="Arial"/>
              <a:cs typeface="Arial"/>
              <a:sym typeface="Arial"/>
            </a:endParaRPr>
          </a:p>
          <a:p>
            <a:pPr marL="742950" lvl="1" indent="-285750">
              <a:spcBef>
                <a:spcPts val="480"/>
              </a:spcBef>
              <a:buSzPts val="1920"/>
            </a:pPr>
            <a:endParaRPr lang="en-US" b="0" i="0" u="none" strike="noStrike" cap="none" dirty="0">
              <a:solidFill>
                <a:schemeClr val="dk1"/>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ts val="1920"/>
              <a:buFont typeface="Noto Sans Symbols"/>
              <a:buChar char="⮚"/>
            </a:pPr>
            <a:endParaRPr dirty="0"/>
          </a:p>
          <a:p>
            <a:pPr marL="342900" marR="0" lvl="0" indent="-251459" algn="l" rtl="0">
              <a:spcBef>
                <a:spcPts val="480"/>
              </a:spcBef>
              <a:spcAft>
                <a:spcPts val="0"/>
              </a:spcAft>
              <a:buClr>
                <a:schemeClr val="dk1"/>
              </a:buClr>
              <a:buSzPts val="144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493"/>
        <p:cNvGrpSpPr/>
        <p:nvPr/>
      </p:nvGrpSpPr>
      <p:grpSpPr>
        <a:xfrm>
          <a:off x="0" y="0"/>
          <a:ext cx="0" cy="0"/>
          <a:chOff x="0" y="0"/>
          <a:chExt cx="0" cy="0"/>
        </a:xfrm>
      </p:grpSpPr>
      <p:sp>
        <p:nvSpPr>
          <p:cNvPr id="494" name="Google Shape;494;p53"/>
          <p:cNvSpPr txBox="1">
            <a:spLocks noGrp="1"/>
          </p:cNvSpPr>
          <p:nvPr>
            <p:ph type="title"/>
          </p:nvPr>
        </p:nvSpPr>
        <p:spPr>
          <a:xfrm>
            <a:off x="661434"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Herpes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a:t>
            </a:r>
            <a:endParaRPr dirty="0">
              <a:solidFill>
                <a:srgbClr val="002060"/>
              </a:solidFill>
            </a:endParaRPr>
          </a:p>
        </p:txBody>
      </p:sp>
      <p:sp>
        <p:nvSpPr>
          <p:cNvPr id="495" name="Google Shape;495;p53"/>
          <p:cNvSpPr txBox="1">
            <a:spLocks noGrp="1"/>
          </p:cNvSpPr>
          <p:nvPr>
            <p:ph idx="1"/>
          </p:nvPr>
        </p:nvSpPr>
        <p:spPr>
          <a:xfrm>
            <a:off x="720157" y="1712752"/>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80"/>
              <a:buFont typeface="Noto Sans Symbols"/>
              <a:buChar char="⬤"/>
            </a:pPr>
            <a:r>
              <a:rPr lang="en-US" sz="2800" b="0" i="0" u="none" dirty="0">
                <a:solidFill>
                  <a:schemeClr val="dk1"/>
                </a:solidFill>
                <a:ea typeface="Arial"/>
                <a:cs typeface="Arial"/>
                <a:sym typeface="Arial"/>
              </a:rPr>
              <a:t>Chronic viral infection caused by the herpes simplex virus (HSV)</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Two serotypes: HSV-1 (primarily oral) and HSV-2 (primarily genital)</a:t>
            </a:r>
            <a:endParaRPr dirty="0"/>
          </a:p>
          <a:p>
            <a:pPr marL="342900" marR="0" lvl="0" indent="-342900" algn="l" rtl="0">
              <a:lnSpc>
                <a:spcPct val="100000"/>
              </a:lnSpc>
              <a:spcBef>
                <a:spcPts val="560"/>
              </a:spcBef>
              <a:spcAft>
                <a:spcPts val="0"/>
              </a:spcAft>
              <a:buClr>
                <a:schemeClr val="dk1"/>
              </a:buClr>
              <a:buSzPts val="1680"/>
              <a:buFont typeface="Noto Sans Symbols"/>
              <a:buChar char="⬤"/>
            </a:pPr>
            <a:r>
              <a:rPr lang="en-US" sz="2800" b="0" i="0" u="none" dirty="0">
                <a:solidFill>
                  <a:schemeClr val="dk1"/>
                </a:solidFill>
                <a:ea typeface="Arial"/>
                <a:cs typeface="Arial"/>
                <a:sym typeface="Arial"/>
              </a:rPr>
              <a:t>HSV-1</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Mainly associated with an oral infection of the lips, gums, tongue, and other areas inside the mouth</a:t>
            </a:r>
            <a:endParaRPr dirty="0"/>
          </a:p>
          <a:p>
            <a:pPr marL="1143000" marR="0" lvl="2" indent="-228600" algn="l" rtl="0">
              <a:lnSpc>
                <a:spcPct val="100000"/>
              </a:lnSpc>
              <a:spcBef>
                <a:spcPts val="4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Cold sores, fever blisters</a:t>
            </a:r>
            <a:endParaRPr dirty="0"/>
          </a:p>
          <a:p>
            <a:pPr marL="342900" marR="0" lvl="0" indent="-342900" algn="l" rtl="0">
              <a:lnSpc>
                <a:spcPct val="100000"/>
              </a:lnSpc>
              <a:spcBef>
                <a:spcPts val="560"/>
              </a:spcBef>
              <a:spcAft>
                <a:spcPts val="0"/>
              </a:spcAft>
              <a:buClr>
                <a:schemeClr val="dk1"/>
              </a:buClr>
              <a:buSzPts val="1680"/>
              <a:buFont typeface="Noto Sans Symbols"/>
              <a:buChar char="⬤"/>
            </a:pPr>
            <a:r>
              <a:rPr lang="en-US" sz="2800" b="0" i="0" u="none" dirty="0">
                <a:solidFill>
                  <a:schemeClr val="dk1"/>
                </a:solidFill>
                <a:ea typeface="Arial"/>
                <a:cs typeface="Arial"/>
                <a:sym typeface="Arial"/>
              </a:rPr>
              <a:t>HSV-2</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Affects the genital area via sexual contact</a:t>
            </a:r>
            <a:endParaRPr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68794" y="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latin typeface="+mn-lt"/>
                <a:ea typeface="Arial"/>
                <a:cs typeface="Arial"/>
                <a:sym typeface="Arial"/>
              </a:rPr>
              <a:t>Top Reportable Diseases in 2018</a:t>
            </a:r>
            <a:endParaRPr dirty="0">
              <a:solidFill>
                <a:srgbClr val="002060"/>
              </a:solidFill>
              <a:latin typeface="+mn-lt"/>
            </a:endParaRPr>
          </a:p>
        </p:txBody>
      </p:sp>
      <p:pic>
        <p:nvPicPr>
          <p:cNvPr id="4" name="Picture 3">
            <a:extLst>
              <a:ext uri="{FF2B5EF4-FFF2-40B4-BE49-F238E27FC236}">
                <a16:creationId xmlns:a16="http://schemas.microsoft.com/office/drawing/2014/main" id="{AC5C50C9-F3D0-29E6-3052-27FB74A3581B}"/>
              </a:ext>
            </a:extLst>
          </p:cNvPr>
          <p:cNvPicPr>
            <a:picLocks noChangeAspect="1"/>
          </p:cNvPicPr>
          <p:nvPr/>
        </p:nvPicPr>
        <p:blipFill>
          <a:blip r:embed="rId3"/>
          <a:stretch>
            <a:fillRect/>
          </a:stretch>
        </p:blipFill>
        <p:spPr>
          <a:xfrm>
            <a:off x="2214664" y="1627242"/>
            <a:ext cx="5080661" cy="4288277"/>
          </a:xfrm>
          <a:prstGeom prst="rect">
            <a:avLst/>
          </a:prstGeom>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493"/>
        <p:cNvGrpSpPr/>
        <p:nvPr/>
      </p:nvGrpSpPr>
      <p:grpSpPr>
        <a:xfrm>
          <a:off x="0" y="0"/>
          <a:ext cx="0" cy="0"/>
          <a:chOff x="0" y="0"/>
          <a:chExt cx="0" cy="0"/>
        </a:xfrm>
      </p:grpSpPr>
      <p:sp>
        <p:nvSpPr>
          <p:cNvPr id="494" name="Google Shape;494;p53"/>
          <p:cNvSpPr txBox="1">
            <a:spLocks noGrp="1"/>
          </p:cNvSpPr>
          <p:nvPr>
            <p:ph type="title"/>
          </p:nvPr>
        </p:nvSpPr>
        <p:spPr>
          <a:xfrm>
            <a:off x="619490"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Herpes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Epidemiology (Cont.)</a:t>
            </a:r>
            <a:endParaRPr dirty="0">
              <a:solidFill>
                <a:srgbClr val="002060"/>
              </a:solidFill>
            </a:endParaRPr>
          </a:p>
        </p:txBody>
      </p:sp>
      <p:sp>
        <p:nvSpPr>
          <p:cNvPr id="495" name="Google Shape;495;p53"/>
          <p:cNvSpPr txBox="1">
            <a:spLocks noGrp="1"/>
          </p:cNvSpPr>
          <p:nvPr>
            <p:ph idx="1"/>
          </p:nvPr>
        </p:nvSpPr>
        <p:spPr>
          <a:xfrm>
            <a:off x="795658" y="1704363"/>
            <a:ext cx="7772400" cy="4876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ct val="50000"/>
              <a:buFont typeface="Wingdings" panose="05000000000000000000" pitchFamily="2" charset="2"/>
              <a:buChar char="Ø"/>
            </a:pPr>
            <a:r>
              <a:rPr lang="en-US" sz="2800" dirty="0"/>
              <a:t>Most common request for treatment of symptomatic genital ulcers in the U.S.</a:t>
            </a:r>
            <a:endParaRPr sz="2800" dirty="0"/>
          </a:p>
          <a:p>
            <a:pPr marL="457200" marR="0" lvl="0" indent="-457200" algn="l" rtl="0">
              <a:lnSpc>
                <a:spcPct val="100000"/>
              </a:lnSpc>
              <a:spcBef>
                <a:spcPts val="560"/>
              </a:spcBef>
              <a:spcAft>
                <a:spcPts val="0"/>
              </a:spcAft>
              <a:buClr>
                <a:schemeClr val="accent1"/>
              </a:buClr>
              <a:buSzPct val="50000"/>
              <a:buFont typeface="Wingdings" panose="05000000000000000000" pitchFamily="2" charset="2"/>
              <a:buChar char="Ø"/>
            </a:pPr>
            <a:r>
              <a:rPr lang="en-US" sz="2800" dirty="0"/>
              <a:t>More common in women than men</a:t>
            </a:r>
            <a:endParaRPr sz="2800" dirty="0"/>
          </a:p>
          <a:p>
            <a:pPr marL="800100" marR="0" lvl="1" indent="-342900" algn="l" rtl="0">
              <a:lnSpc>
                <a:spcPct val="100000"/>
              </a:lnSpc>
              <a:spcBef>
                <a:spcPts val="480"/>
              </a:spcBef>
              <a:spcAft>
                <a:spcPts val="0"/>
              </a:spcAft>
              <a:buClr>
                <a:schemeClr val="accent1"/>
              </a:buClr>
              <a:buSzPct val="50000"/>
              <a:buFont typeface="Wingdings" panose="05000000000000000000" pitchFamily="2" charset="2"/>
              <a:buChar char="Ø"/>
            </a:pPr>
            <a:r>
              <a:rPr lang="en-US" sz="2400" dirty="0"/>
              <a:t>Disparity most likely due to male-to-female transmission is more prevalent than female-to-male transmission</a:t>
            </a:r>
            <a:endParaRPr sz="2400" dirty="0"/>
          </a:p>
          <a:p>
            <a:pPr marL="457200" marR="0" lvl="0" indent="-457200" algn="l" rtl="0">
              <a:lnSpc>
                <a:spcPct val="100000"/>
              </a:lnSpc>
              <a:spcBef>
                <a:spcPts val="560"/>
              </a:spcBef>
              <a:spcAft>
                <a:spcPts val="0"/>
              </a:spcAft>
              <a:buClr>
                <a:schemeClr val="accent1"/>
              </a:buClr>
              <a:buSzPct val="50000"/>
              <a:buFont typeface="Wingdings" panose="05000000000000000000" pitchFamily="2" charset="2"/>
              <a:buChar char="Ø"/>
            </a:pPr>
            <a:r>
              <a:rPr lang="en-US" sz="2800" dirty="0"/>
              <a:t>From 70% to 90% of infected individuals are unaware of their infections</a:t>
            </a:r>
          </a:p>
          <a:p>
            <a:pPr marL="800100" lvl="1" indent="-342900">
              <a:spcBef>
                <a:spcPts val="560"/>
              </a:spcBef>
              <a:buClr>
                <a:schemeClr val="accent1"/>
              </a:buClr>
              <a:buSzPct val="50000"/>
              <a:buFont typeface="Wingdings" panose="05000000000000000000" pitchFamily="2" charset="2"/>
              <a:buChar char="Ø"/>
            </a:pPr>
            <a:r>
              <a:rPr lang="en-US" sz="2400" dirty="0"/>
              <a:t>Asymptomatic or only vague symptoms</a:t>
            </a:r>
            <a:endParaRPr sz="2400" dirty="0"/>
          </a:p>
        </p:txBody>
      </p:sp>
    </p:spTree>
    <p:extLst>
      <p:ext uri="{BB962C8B-B14F-4D97-AF65-F5344CB8AC3E}">
        <p14:creationId xmlns:p14="http://schemas.microsoft.com/office/powerpoint/2010/main" val="428183480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1959-E319-5CA7-669C-AA7FD2175226}"/>
              </a:ext>
            </a:extLst>
          </p:cNvPr>
          <p:cNvSpPr>
            <a:spLocks noGrp="1"/>
          </p:cNvSpPr>
          <p:nvPr>
            <p:ph type="title"/>
          </p:nvPr>
        </p:nvSpPr>
        <p:spPr>
          <a:xfrm>
            <a:off x="711768" y="76200"/>
            <a:ext cx="7772400" cy="1905000"/>
          </a:xfrm>
        </p:spPr>
        <p:txBody>
          <a:bodyPr/>
          <a:lstStyle/>
          <a:p>
            <a:pPr algn="ctr"/>
            <a:r>
              <a:rPr lang="en-US" dirty="0"/>
              <a:t>Genital Herpes</a:t>
            </a:r>
            <a:br>
              <a:rPr lang="en-US" dirty="0"/>
            </a:br>
            <a:r>
              <a:rPr lang="en-US" dirty="0"/>
              <a:t>Clinical Manifestations</a:t>
            </a:r>
          </a:p>
        </p:txBody>
      </p:sp>
      <p:sp>
        <p:nvSpPr>
          <p:cNvPr id="3" name="Text Placeholder 2">
            <a:extLst>
              <a:ext uri="{FF2B5EF4-FFF2-40B4-BE49-F238E27FC236}">
                <a16:creationId xmlns:a16="http://schemas.microsoft.com/office/drawing/2014/main" id="{EDF218E8-9CAC-5977-A78B-9155C50B8485}"/>
              </a:ext>
            </a:extLst>
          </p:cNvPr>
          <p:cNvSpPr>
            <a:spLocks noGrp="1"/>
          </p:cNvSpPr>
          <p:nvPr>
            <p:ph idx="1"/>
          </p:nvPr>
        </p:nvSpPr>
        <p:spPr>
          <a:xfrm>
            <a:off x="711768" y="1704363"/>
            <a:ext cx="7772400" cy="4876800"/>
          </a:xfrm>
        </p:spPr>
        <p:txBody>
          <a:bodyPr/>
          <a:lstStyle/>
          <a:p>
            <a:pPr>
              <a:buFont typeface="Wingdings" panose="05000000000000000000" pitchFamily="2" charset="2"/>
              <a:buChar char="Ø"/>
            </a:pPr>
            <a:r>
              <a:rPr lang="en-US" sz="2800" dirty="0"/>
              <a:t>HSV infection of oral or genital tissue is initiated by mucosal contact with an active (primary or recurrent) infection of another individual</a:t>
            </a:r>
          </a:p>
          <a:p>
            <a:pPr>
              <a:buFont typeface="Wingdings" panose="05000000000000000000" pitchFamily="2" charset="2"/>
              <a:buChar char="Ø"/>
            </a:pPr>
            <a:r>
              <a:rPr lang="en-US" sz="2800" dirty="0"/>
              <a:t>Virus enters the body through direct</a:t>
            </a:r>
          </a:p>
          <a:p>
            <a:pPr lvl="1"/>
            <a:r>
              <a:rPr lang="en-US" sz="2400" dirty="0"/>
              <a:t>Sexual contact of skin</a:t>
            </a:r>
          </a:p>
          <a:p>
            <a:pPr lvl="1"/>
            <a:r>
              <a:rPr lang="en-US" sz="2400" dirty="0"/>
              <a:t>Mucous membranes with secretions or mucosal surfaces of an infected person</a:t>
            </a:r>
          </a:p>
          <a:p>
            <a:pPr>
              <a:buFont typeface="Wingdings" panose="05000000000000000000" pitchFamily="2" charset="2"/>
              <a:buChar char="Ø"/>
            </a:pPr>
            <a:r>
              <a:rPr lang="en-US" sz="2800" dirty="0"/>
              <a:t>Incubation period</a:t>
            </a:r>
          </a:p>
          <a:p>
            <a:pPr lvl="1"/>
            <a:r>
              <a:rPr lang="en-US" sz="2400" dirty="0"/>
              <a:t>Ranges from 2 to 14 days after initial exposure</a:t>
            </a:r>
          </a:p>
        </p:txBody>
      </p:sp>
    </p:spTree>
    <p:extLst>
      <p:ext uri="{BB962C8B-B14F-4D97-AF65-F5344CB8AC3E}">
        <p14:creationId xmlns:p14="http://schemas.microsoft.com/office/powerpoint/2010/main" val="217261440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1959-E319-5CA7-669C-AA7FD2175226}"/>
              </a:ext>
            </a:extLst>
          </p:cNvPr>
          <p:cNvSpPr>
            <a:spLocks noGrp="1"/>
          </p:cNvSpPr>
          <p:nvPr>
            <p:ph type="title"/>
          </p:nvPr>
        </p:nvSpPr>
        <p:spPr>
          <a:xfrm>
            <a:off x="745324" y="134923"/>
            <a:ext cx="7772400" cy="1905000"/>
          </a:xfrm>
        </p:spPr>
        <p:txBody>
          <a:bodyPr/>
          <a:lstStyle/>
          <a:p>
            <a:pPr algn="ctr"/>
            <a:r>
              <a:rPr lang="en-US" dirty="0"/>
              <a:t>Genital Herpes</a:t>
            </a:r>
            <a:br>
              <a:rPr lang="en-US" dirty="0"/>
            </a:br>
            <a:r>
              <a:rPr lang="en-US" dirty="0"/>
              <a:t>Clinical Manifestations (Cont.)</a:t>
            </a:r>
          </a:p>
        </p:txBody>
      </p:sp>
      <p:sp>
        <p:nvSpPr>
          <p:cNvPr id="3" name="Text Placeholder 2">
            <a:extLst>
              <a:ext uri="{FF2B5EF4-FFF2-40B4-BE49-F238E27FC236}">
                <a16:creationId xmlns:a16="http://schemas.microsoft.com/office/drawing/2014/main" id="{EDF218E8-9CAC-5977-A78B-9155C50B8485}"/>
              </a:ext>
            </a:extLst>
          </p:cNvPr>
          <p:cNvSpPr>
            <a:spLocks noGrp="1"/>
          </p:cNvSpPr>
          <p:nvPr>
            <p:ph idx="1"/>
          </p:nvPr>
        </p:nvSpPr>
        <p:spPr>
          <a:xfrm>
            <a:off x="845993" y="1796642"/>
            <a:ext cx="7772400" cy="4876800"/>
          </a:xfrm>
        </p:spPr>
        <p:txBody>
          <a:bodyPr/>
          <a:lstStyle/>
          <a:p>
            <a:pPr>
              <a:buFont typeface="Wingdings" panose="05000000000000000000" pitchFamily="2" charset="2"/>
              <a:buChar char="Ø"/>
            </a:pPr>
            <a:r>
              <a:rPr lang="en-US" dirty="0"/>
              <a:t>Symptomatic patients with a primary HSV-2 </a:t>
            </a:r>
            <a:r>
              <a:rPr lang="en-US" dirty="0">
                <a:solidFill>
                  <a:schemeClr val="tx1"/>
                </a:solidFill>
              </a:rPr>
              <a:t>infection show</a:t>
            </a:r>
          </a:p>
          <a:p>
            <a:pPr lvl="2"/>
            <a:r>
              <a:rPr lang="en-US" dirty="0">
                <a:solidFill>
                  <a:schemeClr val="tx1"/>
                </a:solidFill>
              </a:rPr>
              <a:t>Extensive, painful vesicles</a:t>
            </a:r>
          </a:p>
          <a:p>
            <a:pPr lvl="2"/>
            <a:r>
              <a:rPr lang="en-US" dirty="0">
                <a:solidFill>
                  <a:schemeClr val="tx1"/>
                </a:solidFill>
              </a:rPr>
              <a:t>Fever</a:t>
            </a:r>
          </a:p>
          <a:p>
            <a:pPr lvl="2"/>
            <a:r>
              <a:rPr lang="en-US" dirty="0">
                <a:solidFill>
                  <a:schemeClr val="tx1"/>
                </a:solidFill>
              </a:rPr>
              <a:t>Myalgia</a:t>
            </a:r>
          </a:p>
          <a:p>
            <a:pPr lvl="2"/>
            <a:r>
              <a:rPr lang="en-US" dirty="0">
                <a:solidFill>
                  <a:schemeClr val="tx1"/>
                </a:solidFill>
              </a:rPr>
              <a:t>Malaise</a:t>
            </a:r>
          </a:p>
          <a:p>
            <a:pPr lvl="2"/>
            <a:r>
              <a:rPr lang="en-US" dirty="0">
                <a:solidFill>
                  <a:schemeClr val="tx1"/>
                </a:solidFill>
              </a:rPr>
              <a:t>Dysuria</a:t>
            </a:r>
          </a:p>
          <a:p>
            <a:pPr lvl="2"/>
            <a:r>
              <a:rPr lang="en-US" dirty="0">
                <a:solidFill>
                  <a:schemeClr val="tx1"/>
                </a:solidFill>
              </a:rPr>
              <a:t>Inguinal lymphadenopathy</a:t>
            </a:r>
          </a:p>
          <a:p>
            <a:pPr lvl="1"/>
            <a:r>
              <a:rPr lang="en-US" dirty="0">
                <a:solidFill>
                  <a:schemeClr val="tx1"/>
                </a:solidFill>
              </a:rPr>
              <a:t>Infection usually resolves in 1 week </a:t>
            </a:r>
          </a:p>
          <a:p>
            <a:pPr lvl="1"/>
            <a:r>
              <a:rPr lang="en-US" dirty="0">
                <a:solidFill>
                  <a:schemeClr val="tx1"/>
                </a:solidFill>
              </a:rPr>
              <a:t>Primary lesions last 2 to 6 weeks</a:t>
            </a:r>
          </a:p>
        </p:txBody>
      </p:sp>
    </p:spTree>
    <p:extLst>
      <p:ext uri="{BB962C8B-B14F-4D97-AF65-F5344CB8AC3E}">
        <p14:creationId xmlns:p14="http://schemas.microsoft.com/office/powerpoint/2010/main" val="263806253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886C-165A-EA9D-CBCC-C8FE946D8D60}"/>
              </a:ext>
            </a:extLst>
          </p:cNvPr>
          <p:cNvSpPr>
            <a:spLocks noGrp="1"/>
          </p:cNvSpPr>
          <p:nvPr>
            <p:ph type="title"/>
          </p:nvPr>
        </p:nvSpPr>
        <p:spPr>
          <a:xfrm>
            <a:off x="720157" y="76200"/>
            <a:ext cx="7772400" cy="1905000"/>
          </a:xfrm>
        </p:spPr>
        <p:txBody>
          <a:bodyPr/>
          <a:lstStyle/>
          <a:p>
            <a:pPr algn="ctr"/>
            <a:r>
              <a:rPr lang="en-US" dirty="0"/>
              <a:t>Genital Herpes</a:t>
            </a:r>
            <a:br>
              <a:rPr lang="en-US" dirty="0"/>
            </a:br>
            <a:r>
              <a:rPr lang="en-US" dirty="0"/>
              <a:t>Clinical Manifestations (Cont.)</a:t>
            </a:r>
          </a:p>
        </p:txBody>
      </p:sp>
      <p:sp>
        <p:nvSpPr>
          <p:cNvPr id="3" name="Text Placeholder 2">
            <a:extLst>
              <a:ext uri="{FF2B5EF4-FFF2-40B4-BE49-F238E27FC236}">
                <a16:creationId xmlns:a16="http://schemas.microsoft.com/office/drawing/2014/main" id="{55A3CAAD-91E4-1E86-DCAE-B3DF596CDF4C}"/>
              </a:ext>
            </a:extLst>
          </p:cNvPr>
          <p:cNvSpPr>
            <a:spLocks noGrp="1"/>
          </p:cNvSpPr>
          <p:nvPr>
            <p:ph idx="1"/>
          </p:nvPr>
        </p:nvSpPr>
        <p:spPr>
          <a:xfrm>
            <a:off x="720157" y="1813420"/>
            <a:ext cx="7772400" cy="4876800"/>
          </a:xfrm>
        </p:spPr>
        <p:txBody>
          <a:bodyPr/>
          <a:lstStyle/>
          <a:p>
            <a:pPr>
              <a:buFont typeface="Wingdings" panose="05000000000000000000" pitchFamily="2" charset="2"/>
              <a:buChar char="Ø"/>
            </a:pPr>
            <a:r>
              <a:rPr lang="en-US" sz="2800" dirty="0"/>
              <a:t>Women tend to have more severe disease than men including constitutional symptoms and complications </a:t>
            </a:r>
          </a:p>
          <a:p>
            <a:pPr lvl="1"/>
            <a:r>
              <a:rPr lang="en-US" sz="2400" dirty="0"/>
              <a:t>Disparity may be because of the larger affected surface area of the female genital tract and the ability of HSV to spread more easily over the abundant moist surfaces</a:t>
            </a:r>
          </a:p>
        </p:txBody>
      </p:sp>
    </p:spTree>
    <p:extLst>
      <p:ext uri="{BB962C8B-B14F-4D97-AF65-F5344CB8AC3E}">
        <p14:creationId xmlns:p14="http://schemas.microsoft.com/office/powerpoint/2010/main" val="74629373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886C-165A-EA9D-CBCC-C8FE946D8D60}"/>
              </a:ext>
            </a:extLst>
          </p:cNvPr>
          <p:cNvSpPr>
            <a:spLocks noGrp="1"/>
          </p:cNvSpPr>
          <p:nvPr>
            <p:ph type="title"/>
          </p:nvPr>
        </p:nvSpPr>
        <p:spPr>
          <a:xfrm>
            <a:off x="694991" y="76200"/>
            <a:ext cx="7772400" cy="1905000"/>
          </a:xfrm>
        </p:spPr>
        <p:txBody>
          <a:bodyPr/>
          <a:lstStyle/>
          <a:p>
            <a:pPr algn="ctr"/>
            <a:r>
              <a:rPr lang="en-US" dirty="0"/>
              <a:t>Genital Herpes</a:t>
            </a:r>
            <a:br>
              <a:rPr lang="en-US" dirty="0"/>
            </a:br>
            <a:r>
              <a:rPr lang="en-US" dirty="0"/>
              <a:t>Clinical Manifestations (Cont.)</a:t>
            </a:r>
          </a:p>
        </p:txBody>
      </p:sp>
      <p:sp>
        <p:nvSpPr>
          <p:cNvPr id="3" name="Text Placeholder 2">
            <a:extLst>
              <a:ext uri="{FF2B5EF4-FFF2-40B4-BE49-F238E27FC236}">
                <a16:creationId xmlns:a16="http://schemas.microsoft.com/office/drawing/2014/main" id="{55A3CAAD-91E4-1E86-DCAE-B3DF596CDF4C}"/>
              </a:ext>
            </a:extLst>
          </p:cNvPr>
          <p:cNvSpPr>
            <a:spLocks noGrp="1"/>
          </p:cNvSpPr>
          <p:nvPr>
            <p:ph idx="1"/>
          </p:nvPr>
        </p:nvSpPr>
        <p:spPr>
          <a:xfrm>
            <a:off x="694991" y="1830198"/>
            <a:ext cx="7772400" cy="4876800"/>
          </a:xfrm>
        </p:spPr>
        <p:txBody>
          <a:bodyPr/>
          <a:lstStyle/>
          <a:p>
            <a:pPr>
              <a:buFont typeface="Wingdings" panose="05000000000000000000" pitchFamily="2" charset="2"/>
              <a:buChar char="Ø"/>
            </a:pPr>
            <a:r>
              <a:rPr lang="en-US" dirty="0"/>
              <a:t>After recovery from primary infection</a:t>
            </a:r>
          </a:p>
          <a:p>
            <a:pPr lvl="1"/>
            <a:r>
              <a:rPr lang="en-US" dirty="0"/>
              <a:t>HSV ascends along the sensory nerve roots to the dorsal root ganglion and establishes latency</a:t>
            </a:r>
          </a:p>
          <a:p>
            <a:pPr>
              <a:buFont typeface="Wingdings" panose="05000000000000000000" pitchFamily="2" charset="2"/>
              <a:buChar char="Ø"/>
            </a:pPr>
            <a:r>
              <a:rPr lang="en-US" dirty="0"/>
              <a:t>Reactivation of the virus occurs on exposure to stressors </a:t>
            </a:r>
          </a:p>
          <a:p>
            <a:pPr lvl="1"/>
            <a:r>
              <a:rPr lang="en-US" dirty="0"/>
              <a:t>Sunlight, menstruation, malnutrition, fatigue, anxiety, subsequent viral infections</a:t>
            </a:r>
          </a:p>
          <a:p>
            <a:pPr marL="137160" indent="0">
              <a:buNone/>
            </a:pPr>
            <a:endParaRPr lang="en-US" dirty="0"/>
          </a:p>
        </p:txBody>
      </p:sp>
    </p:spTree>
    <p:extLst>
      <p:ext uri="{BB962C8B-B14F-4D97-AF65-F5344CB8AC3E}">
        <p14:creationId xmlns:p14="http://schemas.microsoft.com/office/powerpoint/2010/main" val="320740973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516"/>
        <p:cNvGrpSpPr/>
        <p:nvPr/>
      </p:nvGrpSpPr>
      <p:grpSpPr>
        <a:xfrm>
          <a:off x="0" y="0"/>
          <a:ext cx="0" cy="0"/>
          <a:chOff x="0" y="0"/>
          <a:chExt cx="0" cy="0"/>
        </a:xfrm>
      </p:grpSpPr>
      <p:sp>
        <p:nvSpPr>
          <p:cNvPr id="517" name="Google Shape;517;p56"/>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Genital Herpe</a:t>
            </a:r>
            <a:r>
              <a:rPr lang="en-US" sz="3600" dirty="0">
                <a:solidFill>
                  <a:srgbClr val="002060"/>
                </a:solidFill>
              </a:rPr>
              <a:t>s</a:t>
            </a:r>
            <a:br>
              <a:rPr lang="en-US" sz="3600" dirty="0">
                <a:solidFill>
                  <a:srgbClr val="002060"/>
                </a:solidFill>
              </a:rPr>
            </a:br>
            <a:r>
              <a:rPr lang="en-US" sz="3600" b="0" i="0" u="none" dirty="0">
                <a:solidFill>
                  <a:srgbClr val="002060"/>
                </a:solidFill>
                <a:ea typeface="Arial"/>
                <a:cs typeface="Arial"/>
                <a:sym typeface="Arial"/>
              </a:rPr>
              <a:t>Clinical Manifestations (Cont.)</a:t>
            </a:r>
            <a:endParaRPr dirty="0">
              <a:solidFill>
                <a:srgbClr val="002060"/>
              </a:solidFill>
            </a:endParaRPr>
          </a:p>
        </p:txBody>
      </p:sp>
      <p:sp>
        <p:nvSpPr>
          <p:cNvPr id="518" name="Google Shape;518;p56"/>
          <p:cNvSpPr txBox="1">
            <a:spLocks noGrp="1"/>
          </p:cNvSpPr>
          <p:nvPr>
            <p:ph idx="1"/>
          </p:nvPr>
        </p:nvSpPr>
        <p:spPr>
          <a:xfrm>
            <a:off x="457200" y="161897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Most serious complication</a:t>
            </a:r>
            <a:r>
              <a:rPr lang="en-US" sz="2000" dirty="0"/>
              <a:t>-</a:t>
            </a:r>
            <a:r>
              <a:rPr lang="en-US" sz="2000" b="0" i="0" u="none" strike="noStrike" cap="none" dirty="0">
                <a:solidFill>
                  <a:schemeClr val="dk1"/>
                </a:solidFill>
                <a:ea typeface="Arial"/>
                <a:cs typeface="Arial"/>
                <a:sym typeface="Arial"/>
              </a:rPr>
              <a:t>Neonatal Transmission</a:t>
            </a:r>
          </a:p>
          <a:p>
            <a:pPr marL="800100" lvl="1" indent="-342900">
              <a:spcBef>
                <a:spcPts val="0"/>
              </a:spcBef>
              <a:buClr>
                <a:schemeClr val="accent1"/>
              </a:buClr>
              <a:buSzPct val="50000"/>
              <a:buFont typeface="Noto Sans Symbols"/>
              <a:buChar char="⬤"/>
            </a:pPr>
            <a:r>
              <a:rPr lang="en-US" sz="2400" dirty="0"/>
              <a:t>Occurs</a:t>
            </a:r>
            <a:endParaRPr lang="en-US" sz="2400" b="0" i="0" u="none" strike="noStrike" cap="none" dirty="0">
              <a:solidFill>
                <a:schemeClr val="dk1"/>
              </a:solidFill>
              <a:ea typeface="Arial"/>
              <a:cs typeface="Arial"/>
              <a:sym typeface="Arial"/>
            </a:endParaRPr>
          </a:p>
          <a:p>
            <a:pPr marL="1200150" lvl="2" indent="-285750">
              <a:spcBef>
                <a:spcPts val="480"/>
              </a:spcBef>
              <a:buSzPts val="1920"/>
              <a:buFont typeface="Noto Sans Symbols"/>
              <a:buChar char="⮚"/>
            </a:pPr>
            <a:r>
              <a:rPr lang="en-US" sz="2000" dirty="0"/>
              <a:t>Congenitally (5%)</a:t>
            </a:r>
          </a:p>
          <a:p>
            <a:pPr marL="1200150" lvl="2" indent="-285750">
              <a:spcBef>
                <a:spcPts val="480"/>
              </a:spcBef>
              <a:buSzPts val="1920"/>
              <a:buFont typeface="Noto Sans Symbols"/>
              <a:buChar char="⮚"/>
            </a:pPr>
            <a:r>
              <a:rPr lang="en-US" sz="2000" dirty="0"/>
              <a:t>During delivery (85%)</a:t>
            </a:r>
          </a:p>
          <a:p>
            <a:pPr marL="1200150" lvl="2" indent="-285750">
              <a:spcBef>
                <a:spcPts val="480"/>
              </a:spcBef>
              <a:buSzPts val="1920"/>
              <a:buFont typeface="Noto Sans Symbols"/>
              <a:buChar char="⮚"/>
            </a:pPr>
            <a:r>
              <a:rPr lang="en-US" sz="2000" dirty="0"/>
              <a:t>Postnatally (10%)</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Symptoms appear 9 to 11 days of life</a:t>
            </a:r>
          </a:p>
          <a:p>
            <a:pPr marL="742950" marR="0" lvl="1" indent="-285750" algn="l" rtl="0">
              <a:lnSpc>
                <a:spcPct val="100000"/>
              </a:lnSpc>
              <a:spcBef>
                <a:spcPts val="480"/>
              </a:spcBef>
              <a:spcAft>
                <a:spcPts val="0"/>
              </a:spcAft>
              <a:buClr>
                <a:schemeClr val="dk1"/>
              </a:buClr>
              <a:buSzPts val="1920"/>
              <a:buFont typeface="Noto Sans Symbols"/>
              <a:buChar char="⮚"/>
            </a:pPr>
            <a:r>
              <a:rPr lang="en-US" sz="2400" dirty="0"/>
              <a:t>Vaginal secretions containing HSV can result in</a:t>
            </a:r>
            <a:endParaRPr sz="2400" dirty="0"/>
          </a:p>
          <a:p>
            <a:pPr marL="1600200" marR="0" lvl="3" indent="-228600" algn="l" rtl="0">
              <a:lnSpc>
                <a:spcPct val="100000"/>
              </a:lnSpc>
              <a:spcBef>
                <a:spcPts val="360"/>
              </a:spcBef>
              <a:spcAft>
                <a:spcPts val="0"/>
              </a:spcAft>
              <a:buClr>
                <a:schemeClr val="dk1"/>
              </a:buClr>
              <a:buSzPts val="1350"/>
              <a:buFont typeface="Noto Sans Symbols"/>
              <a:buChar char="⮞"/>
            </a:pPr>
            <a:r>
              <a:rPr lang="en-US" sz="1600" b="0" i="0" u="none" strike="noStrike" cap="none" dirty="0">
                <a:solidFill>
                  <a:schemeClr val="dk1"/>
                </a:solidFill>
                <a:ea typeface="Arial"/>
                <a:cs typeface="Arial"/>
                <a:sym typeface="Arial"/>
              </a:rPr>
              <a:t>Localized disease of the skin, eyes, and mucosa; central nervous system (CNS) involvement; or disseminated disease</a:t>
            </a:r>
          </a:p>
          <a:p>
            <a:pPr marL="228600" indent="-228600">
              <a:buSzPts val="1350"/>
              <a:buFont typeface="Noto Sans Symbols"/>
              <a:buChar char="⮞"/>
            </a:pPr>
            <a:r>
              <a:rPr lang="en-US" sz="2800" dirty="0"/>
              <a:t>Other serious complications</a:t>
            </a:r>
          </a:p>
          <a:p>
            <a:pPr marL="685800" lvl="1" indent="-228600">
              <a:buSzPts val="1350"/>
              <a:buFont typeface="Noto Sans Symbols"/>
              <a:buChar char="⮞"/>
            </a:pPr>
            <a:r>
              <a:rPr lang="en-US" sz="2400" dirty="0"/>
              <a:t>Corneal infection, fatal sporadic encephalitis in immunocompromised hosts</a:t>
            </a:r>
            <a:endParaRPr sz="2400"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sp>
        <p:nvSpPr>
          <p:cNvPr id="524" name="Google Shape;524;p57"/>
          <p:cNvSpPr txBox="1">
            <a:spLocks noGrp="1"/>
          </p:cNvSpPr>
          <p:nvPr>
            <p:ph type="title"/>
          </p:nvPr>
        </p:nvSpPr>
        <p:spPr>
          <a:xfrm>
            <a:off x="543989" y="59422"/>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HSV Lesions</a:t>
            </a:r>
            <a:endParaRPr dirty="0">
              <a:solidFill>
                <a:srgbClr val="002060"/>
              </a:solidFill>
            </a:endParaRPr>
          </a:p>
        </p:txBody>
      </p:sp>
      <p:grpSp>
        <p:nvGrpSpPr>
          <p:cNvPr id="527" name="Google Shape;527;p57"/>
          <p:cNvGrpSpPr/>
          <p:nvPr/>
        </p:nvGrpSpPr>
        <p:grpSpPr>
          <a:xfrm>
            <a:off x="228600" y="1702703"/>
            <a:ext cx="8915400" cy="4029075"/>
            <a:chOff x="152400" y="1346025"/>
            <a:chExt cx="8915400" cy="4029361"/>
          </a:xfrm>
        </p:grpSpPr>
        <p:pic>
          <p:nvPicPr>
            <p:cNvPr id="528" name="Google Shape;528;p57"/>
            <p:cNvPicPr preferRelativeResize="0"/>
            <p:nvPr/>
          </p:nvPicPr>
          <p:blipFill rotWithShape="1">
            <a:blip r:embed="rId3">
              <a:alphaModFix/>
            </a:blip>
            <a:srcRect/>
            <a:stretch/>
          </p:blipFill>
          <p:spPr>
            <a:xfrm>
              <a:off x="152400" y="1787524"/>
              <a:ext cx="4343400" cy="2986088"/>
            </a:xfrm>
            <a:prstGeom prst="rect">
              <a:avLst/>
            </a:prstGeom>
            <a:noFill/>
            <a:ln>
              <a:noFill/>
            </a:ln>
          </p:spPr>
        </p:pic>
        <p:pic>
          <p:nvPicPr>
            <p:cNvPr id="529" name="Google Shape;529;p57"/>
            <p:cNvPicPr preferRelativeResize="0"/>
            <p:nvPr/>
          </p:nvPicPr>
          <p:blipFill rotWithShape="1">
            <a:blip r:embed="rId4">
              <a:alphaModFix/>
            </a:blip>
            <a:srcRect/>
            <a:stretch/>
          </p:blipFill>
          <p:spPr>
            <a:xfrm>
              <a:off x="4571999" y="1346025"/>
              <a:ext cx="4495801" cy="4029361"/>
            </a:xfrm>
            <a:prstGeom prst="rect">
              <a:avLst/>
            </a:prstGeom>
            <a:noFill/>
            <a:ln>
              <a:noFill/>
            </a:ln>
          </p:spPr>
        </p:pic>
      </p:gr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sp>
        <p:nvSpPr>
          <p:cNvPr id="534" name="Google Shape;534;p58"/>
          <p:cNvSpPr txBox="1">
            <a:spLocks noGrp="1"/>
          </p:cNvSpPr>
          <p:nvPr>
            <p:ph type="title"/>
          </p:nvPr>
        </p:nvSpPr>
        <p:spPr>
          <a:xfrm>
            <a:off x="685800" y="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Genital Herpes</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Laboratory Diagnosis</a:t>
            </a:r>
            <a:endParaRPr dirty="0">
              <a:solidFill>
                <a:srgbClr val="002060"/>
              </a:solidFill>
            </a:endParaRPr>
          </a:p>
        </p:txBody>
      </p:sp>
      <p:sp>
        <p:nvSpPr>
          <p:cNvPr id="535" name="Google Shape;535;p58"/>
          <p:cNvSpPr txBox="1">
            <a:spLocks noGrp="1"/>
          </p:cNvSpPr>
          <p:nvPr>
            <p:ph idx="1"/>
          </p:nvPr>
        </p:nvSpPr>
        <p:spPr>
          <a:xfrm>
            <a:off x="457200" y="1514213"/>
            <a:ext cx="8229600" cy="4876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ct val="50000"/>
              <a:buFont typeface="Wingdings" panose="05000000000000000000" pitchFamily="2" charset="2"/>
              <a:buChar char="Ø"/>
            </a:pPr>
            <a:r>
              <a:rPr lang="en-US" sz="2800" b="0" i="0" u="none" dirty="0">
                <a:solidFill>
                  <a:schemeClr val="dk1"/>
                </a:solidFill>
                <a:latin typeface="+mj-lt"/>
                <a:ea typeface="Arial"/>
                <a:cs typeface="Arial"/>
                <a:sym typeface="Arial"/>
              </a:rPr>
              <a:t>Vesicle fluids collected with a syringe or swab</a:t>
            </a:r>
            <a:endParaRPr dirty="0">
              <a:latin typeface="+mj-lt"/>
            </a:endParaRPr>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latin typeface="Arial"/>
                <a:ea typeface="Arial"/>
                <a:cs typeface="Arial"/>
                <a:sym typeface="Arial"/>
              </a:rPr>
              <a:t>Culture</a:t>
            </a:r>
            <a:endParaRPr dirty="0"/>
          </a:p>
          <a:p>
            <a:pPr marL="1143000" marR="0" lvl="2" indent="-228600" algn="l" rtl="0">
              <a:lnSpc>
                <a:spcPct val="100000"/>
              </a:lnSpc>
              <a:spcBef>
                <a:spcPts val="600"/>
              </a:spcBef>
              <a:spcAft>
                <a:spcPts val="0"/>
              </a:spcAft>
              <a:buClr>
                <a:schemeClr val="dk1"/>
              </a:buClr>
              <a:buSzPts val="2530"/>
              <a:buFont typeface="Arial"/>
              <a:buChar char="•"/>
            </a:pPr>
            <a:r>
              <a:rPr lang="en-US" sz="2200" b="0" i="0" u="none" strike="noStrike" cap="none" dirty="0">
                <a:solidFill>
                  <a:schemeClr val="dk1"/>
                </a:solidFill>
                <a:latin typeface="Arial"/>
                <a:ea typeface="Arial"/>
                <a:cs typeface="Arial"/>
                <a:sym typeface="Arial"/>
              </a:rPr>
              <a:t>Cytopathogenic effect (CPE)</a:t>
            </a:r>
            <a:endParaRPr dirty="0"/>
          </a:p>
          <a:p>
            <a:pPr marL="1143000" marR="0" lvl="2" indent="-228600" algn="l" rtl="0">
              <a:lnSpc>
                <a:spcPct val="100000"/>
              </a:lnSpc>
              <a:spcBef>
                <a:spcPts val="600"/>
              </a:spcBef>
              <a:spcAft>
                <a:spcPts val="0"/>
              </a:spcAft>
              <a:buClr>
                <a:schemeClr val="dk1"/>
              </a:buClr>
              <a:buSzPts val="2530"/>
              <a:buFont typeface="Arial"/>
              <a:buChar char="•"/>
            </a:pPr>
            <a:r>
              <a:rPr lang="en-US" sz="2200" b="0" i="0" u="none" strike="noStrike" cap="none" dirty="0">
                <a:solidFill>
                  <a:schemeClr val="dk1"/>
                </a:solidFill>
                <a:latin typeface="Arial"/>
                <a:ea typeface="Arial"/>
                <a:cs typeface="Arial"/>
                <a:sym typeface="Arial"/>
              </a:rPr>
              <a:t>Develop intracellular granulations, enlarge, and then display intracellular inclusions</a:t>
            </a:r>
            <a:endParaRPr dirty="0"/>
          </a:p>
          <a:p>
            <a:pPr marL="1143000" marR="0" lvl="2" indent="-228600" algn="l" rtl="0">
              <a:lnSpc>
                <a:spcPct val="100000"/>
              </a:lnSpc>
              <a:spcBef>
                <a:spcPts val="600"/>
              </a:spcBef>
              <a:spcAft>
                <a:spcPts val="0"/>
              </a:spcAft>
              <a:buClr>
                <a:schemeClr val="dk1"/>
              </a:buClr>
              <a:buSzPts val="2530"/>
              <a:buFont typeface="Arial"/>
              <a:buChar char="•"/>
            </a:pPr>
            <a:r>
              <a:rPr lang="en-US" sz="2200" b="0" i="0" u="none" strike="noStrike" cap="none" dirty="0">
                <a:solidFill>
                  <a:schemeClr val="dk1"/>
                </a:solidFill>
                <a:latin typeface="Arial"/>
                <a:ea typeface="Arial"/>
                <a:cs typeface="Arial"/>
                <a:sym typeface="Arial"/>
              </a:rPr>
              <a:t>Being replaced by </a:t>
            </a:r>
            <a:r>
              <a:rPr lang="en-US" sz="2400" b="0" i="0" u="none" strike="noStrike" cap="none" dirty="0">
                <a:solidFill>
                  <a:schemeClr val="dk1"/>
                </a:solidFill>
                <a:latin typeface="Arial"/>
                <a:ea typeface="Arial"/>
                <a:cs typeface="Arial"/>
                <a:sym typeface="Arial"/>
              </a:rPr>
              <a:t>nucleic acid amplification test  (</a:t>
            </a:r>
            <a:r>
              <a:rPr lang="en-US" sz="2200" b="0" i="0" u="none" strike="noStrike" cap="none" dirty="0">
                <a:solidFill>
                  <a:schemeClr val="dk1"/>
                </a:solidFill>
                <a:latin typeface="Arial"/>
                <a:ea typeface="Arial"/>
                <a:cs typeface="Arial"/>
                <a:sym typeface="Arial"/>
              </a:rPr>
              <a:t>NAATs)</a:t>
            </a:r>
            <a:endParaRPr sz="20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600"/>
              </a:spcBef>
              <a:spcAft>
                <a:spcPts val="0"/>
              </a:spcAft>
              <a:buClr>
                <a:schemeClr val="dk1"/>
              </a:buClr>
              <a:buSzPts val="2080"/>
              <a:buFont typeface="Noto Sans Symbols"/>
              <a:buChar char="⮚"/>
            </a:pPr>
            <a:r>
              <a:rPr lang="en-US" sz="2600" b="0" i="0" u="none" strike="noStrike" cap="none" dirty="0">
                <a:solidFill>
                  <a:schemeClr val="dk1"/>
                </a:solidFill>
                <a:latin typeface="Arial"/>
                <a:ea typeface="Arial"/>
                <a:cs typeface="Arial"/>
                <a:sym typeface="Arial"/>
              </a:rPr>
              <a:t>Direct fluorescent antibody (DFA) can type</a:t>
            </a:r>
          </a:p>
          <a:p>
            <a:pPr marL="742950" marR="0" lvl="1" indent="-285750" algn="l" rtl="0">
              <a:lnSpc>
                <a:spcPct val="100000"/>
              </a:lnSpc>
              <a:spcBef>
                <a:spcPts val="600"/>
              </a:spcBef>
              <a:spcAft>
                <a:spcPts val="0"/>
              </a:spcAft>
              <a:buClr>
                <a:schemeClr val="dk1"/>
              </a:buClr>
              <a:buSzPts val="2080"/>
              <a:buFont typeface="Noto Sans Symbols"/>
              <a:buChar char="⮚"/>
            </a:pPr>
            <a:r>
              <a:rPr lang="en-US" sz="2600" dirty="0"/>
              <a:t>Indirect fluorescent antibody (IFA)</a:t>
            </a:r>
          </a:p>
          <a:p>
            <a:pPr marL="742950" marR="0" lvl="1" indent="-285750" algn="l" rtl="0">
              <a:lnSpc>
                <a:spcPct val="100000"/>
              </a:lnSpc>
              <a:spcBef>
                <a:spcPts val="600"/>
              </a:spcBef>
              <a:spcAft>
                <a:spcPts val="0"/>
              </a:spcAft>
              <a:buClr>
                <a:schemeClr val="dk1"/>
              </a:buClr>
              <a:buSzPts val="2080"/>
              <a:buFont typeface="Noto Sans Symbols"/>
              <a:buChar char="⮚"/>
            </a:pPr>
            <a:r>
              <a:rPr lang="en-US" sz="2600" dirty="0" err="1"/>
              <a:t>Cytospin</a:t>
            </a:r>
            <a:r>
              <a:rPr lang="en-US" sz="2600" dirty="0"/>
              <a:t> DFA</a:t>
            </a:r>
          </a:p>
          <a:p>
            <a:pPr marL="742950" marR="0" lvl="1" indent="-285750" algn="l" rtl="0">
              <a:lnSpc>
                <a:spcPct val="100000"/>
              </a:lnSpc>
              <a:spcBef>
                <a:spcPts val="600"/>
              </a:spcBef>
              <a:spcAft>
                <a:spcPts val="0"/>
              </a:spcAft>
              <a:buClr>
                <a:schemeClr val="dk1"/>
              </a:buClr>
              <a:buSzPts val="2080"/>
              <a:buFont typeface="Noto Sans Symbols"/>
              <a:buChar char="⮚"/>
            </a:pPr>
            <a:r>
              <a:rPr lang="en-US" sz="2600" dirty="0"/>
              <a:t>Serologic assays</a:t>
            </a:r>
          </a:p>
          <a:p>
            <a:pPr marL="742950" marR="0" lvl="1" indent="-285750" algn="l" rtl="0">
              <a:lnSpc>
                <a:spcPct val="100000"/>
              </a:lnSpc>
              <a:spcBef>
                <a:spcPts val="600"/>
              </a:spcBef>
              <a:spcAft>
                <a:spcPts val="0"/>
              </a:spcAft>
              <a:buClr>
                <a:schemeClr val="dk1"/>
              </a:buClr>
              <a:buSzPts val="2080"/>
              <a:buFont typeface="Noto Sans Symbols"/>
              <a:buChar char="⮚"/>
            </a:pPr>
            <a:endParaRPr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59"/>
          <p:cNvSpPr txBox="1">
            <a:spLocks noGrp="1"/>
          </p:cNvSpPr>
          <p:nvPr>
            <p:ph type="title"/>
          </p:nvPr>
        </p:nvSpPr>
        <p:spPr>
          <a:xfrm>
            <a:off x="685800" y="92978"/>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Culture Results of Genital Specimen Showing Cytopathic Effect </a:t>
            </a:r>
            <a:endParaRPr dirty="0">
              <a:solidFill>
                <a:srgbClr val="002060"/>
              </a:solidFill>
            </a:endParaRPr>
          </a:p>
        </p:txBody>
      </p:sp>
      <p:pic>
        <p:nvPicPr>
          <p:cNvPr id="545" name="Google Shape;545;p59"/>
          <p:cNvPicPr preferRelativeResize="0"/>
          <p:nvPr/>
        </p:nvPicPr>
        <p:blipFill rotWithShape="1">
          <a:blip r:embed="rId3">
            <a:alphaModFix/>
          </a:blip>
          <a:srcRect/>
          <a:stretch/>
        </p:blipFill>
        <p:spPr>
          <a:xfrm>
            <a:off x="1943100" y="1912428"/>
            <a:ext cx="5257800" cy="4410075"/>
          </a:xfrm>
          <a:prstGeom prst="rect">
            <a:avLst/>
          </a:prstGeom>
          <a:noFill/>
          <a:ln>
            <a:noFill/>
          </a:ln>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0"/>
          <p:cNvSpPr txBox="1">
            <a:spLocks noGrp="1"/>
          </p:cNvSpPr>
          <p:nvPr>
            <p:ph type="title"/>
          </p:nvPr>
        </p:nvSpPr>
        <p:spPr>
          <a:xfrm>
            <a:off x="653046"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Genital Herpes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Treatment</a:t>
            </a:r>
            <a:endParaRPr dirty="0">
              <a:solidFill>
                <a:srgbClr val="002060"/>
              </a:solidFill>
            </a:endParaRPr>
          </a:p>
        </p:txBody>
      </p:sp>
      <p:sp>
        <p:nvSpPr>
          <p:cNvPr id="551" name="Google Shape;551;p60"/>
          <p:cNvSpPr txBox="1">
            <a:spLocks noGrp="1"/>
          </p:cNvSpPr>
          <p:nvPr>
            <p:ph idx="1"/>
          </p:nvPr>
        </p:nvSpPr>
        <p:spPr>
          <a:xfrm>
            <a:off x="653046" y="1779864"/>
            <a:ext cx="7772400" cy="4876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1680"/>
              <a:buFont typeface="Wingdings" panose="05000000000000000000" pitchFamily="2" charset="2"/>
              <a:buChar char="Ø"/>
            </a:pPr>
            <a:r>
              <a:rPr lang="en-US" sz="2800" b="0" i="0" u="none" dirty="0">
                <a:solidFill>
                  <a:schemeClr val="tx1"/>
                </a:solidFill>
                <a:ea typeface="Arial"/>
                <a:cs typeface="Arial"/>
                <a:sym typeface="Arial"/>
              </a:rPr>
              <a:t>Life-long viral infection of which there is no cure</a:t>
            </a:r>
            <a:endParaRPr dirty="0">
              <a:solidFill>
                <a:schemeClr val="tx1"/>
              </a:solidFill>
            </a:endParaRPr>
          </a:p>
          <a:p>
            <a:pPr marL="457200" marR="0" lvl="0" indent="-457200" algn="l" rtl="0">
              <a:lnSpc>
                <a:spcPct val="100000"/>
              </a:lnSpc>
              <a:spcBef>
                <a:spcPts val="600"/>
              </a:spcBef>
              <a:spcAft>
                <a:spcPts val="0"/>
              </a:spcAft>
              <a:buClr>
                <a:schemeClr val="accent1"/>
              </a:buClr>
              <a:buSzPts val="1680"/>
              <a:buFont typeface="Wingdings" panose="05000000000000000000" pitchFamily="2" charset="2"/>
              <a:buChar char="Ø"/>
            </a:pPr>
            <a:r>
              <a:rPr lang="en-US" sz="2800" b="0" i="0" u="none" dirty="0">
                <a:solidFill>
                  <a:schemeClr val="tx1"/>
                </a:solidFill>
                <a:ea typeface="Arial"/>
                <a:cs typeface="Arial"/>
                <a:sym typeface="Arial"/>
              </a:rPr>
              <a:t>Clinical trials have demonstrated that acyclovir, valacyclovir, and famciclovir are effective antivirals for the treatment of genital herpes.</a:t>
            </a:r>
            <a:endParaRPr dirty="0">
              <a:solidFill>
                <a:schemeClr val="tx1"/>
              </a:solidFill>
            </a:endParaRPr>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Control signs and symptoms </a:t>
            </a:r>
          </a:p>
          <a:p>
            <a:pPr marL="285750" indent="-285750">
              <a:spcBef>
                <a:spcPts val="600"/>
              </a:spcBef>
              <a:buSzPts val="1920"/>
              <a:buFont typeface="Noto Sans Symbols"/>
              <a:buChar char="⮚"/>
            </a:pPr>
            <a:r>
              <a:rPr lang="en-US" dirty="0">
                <a:solidFill>
                  <a:schemeClr val="tx1"/>
                </a:solidFill>
              </a:rPr>
              <a:t>For Neonates</a:t>
            </a:r>
          </a:p>
          <a:p>
            <a:pPr marL="742950" lvl="1" indent="-285750">
              <a:spcBef>
                <a:spcPts val="600"/>
              </a:spcBef>
              <a:buSzPts val="1920"/>
            </a:pPr>
            <a:r>
              <a:rPr lang="en-US" dirty="0">
                <a:solidFill>
                  <a:schemeClr val="tx1"/>
                </a:solidFill>
              </a:rPr>
              <a:t>IV antiviral chemotherapy (acyclovir) can reduce overall morbidity and mortality</a:t>
            </a:r>
            <a:endParaRPr dirty="0">
              <a:solidFill>
                <a:schemeClr val="tx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44EB-F1A8-B480-F38D-E148072FEF8A}"/>
              </a:ext>
            </a:extLst>
          </p:cNvPr>
          <p:cNvSpPr>
            <a:spLocks noGrp="1"/>
          </p:cNvSpPr>
          <p:nvPr>
            <p:ph type="title"/>
          </p:nvPr>
        </p:nvSpPr>
        <p:spPr/>
        <p:txBody>
          <a:bodyPr/>
          <a:lstStyle/>
          <a:p>
            <a:pPr algn="ctr"/>
            <a:r>
              <a:rPr lang="en-US" dirty="0"/>
              <a:t>What’s Ahead?</a:t>
            </a:r>
          </a:p>
        </p:txBody>
      </p:sp>
      <p:sp>
        <p:nvSpPr>
          <p:cNvPr id="3" name="Text Placeholder 2">
            <a:extLst>
              <a:ext uri="{FF2B5EF4-FFF2-40B4-BE49-F238E27FC236}">
                <a16:creationId xmlns:a16="http://schemas.microsoft.com/office/drawing/2014/main" id="{E5FADAE2-65C4-D13B-89DA-1CF677AF0DCF}"/>
              </a:ext>
            </a:extLst>
          </p:cNvPr>
          <p:cNvSpPr>
            <a:spLocks noGrp="1"/>
          </p:cNvSpPr>
          <p:nvPr>
            <p:ph idx="1"/>
          </p:nvPr>
        </p:nvSpPr>
        <p:spPr>
          <a:xfrm>
            <a:off x="661434" y="1511416"/>
            <a:ext cx="7772400" cy="4876800"/>
          </a:xfrm>
        </p:spPr>
        <p:txBody>
          <a:bodyPr/>
          <a:lstStyle/>
          <a:p>
            <a:pPr>
              <a:buFont typeface="Wingdings" panose="05000000000000000000" pitchFamily="2" charset="2"/>
              <a:buChar char="Ø"/>
            </a:pPr>
            <a:r>
              <a:rPr lang="en-US" dirty="0"/>
              <a:t>Common symptoms of STIs </a:t>
            </a:r>
          </a:p>
          <a:p>
            <a:pPr>
              <a:buFont typeface="Wingdings" panose="05000000000000000000" pitchFamily="2" charset="2"/>
              <a:buChar char="Ø"/>
            </a:pPr>
            <a:r>
              <a:rPr lang="en-US" dirty="0"/>
              <a:t>Review exudative infections (gonorrhea, chlamydia, vulvovaginitis), </a:t>
            </a:r>
          </a:p>
          <a:p>
            <a:pPr>
              <a:buFont typeface="Wingdings" panose="05000000000000000000" pitchFamily="2" charset="2"/>
              <a:buChar char="Ø"/>
            </a:pPr>
            <a:r>
              <a:rPr lang="en-US" dirty="0"/>
              <a:t>Review ulcerative infections (syphilis, chancroid, genital herpes)</a:t>
            </a:r>
          </a:p>
          <a:p>
            <a:pPr>
              <a:buFont typeface="Wingdings" panose="05000000000000000000" pitchFamily="2" charset="2"/>
              <a:buChar char="Ø"/>
            </a:pPr>
            <a:r>
              <a:rPr lang="en-US" dirty="0"/>
              <a:t>HIV infection</a:t>
            </a:r>
          </a:p>
          <a:p>
            <a:pPr>
              <a:buFont typeface="Wingdings" panose="05000000000000000000" pitchFamily="2" charset="2"/>
              <a:buChar char="Ø"/>
            </a:pPr>
            <a:r>
              <a:rPr lang="en-US" dirty="0"/>
              <a:t>Other STIs</a:t>
            </a:r>
          </a:p>
        </p:txBody>
      </p:sp>
    </p:spTree>
    <p:extLst>
      <p:ext uri="{BB962C8B-B14F-4D97-AF65-F5344CB8AC3E}">
        <p14:creationId xmlns:p14="http://schemas.microsoft.com/office/powerpoint/2010/main" val="83739183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557"/>
        <p:cNvGrpSpPr/>
        <p:nvPr/>
      </p:nvGrpSpPr>
      <p:grpSpPr>
        <a:xfrm>
          <a:off x="0" y="0"/>
          <a:ext cx="0" cy="0"/>
          <a:chOff x="0" y="0"/>
          <a:chExt cx="0" cy="0"/>
        </a:xfrm>
      </p:grpSpPr>
      <p:sp>
        <p:nvSpPr>
          <p:cNvPr id="558" name="Google Shape;558;p61"/>
          <p:cNvSpPr txBox="1">
            <a:spLocks noGrp="1"/>
          </p:cNvSpPr>
          <p:nvPr>
            <p:ph type="title"/>
          </p:nvPr>
        </p:nvSpPr>
        <p:spPr>
          <a:xfrm>
            <a:off x="0" y="60820"/>
            <a:ext cx="9144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smtClean="0">
                <a:solidFill>
                  <a:schemeClr val="dk1"/>
                </a:solidFill>
                <a:latin typeface="Arial"/>
                <a:ea typeface="Arial"/>
                <a:cs typeface="Arial"/>
                <a:sym typeface="Arial"/>
              </a:rPr>
              <a:t/>
            </a:r>
            <a:br>
              <a:rPr lang="en-US" sz="3600" b="0" i="0" u="none" dirty="0" smtClean="0">
                <a:solidFill>
                  <a:schemeClr val="dk1"/>
                </a:solidFill>
                <a:latin typeface="Arial"/>
                <a:ea typeface="Arial"/>
                <a:cs typeface="Arial"/>
                <a:sym typeface="Arial"/>
              </a:rPr>
            </a:br>
            <a:r>
              <a:rPr lang="en-US" sz="4000" b="0" i="0" u="none" dirty="0" smtClean="0">
                <a:solidFill>
                  <a:srgbClr val="002060"/>
                </a:solidFill>
                <a:ea typeface="Arial"/>
                <a:cs typeface="Arial"/>
                <a:sym typeface="Arial"/>
              </a:rPr>
              <a:t>Syphilis</a:t>
            </a:r>
            <a:r>
              <a:rPr lang="en-US" sz="3600" b="0" i="0" u="none" dirty="0">
                <a:solidFill>
                  <a:schemeClr val="dk1"/>
                </a:solidFill>
                <a:latin typeface="Arial"/>
                <a:ea typeface="Arial"/>
                <a:cs typeface="Arial"/>
                <a:sym typeface="Arial"/>
              </a:rPr>
              <a:t/>
            </a:r>
            <a:br>
              <a:rPr lang="en-US" sz="3600" b="0" i="0" u="none" dirty="0">
                <a:solidFill>
                  <a:schemeClr val="dk1"/>
                </a:solidFill>
                <a:latin typeface="Arial"/>
                <a:ea typeface="Arial"/>
                <a:cs typeface="Arial"/>
                <a:sym typeface="Arial"/>
              </a:rPr>
            </a:br>
            <a:endParaRPr strike="sngStrike" dirty="0"/>
          </a:p>
        </p:txBody>
      </p:sp>
      <p:sp>
        <p:nvSpPr>
          <p:cNvPr id="559" name="Google Shape;559;p61"/>
          <p:cNvSpPr txBox="1">
            <a:spLocks noGrp="1"/>
          </p:cNvSpPr>
          <p:nvPr>
            <p:ph idx="1"/>
          </p:nvPr>
        </p:nvSpPr>
        <p:spPr>
          <a:xfrm>
            <a:off x="685800" y="1742114"/>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tx1"/>
                </a:solidFill>
                <a:ea typeface="Arial"/>
                <a:cs typeface="Arial"/>
                <a:sym typeface="Arial"/>
              </a:rPr>
              <a:t>Genital ulcer disease caused by the spirochete </a:t>
            </a:r>
            <a:r>
              <a:rPr lang="en-US" sz="2800" b="0" i="1" u="none" dirty="0">
                <a:solidFill>
                  <a:schemeClr val="tx1"/>
                </a:solidFill>
                <a:ea typeface="Arial"/>
                <a:cs typeface="Arial"/>
                <a:sym typeface="Arial"/>
              </a:rPr>
              <a:t>Treponema pallidum </a:t>
            </a:r>
            <a:r>
              <a:rPr lang="en-US" sz="2800" b="0" i="0" u="none" dirty="0">
                <a:solidFill>
                  <a:schemeClr val="tx1"/>
                </a:solidFill>
                <a:ea typeface="Arial"/>
                <a:cs typeface="Arial"/>
                <a:sym typeface="Arial"/>
              </a:rPr>
              <a:t>subsp. </a:t>
            </a:r>
            <a:r>
              <a:rPr lang="en-US" sz="2800" b="0" i="1" u="none" dirty="0">
                <a:solidFill>
                  <a:schemeClr val="tx1"/>
                </a:solidFill>
                <a:ea typeface="Arial"/>
                <a:cs typeface="Arial"/>
                <a:sym typeface="Arial"/>
              </a:rPr>
              <a:t>pallidum</a:t>
            </a:r>
            <a:endParaRPr dirty="0">
              <a:solidFill>
                <a:schemeClr val="tx1"/>
              </a:solidFill>
            </a:endParaRPr>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Obligate parasite of humans</a:t>
            </a:r>
            <a:endParaRPr dirty="0">
              <a:solidFill>
                <a:schemeClr val="tx1"/>
              </a:solidFill>
            </a:endParaRPr>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No other known animal hosts or environmental reservoirs</a:t>
            </a:r>
            <a:endParaRPr dirty="0">
              <a:solidFill>
                <a:schemeClr val="tx1"/>
              </a:solidFill>
            </a:endParaRPr>
          </a:p>
          <a:p>
            <a:pPr marL="342900" marR="0" lvl="0" indent="-342900" algn="l" rtl="0">
              <a:lnSpc>
                <a:spcPct val="100000"/>
              </a:lnSpc>
              <a:spcBef>
                <a:spcPts val="600"/>
              </a:spcBef>
              <a:spcAft>
                <a:spcPts val="0"/>
              </a:spcAft>
              <a:buClr>
                <a:schemeClr val="accent1"/>
              </a:buClr>
              <a:buSzPct val="50000"/>
              <a:buFont typeface="Noto Sans Symbols"/>
              <a:buChar char="⬤"/>
            </a:pPr>
            <a:r>
              <a:rPr lang="en-US" sz="2800" b="0" i="0" u="none" dirty="0">
                <a:solidFill>
                  <a:schemeClr val="tx1"/>
                </a:solidFill>
                <a:ea typeface="Arial"/>
                <a:cs typeface="Arial"/>
                <a:sym typeface="Arial"/>
              </a:rPr>
              <a:t>Epidemiology</a:t>
            </a:r>
            <a:endParaRPr dirty="0">
              <a:solidFill>
                <a:schemeClr val="tx1"/>
              </a:solidFill>
            </a:endParaRPr>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tx1"/>
                </a:solidFill>
                <a:ea typeface="Arial"/>
                <a:cs typeface="Arial"/>
                <a:sym typeface="Arial"/>
              </a:rPr>
              <a:t>~12 million people infected </a:t>
            </a:r>
            <a:r>
              <a:rPr lang="en-US" sz="2400" b="0" i="0" u="none" strike="noStrike" cap="none" dirty="0">
                <a:solidFill>
                  <a:schemeClr val="dk1"/>
                </a:solidFill>
                <a:ea typeface="Arial"/>
                <a:cs typeface="Arial"/>
                <a:sym typeface="Arial"/>
              </a:rPr>
              <a:t>each year</a:t>
            </a:r>
            <a:endParaRPr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565"/>
        <p:cNvGrpSpPr/>
        <p:nvPr/>
      </p:nvGrpSpPr>
      <p:grpSpPr>
        <a:xfrm>
          <a:off x="0" y="0"/>
          <a:ext cx="0" cy="0"/>
          <a:chOff x="0" y="0"/>
          <a:chExt cx="0" cy="0"/>
        </a:xfrm>
      </p:grpSpPr>
      <p:sp>
        <p:nvSpPr>
          <p:cNvPr id="566" name="Google Shape;566;p62"/>
          <p:cNvSpPr txBox="1">
            <a:spLocks noGrp="1"/>
          </p:cNvSpPr>
          <p:nvPr>
            <p:ph type="title"/>
          </p:nvPr>
        </p:nvSpPr>
        <p:spPr>
          <a:xfrm>
            <a:off x="76200" y="274637"/>
            <a:ext cx="9067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4000" b="0" i="0" u="none" dirty="0">
                <a:solidFill>
                  <a:srgbClr val="002060"/>
                </a:solidFill>
                <a:ea typeface="Arial"/>
                <a:cs typeface="Arial"/>
                <a:sym typeface="Arial"/>
              </a:rPr>
              <a:t>Rates of Reported Cases of Syphilis By Stages of Infection </a:t>
            </a:r>
            <a:endParaRPr sz="4000" dirty="0">
              <a:solidFill>
                <a:srgbClr val="002060"/>
              </a:solidFill>
            </a:endParaRPr>
          </a:p>
        </p:txBody>
      </p:sp>
      <p:pic>
        <p:nvPicPr>
          <p:cNvPr id="4" name="Picture 3" descr="A picture containing text, screenshot, plot, line&#10;&#10;Description automatically generated">
            <a:extLst>
              <a:ext uri="{FF2B5EF4-FFF2-40B4-BE49-F238E27FC236}">
                <a16:creationId xmlns:a16="http://schemas.microsoft.com/office/drawing/2014/main" id="{73A9E096-9261-ADAC-5F7B-5453EBB59AA9}"/>
              </a:ext>
            </a:extLst>
          </p:cNvPr>
          <p:cNvPicPr>
            <a:picLocks noChangeAspect="1"/>
          </p:cNvPicPr>
          <p:nvPr/>
        </p:nvPicPr>
        <p:blipFill>
          <a:blip r:embed="rId3"/>
          <a:stretch>
            <a:fillRect/>
          </a:stretch>
        </p:blipFill>
        <p:spPr>
          <a:xfrm>
            <a:off x="1113644" y="2134815"/>
            <a:ext cx="6613425" cy="3448861"/>
          </a:xfrm>
          <a:prstGeom prst="rect">
            <a:avLst/>
          </a:prstGeom>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573"/>
        <p:cNvGrpSpPr/>
        <p:nvPr/>
      </p:nvGrpSpPr>
      <p:grpSpPr>
        <a:xfrm>
          <a:off x="0" y="0"/>
          <a:ext cx="0" cy="0"/>
          <a:chOff x="0" y="0"/>
          <a:chExt cx="0" cy="0"/>
        </a:xfrm>
      </p:grpSpPr>
      <p:sp>
        <p:nvSpPr>
          <p:cNvPr id="574" name="Google Shape;574;p63"/>
          <p:cNvSpPr txBox="1">
            <a:spLocks noGrp="1"/>
          </p:cNvSpPr>
          <p:nvPr>
            <p:ph type="title"/>
          </p:nvPr>
        </p:nvSpPr>
        <p:spPr>
          <a:xfrm>
            <a:off x="685800" y="2286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4000" b="0" i="0" u="none" dirty="0">
                <a:solidFill>
                  <a:srgbClr val="002060"/>
                </a:solidFill>
                <a:ea typeface="Arial"/>
                <a:cs typeface="Arial"/>
                <a:sym typeface="Arial"/>
              </a:rPr>
              <a:t>Syphilis</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Clinical Manifestations</a:t>
            </a:r>
            <a:endParaRPr sz="4000" dirty="0">
              <a:solidFill>
                <a:srgbClr val="002060"/>
              </a:solidFill>
            </a:endParaRPr>
          </a:p>
        </p:txBody>
      </p:sp>
      <p:sp>
        <p:nvSpPr>
          <p:cNvPr id="575" name="Google Shape;575;p63"/>
          <p:cNvSpPr txBox="1">
            <a:spLocks noGrp="1"/>
          </p:cNvSpPr>
          <p:nvPr>
            <p:ph idx="1"/>
          </p:nvPr>
        </p:nvSpPr>
        <p:spPr>
          <a:xfrm>
            <a:off x="685800" y="1730942"/>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Primary</a:t>
            </a:r>
            <a:endParaRPr dirty="0"/>
          </a:p>
          <a:p>
            <a:pPr marL="742950" marR="0" lvl="1" indent="-285750" algn="l" rtl="0">
              <a:lnSpc>
                <a:spcPct val="100000"/>
              </a:lnSpc>
              <a:spcBef>
                <a:spcPts val="600"/>
              </a:spcBef>
              <a:spcAft>
                <a:spcPts val="0"/>
              </a:spcAft>
              <a:buClr>
                <a:schemeClr val="dk1"/>
              </a:buClr>
              <a:buSzPts val="1840"/>
              <a:buFont typeface="Noto Sans Symbols"/>
              <a:buChar char="⮚"/>
            </a:pPr>
            <a:r>
              <a:rPr lang="en-US" sz="2300" b="0" i="0" u="none" strike="noStrike" cap="none" dirty="0">
                <a:solidFill>
                  <a:schemeClr val="dk1"/>
                </a:solidFill>
                <a:ea typeface="Arial"/>
                <a:cs typeface="Arial"/>
                <a:sym typeface="Arial"/>
              </a:rPr>
              <a:t> </a:t>
            </a:r>
            <a:r>
              <a:rPr lang="en-US" sz="2400" b="0" i="0" u="none" strike="noStrike" cap="none" dirty="0">
                <a:solidFill>
                  <a:schemeClr val="dk1"/>
                </a:solidFill>
                <a:ea typeface="Arial"/>
                <a:cs typeface="Arial"/>
                <a:sym typeface="Arial"/>
              </a:rPr>
              <a:t>Initial chancre, usually in the anogenital region</a:t>
            </a:r>
            <a:endParaRPr dirty="0"/>
          </a:p>
          <a:p>
            <a:pPr marL="342900" marR="0" lvl="0" indent="-342900" algn="l" rtl="0">
              <a:lnSpc>
                <a:spcPct val="100000"/>
              </a:lnSpc>
              <a:spcBef>
                <a:spcPts val="60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Secondary</a:t>
            </a:r>
            <a:endParaRPr dirty="0"/>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Skin rash, mucocutaneous lesions, lymphadenopathy, others</a:t>
            </a:r>
            <a:endParaRPr dirty="0"/>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Organ involvement possible</a:t>
            </a:r>
            <a:endParaRPr dirty="0"/>
          </a:p>
          <a:p>
            <a:pPr marL="1143000" marR="0" lvl="2" indent="-228600" algn="l" rtl="0">
              <a:lnSpc>
                <a:spcPct val="100000"/>
              </a:lnSpc>
              <a:spcBef>
                <a:spcPts val="600"/>
              </a:spcBef>
              <a:spcAft>
                <a:spcPts val="0"/>
              </a:spcAft>
              <a:buClr>
                <a:schemeClr val="dk1"/>
              </a:buClr>
              <a:buSzPts val="2300"/>
              <a:buFont typeface="Arial"/>
              <a:buChar char="•"/>
            </a:pPr>
            <a:r>
              <a:rPr lang="en-US" sz="2000" b="0" i="0" u="none" strike="noStrike" cap="none" dirty="0">
                <a:solidFill>
                  <a:schemeClr val="dk1"/>
                </a:solidFill>
                <a:ea typeface="Arial"/>
                <a:cs typeface="Arial"/>
                <a:sym typeface="Arial"/>
              </a:rPr>
              <a:t>Hepatitis, osteitis, keratitis</a:t>
            </a:r>
            <a:endParaRPr dirty="0"/>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CNS involvement may also occur.</a:t>
            </a:r>
          </a:p>
          <a:p>
            <a:pPr marL="742950" marR="0" lvl="1" indent="-285750" algn="l" rtl="0">
              <a:lnSpc>
                <a:spcPct val="100000"/>
              </a:lnSpc>
              <a:spcBef>
                <a:spcPts val="600"/>
              </a:spcBef>
              <a:spcAft>
                <a:spcPts val="0"/>
              </a:spcAft>
              <a:buClr>
                <a:schemeClr val="dk1"/>
              </a:buClr>
              <a:buSzPts val="1920"/>
              <a:buFont typeface="Noto Sans Symbols"/>
              <a:buChar char="⮚"/>
            </a:pPr>
            <a:r>
              <a:rPr lang="en-US" dirty="0"/>
              <a:t>Condylomata </a:t>
            </a:r>
            <a:r>
              <a:rPr lang="en-US" dirty="0" err="1"/>
              <a:t>lata</a:t>
            </a:r>
            <a:r>
              <a:rPr lang="en-US" dirty="0"/>
              <a:t>-mucoid, wartlike growths</a:t>
            </a:r>
            <a:endParaRPr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sp>
        <p:nvSpPr>
          <p:cNvPr id="590" name="Google Shape;590;p65"/>
          <p:cNvSpPr txBox="1">
            <a:spLocks noGrp="1"/>
          </p:cNvSpPr>
          <p:nvPr>
            <p:ph type="title"/>
          </p:nvPr>
        </p:nvSpPr>
        <p:spPr>
          <a:xfrm>
            <a:off x="685800" y="67811"/>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Primary Syphilis</a:t>
            </a:r>
            <a:endParaRPr dirty="0">
              <a:solidFill>
                <a:srgbClr val="002060"/>
              </a:solidFill>
            </a:endParaRPr>
          </a:p>
        </p:txBody>
      </p:sp>
      <p:pic>
        <p:nvPicPr>
          <p:cNvPr id="593" name="Google Shape;593;p65"/>
          <p:cNvPicPr preferRelativeResize="0"/>
          <p:nvPr/>
        </p:nvPicPr>
        <p:blipFill rotWithShape="1">
          <a:blip r:embed="rId3">
            <a:alphaModFix/>
          </a:blip>
          <a:srcRect/>
          <a:stretch/>
        </p:blipFill>
        <p:spPr>
          <a:xfrm>
            <a:off x="1333500" y="1972811"/>
            <a:ext cx="6477000" cy="4622800"/>
          </a:xfrm>
          <a:prstGeom prst="rect">
            <a:avLst/>
          </a:prstGeom>
          <a:noFill/>
          <a:ln>
            <a:noFill/>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597"/>
        <p:cNvGrpSpPr/>
        <p:nvPr/>
      </p:nvGrpSpPr>
      <p:grpSpPr>
        <a:xfrm>
          <a:off x="0" y="0"/>
          <a:ext cx="0" cy="0"/>
          <a:chOff x="0" y="0"/>
          <a:chExt cx="0" cy="0"/>
        </a:xfrm>
      </p:grpSpPr>
      <p:sp>
        <p:nvSpPr>
          <p:cNvPr id="598" name="Google Shape;598;p66"/>
          <p:cNvSpPr txBox="1">
            <a:spLocks noGrp="1"/>
          </p:cNvSpPr>
          <p:nvPr>
            <p:ph type="title"/>
          </p:nvPr>
        </p:nvSpPr>
        <p:spPr>
          <a:xfrm>
            <a:off x="685800"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Secondary Syphilis</a:t>
            </a:r>
            <a:endParaRPr dirty="0">
              <a:solidFill>
                <a:srgbClr val="002060"/>
              </a:solidFill>
            </a:endParaRPr>
          </a:p>
        </p:txBody>
      </p:sp>
      <p:pic>
        <p:nvPicPr>
          <p:cNvPr id="601" name="Google Shape;601;p66"/>
          <p:cNvPicPr preferRelativeResize="0"/>
          <p:nvPr/>
        </p:nvPicPr>
        <p:blipFill rotWithShape="1">
          <a:blip r:embed="rId3">
            <a:alphaModFix/>
          </a:blip>
          <a:srcRect/>
          <a:stretch/>
        </p:blipFill>
        <p:spPr>
          <a:xfrm>
            <a:off x="952500" y="1715782"/>
            <a:ext cx="7239000" cy="5003800"/>
          </a:xfrm>
          <a:prstGeom prst="rect">
            <a:avLst/>
          </a:prstGeom>
          <a:noFill/>
          <a:ln>
            <a:noFill/>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605"/>
        <p:cNvGrpSpPr/>
        <p:nvPr/>
      </p:nvGrpSpPr>
      <p:grpSpPr>
        <a:xfrm>
          <a:off x="0" y="0"/>
          <a:ext cx="0" cy="0"/>
          <a:chOff x="0" y="0"/>
          <a:chExt cx="0" cy="0"/>
        </a:xfrm>
      </p:grpSpPr>
      <p:sp>
        <p:nvSpPr>
          <p:cNvPr id="606" name="Google Shape;606;p67"/>
          <p:cNvSpPr txBox="1">
            <a:spLocks noGrp="1"/>
          </p:cNvSpPr>
          <p:nvPr>
            <p:ph type="title"/>
          </p:nvPr>
        </p:nvSpPr>
        <p:spPr>
          <a:xfrm>
            <a:off x="685800" y="84589"/>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4000" b="0" i="0" u="none" dirty="0">
                <a:solidFill>
                  <a:srgbClr val="002060"/>
                </a:solidFill>
                <a:ea typeface="Arial"/>
                <a:cs typeface="Arial"/>
                <a:sym typeface="Arial"/>
              </a:rPr>
              <a:t>Condylomata Lata Lesion Seen in Secondary Syphilis</a:t>
            </a:r>
            <a:endParaRPr sz="4000" dirty="0">
              <a:solidFill>
                <a:srgbClr val="002060"/>
              </a:solidFill>
            </a:endParaRPr>
          </a:p>
        </p:txBody>
      </p:sp>
      <p:pic>
        <p:nvPicPr>
          <p:cNvPr id="609" name="Google Shape;609;p67"/>
          <p:cNvPicPr preferRelativeResize="0"/>
          <p:nvPr/>
        </p:nvPicPr>
        <p:blipFill rotWithShape="1">
          <a:blip r:embed="rId3">
            <a:alphaModFix/>
          </a:blip>
          <a:srcRect/>
          <a:stretch/>
        </p:blipFill>
        <p:spPr>
          <a:xfrm>
            <a:off x="1943100" y="1755512"/>
            <a:ext cx="5257800" cy="4711700"/>
          </a:xfrm>
          <a:prstGeom prst="rect">
            <a:avLst/>
          </a:prstGeom>
          <a:noFill/>
          <a:ln>
            <a:noFill/>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359C-6E3D-6EA8-7F56-4F57F7552485}"/>
              </a:ext>
            </a:extLst>
          </p:cNvPr>
          <p:cNvSpPr>
            <a:spLocks noGrp="1"/>
          </p:cNvSpPr>
          <p:nvPr>
            <p:ph type="title"/>
          </p:nvPr>
        </p:nvSpPr>
        <p:spPr>
          <a:xfrm>
            <a:off x="686602" y="76200"/>
            <a:ext cx="7772400" cy="1905000"/>
          </a:xfrm>
        </p:spPr>
        <p:txBody>
          <a:bodyPr/>
          <a:lstStyle/>
          <a:p>
            <a:pPr algn="ctr"/>
            <a:r>
              <a:rPr lang="en-US" dirty="0"/>
              <a:t>Syphilis</a:t>
            </a:r>
            <a:br>
              <a:rPr lang="en-US" dirty="0"/>
            </a:br>
            <a:r>
              <a:rPr lang="en-US" dirty="0"/>
              <a:t>Clinical Manifestations (Cont.)</a:t>
            </a:r>
          </a:p>
        </p:txBody>
      </p:sp>
      <p:sp>
        <p:nvSpPr>
          <p:cNvPr id="3" name="Text Placeholder 2">
            <a:extLst>
              <a:ext uri="{FF2B5EF4-FFF2-40B4-BE49-F238E27FC236}">
                <a16:creationId xmlns:a16="http://schemas.microsoft.com/office/drawing/2014/main" id="{BCEC195C-0879-44EC-4F08-1B65560CD1F2}"/>
              </a:ext>
            </a:extLst>
          </p:cNvPr>
          <p:cNvSpPr>
            <a:spLocks noGrp="1"/>
          </p:cNvSpPr>
          <p:nvPr>
            <p:ph idx="1"/>
          </p:nvPr>
        </p:nvSpPr>
        <p:spPr>
          <a:xfrm>
            <a:off x="820826" y="1737919"/>
            <a:ext cx="7772400" cy="4876800"/>
          </a:xfrm>
        </p:spPr>
        <p:txBody>
          <a:bodyPr/>
          <a:lstStyle/>
          <a:p>
            <a:pPr>
              <a:buFont typeface="Wingdings" panose="05000000000000000000" pitchFamily="2" charset="2"/>
              <a:buChar char="Ø"/>
            </a:pPr>
            <a:r>
              <a:rPr lang="en-US" sz="2800" dirty="0"/>
              <a:t>Latent syphilis is divided into two stages</a:t>
            </a:r>
          </a:p>
          <a:p>
            <a:pPr lvl="1"/>
            <a:r>
              <a:rPr lang="en-US" sz="2400" dirty="0"/>
              <a:t>Early latent</a:t>
            </a:r>
          </a:p>
          <a:p>
            <a:pPr lvl="1"/>
            <a:r>
              <a:rPr lang="en-US" sz="2400" dirty="0"/>
              <a:t>Late latent</a:t>
            </a:r>
          </a:p>
          <a:p>
            <a:pPr>
              <a:buFont typeface="Wingdings" panose="05000000000000000000" pitchFamily="2" charset="2"/>
              <a:buChar char="Ø"/>
            </a:pPr>
            <a:r>
              <a:rPr lang="en-US" sz="2800" dirty="0"/>
              <a:t>Latent syphilis is characterized by</a:t>
            </a:r>
          </a:p>
          <a:p>
            <a:pPr lvl="1"/>
            <a:r>
              <a:rPr lang="en-US" sz="2400" dirty="0"/>
              <a:t>CSF abnormalities in the absence of symptoms</a:t>
            </a:r>
          </a:p>
          <a:p>
            <a:pPr lvl="1"/>
            <a:r>
              <a:rPr lang="en-US" sz="2400" dirty="0"/>
              <a:t>Indicators</a:t>
            </a:r>
          </a:p>
          <a:p>
            <a:pPr lvl="2"/>
            <a:r>
              <a:rPr lang="en-US" sz="2000" dirty="0"/>
              <a:t>Elevated protein, depressed glucose, lymphocytic pleocytosis (presence of WBCs)</a:t>
            </a:r>
          </a:p>
          <a:p>
            <a:pPr>
              <a:buFont typeface="Wingdings" panose="05000000000000000000" pitchFamily="2" charset="2"/>
              <a:buChar char="Ø"/>
            </a:pPr>
            <a:r>
              <a:rPr lang="en-US" sz="2800" dirty="0"/>
              <a:t>Untreated patients will relapse during the first year of the latent period</a:t>
            </a:r>
          </a:p>
          <a:p>
            <a:pPr lvl="1"/>
            <a:endParaRPr lang="en-US" sz="2400" dirty="0"/>
          </a:p>
          <a:p>
            <a:pPr marL="594360" lvl="1" indent="0">
              <a:buNone/>
            </a:pPr>
            <a:endParaRPr lang="en-US" sz="2400" dirty="0"/>
          </a:p>
        </p:txBody>
      </p:sp>
    </p:spTree>
    <p:extLst>
      <p:ext uri="{BB962C8B-B14F-4D97-AF65-F5344CB8AC3E}">
        <p14:creationId xmlns:p14="http://schemas.microsoft.com/office/powerpoint/2010/main" val="331601300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581"/>
        <p:cNvGrpSpPr/>
        <p:nvPr/>
      </p:nvGrpSpPr>
      <p:grpSpPr>
        <a:xfrm>
          <a:off x="0" y="0"/>
          <a:ext cx="0" cy="0"/>
          <a:chOff x="0" y="0"/>
          <a:chExt cx="0" cy="0"/>
        </a:xfrm>
      </p:grpSpPr>
      <p:sp>
        <p:nvSpPr>
          <p:cNvPr id="582" name="Google Shape;582;p64"/>
          <p:cNvSpPr txBox="1">
            <a:spLocks noGrp="1"/>
          </p:cNvSpPr>
          <p:nvPr>
            <p:ph type="title"/>
          </p:nvPr>
        </p:nvSpPr>
        <p:spPr>
          <a:xfrm>
            <a:off x="76200" y="228600"/>
            <a:ext cx="8915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Syphilis</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Clinical Manifestations (Cont.)</a:t>
            </a:r>
            <a:endParaRPr dirty="0">
              <a:solidFill>
                <a:srgbClr val="002060"/>
              </a:solidFill>
            </a:endParaRPr>
          </a:p>
        </p:txBody>
      </p:sp>
      <p:sp>
        <p:nvSpPr>
          <p:cNvPr id="583" name="Google Shape;583;p64"/>
          <p:cNvSpPr txBox="1">
            <a:spLocks noGrp="1"/>
          </p:cNvSpPr>
          <p:nvPr>
            <p:ph idx="1"/>
          </p:nvPr>
        </p:nvSpPr>
        <p:spPr>
          <a:xfrm>
            <a:off x="576044" y="1614881"/>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Tertiary </a:t>
            </a:r>
            <a:endParaRPr dirty="0"/>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Immune sequelae of the primary and secondary syphilis</a:t>
            </a:r>
            <a:endParaRPr dirty="0"/>
          </a:p>
          <a:p>
            <a:pPr marL="1143000" marR="0" lvl="2" indent="-228600" algn="l" rtl="0">
              <a:lnSpc>
                <a:spcPct val="100000"/>
              </a:lnSpc>
              <a:spcBef>
                <a:spcPts val="600"/>
              </a:spcBef>
              <a:spcAft>
                <a:spcPts val="0"/>
              </a:spcAft>
              <a:buClr>
                <a:schemeClr val="dk1"/>
              </a:buClr>
              <a:buSzPts val="2185"/>
              <a:buFont typeface="Arial"/>
              <a:buChar char="•"/>
            </a:pPr>
            <a:r>
              <a:rPr lang="en-US" sz="1900" b="0" i="0" u="none" strike="noStrike" cap="none" dirty="0">
                <a:solidFill>
                  <a:schemeClr val="dk1"/>
                </a:solidFill>
                <a:ea typeface="Arial"/>
                <a:cs typeface="Arial"/>
                <a:sym typeface="Arial"/>
              </a:rPr>
              <a:t>Neurologic symptoms, cardiovascular effects, or late benign syphilis in which </a:t>
            </a:r>
            <a:r>
              <a:rPr lang="en-US" sz="1900" b="0" i="0" u="none" strike="noStrike" cap="none" dirty="0" err="1">
                <a:solidFill>
                  <a:schemeClr val="dk1"/>
                </a:solidFill>
                <a:ea typeface="Arial"/>
                <a:cs typeface="Arial"/>
                <a:sym typeface="Arial"/>
              </a:rPr>
              <a:t>gummas</a:t>
            </a:r>
            <a:r>
              <a:rPr lang="en-US" sz="1900" b="0" i="0" u="none" strike="noStrike" cap="none" dirty="0">
                <a:solidFill>
                  <a:schemeClr val="dk1"/>
                </a:solidFill>
                <a:ea typeface="Arial"/>
                <a:cs typeface="Arial"/>
                <a:sym typeface="Arial"/>
              </a:rPr>
              <a:t> (nonspecific granulomatous lesions) develop</a:t>
            </a:r>
            <a:endParaRPr dirty="0"/>
          </a:p>
          <a:p>
            <a:pPr marL="342900" marR="0" lvl="0" indent="-342900" algn="l" rtl="0">
              <a:lnSpc>
                <a:spcPct val="100000"/>
              </a:lnSpc>
              <a:spcBef>
                <a:spcPts val="600"/>
              </a:spcBef>
              <a:spcAft>
                <a:spcPts val="0"/>
              </a:spcAft>
              <a:buClr>
                <a:schemeClr val="accent1"/>
              </a:buClr>
              <a:buSzPct val="50000"/>
              <a:buFont typeface="Noto Sans Symbols"/>
              <a:buChar char="⬤"/>
            </a:pPr>
            <a:r>
              <a:rPr lang="en-US" sz="2600" b="0" i="0" u="none" dirty="0">
                <a:solidFill>
                  <a:schemeClr val="dk1"/>
                </a:solidFill>
                <a:ea typeface="Arial"/>
                <a:cs typeface="Arial"/>
                <a:sym typeface="Arial"/>
              </a:rPr>
              <a:t>Congenital </a:t>
            </a:r>
            <a:endParaRPr dirty="0"/>
          </a:p>
          <a:p>
            <a:pPr marL="742950" marR="0" lvl="1" indent="-285750" algn="l" rtl="0">
              <a:lnSpc>
                <a:spcPct val="100000"/>
              </a:lnSpc>
              <a:spcBef>
                <a:spcPts val="60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Deformities, rash, jaundice, meningitis, deformed bones, deafness, blindness, others</a:t>
            </a:r>
            <a:endParaRPr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613"/>
        <p:cNvGrpSpPr/>
        <p:nvPr/>
      </p:nvGrpSpPr>
      <p:grpSpPr>
        <a:xfrm>
          <a:off x="0" y="0"/>
          <a:ext cx="0" cy="0"/>
          <a:chOff x="0" y="0"/>
          <a:chExt cx="0" cy="0"/>
        </a:xfrm>
      </p:grpSpPr>
      <p:sp>
        <p:nvSpPr>
          <p:cNvPr id="614" name="Google Shape;614;p68"/>
          <p:cNvSpPr txBox="1">
            <a:spLocks noGrp="1"/>
          </p:cNvSpPr>
          <p:nvPr>
            <p:ph type="title"/>
          </p:nvPr>
        </p:nvSpPr>
        <p:spPr>
          <a:xfrm>
            <a:off x="76200" y="27463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Tertiary Syphilis Lesion</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Known as a </a:t>
            </a:r>
            <a:r>
              <a:rPr lang="en-US" sz="3600" b="0" i="0" u="none" dirty="0" err="1">
                <a:solidFill>
                  <a:srgbClr val="002060"/>
                </a:solidFill>
                <a:ea typeface="Arial"/>
                <a:cs typeface="Arial"/>
                <a:sym typeface="Arial"/>
              </a:rPr>
              <a:t>Gumma</a:t>
            </a:r>
            <a:endParaRPr dirty="0">
              <a:solidFill>
                <a:srgbClr val="002060"/>
              </a:solidFill>
            </a:endParaRPr>
          </a:p>
        </p:txBody>
      </p:sp>
      <p:pic>
        <p:nvPicPr>
          <p:cNvPr id="617" name="Google Shape;617;p68"/>
          <p:cNvPicPr preferRelativeResize="0"/>
          <p:nvPr/>
        </p:nvPicPr>
        <p:blipFill rotWithShape="1">
          <a:blip r:embed="rId3">
            <a:alphaModFix/>
          </a:blip>
          <a:srcRect/>
          <a:stretch/>
        </p:blipFill>
        <p:spPr>
          <a:xfrm>
            <a:off x="1104900" y="1600200"/>
            <a:ext cx="6934200" cy="4724400"/>
          </a:xfrm>
          <a:prstGeom prst="rect">
            <a:avLst/>
          </a:prstGeom>
          <a:noFill/>
          <a:ln>
            <a:noFill/>
          </a:ln>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sp>
        <p:nvSpPr>
          <p:cNvPr id="622" name="Google Shape;622;p69"/>
          <p:cNvSpPr txBox="1">
            <a:spLocks noGrp="1"/>
          </p:cNvSpPr>
          <p:nvPr>
            <p:ph type="title"/>
          </p:nvPr>
        </p:nvSpPr>
        <p:spPr>
          <a:xfrm>
            <a:off x="711768"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Syphilis </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623" name="Google Shape;623;p69"/>
          <p:cNvSpPr txBox="1">
            <a:spLocks noGrp="1"/>
          </p:cNvSpPr>
          <p:nvPr>
            <p:ph idx="1"/>
          </p:nvPr>
        </p:nvSpPr>
        <p:spPr>
          <a:xfrm>
            <a:off x="770492" y="1729530"/>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Dark-field microscopy and DFA</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Nontreponemal (nonspecific) antibody tests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Rapid plasma </a:t>
            </a:r>
            <a:r>
              <a:rPr lang="en-US" sz="2400" b="0" i="0" u="none" strike="noStrike" cap="none" dirty="0" err="1">
                <a:solidFill>
                  <a:schemeClr val="dk1"/>
                </a:solidFill>
                <a:ea typeface="Arial"/>
                <a:cs typeface="Arial"/>
                <a:sym typeface="Arial"/>
              </a:rPr>
              <a:t>reagin</a:t>
            </a:r>
            <a:r>
              <a:rPr lang="en-US" sz="2400" b="0" i="0" u="none" strike="noStrike" cap="none" dirty="0">
                <a:solidFill>
                  <a:schemeClr val="dk1"/>
                </a:solidFill>
                <a:ea typeface="Arial"/>
                <a:cs typeface="Arial"/>
                <a:sym typeface="Arial"/>
              </a:rPr>
              <a:t> (RPR), </a:t>
            </a:r>
            <a:r>
              <a:rPr lang="en-US" sz="2400" b="0" i="0" u="none" strike="noStrike" cap="none" dirty="0" err="1">
                <a:solidFill>
                  <a:schemeClr val="dk1"/>
                </a:solidFill>
                <a:ea typeface="Arial"/>
                <a:cs typeface="Arial"/>
                <a:sym typeface="Arial"/>
              </a:rPr>
              <a:t>regin</a:t>
            </a:r>
            <a:r>
              <a:rPr lang="en-US" sz="2400" b="0" i="0" u="none" strike="noStrike" cap="none" dirty="0">
                <a:solidFill>
                  <a:schemeClr val="dk1"/>
                </a:solidFill>
                <a:ea typeface="Arial"/>
                <a:cs typeface="Arial"/>
                <a:sym typeface="Arial"/>
              </a:rPr>
              <a:t> screen test (RST), unheated serum </a:t>
            </a:r>
            <a:r>
              <a:rPr lang="en-US" sz="2400" b="0" i="0" u="none" strike="noStrike" cap="none" dirty="0" err="1">
                <a:solidFill>
                  <a:schemeClr val="dk1"/>
                </a:solidFill>
                <a:ea typeface="Arial"/>
                <a:cs typeface="Arial"/>
                <a:sym typeface="Arial"/>
              </a:rPr>
              <a:t>reagin</a:t>
            </a:r>
            <a:r>
              <a:rPr lang="en-US" sz="2400" b="0" i="0" u="none" strike="noStrike" cap="none" dirty="0">
                <a:solidFill>
                  <a:schemeClr val="dk1"/>
                </a:solidFill>
                <a:ea typeface="Arial"/>
                <a:cs typeface="Arial"/>
                <a:sym typeface="Arial"/>
              </a:rPr>
              <a:t> (USR), toluidine red unheated serum test (TRUST), Venereal </a:t>
            </a:r>
            <a:r>
              <a:rPr lang="en-US" dirty="0"/>
              <a:t>D</a:t>
            </a:r>
            <a:r>
              <a:rPr lang="en-US" sz="2400" b="0" i="0" u="none" strike="noStrike" cap="none" dirty="0">
                <a:solidFill>
                  <a:schemeClr val="dk1"/>
                </a:solidFill>
                <a:ea typeface="Arial"/>
                <a:cs typeface="Arial"/>
                <a:sym typeface="Arial"/>
              </a:rPr>
              <a:t>isease </a:t>
            </a:r>
            <a:r>
              <a:rPr lang="en-US" dirty="0"/>
              <a:t>R</a:t>
            </a:r>
            <a:r>
              <a:rPr lang="en-US" sz="2400" b="0" i="0" u="none" strike="noStrike" cap="none" dirty="0">
                <a:solidFill>
                  <a:schemeClr val="dk1"/>
                </a:solidFill>
                <a:ea typeface="Arial"/>
                <a:cs typeface="Arial"/>
                <a:sym typeface="Arial"/>
              </a:rPr>
              <a:t>esearch </a:t>
            </a:r>
            <a:r>
              <a:rPr lang="en-US" dirty="0"/>
              <a:t>L</a:t>
            </a:r>
            <a:r>
              <a:rPr lang="en-US" sz="2400" b="0" i="0" u="none" strike="noStrike" cap="none" dirty="0">
                <a:solidFill>
                  <a:schemeClr val="dk1"/>
                </a:solidFill>
                <a:ea typeface="Arial"/>
                <a:cs typeface="Arial"/>
                <a:sym typeface="Arial"/>
              </a:rPr>
              <a:t>aboratory (VDRL)</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Treponemal (specific) antibody tests include</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EIAs,  fluorescent treponemal antibody-absorbed  (FTA-ABS), </a:t>
            </a:r>
            <a:r>
              <a:rPr lang="en-US" sz="2400" b="0" i="1" u="none" strike="noStrike" cap="none" dirty="0">
                <a:solidFill>
                  <a:schemeClr val="dk1"/>
                </a:solidFill>
                <a:ea typeface="Arial"/>
                <a:cs typeface="Arial"/>
                <a:sym typeface="Arial"/>
              </a:rPr>
              <a:t>Treponema pallidum </a:t>
            </a:r>
            <a:r>
              <a:rPr lang="en-US" sz="2400" b="0" i="0" u="none" strike="noStrike" cap="none" dirty="0">
                <a:solidFill>
                  <a:schemeClr val="dk1"/>
                </a:solidFill>
                <a:ea typeface="Arial"/>
                <a:cs typeface="Arial"/>
                <a:sym typeface="Arial"/>
              </a:rPr>
              <a:t>particle agglutination (TP-PA)</a:t>
            </a:r>
            <a:endParaRPr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1543050" y="33147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Genitourinary Infections – II</a:t>
            </a:r>
          </a:p>
          <a:p>
            <a:pPr algn="ctr" defTabSz="685800" eaLnBrk="0" hangingPunct="0">
              <a:lnSpc>
                <a:spcPct val="130000"/>
              </a:lnSpc>
              <a:spcBef>
                <a:spcPct val="0"/>
              </a:spcBef>
              <a:buNone/>
            </a:pPr>
            <a:r>
              <a:rPr lang="en-US" altLang="en-US" sz="1800" b="1" i="1" dirty="0" smtClean="0">
                <a:solidFill>
                  <a:srgbClr val="FFFFFF"/>
                </a:solidFill>
                <a:cs typeface="Segoe UI" panose="020B0502040204020203" pitchFamily="34" charset="0"/>
              </a:rPr>
              <a:t>Genital Infections &amp; Sexually Transmitted Infections Urethritis</a:t>
            </a:r>
            <a:endParaRPr lang="en-US" altLang="en-US" sz="18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1657350" y="2628900"/>
            <a:ext cx="6000750" cy="9144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defTabSz="685800" eaLnBrk="0" hangingPunct="0">
              <a:lnSpc>
                <a:spcPct val="130000"/>
              </a:lnSpc>
              <a:spcBef>
                <a:spcPct val="0"/>
              </a:spcBef>
              <a:buNone/>
            </a:pPr>
            <a:r>
              <a:rPr lang="en-US" altLang="en-US" sz="1800" b="1" i="1" dirty="0">
                <a:solidFill>
                  <a:srgbClr val="FFFFFF"/>
                </a:solidFill>
                <a:cs typeface="Segoe UI" panose="020B0502040204020203" pitchFamily="34" charset="0"/>
              </a:rPr>
              <a:t>Clinical &amp; Diagnostic </a:t>
            </a:r>
            <a:r>
              <a:rPr lang="en-US" altLang="en-US" sz="1800" b="1" i="1" dirty="0" smtClean="0">
                <a:solidFill>
                  <a:srgbClr val="FFFFFF"/>
                </a:solidFill>
                <a:cs typeface="Segoe UI" panose="020B0502040204020203" pitchFamily="34" charset="0"/>
              </a:rPr>
              <a:t>Microbiology</a:t>
            </a:r>
          </a:p>
          <a:p>
            <a:pPr algn="ctr" defTabSz="685800" eaLnBrk="0" hangingPunct="0">
              <a:lnSpc>
                <a:spcPct val="130000"/>
              </a:lnSpc>
              <a:spcBef>
                <a:spcPct val="0"/>
              </a:spcBef>
              <a:buNone/>
            </a:pPr>
            <a:endParaRPr lang="en-US" altLang="en-US" sz="18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48626324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CEF7-864D-4296-F8E9-A37849A9C01C}"/>
              </a:ext>
            </a:extLst>
          </p:cNvPr>
          <p:cNvSpPr>
            <a:spLocks noGrp="1"/>
          </p:cNvSpPr>
          <p:nvPr>
            <p:ph type="title"/>
          </p:nvPr>
        </p:nvSpPr>
        <p:spPr>
          <a:xfrm>
            <a:off x="661434" y="25866"/>
            <a:ext cx="7772400" cy="1905000"/>
          </a:xfrm>
        </p:spPr>
        <p:txBody>
          <a:bodyPr/>
          <a:lstStyle/>
          <a:p>
            <a:pPr algn="ctr"/>
            <a:r>
              <a:rPr lang="en-US" dirty="0"/>
              <a:t>Syphilis</a:t>
            </a:r>
            <a:br>
              <a:rPr lang="en-US" dirty="0"/>
            </a:br>
            <a:r>
              <a:rPr lang="en-US" dirty="0"/>
              <a:t>Laboratory Diagnosis (Cont.)</a:t>
            </a:r>
          </a:p>
        </p:txBody>
      </p:sp>
      <p:sp>
        <p:nvSpPr>
          <p:cNvPr id="3" name="Text Placeholder 2">
            <a:extLst>
              <a:ext uri="{FF2B5EF4-FFF2-40B4-BE49-F238E27FC236}">
                <a16:creationId xmlns:a16="http://schemas.microsoft.com/office/drawing/2014/main" id="{B45508CC-0148-70D1-C9CE-FB766BD181C8}"/>
              </a:ext>
            </a:extLst>
          </p:cNvPr>
          <p:cNvSpPr>
            <a:spLocks noGrp="1"/>
          </p:cNvSpPr>
          <p:nvPr>
            <p:ph idx="1"/>
          </p:nvPr>
        </p:nvSpPr>
        <p:spPr>
          <a:xfrm>
            <a:off x="661434" y="1712752"/>
            <a:ext cx="7772400" cy="4876800"/>
          </a:xfrm>
        </p:spPr>
        <p:txBody>
          <a:bodyPr/>
          <a:lstStyle/>
          <a:p>
            <a:pPr>
              <a:buFont typeface="Wingdings" panose="05000000000000000000" pitchFamily="2" charset="2"/>
              <a:buChar char="Ø"/>
            </a:pPr>
            <a:r>
              <a:rPr lang="en-US" sz="2800" dirty="0">
                <a:solidFill>
                  <a:schemeClr val="tx1"/>
                </a:solidFill>
              </a:rPr>
              <a:t>Diagnosis of congenital syphilis</a:t>
            </a:r>
          </a:p>
          <a:p>
            <a:pPr lvl="1"/>
            <a:r>
              <a:rPr lang="en-US" sz="2400" dirty="0">
                <a:solidFill>
                  <a:schemeClr val="tx1"/>
                </a:solidFill>
              </a:rPr>
              <a:t>Complicated by the ability of maternal nontreponemal and treponemal IgG antibodies to cross the placenta</a:t>
            </a:r>
          </a:p>
          <a:p>
            <a:pPr lvl="1"/>
            <a:r>
              <a:rPr lang="en-US" sz="2400" dirty="0">
                <a:solidFill>
                  <a:schemeClr val="tx1"/>
                </a:solidFill>
              </a:rPr>
              <a:t>To differentiate maternal antibody from infant antibody</a:t>
            </a:r>
          </a:p>
          <a:p>
            <a:pPr lvl="2"/>
            <a:r>
              <a:rPr lang="en-US" sz="2000" dirty="0">
                <a:solidFill>
                  <a:schemeClr val="tx1"/>
                </a:solidFill>
              </a:rPr>
              <a:t>IgM-specific FTA-ABS may be useful</a:t>
            </a:r>
          </a:p>
          <a:p>
            <a:pPr lvl="1"/>
            <a:r>
              <a:rPr lang="en-US" sz="2400" dirty="0">
                <a:solidFill>
                  <a:schemeClr val="tx1"/>
                </a:solidFill>
              </a:rPr>
              <a:t>Current testing recommendations</a:t>
            </a:r>
          </a:p>
          <a:p>
            <a:pPr lvl="2"/>
            <a:r>
              <a:rPr lang="en-US" sz="2000" dirty="0">
                <a:solidFill>
                  <a:schemeClr val="tx1"/>
                </a:solidFill>
              </a:rPr>
              <a:t>Infants born to mother who have reactive serologic tests results be evaluated with RPR or VDRL</a:t>
            </a:r>
          </a:p>
          <a:p>
            <a:pPr lvl="2"/>
            <a:r>
              <a:rPr lang="en-US" sz="2000" dirty="0">
                <a:solidFill>
                  <a:schemeClr val="tx1"/>
                </a:solidFill>
              </a:rPr>
              <a:t>Confirmation includes clinical suspicions</a:t>
            </a:r>
          </a:p>
        </p:txBody>
      </p:sp>
    </p:spTree>
    <p:extLst>
      <p:ext uri="{BB962C8B-B14F-4D97-AF65-F5344CB8AC3E}">
        <p14:creationId xmlns:p14="http://schemas.microsoft.com/office/powerpoint/2010/main" val="213895872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AEAD-C71E-CD54-EB55-6D614C0ED97E}"/>
              </a:ext>
            </a:extLst>
          </p:cNvPr>
          <p:cNvSpPr>
            <a:spLocks noGrp="1"/>
          </p:cNvSpPr>
          <p:nvPr>
            <p:ph type="title"/>
          </p:nvPr>
        </p:nvSpPr>
        <p:spPr>
          <a:xfrm>
            <a:off x="685800" y="0"/>
            <a:ext cx="7772400" cy="1905000"/>
          </a:xfrm>
        </p:spPr>
        <p:txBody>
          <a:bodyPr/>
          <a:lstStyle/>
          <a:p>
            <a:pPr algn="ctr"/>
            <a:r>
              <a:rPr lang="en-US" dirty="0"/>
              <a:t>Syphilis</a:t>
            </a:r>
            <a:br>
              <a:rPr lang="en-US" dirty="0"/>
            </a:br>
            <a:r>
              <a:rPr lang="en-US" dirty="0"/>
              <a:t>Treatment</a:t>
            </a:r>
          </a:p>
        </p:txBody>
      </p:sp>
      <p:sp>
        <p:nvSpPr>
          <p:cNvPr id="3" name="Text Placeholder 2">
            <a:extLst>
              <a:ext uri="{FF2B5EF4-FFF2-40B4-BE49-F238E27FC236}">
                <a16:creationId xmlns:a16="http://schemas.microsoft.com/office/drawing/2014/main" id="{A14994D4-AE44-51B1-A239-E32BA573A619}"/>
              </a:ext>
            </a:extLst>
          </p:cNvPr>
          <p:cNvSpPr>
            <a:spLocks noGrp="1"/>
          </p:cNvSpPr>
          <p:nvPr>
            <p:ph idx="1"/>
          </p:nvPr>
        </p:nvSpPr>
        <p:spPr>
          <a:xfrm>
            <a:off x="457200" y="1697841"/>
            <a:ext cx="8229600" cy="4525962"/>
          </a:xfrm>
        </p:spPr>
        <p:txBody>
          <a:bodyPr/>
          <a:lstStyle/>
          <a:p>
            <a:pPr>
              <a:buFont typeface="Wingdings" panose="05000000000000000000" pitchFamily="2" charset="2"/>
              <a:buChar char="Ø"/>
            </a:pPr>
            <a:r>
              <a:rPr lang="en-US" sz="2800" dirty="0"/>
              <a:t>Primary and secondary syphilis</a:t>
            </a:r>
          </a:p>
          <a:p>
            <a:pPr lvl="1"/>
            <a:r>
              <a:rPr lang="en-US" sz="2400" dirty="0"/>
              <a:t>Single intramuscular dose of benzathine penicillin G</a:t>
            </a:r>
          </a:p>
          <a:p>
            <a:pPr>
              <a:buFont typeface="Wingdings" panose="05000000000000000000" pitchFamily="2" charset="2"/>
              <a:buChar char="Ø"/>
            </a:pPr>
            <a:r>
              <a:rPr lang="en-US" sz="2800" dirty="0">
                <a:solidFill>
                  <a:schemeClr val="tx1"/>
                </a:solidFill>
              </a:rPr>
              <a:t>Suspected cases of neurosyphilis</a:t>
            </a:r>
          </a:p>
          <a:p>
            <a:pPr lvl="1"/>
            <a:r>
              <a:rPr lang="en-US" sz="2400" dirty="0">
                <a:solidFill>
                  <a:schemeClr val="tx1"/>
                </a:solidFill>
              </a:rPr>
              <a:t>Multiple doses of aqueous or procaine penicillin G</a:t>
            </a:r>
          </a:p>
          <a:p>
            <a:pPr>
              <a:buFont typeface="Wingdings" panose="05000000000000000000" pitchFamily="2" charset="2"/>
              <a:buChar char="Ø"/>
            </a:pPr>
            <a:r>
              <a:rPr lang="en-US" sz="2800" dirty="0">
                <a:solidFill>
                  <a:schemeClr val="tx1"/>
                </a:solidFill>
              </a:rPr>
              <a:t>Alternate treatments for primary syphilis</a:t>
            </a:r>
          </a:p>
          <a:p>
            <a:pPr lvl="1"/>
            <a:r>
              <a:rPr lang="en-US" sz="2400" dirty="0">
                <a:solidFill>
                  <a:schemeClr val="tx1"/>
                </a:solidFill>
              </a:rPr>
              <a:t>Ceftriaxone, amoxicillin, ampicillin</a:t>
            </a:r>
          </a:p>
          <a:p>
            <a:pPr>
              <a:buFont typeface="Wingdings" panose="05000000000000000000" pitchFamily="2" charset="2"/>
              <a:buChar char="Ø"/>
            </a:pPr>
            <a:r>
              <a:rPr lang="en-US" sz="2800" dirty="0">
                <a:solidFill>
                  <a:schemeClr val="tx1"/>
                </a:solidFill>
              </a:rPr>
              <a:t>For non-pregnant patients allergic to penicillin</a:t>
            </a:r>
          </a:p>
          <a:p>
            <a:pPr lvl="1"/>
            <a:r>
              <a:rPr lang="en-US" sz="2400" dirty="0">
                <a:solidFill>
                  <a:schemeClr val="tx1"/>
                </a:solidFill>
              </a:rPr>
              <a:t>Doxycycline or tetracycline</a:t>
            </a:r>
          </a:p>
          <a:p>
            <a:pPr>
              <a:buFont typeface="Wingdings" panose="05000000000000000000" pitchFamily="2" charset="2"/>
              <a:buChar char="Ø"/>
            </a:pPr>
            <a:r>
              <a:rPr lang="en-US" sz="2800" dirty="0">
                <a:solidFill>
                  <a:schemeClr val="tx1"/>
                </a:solidFill>
              </a:rPr>
              <a:t>For pregnant patients allergic to penicillin</a:t>
            </a:r>
          </a:p>
          <a:p>
            <a:pPr lvl="1"/>
            <a:r>
              <a:rPr lang="en-US" sz="2400" dirty="0">
                <a:solidFill>
                  <a:schemeClr val="tx1"/>
                </a:solidFill>
              </a:rPr>
              <a:t>Desensitize patient and treat with penicillin</a:t>
            </a:r>
          </a:p>
        </p:txBody>
      </p:sp>
    </p:spTree>
    <p:extLst>
      <p:ext uri="{BB962C8B-B14F-4D97-AF65-F5344CB8AC3E}">
        <p14:creationId xmlns:p14="http://schemas.microsoft.com/office/powerpoint/2010/main" val="385470046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638" name="Google Shape;638;p72"/>
          <p:cNvSpPr txBox="1">
            <a:spLocks noGrp="1"/>
          </p:cNvSpPr>
          <p:nvPr>
            <p:ph type="title"/>
          </p:nvPr>
        </p:nvSpPr>
        <p:spPr>
          <a:xfrm>
            <a:off x="655637" y="76200"/>
            <a:ext cx="77724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0" i="0" u="none" dirty="0">
                <a:solidFill>
                  <a:srgbClr val="002060"/>
                </a:solidFill>
                <a:ea typeface="Arial"/>
                <a:cs typeface="Arial"/>
                <a:sym typeface="Arial"/>
              </a:rPr>
              <a:t>Chancroid</a:t>
            </a:r>
            <a:br>
              <a:rPr lang="en-US" sz="3600" b="0" i="0" u="none" dirty="0">
                <a:solidFill>
                  <a:srgbClr val="002060"/>
                </a:solidFill>
                <a:ea typeface="Arial"/>
                <a:cs typeface="Arial"/>
                <a:sym typeface="Arial"/>
              </a:rPr>
            </a:br>
            <a:r>
              <a:rPr lang="en-US" sz="3600" b="0" i="0" u="none" dirty="0">
                <a:solidFill>
                  <a:srgbClr val="002060"/>
                </a:solidFill>
                <a:ea typeface="Arial"/>
                <a:cs typeface="Arial"/>
                <a:sym typeface="Arial"/>
              </a:rPr>
              <a:t>Epidemiology and Clinical Manifestations</a:t>
            </a:r>
            <a:endParaRPr dirty="0">
              <a:solidFill>
                <a:srgbClr val="002060"/>
              </a:solidFill>
            </a:endParaRPr>
          </a:p>
        </p:txBody>
      </p:sp>
      <p:sp>
        <p:nvSpPr>
          <p:cNvPr id="639" name="Google Shape;639;p72"/>
          <p:cNvSpPr txBox="1">
            <a:spLocks noGrp="1"/>
          </p:cNvSpPr>
          <p:nvPr>
            <p:ph idx="1"/>
          </p:nvPr>
        </p:nvSpPr>
        <p:spPr>
          <a:xfrm>
            <a:off x="655637" y="1892417"/>
            <a:ext cx="7772400"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Epidemiology</a:t>
            </a:r>
            <a:endParaRPr sz="28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000" b="0" i="0" u="none" strike="noStrike" cap="none" dirty="0">
                <a:solidFill>
                  <a:schemeClr val="dk1"/>
                </a:solidFill>
                <a:ea typeface="Arial"/>
                <a:cs typeface="Arial"/>
                <a:sym typeface="Arial"/>
              </a:rPr>
              <a:t>Caused by the fastidious gram-negative bacteria </a:t>
            </a:r>
            <a:r>
              <a:rPr lang="en-US" sz="2000" b="0" i="1" u="none" strike="noStrike" cap="none" dirty="0" err="1">
                <a:solidFill>
                  <a:schemeClr val="dk1"/>
                </a:solidFill>
                <a:ea typeface="Arial"/>
                <a:cs typeface="Arial"/>
                <a:sym typeface="Arial"/>
              </a:rPr>
              <a:t>Haemophilus</a:t>
            </a:r>
            <a:r>
              <a:rPr lang="en-US" sz="2000" b="0" i="1" u="none" strike="noStrike" cap="none" dirty="0">
                <a:solidFill>
                  <a:schemeClr val="dk1"/>
                </a:solidFill>
                <a:ea typeface="Arial"/>
                <a:cs typeface="Arial"/>
                <a:sym typeface="Arial"/>
              </a:rPr>
              <a:t> </a:t>
            </a:r>
            <a:r>
              <a:rPr lang="en-US" sz="2000" b="0" i="1" u="none" strike="noStrike" cap="none" dirty="0" err="1">
                <a:solidFill>
                  <a:schemeClr val="dk1"/>
                </a:solidFill>
                <a:ea typeface="Arial"/>
                <a:cs typeface="Arial"/>
                <a:sym typeface="Arial"/>
              </a:rPr>
              <a:t>ducreyi</a:t>
            </a:r>
            <a:endParaRPr sz="2400" dirty="0"/>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dk1"/>
                </a:solidFill>
                <a:ea typeface="Arial"/>
                <a:cs typeface="Arial"/>
                <a:sym typeface="Arial"/>
              </a:rPr>
              <a:t>Major cause of genital ulcerative disease in Africa, Southeast Asia, the Caribbean, and Latin America</a:t>
            </a:r>
          </a:p>
          <a:p>
            <a:pPr marL="1143000" marR="0" lvl="2" indent="-228600" algn="l" rtl="0">
              <a:lnSpc>
                <a:spcPct val="100000"/>
              </a:lnSpc>
              <a:spcBef>
                <a:spcPts val="400"/>
              </a:spcBef>
              <a:spcAft>
                <a:spcPts val="0"/>
              </a:spcAft>
              <a:buClr>
                <a:schemeClr val="dk1"/>
              </a:buClr>
              <a:buSzPts val="2300"/>
              <a:buFont typeface="Arial"/>
              <a:buChar char="•"/>
            </a:pPr>
            <a:r>
              <a:rPr lang="en-US" sz="2000" dirty="0"/>
              <a:t>Incidence increasing U.S.</a:t>
            </a:r>
            <a:endParaRPr sz="20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000" b="0" i="0" u="none" strike="noStrike" cap="none" dirty="0">
                <a:solidFill>
                  <a:schemeClr val="dk1"/>
                </a:solidFill>
                <a:ea typeface="Arial"/>
                <a:cs typeface="Arial"/>
                <a:sym typeface="Arial"/>
              </a:rPr>
              <a:t>Potential cofactor in the transmission of HIV.</a:t>
            </a:r>
            <a:endParaRPr sz="2400"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400" b="0" i="0" u="none" dirty="0">
                <a:solidFill>
                  <a:schemeClr val="dk1"/>
                </a:solidFill>
                <a:ea typeface="Arial"/>
                <a:cs typeface="Arial"/>
                <a:sym typeface="Arial"/>
              </a:rPr>
              <a:t>Clinical manifestations</a:t>
            </a:r>
            <a:endParaRPr sz="2800" dirty="0"/>
          </a:p>
          <a:p>
            <a:pPr marL="742950" marR="0" lvl="1" indent="-285750" algn="l" rtl="0">
              <a:lnSpc>
                <a:spcPct val="100000"/>
              </a:lnSpc>
              <a:spcBef>
                <a:spcPts val="480"/>
              </a:spcBef>
              <a:spcAft>
                <a:spcPts val="0"/>
              </a:spcAft>
              <a:buClr>
                <a:schemeClr val="dk1"/>
              </a:buClr>
              <a:buSzPts val="1920"/>
              <a:buFont typeface="Noto Sans Symbols"/>
              <a:buChar char="⮚"/>
            </a:pPr>
            <a:r>
              <a:rPr lang="en-US" sz="2000" b="0" i="0" u="none" strike="noStrike" cap="none" dirty="0">
                <a:solidFill>
                  <a:schemeClr val="dk1"/>
                </a:solidFill>
                <a:ea typeface="Arial"/>
                <a:cs typeface="Arial"/>
                <a:sym typeface="Arial"/>
              </a:rPr>
              <a:t>Painful genital ulceration, inflammatory inguinal adenopathy, and bubo formation</a:t>
            </a:r>
            <a:endParaRPr sz="2400" dirty="0"/>
          </a:p>
          <a:p>
            <a:pPr marL="1143000" marR="0" lvl="2" indent="-228600" algn="l" rtl="0">
              <a:lnSpc>
                <a:spcPct val="100000"/>
              </a:lnSpc>
              <a:spcBef>
                <a:spcPts val="400"/>
              </a:spcBef>
              <a:spcAft>
                <a:spcPts val="0"/>
              </a:spcAft>
              <a:buClr>
                <a:schemeClr val="dk1"/>
              </a:buClr>
              <a:buSzPts val="2300"/>
              <a:buFont typeface="Arial"/>
              <a:buChar char="•"/>
            </a:pPr>
            <a:r>
              <a:rPr lang="en-US" sz="1800" b="0" i="0" u="none" strike="noStrike" cap="none" dirty="0">
                <a:solidFill>
                  <a:schemeClr val="dk1"/>
                </a:solidFill>
                <a:ea typeface="Arial"/>
                <a:cs typeface="Arial"/>
                <a:sym typeface="Arial"/>
              </a:rPr>
              <a:t>Ragged or uneven soft edges and a gray to yellow purulent exudate</a:t>
            </a:r>
            <a:endParaRPr sz="2000"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5E6C-3FEF-D413-FF00-3F76D3013BD8}"/>
              </a:ext>
            </a:extLst>
          </p:cNvPr>
          <p:cNvSpPr>
            <a:spLocks noGrp="1"/>
          </p:cNvSpPr>
          <p:nvPr>
            <p:ph type="title"/>
          </p:nvPr>
        </p:nvSpPr>
        <p:spPr>
          <a:xfrm>
            <a:off x="644657" y="76200"/>
            <a:ext cx="7772400" cy="1905000"/>
          </a:xfrm>
        </p:spPr>
        <p:txBody>
          <a:bodyPr/>
          <a:lstStyle/>
          <a:p>
            <a:pPr algn="ctr"/>
            <a:r>
              <a:rPr lang="en-US" dirty="0"/>
              <a:t>Chancroid</a:t>
            </a:r>
            <a:br>
              <a:rPr lang="en-US" dirty="0"/>
            </a:br>
            <a:r>
              <a:rPr lang="en-US" dirty="0"/>
              <a:t>Clinical Manifestations (Cont.)</a:t>
            </a:r>
          </a:p>
        </p:txBody>
      </p:sp>
      <p:sp>
        <p:nvSpPr>
          <p:cNvPr id="3" name="Text Placeholder 2">
            <a:extLst>
              <a:ext uri="{FF2B5EF4-FFF2-40B4-BE49-F238E27FC236}">
                <a16:creationId xmlns:a16="http://schemas.microsoft.com/office/drawing/2014/main" id="{5CF9997D-52A2-6AA4-EF2A-EBB818783CFD}"/>
              </a:ext>
            </a:extLst>
          </p:cNvPr>
          <p:cNvSpPr>
            <a:spLocks noGrp="1"/>
          </p:cNvSpPr>
          <p:nvPr>
            <p:ph idx="1"/>
          </p:nvPr>
        </p:nvSpPr>
        <p:spPr>
          <a:xfrm>
            <a:off x="644657" y="1771475"/>
            <a:ext cx="7772400" cy="4876800"/>
          </a:xfrm>
        </p:spPr>
        <p:txBody>
          <a:bodyPr/>
          <a:lstStyle/>
          <a:p>
            <a:pPr>
              <a:buFont typeface="Wingdings" panose="05000000000000000000" pitchFamily="2" charset="2"/>
              <a:buChar char="Ø"/>
            </a:pPr>
            <a:r>
              <a:rPr lang="en-US" sz="2800" dirty="0">
                <a:solidFill>
                  <a:schemeClr val="tx1"/>
                </a:solidFill>
              </a:rPr>
              <a:t>Pathogen enters through the </a:t>
            </a:r>
            <a:r>
              <a:rPr lang="en-US" sz="2800" dirty="0" err="1">
                <a:solidFill>
                  <a:schemeClr val="tx1"/>
                </a:solidFill>
              </a:rPr>
              <a:t>microabrasions</a:t>
            </a:r>
            <a:r>
              <a:rPr lang="en-US" sz="2800" dirty="0">
                <a:solidFill>
                  <a:schemeClr val="tx1"/>
                </a:solidFill>
              </a:rPr>
              <a:t> in skin after sexual intercourse</a:t>
            </a:r>
          </a:p>
          <a:p>
            <a:pPr>
              <a:buFont typeface="Wingdings" panose="05000000000000000000" pitchFamily="2" charset="2"/>
              <a:buChar char="Ø"/>
            </a:pPr>
            <a:r>
              <a:rPr lang="en-US" sz="2800" dirty="0">
                <a:solidFill>
                  <a:schemeClr val="tx1"/>
                </a:solidFill>
              </a:rPr>
              <a:t>Erythematous papule develops 4 to 7 days after exposure</a:t>
            </a:r>
          </a:p>
          <a:p>
            <a:pPr>
              <a:buFont typeface="Wingdings" panose="05000000000000000000" pitchFamily="2" charset="2"/>
              <a:buChar char="Ø"/>
            </a:pPr>
            <a:r>
              <a:rPr lang="en-US" sz="2800" dirty="0">
                <a:solidFill>
                  <a:schemeClr val="tx1"/>
                </a:solidFill>
              </a:rPr>
              <a:t>Develops into pustule that ruptures 2 to 3 days later and forms painful, shallow ulcers</a:t>
            </a:r>
          </a:p>
          <a:p>
            <a:pPr lvl="1"/>
            <a:r>
              <a:rPr lang="en-US" sz="2400" dirty="0">
                <a:solidFill>
                  <a:schemeClr val="tx1"/>
                </a:solidFill>
              </a:rPr>
              <a:t>External genitalia</a:t>
            </a:r>
          </a:p>
          <a:p>
            <a:pPr>
              <a:buFont typeface="Wingdings" panose="05000000000000000000" pitchFamily="2" charset="2"/>
              <a:buChar char="Ø"/>
            </a:pPr>
            <a:r>
              <a:rPr lang="en-US" sz="2800" dirty="0">
                <a:solidFill>
                  <a:schemeClr val="tx1"/>
                </a:solidFill>
              </a:rPr>
              <a:t>Painful, tender inguinal lymphadenitis occurs in nearly 50% of patients </a:t>
            </a:r>
          </a:p>
        </p:txBody>
      </p:sp>
    </p:spTree>
    <p:extLst>
      <p:ext uri="{BB962C8B-B14F-4D97-AF65-F5344CB8AC3E}">
        <p14:creationId xmlns:p14="http://schemas.microsoft.com/office/powerpoint/2010/main" val="381527394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653"/>
        <p:cNvGrpSpPr/>
        <p:nvPr/>
      </p:nvGrpSpPr>
      <p:grpSpPr>
        <a:xfrm>
          <a:off x="0" y="0"/>
          <a:ext cx="0" cy="0"/>
          <a:chOff x="0" y="0"/>
          <a:chExt cx="0" cy="0"/>
        </a:xfrm>
      </p:grpSpPr>
      <p:sp>
        <p:nvSpPr>
          <p:cNvPr id="654" name="Google Shape;654;p74"/>
          <p:cNvSpPr txBox="1">
            <a:spLocks noGrp="1"/>
          </p:cNvSpPr>
          <p:nvPr>
            <p:ph type="title"/>
          </p:nvPr>
        </p:nvSpPr>
        <p:spPr>
          <a:xfrm>
            <a:off x="685800" y="101367"/>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Early </a:t>
            </a:r>
            <a:r>
              <a:rPr lang="en-US" sz="4000" b="0" i="0" u="none" dirty="0" err="1">
                <a:solidFill>
                  <a:srgbClr val="002060"/>
                </a:solidFill>
                <a:ea typeface="Arial"/>
                <a:cs typeface="Arial"/>
                <a:sym typeface="Arial"/>
              </a:rPr>
              <a:t>Chancroid</a:t>
            </a:r>
            <a:r>
              <a:rPr lang="en-US" sz="4000" b="0" i="0" u="none" dirty="0">
                <a:solidFill>
                  <a:srgbClr val="002060"/>
                </a:solidFill>
                <a:ea typeface="Arial"/>
                <a:cs typeface="Arial"/>
                <a:sym typeface="Arial"/>
              </a:rPr>
              <a:t> Lesions</a:t>
            </a:r>
            <a:endParaRPr dirty="0">
              <a:solidFill>
                <a:srgbClr val="002060"/>
              </a:solidFill>
            </a:endParaRPr>
          </a:p>
        </p:txBody>
      </p:sp>
      <p:pic>
        <p:nvPicPr>
          <p:cNvPr id="657" name="Google Shape;657;p74"/>
          <p:cNvPicPr preferRelativeResize="0"/>
          <p:nvPr/>
        </p:nvPicPr>
        <p:blipFill rotWithShape="1">
          <a:blip r:embed="rId3">
            <a:alphaModFix/>
          </a:blip>
          <a:srcRect/>
          <a:stretch/>
        </p:blipFill>
        <p:spPr>
          <a:xfrm>
            <a:off x="1752600" y="1423987"/>
            <a:ext cx="5638800" cy="5053012"/>
          </a:xfrm>
          <a:prstGeom prst="rect">
            <a:avLst/>
          </a:prstGeom>
          <a:noFill/>
          <a:ln>
            <a:noFill/>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661"/>
        <p:cNvGrpSpPr/>
        <p:nvPr/>
      </p:nvGrpSpPr>
      <p:grpSpPr>
        <a:xfrm>
          <a:off x="0" y="0"/>
          <a:ext cx="0" cy="0"/>
          <a:chOff x="0" y="0"/>
          <a:chExt cx="0" cy="0"/>
        </a:xfrm>
      </p:grpSpPr>
      <p:sp>
        <p:nvSpPr>
          <p:cNvPr id="662" name="Google Shape;662;p75"/>
          <p:cNvSpPr txBox="1">
            <a:spLocks noGrp="1"/>
          </p:cNvSpPr>
          <p:nvPr>
            <p:ph type="title"/>
          </p:nvPr>
        </p:nvSpPr>
        <p:spPr>
          <a:xfrm>
            <a:off x="661435"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Chancroid</a:t>
            </a:r>
            <a:br>
              <a:rPr lang="en-US" sz="4000" b="0" i="0" u="none" dirty="0">
                <a:solidFill>
                  <a:srgbClr val="002060"/>
                </a:solidFill>
                <a:ea typeface="Arial"/>
                <a:cs typeface="Arial"/>
                <a:sym typeface="Arial"/>
              </a:rPr>
            </a:br>
            <a:r>
              <a:rPr lang="en-US" sz="4000" b="0" i="0" u="none" dirty="0">
                <a:solidFill>
                  <a:srgbClr val="002060"/>
                </a:solidFill>
                <a:ea typeface="Arial"/>
                <a:cs typeface="Arial"/>
                <a:sym typeface="Arial"/>
              </a:rPr>
              <a:t>Laboratory Diagnosis</a:t>
            </a:r>
            <a:endParaRPr dirty="0">
              <a:solidFill>
                <a:srgbClr val="002060"/>
              </a:solidFill>
            </a:endParaRPr>
          </a:p>
        </p:txBody>
      </p:sp>
      <p:sp>
        <p:nvSpPr>
          <p:cNvPr id="663" name="Google Shape;663;p75"/>
          <p:cNvSpPr txBox="1">
            <a:spLocks noGrp="1"/>
          </p:cNvSpPr>
          <p:nvPr>
            <p:ph idx="1"/>
          </p:nvPr>
        </p:nvSpPr>
        <p:spPr>
          <a:xfrm>
            <a:off x="661435" y="1905699"/>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u="none" dirty="0">
                <a:solidFill>
                  <a:schemeClr val="dk1"/>
                </a:solidFill>
                <a:ea typeface="Arial"/>
                <a:cs typeface="Arial"/>
                <a:sym typeface="Arial"/>
              </a:rPr>
              <a:t>Specimen-ulcer lesion material and/or bubo aspirate </a:t>
            </a:r>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Culture media</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GC agar base, hemoglobin, </a:t>
            </a:r>
            <a:r>
              <a:rPr lang="en-US" sz="2400" b="0" i="0" u="none" strike="noStrike" cap="none" dirty="0" err="1">
                <a:solidFill>
                  <a:schemeClr val="dk1"/>
                </a:solidFill>
                <a:ea typeface="Arial"/>
                <a:cs typeface="Arial"/>
                <a:sym typeface="Arial"/>
              </a:rPr>
              <a:t>IsoVitalex</a:t>
            </a:r>
            <a:r>
              <a:rPr lang="en-US" sz="2400" b="0" i="0" u="none" strike="noStrike" cap="none" dirty="0">
                <a:solidFill>
                  <a:schemeClr val="dk1"/>
                </a:solidFill>
                <a:ea typeface="Arial"/>
                <a:cs typeface="Arial"/>
                <a:sym typeface="Arial"/>
              </a:rPr>
              <a:t>, and fetal calf serum</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Mueller-Hinton agar with chocolate horse blood and </a:t>
            </a:r>
            <a:r>
              <a:rPr lang="en-US" sz="2400" b="0" i="0" u="none" strike="noStrike" cap="none" dirty="0" err="1">
                <a:solidFill>
                  <a:schemeClr val="dk1"/>
                </a:solidFill>
                <a:ea typeface="Arial"/>
                <a:cs typeface="Arial"/>
                <a:sym typeface="Arial"/>
              </a:rPr>
              <a:t>IsoVitalex</a:t>
            </a:r>
            <a:endParaRPr lang="en-US" sz="2400" b="0" i="0" u="none" strike="noStrike" cap="none" dirty="0">
              <a:solidFill>
                <a:schemeClr val="dk1"/>
              </a:solidFill>
              <a:ea typeface="Arial"/>
              <a:cs typeface="Arial"/>
              <a:sym typeface="Arial"/>
            </a:endParaRPr>
          </a:p>
          <a:p>
            <a:pPr marL="285750" indent="-285750">
              <a:spcBef>
                <a:spcPts val="480"/>
              </a:spcBef>
              <a:buSzPts val="1920"/>
              <a:buFont typeface="Noto Sans Symbols"/>
              <a:buChar char="⮚"/>
            </a:pPr>
            <a:r>
              <a:rPr lang="en-US" sz="2800" b="0" i="1" u="none" dirty="0">
                <a:solidFill>
                  <a:schemeClr val="dk1"/>
                </a:solidFill>
                <a:ea typeface="Arial"/>
                <a:cs typeface="Arial"/>
                <a:sym typeface="Arial"/>
              </a:rPr>
              <a:t>H. </a:t>
            </a:r>
            <a:r>
              <a:rPr lang="en-US" sz="2800" b="0" i="1" u="none" dirty="0" err="1">
                <a:solidFill>
                  <a:schemeClr val="dk1"/>
                </a:solidFill>
                <a:ea typeface="Arial"/>
                <a:cs typeface="Arial"/>
                <a:sym typeface="Arial"/>
              </a:rPr>
              <a:t>ducreyi</a:t>
            </a:r>
            <a:r>
              <a:rPr lang="en-US" sz="2800" b="0" i="1" u="none" dirty="0">
                <a:solidFill>
                  <a:schemeClr val="dk1"/>
                </a:solidFill>
                <a:ea typeface="Arial"/>
                <a:cs typeface="Arial"/>
                <a:sym typeface="Arial"/>
              </a:rPr>
              <a:t> </a:t>
            </a:r>
            <a:r>
              <a:rPr lang="en-US" sz="2800" b="0" i="0" u="none" dirty="0">
                <a:solidFill>
                  <a:schemeClr val="dk1"/>
                </a:solidFill>
                <a:ea typeface="Arial"/>
                <a:cs typeface="Arial"/>
                <a:sym typeface="Arial"/>
              </a:rPr>
              <a:t>are pleomorphic, gram-negative coccobacilli that occasionally occur in characteristic chains or “school-of-fish.”</a:t>
            </a:r>
            <a:endParaRPr lang="en-US" dirty="0"/>
          </a:p>
          <a:p>
            <a:pPr marL="285750" indent="-285750">
              <a:spcBef>
                <a:spcPts val="480"/>
              </a:spcBef>
              <a:buSzPts val="1920"/>
              <a:buFont typeface="Noto Sans Symbols"/>
              <a:buChar char="⮚"/>
            </a:pPr>
            <a:endParaRPr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669"/>
        <p:cNvGrpSpPr/>
        <p:nvPr/>
      </p:nvGrpSpPr>
      <p:grpSpPr>
        <a:xfrm>
          <a:off x="0" y="0"/>
          <a:ext cx="0" cy="0"/>
          <a:chOff x="0" y="0"/>
          <a:chExt cx="0" cy="0"/>
        </a:xfrm>
      </p:grpSpPr>
      <p:sp>
        <p:nvSpPr>
          <p:cNvPr id="670" name="Google Shape;670;p76"/>
          <p:cNvSpPr txBox="1">
            <a:spLocks noGrp="1"/>
          </p:cNvSpPr>
          <p:nvPr>
            <p:ph type="title"/>
          </p:nvPr>
        </p:nvSpPr>
        <p:spPr>
          <a:xfrm>
            <a:off x="609600" y="84589"/>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Gram Stain of </a:t>
            </a:r>
            <a:r>
              <a:rPr lang="en-US" sz="4000" b="0" i="1" u="none" dirty="0">
                <a:solidFill>
                  <a:srgbClr val="002060"/>
                </a:solidFill>
                <a:ea typeface="Arial"/>
                <a:cs typeface="Arial"/>
                <a:sym typeface="Arial"/>
              </a:rPr>
              <a:t>H. </a:t>
            </a:r>
            <a:r>
              <a:rPr lang="en-US" sz="4000" b="0" i="1" u="none" dirty="0" err="1">
                <a:solidFill>
                  <a:srgbClr val="002060"/>
                </a:solidFill>
                <a:ea typeface="Arial"/>
                <a:cs typeface="Arial"/>
                <a:sym typeface="Arial"/>
              </a:rPr>
              <a:t>ducreyi</a:t>
            </a:r>
            <a:endParaRPr dirty="0">
              <a:solidFill>
                <a:srgbClr val="002060"/>
              </a:solidFill>
            </a:endParaRPr>
          </a:p>
        </p:txBody>
      </p:sp>
      <p:pic>
        <p:nvPicPr>
          <p:cNvPr id="673" name="Google Shape;673;p76"/>
          <p:cNvPicPr preferRelativeResize="0"/>
          <p:nvPr/>
        </p:nvPicPr>
        <p:blipFill rotWithShape="1">
          <a:blip r:embed="rId3">
            <a:alphaModFix/>
          </a:blip>
          <a:srcRect/>
          <a:stretch/>
        </p:blipFill>
        <p:spPr>
          <a:xfrm>
            <a:off x="685800" y="1335073"/>
            <a:ext cx="7620000" cy="5200650"/>
          </a:xfrm>
          <a:prstGeom prst="rect">
            <a:avLst/>
          </a:prstGeom>
          <a:noFill/>
          <a:ln>
            <a:noFill/>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4638-38E5-3C9B-9F91-80882C492266}"/>
              </a:ext>
            </a:extLst>
          </p:cNvPr>
          <p:cNvSpPr>
            <a:spLocks noGrp="1"/>
          </p:cNvSpPr>
          <p:nvPr>
            <p:ph type="title"/>
          </p:nvPr>
        </p:nvSpPr>
        <p:spPr>
          <a:xfrm>
            <a:off x="653046" y="76200"/>
            <a:ext cx="7772400" cy="1905000"/>
          </a:xfrm>
        </p:spPr>
        <p:txBody>
          <a:bodyPr/>
          <a:lstStyle/>
          <a:p>
            <a:pPr algn="ctr"/>
            <a:r>
              <a:rPr lang="en-US" dirty="0"/>
              <a:t>Chancroid</a:t>
            </a:r>
            <a:br>
              <a:rPr lang="en-US" dirty="0"/>
            </a:br>
            <a:r>
              <a:rPr lang="en-US" dirty="0"/>
              <a:t>Laboratory Diagnosis (Cont.)</a:t>
            </a:r>
          </a:p>
        </p:txBody>
      </p:sp>
      <p:sp>
        <p:nvSpPr>
          <p:cNvPr id="3" name="Text Placeholder 2">
            <a:extLst>
              <a:ext uri="{FF2B5EF4-FFF2-40B4-BE49-F238E27FC236}">
                <a16:creationId xmlns:a16="http://schemas.microsoft.com/office/drawing/2014/main" id="{C90B99A3-A5CE-B6C7-3C2C-94B11869DE49}"/>
              </a:ext>
            </a:extLst>
          </p:cNvPr>
          <p:cNvSpPr>
            <a:spLocks noGrp="1"/>
          </p:cNvSpPr>
          <p:nvPr>
            <p:ph idx="1"/>
          </p:nvPr>
        </p:nvSpPr>
        <p:spPr>
          <a:xfrm>
            <a:off x="653046" y="1821809"/>
            <a:ext cx="7772400" cy="4876800"/>
          </a:xfrm>
        </p:spPr>
        <p:txBody>
          <a:bodyPr/>
          <a:lstStyle/>
          <a:p>
            <a:pPr>
              <a:buFont typeface="Wingdings" panose="05000000000000000000" pitchFamily="2" charset="2"/>
              <a:buChar char="Ø"/>
            </a:pPr>
            <a:r>
              <a:rPr lang="en-US" sz="2800" dirty="0"/>
              <a:t>Testing methods that are alternatives to culture</a:t>
            </a:r>
          </a:p>
          <a:p>
            <a:pPr lvl="1"/>
            <a:r>
              <a:rPr lang="en-US" sz="2400" dirty="0"/>
              <a:t>PCR and immunoassays- being developed</a:t>
            </a:r>
          </a:p>
          <a:p>
            <a:pPr lvl="1"/>
            <a:r>
              <a:rPr lang="en-US" sz="2400" dirty="0"/>
              <a:t>No </a:t>
            </a:r>
            <a:r>
              <a:rPr lang="en-US" sz="2400" dirty="0">
                <a:solidFill>
                  <a:schemeClr val="tx1"/>
                </a:solidFill>
              </a:rPr>
              <a:t>FDA-approved PCR assays are commercially available</a:t>
            </a:r>
          </a:p>
          <a:p>
            <a:pPr lvl="1"/>
            <a:r>
              <a:rPr lang="en-US" sz="2400" dirty="0">
                <a:solidFill>
                  <a:schemeClr val="tx1"/>
                </a:solidFill>
              </a:rPr>
              <a:t>Serologic detection has been demonstrated by EIAs that contain antibodies against </a:t>
            </a:r>
            <a:r>
              <a:rPr lang="en-US" sz="2400" i="1" dirty="0">
                <a:solidFill>
                  <a:schemeClr val="tx1"/>
                </a:solidFill>
              </a:rPr>
              <a:t>H. </a:t>
            </a:r>
            <a:r>
              <a:rPr lang="en-US" sz="2400" i="1" dirty="0" err="1">
                <a:solidFill>
                  <a:schemeClr val="tx1"/>
                </a:solidFill>
              </a:rPr>
              <a:t>ducreyi</a:t>
            </a:r>
            <a:r>
              <a:rPr lang="en-US" sz="2400" i="1" dirty="0">
                <a:solidFill>
                  <a:schemeClr val="tx1"/>
                </a:solidFill>
              </a:rPr>
              <a:t> </a:t>
            </a:r>
            <a:r>
              <a:rPr lang="en-US" sz="2400" dirty="0" err="1">
                <a:solidFill>
                  <a:schemeClr val="tx1"/>
                </a:solidFill>
              </a:rPr>
              <a:t>lipooligosaccharide</a:t>
            </a:r>
            <a:r>
              <a:rPr lang="en-US" sz="2400" dirty="0">
                <a:solidFill>
                  <a:schemeClr val="tx1"/>
                </a:solidFill>
              </a:rPr>
              <a:t> and antigen detection using DFA</a:t>
            </a:r>
          </a:p>
          <a:p>
            <a:pPr lvl="2"/>
            <a:r>
              <a:rPr lang="en-US" sz="2000" dirty="0">
                <a:solidFill>
                  <a:schemeClr val="tx1"/>
                </a:solidFill>
              </a:rPr>
              <a:t>Not widely available, have cross-reactivity problems</a:t>
            </a:r>
          </a:p>
          <a:p>
            <a:pPr>
              <a:buFont typeface="Wingdings" panose="05000000000000000000" pitchFamily="2" charset="2"/>
              <a:buChar char="Ø"/>
            </a:pPr>
            <a:r>
              <a:rPr lang="en-US" sz="2800" dirty="0">
                <a:solidFill>
                  <a:schemeClr val="tx1"/>
                </a:solidFill>
              </a:rPr>
              <a:t>Culture remains the gold standard</a:t>
            </a:r>
          </a:p>
        </p:txBody>
      </p:sp>
    </p:spTree>
    <p:extLst>
      <p:ext uri="{BB962C8B-B14F-4D97-AF65-F5344CB8AC3E}">
        <p14:creationId xmlns:p14="http://schemas.microsoft.com/office/powerpoint/2010/main" val="234083178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677"/>
        <p:cNvGrpSpPr/>
        <p:nvPr/>
      </p:nvGrpSpPr>
      <p:grpSpPr>
        <a:xfrm>
          <a:off x="0" y="0"/>
          <a:ext cx="0" cy="0"/>
          <a:chOff x="0" y="0"/>
          <a:chExt cx="0" cy="0"/>
        </a:xfrm>
      </p:grpSpPr>
      <p:sp>
        <p:nvSpPr>
          <p:cNvPr id="678" name="Google Shape;678;p77"/>
          <p:cNvSpPr txBox="1">
            <a:spLocks noGrp="1"/>
          </p:cNvSpPr>
          <p:nvPr>
            <p:ph type="title"/>
          </p:nvPr>
        </p:nvSpPr>
        <p:spPr>
          <a:xfrm>
            <a:off x="686601" y="76200"/>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dirty="0" err="1" smtClean="0">
                <a:solidFill>
                  <a:srgbClr val="002060"/>
                </a:solidFill>
              </a:rPr>
              <a:t>Chancroid</a:t>
            </a:r>
            <a:r>
              <a:rPr lang="en-US" sz="4000" dirty="0">
                <a:solidFill>
                  <a:srgbClr val="002060"/>
                </a:solidFill>
                <a:cs typeface="Arial"/>
                <a:sym typeface="Arial"/>
              </a:rPr>
              <a:t> </a:t>
            </a:r>
            <a:r>
              <a:rPr lang="en-US" sz="4000" b="0" i="0" u="none" dirty="0" smtClean="0">
                <a:solidFill>
                  <a:srgbClr val="002060"/>
                </a:solidFill>
                <a:ea typeface="Arial"/>
                <a:cs typeface="Arial"/>
                <a:sym typeface="Arial"/>
              </a:rPr>
              <a:t>Treatment</a:t>
            </a:r>
            <a:endParaRPr sz="4000" dirty="0">
              <a:solidFill>
                <a:srgbClr val="002060"/>
              </a:solidFill>
            </a:endParaRPr>
          </a:p>
        </p:txBody>
      </p:sp>
      <p:sp>
        <p:nvSpPr>
          <p:cNvPr id="679" name="Google Shape;679;p77"/>
          <p:cNvSpPr txBox="1">
            <a:spLocks noGrp="1"/>
          </p:cNvSpPr>
          <p:nvPr>
            <p:ph idx="1"/>
          </p:nvPr>
        </p:nvSpPr>
        <p:spPr>
          <a:xfrm>
            <a:off x="686601" y="1737919"/>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Antibiotic therapy resolves the clinical symptoms, prevents transmission to others, and cures the disease.</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CDC Treatment Guidelines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Single oral dose of azithromycin </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Oral ciprofloxacin (twice a day for 3 days)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Oral erythromycin base (three times a day for 7 days)</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Single intramuscular dose of ceftriaxone</a:t>
            </a:r>
            <a:endParaRPr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685"/>
        <p:cNvGrpSpPr/>
        <p:nvPr/>
      </p:nvGrpSpPr>
      <p:grpSpPr>
        <a:xfrm>
          <a:off x="0" y="0"/>
          <a:ext cx="0" cy="0"/>
          <a:chOff x="0" y="0"/>
          <a:chExt cx="0" cy="0"/>
        </a:xfrm>
      </p:grpSpPr>
      <p:sp>
        <p:nvSpPr>
          <p:cNvPr id="686" name="Google Shape;686;p79"/>
          <p:cNvSpPr txBox="1">
            <a:spLocks noGrp="1"/>
          </p:cNvSpPr>
          <p:nvPr>
            <p:ph type="title"/>
          </p:nvPr>
        </p:nvSpPr>
        <p:spPr>
          <a:xfrm>
            <a:off x="736936" y="92978"/>
            <a:ext cx="7772400" cy="190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dirty="0">
                <a:solidFill>
                  <a:srgbClr val="002060"/>
                </a:solidFill>
                <a:ea typeface="Arial"/>
                <a:cs typeface="Arial"/>
                <a:sym typeface="Arial"/>
              </a:rPr>
              <a:t>Lymphogranuloma venereum (LGV) Epidemiology</a:t>
            </a:r>
            <a:endParaRPr dirty="0">
              <a:solidFill>
                <a:srgbClr val="002060"/>
              </a:solidFill>
            </a:endParaRPr>
          </a:p>
        </p:txBody>
      </p:sp>
      <p:sp>
        <p:nvSpPr>
          <p:cNvPr id="687" name="Google Shape;687;p79"/>
          <p:cNvSpPr txBox="1">
            <a:spLocks noGrp="1"/>
          </p:cNvSpPr>
          <p:nvPr>
            <p:ph idx="1"/>
          </p:nvPr>
        </p:nvSpPr>
        <p:spPr>
          <a:xfrm>
            <a:off x="736936" y="1888921"/>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STD caused by </a:t>
            </a:r>
            <a:r>
              <a:rPr lang="en-US" sz="2800" b="0" i="0" u="none" dirty="0" err="1">
                <a:solidFill>
                  <a:schemeClr val="dk1"/>
                </a:solidFill>
                <a:ea typeface="Arial"/>
                <a:cs typeface="Arial"/>
                <a:sym typeface="Arial"/>
              </a:rPr>
              <a:t>serovars</a:t>
            </a:r>
            <a:r>
              <a:rPr lang="en-US" sz="2800" b="0" i="0" u="none" dirty="0">
                <a:solidFill>
                  <a:schemeClr val="dk1"/>
                </a:solidFill>
                <a:ea typeface="Arial"/>
                <a:cs typeface="Arial"/>
                <a:sym typeface="Arial"/>
              </a:rPr>
              <a:t> </a:t>
            </a:r>
            <a:br>
              <a:rPr lang="en-US" sz="2800" b="0" i="0" u="none" dirty="0">
                <a:solidFill>
                  <a:schemeClr val="dk1"/>
                </a:solidFill>
                <a:ea typeface="Arial"/>
                <a:cs typeface="Arial"/>
                <a:sym typeface="Arial"/>
              </a:rPr>
            </a:br>
            <a:r>
              <a:rPr lang="en-US" sz="2800" b="0" i="0" u="none" dirty="0">
                <a:solidFill>
                  <a:schemeClr val="dk1"/>
                </a:solidFill>
                <a:ea typeface="Arial"/>
                <a:cs typeface="Arial"/>
                <a:sym typeface="Arial"/>
              </a:rPr>
              <a:t>L1, L2, L2a, L2b, and L3 of the intracellular bacterium </a:t>
            </a:r>
            <a:r>
              <a:rPr lang="en-US" sz="2800" b="0" i="1" u="none" dirty="0">
                <a:solidFill>
                  <a:schemeClr val="dk1"/>
                </a:solidFill>
                <a:ea typeface="Arial"/>
                <a:cs typeface="Arial"/>
                <a:sym typeface="Arial"/>
              </a:rPr>
              <a:t>C. trachomatis</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LGV strains appear to be quire virulent.</a:t>
            </a:r>
            <a:endParaRPr dirty="0"/>
          </a:p>
          <a:p>
            <a:pPr marL="342900" marR="0" lvl="0" indent="-342900" algn="l" rtl="0">
              <a:lnSpc>
                <a:spcPct val="100000"/>
              </a:lnSpc>
              <a:spcBef>
                <a:spcPts val="560"/>
              </a:spcBef>
              <a:spcAft>
                <a:spcPts val="0"/>
              </a:spcAft>
              <a:buClr>
                <a:schemeClr val="accent1"/>
              </a:buClr>
              <a:buSzPct val="50000"/>
              <a:buFont typeface="Noto Sans Symbols"/>
              <a:buChar char="⬤"/>
            </a:pPr>
            <a:r>
              <a:rPr lang="en-US" sz="2800" b="0" i="0" u="none" dirty="0">
                <a:solidFill>
                  <a:schemeClr val="dk1"/>
                </a:solidFill>
                <a:ea typeface="Arial"/>
                <a:cs typeface="Arial"/>
                <a:sym typeface="Arial"/>
              </a:rPr>
              <a:t>Most cases occur in</a:t>
            </a:r>
            <a:endParaRPr dirty="0"/>
          </a:p>
          <a:p>
            <a:pPr marL="742950" marR="0" lvl="1" indent="-285750" algn="l" rtl="0">
              <a:lnSpc>
                <a:spcPct val="100000"/>
              </a:lnSpc>
              <a:spcBef>
                <a:spcPts val="480"/>
              </a:spcBef>
              <a:spcAft>
                <a:spcPts val="0"/>
              </a:spcAft>
              <a:buClr>
                <a:schemeClr val="dk1"/>
              </a:buClr>
              <a:buSzPts val="1920"/>
              <a:buFont typeface="Noto Sans Symbols"/>
              <a:buChar char="⮚"/>
            </a:pPr>
            <a:r>
              <a:rPr lang="en-US" sz="2400" b="0" i="0" u="none" strike="noStrike" cap="none" dirty="0">
                <a:solidFill>
                  <a:schemeClr val="dk1"/>
                </a:solidFill>
                <a:ea typeface="Arial"/>
                <a:cs typeface="Arial"/>
                <a:sym typeface="Arial"/>
              </a:rPr>
              <a:t>Africa, Southeast Asia, Central and South America, Caribbean countries.</a:t>
            </a:r>
            <a:endParaRPr dirty="0"/>
          </a:p>
        </p:txBody>
      </p:sp>
    </p:spTree>
  </p:cSld>
  <p:clrMapOvr>
    <a:masterClrMapping/>
  </p:clrMapOvr>
  <p:transition/>
</p:sld>
</file>

<file path=ppt/theme/theme1.xml><?xml version="1.0" encoding="utf-8"?>
<a:theme xmlns:a="http://schemas.openxmlformats.org/drawingml/2006/main" name="MicroTheme">
  <a:themeElements>
    <a:clrScheme name="">
      <a:dk1>
        <a:srgbClr val="000000"/>
      </a:dk1>
      <a:lt1>
        <a:srgbClr val="FFFFFF"/>
      </a:lt1>
      <a:dk2>
        <a:srgbClr val="000000"/>
      </a:dk2>
      <a:lt2>
        <a:srgbClr val="00000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croTheme" id="{E52B85CB-C9B7-412B-A7AA-E3B990D6E901}" vid="{8DFE26A6-A5DD-420C-B145-63F78B5CD578}"/>
    </a:ext>
  </a:extLst>
</a:theme>
</file>

<file path=ppt/theme/theme2.xml><?xml version="1.0" encoding="utf-8"?>
<a:theme xmlns:a="http://schemas.openxmlformats.org/drawingml/2006/main" name="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3.xml><?xml version="1.0" encoding="utf-8"?>
<a:theme xmlns:a="http://schemas.openxmlformats.org/drawingml/2006/main" name="1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MicroTheme</Template>
  <TotalTime>2539</TotalTime>
  <Words>6643</Words>
  <Application>Microsoft Office PowerPoint</Application>
  <PresentationFormat>On-screen Show (4:3)</PresentationFormat>
  <Paragraphs>882</Paragraphs>
  <Slides>156</Slides>
  <Notes>129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156</vt:i4>
      </vt:variant>
    </vt:vector>
  </HeadingPairs>
  <TitlesOfParts>
    <vt:vector size="169" baseType="lpstr">
      <vt:lpstr>Arial</vt:lpstr>
      <vt:lpstr>Calibri</vt:lpstr>
      <vt:lpstr>Noto Sans Symbols</vt:lpstr>
      <vt:lpstr>Segoe UI</vt:lpstr>
      <vt:lpstr>Times</vt:lpstr>
      <vt:lpstr>Times New Roman</vt:lpstr>
      <vt:lpstr>Wingdings</vt:lpstr>
      <vt:lpstr>Wingdings 2</vt:lpstr>
      <vt:lpstr>Wingdings 3</vt:lpstr>
      <vt:lpstr>ヒラギノ明朝 ProN W3</vt:lpstr>
      <vt:lpstr>MicroTheme</vt:lpstr>
      <vt:lpstr>RedTheme_PPTX</vt:lpstr>
      <vt:lpstr>1_RedTheme_PPTX</vt:lpstr>
      <vt:lpstr>PowerPoint Presentation</vt:lpstr>
      <vt:lpstr>Sexually Transmitted Infections (STIs) </vt:lpstr>
      <vt:lpstr>STIs and Their Causative Agents</vt:lpstr>
      <vt:lpstr>Sexually Transmitted Diseases (STDs)</vt:lpstr>
      <vt:lpstr>CDC Recommendations</vt:lpstr>
      <vt:lpstr>CDC Recommendations</vt:lpstr>
      <vt:lpstr>Top Reportable Diseases in 2018</vt:lpstr>
      <vt:lpstr>What’s Ahead?</vt:lpstr>
      <vt:lpstr>PowerPoint Presentation</vt:lpstr>
      <vt:lpstr>Urethritis </vt:lpstr>
      <vt:lpstr>PowerPoint Presentation</vt:lpstr>
      <vt:lpstr>Epidemiology</vt:lpstr>
      <vt:lpstr>Epidemiology (Cont.)</vt:lpstr>
      <vt:lpstr>Rates of Reported Cases of Gonorrhea by Sex 2011-2020</vt:lpstr>
      <vt:lpstr>Chlamydia Rates of Reported Cases by Sex, United States, 2011-2020</vt:lpstr>
      <vt:lpstr>Clinical Manifestations</vt:lpstr>
      <vt:lpstr>Purulent Urethral Discharge in a Patient with Gonorrhea</vt:lpstr>
      <vt:lpstr>Clinical Manifestations (Cont.)</vt:lpstr>
      <vt:lpstr>Clinical Manifestations (Cont.)</vt:lpstr>
      <vt:lpstr>Clinical Manifestations (Cont.)</vt:lpstr>
      <vt:lpstr>Laboratory Diagnosis</vt:lpstr>
      <vt:lpstr>Laboratory Diagnosis</vt:lpstr>
      <vt:lpstr>Gram Stain of Urethral Exudate </vt:lpstr>
      <vt:lpstr>Food and Drug Administration (FDA)—Approved Assays</vt:lpstr>
      <vt:lpstr>Treatment</vt:lpstr>
      <vt:lpstr>Treatment</vt:lpstr>
      <vt:lpstr>Treatment (Cont.)</vt:lpstr>
      <vt:lpstr>Treatment (Cont.)</vt:lpstr>
      <vt:lpstr>PowerPoint Presentation</vt:lpstr>
      <vt:lpstr>Cervicitis </vt:lpstr>
      <vt:lpstr>Causes</vt:lpstr>
      <vt:lpstr>Epidemiology</vt:lpstr>
      <vt:lpstr>Epidemiology (Cont.)</vt:lpstr>
      <vt:lpstr>Clinical Manifestations</vt:lpstr>
      <vt:lpstr>Laboratory Diagnosis</vt:lpstr>
      <vt:lpstr>Laboratory Diagnosis (Cont.)</vt:lpstr>
      <vt:lpstr>Treatment</vt:lpstr>
      <vt:lpstr>PowerPoint Presentation</vt:lpstr>
      <vt:lpstr>Vaginitis  </vt:lpstr>
      <vt:lpstr> Symptoms</vt:lpstr>
      <vt:lpstr>Bacterial Vaginosis Epidemiology</vt:lpstr>
      <vt:lpstr>Bacterial Vaginosis Clinical Manifestations</vt:lpstr>
      <vt:lpstr>Bacterial Vaginosis Clinical Manifestations (Cont.)</vt:lpstr>
      <vt:lpstr>Bacterial Vaginosis Clinical Manifestations (Cont.)</vt:lpstr>
      <vt:lpstr>Bacterial Vaginosis Laboratory Diagnosis</vt:lpstr>
      <vt:lpstr>Bacterial Vaginosis Laboratory Diagnosis (Cont.)</vt:lpstr>
      <vt:lpstr>Microscopic Saline Prep of Clue Cells</vt:lpstr>
      <vt:lpstr>Bacterial Vaginosis Laboratory Diagnosis (Cont.)</vt:lpstr>
      <vt:lpstr>Bacterial Vaginosis Treatment</vt:lpstr>
      <vt:lpstr>Trichomoniasis Epidemiology</vt:lpstr>
      <vt:lpstr>Trichomoniasis Clinical Manifestations</vt:lpstr>
      <vt:lpstr>Purulent Discharge Demonstrative of Trichomoniasis</vt:lpstr>
      <vt:lpstr>Strawberry Cervix Caused by Trichomonas vaginalis</vt:lpstr>
      <vt:lpstr>Phase Contrast Wet Mount Showing Trichomoniasis</vt:lpstr>
      <vt:lpstr>Trichomoniasis Laboratory Diagnosis</vt:lpstr>
      <vt:lpstr>Trichomoniasis Laboratory Diagnosis (Cont.)</vt:lpstr>
      <vt:lpstr>Trichomoniasis Treatment</vt:lpstr>
      <vt:lpstr>Candidiasis Epidemiology</vt:lpstr>
      <vt:lpstr>Candidiasis Epidemiology (Cont.)</vt:lpstr>
      <vt:lpstr>Candidiasis Epidemiology (Cont.)</vt:lpstr>
      <vt:lpstr>Candidiasis Epidemiology (Cont.)</vt:lpstr>
      <vt:lpstr>Candidiasis Epidemiology (Cont.)</vt:lpstr>
      <vt:lpstr>Candidiasis Clinical Manifestations</vt:lpstr>
      <vt:lpstr>Candidal Cervicitis </vt:lpstr>
      <vt:lpstr>Candidiasis Laboratory Diagnosis</vt:lpstr>
      <vt:lpstr>Candidiasis Treatment</vt:lpstr>
      <vt:lpstr>PowerPoint Presentation</vt:lpstr>
      <vt:lpstr>Genital Ulcer Disease </vt:lpstr>
      <vt:lpstr>Genital Herpes Epidemiology</vt:lpstr>
      <vt:lpstr>Genital Herpes Epidemiology (Cont.)</vt:lpstr>
      <vt:lpstr>Genital Herpes Clinical Manifestations</vt:lpstr>
      <vt:lpstr>Genital Herpes Clinical Manifestations (Cont.)</vt:lpstr>
      <vt:lpstr>Genital Herpes Clinical Manifestations (Cont.)</vt:lpstr>
      <vt:lpstr>Genital Herpes Clinical Manifestations (Cont.)</vt:lpstr>
      <vt:lpstr>Genital Herpes Clinical Manifestations (Cont.)</vt:lpstr>
      <vt:lpstr>HSV Lesions</vt:lpstr>
      <vt:lpstr>Genital Herpes Laboratory Diagnosis</vt:lpstr>
      <vt:lpstr>Culture Results of Genital Specimen Showing Cytopathic Effect </vt:lpstr>
      <vt:lpstr>Genital Herpes Treatment</vt:lpstr>
      <vt:lpstr> Syphilis </vt:lpstr>
      <vt:lpstr>Rates of Reported Cases of Syphilis By Stages of Infection </vt:lpstr>
      <vt:lpstr>Syphilis Clinical Manifestations</vt:lpstr>
      <vt:lpstr>Primary Syphilis</vt:lpstr>
      <vt:lpstr>Secondary Syphilis</vt:lpstr>
      <vt:lpstr>Condylomata Lata Lesion Seen in Secondary Syphilis</vt:lpstr>
      <vt:lpstr>Syphilis Clinical Manifestations (Cont.)</vt:lpstr>
      <vt:lpstr>Syphilis Clinical Manifestations (Cont.)</vt:lpstr>
      <vt:lpstr>Tertiary Syphilis Lesion Known as a Gumma</vt:lpstr>
      <vt:lpstr>Syphilis  Laboratory Diagnosis</vt:lpstr>
      <vt:lpstr>Syphilis Laboratory Diagnosis (Cont.)</vt:lpstr>
      <vt:lpstr>Syphilis Treatment</vt:lpstr>
      <vt:lpstr>Chancroid Epidemiology and Clinical Manifestations</vt:lpstr>
      <vt:lpstr>Chancroid Clinical Manifestations (Cont.)</vt:lpstr>
      <vt:lpstr>Early Chancroid Lesions</vt:lpstr>
      <vt:lpstr>Chancroid Laboratory Diagnosis</vt:lpstr>
      <vt:lpstr>Gram Stain of H. ducreyi</vt:lpstr>
      <vt:lpstr>Chancroid Laboratory Diagnosis (Cont.)</vt:lpstr>
      <vt:lpstr>Chancroid Treatment</vt:lpstr>
      <vt:lpstr>Lymphogranuloma venereum (LGV) Epidemiology</vt:lpstr>
      <vt:lpstr>LGV - Clinical Manifestations</vt:lpstr>
      <vt:lpstr>Presentation of LGV</vt:lpstr>
      <vt:lpstr>LGV - Laboratory Diagnosis</vt:lpstr>
      <vt:lpstr>LGV - Treatment</vt:lpstr>
      <vt:lpstr>LGV Treatment (Cont.)</vt:lpstr>
      <vt:lpstr>Donovanosis Epidemiology</vt:lpstr>
      <vt:lpstr>Donovanosis Clinical Manifestations</vt:lpstr>
      <vt:lpstr>Donovanosis Clinical Manifestations (Cont.)</vt:lpstr>
      <vt:lpstr>Donovanosis Affected Areas in Men and Women</vt:lpstr>
      <vt:lpstr>Donovanosis Ulcerogranulomatous </vt:lpstr>
      <vt:lpstr>Donovanosis Laboratory Diagnosis</vt:lpstr>
      <vt:lpstr>Donovan Bodies </vt:lpstr>
      <vt:lpstr>Donovanosis Treatment</vt:lpstr>
      <vt:lpstr>PowerPoint Presentation</vt:lpstr>
      <vt:lpstr>HIV </vt:lpstr>
      <vt:lpstr>Colorized Scanning Electron Micrograph of HIV-1</vt:lpstr>
      <vt:lpstr>HIV </vt:lpstr>
      <vt:lpstr>HIV (Cont.)</vt:lpstr>
      <vt:lpstr>HIV Epidemiology</vt:lpstr>
      <vt:lpstr>HIV Epidemiology (Cont.)</vt:lpstr>
      <vt:lpstr>HIV Clinical Manifestations</vt:lpstr>
      <vt:lpstr>AIDS—Defining Conditions</vt:lpstr>
      <vt:lpstr>HIV Case Definition, 2014</vt:lpstr>
      <vt:lpstr>AIDS—Defining Illness</vt:lpstr>
      <vt:lpstr>HIV Laboratory Diagnosis</vt:lpstr>
      <vt:lpstr>HIV Laboratory Diagnosis (Cont.)</vt:lpstr>
      <vt:lpstr>HIV Treatment</vt:lpstr>
      <vt:lpstr>HIV Medicines</vt:lpstr>
      <vt:lpstr>PowerPoint Presentation</vt:lpstr>
      <vt:lpstr>Genital Warts </vt:lpstr>
      <vt:lpstr>Genital Warts Clinical Manifestations</vt:lpstr>
      <vt:lpstr>Genital Warts on the Labia Caused by HPV</vt:lpstr>
      <vt:lpstr>Genital Warts Laboratory Diagnosis </vt:lpstr>
      <vt:lpstr>Genital Warts Treatment</vt:lpstr>
      <vt:lpstr>Genital Warts Treatment (Cont.)</vt:lpstr>
      <vt:lpstr>Viral Hepatitis Epidemiology</vt:lpstr>
      <vt:lpstr>Digitally Colorized Transmission Electron Micrograph of HBV Virions</vt:lpstr>
      <vt:lpstr>Viral Hepatitis Clinical Manifestations</vt:lpstr>
      <vt:lpstr>Patient Infected by Hepatitis A</vt:lpstr>
      <vt:lpstr>Viral Hepatitis Diagnosis</vt:lpstr>
      <vt:lpstr>Viral Hepatitis Diagnosis</vt:lpstr>
      <vt:lpstr>Viral Hepatitis Treatment </vt:lpstr>
      <vt:lpstr>Pelvic Inflammatory Disease (PID) </vt:lpstr>
      <vt:lpstr>PID Clinical Manifestations</vt:lpstr>
      <vt:lpstr>PID Diagnosis</vt:lpstr>
      <vt:lpstr>PID Treatment</vt:lpstr>
      <vt:lpstr>Molluscum Contagiosum</vt:lpstr>
      <vt:lpstr>Molluscum Contagiosum (Cont.)</vt:lpstr>
      <vt:lpstr>Lesions of Molluscum Contagiosum on the Leg and Buttocks</vt:lpstr>
      <vt:lpstr>Epididymitis</vt:lpstr>
      <vt:lpstr>Epididymitis (Cont.)</vt:lpstr>
      <vt:lpstr>Proctitis</vt:lpstr>
      <vt:lpstr>Points to Remember</vt:lpstr>
      <vt:lpstr>Points to Remember (Cont.)</vt:lpstr>
      <vt:lpstr>Points to Remember (Cont.)</vt:lpstr>
      <vt:lpstr>Points to Remember (Cont.)</vt:lpstr>
      <vt:lpstr>Points to Remember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Thomas</dc:creator>
  <cp:lastModifiedBy>Tyler Thomas</cp:lastModifiedBy>
  <cp:revision>109</cp:revision>
  <dcterms:created xsi:type="dcterms:W3CDTF">2006-03-30T22:26:44Z</dcterms:created>
  <dcterms:modified xsi:type="dcterms:W3CDTF">2024-05-06T14:46:34Z</dcterms:modified>
</cp:coreProperties>
</file>