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4" r:id="rId1"/>
    <p:sldMasterId id="2147484763" r:id="rId2"/>
    <p:sldMasterId id="2147484775" r:id="rId3"/>
    <p:sldMasterId id="2147484790" r:id="rId4"/>
  </p:sldMasterIdLst>
  <p:notesMasterIdLst>
    <p:notesMasterId r:id="rId180"/>
  </p:notesMasterIdLst>
  <p:sldIdLst>
    <p:sldId id="507" r:id="rId5"/>
    <p:sldId id="350" r:id="rId6"/>
    <p:sldId id="433" r:id="rId7"/>
    <p:sldId id="508" r:id="rId8"/>
    <p:sldId id="353" r:id="rId9"/>
    <p:sldId id="354" r:id="rId10"/>
    <p:sldId id="273" r:id="rId11"/>
    <p:sldId id="275" r:id="rId12"/>
    <p:sldId id="355" r:id="rId13"/>
    <p:sldId id="448" r:id="rId14"/>
    <p:sldId id="509" r:id="rId15"/>
    <p:sldId id="357" r:id="rId16"/>
    <p:sldId id="274" r:id="rId17"/>
    <p:sldId id="426" r:id="rId18"/>
    <p:sldId id="358" r:id="rId19"/>
    <p:sldId id="359" r:id="rId20"/>
    <p:sldId id="361" r:id="rId21"/>
    <p:sldId id="360" r:id="rId22"/>
    <p:sldId id="363" r:id="rId23"/>
    <p:sldId id="277" r:id="rId24"/>
    <p:sldId id="335" r:id="rId25"/>
    <p:sldId id="450" r:id="rId26"/>
    <p:sldId id="336" r:id="rId27"/>
    <p:sldId id="279" r:id="rId28"/>
    <p:sldId id="278" r:id="rId29"/>
    <p:sldId id="328" r:id="rId30"/>
    <p:sldId id="337" r:id="rId31"/>
    <p:sldId id="366" r:id="rId32"/>
    <p:sldId id="365" r:id="rId33"/>
    <p:sldId id="281" r:id="rId34"/>
    <p:sldId id="282" r:id="rId35"/>
    <p:sldId id="369" r:id="rId36"/>
    <p:sldId id="367" r:id="rId37"/>
    <p:sldId id="338" r:id="rId38"/>
    <p:sldId id="452" r:id="rId39"/>
    <p:sldId id="451" r:id="rId40"/>
    <p:sldId id="454" r:id="rId41"/>
    <p:sldId id="455" r:id="rId42"/>
    <p:sldId id="456" r:id="rId43"/>
    <p:sldId id="339" r:id="rId44"/>
    <p:sldId id="283" r:id="rId45"/>
    <p:sldId id="457" r:id="rId46"/>
    <p:sldId id="284" r:id="rId47"/>
    <p:sldId id="458" r:id="rId48"/>
    <p:sldId id="340" r:id="rId49"/>
    <p:sldId id="364" r:id="rId50"/>
    <p:sldId id="285" r:id="rId51"/>
    <p:sldId id="371" r:id="rId52"/>
    <p:sldId id="286" r:id="rId53"/>
    <p:sldId id="459" r:id="rId54"/>
    <p:sldId id="460" r:id="rId55"/>
    <p:sldId id="287" r:id="rId56"/>
    <p:sldId id="342" r:id="rId57"/>
    <p:sldId id="461" r:id="rId58"/>
    <p:sldId id="373" r:id="rId59"/>
    <p:sldId id="289" r:id="rId60"/>
    <p:sldId id="343" r:id="rId61"/>
    <p:sldId id="502" r:id="rId62"/>
    <p:sldId id="344" r:id="rId63"/>
    <p:sldId id="290" r:id="rId64"/>
    <p:sldId id="377" r:id="rId65"/>
    <p:sldId id="345" r:id="rId66"/>
    <p:sldId id="378" r:id="rId67"/>
    <p:sldId id="346" r:id="rId68"/>
    <p:sldId id="380" r:id="rId69"/>
    <p:sldId id="381" r:id="rId70"/>
    <p:sldId id="293" r:id="rId71"/>
    <p:sldId id="292" r:id="rId72"/>
    <p:sldId id="462" r:id="rId73"/>
    <p:sldId id="382" r:id="rId74"/>
    <p:sldId id="384" r:id="rId75"/>
    <p:sldId id="294" r:id="rId76"/>
    <p:sldId id="463" r:id="rId77"/>
    <p:sldId id="347" r:id="rId78"/>
    <p:sldId id="464" r:id="rId79"/>
    <p:sldId id="295" r:id="rId80"/>
    <p:sldId id="348" r:id="rId81"/>
    <p:sldId id="510" r:id="rId82"/>
    <p:sldId id="467" r:id="rId83"/>
    <p:sldId id="296" r:id="rId84"/>
    <p:sldId id="297" r:id="rId85"/>
    <p:sldId id="386" r:id="rId86"/>
    <p:sldId id="388" r:id="rId87"/>
    <p:sldId id="389" r:id="rId88"/>
    <p:sldId id="391" r:id="rId89"/>
    <p:sldId id="299" r:id="rId90"/>
    <p:sldId id="503" r:id="rId91"/>
    <p:sldId id="392" r:id="rId92"/>
    <p:sldId id="387" r:id="rId93"/>
    <p:sldId id="393" r:id="rId94"/>
    <p:sldId id="394" r:id="rId95"/>
    <p:sldId id="468" r:id="rId96"/>
    <p:sldId id="396" r:id="rId97"/>
    <p:sldId id="398" r:id="rId98"/>
    <p:sldId id="397" r:id="rId99"/>
    <p:sldId id="399" r:id="rId100"/>
    <p:sldId id="402" r:id="rId101"/>
    <p:sldId id="469" r:id="rId102"/>
    <p:sldId id="470" r:id="rId103"/>
    <p:sldId id="351" r:id="rId104"/>
    <p:sldId id="404" r:id="rId105"/>
    <p:sldId id="304" r:id="rId106"/>
    <p:sldId id="511" r:id="rId107"/>
    <p:sldId id="406" r:id="rId108"/>
    <p:sldId id="305" r:id="rId109"/>
    <p:sldId id="407" r:id="rId110"/>
    <p:sldId id="306" r:id="rId111"/>
    <p:sldId id="504" r:id="rId112"/>
    <p:sldId id="309" r:id="rId113"/>
    <p:sldId id="471" r:id="rId114"/>
    <p:sldId id="472" r:id="rId115"/>
    <p:sldId id="408" r:id="rId116"/>
    <p:sldId id="401" r:id="rId117"/>
    <p:sldId id="473" r:id="rId118"/>
    <p:sldId id="307" r:id="rId119"/>
    <p:sldId id="410" r:id="rId120"/>
    <p:sldId id="505" r:id="rId121"/>
    <p:sldId id="310" r:id="rId122"/>
    <p:sldId id="474" r:id="rId123"/>
    <p:sldId id="311" r:id="rId124"/>
    <p:sldId id="308" r:id="rId125"/>
    <p:sldId id="475" r:id="rId126"/>
    <p:sldId id="476" r:id="rId127"/>
    <p:sldId id="412" r:id="rId128"/>
    <p:sldId id="312" r:id="rId129"/>
    <p:sldId id="413" r:id="rId130"/>
    <p:sldId id="314" r:id="rId131"/>
    <p:sldId id="477" r:id="rId132"/>
    <p:sldId id="478" r:id="rId133"/>
    <p:sldId id="512" r:id="rId134"/>
    <p:sldId id="411" r:id="rId135"/>
    <p:sldId id="372" r:id="rId136"/>
    <p:sldId id="506" r:id="rId137"/>
    <p:sldId id="415" r:id="rId138"/>
    <p:sldId id="315" r:id="rId139"/>
    <p:sldId id="417" r:id="rId140"/>
    <p:sldId id="416" r:id="rId141"/>
    <p:sldId id="479" r:id="rId142"/>
    <p:sldId id="333" r:id="rId143"/>
    <p:sldId id="480" r:id="rId144"/>
    <p:sldId id="409" r:id="rId145"/>
    <p:sldId id="420" r:id="rId146"/>
    <p:sldId id="481" r:id="rId147"/>
    <p:sldId id="318" r:id="rId148"/>
    <p:sldId id="421" r:id="rId149"/>
    <p:sldId id="422" r:id="rId150"/>
    <p:sldId id="319" r:id="rId151"/>
    <p:sldId id="334" r:id="rId152"/>
    <p:sldId id="483" r:id="rId153"/>
    <p:sldId id="513" r:id="rId154"/>
    <p:sldId id="320" r:id="rId155"/>
    <p:sldId id="323" r:id="rId156"/>
    <p:sldId id="486" r:id="rId157"/>
    <p:sldId id="324" r:id="rId158"/>
    <p:sldId id="488" r:id="rId159"/>
    <p:sldId id="321" r:id="rId160"/>
    <p:sldId id="487" r:id="rId161"/>
    <p:sldId id="489" r:id="rId162"/>
    <p:sldId id="485" r:id="rId163"/>
    <p:sldId id="491" r:id="rId164"/>
    <p:sldId id="492" r:id="rId165"/>
    <p:sldId id="490" r:id="rId166"/>
    <p:sldId id="494" r:id="rId167"/>
    <p:sldId id="495" r:id="rId168"/>
    <p:sldId id="424" r:id="rId169"/>
    <p:sldId id="514" r:id="rId170"/>
    <p:sldId id="325" r:id="rId171"/>
    <p:sldId id="326" r:id="rId172"/>
    <p:sldId id="327" r:id="rId173"/>
    <p:sldId id="442" r:id="rId174"/>
    <p:sldId id="443" r:id="rId175"/>
    <p:sldId id="444" r:id="rId176"/>
    <p:sldId id="445" r:id="rId177"/>
    <p:sldId id="446" r:id="rId178"/>
    <p:sldId id="447" r:id="rId17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1008">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1A97524-5374-2585-7B67-8C8884014C75}" name="Don Lehman" initials="DL" userId="798566fecc806f0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33"/>
    <a:srgbClr val="FF6600"/>
    <a:srgbClr val="000066"/>
    <a:srgbClr val="B2B2B2"/>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82" autoAdjust="0"/>
    <p:restoredTop sz="88693" autoAdjust="0"/>
  </p:normalViewPr>
  <p:slideViewPr>
    <p:cSldViewPr>
      <p:cViewPr varScale="1">
        <p:scale>
          <a:sx n="107" d="100"/>
          <a:sy n="107" d="100"/>
        </p:scale>
        <p:origin x="1386" y="96"/>
      </p:cViewPr>
      <p:guideLst>
        <p:guide orient="horz" pos="1008"/>
        <p:guide pos="2880"/>
      </p:guideLst>
    </p:cSldViewPr>
  </p:slideViewPr>
  <p:outlineViewPr>
    <p:cViewPr>
      <p:scale>
        <a:sx n="50" d="100"/>
        <a:sy n="50" d="100"/>
      </p:scale>
      <p:origin x="0" y="-3528"/>
    </p:cViewPr>
  </p:outlineViewPr>
  <p:notesTextViewPr>
    <p:cViewPr>
      <p:scale>
        <a:sx n="100" d="100"/>
        <a:sy n="100" d="100"/>
      </p:scale>
      <p:origin x="0" y="0"/>
    </p:cViewPr>
  </p:notesTextViewPr>
  <p:sorterViewPr>
    <p:cViewPr varScale="1">
      <p:scale>
        <a:sx n="1" d="1"/>
        <a:sy n="1" d="1"/>
      </p:scale>
      <p:origin x="0" y="0"/>
    </p:cViewPr>
  </p:sorterViewPr>
  <p:notesViewPr>
    <p:cSldViewPr>
      <p:cViewPr>
        <p:scale>
          <a:sx n="100" d="100"/>
          <a:sy n="100" d="100"/>
        </p:scale>
        <p:origin x="-294" y="244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5" Type="http://schemas.openxmlformats.org/officeDocument/2006/relationships/slide" Target="slides/slide171.xml"/><Relationship Id="rId170" Type="http://schemas.openxmlformats.org/officeDocument/2006/relationships/slide" Target="slides/slide166.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181"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5.xml"/><Relationship Id="rId172" Type="http://schemas.openxmlformats.org/officeDocument/2006/relationships/slide" Target="slides/slide168.xml"/><Relationship Id="rId180" Type="http://schemas.openxmlformats.org/officeDocument/2006/relationships/notesMaster" Target="notesMasters/notes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8F700AAC-AFEF-71D6-4C69-57F2AFCDDC0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8195" name="Rectangle 3">
            <a:extLst>
              <a:ext uri="{FF2B5EF4-FFF2-40B4-BE49-F238E27FC236}">
                <a16:creationId xmlns:a16="http://schemas.microsoft.com/office/drawing/2014/main" id="{C1BFA55A-D9CE-C9C0-FA69-EC11304546C9}"/>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5604" name="Rectangle 4">
            <a:extLst>
              <a:ext uri="{FF2B5EF4-FFF2-40B4-BE49-F238E27FC236}">
                <a16:creationId xmlns:a16="http://schemas.microsoft.com/office/drawing/2014/main" id="{0622F3B7-C0CC-8E85-320F-17055BA6B92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D654E53C-1780-880D-3812-1900661FF2A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a:extLst>
              <a:ext uri="{FF2B5EF4-FFF2-40B4-BE49-F238E27FC236}">
                <a16:creationId xmlns:a16="http://schemas.microsoft.com/office/drawing/2014/main" id="{1012A529-3EA2-1698-31DD-8D71E9154964}"/>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8199" name="Rectangle 7">
            <a:extLst>
              <a:ext uri="{FF2B5EF4-FFF2-40B4-BE49-F238E27FC236}">
                <a16:creationId xmlns:a16="http://schemas.microsoft.com/office/drawing/2014/main" id="{16D10273-F0D8-46B6-BA3A-FB2237EFD2FC}"/>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DDDF9142-65B4-42A3-AA1E-E3CB051AA34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E00DEF-4B0D-46A6-86D2-3860CDD14BD8}"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anose="02020603050405020304" pitchFamily="18" charset="0"/>
            </a:endParaRPr>
          </a:p>
        </p:txBody>
      </p:sp>
    </p:spTree>
    <p:extLst>
      <p:ext uri="{BB962C8B-B14F-4D97-AF65-F5344CB8AC3E}">
        <p14:creationId xmlns:p14="http://schemas.microsoft.com/office/powerpoint/2010/main" val="2698952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E00DEF-4B0D-46A6-86D2-3860CDD14BD8}"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anose="02020603050405020304" pitchFamily="18" charset="0"/>
            </a:endParaRPr>
          </a:p>
        </p:txBody>
      </p:sp>
    </p:spTree>
    <p:extLst>
      <p:ext uri="{BB962C8B-B14F-4D97-AF65-F5344CB8AC3E}">
        <p14:creationId xmlns:p14="http://schemas.microsoft.com/office/powerpoint/2010/main" val="1377546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E00DEF-4B0D-46A6-86D2-3860CDD14BD8}"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anose="02020603050405020304" pitchFamily="18" charset="0"/>
            </a:endParaRPr>
          </a:p>
        </p:txBody>
      </p:sp>
    </p:spTree>
    <p:extLst>
      <p:ext uri="{BB962C8B-B14F-4D97-AF65-F5344CB8AC3E}">
        <p14:creationId xmlns:p14="http://schemas.microsoft.com/office/powerpoint/2010/main" val="1571880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E00DEF-4B0D-46A6-86D2-3860CDD14BD8}"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anose="02020603050405020304" pitchFamily="18" charset="0"/>
            </a:endParaRPr>
          </a:p>
        </p:txBody>
      </p:sp>
    </p:spTree>
    <p:extLst>
      <p:ext uri="{BB962C8B-B14F-4D97-AF65-F5344CB8AC3E}">
        <p14:creationId xmlns:p14="http://schemas.microsoft.com/office/powerpoint/2010/main" val="2680947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E00DEF-4B0D-46A6-86D2-3860CDD14BD8}"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anose="02020603050405020304" pitchFamily="18" charset="0"/>
            </a:endParaRPr>
          </a:p>
        </p:txBody>
      </p:sp>
    </p:spTree>
    <p:extLst>
      <p:ext uri="{BB962C8B-B14F-4D97-AF65-F5344CB8AC3E}">
        <p14:creationId xmlns:p14="http://schemas.microsoft.com/office/powerpoint/2010/main" val="1346951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E23FD1C6-2815-E4F0-255F-AE9154568444}"/>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id="{166F5F91-C68F-2E37-59DB-5A9ED01E2E7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6564" name="Slide Number Placeholder 3">
            <a:extLst>
              <a:ext uri="{FF2B5EF4-FFF2-40B4-BE49-F238E27FC236}">
                <a16:creationId xmlns:a16="http://schemas.microsoft.com/office/drawing/2014/main" id="{5B34FB14-1A9F-0731-08F9-75D1A525FC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038F1E8-C285-4B8F-B606-D6E0A70317C5}" type="slidenum">
              <a:rPr lang="en-US" altLang="en-US" sz="1200">
                <a:latin typeface="Arial" panose="020B0604020202020204" pitchFamily="34" charset="0"/>
              </a:rPr>
              <a:pPr/>
              <a:t>32</a:t>
            </a:fld>
            <a:endParaRPr lang="en-US" altLang="en-US" sz="120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FC1F582C-FF39-63F6-1125-1EEDD8D10370}"/>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F5F43F8A-57C4-1AE1-0821-5AAF2E495E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9636" name="Slide Number Placeholder 3">
            <a:extLst>
              <a:ext uri="{FF2B5EF4-FFF2-40B4-BE49-F238E27FC236}">
                <a16:creationId xmlns:a16="http://schemas.microsoft.com/office/drawing/2014/main" id="{131C5D94-6291-B91B-2106-87931A1981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F539E10-4741-457C-926A-7649B4EAFDDA}" type="slidenum">
              <a:rPr lang="en-US" altLang="en-US" sz="1200">
                <a:latin typeface="Arial" panose="020B0604020202020204" pitchFamily="34" charset="0"/>
              </a:rPr>
              <a:pPr/>
              <a:t>34</a:t>
            </a:fld>
            <a:endParaRPr lang="en-US" altLang="en-US" sz="120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E00DEF-4B0D-46A6-86D2-3860CDD14BD8}"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anose="02020603050405020304" pitchFamily="18" charset="0"/>
            </a:endParaRPr>
          </a:p>
        </p:txBody>
      </p:sp>
    </p:spTree>
    <p:extLst>
      <p:ext uri="{BB962C8B-B14F-4D97-AF65-F5344CB8AC3E}">
        <p14:creationId xmlns:p14="http://schemas.microsoft.com/office/powerpoint/2010/main" val="1927698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E00DEF-4B0D-46A6-86D2-3860CDD14BD8}"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anose="02020603050405020304" pitchFamily="18" charset="0"/>
            </a:endParaRPr>
          </a:p>
        </p:txBody>
      </p:sp>
    </p:spTree>
    <p:extLst>
      <p:ext uri="{BB962C8B-B14F-4D97-AF65-F5344CB8AC3E}">
        <p14:creationId xmlns:p14="http://schemas.microsoft.com/office/powerpoint/2010/main" val="913053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9CC40201-730B-6CB5-315E-85E4F3C6D2D9}"/>
              </a:ext>
            </a:extLst>
          </p:cNvPr>
          <p:cNvSpPr>
            <a:spLocks noGrp="1" noRot="1" noChangeAspect="1" noChangeArrowheads="1" noTextEdit="1"/>
          </p:cNvSpPr>
          <p:nvPr>
            <p:ph type="sldImg"/>
          </p:nvPr>
        </p:nvSpPr>
        <p:spPr>
          <a:ln/>
        </p:spPr>
      </p:sp>
      <p:sp>
        <p:nvSpPr>
          <p:cNvPr id="151555" name="Notes Placeholder 2">
            <a:extLst>
              <a:ext uri="{FF2B5EF4-FFF2-40B4-BE49-F238E27FC236}">
                <a16:creationId xmlns:a16="http://schemas.microsoft.com/office/drawing/2014/main" id="{42158012-8443-3C04-6CB0-E1740297DE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1556" name="Slide Number Placeholder 3">
            <a:extLst>
              <a:ext uri="{FF2B5EF4-FFF2-40B4-BE49-F238E27FC236}">
                <a16:creationId xmlns:a16="http://schemas.microsoft.com/office/drawing/2014/main" id="{5993DD31-347C-EC8D-5865-4A9B5CE49A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3540779-CBB5-4C30-9BB8-2BA6C2134F82}" type="slidenum">
              <a:rPr lang="en-US" altLang="en-US" sz="1200">
                <a:latin typeface="Arial" panose="020B0604020202020204" pitchFamily="34" charset="0"/>
              </a:rPr>
              <a:pPr/>
              <a:t>115</a:t>
            </a:fld>
            <a:endParaRPr lang="en-US" altLang="en-US" sz="120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E00DEF-4B0D-46A6-86D2-3860CDD14BD8}"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anose="02020603050405020304" pitchFamily="18" charset="0"/>
            </a:endParaRPr>
          </a:p>
        </p:txBody>
      </p:sp>
    </p:spTree>
    <p:extLst>
      <p:ext uri="{BB962C8B-B14F-4D97-AF65-F5344CB8AC3E}">
        <p14:creationId xmlns:p14="http://schemas.microsoft.com/office/powerpoint/2010/main" val="799906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0594" name="Rectangle 2"/>
          <p:cNvSpPr>
            <a:spLocks noGrp="1" noChangeArrowheads="1"/>
          </p:cNvSpPr>
          <p:nvPr>
            <p:ph type="ctrTitle" sz="quarter"/>
          </p:nvPr>
        </p:nvSpPr>
        <p:spPr>
          <a:xfrm>
            <a:off x="685800" y="1143000"/>
            <a:ext cx="7772400" cy="1143000"/>
          </a:xfrm>
        </p:spPr>
        <p:txBody>
          <a:bodyPr/>
          <a:lstStyle>
            <a:lvl1pPr>
              <a:defRPr sz="3600"/>
            </a:lvl1pPr>
          </a:lstStyle>
          <a:p>
            <a:r>
              <a:rPr lang="en-GB"/>
              <a:t>Click to edit Master title style</a:t>
            </a:r>
          </a:p>
        </p:txBody>
      </p:sp>
      <p:sp>
        <p:nvSpPr>
          <p:cNvPr id="110595" name="Rectangle 3"/>
          <p:cNvSpPr>
            <a:spLocks noGrp="1" noChangeArrowheads="1"/>
          </p:cNvSpPr>
          <p:nvPr>
            <p:ph type="subTitle" sz="quarter" idx="1"/>
          </p:nvPr>
        </p:nvSpPr>
        <p:spPr>
          <a:xfrm>
            <a:off x="990600" y="2819400"/>
            <a:ext cx="7162800" cy="1752600"/>
          </a:xfrm>
          <a:ln w="9525">
            <a:headEnd/>
            <a:tailEnd/>
          </a:ln>
        </p:spPr>
        <p:txBody>
          <a:bodyPr lIns="92075" tIns="46038" rIns="92075" bIns="46038"/>
          <a:lstStyle>
            <a:lvl1pPr marL="0" indent="0" algn="ctr">
              <a:buFont typeface="Wingdings 2" pitchFamily="18" charset="2"/>
              <a:buNone/>
              <a:defRPr sz="3600"/>
            </a:lvl1pPr>
          </a:lstStyle>
          <a:p>
            <a:r>
              <a:rPr lang="en-GB"/>
              <a:t>Click to edit Master subtitle style</a:t>
            </a:r>
          </a:p>
        </p:txBody>
      </p:sp>
      <p:sp>
        <p:nvSpPr>
          <p:cNvPr id="2" name="Footer Placeholder 1">
            <a:extLst>
              <a:ext uri="{FF2B5EF4-FFF2-40B4-BE49-F238E27FC236}">
                <a16:creationId xmlns:a16="http://schemas.microsoft.com/office/drawing/2014/main" id="{B3A3B760-87F9-2241-E6AD-CF33D1EB87B3}"/>
              </a:ext>
            </a:extLst>
          </p:cNvPr>
          <p:cNvSpPr>
            <a:spLocks noGrp="1"/>
          </p:cNvSpPr>
          <p:nvPr>
            <p:ph type="ftr" sz="quarter" idx="10"/>
          </p:nvPr>
        </p:nvSpPr>
        <p:spPr>
          <a:xfrm>
            <a:off x="1752600" y="6400800"/>
            <a:ext cx="5943600" cy="365125"/>
          </a:xfrm>
        </p:spPr>
        <p:txBody>
          <a:bodyPr/>
          <a:lstStyle>
            <a:lvl1pPr algn="ctr">
              <a:defRPr sz="1000">
                <a:solidFill>
                  <a:srgbClr val="FFFFFF"/>
                </a:solidFill>
                <a:latin typeface="Arial" pitchFamily="34" charset="0"/>
              </a:defRPr>
            </a:lvl1pPr>
          </a:lstStyle>
          <a:p>
            <a:pPr>
              <a:defRPr/>
            </a:pPr>
            <a:r>
              <a:rPr lang="en-US"/>
              <a:t>Copyright © 2015 by Saunders, an imprint of Elsevier Inc.</a:t>
            </a:r>
          </a:p>
        </p:txBody>
      </p:sp>
    </p:spTree>
    <p:extLst>
      <p:ext uri="{BB962C8B-B14F-4D97-AF65-F5344CB8AC3E}">
        <p14:creationId xmlns:p14="http://schemas.microsoft.com/office/powerpoint/2010/main" val="4029488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a:extLst>
              <a:ext uri="{FF2B5EF4-FFF2-40B4-BE49-F238E27FC236}">
                <a16:creationId xmlns:a16="http://schemas.microsoft.com/office/drawing/2014/main" id="{4C106EC4-D9F4-438D-AEF4-545208883AC2}"/>
              </a:ext>
            </a:extLst>
          </p:cNvPr>
          <p:cNvSpPr>
            <a:spLocks noGrp="1"/>
          </p:cNvSpPr>
          <p:nvPr>
            <p:ph type="ftr" sz="quarter" idx="10"/>
          </p:nvPr>
        </p:nvSpPr>
        <p:spPr>
          <a:xfrm>
            <a:off x="1752600" y="6400800"/>
            <a:ext cx="5943600" cy="365125"/>
          </a:xfrm>
        </p:spPr>
        <p:txBody>
          <a:bodyPr/>
          <a:lstStyle>
            <a:lvl1pPr algn="ctr">
              <a:defRPr sz="1000">
                <a:solidFill>
                  <a:srgbClr val="FFFFFF"/>
                </a:solidFill>
                <a:latin typeface="Arial" pitchFamily="34" charset="0"/>
              </a:defRPr>
            </a:lvl1pPr>
          </a:lstStyle>
          <a:p>
            <a:pPr>
              <a:defRPr/>
            </a:pPr>
            <a:r>
              <a:rPr lang="en-US"/>
              <a:t>Copyright © 2015 by Saunders, an imprint of Elsevier Inc.</a:t>
            </a:r>
          </a:p>
        </p:txBody>
      </p:sp>
    </p:spTree>
    <p:extLst>
      <p:ext uri="{BB962C8B-B14F-4D97-AF65-F5344CB8AC3E}">
        <p14:creationId xmlns:p14="http://schemas.microsoft.com/office/powerpoint/2010/main" val="2228337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753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753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a:extLst>
              <a:ext uri="{FF2B5EF4-FFF2-40B4-BE49-F238E27FC236}">
                <a16:creationId xmlns:a16="http://schemas.microsoft.com/office/drawing/2014/main" id="{FAAB6FCE-2992-7050-1348-50D6860401F2}"/>
              </a:ext>
            </a:extLst>
          </p:cNvPr>
          <p:cNvSpPr>
            <a:spLocks noGrp="1"/>
          </p:cNvSpPr>
          <p:nvPr>
            <p:ph type="ftr" sz="quarter" idx="10"/>
          </p:nvPr>
        </p:nvSpPr>
        <p:spPr>
          <a:xfrm>
            <a:off x="1752600" y="6400800"/>
            <a:ext cx="5943600" cy="365125"/>
          </a:xfrm>
        </p:spPr>
        <p:txBody>
          <a:bodyPr/>
          <a:lstStyle>
            <a:lvl1pPr algn="ctr">
              <a:defRPr sz="1000">
                <a:solidFill>
                  <a:srgbClr val="FFFFFF"/>
                </a:solidFill>
                <a:latin typeface="Arial" pitchFamily="34" charset="0"/>
              </a:defRPr>
            </a:lvl1pPr>
          </a:lstStyle>
          <a:p>
            <a:pPr>
              <a:defRPr/>
            </a:pPr>
            <a:r>
              <a:rPr lang="en-US"/>
              <a:t>Copyright © 2015 by Saunders, an imprint of Elsevier Inc.</a:t>
            </a:r>
          </a:p>
        </p:txBody>
      </p:sp>
    </p:spTree>
    <p:extLst>
      <p:ext uri="{BB962C8B-B14F-4D97-AF65-F5344CB8AC3E}">
        <p14:creationId xmlns:p14="http://schemas.microsoft.com/office/powerpoint/2010/main" val="455546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3DA4A8B5-6547-48FB-98B8-99FF0CFF7CED}" type="slidenum">
              <a:rPr lang="en-US" altLang="en-US" smtClean="0"/>
              <a:pPr>
                <a:defRPr/>
              </a:pPr>
              <a:t>‹#›</a:t>
            </a:fld>
            <a:endParaRPr lang="en-US" altLang="en-US"/>
          </a:p>
        </p:txBody>
      </p:sp>
    </p:spTree>
    <p:extLst>
      <p:ext uri="{BB962C8B-B14F-4D97-AF65-F5344CB8AC3E}">
        <p14:creationId xmlns:p14="http://schemas.microsoft.com/office/powerpoint/2010/main" val="2880038588"/>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3298FD1D-7D20-4BE1-A8F6-C934D356DAB0}" type="slidenum">
              <a:rPr lang="en-US" altLang="en-US" smtClean="0"/>
              <a:pPr>
                <a:defRPr/>
              </a:pPr>
              <a:t>‹#›</a:t>
            </a:fld>
            <a:endParaRPr lang="en-US" altLang="en-US"/>
          </a:p>
        </p:txBody>
      </p:sp>
    </p:spTree>
    <p:extLst>
      <p:ext uri="{BB962C8B-B14F-4D97-AF65-F5344CB8AC3E}">
        <p14:creationId xmlns:p14="http://schemas.microsoft.com/office/powerpoint/2010/main" val="1418325368"/>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Slide Number Placeholder 3"/>
          <p:cNvSpPr>
            <a:spLocks noGrp="1"/>
          </p:cNvSpPr>
          <p:nvPr>
            <p:ph type="sldNum" sz="quarter" idx="10"/>
          </p:nvPr>
        </p:nvSpPr>
        <p:spPr/>
        <p:txBody>
          <a:bodyPr/>
          <a:lstStyle>
            <a:lvl1pPr>
              <a:defRPr/>
            </a:lvl1pPr>
          </a:lstStyle>
          <a:p>
            <a:pPr>
              <a:defRPr/>
            </a:pPr>
            <a:fld id="{1C136432-1D03-4288-BA45-F6A4817AD7B5}" type="slidenum">
              <a:rPr lang="en-US" altLang="en-US" smtClean="0"/>
              <a:pPr>
                <a:defRPr/>
              </a:pPr>
              <a:t>‹#›</a:t>
            </a:fld>
            <a:endParaRPr lang="en-US" altLang="en-US"/>
          </a:p>
        </p:txBody>
      </p:sp>
    </p:spTree>
    <p:extLst>
      <p:ext uri="{BB962C8B-B14F-4D97-AF65-F5344CB8AC3E}">
        <p14:creationId xmlns:p14="http://schemas.microsoft.com/office/powerpoint/2010/main" val="3110560530"/>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876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876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5A624A9E-F780-400C-8E61-6973CE58E419}" type="slidenum">
              <a:rPr lang="en-US" altLang="en-US" smtClean="0"/>
              <a:pPr>
                <a:defRPr/>
              </a:pPr>
              <a:t>‹#›</a:t>
            </a:fld>
            <a:endParaRPr lang="en-US" altLang="en-US"/>
          </a:p>
        </p:txBody>
      </p:sp>
    </p:spTree>
    <p:extLst>
      <p:ext uri="{BB962C8B-B14F-4D97-AF65-F5344CB8AC3E}">
        <p14:creationId xmlns:p14="http://schemas.microsoft.com/office/powerpoint/2010/main" val="2134515927"/>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F225C70D-BA4B-41AA-9F16-4EF67C775105}" type="slidenum">
              <a:rPr lang="en-US" altLang="en-US" smtClean="0"/>
              <a:pPr>
                <a:defRPr/>
              </a:pPr>
              <a:t>‹#›</a:t>
            </a:fld>
            <a:endParaRPr lang="en-US" altLang="en-US"/>
          </a:p>
        </p:txBody>
      </p:sp>
    </p:spTree>
    <p:extLst>
      <p:ext uri="{BB962C8B-B14F-4D97-AF65-F5344CB8AC3E}">
        <p14:creationId xmlns:p14="http://schemas.microsoft.com/office/powerpoint/2010/main" val="280381870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1CB50D6B-D8B1-4D49-8A8A-D34F5DF152B3}" type="slidenum">
              <a:rPr lang="en-US" altLang="en-US" smtClean="0"/>
              <a:pPr>
                <a:defRPr/>
              </a:pPr>
              <a:t>‹#›</a:t>
            </a:fld>
            <a:endParaRPr lang="en-US" altLang="en-US"/>
          </a:p>
        </p:txBody>
      </p:sp>
    </p:spTree>
    <p:extLst>
      <p:ext uri="{BB962C8B-B14F-4D97-AF65-F5344CB8AC3E}">
        <p14:creationId xmlns:p14="http://schemas.microsoft.com/office/powerpoint/2010/main" val="4171962006"/>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FC174AB9-4606-4B0B-B872-8C776C0FA392}" type="slidenum">
              <a:rPr lang="en-US" altLang="en-US" smtClean="0"/>
              <a:pPr>
                <a:defRPr/>
              </a:pPr>
              <a:t>‹#›</a:t>
            </a:fld>
            <a:endParaRPr lang="en-US" altLang="en-US"/>
          </a:p>
        </p:txBody>
      </p:sp>
    </p:spTree>
    <p:extLst>
      <p:ext uri="{BB962C8B-B14F-4D97-AF65-F5344CB8AC3E}">
        <p14:creationId xmlns:p14="http://schemas.microsoft.com/office/powerpoint/2010/main" val="2116322744"/>
      </p:ext>
    </p:extLst>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Slide Number Placeholder 4"/>
          <p:cNvSpPr>
            <a:spLocks noGrp="1"/>
          </p:cNvSpPr>
          <p:nvPr>
            <p:ph type="sldNum" sz="quarter" idx="10"/>
          </p:nvPr>
        </p:nvSpPr>
        <p:spPr/>
        <p:txBody>
          <a:bodyPr/>
          <a:lstStyle>
            <a:lvl1pPr>
              <a:defRPr/>
            </a:lvl1pPr>
          </a:lstStyle>
          <a:p>
            <a:pPr>
              <a:defRPr/>
            </a:pPr>
            <a:fld id="{D4A2BCF6-B4D9-4633-8DA9-29BD0B6EB947}" type="slidenum">
              <a:rPr lang="en-US" altLang="en-US" smtClean="0"/>
              <a:pPr>
                <a:defRPr/>
              </a:pPr>
              <a:t>‹#›</a:t>
            </a:fld>
            <a:endParaRPr lang="en-US" altLang="en-US"/>
          </a:p>
        </p:txBody>
      </p:sp>
    </p:spTree>
    <p:extLst>
      <p:ext uri="{BB962C8B-B14F-4D97-AF65-F5344CB8AC3E}">
        <p14:creationId xmlns:p14="http://schemas.microsoft.com/office/powerpoint/2010/main" val="1889297299"/>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a:extLst>
              <a:ext uri="{FF2B5EF4-FFF2-40B4-BE49-F238E27FC236}">
                <a16:creationId xmlns:a16="http://schemas.microsoft.com/office/drawing/2014/main" id="{BFB820F9-F6CE-8F91-4C19-4CB1CB7B0EDD}"/>
              </a:ext>
            </a:extLst>
          </p:cNvPr>
          <p:cNvSpPr>
            <a:spLocks noGrp="1"/>
          </p:cNvSpPr>
          <p:nvPr>
            <p:ph type="ftr" sz="quarter" idx="10"/>
          </p:nvPr>
        </p:nvSpPr>
        <p:spPr>
          <a:xfrm>
            <a:off x="1752600" y="6400800"/>
            <a:ext cx="5943600" cy="365125"/>
          </a:xfrm>
        </p:spPr>
        <p:txBody>
          <a:bodyPr/>
          <a:lstStyle>
            <a:lvl1pPr algn="ctr">
              <a:defRPr sz="1000">
                <a:solidFill>
                  <a:srgbClr val="FFFFFF"/>
                </a:solidFill>
                <a:latin typeface="Arial" pitchFamily="34" charset="0"/>
              </a:defRPr>
            </a:lvl1pPr>
          </a:lstStyle>
          <a:p>
            <a:pPr>
              <a:defRPr/>
            </a:pPr>
            <a:r>
              <a:rPr lang="en-US"/>
              <a:t>Copyright © 2015 by Saunders, an imprint of Elsevier Inc.</a:t>
            </a:r>
          </a:p>
        </p:txBody>
      </p:sp>
    </p:spTree>
    <p:extLst>
      <p:ext uri="{BB962C8B-B14F-4D97-AF65-F5344CB8AC3E}">
        <p14:creationId xmlns:p14="http://schemas.microsoft.com/office/powerpoint/2010/main" val="3071277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Slide Number Placeholder 4"/>
          <p:cNvSpPr>
            <a:spLocks noGrp="1"/>
          </p:cNvSpPr>
          <p:nvPr>
            <p:ph type="sldNum" sz="quarter" idx="10"/>
          </p:nvPr>
        </p:nvSpPr>
        <p:spPr/>
        <p:txBody>
          <a:bodyPr/>
          <a:lstStyle>
            <a:lvl1pPr>
              <a:defRPr/>
            </a:lvl1pPr>
          </a:lstStyle>
          <a:p>
            <a:pPr>
              <a:defRPr/>
            </a:pPr>
            <a:fld id="{F31E0C7D-D80C-4EE7-AA79-3E3C84414BBD}" type="slidenum">
              <a:rPr lang="en-US" altLang="en-US" smtClean="0"/>
              <a:pPr>
                <a:defRPr/>
              </a:pPr>
              <a:t>‹#›</a:t>
            </a:fld>
            <a:endParaRPr lang="en-US" altLang="en-US"/>
          </a:p>
        </p:txBody>
      </p:sp>
    </p:spTree>
    <p:extLst>
      <p:ext uri="{BB962C8B-B14F-4D97-AF65-F5344CB8AC3E}">
        <p14:creationId xmlns:p14="http://schemas.microsoft.com/office/powerpoint/2010/main" val="3762233317"/>
      </p:ext>
    </p:extLst>
  </p:cSld>
  <p:clrMapOvr>
    <a:masterClrMapping/>
  </p:clrMapOv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FE731909-6047-402F-9C7F-64C342577055}" type="slidenum">
              <a:rPr lang="en-US" altLang="en-US" smtClean="0"/>
              <a:pPr>
                <a:defRPr/>
              </a:pPr>
              <a:t>‹#›</a:t>
            </a:fld>
            <a:endParaRPr lang="en-US" altLang="en-US"/>
          </a:p>
        </p:txBody>
      </p:sp>
    </p:spTree>
    <p:extLst>
      <p:ext uri="{BB962C8B-B14F-4D97-AF65-F5344CB8AC3E}">
        <p14:creationId xmlns:p14="http://schemas.microsoft.com/office/powerpoint/2010/main" val="3704633408"/>
      </p:ext>
    </p:extLst>
  </p:cSld>
  <p:clrMapOvr>
    <a:masterClrMapping/>
  </p:clrMapOv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76200"/>
            <a:ext cx="1943100" cy="678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76200"/>
            <a:ext cx="5676900" cy="6781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292C7C60-2CC8-4370-9FFD-063CAFF66301}" type="slidenum">
              <a:rPr lang="en-US" altLang="en-US" smtClean="0"/>
              <a:pPr>
                <a:defRPr/>
              </a:pPr>
              <a:t>‹#›</a:t>
            </a:fld>
            <a:endParaRPr lang="en-US" altLang="en-US"/>
          </a:p>
        </p:txBody>
      </p:sp>
    </p:spTree>
    <p:extLst>
      <p:ext uri="{BB962C8B-B14F-4D97-AF65-F5344CB8AC3E}">
        <p14:creationId xmlns:p14="http://schemas.microsoft.com/office/powerpoint/2010/main" val="401821270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7"/>
          <p:cNvSpPr>
            <a:spLocks noGrp="1"/>
          </p:cNvSpPr>
          <p:nvPr>
            <p:ph type="sldNum" sz="quarter" idx="10"/>
          </p:nvPr>
        </p:nvSpPr>
        <p:spPr>
          <a:ln/>
        </p:spPr>
        <p:txBody>
          <a:bodyPr/>
          <a:lstStyle>
            <a:lvl1pPr>
              <a:defRPr/>
            </a:lvl1pPr>
          </a:lstStyle>
          <a:p>
            <a:fld id="{71AFA7CB-0CCA-40BF-874D-A4EA91953FCF}" type="slidenum">
              <a:rPr lang="en-US" altLang="en-US" smtClean="0"/>
              <a:pPr/>
              <a:t>‹#›</a:t>
            </a:fld>
            <a:endParaRPr lang="en-US" altLang="en-US"/>
          </a:p>
        </p:txBody>
      </p:sp>
      <p:sp>
        <p:nvSpPr>
          <p:cNvPr id="5" name="Footer Placeholder 8"/>
          <p:cNvSpPr>
            <a:spLocks noGrp="1"/>
          </p:cNvSpPr>
          <p:nvPr>
            <p:ph type="ftr" sz="quarter" idx="11"/>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3012420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464457" y="1641475"/>
            <a:ext cx="8229599" cy="4454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4" name="Slide Number Placeholder 7"/>
          <p:cNvSpPr>
            <a:spLocks noGrp="1"/>
          </p:cNvSpPr>
          <p:nvPr>
            <p:ph type="sldNum" sz="quarter" idx="10"/>
          </p:nvPr>
        </p:nvSpPr>
        <p:spPr>
          <a:ln/>
        </p:spPr>
        <p:txBody>
          <a:bodyPr/>
          <a:lstStyle>
            <a:lvl1pPr>
              <a:defRPr/>
            </a:lvl1pPr>
          </a:lstStyle>
          <a:p>
            <a:fld id="{B23C9522-741B-492D-AD9C-ADC0D18E14E3}" type="slidenum">
              <a:rPr lang="en-US" altLang="en-US" smtClean="0"/>
              <a:pPr/>
              <a:t>‹#›</a:t>
            </a:fld>
            <a:endParaRPr lang="en-US" altLang="en-US"/>
          </a:p>
        </p:txBody>
      </p:sp>
      <p:sp>
        <p:nvSpPr>
          <p:cNvPr id="5" name="Footer Placeholder 8"/>
          <p:cNvSpPr>
            <a:spLocks noGrp="1"/>
          </p:cNvSpPr>
          <p:nvPr>
            <p:ph type="ftr" sz="quarter" idx="11"/>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368570825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ct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9" name="Title 8"/>
          <p:cNvSpPr>
            <a:spLocks noGrp="1"/>
          </p:cNvSpPr>
          <p:nvPr>
            <p:ph type="title"/>
          </p:nvPr>
        </p:nvSpPr>
        <p:spPr/>
        <p:txBody>
          <a:bodyPr/>
          <a:lstStyle/>
          <a:p>
            <a:r>
              <a:rPr lang="en-US" smtClean="0"/>
              <a:t>Click to edit Master title style</a:t>
            </a:r>
            <a:endParaRPr lang="en-US"/>
          </a:p>
        </p:txBody>
      </p:sp>
      <p:sp>
        <p:nvSpPr>
          <p:cNvPr id="4" name="Slide Number Placeholder 7"/>
          <p:cNvSpPr>
            <a:spLocks noGrp="1"/>
          </p:cNvSpPr>
          <p:nvPr>
            <p:ph type="sldNum" sz="quarter" idx="10"/>
          </p:nvPr>
        </p:nvSpPr>
        <p:spPr>
          <a:ln/>
        </p:spPr>
        <p:txBody>
          <a:bodyPr/>
          <a:lstStyle>
            <a:lvl1pPr>
              <a:defRPr/>
            </a:lvl1pPr>
          </a:lstStyle>
          <a:p>
            <a:fld id="{EB3BFB75-4190-4318-8ABA-198B4001950E}" type="slidenum">
              <a:rPr lang="en-US" altLang="en-US" smtClean="0"/>
              <a:pPr/>
              <a:t>‹#›</a:t>
            </a:fld>
            <a:endParaRPr lang="en-US" altLang="en-US"/>
          </a:p>
        </p:txBody>
      </p:sp>
      <p:sp>
        <p:nvSpPr>
          <p:cNvPr id="5" name="Footer Placeholder 8"/>
          <p:cNvSpPr>
            <a:spLocks noGrp="1"/>
          </p:cNvSpPr>
          <p:nvPr>
            <p:ph type="ftr" sz="quarter" idx="11"/>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312922168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idx="1"/>
          </p:nvPr>
        </p:nvSpPr>
        <p:spPr>
          <a:xfrm>
            <a:off x="464457" y="1641475"/>
            <a:ext cx="8229599" cy="4454525"/>
          </a:xfrm>
        </p:spPr>
        <p:txBody>
          <a:bodyPr/>
          <a:lstStyle>
            <a:lvl1pPr>
              <a:buClr>
                <a:schemeClr val="tx1"/>
              </a:buClr>
              <a:defRPr/>
            </a:lvl1pPr>
            <a:lvl3pPr>
              <a:buClr>
                <a:schemeClr val="tx1"/>
              </a:buClr>
              <a:defRPr/>
            </a:lvl3pPr>
            <a:lvl4pPr>
              <a:buClr>
                <a:schemeClr val="tx1"/>
              </a:buClr>
              <a:defRPr/>
            </a:lvl4pPr>
            <a:lvl5pPr>
              <a:buClr>
                <a:schemeClr val="tx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7"/>
          <p:cNvSpPr>
            <a:spLocks noGrp="1"/>
          </p:cNvSpPr>
          <p:nvPr>
            <p:ph type="sldNum" sz="quarter" idx="10"/>
          </p:nvPr>
        </p:nvSpPr>
        <p:spPr>
          <a:ln/>
        </p:spPr>
        <p:txBody>
          <a:bodyPr/>
          <a:lstStyle>
            <a:lvl1pPr>
              <a:defRPr/>
            </a:lvl1pPr>
          </a:lstStyle>
          <a:p>
            <a:fld id="{86726682-70BF-4599-8268-7D2212D5C424}" type="slidenum">
              <a:rPr lang="en-US" altLang="en-US" smtClean="0"/>
              <a:pPr/>
              <a:t>‹#›</a:t>
            </a:fld>
            <a:endParaRPr lang="en-US" altLang="en-US"/>
          </a:p>
        </p:txBody>
      </p:sp>
      <p:sp>
        <p:nvSpPr>
          <p:cNvPr id="5" name="Footer Placeholder 8"/>
          <p:cNvSpPr>
            <a:spLocks noGrp="1"/>
          </p:cNvSpPr>
          <p:nvPr>
            <p:ph type="ftr" sz="quarter" idx="11"/>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1623839044"/>
      </p:ext>
    </p:extLst>
  </p:cSld>
  <p:clrMapOvr>
    <a:masterClrMapping/>
  </p:clrMapOvr>
  <p:timing>
    <p:tnLst>
      <p:par>
        <p:cTn id="1" dur="indefinite" restart="never" nodeType="tmRoot"/>
      </p:par>
    </p:tnLst>
  </p:timing>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itle 11"/>
          <p:cNvSpPr>
            <a:spLocks noGrp="1"/>
          </p:cNvSpPr>
          <p:nvPr>
            <p:ph type="title"/>
          </p:nvPr>
        </p:nvSpPr>
        <p:spPr/>
        <p:txBody>
          <a:bodyPr/>
          <a:lstStyle/>
          <a:p>
            <a:r>
              <a:rPr lang="en-US" smtClean="0"/>
              <a:t>Click to edit Master title style</a:t>
            </a:r>
            <a:endParaRPr lang="en-US"/>
          </a:p>
        </p:txBody>
      </p:sp>
      <p:sp>
        <p:nvSpPr>
          <p:cNvPr id="7" name="Slide Number Placeholder 7"/>
          <p:cNvSpPr>
            <a:spLocks noGrp="1"/>
          </p:cNvSpPr>
          <p:nvPr>
            <p:ph type="sldNum" sz="quarter" idx="10"/>
          </p:nvPr>
        </p:nvSpPr>
        <p:spPr>
          <a:ln/>
        </p:spPr>
        <p:txBody>
          <a:bodyPr/>
          <a:lstStyle>
            <a:lvl1pPr>
              <a:defRPr/>
            </a:lvl1pPr>
          </a:lstStyle>
          <a:p>
            <a:fld id="{72B4C279-80A3-490F-AA5B-92F6F8CADB48}" type="slidenum">
              <a:rPr lang="en-US" altLang="en-US" smtClean="0"/>
              <a:pPr/>
              <a:t>‹#›</a:t>
            </a:fld>
            <a:endParaRPr lang="en-US" altLang="en-US"/>
          </a:p>
        </p:txBody>
      </p:sp>
      <p:sp>
        <p:nvSpPr>
          <p:cNvPr id="8" name="Footer Placeholder 8"/>
          <p:cNvSpPr>
            <a:spLocks noGrp="1"/>
          </p:cNvSpPr>
          <p:nvPr>
            <p:ph type="ftr" sz="quarter" idx="11"/>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218560238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5" name="Content Placeholder 2"/>
          <p:cNvSpPr>
            <a:spLocks noGrp="1"/>
          </p:cNvSpPr>
          <p:nvPr>
            <p:ph sz="half" idx="1"/>
          </p:nvPr>
        </p:nvSpPr>
        <p:spPr>
          <a:xfrm>
            <a:off x="457200" y="1641475"/>
            <a:ext cx="4044387"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sz="half" idx="12"/>
          </p:nvPr>
        </p:nvSpPr>
        <p:spPr>
          <a:xfrm>
            <a:off x="4642413" y="1641475"/>
            <a:ext cx="4044387"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7"/>
          <p:cNvSpPr>
            <a:spLocks noGrp="1"/>
          </p:cNvSpPr>
          <p:nvPr>
            <p:ph type="sldNum" sz="quarter" idx="13"/>
          </p:nvPr>
        </p:nvSpPr>
        <p:spPr>
          <a:ln/>
        </p:spPr>
        <p:txBody>
          <a:bodyPr/>
          <a:lstStyle>
            <a:lvl1pPr>
              <a:defRPr/>
            </a:lvl1pPr>
          </a:lstStyle>
          <a:p>
            <a:fld id="{86726682-70BF-4599-8268-7D2212D5C424}" type="slidenum">
              <a:rPr lang="en-US" altLang="en-US" smtClean="0"/>
              <a:pPr/>
              <a:t>‹#›</a:t>
            </a:fld>
            <a:endParaRPr lang="en-US" altLang="en-US"/>
          </a:p>
        </p:txBody>
      </p:sp>
      <p:sp>
        <p:nvSpPr>
          <p:cNvPr id="9" name="Footer Placeholder 8"/>
          <p:cNvSpPr>
            <a:spLocks noGrp="1"/>
          </p:cNvSpPr>
          <p:nvPr>
            <p:ph type="ftr" sz="quarter" idx="14"/>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4157992414"/>
      </p:ext>
    </p:extLst>
  </p:cSld>
  <p:clrMapOvr>
    <a:masterClrMapping/>
  </p:clrMapOvr>
  <p:timing>
    <p:tnLst>
      <p:par>
        <p:cTn id="1" dur="indefinite" restart="never" nodeType="tmRoot"/>
      </p:par>
    </p:tnLst>
  </p:timing>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idx="1"/>
          </p:nvPr>
        </p:nvSpPr>
        <p:spPr>
          <a:xfrm>
            <a:off x="464457" y="1641475"/>
            <a:ext cx="8229599" cy="4454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7"/>
          <p:cNvSpPr>
            <a:spLocks noGrp="1"/>
          </p:cNvSpPr>
          <p:nvPr>
            <p:ph type="sldNum" sz="quarter" idx="10"/>
          </p:nvPr>
        </p:nvSpPr>
        <p:spPr>
          <a:ln/>
        </p:spPr>
        <p:txBody>
          <a:bodyPr/>
          <a:lstStyle>
            <a:lvl1pPr>
              <a:defRPr/>
            </a:lvl1pPr>
          </a:lstStyle>
          <a:p>
            <a:fld id="{86726682-70BF-4599-8268-7D2212D5C424}" type="slidenum">
              <a:rPr lang="en-US" altLang="en-US" smtClean="0"/>
              <a:pPr/>
              <a:t>‹#›</a:t>
            </a:fld>
            <a:endParaRPr lang="en-US" altLang="en-US"/>
          </a:p>
        </p:txBody>
      </p:sp>
      <p:sp>
        <p:nvSpPr>
          <p:cNvPr id="6" name="Footer Placeholder 8"/>
          <p:cNvSpPr>
            <a:spLocks noGrp="1"/>
          </p:cNvSpPr>
          <p:nvPr>
            <p:ph type="ftr" sz="quarter" idx="11"/>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386832149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1">
            <a:extLst>
              <a:ext uri="{FF2B5EF4-FFF2-40B4-BE49-F238E27FC236}">
                <a16:creationId xmlns:a16="http://schemas.microsoft.com/office/drawing/2014/main" id="{450BAC0F-325C-D8B1-0D9C-BDA8F25DA3C6}"/>
              </a:ext>
            </a:extLst>
          </p:cNvPr>
          <p:cNvSpPr>
            <a:spLocks noGrp="1"/>
          </p:cNvSpPr>
          <p:nvPr>
            <p:ph type="ftr" sz="quarter" idx="10"/>
          </p:nvPr>
        </p:nvSpPr>
        <p:spPr>
          <a:xfrm>
            <a:off x="1752600" y="6400800"/>
            <a:ext cx="5943600" cy="365125"/>
          </a:xfrm>
        </p:spPr>
        <p:txBody>
          <a:bodyPr/>
          <a:lstStyle>
            <a:lvl1pPr algn="ctr">
              <a:defRPr sz="1000">
                <a:solidFill>
                  <a:srgbClr val="FFFFFF"/>
                </a:solidFill>
                <a:latin typeface="Arial" pitchFamily="34" charset="0"/>
              </a:defRPr>
            </a:lvl1pPr>
          </a:lstStyle>
          <a:p>
            <a:pPr>
              <a:defRPr/>
            </a:pPr>
            <a:r>
              <a:rPr lang="en-US"/>
              <a:t>Copyright © 2015 by Saunders, an imprint of Elsevier Inc.</a:t>
            </a:r>
          </a:p>
        </p:txBody>
      </p:sp>
    </p:spTree>
    <p:extLst>
      <p:ext uri="{BB962C8B-B14F-4D97-AF65-F5344CB8AC3E}">
        <p14:creationId xmlns:p14="http://schemas.microsoft.com/office/powerpoint/2010/main" val="1211614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464457" y="1641475"/>
            <a:ext cx="8229599" cy="4454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4" name="Footer Placeholder 1"/>
          <p:cNvSpPr>
            <a:spLocks noGrp="1"/>
          </p:cNvSpPr>
          <p:nvPr>
            <p:ph type="ftr" sz="quarter" idx="10"/>
          </p:nvPr>
        </p:nvSpPr>
        <p:spPr/>
        <p:txBody>
          <a:bodyPr/>
          <a:lstStyle>
            <a:lvl1pPr>
              <a:defRPr smtClean="0"/>
            </a:lvl1pPr>
          </a:lstStyle>
          <a:p>
            <a:pPr>
              <a:defRPr/>
            </a:pPr>
            <a:r>
              <a:t>Copyright © 2020 by Elsevier, Inc. All rights reserved.</a:t>
            </a:r>
          </a:p>
        </p:txBody>
      </p:sp>
      <p:sp>
        <p:nvSpPr>
          <p:cNvPr id="5" name="Slide Number Placeholder 2"/>
          <p:cNvSpPr>
            <a:spLocks noGrp="1"/>
          </p:cNvSpPr>
          <p:nvPr>
            <p:ph type="sldNum" sz="quarter" idx="11"/>
          </p:nvPr>
        </p:nvSpPr>
        <p:spPr/>
        <p:txBody>
          <a:bodyPr/>
          <a:lstStyle>
            <a:lvl1pPr>
              <a:defRPr/>
            </a:lvl1pPr>
          </a:lstStyle>
          <a:p>
            <a:fld id="{86726682-70BF-4599-8268-7D2212D5C424}" type="slidenum">
              <a:rPr lang="en-US" altLang="en-US" smtClean="0"/>
              <a:pPr/>
              <a:t>‹#›</a:t>
            </a:fld>
            <a:endParaRPr lang="en-US" altLang="en-US"/>
          </a:p>
        </p:txBody>
      </p:sp>
    </p:spTree>
    <p:extLst>
      <p:ext uri="{BB962C8B-B14F-4D97-AF65-F5344CB8AC3E}">
        <p14:creationId xmlns:p14="http://schemas.microsoft.com/office/powerpoint/2010/main" val="591405402"/>
      </p:ext>
    </p:extLst>
  </p:cSld>
  <p:clrMapOvr>
    <a:masterClrMapping/>
  </p:clrMapOvr>
  <p:timing>
    <p:tnLst>
      <p:par>
        <p:cTn id="1" dur="indefinite" restart="never" nodeType="tmRoot"/>
      </p:par>
    </p:tnLst>
  </p:timing>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ct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9" name="Title 8"/>
          <p:cNvSpPr>
            <a:spLocks noGrp="1"/>
          </p:cNvSpPr>
          <p:nvPr>
            <p:ph type="title"/>
          </p:nvPr>
        </p:nvSpPr>
        <p:spPr/>
        <p:txBody>
          <a:bodyPr/>
          <a:lstStyle/>
          <a:p>
            <a:r>
              <a:rPr lang="en-US" smtClean="0"/>
              <a:t>Click to edit Master title style</a:t>
            </a:r>
            <a:endParaRPr lang="en-US"/>
          </a:p>
        </p:txBody>
      </p:sp>
      <p:sp>
        <p:nvSpPr>
          <p:cNvPr id="4" name="Footer Placeholder 1"/>
          <p:cNvSpPr>
            <a:spLocks noGrp="1"/>
          </p:cNvSpPr>
          <p:nvPr>
            <p:ph type="ftr" sz="quarter" idx="10"/>
          </p:nvPr>
        </p:nvSpPr>
        <p:spPr/>
        <p:txBody>
          <a:bodyPr/>
          <a:lstStyle>
            <a:lvl1pPr>
              <a:defRPr smtClean="0"/>
            </a:lvl1pPr>
          </a:lstStyle>
          <a:p>
            <a:pPr>
              <a:defRPr/>
            </a:pPr>
            <a:r>
              <a:t>Copyright © 2020 by Elsevier, Inc. All rights reserved.</a:t>
            </a:r>
          </a:p>
        </p:txBody>
      </p:sp>
      <p:sp>
        <p:nvSpPr>
          <p:cNvPr id="5" name="Slide Number Placeholder 2"/>
          <p:cNvSpPr>
            <a:spLocks noGrp="1"/>
          </p:cNvSpPr>
          <p:nvPr>
            <p:ph type="sldNum" sz="quarter" idx="11"/>
          </p:nvPr>
        </p:nvSpPr>
        <p:spPr/>
        <p:txBody>
          <a:bodyPr/>
          <a:lstStyle>
            <a:lvl1pPr>
              <a:defRPr/>
            </a:lvl1pPr>
          </a:lstStyle>
          <a:p>
            <a:fld id="{86726682-70BF-4599-8268-7D2212D5C424}" type="slidenum">
              <a:rPr lang="en-US" altLang="en-US" smtClean="0"/>
              <a:pPr/>
              <a:t>‹#›</a:t>
            </a:fld>
            <a:endParaRPr lang="en-US" altLang="en-US"/>
          </a:p>
        </p:txBody>
      </p:sp>
    </p:spTree>
    <p:extLst>
      <p:ext uri="{BB962C8B-B14F-4D97-AF65-F5344CB8AC3E}">
        <p14:creationId xmlns:p14="http://schemas.microsoft.com/office/powerpoint/2010/main" val="1184370258"/>
      </p:ext>
    </p:extLst>
  </p:cSld>
  <p:clrMapOvr>
    <a:masterClrMapping/>
  </p:clrMapOvr>
  <p:timing>
    <p:tnLst>
      <p:par>
        <p:cTn id="1" dur="indefinite" restart="never" nodeType="tmRoot"/>
      </p:par>
    </p:tnLst>
  </p:timing>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1_Two Conten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idx="1"/>
          </p:nvPr>
        </p:nvSpPr>
        <p:spPr>
          <a:xfrm>
            <a:off x="464457" y="1641475"/>
            <a:ext cx="8229599" cy="4454525"/>
          </a:xfrm>
        </p:spPr>
        <p:txBody>
          <a:bodyPr/>
          <a:lstStyle>
            <a:lvl1pPr>
              <a:buClr>
                <a:schemeClr val="tx1"/>
              </a:buClr>
              <a:defRPr/>
            </a:lvl1pPr>
            <a:lvl3pPr>
              <a:buClr>
                <a:schemeClr val="tx1"/>
              </a:buClr>
              <a:defRPr/>
            </a:lvl3pPr>
            <a:lvl4pPr>
              <a:buClr>
                <a:schemeClr val="tx1"/>
              </a:buClr>
              <a:defRPr/>
            </a:lvl4pPr>
            <a:lvl5pPr>
              <a:buClr>
                <a:schemeClr val="tx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1"/>
          <p:cNvSpPr>
            <a:spLocks noGrp="1"/>
          </p:cNvSpPr>
          <p:nvPr>
            <p:ph type="ftr" sz="quarter" idx="10"/>
          </p:nvPr>
        </p:nvSpPr>
        <p:spPr/>
        <p:txBody>
          <a:bodyPr/>
          <a:lstStyle>
            <a:lvl1pPr>
              <a:defRPr smtClean="0"/>
            </a:lvl1pPr>
          </a:lstStyle>
          <a:p>
            <a:pPr>
              <a:defRPr/>
            </a:pPr>
            <a:r>
              <a:t>Copyright © 2020 by Elsevier, Inc. All rights reserved.</a:t>
            </a:r>
          </a:p>
        </p:txBody>
      </p:sp>
      <p:sp>
        <p:nvSpPr>
          <p:cNvPr id="5" name="Slide Number Placeholder 2"/>
          <p:cNvSpPr>
            <a:spLocks noGrp="1"/>
          </p:cNvSpPr>
          <p:nvPr>
            <p:ph type="sldNum" sz="quarter" idx="11"/>
          </p:nvPr>
        </p:nvSpPr>
        <p:spPr/>
        <p:txBody>
          <a:bodyPr/>
          <a:lstStyle>
            <a:lvl1pPr>
              <a:defRPr/>
            </a:lvl1pPr>
          </a:lstStyle>
          <a:p>
            <a:fld id="{86726682-70BF-4599-8268-7D2212D5C424}" type="slidenum">
              <a:rPr lang="en-US" altLang="en-US" smtClean="0"/>
              <a:pPr/>
              <a:t>‹#›</a:t>
            </a:fld>
            <a:endParaRPr lang="en-US" altLang="en-US"/>
          </a:p>
        </p:txBody>
      </p:sp>
    </p:spTree>
    <p:extLst>
      <p:ext uri="{BB962C8B-B14F-4D97-AF65-F5344CB8AC3E}">
        <p14:creationId xmlns:p14="http://schemas.microsoft.com/office/powerpoint/2010/main" val="4158562261"/>
      </p:ext>
    </p:extLst>
  </p:cSld>
  <p:clrMapOvr>
    <a:masterClrMapping/>
  </p:clrMapOvr>
  <p:timing>
    <p:tnLst>
      <p:par>
        <p:cTn id="1" dur="indefinite" restart="never" nodeType="tmRoot"/>
      </p:par>
    </p:tnLst>
  </p:timing>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itle 11"/>
          <p:cNvSpPr>
            <a:spLocks noGrp="1"/>
          </p:cNvSpPr>
          <p:nvPr>
            <p:ph type="title"/>
          </p:nvPr>
        </p:nvSpPr>
        <p:spPr/>
        <p:txBody>
          <a:bodyPr/>
          <a:lstStyle/>
          <a:p>
            <a:r>
              <a:rPr lang="en-US" smtClean="0"/>
              <a:t>Click to edit Master title style</a:t>
            </a:r>
            <a:endParaRPr lang="en-US"/>
          </a:p>
        </p:txBody>
      </p:sp>
      <p:sp>
        <p:nvSpPr>
          <p:cNvPr id="7" name="Footer Placeholder 1"/>
          <p:cNvSpPr>
            <a:spLocks noGrp="1"/>
          </p:cNvSpPr>
          <p:nvPr>
            <p:ph type="ftr" sz="quarter" idx="10"/>
          </p:nvPr>
        </p:nvSpPr>
        <p:spPr/>
        <p:txBody>
          <a:bodyPr/>
          <a:lstStyle>
            <a:lvl1pPr>
              <a:defRPr smtClean="0"/>
            </a:lvl1pPr>
          </a:lstStyle>
          <a:p>
            <a:pPr>
              <a:defRPr/>
            </a:pPr>
            <a:r>
              <a:t>Copyright © 2020 by Elsevier, Inc. All rights reserved.</a:t>
            </a:r>
          </a:p>
        </p:txBody>
      </p:sp>
      <p:sp>
        <p:nvSpPr>
          <p:cNvPr id="8" name="Slide Number Placeholder 2"/>
          <p:cNvSpPr>
            <a:spLocks noGrp="1"/>
          </p:cNvSpPr>
          <p:nvPr>
            <p:ph type="sldNum" sz="quarter" idx="11"/>
          </p:nvPr>
        </p:nvSpPr>
        <p:spPr/>
        <p:txBody>
          <a:bodyPr/>
          <a:lstStyle>
            <a:lvl1pPr>
              <a:defRPr/>
            </a:lvl1pPr>
          </a:lstStyle>
          <a:p>
            <a:fld id="{86726682-70BF-4599-8268-7D2212D5C424}" type="slidenum">
              <a:rPr lang="en-US" altLang="en-US" smtClean="0"/>
              <a:pPr/>
              <a:t>‹#›</a:t>
            </a:fld>
            <a:endParaRPr lang="en-US" altLang="en-US"/>
          </a:p>
        </p:txBody>
      </p:sp>
    </p:spTree>
    <p:extLst>
      <p:ext uri="{BB962C8B-B14F-4D97-AF65-F5344CB8AC3E}">
        <p14:creationId xmlns:p14="http://schemas.microsoft.com/office/powerpoint/2010/main" val="1191858864"/>
      </p:ext>
    </p:extLst>
  </p:cSld>
  <p:clrMapOvr>
    <a:masterClrMapping/>
  </p:clrMapOvr>
  <p:timing>
    <p:tnLst>
      <p:par>
        <p:cTn id="1" dur="indefinite" restart="never" nodeType="tmRoot"/>
      </p:par>
    </p:tnLst>
  </p:timing>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1_Title Only">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5" name="Content Placeholder 2"/>
          <p:cNvSpPr>
            <a:spLocks noGrp="1"/>
          </p:cNvSpPr>
          <p:nvPr>
            <p:ph sz="half" idx="1"/>
          </p:nvPr>
        </p:nvSpPr>
        <p:spPr>
          <a:xfrm>
            <a:off x="457200" y="1641475"/>
            <a:ext cx="4044387"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sz="half" idx="12"/>
          </p:nvPr>
        </p:nvSpPr>
        <p:spPr>
          <a:xfrm>
            <a:off x="4642413" y="1641475"/>
            <a:ext cx="4044387"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1"/>
          <p:cNvSpPr>
            <a:spLocks noGrp="1"/>
          </p:cNvSpPr>
          <p:nvPr>
            <p:ph type="ftr" sz="quarter" idx="13"/>
          </p:nvPr>
        </p:nvSpPr>
        <p:spPr/>
        <p:txBody>
          <a:bodyPr/>
          <a:lstStyle>
            <a:lvl1pPr>
              <a:defRPr smtClean="0"/>
            </a:lvl1pPr>
          </a:lstStyle>
          <a:p>
            <a:pPr>
              <a:defRPr/>
            </a:pPr>
            <a:r>
              <a:t>Copyright © 2020 by Elsevier, Inc. All rights reserved.</a:t>
            </a:r>
          </a:p>
        </p:txBody>
      </p:sp>
      <p:sp>
        <p:nvSpPr>
          <p:cNvPr id="9" name="Slide Number Placeholder 2"/>
          <p:cNvSpPr>
            <a:spLocks noGrp="1"/>
          </p:cNvSpPr>
          <p:nvPr>
            <p:ph type="sldNum" sz="quarter" idx="14"/>
          </p:nvPr>
        </p:nvSpPr>
        <p:spPr/>
        <p:txBody>
          <a:bodyPr/>
          <a:lstStyle>
            <a:lvl1pPr>
              <a:defRPr/>
            </a:lvl1pPr>
          </a:lstStyle>
          <a:p>
            <a:fld id="{86726682-70BF-4599-8268-7D2212D5C424}" type="slidenum">
              <a:rPr lang="en-US" altLang="en-US" smtClean="0"/>
              <a:pPr/>
              <a:t>‹#›</a:t>
            </a:fld>
            <a:endParaRPr lang="en-US" altLang="en-US"/>
          </a:p>
        </p:txBody>
      </p:sp>
    </p:spTree>
    <p:extLst>
      <p:ext uri="{BB962C8B-B14F-4D97-AF65-F5344CB8AC3E}">
        <p14:creationId xmlns:p14="http://schemas.microsoft.com/office/powerpoint/2010/main" val="2517641846"/>
      </p:ext>
    </p:extLst>
  </p:cSld>
  <p:clrMapOvr>
    <a:masterClrMapping/>
  </p:clrMapOvr>
  <p:timing>
    <p:tnLst>
      <p:par>
        <p:cTn id="1" dur="indefinite" restart="never" nodeType="tmRoot"/>
      </p:par>
    </p:tnLst>
  </p:timing>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idx="1"/>
          </p:nvPr>
        </p:nvSpPr>
        <p:spPr>
          <a:xfrm>
            <a:off x="464457" y="1641475"/>
            <a:ext cx="8229599" cy="4454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1"/>
          <p:cNvSpPr>
            <a:spLocks noGrp="1"/>
          </p:cNvSpPr>
          <p:nvPr>
            <p:ph type="ftr" sz="quarter" idx="10"/>
          </p:nvPr>
        </p:nvSpPr>
        <p:spPr/>
        <p:txBody>
          <a:bodyPr/>
          <a:lstStyle>
            <a:lvl1pPr>
              <a:defRPr smtClean="0"/>
            </a:lvl1pPr>
          </a:lstStyle>
          <a:p>
            <a:pPr>
              <a:defRPr/>
            </a:pPr>
            <a:r>
              <a:t>Copyright © 2020 by Elsevier, Inc. All rights reserved.</a:t>
            </a:r>
          </a:p>
        </p:txBody>
      </p:sp>
      <p:sp>
        <p:nvSpPr>
          <p:cNvPr id="6" name="Slide Number Placeholder 2"/>
          <p:cNvSpPr>
            <a:spLocks noGrp="1"/>
          </p:cNvSpPr>
          <p:nvPr>
            <p:ph type="sldNum" sz="quarter" idx="11"/>
          </p:nvPr>
        </p:nvSpPr>
        <p:spPr/>
        <p:txBody>
          <a:bodyPr/>
          <a:lstStyle>
            <a:lvl1pPr>
              <a:defRPr/>
            </a:lvl1pPr>
          </a:lstStyle>
          <a:p>
            <a:fld id="{86726682-70BF-4599-8268-7D2212D5C424}" type="slidenum">
              <a:rPr lang="en-US" altLang="en-US" smtClean="0"/>
              <a:pPr/>
              <a:t>‹#›</a:t>
            </a:fld>
            <a:endParaRPr lang="en-US" altLang="en-US"/>
          </a:p>
        </p:txBody>
      </p:sp>
    </p:spTree>
    <p:extLst>
      <p:ext uri="{BB962C8B-B14F-4D97-AF65-F5344CB8AC3E}">
        <p14:creationId xmlns:p14="http://schemas.microsoft.com/office/powerpoint/2010/main" val="1637281831"/>
      </p:ext>
    </p:extLst>
  </p:cSld>
  <p:clrMapOvr>
    <a:masterClrMapping/>
  </p:clrMapOvr>
  <p:timing>
    <p:tnLst>
      <p:par>
        <p:cTn id="1" dur="indefinite" restart="never" nodeType="tmRoot"/>
      </p:par>
    </p:tnLst>
  </p:timing>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0" y="6391275"/>
            <a:ext cx="1905000" cy="457200"/>
          </a:xfrm>
        </p:spPr>
        <p:txBody>
          <a:bodyPr/>
          <a:lstStyle>
            <a:lvl1pPr>
              <a:defRPr/>
            </a:lvl1pPr>
          </a:lstStyle>
          <a:p>
            <a:pPr>
              <a:defRPr/>
            </a:pPr>
            <a:fld id="{7D75D628-BE52-4889-9771-C34955F2CD02}" type="datetime10">
              <a:rPr lang="en-US"/>
              <a:pPr>
                <a:defRPr/>
              </a:pPr>
              <a:t>12:28</a:t>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239000" y="6400800"/>
            <a:ext cx="1905000" cy="457200"/>
          </a:xfrm>
        </p:spPr>
        <p:txBody>
          <a:bodyPr/>
          <a:lstStyle>
            <a:lvl1pPr>
              <a:defRPr/>
            </a:lvl1pPr>
          </a:lstStyle>
          <a:p>
            <a:fld id="{86726682-70BF-4599-8268-7D2212D5C424}" type="slidenum">
              <a:rPr lang="en-US" altLang="en-US" smtClean="0"/>
              <a:pPr/>
              <a:t>‹#›</a:t>
            </a:fld>
            <a:endParaRPr lang="en-US" altLang="en-US"/>
          </a:p>
        </p:txBody>
      </p:sp>
    </p:spTree>
    <p:extLst>
      <p:ext uri="{BB962C8B-B14F-4D97-AF65-F5344CB8AC3E}">
        <p14:creationId xmlns:p14="http://schemas.microsoft.com/office/powerpoint/2010/main" val="3939977555"/>
      </p:ext>
    </p:extLst>
  </p:cSld>
  <p:clrMapOvr>
    <a:masterClrMapping/>
  </p:clrMapOvr>
  <p:timing>
    <p:tnLst>
      <p:par>
        <p:cTn id="1" dur="indefinite" restart="never" nodeType="tmRoot"/>
      </p:par>
    </p:tnLst>
  </p:timing>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7"/>
          <p:cNvSpPr>
            <a:spLocks noGrp="1"/>
          </p:cNvSpPr>
          <p:nvPr>
            <p:ph type="sldNum" sz="quarter" idx="10"/>
          </p:nvPr>
        </p:nvSpPr>
        <p:spPr>
          <a:ln/>
        </p:spPr>
        <p:txBody>
          <a:bodyPr/>
          <a:lstStyle>
            <a:lvl1pPr>
              <a:defRPr/>
            </a:lvl1pPr>
          </a:lstStyle>
          <a:p>
            <a:fld id="{71AFA7CB-0CCA-40BF-874D-A4EA91953FCF}" type="slidenum">
              <a:rPr lang="en-US" altLang="en-US" smtClean="0"/>
              <a:pPr/>
              <a:t>‹#›</a:t>
            </a:fld>
            <a:endParaRPr lang="en-US" altLang="en-US"/>
          </a:p>
        </p:txBody>
      </p:sp>
      <p:sp>
        <p:nvSpPr>
          <p:cNvPr id="5" name="Footer Placeholder 8"/>
          <p:cNvSpPr>
            <a:spLocks noGrp="1"/>
          </p:cNvSpPr>
          <p:nvPr>
            <p:ph type="ftr" sz="quarter" idx="11"/>
          </p:nvPr>
        </p:nvSpPr>
        <p:spPr/>
        <p:txBody>
          <a:bodyPr/>
          <a:lstStyle>
            <a:lvl1pPr>
              <a:defRPr/>
            </a:lvl1pPr>
          </a:lstStyle>
          <a:p>
            <a:pPr>
              <a:defRPr/>
            </a:pPr>
            <a:r>
              <a:rPr lang="en-US" smtClean="0"/>
              <a:t>Copyright © 2020 by Elsevier, Inc. All rights reserved.</a:t>
            </a:r>
            <a:endParaRPr lang="en-US"/>
          </a:p>
        </p:txBody>
      </p:sp>
    </p:spTree>
    <p:extLst>
      <p:ext uri="{BB962C8B-B14F-4D97-AF65-F5344CB8AC3E}">
        <p14:creationId xmlns:p14="http://schemas.microsoft.com/office/powerpoint/2010/main" val="3185475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464457" y="1641475"/>
            <a:ext cx="8229599" cy="4454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4" name="Slide Number Placeholder 7"/>
          <p:cNvSpPr>
            <a:spLocks noGrp="1"/>
          </p:cNvSpPr>
          <p:nvPr>
            <p:ph type="sldNum" sz="quarter" idx="10"/>
          </p:nvPr>
        </p:nvSpPr>
        <p:spPr>
          <a:ln/>
        </p:spPr>
        <p:txBody>
          <a:bodyPr/>
          <a:lstStyle>
            <a:lvl1pPr>
              <a:defRPr/>
            </a:lvl1pPr>
          </a:lstStyle>
          <a:p>
            <a:fld id="{B23C9522-741B-492D-AD9C-ADC0D18E14E3}" type="slidenum">
              <a:rPr lang="en-US" altLang="en-US" smtClean="0"/>
              <a:pPr/>
              <a:t>‹#›</a:t>
            </a:fld>
            <a:endParaRPr lang="en-US" altLang="en-US"/>
          </a:p>
        </p:txBody>
      </p:sp>
      <p:sp>
        <p:nvSpPr>
          <p:cNvPr id="5" name="Footer Placeholder 8"/>
          <p:cNvSpPr>
            <a:spLocks noGrp="1"/>
          </p:cNvSpPr>
          <p:nvPr>
            <p:ph type="ftr" sz="quarter" idx="11"/>
          </p:nvPr>
        </p:nvSpPr>
        <p:spPr/>
        <p:txBody>
          <a:bodyPr/>
          <a:lstStyle>
            <a:lvl1pPr>
              <a:defRPr/>
            </a:lvl1pPr>
          </a:lstStyle>
          <a:p>
            <a:pPr>
              <a:defRPr/>
            </a:pPr>
            <a:r>
              <a:rPr lang="en-US" smtClean="0"/>
              <a:t>Copyright © 2020 by Elsevier, Inc. All rights reserved.</a:t>
            </a:r>
            <a:endParaRPr lang="en-US"/>
          </a:p>
        </p:txBody>
      </p:sp>
    </p:spTree>
    <p:extLst>
      <p:ext uri="{BB962C8B-B14F-4D97-AF65-F5344CB8AC3E}">
        <p14:creationId xmlns:p14="http://schemas.microsoft.com/office/powerpoint/2010/main" val="32871763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ct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9" name="Title 8"/>
          <p:cNvSpPr>
            <a:spLocks noGrp="1"/>
          </p:cNvSpPr>
          <p:nvPr>
            <p:ph type="title"/>
          </p:nvPr>
        </p:nvSpPr>
        <p:spPr/>
        <p:txBody>
          <a:bodyPr/>
          <a:lstStyle/>
          <a:p>
            <a:r>
              <a:rPr lang="en-US" smtClean="0"/>
              <a:t>Click to edit Master title style</a:t>
            </a:r>
            <a:endParaRPr lang="en-US"/>
          </a:p>
        </p:txBody>
      </p:sp>
      <p:sp>
        <p:nvSpPr>
          <p:cNvPr id="4" name="Slide Number Placeholder 7"/>
          <p:cNvSpPr>
            <a:spLocks noGrp="1"/>
          </p:cNvSpPr>
          <p:nvPr>
            <p:ph type="sldNum" sz="quarter" idx="10"/>
          </p:nvPr>
        </p:nvSpPr>
        <p:spPr>
          <a:ln/>
        </p:spPr>
        <p:txBody>
          <a:bodyPr/>
          <a:lstStyle>
            <a:lvl1pPr>
              <a:defRPr/>
            </a:lvl1pPr>
          </a:lstStyle>
          <a:p>
            <a:fld id="{EB3BFB75-4190-4318-8ABA-198B4001950E}" type="slidenum">
              <a:rPr lang="en-US" altLang="en-US" smtClean="0"/>
              <a:pPr/>
              <a:t>‹#›</a:t>
            </a:fld>
            <a:endParaRPr lang="en-US" altLang="en-US"/>
          </a:p>
        </p:txBody>
      </p:sp>
      <p:sp>
        <p:nvSpPr>
          <p:cNvPr id="5" name="Footer Placeholder 8"/>
          <p:cNvSpPr>
            <a:spLocks noGrp="1"/>
          </p:cNvSpPr>
          <p:nvPr>
            <p:ph type="ftr" sz="quarter" idx="11"/>
          </p:nvPr>
        </p:nvSpPr>
        <p:spPr/>
        <p:txBody>
          <a:bodyPr/>
          <a:lstStyle>
            <a:lvl1pPr>
              <a:defRPr/>
            </a:lvl1pPr>
          </a:lstStyle>
          <a:p>
            <a:pPr>
              <a:defRPr/>
            </a:pPr>
            <a:r>
              <a:rPr lang="en-US" smtClean="0"/>
              <a:t>Copyright © 2020 by Elsevier, Inc. All rights reserved.</a:t>
            </a:r>
            <a:endParaRPr lang="en-US"/>
          </a:p>
        </p:txBody>
      </p:sp>
    </p:spTree>
    <p:extLst>
      <p:ext uri="{BB962C8B-B14F-4D97-AF65-F5344CB8AC3E}">
        <p14:creationId xmlns:p14="http://schemas.microsoft.com/office/powerpoint/2010/main" val="3687885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5271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a:extLst>
              <a:ext uri="{FF2B5EF4-FFF2-40B4-BE49-F238E27FC236}">
                <a16:creationId xmlns:a16="http://schemas.microsoft.com/office/drawing/2014/main" id="{06077E20-4083-3058-759A-764D5CA0BFEB}"/>
              </a:ext>
            </a:extLst>
          </p:cNvPr>
          <p:cNvSpPr>
            <a:spLocks noGrp="1"/>
          </p:cNvSpPr>
          <p:nvPr>
            <p:ph type="ftr" sz="quarter" idx="10"/>
          </p:nvPr>
        </p:nvSpPr>
        <p:spPr>
          <a:xfrm>
            <a:off x="1752600" y="6400800"/>
            <a:ext cx="5943600" cy="365125"/>
          </a:xfrm>
        </p:spPr>
        <p:txBody>
          <a:bodyPr/>
          <a:lstStyle>
            <a:lvl1pPr algn="ctr">
              <a:defRPr sz="1000">
                <a:solidFill>
                  <a:srgbClr val="FFFFFF"/>
                </a:solidFill>
                <a:latin typeface="Arial" pitchFamily="34" charset="0"/>
              </a:defRPr>
            </a:lvl1pPr>
          </a:lstStyle>
          <a:p>
            <a:pPr>
              <a:defRPr/>
            </a:pPr>
            <a:r>
              <a:rPr lang="en-US"/>
              <a:t>Copyright © 2015 by Saunders, an imprint of Elsevier Inc.</a:t>
            </a:r>
          </a:p>
        </p:txBody>
      </p:sp>
    </p:spTree>
    <p:extLst>
      <p:ext uri="{BB962C8B-B14F-4D97-AF65-F5344CB8AC3E}">
        <p14:creationId xmlns:p14="http://schemas.microsoft.com/office/powerpoint/2010/main" val="666368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idx="1"/>
          </p:nvPr>
        </p:nvSpPr>
        <p:spPr>
          <a:xfrm>
            <a:off x="464457" y="1641475"/>
            <a:ext cx="8229599" cy="4454525"/>
          </a:xfrm>
        </p:spPr>
        <p:txBody>
          <a:bodyPr/>
          <a:lstStyle>
            <a:lvl1pPr>
              <a:buClr>
                <a:schemeClr val="tx1"/>
              </a:buClr>
              <a:defRPr/>
            </a:lvl1pPr>
            <a:lvl3pPr>
              <a:buClr>
                <a:schemeClr val="tx1"/>
              </a:buClr>
              <a:defRPr/>
            </a:lvl3pPr>
            <a:lvl4pPr>
              <a:buClr>
                <a:schemeClr val="tx1"/>
              </a:buClr>
              <a:defRPr/>
            </a:lvl4pPr>
            <a:lvl5pPr>
              <a:buClr>
                <a:schemeClr val="tx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7"/>
          <p:cNvSpPr>
            <a:spLocks noGrp="1"/>
          </p:cNvSpPr>
          <p:nvPr>
            <p:ph type="sldNum" sz="quarter" idx="10"/>
          </p:nvPr>
        </p:nvSpPr>
        <p:spPr>
          <a:ln/>
        </p:spPr>
        <p:txBody>
          <a:bodyPr/>
          <a:lstStyle>
            <a:lvl1pPr>
              <a:defRPr/>
            </a:lvl1pPr>
          </a:lstStyle>
          <a:p>
            <a:fld id="{86726682-70BF-4599-8268-7D2212D5C424}" type="slidenum">
              <a:rPr lang="en-US" altLang="en-US" smtClean="0"/>
              <a:pPr/>
              <a:t>‹#›</a:t>
            </a:fld>
            <a:endParaRPr lang="en-US" altLang="en-US"/>
          </a:p>
        </p:txBody>
      </p:sp>
      <p:sp>
        <p:nvSpPr>
          <p:cNvPr id="5" name="Footer Placeholder 8"/>
          <p:cNvSpPr>
            <a:spLocks noGrp="1"/>
          </p:cNvSpPr>
          <p:nvPr>
            <p:ph type="ftr" sz="quarter" idx="11"/>
          </p:nvPr>
        </p:nvSpPr>
        <p:spPr/>
        <p:txBody>
          <a:bodyPr/>
          <a:lstStyle>
            <a:lvl1pPr>
              <a:defRPr/>
            </a:lvl1pPr>
          </a:lstStyle>
          <a:p>
            <a:pPr>
              <a:defRPr/>
            </a:pPr>
            <a:r>
              <a:rPr lang="en-US" smtClean="0"/>
              <a:t>Copyright © 2020 by Elsevier, Inc. All rights reserved.</a:t>
            </a:r>
            <a:endParaRPr lang="en-US"/>
          </a:p>
        </p:txBody>
      </p:sp>
    </p:spTree>
    <p:extLst>
      <p:ext uri="{BB962C8B-B14F-4D97-AF65-F5344CB8AC3E}">
        <p14:creationId xmlns:p14="http://schemas.microsoft.com/office/powerpoint/2010/main" val="2033913457"/>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itle 11"/>
          <p:cNvSpPr>
            <a:spLocks noGrp="1"/>
          </p:cNvSpPr>
          <p:nvPr>
            <p:ph type="title"/>
          </p:nvPr>
        </p:nvSpPr>
        <p:spPr/>
        <p:txBody>
          <a:bodyPr/>
          <a:lstStyle/>
          <a:p>
            <a:r>
              <a:rPr lang="en-US" smtClean="0"/>
              <a:t>Click to edit Master title style</a:t>
            </a:r>
            <a:endParaRPr lang="en-US"/>
          </a:p>
        </p:txBody>
      </p:sp>
      <p:sp>
        <p:nvSpPr>
          <p:cNvPr id="7" name="Slide Number Placeholder 7"/>
          <p:cNvSpPr>
            <a:spLocks noGrp="1"/>
          </p:cNvSpPr>
          <p:nvPr>
            <p:ph type="sldNum" sz="quarter" idx="10"/>
          </p:nvPr>
        </p:nvSpPr>
        <p:spPr>
          <a:ln/>
        </p:spPr>
        <p:txBody>
          <a:bodyPr/>
          <a:lstStyle>
            <a:lvl1pPr>
              <a:defRPr/>
            </a:lvl1pPr>
          </a:lstStyle>
          <a:p>
            <a:fld id="{72B4C279-80A3-490F-AA5B-92F6F8CADB48}" type="slidenum">
              <a:rPr lang="en-US" altLang="en-US" smtClean="0"/>
              <a:pPr/>
              <a:t>‹#›</a:t>
            </a:fld>
            <a:endParaRPr lang="en-US" altLang="en-US"/>
          </a:p>
        </p:txBody>
      </p:sp>
      <p:sp>
        <p:nvSpPr>
          <p:cNvPr id="8" name="Footer Placeholder 8"/>
          <p:cNvSpPr>
            <a:spLocks noGrp="1"/>
          </p:cNvSpPr>
          <p:nvPr>
            <p:ph type="ftr" sz="quarter" idx="11"/>
          </p:nvPr>
        </p:nvSpPr>
        <p:spPr/>
        <p:txBody>
          <a:bodyPr/>
          <a:lstStyle>
            <a:lvl1pPr>
              <a:defRPr/>
            </a:lvl1pPr>
          </a:lstStyle>
          <a:p>
            <a:pPr>
              <a:defRPr/>
            </a:pPr>
            <a:r>
              <a:rPr lang="en-US" smtClean="0"/>
              <a:t>Copyright © 2020 by Elsevier, Inc. All rights reserved.</a:t>
            </a:r>
            <a:endParaRPr lang="en-US"/>
          </a:p>
        </p:txBody>
      </p:sp>
    </p:spTree>
    <p:extLst>
      <p:ext uri="{BB962C8B-B14F-4D97-AF65-F5344CB8AC3E}">
        <p14:creationId xmlns:p14="http://schemas.microsoft.com/office/powerpoint/2010/main" val="30639151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5" name="Content Placeholder 2"/>
          <p:cNvSpPr>
            <a:spLocks noGrp="1"/>
          </p:cNvSpPr>
          <p:nvPr>
            <p:ph sz="half" idx="1"/>
          </p:nvPr>
        </p:nvSpPr>
        <p:spPr>
          <a:xfrm>
            <a:off x="457200" y="1641475"/>
            <a:ext cx="4044387"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sz="half" idx="12"/>
          </p:nvPr>
        </p:nvSpPr>
        <p:spPr>
          <a:xfrm>
            <a:off x="4642413" y="1641475"/>
            <a:ext cx="4044387"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7"/>
          <p:cNvSpPr>
            <a:spLocks noGrp="1"/>
          </p:cNvSpPr>
          <p:nvPr>
            <p:ph type="sldNum" sz="quarter" idx="13"/>
          </p:nvPr>
        </p:nvSpPr>
        <p:spPr>
          <a:ln/>
        </p:spPr>
        <p:txBody>
          <a:bodyPr/>
          <a:lstStyle>
            <a:lvl1pPr>
              <a:defRPr/>
            </a:lvl1pPr>
          </a:lstStyle>
          <a:p>
            <a:fld id="{86726682-70BF-4599-8268-7D2212D5C424}" type="slidenum">
              <a:rPr lang="en-US" altLang="en-US" smtClean="0"/>
              <a:pPr/>
              <a:t>‹#›</a:t>
            </a:fld>
            <a:endParaRPr lang="en-US" altLang="en-US"/>
          </a:p>
        </p:txBody>
      </p:sp>
      <p:sp>
        <p:nvSpPr>
          <p:cNvPr id="9" name="Footer Placeholder 8"/>
          <p:cNvSpPr>
            <a:spLocks noGrp="1"/>
          </p:cNvSpPr>
          <p:nvPr>
            <p:ph type="ftr" sz="quarter" idx="14"/>
          </p:nvPr>
        </p:nvSpPr>
        <p:spPr/>
        <p:txBody>
          <a:bodyPr/>
          <a:lstStyle>
            <a:lvl1pPr>
              <a:defRPr/>
            </a:lvl1pPr>
          </a:lstStyle>
          <a:p>
            <a:pPr>
              <a:defRPr/>
            </a:pPr>
            <a:r>
              <a:rPr lang="en-US" smtClean="0"/>
              <a:t>Copyright © 2020 by Elsevier, Inc. All rights reserved.</a:t>
            </a:r>
            <a:endParaRPr lang="en-US"/>
          </a:p>
        </p:txBody>
      </p:sp>
    </p:spTree>
    <p:extLst>
      <p:ext uri="{BB962C8B-B14F-4D97-AF65-F5344CB8AC3E}">
        <p14:creationId xmlns:p14="http://schemas.microsoft.com/office/powerpoint/2010/main" val="2152961686"/>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idx="1"/>
          </p:nvPr>
        </p:nvSpPr>
        <p:spPr>
          <a:xfrm>
            <a:off x="464457" y="1641475"/>
            <a:ext cx="8229599" cy="4454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7"/>
          <p:cNvSpPr>
            <a:spLocks noGrp="1"/>
          </p:cNvSpPr>
          <p:nvPr>
            <p:ph type="sldNum" sz="quarter" idx="10"/>
          </p:nvPr>
        </p:nvSpPr>
        <p:spPr>
          <a:ln/>
        </p:spPr>
        <p:txBody>
          <a:bodyPr/>
          <a:lstStyle>
            <a:lvl1pPr>
              <a:defRPr/>
            </a:lvl1pPr>
          </a:lstStyle>
          <a:p>
            <a:fld id="{86726682-70BF-4599-8268-7D2212D5C424}" type="slidenum">
              <a:rPr lang="en-US" altLang="en-US" smtClean="0"/>
              <a:pPr/>
              <a:t>‹#›</a:t>
            </a:fld>
            <a:endParaRPr lang="en-US" altLang="en-US"/>
          </a:p>
        </p:txBody>
      </p:sp>
      <p:sp>
        <p:nvSpPr>
          <p:cNvPr id="6" name="Footer Placeholder 8"/>
          <p:cNvSpPr>
            <a:spLocks noGrp="1"/>
          </p:cNvSpPr>
          <p:nvPr>
            <p:ph type="ftr" sz="quarter" idx="11"/>
          </p:nvPr>
        </p:nvSpPr>
        <p:spPr/>
        <p:txBody>
          <a:bodyPr/>
          <a:lstStyle>
            <a:lvl1pPr>
              <a:defRPr/>
            </a:lvl1pPr>
          </a:lstStyle>
          <a:p>
            <a:pPr>
              <a:defRPr/>
            </a:pPr>
            <a:r>
              <a:rPr lang="en-US" smtClean="0"/>
              <a:t>Copyright © 2020 by Elsevier, Inc. All rights reserved.</a:t>
            </a:r>
            <a:endParaRPr lang="en-US"/>
          </a:p>
        </p:txBody>
      </p:sp>
    </p:spTree>
    <p:extLst>
      <p:ext uri="{BB962C8B-B14F-4D97-AF65-F5344CB8AC3E}">
        <p14:creationId xmlns:p14="http://schemas.microsoft.com/office/powerpoint/2010/main" val="974129410"/>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464457" y="1641475"/>
            <a:ext cx="8229599" cy="4454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4" name="Footer Placeholder 1"/>
          <p:cNvSpPr>
            <a:spLocks noGrp="1"/>
          </p:cNvSpPr>
          <p:nvPr>
            <p:ph type="ftr" sz="quarter" idx="10"/>
          </p:nvPr>
        </p:nvSpPr>
        <p:spPr/>
        <p:txBody>
          <a:bodyPr/>
          <a:lstStyle>
            <a:lvl1pPr>
              <a:defRPr smtClean="0"/>
            </a:lvl1pPr>
          </a:lstStyle>
          <a:p>
            <a:pPr>
              <a:defRPr/>
            </a:pPr>
            <a:r>
              <a:rPr lang="en-US" smtClean="0"/>
              <a:t>Copyright © 2020 by Elsevier, Inc. All rights reserved.</a:t>
            </a:r>
            <a:endParaRPr lang="en-US"/>
          </a:p>
        </p:txBody>
      </p:sp>
      <p:sp>
        <p:nvSpPr>
          <p:cNvPr id="5" name="Slide Number Placeholder 2"/>
          <p:cNvSpPr>
            <a:spLocks noGrp="1"/>
          </p:cNvSpPr>
          <p:nvPr>
            <p:ph type="sldNum" sz="quarter" idx="11"/>
          </p:nvPr>
        </p:nvSpPr>
        <p:spPr/>
        <p:txBody>
          <a:bodyPr/>
          <a:lstStyle>
            <a:lvl1pPr>
              <a:defRPr/>
            </a:lvl1pPr>
          </a:lstStyle>
          <a:p>
            <a:fld id="{86726682-70BF-4599-8268-7D2212D5C424}" type="slidenum">
              <a:rPr lang="en-US" altLang="en-US" smtClean="0"/>
              <a:pPr/>
              <a:t>‹#›</a:t>
            </a:fld>
            <a:endParaRPr lang="en-US" altLang="en-US"/>
          </a:p>
        </p:txBody>
      </p:sp>
    </p:spTree>
    <p:extLst>
      <p:ext uri="{BB962C8B-B14F-4D97-AF65-F5344CB8AC3E}">
        <p14:creationId xmlns:p14="http://schemas.microsoft.com/office/powerpoint/2010/main" val="2497394384"/>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ct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9" name="Title 8"/>
          <p:cNvSpPr>
            <a:spLocks noGrp="1"/>
          </p:cNvSpPr>
          <p:nvPr>
            <p:ph type="title"/>
          </p:nvPr>
        </p:nvSpPr>
        <p:spPr/>
        <p:txBody>
          <a:bodyPr/>
          <a:lstStyle/>
          <a:p>
            <a:r>
              <a:rPr lang="en-US" smtClean="0"/>
              <a:t>Click to edit Master title style</a:t>
            </a:r>
            <a:endParaRPr lang="en-US"/>
          </a:p>
        </p:txBody>
      </p:sp>
      <p:sp>
        <p:nvSpPr>
          <p:cNvPr id="4" name="Footer Placeholder 1"/>
          <p:cNvSpPr>
            <a:spLocks noGrp="1"/>
          </p:cNvSpPr>
          <p:nvPr>
            <p:ph type="ftr" sz="quarter" idx="10"/>
          </p:nvPr>
        </p:nvSpPr>
        <p:spPr/>
        <p:txBody>
          <a:bodyPr/>
          <a:lstStyle>
            <a:lvl1pPr>
              <a:defRPr smtClean="0"/>
            </a:lvl1pPr>
          </a:lstStyle>
          <a:p>
            <a:pPr>
              <a:defRPr/>
            </a:pPr>
            <a:r>
              <a:rPr lang="en-US" smtClean="0"/>
              <a:t>Copyright © 2020 by Elsevier, Inc. All rights reserved.</a:t>
            </a:r>
            <a:endParaRPr lang="en-US"/>
          </a:p>
        </p:txBody>
      </p:sp>
      <p:sp>
        <p:nvSpPr>
          <p:cNvPr id="5" name="Slide Number Placeholder 2"/>
          <p:cNvSpPr>
            <a:spLocks noGrp="1"/>
          </p:cNvSpPr>
          <p:nvPr>
            <p:ph type="sldNum" sz="quarter" idx="11"/>
          </p:nvPr>
        </p:nvSpPr>
        <p:spPr/>
        <p:txBody>
          <a:bodyPr/>
          <a:lstStyle>
            <a:lvl1pPr>
              <a:defRPr/>
            </a:lvl1pPr>
          </a:lstStyle>
          <a:p>
            <a:fld id="{86726682-70BF-4599-8268-7D2212D5C424}" type="slidenum">
              <a:rPr lang="en-US" altLang="en-US" smtClean="0"/>
              <a:pPr/>
              <a:t>‹#›</a:t>
            </a:fld>
            <a:endParaRPr lang="en-US" altLang="en-US"/>
          </a:p>
        </p:txBody>
      </p:sp>
    </p:spTree>
    <p:extLst>
      <p:ext uri="{BB962C8B-B14F-4D97-AF65-F5344CB8AC3E}">
        <p14:creationId xmlns:p14="http://schemas.microsoft.com/office/powerpoint/2010/main" val="2591617755"/>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1_Two Conten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idx="1"/>
          </p:nvPr>
        </p:nvSpPr>
        <p:spPr>
          <a:xfrm>
            <a:off x="464457" y="1641475"/>
            <a:ext cx="8229599" cy="4454525"/>
          </a:xfrm>
        </p:spPr>
        <p:txBody>
          <a:bodyPr/>
          <a:lstStyle>
            <a:lvl1pPr>
              <a:buClr>
                <a:schemeClr val="tx1"/>
              </a:buClr>
              <a:defRPr/>
            </a:lvl1pPr>
            <a:lvl3pPr>
              <a:buClr>
                <a:schemeClr val="tx1"/>
              </a:buClr>
              <a:defRPr/>
            </a:lvl3pPr>
            <a:lvl4pPr>
              <a:buClr>
                <a:schemeClr val="tx1"/>
              </a:buClr>
              <a:defRPr/>
            </a:lvl4pPr>
            <a:lvl5pPr>
              <a:buClr>
                <a:schemeClr val="tx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1"/>
          <p:cNvSpPr>
            <a:spLocks noGrp="1"/>
          </p:cNvSpPr>
          <p:nvPr>
            <p:ph type="ftr" sz="quarter" idx="10"/>
          </p:nvPr>
        </p:nvSpPr>
        <p:spPr/>
        <p:txBody>
          <a:bodyPr/>
          <a:lstStyle>
            <a:lvl1pPr>
              <a:defRPr smtClean="0"/>
            </a:lvl1pPr>
          </a:lstStyle>
          <a:p>
            <a:pPr>
              <a:defRPr/>
            </a:pPr>
            <a:r>
              <a:rPr lang="en-US" smtClean="0"/>
              <a:t>Copyright © 2020 by Elsevier, Inc. All rights reserved.</a:t>
            </a:r>
            <a:endParaRPr lang="en-US"/>
          </a:p>
        </p:txBody>
      </p:sp>
      <p:sp>
        <p:nvSpPr>
          <p:cNvPr id="5" name="Slide Number Placeholder 2"/>
          <p:cNvSpPr>
            <a:spLocks noGrp="1"/>
          </p:cNvSpPr>
          <p:nvPr>
            <p:ph type="sldNum" sz="quarter" idx="11"/>
          </p:nvPr>
        </p:nvSpPr>
        <p:spPr/>
        <p:txBody>
          <a:bodyPr/>
          <a:lstStyle>
            <a:lvl1pPr>
              <a:defRPr/>
            </a:lvl1pPr>
          </a:lstStyle>
          <a:p>
            <a:fld id="{86726682-70BF-4599-8268-7D2212D5C424}" type="slidenum">
              <a:rPr lang="en-US" altLang="en-US" smtClean="0"/>
              <a:pPr/>
              <a:t>‹#›</a:t>
            </a:fld>
            <a:endParaRPr lang="en-US" altLang="en-US"/>
          </a:p>
        </p:txBody>
      </p:sp>
    </p:spTree>
    <p:extLst>
      <p:ext uri="{BB962C8B-B14F-4D97-AF65-F5344CB8AC3E}">
        <p14:creationId xmlns:p14="http://schemas.microsoft.com/office/powerpoint/2010/main" val="3824471275"/>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itle 11"/>
          <p:cNvSpPr>
            <a:spLocks noGrp="1"/>
          </p:cNvSpPr>
          <p:nvPr>
            <p:ph type="title"/>
          </p:nvPr>
        </p:nvSpPr>
        <p:spPr/>
        <p:txBody>
          <a:bodyPr/>
          <a:lstStyle/>
          <a:p>
            <a:r>
              <a:rPr lang="en-US" smtClean="0"/>
              <a:t>Click to edit Master title style</a:t>
            </a:r>
            <a:endParaRPr lang="en-US"/>
          </a:p>
        </p:txBody>
      </p:sp>
      <p:sp>
        <p:nvSpPr>
          <p:cNvPr id="7" name="Footer Placeholder 1"/>
          <p:cNvSpPr>
            <a:spLocks noGrp="1"/>
          </p:cNvSpPr>
          <p:nvPr>
            <p:ph type="ftr" sz="quarter" idx="10"/>
          </p:nvPr>
        </p:nvSpPr>
        <p:spPr/>
        <p:txBody>
          <a:bodyPr/>
          <a:lstStyle>
            <a:lvl1pPr>
              <a:defRPr smtClean="0"/>
            </a:lvl1pPr>
          </a:lstStyle>
          <a:p>
            <a:pPr>
              <a:defRPr/>
            </a:pPr>
            <a:r>
              <a:rPr lang="en-US" smtClean="0"/>
              <a:t>Copyright © 2020 by Elsevier, Inc. All rights reserved.</a:t>
            </a:r>
            <a:endParaRPr lang="en-US"/>
          </a:p>
        </p:txBody>
      </p:sp>
      <p:sp>
        <p:nvSpPr>
          <p:cNvPr id="8" name="Slide Number Placeholder 2"/>
          <p:cNvSpPr>
            <a:spLocks noGrp="1"/>
          </p:cNvSpPr>
          <p:nvPr>
            <p:ph type="sldNum" sz="quarter" idx="11"/>
          </p:nvPr>
        </p:nvSpPr>
        <p:spPr/>
        <p:txBody>
          <a:bodyPr/>
          <a:lstStyle>
            <a:lvl1pPr>
              <a:defRPr/>
            </a:lvl1pPr>
          </a:lstStyle>
          <a:p>
            <a:fld id="{86726682-70BF-4599-8268-7D2212D5C424}" type="slidenum">
              <a:rPr lang="en-US" altLang="en-US" smtClean="0"/>
              <a:pPr/>
              <a:t>‹#›</a:t>
            </a:fld>
            <a:endParaRPr lang="en-US" altLang="en-US"/>
          </a:p>
        </p:txBody>
      </p:sp>
    </p:spTree>
    <p:extLst>
      <p:ext uri="{BB962C8B-B14F-4D97-AF65-F5344CB8AC3E}">
        <p14:creationId xmlns:p14="http://schemas.microsoft.com/office/powerpoint/2010/main" val="963200084"/>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1_Title Only">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5" name="Content Placeholder 2"/>
          <p:cNvSpPr>
            <a:spLocks noGrp="1"/>
          </p:cNvSpPr>
          <p:nvPr>
            <p:ph sz="half" idx="1"/>
          </p:nvPr>
        </p:nvSpPr>
        <p:spPr>
          <a:xfrm>
            <a:off x="457200" y="1641475"/>
            <a:ext cx="4044387"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sz="half" idx="12"/>
          </p:nvPr>
        </p:nvSpPr>
        <p:spPr>
          <a:xfrm>
            <a:off x="4642413" y="1641475"/>
            <a:ext cx="4044387"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1"/>
          <p:cNvSpPr>
            <a:spLocks noGrp="1"/>
          </p:cNvSpPr>
          <p:nvPr>
            <p:ph type="ftr" sz="quarter" idx="13"/>
          </p:nvPr>
        </p:nvSpPr>
        <p:spPr/>
        <p:txBody>
          <a:bodyPr/>
          <a:lstStyle>
            <a:lvl1pPr>
              <a:defRPr smtClean="0"/>
            </a:lvl1pPr>
          </a:lstStyle>
          <a:p>
            <a:pPr>
              <a:defRPr/>
            </a:pPr>
            <a:r>
              <a:rPr lang="en-US" smtClean="0"/>
              <a:t>Copyright © 2020 by Elsevier, Inc. All rights reserved.</a:t>
            </a:r>
            <a:endParaRPr lang="en-US"/>
          </a:p>
        </p:txBody>
      </p:sp>
      <p:sp>
        <p:nvSpPr>
          <p:cNvPr id="9" name="Slide Number Placeholder 2"/>
          <p:cNvSpPr>
            <a:spLocks noGrp="1"/>
          </p:cNvSpPr>
          <p:nvPr>
            <p:ph type="sldNum" sz="quarter" idx="14"/>
          </p:nvPr>
        </p:nvSpPr>
        <p:spPr/>
        <p:txBody>
          <a:bodyPr/>
          <a:lstStyle>
            <a:lvl1pPr>
              <a:defRPr/>
            </a:lvl1pPr>
          </a:lstStyle>
          <a:p>
            <a:fld id="{86726682-70BF-4599-8268-7D2212D5C424}" type="slidenum">
              <a:rPr lang="en-US" altLang="en-US" smtClean="0"/>
              <a:pPr/>
              <a:t>‹#›</a:t>
            </a:fld>
            <a:endParaRPr lang="en-US" altLang="en-US"/>
          </a:p>
        </p:txBody>
      </p:sp>
    </p:spTree>
    <p:extLst>
      <p:ext uri="{BB962C8B-B14F-4D97-AF65-F5344CB8AC3E}">
        <p14:creationId xmlns:p14="http://schemas.microsoft.com/office/powerpoint/2010/main" val="1779052525"/>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idx="1"/>
          </p:nvPr>
        </p:nvSpPr>
        <p:spPr>
          <a:xfrm>
            <a:off x="464457" y="1641475"/>
            <a:ext cx="8229599" cy="4454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1"/>
          <p:cNvSpPr>
            <a:spLocks noGrp="1"/>
          </p:cNvSpPr>
          <p:nvPr>
            <p:ph type="ftr" sz="quarter" idx="10"/>
          </p:nvPr>
        </p:nvSpPr>
        <p:spPr/>
        <p:txBody>
          <a:bodyPr/>
          <a:lstStyle>
            <a:lvl1pPr>
              <a:defRPr smtClean="0"/>
            </a:lvl1pPr>
          </a:lstStyle>
          <a:p>
            <a:pPr>
              <a:defRPr/>
            </a:pPr>
            <a:r>
              <a:rPr lang="en-US" smtClean="0"/>
              <a:t>Copyright © 2020 by Elsevier, Inc. All rights reserved.</a:t>
            </a:r>
            <a:endParaRPr lang="en-US"/>
          </a:p>
        </p:txBody>
      </p:sp>
      <p:sp>
        <p:nvSpPr>
          <p:cNvPr id="6" name="Slide Number Placeholder 2"/>
          <p:cNvSpPr>
            <a:spLocks noGrp="1"/>
          </p:cNvSpPr>
          <p:nvPr>
            <p:ph type="sldNum" sz="quarter" idx="11"/>
          </p:nvPr>
        </p:nvSpPr>
        <p:spPr/>
        <p:txBody>
          <a:bodyPr/>
          <a:lstStyle>
            <a:lvl1pPr>
              <a:defRPr/>
            </a:lvl1pPr>
          </a:lstStyle>
          <a:p>
            <a:fld id="{86726682-70BF-4599-8268-7D2212D5C424}" type="slidenum">
              <a:rPr lang="en-US" altLang="en-US" smtClean="0"/>
              <a:pPr/>
              <a:t>‹#›</a:t>
            </a:fld>
            <a:endParaRPr lang="en-US" altLang="en-US"/>
          </a:p>
        </p:txBody>
      </p:sp>
    </p:spTree>
    <p:extLst>
      <p:ext uri="{BB962C8B-B14F-4D97-AF65-F5344CB8AC3E}">
        <p14:creationId xmlns:p14="http://schemas.microsoft.com/office/powerpoint/2010/main" val="136251281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
            <a:extLst>
              <a:ext uri="{FF2B5EF4-FFF2-40B4-BE49-F238E27FC236}">
                <a16:creationId xmlns:a16="http://schemas.microsoft.com/office/drawing/2014/main" id="{A7C5755B-4932-A869-049E-51856EBBA003}"/>
              </a:ext>
            </a:extLst>
          </p:cNvPr>
          <p:cNvSpPr>
            <a:spLocks noGrp="1"/>
          </p:cNvSpPr>
          <p:nvPr>
            <p:ph type="ftr" sz="quarter" idx="10"/>
          </p:nvPr>
        </p:nvSpPr>
        <p:spPr>
          <a:xfrm>
            <a:off x="1752600" y="6400800"/>
            <a:ext cx="5943600" cy="365125"/>
          </a:xfrm>
        </p:spPr>
        <p:txBody>
          <a:bodyPr/>
          <a:lstStyle>
            <a:lvl1pPr algn="ctr">
              <a:defRPr sz="1000">
                <a:solidFill>
                  <a:srgbClr val="FFFFFF"/>
                </a:solidFill>
                <a:latin typeface="Arial" pitchFamily="34" charset="0"/>
              </a:defRPr>
            </a:lvl1pPr>
          </a:lstStyle>
          <a:p>
            <a:pPr>
              <a:defRPr/>
            </a:pPr>
            <a:r>
              <a:rPr lang="en-US"/>
              <a:t>Copyright © 2015 by Saunders, an imprint of Elsevier Inc.</a:t>
            </a:r>
          </a:p>
        </p:txBody>
      </p:sp>
    </p:spTree>
    <p:extLst>
      <p:ext uri="{BB962C8B-B14F-4D97-AF65-F5344CB8AC3E}">
        <p14:creationId xmlns:p14="http://schemas.microsoft.com/office/powerpoint/2010/main" val="20694557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0" y="6391275"/>
            <a:ext cx="1905000" cy="457200"/>
          </a:xfrm>
        </p:spPr>
        <p:txBody>
          <a:bodyPr/>
          <a:lstStyle>
            <a:lvl1pPr>
              <a:defRPr/>
            </a:lvl1pPr>
          </a:lstStyle>
          <a:p>
            <a:pPr>
              <a:defRPr/>
            </a:pPr>
            <a:fld id="{7D75D628-BE52-4889-9771-C34955F2CD02}" type="datetime10">
              <a:rPr lang="en-US" smtClean="0"/>
              <a:pPr>
                <a:defRPr/>
              </a:pPr>
              <a:t>12:28</a:t>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239000" y="6400800"/>
            <a:ext cx="1905000" cy="457200"/>
          </a:xfrm>
        </p:spPr>
        <p:txBody>
          <a:bodyPr/>
          <a:lstStyle>
            <a:lvl1pPr>
              <a:defRPr/>
            </a:lvl1pPr>
          </a:lstStyle>
          <a:p>
            <a:fld id="{86726682-70BF-4599-8268-7D2212D5C424}" type="slidenum">
              <a:rPr lang="en-US" altLang="en-US" smtClean="0"/>
              <a:pPr/>
              <a:t>‹#›</a:t>
            </a:fld>
            <a:endParaRPr lang="en-US" altLang="en-US"/>
          </a:p>
        </p:txBody>
      </p:sp>
    </p:spTree>
    <p:extLst>
      <p:ext uri="{BB962C8B-B14F-4D97-AF65-F5344CB8AC3E}">
        <p14:creationId xmlns:p14="http://schemas.microsoft.com/office/powerpoint/2010/main" val="18762274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a:extLst>
              <a:ext uri="{FF2B5EF4-FFF2-40B4-BE49-F238E27FC236}">
                <a16:creationId xmlns:a16="http://schemas.microsoft.com/office/drawing/2014/main" id="{6C718454-2E62-11A0-6E1E-8407DFF06765}"/>
              </a:ext>
            </a:extLst>
          </p:cNvPr>
          <p:cNvSpPr>
            <a:spLocks noGrp="1"/>
          </p:cNvSpPr>
          <p:nvPr>
            <p:ph type="ftr" sz="quarter" idx="10"/>
          </p:nvPr>
        </p:nvSpPr>
        <p:spPr>
          <a:xfrm>
            <a:off x="1752600" y="6400800"/>
            <a:ext cx="5943600" cy="365125"/>
          </a:xfrm>
        </p:spPr>
        <p:txBody>
          <a:bodyPr/>
          <a:lstStyle>
            <a:lvl1pPr algn="ctr">
              <a:defRPr sz="1000">
                <a:solidFill>
                  <a:srgbClr val="FFFFFF"/>
                </a:solidFill>
                <a:latin typeface="Arial" pitchFamily="34" charset="0"/>
              </a:defRPr>
            </a:lvl1pPr>
          </a:lstStyle>
          <a:p>
            <a:pPr>
              <a:defRPr/>
            </a:pPr>
            <a:r>
              <a:rPr lang="en-US"/>
              <a:t>Copyright © 2015 by Saunders, an imprint of Elsevier Inc.</a:t>
            </a:r>
          </a:p>
        </p:txBody>
      </p:sp>
    </p:spTree>
    <p:extLst>
      <p:ext uri="{BB962C8B-B14F-4D97-AF65-F5344CB8AC3E}">
        <p14:creationId xmlns:p14="http://schemas.microsoft.com/office/powerpoint/2010/main" val="1008022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DF4B883-257E-273B-472D-244466744F81}"/>
              </a:ext>
            </a:extLst>
          </p:cNvPr>
          <p:cNvSpPr>
            <a:spLocks noGrp="1"/>
          </p:cNvSpPr>
          <p:nvPr>
            <p:ph type="ftr" sz="quarter" idx="10"/>
          </p:nvPr>
        </p:nvSpPr>
        <p:spPr>
          <a:xfrm>
            <a:off x="1752600" y="6400800"/>
            <a:ext cx="5943600" cy="365125"/>
          </a:xfrm>
        </p:spPr>
        <p:txBody>
          <a:bodyPr/>
          <a:lstStyle>
            <a:lvl1pPr algn="ctr">
              <a:defRPr sz="1000">
                <a:solidFill>
                  <a:srgbClr val="FFFFFF"/>
                </a:solidFill>
                <a:latin typeface="Arial" pitchFamily="34" charset="0"/>
              </a:defRPr>
            </a:lvl1pPr>
          </a:lstStyle>
          <a:p>
            <a:pPr>
              <a:defRPr/>
            </a:pPr>
            <a:r>
              <a:rPr lang="en-US"/>
              <a:t>Copyright © 2015 by Saunders, an imprint of Elsevier Inc.</a:t>
            </a:r>
          </a:p>
        </p:txBody>
      </p:sp>
    </p:spTree>
    <p:extLst>
      <p:ext uri="{BB962C8B-B14F-4D97-AF65-F5344CB8AC3E}">
        <p14:creationId xmlns:p14="http://schemas.microsoft.com/office/powerpoint/2010/main" val="1975724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a:extLst>
              <a:ext uri="{FF2B5EF4-FFF2-40B4-BE49-F238E27FC236}">
                <a16:creationId xmlns:a16="http://schemas.microsoft.com/office/drawing/2014/main" id="{27CBF566-4243-88AF-3BE1-A6FDDE3640ED}"/>
              </a:ext>
            </a:extLst>
          </p:cNvPr>
          <p:cNvSpPr>
            <a:spLocks noGrp="1"/>
          </p:cNvSpPr>
          <p:nvPr>
            <p:ph type="ftr" sz="quarter" idx="10"/>
          </p:nvPr>
        </p:nvSpPr>
        <p:spPr>
          <a:xfrm>
            <a:off x="1752600" y="6400800"/>
            <a:ext cx="5943600" cy="365125"/>
          </a:xfrm>
        </p:spPr>
        <p:txBody>
          <a:bodyPr/>
          <a:lstStyle>
            <a:lvl1pPr algn="ctr">
              <a:defRPr sz="1000">
                <a:solidFill>
                  <a:srgbClr val="FFFFFF"/>
                </a:solidFill>
                <a:latin typeface="Arial" pitchFamily="34" charset="0"/>
              </a:defRPr>
            </a:lvl1pPr>
          </a:lstStyle>
          <a:p>
            <a:pPr>
              <a:defRPr/>
            </a:pPr>
            <a:r>
              <a:rPr lang="en-US"/>
              <a:t>Copyright © 2015 by Saunders, an imprint of Elsevier Inc.</a:t>
            </a:r>
          </a:p>
        </p:txBody>
      </p:sp>
    </p:spTree>
    <p:extLst>
      <p:ext uri="{BB962C8B-B14F-4D97-AF65-F5344CB8AC3E}">
        <p14:creationId xmlns:p14="http://schemas.microsoft.com/office/powerpoint/2010/main" val="884599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a:extLst>
              <a:ext uri="{FF2B5EF4-FFF2-40B4-BE49-F238E27FC236}">
                <a16:creationId xmlns:a16="http://schemas.microsoft.com/office/drawing/2014/main" id="{DC3A2825-3F7C-C40B-B25E-F1E7E3D935ED}"/>
              </a:ext>
            </a:extLst>
          </p:cNvPr>
          <p:cNvSpPr>
            <a:spLocks noGrp="1"/>
          </p:cNvSpPr>
          <p:nvPr>
            <p:ph type="ftr" sz="quarter" idx="10"/>
          </p:nvPr>
        </p:nvSpPr>
        <p:spPr>
          <a:xfrm>
            <a:off x="1752600" y="6400800"/>
            <a:ext cx="5943600" cy="365125"/>
          </a:xfrm>
        </p:spPr>
        <p:txBody>
          <a:bodyPr/>
          <a:lstStyle>
            <a:lvl1pPr algn="ctr">
              <a:defRPr sz="1000">
                <a:solidFill>
                  <a:srgbClr val="FFFFFF"/>
                </a:solidFill>
                <a:latin typeface="Arial" pitchFamily="34" charset="0"/>
              </a:defRPr>
            </a:lvl1pPr>
          </a:lstStyle>
          <a:p>
            <a:pPr>
              <a:defRPr/>
            </a:pPr>
            <a:r>
              <a:rPr lang="en-US"/>
              <a:t>Copyright © 2015 by Saunders, an imprint of Elsevier Inc.</a:t>
            </a:r>
          </a:p>
        </p:txBody>
      </p:sp>
    </p:spTree>
    <p:extLst>
      <p:ext uri="{BB962C8B-B14F-4D97-AF65-F5344CB8AC3E}">
        <p14:creationId xmlns:p14="http://schemas.microsoft.com/office/powerpoint/2010/main" val="344415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CC"/>
        </a:solidFill>
        <a:effectLst/>
      </p:bgPr>
    </p:bg>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826585FA-8223-E8B1-EF63-C1561E18556E}"/>
              </a:ext>
            </a:extLst>
          </p:cNvPr>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a:t>Click to edit Master title style</a:t>
            </a:r>
          </a:p>
        </p:txBody>
      </p:sp>
      <p:sp>
        <p:nvSpPr>
          <p:cNvPr id="109571" name="Rectangle 3">
            <a:extLst>
              <a:ext uri="{FF2B5EF4-FFF2-40B4-BE49-F238E27FC236}">
                <a16:creationId xmlns:a16="http://schemas.microsoft.com/office/drawing/2014/main" id="{684AC3B2-73CD-3FA1-8806-0D14B9D437A3}"/>
              </a:ext>
            </a:extLst>
          </p:cNvPr>
          <p:cNvSpPr>
            <a:spLocks noGrp="1" noChangeArrowheads="1"/>
          </p:cNvSpPr>
          <p:nvPr>
            <p:ph type="body" idx="1"/>
          </p:nvPr>
        </p:nvSpPr>
        <p:spPr bwMode="auto">
          <a:xfrm>
            <a:off x="685800" y="15271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Footer Placeholder 1">
            <a:extLst>
              <a:ext uri="{FF2B5EF4-FFF2-40B4-BE49-F238E27FC236}">
                <a16:creationId xmlns:a16="http://schemas.microsoft.com/office/drawing/2014/main" id="{88B432E9-7C5A-669B-CD3F-86A94FF72327}"/>
              </a:ext>
            </a:extLst>
          </p:cNvPr>
          <p:cNvSpPr>
            <a:spLocks noGrp="1"/>
          </p:cNvSpPr>
          <p:nvPr>
            <p:ph type="ftr" sz="quarter" idx="3"/>
          </p:nvPr>
        </p:nvSpPr>
        <p:spPr>
          <a:xfrm>
            <a:off x="1752600" y="6388100"/>
            <a:ext cx="5943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000">
                <a:solidFill>
                  <a:srgbClr val="FFFFFF"/>
                </a:solidFill>
                <a:latin typeface="Arial" pitchFamily="34" charset="0"/>
              </a:defRPr>
            </a:lvl1pPr>
          </a:lstStyle>
          <a:p>
            <a:pPr>
              <a:defRPr/>
            </a:pPr>
            <a:r>
              <a:rPr lang="en-US"/>
              <a:t>Copyright © 2015 by Saunders, an imprint of Elsevier Inc.</a:t>
            </a:r>
          </a:p>
        </p:txBody>
      </p:sp>
      <p:sp>
        <p:nvSpPr>
          <p:cNvPr id="6" name="Text Box 8">
            <a:extLst>
              <a:ext uri="{FF2B5EF4-FFF2-40B4-BE49-F238E27FC236}">
                <a16:creationId xmlns:a16="http://schemas.microsoft.com/office/drawing/2014/main" id="{2841DEE1-6BA5-751B-2F9B-D0E2EC058C3B}"/>
              </a:ext>
            </a:extLst>
          </p:cNvPr>
          <p:cNvSpPr txBox="1">
            <a:spLocks noChangeArrowheads="1"/>
          </p:cNvSpPr>
          <p:nvPr userDrawn="1"/>
        </p:nvSpPr>
        <p:spPr bwMode="auto">
          <a:xfrm>
            <a:off x="8534400" y="6508750"/>
            <a:ext cx="609600" cy="244475"/>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fld id="{E9C8F3C7-0D01-46C6-9D11-DB10878FD213}" type="slidenum">
              <a:rPr lang="en-US" altLang="en-US" sz="1000" smtClean="0">
                <a:latin typeface="Arial" panose="020B0604020202020204" pitchFamily="34" charset="0"/>
                <a:ea typeface="ＭＳ Ｐゴシック" panose="020B0600070205080204" pitchFamily="34" charset="-128"/>
              </a:rPr>
              <a:pPr eaLnBrk="1" hangingPunct="1">
                <a:spcBef>
                  <a:spcPct val="50000"/>
                </a:spcBef>
                <a:defRPr/>
              </a:pPr>
              <a:t>‹#›</a:t>
            </a:fld>
            <a:endParaRPr lang="en-US" altLang="en-US" sz="1000">
              <a:latin typeface="Arial" panose="020B0604020202020204" pitchFamily="34" charset="0"/>
              <a:ea typeface="ＭＳ Ｐゴシック" panose="020B0600070205080204" pitchFamily="34" charset="-128"/>
            </a:endParaRPr>
          </a:p>
        </p:txBody>
      </p:sp>
    </p:spTree>
  </p:cSld>
  <p:clrMap bg1="dk2" tx1="lt1" bg2="dk1" tx2="lt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 id="2147484746" r:id="rId6"/>
    <p:sldLayoutId id="2147484747" r:id="rId7"/>
    <p:sldLayoutId id="2147484748" r:id="rId8"/>
    <p:sldLayoutId id="2147484749" r:id="rId9"/>
    <p:sldLayoutId id="2147484750" r:id="rId10"/>
    <p:sldLayoutId id="2147484751" r:id="rId11"/>
  </p:sldLayoutIdLst>
  <p:hf sldNum="0" hdr="0" ftr="0" dt="0"/>
  <p:txStyles>
    <p:titleStyle>
      <a:lvl1pPr algn="ctr" rtl="0" eaLnBrk="0" fontAlgn="base" hangingPunct="0">
        <a:spcBef>
          <a:spcPct val="0"/>
        </a:spcBef>
        <a:spcAft>
          <a:spcPct val="0"/>
        </a:spcAft>
        <a:defRPr sz="40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0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0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0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0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SzPct val="60000"/>
        <a:buFont typeface="Wingdings 2" panose="05020102010507070707" pitchFamily="18" charset="2"/>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80000"/>
        <a:buFont typeface="Wingdings" panose="05000000000000000000" pitchFamily="2" charset="2"/>
        <a:buChar char="Ø"/>
        <a:defRPr sz="24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115000"/>
        <a:buChar char="•"/>
        <a:defRPr sz="20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2"/>
        </a:buClr>
        <a:buSzPct val="75000"/>
        <a:buFont typeface="Wingdings 3" panose="05040102010807070707" pitchFamily="18" charset="2"/>
        <a:buChar char=""/>
        <a:defRPr>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tx1"/>
        </a:buClr>
        <a:buChar char="–"/>
        <a:defRPr sz="16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20000"/>
        </a:spcAft>
        <a:buClr>
          <a:schemeClr val="tx1"/>
        </a:buClr>
        <a:buChar char="–"/>
        <a:defRPr sz="16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20000"/>
        </a:spcAft>
        <a:buClr>
          <a:schemeClr val="tx1"/>
        </a:buClr>
        <a:buChar char="–"/>
        <a:defRPr sz="16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20000"/>
        </a:spcAft>
        <a:buClr>
          <a:schemeClr val="tx1"/>
        </a:buClr>
        <a:buChar char="–"/>
        <a:defRPr sz="16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20000"/>
        </a:spcAft>
        <a:buClr>
          <a:schemeClr val="tx1"/>
        </a:buClr>
        <a:buChar char="–"/>
        <a:defRPr sz="16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173163" y="76200"/>
            <a:ext cx="77724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ctr" anchorCtr="0" compatLnSpc="1">
            <a:prstTxWarp prst="textNoShape">
              <a:avLst/>
            </a:prstTxWarp>
          </a:bodyPr>
          <a:lstStyle/>
          <a:p>
            <a:pPr lvl="0"/>
            <a:r>
              <a:rPr lang="en-US" altLang="en-US" smtClean="0">
                <a:sym typeface="Times New Roman" panose="02020603050405020304" pitchFamily="18" charset="0"/>
              </a:rPr>
              <a:t>Click to edit Master title style</a:t>
            </a:r>
          </a:p>
        </p:txBody>
      </p:sp>
      <p:sp>
        <p:nvSpPr>
          <p:cNvPr id="2050" name="Rectangle 2"/>
          <p:cNvSpPr>
            <a:spLocks noGrp="1" noChangeArrowheads="1"/>
          </p:cNvSpPr>
          <p:nvPr>
            <p:ph type="body" idx="1"/>
          </p:nvPr>
        </p:nvSpPr>
        <p:spPr bwMode="auto">
          <a:xfrm>
            <a:off x="1173163" y="1981200"/>
            <a:ext cx="7772400"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t" anchorCtr="0" compatLnSpc="1">
            <a:prstTxWarp prst="textNoShape">
              <a:avLst/>
            </a:prstTxWarp>
          </a:bodyPr>
          <a:lstStyle/>
          <a:p>
            <a:pPr lvl="0"/>
            <a:r>
              <a:rPr lang="en-US" altLang="en-US" smtClean="0">
                <a:sym typeface="Arial" panose="020B0604020202020204" pitchFamily="34" charset="0"/>
              </a:rPr>
              <a:t>Edit Master text styles</a:t>
            </a:r>
          </a:p>
          <a:p>
            <a:pPr lvl="1"/>
            <a:r>
              <a:rPr lang="en-US" altLang="en-US" smtClean="0">
                <a:sym typeface="Arial" panose="020B0604020202020204" pitchFamily="34" charset="0"/>
              </a:rPr>
              <a:t>Second level</a:t>
            </a:r>
          </a:p>
          <a:p>
            <a:pPr lvl="2"/>
            <a:r>
              <a:rPr lang="en-US" altLang="en-US" smtClean="0">
                <a:sym typeface="Arial" panose="020B0604020202020204" pitchFamily="34" charset="0"/>
              </a:rPr>
              <a:t>Third level</a:t>
            </a:r>
          </a:p>
          <a:p>
            <a:pPr lvl="3"/>
            <a:r>
              <a:rPr lang="en-US" altLang="en-US" smtClean="0">
                <a:sym typeface="Arial" panose="020B0604020202020204" pitchFamily="34" charset="0"/>
              </a:rPr>
              <a:t>Fourth level</a:t>
            </a:r>
          </a:p>
          <a:p>
            <a:pPr lvl="4"/>
            <a:r>
              <a:rPr lang="en-US" altLang="en-US" smtClean="0">
                <a:sym typeface="Arial" panose="020B0604020202020204" pitchFamily="34" charset="0"/>
              </a:rPr>
              <a:t>Fifth level</a:t>
            </a:r>
          </a:p>
        </p:txBody>
      </p:sp>
      <p:sp>
        <p:nvSpPr>
          <p:cNvPr id="2051" name="Text Box 3"/>
          <p:cNvSpPr txBox="1">
            <a:spLocks noGrp="1" noChangeArrowheads="1"/>
          </p:cNvSpPr>
          <p:nvPr>
            <p:ph type="sldNum" sz="quarter" idx="4"/>
          </p:nvPr>
        </p:nvSpPr>
        <p:spPr bwMode="auto">
          <a:xfrm>
            <a:off x="7805738" y="6248400"/>
            <a:ext cx="31273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cs typeface="Arial" panose="020B0604020202020204" pitchFamily="34" charset="0"/>
                <a:sym typeface="Arial" panose="020B0604020202020204" pitchFamily="34" charset="0"/>
              </a:defRPr>
            </a:lvl1pPr>
          </a:lstStyle>
          <a:p>
            <a:fld id="{A978CDC9-35AB-45E4-A948-541058920239}" type="slidenum">
              <a:rPr lang="en-US" altLang="en-US"/>
              <a:pPr/>
              <a:t>‹#›</a:t>
            </a:fld>
            <a:endParaRPr lang="en-US" altLang="en-US"/>
          </a:p>
        </p:txBody>
      </p:sp>
      <p:sp>
        <p:nvSpPr>
          <p:cNvPr id="5" name="Text Box 8">
            <a:extLst>
              <a:ext uri="{FF2B5EF4-FFF2-40B4-BE49-F238E27FC236}">
                <a16:creationId xmlns:a16="http://schemas.microsoft.com/office/drawing/2014/main" id="{51F4E903-7CFC-1DE3-8ACF-C9F23C50C9AA}"/>
              </a:ext>
            </a:extLst>
          </p:cNvPr>
          <p:cNvSpPr txBox="1">
            <a:spLocks noChangeArrowheads="1"/>
          </p:cNvSpPr>
          <p:nvPr userDrawn="1"/>
        </p:nvSpPr>
        <p:spPr bwMode="auto">
          <a:xfrm>
            <a:off x="8534400" y="6508750"/>
            <a:ext cx="609600" cy="244475"/>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fld id="{C486D7D9-3A35-4490-A029-1439EF2D0A9E}" type="slidenum">
              <a:rPr lang="en-US" altLang="en-US" sz="1000" smtClean="0">
                <a:latin typeface="Arial" panose="020B0604020202020204" pitchFamily="34" charset="0"/>
                <a:ea typeface="ＭＳ Ｐゴシック" panose="020B0600070205080204" pitchFamily="34" charset="-128"/>
              </a:rPr>
              <a:pPr eaLnBrk="1" hangingPunct="1">
                <a:spcBef>
                  <a:spcPct val="50000"/>
                </a:spcBef>
                <a:defRPr/>
              </a:pPr>
              <a:t>‹#›</a:t>
            </a:fld>
            <a:endParaRPr lang="en-US" altLang="en-US" sz="1000">
              <a:latin typeface="Arial" panose="020B0604020202020204" pitchFamily="34" charset="0"/>
              <a:ea typeface="ＭＳ Ｐゴシック" panose="020B0600070205080204" pitchFamily="34" charset="-128"/>
            </a:endParaRPr>
          </a:p>
        </p:txBody>
      </p:sp>
      <p:pic>
        <p:nvPicPr>
          <p:cNvPr id="6" name="Picture 5">
            <a:extLst>
              <a:ext uri="{FF2B5EF4-FFF2-40B4-BE49-F238E27FC236}">
                <a16:creationId xmlns:a16="http://schemas.microsoft.com/office/drawing/2014/main" id="{DED45861-9166-61C1-F7E8-C8861D112153}"/>
              </a:ext>
              <a:ext uri="{C183D7F6-B498-43B3-948B-1728B52AA6E4}">
                <adec:decorative xmlns:adec="http://schemas.microsoft.com/office/drawing/2017/decorative" xmlns="" val="1"/>
              </a:ext>
            </a:extLst>
          </p:cNvPr>
          <p:cNvPicPr>
            <a:picLocks noChangeAspect="1"/>
          </p:cNvPicPr>
          <p:nvPr userDrawn="1"/>
        </p:nvPicPr>
        <p:blipFill>
          <a:blip r:embed="rId13"/>
          <a:stretch>
            <a:fillRect/>
          </a:stretch>
        </p:blipFill>
        <p:spPr>
          <a:xfrm>
            <a:off x="3048000" y="6629400"/>
            <a:ext cx="3048000" cy="228600"/>
          </a:xfrm>
          <a:prstGeom prst="rect">
            <a:avLst/>
          </a:prstGeom>
        </p:spPr>
      </p:pic>
    </p:spTree>
    <p:extLst>
      <p:ext uri="{BB962C8B-B14F-4D97-AF65-F5344CB8AC3E}">
        <p14:creationId xmlns:p14="http://schemas.microsoft.com/office/powerpoint/2010/main" val="1337064715"/>
      </p:ext>
    </p:extLst>
  </p:cSld>
  <p:clrMap bg1="lt1" tx1="dk1" bg2="lt2" tx2="dk2" accent1="accent1" accent2="accent2" accent3="accent3" accent4="accent4" accent5="accent5" accent6="accent6" hlink="hlink" folHlink="folHlink"/>
  <p:sldLayoutIdLst>
    <p:sldLayoutId id="2147484764" r:id="rId1"/>
    <p:sldLayoutId id="2147484765" r:id="rId2"/>
    <p:sldLayoutId id="2147484766" r:id="rId3"/>
    <p:sldLayoutId id="2147484767" r:id="rId4"/>
    <p:sldLayoutId id="2147484768" r:id="rId5"/>
    <p:sldLayoutId id="2147484769" r:id="rId6"/>
    <p:sldLayoutId id="2147484770" r:id="rId7"/>
    <p:sldLayoutId id="2147484771" r:id="rId8"/>
    <p:sldLayoutId id="2147484772" r:id="rId9"/>
    <p:sldLayoutId id="2147484773" r:id="rId10"/>
    <p:sldLayoutId id="2147484774" r:id="rId11"/>
  </p:sldLayoutIdLst>
  <p:transition/>
  <p:timing>
    <p:tnLst>
      <p:par>
        <p:cTn id="1" dur="indefinite" restart="never" nodeType="tmRoot"/>
      </p:par>
    </p:tnLst>
  </p:timing>
  <p:hf sldNum="0" hdr="0" ftr="0" dt="0"/>
  <p:txStyles>
    <p:titleStyle>
      <a:lvl1pPr marL="39688" algn="l" rtl="0" eaLnBrk="1" fontAlgn="base" hangingPunct="1">
        <a:spcBef>
          <a:spcPct val="0"/>
        </a:spcBef>
        <a:spcAft>
          <a:spcPct val="0"/>
        </a:spcAft>
        <a:defRPr sz="4400" kern="1200">
          <a:solidFill>
            <a:srgbClr val="003366"/>
          </a:solidFill>
          <a:latin typeface="+mj-lt"/>
          <a:ea typeface="+mj-ea"/>
          <a:cs typeface="+mj-cs"/>
          <a:sym typeface="Times New Roman" panose="02020603050405020304" pitchFamily="18" charset="0"/>
        </a:defRPr>
      </a:lvl1pPr>
      <a:lvl2pPr marL="39688" algn="l" rtl="0" eaLnBrk="1" fontAlgn="base" hangingPunct="1">
        <a:spcBef>
          <a:spcPct val="0"/>
        </a:spcBef>
        <a:spcAft>
          <a:spcPct val="0"/>
        </a:spcAft>
        <a:defRPr sz="4400">
          <a:solidFill>
            <a:srgbClr val="003366"/>
          </a:solidFill>
          <a:latin typeface="Times New Roman" panose="02020603050405020304" pitchFamily="18" charset="0"/>
          <a:cs typeface="ヒラギノ明朝 ProN W3" charset="0"/>
          <a:sym typeface="Times New Roman" panose="02020603050405020304" pitchFamily="18" charset="0"/>
        </a:defRPr>
      </a:lvl2pPr>
      <a:lvl3pPr marL="39688" algn="l" rtl="0" eaLnBrk="1" fontAlgn="base" hangingPunct="1">
        <a:spcBef>
          <a:spcPct val="0"/>
        </a:spcBef>
        <a:spcAft>
          <a:spcPct val="0"/>
        </a:spcAft>
        <a:defRPr sz="4400">
          <a:solidFill>
            <a:srgbClr val="003366"/>
          </a:solidFill>
          <a:latin typeface="Times New Roman" panose="02020603050405020304" pitchFamily="18" charset="0"/>
          <a:cs typeface="ヒラギノ明朝 ProN W3" charset="0"/>
          <a:sym typeface="Times New Roman" panose="02020603050405020304" pitchFamily="18" charset="0"/>
        </a:defRPr>
      </a:lvl3pPr>
      <a:lvl4pPr marL="39688" algn="l" rtl="0" eaLnBrk="1" fontAlgn="base" hangingPunct="1">
        <a:spcBef>
          <a:spcPct val="0"/>
        </a:spcBef>
        <a:spcAft>
          <a:spcPct val="0"/>
        </a:spcAft>
        <a:defRPr sz="4400">
          <a:solidFill>
            <a:srgbClr val="003366"/>
          </a:solidFill>
          <a:latin typeface="Times New Roman" panose="02020603050405020304" pitchFamily="18" charset="0"/>
          <a:cs typeface="ヒラギノ明朝 ProN W3" charset="0"/>
          <a:sym typeface="Times New Roman" panose="02020603050405020304" pitchFamily="18" charset="0"/>
        </a:defRPr>
      </a:lvl4pPr>
      <a:lvl5pPr marL="39688" algn="l" rtl="0" eaLnBrk="1" fontAlgn="base" hangingPunct="1">
        <a:spcBef>
          <a:spcPct val="0"/>
        </a:spcBef>
        <a:spcAft>
          <a:spcPct val="0"/>
        </a:spcAft>
        <a:defRPr sz="4400">
          <a:solidFill>
            <a:srgbClr val="003366"/>
          </a:solidFill>
          <a:latin typeface="Times New Roman" panose="02020603050405020304" pitchFamily="18" charset="0"/>
          <a:cs typeface="ヒラギノ明朝 ProN W3" charset="0"/>
          <a:sym typeface="Times New Roman" panose="02020603050405020304" pitchFamily="18" charset="0"/>
        </a:defRPr>
      </a:lvl5pPr>
      <a:lvl6pPr marL="496888" algn="l" rtl="0" eaLnBrk="1" fontAlgn="base" hangingPunct="1">
        <a:spcBef>
          <a:spcPct val="0"/>
        </a:spcBef>
        <a:spcAft>
          <a:spcPct val="0"/>
        </a:spcAft>
        <a:defRPr sz="4400">
          <a:solidFill>
            <a:srgbClr val="003366"/>
          </a:solidFill>
          <a:latin typeface="Times New Roman" panose="02020603050405020304" pitchFamily="18" charset="0"/>
          <a:cs typeface="ヒラギノ明朝 ProN W3" charset="0"/>
          <a:sym typeface="Times New Roman" panose="02020603050405020304" pitchFamily="18" charset="0"/>
        </a:defRPr>
      </a:lvl6pPr>
      <a:lvl7pPr marL="954088" algn="l" rtl="0" eaLnBrk="1" fontAlgn="base" hangingPunct="1">
        <a:spcBef>
          <a:spcPct val="0"/>
        </a:spcBef>
        <a:spcAft>
          <a:spcPct val="0"/>
        </a:spcAft>
        <a:defRPr sz="4400">
          <a:solidFill>
            <a:srgbClr val="003366"/>
          </a:solidFill>
          <a:latin typeface="Times New Roman" panose="02020603050405020304" pitchFamily="18" charset="0"/>
          <a:cs typeface="ヒラギノ明朝 ProN W3" charset="0"/>
          <a:sym typeface="Times New Roman" panose="02020603050405020304" pitchFamily="18" charset="0"/>
        </a:defRPr>
      </a:lvl7pPr>
      <a:lvl8pPr marL="1411288" algn="l" rtl="0" eaLnBrk="1" fontAlgn="base" hangingPunct="1">
        <a:spcBef>
          <a:spcPct val="0"/>
        </a:spcBef>
        <a:spcAft>
          <a:spcPct val="0"/>
        </a:spcAft>
        <a:defRPr sz="4400">
          <a:solidFill>
            <a:srgbClr val="003366"/>
          </a:solidFill>
          <a:latin typeface="Times New Roman" panose="02020603050405020304" pitchFamily="18" charset="0"/>
          <a:cs typeface="ヒラギノ明朝 ProN W3" charset="0"/>
          <a:sym typeface="Times New Roman" panose="02020603050405020304" pitchFamily="18" charset="0"/>
        </a:defRPr>
      </a:lvl8pPr>
      <a:lvl9pPr marL="1868488" algn="l" rtl="0" eaLnBrk="1" fontAlgn="base" hangingPunct="1">
        <a:spcBef>
          <a:spcPct val="0"/>
        </a:spcBef>
        <a:spcAft>
          <a:spcPct val="0"/>
        </a:spcAft>
        <a:defRPr sz="4400">
          <a:solidFill>
            <a:srgbClr val="003366"/>
          </a:solidFill>
          <a:latin typeface="Times New Roman" panose="02020603050405020304" pitchFamily="18" charset="0"/>
          <a:cs typeface="ヒラギノ明朝 ProN W3" charset="0"/>
          <a:sym typeface="Times New Roman" panose="02020603050405020304" pitchFamily="18" charset="0"/>
        </a:defRPr>
      </a:lvl9pPr>
    </p:titleStyle>
    <p:bodyStyle>
      <a:lvl1pPr marL="382588" indent="-342900" algn="l" rtl="0" eaLnBrk="1" fontAlgn="base" hangingPunct="1">
        <a:spcBef>
          <a:spcPts val="700"/>
        </a:spcBef>
        <a:spcAft>
          <a:spcPct val="0"/>
        </a:spcAft>
        <a:buClr>
          <a:srgbClr val="0099CC"/>
        </a:buClr>
        <a:buSzPct val="69000"/>
        <a:buFont typeface="Arial" panose="020B0604020202020204" pitchFamily="34" charset="0"/>
        <a:buChar char="n"/>
        <a:defRPr sz="3200" kern="1200">
          <a:solidFill>
            <a:schemeClr val="tx1"/>
          </a:solidFill>
          <a:latin typeface="+mn-lt"/>
          <a:ea typeface="+mn-ea"/>
          <a:cs typeface="+mn-cs"/>
          <a:sym typeface="Arial" panose="020B0604020202020204" pitchFamily="34" charset="0"/>
        </a:defRPr>
      </a:lvl1pPr>
      <a:lvl2pPr marL="731838" indent="-285750" algn="l" rtl="0" eaLnBrk="1" fontAlgn="base" hangingPunct="1">
        <a:spcBef>
          <a:spcPts val="600"/>
        </a:spcBef>
        <a:spcAft>
          <a:spcPct val="0"/>
        </a:spcAft>
        <a:buSzPct val="100000"/>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31888" indent="-228600" algn="l" rtl="0" eaLnBrk="1" fontAlgn="base" hangingPunct="1">
        <a:spcBef>
          <a:spcPts val="600"/>
        </a:spcBef>
        <a:spcAft>
          <a:spcPct val="0"/>
        </a:spcAft>
        <a:buSzPct val="100000"/>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589088" indent="-228600" algn="l" rtl="0" eaLnBrk="1" fontAlgn="base" hangingPunct="1">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46288" indent="-228600" algn="l" rtl="0" eaLnBrk="1" fontAlgn="base" hangingPunct="1">
        <a:spcBef>
          <a:spcPts val="500"/>
        </a:spcBef>
        <a:spcAft>
          <a:spcPct val="0"/>
        </a:spcAft>
        <a:buSzPct val="100000"/>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a:p>
        </p:txBody>
      </p:sp>
      <p:sp>
        <p:nvSpPr>
          <p:cNvPr id="1028" name="Slide Number Placeholder 7"/>
          <p:cNvSpPr>
            <a:spLocks noGrp="1"/>
          </p:cNvSpPr>
          <p:nvPr>
            <p:ph type="sldNum" sz="quarter" idx="4"/>
          </p:nvPr>
        </p:nvSpPr>
        <p:spPr bwMode="auto">
          <a:xfrm>
            <a:off x="8534400" y="6465888"/>
            <a:ext cx="57785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defRPr sz="1000">
                <a:solidFill>
                  <a:srgbClr val="000000"/>
                </a:solidFill>
                <a:latin typeface="Arial" panose="020B0604020202020204" pitchFamily="34" charset="0"/>
                <a:cs typeface="Arial" panose="020B0604020202020204" pitchFamily="34" charset="0"/>
              </a:defRPr>
            </a:lvl1pPr>
          </a:lstStyle>
          <a:p>
            <a:fld id="{86726682-70BF-4599-8268-7D2212D5C424}" type="slidenum">
              <a:rPr lang="en-US" altLang="en-US" smtClean="0"/>
              <a:pPr/>
              <a:t>‹#›</a:t>
            </a:fld>
            <a:endParaRPr lang="en-US" altLang="en-US"/>
          </a:p>
        </p:txBody>
      </p:sp>
      <p:sp>
        <p:nvSpPr>
          <p:cNvPr id="13" name="Footer Placeholder 8"/>
          <p:cNvSpPr>
            <a:spLocks noGrp="1"/>
          </p:cNvSpPr>
          <p:nvPr>
            <p:ph type="ftr" sz="quarter" idx="3"/>
          </p:nvPr>
        </p:nvSpPr>
        <p:spPr>
          <a:xfrm>
            <a:off x="1630363" y="6461125"/>
            <a:ext cx="5859462" cy="381000"/>
          </a:xfrm>
          <a:prstGeom prst="rect">
            <a:avLst/>
          </a:prstGeom>
        </p:spPr>
        <p:txBody>
          <a:bodyPr anchor="ctr" anchorCtr="1"/>
          <a:lstStyle>
            <a:lvl1pPr>
              <a:defRPr lang="en-US" sz="1000" smtClean="0">
                <a:latin typeface="Arial" pitchFamily="34" charset="0"/>
                <a:cs typeface="Arial" pitchFamily="34" charset="0"/>
              </a:defRPr>
            </a:lvl1pPr>
          </a:lstStyle>
          <a:p>
            <a:pPr>
              <a:defRPr/>
            </a:pPr>
            <a:r>
              <a:t>Copyright © 2020 by Elsevier, Inc. All rights reserved.</a:t>
            </a:r>
          </a:p>
        </p:txBody>
      </p:sp>
    </p:spTree>
    <p:extLst>
      <p:ext uri="{BB962C8B-B14F-4D97-AF65-F5344CB8AC3E}">
        <p14:creationId xmlns:p14="http://schemas.microsoft.com/office/powerpoint/2010/main" val="2793506723"/>
      </p:ext>
    </p:extLst>
  </p:cSld>
  <p:clrMap bg1="lt1" tx1="dk1" bg2="lt2" tx2="dk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 id="2147484787" r:id="rId12"/>
    <p:sldLayoutId id="2147484788" r:id="rId13"/>
    <p:sldLayoutId id="2147484789" r:id="rId14"/>
  </p:sldLayoutIdLst>
  <p:hf hdr="0" ftr="0" dt="0"/>
  <p:txStyles>
    <p:titleStyle>
      <a:lvl1pPr algn="ctr" rtl="0" eaLnBrk="1" fontAlgn="base" hangingPunct="1">
        <a:spcBef>
          <a:spcPct val="0"/>
        </a:spcBef>
        <a:spcAft>
          <a:spcPct val="0"/>
        </a:spcAft>
        <a:defRPr sz="4000" kern="1200">
          <a:solidFill>
            <a:schemeClr val="tx1"/>
          </a:solidFill>
          <a:latin typeface="Arial" pitchFamily="34" charset="0"/>
          <a:ea typeface="+mj-ea"/>
          <a:cs typeface="Arial" pitchFamily="34" charset="0"/>
        </a:defRPr>
      </a:lvl1pPr>
      <a:lvl2pPr algn="ctr" rtl="0" eaLnBrk="1" fontAlgn="base" hangingPunct="1">
        <a:spcBef>
          <a:spcPct val="0"/>
        </a:spcBef>
        <a:spcAft>
          <a:spcPct val="0"/>
        </a:spcAft>
        <a:defRPr sz="4000">
          <a:solidFill>
            <a:schemeClr val="tx1"/>
          </a:solidFill>
          <a:latin typeface="Arial" charset="0"/>
          <a:cs typeface="Arial" charset="0"/>
        </a:defRPr>
      </a:lvl2pPr>
      <a:lvl3pPr algn="ctr" rtl="0" eaLnBrk="1" fontAlgn="base" hangingPunct="1">
        <a:spcBef>
          <a:spcPct val="0"/>
        </a:spcBef>
        <a:spcAft>
          <a:spcPct val="0"/>
        </a:spcAft>
        <a:defRPr sz="4000">
          <a:solidFill>
            <a:schemeClr val="tx1"/>
          </a:solidFill>
          <a:latin typeface="Arial" charset="0"/>
          <a:cs typeface="Arial" charset="0"/>
        </a:defRPr>
      </a:lvl3pPr>
      <a:lvl4pPr algn="ctr" rtl="0" eaLnBrk="1" fontAlgn="base" hangingPunct="1">
        <a:spcBef>
          <a:spcPct val="0"/>
        </a:spcBef>
        <a:spcAft>
          <a:spcPct val="0"/>
        </a:spcAft>
        <a:defRPr sz="4000">
          <a:solidFill>
            <a:schemeClr val="tx1"/>
          </a:solidFill>
          <a:latin typeface="Arial" charset="0"/>
          <a:cs typeface="Arial" charset="0"/>
        </a:defRPr>
      </a:lvl4pPr>
      <a:lvl5pPr algn="ctr" rtl="0" eaLnBrk="1" fontAlgn="base" hangingPunct="1">
        <a:spcBef>
          <a:spcPct val="0"/>
        </a:spcBef>
        <a:spcAft>
          <a:spcPct val="0"/>
        </a:spcAft>
        <a:defRPr sz="4000">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Clr>
          <a:schemeClr val="tx1"/>
        </a:buClr>
        <a:buSzPct val="60000"/>
        <a:buFont typeface="Wingdings 2" panose="05020102010507070707" pitchFamily="18" charset="2"/>
        <a:buChar char=""/>
        <a:defRPr sz="28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lr>
          <a:schemeClr val="tx1"/>
        </a:buClr>
        <a:buSzPct val="80000"/>
        <a:buFont typeface="Wingdings" panose="05000000000000000000" pitchFamily="2" charset="2"/>
        <a:buChar char="Ø"/>
        <a:defRPr sz="2400"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Clr>
          <a:schemeClr val="tx1"/>
        </a:buClr>
        <a:buFont typeface="Arial" panose="020B0604020202020204" pitchFamily="34" charset="0"/>
        <a:buChar char="•"/>
        <a:defRPr sz="20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Clr>
          <a:schemeClr val="tx1"/>
        </a:buClr>
        <a:buSzPct val="75000"/>
        <a:buFont typeface="Wingdings 3" panose="05040102010807070707" pitchFamily="18" charset="2"/>
        <a:buChar char=""/>
        <a:defRPr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Clr>
          <a:schemeClr val="tx1"/>
        </a:buClr>
        <a:buFont typeface="Calibri" panose="020F0502020204030204"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a:p>
        </p:txBody>
      </p:sp>
      <p:sp>
        <p:nvSpPr>
          <p:cNvPr id="1028" name="Slide Number Placeholder 7"/>
          <p:cNvSpPr>
            <a:spLocks noGrp="1"/>
          </p:cNvSpPr>
          <p:nvPr>
            <p:ph type="sldNum" sz="quarter" idx="4"/>
          </p:nvPr>
        </p:nvSpPr>
        <p:spPr bwMode="auto">
          <a:xfrm>
            <a:off x="8534400" y="6465888"/>
            <a:ext cx="57785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defRPr sz="1000">
                <a:solidFill>
                  <a:srgbClr val="000000"/>
                </a:solidFill>
                <a:latin typeface="Arial" panose="020B0604020202020204" pitchFamily="34" charset="0"/>
                <a:cs typeface="Arial" panose="020B0604020202020204" pitchFamily="34" charset="0"/>
              </a:defRPr>
            </a:lvl1pPr>
          </a:lstStyle>
          <a:p>
            <a:fld id="{A978CDC9-35AB-45E4-A948-541058920239}" type="slidenum">
              <a:rPr lang="en-US" altLang="en-US" smtClean="0"/>
              <a:pPr/>
              <a:t>‹#›</a:t>
            </a:fld>
            <a:endParaRPr lang="en-US" altLang="en-US"/>
          </a:p>
        </p:txBody>
      </p:sp>
      <p:sp>
        <p:nvSpPr>
          <p:cNvPr id="13" name="Footer Placeholder 8"/>
          <p:cNvSpPr>
            <a:spLocks noGrp="1"/>
          </p:cNvSpPr>
          <p:nvPr>
            <p:ph type="ftr" sz="quarter" idx="3"/>
          </p:nvPr>
        </p:nvSpPr>
        <p:spPr>
          <a:xfrm>
            <a:off x="1630363" y="6461125"/>
            <a:ext cx="5859462" cy="381000"/>
          </a:xfrm>
          <a:prstGeom prst="rect">
            <a:avLst/>
          </a:prstGeom>
        </p:spPr>
        <p:txBody>
          <a:bodyPr anchor="ctr" anchorCtr="1"/>
          <a:lstStyle>
            <a:lvl1pPr>
              <a:defRPr lang="en-US" sz="1000" smtClean="0">
                <a:latin typeface="Arial" pitchFamily="34" charset="0"/>
                <a:cs typeface="Arial" pitchFamily="34" charset="0"/>
              </a:defRPr>
            </a:lvl1pPr>
          </a:lstStyle>
          <a:p>
            <a:pPr>
              <a:defRPr/>
            </a:pPr>
            <a:r>
              <a:t>Copyright © 2020 by Elsevier, Inc. All rights reserved.</a:t>
            </a:r>
          </a:p>
        </p:txBody>
      </p:sp>
    </p:spTree>
    <p:extLst>
      <p:ext uri="{BB962C8B-B14F-4D97-AF65-F5344CB8AC3E}">
        <p14:creationId xmlns:p14="http://schemas.microsoft.com/office/powerpoint/2010/main" val="10003199"/>
      </p:ext>
    </p:extLst>
  </p:cSld>
  <p:clrMap bg1="lt1" tx1="dk1" bg2="lt2" tx2="dk2" accent1="accent1" accent2="accent2" accent3="accent3" accent4="accent4" accent5="accent5" accent6="accent6" hlink="hlink" folHlink="folHlink"/>
  <p:sldLayoutIdLst>
    <p:sldLayoutId id="2147484791" r:id="rId1"/>
    <p:sldLayoutId id="2147484792" r:id="rId2"/>
    <p:sldLayoutId id="2147484793" r:id="rId3"/>
    <p:sldLayoutId id="2147484794" r:id="rId4"/>
    <p:sldLayoutId id="2147484795" r:id="rId5"/>
    <p:sldLayoutId id="2147484796" r:id="rId6"/>
    <p:sldLayoutId id="2147484797" r:id="rId7"/>
    <p:sldLayoutId id="2147484798" r:id="rId8"/>
    <p:sldLayoutId id="2147484799" r:id="rId9"/>
    <p:sldLayoutId id="2147484800" r:id="rId10"/>
    <p:sldLayoutId id="2147484801" r:id="rId11"/>
    <p:sldLayoutId id="2147484802" r:id="rId12"/>
    <p:sldLayoutId id="2147484803" r:id="rId13"/>
    <p:sldLayoutId id="2147484804" r:id="rId14"/>
  </p:sldLayoutIdLst>
  <p:hf hdr="0" ftr="0" dt="0"/>
  <p:txStyles>
    <p:titleStyle>
      <a:lvl1pPr algn="ctr" rtl="0" eaLnBrk="1" fontAlgn="base" hangingPunct="1">
        <a:spcBef>
          <a:spcPct val="0"/>
        </a:spcBef>
        <a:spcAft>
          <a:spcPct val="0"/>
        </a:spcAft>
        <a:defRPr sz="4000" kern="1200">
          <a:solidFill>
            <a:schemeClr val="tx1"/>
          </a:solidFill>
          <a:latin typeface="Arial" pitchFamily="34" charset="0"/>
          <a:ea typeface="+mj-ea"/>
          <a:cs typeface="Arial" pitchFamily="34" charset="0"/>
        </a:defRPr>
      </a:lvl1pPr>
      <a:lvl2pPr algn="ctr" rtl="0" eaLnBrk="1" fontAlgn="base" hangingPunct="1">
        <a:spcBef>
          <a:spcPct val="0"/>
        </a:spcBef>
        <a:spcAft>
          <a:spcPct val="0"/>
        </a:spcAft>
        <a:defRPr sz="4000">
          <a:solidFill>
            <a:schemeClr val="tx1"/>
          </a:solidFill>
          <a:latin typeface="Arial" charset="0"/>
          <a:cs typeface="Arial" charset="0"/>
        </a:defRPr>
      </a:lvl2pPr>
      <a:lvl3pPr algn="ctr" rtl="0" eaLnBrk="1" fontAlgn="base" hangingPunct="1">
        <a:spcBef>
          <a:spcPct val="0"/>
        </a:spcBef>
        <a:spcAft>
          <a:spcPct val="0"/>
        </a:spcAft>
        <a:defRPr sz="4000">
          <a:solidFill>
            <a:schemeClr val="tx1"/>
          </a:solidFill>
          <a:latin typeface="Arial" charset="0"/>
          <a:cs typeface="Arial" charset="0"/>
        </a:defRPr>
      </a:lvl3pPr>
      <a:lvl4pPr algn="ctr" rtl="0" eaLnBrk="1" fontAlgn="base" hangingPunct="1">
        <a:spcBef>
          <a:spcPct val="0"/>
        </a:spcBef>
        <a:spcAft>
          <a:spcPct val="0"/>
        </a:spcAft>
        <a:defRPr sz="4000">
          <a:solidFill>
            <a:schemeClr val="tx1"/>
          </a:solidFill>
          <a:latin typeface="Arial" charset="0"/>
          <a:cs typeface="Arial" charset="0"/>
        </a:defRPr>
      </a:lvl4pPr>
      <a:lvl5pPr algn="ctr" rtl="0" eaLnBrk="1" fontAlgn="base" hangingPunct="1">
        <a:spcBef>
          <a:spcPct val="0"/>
        </a:spcBef>
        <a:spcAft>
          <a:spcPct val="0"/>
        </a:spcAft>
        <a:defRPr sz="4000">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Clr>
          <a:schemeClr val="tx1"/>
        </a:buClr>
        <a:buSzPct val="60000"/>
        <a:buFont typeface="Wingdings 2" panose="05020102010507070707" pitchFamily="18" charset="2"/>
        <a:buChar char=""/>
        <a:defRPr sz="28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lr>
          <a:schemeClr val="tx1"/>
        </a:buClr>
        <a:buSzPct val="80000"/>
        <a:buFont typeface="Wingdings" panose="05000000000000000000" pitchFamily="2" charset="2"/>
        <a:buChar char="Ø"/>
        <a:defRPr sz="2400"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Clr>
          <a:schemeClr val="tx1"/>
        </a:buClr>
        <a:buFont typeface="Arial" panose="020B0604020202020204" pitchFamily="34" charset="0"/>
        <a:buChar char="•"/>
        <a:defRPr sz="20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Clr>
          <a:schemeClr val="tx1"/>
        </a:buClr>
        <a:buSzPct val="75000"/>
        <a:buFont typeface="Wingdings 3" panose="05040102010807070707" pitchFamily="18" charset="2"/>
        <a:buChar char=""/>
        <a:defRPr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Clr>
          <a:schemeClr val="tx1"/>
        </a:buClr>
        <a:buFont typeface="Calibri" panose="020F0502020204030204"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nvSpPr>
        <p:spPr bwMode="auto">
          <a:xfrm>
            <a:off x="1543050" y="3314700"/>
            <a:ext cx="6000750" cy="9144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defTabSz="685800" eaLnBrk="0" hangingPunct="0">
              <a:lnSpc>
                <a:spcPct val="130000"/>
              </a:lnSpc>
              <a:spcBef>
                <a:spcPct val="0"/>
              </a:spcBef>
              <a:buNone/>
            </a:pPr>
            <a:r>
              <a:rPr lang="en-US" altLang="en-US" sz="1800" b="1" i="1" dirty="0" smtClean="0">
                <a:solidFill>
                  <a:srgbClr val="FFFFFF"/>
                </a:solidFill>
                <a:cs typeface="Segoe UI" panose="020B0502040204020203" pitchFamily="34" charset="0"/>
              </a:rPr>
              <a:t>GI, Skin, Soft Tissue &amp; Wound</a:t>
            </a:r>
          </a:p>
          <a:p>
            <a:pPr algn="ctr" defTabSz="685800" eaLnBrk="0" hangingPunct="0">
              <a:lnSpc>
                <a:spcPct val="130000"/>
              </a:lnSpc>
              <a:spcBef>
                <a:spcPct val="0"/>
              </a:spcBef>
              <a:buNone/>
            </a:pPr>
            <a:r>
              <a:rPr lang="en-US" altLang="en-US" sz="1800" b="1" i="1" dirty="0" smtClean="0">
                <a:solidFill>
                  <a:srgbClr val="FFFFFF"/>
                </a:solidFill>
                <a:cs typeface="Segoe UI" panose="020B0502040204020203" pitchFamily="34" charset="0"/>
              </a:rPr>
              <a:t>Skin/Soft </a:t>
            </a:r>
            <a:r>
              <a:rPr lang="en-US" altLang="en-US" sz="1800" b="1" i="1" dirty="0" smtClean="0">
                <a:solidFill>
                  <a:srgbClr val="FFFFFF"/>
                </a:solidFill>
                <a:cs typeface="Segoe UI" panose="020B0502040204020203" pitchFamily="34" charset="0"/>
              </a:rPr>
              <a:t>Tissue (Wound) Infections - I</a:t>
            </a:r>
            <a:endParaRPr lang="en-US" altLang="en-US" sz="1800" b="1" i="1" dirty="0">
              <a:solidFill>
                <a:srgbClr val="FFFFFF"/>
              </a:solidFill>
              <a:cs typeface="Segoe UI" panose="020B0502040204020203" pitchFamily="34" charset="0"/>
            </a:endParaRPr>
          </a:p>
        </p:txBody>
      </p:sp>
      <p:sp>
        <p:nvSpPr>
          <p:cNvPr id="5124" name="Rectangle 2"/>
          <p:cNvSpPr>
            <a:spLocks noGrp="1" noChangeArrowheads="1"/>
          </p:cNvSpPr>
          <p:nvPr/>
        </p:nvSpPr>
        <p:spPr bwMode="auto">
          <a:xfrm>
            <a:off x="1657350" y="2628900"/>
            <a:ext cx="6000750" cy="9144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defTabSz="685800" eaLnBrk="0" hangingPunct="0">
              <a:lnSpc>
                <a:spcPct val="130000"/>
              </a:lnSpc>
              <a:spcBef>
                <a:spcPct val="0"/>
              </a:spcBef>
              <a:buNone/>
            </a:pPr>
            <a:r>
              <a:rPr lang="en-US" altLang="en-US" sz="1800" b="1" i="1" dirty="0">
                <a:solidFill>
                  <a:srgbClr val="FFFFFF"/>
                </a:solidFill>
                <a:cs typeface="Segoe UI" panose="020B0502040204020203" pitchFamily="34" charset="0"/>
              </a:rPr>
              <a:t>Clinical &amp; Diagnostic </a:t>
            </a:r>
            <a:r>
              <a:rPr lang="en-US" altLang="en-US" sz="1800" b="1" i="1" dirty="0" smtClean="0">
                <a:solidFill>
                  <a:srgbClr val="FFFFFF"/>
                </a:solidFill>
                <a:cs typeface="Segoe UI" panose="020B0502040204020203" pitchFamily="34" charset="0"/>
              </a:rPr>
              <a:t>Microbiology</a:t>
            </a:r>
          </a:p>
          <a:p>
            <a:pPr algn="ctr" defTabSz="685800" eaLnBrk="0" hangingPunct="0">
              <a:lnSpc>
                <a:spcPct val="130000"/>
              </a:lnSpc>
              <a:spcBef>
                <a:spcPct val="0"/>
              </a:spcBef>
              <a:buNone/>
            </a:pPr>
            <a:endParaRPr lang="en-US" altLang="en-US" sz="1800" b="1" i="1" dirty="0">
              <a:solidFill>
                <a:srgbClr val="FFFFFF"/>
              </a:solidFill>
              <a:cs typeface="Segoe UI" panose="020B0502040204020203" pitchFamily="34" charset="0"/>
            </a:endParaRPr>
          </a:p>
        </p:txBody>
      </p:sp>
    </p:spTree>
    <p:extLst>
      <p:ext uri="{BB962C8B-B14F-4D97-AF65-F5344CB8AC3E}">
        <p14:creationId xmlns:p14="http://schemas.microsoft.com/office/powerpoint/2010/main" val="365277409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8F95C67-A9BC-8E9A-FDB0-0BD643B8709F}"/>
              </a:ext>
            </a:extLst>
          </p:cNvPr>
          <p:cNvSpPr>
            <a:spLocks noGrp="1"/>
          </p:cNvSpPr>
          <p:nvPr>
            <p:ph type="title"/>
          </p:nvPr>
        </p:nvSpPr>
        <p:spPr>
          <a:xfrm>
            <a:off x="685800" y="0"/>
            <a:ext cx="7772400" cy="1905000"/>
          </a:xfrm>
        </p:spPr>
        <p:txBody>
          <a:bodyPr/>
          <a:lstStyle/>
          <a:p>
            <a:pPr algn="ctr" eaLnBrk="1" hangingPunct="1"/>
            <a:r>
              <a:rPr lang="en-US" altLang="en-US" dirty="0"/>
              <a:t>Skin Biota (Cont.)</a:t>
            </a:r>
          </a:p>
        </p:txBody>
      </p:sp>
      <p:sp>
        <p:nvSpPr>
          <p:cNvPr id="43011" name="Rectangle 3">
            <a:extLst>
              <a:ext uri="{FF2B5EF4-FFF2-40B4-BE49-F238E27FC236}">
                <a16:creationId xmlns:a16="http://schemas.microsoft.com/office/drawing/2014/main" id="{D16F92BE-8C8B-8756-2D1A-4070D424204B}"/>
              </a:ext>
            </a:extLst>
          </p:cNvPr>
          <p:cNvSpPr>
            <a:spLocks noGrp="1"/>
          </p:cNvSpPr>
          <p:nvPr>
            <p:ph idx="1"/>
          </p:nvPr>
        </p:nvSpPr>
        <p:spPr>
          <a:xfrm>
            <a:off x="685800" y="1981200"/>
            <a:ext cx="7772400" cy="4454525"/>
          </a:xfrm>
        </p:spPr>
        <p:txBody>
          <a:bodyPr/>
          <a:lstStyle/>
          <a:p>
            <a:pPr eaLnBrk="1" hangingPunct="1">
              <a:buFont typeface="Wingdings" panose="05000000000000000000" pitchFamily="2" charset="2"/>
              <a:buChar char="Ø"/>
            </a:pPr>
            <a:r>
              <a:rPr lang="en-US" altLang="en-US" dirty="0"/>
              <a:t>Resident microbiota colonization is not eliminated during vigorous washing.</a:t>
            </a:r>
          </a:p>
          <a:p>
            <a:pPr eaLnBrk="1" hangingPunct="1">
              <a:buFont typeface="Wingdings" panose="05000000000000000000" pitchFamily="2" charset="2"/>
              <a:buChar char="Ø"/>
            </a:pPr>
            <a:r>
              <a:rPr lang="en-US" altLang="en-US" dirty="0"/>
              <a:t>The acidic pH of skin (~5.0) inhibits many common skin pathogens.</a:t>
            </a:r>
          </a:p>
        </p:txBody>
      </p:sp>
    </p:spTree>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4" name="Title 3">
            <a:extLst>
              <a:ext uri="{FF2B5EF4-FFF2-40B4-BE49-F238E27FC236}">
                <a16:creationId xmlns:a16="http://schemas.microsoft.com/office/drawing/2014/main" id="{A6FC217C-B90E-C98B-234C-4B0612275D00}"/>
              </a:ext>
            </a:extLst>
          </p:cNvPr>
          <p:cNvSpPr>
            <a:spLocks noGrp="1"/>
          </p:cNvSpPr>
          <p:nvPr>
            <p:ph type="title"/>
          </p:nvPr>
        </p:nvSpPr>
        <p:spPr>
          <a:xfrm>
            <a:off x="663388" y="0"/>
            <a:ext cx="7772400" cy="1905000"/>
          </a:xfrm>
        </p:spPr>
        <p:txBody>
          <a:bodyPr/>
          <a:lstStyle/>
          <a:p>
            <a:pPr algn="ctr" eaLnBrk="1" hangingPunct="1"/>
            <a:r>
              <a:rPr lang="en-US" altLang="en-US" dirty="0" smtClean="0"/>
              <a:t>Candidiasis</a:t>
            </a:r>
            <a:endParaRPr lang="en-US" altLang="en-US" dirty="0"/>
          </a:p>
        </p:txBody>
      </p:sp>
      <p:sp>
        <p:nvSpPr>
          <p:cNvPr id="136195" name="Content Placeholder 4">
            <a:extLst>
              <a:ext uri="{FF2B5EF4-FFF2-40B4-BE49-F238E27FC236}">
                <a16:creationId xmlns:a16="http://schemas.microsoft.com/office/drawing/2014/main" id="{E3E3E7C7-4BC2-BA60-4BAA-710CB03D37D2}"/>
              </a:ext>
            </a:extLst>
          </p:cNvPr>
          <p:cNvSpPr>
            <a:spLocks noGrp="1"/>
          </p:cNvSpPr>
          <p:nvPr>
            <p:ph idx="1"/>
          </p:nvPr>
        </p:nvSpPr>
        <p:spPr>
          <a:xfrm>
            <a:off x="685800" y="1752600"/>
            <a:ext cx="7772400" cy="4876800"/>
          </a:xfrm>
        </p:spPr>
        <p:txBody>
          <a:bodyPr/>
          <a:lstStyle/>
          <a:p>
            <a:pPr eaLnBrk="1" hangingPunct="1">
              <a:buFont typeface="Wingdings" panose="05000000000000000000" pitchFamily="2" charset="2"/>
              <a:buChar char="Ø"/>
            </a:pPr>
            <a:r>
              <a:rPr lang="en-US" altLang="en-US" sz="2800" dirty="0"/>
              <a:t>Skin lesions can be a clue to the diagnosis of invasive forms of </a:t>
            </a:r>
            <a:r>
              <a:rPr lang="en-US" altLang="en-US" sz="2800" i="1" dirty="0"/>
              <a:t>Candida</a:t>
            </a:r>
            <a:r>
              <a:rPr lang="en-US" altLang="en-US" sz="2800" dirty="0"/>
              <a:t> infection.</a:t>
            </a:r>
          </a:p>
          <a:p>
            <a:pPr eaLnBrk="1" hangingPunct="1">
              <a:buFont typeface="Wingdings" panose="05000000000000000000" pitchFamily="2" charset="2"/>
              <a:buChar char="Ø"/>
            </a:pPr>
            <a:r>
              <a:rPr lang="en-US" altLang="en-US" sz="2800" dirty="0"/>
              <a:t>Appearance of associated rash</a:t>
            </a:r>
          </a:p>
          <a:p>
            <a:pPr lvl="1" eaLnBrk="1" hangingPunct="1"/>
            <a:r>
              <a:rPr lang="en-US" altLang="en-US" sz="2400" dirty="0"/>
              <a:t>An erythematous maculopapular, pustular, or nodular rash that represent subcutaneous </a:t>
            </a:r>
            <a:r>
              <a:rPr lang="en-US" altLang="en-US" sz="2400" i="1" dirty="0"/>
              <a:t>Candida</a:t>
            </a:r>
            <a:r>
              <a:rPr lang="en-US" altLang="en-US" sz="2400" dirty="0"/>
              <a:t> abscesses</a:t>
            </a:r>
          </a:p>
          <a:p>
            <a:pPr eaLnBrk="1" hangingPunct="1">
              <a:buFont typeface="Wingdings" panose="05000000000000000000" pitchFamily="2" charset="2"/>
              <a:buChar char="Ø"/>
            </a:pPr>
            <a:r>
              <a:rPr lang="en-US" altLang="en-US" sz="2800" dirty="0"/>
              <a:t>Skin biopsy will reveal fungal pseudohyphae with inflammatory cells.</a:t>
            </a:r>
          </a:p>
          <a:p>
            <a:pPr eaLnBrk="1" hangingPunct="1">
              <a:buFont typeface="Wingdings" panose="05000000000000000000" pitchFamily="2" charset="2"/>
              <a:buChar char="Ø"/>
            </a:pPr>
            <a:r>
              <a:rPr lang="en-US" altLang="en-US" sz="2800" dirty="0"/>
              <a:t>Specimens of choice for ID–aspirate/biopsy</a:t>
            </a:r>
          </a:p>
          <a:p>
            <a:pPr eaLnBrk="1" hangingPunct="1"/>
            <a:endParaRPr lang="en-US" altLang="en-US" dirty="0"/>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8" name="Title 1">
            <a:extLst>
              <a:ext uri="{FF2B5EF4-FFF2-40B4-BE49-F238E27FC236}">
                <a16:creationId xmlns:a16="http://schemas.microsoft.com/office/drawing/2014/main" id="{169F1505-5591-92C0-993C-6ABBC2B3EC63}"/>
              </a:ext>
            </a:extLst>
          </p:cNvPr>
          <p:cNvSpPr>
            <a:spLocks noGrp="1"/>
          </p:cNvSpPr>
          <p:nvPr>
            <p:ph type="title"/>
          </p:nvPr>
        </p:nvSpPr>
        <p:spPr>
          <a:xfrm>
            <a:off x="609600" y="80682"/>
            <a:ext cx="7772400" cy="1905000"/>
          </a:xfrm>
        </p:spPr>
        <p:txBody>
          <a:bodyPr/>
          <a:lstStyle/>
          <a:p>
            <a:pPr algn="ctr" eaLnBrk="1" hangingPunct="1"/>
            <a:r>
              <a:rPr lang="en-US" altLang="en-US" dirty="0"/>
              <a:t>Systemic Dimorphic </a:t>
            </a:r>
            <a:br>
              <a:rPr lang="en-US" altLang="en-US" dirty="0"/>
            </a:br>
            <a:r>
              <a:rPr lang="en-US" altLang="en-US" dirty="0"/>
              <a:t>Fungi and Molds</a:t>
            </a:r>
          </a:p>
        </p:txBody>
      </p:sp>
      <p:sp>
        <p:nvSpPr>
          <p:cNvPr id="137219" name="Content Placeholder 2">
            <a:extLst>
              <a:ext uri="{FF2B5EF4-FFF2-40B4-BE49-F238E27FC236}">
                <a16:creationId xmlns:a16="http://schemas.microsoft.com/office/drawing/2014/main" id="{F29DF1A3-F845-F9E2-AADD-3283284DE536}"/>
              </a:ext>
            </a:extLst>
          </p:cNvPr>
          <p:cNvSpPr>
            <a:spLocks noGrp="1"/>
          </p:cNvSpPr>
          <p:nvPr>
            <p:ph idx="1"/>
          </p:nvPr>
        </p:nvSpPr>
        <p:spPr>
          <a:xfrm>
            <a:off x="609600" y="1828800"/>
            <a:ext cx="7772400" cy="4876800"/>
          </a:xfrm>
        </p:spPr>
        <p:txBody>
          <a:bodyPr/>
          <a:lstStyle/>
          <a:p>
            <a:pPr eaLnBrk="1" hangingPunct="1">
              <a:buFont typeface="Wingdings" panose="05000000000000000000" pitchFamily="2" charset="2"/>
              <a:buChar char="Ø"/>
            </a:pPr>
            <a:r>
              <a:rPr lang="en-US" altLang="en-US" sz="2800" i="1" dirty="0"/>
              <a:t>Sporothrix </a:t>
            </a:r>
            <a:r>
              <a:rPr lang="en-US" altLang="en-US" sz="2800" i="1" dirty="0" err="1"/>
              <a:t>schenckii</a:t>
            </a:r>
            <a:r>
              <a:rPr lang="en-US" altLang="en-US" sz="2800" i="1" dirty="0"/>
              <a:t>, Histoplasma capsulatum, Blastomyces dermatitidis, </a:t>
            </a:r>
            <a:r>
              <a:rPr lang="en-US" altLang="en-US" sz="2800" dirty="0"/>
              <a:t>and </a:t>
            </a:r>
            <a:r>
              <a:rPr lang="en-US" altLang="en-US" sz="2800" i="1" dirty="0"/>
              <a:t>Coccidioides immitis</a:t>
            </a:r>
          </a:p>
          <a:p>
            <a:pPr lvl="1" eaLnBrk="1" hangingPunct="1"/>
            <a:r>
              <a:rPr lang="en-US" altLang="en-US" sz="2400" dirty="0"/>
              <a:t>Cause disease in healthy hosts</a:t>
            </a:r>
          </a:p>
          <a:p>
            <a:pPr eaLnBrk="1" hangingPunct="1">
              <a:buFont typeface="Wingdings" panose="05000000000000000000" pitchFamily="2" charset="2"/>
              <a:buChar char="Ø"/>
            </a:pPr>
            <a:r>
              <a:rPr lang="en-US" altLang="en-US" sz="2800" i="1" dirty="0"/>
              <a:t>Aspergillus–</a:t>
            </a:r>
            <a:r>
              <a:rPr lang="en-US" altLang="en-US" sz="2800" dirty="0"/>
              <a:t>opportunistic dimorphic fungi</a:t>
            </a:r>
            <a:endParaRPr lang="en-US" altLang="en-US" sz="2800" i="1" dirty="0"/>
          </a:p>
          <a:p>
            <a:pPr eaLnBrk="1" hangingPunct="1">
              <a:buFont typeface="Wingdings" panose="05000000000000000000" pitchFamily="2" charset="2"/>
              <a:buChar char="Ø"/>
            </a:pPr>
            <a:r>
              <a:rPr lang="en-US" altLang="en-US" sz="2800" i="1" dirty="0"/>
              <a:t>Histoplasma, Blastomyces, </a:t>
            </a:r>
            <a:r>
              <a:rPr lang="en-US" altLang="en-US" sz="2800" dirty="0"/>
              <a:t>and </a:t>
            </a:r>
            <a:r>
              <a:rPr lang="en-US" altLang="en-US" sz="2800" i="1" dirty="0"/>
              <a:t>Coccidioides</a:t>
            </a:r>
            <a:endParaRPr lang="en-US" altLang="en-US" sz="2800" dirty="0"/>
          </a:p>
          <a:p>
            <a:pPr lvl="1" eaLnBrk="1" hangingPunct="1"/>
            <a:r>
              <a:rPr lang="en-US" altLang="en-US" sz="2400" dirty="0"/>
              <a:t>Enter via the respiratory tract and cause pneumonia and can become systemic</a:t>
            </a:r>
          </a:p>
          <a:p>
            <a:pPr lvl="1" eaLnBrk="1" hangingPunct="1"/>
            <a:r>
              <a:rPr lang="en-US" altLang="en-US" sz="2400" dirty="0"/>
              <a:t>Skin is the most common extrapulmonary site of </a:t>
            </a:r>
            <a:r>
              <a:rPr lang="en-US" altLang="en-US" sz="2400" i="1" dirty="0"/>
              <a:t>Blastomyces </a:t>
            </a:r>
            <a:r>
              <a:rPr lang="en-US" altLang="en-US" sz="2400" dirty="0"/>
              <a:t>infection.</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E37E91B7-72F7-1C1D-F4B4-CEE7EB14FE7D}"/>
              </a:ext>
            </a:extLst>
          </p:cNvPr>
          <p:cNvSpPr>
            <a:spLocks noGrp="1" noChangeArrowheads="1"/>
          </p:cNvSpPr>
          <p:nvPr>
            <p:ph type="title"/>
          </p:nvPr>
        </p:nvSpPr>
        <p:spPr/>
        <p:txBody>
          <a:bodyPr rtlCol="0">
            <a:normAutofit/>
          </a:bodyPr>
          <a:lstStyle/>
          <a:p>
            <a:pPr eaLnBrk="1" fontAlgn="auto" hangingPunct="1">
              <a:spcAft>
                <a:spcPts val="0"/>
              </a:spcAft>
              <a:defRPr/>
            </a:pPr>
            <a:r>
              <a:rPr lang="en-US" altLang="en-US" dirty="0"/>
              <a:t>Nodular Skin Lesion Caused by </a:t>
            </a:r>
            <a:r>
              <a:rPr lang="en-US" altLang="en-US" i="1" dirty="0" err="1"/>
              <a:t>Blastomyces</a:t>
            </a:r>
            <a:r>
              <a:rPr lang="en-US" altLang="en-US" i="1" dirty="0"/>
              <a:t> </a:t>
            </a:r>
            <a:r>
              <a:rPr lang="en-US" altLang="en-US" i="1" dirty="0" err="1"/>
              <a:t>dermatitidis</a:t>
            </a:r>
            <a:endParaRPr lang="en-US" altLang="en-US" i="1" dirty="0"/>
          </a:p>
        </p:txBody>
      </p:sp>
      <p:pic>
        <p:nvPicPr>
          <p:cNvPr id="138246" name="Picture 2">
            <a:extLst>
              <a:ext uri="{FF2B5EF4-FFF2-40B4-BE49-F238E27FC236}">
                <a16:creationId xmlns:a16="http://schemas.microsoft.com/office/drawing/2014/main" id="{0B966CC0-D81A-A871-26AC-DC756950F6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828800"/>
            <a:ext cx="53213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nvSpPr>
        <p:spPr bwMode="auto">
          <a:xfrm>
            <a:off x="1543050" y="3314700"/>
            <a:ext cx="6000750" cy="9144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defTabSz="685800" eaLnBrk="0" hangingPunct="0">
              <a:lnSpc>
                <a:spcPct val="130000"/>
              </a:lnSpc>
              <a:spcBef>
                <a:spcPct val="0"/>
              </a:spcBef>
              <a:buNone/>
            </a:pPr>
            <a:r>
              <a:rPr lang="en-US" altLang="en-US" sz="1800" b="1" i="1" dirty="0" smtClean="0">
                <a:solidFill>
                  <a:srgbClr val="FFFFFF"/>
                </a:solidFill>
                <a:cs typeface="Segoe UI" panose="020B0502040204020203" pitchFamily="34" charset="0"/>
              </a:rPr>
              <a:t>Skin/Soft Tissue (Wound) Infections</a:t>
            </a:r>
          </a:p>
          <a:p>
            <a:pPr algn="ctr" defTabSz="685800" eaLnBrk="0" hangingPunct="0">
              <a:lnSpc>
                <a:spcPct val="130000"/>
              </a:lnSpc>
              <a:spcBef>
                <a:spcPct val="0"/>
              </a:spcBef>
              <a:buNone/>
            </a:pPr>
            <a:r>
              <a:rPr lang="en-US" altLang="en-US" sz="1800" b="1" i="1" dirty="0" smtClean="0">
                <a:solidFill>
                  <a:srgbClr val="FFFFFF"/>
                </a:solidFill>
                <a:cs typeface="Segoe UI" panose="020B0502040204020203" pitchFamily="34" charset="0"/>
              </a:rPr>
              <a:t>Viral Infections</a:t>
            </a:r>
            <a:endParaRPr lang="en-US" altLang="en-US" sz="1800" b="1" i="1" dirty="0">
              <a:solidFill>
                <a:srgbClr val="FFFFFF"/>
              </a:solidFill>
              <a:cs typeface="Segoe UI" panose="020B0502040204020203" pitchFamily="34" charset="0"/>
            </a:endParaRPr>
          </a:p>
        </p:txBody>
      </p:sp>
      <p:sp>
        <p:nvSpPr>
          <p:cNvPr id="5124" name="Rectangle 2"/>
          <p:cNvSpPr>
            <a:spLocks noGrp="1" noChangeArrowheads="1"/>
          </p:cNvSpPr>
          <p:nvPr/>
        </p:nvSpPr>
        <p:spPr bwMode="auto">
          <a:xfrm>
            <a:off x="1657350" y="2628900"/>
            <a:ext cx="6000750" cy="9144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defTabSz="685800" eaLnBrk="0" hangingPunct="0">
              <a:lnSpc>
                <a:spcPct val="130000"/>
              </a:lnSpc>
              <a:spcBef>
                <a:spcPct val="0"/>
              </a:spcBef>
              <a:buNone/>
            </a:pPr>
            <a:r>
              <a:rPr lang="en-US" altLang="en-US" sz="1800" b="1" i="1" dirty="0">
                <a:solidFill>
                  <a:srgbClr val="FFFFFF"/>
                </a:solidFill>
                <a:cs typeface="Segoe UI" panose="020B0502040204020203" pitchFamily="34" charset="0"/>
              </a:rPr>
              <a:t>Clinical &amp; Diagnostic </a:t>
            </a:r>
            <a:r>
              <a:rPr lang="en-US" altLang="en-US" sz="1800" b="1" i="1" dirty="0" smtClean="0">
                <a:solidFill>
                  <a:srgbClr val="FFFFFF"/>
                </a:solidFill>
                <a:cs typeface="Segoe UI" panose="020B0502040204020203" pitchFamily="34" charset="0"/>
              </a:rPr>
              <a:t>Microbiology</a:t>
            </a:r>
          </a:p>
          <a:p>
            <a:pPr algn="ctr" defTabSz="685800" eaLnBrk="0" hangingPunct="0">
              <a:lnSpc>
                <a:spcPct val="130000"/>
              </a:lnSpc>
              <a:spcBef>
                <a:spcPct val="0"/>
              </a:spcBef>
              <a:buNone/>
            </a:pPr>
            <a:endParaRPr lang="en-US" altLang="en-US" sz="1800" b="1" i="1" dirty="0">
              <a:solidFill>
                <a:srgbClr val="FFFFFF"/>
              </a:solidFill>
              <a:cs typeface="Segoe UI" panose="020B0502040204020203" pitchFamily="34" charset="0"/>
            </a:endParaRPr>
          </a:p>
        </p:txBody>
      </p:sp>
    </p:spTree>
    <p:extLst>
      <p:ext uri="{BB962C8B-B14F-4D97-AF65-F5344CB8AC3E}">
        <p14:creationId xmlns:p14="http://schemas.microsoft.com/office/powerpoint/2010/main" val="3860577852"/>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Title 4">
            <a:extLst>
              <a:ext uri="{FF2B5EF4-FFF2-40B4-BE49-F238E27FC236}">
                <a16:creationId xmlns:a16="http://schemas.microsoft.com/office/drawing/2014/main" id="{D7E5B4E6-4411-E27A-A4B1-C2A6F34ED5DC}"/>
              </a:ext>
            </a:extLst>
          </p:cNvPr>
          <p:cNvSpPr>
            <a:spLocks noGrp="1"/>
          </p:cNvSpPr>
          <p:nvPr>
            <p:ph type="title"/>
          </p:nvPr>
        </p:nvSpPr>
        <p:spPr>
          <a:xfrm>
            <a:off x="762000" y="152400"/>
            <a:ext cx="7772400" cy="1905000"/>
          </a:xfrm>
        </p:spPr>
        <p:txBody>
          <a:bodyPr/>
          <a:lstStyle/>
          <a:p>
            <a:pPr algn="ctr" eaLnBrk="1" hangingPunct="1"/>
            <a:r>
              <a:rPr lang="en-US" altLang="en-US" dirty="0"/>
              <a:t>Overview</a:t>
            </a:r>
          </a:p>
        </p:txBody>
      </p:sp>
      <p:sp>
        <p:nvSpPr>
          <p:cNvPr id="6" name="Content Placeholder 5">
            <a:extLst>
              <a:ext uri="{FF2B5EF4-FFF2-40B4-BE49-F238E27FC236}">
                <a16:creationId xmlns:a16="http://schemas.microsoft.com/office/drawing/2014/main" id="{A5E7EF68-DA82-58CF-FE21-FA6CB627BED4}"/>
              </a:ext>
            </a:extLst>
          </p:cNvPr>
          <p:cNvSpPr>
            <a:spLocks noGrp="1"/>
          </p:cNvSpPr>
          <p:nvPr>
            <p:ph idx="1"/>
          </p:nvPr>
        </p:nvSpPr>
        <p:spPr>
          <a:xfrm>
            <a:off x="762000" y="1752600"/>
            <a:ext cx="7772400" cy="4454525"/>
          </a:xfrm>
        </p:spPr>
        <p:txBody>
          <a:bodyPr rtlCol="0">
            <a:normAutofit/>
          </a:bodyPr>
          <a:lstStyle/>
          <a:p>
            <a:pPr eaLnBrk="1" fontAlgn="auto" hangingPunct="1">
              <a:spcAft>
                <a:spcPts val="0"/>
              </a:spcAft>
              <a:buFont typeface="Wingdings" panose="05000000000000000000" pitchFamily="2" charset="2"/>
              <a:buChar char="Ø"/>
              <a:defRPr/>
            </a:pPr>
            <a:r>
              <a:rPr lang="en-US" dirty="0"/>
              <a:t>Viruses can produce localized or disseminated disease.</a:t>
            </a:r>
          </a:p>
          <a:p>
            <a:pPr eaLnBrk="1" fontAlgn="auto" hangingPunct="1">
              <a:spcAft>
                <a:spcPts val="0"/>
              </a:spcAft>
              <a:buFont typeface="Wingdings" panose="05000000000000000000" pitchFamily="2" charset="2"/>
              <a:buChar char="Ø"/>
              <a:defRPr/>
            </a:pPr>
            <a:r>
              <a:rPr lang="en-US" dirty="0"/>
              <a:t>In some cases, viruses cause chronic infection by evading the host immune system (e.g., HIV, hepatitis C virus).</a:t>
            </a:r>
          </a:p>
          <a:p>
            <a:pPr eaLnBrk="1" fontAlgn="auto" hangingPunct="1">
              <a:spcAft>
                <a:spcPts val="0"/>
              </a:spcAft>
              <a:buFont typeface="Wingdings" panose="05000000000000000000" pitchFamily="2" charset="2"/>
              <a:buChar char="Ø"/>
              <a:defRPr/>
            </a:pPr>
            <a:r>
              <a:rPr lang="en-US" dirty="0"/>
              <a:t>Can cause direct damage to tissues or evoke an immune response that leads to disease manifestations</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AB8EBD05-914D-519F-7B28-ACC5803FE6F0}"/>
              </a:ext>
            </a:extLst>
          </p:cNvPr>
          <p:cNvSpPr>
            <a:spLocks noGrp="1"/>
          </p:cNvSpPr>
          <p:nvPr>
            <p:ph type="title"/>
          </p:nvPr>
        </p:nvSpPr>
        <p:spPr>
          <a:xfrm>
            <a:off x="76200" y="228600"/>
            <a:ext cx="8991600" cy="1219200"/>
          </a:xfrm>
        </p:spPr>
        <p:txBody>
          <a:bodyPr/>
          <a:lstStyle/>
          <a:p>
            <a:pPr algn="ctr" eaLnBrk="1" hangingPunct="1"/>
            <a:r>
              <a:rPr lang="en-US" altLang="en-US" dirty="0" err="1"/>
              <a:t>Rubeola</a:t>
            </a:r>
            <a:r>
              <a:rPr lang="en-US" altLang="en-US" dirty="0"/>
              <a:t> and Rubella</a:t>
            </a:r>
          </a:p>
        </p:txBody>
      </p:sp>
      <p:sp>
        <p:nvSpPr>
          <p:cNvPr id="141315" name="Rectangle 3">
            <a:extLst>
              <a:ext uri="{FF2B5EF4-FFF2-40B4-BE49-F238E27FC236}">
                <a16:creationId xmlns:a16="http://schemas.microsoft.com/office/drawing/2014/main" id="{9E403792-5B75-A697-4EB2-6BE1943F9913}"/>
              </a:ext>
            </a:extLst>
          </p:cNvPr>
          <p:cNvSpPr>
            <a:spLocks noGrp="1"/>
          </p:cNvSpPr>
          <p:nvPr>
            <p:ph idx="1"/>
          </p:nvPr>
        </p:nvSpPr>
        <p:spPr>
          <a:xfrm>
            <a:off x="685800" y="1600200"/>
            <a:ext cx="7772400" cy="4876800"/>
          </a:xfrm>
        </p:spPr>
        <p:txBody>
          <a:bodyPr/>
          <a:lstStyle/>
          <a:p>
            <a:pPr eaLnBrk="1" hangingPunct="1">
              <a:spcBef>
                <a:spcPts val="300"/>
              </a:spcBef>
              <a:spcAft>
                <a:spcPts val="300"/>
              </a:spcAft>
              <a:buFont typeface="Wingdings" panose="05000000000000000000" pitchFamily="2" charset="2"/>
              <a:buChar char="Ø"/>
            </a:pPr>
            <a:r>
              <a:rPr lang="en-US" altLang="en-US" dirty="0"/>
              <a:t>Rubeola</a:t>
            </a:r>
          </a:p>
          <a:p>
            <a:pPr lvl="1" eaLnBrk="1" hangingPunct="1">
              <a:spcBef>
                <a:spcPts val="300"/>
              </a:spcBef>
              <a:spcAft>
                <a:spcPts val="300"/>
              </a:spcAft>
            </a:pPr>
            <a:r>
              <a:rPr lang="en-US" altLang="en-US" dirty="0"/>
              <a:t>Measles–paramyxovirus</a:t>
            </a:r>
          </a:p>
          <a:p>
            <a:pPr lvl="2" eaLnBrk="1" hangingPunct="1">
              <a:spcBef>
                <a:spcPts val="300"/>
              </a:spcBef>
              <a:spcAft>
                <a:spcPts val="300"/>
              </a:spcAft>
            </a:pPr>
            <a:r>
              <a:rPr lang="en-US" altLang="en-US" dirty="0" err="1"/>
              <a:t>Koplik’s</a:t>
            </a:r>
            <a:r>
              <a:rPr lang="en-US" altLang="en-US" dirty="0"/>
              <a:t> spots –small red patches with central bluish-gray specks on the buccal mucosa </a:t>
            </a:r>
          </a:p>
          <a:p>
            <a:pPr eaLnBrk="1" hangingPunct="1">
              <a:spcBef>
                <a:spcPts val="300"/>
              </a:spcBef>
              <a:spcAft>
                <a:spcPts val="300"/>
              </a:spcAft>
              <a:buFont typeface="Wingdings" panose="05000000000000000000" pitchFamily="2" charset="2"/>
              <a:buChar char="Ø"/>
            </a:pPr>
            <a:r>
              <a:rPr lang="en-US" altLang="en-US" dirty="0"/>
              <a:t>Rubella</a:t>
            </a:r>
          </a:p>
          <a:p>
            <a:pPr lvl="1" eaLnBrk="1" hangingPunct="1">
              <a:spcBef>
                <a:spcPts val="300"/>
              </a:spcBef>
              <a:spcAft>
                <a:spcPts val="300"/>
              </a:spcAft>
            </a:pPr>
            <a:r>
              <a:rPr lang="en-US" altLang="en-US" dirty="0"/>
              <a:t>German measles</a:t>
            </a:r>
          </a:p>
          <a:p>
            <a:pPr lvl="2" eaLnBrk="1" hangingPunct="1">
              <a:spcBef>
                <a:spcPts val="300"/>
              </a:spcBef>
              <a:spcAft>
                <a:spcPts val="300"/>
              </a:spcAft>
            </a:pPr>
            <a:r>
              <a:rPr lang="en-US" altLang="en-US" dirty="0"/>
              <a:t>Nonspecific maculopapular rash begins on the face and moves down the body. </a:t>
            </a:r>
          </a:p>
        </p:txBody>
      </p:sp>
    </p:spTree>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A1A3E6B-AC3D-84F7-9586-5D33E944261C}"/>
              </a:ext>
            </a:extLst>
          </p:cNvPr>
          <p:cNvSpPr>
            <a:spLocks noGrp="1" noChangeArrowheads="1"/>
          </p:cNvSpPr>
          <p:nvPr>
            <p:ph type="title"/>
          </p:nvPr>
        </p:nvSpPr>
        <p:spPr>
          <a:xfrm>
            <a:off x="76200" y="228600"/>
            <a:ext cx="8991600" cy="1219200"/>
          </a:xfrm>
        </p:spPr>
        <p:txBody>
          <a:bodyPr rtlCol="0">
            <a:normAutofit fontScale="90000"/>
          </a:bodyPr>
          <a:lstStyle/>
          <a:p>
            <a:pPr algn="ctr" eaLnBrk="1" fontAlgn="auto" hangingPunct="1">
              <a:spcAft>
                <a:spcPts val="0"/>
              </a:spcAft>
              <a:defRPr/>
            </a:pPr>
            <a:r>
              <a:rPr lang="en-US" altLang="en-US" dirty="0"/>
              <a:t>Parvovirus B19 and Enteroviral Infections</a:t>
            </a:r>
            <a:endParaRPr lang="en-US" altLang="en-US" sz="3800" dirty="0"/>
          </a:p>
        </p:txBody>
      </p:sp>
      <p:sp>
        <p:nvSpPr>
          <p:cNvPr id="54275" name="Rectangle 3">
            <a:extLst>
              <a:ext uri="{FF2B5EF4-FFF2-40B4-BE49-F238E27FC236}">
                <a16:creationId xmlns:a16="http://schemas.microsoft.com/office/drawing/2014/main" id="{BBFC3C34-9890-FA37-330A-C15C33F3E0A2}"/>
              </a:ext>
            </a:extLst>
          </p:cNvPr>
          <p:cNvSpPr>
            <a:spLocks noGrp="1" noChangeArrowheads="1"/>
          </p:cNvSpPr>
          <p:nvPr>
            <p:ph idx="1"/>
          </p:nvPr>
        </p:nvSpPr>
        <p:spPr>
          <a:xfrm>
            <a:off x="685800" y="1600200"/>
            <a:ext cx="7772400" cy="4876800"/>
          </a:xfrm>
        </p:spPr>
        <p:txBody>
          <a:bodyPr rtlCol="0">
            <a:normAutofit fontScale="85000" lnSpcReduction="10000"/>
          </a:bodyPr>
          <a:lstStyle/>
          <a:p>
            <a:pPr eaLnBrk="1" fontAlgn="auto" hangingPunct="1">
              <a:spcBef>
                <a:spcPts val="300"/>
              </a:spcBef>
              <a:spcAft>
                <a:spcPts val="300"/>
              </a:spcAft>
              <a:buFont typeface="Wingdings" panose="05000000000000000000" pitchFamily="2" charset="2"/>
              <a:buChar char="Ø"/>
              <a:defRPr/>
            </a:pPr>
            <a:r>
              <a:rPr lang="en-US" altLang="en-US" dirty="0"/>
              <a:t>Parvovirus B19–one of the most common exanthems of childhood</a:t>
            </a:r>
          </a:p>
          <a:p>
            <a:pPr lvl="1" eaLnBrk="1" fontAlgn="auto" hangingPunct="1">
              <a:spcBef>
                <a:spcPts val="300"/>
              </a:spcBef>
              <a:spcAft>
                <a:spcPts val="300"/>
              </a:spcAft>
              <a:defRPr/>
            </a:pPr>
            <a:r>
              <a:rPr lang="en-US" altLang="en-US" dirty="0"/>
              <a:t>Erythema infectiosum (Fifth’s disease)</a:t>
            </a:r>
          </a:p>
          <a:p>
            <a:pPr lvl="2" eaLnBrk="1" fontAlgn="auto" hangingPunct="1">
              <a:spcBef>
                <a:spcPts val="300"/>
              </a:spcBef>
              <a:spcAft>
                <a:spcPts val="300"/>
              </a:spcAft>
              <a:defRPr/>
            </a:pPr>
            <a:r>
              <a:rPr lang="en-US" altLang="en-US" dirty="0"/>
              <a:t>Bright red rash of the face: “slapped cheek”</a:t>
            </a:r>
          </a:p>
          <a:p>
            <a:pPr lvl="3" eaLnBrk="1" fontAlgn="auto" hangingPunct="1">
              <a:spcBef>
                <a:spcPts val="300"/>
              </a:spcBef>
              <a:spcAft>
                <a:spcPts val="300"/>
              </a:spcAft>
              <a:defRPr/>
            </a:pPr>
            <a:r>
              <a:rPr lang="en-US" altLang="en-US" dirty="0"/>
              <a:t>Followed by a fine lacelike rash on the trunk or extremities</a:t>
            </a:r>
          </a:p>
          <a:p>
            <a:pPr eaLnBrk="1" fontAlgn="auto" hangingPunct="1">
              <a:spcAft>
                <a:spcPts val="0"/>
              </a:spcAft>
              <a:buFont typeface="Wingdings" panose="05000000000000000000" pitchFamily="2" charset="2"/>
              <a:buChar char="Ø"/>
              <a:defRPr/>
            </a:pPr>
            <a:r>
              <a:rPr lang="en-US" altLang="en-US" dirty="0" err="1"/>
              <a:t>Enteroviral</a:t>
            </a:r>
            <a:r>
              <a:rPr lang="en-US" altLang="en-US" dirty="0"/>
              <a:t> infections</a:t>
            </a:r>
          </a:p>
          <a:p>
            <a:pPr lvl="1" eaLnBrk="1" fontAlgn="auto" hangingPunct="1">
              <a:spcAft>
                <a:spcPts val="0"/>
              </a:spcAft>
              <a:defRPr/>
            </a:pPr>
            <a:r>
              <a:rPr lang="en-US" altLang="en-US" dirty="0" err="1"/>
              <a:t>Coxsackieviruses</a:t>
            </a:r>
            <a:r>
              <a:rPr lang="en-US" altLang="en-US" dirty="0"/>
              <a:t> and echoviruses</a:t>
            </a:r>
          </a:p>
          <a:p>
            <a:pPr lvl="2" eaLnBrk="1" fontAlgn="auto" hangingPunct="1">
              <a:spcAft>
                <a:spcPts val="0"/>
              </a:spcAft>
              <a:defRPr/>
            </a:pPr>
            <a:r>
              <a:rPr lang="en-US" altLang="en-US" dirty="0"/>
              <a:t>Cause of many different exanthems primarily in children and infants</a:t>
            </a:r>
          </a:p>
          <a:p>
            <a:pPr lvl="2" eaLnBrk="1" fontAlgn="auto" hangingPunct="1">
              <a:spcAft>
                <a:spcPts val="0"/>
              </a:spcAft>
              <a:defRPr/>
            </a:pPr>
            <a:r>
              <a:rPr lang="en-US" altLang="en-US" dirty="0"/>
              <a:t>Associated rashes are grouped as </a:t>
            </a:r>
            <a:r>
              <a:rPr lang="en-US" altLang="en-US" dirty="0" err="1"/>
              <a:t>rubelliform</a:t>
            </a:r>
            <a:r>
              <a:rPr lang="en-US" altLang="en-US" dirty="0"/>
              <a:t> (resembling rubella or measles) </a:t>
            </a:r>
            <a:r>
              <a:rPr lang="en-US" altLang="en-US" strike="sngStrike" dirty="0"/>
              <a:t>or</a:t>
            </a:r>
            <a:r>
              <a:rPr lang="en-US" altLang="en-US" dirty="0"/>
              <a:t>, </a:t>
            </a:r>
            <a:r>
              <a:rPr lang="en-US" altLang="en-US" dirty="0" err="1"/>
              <a:t>roseoliform</a:t>
            </a:r>
            <a:r>
              <a:rPr lang="en-US" altLang="en-US" dirty="0"/>
              <a:t> (resembling roseola) or herpetiform resembling herpes.</a:t>
            </a:r>
          </a:p>
          <a:p>
            <a:pPr marL="0" indent="0" eaLnBrk="1" fontAlgn="auto" hangingPunct="1">
              <a:spcBef>
                <a:spcPts val="300"/>
              </a:spcBef>
              <a:spcAft>
                <a:spcPts val="300"/>
              </a:spcAft>
              <a:buFont typeface="Wingdings 2" panose="05020102010507070707" pitchFamily="18" charset="2"/>
              <a:buNone/>
              <a:defRPr/>
            </a:pPr>
            <a:r>
              <a:rPr lang="en-US" altLang="en-US" sz="3200" dirty="0"/>
              <a:t> </a:t>
            </a:r>
          </a:p>
        </p:txBody>
      </p:sp>
    </p:spTree>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28015454-0BE3-D8AD-FFA1-36315500424F}"/>
              </a:ext>
            </a:extLst>
          </p:cNvPr>
          <p:cNvSpPr>
            <a:spLocks noGrp="1"/>
          </p:cNvSpPr>
          <p:nvPr>
            <p:ph type="title"/>
          </p:nvPr>
        </p:nvSpPr>
        <p:spPr>
          <a:xfrm>
            <a:off x="76200" y="228600"/>
            <a:ext cx="8991600" cy="1219200"/>
          </a:xfrm>
        </p:spPr>
        <p:txBody>
          <a:bodyPr/>
          <a:lstStyle/>
          <a:p>
            <a:pPr algn="ctr" eaLnBrk="1" hangingPunct="1"/>
            <a:r>
              <a:rPr lang="en-US" altLang="en-US" dirty="0"/>
              <a:t/>
            </a:r>
            <a:br>
              <a:rPr lang="en-US" altLang="en-US" dirty="0"/>
            </a:br>
            <a:r>
              <a:rPr lang="en-US" altLang="en-US" dirty="0"/>
              <a:t>Varicella-Zoster Viral Infections</a:t>
            </a:r>
          </a:p>
        </p:txBody>
      </p:sp>
      <p:sp>
        <p:nvSpPr>
          <p:cNvPr id="143363" name="Rectangle 3">
            <a:extLst>
              <a:ext uri="{FF2B5EF4-FFF2-40B4-BE49-F238E27FC236}">
                <a16:creationId xmlns:a16="http://schemas.microsoft.com/office/drawing/2014/main" id="{2777F42D-7BC5-5615-9555-801A77791803}"/>
              </a:ext>
            </a:extLst>
          </p:cNvPr>
          <p:cNvSpPr>
            <a:spLocks noGrp="1"/>
          </p:cNvSpPr>
          <p:nvPr>
            <p:ph idx="1"/>
          </p:nvPr>
        </p:nvSpPr>
        <p:spPr>
          <a:xfrm>
            <a:off x="685800" y="1676400"/>
            <a:ext cx="7772400" cy="4454525"/>
          </a:xfrm>
        </p:spPr>
        <p:txBody>
          <a:bodyPr/>
          <a:lstStyle/>
          <a:p>
            <a:pPr eaLnBrk="1" hangingPunct="1">
              <a:buFont typeface="Wingdings" panose="05000000000000000000" pitchFamily="2" charset="2"/>
              <a:buChar char="Ø"/>
            </a:pPr>
            <a:r>
              <a:rPr lang="en-US" altLang="en-US" dirty="0"/>
              <a:t>Causative agent of chickenpox</a:t>
            </a:r>
          </a:p>
          <a:p>
            <a:pPr eaLnBrk="1" hangingPunct="1">
              <a:buFont typeface="Wingdings" panose="05000000000000000000" pitchFamily="2" charset="2"/>
              <a:buChar char="Ø"/>
            </a:pPr>
            <a:r>
              <a:rPr lang="en-US" altLang="en-US" dirty="0"/>
              <a:t>Infection progression</a:t>
            </a:r>
          </a:p>
          <a:p>
            <a:pPr lvl="1" eaLnBrk="1" hangingPunct="1"/>
            <a:r>
              <a:rPr lang="en-US" altLang="en-US" dirty="0"/>
              <a:t>Skin lesions become apparent about 2 weeks after exposure.</a:t>
            </a:r>
          </a:p>
          <a:p>
            <a:pPr lvl="1" eaLnBrk="1" hangingPunct="1"/>
            <a:r>
              <a:rPr lang="en-US" altLang="en-US" dirty="0"/>
              <a:t>Lesions begin as vesicles or small blisters and become pustular or rupture and form eschar over a few days.</a:t>
            </a:r>
          </a:p>
          <a:p>
            <a:pPr eaLnBrk="1" hangingPunct="1"/>
            <a:endParaRPr lang="en-US" altLang="en-US" dirty="0"/>
          </a:p>
          <a:p>
            <a:pPr lvl="1" eaLnBrk="1" hangingPunct="1"/>
            <a:endParaRPr lang="en-US" altLang="en-US" dirty="0"/>
          </a:p>
        </p:txBody>
      </p:sp>
    </p:spTree>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28015454-0BE3-D8AD-FFA1-36315500424F}"/>
              </a:ext>
            </a:extLst>
          </p:cNvPr>
          <p:cNvSpPr>
            <a:spLocks noGrp="1"/>
          </p:cNvSpPr>
          <p:nvPr>
            <p:ph type="title"/>
          </p:nvPr>
        </p:nvSpPr>
        <p:spPr>
          <a:xfrm>
            <a:off x="76200" y="228600"/>
            <a:ext cx="8991600" cy="1219200"/>
          </a:xfrm>
        </p:spPr>
        <p:txBody>
          <a:bodyPr/>
          <a:lstStyle/>
          <a:p>
            <a:pPr algn="ctr" eaLnBrk="1" hangingPunct="1"/>
            <a:r>
              <a:rPr lang="en-US" altLang="en-US" dirty="0"/>
              <a:t>Varicella-Zoster Viral Infections</a:t>
            </a:r>
          </a:p>
        </p:txBody>
      </p:sp>
      <p:sp>
        <p:nvSpPr>
          <p:cNvPr id="143363" name="Rectangle 3">
            <a:extLst>
              <a:ext uri="{FF2B5EF4-FFF2-40B4-BE49-F238E27FC236}">
                <a16:creationId xmlns:a16="http://schemas.microsoft.com/office/drawing/2014/main" id="{2777F42D-7BC5-5615-9555-801A77791803}"/>
              </a:ext>
            </a:extLst>
          </p:cNvPr>
          <p:cNvSpPr>
            <a:spLocks noGrp="1"/>
          </p:cNvSpPr>
          <p:nvPr>
            <p:ph idx="1"/>
          </p:nvPr>
        </p:nvSpPr>
        <p:spPr>
          <a:xfrm>
            <a:off x="685800" y="1447800"/>
            <a:ext cx="7772400" cy="4454525"/>
          </a:xfrm>
        </p:spPr>
        <p:txBody>
          <a:bodyPr/>
          <a:lstStyle/>
          <a:p>
            <a:pPr eaLnBrk="1" hangingPunct="1">
              <a:buFont typeface="Wingdings" panose="05000000000000000000" pitchFamily="2" charset="2"/>
              <a:buChar char="Ø"/>
            </a:pPr>
            <a:r>
              <a:rPr lang="en-US" altLang="en-US" dirty="0"/>
              <a:t>Infection progression</a:t>
            </a:r>
          </a:p>
          <a:p>
            <a:pPr lvl="1" eaLnBrk="1" hangingPunct="1"/>
            <a:r>
              <a:rPr lang="en-US" altLang="en-US" dirty="0"/>
              <a:t>Rash starts on the trunk and face and spreads to the extremities.</a:t>
            </a:r>
          </a:p>
          <a:p>
            <a:pPr lvl="1" eaLnBrk="1" hangingPunct="1"/>
            <a:r>
              <a:rPr lang="en-US" altLang="en-US" dirty="0"/>
              <a:t>More severe and systemic in adults.</a:t>
            </a:r>
          </a:p>
          <a:p>
            <a:pPr lvl="1" eaLnBrk="1" hangingPunct="1"/>
            <a:r>
              <a:rPr lang="en-US" altLang="en-US" dirty="0"/>
              <a:t>Reactivation later in life is called shingles.</a:t>
            </a:r>
          </a:p>
          <a:p>
            <a:pPr eaLnBrk="1" hangingPunct="1"/>
            <a:endParaRPr lang="en-US" altLang="en-US" dirty="0"/>
          </a:p>
          <a:p>
            <a:pPr lvl="1" eaLnBrk="1" hangingPunct="1"/>
            <a:endParaRPr lang="en-US" altLang="en-US" dirty="0"/>
          </a:p>
        </p:txBody>
      </p:sp>
    </p:spTree>
    <p:extLst>
      <p:ext uri="{BB962C8B-B14F-4D97-AF65-F5344CB8AC3E}">
        <p14:creationId xmlns:p14="http://schemas.microsoft.com/office/powerpoint/2010/main" val="80027030"/>
      </p:ext>
    </p:extLst>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2A6C7AC-2DF5-685A-35EF-A21815E193B9}"/>
              </a:ext>
            </a:extLst>
          </p:cNvPr>
          <p:cNvSpPr>
            <a:spLocks noGrp="1" noChangeArrowheads="1"/>
          </p:cNvSpPr>
          <p:nvPr>
            <p:ph type="title"/>
          </p:nvPr>
        </p:nvSpPr>
        <p:spPr/>
        <p:txBody>
          <a:bodyPr rtlCol="0">
            <a:normAutofit/>
          </a:bodyPr>
          <a:lstStyle/>
          <a:p>
            <a:pPr algn="ctr" eaLnBrk="1" fontAlgn="auto" hangingPunct="1">
              <a:spcAft>
                <a:spcPts val="0"/>
              </a:spcAft>
              <a:defRPr/>
            </a:pPr>
            <a:r>
              <a:rPr lang="en-US" altLang="en-US" dirty="0"/>
              <a:t>Hemorrhagic Vesicular </a:t>
            </a:r>
            <a:br>
              <a:rPr lang="en-US" altLang="en-US" dirty="0"/>
            </a:br>
            <a:r>
              <a:rPr lang="en-US" altLang="en-US" dirty="0"/>
              <a:t>Lesions of Herpes Zoster</a:t>
            </a:r>
          </a:p>
        </p:txBody>
      </p:sp>
      <p:pic>
        <p:nvPicPr>
          <p:cNvPr id="144390" name="Picture 1">
            <a:extLst>
              <a:ext uri="{FF2B5EF4-FFF2-40B4-BE49-F238E27FC236}">
                <a16:creationId xmlns:a16="http://schemas.microsoft.com/office/drawing/2014/main" id="{C9305AE9-FB2F-24E5-AFDC-F6FB32BDDD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828800"/>
            <a:ext cx="59436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nvSpPr>
        <p:spPr bwMode="auto">
          <a:xfrm>
            <a:off x="1543050" y="3314700"/>
            <a:ext cx="6000750" cy="9144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defTabSz="685800" eaLnBrk="0" hangingPunct="0">
              <a:lnSpc>
                <a:spcPct val="130000"/>
              </a:lnSpc>
              <a:spcBef>
                <a:spcPct val="0"/>
              </a:spcBef>
              <a:buNone/>
            </a:pPr>
            <a:r>
              <a:rPr lang="en-US" altLang="en-US" sz="1800" b="1" i="1" dirty="0" smtClean="0">
                <a:solidFill>
                  <a:srgbClr val="FFFFFF"/>
                </a:solidFill>
                <a:cs typeface="Segoe UI" panose="020B0502040204020203" pitchFamily="34" charset="0"/>
              </a:rPr>
              <a:t>Skin/Soft Tissue (Wound) Infections</a:t>
            </a:r>
          </a:p>
          <a:p>
            <a:pPr algn="ctr" defTabSz="685800" eaLnBrk="0" hangingPunct="0">
              <a:lnSpc>
                <a:spcPct val="130000"/>
              </a:lnSpc>
              <a:spcBef>
                <a:spcPct val="0"/>
              </a:spcBef>
              <a:buNone/>
            </a:pPr>
            <a:r>
              <a:rPr lang="en-US" altLang="en-US" sz="1800" b="1" i="1" dirty="0" smtClean="0">
                <a:solidFill>
                  <a:srgbClr val="FFFFFF"/>
                </a:solidFill>
                <a:cs typeface="Segoe UI" panose="020B0502040204020203" pitchFamily="34" charset="0"/>
              </a:rPr>
              <a:t>Localized Bacterial &amp; Fungal Infections</a:t>
            </a:r>
            <a:endParaRPr lang="en-US" altLang="en-US" sz="1800" b="1" i="1" dirty="0">
              <a:solidFill>
                <a:srgbClr val="FFFFFF"/>
              </a:solidFill>
              <a:cs typeface="Segoe UI" panose="020B0502040204020203" pitchFamily="34" charset="0"/>
            </a:endParaRPr>
          </a:p>
        </p:txBody>
      </p:sp>
      <p:sp>
        <p:nvSpPr>
          <p:cNvPr id="5124" name="Rectangle 2"/>
          <p:cNvSpPr>
            <a:spLocks noGrp="1" noChangeArrowheads="1"/>
          </p:cNvSpPr>
          <p:nvPr/>
        </p:nvSpPr>
        <p:spPr bwMode="auto">
          <a:xfrm>
            <a:off x="1657350" y="2628900"/>
            <a:ext cx="6000750" cy="9144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defTabSz="685800" eaLnBrk="0" hangingPunct="0">
              <a:lnSpc>
                <a:spcPct val="130000"/>
              </a:lnSpc>
              <a:spcBef>
                <a:spcPct val="0"/>
              </a:spcBef>
              <a:buNone/>
            </a:pPr>
            <a:r>
              <a:rPr lang="en-US" altLang="en-US" sz="1800" b="1" i="1" dirty="0">
                <a:solidFill>
                  <a:srgbClr val="FFFFFF"/>
                </a:solidFill>
                <a:cs typeface="Segoe UI" panose="020B0502040204020203" pitchFamily="34" charset="0"/>
              </a:rPr>
              <a:t>Clinical &amp; Diagnostic </a:t>
            </a:r>
            <a:r>
              <a:rPr lang="en-US" altLang="en-US" sz="1800" b="1" i="1" dirty="0" smtClean="0">
                <a:solidFill>
                  <a:srgbClr val="FFFFFF"/>
                </a:solidFill>
                <a:cs typeface="Segoe UI" panose="020B0502040204020203" pitchFamily="34" charset="0"/>
              </a:rPr>
              <a:t>Microbiology</a:t>
            </a:r>
          </a:p>
          <a:p>
            <a:pPr algn="ctr" defTabSz="685800" eaLnBrk="0" hangingPunct="0">
              <a:lnSpc>
                <a:spcPct val="130000"/>
              </a:lnSpc>
              <a:spcBef>
                <a:spcPct val="0"/>
              </a:spcBef>
              <a:buNone/>
            </a:pPr>
            <a:endParaRPr lang="en-US" altLang="en-US" sz="1800" b="1" i="1" dirty="0">
              <a:solidFill>
                <a:srgbClr val="FFFFFF"/>
              </a:solidFill>
              <a:cs typeface="Segoe UI" panose="020B0502040204020203" pitchFamily="34" charset="0"/>
            </a:endParaRPr>
          </a:p>
        </p:txBody>
      </p:sp>
    </p:spTree>
    <p:extLst>
      <p:ext uri="{BB962C8B-B14F-4D97-AF65-F5344CB8AC3E}">
        <p14:creationId xmlns:p14="http://schemas.microsoft.com/office/powerpoint/2010/main" val="2441199820"/>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149062EA-88C4-BB23-B8E7-F457CD17F439}"/>
              </a:ext>
            </a:extLst>
          </p:cNvPr>
          <p:cNvSpPr>
            <a:spLocks noGrp="1"/>
          </p:cNvSpPr>
          <p:nvPr>
            <p:ph type="title"/>
          </p:nvPr>
        </p:nvSpPr>
        <p:spPr>
          <a:xfrm>
            <a:off x="76200" y="228600"/>
            <a:ext cx="8991600" cy="1219200"/>
          </a:xfrm>
        </p:spPr>
        <p:txBody>
          <a:bodyPr/>
          <a:lstStyle/>
          <a:p>
            <a:pPr algn="ctr" eaLnBrk="1" hangingPunct="1"/>
            <a:r>
              <a:rPr lang="en-US" altLang="en-US" dirty="0" smtClean="0"/>
              <a:t>Herpes </a:t>
            </a:r>
            <a:r>
              <a:rPr lang="en-US" altLang="en-US" dirty="0"/>
              <a:t>Simplex Viral Infection </a:t>
            </a:r>
          </a:p>
        </p:txBody>
      </p:sp>
      <p:sp>
        <p:nvSpPr>
          <p:cNvPr id="145411" name="Rectangle 3">
            <a:extLst>
              <a:ext uri="{FF2B5EF4-FFF2-40B4-BE49-F238E27FC236}">
                <a16:creationId xmlns:a16="http://schemas.microsoft.com/office/drawing/2014/main" id="{BB8BB0E7-928E-0D4B-9CA5-379D657C245F}"/>
              </a:ext>
            </a:extLst>
          </p:cNvPr>
          <p:cNvSpPr>
            <a:spLocks noGrp="1"/>
          </p:cNvSpPr>
          <p:nvPr>
            <p:ph idx="1"/>
          </p:nvPr>
        </p:nvSpPr>
        <p:spPr>
          <a:xfrm>
            <a:off x="685800" y="1447800"/>
            <a:ext cx="7772400" cy="4454525"/>
          </a:xfrm>
        </p:spPr>
        <p:txBody>
          <a:bodyPr/>
          <a:lstStyle/>
          <a:p>
            <a:pPr eaLnBrk="1" hangingPunct="1">
              <a:buFont typeface="Wingdings" panose="05000000000000000000" pitchFamily="2" charset="2"/>
              <a:buChar char="Ø"/>
            </a:pPr>
            <a:r>
              <a:rPr lang="en-US" altLang="en-US" sz="2800" dirty="0"/>
              <a:t>Vesicular skin lesions at the site of infection </a:t>
            </a:r>
          </a:p>
          <a:p>
            <a:pPr lvl="1" eaLnBrk="1" hangingPunct="1"/>
            <a:r>
              <a:rPr lang="en-US" altLang="en-US" sz="2400" dirty="0"/>
              <a:t>Herpes simplex 1 (HSV-1) and herpes simplex 2 (HSV-2)</a:t>
            </a:r>
          </a:p>
          <a:p>
            <a:pPr eaLnBrk="1" hangingPunct="1">
              <a:buFont typeface="Wingdings" panose="05000000000000000000" pitchFamily="2" charset="2"/>
              <a:buChar char="Ø"/>
            </a:pPr>
            <a:r>
              <a:rPr lang="en-US" altLang="en-US" sz="2800" dirty="0"/>
              <a:t>Initial infection may lead to</a:t>
            </a:r>
          </a:p>
          <a:p>
            <a:pPr lvl="1" eaLnBrk="1" hangingPunct="1"/>
            <a:r>
              <a:rPr lang="en-US" altLang="en-US" sz="2400" dirty="0"/>
              <a:t>Characteristic vesicular skin lesions at the site of infection or may be asymptomatic</a:t>
            </a:r>
          </a:p>
          <a:p>
            <a:pPr eaLnBrk="1" hangingPunct="1">
              <a:buFont typeface="Wingdings" panose="05000000000000000000" pitchFamily="2" charset="2"/>
              <a:buChar char="Ø"/>
            </a:pPr>
            <a:r>
              <a:rPr lang="en-US" altLang="en-US" sz="2800" dirty="0"/>
              <a:t>Virus enters nearby neurons and leads to a livelong latent infection in neuronal ganglia that can reactivate under various conditions.</a:t>
            </a:r>
          </a:p>
        </p:txBody>
      </p:sp>
    </p:spTree>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Title 1">
            <a:extLst>
              <a:ext uri="{FF2B5EF4-FFF2-40B4-BE49-F238E27FC236}">
                <a16:creationId xmlns:a16="http://schemas.microsoft.com/office/drawing/2014/main" id="{F27E3D88-5BBE-AF4C-615A-F09F2A733746}"/>
              </a:ext>
            </a:extLst>
          </p:cNvPr>
          <p:cNvSpPr>
            <a:spLocks noGrp="1"/>
          </p:cNvSpPr>
          <p:nvPr>
            <p:ph type="title"/>
          </p:nvPr>
        </p:nvSpPr>
        <p:spPr>
          <a:xfrm>
            <a:off x="685800" y="76200"/>
            <a:ext cx="7772400" cy="1905000"/>
          </a:xfrm>
        </p:spPr>
        <p:txBody>
          <a:bodyPr/>
          <a:lstStyle/>
          <a:p>
            <a:pPr algn="ctr"/>
            <a:r>
              <a:rPr lang="en-US" altLang="en-US" sz="3600" dirty="0"/>
              <a:t/>
            </a:r>
            <a:br>
              <a:rPr lang="en-US" altLang="en-US" sz="3600" dirty="0"/>
            </a:br>
            <a:r>
              <a:rPr lang="en-US" altLang="en-US" sz="3600" dirty="0"/>
              <a:t>Herpes Simplex Viral Infection (Cont.)</a:t>
            </a:r>
          </a:p>
        </p:txBody>
      </p:sp>
      <p:sp>
        <p:nvSpPr>
          <p:cNvPr id="146435" name="Content Placeholder 2">
            <a:extLst>
              <a:ext uri="{FF2B5EF4-FFF2-40B4-BE49-F238E27FC236}">
                <a16:creationId xmlns:a16="http://schemas.microsoft.com/office/drawing/2014/main" id="{672EA015-9231-44A3-E3E1-AA90C523415D}"/>
              </a:ext>
            </a:extLst>
          </p:cNvPr>
          <p:cNvSpPr>
            <a:spLocks noGrp="1"/>
          </p:cNvSpPr>
          <p:nvPr>
            <p:ph idx="1"/>
          </p:nvPr>
        </p:nvSpPr>
        <p:spPr>
          <a:xfrm>
            <a:off x="685800" y="1905000"/>
            <a:ext cx="7772400" cy="4876800"/>
          </a:xfrm>
        </p:spPr>
        <p:txBody>
          <a:bodyPr/>
          <a:lstStyle/>
          <a:p>
            <a:pPr>
              <a:buFont typeface="Wingdings" panose="05000000000000000000" pitchFamily="2" charset="2"/>
              <a:buChar char="Ø"/>
            </a:pPr>
            <a:r>
              <a:rPr lang="en-US" altLang="en-US" sz="2400" dirty="0"/>
              <a:t>HSV-1</a:t>
            </a:r>
          </a:p>
          <a:p>
            <a:pPr lvl="1"/>
            <a:r>
              <a:rPr lang="en-US" altLang="en-US" sz="2000" dirty="0"/>
              <a:t>May present as severe ulcerative gingivostomatitis and pharyngitis and occurs in children younger than age 5 years</a:t>
            </a:r>
          </a:p>
          <a:p>
            <a:pPr lvl="1"/>
            <a:r>
              <a:rPr lang="en-US" altLang="en-US" sz="2000" dirty="0"/>
              <a:t>Fever with systemic toxicity</a:t>
            </a:r>
          </a:p>
          <a:p>
            <a:pPr lvl="1"/>
            <a:r>
              <a:rPr lang="en-US" altLang="en-US" sz="2000" dirty="0"/>
              <a:t>Common manifestation of HSV reactivation</a:t>
            </a:r>
          </a:p>
          <a:p>
            <a:pPr lvl="2"/>
            <a:r>
              <a:rPr lang="en-US" altLang="en-US" sz="1800" dirty="0"/>
              <a:t>Fever blisters or cold sores</a:t>
            </a:r>
          </a:p>
          <a:p>
            <a:pPr>
              <a:buFont typeface="Wingdings" panose="05000000000000000000" pitchFamily="2" charset="2"/>
              <a:buChar char="Ø"/>
            </a:pPr>
            <a:r>
              <a:rPr lang="en-US" altLang="en-US" sz="2400" dirty="0"/>
              <a:t>Other notable example of cutaneous manifestations</a:t>
            </a:r>
          </a:p>
          <a:p>
            <a:pPr lvl="1"/>
            <a:r>
              <a:rPr lang="en-US" altLang="en-US" sz="2000" dirty="0"/>
              <a:t>Eczema </a:t>
            </a:r>
            <a:r>
              <a:rPr lang="en-US" altLang="en-US" sz="2000" dirty="0" err="1"/>
              <a:t>herpeticum</a:t>
            </a:r>
            <a:r>
              <a:rPr lang="en-US" altLang="en-US" sz="2000" dirty="0"/>
              <a:t>, erythema multiforme, </a:t>
            </a:r>
            <a:r>
              <a:rPr lang="en-US" altLang="en-US" sz="2000" dirty="0" err="1"/>
              <a:t>herptic</a:t>
            </a:r>
            <a:r>
              <a:rPr lang="en-US" altLang="en-US" sz="2000" dirty="0"/>
              <a:t> whitlow or primary herpetic lesions of the finger</a:t>
            </a: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EDAB-1A46-1FE5-9C1E-A94A8665CEA1}"/>
              </a:ext>
            </a:extLst>
          </p:cNvPr>
          <p:cNvSpPr>
            <a:spLocks noGrp="1"/>
          </p:cNvSpPr>
          <p:nvPr>
            <p:ph type="title"/>
          </p:nvPr>
        </p:nvSpPr>
        <p:spPr>
          <a:xfrm>
            <a:off x="685800" y="76200"/>
            <a:ext cx="7772400" cy="1905000"/>
          </a:xfrm>
        </p:spPr>
        <p:txBody>
          <a:bodyPr rtlCol="0">
            <a:normAutofit/>
          </a:bodyPr>
          <a:lstStyle/>
          <a:p>
            <a:pPr algn="ctr" eaLnBrk="1" fontAlgn="auto" hangingPunct="1">
              <a:spcAft>
                <a:spcPts val="0"/>
              </a:spcAft>
              <a:defRPr/>
            </a:pPr>
            <a:r>
              <a:rPr lang="en-US" sz="3200" dirty="0"/>
              <a:t>Eczema </a:t>
            </a:r>
            <a:r>
              <a:rPr lang="en-US" sz="3200" dirty="0" err="1"/>
              <a:t>Herpeticum</a:t>
            </a:r>
            <a:r>
              <a:rPr lang="en-US" sz="3200" dirty="0"/>
              <a:t> Caused by Herpes Simplex Virus</a:t>
            </a:r>
          </a:p>
        </p:txBody>
      </p:sp>
      <p:pic>
        <p:nvPicPr>
          <p:cNvPr id="147462" name="Picture 2">
            <a:extLst>
              <a:ext uri="{FF2B5EF4-FFF2-40B4-BE49-F238E27FC236}">
                <a16:creationId xmlns:a16="http://schemas.microsoft.com/office/drawing/2014/main" id="{4132348F-6685-9FEE-5B30-E91B975281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1676400"/>
            <a:ext cx="55626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Title 3">
            <a:extLst>
              <a:ext uri="{FF2B5EF4-FFF2-40B4-BE49-F238E27FC236}">
                <a16:creationId xmlns:a16="http://schemas.microsoft.com/office/drawing/2014/main" id="{EE79FF5C-1193-7605-3ACF-8A6CA84BD091}"/>
              </a:ext>
            </a:extLst>
          </p:cNvPr>
          <p:cNvSpPr>
            <a:spLocks noGrp="1"/>
          </p:cNvSpPr>
          <p:nvPr>
            <p:ph type="title"/>
          </p:nvPr>
        </p:nvSpPr>
        <p:spPr>
          <a:xfrm>
            <a:off x="0" y="274638"/>
            <a:ext cx="9144000" cy="1143000"/>
          </a:xfrm>
        </p:spPr>
        <p:txBody>
          <a:bodyPr/>
          <a:lstStyle/>
          <a:p>
            <a:pPr algn="ctr" eaLnBrk="1" hangingPunct="1"/>
            <a:r>
              <a:rPr lang="en-US" altLang="en-US" sz="3600" dirty="0"/>
              <a:t>Herpes Whitlow</a:t>
            </a:r>
            <a:br>
              <a:rPr lang="en-US" altLang="en-US" sz="3600" dirty="0"/>
            </a:br>
            <a:r>
              <a:rPr lang="en-US" altLang="en-US" sz="3600" dirty="0"/>
              <a:t>(Herpetic Lesions of the Finger)</a:t>
            </a:r>
          </a:p>
        </p:txBody>
      </p:sp>
      <p:pic>
        <p:nvPicPr>
          <p:cNvPr id="148486" name="Picture 2">
            <a:extLst>
              <a:ext uri="{FF2B5EF4-FFF2-40B4-BE49-F238E27FC236}">
                <a16:creationId xmlns:a16="http://schemas.microsoft.com/office/drawing/2014/main" id="{9DB8FB9D-0B85-46E2-F8E0-DD839083F7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9588" y="1905000"/>
            <a:ext cx="5584825"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Title 1">
            <a:extLst>
              <a:ext uri="{FF2B5EF4-FFF2-40B4-BE49-F238E27FC236}">
                <a16:creationId xmlns:a16="http://schemas.microsoft.com/office/drawing/2014/main" id="{9A651950-9E1E-3BCA-8BF5-0556AC8BACA2}"/>
              </a:ext>
            </a:extLst>
          </p:cNvPr>
          <p:cNvSpPr>
            <a:spLocks noGrp="1"/>
          </p:cNvSpPr>
          <p:nvPr>
            <p:ph type="title"/>
          </p:nvPr>
        </p:nvSpPr>
        <p:spPr>
          <a:xfrm>
            <a:off x="685800" y="22412"/>
            <a:ext cx="7772400" cy="1905000"/>
          </a:xfrm>
        </p:spPr>
        <p:txBody>
          <a:bodyPr/>
          <a:lstStyle/>
          <a:p>
            <a:pPr algn="ctr"/>
            <a:r>
              <a:rPr lang="en-US" altLang="en-US" sz="3600" dirty="0"/>
              <a:t/>
            </a:r>
            <a:br>
              <a:rPr lang="en-US" altLang="en-US" sz="3600" dirty="0"/>
            </a:br>
            <a:r>
              <a:rPr lang="en-US" altLang="en-US" sz="3600" dirty="0"/>
              <a:t>Herpes Simplex Viral Infection (Cont.)</a:t>
            </a:r>
          </a:p>
        </p:txBody>
      </p:sp>
      <p:sp>
        <p:nvSpPr>
          <p:cNvPr id="149507" name="Content Placeholder 2">
            <a:extLst>
              <a:ext uri="{FF2B5EF4-FFF2-40B4-BE49-F238E27FC236}">
                <a16:creationId xmlns:a16="http://schemas.microsoft.com/office/drawing/2014/main" id="{CBB8CD75-7C17-5518-925F-3B252D46D821}"/>
              </a:ext>
            </a:extLst>
          </p:cNvPr>
          <p:cNvSpPr>
            <a:spLocks noGrp="1"/>
          </p:cNvSpPr>
          <p:nvPr>
            <p:ph idx="1"/>
          </p:nvPr>
        </p:nvSpPr>
        <p:spPr>
          <a:xfrm>
            <a:off x="685800" y="1752600"/>
            <a:ext cx="7772400" cy="4876800"/>
          </a:xfrm>
        </p:spPr>
        <p:txBody>
          <a:bodyPr/>
          <a:lstStyle/>
          <a:p>
            <a:pPr>
              <a:buFont typeface="Wingdings" panose="05000000000000000000" pitchFamily="2" charset="2"/>
              <a:buChar char="Ø"/>
            </a:pPr>
            <a:r>
              <a:rPr lang="en-US" altLang="en-US" dirty="0"/>
              <a:t>HSV-2</a:t>
            </a:r>
          </a:p>
          <a:p>
            <a:pPr lvl="1"/>
            <a:r>
              <a:rPr lang="en-US" altLang="en-US" dirty="0"/>
              <a:t>Transmitted by sexual contact and results in primary and secondary recurrent herpes </a:t>
            </a:r>
            <a:r>
              <a:rPr lang="en-US" altLang="en-US" dirty="0" err="1"/>
              <a:t>genitalis</a:t>
            </a:r>
            <a:r>
              <a:rPr lang="en-US" altLang="en-US" dirty="0"/>
              <a:t> and perirectal infections</a:t>
            </a:r>
          </a:p>
          <a:p>
            <a:pPr lvl="1"/>
            <a:r>
              <a:rPr lang="en-US" altLang="en-US" dirty="0"/>
              <a:t>Primary infection</a:t>
            </a:r>
          </a:p>
          <a:p>
            <a:pPr lvl="2"/>
            <a:r>
              <a:rPr lang="en-US" altLang="en-US" dirty="0"/>
              <a:t>Symptoms: fever, </a:t>
            </a:r>
            <a:r>
              <a:rPr lang="en-US" altLang="en-US" dirty="0" err="1"/>
              <a:t>myalgias</a:t>
            </a:r>
            <a:r>
              <a:rPr lang="en-US" altLang="en-US" dirty="0"/>
              <a:t>, inguinal </a:t>
            </a:r>
            <a:r>
              <a:rPr lang="en-US" altLang="en-US" dirty="0" err="1"/>
              <a:t>lymphadopathy</a:t>
            </a:r>
            <a:endParaRPr lang="en-US" altLang="en-US" dirty="0"/>
          </a:p>
          <a:p>
            <a:pPr lvl="2"/>
            <a:r>
              <a:rPr lang="en-US" altLang="en-US" dirty="0"/>
              <a:t>Potential complications: urethritis and meningitis</a:t>
            </a:r>
          </a:p>
          <a:p>
            <a:pPr lvl="2"/>
            <a:endParaRPr lang="en-US" altLang="en-US" dirty="0"/>
          </a:p>
          <a:p>
            <a:pPr lvl="1"/>
            <a:endParaRPr lang="en-US" altLang="en-US" dirty="0"/>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3194CAB9-E1E6-F0B4-E13C-84217C1A72E6}"/>
              </a:ext>
            </a:extLst>
          </p:cNvPr>
          <p:cNvSpPr>
            <a:spLocks noGrp="1"/>
          </p:cNvSpPr>
          <p:nvPr>
            <p:ph type="title"/>
          </p:nvPr>
        </p:nvSpPr>
        <p:spPr>
          <a:xfrm>
            <a:off x="76200" y="228600"/>
            <a:ext cx="8991600" cy="1219200"/>
          </a:xfrm>
        </p:spPr>
        <p:txBody>
          <a:bodyPr/>
          <a:lstStyle/>
          <a:p>
            <a:pPr algn="ctr" eaLnBrk="1" hangingPunct="1"/>
            <a:r>
              <a:rPr lang="en-US" altLang="en-US" dirty="0" smtClean="0"/>
              <a:t>Other </a:t>
            </a:r>
            <a:r>
              <a:rPr lang="en-US" altLang="en-US" dirty="0"/>
              <a:t>Herpesviruses</a:t>
            </a:r>
          </a:p>
        </p:txBody>
      </p:sp>
      <p:sp>
        <p:nvSpPr>
          <p:cNvPr id="150531" name="Rectangle 3">
            <a:extLst>
              <a:ext uri="{FF2B5EF4-FFF2-40B4-BE49-F238E27FC236}">
                <a16:creationId xmlns:a16="http://schemas.microsoft.com/office/drawing/2014/main" id="{66C3B9F2-05BA-2949-183F-522B84A6B8E3}"/>
              </a:ext>
            </a:extLst>
          </p:cNvPr>
          <p:cNvSpPr>
            <a:spLocks noGrp="1"/>
          </p:cNvSpPr>
          <p:nvPr>
            <p:ph idx="1"/>
          </p:nvPr>
        </p:nvSpPr>
        <p:spPr>
          <a:xfrm>
            <a:off x="685800" y="1697038"/>
            <a:ext cx="7772400" cy="4454525"/>
          </a:xfrm>
        </p:spPr>
        <p:txBody>
          <a:bodyPr/>
          <a:lstStyle/>
          <a:p>
            <a:pPr eaLnBrk="1" hangingPunct="1">
              <a:buFont typeface="Wingdings" panose="05000000000000000000" pitchFamily="2" charset="2"/>
              <a:buChar char="Ø"/>
            </a:pPr>
            <a:r>
              <a:rPr lang="en-US" altLang="en-US" dirty="0"/>
              <a:t>Mononucleosis syndrome</a:t>
            </a:r>
          </a:p>
          <a:p>
            <a:pPr lvl="1" eaLnBrk="1" hangingPunct="1"/>
            <a:r>
              <a:rPr lang="en-US" altLang="en-US" dirty="0"/>
              <a:t>Causative agents</a:t>
            </a:r>
          </a:p>
          <a:p>
            <a:pPr lvl="2" eaLnBrk="1" hangingPunct="1"/>
            <a:r>
              <a:rPr lang="en-US" altLang="en-US" dirty="0"/>
              <a:t>Epstein-Barr virus (EBV) </a:t>
            </a:r>
          </a:p>
          <a:p>
            <a:pPr lvl="2" eaLnBrk="1" hangingPunct="1"/>
            <a:r>
              <a:rPr lang="en-US" altLang="en-US" dirty="0"/>
              <a:t>Cytomegalovirus (CMV)</a:t>
            </a:r>
          </a:p>
          <a:p>
            <a:pPr lvl="1" eaLnBrk="1" hangingPunct="1"/>
            <a:r>
              <a:rPr lang="en-US" altLang="en-US" dirty="0"/>
              <a:t>Sometimes associated with nonspecific rashes </a:t>
            </a:r>
          </a:p>
          <a:p>
            <a:pPr lvl="2" eaLnBrk="1" hangingPunct="1"/>
            <a:r>
              <a:rPr lang="en-US" altLang="en-US" dirty="0"/>
              <a:t>Usually maculopapular</a:t>
            </a:r>
          </a:p>
          <a:p>
            <a:pPr lvl="1" eaLnBrk="1" hangingPunct="1"/>
            <a:r>
              <a:rPr lang="en-US" altLang="en-US" dirty="0"/>
              <a:t>EBV can also cause petechial or urticarial rashes and may be a trigger for erythema </a:t>
            </a:r>
            <a:r>
              <a:rPr lang="en-US" altLang="en-US" dirty="0" err="1"/>
              <a:t>multiforme</a:t>
            </a:r>
            <a:endParaRPr lang="en-US" altLang="en-US" dirty="0"/>
          </a:p>
        </p:txBody>
      </p:sp>
    </p:spTree>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74BEB133-CD37-AE2D-F51A-4DB30766016E}"/>
              </a:ext>
            </a:extLst>
          </p:cNvPr>
          <p:cNvSpPr>
            <a:spLocks noGrp="1"/>
          </p:cNvSpPr>
          <p:nvPr>
            <p:ph type="title"/>
          </p:nvPr>
        </p:nvSpPr>
        <p:spPr>
          <a:xfrm>
            <a:off x="76200" y="228600"/>
            <a:ext cx="8991600" cy="1219200"/>
          </a:xfrm>
        </p:spPr>
        <p:txBody>
          <a:bodyPr/>
          <a:lstStyle/>
          <a:p>
            <a:pPr algn="ctr" eaLnBrk="1" hangingPunct="1"/>
            <a:r>
              <a:rPr lang="en-US" altLang="en-US" dirty="0" smtClean="0"/>
              <a:t>HHV-6</a:t>
            </a:r>
            <a:endParaRPr lang="en-US" altLang="en-US" strike="sngStrike" dirty="0"/>
          </a:p>
        </p:txBody>
      </p:sp>
      <p:sp>
        <p:nvSpPr>
          <p:cNvPr id="152579" name="Rectangle 3">
            <a:extLst>
              <a:ext uri="{FF2B5EF4-FFF2-40B4-BE49-F238E27FC236}">
                <a16:creationId xmlns:a16="http://schemas.microsoft.com/office/drawing/2014/main" id="{6B43E4F1-65CD-2F58-1F7F-F1085C0E1E2B}"/>
              </a:ext>
            </a:extLst>
          </p:cNvPr>
          <p:cNvSpPr>
            <a:spLocks noGrp="1"/>
          </p:cNvSpPr>
          <p:nvPr>
            <p:ph idx="1"/>
          </p:nvPr>
        </p:nvSpPr>
        <p:spPr>
          <a:xfrm>
            <a:off x="685800" y="1447800"/>
            <a:ext cx="7772400" cy="4454525"/>
          </a:xfrm>
        </p:spPr>
        <p:txBody>
          <a:bodyPr/>
          <a:lstStyle/>
          <a:p>
            <a:pPr eaLnBrk="1" hangingPunct="1">
              <a:buFont typeface="Wingdings" panose="05000000000000000000" pitchFamily="2" charset="2"/>
              <a:buChar char="Ø"/>
            </a:pPr>
            <a:r>
              <a:rPr lang="en-US" altLang="en-US" dirty="0"/>
              <a:t>Human herpes virus 6 (HHV-6)</a:t>
            </a:r>
          </a:p>
          <a:p>
            <a:pPr lvl="1" eaLnBrk="1" hangingPunct="1"/>
            <a:r>
              <a:rPr lang="en-US" altLang="en-US" dirty="0"/>
              <a:t>Roseola infantum (exanthem </a:t>
            </a:r>
            <a:r>
              <a:rPr lang="en-US" altLang="en-US" dirty="0" err="1"/>
              <a:t>subitum</a:t>
            </a:r>
            <a:r>
              <a:rPr lang="en-US" altLang="en-US" dirty="0"/>
              <a:t> or sixth’s disease)–febrile syndrome in infants and children </a:t>
            </a:r>
          </a:p>
          <a:p>
            <a:pPr lvl="1" eaLnBrk="1" hangingPunct="1"/>
            <a:r>
              <a:rPr lang="en-US" altLang="en-US" dirty="0"/>
              <a:t>Maculopapular rash begins on the trunk and spreads outward. </a:t>
            </a:r>
          </a:p>
        </p:txBody>
      </p:sp>
    </p:spTree>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74BEB133-CD37-AE2D-F51A-4DB30766016E}"/>
              </a:ext>
            </a:extLst>
          </p:cNvPr>
          <p:cNvSpPr>
            <a:spLocks noGrp="1"/>
          </p:cNvSpPr>
          <p:nvPr>
            <p:ph type="title"/>
          </p:nvPr>
        </p:nvSpPr>
        <p:spPr>
          <a:xfrm>
            <a:off x="76200" y="228600"/>
            <a:ext cx="8991600" cy="1219200"/>
          </a:xfrm>
        </p:spPr>
        <p:txBody>
          <a:bodyPr/>
          <a:lstStyle/>
          <a:p>
            <a:pPr algn="ctr" eaLnBrk="1" hangingPunct="1"/>
            <a:r>
              <a:rPr lang="en-US" altLang="en-US" dirty="0"/>
              <a:t>KSHV</a:t>
            </a:r>
          </a:p>
        </p:txBody>
      </p:sp>
      <p:sp>
        <p:nvSpPr>
          <p:cNvPr id="152579" name="Rectangle 3">
            <a:extLst>
              <a:ext uri="{FF2B5EF4-FFF2-40B4-BE49-F238E27FC236}">
                <a16:creationId xmlns:a16="http://schemas.microsoft.com/office/drawing/2014/main" id="{6B43E4F1-65CD-2F58-1F7F-F1085C0E1E2B}"/>
              </a:ext>
            </a:extLst>
          </p:cNvPr>
          <p:cNvSpPr>
            <a:spLocks noGrp="1"/>
          </p:cNvSpPr>
          <p:nvPr>
            <p:ph idx="1"/>
          </p:nvPr>
        </p:nvSpPr>
        <p:spPr>
          <a:xfrm>
            <a:off x="685800" y="1447800"/>
            <a:ext cx="7772400" cy="4454525"/>
          </a:xfrm>
        </p:spPr>
        <p:txBody>
          <a:bodyPr/>
          <a:lstStyle/>
          <a:p>
            <a:pPr eaLnBrk="1" hangingPunct="1">
              <a:buFont typeface="Wingdings" panose="05000000000000000000" pitchFamily="2" charset="2"/>
              <a:buChar char="Ø"/>
            </a:pPr>
            <a:r>
              <a:rPr lang="en-US" altLang="en-US" dirty="0"/>
              <a:t>Kaposi sarcoma-associated herpesvirus (KSHV)–associated with HIV</a:t>
            </a:r>
          </a:p>
          <a:p>
            <a:pPr lvl="1" eaLnBrk="1" hangingPunct="1"/>
            <a:r>
              <a:rPr lang="en-US" altLang="en-US" dirty="0"/>
              <a:t>Also known as human herpesvirus 8 (HHV-8)</a:t>
            </a:r>
          </a:p>
          <a:p>
            <a:pPr lvl="1" eaLnBrk="1" hangingPunct="1"/>
            <a:r>
              <a:rPr lang="en-US" altLang="en-US" dirty="0"/>
              <a:t>Vascular neoplasm</a:t>
            </a:r>
          </a:p>
          <a:p>
            <a:pPr lvl="1" eaLnBrk="1" hangingPunct="1"/>
            <a:r>
              <a:rPr lang="en-US" altLang="en-US" dirty="0"/>
              <a:t>Appearance of erythematous or purplish nodules and plaques that are indurated</a:t>
            </a:r>
          </a:p>
        </p:txBody>
      </p:sp>
    </p:spTree>
    <p:extLst>
      <p:ext uri="{BB962C8B-B14F-4D97-AF65-F5344CB8AC3E}">
        <p14:creationId xmlns:p14="http://schemas.microsoft.com/office/powerpoint/2010/main" val="3873706923"/>
      </p:ext>
    </p:extLst>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E4E1E5A-29E3-0242-4D68-402FCABD43E6}"/>
              </a:ext>
            </a:extLst>
          </p:cNvPr>
          <p:cNvSpPr>
            <a:spLocks noGrp="1" noChangeArrowheads="1"/>
          </p:cNvSpPr>
          <p:nvPr>
            <p:ph type="title"/>
          </p:nvPr>
        </p:nvSpPr>
        <p:spPr>
          <a:xfrm>
            <a:off x="685800" y="0"/>
            <a:ext cx="7772400" cy="1905000"/>
          </a:xfrm>
        </p:spPr>
        <p:txBody>
          <a:bodyPr rtlCol="0">
            <a:normAutofit/>
          </a:bodyPr>
          <a:lstStyle/>
          <a:p>
            <a:pPr algn="ctr" eaLnBrk="1" fontAlgn="auto" hangingPunct="1">
              <a:spcAft>
                <a:spcPts val="0"/>
              </a:spcAft>
              <a:defRPr/>
            </a:pPr>
            <a:r>
              <a:rPr lang="en-US" altLang="en-US" dirty="0"/>
              <a:t>Large </a:t>
            </a:r>
            <a:r>
              <a:rPr lang="en-US" altLang="en-US" dirty="0" err="1"/>
              <a:t>Hyperpigmented</a:t>
            </a:r>
            <a:r>
              <a:rPr lang="en-US" altLang="en-US" dirty="0"/>
              <a:t> Plaque of Kaposi Sarcoma</a:t>
            </a:r>
          </a:p>
        </p:txBody>
      </p:sp>
      <p:pic>
        <p:nvPicPr>
          <p:cNvPr id="153606" name="Picture 1">
            <a:extLst>
              <a:ext uri="{FF2B5EF4-FFF2-40B4-BE49-F238E27FC236}">
                <a16:creationId xmlns:a16="http://schemas.microsoft.com/office/drawing/2014/main" id="{79EC434A-FD72-FE1D-4BF6-56C9187562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28825" y="1905000"/>
            <a:ext cx="5086350" cy="455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Title 1">
            <a:extLst>
              <a:ext uri="{FF2B5EF4-FFF2-40B4-BE49-F238E27FC236}">
                <a16:creationId xmlns:a16="http://schemas.microsoft.com/office/drawing/2014/main" id="{667BCB07-7D6A-7ADB-02D0-F51606819D36}"/>
              </a:ext>
            </a:extLst>
          </p:cNvPr>
          <p:cNvSpPr>
            <a:spLocks noGrp="1"/>
          </p:cNvSpPr>
          <p:nvPr>
            <p:ph type="title"/>
          </p:nvPr>
        </p:nvSpPr>
        <p:spPr>
          <a:xfrm>
            <a:off x="685800" y="76200"/>
            <a:ext cx="7772400" cy="1905000"/>
          </a:xfrm>
        </p:spPr>
        <p:txBody>
          <a:bodyPr/>
          <a:lstStyle/>
          <a:p>
            <a:pPr algn="ctr"/>
            <a:r>
              <a:rPr lang="en-US" altLang="en-US" dirty="0" err="1"/>
              <a:t>Molluscum</a:t>
            </a:r>
            <a:r>
              <a:rPr lang="en-US" altLang="en-US" dirty="0"/>
              <a:t> </a:t>
            </a:r>
            <a:r>
              <a:rPr lang="en-US" altLang="en-US" dirty="0" err="1"/>
              <a:t>Contagiosum</a:t>
            </a:r>
            <a:endParaRPr lang="en-US" altLang="en-US" dirty="0"/>
          </a:p>
        </p:txBody>
      </p:sp>
      <p:sp>
        <p:nvSpPr>
          <p:cNvPr id="154627" name="Content Placeholder 2">
            <a:extLst>
              <a:ext uri="{FF2B5EF4-FFF2-40B4-BE49-F238E27FC236}">
                <a16:creationId xmlns:a16="http://schemas.microsoft.com/office/drawing/2014/main" id="{F6A48A74-276C-B646-8EA5-060773A53782}"/>
              </a:ext>
            </a:extLst>
          </p:cNvPr>
          <p:cNvSpPr>
            <a:spLocks noGrp="1"/>
          </p:cNvSpPr>
          <p:nvPr>
            <p:ph idx="1"/>
          </p:nvPr>
        </p:nvSpPr>
        <p:spPr>
          <a:xfrm>
            <a:off x="685800" y="1524000"/>
            <a:ext cx="7772400" cy="4876800"/>
          </a:xfrm>
        </p:spPr>
        <p:txBody>
          <a:bodyPr/>
          <a:lstStyle/>
          <a:p>
            <a:pPr>
              <a:buFont typeface="Wingdings" panose="05000000000000000000" pitchFamily="2" charset="2"/>
              <a:buChar char="Ø"/>
            </a:pPr>
            <a:r>
              <a:rPr lang="en-US" altLang="en-US" sz="2800" dirty="0"/>
              <a:t>Poxvirus</a:t>
            </a:r>
          </a:p>
          <a:p>
            <a:pPr>
              <a:buFont typeface="Wingdings" panose="05000000000000000000" pitchFamily="2" charset="2"/>
              <a:buChar char="Ø"/>
            </a:pPr>
            <a:r>
              <a:rPr lang="en-US" altLang="en-US" sz="2800" dirty="0"/>
              <a:t>Common skin disease</a:t>
            </a:r>
          </a:p>
          <a:p>
            <a:pPr>
              <a:buFont typeface="Wingdings" panose="05000000000000000000" pitchFamily="2" charset="2"/>
              <a:buChar char="Ø"/>
            </a:pPr>
            <a:r>
              <a:rPr lang="en-US" altLang="en-US" sz="2800" dirty="0"/>
              <a:t>Causes small, firm, waxy papules </a:t>
            </a:r>
          </a:p>
          <a:p>
            <a:pPr>
              <a:buFont typeface="Wingdings" panose="05000000000000000000" pitchFamily="2" charset="2"/>
              <a:buChar char="Ø"/>
            </a:pPr>
            <a:r>
              <a:rPr lang="en-US" altLang="en-US" sz="2800" dirty="0"/>
              <a:t>Occasional giant lesions form</a:t>
            </a:r>
          </a:p>
          <a:p>
            <a:pPr>
              <a:buFont typeface="Wingdings" panose="05000000000000000000" pitchFamily="2" charset="2"/>
              <a:buChar char="Ø"/>
            </a:pPr>
            <a:r>
              <a:rPr lang="en-US" altLang="en-US" sz="2800" dirty="0"/>
              <a:t>Transmitted person-to-person</a:t>
            </a:r>
          </a:p>
          <a:p>
            <a:pPr lvl="1"/>
            <a:r>
              <a:rPr lang="en-US" altLang="en-US" sz="2400" dirty="0"/>
              <a:t>Via sexual contact</a:t>
            </a:r>
          </a:p>
          <a:p>
            <a:pPr lvl="1"/>
            <a:r>
              <a:rPr lang="en-US" altLang="en-US" sz="2400" dirty="0"/>
              <a:t>One body area to another by contact</a:t>
            </a:r>
          </a:p>
          <a:p>
            <a:pPr>
              <a:buFont typeface="Wingdings" panose="05000000000000000000" pitchFamily="2" charset="2"/>
              <a:buChar char="Ø"/>
            </a:pPr>
            <a:r>
              <a:rPr lang="en-US" altLang="en-US" sz="2800" dirty="0"/>
              <a:t>Appears on the genitalia, face, or perirectal area</a:t>
            </a:r>
          </a:p>
          <a:p>
            <a:endParaRPr lang="en-US" altLang="en-US"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Title 4">
            <a:extLst>
              <a:ext uri="{FF2B5EF4-FFF2-40B4-BE49-F238E27FC236}">
                <a16:creationId xmlns:a16="http://schemas.microsoft.com/office/drawing/2014/main" id="{450E42E0-C0F9-B8CC-80DF-4F6D4726F34D}"/>
              </a:ext>
            </a:extLst>
          </p:cNvPr>
          <p:cNvSpPr>
            <a:spLocks noGrp="1"/>
          </p:cNvSpPr>
          <p:nvPr>
            <p:ph type="title"/>
          </p:nvPr>
        </p:nvSpPr>
        <p:spPr>
          <a:xfrm>
            <a:off x="685800" y="71718"/>
            <a:ext cx="7772400" cy="1905000"/>
          </a:xfrm>
        </p:spPr>
        <p:txBody>
          <a:bodyPr/>
          <a:lstStyle/>
          <a:p>
            <a:pPr algn="ctr" eaLnBrk="1" hangingPunct="1"/>
            <a:r>
              <a:rPr lang="en-US" altLang="en-US" dirty="0"/>
              <a:t>Introduction</a:t>
            </a:r>
          </a:p>
        </p:txBody>
      </p:sp>
      <p:sp>
        <p:nvSpPr>
          <p:cNvPr id="45059" name="Content Placeholder 5">
            <a:extLst>
              <a:ext uri="{FF2B5EF4-FFF2-40B4-BE49-F238E27FC236}">
                <a16:creationId xmlns:a16="http://schemas.microsoft.com/office/drawing/2014/main" id="{053C9233-7E8F-34E7-17C7-BAEEA1FBCD5B}"/>
              </a:ext>
            </a:extLst>
          </p:cNvPr>
          <p:cNvSpPr>
            <a:spLocks noGrp="1"/>
          </p:cNvSpPr>
          <p:nvPr>
            <p:ph idx="1"/>
          </p:nvPr>
        </p:nvSpPr>
        <p:spPr>
          <a:xfrm>
            <a:off x="685800" y="1752600"/>
            <a:ext cx="7772400" cy="4876800"/>
          </a:xfrm>
        </p:spPr>
        <p:txBody>
          <a:bodyPr/>
          <a:lstStyle/>
          <a:p>
            <a:pPr eaLnBrk="1" hangingPunct="1">
              <a:buFont typeface="Wingdings" panose="05000000000000000000" pitchFamily="2" charset="2"/>
              <a:buChar char="Ø"/>
            </a:pPr>
            <a:r>
              <a:rPr lang="en-US" altLang="en-US" dirty="0"/>
              <a:t>Bacteria are the cause of most skin infections.</a:t>
            </a:r>
          </a:p>
          <a:p>
            <a:pPr lvl="1" eaLnBrk="1" hangingPunct="1"/>
            <a:r>
              <a:rPr lang="en-US" altLang="en-US" dirty="0"/>
              <a:t>Antimicrobial resistance has made them more difficult to treat.</a:t>
            </a:r>
          </a:p>
          <a:p>
            <a:pPr lvl="2" eaLnBrk="1" hangingPunct="1"/>
            <a:r>
              <a:rPr lang="en-US" altLang="en-US" i="1" dirty="0"/>
              <a:t>Staphylococcus aureus </a:t>
            </a:r>
            <a:r>
              <a:rPr lang="en-US" altLang="en-US" dirty="0"/>
              <a:t>is one of the most common.</a:t>
            </a:r>
          </a:p>
          <a:p>
            <a:pPr lvl="2" eaLnBrk="1" hangingPunct="1"/>
            <a:r>
              <a:rPr lang="en-US" altLang="en-US" dirty="0"/>
              <a:t>Other bacteria that display multidrug resistance include </a:t>
            </a:r>
            <a:r>
              <a:rPr lang="en-US" altLang="en-US" i="1" dirty="0"/>
              <a:t>Pseudomonas aeruginosa</a:t>
            </a:r>
            <a:r>
              <a:rPr lang="en-US" altLang="en-US" dirty="0"/>
              <a:t>, </a:t>
            </a:r>
            <a:r>
              <a:rPr lang="en-US" altLang="en-US" i="1" dirty="0"/>
              <a:t>Enterococcus</a:t>
            </a:r>
            <a:r>
              <a:rPr lang="en-US" altLang="en-US" dirty="0"/>
              <a:t>, beta-hemolytic </a:t>
            </a:r>
            <a:r>
              <a:rPr lang="en-US" altLang="en-US" i="1" dirty="0"/>
              <a:t>Streptococcus</a:t>
            </a:r>
            <a:r>
              <a:rPr lang="en-US" altLang="en-US" dirty="0"/>
              <a:t>, </a:t>
            </a:r>
            <a:r>
              <a:rPr lang="en-US" altLang="en-US" i="1" dirty="0"/>
              <a:t>Escherichia coli</a:t>
            </a:r>
            <a:r>
              <a:rPr lang="en-US" altLang="en-US" dirty="0"/>
              <a:t>, and </a:t>
            </a:r>
            <a:r>
              <a:rPr lang="en-US" altLang="en-US" i="1" dirty="0"/>
              <a:t>Enterobacter </a:t>
            </a:r>
            <a:r>
              <a:rPr lang="en-US" altLang="en-US" dirty="0"/>
              <a:t>spp.</a:t>
            </a: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3346F80A-53D8-BE2A-DD98-F575328309F5}"/>
              </a:ext>
            </a:extLst>
          </p:cNvPr>
          <p:cNvSpPr>
            <a:spLocks noGrp="1"/>
          </p:cNvSpPr>
          <p:nvPr>
            <p:ph type="title"/>
          </p:nvPr>
        </p:nvSpPr>
        <p:spPr>
          <a:xfrm>
            <a:off x="442118" y="152400"/>
            <a:ext cx="8259763" cy="1905000"/>
          </a:xfrm>
        </p:spPr>
        <p:txBody>
          <a:bodyPr/>
          <a:lstStyle/>
          <a:p>
            <a:pPr algn="ctr" eaLnBrk="1" hangingPunct="1"/>
            <a:r>
              <a:rPr lang="en-US" altLang="en-US" dirty="0"/>
              <a:t>Giant </a:t>
            </a:r>
            <a:r>
              <a:rPr lang="en-US" altLang="en-US" dirty="0" err="1" smtClean="0"/>
              <a:t>Molluscum</a:t>
            </a:r>
            <a:r>
              <a:rPr lang="en-US" altLang="en-US" dirty="0"/>
              <a:t> </a:t>
            </a:r>
            <a:r>
              <a:rPr lang="en-US" altLang="en-US" dirty="0" err="1" smtClean="0"/>
              <a:t>Contagiosum</a:t>
            </a:r>
            <a:endParaRPr lang="en-US" altLang="en-US" dirty="0"/>
          </a:p>
        </p:txBody>
      </p:sp>
      <p:pic>
        <p:nvPicPr>
          <p:cNvPr id="155654" name="Picture 1">
            <a:extLst>
              <a:ext uri="{FF2B5EF4-FFF2-40B4-BE49-F238E27FC236}">
                <a16:creationId xmlns:a16="http://schemas.microsoft.com/office/drawing/2014/main" id="{7C4E0438-172C-F860-212C-6E06824857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4824" y="1600200"/>
            <a:ext cx="559435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8FCF10F2-845D-292C-0CAE-24788E8A70ED}"/>
              </a:ext>
            </a:extLst>
          </p:cNvPr>
          <p:cNvSpPr>
            <a:spLocks noGrp="1"/>
          </p:cNvSpPr>
          <p:nvPr>
            <p:ph type="title"/>
          </p:nvPr>
        </p:nvSpPr>
        <p:spPr>
          <a:xfrm>
            <a:off x="76200" y="228600"/>
            <a:ext cx="8991600" cy="1219200"/>
          </a:xfrm>
        </p:spPr>
        <p:txBody>
          <a:bodyPr/>
          <a:lstStyle/>
          <a:p>
            <a:pPr algn="ctr" eaLnBrk="1" hangingPunct="1"/>
            <a:r>
              <a:rPr lang="en-US" altLang="en-US" dirty="0" err="1"/>
              <a:t>Orf</a:t>
            </a:r>
            <a:r>
              <a:rPr lang="en-US" altLang="en-US" dirty="0"/>
              <a:t> and </a:t>
            </a:r>
            <a:r>
              <a:rPr lang="en-US" altLang="en-US" dirty="0" err="1"/>
              <a:t>Milker</a:t>
            </a:r>
            <a:r>
              <a:rPr lang="en-US" altLang="en-US" dirty="0"/>
              <a:t> Nodule</a:t>
            </a:r>
          </a:p>
        </p:txBody>
      </p:sp>
      <p:sp>
        <p:nvSpPr>
          <p:cNvPr id="156675" name="Rectangle 3">
            <a:extLst>
              <a:ext uri="{FF2B5EF4-FFF2-40B4-BE49-F238E27FC236}">
                <a16:creationId xmlns:a16="http://schemas.microsoft.com/office/drawing/2014/main" id="{7670348D-864D-3133-E825-85080190142D}"/>
              </a:ext>
            </a:extLst>
          </p:cNvPr>
          <p:cNvSpPr>
            <a:spLocks noGrp="1"/>
          </p:cNvSpPr>
          <p:nvPr>
            <p:ph idx="1"/>
          </p:nvPr>
        </p:nvSpPr>
        <p:spPr>
          <a:xfrm>
            <a:off x="838200" y="1489075"/>
            <a:ext cx="7772400" cy="4454525"/>
          </a:xfrm>
        </p:spPr>
        <p:txBody>
          <a:bodyPr/>
          <a:lstStyle/>
          <a:p>
            <a:pPr eaLnBrk="1" hangingPunct="1">
              <a:buFont typeface="Wingdings" panose="05000000000000000000" pitchFamily="2" charset="2"/>
              <a:buChar char="Ø"/>
            </a:pPr>
            <a:r>
              <a:rPr lang="en-US" altLang="en-US" dirty="0" err="1"/>
              <a:t>Parapoxviruses</a:t>
            </a:r>
            <a:endParaRPr lang="en-US" altLang="en-US" dirty="0"/>
          </a:p>
          <a:p>
            <a:pPr eaLnBrk="1" hangingPunct="1">
              <a:buFont typeface="Wingdings" panose="05000000000000000000" pitchFamily="2" charset="2"/>
              <a:buChar char="Ø"/>
            </a:pPr>
            <a:r>
              <a:rPr lang="en-US" altLang="en-US" dirty="0"/>
              <a:t>Common pathogens of animals</a:t>
            </a:r>
          </a:p>
          <a:p>
            <a:pPr lvl="1" eaLnBrk="1" hangingPunct="1"/>
            <a:r>
              <a:rPr lang="en-US" altLang="en-US" dirty="0"/>
              <a:t>Zoonotic occupational diseases</a:t>
            </a:r>
          </a:p>
          <a:p>
            <a:pPr eaLnBrk="1" hangingPunct="1">
              <a:buFont typeface="Wingdings" panose="05000000000000000000" pitchFamily="2" charset="2"/>
              <a:buChar char="Ø"/>
            </a:pPr>
            <a:r>
              <a:rPr lang="en-US" altLang="en-US" dirty="0"/>
              <a:t>Skin lesions are identical</a:t>
            </a:r>
          </a:p>
          <a:p>
            <a:pPr lvl="1" eaLnBrk="1" hangingPunct="1"/>
            <a:r>
              <a:rPr lang="en-US" altLang="en-US" dirty="0"/>
              <a:t>Solitary papule, pustule, or nodule that can drain and develops central crusting</a:t>
            </a:r>
          </a:p>
          <a:p>
            <a:pPr lvl="1" eaLnBrk="1" hangingPunct="1"/>
            <a:r>
              <a:rPr lang="en-US" altLang="en-US" dirty="0"/>
              <a:t>Can be associated with local lymphadenitis</a:t>
            </a:r>
          </a:p>
          <a:p>
            <a:pPr lvl="1" eaLnBrk="1" hangingPunct="1"/>
            <a:r>
              <a:rPr lang="en-US" altLang="en-US" dirty="0"/>
              <a:t>Present on hands, arms, face</a:t>
            </a:r>
          </a:p>
        </p:txBody>
      </p:sp>
    </p:spTree>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Title 1">
            <a:extLst>
              <a:ext uri="{FF2B5EF4-FFF2-40B4-BE49-F238E27FC236}">
                <a16:creationId xmlns:a16="http://schemas.microsoft.com/office/drawing/2014/main" id="{C111C968-EACC-476A-6B75-3AC7BF8B2248}"/>
              </a:ext>
            </a:extLst>
          </p:cNvPr>
          <p:cNvSpPr>
            <a:spLocks noGrp="1"/>
          </p:cNvSpPr>
          <p:nvPr>
            <p:ph type="title"/>
          </p:nvPr>
        </p:nvSpPr>
        <p:spPr>
          <a:xfrm>
            <a:off x="685800" y="76200"/>
            <a:ext cx="7772400" cy="1905000"/>
          </a:xfrm>
        </p:spPr>
        <p:txBody>
          <a:bodyPr/>
          <a:lstStyle/>
          <a:p>
            <a:pPr algn="ctr"/>
            <a:r>
              <a:rPr lang="en-US" altLang="en-US" dirty="0"/>
              <a:t>Human Papillomavirus</a:t>
            </a:r>
          </a:p>
        </p:txBody>
      </p:sp>
      <p:sp>
        <p:nvSpPr>
          <p:cNvPr id="157699" name="Content Placeholder 2">
            <a:extLst>
              <a:ext uri="{FF2B5EF4-FFF2-40B4-BE49-F238E27FC236}">
                <a16:creationId xmlns:a16="http://schemas.microsoft.com/office/drawing/2014/main" id="{D5D14EAA-2916-8977-0811-005BF881523F}"/>
              </a:ext>
            </a:extLst>
          </p:cNvPr>
          <p:cNvSpPr>
            <a:spLocks noGrp="1"/>
          </p:cNvSpPr>
          <p:nvPr>
            <p:ph idx="1"/>
          </p:nvPr>
        </p:nvSpPr>
        <p:spPr>
          <a:xfrm>
            <a:off x="685800" y="1676400"/>
            <a:ext cx="7772400" cy="4876800"/>
          </a:xfrm>
        </p:spPr>
        <p:txBody>
          <a:bodyPr/>
          <a:lstStyle/>
          <a:p>
            <a:pPr>
              <a:buFont typeface="Wingdings" panose="05000000000000000000" pitchFamily="2" charset="2"/>
              <a:buChar char="Ø"/>
            </a:pPr>
            <a:r>
              <a:rPr lang="en-US" altLang="en-US" sz="2800" dirty="0"/>
              <a:t>Papillomaviruses cause a variety of skin and mucous membrane lesions that range in severity from benign growths to malignancies.</a:t>
            </a:r>
          </a:p>
          <a:p>
            <a:pPr>
              <a:buFont typeface="Wingdings" panose="05000000000000000000" pitchFamily="2" charset="2"/>
              <a:buChar char="Ø"/>
            </a:pPr>
            <a:r>
              <a:rPr lang="en-US" altLang="en-US" sz="2800" dirty="0"/>
              <a:t>Over 200 types of human papillomaviruses (HPVs) with more than 40 types that infect the oropharyngeal or genital regions</a:t>
            </a:r>
          </a:p>
          <a:p>
            <a:pPr>
              <a:buFont typeface="Wingdings" panose="05000000000000000000" pitchFamily="2" charset="2"/>
              <a:buChar char="Ø"/>
            </a:pPr>
            <a:r>
              <a:rPr lang="en-US" altLang="en-US" sz="2800" dirty="0"/>
              <a:t>Infections may be asymptomatic or lead to warts of benign skin or mucosal cell proliferations.</a:t>
            </a: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Title 1">
            <a:extLst>
              <a:ext uri="{FF2B5EF4-FFF2-40B4-BE49-F238E27FC236}">
                <a16:creationId xmlns:a16="http://schemas.microsoft.com/office/drawing/2014/main" id="{6691D5BB-F194-AB16-F310-E23D0004393D}"/>
              </a:ext>
            </a:extLst>
          </p:cNvPr>
          <p:cNvSpPr>
            <a:spLocks noGrp="1"/>
          </p:cNvSpPr>
          <p:nvPr>
            <p:ph type="title"/>
          </p:nvPr>
        </p:nvSpPr>
        <p:spPr>
          <a:xfrm>
            <a:off x="609600" y="76200"/>
            <a:ext cx="7772400" cy="1905000"/>
          </a:xfrm>
        </p:spPr>
        <p:txBody>
          <a:bodyPr/>
          <a:lstStyle/>
          <a:p>
            <a:pPr algn="ctr"/>
            <a:r>
              <a:rPr lang="en-US" altLang="en-US" dirty="0"/>
              <a:t>Human Papillomavirus (Cont.)</a:t>
            </a:r>
          </a:p>
        </p:txBody>
      </p:sp>
      <p:sp>
        <p:nvSpPr>
          <p:cNvPr id="158723" name="Content Placeholder 2">
            <a:extLst>
              <a:ext uri="{FF2B5EF4-FFF2-40B4-BE49-F238E27FC236}">
                <a16:creationId xmlns:a16="http://schemas.microsoft.com/office/drawing/2014/main" id="{1B6CC7B7-8A0D-A641-24FC-DE0FC8AD90CC}"/>
              </a:ext>
            </a:extLst>
          </p:cNvPr>
          <p:cNvSpPr>
            <a:spLocks noGrp="1"/>
          </p:cNvSpPr>
          <p:nvPr>
            <p:ph idx="1"/>
          </p:nvPr>
        </p:nvSpPr>
        <p:spPr>
          <a:xfrm>
            <a:off x="381000" y="1524000"/>
            <a:ext cx="8229600" cy="4525963"/>
          </a:xfrm>
        </p:spPr>
        <p:txBody>
          <a:bodyPr/>
          <a:lstStyle/>
          <a:p>
            <a:pPr>
              <a:buFont typeface="Wingdings" panose="05000000000000000000" pitchFamily="2" charset="2"/>
              <a:buChar char="Ø"/>
            </a:pPr>
            <a:r>
              <a:rPr lang="en-US" altLang="en-US" sz="2800" dirty="0"/>
              <a:t>Genital lesions associated with HPV</a:t>
            </a:r>
          </a:p>
          <a:p>
            <a:pPr lvl="1"/>
            <a:r>
              <a:rPr lang="en-US" altLang="en-US" sz="2400" dirty="0"/>
              <a:t>Condyloma acuminata–cauliflower-like fleshy growths seen in moist genital and perianal regions-and flat </a:t>
            </a:r>
            <a:r>
              <a:rPr lang="en-US" altLang="en-US" sz="2400" dirty="0" err="1"/>
              <a:t>papillomas</a:t>
            </a:r>
            <a:r>
              <a:rPr lang="en-US" altLang="en-US" sz="2400" dirty="0"/>
              <a:t> of the cervix</a:t>
            </a:r>
          </a:p>
          <a:p>
            <a:pPr>
              <a:buFont typeface="Wingdings" panose="05000000000000000000" pitchFamily="2" charset="2"/>
              <a:buChar char="Ø"/>
            </a:pPr>
            <a:r>
              <a:rPr lang="en-US" altLang="en-US" sz="2800" dirty="0"/>
              <a:t>Transmission of HPV from mother to infant via the birth canal can lead to</a:t>
            </a:r>
          </a:p>
          <a:p>
            <a:pPr lvl="1"/>
            <a:r>
              <a:rPr lang="en-US" altLang="en-US" sz="2400" dirty="0"/>
              <a:t>Laryngeal </a:t>
            </a:r>
            <a:r>
              <a:rPr lang="en-US" altLang="en-US" sz="2400" dirty="0" err="1"/>
              <a:t>papillomas</a:t>
            </a:r>
            <a:r>
              <a:rPr lang="en-US" altLang="en-US" sz="2400" dirty="0"/>
              <a:t> on the vocal cords and epiglottis of children</a:t>
            </a:r>
          </a:p>
          <a:p>
            <a:pPr>
              <a:buFont typeface="Wingdings" panose="05000000000000000000" pitchFamily="2" charset="2"/>
              <a:buChar char="Ø"/>
            </a:pPr>
            <a:r>
              <a:rPr lang="en-US" altLang="en-US" sz="2800" dirty="0"/>
              <a:t>Connection to cancers</a:t>
            </a:r>
          </a:p>
          <a:p>
            <a:pPr lvl="1"/>
            <a:r>
              <a:rPr lang="en-US" altLang="en-US" sz="2400" dirty="0"/>
              <a:t>Penile, vaginal, cervical, oral, anorectal</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0F9578BD-0863-27A2-3B9D-FF17D95E8D3A}"/>
              </a:ext>
            </a:extLst>
          </p:cNvPr>
          <p:cNvSpPr>
            <a:spLocks noGrp="1"/>
          </p:cNvSpPr>
          <p:nvPr>
            <p:ph type="title"/>
          </p:nvPr>
        </p:nvSpPr>
        <p:spPr>
          <a:xfrm>
            <a:off x="76200" y="228600"/>
            <a:ext cx="8991600" cy="1066800"/>
          </a:xfrm>
        </p:spPr>
        <p:txBody>
          <a:bodyPr/>
          <a:lstStyle/>
          <a:p>
            <a:pPr algn="ctr" eaLnBrk="1" hangingPunct="1"/>
            <a:r>
              <a:rPr lang="en-US" altLang="en-US" dirty="0"/>
              <a:t>Alphaviruses</a:t>
            </a:r>
          </a:p>
        </p:txBody>
      </p:sp>
      <p:sp>
        <p:nvSpPr>
          <p:cNvPr id="159747" name="Rectangle 3">
            <a:extLst>
              <a:ext uri="{FF2B5EF4-FFF2-40B4-BE49-F238E27FC236}">
                <a16:creationId xmlns:a16="http://schemas.microsoft.com/office/drawing/2014/main" id="{1E940312-5BF4-BC9E-C99F-895B1FCA51E4}"/>
              </a:ext>
            </a:extLst>
          </p:cNvPr>
          <p:cNvSpPr>
            <a:spLocks noGrp="1"/>
          </p:cNvSpPr>
          <p:nvPr>
            <p:ph idx="1"/>
          </p:nvPr>
        </p:nvSpPr>
        <p:spPr>
          <a:xfrm>
            <a:off x="533400" y="1447800"/>
            <a:ext cx="7772400" cy="4454525"/>
          </a:xfrm>
        </p:spPr>
        <p:txBody>
          <a:bodyPr/>
          <a:lstStyle/>
          <a:p>
            <a:pPr eaLnBrk="1" hangingPunct="1">
              <a:buFont typeface="Wingdings" panose="05000000000000000000" pitchFamily="2" charset="2"/>
              <a:buChar char="Ø"/>
            </a:pPr>
            <a:r>
              <a:rPr lang="en-US" altLang="en-US" dirty="0"/>
              <a:t>Several members are mosquito-borne and cause clinically indistinguishable syndromes of fever, arthralgia and rash.</a:t>
            </a:r>
          </a:p>
          <a:p>
            <a:pPr eaLnBrk="1" hangingPunct="1">
              <a:buFont typeface="Wingdings" panose="05000000000000000000" pitchFamily="2" charset="2"/>
              <a:buChar char="Ø"/>
            </a:pPr>
            <a:r>
              <a:rPr lang="en-US" altLang="en-US" dirty="0"/>
              <a:t>Rash usually starts on the face and neck and as it spreads, it becomes macular or maculopapular and may be pruritic.</a:t>
            </a:r>
          </a:p>
          <a:p>
            <a:pPr eaLnBrk="1" hangingPunct="1">
              <a:buFont typeface="Wingdings" panose="05000000000000000000" pitchFamily="2" charset="2"/>
              <a:buChar char="Ø"/>
            </a:pPr>
            <a:r>
              <a:rPr lang="en-US" altLang="en-US" dirty="0"/>
              <a:t>Other symptoms include headache, severe arthralgias, retro-orbital pain, pharyngitis, and vomiting.</a:t>
            </a:r>
          </a:p>
        </p:txBody>
      </p:sp>
    </p:spTree>
  </p:cSld>
  <p:clrMapOvr>
    <a:masterClrMapping/>
  </p:clrMapOvr>
  <p:transition spd="slow"/>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4F7DF86B-6A80-5725-9537-2B150546E3E4}"/>
              </a:ext>
            </a:extLst>
          </p:cNvPr>
          <p:cNvSpPr>
            <a:spLocks noGrp="1"/>
          </p:cNvSpPr>
          <p:nvPr>
            <p:ph type="title"/>
          </p:nvPr>
        </p:nvSpPr>
        <p:spPr>
          <a:xfrm>
            <a:off x="76200" y="228600"/>
            <a:ext cx="8991600" cy="1219200"/>
          </a:xfrm>
        </p:spPr>
        <p:txBody>
          <a:bodyPr/>
          <a:lstStyle/>
          <a:p>
            <a:pPr algn="ctr" eaLnBrk="1" hangingPunct="1"/>
            <a:r>
              <a:rPr lang="en-US" altLang="en-US" sz="3800" dirty="0"/>
              <a:t>Hemorrhagic Fever </a:t>
            </a:r>
            <a:r>
              <a:rPr lang="en-US" altLang="en-US" sz="3800" dirty="0" smtClean="0"/>
              <a:t>Viruses</a:t>
            </a:r>
            <a:endParaRPr lang="en-US" altLang="en-US" sz="3800" dirty="0"/>
          </a:p>
        </p:txBody>
      </p:sp>
      <p:sp>
        <p:nvSpPr>
          <p:cNvPr id="160771" name="Rectangle 3">
            <a:extLst>
              <a:ext uri="{FF2B5EF4-FFF2-40B4-BE49-F238E27FC236}">
                <a16:creationId xmlns:a16="http://schemas.microsoft.com/office/drawing/2014/main" id="{B5A0C2B1-0C2C-299D-985C-BA21A53CA75E}"/>
              </a:ext>
            </a:extLst>
          </p:cNvPr>
          <p:cNvSpPr>
            <a:spLocks noGrp="1"/>
          </p:cNvSpPr>
          <p:nvPr>
            <p:ph idx="1"/>
          </p:nvPr>
        </p:nvSpPr>
        <p:spPr>
          <a:xfrm>
            <a:off x="685800" y="1479176"/>
            <a:ext cx="7772400" cy="4454525"/>
          </a:xfrm>
        </p:spPr>
        <p:txBody>
          <a:bodyPr/>
          <a:lstStyle/>
          <a:p>
            <a:pPr eaLnBrk="1" hangingPunct="1">
              <a:buFont typeface="Wingdings" panose="05000000000000000000" pitchFamily="2" charset="2"/>
              <a:buChar char="Ø"/>
            </a:pPr>
            <a:r>
              <a:rPr lang="en-US" altLang="en-US" dirty="0"/>
              <a:t>Flaviviridae	</a:t>
            </a:r>
          </a:p>
          <a:p>
            <a:pPr lvl="1" eaLnBrk="1" hangingPunct="1"/>
            <a:r>
              <a:rPr lang="en-US" altLang="en-US" dirty="0"/>
              <a:t>Yellow fever, dengue virus, Zika virus</a:t>
            </a:r>
          </a:p>
          <a:p>
            <a:pPr eaLnBrk="1" hangingPunct="1">
              <a:buFont typeface="Wingdings" panose="05000000000000000000" pitchFamily="2" charset="2"/>
              <a:buChar char="Ø"/>
            </a:pPr>
            <a:r>
              <a:rPr lang="en-US" altLang="en-US" dirty="0" err="1"/>
              <a:t>Arenaviridae</a:t>
            </a:r>
            <a:endParaRPr lang="en-US" altLang="en-US" dirty="0"/>
          </a:p>
          <a:p>
            <a:pPr lvl="1" eaLnBrk="1" hangingPunct="1"/>
            <a:r>
              <a:rPr lang="en-US" altLang="en-US" dirty="0"/>
              <a:t>Junín, Lassa, </a:t>
            </a:r>
            <a:r>
              <a:rPr lang="en-US" altLang="en-US" dirty="0" err="1"/>
              <a:t>Machupo</a:t>
            </a:r>
            <a:r>
              <a:rPr lang="en-US" altLang="en-US" dirty="0"/>
              <a:t> viruses</a:t>
            </a:r>
          </a:p>
          <a:p>
            <a:pPr eaLnBrk="1" hangingPunct="1">
              <a:buFont typeface="Wingdings" panose="05000000000000000000" pitchFamily="2" charset="2"/>
              <a:buChar char="Ø"/>
            </a:pPr>
            <a:r>
              <a:rPr lang="en-US" altLang="en-US" dirty="0" err="1"/>
              <a:t>Bunyaviridae</a:t>
            </a:r>
            <a:endParaRPr lang="en-US" altLang="en-US" dirty="0"/>
          </a:p>
          <a:p>
            <a:pPr lvl="1" eaLnBrk="1" hangingPunct="1"/>
            <a:r>
              <a:rPr lang="en-US" altLang="en-US" dirty="0"/>
              <a:t>Hantavirus, Crimean-Congo hemorrhagic fever (CCHF), Rift Valley fever viruses</a:t>
            </a:r>
          </a:p>
          <a:p>
            <a:pPr eaLnBrk="1" hangingPunct="1">
              <a:buFont typeface="Wingdings" panose="05000000000000000000" pitchFamily="2" charset="2"/>
              <a:buChar char="Ø"/>
            </a:pPr>
            <a:r>
              <a:rPr lang="en-US" altLang="en-US" dirty="0"/>
              <a:t>Filoviridae</a:t>
            </a:r>
          </a:p>
          <a:p>
            <a:pPr lvl="1" eaLnBrk="1" hangingPunct="1"/>
            <a:r>
              <a:rPr lang="en-US" altLang="en-US" dirty="0"/>
              <a:t>Ebola, Marburg viruses</a:t>
            </a:r>
          </a:p>
        </p:txBody>
      </p:sp>
    </p:spTree>
  </p:cSld>
  <p:clrMapOvr>
    <a:masterClrMapping/>
  </p:clrMapOvr>
  <p:transition spd="slow"/>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E2CC5A34-7F28-23C8-FA5D-18FD0277E172}"/>
              </a:ext>
            </a:extLst>
          </p:cNvPr>
          <p:cNvSpPr>
            <a:spLocks noGrp="1"/>
          </p:cNvSpPr>
          <p:nvPr>
            <p:ph type="title"/>
          </p:nvPr>
        </p:nvSpPr>
        <p:spPr>
          <a:xfrm>
            <a:off x="76200" y="228600"/>
            <a:ext cx="8991600" cy="1219200"/>
          </a:xfrm>
        </p:spPr>
        <p:txBody>
          <a:bodyPr/>
          <a:lstStyle/>
          <a:p>
            <a:pPr algn="ctr" eaLnBrk="1" hangingPunct="1"/>
            <a:r>
              <a:rPr lang="en-US" altLang="en-US" sz="3800" dirty="0"/>
              <a:t>Hemorrhagic Fever </a:t>
            </a:r>
            <a:r>
              <a:rPr lang="en-US" altLang="en-US" sz="3800" dirty="0" smtClean="0"/>
              <a:t>Viruses</a:t>
            </a:r>
            <a:endParaRPr lang="en-US" altLang="en-US" sz="3800" strike="sngStrike" dirty="0"/>
          </a:p>
        </p:txBody>
      </p:sp>
      <p:sp>
        <p:nvSpPr>
          <p:cNvPr id="161795" name="Rectangle 3">
            <a:extLst>
              <a:ext uri="{FF2B5EF4-FFF2-40B4-BE49-F238E27FC236}">
                <a16:creationId xmlns:a16="http://schemas.microsoft.com/office/drawing/2014/main" id="{943093C9-D910-539C-9532-EAA0B738B116}"/>
              </a:ext>
            </a:extLst>
          </p:cNvPr>
          <p:cNvSpPr>
            <a:spLocks noGrp="1"/>
          </p:cNvSpPr>
          <p:nvPr>
            <p:ph idx="1"/>
          </p:nvPr>
        </p:nvSpPr>
        <p:spPr>
          <a:xfrm>
            <a:off x="685800" y="1447800"/>
            <a:ext cx="7772400" cy="4454525"/>
          </a:xfrm>
        </p:spPr>
        <p:txBody>
          <a:bodyPr/>
          <a:lstStyle/>
          <a:p>
            <a:pPr eaLnBrk="1" hangingPunct="1">
              <a:buFont typeface="Wingdings" panose="05000000000000000000" pitchFamily="2" charset="2"/>
              <a:buChar char="Ø"/>
            </a:pPr>
            <a:r>
              <a:rPr lang="en-US" altLang="en-US" dirty="0"/>
              <a:t>General symptoms of characteristic viral syndrome </a:t>
            </a:r>
          </a:p>
          <a:p>
            <a:pPr lvl="1" eaLnBrk="1" hangingPunct="1"/>
            <a:r>
              <a:rPr lang="en-US" altLang="en-US" dirty="0"/>
              <a:t>Fever, headache, </a:t>
            </a:r>
            <a:r>
              <a:rPr lang="en-US" altLang="en-US" dirty="0" err="1"/>
              <a:t>myalgias</a:t>
            </a:r>
            <a:r>
              <a:rPr lang="en-US" altLang="en-US" dirty="0"/>
              <a:t>, </a:t>
            </a:r>
            <a:r>
              <a:rPr lang="en-US" altLang="en-US" dirty="0" err="1"/>
              <a:t>arthralgias</a:t>
            </a:r>
            <a:r>
              <a:rPr lang="en-US" altLang="en-US" dirty="0"/>
              <a:t>, nausea and vomiting, abdominal pain, and skin manifestations</a:t>
            </a:r>
          </a:p>
          <a:p>
            <a:pPr eaLnBrk="1" hangingPunct="1">
              <a:buFont typeface="Wingdings" panose="05000000000000000000" pitchFamily="2" charset="2"/>
              <a:buChar char="Ø"/>
            </a:pPr>
            <a:r>
              <a:rPr lang="en-US" altLang="en-US" dirty="0"/>
              <a:t>Other possible symptoms</a:t>
            </a:r>
          </a:p>
          <a:p>
            <a:pPr lvl="1" eaLnBrk="1" hangingPunct="1"/>
            <a:r>
              <a:rPr lang="en-US" altLang="en-US" dirty="0"/>
              <a:t>Severe bleeding (nasal or GI)</a:t>
            </a:r>
          </a:p>
          <a:p>
            <a:pPr lvl="1" eaLnBrk="1" hangingPunct="1"/>
            <a:r>
              <a:rPr lang="en-US" altLang="en-US" dirty="0"/>
              <a:t>Bleeding into the skin resulting in </a:t>
            </a:r>
            <a:r>
              <a:rPr lang="en-US" altLang="en-US" dirty="0" err="1"/>
              <a:t>petechiae</a:t>
            </a:r>
            <a:r>
              <a:rPr lang="en-US" altLang="en-US" dirty="0"/>
              <a:t>, purpura, </a:t>
            </a:r>
            <a:r>
              <a:rPr lang="en-US" altLang="en-US" dirty="0" err="1"/>
              <a:t>ecchymoses</a:t>
            </a:r>
            <a:endParaRPr lang="en-US" altLang="en-US" dirty="0"/>
          </a:p>
        </p:txBody>
      </p:sp>
    </p:spTree>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3E542203-BCB9-A3B7-2764-4735FBCDF081}"/>
              </a:ext>
            </a:extLst>
          </p:cNvPr>
          <p:cNvSpPr>
            <a:spLocks noGrp="1"/>
          </p:cNvSpPr>
          <p:nvPr>
            <p:ph type="title"/>
          </p:nvPr>
        </p:nvSpPr>
        <p:spPr>
          <a:xfrm>
            <a:off x="512762" y="13447"/>
            <a:ext cx="7772400" cy="1905000"/>
          </a:xfrm>
        </p:spPr>
        <p:txBody>
          <a:bodyPr/>
          <a:lstStyle/>
          <a:p>
            <a:pPr algn="ctr" eaLnBrk="1" hangingPunct="1"/>
            <a:r>
              <a:rPr lang="en-US" altLang="en-US" dirty="0"/>
              <a:t>Facial Rash of Dengue Fever</a:t>
            </a:r>
          </a:p>
        </p:txBody>
      </p:sp>
      <p:pic>
        <p:nvPicPr>
          <p:cNvPr id="162822" name="Picture 1">
            <a:extLst>
              <a:ext uri="{FF2B5EF4-FFF2-40B4-BE49-F238E27FC236}">
                <a16:creationId xmlns:a16="http://schemas.microsoft.com/office/drawing/2014/main" id="{54B31DFE-20A6-B66B-858B-EF5836D995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8924" y="1524000"/>
            <a:ext cx="5680075" cy="50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42" name="Title 1">
            <a:extLst>
              <a:ext uri="{FF2B5EF4-FFF2-40B4-BE49-F238E27FC236}">
                <a16:creationId xmlns:a16="http://schemas.microsoft.com/office/drawing/2014/main" id="{BDE16A10-76F8-0CA5-BCB1-0CDC5933AB0E}"/>
              </a:ext>
            </a:extLst>
          </p:cNvPr>
          <p:cNvSpPr>
            <a:spLocks noGrp="1"/>
          </p:cNvSpPr>
          <p:nvPr>
            <p:ph type="title"/>
          </p:nvPr>
        </p:nvSpPr>
        <p:spPr>
          <a:xfrm>
            <a:off x="762000" y="76200"/>
            <a:ext cx="7772400" cy="1905000"/>
          </a:xfrm>
        </p:spPr>
        <p:txBody>
          <a:bodyPr/>
          <a:lstStyle/>
          <a:p>
            <a:pPr algn="ctr"/>
            <a:r>
              <a:rPr lang="en-US" altLang="en-US" sz="3600" dirty="0"/>
              <a:t>Severe Acute Respiratory Syndrome-Cornoavirus-2 (</a:t>
            </a:r>
            <a:r>
              <a:rPr lang="en-US" altLang="en-US" sz="3600" dirty="0" smtClean="0"/>
              <a:t>SARS-CoV-2</a:t>
            </a:r>
            <a:r>
              <a:rPr lang="en-US" altLang="en-US" sz="3600" dirty="0"/>
              <a:t>)</a:t>
            </a:r>
          </a:p>
        </p:txBody>
      </p:sp>
      <p:sp>
        <p:nvSpPr>
          <p:cNvPr id="163843" name="Content Placeholder 2">
            <a:extLst>
              <a:ext uri="{FF2B5EF4-FFF2-40B4-BE49-F238E27FC236}">
                <a16:creationId xmlns:a16="http://schemas.microsoft.com/office/drawing/2014/main" id="{D51B5E0C-6FF1-B0CE-CCC7-A7EE4F65AC9D}"/>
              </a:ext>
            </a:extLst>
          </p:cNvPr>
          <p:cNvSpPr>
            <a:spLocks noGrp="1"/>
          </p:cNvSpPr>
          <p:nvPr>
            <p:ph idx="1"/>
          </p:nvPr>
        </p:nvSpPr>
        <p:spPr>
          <a:xfrm>
            <a:off x="762000" y="1828800"/>
            <a:ext cx="7772400" cy="4876800"/>
          </a:xfrm>
        </p:spPr>
        <p:txBody>
          <a:bodyPr/>
          <a:lstStyle/>
          <a:p>
            <a:pPr>
              <a:buFont typeface="Wingdings" panose="05000000000000000000" pitchFamily="2" charset="2"/>
              <a:buChar char="Ø"/>
            </a:pPr>
            <a:r>
              <a:rPr lang="en-US" altLang="en-US" dirty="0"/>
              <a:t>First reported in Wuhan, China in 2019 </a:t>
            </a:r>
          </a:p>
          <a:p>
            <a:pPr>
              <a:buFont typeface="Wingdings" panose="05000000000000000000" pitchFamily="2" charset="2"/>
              <a:buChar char="Ø"/>
            </a:pPr>
            <a:r>
              <a:rPr lang="en-US" altLang="en-US" dirty="0"/>
              <a:t>Spread around the world and resulted in a global pandemic known as Coronavirus Disease 2019 (COVID-19)</a:t>
            </a:r>
          </a:p>
          <a:p>
            <a:pPr>
              <a:buFont typeface="Wingdings" panose="05000000000000000000" pitchFamily="2" charset="2"/>
              <a:buChar char="Ø"/>
            </a:pPr>
            <a:r>
              <a:rPr lang="en-US" altLang="en-US" dirty="0"/>
              <a:t>RNA coronavirus</a:t>
            </a:r>
          </a:p>
          <a:p>
            <a:pPr lvl="1"/>
            <a:r>
              <a:rPr lang="en-US" altLang="en-US" dirty="0"/>
              <a:t>Infects the respiratory tract and can cause severe pneumonia</a:t>
            </a:r>
          </a:p>
          <a:p>
            <a:pPr lvl="1"/>
            <a:r>
              <a:rPr lang="en-US" altLang="en-US" dirty="0"/>
              <a:t>Can affect many extrapulmonary organ systems including the skin</a:t>
            </a: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866" name="Title 1">
            <a:extLst>
              <a:ext uri="{FF2B5EF4-FFF2-40B4-BE49-F238E27FC236}">
                <a16:creationId xmlns:a16="http://schemas.microsoft.com/office/drawing/2014/main" id="{37AF1FC3-6402-A7B3-BB77-457F1357F87F}"/>
              </a:ext>
            </a:extLst>
          </p:cNvPr>
          <p:cNvSpPr>
            <a:spLocks noGrp="1"/>
          </p:cNvSpPr>
          <p:nvPr>
            <p:ph type="title"/>
          </p:nvPr>
        </p:nvSpPr>
        <p:spPr>
          <a:xfrm>
            <a:off x="762000" y="76200"/>
            <a:ext cx="7772400" cy="1905000"/>
          </a:xfrm>
        </p:spPr>
        <p:txBody>
          <a:bodyPr/>
          <a:lstStyle/>
          <a:p>
            <a:pPr algn="ctr"/>
            <a:r>
              <a:rPr lang="en-US" altLang="en-US" sz="3600" dirty="0"/>
              <a:t>Severe Acute Respiratory Syndrome-Cornoavirus-2 (</a:t>
            </a:r>
            <a:r>
              <a:rPr lang="en-US" altLang="en-US" sz="3600" dirty="0" smtClean="0"/>
              <a:t>SARS-CoV-2</a:t>
            </a:r>
            <a:r>
              <a:rPr lang="en-US" altLang="en-US" sz="3600" dirty="0"/>
              <a:t>)-(Cont.)</a:t>
            </a:r>
          </a:p>
        </p:txBody>
      </p:sp>
      <p:sp>
        <p:nvSpPr>
          <p:cNvPr id="164867" name="Content Placeholder 2">
            <a:extLst>
              <a:ext uri="{FF2B5EF4-FFF2-40B4-BE49-F238E27FC236}">
                <a16:creationId xmlns:a16="http://schemas.microsoft.com/office/drawing/2014/main" id="{AC81CDBF-BBA9-8C7E-EE51-C0BF06DBB3C2}"/>
              </a:ext>
            </a:extLst>
          </p:cNvPr>
          <p:cNvSpPr>
            <a:spLocks noGrp="1"/>
          </p:cNvSpPr>
          <p:nvPr>
            <p:ph idx="1"/>
          </p:nvPr>
        </p:nvSpPr>
        <p:spPr>
          <a:xfrm>
            <a:off x="762000" y="1752600"/>
            <a:ext cx="7772400" cy="4876800"/>
          </a:xfrm>
        </p:spPr>
        <p:txBody>
          <a:bodyPr/>
          <a:lstStyle/>
          <a:p>
            <a:pPr>
              <a:buFont typeface="Wingdings" panose="05000000000000000000" pitchFamily="2" charset="2"/>
              <a:buChar char="Ø"/>
            </a:pPr>
            <a:r>
              <a:rPr lang="en-US" altLang="en-US" sz="2800" dirty="0"/>
              <a:t>Dermatologic manifestations</a:t>
            </a:r>
          </a:p>
          <a:p>
            <a:pPr lvl="1"/>
            <a:r>
              <a:rPr lang="en-US" altLang="en-US" sz="2400" dirty="0"/>
              <a:t>Non-specific maculopapular exanthems</a:t>
            </a:r>
          </a:p>
          <a:p>
            <a:pPr lvl="1"/>
            <a:r>
              <a:rPr lang="en-US" altLang="en-US" sz="2400" dirty="0"/>
              <a:t>Urticaria</a:t>
            </a:r>
          </a:p>
          <a:p>
            <a:pPr lvl="1"/>
            <a:r>
              <a:rPr lang="en-US" altLang="en-US" sz="2400" dirty="0"/>
              <a:t>Erythema multiforme</a:t>
            </a:r>
          </a:p>
          <a:p>
            <a:pPr lvl="1"/>
            <a:r>
              <a:rPr lang="en-US" altLang="en-US" sz="2400" dirty="0"/>
              <a:t>Purpura</a:t>
            </a:r>
          </a:p>
          <a:p>
            <a:pPr lvl="1"/>
            <a:r>
              <a:rPr lang="en-US" altLang="en-US" sz="2400" dirty="0"/>
              <a:t>Livedo reticularis (varicella-like lacy pattern of red-blue skin discoloration</a:t>
            </a:r>
          </a:p>
          <a:p>
            <a:pPr lvl="1"/>
            <a:r>
              <a:rPr lang="en-US" altLang="en-US" sz="2400" dirty="0" err="1"/>
              <a:t>Chillblain</a:t>
            </a:r>
            <a:r>
              <a:rPr lang="en-US" altLang="en-US" sz="2400" dirty="0"/>
              <a:t>-like lesions (COVID-toes)- characteristic finding that involves the feet and less commonly the hands</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D5D9AAEF-9A8B-AA61-5F3B-2DC9A1D8611F}"/>
              </a:ext>
            </a:extLst>
          </p:cNvPr>
          <p:cNvSpPr>
            <a:spLocks noGrp="1"/>
          </p:cNvSpPr>
          <p:nvPr>
            <p:ph type="title"/>
          </p:nvPr>
        </p:nvSpPr>
        <p:spPr>
          <a:xfrm>
            <a:off x="0" y="274638"/>
            <a:ext cx="9144000" cy="1143000"/>
          </a:xfrm>
        </p:spPr>
        <p:txBody>
          <a:bodyPr/>
          <a:lstStyle/>
          <a:p>
            <a:pPr algn="ctr" eaLnBrk="1" hangingPunct="1"/>
            <a:r>
              <a:rPr lang="en-US" altLang="en-US" sz="3600" dirty="0"/>
              <a:t>Some Infectious Causes of Skin Lesions and their Morphologic Manifestations</a:t>
            </a:r>
            <a:endParaRPr lang="en-US" altLang="en-US" dirty="0"/>
          </a:p>
        </p:txBody>
      </p:sp>
      <p:pic>
        <p:nvPicPr>
          <p:cNvPr id="46086" name="Picture 8" descr="C:\Users\12994\Desktop\Mahon\box33.1.jpg">
            <a:extLst>
              <a:ext uri="{FF2B5EF4-FFF2-40B4-BE49-F238E27FC236}">
                <a16:creationId xmlns:a16="http://schemas.microsoft.com/office/drawing/2014/main" id="{82B1D818-6056-D069-F91D-31DD6B618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76962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nvSpPr>
        <p:spPr bwMode="auto">
          <a:xfrm>
            <a:off x="1543050" y="3314700"/>
            <a:ext cx="6000750" cy="9144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defTabSz="685800" eaLnBrk="0" hangingPunct="0">
              <a:lnSpc>
                <a:spcPct val="130000"/>
              </a:lnSpc>
              <a:spcBef>
                <a:spcPct val="0"/>
              </a:spcBef>
              <a:buNone/>
            </a:pPr>
            <a:r>
              <a:rPr lang="en-US" altLang="en-US" sz="1800" b="1" i="1" dirty="0" smtClean="0">
                <a:solidFill>
                  <a:srgbClr val="FFFFFF"/>
                </a:solidFill>
                <a:cs typeface="Segoe UI" panose="020B0502040204020203" pitchFamily="34" charset="0"/>
              </a:rPr>
              <a:t>Skin/Soft Tissue (Wound) Infections</a:t>
            </a:r>
          </a:p>
          <a:p>
            <a:pPr algn="ctr" defTabSz="685800" eaLnBrk="0" hangingPunct="0">
              <a:lnSpc>
                <a:spcPct val="130000"/>
              </a:lnSpc>
              <a:spcBef>
                <a:spcPct val="0"/>
              </a:spcBef>
              <a:buNone/>
            </a:pPr>
            <a:r>
              <a:rPr lang="en-US" altLang="en-US" sz="1800" b="1" i="1" dirty="0" smtClean="0">
                <a:solidFill>
                  <a:srgbClr val="FFFFFF"/>
                </a:solidFill>
                <a:cs typeface="Segoe UI" panose="020B0502040204020203" pitchFamily="34" charset="0"/>
              </a:rPr>
              <a:t>Parasitic Infections</a:t>
            </a:r>
            <a:endParaRPr lang="en-US" altLang="en-US" sz="1800" b="1" i="1" dirty="0">
              <a:solidFill>
                <a:srgbClr val="FFFFFF"/>
              </a:solidFill>
              <a:cs typeface="Segoe UI" panose="020B0502040204020203" pitchFamily="34" charset="0"/>
            </a:endParaRPr>
          </a:p>
        </p:txBody>
      </p:sp>
      <p:sp>
        <p:nvSpPr>
          <p:cNvPr id="5124" name="Rectangle 2"/>
          <p:cNvSpPr>
            <a:spLocks noGrp="1" noChangeArrowheads="1"/>
          </p:cNvSpPr>
          <p:nvPr/>
        </p:nvSpPr>
        <p:spPr bwMode="auto">
          <a:xfrm>
            <a:off x="1657350" y="2628900"/>
            <a:ext cx="6000750" cy="9144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defTabSz="685800" eaLnBrk="0" hangingPunct="0">
              <a:lnSpc>
                <a:spcPct val="130000"/>
              </a:lnSpc>
              <a:spcBef>
                <a:spcPct val="0"/>
              </a:spcBef>
              <a:buNone/>
            </a:pPr>
            <a:r>
              <a:rPr lang="en-US" altLang="en-US" sz="1800" b="1" i="1" dirty="0">
                <a:solidFill>
                  <a:srgbClr val="FFFFFF"/>
                </a:solidFill>
                <a:cs typeface="Segoe UI" panose="020B0502040204020203" pitchFamily="34" charset="0"/>
              </a:rPr>
              <a:t>Clinical &amp; Diagnostic </a:t>
            </a:r>
            <a:r>
              <a:rPr lang="en-US" altLang="en-US" sz="1800" b="1" i="1" dirty="0" smtClean="0">
                <a:solidFill>
                  <a:srgbClr val="FFFFFF"/>
                </a:solidFill>
                <a:cs typeface="Segoe UI" panose="020B0502040204020203" pitchFamily="34" charset="0"/>
              </a:rPr>
              <a:t>Microbiology</a:t>
            </a:r>
          </a:p>
          <a:p>
            <a:pPr algn="ctr" defTabSz="685800" eaLnBrk="0" hangingPunct="0">
              <a:lnSpc>
                <a:spcPct val="130000"/>
              </a:lnSpc>
              <a:spcBef>
                <a:spcPct val="0"/>
              </a:spcBef>
              <a:buNone/>
            </a:pPr>
            <a:endParaRPr lang="en-US" altLang="en-US" sz="1800" b="1" i="1" dirty="0">
              <a:solidFill>
                <a:srgbClr val="FFFFFF"/>
              </a:solidFill>
              <a:cs typeface="Segoe UI" panose="020B0502040204020203" pitchFamily="34" charset="0"/>
            </a:endParaRPr>
          </a:p>
        </p:txBody>
      </p:sp>
    </p:spTree>
    <p:extLst>
      <p:ext uri="{BB962C8B-B14F-4D97-AF65-F5344CB8AC3E}">
        <p14:creationId xmlns:p14="http://schemas.microsoft.com/office/powerpoint/2010/main" val="3519252784"/>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6914" name="Title 1">
            <a:extLst>
              <a:ext uri="{FF2B5EF4-FFF2-40B4-BE49-F238E27FC236}">
                <a16:creationId xmlns:a16="http://schemas.microsoft.com/office/drawing/2014/main" id="{60429EA9-CC4D-4E75-7B0E-B344A85E177B}"/>
              </a:ext>
            </a:extLst>
          </p:cNvPr>
          <p:cNvSpPr>
            <a:spLocks noGrp="1"/>
          </p:cNvSpPr>
          <p:nvPr>
            <p:ph type="title"/>
          </p:nvPr>
        </p:nvSpPr>
        <p:spPr>
          <a:xfrm>
            <a:off x="720912" y="76200"/>
            <a:ext cx="7772400" cy="1905000"/>
          </a:xfrm>
        </p:spPr>
        <p:txBody>
          <a:bodyPr/>
          <a:lstStyle/>
          <a:p>
            <a:pPr algn="ctr" eaLnBrk="1" hangingPunct="1"/>
            <a:r>
              <a:rPr lang="en-US" altLang="en-US" dirty="0"/>
              <a:t>Overview</a:t>
            </a:r>
          </a:p>
        </p:txBody>
      </p:sp>
      <p:sp>
        <p:nvSpPr>
          <p:cNvPr id="166915" name="Content Placeholder 2">
            <a:extLst>
              <a:ext uri="{FF2B5EF4-FFF2-40B4-BE49-F238E27FC236}">
                <a16:creationId xmlns:a16="http://schemas.microsoft.com/office/drawing/2014/main" id="{B07F5493-4DE9-3B08-BA79-1F35150EB0E7}"/>
              </a:ext>
            </a:extLst>
          </p:cNvPr>
          <p:cNvSpPr>
            <a:spLocks noGrp="1"/>
          </p:cNvSpPr>
          <p:nvPr>
            <p:ph idx="1"/>
          </p:nvPr>
        </p:nvSpPr>
        <p:spPr>
          <a:xfrm>
            <a:off x="720912" y="1676400"/>
            <a:ext cx="7772400" cy="4454525"/>
          </a:xfrm>
        </p:spPr>
        <p:txBody>
          <a:bodyPr/>
          <a:lstStyle/>
          <a:p>
            <a:pPr eaLnBrk="1" hangingPunct="1">
              <a:buFont typeface="Wingdings" panose="05000000000000000000" pitchFamily="2" charset="2"/>
              <a:buChar char="Ø"/>
            </a:pPr>
            <a:r>
              <a:rPr lang="en-US" altLang="en-US" sz="2800" dirty="0"/>
              <a:t>Three main parasitic infection categories</a:t>
            </a:r>
          </a:p>
          <a:p>
            <a:pPr lvl="1" eaLnBrk="1" hangingPunct="1"/>
            <a:r>
              <a:rPr lang="en-US" altLang="en-US" sz="2400" dirty="0"/>
              <a:t>Helminthic</a:t>
            </a:r>
          </a:p>
          <a:p>
            <a:pPr lvl="1" eaLnBrk="1" hangingPunct="1"/>
            <a:r>
              <a:rPr lang="en-US" altLang="en-US" sz="2400" dirty="0"/>
              <a:t>Protozoal</a:t>
            </a:r>
          </a:p>
          <a:p>
            <a:pPr lvl="1" eaLnBrk="1" hangingPunct="1"/>
            <a:r>
              <a:rPr lang="en-US" altLang="en-US" sz="2400" dirty="0" err="1"/>
              <a:t>Ectoparasitic</a:t>
            </a:r>
            <a:endParaRPr lang="en-US" altLang="en-US" sz="2400" dirty="0"/>
          </a:p>
          <a:p>
            <a:pPr eaLnBrk="1" hangingPunct="1">
              <a:buFont typeface="Wingdings" panose="05000000000000000000" pitchFamily="2" charset="2"/>
              <a:buChar char="Ø"/>
            </a:pPr>
            <a:r>
              <a:rPr lang="en-US" altLang="en-US" sz="2800" dirty="0"/>
              <a:t>Some of these infections have major or minor dermatologic manifestations as part of the illnesses they cause.</a:t>
            </a:r>
          </a:p>
          <a:p>
            <a:pPr eaLnBrk="1" hangingPunct="1">
              <a:buFont typeface="Wingdings" panose="05000000000000000000" pitchFamily="2" charset="2"/>
              <a:buChar char="Ø"/>
            </a:pPr>
            <a:r>
              <a:rPr lang="en-US" altLang="en-US" sz="2800" dirty="0"/>
              <a:t>Common infections, mainly involving helminths and </a:t>
            </a:r>
            <a:r>
              <a:rPr lang="en-US" altLang="en-US" sz="2800" dirty="0" err="1"/>
              <a:t>ectoparasites</a:t>
            </a:r>
            <a:r>
              <a:rPr lang="en-US" altLang="en-US" sz="2800" dirty="0"/>
              <a:t>, are covered here.</a:t>
            </a: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7938" name="Title 1">
            <a:extLst>
              <a:ext uri="{FF2B5EF4-FFF2-40B4-BE49-F238E27FC236}">
                <a16:creationId xmlns:a16="http://schemas.microsoft.com/office/drawing/2014/main" id="{4C11AD46-D82B-C3B0-F8FA-C9567A77CB84}"/>
              </a:ext>
            </a:extLst>
          </p:cNvPr>
          <p:cNvSpPr>
            <a:spLocks noGrp="1"/>
          </p:cNvSpPr>
          <p:nvPr>
            <p:ph type="title"/>
          </p:nvPr>
        </p:nvSpPr>
        <p:spPr>
          <a:xfrm>
            <a:off x="685800" y="76200"/>
            <a:ext cx="7772400" cy="1905000"/>
          </a:xfrm>
        </p:spPr>
        <p:txBody>
          <a:bodyPr/>
          <a:lstStyle/>
          <a:p>
            <a:pPr algn="ctr" eaLnBrk="1" hangingPunct="1"/>
            <a:r>
              <a:rPr lang="en-US" altLang="en-US" dirty="0" smtClean="0"/>
              <a:t>Helminths - Schistosomiasis</a:t>
            </a:r>
            <a:endParaRPr lang="en-US" altLang="en-US" dirty="0"/>
          </a:p>
        </p:txBody>
      </p:sp>
      <p:sp>
        <p:nvSpPr>
          <p:cNvPr id="167939" name="Content Placeholder 2">
            <a:extLst>
              <a:ext uri="{FF2B5EF4-FFF2-40B4-BE49-F238E27FC236}">
                <a16:creationId xmlns:a16="http://schemas.microsoft.com/office/drawing/2014/main" id="{133F9AA7-369E-47E6-0913-B283FD16A9EF}"/>
              </a:ext>
            </a:extLst>
          </p:cNvPr>
          <p:cNvSpPr>
            <a:spLocks noGrp="1"/>
          </p:cNvSpPr>
          <p:nvPr>
            <p:ph idx="1"/>
          </p:nvPr>
        </p:nvSpPr>
        <p:spPr>
          <a:xfrm>
            <a:off x="685800" y="1752600"/>
            <a:ext cx="7772400" cy="4876800"/>
          </a:xfrm>
        </p:spPr>
        <p:txBody>
          <a:bodyPr/>
          <a:lstStyle/>
          <a:p>
            <a:pPr eaLnBrk="1" hangingPunct="1">
              <a:buFont typeface="Wingdings" panose="05000000000000000000" pitchFamily="2" charset="2"/>
              <a:buChar char="Ø"/>
            </a:pPr>
            <a:r>
              <a:rPr lang="en-US" altLang="en-US" dirty="0"/>
              <a:t>Trematodes (flatworms or flukes)</a:t>
            </a:r>
          </a:p>
          <a:p>
            <a:pPr eaLnBrk="1" hangingPunct="1">
              <a:buFont typeface="Wingdings" panose="05000000000000000000" pitchFamily="2" charset="2"/>
              <a:buChar char="Ø"/>
            </a:pPr>
            <a:r>
              <a:rPr lang="en-US" altLang="en-US" dirty="0"/>
              <a:t>Dermatitis at the entrance site usually seen when parasites infect humans (in water)</a:t>
            </a:r>
          </a:p>
          <a:p>
            <a:pPr eaLnBrk="1" hangingPunct="1">
              <a:buFont typeface="Wingdings" panose="05000000000000000000" pitchFamily="2" charset="2"/>
              <a:buChar char="Ø"/>
            </a:pPr>
            <a:r>
              <a:rPr lang="en-US" altLang="en-US" dirty="0"/>
              <a:t>Pruritic popular eruption known as cercarial dermatitis or swimmer’s itch</a:t>
            </a:r>
          </a:p>
          <a:p>
            <a:pPr lvl="1" eaLnBrk="1" hangingPunct="1"/>
            <a:r>
              <a:rPr lang="en-US" altLang="en-US" dirty="0"/>
              <a:t>Dermatitis is usually self-limited</a:t>
            </a: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7938" name="Title 1">
            <a:extLst>
              <a:ext uri="{FF2B5EF4-FFF2-40B4-BE49-F238E27FC236}">
                <a16:creationId xmlns:a16="http://schemas.microsoft.com/office/drawing/2014/main" id="{4C11AD46-D82B-C3B0-F8FA-C9567A77CB84}"/>
              </a:ext>
            </a:extLst>
          </p:cNvPr>
          <p:cNvSpPr>
            <a:spLocks noGrp="1"/>
          </p:cNvSpPr>
          <p:nvPr>
            <p:ph type="title"/>
          </p:nvPr>
        </p:nvSpPr>
        <p:spPr>
          <a:xfrm>
            <a:off x="685800" y="71718"/>
            <a:ext cx="7772400" cy="1905000"/>
          </a:xfrm>
        </p:spPr>
        <p:txBody>
          <a:bodyPr/>
          <a:lstStyle/>
          <a:p>
            <a:pPr algn="ctr" eaLnBrk="1" hangingPunct="1"/>
            <a:r>
              <a:rPr lang="en-US" altLang="en-US" dirty="0" smtClean="0"/>
              <a:t>Helminths - Schistosomiasis</a:t>
            </a:r>
            <a:endParaRPr lang="en-US" altLang="en-US" dirty="0"/>
          </a:p>
        </p:txBody>
      </p:sp>
      <p:sp>
        <p:nvSpPr>
          <p:cNvPr id="167939" name="Content Placeholder 2">
            <a:extLst>
              <a:ext uri="{FF2B5EF4-FFF2-40B4-BE49-F238E27FC236}">
                <a16:creationId xmlns:a16="http://schemas.microsoft.com/office/drawing/2014/main" id="{133F9AA7-369E-47E6-0913-B283FD16A9EF}"/>
              </a:ext>
            </a:extLst>
          </p:cNvPr>
          <p:cNvSpPr>
            <a:spLocks noGrp="1"/>
          </p:cNvSpPr>
          <p:nvPr>
            <p:ph idx="1"/>
          </p:nvPr>
        </p:nvSpPr>
        <p:spPr>
          <a:xfrm>
            <a:off x="685800" y="1676400"/>
            <a:ext cx="7772400" cy="4876800"/>
          </a:xfrm>
        </p:spPr>
        <p:txBody>
          <a:bodyPr/>
          <a:lstStyle/>
          <a:p>
            <a:pPr eaLnBrk="1" hangingPunct="1">
              <a:buFont typeface="Wingdings" panose="05000000000000000000" pitchFamily="2" charset="2"/>
              <a:buChar char="Ø"/>
            </a:pPr>
            <a:r>
              <a:rPr lang="en-US" altLang="en-US" dirty="0"/>
              <a:t>Acute schistosomiasis caused by human schistosomes (Katayama fever)</a:t>
            </a:r>
          </a:p>
          <a:p>
            <a:pPr lvl="1" eaLnBrk="1" hangingPunct="1"/>
            <a:r>
              <a:rPr lang="en-US" altLang="en-US" dirty="0"/>
              <a:t>Sometimes associated with a similar pruritic rash as the site of skin penetration by </a:t>
            </a:r>
            <a:r>
              <a:rPr lang="en-US" altLang="en-US" dirty="0" err="1"/>
              <a:t>cerceriae</a:t>
            </a:r>
            <a:endParaRPr lang="en-US" altLang="en-US" dirty="0"/>
          </a:p>
        </p:txBody>
      </p:sp>
    </p:spTree>
    <p:extLst>
      <p:ext uri="{BB962C8B-B14F-4D97-AF65-F5344CB8AC3E}">
        <p14:creationId xmlns:p14="http://schemas.microsoft.com/office/powerpoint/2010/main" val="792440589"/>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962" name="Title 1">
            <a:extLst>
              <a:ext uri="{FF2B5EF4-FFF2-40B4-BE49-F238E27FC236}">
                <a16:creationId xmlns:a16="http://schemas.microsoft.com/office/drawing/2014/main" id="{ABBEBF95-B1C1-6F3D-9D61-EA41364BFF29}"/>
              </a:ext>
            </a:extLst>
          </p:cNvPr>
          <p:cNvSpPr>
            <a:spLocks noGrp="1"/>
          </p:cNvSpPr>
          <p:nvPr>
            <p:ph type="title"/>
          </p:nvPr>
        </p:nvSpPr>
        <p:spPr>
          <a:xfrm>
            <a:off x="76200" y="76200"/>
            <a:ext cx="8945563" cy="1905000"/>
          </a:xfrm>
        </p:spPr>
        <p:txBody>
          <a:bodyPr/>
          <a:lstStyle/>
          <a:p>
            <a:pPr algn="ctr" eaLnBrk="1" hangingPunct="1"/>
            <a:r>
              <a:rPr lang="en-US" altLang="en-US" dirty="0" smtClean="0"/>
              <a:t>Helminths</a:t>
            </a:r>
            <a:r>
              <a:rPr lang="en-US" altLang="en-US" i="1" dirty="0"/>
              <a:t> </a:t>
            </a:r>
            <a:r>
              <a:rPr lang="en-US" altLang="en-US" i="1" dirty="0" smtClean="0"/>
              <a:t>– </a:t>
            </a:r>
            <a:r>
              <a:rPr lang="en-US" altLang="en-US" i="1" dirty="0" err="1" smtClean="0"/>
              <a:t>Strongyloides</a:t>
            </a:r>
            <a:r>
              <a:rPr lang="en-US" altLang="en-US" dirty="0" smtClean="0"/>
              <a:t> Infection</a:t>
            </a:r>
            <a:endParaRPr lang="en-US" altLang="en-US" dirty="0"/>
          </a:p>
        </p:txBody>
      </p:sp>
      <p:sp>
        <p:nvSpPr>
          <p:cNvPr id="3" name="Content Placeholder 2">
            <a:extLst>
              <a:ext uri="{FF2B5EF4-FFF2-40B4-BE49-F238E27FC236}">
                <a16:creationId xmlns:a16="http://schemas.microsoft.com/office/drawing/2014/main" id="{FFB579A8-7DE2-C30E-9A56-EB60C00EA039}"/>
              </a:ext>
            </a:extLst>
          </p:cNvPr>
          <p:cNvSpPr>
            <a:spLocks noGrp="1"/>
          </p:cNvSpPr>
          <p:nvPr>
            <p:ph idx="1"/>
          </p:nvPr>
        </p:nvSpPr>
        <p:spPr>
          <a:xfrm>
            <a:off x="914400" y="1828800"/>
            <a:ext cx="7772400" cy="4454525"/>
          </a:xfrm>
        </p:spPr>
        <p:txBody>
          <a:bodyPr rtlCol="0">
            <a:normAutofit fontScale="85000" lnSpcReduction="20000"/>
          </a:bodyPr>
          <a:lstStyle/>
          <a:p>
            <a:pPr eaLnBrk="1" fontAlgn="auto" hangingPunct="1">
              <a:spcAft>
                <a:spcPts val="0"/>
              </a:spcAft>
              <a:buFont typeface="Wingdings" panose="05000000000000000000" pitchFamily="2" charset="2"/>
              <a:buChar char="Ø"/>
              <a:defRPr/>
            </a:pPr>
            <a:r>
              <a:rPr lang="en-US" dirty="0"/>
              <a:t>Causative agent</a:t>
            </a:r>
          </a:p>
          <a:p>
            <a:pPr lvl="1" eaLnBrk="1" fontAlgn="auto" hangingPunct="1">
              <a:spcAft>
                <a:spcPts val="0"/>
              </a:spcAft>
              <a:defRPr/>
            </a:pPr>
            <a:r>
              <a:rPr lang="en-US" i="1" dirty="0" err="1"/>
              <a:t>Strongyloides</a:t>
            </a:r>
            <a:r>
              <a:rPr lang="en-US" i="1" dirty="0"/>
              <a:t> </a:t>
            </a:r>
            <a:r>
              <a:rPr lang="en-US" i="1" dirty="0" err="1"/>
              <a:t>stercoralis</a:t>
            </a:r>
            <a:r>
              <a:rPr lang="en-US" dirty="0"/>
              <a:t> (roundworm or nematode)</a:t>
            </a:r>
          </a:p>
          <a:p>
            <a:pPr eaLnBrk="1" fontAlgn="auto" hangingPunct="1">
              <a:spcAft>
                <a:spcPts val="0"/>
              </a:spcAft>
              <a:buFont typeface="Wingdings" panose="05000000000000000000" pitchFamily="2" charset="2"/>
              <a:buChar char="Ø"/>
              <a:defRPr/>
            </a:pPr>
            <a:r>
              <a:rPr lang="en-US" dirty="0"/>
              <a:t>Transient dermatitis </a:t>
            </a:r>
          </a:p>
          <a:p>
            <a:pPr lvl="1" eaLnBrk="1" fontAlgn="auto" hangingPunct="1">
              <a:spcAft>
                <a:spcPts val="0"/>
              </a:spcAft>
              <a:defRPr/>
            </a:pPr>
            <a:r>
              <a:rPr lang="en-US" dirty="0"/>
              <a:t>Occurs when free-living larvae in soil penetrate the skin of humans migrate to the vasculature on the way to the lung and then on to the GI tract</a:t>
            </a:r>
          </a:p>
          <a:p>
            <a:pPr eaLnBrk="1" fontAlgn="auto" hangingPunct="1">
              <a:spcAft>
                <a:spcPts val="0"/>
              </a:spcAft>
              <a:buFont typeface="Wingdings" panose="05000000000000000000" pitchFamily="2" charset="2"/>
              <a:buChar char="Ø"/>
              <a:defRPr/>
            </a:pPr>
            <a:r>
              <a:rPr lang="en-US" dirty="0" err="1"/>
              <a:t>Autoinfections</a:t>
            </a:r>
            <a:r>
              <a:rPr lang="en-US" dirty="0"/>
              <a:t> may affect the skin causing a rash called larva </a:t>
            </a:r>
            <a:r>
              <a:rPr lang="en-US" dirty="0" err="1"/>
              <a:t>currens</a:t>
            </a:r>
            <a:r>
              <a:rPr lang="en-US" dirty="0"/>
              <a:t>.</a:t>
            </a:r>
          </a:p>
          <a:p>
            <a:pPr lvl="1" eaLnBrk="1" fontAlgn="auto" hangingPunct="1">
              <a:spcAft>
                <a:spcPts val="0"/>
              </a:spcAft>
              <a:defRPr/>
            </a:pPr>
            <a:r>
              <a:rPr lang="en-US" dirty="0"/>
              <a:t>Migratory, </a:t>
            </a:r>
            <a:r>
              <a:rPr lang="en-US" dirty="0" err="1"/>
              <a:t>serpiginous</a:t>
            </a:r>
            <a:r>
              <a:rPr lang="en-US" dirty="0"/>
              <a:t>, and pruritic eruption</a:t>
            </a:r>
          </a:p>
          <a:p>
            <a:pPr eaLnBrk="1" fontAlgn="auto" hangingPunct="1">
              <a:spcAft>
                <a:spcPts val="0"/>
              </a:spcAft>
              <a:buFont typeface="Wingdings" panose="05000000000000000000" pitchFamily="2" charset="2"/>
              <a:buChar char="Ø"/>
              <a:defRPr/>
            </a:pPr>
            <a:r>
              <a:rPr lang="en-US" dirty="0" err="1"/>
              <a:t>Urticaria</a:t>
            </a:r>
            <a:r>
              <a:rPr lang="en-US" dirty="0"/>
              <a:t> may appear as larvae penetrate the skin in the perianal area.</a:t>
            </a: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A311DF79-62B5-2717-98CC-E3E6E8BBF817}"/>
              </a:ext>
            </a:extLst>
          </p:cNvPr>
          <p:cNvSpPr>
            <a:spLocks noGrp="1"/>
          </p:cNvSpPr>
          <p:nvPr>
            <p:ph type="title"/>
          </p:nvPr>
        </p:nvSpPr>
        <p:spPr>
          <a:xfrm>
            <a:off x="152400" y="228600"/>
            <a:ext cx="8382000" cy="990600"/>
          </a:xfrm>
        </p:spPr>
        <p:txBody>
          <a:bodyPr/>
          <a:lstStyle/>
          <a:p>
            <a:pPr algn="ctr" eaLnBrk="1" hangingPunct="1"/>
            <a:r>
              <a:rPr lang="en-US" altLang="en-US" dirty="0" smtClean="0"/>
              <a:t>Helminths - Lymphatic </a:t>
            </a:r>
            <a:r>
              <a:rPr lang="en-US" altLang="en-US" dirty="0" err="1"/>
              <a:t>Filariasis</a:t>
            </a:r>
            <a:endParaRPr lang="en-US" altLang="en-US" dirty="0"/>
          </a:p>
        </p:txBody>
      </p:sp>
      <p:sp>
        <p:nvSpPr>
          <p:cNvPr id="66563" name="Rectangle 3">
            <a:extLst>
              <a:ext uri="{FF2B5EF4-FFF2-40B4-BE49-F238E27FC236}">
                <a16:creationId xmlns:a16="http://schemas.microsoft.com/office/drawing/2014/main" id="{080BC8B8-C8FB-006C-A6E9-2ABE0396C1DB}"/>
              </a:ext>
            </a:extLst>
          </p:cNvPr>
          <p:cNvSpPr>
            <a:spLocks noGrp="1" noChangeArrowheads="1"/>
          </p:cNvSpPr>
          <p:nvPr>
            <p:ph idx="1"/>
          </p:nvPr>
        </p:nvSpPr>
        <p:spPr>
          <a:xfrm>
            <a:off x="685800" y="1600200"/>
            <a:ext cx="7772400" cy="4454525"/>
          </a:xfrm>
        </p:spPr>
        <p:txBody>
          <a:bodyPr rtlCol="0">
            <a:normAutofit fontScale="85000" lnSpcReduction="10000"/>
          </a:bodyPr>
          <a:lstStyle/>
          <a:p>
            <a:pPr eaLnBrk="1" fontAlgn="auto" hangingPunct="1">
              <a:spcAft>
                <a:spcPts val="0"/>
              </a:spcAft>
              <a:buFont typeface="Wingdings" panose="05000000000000000000" pitchFamily="2" charset="2"/>
              <a:buChar char="Ø"/>
              <a:defRPr/>
            </a:pPr>
            <a:r>
              <a:rPr lang="en-US" altLang="en-US" dirty="0"/>
              <a:t>Causative agents </a:t>
            </a:r>
          </a:p>
          <a:p>
            <a:pPr lvl="1" eaLnBrk="1" fontAlgn="auto" hangingPunct="1">
              <a:spcAft>
                <a:spcPts val="0"/>
              </a:spcAft>
              <a:defRPr/>
            </a:pPr>
            <a:r>
              <a:rPr lang="en-US" altLang="en-US" i="1" dirty="0" err="1"/>
              <a:t>Wuchereria</a:t>
            </a:r>
            <a:r>
              <a:rPr lang="en-US" altLang="en-US" i="1" dirty="0"/>
              <a:t> </a:t>
            </a:r>
            <a:r>
              <a:rPr lang="en-US" altLang="en-US" i="1" dirty="0" err="1"/>
              <a:t>bancrofti</a:t>
            </a:r>
            <a:r>
              <a:rPr lang="en-US" altLang="en-US" i="1" dirty="0"/>
              <a:t>, </a:t>
            </a:r>
            <a:r>
              <a:rPr lang="en-US" altLang="en-US" i="1" dirty="0" err="1"/>
              <a:t>Brugia</a:t>
            </a:r>
            <a:r>
              <a:rPr lang="en-US" altLang="en-US" i="1" dirty="0"/>
              <a:t> </a:t>
            </a:r>
            <a:r>
              <a:rPr lang="en-US" altLang="en-US" i="1" dirty="0" err="1"/>
              <a:t>malayi</a:t>
            </a:r>
            <a:r>
              <a:rPr lang="en-US" altLang="en-US" i="1" dirty="0"/>
              <a:t>, </a:t>
            </a:r>
            <a:r>
              <a:rPr lang="en-US" altLang="en-US" i="1" dirty="0" err="1"/>
              <a:t>Brugia</a:t>
            </a:r>
            <a:r>
              <a:rPr lang="en-US" altLang="en-US" i="1" dirty="0"/>
              <a:t> </a:t>
            </a:r>
            <a:r>
              <a:rPr lang="en-US" altLang="en-US" i="1" dirty="0" err="1"/>
              <a:t>timori</a:t>
            </a:r>
            <a:endParaRPr lang="en-US" altLang="en-US" dirty="0"/>
          </a:p>
          <a:p>
            <a:pPr eaLnBrk="1" fontAlgn="auto" hangingPunct="1">
              <a:spcAft>
                <a:spcPts val="0"/>
              </a:spcAft>
              <a:buFont typeface="Wingdings" panose="05000000000000000000" pitchFamily="2" charset="2"/>
              <a:buChar char="Ø"/>
              <a:defRPr/>
            </a:pPr>
            <a:r>
              <a:rPr lang="en-US" altLang="en-US" dirty="0"/>
              <a:t>Infective stage–larvae</a:t>
            </a:r>
          </a:p>
          <a:p>
            <a:pPr lvl="1" eaLnBrk="1" fontAlgn="auto" hangingPunct="1">
              <a:spcAft>
                <a:spcPts val="0"/>
              </a:spcAft>
              <a:defRPr/>
            </a:pPr>
            <a:r>
              <a:rPr lang="en-US" altLang="en-US" dirty="0"/>
              <a:t>Transmitted by mosquito bites</a:t>
            </a:r>
          </a:p>
          <a:p>
            <a:pPr eaLnBrk="1" fontAlgn="auto" hangingPunct="1">
              <a:spcAft>
                <a:spcPts val="0"/>
              </a:spcAft>
              <a:buFont typeface="Wingdings" panose="05000000000000000000" pitchFamily="2" charset="2"/>
              <a:buChar char="Ø"/>
              <a:defRPr/>
            </a:pPr>
            <a:r>
              <a:rPr lang="en-US" altLang="en-US" dirty="0"/>
              <a:t>Adult worms reside in the lymph nodes and lymphatic vessels of the legs and male genitalia (elephantiasis).</a:t>
            </a:r>
          </a:p>
          <a:p>
            <a:pPr eaLnBrk="1" fontAlgn="auto" hangingPunct="1">
              <a:spcAft>
                <a:spcPts val="0"/>
              </a:spcAft>
              <a:buFont typeface="Wingdings" panose="05000000000000000000" pitchFamily="2" charset="2"/>
              <a:buChar char="Ø"/>
              <a:defRPr/>
            </a:pPr>
            <a:r>
              <a:rPr lang="en-US" altLang="en-US" dirty="0"/>
              <a:t>Fever and inflammation of associated lymph nodes can occur and may be the result of secondary bacterial or fungal infection.</a:t>
            </a:r>
          </a:p>
        </p:txBody>
      </p:sp>
    </p:spTree>
  </p:cSld>
  <p:clrMapOvr>
    <a:masterClrMapping/>
  </p:clrMapOvr>
  <p:transition spd="slow"/>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Title 1">
            <a:extLst>
              <a:ext uri="{FF2B5EF4-FFF2-40B4-BE49-F238E27FC236}">
                <a16:creationId xmlns:a16="http://schemas.microsoft.com/office/drawing/2014/main" id="{EB0CA313-88F1-E3E6-3EC8-61D1EAF9E5BE}"/>
              </a:ext>
            </a:extLst>
          </p:cNvPr>
          <p:cNvSpPr>
            <a:spLocks noGrp="1"/>
          </p:cNvSpPr>
          <p:nvPr>
            <p:ph type="title"/>
          </p:nvPr>
        </p:nvSpPr>
        <p:spPr>
          <a:xfrm>
            <a:off x="1028700" y="76200"/>
            <a:ext cx="7772400" cy="1905000"/>
          </a:xfrm>
        </p:spPr>
        <p:txBody>
          <a:bodyPr/>
          <a:lstStyle/>
          <a:p>
            <a:pPr algn="ctr" eaLnBrk="1" hangingPunct="1"/>
            <a:r>
              <a:rPr lang="en-US" altLang="en-US" sz="4000" dirty="0"/>
              <a:t>Lymphatic </a:t>
            </a:r>
            <a:r>
              <a:rPr lang="en-US" altLang="en-US" sz="4000" dirty="0" err="1"/>
              <a:t>Filariasis</a:t>
            </a:r>
            <a:r>
              <a:rPr lang="en-US" altLang="en-US" sz="4000" dirty="0"/>
              <a:t> (Elephantiasis)</a:t>
            </a:r>
          </a:p>
        </p:txBody>
      </p:sp>
      <p:pic>
        <p:nvPicPr>
          <p:cNvPr id="171014" name="Picture 1">
            <a:extLst>
              <a:ext uri="{FF2B5EF4-FFF2-40B4-BE49-F238E27FC236}">
                <a16:creationId xmlns:a16="http://schemas.microsoft.com/office/drawing/2014/main" id="{BA8A0720-9750-D4DF-FC68-EEEA809A3E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676400"/>
            <a:ext cx="55626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8F20FEAB-6D4E-D4A1-EDFD-69819D6E43B6}"/>
              </a:ext>
            </a:extLst>
          </p:cNvPr>
          <p:cNvSpPr>
            <a:spLocks noGrp="1"/>
          </p:cNvSpPr>
          <p:nvPr>
            <p:ph type="title"/>
          </p:nvPr>
        </p:nvSpPr>
        <p:spPr>
          <a:xfrm>
            <a:off x="609600" y="152400"/>
            <a:ext cx="7924800" cy="1143000"/>
          </a:xfrm>
        </p:spPr>
        <p:txBody>
          <a:bodyPr/>
          <a:lstStyle/>
          <a:p>
            <a:pPr algn="ctr" eaLnBrk="1" hangingPunct="1"/>
            <a:r>
              <a:rPr lang="en-US" altLang="en-US" dirty="0" smtClean="0"/>
              <a:t>Helminths - </a:t>
            </a:r>
            <a:r>
              <a:rPr lang="en-US" altLang="en-US" dirty="0" err="1" smtClean="0"/>
              <a:t>Filariasis</a:t>
            </a:r>
            <a:r>
              <a:rPr lang="en-US" altLang="en-US" dirty="0" smtClean="0"/>
              <a:t> </a:t>
            </a:r>
            <a:r>
              <a:rPr lang="en-US" altLang="en-US" dirty="0"/>
              <a:t>(Cont.)</a:t>
            </a:r>
          </a:p>
        </p:txBody>
      </p:sp>
      <p:sp>
        <p:nvSpPr>
          <p:cNvPr id="66563" name="Rectangle 3">
            <a:extLst>
              <a:ext uri="{FF2B5EF4-FFF2-40B4-BE49-F238E27FC236}">
                <a16:creationId xmlns:a16="http://schemas.microsoft.com/office/drawing/2014/main" id="{6EBB3EEA-97C1-A419-1042-F9EA4704542C}"/>
              </a:ext>
            </a:extLst>
          </p:cNvPr>
          <p:cNvSpPr>
            <a:spLocks noGrp="1" noChangeArrowheads="1"/>
          </p:cNvSpPr>
          <p:nvPr>
            <p:ph idx="1"/>
          </p:nvPr>
        </p:nvSpPr>
        <p:spPr>
          <a:xfrm>
            <a:off x="609600" y="1524000"/>
            <a:ext cx="7772400" cy="4454525"/>
          </a:xfrm>
        </p:spPr>
        <p:txBody>
          <a:bodyPr rtlCol="0">
            <a:normAutofit fontScale="85000" lnSpcReduction="10000"/>
          </a:bodyPr>
          <a:lstStyle/>
          <a:p>
            <a:pPr marL="571500" indent="-457200" eaLnBrk="1" fontAlgn="auto" hangingPunct="1">
              <a:spcAft>
                <a:spcPts val="0"/>
              </a:spcAft>
              <a:buFont typeface="Wingdings" panose="05000000000000000000" pitchFamily="2" charset="2"/>
              <a:buChar char="Ø"/>
              <a:defRPr/>
            </a:pPr>
            <a:r>
              <a:rPr lang="en-US" altLang="en-US" dirty="0"/>
              <a:t>Onchocerciasis, also known as river blindness </a:t>
            </a:r>
          </a:p>
          <a:p>
            <a:pPr marL="971550" lvl="1" indent="-457200" eaLnBrk="1" fontAlgn="auto" hangingPunct="1">
              <a:spcAft>
                <a:spcPts val="0"/>
              </a:spcAft>
              <a:defRPr/>
            </a:pPr>
            <a:r>
              <a:rPr lang="en-US" altLang="en-US" dirty="0"/>
              <a:t>Causative agent–</a:t>
            </a:r>
            <a:r>
              <a:rPr lang="en-US" altLang="en-US" i="1" dirty="0" err="1"/>
              <a:t>Onchocerca</a:t>
            </a:r>
            <a:r>
              <a:rPr lang="en-US" altLang="en-US" i="1" dirty="0"/>
              <a:t> volvulus</a:t>
            </a:r>
          </a:p>
          <a:p>
            <a:pPr marL="1371600" lvl="2" indent="-457200" eaLnBrk="1" fontAlgn="auto" hangingPunct="1">
              <a:spcAft>
                <a:spcPts val="0"/>
              </a:spcAft>
              <a:defRPr/>
            </a:pPr>
            <a:r>
              <a:rPr lang="en-US" altLang="en-US" dirty="0"/>
              <a:t>Transmitted by blackflies</a:t>
            </a:r>
          </a:p>
          <a:p>
            <a:pPr marL="971550" lvl="1" indent="-457200" eaLnBrk="1" fontAlgn="auto" hangingPunct="1">
              <a:spcAft>
                <a:spcPts val="0"/>
              </a:spcAft>
              <a:defRPr/>
            </a:pPr>
            <a:r>
              <a:rPr lang="en-US" altLang="en-US" dirty="0"/>
              <a:t>Causes subcutaneous nodules and river blindness</a:t>
            </a:r>
          </a:p>
          <a:p>
            <a:pPr marL="571500" indent="-457200" eaLnBrk="1" fontAlgn="auto" hangingPunct="1">
              <a:spcAft>
                <a:spcPts val="0"/>
              </a:spcAft>
              <a:buFont typeface="Wingdings" panose="05000000000000000000" pitchFamily="2" charset="2"/>
              <a:buChar char="Ø"/>
              <a:defRPr/>
            </a:pPr>
            <a:r>
              <a:rPr lang="en-US" altLang="en-US" dirty="0"/>
              <a:t>After larval transmission, larvae develop into adult worms in the subcutaneous tissues forming subdermal nodules (</a:t>
            </a:r>
            <a:r>
              <a:rPr lang="en-US" altLang="en-US" dirty="0" err="1"/>
              <a:t>onchocercomata</a:t>
            </a:r>
            <a:r>
              <a:rPr lang="en-US" altLang="en-US" dirty="0"/>
              <a:t>).</a:t>
            </a:r>
          </a:p>
          <a:p>
            <a:pPr marL="571500" indent="-457200" eaLnBrk="1" fontAlgn="auto" hangingPunct="1">
              <a:spcAft>
                <a:spcPts val="0"/>
              </a:spcAft>
              <a:buFont typeface="Wingdings" panose="05000000000000000000" pitchFamily="2" charset="2"/>
              <a:buChar char="Ø"/>
              <a:defRPr/>
            </a:pPr>
            <a:r>
              <a:rPr lang="en-US" altLang="en-US" dirty="0"/>
              <a:t>Microfilariae migration through the skin cause</a:t>
            </a:r>
            <a:r>
              <a:rPr lang="en-US" altLang="en-US" strike="sngStrike" dirty="0"/>
              <a:t>s</a:t>
            </a:r>
            <a:r>
              <a:rPr lang="en-US" altLang="en-US" dirty="0"/>
              <a:t> an intensely itchy rash and skin edema.</a:t>
            </a:r>
          </a:p>
        </p:txBody>
      </p:sp>
    </p:spTree>
  </p:cSld>
  <p:clrMapOvr>
    <a:masterClrMapping/>
  </p:clrMapOvr>
  <p:transition spd="slow"/>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B0317162-01A0-EE45-FD13-3E7919E717C8}"/>
              </a:ext>
            </a:extLst>
          </p:cNvPr>
          <p:cNvSpPr>
            <a:spLocks noGrp="1"/>
          </p:cNvSpPr>
          <p:nvPr>
            <p:ph type="title"/>
          </p:nvPr>
        </p:nvSpPr>
        <p:spPr>
          <a:xfrm>
            <a:off x="609600" y="152400"/>
            <a:ext cx="7924800" cy="1143000"/>
          </a:xfrm>
        </p:spPr>
        <p:txBody>
          <a:bodyPr/>
          <a:lstStyle/>
          <a:p>
            <a:pPr eaLnBrk="1" hangingPunct="1"/>
            <a:r>
              <a:rPr lang="en-US" altLang="en-US" dirty="0" err="1" smtClean="0"/>
              <a:t>Heliminths</a:t>
            </a:r>
            <a:r>
              <a:rPr lang="en-US" altLang="en-US" dirty="0"/>
              <a:t> </a:t>
            </a:r>
            <a:r>
              <a:rPr lang="en-US" altLang="en-US" dirty="0" smtClean="0"/>
              <a:t>- </a:t>
            </a:r>
            <a:r>
              <a:rPr lang="en-US" altLang="en-US" dirty="0" err="1" smtClean="0"/>
              <a:t>Filariasis</a:t>
            </a:r>
            <a:r>
              <a:rPr lang="en-US" altLang="en-US" dirty="0" smtClean="0"/>
              <a:t> </a:t>
            </a:r>
            <a:r>
              <a:rPr lang="en-US" altLang="en-US" dirty="0"/>
              <a:t>(Cont.)</a:t>
            </a:r>
          </a:p>
        </p:txBody>
      </p:sp>
      <p:sp>
        <p:nvSpPr>
          <p:cNvPr id="173059" name="Rectangle 3">
            <a:extLst>
              <a:ext uri="{FF2B5EF4-FFF2-40B4-BE49-F238E27FC236}">
                <a16:creationId xmlns:a16="http://schemas.microsoft.com/office/drawing/2014/main" id="{F07DB218-7C2C-E711-14E8-FC9BC31B7CC2}"/>
              </a:ext>
            </a:extLst>
          </p:cNvPr>
          <p:cNvSpPr>
            <a:spLocks noGrp="1"/>
          </p:cNvSpPr>
          <p:nvPr>
            <p:ph idx="1"/>
          </p:nvPr>
        </p:nvSpPr>
        <p:spPr>
          <a:xfrm>
            <a:off x="609600" y="1524000"/>
            <a:ext cx="7772400" cy="4454525"/>
          </a:xfrm>
        </p:spPr>
        <p:txBody>
          <a:bodyPr/>
          <a:lstStyle/>
          <a:p>
            <a:pPr marL="571500" indent="-457200" eaLnBrk="1" hangingPunct="1">
              <a:buFont typeface="Wingdings" panose="05000000000000000000" pitchFamily="2" charset="2"/>
              <a:buChar char="Ø"/>
            </a:pPr>
            <a:r>
              <a:rPr lang="en-US" altLang="en-US" dirty="0"/>
              <a:t>Most important manifestation of </a:t>
            </a:r>
            <a:r>
              <a:rPr lang="en-US" altLang="en-US" dirty="0" smtClean="0"/>
              <a:t>onchocerciasis </a:t>
            </a:r>
            <a:endParaRPr lang="en-US" altLang="en-US" strike="sngStrike" dirty="0"/>
          </a:p>
          <a:p>
            <a:pPr marL="971550" lvl="1" indent="-457200" eaLnBrk="1" hangingPunct="1"/>
            <a:r>
              <a:rPr lang="en-US" altLang="en-US" dirty="0"/>
              <a:t>Results from larval infiltration of the eye</a:t>
            </a:r>
          </a:p>
          <a:p>
            <a:pPr marL="971550" lvl="1" indent="-457200" eaLnBrk="1" hangingPunct="1"/>
            <a:r>
              <a:rPr lang="en-US" altLang="en-US" dirty="0"/>
              <a:t>An inflammatory response occurs on death of parasite larvae, leading to visual disturbances and blindness</a:t>
            </a:r>
          </a:p>
        </p:txBody>
      </p:sp>
    </p:spTree>
  </p:cSld>
  <p:clrMapOvr>
    <a:masterClrMapping/>
  </p:clrMapOvr>
  <p:transition spd="slow"/>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88F61C85-9B27-AF17-1F47-E2224F38DBD9}"/>
              </a:ext>
            </a:extLst>
          </p:cNvPr>
          <p:cNvSpPr>
            <a:spLocks noGrp="1"/>
          </p:cNvSpPr>
          <p:nvPr>
            <p:ph type="title"/>
          </p:nvPr>
        </p:nvSpPr>
        <p:spPr>
          <a:xfrm>
            <a:off x="0" y="457200"/>
            <a:ext cx="9144000" cy="1295400"/>
          </a:xfrm>
        </p:spPr>
        <p:txBody>
          <a:bodyPr/>
          <a:lstStyle/>
          <a:p>
            <a:pPr algn="ctr" eaLnBrk="1" hangingPunct="1"/>
            <a:r>
              <a:rPr lang="en-US" altLang="en-US" sz="3600" dirty="0"/>
              <a:t>Tissue Cross Section of Nodule Containing </a:t>
            </a:r>
            <a:r>
              <a:rPr lang="en-US" altLang="en-US" sz="3600" i="1" dirty="0" err="1"/>
              <a:t>Onchocerca</a:t>
            </a:r>
            <a:r>
              <a:rPr lang="en-US" altLang="en-US" sz="3600" i="1" dirty="0"/>
              <a:t> volvulus </a:t>
            </a:r>
            <a:r>
              <a:rPr lang="en-US" altLang="en-US" sz="3600" dirty="0"/>
              <a:t>Microfilariae</a:t>
            </a:r>
          </a:p>
        </p:txBody>
      </p:sp>
      <p:pic>
        <p:nvPicPr>
          <p:cNvPr id="174086" name="Picture 1">
            <a:extLst>
              <a:ext uri="{FF2B5EF4-FFF2-40B4-BE49-F238E27FC236}">
                <a16:creationId xmlns:a16="http://schemas.microsoft.com/office/drawing/2014/main" id="{C15A8CA9-A105-5239-BCBC-EC5A085B5A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2071688"/>
            <a:ext cx="5867400"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60B24994-67F5-7B31-7568-DA4A4D6355B8}"/>
              </a:ext>
            </a:extLst>
          </p:cNvPr>
          <p:cNvSpPr>
            <a:spLocks noGrp="1"/>
          </p:cNvSpPr>
          <p:nvPr>
            <p:ph type="title"/>
          </p:nvPr>
        </p:nvSpPr>
        <p:spPr>
          <a:xfrm>
            <a:off x="0" y="274638"/>
            <a:ext cx="9144000" cy="1858962"/>
          </a:xfrm>
        </p:spPr>
        <p:txBody>
          <a:bodyPr/>
          <a:lstStyle/>
          <a:p>
            <a:pPr algn="ctr" eaLnBrk="1" hangingPunct="1"/>
            <a:r>
              <a:rPr lang="en-US" altLang="en-US" sz="3600" dirty="0"/>
              <a:t>Some Infectious Causes of Skin Lesions and their Morphologic Manifestations</a:t>
            </a:r>
            <a:br>
              <a:rPr lang="en-US" altLang="en-US" sz="3600" dirty="0"/>
            </a:br>
            <a:r>
              <a:rPr lang="en-US" altLang="en-US" sz="3600" dirty="0"/>
              <a:t>(Cont.)</a:t>
            </a:r>
            <a:endParaRPr lang="en-US" altLang="en-US" dirty="0"/>
          </a:p>
        </p:txBody>
      </p:sp>
      <p:pic>
        <p:nvPicPr>
          <p:cNvPr id="47110" name="Picture 2" descr="C:\Users\12994\Desktop\Mahon\box33.1cont.jpg">
            <a:extLst>
              <a:ext uri="{FF2B5EF4-FFF2-40B4-BE49-F238E27FC236}">
                <a16:creationId xmlns:a16="http://schemas.microsoft.com/office/drawing/2014/main" id="{015824AA-C5F2-ABD5-47B9-94EC9A500D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90800"/>
            <a:ext cx="838200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6" name="Title 1">
            <a:extLst>
              <a:ext uri="{FF2B5EF4-FFF2-40B4-BE49-F238E27FC236}">
                <a16:creationId xmlns:a16="http://schemas.microsoft.com/office/drawing/2014/main" id="{C2513DCF-5E02-D800-A8C3-C602B39AAB30}"/>
              </a:ext>
            </a:extLst>
          </p:cNvPr>
          <p:cNvSpPr>
            <a:spLocks noGrp="1"/>
          </p:cNvSpPr>
          <p:nvPr>
            <p:ph type="title"/>
          </p:nvPr>
        </p:nvSpPr>
        <p:spPr>
          <a:xfrm>
            <a:off x="762000" y="76200"/>
            <a:ext cx="7772400" cy="1905000"/>
          </a:xfrm>
        </p:spPr>
        <p:txBody>
          <a:bodyPr/>
          <a:lstStyle/>
          <a:p>
            <a:pPr algn="ctr"/>
            <a:r>
              <a:rPr lang="en-US" altLang="en-US" dirty="0" smtClean="0"/>
              <a:t>Helminths - </a:t>
            </a:r>
            <a:r>
              <a:rPr lang="en-US" altLang="en-US" dirty="0" err="1" smtClean="0"/>
              <a:t>Drancunculiasis</a:t>
            </a:r>
            <a:endParaRPr lang="en-US" altLang="en-US" dirty="0"/>
          </a:p>
        </p:txBody>
      </p:sp>
      <p:sp>
        <p:nvSpPr>
          <p:cNvPr id="175107" name="Content Placeholder 2">
            <a:extLst>
              <a:ext uri="{FF2B5EF4-FFF2-40B4-BE49-F238E27FC236}">
                <a16:creationId xmlns:a16="http://schemas.microsoft.com/office/drawing/2014/main" id="{690409A2-3EAB-43E8-AB82-9D67272A10BF}"/>
              </a:ext>
            </a:extLst>
          </p:cNvPr>
          <p:cNvSpPr>
            <a:spLocks noGrp="1"/>
          </p:cNvSpPr>
          <p:nvPr>
            <p:ph idx="1"/>
          </p:nvPr>
        </p:nvSpPr>
        <p:spPr>
          <a:xfrm>
            <a:off x="775447" y="1676400"/>
            <a:ext cx="7772400" cy="4876800"/>
          </a:xfrm>
        </p:spPr>
        <p:txBody>
          <a:bodyPr/>
          <a:lstStyle/>
          <a:p>
            <a:pPr>
              <a:buFont typeface="Wingdings" panose="05000000000000000000" pitchFamily="2" charset="2"/>
              <a:buChar char="Ø"/>
            </a:pPr>
            <a:r>
              <a:rPr lang="en-US" altLang="en-US" sz="2800" dirty="0"/>
              <a:t>Causative agent–</a:t>
            </a:r>
            <a:r>
              <a:rPr lang="en-US" altLang="en-US" sz="2800" i="1" dirty="0" err="1"/>
              <a:t>Drancunculus</a:t>
            </a:r>
            <a:r>
              <a:rPr lang="en-US" altLang="en-US" sz="2800" i="1" dirty="0"/>
              <a:t> medinensis</a:t>
            </a:r>
          </a:p>
          <a:p>
            <a:pPr>
              <a:buFont typeface="Wingdings" panose="05000000000000000000" pitchFamily="2" charset="2"/>
              <a:buChar char="Ø"/>
            </a:pPr>
            <a:r>
              <a:rPr lang="en-US" altLang="en-US" sz="2800" dirty="0"/>
              <a:t>After parasite ingestion, larvae migrate to small intestine where they penetrate the intestinal wall and reside in peritoneal and retroperitoneal spaces.</a:t>
            </a:r>
          </a:p>
          <a:p>
            <a:pPr>
              <a:buFont typeface="Wingdings" panose="05000000000000000000" pitchFamily="2" charset="2"/>
              <a:buChar char="Ø"/>
            </a:pPr>
            <a:r>
              <a:rPr lang="en-US" altLang="en-US" sz="2800" dirty="0"/>
              <a:t>Adult worms migrate to the skin, particularly the legs, where the cause painful blisters and can emerge through the skin.</a:t>
            </a:r>
          </a:p>
          <a:p>
            <a:pPr>
              <a:buFont typeface="Wingdings" panose="05000000000000000000" pitchFamily="2" charset="2"/>
              <a:buChar char="Ø"/>
            </a:pPr>
            <a:r>
              <a:rPr lang="en-US" altLang="en-US" sz="2800" dirty="0"/>
              <a:t>Cellulitis resulting from secondary infection can develop.</a:t>
            </a: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6130" name="Title 1">
            <a:extLst>
              <a:ext uri="{FF2B5EF4-FFF2-40B4-BE49-F238E27FC236}">
                <a16:creationId xmlns:a16="http://schemas.microsoft.com/office/drawing/2014/main" id="{89496C69-57FC-9F9A-01E4-76959F15E9A1}"/>
              </a:ext>
            </a:extLst>
          </p:cNvPr>
          <p:cNvSpPr>
            <a:spLocks noGrp="1"/>
          </p:cNvSpPr>
          <p:nvPr>
            <p:ph type="title"/>
          </p:nvPr>
        </p:nvSpPr>
        <p:spPr>
          <a:xfrm>
            <a:off x="457200" y="304800"/>
            <a:ext cx="8229600" cy="838200"/>
          </a:xfrm>
        </p:spPr>
        <p:txBody>
          <a:bodyPr/>
          <a:lstStyle/>
          <a:p>
            <a:pPr algn="ctr" eaLnBrk="1" hangingPunct="1"/>
            <a:r>
              <a:rPr lang="en-US" altLang="en-US" sz="4000" dirty="0" smtClean="0"/>
              <a:t>Helminths - Hookworm </a:t>
            </a:r>
            <a:r>
              <a:rPr lang="en-US" altLang="en-US" sz="4000" dirty="0"/>
              <a:t>Infection</a:t>
            </a:r>
          </a:p>
        </p:txBody>
      </p:sp>
      <p:sp>
        <p:nvSpPr>
          <p:cNvPr id="176131" name="Content Placeholder 2">
            <a:extLst>
              <a:ext uri="{FF2B5EF4-FFF2-40B4-BE49-F238E27FC236}">
                <a16:creationId xmlns:a16="http://schemas.microsoft.com/office/drawing/2014/main" id="{21EA8BAC-E90A-261A-8C60-4E5C38B862FD}"/>
              </a:ext>
            </a:extLst>
          </p:cNvPr>
          <p:cNvSpPr>
            <a:spLocks noGrp="1"/>
          </p:cNvSpPr>
          <p:nvPr>
            <p:ph idx="1"/>
          </p:nvPr>
        </p:nvSpPr>
        <p:spPr>
          <a:xfrm>
            <a:off x="800100" y="1201738"/>
            <a:ext cx="7772400" cy="4454525"/>
          </a:xfrm>
        </p:spPr>
        <p:txBody>
          <a:bodyPr/>
          <a:lstStyle/>
          <a:p>
            <a:pPr eaLnBrk="1" hangingPunct="1">
              <a:buFont typeface="Wingdings" panose="05000000000000000000" pitchFamily="2" charset="2"/>
              <a:buChar char="Ø"/>
            </a:pPr>
            <a:r>
              <a:rPr lang="en-US" altLang="en-US" sz="2800" dirty="0"/>
              <a:t>Causative agents </a:t>
            </a:r>
          </a:p>
          <a:p>
            <a:pPr lvl="1" eaLnBrk="1" hangingPunct="1"/>
            <a:r>
              <a:rPr lang="en-US" altLang="en-US" sz="2400" i="1" dirty="0" err="1"/>
              <a:t>Ancylostoma</a:t>
            </a:r>
            <a:r>
              <a:rPr lang="en-US" altLang="en-US" sz="2400" i="1" dirty="0"/>
              <a:t> </a:t>
            </a:r>
            <a:r>
              <a:rPr lang="en-US" altLang="en-US" sz="2400" i="1" dirty="0" err="1"/>
              <a:t>duodenale</a:t>
            </a:r>
            <a:endParaRPr lang="en-US" altLang="en-US" sz="2400" i="1" dirty="0"/>
          </a:p>
          <a:p>
            <a:pPr lvl="1" eaLnBrk="1" hangingPunct="1"/>
            <a:r>
              <a:rPr lang="en-US" altLang="en-US" sz="2400" i="1" dirty="0" err="1"/>
              <a:t>Necator</a:t>
            </a:r>
            <a:r>
              <a:rPr lang="en-US" altLang="en-US" sz="2400" i="1" dirty="0"/>
              <a:t> </a:t>
            </a:r>
            <a:r>
              <a:rPr lang="en-US" altLang="en-US" sz="2400" i="1" dirty="0" err="1"/>
              <a:t>americanus</a:t>
            </a:r>
            <a:endParaRPr lang="en-US" altLang="en-US" sz="2400" i="1" dirty="0"/>
          </a:p>
          <a:p>
            <a:pPr lvl="1" eaLnBrk="1" hangingPunct="1"/>
            <a:r>
              <a:rPr lang="en-US" altLang="en-US" sz="2400" i="1" dirty="0" err="1"/>
              <a:t>Ancylostoma</a:t>
            </a:r>
            <a:r>
              <a:rPr lang="en-US" altLang="en-US" sz="2400" i="1" dirty="0"/>
              <a:t> </a:t>
            </a:r>
            <a:r>
              <a:rPr lang="en-US" altLang="en-US" sz="2400" i="1" dirty="0" err="1"/>
              <a:t>ceylanicum</a:t>
            </a:r>
            <a:r>
              <a:rPr lang="en-US" altLang="en-US" sz="2400" dirty="0"/>
              <a:t>, a zoonosis</a:t>
            </a:r>
            <a:endParaRPr lang="en-US" altLang="en-US" sz="2400" i="1" dirty="0"/>
          </a:p>
          <a:p>
            <a:pPr eaLnBrk="1" hangingPunct="1">
              <a:buFont typeface="Wingdings" panose="05000000000000000000" pitchFamily="2" charset="2"/>
              <a:buChar char="Ø"/>
            </a:pPr>
            <a:r>
              <a:rPr lang="en-US" altLang="en-US" sz="2800" dirty="0"/>
              <a:t>Larvae penetrate the skin to initiative infection.</a:t>
            </a:r>
          </a:p>
          <a:p>
            <a:pPr lvl="1" eaLnBrk="1" hangingPunct="1"/>
            <a:r>
              <a:rPr lang="en-US" altLang="en-US" sz="2400" dirty="0"/>
              <a:t>Results in ground itch at entrance site</a:t>
            </a:r>
          </a:p>
          <a:p>
            <a:pPr eaLnBrk="1" hangingPunct="1">
              <a:buFont typeface="Wingdings" panose="05000000000000000000" pitchFamily="2" charset="2"/>
              <a:buChar char="Ø"/>
            </a:pPr>
            <a:r>
              <a:rPr lang="en-US" altLang="en-US" sz="2800" dirty="0"/>
              <a:t>Dog and cat hookworms can also penetrate the skin but are unable to develop further.</a:t>
            </a:r>
          </a:p>
          <a:p>
            <a:pPr lvl="1" eaLnBrk="1" hangingPunct="1"/>
            <a:r>
              <a:rPr lang="en-US" altLang="en-US" sz="2400" dirty="0"/>
              <a:t>Causes dermatitis known as cutaneous larva </a:t>
            </a:r>
            <a:r>
              <a:rPr lang="en-US" altLang="en-US" sz="2400" dirty="0" err="1"/>
              <a:t>migrans</a:t>
            </a:r>
            <a:r>
              <a:rPr lang="en-US" altLang="en-US" sz="2400" dirty="0"/>
              <a:t> (CLM) or creeping eruption</a:t>
            </a:r>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Title 1">
            <a:extLst>
              <a:ext uri="{FF2B5EF4-FFF2-40B4-BE49-F238E27FC236}">
                <a16:creationId xmlns:a16="http://schemas.microsoft.com/office/drawing/2014/main" id="{A10009FB-FC4C-FE74-8D65-270449D35968}"/>
              </a:ext>
            </a:extLst>
          </p:cNvPr>
          <p:cNvSpPr>
            <a:spLocks noGrp="1"/>
          </p:cNvSpPr>
          <p:nvPr>
            <p:ph type="title"/>
          </p:nvPr>
        </p:nvSpPr>
        <p:spPr>
          <a:xfrm>
            <a:off x="685800" y="76200"/>
            <a:ext cx="7772400" cy="1905000"/>
          </a:xfrm>
        </p:spPr>
        <p:txBody>
          <a:bodyPr/>
          <a:lstStyle/>
          <a:p>
            <a:pPr algn="ctr" eaLnBrk="1" hangingPunct="1"/>
            <a:r>
              <a:rPr lang="en-US" altLang="en-US" dirty="0" smtClean="0"/>
              <a:t>Helminths - </a:t>
            </a:r>
            <a:r>
              <a:rPr lang="en-US" altLang="en-US" dirty="0" err="1" smtClean="0"/>
              <a:t>Leishmaniasis</a:t>
            </a:r>
            <a:endParaRPr lang="en-US" altLang="en-US" dirty="0"/>
          </a:p>
        </p:txBody>
      </p:sp>
      <p:sp>
        <p:nvSpPr>
          <p:cNvPr id="3" name="Content Placeholder 2">
            <a:extLst>
              <a:ext uri="{FF2B5EF4-FFF2-40B4-BE49-F238E27FC236}">
                <a16:creationId xmlns:a16="http://schemas.microsoft.com/office/drawing/2014/main" id="{45E133A9-C8B1-4A63-971E-9281BC819962}"/>
              </a:ext>
            </a:extLst>
          </p:cNvPr>
          <p:cNvSpPr>
            <a:spLocks noGrp="1"/>
          </p:cNvSpPr>
          <p:nvPr>
            <p:ph idx="1"/>
          </p:nvPr>
        </p:nvSpPr>
        <p:spPr>
          <a:xfrm>
            <a:off x="838200" y="1752600"/>
            <a:ext cx="7772400" cy="4454525"/>
          </a:xfrm>
        </p:spPr>
        <p:txBody>
          <a:bodyPr rtlCol="0">
            <a:normAutofit fontScale="92500" lnSpcReduction="20000"/>
          </a:bodyPr>
          <a:lstStyle/>
          <a:p>
            <a:pPr eaLnBrk="1" fontAlgn="auto" hangingPunct="1">
              <a:spcAft>
                <a:spcPts val="0"/>
              </a:spcAft>
              <a:buFont typeface="Wingdings" panose="05000000000000000000" pitchFamily="2" charset="2"/>
              <a:buChar char="Ø"/>
              <a:defRPr/>
            </a:pPr>
            <a:r>
              <a:rPr lang="en-US" dirty="0"/>
              <a:t>Most </a:t>
            </a:r>
            <a:r>
              <a:rPr lang="en-US" i="1" dirty="0" err="1"/>
              <a:t>Leishmania</a:t>
            </a:r>
            <a:r>
              <a:rPr lang="en-US" dirty="0"/>
              <a:t> infections are limited to the skin and adjacent lymph nodes.</a:t>
            </a:r>
          </a:p>
          <a:p>
            <a:pPr eaLnBrk="1" fontAlgn="auto" hangingPunct="1">
              <a:spcAft>
                <a:spcPts val="0"/>
              </a:spcAft>
              <a:buFont typeface="Wingdings" panose="05000000000000000000" pitchFamily="2" charset="2"/>
              <a:buChar char="Ø"/>
              <a:defRPr/>
            </a:pPr>
            <a:r>
              <a:rPr lang="en-US" dirty="0"/>
              <a:t>Cutaneous </a:t>
            </a:r>
            <a:r>
              <a:rPr lang="en-US" dirty="0" err="1"/>
              <a:t>leishmaniasis</a:t>
            </a:r>
            <a:r>
              <a:rPr lang="en-US" dirty="0"/>
              <a:t> develops days to months after bite of an infected </a:t>
            </a:r>
            <a:r>
              <a:rPr lang="en-US" dirty="0" err="1"/>
              <a:t>sandfly</a:t>
            </a:r>
            <a:r>
              <a:rPr lang="en-US" dirty="0"/>
              <a:t>.</a:t>
            </a:r>
          </a:p>
          <a:p>
            <a:pPr lvl="1" eaLnBrk="1" fontAlgn="auto" hangingPunct="1">
              <a:spcAft>
                <a:spcPts val="0"/>
              </a:spcAft>
              <a:defRPr/>
            </a:pPr>
            <a:r>
              <a:rPr lang="en-US" dirty="0"/>
              <a:t>Painless papule that enlarges and may ulcerate</a:t>
            </a:r>
          </a:p>
          <a:p>
            <a:pPr lvl="1" eaLnBrk="1" fontAlgn="auto" hangingPunct="1">
              <a:spcAft>
                <a:spcPts val="0"/>
              </a:spcAft>
              <a:defRPr/>
            </a:pPr>
            <a:r>
              <a:rPr lang="en-US" dirty="0"/>
              <a:t>Lesions vary in appearance.</a:t>
            </a:r>
          </a:p>
          <a:p>
            <a:pPr lvl="1" eaLnBrk="1" fontAlgn="auto" hangingPunct="1">
              <a:spcAft>
                <a:spcPts val="0"/>
              </a:spcAft>
              <a:defRPr/>
            </a:pPr>
            <a:r>
              <a:rPr lang="en-US" dirty="0"/>
              <a:t>Local dissemination of infection can occur.</a:t>
            </a:r>
          </a:p>
          <a:p>
            <a:pPr lvl="1" eaLnBrk="1" fontAlgn="auto" hangingPunct="1">
              <a:spcAft>
                <a:spcPts val="0"/>
              </a:spcAft>
              <a:defRPr/>
            </a:pPr>
            <a:r>
              <a:rPr lang="en-US" dirty="0"/>
              <a:t>Widespread </a:t>
            </a:r>
            <a:r>
              <a:rPr lang="en-US" dirty="0" err="1"/>
              <a:t>hematogenous</a:t>
            </a:r>
            <a:r>
              <a:rPr lang="en-US" dirty="0"/>
              <a:t> lesions of the skin are associated with mucosal involvement.</a:t>
            </a:r>
          </a:p>
          <a:p>
            <a:pPr lvl="1" eaLnBrk="1" fontAlgn="auto" hangingPunct="1">
              <a:spcAft>
                <a:spcPts val="0"/>
              </a:spcAft>
              <a:defRPr/>
            </a:pPr>
            <a:r>
              <a:rPr lang="en-US" dirty="0"/>
              <a:t>Disfiguring scarring and secondary infection possible.</a:t>
            </a: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8178" name="Title 1">
            <a:extLst>
              <a:ext uri="{FF2B5EF4-FFF2-40B4-BE49-F238E27FC236}">
                <a16:creationId xmlns:a16="http://schemas.microsoft.com/office/drawing/2014/main" id="{903CBB92-AE09-78F3-3E7C-0483FD9327D9}"/>
              </a:ext>
            </a:extLst>
          </p:cNvPr>
          <p:cNvSpPr>
            <a:spLocks noGrp="1"/>
          </p:cNvSpPr>
          <p:nvPr>
            <p:ph type="title"/>
          </p:nvPr>
        </p:nvSpPr>
        <p:spPr>
          <a:xfrm>
            <a:off x="618565" y="76200"/>
            <a:ext cx="7772400" cy="1905000"/>
          </a:xfrm>
        </p:spPr>
        <p:txBody>
          <a:bodyPr/>
          <a:lstStyle/>
          <a:p>
            <a:pPr algn="ctr"/>
            <a:r>
              <a:rPr lang="en-US" altLang="en-US" dirty="0" smtClean="0"/>
              <a:t>Helminths -</a:t>
            </a:r>
            <a:r>
              <a:rPr lang="en-US" altLang="en-US" dirty="0" err="1" smtClean="0"/>
              <a:t>Leishmaniasis</a:t>
            </a:r>
            <a:endParaRPr lang="en-US" altLang="en-US" dirty="0"/>
          </a:p>
        </p:txBody>
      </p:sp>
      <p:sp>
        <p:nvSpPr>
          <p:cNvPr id="178179" name="Content Placeholder 2">
            <a:extLst>
              <a:ext uri="{FF2B5EF4-FFF2-40B4-BE49-F238E27FC236}">
                <a16:creationId xmlns:a16="http://schemas.microsoft.com/office/drawing/2014/main" id="{53690A89-5F5C-8438-88A6-1FEA902C4E53}"/>
              </a:ext>
            </a:extLst>
          </p:cNvPr>
          <p:cNvSpPr>
            <a:spLocks noGrp="1"/>
          </p:cNvSpPr>
          <p:nvPr>
            <p:ph idx="1"/>
          </p:nvPr>
        </p:nvSpPr>
        <p:spPr>
          <a:xfrm>
            <a:off x="609600" y="1752600"/>
            <a:ext cx="7772400" cy="4876800"/>
          </a:xfrm>
        </p:spPr>
        <p:txBody>
          <a:bodyPr/>
          <a:lstStyle/>
          <a:p>
            <a:pPr>
              <a:buFont typeface="Wingdings" panose="05000000000000000000" pitchFamily="2" charset="2"/>
              <a:buChar char="Ø"/>
            </a:pPr>
            <a:r>
              <a:rPr lang="en-US" altLang="en-US" dirty="0"/>
              <a:t>Visceral </a:t>
            </a:r>
            <a:r>
              <a:rPr lang="en-US" altLang="en-US" dirty="0" err="1"/>
              <a:t>leishmaniasis</a:t>
            </a:r>
            <a:endParaRPr lang="en-US" altLang="en-US" dirty="0"/>
          </a:p>
          <a:p>
            <a:pPr lvl="1"/>
            <a:r>
              <a:rPr lang="en-US" altLang="en-US" dirty="0"/>
              <a:t>Also known as kala-azar</a:t>
            </a:r>
          </a:p>
          <a:p>
            <a:pPr lvl="1"/>
            <a:r>
              <a:rPr lang="en-US" altLang="en-US" dirty="0"/>
              <a:t>Severe form of disease with certain species</a:t>
            </a:r>
          </a:p>
          <a:p>
            <a:pPr lvl="2"/>
            <a:r>
              <a:rPr lang="en-US" altLang="en-US" i="1" dirty="0" err="1"/>
              <a:t>Leishmania</a:t>
            </a:r>
            <a:r>
              <a:rPr lang="en-US" altLang="en-US" i="1" dirty="0"/>
              <a:t> </a:t>
            </a:r>
            <a:r>
              <a:rPr lang="en-US" altLang="en-US" i="1" dirty="0" err="1"/>
              <a:t>infantum</a:t>
            </a:r>
            <a:r>
              <a:rPr lang="en-US" altLang="en-US" i="1" dirty="0"/>
              <a:t> </a:t>
            </a:r>
            <a:r>
              <a:rPr lang="en-US" altLang="en-US" dirty="0"/>
              <a:t>and </a:t>
            </a:r>
            <a:r>
              <a:rPr lang="en-US" altLang="en-US" i="1" dirty="0" err="1"/>
              <a:t>Leishmania</a:t>
            </a:r>
            <a:r>
              <a:rPr lang="en-US" altLang="en-US" i="1" dirty="0"/>
              <a:t> </a:t>
            </a:r>
            <a:r>
              <a:rPr lang="en-US" altLang="en-US" i="1" dirty="0" err="1"/>
              <a:t>donovani</a:t>
            </a:r>
            <a:endParaRPr lang="en-US" altLang="en-US" i="1" dirty="0"/>
          </a:p>
          <a:p>
            <a:pPr lvl="1"/>
            <a:r>
              <a:rPr lang="en-US" altLang="en-US" dirty="0"/>
              <a:t>Dissemination of parasite to bone marrow, liver, spleen, other organs</a:t>
            </a:r>
          </a:p>
          <a:p>
            <a:pPr>
              <a:buFont typeface="Wingdings" panose="05000000000000000000" pitchFamily="2" charset="2"/>
              <a:buChar char="Ø"/>
            </a:pPr>
            <a:r>
              <a:rPr lang="en-US" altLang="en-US" dirty="0"/>
              <a:t>Transmission from mother to child or through transfusion has occurred</a:t>
            </a: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F1BAD9E8-665F-8AE2-8020-D35C727D1F01}"/>
              </a:ext>
            </a:extLst>
          </p:cNvPr>
          <p:cNvSpPr>
            <a:spLocks noGrp="1" noChangeArrowheads="1"/>
          </p:cNvSpPr>
          <p:nvPr>
            <p:ph type="title"/>
          </p:nvPr>
        </p:nvSpPr>
        <p:spPr/>
        <p:txBody>
          <a:bodyPr rtlCol="0">
            <a:normAutofit/>
          </a:bodyPr>
          <a:lstStyle/>
          <a:p>
            <a:pPr algn="ctr" eaLnBrk="1" fontAlgn="auto" hangingPunct="1">
              <a:spcAft>
                <a:spcPts val="0"/>
              </a:spcAft>
              <a:defRPr/>
            </a:pPr>
            <a:r>
              <a:rPr lang="en-US" altLang="en-US" dirty="0"/>
              <a:t>Facial Ulceration Caused by </a:t>
            </a:r>
            <a:r>
              <a:rPr lang="en-US" altLang="en-US" i="1" dirty="0" err="1"/>
              <a:t>Leishmania</a:t>
            </a:r>
            <a:r>
              <a:rPr lang="en-US" altLang="en-US" dirty="0"/>
              <a:t> infection</a:t>
            </a:r>
          </a:p>
        </p:txBody>
      </p:sp>
      <p:pic>
        <p:nvPicPr>
          <p:cNvPr id="179206" name="Picture 2">
            <a:extLst>
              <a:ext uri="{FF2B5EF4-FFF2-40B4-BE49-F238E27FC236}">
                <a16:creationId xmlns:a16="http://schemas.microsoft.com/office/drawing/2014/main" id="{047948E9-2189-AFD1-064C-015444AF08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828800"/>
            <a:ext cx="5943600"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Title 1">
            <a:extLst>
              <a:ext uri="{FF2B5EF4-FFF2-40B4-BE49-F238E27FC236}">
                <a16:creationId xmlns:a16="http://schemas.microsoft.com/office/drawing/2014/main" id="{9115BAAC-A046-B7D3-146B-0A0F92DCBF3C}"/>
              </a:ext>
            </a:extLst>
          </p:cNvPr>
          <p:cNvSpPr>
            <a:spLocks noGrp="1"/>
          </p:cNvSpPr>
          <p:nvPr>
            <p:ph type="title"/>
          </p:nvPr>
        </p:nvSpPr>
        <p:spPr>
          <a:xfrm>
            <a:off x="685800" y="76200"/>
            <a:ext cx="7772400" cy="1905000"/>
          </a:xfrm>
        </p:spPr>
        <p:txBody>
          <a:bodyPr/>
          <a:lstStyle/>
          <a:p>
            <a:pPr algn="ctr" eaLnBrk="1" hangingPunct="1"/>
            <a:r>
              <a:rPr lang="en-US" altLang="en-US" dirty="0" err="1"/>
              <a:t>Ectoparasites</a:t>
            </a:r>
            <a:endParaRPr lang="en-US" altLang="en-US" dirty="0"/>
          </a:p>
        </p:txBody>
      </p:sp>
      <p:sp>
        <p:nvSpPr>
          <p:cNvPr id="180227" name="Content Placeholder 2">
            <a:extLst>
              <a:ext uri="{FF2B5EF4-FFF2-40B4-BE49-F238E27FC236}">
                <a16:creationId xmlns:a16="http://schemas.microsoft.com/office/drawing/2014/main" id="{42096448-B0D1-14D5-2515-29FD2993AEE1}"/>
              </a:ext>
            </a:extLst>
          </p:cNvPr>
          <p:cNvSpPr>
            <a:spLocks noGrp="1"/>
          </p:cNvSpPr>
          <p:nvPr>
            <p:ph idx="1"/>
          </p:nvPr>
        </p:nvSpPr>
        <p:spPr>
          <a:xfrm>
            <a:off x="685800" y="1600200"/>
            <a:ext cx="7772400" cy="4876800"/>
          </a:xfrm>
        </p:spPr>
        <p:txBody>
          <a:bodyPr/>
          <a:lstStyle/>
          <a:p>
            <a:pPr eaLnBrk="1" hangingPunct="1">
              <a:buFont typeface="Wingdings" panose="05000000000000000000" pitchFamily="2" charset="2"/>
              <a:buChar char="Ø"/>
            </a:pPr>
            <a:r>
              <a:rPr lang="en-US" altLang="en-US" dirty="0"/>
              <a:t>Examples</a:t>
            </a:r>
          </a:p>
          <a:p>
            <a:pPr lvl="1" eaLnBrk="1" hangingPunct="1"/>
            <a:r>
              <a:rPr lang="en-US" altLang="en-US" dirty="0"/>
              <a:t>Lice (pediculosis)</a:t>
            </a:r>
          </a:p>
          <a:p>
            <a:pPr lvl="1" eaLnBrk="1" hangingPunct="1"/>
            <a:r>
              <a:rPr lang="en-US" altLang="en-US" dirty="0"/>
              <a:t>Mites (scabies)</a:t>
            </a:r>
          </a:p>
          <a:p>
            <a:pPr lvl="1" eaLnBrk="1" hangingPunct="1"/>
            <a:r>
              <a:rPr lang="en-US" altLang="en-US" dirty="0"/>
              <a:t>Fleas</a:t>
            </a:r>
          </a:p>
          <a:p>
            <a:pPr lvl="1" eaLnBrk="1" hangingPunct="1"/>
            <a:r>
              <a:rPr lang="en-US" altLang="en-US" dirty="0"/>
              <a:t>Flies</a:t>
            </a:r>
          </a:p>
          <a:p>
            <a:pPr lvl="1" eaLnBrk="1" hangingPunct="1"/>
            <a:r>
              <a:rPr lang="en-US" altLang="en-US" dirty="0"/>
              <a:t>Ticks</a:t>
            </a:r>
          </a:p>
          <a:p>
            <a:pPr lvl="1" eaLnBrk="1" hangingPunct="1"/>
            <a:r>
              <a:rPr lang="en-US" altLang="en-US" dirty="0"/>
              <a:t>Bedbugs</a:t>
            </a:r>
          </a:p>
          <a:p>
            <a:pPr lvl="1" eaLnBrk="1" hangingPunct="1"/>
            <a:r>
              <a:rPr lang="en-US" altLang="en-US" dirty="0"/>
              <a:t>Chiggers</a:t>
            </a:r>
          </a:p>
          <a:p>
            <a:pPr lvl="1" eaLnBrk="1" hangingPunct="1"/>
            <a:endParaRPr lang="en-US" altLang="en-US" dirty="0"/>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250" name="Title 1">
            <a:extLst>
              <a:ext uri="{FF2B5EF4-FFF2-40B4-BE49-F238E27FC236}">
                <a16:creationId xmlns:a16="http://schemas.microsoft.com/office/drawing/2014/main" id="{157CDBC4-524E-78A0-3B67-F0579D4EC27B}"/>
              </a:ext>
            </a:extLst>
          </p:cNvPr>
          <p:cNvSpPr>
            <a:spLocks noGrp="1"/>
          </p:cNvSpPr>
          <p:nvPr>
            <p:ph type="title"/>
          </p:nvPr>
        </p:nvSpPr>
        <p:spPr>
          <a:xfrm>
            <a:off x="685800" y="76200"/>
            <a:ext cx="7772400" cy="1905000"/>
          </a:xfrm>
        </p:spPr>
        <p:txBody>
          <a:bodyPr/>
          <a:lstStyle/>
          <a:p>
            <a:pPr algn="ctr" eaLnBrk="1" hangingPunct="1"/>
            <a:r>
              <a:rPr lang="en-US" altLang="en-US" dirty="0"/>
              <a:t>Ectoparasites (Cont.)</a:t>
            </a:r>
          </a:p>
        </p:txBody>
      </p:sp>
      <p:sp>
        <p:nvSpPr>
          <p:cNvPr id="181251" name="Content Placeholder 2">
            <a:extLst>
              <a:ext uri="{FF2B5EF4-FFF2-40B4-BE49-F238E27FC236}">
                <a16:creationId xmlns:a16="http://schemas.microsoft.com/office/drawing/2014/main" id="{A0722C05-191E-E3A3-6C65-136A2B971B09}"/>
              </a:ext>
            </a:extLst>
          </p:cNvPr>
          <p:cNvSpPr>
            <a:spLocks noGrp="1"/>
          </p:cNvSpPr>
          <p:nvPr>
            <p:ph idx="1"/>
          </p:nvPr>
        </p:nvSpPr>
        <p:spPr>
          <a:xfrm>
            <a:off x="685800" y="1828800"/>
            <a:ext cx="7772400" cy="4876800"/>
          </a:xfrm>
        </p:spPr>
        <p:txBody>
          <a:bodyPr/>
          <a:lstStyle/>
          <a:p>
            <a:pPr eaLnBrk="1" hangingPunct="1">
              <a:buFont typeface="Wingdings" panose="05000000000000000000" pitchFamily="2" charset="2"/>
              <a:buChar char="Ø"/>
            </a:pPr>
            <a:r>
              <a:rPr lang="en-US" altLang="en-US" dirty="0"/>
              <a:t>Ectoparasites attach to or burrow in the skin and can remain there for weeks to months.</a:t>
            </a:r>
          </a:p>
          <a:p>
            <a:pPr eaLnBrk="1" hangingPunct="1">
              <a:buFont typeface="Wingdings" panose="05000000000000000000" pitchFamily="2" charset="2"/>
              <a:buChar char="Ø"/>
            </a:pPr>
            <a:r>
              <a:rPr lang="en-US" altLang="en-US" dirty="0"/>
              <a:t>Dermatologic features of ectoparasite infestation include</a:t>
            </a:r>
          </a:p>
          <a:p>
            <a:pPr lvl="1" eaLnBrk="1" hangingPunct="1"/>
            <a:r>
              <a:rPr lang="en-US" altLang="en-US" dirty="0"/>
              <a:t>Severe itching</a:t>
            </a:r>
          </a:p>
          <a:p>
            <a:pPr lvl="1" eaLnBrk="1" hangingPunct="1"/>
            <a:r>
              <a:rPr lang="en-US" altLang="en-US" dirty="0"/>
              <a:t>Formation of papules, vesicles, nodules, linear burrows, excoriations of the skin and scalp</a:t>
            </a: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90630A73-07FD-E17D-1463-44050668D2BA}"/>
              </a:ext>
            </a:extLst>
          </p:cNvPr>
          <p:cNvSpPr>
            <a:spLocks noGrp="1"/>
          </p:cNvSpPr>
          <p:nvPr>
            <p:ph type="title"/>
          </p:nvPr>
        </p:nvSpPr>
        <p:spPr>
          <a:xfrm>
            <a:off x="685800" y="152400"/>
            <a:ext cx="7772400" cy="1905000"/>
          </a:xfrm>
        </p:spPr>
        <p:txBody>
          <a:bodyPr/>
          <a:lstStyle/>
          <a:p>
            <a:pPr algn="ctr" eaLnBrk="1" hangingPunct="1"/>
            <a:r>
              <a:rPr lang="en-US" altLang="en-US" sz="3600" i="1" dirty="0" err="1"/>
              <a:t>Sarcoptes</a:t>
            </a:r>
            <a:r>
              <a:rPr lang="en-US" altLang="en-US" sz="3600" i="1" dirty="0"/>
              <a:t> </a:t>
            </a:r>
            <a:r>
              <a:rPr lang="en-US" altLang="en-US" sz="3600" i="1" dirty="0" err="1"/>
              <a:t>scabiei</a:t>
            </a:r>
            <a:r>
              <a:rPr lang="en-US" altLang="en-US" sz="3600" i="1" dirty="0"/>
              <a:t> </a:t>
            </a:r>
            <a:r>
              <a:rPr lang="en-US" altLang="en-US" sz="3600" dirty="0"/>
              <a:t>Adult </a:t>
            </a:r>
            <a:r>
              <a:rPr lang="en-US" altLang="en-US" sz="3600" dirty="0" smtClean="0"/>
              <a:t>and Lesion</a:t>
            </a:r>
            <a:endParaRPr lang="en-US" altLang="en-US" sz="3600" dirty="0"/>
          </a:p>
        </p:txBody>
      </p:sp>
      <p:pic>
        <p:nvPicPr>
          <p:cNvPr id="182278" name="Picture 1">
            <a:extLst>
              <a:ext uri="{FF2B5EF4-FFF2-40B4-BE49-F238E27FC236}">
                <a16:creationId xmlns:a16="http://schemas.microsoft.com/office/drawing/2014/main" id="{9326D5B3-FDEC-E4F5-A8F2-F784A674EB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063" y="2497138"/>
            <a:ext cx="3919537"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9" name="Picture 2">
            <a:extLst>
              <a:ext uri="{FF2B5EF4-FFF2-40B4-BE49-F238E27FC236}">
                <a16:creationId xmlns:a16="http://schemas.microsoft.com/office/drawing/2014/main" id="{FF62557E-3CED-7467-B3EF-23CA025A1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2519363"/>
            <a:ext cx="3919538"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58C78AB1-8350-0CE2-2E24-4DE39DA19641}"/>
              </a:ext>
            </a:extLst>
          </p:cNvPr>
          <p:cNvSpPr>
            <a:spLocks noGrp="1" noChangeArrowheads="1"/>
          </p:cNvSpPr>
          <p:nvPr>
            <p:ph type="title"/>
          </p:nvPr>
        </p:nvSpPr>
        <p:spPr>
          <a:xfrm>
            <a:off x="0" y="274638"/>
            <a:ext cx="9144000" cy="1143000"/>
          </a:xfrm>
        </p:spPr>
        <p:txBody>
          <a:bodyPr rtlCol="0">
            <a:normAutofit fontScale="90000"/>
          </a:bodyPr>
          <a:lstStyle/>
          <a:p>
            <a:pPr algn="ctr" eaLnBrk="1" fontAlgn="auto" hangingPunct="1">
              <a:spcAft>
                <a:spcPts val="0"/>
              </a:spcAft>
              <a:defRPr/>
            </a:pPr>
            <a:r>
              <a:rPr lang="en-US" altLang="en-US" dirty="0"/>
              <a:t>Thick, Scaly Plaques of Norwegian Scabies</a:t>
            </a:r>
          </a:p>
        </p:txBody>
      </p:sp>
      <p:pic>
        <p:nvPicPr>
          <p:cNvPr id="183302" name="Picture 1">
            <a:extLst>
              <a:ext uri="{FF2B5EF4-FFF2-40B4-BE49-F238E27FC236}">
                <a16:creationId xmlns:a16="http://schemas.microsoft.com/office/drawing/2014/main" id="{72EE991E-FB02-54CA-307D-84B1C0CA12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0363" y="1676400"/>
            <a:ext cx="5883275" cy="454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22" name="Title 1">
            <a:extLst>
              <a:ext uri="{FF2B5EF4-FFF2-40B4-BE49-F238E27FC236}">
                <a16:creationId xmlns:a16="http://schemas.microsoft.com/office/drawing/2014/main" id="{073F655C-722D-3DEB-9F25-910BE13A1D0E}"/>
              </a:ext>
            </a:extLst>
          </p:cNvPr>
          <p:cNvSpPr>
            <a:spLocks noGrp="1"/>
          </p:cNvSpPr>
          <p:nvPr>
            <p:ph type="title"/>
          </p:nvPr>
        </p:nvSpPr>
        <p:spPr>
          <a:xfrm>
            <a:off x="762000" y="152400"/>
            <a:ext cx="7772400" cy="1905000"/>
          </a:xfrm>
        </p:spPr>
        <p:txBody>
          <a:bodyPr/>
          <a:lstStyle/>
          <a:p>
            <a:pPr algn="ctr"/>
            <a:r>
              <a:rPr lang="en-US" altLang="en-US" sz="3600" dirty="0"/>
              <a:t>Morphology Consistent with </a:t>
            </a:r>
            <a:r>
              <a:rPr lang="en-US" altLang="en-US" sz="3600" i="1" dirty="0" err="1"/>
              <a:t>Phthirus</a:t>
            </a:r>
            <a:r>
              <a:rPr lang="en-US" altLang="en-US" sz="3600" i="1" dirty="0"/>
              <a:t> pubis </a:t>
            </a:r>
            <a:r>
              <a:rPr lang="en-US" altLang="en-US" sz="3600" dirty="0"/>
              <a:t>(Crab Louse)</a:t>
            </a:r>
          </a:p>
        </p:txBody>
      </p:sp>
      <p:pic>
        <p:nvPicPr>
          <p:cNvPr id="4" name="Content Placeholder 3" descr="A picture containing text, invertebrate, drawing, sketch&#10;&#10;Description automatically generated">
            <a:extLst>
              <a:ext uri="{FF2B5EF4-FFF2-40B4-BE49-F238E27FC236}">
                <a16:creationId xmlns:a16="http://schemas.microsoft.com/office/drawing/2014/main" id="{16A83E18-7BA7-0CF5-F765-377E1604B6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0491" y="2667000"/>
            <a:ext cx="4095418" cy="2702268"/>
          </a:xfr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0EAE7EC5-F88F-1890-ED35-D0F07C076FB7}"/>
              </a:ext>
            </a:extLst>
          </p:cNvPr>
          <p:cNvSpPr>
            <a:spLocks noGrp="1"/>
          </p:cNvSpPr>
          <p:nvPr>
            <p:ph type="title"/>
          </p:nvPr>
        </p:nvSpPr>
        <p:spPr>
          <a:xfrm>
            <a:off x="0" y="274638"/>
            <a:ext cx="9144000" cy="1143000"/>
          </a:xfrm>
        </p:spPr>
        <p:txBody>
          <a:bodyPr/>
          <a:lstStyle/>
          <a:p>
            <a:pPr algn="ctr" eaLnBrk="1" hangingPunct="1"/>
            <a:r>
              <a:rPr lang="en-US" altLang="en-US" sz="3200" dirty="0"/>
              <a:t>Order of Bacteria Causing Skin and Soft Tissue Infections in North America 1998 to 2004</a:t>
            </a:r>
            <a:endParaRPr lang="en-US" altLang="en-US" sz="3600" dirty="0"/>
          </a:p>
        </p:txBody>
      </p:sp>
      <p:pic>
        <p:nvPicPr>
          <p:cNvPr id="48134" name="Picture 1">
            <a:extLst>
              <a:ext uri="{FF2B5EF4-FFF2-40B4-BE49-F238E27FC236}">
                <a16:creationId xmlns:a16="http://schemas.microsoft.com/office/drawing/2014/main" id="{0946193C-468B-404D-16C3-2281AD98DEF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676400"/>
            <a:ext cx="5105400" cy="456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nvSpPr>
        <p:spPr bwMode="auto">
          <a:xfrm>
            <a:off x="1543050" y="3314700"/>
            <a:ext cx="6000750" cy="9144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defTabSz="685800" eaLnBrk="0" hangingPunct="0">
              <a:lnSpc>
                <a:spcPct val="130000"/>
              </a:lnSpc>
              <a:spcBef>
                <a:spcPct val="0"/>
              </a:spcBef>
              <a:buNone/>
            </a:pPr>
            <a:r>
              <a:rPr lang="en-US" altLang="en-US" sz="1800" b="1" i="1" dirty="0" smtClean="0">
                <a:solidFill>
                  <a:srgbClr val="FFFFFF"/>
                </a:solidFill>
                <a:cs typeface="Segoe UI" panose="020B0502040204020203" pitchFamily="34" charset="0"/>
              </a:rPr>
              <a:t>Skin/Soft Tissue (Wound) </a:t>
            </a:r>
            <a:r>
              <a:rPr lang="en-US" altLang="en-US" sz="1800" b="1" i="1" dirty="0" smtClean="0">
                <a:solidFill>
                  <a:srgbClr val="FFFFFF"/>
                </a:solidFill>
                <a:cs typeface="Segoe UI" panose="020B0502040204020203" pitchFamily="34" charset="0"/>
              </a:rPr>
              <a:t>Infections</a:t>
            </a:r>
          </a:p>
          <a:p>
            <a:pPr algn="ctr" defTabSz="685800" eaLnBrk="0" hangingPunct="0">
              <a:lnSpc>
                <a:spcPct val="130000"/>
              </a:lnSpc>
              <a:spcBef>
                <a:spcPct val="0"/>
              </a:spcBef>
              <a:buNone/>
            </a:pPr>
            <a:r>
              <a:rPr lang="en-US" altLang="en-US" sz="1800" b="1" i="1" dirty="0" smtClean="0">
                <a:solidFill>
                  <a:srgbClr val="FFFFFF"/>
                </a:solidFill>
                <a:cs typeface="Segoe UI" panose="020B0502040204020203" pitchFamily="34" charset="0"/>
              </a:rPr>
              <a:t>Immune or Toxin-Mediated Dermatologic Manifestations of Infectious Agents</a:t>
            </a:r>
            <a:endParaRPr lang="en-US" altLang="en-US" sz="1800" b="1" i="1" dirty="0">
              <a:solidFill>
                <a:srgbClr val="FFFFFF"/>
              </a:solidFill>
              <a:cs typeface="Segoe UI" panose="020B0502040204020203" pitchFamily="34" charset="0"/>
            </a:endParaRPr>
          </a:p>
        </p:txBody>
      </p:sp>
      <p:sp>
        <p:nvSpPr>
          <p:cNvPr id="5124" name="Rectangle 2"/>
          <p:cNvSpPr>
            <a:spLocks noGrp="1" noChangeArrowheads="1"/>
          </p:cNvSpPr>
          <p:nvPr/>
        </p:nvSpPr>
        <p:spPr bwMode="auto">
          <a:xfrm>
            <a:off x="1657350" y="2628900"/>
            <a:ext cx="6000750" cy="9144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defTabSz="685800" eaLnBrk="0" hangingPunct="0">
              <a:lnSpc>
                <a:spcPct val="130000"/>
              </a:lnSpc>
              <a:spcBef>
                <a:spcPct val="0"/>
              </a:spcBef>
              <a:buNone/>
            </a:pPr>
            <a:r>
              <a:rPr lang="en-US" altLang="en-US" sz="1800" b="1" i="1" dirty="0">
                <a:solidFill>
                  <a:srgbClr val="FFFFFF"/>
                </a:solidFill>
                <a:cs typeface="Segoe UI" panose="020B0502040204020203" pitchFamily="34" charset="0"/>
              </a:rPr>
              <a:t>Clinical &amp; Diagnostic </a:t>
            </a:r>
            <a:r>
              <a:rPr lang="en-US" altLang="en-US" sz="1800" b="1" i="1" dirty="0" smtClean="0">
                <a:solidFill>
                  <a:srgbClr val="FFFFFF"/>
                </a:solidFill>
                <a:cs typeface="Segoe UI" panose="020B0502040204020203" pitchFamily="34" charset="0"/>
              </a:rPr>
              <a:t>Microbiology</a:t>
            </a:r>
          </a:p>
          <a:p>
            <a:pPr algn="ctr" defTabSz="685800" eaLnBrk="0" hangingPunct="0">
              <a:lnSpc>
                <a:spcPct val="130000"/>
              </a:lnSpc>
              <a:spcBef>
                <a:spcPct val="0"/>
              </a:spcBef>
              <a:buNone/>
            </a:pPr>
            <a:endParaRPr lang="en-US" altLang="en-US" sz="1800" b="1" i="1" dirty="0" smtClean="0">
              <a:solidFill>
                <a:srgbClr val="FFFFFF"/>
              </a:solidFill>
              <a:cs typeface="Segoe UI" panose="020B0502040204020203" pitchFamily="34" charset="0"/>
            </a:endParaRPr>
          </a:p>
          <a:p>
            <a:pPr algn="ctr" defTabSz="685800" eaLnBrk="0" hangingPunct="0">
              <a:lnSpc>
                <a:spcPct val="130000"/>
              </a:lnSpc>
              <a:spcBef>
                <a:spcPct val="0"/>
              </a:spcBef>
              <a:buNone/>
            </a:pPr>
            <a:endParaRPr lang="en-US" altLang="en-US" sz="1800" b="1" i="1" dirty="0">
              <a:solidFill>
                <a:srgbClr val="FFFFFF"/>
              </a:solidFill>
              <a:cs typeface="Segoe UI" panose="020B0502040204020203" pitchFamily="34" charset="0"/>
            </a:endParaRPr>
          </a:p>
        </p:txBody>
      </p:sp>
    </p:spTree>
    <p:extLst>
      <p:ext uri="{BB962C8B-B14F-4D97-AF65-F5344CB8AC3E}">
        <p14:creationId xmlns:p14="http://schemas.microsoft.com/office/powerpoint/2010/main" val="127695329"/>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D019C1E6-88A6-B589-3155-7561A878822D}"/>
              </a:ext>
            </a:extLst>
          </p:cNvPr>
          <p:cNvSpPr>
            <a:spLocks noGrp="1"/>
          </p:cNvSpPr>
          <p:nvPr>
            <p:ph type="title"/>
          </p:nvPr>
        </p:nvSpPr>
        <p:spPr>
          <a:xfrm>
            <a:off x="228600" y="228600"/>
            <a:ext cx="8686800" cy="1219200"/>
          </a:xfrm>
        </p:spPr>
        <p:txBody>
          <a:bodyPr/>
          <a:lstStyle/>
          <a:p>
            <a:pPr algn="ctr" eaLnBrk="1" hangingPunct="1"/>
            <a:r>
              <a:rPr lang="en-US" altLang="en-US" sz="3200" dirty="0"/>
              <a:t>Immune-Mediated Cutaneous Disease</a:t>
            </a:r>
            <a:br>
              <a:rPr lang="en-US" altLang="en-US" sz="3200" dirty="0"/>
            </a:br>
            <a:r>
              <a:rPr lang="en-US" altLang="en-US" sz="3200" dirty="0"/>
              <a:t>Disseminated Intravascular Coagulation (Cont.)</a:t>
            </a:r>
          </a:p>
        </p:txBody>
      </p:sp>
      <p:sp>
        <p:nvSpPr>
          <p:cNvPr id="186371" name="Rectangle 3">
            <a:extLst>
              <a:ext uri="{FF2B5EF4-FFF2-40B4-BE49-F238E27FC236}">
                <a16:creationId xmlns:a16="http://schemas.microsoft.com/office/drawing/2014/main" id="{6E9D0485-1002-BC7E-C8B8-F1F347C809AE}"/>
              </a:ext>
            </a:extLst>
          </p:cNvPr>
          <p:cNvSpPr>
            <a:spLocks noGrp="1"/>
          </p:cNvSpPr>
          <p:nvPr>
            <p:ph idx="1"/>
          </p:nvPr>
        </p:nvSpPr>
        <p:spPr>
          <a:xfrm>
            <a:off x="685800" y="1600200"/>
            <a:ext cx="7772400" cy="4454525"/>
          </a:xfrm>
        </p:spPr>
        <p:txBody>
          <a:bodyPr/>
          <a:lstStyle/>
          <a:p>
            <a:pPr eaLnBrk="1" hangingPunct="1">
              <a:buFont typeface="Wingdings" panose="05000000000000000000" pitchFamily="2" charset="2"/>
              <a:buChar char="Ø"/>
            </a:pPr>
            <a:r>
              <a:rPr lang="en-US" altLang="en-US" dirty="0"/>
              <a:t>Skin manifestations</a:t>
            </a:r>
          </a:p>
          <a:p>
            <a:pPr lvl="1" eaLnBrk="1" hangingPunct="1"/>
            <a:r>
              <a:rPr lang="en-US" altLang="en-US" dirty="0"/>
              <a:t>Petechiae of the skin resulting from thrombi development in organs </a:t>
            </a:r>
          </a:p>
          <a:p>
            <a:pPr lvl="1" eaLnBrk="1" hangingPunct="1"/>
            <a:r>
              <a:rPr lang="en-US" altLang="en-US" dirty="0"/>
              <a:t>Purpura fulminans can occur in</a:t>
            </a:r>
          </a:p>
          <a:p>
            <a:pPr lvl="2" eaLnBrk="1" hangingPunct="1"/>
            <a:r>
              <a:rPr lang="en-US" altLang="en-US" dirty="0"/>
              <a:t>Meningococcemia</a:t>
            </a:r>
          </a:p>
          <a:p>
            <a:pPr lvl="2" eaLnBrk="1" hangingPunct="1"/>
            <a:r>
              <a:rPr lang="en-US" altLang="en-US" dirty="0"/>
              <a:t>Septicemia with </a:t>
            </a:r>
            <a:r>
              <a:rPr lang="en-US" altLang="en-US" i="1" dirty="0"/>
              <a:t>S. aureus</a:t>
            </a:r>
            <a:r>
              <a:rPr lang="en-US" altLang="en-US" dirty="0"/>
              <a:t>, </a:t>
            </a:r>
            <a:r>
              <a:rPr lang="en-US" altLang="en-US" i="1" dirty="0"/>
              <a:t>S. pneumoniae, H. influenzae</a:t>
            </a:r>
          </a:p>
          <a:p>
            <a:pPr lvl="2" eaLnBrk="1" hangingPunct="1"/>
            <a:r>
              <a:rPr lang="en-US" altLang="en-US" dirty="0"/>
              <a:t>Characterized by rapidly developing skin hemorrhage, skin necrosis, peripheral gangrene accompanied by shock syndrome resulting in death or </a:t>
            </a:r>
            <a:r>
              <a:rPr lang="en-US" altLang="en-US" dirty="0" smtClean="0"/>
              <a:t>amputation.</a:t>
            </a:r>
            <a:endParaRPr lang="en-US" altLang="en-US" dirty="0"/>
          </a:p>
        </p:txBody>
      </p:sp>
    </p:spTree>
  </p:cSld>
  <p:clrMapOvr>
    <a:masterClrMapping/>
  </p:clrMapOvr>
  <p:transition spd="slow"/>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0654F8F9-E5FA-CA09-1ABD-3A76D36813E0}"/>
              </a:ext>
            </a:extLst>
          </p:cNvPr>
          <p:cNvSpPr>
            <a:spLocks noGrp="1" noChangeArrowheads="1"/>
          </p:cNvSpPr>
          <p:nvPr>
            <p:ph type="title"/>
          </p:nvPr>
        </p:nvSpPr>
        <p:spPr>
          <a:xfrm>
            <a:off x="800100" y="76200"/>
            <a:ext cx="7772400" cy="1905000"/>
          </a:xfrm>
        </p:spPr>
        <p:txBody>
          <a:bodyPr rtlCol="0">
            <a:normAutofit/>
          </a:bodyPr>
          <a:lstStyle/>
          <a:p>
            <a:pPr algn="ctr" eaLnBrk="1" fontAlgn="auto" hangingPunct="1">
              <a:spcAft>
                <a:spcPts val="0"/>
              </a:spcAft>
              <a:defRPr/>
            </a:pPr>
            <a:r>
              <a:rPr lang="en-US" altLang="en-US" dirty="0"/>
              <a:t>Petechial Lesions in Meningococcemia</a:t>
            </a:r>
          </a:p>
        </p:txBody>
      </p:sp>
      <p:pic>
        <p:nvPicPr>
          <p:cNvPr id="187398" name="Picture 2">
            <a:extLst>
              <a:ext uri="{FF2B5EF4-FFF2-40B4-BE49-F238E27FC236}">
                <a16:creationId xmlns:a16="http://schemas.microsoft.com/office/drawing/2014/main" id="{A78EC945-A1F1-E93B-3BA7-9B4410D26A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81200"/>
            <a:ext cx="6324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B3A67067-D496-F3A4-68B1-8CE7C0CFE54D}"/>
              </a:ext>
            </a:extLst>
          </p:cNvPr>
          <p:cNvSpPr>
            <a:spLocks noGrp="1"/>
          </p:cNvSpPr>
          <p:nvPr>
            <p:ph type="title"/>
          </p:nvPr>
        </p:nvSpPr>
        <p:spPr>
          <a:xfrm>
            <a:off x="228600" y="228600"/>
            <a:ext cx="8686800" cy="1219200"/>
          </a:xfrm>
        </p:spPr>
        <p:txBody>
          <a:bodyPr/>
          <a:lstStyle/>
          <a:p>
            <a:pPr algn="ctr" eaLnBrk="1" hangingPunct="1"/>
            <a:r>
              <a:rPr lang="en-US" altLang="en-US" sz="3200" dirty="0"/>
              <a:t>Immune-Mediated Cutaneous Disease</a:t>
            </a:r>
            <a:br>
              <a:rPr lang="en-US" altLang="en-US" sz="3200" dirty="0"/>
            </a:br>
            <a:r>
              <a:rPr lang="en-US" altLang="en-US" sz="3200" dirty="0"/>
              <a:t>Disseminated Intravascular Coagulation (Cont.)</a:t>
            </a:r>
          </a:p>
        </p:txBody>
      </p:sp>
      <p:sp>
        <p:nvSpPr>
          <p:cNvPr id="188419" name="Rectangle 3">
            <a:extLst>
              <a:ext uri="{FF2B5EF4-FFF2-40B4-BE49-F238E27FC236}">
                <a16:creationId xmlns:a16="http://schemas.microsoft.com/office/drawing/2014/main" id="{28B8D384-03C0-E0E8-7282-8FBC3569E464}"/>
              </a:ext>
            </a:extLst>
          </p:cNvPr>
          <p:cNvSpPr>
            <a:spLocks noGrp="1"/>
          </p:cNvSpPr>
          <p:nvPr>
            <p:ph idx="1"/>
          </p:nvPr>
        </p:nvSpPr>
        <p:spPr>
          <a:xfrm>
            <a:off x="685800" y="1674813"/>
            <a:ext cx="7772400" cy="4454525"/>
          </a:xfrm>
        </p:spPr>
        <p:txBody>
          <a:bodyPr/>
          <a:lstStyle/>
          <a:p>
            <a:pPr eaLnBrk="1" hangingPunct="1">
              <a:buFont typeface="Wingdings" panose="05000000000000000000" pitchFamily="2" charset="2"/>
              <a:buChar char="Ø"/>
            </a:pPr>
            <a:r>
              <a:rPr lang="en-US" altLang="en-US" sz="2800" dirty="0"/>
              <a:t>Vasculitis</a:t>
            </a:r>
          </a:p>
          <a:p>
            <a:pPr lvl="1" eaLnBrk="1" hangingPunct="1"/>
            <a:r>
              <a:rPr lang="en-US" altLang="en-US" sz="2400" dirty="0"/>
              <a:t>Palpable purpura over the lower extremities</a:t>
            </a:r>
          </a:p>
          <a:p>
            <a:pPr eaLnBrk="1" hangingPunct="1">
              <a:buFont typeface="Wingdings" panose="05000000000000000000" pitchFamily="2" charset="2"/>
              <a:buChar char="Ø"/>
            </a:pPr>
            <a:r>
              <a:rPr lang="en-US" altLang="en-US" sz="2800" dirty="0"/>
              <a:t>Infection-related immune complex-induced  disease</a:t>
            </a:r>
          </a:p>
          <a:p>
            <a:pPr lvl="1" eaLnBrk="1" hangingPunct="1"/>
            <a:r>
              <a:rPr lang="en-US" altLang="en-US" sz="2400" dirty="0"/>
              <a:t>Often seen in endocarditis with cutaneous purpura</a:t>
            </a:r>
          </a:p>
          <a:p>
            <a:pPr lvl="1" eaLnBrk="1" hangingPunct="1"/>
            <a:r>
              <a:rPr lang="en-US" altLang="en-US" sz="2400" dirty="0"/>
              <a:t>Painful, small skin nodules located on finger pads and toes possible (Osler’s nodes) </a:t>
            </a:r>
          </a:p>
          <a:p>
            <a:pPr lvl="1" eaLnBrk="1" hangingPunct="1"/>
            <a:r>
              <a:rPr lang="en-US" altLang="en-US" sz="2400" dirty="0"/>
              <a:t>Causative agents</a:t>
            </a:r>
          </a:p>
          <a:p>
            <a:pPr lvl="2" eaLnBrk="1" hangingPunct="1"/>
            <a:r>
              <a:rPr lang="en-US" altLang="en-US" sz="2000" dirty="0"/>
              <a:t>Staphylococci, streptococci</a:t>
            </a:r>
          </a:p>
          <a:p>
            <a:pPr lvl="2" eaLnBrk="1" hangingPunct="1"/>
            <a:r>
              <a:rPr lang="en-US" altLang="en-US" sz="2000" dirty="0"/>
              <a:t>Less frequent: gram-negative bacteria, </a:t>
            </a:r>
            <a:r>
              <a:rPr lang="en-US" altLang="en-US" sz="2000" i="1" dirty="0"/>
              <a:t>Candida</a:t>
            </a:r>
          </a:p>
        </p:txBody>
      </p:sp>
    </p:spTree>
  </p:cSld>
  <p:clrMapOvr>
    <a:masterClrMapping/>
  </p:clrMapOvr>
  <p:transition spd="slow"/>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28F42E34-DA51-8F63-E4C5-7CCD7DE089D9}"/>
              </a:ext>
            </a:extLst>
          </p:cNvPr>
          <p:cNvSpPr>
            <a:spLocks noGrp="1"/>
          </p:cNvSpPr>
          <p:nvPr>
            <p:ph type="title"/>
          </p:nvPr>
        </p:nvSpPr>
        <p:spPr>
          <a:xfrm>
            <a:off x="762000" y="76200"/>
            <a:ext cx="7772400" cy="1905000"/>
          </a:xfrm>
        </p:spPr>
        <p:txBody>
          <a:bodyPr/>
          <a:lstStyle/>
          <a:p>
            <a:pPr algn="ctr" eaLnBrk="1" hangingPunct="1"/>
            <a:r>
              <a:rPr lang="en-US" altLang="en-US" sz="3600" dirty="0"/>
              <a:t>Hemorrhagic </a:t>
            </a:r>
            <a:r>
              <a:rPr lang="en-US" altLang="en-US" sz="3600" dirty="0" err="1"/>
              <a:t>Vasculitic</a:t>
            </a:r>
            <a:r>
              <a:rPr lang="en-US" altLang="en-US" sz="3600" dirty="0"/>
              <a:t> Lesions of </a:t>
            </a:r>
            <a:r>
              <a:rPr lang="en-US" altLang="en-US" sz="3600" i="1" dirty="0"/>
              <a:t>Staphylococcus aureus </a:t>
            </a:r>
            <a:r>
              <a:rPr lang="en-US" altLang="en-US" sz="3600" dirty="0"/>
              <a:t>Endocarditis</a:t>
            </a:r>
            <a:endParaRPr lang="en-US" altLang="en-US" dirty="0"/>
          </a:p>
        </p:txBody>
      </p:sp>
      <p:pic>
        <p:nvPicPr>
          <p:cNvPr id="189446" name="Picture 1">
            <a:extLst>
              <a:ext uri="{FF2B5EF4-FFF2-40B4-BE49-F238E27FC236}">
                <a16:creationId xmlns:a16="http://schemas.microsoft.com/office/drawing/2014/main" id="{A908C9A9-D835-10EA-ACBC-F9F9D0F925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1676400"/>
            <a:ext cx="6781800"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0466" name="Title 1">
            <a:extLst>
              <a:ext uri="{FF2B5EF4-FFF2-40B4-BE49-F238E27FC236}">
                <a16:creationId xmlns:a16="http://schemas.microsoft.com/office/drawing/2014/main" id="{9F1271DA-94E2-B1D5-E7D2-DFF636B00F37}"/>
              </a:ext>
            </a:extLst>
          </p:cNvPr>
          <p:cNvSpPr>
            <a:spLocks noGrp="1"/>
          </p:cNvSpPr>
          <p:nvPr>
            <p:ph type="title"/>
          </p:nvPr>
        </p:nvSpPr>
        <p:spPr>
          <a:xfrm>
            <a:off x="685800" y="76200"/>
            <a:ext cx="7772400" cy="1905000"/>
          </a:xfrm>
        </p:spPr>
        <p:txBody>
          <a:bodyPr/>
          <a:lstStyle/>
          <a:p>
            <a:pPr algn="ctr"/>
            <a:r>
              <a:rPr lang="en-US" altLang="en-US" dirty="0"/>
              <a:t/>
            </a:r>
            <a:br>
              <a:rPr lang="en-US" altLang="en-US" dirty="0"/>
            </a:br>
            <a:r>
              <a:rPr lang="en-US" altLang="en-US" dirty="0"/>
              <a:t>Toxin-Mediated Cutaneous Disease</a:t>
            </a:r>
            <a:br>
              <a:rPr lang="en-US" altLang="en-US" dirty="0"/>
            </a:br>
            <a:endParaRPr lang="en-US" altLang="en-US" dirty="0"/>
          </a:p>
        </p:txBody>
      </p:sp>
      <p:sp>
        <p:nvSpPr>
          <p:cNvPr id="190467" name="Content Placeholder 2">
            <a:extLst>
              <a:ext uri="{FF2B5EF4-FFF2-40B4-BE49-F238E27FC236}">
                <a16:creationId xmlns:a16="http://schemas.microsoft.com/office/drawing/2014/main" id="{3CA13D0B-49E4-09E2-B3DB-0E9A45F70AE5}"/>
              </a:ext>
            </a:extLst>
          </p:cNvPr>
          <p:cNvSpPr>
            <a:spLocks noGrp="1"/>
          </p:cNvSpPr>
          <p:nvPr>
            <p:ph idx="1"/>
          </p:nvPr>
        </p:nvSpPr>
        <p:spPr>
          <a:xfrm>
            <a:off x="838200" y="1676400"/>
            <a:ext cx="7772400" cy="4876800"/>
          </a:xfrm>
        </p:spPr>
        <p:txBody>
          <a:bodyPr/>
          <a:lstStyle/>
          <a:p>
            <a:pPr>
              <a:buFont typeface="Wingdings" panose="05000000000000000000" pitchFamily="2" charset="2"/>
              <a:buChar char="Ø"/>
            </a:pPr>
            <a:r>
              <a:rPr lang="en-US" altLang="en-US" dirty="0"/>
              <a:t>Certain bacteria can produce toxins that affect the skin, resulting in distinct clinical syndromes</a:t>
            </a:r>
          </a:p>
          <a:p>
            <a:pPr lvl="1"/>
            <a:r>
              <a:rPr lang="en-US" altLang="en-US" dirty="0"/>
              <a:t>Staphylococci and streptococci</a:t>
            </a:r>
          </a:p>
          <a:p>
            <a:pPr>
              <a:buFont typeface="Wingdings" panose="05000000000000000000" pitchFamily="2" charset="2"/>
              <a:buChar char="Ø"/>
            </a:pPr>
            <a:r>
              <a:rPr lang="en-US" altLang="en-US" dirty="0"/>
              <a:t>Infections may start as primary skin and soft tissue infections or may initially affect another site, with subsequent involvement of the skin caused by the effects of circulating toxin.</a:t>
            </a: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DEC837CB-483B-EC81-8E34-8C2E633D626C}"/>
              </a:ext>
            </a:extLst>
          </p:cNvPr>
          <p:cNvSpPr>
            <a:spLocks noGrp="1" noChangeArrowheads="1"/>
          </p:cNvSpPr>
          <p:nvPr>
            <p:ph type="title"/>
          </p:nvPr>
        </p:nvSpPr>
        <p:spPr>
          <a:xfrm>
            <a:off x="152400" y="228600"/>
            <a:ext cx="8839200" cy="1219200"/>
          </a:xfrm>
        </p:spPr>
        <p:txBody>
          <a:bodyPr rtlCol="0">
            <a:normAutofit/>
          </a:bodyPr>
          <a:lstStyle/>
          <a:p>
            <a:pPr algn="ctr" eaLnBrk="1" fontAlgn="auto" hangingPunct="1">
              <a:spcAft>
                <a:spcPts val="0"/>
              </a:spcAft>
              <a:defRPr/>
            </a:pPr>
            <a:r>
              <a:rPr lang="en-US" altLang="en-US" sz="3600" dirty="0"/>
              <a:t>Toxin-Mediated Cutaneous Disease</a:t>
            </a:r>
            <a:br>
              <a:rPr lang="en-US" altLang="en-US" sz="3600" dirty="0"/>
            </a:br>
            <a:r>
              <a:rPr lang="en-US" altLang="en-US" sz="3600" dirty="0"/>
              <a:t>Staphylococcal Scalded Skin Syndrome</a:t>
            </a:r>
          </a:p>
        </p:txBody>
      </p:sp>
      <p:sp>
        <p:nvSpPr>
          <p:cNvPr id="191491" name="Rectangle 3">
            <a:extLst>
              <a:ext uri="{FF2B5EF4-FFF2-40B4-BE49-F238E27FC236}">
                <a16:creationId xmlns:a16="http://schemas.microsoft.com/office/drawing/2014/main" id="{36508A8C-23C8-9815-A12B-80BC804A13F5}"/>
              </a:ext>
            </a:extLst>
          </p:cNvPr>
          <p:cNvSpPr>
            <a:spLocks noGrp="1"/>
          </p:cNvSpPr>
          <p:nvPr>
            <p:ph idx="1"/>
          </p:nvPr>
        </p:nvSpPr>
        <p:spPr>
          <a:xfrm>
            <a:off x="609600" y="1600200"/>
            <a:ext cx="7924800" cy="4454525"/>
          </a:xfrm>
        </p:spPr>
        <p:txBody>
          <a:bodyPr/>
          <a:lstStyle/>
          <a:p>
            <a:pPr eaLnBrk="1" hangingPunct="1">
              <a:spcBef>
                <a:spcPts val="350"/>
              </a:spcBef>
              <a:spcAft>
                <a:spcPts val="350"/>
              </a:spcAft>
              <a:buFont typeface="Wingdings" panose="05000000000000000000" pitchFamily="2" charset="2"/>
              <a:buChar char="Ø"/>
            </a:pPr>
            <a:r>
              <a:rPr lang="en-US" altLang="en-US" sz="2800" dirty="0"/>
              <a:t>Abbreviated SSSS</a:t>
            </a:r>
          </a:p>
          <a:p>
            <a:pPr eaLnBrk="1" hangingPunct="1">
              <a:spcBef>
                <a:spcPts val="350"/>
              </a:spcBef>
              <a:spcAft>
                <a:spcPts val="350"/>
              </a:spcAft>
              <a:buFont typeface="Wingdings" panose="05000000000000000000" pitchFamily="2" charset="2"/>
              <a:buChar char="Ø"/>
            </a:pPr>
            <a:r>
              <a:rPr lang="en-US" altLang="en-US" sz="2800" dirty="0"/>
              <a:t>Blistering skin condition mostly seen in children under age 5 years</a:t>
            </a:r>
          </a:p>
          <a:p>
            <a:pPr eaLnBrk="1" hangingPunct="1">
              <a:spcBef>
                <a:spcPts val="350"/>
              </a:spcBef>
              <a:spcAft>
                <a:spcPts val="350"/>
              </a:spcAft>
              <a:buFont typeface="Wingdings" panose="05000000000000000000" pitchFamily="2" charset="2"/>
              <a:buChar char="Ø"/>
            </a:pPr>
            <a:r>
              <a:rPr lang="en-US" altLang="en-US" sz="2800" dirty="0"/>
              <a:t>Causative agents–certain strains of </a:t>
            </a:r>
            <a:r>
              <a:rPr lang="en-US" altLang="en-US" sz="2800" i="1" dirty="0"/>
              <a:t>S. aureus </a:t>
            </a:r>
            <a:r>
              <a:rPr lang="en-US" altLang="en-US" sz="2800" dirty="0"/>
              <a:t>that can produce exfoliative toxins </a:t>
            </a:r>
          </a:p>
          <a:p>
            <a:pPr eaLnBrk="1" hangingPunct="1">
              <a:spcBef>
                <a:spcPts val="350"/>
              </a:spcBef>
              <a:spcAft>
                <a:spcPts val="350"/>
              </a:spcAft>
              <a:buFont typeface="Wingdings" panose="05000000000000000000" pitchFamily="2" charset="2"/>
              <a:buChar char="Ø"/>
            </a:pPr>
            <a:r>
              <a:rPr lang="en-US" altLang="en-US" sz="2800" dirty="0"/>
              <a:t>Clinical features</a:t>
            </a:r>
          </a:p>
          <a:p>
            <a:pPr lvl="1" eaLnBrk="1" hangingPunct="1">
              <a:spcBef>
                <a:spcPts val="350"/>
              </a:spcBef>
              <a:spcAft>
                <a:spcPts val="350"/>
              </a:spcAft>
            </a:pPr>
            <a:r>
              <a:rPr lang="en-US" altLang="en-US" sz="2400" dirty="0"/>
              <a:t>Fever, skin tenderness, a scarlatiniform rash followed by extensive formation of bullae and exfoliation </a:t>
            </a:r>
          </a:p>
          <a:p>
            <a:pPr lvl="2" eaLnBrk="1" hangingPunct="1">
              <a:spcBef>
                <a:spcPts val="350"/>
              </a:spcBef>
              <a:spcAft>
                <a:spcPts val="350"/>
              </a:spcAft>
            </a:pPr>
            <a:endParaRPr lang="en-US" altLang="en-US" dirty="0"/>
          </a:p>
        </p:txBody>
      </p:sp>
    </p:spTree>
  </p:cSld>
  <p:clrMapOvr>
    <a:masterClrMapping/>
  </p:clrMapOvr>
  <p:transition spd="slow"/>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ACDE9AD0-E4A9-FBE4-EB1C-71C21D7DFD20}"/>
              </a:ext>
            </a:extLst>
          </p:cNvPr>
          <p:cNvSpPr>
            <a:spLocks noGrp="1" noChangeArrowheads="1"/>
          </p:cNvSpPr>
          <p:nvPr>
            <p:ph type="title"/>
          </p:nvPr>
        </p:nvSpPr>
        <p:spPr>
          <a:xfrm>
            <a:off x="152400" y="228600"/>
            <a:ext cx="8839200" cy="1219200"/>
          </a:xfrm>
        </p:spPr>
        <p:txBody>
          <a:bodyPr rtlCol="0">
            <a:normAutofit fontScale="90000"/>
          </a:bodyPr>
          <a:lstStyle/>
          <a:p>
            <a:pPr algn="ctr" eaLnBrk="1" fontAlgn="auto" hangingPunct="1">
              <a:spcAft>
                <a:spcPts val="0"/>
              </a:spcAft>
              <a:defRPr/>
            </a:pPr>
            <a:r>
              <a:rPr lang="en-US" altLang="en-US" dirty="0"/>
              <a:t>Toxin-Mediated Cutaneous Disease</a:t>
            </a:r>
            <a:br>
              <a:rPr lang="en-US" altLang="en-US" dirty="0"/>
            </a:br>
            <a:r>
              <a:rPr lang="en-US" altLang="en-US" dirty="0"/>
              <a:t>SSSS (Cont.)</a:t>
            </a:r>
          </a:p>
        </p:txBody>
      </p:sp>
      <p:sp>
        <p:nvSpPr>
          <p:cNvPr id="192515" name="Rectangle 3">
            <a:extLst>
              <a:ext uri="{FF2B5EF4-FFF2-40B4-BE49-F238E27FC236}">
                <a16:creationId xmlns:a16="http://schemas.microsoft.com/office/drawing/2014/main" id="{3D23317C-F313-4D33-6098-01B67BDA83B7}"/>
              </a:ext>
            </a:extLst>
          </p:cNvPr>
          <p:cNvSpPr>
            <a:spLocks noGrp="1"/>
          </p:cNvSpPr>
          <p:nvPr>
            <p:ph idx="1"/>
          </p:nvPr>
        </p:nvSpPr>
        <p:spPr>
          <a:xfrm>
            <a:off x="609600" y="1600200"/>
            <a:ext cx="7924800" cy="4454525"/>
          </a:xfrm>
        </p:spPr>
        <p:txBody>
          <a:bodyPr/>
          <a:lstStyle/>
          <a:p>
            <a:pPr eaLnBrk="1" hangingPunct="1">
              <a:spcBef>
                <a:spcPts val="350"/>
              </a:spcBef>
              <a:spcAft>
                <a:spcPts val="350"/>
              </a:spcAft>
              <a:buFont typeface="Wingdings" panose="05000000000000000000" pitchFamily="2" charset="2"/>
              <a:buChar char="Ø"/>
            </a:pPr>
            <a:r>
              <a:rPr lang="en-US" altLang="en-US" dirty="0"/>
              <a:t>Sometimes occurs in adults with underlying illness such as</a:t>
            </a:r>
          </a:p>
          <a:p>
            <a:pPr lvl="1" eaLnBrk="1" hangingPunct="1">
              <a:spcBef>
                <a:spcPts val="350"/>
              </a:spcBef>
              <a:spcAft>
                <a:spcPts val="350"/>
              </a:spcAft>
            </a:pPr>
            <a:r>
              <a:rPr lang="en-US" altLang="en-US" dirty="0"/>
              <a:t>Renal disease, cancer, IV drug use, HIV, diabetes mellitus</a:t>
            </a:r>
          </a:p>
          <a:p>
            <a:pPr eaLnBrk="1" hangingPunct="1">
              <a:spcBef>
                <a:spcPts val="350"/>
              </a:spcBef>
              <a:spcAft>
                <a:spcPts val="350"/>
              </a:spcAft>
              <a:buFont typeface="Wingdings" panose="05000000000000000000" pitchFamily="2" charset="2"/>
              <a:buChar char="Ø"/>
            </a:pPr>
            <a:r>
              <a:rPr lang="en-US" altLang="en-US" dirty="0"/>
              <a:t>Toxins act on stratum granulosum of epidermis and thus does not affect mucosal tissue</a:t>
            </a:r>
          </a:p>
          <a:p>
            <a:pPr eaLnBrk="1" hangingPunct="1">
              <a:spcBef>
                <a:spcPts val="350"/>
              </a:spcBef>
              <a:spcAft>
                <a:spcPts val="350"/>
              </a:spcAft>
              <a:buFont typeface="Wingdings" panose="05000000000000000000" pitchFamily="2" charset="2"/>
              <a:buChar char="Ø"/>
            </a:pPr>
            <a:r>
              <a:rPr lang="en-US" altLang="en-US" dirty="0"/>
              <a:t>Characteristic–</a:t>
            </a:r>
            <a:r>
              <a:rPr lang="en-US" altLang="en-US" dirty="0" err="1"/>
              <a:t>Nikolsky</a:t>
            </a:r>
            <a:r>
              <a:rPr lang="en-US" altLang="en-US" dirty="0"/>
              <a:t> sign</a:t>
            </a:r>
          </a:p>
          <a:p>
            <a:pPr lvl="1" eaLnBrk="1" hangingPunct="1">
              <a:spcBef>
                <a:spcPts val="350"/>
              </a:spcBef>
              <a:spcAft>
                <a:spcPts val="350"/>
              </a:spcAft>
            </a:pPr>
            <a:r>
              <a:rPr lang="en-US" altLang="en-US" dirty="0"/>
              <a:t>Separation of the epidermal layer on gentile stroking</a:t>
            </a:r>
          </a:p>
          <a:p>
            <a:pPr lvl="1" eaLnBrk="1" hangingPunct="1">
              <a:spcBef>
                <a:spcPts val="350"/>
              </a:spcBef>
              <a:spcAft>
                <a:spcPts val="350"/>
              </a:spcAft>
            </a:pPr>
            <a:endParaRPr lang="en-US" altLang="en-US" dirty="0"/>
          </a:p>
        </p:txBody>
      </p:sp>
    </p:spTree>
  </p:cSld>
  <p:clrMapOvr>
    <a:masterClrMapping/>
  </p:clrMapOvr>
  <p:transition spd="slow"/>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3281FB38-9E85-1C90-4EAB-3AE2E7A87D6D}"/>
              </a:ext>
            </a:extLst>
          </p:cNvPr>
          <p:cNvSpPr>
            <a:spLocks noGrp="1" noChangeArrowheads="1"/>
          </p:cNvSpPr>
          <p:nvPr>
            <p:ph type="title"/>
          </p:nvPr>
        </p:nvSpPr>
        <p:spPr>
          <a:xfrm>
            <a:off x="152400" y="228600"/>
            <a:ext cx="8839200" cy="1219200"/>
          </a:xfrm>
        </p:spPr>
        <p:txBody>
          <a:bodyPr rtlCol="0">
            <a:normAutofit fontScale="90000"/>
          </a:bodyPr>
          <a:lstStyle/>
          <a:p>
            <a:pPr algn="ctr" eaLnBrk="1" fontAlgn="auto" hangingPunct="1">
              <a:spcAft>
                <a:spcPts val="0"/>
              </a:spcAft>
              <a:defRPr/>
            </a:pPr>
            <a:r>
              <a:rPr lang="en-US" altLang="en-US" dirty="0"/>
              <a:t>Toxin-Mediated Cutaneous Disease</a:t>
            </a:r>
            <a:br>
              <a:rPr lang="en-US" altLang="en-US" dirty="0"/>
            </a:br>
            <a:r>
              <a:rPr lang="en-US" altLang="en-US" dirty="0"/>
              <a:t>SSSS (Cont.)</a:t>
            </a:r>
          </a:p>
        </p:txBody>
      </p:sp>
      <p:sp>
        <p:nvSpPr>
          <p:cNvPr id="193539" name="Rectangle 3">
            <a:extLst>
              <a:ext uri="{FF2B5EF4-FFF2-40B4-BE49-F238E27FC236}">
                <a16:creationId xmlns:a16="http://schemas.microsoft.com/office/drawing/2014/main" id="{395C1589-155F-2DE0-B5E9-795F87B6B798}"/>
              </a:ext>
            </a:extLst>
          </p:cNvPr>
          <p:cNvSpPr>
            <a:spLocks noGrp="1"/>
          </p:cNvSpPr>
          <p:nvPr>
            <p:ph idx="1"/>
          </p:nvPr>
        </p:nvSpPr>
        <p:spPr>
          <a:xfrm>
            <a:off x="609600" y="1676400"/>
            <a:ext cx="7924800" cy="4454525"/>
          </a:xfrm>
        </p:spPr>
        <p:txBody>
          <a:bodyPr/>
          <a:lstStyle/>
          <a:p>
            <a:pPr eaLnBrk="1" hangingPunct="1">
              <a:spcBef>
                <a:spcPts val="350"/>
              </a:spcBef>
              <a:spcAft>
                <a:spcPts val="350"/>
              </a:spcAft>
              <a:buFont typeface="Wingdings" panose="05000000000000000000" pitchFamily="2" charset="2"/>
              <a:buChar char="Ø"/>
            </a:pPr>
            <a:r>
              <a:rPr lang="en-US" altLang="en-US" dirty="0"/>
              <a:t>Large flaccid blisters form and rupture</a:t>
            </a:r>
          </a:p>
          <a:p>
            <a:pPr lvl="1" eaLnBrk="1" hangingPunct="1">
              <a:spcBef>
                <a:spcPts val="350"/>
              </a:spcBef>
              <a:spcAft>
                <a:spcPts val="350"/>
              </a:spcAft>
            </a:pPr>
            <a:r>
              <a:rPr lang="en-US" altLang="en-US" dirty="0"/>
              <a:t>Causes the skin to denude and peel off in sheets leaving bright red underlying skin exposed</a:t>
            </a:r>
          </a:p>
          <a:p>
            <a:pPr eaLnBrk="1" hangingPunct="1">
              <a:spcBef>
                <a:spcPts val="350"/>
              </a:spcBef>
              <a:spcAft>
                <a:spcPts val="350"/>
              </a:spcAft>
              <a:buFont typeface="Wingdings" panose="05000000000000000000" pitchFamily="2" charset="2"/>
              <a:buChar char="Ø"/>
            </a:pPr>
            <a:r>
              <a:rPr lang="en-US" altLang="en-US" dirty="0"/>
              <a:t>Secondary bacterial infection and fluid loss occur.</a:t>
            </a:r>
          </a:p>
          <a:p>
            <a:pPr lvl="1" eaLnBrk="1" hangingPunct="1">
              <a:spcBef>
                <a:spcPts val="350"/>
              </a:spcBef>
              <a:spcAft>
                <a:spcPts val="350"/>
              </a:spcAft>
            </a:pPr>
            <a:r>
              <a:rPr lang="en-US" altLang="en-US" dirty="0"/>
              <a:t>Skin generally heals without scarring.</a:t>
            </a:r>
          </a:p>
          <a:p>
            <a:pPr eaLnBrk="1" hangingPunct="1">
              <a:spcBef>
                <a:spcPts val="350"/>
              </a:spcBef>
              <a:spcAft>
                <a:spcPts val="350"/>
              </a:spcAft>
              <a:buFont typeface="Wingdings" panose="05000000000000000000" pitchFamily="2" charset="2"/>
              <a:buChar char="Ø"/>
            </a:pPr>
            <a:r>
              <a:rPr lang="en-US" altLang="en-US" dirty="0"/>
              <a:t>Nosocomial epidemics of SSS have been reported in nurseries.</a:t>
            </a:r>
          </a:p>
          <a:p>
            <a:pPr lvl="1" eaLnBrk="1" hangingPunct="1">
              <a:spcBef>
                <a:spcPts val="350"/>
              </a:spcBef>
              <a:spcAft>
                <a:spcPts val="350"/>
              </a:spcAft>
            </a:pPr>
            <a:endParaRPr lang="en-US" altLang="en-US" dirty="0"/>
          </a:p>
        </p:txBody>
      </p:sp>
    </p:spTree>
  </p:cSld>
  <p:clrMapOvr>
    <a:masterClrMapping/>
  </p:clrMapOvr>
  <p:transition spd="slow"/>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62" name="Title 1">
            <a:extLst>
              <a:ext uri="{FF2B5EF4-FFF2-40B4-BE49-F238E27FC236}">
                <a16:creationId xmlns:a16="http://schemas.microsoft.com/office/drawing/2014/main" id="{521A6026-27FE-333F-052C-72BC9D8F8DBA}"/>
              </a:ext>
            </a:extLst>
          </p:cNvPr>
          <p:cNvSpPr>
            <a:spLocks noGrp="1"/>
          </p:cNvSpPr>
          <p:nvPr>
            <p:ph type="title"/>
          </p:nvPr>
        </p:nvSpPr>
        <p:spPr>
          <a:xfrm>
            <a:off x="609600" y="89647"/>
            <a:ext cx="7772400" cy="1905000"/>
          </a:xfrm>
        </p:spPr>
        <p:txBody>
          <a:bodyPr/>
          <a:lstStyle/>
          <a:p>
            <a:pPr algn="ctr"/>
            <a:r>
              <a:rPr lang="en-US" altLang="en-US" sz="3600" dirty="0"/>
              <a:t>Toxin-Mediated Cutaneous </a:t>
            </a:r>
            <a:r>
              <a:rPr lang="en-US" altLang="en-US" sz="3600" dirty="0" smtClean="0"/>
              <a:t>Disease Toxic </a:t>
            </a:r>
            <a:r>
              <a:rPr lang="en-US" altLang="en-US" sz="3600" dirty="0"/>
              <a:t>Shock Syndrome (TSS)</a:t>
            </a:r>
          </a:p>
        </p:txBody>
      </p:sp>
      <p:sp>
        <p:nvSpPr>
          <p:cNvPr id="194563" name="Content Placeholder 2">
            <a:extLst>
              <a:ext uri="{FF2B5EF4-FFF2-40B4-BE49-F238E27FC236}">
                <a16:creationId xmlns:a16="http://schemas.microsoft.com/office/drawing/2014/main" id="{BFCD88A0-2772-D2DF-2224-1C4397C38269}"/>
              </a:ext>
            </a:extLst>
          </p:cNvPr>
          <p:cNvSpPr>
            <a:spLocks noGrp="1"/>
          </p:cNvSpPr>
          <p:nvPr>
            <p:ph idx="1"/>
          </p:nvPr>
        </p:nvSpPr>
        <p:spPr>
          <a:xfrm>
            <a:off x="609600" y="1828800"/>
            <a:ext cx="7772400" cy="4876800"/>
          </a:xfrm>
        </p:spPr>
        <p:txBody>
          <a:bodyPr/>
          <a:lstStyle/>
          <a:p>
            <a:pPr>
              <a:buFont typeface="Wingdings" panose="05000000000000000000" pitchFamily="2" charset="2"/>
              <a:buChar char="Ø"/>
            </a:pPr>
            <a:r>
              <a:rPr lang="en-US" altLang="en-US" sz="2800" dirty="0"/>
              <a:t>Caused by production of staphylococcal exotoxins, referred to as superantigens</a:t>
            </a:r>
          </a:p>
          <a:p>
            <a:pPr lvl="1"/>
            <a:r>
              <a:rPr lang="en-US" altLang="en-US" sz="2400" dirty="0"/>
              <a:t>They can cause widespread non-antigen-specific activation of T lymphocytes.</a:t>
            </a:r>
          </a:p>
          <a:p>
            <a:pPr lvl="1"/>
            <a:r>
              <a:rPr lang="en-US" altLang="en-US" sz="2400" dirty="0"/>
              <a:t>Superantigens include toxic shock syndrome toxin 1 (TSST-1) and staphylococcal enterotoxins.</a:t>
            </a:r>
          </a:p>
          <a:p>
            <a:pPr lvl="1"/>
            <a:r>
              <a:rPr lang="en-US" altLang="en-US" sz="2400" dirty="0"/>
              <a:t>Once activated by these superantigens, cytokines are released by lymphocytes and macrophages.</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0E017-C490-D6D9-5468-D809F90000DD}"/>
              </a:ext>
            </a:extLst>
          </p:cNvPr>
          <p:cNvSpPr>
            <a:spLocks noGrp="1"/>
          </p:cNvSpPr>
          <p:nvPr>
            <p:ph type="title"/>
          </p:nvPr>
        </p:nvSpPr>
        <p:spPr>
          <a:xfrm>
            <a:off x="190500" y="304800"/>
            <a:ext cx="8915400" cy="1143000"/>
          </a:xfrm>
        </p:spPr>
        <p:txBody>
          <a:bodyPr rtlCol="0">
            <a:normAutofit fontScale="90000"/>
          </a:bodyPr>
          <a:lstStyle/>
          <a:p>
            <a:pPr algn="ctr" eaLnBrk="1" fontAlgn="auto" hangingPunct="1">
              <a:spcAft>
                <a:spcPts val="0"/>
              </a:spcAft>
              <a:defRPr/>
            </a:pPr>
            <a:r>
              <a:rPr lang="en-US" dirty="0"/>
              <a:t>Classification of Skin and </a:t>
            </a:r>
            <a:br>
              <a:rPr lang="en-US" dirty="0"/>
            </a:br>
            <a:r>
              <a:rPr lang="en-US" dirty="0"/>
              <a:t>Soft Tissue Infections</a:t>
            </a:r>
          </a:p>
        </p:txBody>
      </p:sp>
      <p:sp>
        <p:nvSpPr>
          <p:cNvPr id="3" name="Content Placeholder 2">
            <a:extLst>
              <a:ext uri="{FF2B5EF4-FFF2-40B4-BE49-F238E27FC236}">
                <a16:creationId xmlns:a16="http://schemas.microsoft.com/office/drawing/2014/main" id="{181DEDAA-5918-1E59-BD6F-606B612A8208}"/>
              </a:ext>
            </a:extLst>
          </p:cNvPr>
          <p:cNvSpPr>
            <a:spLocks noGrp="1"/>
          </p:cNvSpPr>
          <p:nvPr>
            <p:ph idx="1"/>
          </p:nvPr>
        </p:nvSpPr>
        <p:spPr>
          <a:xfrm>
            <a:off x="762000" y="1600200"/>
            <a:ext cx="7772400" cy="4454525"/>
          </a:xfrm>
        </p:spPr>
        <p:txBody>
          <a:bodyPr rtlCol="0">
            <a:normAutofit lnSpcReduction="10000"/>
          </a:bodyPr>
          <a:lstStyle/>
          <a:p>
            <a:pPr eaLnBrk="1" fontAlgn="auto" hangingPunct="1">
              <a:spcAft>
                <a:spcPts val="0"/>
              </a:spcAft>
              <a:buFont typeface="Wingdings" panose="05000000000000000000" pitchFamily="2" charset="2"/>
              <a:buChar char="Ø"/>
              <a:defRPr/>
            </a:pPr>
            <a:r>
              <a:rPr lang="en-US" dirty="0"/>
              <a:t>There are multiple classification methods.</a:t>
            </a:r>
          </a:p>
          <a:p>
            <a:pPr lvl="1" eaLnBrk="1" fontAlgn="auto" hangingPunct="1">
              <a:spcAft>
                <a:spcPts val="0"/>
              </a:spcAft>
              <a:defRPr/>
            </a:pPr>
            <a:r>
              <a:rPr lang="en-US" dirty="0"/>
              <a:t>Appearance of the skin lesion, which provides an important clue about possible causative organisms</a:t>
            </a:r>
          </a:p>
          <a:p>
            <a:pPr lvl="1" eaLnBrk="1" fontAlgn="auto" hangingPunct="1">
              <a:spcAft>
                <a:spcPts val="0"/>
              </a:spcAft>
              <a:defRPr/>
            </a:pPr>
            <a:r>
              <a:rPr lang="en-US" dirty="0"/>
              <a:t>How the infections manifest themselves</a:t>
            </a:r>
          </a:p>
          <a:p>
            <a:pPr lvl="2" eaLnBrk="1" fontAlgn="auto" hangingPunct="1">
              <a:spcAft>
                <a:spcPts val="0"/>
              </a:spcAft>
              <a:defRPr/>
            </a:pPr>
            <a:r>
              <a:rPr lang="en-US" dirty="0"/>
              <a:t>Systemic disease</a:t>
            </a:r>
          </a:p>
          <a:p>
            <a:pPr lvl="2" eaLnBrk="1" fontAlgn="auto" hangingPunct="1">
              <a:spcAft>
                <a:spcPts val="0"/>
              </a:spcAft>
              <a:defRPr/>
            </a:pPr>
            <a:r>
              <a:rPr lang="en-US" dirty="0"/>
              <a:t>Primary skin process</a:t>
            </a:r>
          </a:p>
          <a:p>
            <a:pPr lvl="3" eaLnBrk="1" fontAlgn="auto" hangingPunct="1">
              <a:spcAft>
                <a:spcPts val="0"/>
              </a:spcAft>
              <a:defRPr/>
            </a:pPr>
            <a:r>
              <a:rPr lang="en-US" dirty="0"/>
              <a:t>May be further categorized by structure affected and further subdivided by causative organism (bacteria, viral, mycobacterial, fungal, parasitic)</a:t>
            </a: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5586" name="Title 1">
            <a:extLst>
              <a:ext uri="{FF2B5EF4-FFF2-40B4-BE49-F238E27FC236}">
                <a16:creationId xmlns:a16="http://schemas.microsoft.com/office/drawing/2014/main" id="{289433A1-A4EC-C8C3-5B02-0533D6FBF042}"/>
              </a:ext>
            </a:extLst>
          </p:cNvPr>
          <p:cNvSpPr>
            <a:spLocks noGrp="1"/>
          </p:cNvSpPr>
          <p:nvPr>
            <p:ph type="title"/>
          </p:nvPr>
        </p:nvSpPr>
        <p:spPr>
          <a:xfrm>
            <a:off x="685800" y="76200"/>
            <a:ext cx="7772400" cy="1905000"/>
          </a:xfrm>
        </p:spPr>
        <p:txBody>
          <a:bodyPr/>
          <a:lstStyle/>
          <a:p>
            <a:pPr algn="ctr"/>
            <a:r>
              <a:rPr lang="en-US" altLang="en-US" sz="4000" dirty="0"/>
              <a:t>Toxin-Mediated Cutaneous </a:t>
            </a:r>
            <a:r>
              <a:rPr lang="en-US" altLang="en-US" sz="4000" dirty="0" err="1" smtClean="0"/>
              <a:t>DiseaseTSS</a:t>
            </a:r>
            <a:r>
              <a:rPr lang="en-US" altLang="en-US" sz="4000" dirty="0" smtClean="0"/>
              <a:t> </a:t>
            </a:r>
            <a:r>
              <a:rPr lang="en-US" altLang="en-US" sz="4000" dirty="0"/>
              <a:t>(Cont.)</a:t>
            </a:r>
          </a:p>
        </p:txBody>
      </p:sp>
      <p:sp>
        <p:nvSpPr>
          <p:cNvPr id="195587" name="Content Placeholder 2">
            <a:extLst>
              <a:ext uri="{FF2B5EF4-FFF2-40B4-BE49-F238E27FC236}">
                <a16:creationId xmlns:a16="http://schemas.microsoft.com/office/drawing/2014/main" id="{55A87B58-1ED7-C988-81A8-63EDAB566A41}"/>
              </a:ext>
            </a:extLst>
          </p:cNvPr>
          <p:cNvSpPr>
            <a:spLocks noGrp="1"/>
          </p:cNvSpPr>
          <p:nvPr>
            <p:ph idx="1"/>
          </p:nvPr>
        </p:nvSpPr>
        <p:spPr>
          <a:xfrm>
            <a:off x="685800" y="1676400"/>
            <a:ext cx="7772400" cy="4876800"/>
          </a:xfrm>
        </p:spPr>
        <p:txBody>
          <a:bodyPr/>
          <a:lstStyle/>
          <a:p>
            <a:pPr>
              <a:buFont typeface="Wingdings" panose="05000000000000000000" pitchFamily="2" charset="2"/>
              <a:buChar char="Ø"/>
            </a:pPr>
            <a:r>
              <a:rPr lang="en-US" altLang="en-US" sz="2800" dirty="0"/>
              <a:t>Settings in which </a:t>
            </a:r>
            <a:r>
              <a:rPr lang="en-US" altLang="en-US" sz="2800" dirty="0" err="1"/>
              <a:t>nonmenstrual</a:t>
            </a:r>
            <a:r>
              <a:rPr lang="en-US" altLang="en-US" sz="2800" dirty="0"/>
              <a:t> TSS occurs</a:t>
            </a:r>
          </a:p>
          <a:p>
            <a:pPr lvl="1"/>
            <a:r>
              <a:rPr lang="en-US" altLang="en-US" sz="2400" dirty="0"/>
              <a:t>Postpartum</a:t>
            </a:r>
          </a:p>
          <a:p>
            <a:pPr lvl="1"/>
            <a:r>
              <a:rPr lang="en-US" altLang="en-US" sz="2400" dirty="0"/>
              <a:t>After influenza infection</a:t>
            </a:r>
          </a:p>
          <a:p>
            <a:pPr lvl="1"/>
            <a:r>
              <a:rPr lang="en-US" altLang="en-US" sz="2400" dirty="0"/>
              <a:t>In association with surgical wound infections </a:t>
            </a:r>
          </a:p>
          <a:p>
            <a:pPr lvl="1"/>
            <a:r>
              <a:rPr lang="en-US" altLang="en-US" sz="2400" dirty="0"/>
              <a:t>Contaminated nasal packing in patients with nosebleeds</a:t>
            </a:r>
          </a:p>
          <a:p>
            <a:pPr>
              <a:buFont typeface="Wingdings" panose="05000000000000000000" pitchFamily="2" charset="2"/>
              <a:buChar char="Ø"/>
            </a:pPr>
            <a:r>
              <a:rPr lang="en-US" altLang="en-US" sz="2800" dirty="0"/>
              <a:t>TSS clinical presentation</a:t>
            </a:r>
          </a:p>
          <a:p>
            <a:pPr lvl="1"/>
            <a:r>
              <a:rPr lang="en-US" altLang="en-US" sz="2400" dirty="0"/>
              <a:t>A diffuse sunburn-like erythroderma appears early on accompanied by fever, hypotension, evidence of multiorgan dysfunction</a:t>
            </a: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10" name="Title 1">
            <a:extLst>
              <a:ext uri="{FF2B5EF4-FFF2-40B4-BE49-F238E27FC236}">
                <a16:creationId xmlns:a16="http://schemas.microsoft.com/office/drawing/2014/main" id="{B4AF04F9-81C3-2274-D9C5-499F2E61CDC5}"/>
              </a:ext>
            </a:extLst>
          </p:cNvPr>
          <p:cNvSpPr>
            <a:spLocks noGrp="1"/>
          </p:cNvSpPr>
          <p:nvPr>
            <p:ph type="title"/>
          </p:nvPr>
        </p:nvSpPr>
        <p:spPr>
          <a:xfrm>
            <a:off x="685800" y="76200"/>
            <a:ext cx="7772400" cy="1905000"/>
          </a:xfrm>
        </p:spPr>
        <p:txBody>
          <a:bodyPr/>
          <a:lstStyle/>
          <a:p>
            <a:pPr algn="ctr"/>
            <a:r>
              <a:rPr lang="en-US" altLang="en-US" sz="4000" dirty="0"/>
              <a:t>Toxin-Mediated Cutaneous </a:t>
            </a:r>
            <a:r>
              <a:rPr lang="en-US" altLang="en-US" sz="4000" dirty="0" smtClean="0"/>
              <a:t>Disease TSS </a:t>
            </a:r>
            <a:r>
              <a:rPr lang="en-US" altLang="en-US" sz="4000" dirty="0"/>
              <a:t>(Cont.)</a:t>
            </a:r>
          </a:p>
        </p:txBody>
      </p:sp>
      <p:sp>
        <p:nvSpPr>
          <p:cNvPr id="196611" name="Content Placeholder 2">
            <a:extLst>
              <a:ext uri="{FF2B5EF4-FFF2-40B4-BE49-F238E27FC236}">
                <a16:creationId xmlns:a16="http://schemas.microsoft.com/office/drawing/2014/main" id="{8848D53C-B0A6-9C6D-4BC4-51442A8EAA6E}"/>
              </a:ext>
            </a:extLst>
          </p:cNvPr>
          <p:cNvSpPr>
            <a:spLocks noGrp="1"/>
          </p:cNvSpPr>
          <p:nvPr>
            <p:ph idx="1"/>
          </p:nvPr>
        </p:nvSpPr>
        <p:spPr>
          <a:xfrm>
            <a:off x="712694" y="1752600"/>
            <a:ext cx="7772400" cy="4876800"/>
          </a:xfrm>
        </p:spPr>
        <p:txBody>
          <a:bodyPr/>
          <a:lstStyle/>
          <a:p>
            <a:pPr>
              <a:buFont typeface="Wingdings" panose="05000000000000000000" pitchFamily="2" charset="2"/>
              <a:buChar char="Ø"/>
            </a:pPr>
            <a:r>
              <a:rPr lang="en-US" altLang="en-US" dirty="0"/>
              <a:t>TSS clinical presentation</a:t>
            </a:r>
          </a:p>
          <a:p>
            <a:pPr lvl="1"/>
            <a:r>
              <a:rPr lang="en-US" altLang="en-US" dirty="0"/>
              <a:t>Desquamation of the skin, especially on the palms and soles occurs during the convalescent stage of illness</a:t>
            </a:r>
          </a:p>
          <a:p>
            <a:pPr>
              <a:buFont typeface="Wingdings" panose="05000000000000000000" pitchFamily="2" charset="2"/>
              <a:buChar char="Ø"/>
            </a:pPr>
            <a:r>
              <a:rPr lang="en-US" altLang="en-US" i="1" dirty="0"/>
              <a:t>S. aureus </a:t>
            </a:r>
            <a:r>
              <a:rPr lang="en-US" altLang="en-US" dirty="0"/>
              <a:t>may be recovered in blood cultures and </a:t>
            </a:r>
            <a:r>
              <a:rPr lang="en-US" altLang="en-US" dirty="0" err="1"/>
              <a:t>staphylcocci</a:t>
            </a:r>
            <a:r>
              <a:rPr lang="en-US" altLang="en-US" dirty="0"/>
              <a:t> may be cultured from the initial site of infection.</a:t>
            </a:r>
          </a:p>
          <a:p>
            <a:pPr lvl="1"/>
            <a:endParaRPr lang="en-US" altLang="en-US" dirty="0"/>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4" name="Title 1">
            <a:extLst>
              <a:ext uri="{FF2B5EF4-FFF2-40B4-BE49-F238E27FC236}">
                <a16:creationId xmlns:a16="http://schemas.microsoft.com/office/drawing/2014/main" id="{A53F3AC8-062D-85D8-E104-BBEBA549A67F}"/>
              </a:ext>
            </a:extLst>
          </p:cNvPr>
          <p:cNvSpPr>
            <a:spLocks noGrp="1"/>
          </p:cNvSpPr>
          <p:nvPr>
            <p:ph type="title"/>
          </p:nvPr>
        </p:nvSpPr>
        <p:spPr>
          <a:xfrm>
            <a:off x="838200" y="0"/>
            <a:ext cx="7772400" cy="1905000"/>
          </a:xfrm>
        </p:spPr>
        <p:txBody>
          <a:bodyPr/>
          <a:lstStyle/>
          <a:p>
            <a:pPr algn="ctr"/>
            <a:r>
              <a:rPr lang="en-US" altLang="en-US" dirty="0"/>
              <a:t>Toxin-Mediated Cutaneous </a:t>
            </a:r>
            <a:r>
              <a:rPr lang="en-US" altLang="en-US" dirty="0" smtClean="0"/>
              <a:t>Disease TSS </a:t>
            </a:r>
            <a:r>
              <a:rPr lang="en-US" altLang="en-US" dirty="0"/>
              <a:t>(Cont.)</a:t>
            </a:r>
          </a:p>
        </p:txBody>
      </p:sp>
      <p:sp>
        <p:nvSpPr>
          <p:cNvPr id="197635" name="Content Placeholder 2">
            <a:extLst>
              <a:ext uri="{FF2B5EF4-FFF2-40B4-BE49-F238E27FC236}">
                <a16:creationId xmlns:a16="http://schemas.microsoft.com/office/drawing/2014/main" id="{8BEFB5E4-23B6-57FE-F3CE-93B2CC145AA0}"/>
              </a:ext>
            </a:extLst>
          </p:cNvPr>
          <p:cNvSpPr>
            <a:spLocks noGrp="1"/>
          </p:cNvSpPr>
          <p:nvPr>
            <p:ph idx="1"/>
          </p:nvPr>
        </p:nvSpPr>
        <p:spPr>
          <a:xfrm>
            <a:off x="685800" y="1752600"/>
            <a:ext cx="7772400" cy="4876800"/>
          </a:xfrm>
        </p:spPr>
        <p:txBody>
          <a:bodyPr/>
          <a:lstStyle/>
          <a:p>
            <a:pPr>
              <a:buFont typeface="Wingdings" panose="05000000000000000000" pitchFamily="2" charset="2"/>
              <a:buChar char="Ø"/>
            </a:pPr>
            <a:r>
              <a:rPr lang="en-US" altLang="en-US" dirty="0"/>
              <a:t>Streptococcal TSS caused by GAS (</a:t>
            </a:r>
            <a:r>
              <a:rPr lang="en-US" altLang="en-US" i="1" dirty="0"/>
              <a:t>S. pyogenes</a:t>
            </a:r>
            <a:r>
              <a:rPr lang="en-US" altLang="en-US" dirty="0"/>
              <a:t>)</a:t>
            </a:r>
          </a:p>
          <a:p>
            <a:pPr lvl="1"/>
            <a:r>
              <a:rPr lang="en-US" altLang="en-US" dirty="0"/>
              <a:t>Occurs whenever exotoxin-producing strains of GAS infect or colonize the skin or mucous membranes, particularly strains producing streptococcal pyrogenic exotoxins (SPEs).</a:t>
            </a:r>
          </a:p>
          <a:p>
            <a:pPr lvl="1"/>
            <a:r>
              <a:rPr lang="en-US" altLang="en-US" dirty="0"/>
              <a:t>Most cases have been in young, otherwise healthy adults.</a:t>
            </a:r>
          </a:p>
          <a:p>
            <a:pPr lvl="2"/>
            <a:r>
              <a:rPr lang="en-US" altLang="en-US" dirty="0"/>
              <a:t>Lack of protective immunity may be a risk factor.</a:t>
            </a:r>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Title 1">
            <a:extLst>
              <a:ext uri="{FF2B5EF4-FFF2-40B4-BE49-F238E27FC236}">
                <a16:creationId xmlns:a16="http://schemas.microsoft.com/office/drawing/2014/main" id="{35CB72C2-C579-7AA1-2B79-123EB45ECCFD}"/>
              </a:ext>
            </a:extLst>
          </p:cNvPr>
          <p:cNvSpPr>
            <a:spLocks noGrp="1"/>
          </p:cNvSpPr>
          <p:nvPr>
            <p:ph type="title"/>
          </p:nvPr>
        </p:nvSpPr>
        <p:spPr>
          <a:xfrm>
            <a:off x="685800" y="80682"/>
            <a:ext cx="7772400" cy="1905000"/>
          </a:xfrm>
        </p:spPr>
        <p:txBody>
          <a:bodyPr/>
          <a:lstStyle/>
          <a:p>
            <a:pPr algn="ctr"/>
            <a:r>
              <a:rPr lang="en-US" altLang="en-US" dirty="0"/>
              <a:t>Toxin-Mediated Cutaneous </a:t>
            </a:r>
            <a:r>
              <a:rPr lang="en-US" altLang="en-US" dirty="0" smtClean="0"/>
              <a:t>Disease TSS </a:t>
            </a:r>
            <a:r>
              <a:rPr lang="en-US" altLang="en-US" dirty="0"/>
              <a:t>(Cont.)</a:t>
            </a:r>
          </a:p>
        </p:txBody>
      </p:sp>
      <p:sp>
        <p:nvSpPr>
          <p:cNvPr id="198659" name="Content Placeholder 2">
            <a:extLst>
              <a:ext uri="{FF2B5EF4-FFF2-40B4-BE49-F238E27FC236}">
                <a16:creationId xmlns:a16="http://schemas.microsoft.com/office/drawing/2014/main" id="{5E4181C1-A30B-FDFD-57FB-8A56AA066149}"/>
              </a:ext>
            </a:extLst>
          </p:cNvPr>
          <p:cNvSpPr>
            <a:spLocks noGrp="1"/>
          </p:cNvSpPr>
          <p:nvPr>
            <p:ph idx="1"/>
          </p:nvPr>
        </p:nvSpPr>
        <p:spPr>
          <a:xfrm>
            <a:off x="762000" y="1828800"/>
            <a:ext cx="7772400" cy="4876800"/>
          </a:xfrm>
        </p:spPr>
        <p:txBody>
          <a:bodyPr/>
          <a:lstStyle/>
          <a:p>
            <a:pPr>
              <a:buFont typeface="Wingdings" panose="05000000000000000000" pitchFamily="2" charset="2"/>
              <a:buChar char="Ø"/>
            </a:pPr>
            <a:r>
              <a:rPr lang="en-US" altLang="en-US" dirty="0"/>
              <a:t>Streptococcal TSS caused by GAS (</a:t>
            </a:r>
            <a:r>
              <a:rPr lang="en-US" altLang="en-US" i="1" dirty="0"/>
              <a:t>S. pyogenes</a:t>
            </a:r>
            <a:r>
              <a:rPr lang="en-US" altLang="en-US" dirty="0"/>
              <a:t>)</a:t>
            </a:r>
          </a:p>
          <a:p>
            <a:pPr lvl="1"/>
            <a:r>
              <a:rPr lang="en-US" altLang="en-US" dirty="0"/>
              <a:t>Portal of entry is typically the skin with cellulitis that progresses rapidly.</a:t>
            </a:r>
          </a:p>
          <a:p>
            <a:pPr lvl="1"/>
            <a:r>
              <a:rPr lang="en-US" altLang="en-US" dirty="0"/>
              <a:t>Many invasive streptococcal infections do not have a recognized portal of entry.</a:t>
            </a:r>
          </a:p>
          <a:p>
            <a:pPr lvl="1"/>
            <a:r>
              <a:rPr lang="en-US" altLang="en-US" dirty="0"/>
              <a:t>Subsequent signs and symptoms are like that of staphylococcal TSS. </a:t>
            </a:r>
          </a:p>
          <a:p>
            <a:pPr lvl="1"/>
            <a:r>
              <a:rPr lang="en-US" altLang="en-US" dirty="0"/>
              <a:t>Blood cultures are more often positive in GAS TSS than in staphylococcal TSS.</a:t>
            </a:r>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20529966-EBEB-EBD0-CCCC-1479B0B63CDE}"/>
              </a:ext>
            </a:extLst>
          </p:cNvPr>
          <p:cNvSpPr>
            <a:spLocks noGrp="1"/>
          </p:cNvSpPr>
          <p:nvPr>
            <p:ph type="title"/>
          </p:nvPr>
        </p:nvSpPr>
        <p:spPr>
          <a:xfrm>
            <a:off x="0" y="228600"/>
            <a:ext cx="9144000" cy="1219200"/>
          </a:xfrm>
        </p:spPr>
        <p:txBody>
          <a:bodyPr/>
          <a:lstStyle/>
          <a:p>
            <a:pPr algn="ctr" eaLnBrk="1" hangingPunct="1"/>
            <a:r>
              <a:rPr lang="en-US" altLang="en-US" sz="3600" dirty="0"/>
              <a:t>Toxin-Mediated Cutaneous Disease</a:t>
            </a:r>
            <a:br>
              <a:rPr lang="en-US" altLang="en-US" sz="3600" dirty="0"/>
            </a:br>
            <a:r>
              <a:rPr lang="en-US" altLang="en-US" sz="3600" dirty="0"/>
              <a:t>Scarlet Fever</a:t>
            </a:r>
          </a:p>
        </p:txBody>
      </p:sp>
      <p:sp>
        <p:nvSpPr>
          <p:cNvPr id="199683" name="Rectangle 3">
            <a:extLst>
              <a:ext uri="{FF2B5EF4-FFF2-40B4-BE49-F238E27FC236}">
                <a16:creationId xmlns:a16="http://schemas.microsoft.com/office/drawing/2014/main" id="{26F7336B-4EA5-A26B-EF86-3BF3D3403973}"/>
              </a:ext>
            </a:extLst>
          </p:cNvPr>
          <p:cNvSpPr>
            <a:spLocks noGrp="1"/>
          </p:cNvSpPr>
          <p:nvPr>
            <p:ph idx="1"/>
          </p:nvPr>
        </p:nvSpPr>
        <p:spPr>
          <a:xfrm>
            <a:off x="609600" y="1828800"/>
            <a:ext cx="7924800" cy="4454525"/>
          </a:xfrm>
        </p:spPr>
        <p:txBody>
          <a:bodyPr/>
          <a:lstStyle/>
          <a:p>
            <a:pPr eaLnBrk="1" hangingPunct="1">
              <a:spcBef>
                <a:spcPts val="350"/>
              </a:spcBef>
              <a:spcAft>
                <a:spcPts val="350"/>
              </a:spcAft>
              <a:buFont typeface="Wingdings" panose="05000000000000000000" pitchFamily="2" charset="2"/>
              <a:buChar char="Ø"/>
            </a:pPr>
            <a:r>
              <a:rPr lang="en-US" altLang="en-US" dirty="0"/>
              <a:t>Scarlet fever–a form of GAS disease when the infecting strain produces SPEs</a:t>
            </a:r>
          </a:p>
          <a:p>
            <a:pPr eaLnBrk="1" hangingPunct="1">
              <a:spcBef>
                <a:spcPts val="350"/>
              </a:spcBef>
              <a:spcAft>
                <a:spcPts val="350"/>
              </a:spcAft>
              <a:buFont typeface="Wingdings" panose="05000000000000000000" pitchFamily="2" charset="2"/>
              <a:buChar char="Ø"/>
            </a:pPr>
            <a:r>
              <a:rPr lang="en-US" altLang="en-US" dirty="0"/>
              <a:t>Occurs mostly in children, concomitantly with pharyngeal infection</a:t>
            </a:r>
          </a:p>
          <a:p>
            <a:pPr eaLnBrk="1" hangingPunct="1">
              <a:spcBef>
                <a:spcPts val="350"/>
              </a:spcBef>
              <a:spcAft>
                <a:spcPts val="350"/>
              </a:spcAft>
              <a:buFont typeface="Wingdings" panose="05000000000000000000" pitchFamily="2" charset="2"/>
              <a:buChar char="Ø"/>
            </a:pPr>
            <a:r>
              <a:rPr lang="en-US" altLang="en-US" dirty="0"/>
              <a:t>Fever is typically present.</a:t>
            </a:r>
          </a:p>
          <a:p>
            <a:pPr eaLnBrk="1" hangingPunct="1">
              <a:spcBef>
                <a:spcPts val="350"/>
              </a:spcBef>
              <a:spcAft>
                <a:spcPts val="350"/>
              </a:spcAft>
              <a:buFont typeface="Wingdings" panose="05000000000000000000" pitchFamily="2" charset="2"/>
              <a:buChar char="Ø"/>
            </a:pPr>
            <a:r>
              <a:rPr lang="en-US" altLang="en-US" dirty="0"/>
              <a:t>The rash starts on the chest and spreads outward.</a:t>
            </a:r>
          </a:p>
        </p:txBody>
      </p:sp>
    </p:spTree>
  </p:cSld>
  <p:clrMapOvr>
    <a:masterClrMapping/>
  </p:clrMapOvr>
  <p:transition spd="slow"/>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BDB976CF-5660-BECF-1C9C-886E40F4AF55}"/>
              </a:ext>
            </a:extLst>
          </p:cNvPr>
          <p:cNvSpPr>
            <a:spLocks noGrp="1"/>
          </p:cNvSpPr>
          <p:nvPr>
            <p:ph type="title"/>
          </p:nvPr>
        </p:nvSpPr>
        <p:spPr>
          <a:xfrm>
            <a:off x="0" y="228600"/>
            <a:ext cx="9144000" cy="1219200"/>
          </a:xfrm>
        </p:spPr>
        <p:txBody>
          <a:bodyPr/>
          <a:lstStyle/>
          <a:p>
            <a:pPr algn="ctr" eaLnBrk="1" hangingPunct="1"/>
            <a:r>
              <a:rPr lang="en-US" altLang="en-US" sz="3600" dirty="0"/>
              <a:t>Toxin-Mediated Cutaneous Disease</a:t>
            </a:r>
            <a:br>
              <a:rPr lang="en-US" altLang="en-US" sz="3600" dirty="0"/>
            </a:br>
            <a:r>
              <a:rPr lang="en-US" altLang="en-US" sz="3600" dirty="0"/>
              <a:t>Scarlet Fever (Cont.)</a:t>
            </a:r>
          </a:p>
        </p:txBody>
      </p:sp>
      <p:sp>
        <p:nvSpPr>
          <p:cNvPr id="200707" name="Rectangle 3">
            <a:extLst>
              <a:ext uri="{FF2B5EF4-FFF2-40B4-BE49-F238E27FC236}">
                <a16:creationId xmlns:a16="http://schemas.microsoft.com/office/drawing/2014/main" id="{721EAA53-6584-25F0-ED85-BF19FB2D84F1}"/>
              </a:ext>
            </a:extLst>
          </p:cNvPr>
          <p:cNvSpPr>
            <a:spLocks noGrp="1"/>
          </p:cNvSpPr>
          <p:nvPr>
            <p:ph idx="1"/>
          </p:nvPr>
        </p:nvSpPr>
        <p:spPr>
          <a:xfrm>
            <a:off x="609600" y="1676400"/>
            <a:ext cx="7924800" cy="4454525"/>
          </a:xfrm>
        </p:spPr>
        <p:txBody>
          <a:bodyPr/>
          <a:lstStyle/>
          <a:p>
            <a:pPr eaLnBrk="1" hangingPunct="1">
              <a:spcBef>
                <a:spcPts val="350"/>
              </a:spcBef>
              <a:spcAft>
                <a:spcPts val="350"/>
              </a:spcAft>
              <a:buFont typeface="Wingdings" panose="05000000000000000000" pitchFamily="2" charset="2"/>
              <a:buChar char="Ø"/>
            </a:pPr>
            <a:r>
              <a:rPr lang="en-US" altLang="en-US" dirty="0"/>
              <a:t>Red, sandpaper-textured rash often on the neck and chest and in skin folds</a:t>
            </a:r>
          </a:p>
          <a:p>
            <a:pPr eaLnBrk="1" hangingPunct="1">
              <a:spcBef>
                <a:spcPts val="350"/>
              </a:spcBef>
              <a:spcAft>
                <a:spcPts val="350"/>
              </a:spcAft>
              <a:buFont typeface="Wingdings" panose="05000000000000000000" pitchFamily="2" charset="2"/>
              <a:buChar char="Ø"/>
            </a:pPr>
            <a:r>
              <a:rPr lang="en-US" altLang="en-US" dirty="0"/>
              <a:t>Rash does not involve the face but there is flushing of the skin with circumoral pallor.</a:t>
            </a:r>
          </a:p>
          <a:p>
            <a:pPr eaLnBrk="1" hangingPunct="1">
              <a:spcBef>
                <a:spcPts val="350"/>
              </a:spcBef>
              <a:spcAft>
                <a:spcPts val="350"/>
              </a:spcAft>
              <a:buFont typeface="Wingdings" panose="05000000000000000000" pitchFamily="2" charset="2"/>
              <a:buChar char="Ø"/>
            </a:pPr>
            <a:r>
              <a:rPr lang="en-US" altLang="en-US" dirty="0"/>
              <a:t>Strawberry tongue</a:t>
            </a:r>
          </a:p>
          <a:p>
            <a:pPr eaLnBrk="1" hangingPunct="1">
              <a:spcBef>
                <a:spcPts val="350"/>
              </a:spcBef>
              <a:spcAft>
                <a:spcPts val="350"/>
              </a:spcAft>
              <a:buFont typeface="Wingdings" panose="05000000000000000000" pitchFamily="2" charset="2"/>
              <a:buChar char="Ø"/>
            </a:pPr>
            <a:r>
              <a:rPr lang="en-US" altLang="en-US" dirty="0"/>
              <a:t>Convalescence</a:t>
            </a:r>
          </a:p>
          <a:p>
            <a:pPr lvl="1" eaLnBrk="1" hangingPunct="1">
              <a:spcBef>
                <a:spcPts val="350"/>
              </a:spcBef>
              <a:spcAft>
                <a:spcPts val="350"/>
              </a:spcAft>
            </a:pPr>
            <a:r>
              <a:rPr lang="en-US" altLang="en-US" sz="2300" dirty="0"/>
              <a:t>Desquamation of the skin occurs, especially on the hands and feet.</a:t>
            </a:r>
          </a:p>
        </p:txBody>
      </p:sp>
    </p:spTree>
  </p:cSld>
  <p:clrMapOvr>
    <a:masterClrMapping/>
  </p:clrMapOvr>
  <p:transition spd="slow"/>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nvSpPr>
        <p:spPr bwMode="auto">
          <a:xfrm>
            <a:off x="1543050" y="3314700"/>
            <a:ext cx="6000750" cy="9144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defTabSz="685800" eaLnBrk="0" hangingPunct="0">
              <a:lnSpc>
                <a:spcPct val="130000"/>
              </a:lnSpc>
              <a:spcBef>
                <a:spcPct val="0"/>
              </a:spcBef>
              <a:buNone/>
            </a:pPr>
            <a:r>
              <a:rPr lang="en-US" altLang="en-US" sz="1800" b="1" i="1" dirty="0" smtClean="0">
                <a:solidFill>
                  <a:srgbClr val="FFFFFF"/>
                </a:solidFill>
                <a:cs typeface="Segoe UI" panose="020B0502040204020203" pitchFamily="34" charset="0"/>
              </a:rPr>
              <a:t>Skin/Soft Tissue (Wound) </a:t>
            </a:r>
            <a:r>
              <a:rPr lang="en-US" altLang="en-US" sz="1800" b="1" i="1" dirty="0" smtClean="0">
                <a:solidFill>
                  <a:srgbClr val="FFFFFF"/>
                </a:solidFill>
                <a:cs typeface="Segoe UI" panose="020B0502040204020203" pitchFamily="34" charset="0"/>
              </a:rPr>
              <a:t>Infections</a:t>
            </a:r>
          </a:p>
          <a:p>
            <a:pPr algn="ctr" defTabSz="685800" eaLnBrk="0" hangingPunct="0">
              <a:lnSpc>
                <a:spcPct val="130000"/>
              </a:lnSpc>
              <a:spcBef>
                <a:spcPct val="0"/>
              </a:spcBef>
              <a:buNone/>
            </a:pPr>
            <a:r>
              <a:rPr lang="en-US" altLang="en-US" sz="1800" b="1" i="1" dirty="0" smtClean="0">
                <a:solidFill>
                  <a:srgbClr val="FFFFFF"/>
                </a:solidFill>
                <a:cs typeface="Segoe UI" panose="020B0502040204020203" pitchFamily="34" charset="0"/>
              </a:rPr>
              <a:t>Laboratory Diagnosis</a:t>
            </a:r>
            <a:endParaRPr lang="en-US" altLang="en-US" sz="1800" b="1" i="1" dirty="0" smtClean="0">
              <a:solidFill>
                <a:srgbClr val="FFFFFF"/>
              </a:solidFill>
              <a:cs typeface="Segoe UI" panose="020B0502040204020203" pitchFamily="34" charset="0"/>
            </a:endParaRPr>
          </a:p>
        </p:txBody>
      </p:sp>
      <p:sp>
        <p:nvSpPr>
          <p:cNvPr id="5124" name="Rectangle 2"/>
          <p:cNvSpPr>
            <a:spLocks noGrp="1" noChangeArrowheads="1"/>
          </p:cNvSpPr>
          <p:nvPr/>
        </p:nvSpPr>
        <p:spPr bwMode="auto">
          <a:xfrm>
            <a:off x="1657350" y="2628900"/>
            <a:ext cx="6000750" cy="9144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defTabSz="685800" eaLnBrk="0" hangingPunct="0">
              <a:lnSpc>
                <a:spcPct val="130000"/>
              </a:lnSpc>
              <a:spcBef>
                <a:spcPct val="0"/>
              </a:spcBef>
              <a:buNone/>
            </a:pPr>
            <a:r>
              <a:rPr lang="en-US" altLang="en-US" sz="1800" b="1" i="1" dirty="0">
                <a:solidFill>
                  <a:srgbClr val="FFFFFF"/>
                </a:solidFill>
                <a:cs typeface="Segoe UI" panose="020B0502040204020203" pitchFamily="34" charset="0"/>
              </a:rPr>
              <a:t>Clinical &amp; Diagnostic </a:t>
            </a:r>
            <a:r>
              <a:rPr lang="en-US" altLang="en-US" sz="1800" b="1" i="1" dirty="0" smtClean="0">
                <a:solidFill>
                  <a:srgbClr val="FFFFFF"/>
                </a:solidFill>
                <a:cs typeface="Segoe UI" panose="020B0502040204020203" pitchFamily="34" charset="0"/>
              </a:rPr>
              <a:t>Microbiology</a:t>
            </a:r>
          </a:p>
          <a:p>
            <a:pPr algn="ctr" defTabSz="685800" eaLnBrk="0" hangingPunct="0">
              <a:lnSpc>
                <a:spcPct val="130000"/>
              </a:lnSpc>
              <a:spcBef>
                <a:spcPct val="0"/>
              </a:spcBef>
              <a:buNone/>
            </a:pPr>
            <a:endParaRPr lang="en-US" altLang="en-US" sz="1800" b="1" i="1" dirty="0" smtClean="0">
              <a:solidFill>
                <a:srgbClr val="FFFFFF"/>
              </a:solidFill>
              <a:cs typeface="Segoe UI" panose="020B0502040204020203" pitchFamily="34" charset="0"/>
            </a:endParaRPr>
          </a:p>
          <a:p>
            <a:pPr algn="ctr" defTabSz="685800" eaLnBrk="0" hangingPunct="0">
              <a:lnSpc>
                <a:spcPct val="130000"/>
              </a:lnSpc>
              <a:spcBef>
                <a:spcPct val="0"/>
              </a:spcBef>
              <a:buNone/>
            </a:pPr>
            <a:endParaRPr lang="en-US" altLang="en-US" sz="1800" b="1" i="1" dirty="0">
              <a:solidFill>
                <a:srgbClr val="FFFFFF"/>
              </a:solidFill>
              <a:cs typeface="Segoe UI" panose="020B0502040204020203" pitchFamily="34" charset="0"/>
            </a:endParaRPr>
          </a:p>
        </p:txBody>
      </p:sp>
    </p:spTree>
    <p:extLst>
      <p:ext uri="{BB962C8B-B14F-4D97-AF65-F5344CB8AC3E}">
        <p14:creationId xmlns:p14="http://schemas.microsoft.com/office/powerpoint/2010/main" val="3069768615"/>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2422B8D0-E17A-5BF8-9327-3A3C74795808}"/>
              </a:ext>
            </a:extLst>
          </p:cNvPr>
          <p:cNvSpPr>
            <a:spLocks noGrp="1"/>
          </p:cNvSpPr>
          <p:nvPr>
            <p:ph type="title"/>
          </p:nvPr>
        </p:nvSpPr>
        <p:spPr>
          <a:xfrm>
            <a:off x="685800" y="80682"/>
            <a:ext cx="7772400" cy="1905000"/>
          </a:xfrm>
        </p:spPr>
        <p:txBody>
          <a:bodyPr/>
          <a:lstStyle/>
          <a:p>
            <a:pPr algn="ctr" eaLnBrk="1" hangingPunct="1"/>
            <a:r>
              <a:rPr lang="en-US" altLang="en-US" sz="3600" dirty="0"/>
              <a:t>Laboratory </a:t>
            </a:r>
            <a:r>
              <a:rPr lang="en-US" altLang="en-US" sz="3600" dirty="0" smtClean="0"/>
              <a:t>Diagnosis Specimens</a:t>
            </a:r>
            <a:endParaRPr lang="en-US" altLang="en-US" sz="3600" dirty="0"/>
          </a:p>
        </p:txBody>
      </p:sp>
      <p:sp>
        <p:nvSpPr>
          <p:cNvPr id="202755" name="Rectangle 3">
            <a:extLst>
              <a:ext uri="{FF2B5EF4-FFF2-40B4-BE49-F238E27FC236}">
                <a16:creationId xmlns:a16="http://schemas.microsoft.com/office/drawing/2014/main" id="{3C227AC5-4264-7FE7-A1E3-84EA28C07703}"/>
              </a:ext>
            </a:extLst>
          </p:cNvPr>
          <p:cNvSpPr>
            <a:spLocks noGrp="1"/>
          </p:cNvSpPr>
          <p:nvPr>
            <p:ph idx="1"/>
          </p:nvPr>
        </p:nvSpPr>
        <p:spPr>
          <a:xfrm>
            <a:off x="685800" y="1676400"/>
            <a:ext cx="7772400" cy="4876800"/>
          </a:xfrm>
        </p:spPr>
        <p:txBody>
          <a:bodyPr/>
          <a:lstStyle/>
          <a:p>
            <a:pPr eaLnBrk="1" hangingPunct="1">
              <a:buFont typeface="Wingdings" panose="05000000000000000000" pitchFamily="2" charset="2"/>
              <a:buChar char="Ø"/>
            </a:pPr>
            <a:r>
              <a:rPr lang="en-US" altLang="en-US" dirty="0"/>
              <a:t>Swabs</a:t>
            </a:r>
          </a:p>
          <a:p>
            <a:pPr lvl="1" eaLnBrk="1" hangingPunct="1"/>
            <a:r>
              <a:rPr lang="en-US" altLang="en-US" dirty="0"/>
              <a:t>Generally yield colonizing or contaminating bacteria</a:t>
            </a:r>
          </a:p>
          <a:p>
            <a:pPr eaLnBrk="1" hangingPunct="1">
              <a:buFont typeface="Wingdings" panose="05000000000000000000" pitchFamily="2" charset="2"/>
              <a:buChar char="Ø"/>
            </a:pPr>
            <a:r>
              <a:rPr lang="en-US" altLang="en-US" dirty="0"/>
              <a:t>Deep aspirates and biopsies</a:t>
            </a:r>
          </a:p>
          <a:p>
            <a:pPr lvl="1" eaLnBrk="1" hangingPunct="1"/>
            <a:r>
              <a:rPr lang="en-US" altLang="en-US" dirty="0"/>
              <a:t>Better specimens</a:t>
            </a:r>
          </a:p>
          <a:p>
            <a:pPr eaLnBrk="1" hangingPunct="1">
              <a:buFont typeface="Wingdings" panose="05000000000000000000" pitchFamily="2" charset="2"/>
              <a:buChar char="Ø"/>
            </a:pPr>
            <a:r>
              <a:rPr lang="en-US" altLang="en-US" dirty="0"/>
              <a:t>Pustules and vesicles</a:t>
            </a:r>
          </a:p>
          <a:p>
            <a:pPr lvl="1" eaLnBrk="1" hangingPunct="1"/>
            <a:r>
              <a:rPr lang="en-US" altLang="en-US" dirty="0"/>
              <a:t>Exudates produce better results.</a:t>
            </a:r>
          </a:p>
        </p:txBody>
      </p:sp>
    </p:spTree>
  </p:cSld>
  <p:clrMapOvr>
    <a:masterClrMapping/>
  </p:clrMapOvr>
  <p:transition spd="slow"/>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A89D28F8-960C-4645-11B4-5EE72FAAC655}"/>
              </a:ext>
            </a:extLst>
          </p:cNvPr>
          <p:cNvSpPr>
            <a:spLocks noGrp="1"/>
          </p:cNvSpPr>
          <p:nvPr>
            <p:ph type="title"/>
          </p:nvPr>
        </p:nvSpPr>
        <p:spPr>
          <a:xfrm>
            <a:off x="0" y="274638"/>
            <a:ext cx="9144000" cy="1143000"/>
          </a:xfrm>
        </p:spPr>
        <p:txBody>
          <a:bodyPr/>
          <a:lstStyle/>
          <a:p>
            <a:pPr algn="ctr" eaLnBrk="1" hangingPunct="1"/>
            <a:r>
              <a:rPr lang="en-US" altLang="en-US" sz="3600" dirty="0"/>
              <a:t>Laboratory Diagnosis</a:t>
            </a:r>
            <a:br>
              <a:rPr lang="en-US" altLang="en-US" sz="3600" dirty="0"/>
            </a:br>
            <a:r>
              <a:rPr lang="en-US" altLang="en-US" sz="3600" dirty="0"/>
              <a:t>Direct Examination and Culture</a:t>
            </a:r>
          </a:p>
        </p:txBody>
      </p:sp>
      <p:sp>
        <p:nvSpPr>
          <p:cNvPr id="203779" name="Rectangle 3">
            <a:extLst>
              <a:ext uri="{FF2B5EF4-FFF2-40B4-BE49-F238E27FC236}">
                <a16:creationId xmlns:a16="http://schemas.microsoft.com/office/drawing/2014/main" id="{E8D0A583-9BB8-46B9-9823-B95411C4717A}"/>
              </a:ext>
            </a:extLst>
          </p:cNvPr>
          <p:cNvSpPr>
            <a:spLocks noGrp="1"/>
          </p:cNvSpPr>
          <p:nvPr>
            <p:ph idx="1"/>
          </p:nvPr>
        </p:nvSpPr>
        <p:spPr>
          <a:xfrm>
            <a:off x="762000" y="1426603"/>
            <a:ext cx="7772400" cy="4876800"/>
          </a:xfrm>
        </p:spPr>
        <p:txBody>
          <a:bodyPr/>
          <a:lstStyle/>
          <a:p>
            <a:pPr eaLnBrk="1" hangingPunct="1">
              <a:buFont typeface="Wingdings" panose="05000000000000000000" pitchFamily="2" charset="2"/>
              <a:buChar char="Ø"/>
            </a:pPr>
            <a:r>
              <a:rPr lang="en-US" altLang="en-US" sz="2800" dirty="0"/>
              <a:t>Direct examination</a:t>
            </a:r>
          </a:p>
          <a:p>
            <a:pPr lvl="1" eaLnBrk="1" hangingPunct="1"/>
            <a:r>
              <a:rPr lang="en-US" altLang="en-US" sz="2400" dirty="0"/>
              <a:t>Gram stain if bacteria suspected</a:t>
            </a:r>
          </a:p>
          <a:p>
            <a:pPr lvl="1" eaLnBrk="1" hangingPunct="1"/>
            <a:r>
              <a:rPr lang="en-US" altLang="en-US" sz="2400" dirty="0"/>
              <a:t>Potassium hydroxide (KOH) and/or calcofluor white if fungi suspected</a:t>
            </a:r>
          </a:p>
          <a:p>
            <a:pPr lvl="1" eaLnBrk="1" hangingPunct="1"/>
            <a:r>
              <a:rPr lang="en-US" altLang="en-US" sz="2400" dirty="0"/>
              <a:t>Acid fast if mycobacteria suspected</a:t>
            </a:r>
          </a:p>
          <a:p>
            <a:pPr lvl="1" eaLnBrk="1" hangingPunct="1"/>
            <a:r>
              <a:rPr lang="en-US" altLang="en-US" sz="2400" dirty="0"/>
              <a:t>Modified acid fast if </a:t>
            </a:r>
            <a:r>
              <a:rPr lang="en-US" altLang="en-US" sz="2400" i="1" dirty="0"/>
              <a:t>Nocardia </a:t>
            </a:r>
            <a:r>
              <a:rPr lang="en-US" altLang="en-US" sz="2400" dirty="0"/>
              <a:t>spp. is suspected</a:t>
            </a:r>
          </a:p>
          <a:p>
            <a:pPr lvl="1" eaLnBrk="1" hangingPunct="1"/>
            <a:r>
              <a:rPr lang="en-US" altLang="en-US" sz="2400" dirty="0"/>
              <a:t>Fluorescent stains</a:t>
            </a:r>
          </a:p>
          <a:p>
            <a:pPr eaLnBrk="1" hangingPunct="1">
              <a:buFont typeface="Wingdings" panose="05000000000000000000" pitchFamily="2" charset="2"/>
              <a:buChar char="Ø"/>
            </a:pPr>
            <a:r>
              <a:rPr lang="en-US" altLang="en-US" sz="2800" dirty="0"/>
              <a:t>Culture</a:t>
            </a:r>
          </a:p>
          <a:p>
            <a:pPr lvl="1" eaLnBrk="1" hangingPunct="1"/>
            <a:r>
              <a:rPr lang="en-US" altLang="en-US" sz="2400" dirty="0"/>
              <a:t>Enriched media to isolate all organisms</a:t>
            </a:r>
          </a:p>
          <a:p>
            <a:pPr lvl="1" eaLnBrk="1" hangingPunct="1"/>
            <a:r>
              <a:rPr lang="en-US" altLang="en-US" sz="2400" dirty="0"/>
              <a:t>Selective media to detect specific pathogens</a:t>
            </a:r>
          </a:p>
          <a:p>
            <a:pPr lvl="1" eaLnBrk="1" hangingPunct="1"/>
            <a:endParaRPr lang="en-US" altLang="en-US" sz="2400" dirty="0"/>
          </a:p>
        </p:txBody>
      </p:sp>
    </p:spTree>
  </p:cSld>
  <p:clrMapOvr>
    <a:masterClrMapping/>
  </p:clrMapOvr>
  <p:transition spd="slow"/>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034C1322-F6E1-AC59-3594-6B17A165DCB1}"/>
              </a:ext>
            </a:extLst>
          </p:cNvPr>
          <p:cNvSpPr>
            <a:spLocks noGrp="1" noChangeArrowheads="1"/>
          </p:cNvSpPr>
          <p:nvPr>
            <p:ph type="title"/>
          </p:nvPr>
        </p:nvSpPr>
        <p:spPr>
          <a:xfrm>
            <a:off x="0" y="274638"/>
            <a:ext cx="9144000" cy="1143000"/>
          </a:xfrm>
        </p:spPr>
        <p:txBody>
          <a:bodyPr rtlCol="0">
            <a:normAutofit fontScale="90000"/>
          </a:bodyPr>
          <a:lstStyle/>
          <a:p>
            <a:pPr algn="ctr" eaLnBrk="1" fontAlgn="auto" hangingPunct="1">
              <a:spcAft>
                <a:spcPts val="0"/>
              </a:spcAft>
              <a:defRPr/>
            </a:pPr>
            <a:r>
              <a:rPr lang="en-US" altLang="en-US" dirty="0"/>
              <a:t>Laboratory Diagnosis</a:t>
            </a:r>
            <a:br>
              <a:rPr lang="en-US" altLang="en-US" dirty="0"/>
            </a:br>
            <a:r>
              <a:rPr lang="en-US" altLang="en-US" dirty="0"/>
              <a:t>Viruses and </a:t>
            </a:r>
            <a:r>
              <a:rPr lang="en-US" altLang="en-US" dirty="0" err="1"/>
              <a:t>Nonculture</a:t>
            </a:r>
            <a:r>
              <a:rPr lang="en-US" altLang="en-US" dirty="0"/>
              <a:t> Tests</a:t>
            </a:r>
          </a:p>
        </p:txBody>
      </p:sp>
      <p:sp>
        <p:nvSpPr>
          <p:cNvPr id="204803" name="Rectangle 3">
            <a:extLst>
              <a:ext uri="{FF2B5EF4-FFF2-40B4-BE49-F238E27FC236}">
                <a16:creationId xmlns:a16="http://schemas.microsoft.com/office/drawing/2014/main" id="{D9672A3D-620D-ABBC-3FB7-8F3A774687F7}"/>
              </a:ext>
            </a:extLst>
          </p:cNvPr>
          <p:cNvSpPr>
            <a:spLocks noGrp="1"/>
          </p:cNvSpPr>
          <p:nvPr>
            <p:ph idx="1"/>
          </p:nvPr>
        </p:nvSpPr>
        <p:spPr>
          <a:xfrm>
            <a:off x="533400" y="1676400"/>
            <a:ext cx="7772400" cy="4876800"/>
          </a:xfrm>
        </p:spPr>
        <p:txBody>
          <a:bodyPr/>
          <a:lstStyle/>
          <a:p>
            <a:pPr eaLnBrk="1" hangingPunct="1">
              <a:buFont typeface="Wingdings" panose="05000000000000000000" pitchFamily="2" charset="2"/>
              <a:buChar char="Ø"/>
            </a:pPr>
            <a:r>
              <a:rPr lang="en-US" altLang="en-US" dirty="0"/>
              <a:t>Nonculture-based tests</a:t>
            </a:r>
          </a:p>
          <a:p>
            <a:pPr lvl="1" eaLnBrk="1" hangingPunct="1"/>
            <a:r>
              <a:rPr lang="en-US" altLang="en-US" dirty="0"/>
              <a:t>PCR</a:t>
            </a:r>
          </a:p>
          <a:p>
            <a:pPr lvl="1" eaLnBrk="1" hangingPunct="1"/>
            <a:r>
              <a:rPr lang="en-US" altLang="en-US" dirty="0"/>
              <a:t>Antigen detection</a:t>
            </a:r>
          </a:p>
          <a:p>
            <a:pPr lvl="1" eaLnBrk="1" hangingPunct="1"/>
            <a:r>
              <a:rPr lang="en-US" altLang="en-US" dirty="0"/>
              <a:t>MALDI-TOF on isolates</a:t>
            </a:r>
          </a:p>
          <a:p>
            <a:pPr lvl="1" eaLnBrk="1" hangingPunct="1"/>
            <a:r>
              <a:rPr lang="en-US" altLang="en-US" dirty="0"/>
              <a:t>Serum antibody tests</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4A92-9C35-7C58-D4B3-6D4BD44519EA}"/>
              </a:ext>
            </a:extLst>
          </p:cNvPr>
          <p:cNvSpPr>
            <a:spLocks noGrp="1"/>
          </p:cNvSpPr>
          <p:nvPr>
            <p:ph type="title"/>
          </p:nvPr>
        </p:nvSpPr>
        <p:spPr>
          <a:xfrm>
            <a:off x="76200" y="274638"/>
            <a:ext cx="8991600" cy="1143000"/>
          </a:xfrm>
        </p:spPr>
        <p:txBody>
          <a:bodyPr rtlCol="0">
            <a:normAutofit fontScale="90000"/>
          </a:bodyPr>
          <a:lstStyle/>
          <a:p>
            <a:pPr algn="ctr" eaLnBrk="1" fontAlgn="auto" hangingPunct="1">
              <a:spcAft>
                <a:spcPts val="0"/>
              </a:spcAft>
              <a:defRPr/>
            </a:pPr>
            <a:r>
              <a:rPr lang="en-US" dirty="0"/>
              <a:t>Infections Secondary to </a:t>
            </a:r>
            <a:br>
              <a:rPr lang="en-US" dirty="0"/>
            </a:br>
            <a:r>
              <a:rPr lang="en-US" dirty="0"/>
              <a:t>Preexisting Skin Lesions</a:t>
            </a:r>
          </a:p>
        </p:txBody>
      </p:sp>
      <p:pic>
        <p:nvPicPr>
          <p:cNvPr id="50182" name="Picture 2">
            <a:extLst>
              <a:ext uri="{FF2B5EF4-FFF2-40B4-BE49-F238E27FC236}">
                <a16:creationId xmlns:a16="http://schemas.microsoft.com/office/drawing/2014/main" id="{84C5EC18-C59C-C998-D6CC-76E65F8D15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4988" y="1614488"/>
            <a:ext cx="29940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2994" name="Title 1">
            <a:extLst>
              <a:ext uri="{FF2B5EF4-FFF2-40B4-BE49-F238E27FC236}">
                <a16:creationId xmlns:a16="http://schemas.microsoft.com/office/drawing/2014/main" id="{3384D5E0-2C85-9AFF-29F9-7D50F5F245E8}"/>
              </a:ext>
            </a:extLst>
          </p:cNvPr>
          <p:cNvSpPr>
            <a:spLocks noGrp="1"/>
          </p:cNvSpPr>
          <p:nvPr>
            <p:ph type="title"/>
          </p:nvPr>
        </p:nvSpPr>
        <p:spPr>
          <a:xfrm>
            <a:off x="685800" y="76200"/>
            <a:ext cx="7772400" cy="1905000"/>
          </a:xfrm>
        </p:spPr>
        <p:txBody>
          <a:bodyPr/>
          <a:lstStyle/>
          <a:p>
            <a:pPr algn="ctr"/>
            <a:r>
              <a:rPr lang="en-US" altLang="en-US" dirty="0"/>
              <a:t>Points to Remember</a:t>
            </a:r>
          </a:p>
        </p:txBody>
      </p:sp>
      <p:sp>
        <p:nvSpPr>
          <p:cNvPr id="212995" name="Content Placeholder 2">
            <a:extLst>
              <a:ext uri="{FF2B5EF4-FFF2-40B4-BE49-F238E27FC236}">
                <a16:creationId xmlns:a16="http://schemas.microsoft.com/office/drawing/2014/main" id="{D3058337-BA69-86CB-918E-412897280F8F}"/>
              </a:ext>
            </a:extLst>
          </p:cNvPr>
          <p:cNvSpPr>
            <a:spLocks noGrp="1"/>
          </p:cNvSpPr>
          <p:nvPr>
            <p:ph idx="1"/>
          </p:nvPr>
        </p:nvSpPr>
        <p:spPr>
          <a:xfrm>
            <a:off x="685800" y="1600200"/>
            <a:ext cx="7772400" cy="4876800"/>
          </a:xfrm>
        </p:spPr>
        <p:txBody>
          <a:bodyPr/>
          <a:lstStyle/>
          <a:p>
            <a:pPr>
              <a:buFont typeface="Wingdings" panose="05000000000000000000" pitchFamily="2" charset="2"/>
              <a:buChar char="Ø"/>
            </a:pPr>
            <a:r>
              <a:rPr lang="en-US" altLang="en-US" dirty="0"/>
              <a:t>The skin, skin structures, and normal microbiota play a significant role in protecting the host against microbial invasion and disease. </a:t>
            </a:r>
          </a:p>
          <a:p>
            <a:pPr>
              <a:buFont typeface="Wingdings" panose="05000000000000000000" pitchFamily="2" charset="2"/>
              <a:buChar char="Ø"/>
            </a:pPr>
            <a:r>
              <a:rPr lang="en-US" altLang="en-US" dirty="0"/>
              <a:t>The normal skin biota can be involved in the pathogenesis of skin and skin structure infections, particularly if the integrity of the skin is compromised.</a:t>
            </a: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4018" name="Title 1">
            <a:extLst>
              <a:ext uri="{FF2B5EF4-FFF2-40B4-BE49-F238E27FC236}">
                <a16:creationId xmlns:a16="http://schemas.microsoft.com/office/drawing/2014/main" id="{DD325517-D3B9-1285-C7CA-8E1B81CD7B61}"/>
              </a:ext>
            </a:extLst>
          </p:cNvPr>
          <p:cNvSpPr>
            <a:spLocks noGrp="1"/>
          </p:cNvSpPr>
          <p:nvPr>
            <p:ph type="title"/>
          </p:nvPr>
        </p:nvSpPr>
        <p:spPr>
          <a:xfrm>
            <a:off x="457200" y="342900"/>
            <a:ext cx="8229600" cy="1143000"/>
          </a:xfrm>
        </p:spPr>
        <p:txBody>
          <a:bodyPr/>
          <a:lstStyle/>
          <a:p>
            <a:pPr algn="ctr"/>
            <a:r>
              <a:rPr lang="en-US" altLang="en-US" dirty="0"/>
              <a:t>Points to Remember (Cont.)</a:t>
            </a:r>
          </a:p>
        </p:txBody>
      </p:sp>
      <p:sp>
        <p:nvSpPr>
          <p:cNvPr id="214019" name="Content Placeholder 2">
            <a:extLst>
              <a:ext uri="{FF2B5EF4-FFF2-40B4-BE49-F238E27FC236}">
                <a16:creationId xmlns:a16="http://schemas.microsoft.com/office/drawing/2014/main" id="{4B44A173-797A-F000-889D-FF3A33AB3BA0}"/>
              </a:ext>
            </a:extLst>
          </p:cNvPr>
          <p:cNvSpPr>
            <a:spLocks noGrp="1"/>
          </p:cNvSpPr>
          <p:nvPr>
            <p:ph idx="1"/>
          </p:nvPr>
        </p:nvSpPr>
        <p:spPr>
          <a:xfrm>
            <a:off x="685800" y="1676400"/>
            <a:ext cx="7772400" cy="4876800"/>
          </a:xfrm>
        </p:spPr>
        <p:txBody>
          <a:bodyPr/>
          <a:lstStyle/>
          <a:p>
            <a:pPr>
              <a:buFont typeface="Wingdings" panose="05000000000000000000" pitchFamily="2" charset="2"/>
              <a:buChar char="Ø"/>
            </a:pPr>
            <a:r>
              <a:rPr lang="en-US" altLang="en-US" dirty="0"/>
              <a:t>There is an extensive variety of skin and soft tissue infections, which can be classified according to the type of skin lesion produced, the causative organism, or the pathogenesis of the infection (e.g., as a primary entity or secondary to a preexisting infection or systemic manifestation).</a:t>
            </a: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42" name="Title 1">
            <a:extLst>
              <a:ext uri="{FF2B5EF4-FFF2-40B4-BE49-F238E27FC236}">
                <a16:creationId xmlns:a16="http://schemas.microsoft.com/office/drawing/2014/main" id="{14008BD4-F27B-14C9-1BBE-262DB3DF66F0}"/>
              </a:ext>
            </a:extLst>
          </p:cNvPr>
          <p:cNvSpPr>
            <a:spLocks noGrp="1"/>
          </p:cNvSpPr>
          <p:nvPr>
            <p:ph type="title"/>
          </p:nvPr>
        </p:nvSpPr>
        <p:spPr>
          <a:xfrm>
            <a:off x="533400" y="228600"/>
            <a:ext cx="8229600" cy="1143000"/>
          </a:xfrm>
        </p:spPr>
        <p:txBody>
          <a:bodyPr/>
          <a:lstStyle/>
          <a:p>
            <a:pPr algn="ctr"/>
            <a:r>
              <a:rPr lang="en-US" altLang="en-US" dirty="0"/>
              <a:t>Points to Remember (Cont.)</a:t>
            </a:r>
          </a:p>
        </p:txBody>
      </p:sp>
      <p:sp>
        <p:nvSpPr>
          <p:cNvPr id="215043" name="Content Placeholder 2">
            <a:extLst>
              <a:ext uri="{FF2B5EF4-FFF2-40B4-BE49-F238E27FC236}">
                <a16:creationId xmlns:a16="http://schemas.microsoft.com/office/drawing/2014/main" id="{8F0858C9-2589-8DE4-A38A-98ACECDE340A}"/>
              </a:ext>
            </a:extLst>
          </p:cNvPr>
          <p:cNvSpPr>
            <a:spLocks noGrp="1"/>
          </p:cNvSpPr>
          <p:nvPr>
            <p:ph idx="1"/>
          </p:nvPr>
        </p:nvSpPr>
        <p:spPr>
          <a:xfrm>
            <a:off x="762000" y="1398494"/>
            <a:ext cx="7772400" cy="4876800"/>
          </a:xfrm>
        </p:spPr>
        <p:txBody>
          <a:bodyPr/>
          <a:lstStyle/>
          <a:p>
            <a:pPr>
              <a:buFont typeface="Wingdings" panose="05000000000000000000" pitchFamily="2" charset="2"/>
              <a:buChar char="Ø"/>
            </a:pPr>
            <a:r>
              <a:rPr lang="en-US" altLang="en-US" dirty="0"/>
              <a:t>Bacteria, viruses, fungi, and parasites are all important causes of skin and soft tissue infections. </a:t>
            </a:r>
            <a:endParaRPr lang="en-US" altLang="en-US" strike="sngStrike" dirty="0"/>
          </a:p>
          <a:p>
            <a:pPr>
              <a:buFont typeface="Wingdings" panose="05000000000000000000" pitchFamily="2" charset="2"/>
              <a:buChar char="Ø"/>
            </a:pPr>
            <a:r>
              <a:rPr lang="en-US" altLang="en-US" i="1" dirty="0"/>
              <a:t>S. aureus </a:t>
            </a:r>
            <a:r>
              <a:rPr lang="en-US" altLang="en-US" dirty="0"/>
              <a:t>and S</a:t>
            </a:r>
            <a:r>
              <a:rPr lang="en-US" altLang="en-US" i="1" dirty="0"/>
              <a:t>. pyogenes </a:t>
            </a:r>
            <a:r>
              <a:rPr lang="en-US" altLang="en-US" dirty="0"/>
              <a:t>are common causes of pyoderma. </a:t>
            </a:r>
          </a:p>
          <a:p>
            <a:pPr>
              <a:buFont typeface="Wingdings" panose="05000000000000000000" pitchFamily="2" charset="2"/>
              <a:buChar char="Ø"/>
            </a:pPr>
            <a:r>
              <a:rPr lang="en-US" altLang="en-US" dirty="0"/>
              <a:t>Virulence factors of disease-producing organisms (e.g., toxins) can enable the organisms to evade host defense mechanisms, which can result in severe manifestations of infection. </a:t>
            </a: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6066" name="Title 1">
            <a:extLst>
              <a:ext uri="{FF2B5EF4-FFF2-40B4-BE49-F238E27FC236}">
                <a16:creationId xmlns:a16="http://schemas.microsoft.com/office/drawing/2014/main" id="{554FCDA1-E056-6263-A116-2DE05312AE2D}"/>
              </a:ext>
            </a:extLst>
          </p:cNvPr>
          <p:cNvSpPr>
            <a:spLocks noGrp="1"/>
          </p:cNvSpPr>
          <p:nvPr>
            <p:ph type="title"/>
          </p:nvPr>
        </p:nvSpPr>
        <p:spPr>
          <a:xfrm>
            <a:off x="457200" y="342900"/>
            <a:ext cx="8229600" cy="1143000"/>
          </a:xfrm>
        </p:spPr>
        <p:txBody>
          <a:bodyPr/>
          <a:lstStyle/>
          <a:p>
            <a:pPr algn="ctr"/>
            <a:r>
              <a:rPr lang="en-US" altLang="en-US" dirty="0"/>
              <a:t>Points to Remember (Cont.)</a:t>
            </a:r>
          </a:p>
        </p:txBody>
      </p:sp>
      <p:sp>
        <p:nvSpPr>
          <p:cNvPr id="216067" name="Content Placeholder 2">
            <a:extLst>
              <a:ext uri="{FF2B5EF4-FFF2-40B4-BE49-F238E27FC236}">
                <a16:creationId xmlns:a16="http://schemas.microsoft.com/office/drawing/2014/main" id="{345E87F5-E2A6-72DB-8078-C276F11F5B1C}"/>
              </a:ext>
            </a:extLst>
          </p:cNvPr>
          <p:cNvSpPr>
            <a:spLocks noGrp="1"/>
          </p:cNvSpPr>
          <p:nvPr>
            <p:ph idx="1"/>
          </p:nvPr>
        </p:nvSpPr>
        <p:spPr>
          <a:xfrm>
            <a:off x="685800" y="1485900"/>
            <a:ext cx="7772400" cy="4876800"/>
          </a:xfrm>
        </p:spPr>
        <p:txBody>
          <a:bodyPr/>
          <a:lstStyle/>
          <a:p>
            <a:pPr>
              <a:buFont typeface="Wingdings" panose="05000000000000000000" pitchFamily="2" charset="2"/>
              <a:buChar char="Ø"/>
            </a:pPr>
            <a:r>
              <a:rPr lang="en-US" altLang="en-US" dirty="0"/>
              <a:t>A compromised immune system can lead to more severe or unusual manifestations of infection and can allow normally innocuous organisms to be pathogenic. </a:t>
            </a:r>
          </a:p>
          <a:p>
            <a:pPr>
              <a:buFont typeface="Wingdings" panose="05000000000000000000" pitchFamily="2" charset="2"/>
              <a:buChar char="Ø"/>
            </a:pPr>
            <a:r>
              <a:rPr lang="en-US" altLang="en-US" dirty="0"/>
              <a:t>The occurrence of disease in a host is a function of the underlying host’s immunity and virulence of the pathogen.</a:t>
            </a: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7090" name="Title 1">
            <a:extLst>
              <a:ext uri="{FF2B5EF4-FFF2-40B4-BE49-F238E27FC236}">
                <a16:creationId xmlns:a16="http://schemas.microsoft.com/office/drawing/2014/main" id="{EFD4E801-E463-442C-27E4-6D6F05FF3C25}"/>
              </a:ext>
            </a:extLst>
          </p:cNvPr>
          <p:cNvSpPr>
            <a:spLocks noGrp="1"/>
          </p:cNvSpPr>
          <p:nvPr>
            <p:ph type="title"/>
          </p:nvPr>
        </p:nvSpPr>
        <p:spPr>
          <a:xfrm>
            <a:off x="457200" y="342900"/>
            <a:ext cx="8229600" cy="1143000"/>
          </a:xfrm>
        </p:spPr>
        <p:txBody>
          <a:bodyPr/>
          <a:lstStyle/>
          <a:p>
            <a:pPr algn="ctr"/>
            <a:r>
              <a:rPr lang="en-US" altLang="en-US" dirty="0"/>
              <a:t>Points to Remember (Cont.)</a:t>
            </a:r>
          </a:p>
        </p:txBody>
      </p:sp>
      <p:sp>
        <p:nvSpPr>
          <p:cNvPr id="217091" name="Content Placeholder 2">
            <a:extLst>
              <a:ext uri="{FF2B5EF4-FFF2-40B4-BE49-F238E27FC236}">
                <a16:creationId xmlns:a16="http://schemas.microsoft.com/office/drawing/2014/main" id="{3DABD4A0-C5D7-74F3-1C30-EB58CCB2CB7E}"/>
              </a:ext>
            </a:extLst>
          </p:cNvPr>
          <p:cNvSpPr>
            <a:spLocks noGrp="1"/>
          </p:cNvSpPr>
          <p:nvPr>
            <p:ph idx="1"/>
          </p:nvPr>
        </p:nvSpPr>
        <p:spPr>
          <a:xfrm>
            <a:off x="685800" y="1600200"/>
            <a:ext cx="7772400" cy="4876800"/>
          </a:xfrm>
        </p:spPr>
        <p:txBody>
          <a:bodyPr/>
          <a:lstStyle/>
          <a:p>
            <a:pPr>
              <a:buFont typeface="Wingdings" panose="05000000000000000000" pitchFamily="2" charset="2"/>
              <a:buChar char="Ø"/>
            </a:pPr>
            <a:r>
              <a:rPr lang="en-US" altLang="en-US" dirty="0"/>
              <a:t>The method and site of laboratory specimen collection, quality of the clinical specimen, and clinical context are all important factors to consider when distinguishing between colonization and infection by microorganisms.</a:t>
            </a: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8114" name="Title 1">
            <a:extLst>
              <a:ext uri="{FF2B5EF4-FFF2-40B4-BE49-F238E27FC236}">
                <a16:creationId xmlns:a16="http://schemas.microsoft.com/office/drawing/2014/main" id="{35B8039C-16B9-DD45-B620-828CC11872A6}"/>
              </a:ext>
            </a:extLst>
          </p:cNvPr>
          <p:cNvSpPr>
            <a:spLocks noGrp="1"/>
          </p:cNvSpPr>
          <p:nvPr>
            <p:ph type="title"/>
          </p:nvPr>
        </p:nvSpPr>
        <p:spPr>
          <a:xfrm>
            <a:off x="457200" y="342900"/>
            <a:ext cx="8229600" cy="1143000"/>
          </a:xfrm>
        </p:spPr>
        <p:txBody>
          <a:bodyPr/>
          <a:lstStyle/>
          <a:p>
            <a:pPr algn="ctr"/>
            <a:r>
              <a:rPr lang="en-US" altLang="en-US" dirty="0"/>
              <a:t>Points to Remember (Cont.)</a:t>
            </a:r>
          </a:p>
        </p:txBody>
      </p:sp>
      <p:sp>
        <p:nvSpPr>
          <p:cNvPr id="218115" name="Content Placeholder 2">
            <a:extLst>
              <a:ext uri="{FF2B5EF4-FFF2-40B4-BE49-F238E27FC236}">
                <a16:creationId xmlns:a16="http://schemas.microsoft.com/office/drawing/2014/main" id="{58E64060-B6B1-59C9-C788-038F9D6FFF04}"/>
              </a:ext>
            </a:extLst>
          </p:cNvPr>
          <p:cNvSpPr>
            <a:spLocks noGrp="1"/>
          </p:cNvSpPr>
          <p:nvPr>
            <p:ph idx="1"/>
          </p:nvPr>
        </p:nvSpPr>
        <p:spPr>
          <a:xfrm>
            <a:off x="685800" y="1600200"/>
            <a:ext cx="7772400" cy="4876800"/>
          </a:xfrm>
        </p:spPr>
        <p:txBody>
          <a:bodyPr/>
          <a:lstStyle/>
          <a:p>
            <a:pPr>
              <a:buFont typeface="Wingdings" panose="05000000000000000000" pitchFamily="2" charset="2"/>
              <a:buChar char="Ø"/>
            </a:pPr>
            <a:r>
              <a:rPr lang="en-US" altLang="en-US" dirty="0"/>
              <a:t>Proper specimen collection and laboratory processing of specimens are factors critical to the success of making a microbiological diagnosis of infection.</a:t>
            </a:r>
          </a:p>
          <a:p>
            <a:endParaRPr lang="en-US" altLang="en-US"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132F4712-D460-28B2-5FA9-74662289BDC2}"/>
              </a:ext>
            </a:extLst>
          </p:cNvPr>
          <p:cNvSpPr>
            <a:spLocks noGrp="1"/>
          </p:cNvSpPr>
          <p:nvPr>
            <p:ph type="title"/>
          </p:nvPr>
        </p:nvSpPr>
        <p:spPr>
          <a:xfrm>
            <a:off x="685800" y="76200"/>
            <a:ext cx="7772400" cy="1905000"/>
          </a:xfrm>
        </p:spPr>
        <p:txBody>
          <a:bodyPr/>
          <a:lstStyle/>
          <a:p>
            <a:pPr algn="ctr" eaLnBrk="1" hangingPunct="1"/>
            <a:r>
              <a:rPr lang="en-US" altLang="en-US" dirty="0"/>
              <a:t>Organization of this Discussion</a:t>
            </a:r>
          </a:p>
        </p:txBody>
      </p:sp>
      <p:sp>
        <p:nvSpPr>
          <p:cNvPr id="51203" name="Content Placeholder 2">
            <a:extLst>
              <a:ext uri="{FF2B5EF4-FFF2-40B4-BE49-F238E27FC236}">
                <a16:creationId xmlns:a16="http://schemas.microsoft.com/office/drawing/2014/main" id="{A6DCF06B-6438-21A7-A162-0A029093639D}"/>
              </a:ext>
            </a:extLst>
          </p:cNvPr>
          <p:cNvSpPr>
            <a:spLocks noGrp="1"/>
          </p:cNvSpPr>
          <p:nvPr>
            <p:ph idx="1"/>
          </p:nvPr>
        </p:nvSpPr>
        <p:spPr>
          <a:xfrm>
            <a:off x="685800" y="1447800"/>
            <a:ext cx="7772400" cy="4876800"/>
          </a:xfrm>
        </p:spPr>
        <p:txBody>
          <a:bodyPr/>
          <a:lstStyle/>
          <a:p>
            <a:pPr eaLnBrk="1" hangingPunct="1">
              <a:buFont typeface="Wingdings" panose="05000000000000000000" pitchFamily="2" charset="2"/>
              <a:buChar char="Ø"/>
            </a:pPr>
            <a:r>
              <a:rPr lang="en-US" altLang="en-US" sz="2800" dirty="0"/>
              <a:t>Examination of clinically important and prevalent infections of skin and soft tissues that typically occur in localized areas of the body</a:t>
            </a:r>
          </a:p>
          <a:p>
            <a:pPr lvl="1" eaLnBrk="1" hangingPunct="1"/>
            <a:r>
              <a:rPr lang="en-US" altLang="en-US" sz="2400" dirty="0"/>
              <a:t>Presented in order from most superficial infection to the deeper, more serious infections</a:t>
            </a:r>
          </a:p>
          <a:p>
            <a:pPr lvl="1" eaLnBrk="1" hangingPunct="1"/>
            <a:r>
              <a:rPr lang="en-US" altLang="en-US" sz="2400" dirty="0"/>
              <a:t>Primarily bacterial and fungal in nature</a:t>
            </a:r>
          </a:p>
          <a:p>
            <a:pPr lvl="1" eaLnBrk="1" hangingPunct="1"/>
            <a:r>
              <a:rPr lang="en-US" altLang="en-US" sz="2400" dirty="0"/>
              <a:t>Skin manifestations of systemic infections</a:t>
            </a:r>
          </a:p>
          <a:p>
            <a:pPr lvl="2" eaLnBrk="1" hangingPunct="1"/>
            <a:r>
              <a:rPr lang="en-US" altLang="en-US" sz="2000" dirty="0"/>
              <a:t>Bacteria, fungi, viruses, parasites</a:t>
            </a:r>
          </a:p>
          <a:p>
            <a:pPr lvl="2" eaLnBrk="1" hangingPunct="1"/>
            <a:r>
              <a:rPr lang="en-US" altLang="en-US" sz="2000" dirty="0"/>
              <a:t>Immune- or toxin-mediated dermatologic diseases triggered by pathogens</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Title 4">
            <a:extLst>
              <a:ext uri="{FF2B5EF4-FFF2-40B4-BE49-F238E27FC236}">
                <a16:creationId xmlns:a16="http://schemas.microsoft.com/office/drawing/2014/main" id="{201E73CA-7FB3-E97F-F0EF-342A85F1FF73}"/>
              </a:ext>
            </a:extLst>
          </p:cNvPr>
          <p:cNvSpPr>
            <a:spLocks noGrp="1"/>
          </p:cNvSpPr>
          <p:nvPr>
            <p:ph type="title"/>
          </p:nvPr>
        </p:nvSpPr>
        <p:spPr>
          <a:xfrm>
            <a:off x="685800" y="76200"/>
            <a:ext cx="7772400" cy="1905000"/>
          </a:xfrm>
        </p:spPr>
        <p:txBody>
          <a:bodyPr/>
          <a:lstStyle/>
          <a:p>
            <a:pPr algn="ctr" eaLnBrk="1" hangingPunct="1"/>
            <a:r>
              <a:rPr lang="en-US" altLang="en-US" dirty="0"/>
              <a:t/>
            </a:r>
            <a:br>
              <a:rPr lang="en-US" altLang="en-US" dirty="0"/>
            </a:br>
            <a:r>
              <a:rPr lang="en-US" altLang="en-US" dirty="0"/>
              <a:t>Dermatitis</a:t>
            </a:r>
            <a:br>
              <a:rPr lang="en-US" altLang="en-US" dirty="0"/>
            </a:br>
            <a:endParaRPr lang="en-US" altLang="en-US" dirty="0"/>
          </a:p>
        </p:txBody>
      </p:sp>
      <p:sp>
        <p:nvSpPr>
          <p:cNvPr id="52227" name="Content Placeholder 5">
            <a:extLst>
              <a:ext uri="{FF2B5EF4-FFF2-40B4-BE49-F238E27FC236}">
                <a16:creationId xmlns:a16="http://schemas.microsoft.com/office/drawing/2014/main" id="{69FA2DA0-FD84-8F19-78A8-9384E4746397}"/>
              </a:ext>
            </a:extLst>
          </p:cNvPr>
          <p:cNvSpPr>
            <a:spLocks noGrp="1"/>
          </p:cNvSpPr>
          <p:nvPr>
            <p:ph idx="1"/>
          </p:nvPr>
        </p:nvSpPr>
        <p:spPr>
          <a:xfrm>
            <a:off x="685800" y="1752600"/>
            <a:ext cx="7772400" cy="4876800"/>
          </a:xfrm>
        </p:spPr>
        <p:txBody>
          <a:bodyPr/>
          <a:lstStyle/>
          <a:p>
            <a:pPr eaLnBrk="1" hangingPunct="1">
              <a:buFont typeface="Wingdings" panose="05000000000000000000" pitchFamily="2" charset="2"/>
              <a:buChar char="Ø"/>
            </a:pPr>
            <a:r>
              <a:rPr lang="en-US" altLang="en-US" dirty="0"/>
              <a:t>A general term that describes an inflammation of the skin</a:t>
            </a:r>
          </a:p>
          <a:p>
            <a:pPr eaLnBrk="1" hangingPunct="1">
              <a:buFont typeface="Wingdings" panose="05000000000000000000" pitchFamily="2" charset="2"/>
              <a:buChar char="Ø"/>
            </a:pPr>
            <a:r>
              <a:rPr lang="en-US" altLang="en-US" dirty="0"/>
              <a:t>Characterized by areas of redness, swelling, and sometimes scaling of the skin and pruritus</a:t>
            </a:r>
          </a:p>
          <a:p>
            <a:pPr eaLnBrk="1" hangingPunct="1">
              <a:buFont typeface="Wingdings" panose="05000000000000000000" pitchFamily="2" charset="2"/>
              <a:buChar char="Ø"/>
            </a:pPr>
            <a:r>
              <a:rPr lang="en-US" altLang="en-US" dirty="0"/>
              <a:t>Many causes, only some of which are related to infection</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itle 4">
            <a:extLst>
              <a:ext uri="{FF2B5EF4-FFF2-40B4-BE49-F238E27FC236}">
                <a16:creationId xmlns:a16="http://schemas.microsoft.com/office/drawing/2014/main" id="{5931261C-4BA0-E0F5-1A24-138A6F39D056}"/>
              </a:ext>
            </a:extLst>
          </p:cNvPr>
          <p:cNvSpPr>
            <a:spLocks noGrp="1"/>
          </p:cNvSpPr>
          <p:nvPr>
            <p:ph type="title"/>
          </p:nvPr>
        </p:nvSpPr>
        <p:spPr>
          <a:xfrm>
            <a:off x="685800" y="76200"/>
            <a:ext cx="7772400" cy="1905000"/>
          </a:xfrm>
        </p:spPr>
        <p:txBody>
          <a:bodyPr/>
          <a:lstStyle/>
          <a:p>
            <a:pPr algn="ctr" eaLnBrk="1" hangingPunct="1"/>
            <a:r>
              <a:rPr lang="en-US" altLang="en-US" dirty="0"/>
              <a:t>Skin Description and Functions</a:t>
            </a:r>
          </a:p>
        </p:txBody>
      </p:sp>
      <p:sp>
        <p:nvSpPr>
          <p:cNvPr id="34819" name="Content Placeholder 5">
            <a:extLst>
              <a:ext uri="{FF2B5EF4-FFF2-40B4-BE49-F238E27FC236}">
                <a16:creationId xmlns:a16="http://schemas.microsoft.com/office/drawing/2014/main" id="{335C0348-A18F-6873-0428-B42FBBF32A13}"/>
              </a:ext>
            </a:extLst>
          </p:cNvPr>
          <p:cNvSpPr>
            <a:spLocks noGrp="1"/>
          </p:cNvSpPr>
          <p:nvPr>
            <p:ph idx="1"/>
          </p:nvPr>
        </p:nvSpPr>
        <p:spPr>
          <a:xfrm>
            <a:off x="685800" y="1371600"/>
            <a:ext cx="7772400" cy="4876800"/>
          </a:xfrm>
        </p:spPr>
        <p:txBody>
          <a:bodyPr/>
          <a:lstStyle/>
          <a:p>
            <a:pPr eaLnBrk="1" hangingPunct="1">
              <a:buFont typeface="Wingdings" panose="05000000000000000000" pitchFamily="2" charset="2"/>
              <a:buChar char="Ø"/>
            </a:pPr>
            <a:r>
              <a:rPr lang="en-US" altLang="en-US" sz="2800" dirty="0"/>
              <a:t>The body’s first line of defense against microbial invasion</a:t>
            </a:r>
          </a:p>
          <a:p>
            <a:pPr eaLnBrk="1" hangingPunct="1">
              <a:buFont typeface="Wingdings" panose="05000000000000000000" pitchFamily="2" charset="2"/>
              <a:buChar char="Ø"/>
            </a:pPr>
            <a:r>
              <a:rPr lang="en-US" altLang="en-US" sz="2800" dirty="0"/>
              <a:t>A dynamic physical barrier</a:t>
            </a:r>
          </a:p>
          <a:p>
            <a:pPr eaLnBrk="1" hangingPunct="1">
              <a:buFont typeface="Wingdings" panose="05000000000000000000" pitchFamily="2" charset="2"/>
              <a:buChar char="Ø"/>
            </a:pPr>
            <a:r>
              <a:rPr lang="en-US" altLang="en-US" sz="2800" dirty="0"/>
              <a:t>Undergoes continual epithelial cell turnover</a:t>
            </a:r>
          </a:p>
          <a:p>
            <a:pPr eaLnBrk="1" hangingPunct="1">
              <a:buFont typeface="Wingdings" panose="05000000000000000000" pitchFamily="2" charset="2"/>
              <a:buChar char="Ø"/>
            </a:pPr>
            <a:r>
              <a:rPr lang="en-US" altLang="en-US" sz="2800" dirty="0"/>
              <a:t>Removes substances as well as potentially pathogenic microorganisms on its surface</a:t>
            </a:r>
          </a:p>
          <a:p>
            <a:pPr eaLnBrk="1" hangingPunct="1">
              <a:buFont typeface="Wingdings" panose="05000000000000000000" pitchFamily="2" charset="2"/>
              <a:buChar char="Ø"/>
            </a:pPr>
            <a:r>
              <a:rPr lang="en-US" altLang="en-US" sz="2800" dirty="0"/>
              <a:t>Colonized with a variety of resident microbes that perform a protective function</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2E3922D-0E15-871F-5ACE-56A38E553886}"/>
              </a:ext>
            </a:extLst>
          </p:cNvPr>
          <p:cNvSpPr>
            <a:spLocks noGrp="1" noChangeArrowheads="1"/>
          </p:cNvSpPr>
          <p:nvPr>
            <p:ph type="title"/>
          </p:nvPr>
        </p:nvSpPr>
        <p:spPr>
          <a:xfrm>
            <a:off x="685800" y="89647"/>
            <a:ext cx="7772400" cy="1905000"/>
          </a:xfrm>
        </p:spPr>
        <p:txBody>
          <a:bodyPr rtlCol="0">
            <a:normAutofit/>
          </a:bodyPr>
          <a:lstStyle/>
          <a:p>
            <a:pPr algn="ctr" eaLnBrk="1" fontAlgn="auto" hangingPunct="1">
              <a:spcAft>
                <a:spcPts val="0"/>
              </a:spcAft>
              <a:defRPr/>
            </a:pPr>
            <a:r>
              <a:rPr lang="en-US" altLang="en-US" dirty="0"/>
              <a:t>Intertrigo and Superficial Candidiasis</a:t>
            </a:r>
          </a:p>
        </p:txBody>
      </p:sp>
      <p:sp>
        <p:nvSpPr>
          <p:cNvPr id="53251" name="Rectangle 3">
            <a:extLst>
              <a:ext uri="{FF2B5EF4-FFF2-40B4-BE49-F238E27FC236}">
                <a16:creationId xmlns:a16="http://schemas.microsoft.com/office/drawing/2014/main" id="{940A006D-0A7A-60E3-BD59-2C84191796A2}"/>
              </a:ext>
            </a:extLst>
          </p:cNvPr>
          <p:cNvSpPr>
            <a:spLocks noGrp="1"/>
          </p:cNvSpPr>
          <p:nvPr>
            <p:ph idx="1"/>
          </p:nvPr>
        </p:nvSpPr>
        <p:spPr>
          <a:xfrm>
            <a:off x="685800" y="1828800"/>
            <a:ext cx="7772400" cy="4876800"/>
          </a:xfrm>
        </p:spPr>
        <p:txBody>
          <a:bodyPr/>
          <a:lstStyle/>
          <a:p>
            <a:pPr eaLnBrk="1" hangingPunct="1">
              <a:buFont typeface="Wingdings" panose="05000000000000000000" pitchFamily="2" charset="2"/>
              <a:buChar char="Ø"/>
            </a:pPr>
            <a:r>
              <a:rPr lang="en-US" altLang="en-US" sz="2400" dirty="0"/>
              <a:t>Intertrigo</a:t>
            </a:r>
          </a:p>
          <a:p>
            <a:pPr lvl="1" eaLnBrk="1" hangingPunct="1"/>
            <a:r>
              <a:rPr lang="en-US" altLang="en-US" sz="2000" dirty="0"/>
              <a:t>Inflammatory cutaneous condition that occurs in body areas subjected to heat, moisture, and friction, which work together to cause maceration and skin breakdown</a:t>
            </a:r>
          </a:p>
          <a:p>
            <a:pPr lvl="2" eaLnBrk="1" hangingPunct="1"/>
            <a:r>
              <a:rPr lang="en-US" altLang="en-US" sz="1800" dirty="0"/>
              <a:t>E.g., diaper rash due to </a:t>
            </a:r>
            <a:r>
              <a:rPr lang="en-US" altLang="en-US" sz="1600" i="1" dirty="0"/>
              <a:t>Candida albicans</a:t>
            </a:r>
          </a:p>
          <a:p>
            <a:pPr lvl="1" eaLnBrk="1" hangingPunct="1"/>
            <a:r>
              <a:rPr lang="en-US" altLang="en-US" sz="2000" dirty="0"/>
              <a:t>Occurs in the skin folds, typically the axillae, perineum, beneath the breasts, and in abdominal folds</a:t>
            </a:r>
          </a:p>
          <a:p>
            <a:pPr lvl="1" eaLnBrk="1" hangingPunct="1"/>
            <a:r>
              <a:rPr lang="en-US" altLang="en-US" sz="2000" dirty="0"/>
              <a:t>Risk factors: obesity, incontinence, diabetes, compromised immunity, extremes of age</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B127341C-C5D7-59F3-0F58-878FDF1042E1}"/>
              </a:ext>
            </a:extLst>
          </p:cNvPr>
          <p:cNvSpPr>
            <a:spLocks noGrp="1"/>
          </p:cNvSpPr>
          <p:nvPr>
            <p:ph type="title"/>
          </p:nvPr>
        </p:nvSpPr>
        <p:spPr>
          <a:xfrm>
            <a:off x="685800" y="76200"/>
            <a:ext cx="7772400" cy="1905000"/>
          </a:xfrm>
        </p:spPr>
        <p:txBody>
          <a:bodyPr/>
          <a:lstStyle/>
          <a:p>
            <a:pPr algn="ctr" eaLnBrk="1" hangingPunct="1"/>
            <a:r>
              <a:rPr lang="en-US" altLang="en-US" dirty="0"/>
              <a:t>Thrush and Erythrasma</a:t>
            </a:r>
          </a:p>
        </p:txBody>
      </p:sp>
      <p:sp>
        <p:nvSpPr>
          <p:cNvPr id="9219" name="Rectangle 3">
            <a:extLst>
              <a:ext uri="{FF2B5EF4-FFF2-40B4-BE49-F238E27FC236}">
                <a16:creationId xmlns:a16="http://schemas.microsoft.com/office/drawing/2014/main" id="{B01B838A-A67F-0345-4D65-A1620329D203}"/>
              </a:ext>
            </a:extLst>
          </p:cNvPr>
          <p:cNvSpPr>
            <a:spLocks noGrp="1" noChangeArrowheads="1"/>
          </p:cNvSpPr>
          <p:nvPr>
            <p:ph idx="1"/>
          </p:nvPr>
        </p:nvSpPr>
        <p:spPr/>
        <p:txBody>
          <a:bodyPr rtlCol="0">
            <a:normAutofit/>
          </a:bodyPr>
          <a:lstStyle/>
          <a:p>
            <a:pPr eaLnBrk="1" fontAlgn="auto" hangingPunct="1">
              <a:spcAft>
                <a:spcPts val="0"/>
              </a:spcAft>
              <a:buFont typeface="Wingdings" panose="05000000000000000000" pitchFamily="2" charset="2"/>
              <a:buChar char="Ø"/>
              <a:defRPr/>
            </a:pPr>
            <a:r>
              <a:rPr lang="en-US" altLang="en-US" sz="2600" dirty="0"/>
              <a:t>Thrush</a:t>
            </a:r>
          </a:p>
          <a:p>
            <a:pPr lvl="1" eaLnBrk="1" fontAlgn="auto" hangingPunct="1">
              <a:spcAft>
                <a:spcPts val="0"/>
              </a:spcAft>
              <a:defRPr/>
            </a:pPr>
            <a:r>
              <a:rPr lang="en-US" altLang="en-US" sz="2300" dirty="0"/>
              <a:t>Candidiasis involving the oral mucosa; characterized by white, curdlike patches on the tongue, palate, or buccal mucosa</a:t>
            </a:r>
          </a:p>
          <a:p>
            <a:pPr lvl="2" eaLnBrk="1" fontAlgn="auto" hangingPunct="1">
              <a:spcAft>
                <a:spcPts val="0"/>
              </a:spcAft>
              <a:defRPr/>
            </a:pPr>
            <a:r>
              <a:rPr lang="en-US" altLang="en-US" dirty="0"/>
              <a:t>Vaginitis is similar in the vulvovaginal area.</a:t>
            </a:r>
          </a:p>
          <a:p>
            <a:pPr lvl="2" eaLnBrk="1" fontAlgn="auto" hangingPunct="1">
              <a:spcAft>
                <a:spcPts val="0"/>
              </a:spcAft>
              <a:defRPr/>
            </a:pPr>
            <a:r>
              <a:rPr lang="en-US" altLang="en-US" dirty="0"/>
              <a:t>Balanitis–an inflammation of the glans penis that can spread to the thighs, scrotum, and buttocks</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DA555817-D519-6C79-F706-8570A64C8CED}"/>
              </a:ext>
            </a:extLst>
          </p:cNvPr>
          <p:cNvSpPr>
            <a:spLocks noGrp="1"/>
          </p:cNvSpPr>
          <p:nvPr>
            <p:ph type="title"/>
          </p:nvPr>
        </p:nvSpPr>
        <p:spPr>
          <a:xfrm>
            <a:off x="609600" y="76200"/>
            <a:ext cx="7772400" cy="1905000"/>
          </a:xfrm>
        </p:spPr>
        <p:txBody>
          <a:bodyPr/>
          <a:lstStyle/>
          <a:p>
            <a:pPr algn="ctr"/>
            <a:r>
              <a:rPr lang="en-US" altLang="en-US" dirty="0"/>
              <a:t>Erythrasma</a:t>
            </a:r>
          </a:p>
        </p:txBody>
      </p:sp>
      <p:sp>
        <p:nvSpPr>
          <p:cNvPr id="55299" name="Content Placeholder 2">
            <a:extLst>
              <a:ext uri="{FF2B5EF4-FFF2-40B4-BE49-F238E27FC236}">
                <a16:creationId xmlns:a16="http://schemas.microsoft.com/office/drawing/2014/main" id="{2C43FCC5-2E94-D70F-E106-84977924E17A}"/>
              </a:ext>
            </a:extLst>
          </p:cNvPr>
          <p:cNvSpPr>
            <a:spLocks noGrp="1"/>
          </p:cNvSpPr>
          <p:nvPr>
            <p:ph idx="1"/>
          </p:nvPr>
        </p:nvSpPr>
        <p:spPr>
          <a:xfrm>
            <a:off x="609600" y="1524000"/>
            <a:ext cx="7772400" cy="4876800"/>
          </a:xfrm>
        </p:spPr>
        <p:txBody>
          <a:bodyPr/>
          <a:lstStyle/>
          <a:p>
            <a:pPr>
              <a:buFont typeface="Wingdings" panose="05000000000000000000" pitchFamily="2" charset="2"/>
              <a:buChar char="Ø"/>
            </a:pPr>
            <a:r>
              <a:rPr lang="en-US" altLang="en-US" dirty="0"/>
              <a:t>A superficial, chronic skin infection that manifests as pruritic reddish-brown macules that are lightly scaled and wrinkled</a:t>
            </a:r>
          </a:p>
          <a:p>
            <a:pPr lvl="1"/>
            <a:r>
              <a:rPr lang="en-US" altLang="en-US" dirty="0"/>
              <a:t>Groin, inner thighs, tow webs</a:t>
            </a:r>
          </a:p>
          <a:p>
            <a:pPr lvl="1"/>
            <a:r>
              <a:rPr lang="en-US" altLang="en-US" dirty="0"/>
              <a:t>Occurs more often in men, obese individuals, patients with diabetes</a:t>
            </a:r>
          </a:p>
          <a:p>
            <a:pPr lvl="1"/>
            <a:r>
              <a:rPr lang="en-US" altLang="en-US" dirty="0"/>
              <a:t>Causative agent: </a:t>
            </a:r>
            <a:r>
              <a:rPr lang="en-US" altLang="en-US" i="1" dirty="0" err="1"/>
              <a:t>Corynebacterium</a:t>
            </a:r>
            <a:r>
              <a:rPr lang="en-US" altLang="en-US" i="1" dirty="0"/>
              <a:t> </a:t>
            </a:r>
            <a:r>
              <a:rPr lang="en-US" altLang="en-US" i="1" dirty="0" err="1"/>
              <a:t>minutissimum</a:t>
            </a:r>
            <a:endParaRPr lang="en-US" altLang="en-US" i="1" dirty="0"/>
          </a:p>
          <a:p>
            <a:pPr lvl="2"/>
            <a:r>
              <a:rPr lang="en-US" altLang="en-US" dirty="0"/>
              <a:t>Normal skin resident</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F446B9D3-07B9-6A96-0818-D366580B64EA}"/>
              </a:ext>
            </a:extLst>
          </p:cNvPr>
          <p:cNvSpPr>
            <a:spLocks noGrp="1"/>
          </p:cNvSpPr>
          <p:nvPr>
            <p:ph type="title"/>
          </p:nvPr>
        </p:nvSpPr>
        <p:spPr>
          <a:xfrm>
            <a:off x="457200" y="198438"/>
            <a:ext cx="8229600" cy="868362"/>
          </a:xfrm>
        </p:spPr>
        <p:txBody>
          <a:bodyPr/>
          <a:lstStyle/>
          <a:p>
            <a:pPr algn="ctr" eaLnBrk="1" hangingPunct="1"/>
            <a:r>
              <a:rPr lang="en-US" altLang="en-US" dirty="0" err="1"/>
              <a:t>Dermatophytoses</a:t>
            </a:r>
            <a:endParaRPr lang="en-US" altLang="en-US" dirty="0"/>
          </a:p>
        </p:txBody>
      </p:sp>
      <p:sp>
        <p:nvSpPr>
          <p:cNvPr id="56323" name="Rectangle 3">
            <a:extLst>
              <a:ext uri="{FF2B5EF4-FFF2-40B4-BE49-F238E27FC236}">
                <a16:creationId xmlns:a16="http://schemas.microsoft.com/office/drawing/2014/main" id="{719BDBBD-ABC3-022D-A79C-88E4BDB2FF4F}"/>
              </a:ext>
            </a:extLst>
          </p:cNvPr>
          <p:cNvSpPr>
            <a:spLocks noGrp="1"/>
          </p:cNvSpPr>
          <p:nvPr>
            <p:ph idx="1"/>
          </p:nvPr>
        </p:nvSpPr>
        <p:spPr>
          <a:xfrm>
            <a:off x="685800" y="990600"/>
            <a:ext cx="7772400" cy="4454525"/>
          </a:xfrm>
        </p:spPr>
        <p:txBody>
          <a:bodyPr/>
          <a:lstStyle/>
          <a:p>
            <a:pPr eaLnBrk="1" hangingPunct="1">
              <a:buFont typeface="Wingdings" panose="05000000000000000000" pitchFamily="2" charset="2"/>
              <a:buChar char="Ø"/>
            </a:pPr>
            <a:r>
              <a:rPr lang="en-US" altLang="en-US" dirty="0"/>
              <a:t>Fungi that colonize only keratinized surfaces of the body including hair, nails, and skin</a:t>
            </a:r>
          </a:p>
          <a:p>
            <a:pPr lvl="1" eaLnBrk="1" hangingPunct="1"/>
            <a:r>
              <a:rPr lang="en-US" altLang="en-US" i="1" dirty="0"/>
              <a:t>Epidermophyton, Trichophyton, </a:t>
            </a:r>
            <a:r>
              <a:rPr lang="en-US" altLang="en-US" i="1" dirty="0" err="1"/>
              <a:t>Microsporum</a:t>
            </a:r>
            <a:r>
              <a:rPr lang="en-US" altLang="en-US" i="1" dirty="0"/>
              <a:t>, </a:t>
            </a:r>
            <a:r>
              <a:rPr lang="en-US" altLang="en-US" dirty="0"/>
              <a:t>and </a:t>
            </a:r>
            <a:r>
              <a:rPr lang="en-US" altLang="en-US" i="1" dirty="0" err="1"/>
              <a:t>Nannizzia</a:t>
            </a:r>
            <a:endParaRPr lang="en-US" altLang="en-US" i="1" dirty="0"/>
          </a:p>
          <a:p>
            <a:pPr lvl="2" eaLnBrk="1" hangingPunct="1"/>
            <a:r>
              <a:rPr lang="en-US" altLang="en-US" dirty="0"/>
              <a:t>Commonly called ringworm or tinea, followed by site</a:t>
            </a:r>
          </a:p>
          <a:p>
            <a:pPr lvl="3" eaLnBrk="1" hangingPunct="1"/>
            <a:r>
              <a:rPr lang="en-US" altLang="en-US" dirty="0"/>
              <a:t>Tinea pedis—athlete’s foot </a:t>
            </a:r>
          </a:p>
          <a:p>
            <a:pPr lvl="3" eaLnBrk="1" hangingPunct="1"/>
            <a:r>
              <a:rPr lang="en-US" altLang="en-US" dirty="0"/>
              <a:t>Tinea cruris—jock itch</a:t>
            </a:r>
          </a:p>
          <a:p>
            <a:pPr lvl="3" eaLnBrk="1" hangingPunct="1"/>
            <a:r>
              <a:rPr lang="en-US" altLang="en-US" dirty="0"/>
              <a:t>Tinea capitis—scalp</a:t>
            </a:r>
          </a:p>
          <a:p>
            <a:pPr lvl="3" eaLnBrk="1" hangingPunct="1"/>
            <a:r>
              <a:rPr lang="en-US" altLang="en-US" i="1" dirty="0"/>
              <a:t>Tinea corporis– </a:t>
            </a:r>
            <a:r>
              <a:rPr lang="en-US" altLang="en-US" dirty="0"/>
              <a:t>body in general, often in trunk and legs</a:t>
            </a:r>
          </a:p>
          <a:p>
            <a:pPr lvl="3" eaLnBrk="1" hangingPunct="1"/>
            <a:r>
              <a:rPr lang="en-US" altLang="en-US" dirty="0"/>
              <a:t>Tinea versicolor-caused by normal skin commensals</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1E8EC6E6-A5A7-CB10-9FC5-14FA8F991CC8}"/>
              </a:ext>
            </a:extLst>
          </p:cNvPr>
          <p:cNvSpPr>
            <a:spLocks noGrp="1"/>
          </p:cNvSpPr>
          <p:nvPr>
            <p:ph type="title"/>
          </p:nvPr>
        </p:nvSpPr>
        <p:spPr>
          <a:xfrm>
            <a:off x="685800" y="0"/>
            <a:ext cx="7772400" cy="1905000"/>
          </a:xfrm>
        </p:spPr>
        <p:txBody>
          <a:bodyPr/>
          <a:lstStyle/>
          <a:p>
            <a:pPr algn="ctr" eaLnBrk="1" hangingPunct="1"/>
            <a:r>
              <a:rPr lang="en-US" altLang="en-US" dirty="0"/>
              <a:t>Tinea </a:t>
            </a:r>
            <a:r>
              <a:rPr lang="en-US" altLang="en-US" dirty="0" err="1"/>
              <a:t>Capitis</a:t>
            </a:r>
            <a:endParaRPr lang="en-US" altLang="en-US" dirty="0"/>
          </a:p>
        </p:txBody>
      </p:sp>
      <p:pic>
        <p:nvPicPr>
          <p:cNvPr id="57350" name="Picture 1">
            <a:extLst>
              <a:ext uri="{FF2B5EF4-FFF2-40B4-BE49-F238E27FC236}">
                <a16:creationId xmlns:a16="http://schemas.microsoft.com/office/drawing/2014/main" id="{D5681668-E963-A704-0291-43CF8E8B23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2800" y="1447800"/>
            <a:ext cx="4978400"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8176CC2C-8EB0-55C9-D7AA-3255634B063E}"/>
              </a:ext>
            </a:extLst>
          </p:cNvPr>
          <p:cNvSpPr>
            <a:spLocks noGrp="1"/>
          </p:cNvSpPr>
          <p:nvPr>
            <p:ph type="title"/>
          </p:nvPr>
        </p:nvSpPr>
        <p:spPr>
          <a:xfrm>
            <a:off x="685800" y="174812"/>
            <a:ext cx="7772400" cy="1905000"/>
          </a:xfrm>
        </p:spPr>
        <p:txBody>
          <a:bodyPr/>
          <a:lstStyle/>
          <a:p>
            <a:pPr algn="ctr" eaLnBrk="1" hangingPunct="1"/>
            <a:r>
              <a:rPr lang="en-US" altLang="en-US" dirty="0"/>
              <a:t>Tinea </a:t>
            </a:r>
            <a:r>
              <a:rPr lang="en-US" altLang="en-US" dirty="0" err="1"/>
              <a:t>Corporis</a:t>
            </a:r>
            <a:endParaRPr lang="en-US" altLang="en-US" dirty="0"/>
          </a:p>
        </p:txBody>
      </p:sp>
      <p:pic>
        <p:nvPicPr>
          <p:cNvPr id="58374" name="Picture 1">
            <a:extLst>
              <a:ext uri="{FF2B5EF4-FFF2-40B4-BE49-F238E27FC236}">
                <a16:creationId xmlns:a16="http://schemas.microsoft.com/office/drawing/2014/main" id="{5583B48D-E61E-99EA-EE58-ABF41F5E5E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133600"/>
            <a:ext cx="4876800"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AC92F4EB-F41C-3147-E71B-44069F2F7D89}"/>
              </a:ext>
            </a:extLst>
          </p:cNvPr>
          <p:cNvSpPr>
            <a:spLocks noGrp="1"/>
          </p:cNvSpPr>
          <p:nvPr>
            <p:ph type="title"/>
          </p:nvPr>
        </p:nvSpPr>
        <p:spPr>
          <a:xfrm>
            <a:off x="685800" y="35719"/>
            <a:ext cx="7772400" cy="1905000"/>
          </a:xfrm>
        </p:spPr>
        <p:txBody>
          <a:bodyPr/>
          <a:lstStyle/>
          <a:p>
            <a:pPr algn="ctr" eaLnBrk="1" hangingPunct="1"/>
            <a:r>
              <a:rPr lang="en-US" altLang="en-US" sz="3600" dirty="0"/>
              <a:t>Tinea Versicolor</a:t>
            </a:r>
            <a:br>
              <a:rPr lang="en-US" altLang="en-US" sz="3600" dirty="0"/>
            </a:br>
            <a:r>
              <a:rPr lang="en-US" altLang="en-US" sz="3200" dirty="0" err="1"/>
              <a:t>Hypopigmented</a:t>
            </a:r>
            <a:r>
              <a:rPr lang="en-US" altLang="en-US" sz="3200" dirty="0"/>
              <a:t> (L), </a:t>
            </a:r>
            <a:r>
              <a:rPr lang="en-US" altLang="en-US" sz="3200" dirty="0" err="1"/>
              <a:t>Hyperpigmented</a:t>
            </a:r>
            <a:r>
              <a:rPr lang="en-US" altLang="en-US" sz="3200" dirty="0"/>
              <a:t> </a:t>
            </a:r>
            <a:r>
              <a:rPr lang="en-US" altLang="en-US" sz="2800" dirty="0"/>
              <a:t>(R)</a:t>
            </a:r>
          </a:p>
        </p:txBody>
      </p:sp>
      <p:pic>
        <p:nvPicPr>
          <p:cNvPr id="59398" name="Picture 1">
            <a:extLst>
              <a:ext uri="{FF2B5EF4-FFF2-40B4-BE49-F238E27FC236}">
                <a16:creationId xmlns:a16="http://schemas.microsoft.com/office/drawing/2014/main" id="{4A436CEF-6A9C-3D31-7869-9CD128839F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990725"/>
            <a:ext cx="42418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2">
            <a:extLst>
              <a:ext uri="{FF2B5EF4-FFF2-40B4-BE49-F238E27FC236}">
                <a16:creationId xmlns:a16="http://schemas.microsoft.com/office/drawing/2014/main" id="{5AF894FE-96EC-0B12-39CD-8091279D3F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90713"/>
            <a:ext cx="440055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446FCD32-93D5-67A3-4769-D3284C9BB296}"/>
              </a:ext>
            </a:extLst>
          </p:cNvPr>
          <p:cNvSpPr>
            <a:spLocks noGrp="1"/>
          </p:cNvSpPr>
          <p:nvPr>
            <p:ph type="title"/>
          </p:nvPr>
        </p:nvSpPr>
        <p:spPr>
          <a:xfrm>
            <a:off x="685800" y="76200"/>
            <a:ext cx="7772400" cy="1905000"/>
          </a:xfrm>
        </p:spPr>
        <p:txBody>
          <a:bodyPr/>
          <a:lstStyle/>
          <a:p>
            <a:pPr algn="ctr" eaLnBrk="1" hangingPunct="1"/>
            <a:r>
              <a:rPr lang="en-US" altLang="en-US" dirty="0" err="1"/>
              <a:t>Pyrodermas</a:t>
            </a:r>
            <a:endParaRPr lang="en-US" altLang="en-US" dirty="0"/>
          </a:p>
        </p:txBody>
      </p:sp>
      <p:sp>
        <p:nvSpPr>
          <p:cNvPr id="60419" name="Rectangle 3">
            <a:extLst>
              <a:ext uri="{FF2B5EF4-FFF2-40B4-BE49-F238E27FC236}">
                <a16:creationId xmlns:a16="http://schemas.microsoft.com/office/drawing/2014/main" id="{E0D10058-6C07-DE1B-1100-E7386DD7B62D}"/>
              </a:ext>
            </a:extLst>
          </p:cNvPr>
          <p:cNvSpPr>
            <a:spLocks noGrp="1"/>
          </p:cNvSpPr>
          <p:nvPr>
            <p:ph idx="1"/>
          </p:nvPr>
        </p:nvSpPr>
        <p:spPr/>
        <p:txBody>
          <a:bodyPr/>
          <a:lstStyle/>
          <a:p>
            <a:pPr eaLnBrk="1" hangingPunct="1">
              <a:buFont typeface="Wingdings" panose="05000000000000000000" pitchFamily="2" charset="2"/>
              <a:buChar char="Ø"/>
            </a:pPr>
            <a:r>
              <a:rPr lang="en-US" altLang="en-US" dirty="0"/>
              <a:t>Primary pyodermas</a:t>
            </a:r>
          </a:p>
          <a:p>
            <a:pPr lvl="1" eaLnBrk="1" hangingPunct="1"/>
            <a:r>
              <a:rPr lang="en-US" altLang="en-US" dirty="0"/>
              <a:t>A group of inflammatory skin disorders caused by bacteria that produce pus</a:t>
            </a:r>
          </a:p>
          <a:p>
            <a:pPr eaLnBrk="1" hangingPunct="1">
              <a:buFont typeface="Wingdings" panose="05000000000000000000" pitchFamily="2" charset="2"/>
              <a:buChar char="Ø"/>
            </a:pPr>
            <a:r>
              <a:rPr lang="en-US" altLang="en-US" i="1" dirty="0"/>
              <a:t>Impetigo </a:t>
            </a:r>
            <a:r>
              <a:rPr lang="en-US" altLang="en-US" dirty="0"/>
              <a:t>is often used interchangeably with </a:t>
            </a:r>
            <a:r>
              <a:rPr lang="en-US" altLang="en-US" i="1" dirty="0"/>
              <a:t>pyoderma.</a:t>
            </a:r>
          </a:p>
          <a:p>
            <a:pPr lvl="1" eaLnBrk="1" hangingPunct="1"/>
            <a:r>
              <a:rPr lang="en-US" altLang="en-US" sz="2800" dirty="0"/>
              <a:t>Note: There are other forms of pyoderma.</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5B07D177-6C34-73C9-DBD0-1DFD1C6CA545}"/>
              </a:ext>
            </a:extLst>
          </p:cNvPr>
          <p:cNvSpPr>
            <a:spLocks noGrp="1"/>
          </p:cNvSpPr>
          <p:nvPr>
            <p:ph type="title"/>
          </p:nvPr>
        </p:nvSpPr>
        <p:spPr>
          <a:xfrm>
            <a:off x="685800" y="0"/>
            <a:ext cx="7772400" cy="1905000"/>
          </a:xfrm>
        </p:spPr>
        <p:txBody>
          <a:bodyPr/>
          <a:lstStyle/>
          <a:p>
            <a:pPr algn="ctr" eaLnBrk="1" hangingPunct="1"/>
            <a:r>
              <a:rPr lang="en-US" altLang="en-US" dirty="0"/>
              <a:t>Common Primary Pyodermas</a:t>
            </a:r>
          </a:p>
        </p:txBody>
      </p:sp>
      <p:pic>
        <p:nvPicPr>
          <p:cNvPr id="61446" name="Picture 1">
            <a:extLst>
              <a:ext uri="{FF2B5EF4-FFF2-40B4-BE49-F238E27FC236}">
                <a16:creationId xmlns:a16="http://schemas.microsoft.com/office/drawing/2014/main" id="{77B15857-D954-18D3-D247-70E4AE694B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752600"/>
            <a:ext cx="4562475"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5EF6746-D793-6326-BCF7-45788DB5206A}"/>
              </a:ext>
            </a:extLst>
          </p:cNvPr>
          <p:cNvSpPr>
            <a:spLocks noGrp="1"/>
          </p:cNvSpPr>
          <p:nvPr>
            <p:ph type="title"/>
          </p:nvPr>
        </p:nvSpPr>
        <p:spPr>
          <a:xfrm>
            <a:off x="685800" y="76200"/>
            <a:ext cx="7772400" cy="1905000"/>
          </a:xfrm>
        </p:spPr>
        <p:txBody>
          <a:bodyPr/>
          <a:lstStyle/>
          <a:p>
            <a:pPr algn="ctr" eaLnBrk="1" hangingPunct="1"/>
            <a:r>
              <a:rPr lang="en-US" altLang="en-US" dirty="0"/>
              <a:t>Impetigo</a:t>
            </a:r>
          </a:p>
        </p:txBody>
      </p:sp>
      <p:sp>
        <p:nvSpPr>
          <p:cNvPr id="14339" name="Rectangle 3">
            <a:extLst>
              <a:ext uri="{FF2B5EF4-FFF2-40B4-BE49-F238E27FC236}">
                <a16:creationId xmlns:a16="http://schemas.microsoft.com/office/drawing/2014/main" id="{82379D62-6D50-DA7D-7957-39070731D93A}"/>
              </a:ext>
            </a:extLst>
          </p:cNvPr>
          <p:cNvSpPr>
            <a:spLocks noGrp="1" noChangeArrowheads="1"/>
          </p:cNvSpPr>
          <p:nvPr>
            <p:ph idx="1"/>
          </p:nvPr>
        </p:nvSpPr>
        <p:spPr>
          <a:xfrm>
            <a:off x="685800" y="1676400"/>
            <a:ext cx="7772400" cy="4454525"/>
          </a:xfrm>
        </p:spPr>
        <p:txBody>
          <a:bodyPr rtlCol="0">
            <a:normAutofit fontScale="85000" lnSpcReduction="10000"/>
          </a:bodyPr>
          <a:lstStyle/>
          <a:p>
            <a:pPr eaLnBrk="1" fontAlgn="auto" hangingPunct="1">
              <a:spcAft>
                <a:spcPts val="0"/>
              </a:spcAft>
              <a:buFont typeface="Wingdings" panose="05000000000000000000" pitchFamily="2" charset="2"/>
              <a:buChar char="Ø"/>
              <a:defRPr/>
            </a:pPr>
            <a:r>
              <a:rPr lang="en-US" altLang="en-US" dirty="0"/>
              <a:t>Causes</a:t>
            </a:r>
          </a:p>
          <a:p>
            <a:pPr lvl="1" eaLnBrk="1" fontAlgn="auto" hangingPunct="1">
              <a:spcAft>
                <a:spcPts val="0"/>
              </a:spcAft>
              <a:defRPr/>
            </a:pPr>
            <a:r>
              <a:rPr lang="en-US" altLang="en-US" dirty="0"/>
              <a:t>Group A streptococci (GAS</a:t>
            </a:r>
            <a:r>
              <a:rPr lang="en-US" altLang="en-US" strike="sngStrike" dirty="0"/>
              <a:t>s</a:t>
            </a:r>
            <a:r>
              <a:rPr lang="en-US" altLang="en-US" dirty="0"/>
              <a:t>)</a:t>
            </a:r>
          </a:p>
          <a:p>
            <a:pPr lvl="1" eaLnBrk="1" fontAlgn="auto" hangingPunct="1">
              <a:spcAft>
                <a:spcPts val="0"/>
              </a:spcAft>
              <a:defRPr/>
            </a:pPr>
            <a:r>
              <a:rPr lang="en-US" altLang="en-US" i="1" dirty="0"/>
              <a:t>Staphylococcus aureus</a:t>
            </a:r>
            <a:r>
              <a:rPr lang="en-US" altLang="en-US" dirty="0"/>
              <a:t> (including MRSA)</a:t>
            </a:r>
            <a:endParaRPr lang="en-US" altLang="en-US" i="1" dirty="0"/>
          </a:p>
          <a:p>
            <a:pPr eaLnBrk="1" fontAlgn="auto" hangingPunct="1">
              <a:spcAft>
                <a:spcPts val="0"/>
              </a:spcAft>
              <a:buFont typeface="Wingdings" panose="05000000000000000000" pitchFamily="2" charset="2"/>
              <a:buChar char="Ø"/>
              <a:defRPr/>
            </a:pPr>
            <a:r>
              <a:rPr lang="en-US" altLang="en-US" dirty="0"/>
              <a:t>Symptoms</a:t>
            </a:r>
          </a:p>
          <a:p>
            <a:pPr lvl="1" eaLnBrk="1" fontAlgn="auto" hangingPunct="1">
              <a:spcAft>
                <a:spcPts val="0"/>
              </a:spcAft>
              <a:defRPr/>
            </a:pPr>
            <a:r>
              <a:rPr lang="en-US" altLang="en-US" dirty="0"/>
              <a:t>Small vesicles that become pustules that rupture</a:t>
            </a:r>
          </a:p>
          <a:p>
            <a:pPr lvl="1" eaLnBrk="1" fontAlgn="auto" hangingPunct="1">
              <a:spcAft>
                <a:spcPts val="0"/>
              </a:spcAft>
              <a:defRPr/>
            </a:pPr>
            <a:r>
              <a:rPr lang="en-US" altLang="en-US" dirty="0"/>
              <a:t>Discharge is thick and yellow and dries to form a classic golden crust.</a:t>
            </a:r>
          </a:p>
          <a:p>
            <a:pPr lvl="2" eaLnBrk="1" fontAlgn="auto" hangingPunct="1">
              <a:spcAft>
                <a:spcPts val="0"/>
              </a:spcAft>
              <a:defRPr/>
            </a:pPr>
            <a:r>
              <a:rPr lang="en-US" altLang="en-US" sz="2200" dirty="0"/>
              <a:t>Superficial, painless, but pruritic</a:t>
            </a:r>
          </a:p>
          <a:p>
            <a:pPr eaLnBrk="1" fontAlgn="auto" hangingPunct="1">
              <a:spcAft>
                <a:spcPts val="0"/>
              </a:spcAft>
              <a:buFont typeface="Wingdings" panose="05000000000000000000" pitchFamily="2" charset="2"/>
              <a:buChar char="Ø"/>
              <a:defRPr/>
            </a:pPr>
            <a:r>
              <a:rPr lang="en-US" altLang="en-US" dirty="0"/>
              <a:t>Bullous impetigo</a:t>
            </a:r>
          </a:p>
          <a:p>
            <a:pPr lvl="1" eaLnBrk="1" fontAlgn="auto" hangingPunct="1">
              <a:spcAft>
                <a:spcPts val="0"/>
              </a:spcAft>
              <a:defRPr/>
            </a:pPr>
            <a:r>
              <a:rPr lang="en-US" altLang="en-US" dirty="0"/>
              <a:t>Caused by strains of </a:t>
            </a:r>
            <a:r>
              <a:rPr lang="en-US" altLang="en-US" i="1" dirty="0"/>
              <a:t>S. aureus </a:t>
            </a:r>
            <a:r>
              <a:rPr lang="en-US" altLang="en-US" dirty="0"/>
              <a:t>that produce exfoliative toxins</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268197CC-C610-8661-CC10-0196460ACBED}"/>
              </a:ext>
            </a:extLst>
          </p:cNvPr>
          <p:cNvSpPr>
            <a:spLocks noGrp="1"/>
          </p:cNvSpPr>
          <p:nvPr>
            <p:ph type="title"/>
          </p:nvPr>
        </p:nvSpPr>
        <p:spPr>
          <a:xfrm>
            <a:off x="685800" y="0"/>
            <a:ext cx="7772400" cy="1905000"/>
          </a:xfrm>
        </p:spPr>
        <p:txBody>
          <a:bodyPr/>
          <a:lstStyle/>
          <a:p>
            <a:pPr algn="ctr"/>
            <a:r>
              <a:rPr lang="en-US" altLang="en-US" dirty="0"/>
              <a:t>What’s Ahead?</a:t>
            </a:r>
          </a:p>
        </p:txBody>
      </p:sp>
      <p:sp>
        <p:nvSpPr>
          <p:cNvPr id="35843" name="Content Placeholder 2">
            <a:extLst>
              <a:ext uri="{FF2B5EF4-FFF2-40B4-BE49-F238E27FC236}">
                <a16:creationId xmlns:a16="http://schemas.microsoft.com/office/drawing/2014/main" id="{68C59229-BC1E-3305-47DC-65F7EEE48452}"/>
              </a:ext>
            </a:extLst>
          </p:cNvPr>
          <p:cNvSpPr>
            <a:spLocks noGrp="1"/>
          </p:cNvSpPr>
          <p:nvPr>
            <p:ph idx="1"/>
          </p:nvPr>
        </p:nvSpPr>
        <p:spPr>
          <a:xfrm>
            <a:off x="685800" y="1371600"/>
            <a:ext cx="7772400" cy="4876800"/>
          </a:xfrm>
        </p:spPr>
        <p:txBody>
          <a:bodyPr/>
          <a:lstStyle/>
          <a:p>
            <a:pPr>
              <a:buFont typeface="Wingdings" panose="05000000000000000000" pitchFamily="2" charset="2"/>
              <a:buChar char="Ø"/>
            </a:pPr>
            <a:r>
              <a:rPr lang="en-US" altLang="en-US" dirty="0"/>
              <a:t>The role of indigenous skin biota and other organisms in the pathogenesis of skin infection</a:t>
            </a:r>
          </a:p>
          <a:p>
            <a:pPr>
              <a:buFont typeface="Wingdings" panose="05000000000000000000" pitchFamily="2" charset="2"/>
              <a:buChar char="Ø"/>
            </a:pPr>
            <a:r>
              <a:rPr lang="en-US" altLang="en-US" dirty="0"/>
              <a:t>The clinical features and causes of systemic infections</a:t>
            </a:r>
          </a:p>
          <a:p>
            <a:pPr>
              <a:buFont typeface="Wingdings" panose="05000000000000000000" pitchFamily="2" charset="2"/>
              <a:buChar char="Ø"/>
            </a:pPr>
            <a:r>
              <a:rPr lang="en-US" altLang="en-US" dirty="0"/>
              <a:t>The dermatologic manifestations of systemic infections</a:t>
            </a:r>
          </a:p>
          <a:p>
            <a:pPr>
              <a:buFont typeface="Wingdings" panose="05000000000000000000" pitchFamily="2" charset="2"/>
              <a:buChar char="Ø"/>
            </a:pPr>
            <a:r>
              <a:rPr lang="en-US" altLang="en-US" dirty="0"/>
              <a:t>The diagnosis and treatment of specific skin and soft tissue infections</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443239E9-9C4D-5684-5904-B0742A5DDEE3}"/>
              </a:ext>
            </a:extLst>
          </p:cNvPr>
          <p:cNvSpPr>
            <a:spLocks noGrp="1" noChangeArrowheads="1"/>
          </p:cNvSpPr>
          <p:nvPr>
            <p:ph type="title"/>
          </p:nvPr>
        </p:nvSpPr>
        <p:spPr>
          <a:xfrm>
            <a:off x="657225" y="0"/>
            <a:ext cx="7772400" cy="1905000"/>
          </a:xfrm>
        </p:spPr>
        <p:txBody>
          <a:bodyPr rtlCol="0">
            <a:normAutofit/>
          </a:bodyPr>
          <a:lstStyle/>
          <a:p>
            <a:pPr algn="ctr" eaLnBrk="1" fontAlgn="auto" hangingPunct="1">
              <a:spcAft>
                <a:spcPts val="0"/>
              </a:spcAft>
              <a:defRPr/>
            </a:pPr>
            <a:r>
              <a:rPr lang="en-US" altLang="en-US" dirty="0"/>
              <a:t>Bullous Impetigo Caused By</a:t>
            </a:r>
            <a:br>
              <a:rPr lang="en-US" altLang="en-US" dirty="0"/>
            </a:br>
            <a:r>
              <a:rPr lang="en-US" altLang="en-US" i="1" dirty="0"/>
              <a:t>Staphylococcus aureus</a:t>
            </a:r>
          </a:p>
        </p:txBody>
      </p:sp>
      <p:pic>
        <p:nvPicPr>
          <p:cNvPr id="63494" name="Picture 1">
            <a:extLst>
              <a:ext uri="{FF2B5EF4-FFF2-40B4-BE49-F238E27FC236}">
                <a16:creationId xmlns:a16="http://schemas.microsoft.com/office/drawing/2014/main" id="{C22FC6A3-B84E-8E14-0C7F-35B9350CD3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057400"/>
            <a:ext cx="573405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C3986780-753D-0F2A-2C8D-E0FEB52F4360}"/>
              </a:ext>
            </a:extLst>
          </p:cNvPr>
          <p:cNvSpPr>
            <a:spLocks noGrp="1"/>
          </p:cNvSpPr>
          <p:nvPr>
            <p:ph type="title"/>
          </p:nvPr>
        </p:nvSpPr>
        <p:spPr>
          <a:xfrm>
            <a:off x="685800" y="76200"/>
            <a:ext cx="7772400" cy="1905000"/>
          </a:xfrm>
        </p:spPr>
        <p:txBody>
          <a:bodyPr/>
          <a:lstStyle/>
          <a:p>
            <a:pPr algn="ctr" eaLnBrk="1" hangingPunct="1"/>
            <a:r>
              <a:rPr lang="en-US" altLang="en-US" dirty="0"/>
              <a:t>Erysipelas</a:t>
            </a:r>
          </a:p>
        </p:txBody>
      </p:sp>
      <p:sp>
        <p:nvSpPr>
          <p:cNvPr id="64515" name="Rectangle 3">
            <a:extLst>
              <a:ext uri="{FF2B5EF4-FFF2-40B4-BE49-F238E27FC236}">
                <a16:creationId xmlns:a16="http://schemas.microsoft.com/office/drawing/2014/main" id="{A6072534-6FA0-7754-ECD3-3037B720B203}"/>
              </a:ext>
            </a:extLst>
          </p:cNvPr>
          <p:cNvSpPr>
            <a:spLocks noGrp="1"/>
          </p:cNvSpPr>
          <p:nvPr>
            <p:ph idx="1"/>
          </p:nvPr>
        </p:nvSpPr>
        <p:spPr>
          <a:xfrm>
            <a:off x="685800" y="1524000"/>
            <a:ext cx="7772400" cy="4876800"/>
          </a:xfrm>
        </p:spPr>
        <p:txBody>
          <a:bodyPr/>
          <a:lstStyle/>
          <a:p>
            <a:pPr eaLnBrk="1" hangingPunct="1">
              <a:buFont typeface="Wingdings" panose="05000000000000000000" pitchFamily="2" charset="2"/>
              <a:buChar char="Ø"/>
            </a:pPr>
            <a:r>
              <a:rPr lang="en-US" altLang="en-US" dirty="0"/>
              <a:t>Superficial cellulitis that involves the epidermis, dermis, and lymphatic channels</a:t>
            </a:r>
          </a:p>
          <a:p>
            <a:pPr lvl="1" eaLnBrk="1" hangingPunct="1"/>
            <a:r>
              <a:rPr lang="en-US" altLang="en-US" dirty="0"/>
              <a:t>Painful, indurated areas of inflammation with raised borders that are sharply demarcated from adjacent normal skin</a:t>
            </a:r>
          </a:p>
          <a:p>
            <a:pPr lvl="2" eaLnBrk="1" hangingPunct="1"/>
            <a:r>
              <a:rPr lang="en-US" altLang="en-US" dirty="0"/>
              <a:t>Bright red to crimson hue with fever</a:t>
            </a:r>
          </a:p>
          <a:p>
            <a:pPr eaLnBrk="1" hangingPunct="1">
              <a:buFont typeface="Wingdings" panose="05000000000000000000" pitchFamily="2" charset="2"/>
              <a:buChar char="Ø"/>
            </a:pPr>
            <a:r>
              <a:rPr lang="en-US" altLang="en-US" dirty="0"/>
              <a:t>Most cases caused by GAS</a:t>
            </a:r>
          </a:p>
          <a:p>
            <a:pPr eaLnBrk="1" hangingPunct="1">
              <a:buFont typeface="Wingdings" panose="05000000000000000000" pitchFamily="2" charset="2"/>
              <a:buChar char="Ø"/>
            </a:pPr>
            <a:r>
              <a:rPr lang="en-US" altLang="en-US" dirty="0"/>
              <a:t>Other causes, other </a:t>
            </a:r>
            <a:r>
              <a:rPr lang="el-GR" altLang="en-US" dirty="0"/>
              <a:t>β</a:t>
            </a:r>
            <a:r>
              <a:rPr lang="en-US" altLang="en-US" dirty="0"/>
              <a:t>-streptococci and </a:t>
            </a:r>
            <a:r>
              <a:rPr lang="en-US" altLang="en-US" i="1" dirty="0"/>
              <a:t>Staphylococcus aureus</a:t>
            </a:r>
          </a:p>
          <a:p>
            <a:pPr lvl="3" eaLnBrk="1" hangingPunct="1"/>
            <a:endParaRPr lang="en-US" altLang="en-US" dirty="0"/>
          </a:p>
          <a:p>
            <a:pPr eaLnBrk="1" hangingPunct="1"/>
            <a:endParaRPr lang="en-US" altLang="en-US" dirty="0"/>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B39BF53B-AFAE-4B7C-2C62-5F74AAF46922}"/>
              </a:ext>
            </a:extLst>
          </p:cNvPr>
          <p:cNvSpPr>
            <a:spLocks noGrp="1"/>
          </p:cNvSpPr>
          <p:nvPr>
            <p:ph type="title"/>
          </p:nvPr>
        </p:nvSpPr>
        <p:spPr>
          <a:xfrm>
            <a:off x="76200" y="274638"/>
            <a:ext cx="8991600" cy="1143000"/>
          </a:xfrm>
        </p:spPr>
        <p:txBody>
          <a:bodyPr/>
          <a:lstStyle/>
          <a:p>
            <a:pPr algn="ctr" eaLnBrk="1" hangingPunct="1"/>
            <a:r>
              <a:rPr lang="en-US" altLang="en-US" sz="3600" dirty="0"/>
              <a:t>Erysipelas caused by</a:t>
            </a:r>
            <a:br>
              <a:rPr lang="en-US" altLang="en-US" sz="3600" dirty="0"/>
            </a:br>
            <a:r>
              <a:rPr lang="en-US" altLang="en-US" sz="3600" i="1" dirty="0"/>
              <a:t>Staphylococcus aureus</a:t>
            </a:r>
          </a:p>
        </p:txBody>
      </p:sp>
      <p:pic>
        <p:nvPicPr>
          <p:cNvPr id="65542" name="Picture 1">
            <a:extLst>
              <a:ext uri="{FF2B5EF4-FFF2-40B4-BE49-F238E27FC236}">
                <a16:creationId xmlns:a16="http://schemas.microsoft.com/office/drawing/2014/main" id="{44B92F32-CC86-13F5-84C0-91A646A0D0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1350" y="1828800"/>
            <a:ext cx="532130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7C86D071-BFE3-6D0B-4CD1-A289963A3121}"/>
              </a:ext>
            </a:extLst>
          </p:cNvPr>
          <p:cNvSpPr>
            <a:spLocks noGrp="1"/>
          </p:cNvSpPr>
          <p:nvPr>
            <p:ph type="title"/>
          </p:nvPr>
        </p:nvSpPr>
        <p:spPr>
          <a:xfrm>
            <a:off x="685800" y="71718"/>
            <a:ext cx="7772400" cy="1905000"/>
          </a:xfrm>
        </p:spPr>
        <p:txBody>
          <a:bodyPr/>
          <a:lstStyle/>
          <a:p>
            <a:pPr algn="ctr" eaLnBrk="1" hangingPunct="1"/>
            <a:r>
              <a:rPr lang="en-US" altLang="en-US" dirty="0" err="1"/>
              <a:t>Erysipeloid</a:t>
            </a:r>
            <a:endParaRPr lang="en-US" altLang="en-US" dirty="0"/>
          </a:p>
        </p:txBody>
      </p:sp>
      <p:sp>
        <p:nvSpPr>
          <p:cNvPr id="67587" name="Rectangle 3">
            <a:extLst>
              <a:ext uri="{FF2B5EF4-FFF2-40B4-BE49-F238E27FC236}">
                <a16:creationId xmlns:a16="http://schemas.microsoft.com/office/drawing/2014/main" id="{13F582D5-A1C5-9AD0-34A8-B97335E78412}"/>
              </a:ext>
            </a:extLst>
          </p:cNvPr>
          <p:cNvSpPr>
            <a:spLocks noGrp="1"/>
          </p:cNvSpPr>
          <p:nvPr>
            <p:ph idx="1"/>
          </p:nvPr>
        </p:nvSpPr>
        <p:spPr>
          <a:xfrm>
            <a:off x="762000" y="1600200"/>
            <a:ext cx="7772400" cy="4876800"/>
          </a:xfrm>
        </p:spPr>
        <p:txBody>
          <a:bodyPr/>
          <a:lstStyle/>
          <a:p>
            <a:pPr eaLnBrk="1" hangingPunct="1">
              <a:buFont typeface="Wingdings" panose="05000000000000000000" pitchFamily="2" charset="2"/>
              <a:buChar char="Ø"/>
            </a:pPr>
            <a:r>
              <a:rPr lang="en-US" altLang="en-US" sz="2800" dirty="0"/>
              <a:t>Superficial soft tissue infection caused by </a:t>
            </a:r>
            <a:r>
              <a:rPr lang="en-US" altLang="en-US" sz="2800" i="1" dirty="0" err="1"/>
              <a:t>Erysipelothrix</a:t>
            </a:r>
            <a:r>
              <a:rPr lang="en-US" altLang="en-US" sz="2800" i="1" dirty="0"/>
              <a:t> </a:t>
            </a:r>
            <a:r>
              <a:rPr lang="en-US" altLang="en-US" sz="2800" i="1" dirty="0" err="1"/>
              <a:t>rhusiopathiae</a:t>
            </a:r>
            <a:endParaRPr lang="en-US" altLang="en-US" sz="2800" i="1" dirty="0"/>
          </a:p>
          <a:p>
            <a:pPr lvl="1" eaLnBrk="1" hangingPunct="1"/>
            <a:r>
              <a:rPr lang="en-US" altLang="en-US" sz="2400" dirty="0"/>
              <a:t>Usually through traumatic break in the skin</a:t>
            </a:r>
          </a:p>
          <a:p>
            <a:pPr eaLnBrk="1" hangingPunct="1">
              <a:buFont typeface="Wingdings" panose="05000000000000000000" pitchFamily="2" charset="2"/>
              <a:buChar char="Ø"/>
            </a:pPr>
            <a:r>
              <a:rPr lang="en-US" altLang="en-US" sz="2800" dirty="0"/>
              <a:t>Occupational hazard of handlers of animals, meat, poultry, hides, and saltwater fish</a:t>
            </a:r>
          </a:p>
          <a:p>
            <a:pPr eaLnBrk="1" hangingPunct="1">
              <a:buFont typeface="Wingdings" panose="05000000000000000000" pitchFamily="2" charset="2"/>
              <a:buChar char="Ø"/>
            </a:pPr>
            <a:r>
              <a:rPr lang="en-US" altLang="en-US" sz="2800" dirty="0"/>
              <a:t>Fingers and dorsum of hand are most frequent sites of infection.</a:t>
            </a:r>
          </a:p>
          <a:p>
            <a:pPr eaLnBrk="1" hangingPunct="1">
              <a:buFont typeface="Wingdings" panose="05000000000000000000" pitchFamily="2" charset="2"/>
              <a:buChar char="Ø"/>
            </a:pPr>
            <a:r>
              <a:rPr lang="en-US" altLang="en-US" sz="2800" dirty="0"/>
              <a:t>Mimics erysipelas</a:t>
            </a:r>
          </a:p>
          <a:p>
            <a:pPr lvl="1" eaLnBrk="1" hangingPunct="1"/>
            <a:r>
              <a:rPr lang="en-US" altLang="en-US" sz="2400" dirty="0"/>
              <a:t>Possible complications–septic arthritis, bacteremia</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B4384727-0385-6A86-2C41-5D313AF92EBC}"/>
              </a:ext>
            </a:extLst>
          </p:cNvPr>
          <p:cNvSpPr>
            <a:spLocks noGrp="1"/>
          </p:cNvSpPr>
          <p:nvPr>
            <p:ph type="title"/>
          </p:nvPr>
        </p:nvSpPr>
        <p:spPr>
          <a:xfrm>
            <a:off x="609600" y="76200"/>
            <a:ext cx="7772400" cy="1905000"/>
          </a:xfrm>
        </p:spPr>
        <p:txBody>
          <a:bodyPr/>
          <a:lstStyle/>
          <a:p>
            <a:pPr algn="ctr" eaLnBrk="1" hangingPunct="1"/>
            <a:r>
              <a:rPr lang="en-US" altLang="en-US" dirty="0"/>
              <a:t>Anthrax</a:t>
            </a:r>
          </a:p>
        </p:txBody>
      </p:sp>
      <p:sp>
        <p:nvSpPr>
          <p:cNvPr id="68611" name="Rectangle 3">
            <a:extLst>
              <a:ext uri="{FF2B5EF4-FFF2-40B4-BE49-F238E27FC236}">
                <a16:creationId xmlns:a16="http://schemas.microsoft.com/office/drawing/2014/main" id="{35D87942-727A-CFDE-234C-A72A7C29DD0E}"/>
              </a:ext>
            </a:extLst>
          </p:cNvPr>
          <p:cNvSpPr>
            <a:spLocks noGrp="1"/>
          </p:cNvSpPr>
          <p:nvPr>
            <p:ph idx="1"/>
          </p:nvPr>
        </p:nvSpPr>
        <p:spPr>
          <a:xfrm>
            <a:off x="381000" y="1447800"/>
            <a:ext cx="8229600" cy="4525963"/>
          </a:xfrm>
        </p:spPr>
        <p:txBody>
          <a:bodyPr/>
          <a:lstStyle/>
          <a:p>
            <a:pPr eaLnBrk="1" hangingPunct="1">
              <a:buFont typeface="Wingdings" panose="05000000000000000000" pitchFamily="2" charset="2"/>
              <a:buChar char="Ø"/>
            </a:pPr>
            <a:r>
              <a:rPr lang="en-US" altLang="en-US" sz="2800" dirty="0"/>
              <a:t>Causative agent</a:t>
            </a:r>
          </a:p>
          <a:p>
            <a:pPr lvl="1" eaLnBrk="1" hangingPunct="1"/>
            <a:r>
              <a:rPr lang="en-US" altLang="en-US" sz="2400" i="1" dirty="0"/>
              <a:t>Bacillus anthracis</a:t>
            </a:r>
          </a:p>
          <a:p>
            <a:pPr lvl="2" eaLnBrk="1" hangingPunct="1"/>
            <a:r>
              <a:rPr lang="en-US" altLang="en-US" sz="2000" dirty="0"/>
              <a:t>Acute febrile illness that causes skin lesions</a:t>
            </a:r>
          </a:p>
          <a:p>
            <a:pPr eaLnBrk="1" hangingPunct="1">
              <a:buFont typeface="Wingdings" panose="05000000000000000000" pitchFamily="2" charset="2"/>
              <a:buChar char="Ø"/>
            </a:pPr>
            <a:r>
              <a:rPr lang="en-US" altLang="en-US" sz="2800" dirty="0"/>
              <a:t>Types of anthrax</a:t>
            </a:r>
          </a:p>
          <a:p>
            <a:pPr lvl="1" eaLnBrk="1" hangingPunct="1"/>
            <a:r>
              <a:rPr lang="en-US" altLang="en-US" sz="2400" dirty="0"/>
              <a:t>Cutaneous–ulcerative disease</a:t>
            </a:r>
          </a:p>
          <a:p>
            <a:pPr lvl="1" eaLnBrk="1" hangingPunct="1"/>
            <a:r>
              <a:rPr lang="en-US" altLang="en-US" sz="2400" dirty="0"/>
              <a:t>Pulmonary or systemic infections</a:t>
            </a:r>
          </a:p>
          <a:p>
            <a:pPr eaLnBrk="1" hangingPunct="1">
              <a:buFont typeface="Wingdings" panose="05000000000000000000" pitchFamily="2" charset="2"/>
              <a:buChar char="Ø"/>
            </a:pPr>
            <a:r>
              <a:rPr lang="en-US" altLang="en-US" sz="2800" dirty="0"/>
              <a:t>Skin lesions</a:t>
            </a:r>
          </a:p>
          <a:p>
            <a:pPr lvl="1" eaLnBrk="1" hangingPunct="1"/>
            <a:r>
              <a:rPr lang="en-US" altLang="en-US" sz="2400" dirty="0"/>
              <a:t>Face, neck, arms, sites of minor abrasions</a:t>
            </a:r>
          </a:p>
          <a:p>
            <a:pPr lvl="1" eaLnBrk="1" hangingPunct="1"/>
            <a:r>
              <a:rPr lang="en-US" altLang="en-US" sz="2400" dirty="0"/>
              <a:t>Painless and evolve causing possible regional lymphadenopathy and bacteremia with fever and hypotension</a:t>
            </a:r>
          </a:p>
          <a:p>
            <a:pPr eaLnBrk="1" hangingPunct="1"/>
            <a:endParaRPr lang="en-US" altLang="en-US" sz="2800" dirty="0"/>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076BABA5-A397-0A69-0E05-7011D74D7547}"/>
              </a:ext>
            </a:extLst>
          </p:cNvPr>
          <p:cNvSpPr>
            <a:spLocks noGrp="1"/>
          </p:cNvSpPr>
          <p:nvPr>
            <p:ph type="title"/>
          </p:nvPr>
        </p:nvSpPr>
        <p:spPr>
          <a:xfrm>
            <a:off x="609600" y="152400"/>
            <a:ext cx="7772400" cy="1905000"/>
          </a:xfrm>
        </p:spPr>
        <p:txBody>
          <a:bodyPr/>
          <a:lstStyle/>
          <a:p>
            <a:pPr algn="ctr" eaLnBrk="1" hangingPunct="1"/>
            <a:r>
              <a:rPr lang="en-US" altLang="en-US" dirty="0"/>
              <a:t>Anthrax (Cont.)</a:t>
            </a:r>
          </a:p>
        </p:txBody>
      </p:sp>
      <p:sp>
        <p:nvSpPr>
          <p:cNvPr id="70659" name="Rectangle 3">
            <a:extLst>
              <a:ext uri="{FF2B5EF4-FFF2-40B4-BE49-F238E27FC236}">
                <a16:creationId xmlns:a16="http://schemas.microsoft.com/office/drawing/2014/main" id="{461A07A5-932F-8E40-7B0A-663A59151D85}"/>
              </a:ext>
            </a:extLst>
          </p:cNvPr>
          <p:cNvSpPr>
            <a:spLocks noGrp="1"/>
          </p:cNvSpPr>
          <p:nvPr>
            <p:ph idx="1"/>
          </p:nvPr>
        </p:nvSpPr>
        <p:spPr>
          <a:xfrm>
            <a:off x="614082" y="1828800"/>
            <a:ext cx="7772400" cy="4876800"/>
          </a:xfrm>
        </p:spPr>
        <p:txBody>
          <a:bodyPr/>
          <a:lstStyle/>
          <a:p>
            <a:pPr eaLnBrk="1" hangingPunct="1">
              <a:buFont typeface="Wingdings" panose="05000000000000000000" pitchFamily="2" charset="2"/>
              <a:buChar char="Ø"/>
            </a:pPr>
            <a:r>
              <a:rPr lang="en-US" altLang="en-US" dirty="0"/>
              <a:t>Caused by </a:t>
            </a:r>
            <a:r>
              <a:rPr lang="en-US" altLang="en-US" i="1" dirty="0"/>
              <a:t>Bacillus </a:t>
            </a:r>
            <a:r>
              <a:rPr lang="en-US" altLang="en-US" i="1" dirty="0" err="1"/>
              <a:t>anthracis</a:t>
            </a:r>
            <a:r>
              <a:rPr lang="en-US" altLang="en-US" dirty="0"/>
              <a:t>, a gram-positive rod that can cause ulcerative skin lesions called eschars</a:t>
            </a:r>
          </a:p>
          <a:p>
            <a:pPr eaLnBrk="1" hangingPunct="1">
              <a:buFont typeface="Wingdings" panose="05000000000000000000" pitchFamily="2" charset="2"/>
              <a:buChar char="Ø"/>
            </a:pPr>
            <a:r>
              <a:rPr lang="en-US" altLang="en-US" dirty="0"/>
              <a:t>Associated with people working with animal products that are contaminated with </a:t>
            </a:r>
            <a:r>
              <a:rPr lang="en-US" altLang="en-US" i="1" dirty="0"/>
              <a:t>Bacillus </a:t>
            </a:r>
            <a:r>
              <a:rPr lang="en-US" altLang="en-US" i="1" dirty="0" err="1"/>
              <a:t>anthracis</a:t>
            </a:r>
            <a:r>
              <a:rPr lang="en-US" altLang="en-US" i="1" dirty="0"/>
              <a:t> </a:t>
            </a:r>
            <a:r>
              <a:rPr lang="en-US" altLang="en-US" dirty="0"/>
              <a:t>spores</a:t>
            </a:r>
          </a:p>
          <a:p>
            <a:pPr eaLnBrk="1" hangingPunct="1">
              <a:buFont typeface="Wingdings" panose="05000000000000000000" pitchFamily="2" charset="2"/>
              <a:buChar char="Ø"/>
            </a:pPr>
            <a:r>
              <a:rPr lang="en-US" altLang="en-US" dirty="0"/>
              <a:t>Skin lesions often seen on the face, neck, arms</a:t>
            </a:r>
          </a:p>
          <a:p>
            <a:pPr eaLnBrk="1" hangingPunct="1"/>
            <a:endParaRPr lang="en-US" altLang="en-US" dirty="0"/>
          </a:p>
          <a:p>
            <a:pPr lvl="2" eaLnBrk="1" hangingPunct="1"/>
            <a:endParaRPr lang="en-US" altLang="en-US" dirty="0"/>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09CAF840-A6B0-FB41-143B-849A8CE812B1}"/>
              </a:ext>
            </a:extLst>
          </p:cNvPr>
          <p:cNvSpPr>
            <a:spLocks noGrp="1"/>
          </p:cNvSpPr>
          <p:nvPr>
            <p:ph type="title"/>
          </p:nvPr>
        </p:nvSpPr>
        <p:spPr>
          <a:xfrm>
            <a:off x="692150" y="152400"/>
            <a:ext cx="7772400" cy="1905000"/>
          </a:xfrm>
        </p:spPr>
        <p:txBody>
          <a:bodyPr/>
          <a:lstStyle/>
          <a:p>
            <a:pPr algn="ctr"/>
            <a:r>
              <a:rPr lang="en-US" altLang="en-US" dirty="0"/>
              <a:t>Cellulitis</a:t>
            </a:r>
          </a:p>
        </p:txBody>
      </p:sp>
      <p:sp>
        <p:nvSpPr>
          <p:cNvPr id="71683" name="Content Placeholder 2">
            <a:extLst>
              <a:ext uri="{FF2B5EF4-FFF2-40B4-BE49-F238E27FC236}">
                <a16:creationId xmlns:a16="http://schemas.microsoft.com/office/drawing/2014/main" id="{AE475434-5B94-9CF7-C11E-6A9A8D2E4C3E}"/>
              </a:ext>
            </a:extLst>
          </p:cNvPr>
          <p:cNvSpPr>
            <a:spLocks noGrp="1"/>
          </p:cNvSpPr>
          <p:nvPr>
            <p:ph idx="1"/>
          </p:nvPr>
        </p:nvSpPr>
        <p:spPr>
          <a:xfrm>
            <a:off x="463550" y="1752600"/>
            <a:ext cx="8229600" cy="4525963"/>
          </a:xfrm>
        </p:spPr>
        <p:txBody>
          <a:bodyPr/>
          <a:lstStyle/>
          <a:p>
            <a:pPr>
              <a:buFont typeface="Wingdings" panose="05000000000000000000" pitchFamily="2" charset="2"/>
              <a:buChar char="Ø"/>
            </a:pPr>
            <a:r>
              <a:rPr lang="en-US" altLang="en-US" sz="2800" dirty="0"/>
              <a:t>Diffuse inflammation and infection of </a:t>
            </a:r>
          </a:p>
          <a:p>
            <a:pPr lvl="1"/>
            <a:r>
              <a:rPr lang="en-US" altLang="en-US" sz="2400" dirty="0"/>
              <a:t>Superficial skin layers</a:t>
            </a:r>
          </a:p>
          <a:p>
            <a:pPr lvl="1"/>
            <a:r>
              <a:rPr lang="en-US" altLang="en-US" sz="2400" dirty="0"/>
              <a:t>Subcutaneous tissue</a:t>
            </a:r>
          </a:p>
          <a:p>
            <a:pPr>
              <a:buFont typeface="Wingdings" panose="05000000000000000000" pitchFamily="2" charset="2"/>
              <a:buChar char="Ø"/>
            </a:pPr>
            <a:r>
              <a:rPr lang="en-US" altLang="en-US" sz="2800" dirty="0"/>
              <a:t>Extends deeper in the soft tissues than erysipelas</a:t>
            </a:r>
          </a:p>
          <a:p>
            <a:pPr lvl="1"/>
            <a:r>
              <a:rPr lang="en-US" altLang="en-US" sz="2400" dirty="0"/>
              <a:t>Appears as painful erythema, warmth, edema of the skin with poorly defined margins</a:t>
            </a:r>
          </a:p>
          <a:p>
            <a:pPr lvl="1"/>
            <a:r>
              <a:rPr lang="en-US" altLang="en-US" sz="2400" dirty="0"/>
              <a:t>Drainage of pus may occur (purulent cellulitis)</a:t>
            </a:r>
          </a:p>
          <a:p>
            <a:pPr>
              <a:buFont typeface="Wingdings" panose="05000000000000000000" pitchFamily="2" charset="2"/>
              <a:buChar char="Ø"/>
            </a:pPr>
            <a:r>
              <a:rPr lang="en-US" altLang="en-US" sz="2800" dirty="0"/>
              <a:t>Usually caused by </a:t>
            </a:r>
            <a:r>
              <a:rPr lang="en-US" altLang="en-US" sz="2800" i="1" dirty="0"/>
              <a:t>S. aureus, </a:t>
            </a:r>
            <a:r>
              <a:rPr lang="en-US" altLang="en-US" sz="2800" dirty="0"/>
              <a:t>GAS (group A streptococci)</a:t>
            </a:r>
            <a:endParaRPr lang="en-US" altLang="en-US" sz="2800" i="1" dirty="0"/>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840D762A-3475-3E75-3E1B-EEDF67D2ABDA}"/>
              </a:ext>
            </a:extLst>
          </p:cNvPr>
          <p:cNvSpPr>
            <a:spLocks noGrp="1"/>
          </p:cNvSpPr>
          <p:nvPr>
            <p:ph type="title"/>
          </p:nvPr>
        </p:nvSpPr>
        <p:spPr>
          <a:xfrm>
            <a:off x="609600" y="13447"/>
            <a:ext cx="7772400" cy="1905000"/>
          </a:xfrm>
        </p:spPr>
        <p:txBody>
          <a:bodyPr/>
          <a:lstStyle/>
          <a:p>
            <a:pPr algn="ctr"/>
            <a:r>
              <a:rPr lang="en-US" altLang="en-US" dirty="0"/>
              <a:t>Cellulitis (Cont.)</a:t>
            </a:r>
          </a:p>
        </p:txBody>
      </p:sp>
      <p:sp>
        <p:nvSpPr>
          <p:cNvPr id="72707" name="Content Placeholder 2">
            <a:extLst>
              <a:ext uri="{FF2B5EF4-FFF2-40B4-BE49-F238E27FC236}">
                <a16:creationId xmlns:a16="http://schemas.microsoft.com/office/drawing/2014/main" id="{ABDCBD68-A73C-4502-C6B5-33FEAAC7681D}"/>
              </a:ext>
            </a:extLst>
          </p:cNvPr>
          <p:cNvSpPr>
            <a:spLocks noGrp="1"/>
          </p:cNvSpPr>
          <p:nvPr>
            <p:ph idx="1"/>
          </p:nvPr>
        </p:nvSpPr>
        <p:spPr/>
        <p:txBody>
          <a:bodyPr/>
          <a:lstStyle/>
          <a:p>
            <a:pPr>
              <a:buFont typeface="Wingdings" panose="05000000000000000000" pitchFamily="2" charset="2"/>
              <a:buChar char="Ø"/>
            </a:pPr>
            <a:r>
              <a:rPr lang="en-US" altLang="en-US" dirty="0"/>
              <a:t>Possible symptoms</a:t>
            </a:r>
          </a:p>
          <a:p>
            <a:pPr lvl="1"/>
            <a:r>
              <a:rPr lang="en-US" altLang="en-US" dirty="0"/>
              <a:t>May or may not be accompanied by fever or other symptoms of systemic infection</a:t>
            </a:r>
          </a:p>
          <a:p>
            <a:pPr lvl="2"/>
            <a:r>
              <a:rPr lang="en-US" altLang="en-US" dirty="0"/>
              <a:t>Malaise, rigors, headache, elevated WBC count</a:t>
            </a:r>
          </a:p>
          <a:p>
            <a:pPr>
              <a:buFont typeface="Wingdings" panose="05000000000000000000" pitchFamily="2" charset="2"/>
              <a:buChar char="Ø"/>
            </a:pPr>
            <a:r>
              <a:rPr lang="en-US" altLang="en-US" dirty="0"/>
              <a:t>Predisposing factors</a:t>
            </a:r>
          </a:p>
          <a:p>
            <a:pPr lvl="1"/>
            <a:r>
              <a:rPr lang="en-US" altLang="en-US" dirty="0"/>
              <a:t>Surgery</a:t>
            </a:r>
          </a:p>
          <a:p>
            <a:pPr lvl="1"/>
            <a:r>
              <a:rPr lang="en-US" altLang="en-US" dirty="0"/>
              <a:t>Other trauma</a:t>
            </a:r>
          </a:p>
          <a:p>
            <a:pPr lvl="1"/>
            <a:r>
              <a:rPr lang="en-US" altLang="en-US" dirty="0"/>
              <a:t>Underlying skin disorders</a:t>
            </a:r>
          </a:p>
          <a:p>
            <a:pPr lvl="2"/>
            <a:r>
              <a:rPr lang="en-US" altLang="en-US" dirty="0"/>
              <a:t>E.g., ulcers or dermatitis</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5FD29166-9854-84E9-304F-F5612F7E7544}"/>
              </a:ext>
            </a:extLst>
          </p:cNvPr>
          <p:cNvSpPr>
            <a:spLocks noGrp="1"/>
          </p:cNvSpPr>
          <p:nvPr>
            <p:ph type="title"/>
          </p:nvPr>
        </p:nvSpPr>
        <p:spPr>
          <a:xfrm>
            <a:off x="685800" y="80682"/>
            <a:ext cx="7772400" cy="1905000"/>
          </a:xfrm>
        </p:spPr>
        <p:txBody>
          <a:bodyPr/>
          <a:lstStyle/>
          <a:p>
            <a:pPr algn="ctr"/>
            <a:r>
              <a:rPr lang="en-US" altLang="en-US" dirty="0"/>
              <a:t>Cellulitis (Cont.)</a:t>
            </a:r>
          </a:p>
        </p:txBody>
      </p:sp>
      <p:sp>
        <p:nvSpPr>
          <p:cNvPr id="73731" name="Content Placeholder 2">
            <a:extLst>
              <a:ext uri="{FF2B5EF4-FFF2-40B4-BE49-F238E27FC236}">
                <a16:creationId xmlns:a16="http://schemas.microsoft.com/office/drawing/2014/main" id="{713BD08C-D2F7-0785-A232-4BEAACF0BBAE}"/>
              </a:ext>
            </a:extLst>
          </p:cNvPr>
          <p:cNvSpPr>
            <a:spLocks noGrp="1"/>
          </p:cNvSpPr>
          <p:nvPr>
            <p:ph idx="1"/>
          </p:nvPr>
        </p:nvSpPr>
        <p:spPr>
          <a:xfrm>
            <a:off x="685800" y="1905000"/>
            <a:ext cx="7772400" cy="4876800"/>
          </a:xfrm>
        </p:spPr>
        <p:txBody>
          <a:bodyPr/>
          <a:lstStyle/>
          <a:p>
            <a:pPr>
              <a:buFont typeface="Wingdings" panose="05000000000000000000" pitchFamily="2" charset="2"/>
              <a:buChar char="Ø"/>
            </a:pPr>
            <a:r>
              <a:rPr lang="en-US" altLang="en-US" dirty="0"/>
              <a:t>Blood cultures are usually negative</a:t>
            </a:r>
          </a:p>
          <a:p>
            <a:pPr>
              <a:buFont typeface="Wingdings" panose="05000000000000000000" pitchFamily="2" charset="2"/>
              <a:buChar char="Ø"/>
            </a:pPr>
            <a:r>
              <a:rPr lang="en-US" altLang="en-US" dirty="0"/>
              <a:t>Diagnosis is often made clinically based on the appearance of the affected area.</a:t>
            </a:r>
          </a:p>
          <a:p>
            <a:pPr>
              <a:buFont typeface="Wingdings" panose="05000000000000000000" pitchFamily="2" charset="2"/>
              <a:buChar char="Ø"/>
            </a:pPr>
            <a:r>
              <a:rPr lang="en-US" altLang="en-US" dirty="0"/>
              <a:t>Needle aspirations may be done on select patients.</a:t>
            </a:r>
          </a:p>
          <a:p>
            <a:pPr lvl="1"/>
            <a:r>
              <a:rPr lang="en-US" altLang="en-US" dirty="0"/>
              <a:t>Immunocompromised </a:t>
            </a:r>
          </a:p>
          <a:p>
            <a:pPr lvl="1"/>
            <a:r>
              <a:rPr lang="en-US" altLang="en-US" dirty="0"/>
              <a:t>Individuals who do no respond to empiric antimicrobial therapies</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DD1C9563-B70F-1489-E364-634F6BD1327D}"/>
              </a:ext>
            </a:extLst>
          </p:cNvPr>
          <p:cNvSpPr>
            <a:spLocks noGrp="1"/>
          </p:cNvSpPr>
          <p:nvPr>
            <p:ph type="title"/>
          </p:nvPr>
        </p:nvSpPr>
        <p:spPr>
          <a:xfrm>
            <a:off x="685800" y="71718"/>
            <a:ext cx="7772400" cy="1905000"/>
          </a:xfrm>
        </p:spPr>
        <p:txBody>
          <a:bodyPr/>
          <a:lstStyle/>
          <a:p>
            <a:pPr algn="ctr"/>
            <a:r>
              <a:rPr lang="en-US" altLang="en-US" dirty="0"/>
              <a:t>Recurrent Cellulitis</a:t>
            </a:r>
          </a:p>
        </p:txBody>
      </p:sp>
      <p:sp>
        <p:nvSpPr>
          <p:cNvPr id="74755" name="Content Placeholder 2">
            <a:extLst>
              <a:ext uri="{FF2B5EF4-FFF2-40B4-BE49-F238E27FC236}">
                <a16:creationId xmlns:a16="http://schemas.microsoft.com/office/drawing/2014/main" id="{ADF95049-A518-238D-F88A-CC1FE61CA8E3}"/>
              </a:ext>
            </a:extLst>
          </p:cNvPr>
          <p:cNvSpPr>
            <a:spLocks noGrp="1"/>
          </p:cNvSpPr>
          <p:nvPr>
            <p:ph idx="1"/>
          </p:nvPr>
        </p:nvSpPr>
        <p:spPr>
          <a:xfrm>
            <a:off x="685800" y="1752600"/>
            <a:ext cx="7772400" cy="4876800"/>
          </a:xfrm>
        </p:spPr>
        <p:txBody>
          <a:bodyPr/>
          <a:lstStyle/>
          <a:p>
            <a:pPr>
              <a:buFont typeface="Wingdings" panose="05000000000000000000" pitchFamily="2" charset="2"/>
              <a:buChar char="Ø"/>
            </a:pPr>
            <a:r>
              <a:rPr lang="en-US" altLang="en-US" dirty="0"/>
              <a:t>Risk factors</a:t>
            </a:r>
          </a:p>
          <a:p>
            <a:pPr lvl="1"/>
            <a:r>
              <a:rPr lang="en-US" altLang="en-US" dirty="0"/>
              <a:t>Obesity, venous status, untreated tinea pedis</a:t>
            </a:r>
          </a:p>
          <a:p>
            <a:pPr>
              <a:buFont typeface="Wingdings" panose="05000000000000000000" pitchFamily="2" charset="2"/>
              <a:buChar char="Ø"/>
            </a:pPr>
            <a:r>
              <a:rPr lang="en-US" altLang="en-US" dirty="0"/>
              <a:t>Mode of entry</a:t>
            </a:r>
          </a:p>
          <a:p>
            <a:pPr lvl="1"/>
            <a:r>
              <a:rPr lang="en-US" altLang="en-US" dirty="0"/>
              <a:t>Breaks in the skin</a:t>
            </a:r>
          </a:p>
          <a:p>
            <a:pPr>
              <a:buFont typeface="Wingdings" panose="05000000000000000000" pitchFamily="2" charset="2"/>
              <a:buChar char="Ø"/>
            </a:pPr>
            <a:r>
              <a:rPr lang="en-US" altLang="en-US" dirty="0"/>
              <a:t>Patients with frequent recurrent cellulitis may be treated with long-term suppressive antimicrobial regimens to decrease infection rate.</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nvSpPr>
        <p:spPr bwMode="auto">
          <a:xfrm>
            <a:off x="1543050" y="3314700"/>
            <a:ext cx="6000750" cy="9144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defTabSz="685800" eaLnBrk="0" hangingPunct="0">
              <a:lnSpc>
                <a:spcPct val="130000"/>
              </a:lnSpc>
              <a:spcBef>
                <a:spcPct val="0"/>
              </a:spcBef>
              <a:buNone/>
            </a:pPr>
            <a:r>
              <a:rPr lang="en-US" altLang="en-US" sz="1800" b="1" i="1" dirty="0" smtClean="0">
                <a:solidFill>
                  <a:srgbClr val="FFFFFF"/>
                </a:solidFill>
                <a:cs typeface="Segoe UI" panose="020B0502040204020203" pitchFamily="34" charset="0"/>
              </a:rPr>
              <a:t>Skin/Soft Tissue (Wound) Infections</a:t>
            </a:r>
          </a:p>
          <a:p>
            <a:pPr algn="ctr" defTabSz="685800" eaLnBrk="0" hangingPunct="0">
              <a:lnSpc>
                <a:spcPct val="130000"/>
              </a:lnSpc>
              <a:spcBef>
                <a:spcPct val="0"/>
              </a:spcBef>
              <a:buNone/>
            </a:pPr>
            <a:r>
              <a:rPr lang="en-US" altLang="en-US" sz="1800" b="1" i="1" dirty="0" smtClean="0">
                <a:solidFill>
                  <a:srgbClr val="FFFFFF"/>
                </a:solidFill>
                <a:cs typeface="Segoe UI" panose="020B0502040204020203" pitchFamily="34" charset="0"/>
              </a:rPr>
              <a:t>Anatomy of the Skin</a:t>
            </a:r>
            <a:endParaRPr lang="en-US" altLang="en-US" sz="1800" b="1" i="1" dirty="0">
              <a:solidFill>
                <a:srgbClr val="FFFFFF"/>
              </a:solidFill>
              <a:cs typeface="Segoe UI" panose="020B0502040204020203" pitchFamily="34" charset="0"/>
            </a:endParaRPr>
          </a:p>
        </p:txBody>
      </p:sp>
      <p:sp>
        <p:nvSpPr>
          <p:cNvPr id="5124" name="Rectangle 2"/>
          <p:cNvSpPr>
            <a:spLocks noGrp="1" noChangeArrowheads="1"/>
          </p:cNvSpPr>
          <p:nvPr/>
        </p:nvSpPr>
        <p:spPr bwMode="auto">
          <a:xfrm>
            <a:off x="1657350" y="2628900"/>
            <a:ext cx="6000750" cy="9144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defTabSz="685800" eaLnBrk="0" hangingPunct="0">
              <a:lnSpc>
                <a:spcPct val="130000"/>
              </a:lnSpc>
              <a:spcBef>
                <a:spcPct val="0"/>
              </a:spcBef>
              <a:buNone/>
            </a:pPr>
            <a:r>
              <a:rPr lang="en-US" altLang="en-US" sz="1800" b="1" i="1" dirty="0">
                <a:solidFill>
                  <a:srgbClr val="FFFFFF"/>
                </a:solidFill>
                <a:cs typeface="Segoe UI" panose="020B0502040204020203" pitchFamily="34" charset="0"/>
              </a:rPr>
              <a:t>Clinical &amp; Diagnostic </a:t>
            </a:r>
            <a:r>
              <a:rPr lang="en-US" altLang="en-US" sz="1800" b="1" i="1" dirty="0" smtClean="0">
                <a:solidFill>
                  <a:srgbClr val="FFFFFF"/>
                </a:solidFill>
                <a:cs typeface="Segoe UI" panose="020B0502040204020203" pitchFamily="34" charset="0"/>
              </a:rPr>
              <a:t>Microbiology</a:t>
            </a:r>
          </a:p>
          <a:p>
            <a:pPr algn="ctr" defTabSz="685800" eaLnBrk="0" hangingPunct="0">
              <a:lnSpc>
                <a:spcPct val="130000"/>
              </a:lnSpc>
              <a:spcBef>
                <a:spcPct val="0"/>
              </a:spcBef>
              <a:buNone/>
            </a:pPr>
            <a:endParaRPr lang="en-US" altLang="en-US" sz="1800" b="1" i="1" dirty="0">
              <a:solidFill>
                <a:srgbClr val="FFFFFF"/>
              </a:solidFill>
              <a:cs typeface="Segoe UI" panose="020B0502040204020203" pitchFamily="34" charset="0"/>
            </a:endParaRPr>
          </a:p>
        </p:txBody>
      </p:sp>
    </p:spTree>
    <p:extLst>
      <p:ext uri="{BB962C8B-B14F-4D97-AF65-F5344CB8AC3E}">
        <p14:creationId xmlns:p14="http://schemas.microsoft.com/office/powerpoint/2010/main" val="2603667080"/>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725431F6-08B4-E5F1-48C1-DDC03D5535FB}"/>
              </a:ext>
            </a:extLst>
          </p:cNvPr>
          <p:cNvSpPr>
            <a:spLocks noGrp="1"/>
          </p:cNvSpPr>
          <p:nvPr>
            <p:ph type="title"/>
          </p:nvPr>
        </p:nvSpPr>
        <p:spPr>
          <a:xfrm>
            <a:off x="685800" y="76200"/>
            <a:ext cx="7772400" cy="1905000"/>
          </a:xfrm>
        </p:spPr>
        <p:txBody>
          <a:bodyPr/>
          <a:lstStyle/>
          <a:p>
            <a:pPr algn="ctr" eaLnBrk="1" hangingPunct="1"/>
            <a:r>
              <a:rPr lang="en-US" altLang="en-US" dirty="0"/>
              <a:t>MRSA Infections and Paronychia</a:t>
            </a:r>
          </a:p>
        </p:txBody>
      </p:sp>
      <p:sp>
        <p:nvSpPr>
          <p:cNvPr id="75779" name="Rectangle 3">
            <a:extLst>
              <a:ext uri="{FF2B5EF4-FFF2-40B4-BE49-F238E27FC236}">
                <a16:creationId xmlns:a16="http://schemas.microsoft.com/office/drawing/2014/main" id="{5035022E-CA55-F78F-4D70-A1AC2E7E86A1}"/>
              </a:ext>
            </a:extLst>
          </p:cNvPr>
          <p:cNvSpPr>
            <a:spLocks noGrp="1"/>
          </p:cNvSpPr>
          <p:nvPr>
            <p:ph idx="1"/>
          </p:nvPr>
        </p:nvSpPr>
        <p:spPr>
          <a:xfrm>
            <a:off x="685800" y="1752600"/>
            <a:ext cx="7772400" cy="4876800"/>
          </a:xfrm>
        </p:spPr>
        <p:txBody>
          <a:bodyPr/>
          <a:lstStyle/>
          <a:p>
            <a:pPr eaLnBrk="1" hangingPunct="1">
              <a:buFont typeface="Wingdings" panose="05000000000000000000" pitchFamily="2" charset="2"/>
              <a:buChar char="Ø"/>
            </a:pPr>
            <a:r>
              <a:rPr lang="en-US" altLang="en-US" dirty="0"/>
              <a:t>MRSA infections</a:t>
            </a:r>
          </a:p>
          <a:p>
            <a:pPr lvl="1" eaLnBrk="1" hangingPunct="1"/>
            <a:r>
              <a:rPr lang="en-US" altLang="en-US" dirty="0"/>
              <a:t>Community acquired </a:t>
            </a:r>
          </a:p>
          <a:p>
            <a:pPr lvl="1" eaLnBrk="1" hangingPunct="1"/>
            <a:r>
              <a:rPr lang="en-US" altLang="en-US" dirty="0"/>
              <a:t>Hospital acquired</a:t>
            </a:r>
          </a:p>
          <a:p>
            <a:pPr eaLnBrk="1" hangingPunct="1">
              <a:buFont typeface="Wingdings" panose="05000000000000000000" pitchFamily="2" charset="2"/>
              <a:buChar char="Ø"/>
            </a:pPr>
            <a:r>
              <a:rPr lang="en-US" altLang="en-US" dirty="0"/>
              <a:t>Paronychia</a:t>
            </a:r>
          </a:p>
          <a:p>
            <a:pPr lvl="1" eaLnBrk="1" hangingPunct="1"/>
            <a:r>
              <a:rPr lang="en-US" altLang="en-US" dirty="0"/>
              <a:t> Infection of the cuticle surrounding the nail bed</a:t>
            </a:r>
          </a:p>
          <a:p>
            <a:pPr lvl="2" eaLnBrk="1" hangingPunct="1"/>
            <a:r>
              <a:rPr lang="en-US" altLang="en-US" dirty="0"/>
              <a:t>Usually through minor skin wound </a:t>
            </a:r>
          </a:p>
          <a:p>
            <a:pPr lvl="2" eaLnBrk="1" hangingPunct="1"/>
            <a:r>
              <a:rPr lang="en-US" altLang="en-US" dirty="0"/>
              <a:t>Removing a hangnail</a:t>
            </a:r>
          </a:p>
          <a:p>
            <a:pPr lvl="3" eaLnBrk="1" hangingPunct="1"/>
            <a:r>
              <a:rPr lang="en-US" altLang="en-US" dirty="0"/>
              <a:t>Nail margin becomes painful, red, warm, and swollen, and pus may be expressed. </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4DC42BA6-3DDD-6CB2-41DD-67B203AFCED5}"/>
              </a:ext>
            </a:extLst>
          </p:cNvPr>
          <p:cNvSpPr>
            <a:spLocks noGrp="1"/>
          </p:cNvSpPr>
          <p:nvPr>
            <p:ph type="title"/>
          </p:nvPr>
        </p:nvSpPr>
        <p:spPr>
          <a:xfrm>
            <a:off x="685800" y="76200"/>
            <a:ext cx="7772400" cy="1905000"/>
          </a:xfrm>
        </p:spPr>
        <p:txBody>
          <a:bodyPr/>
          <a:lstStyle/>
          <a:p>
            <a:pPr algn="ctr" eaLnBrk="1" hangingPunct="1"/>
            <a:r>
              <a:rPr lang="en-US" altLang="en-US" dirty="0"/>
              <a:t>Folliculitis</a:t>
            </a:r>
          </a:p>
        </p:txBody>
      </p:sp>
      <p:sp>
        <p:nvSpPr>
          <p:cNvPr id="76803" name="Rectangle 3">
            <a:extLst>
              <a:ext uri="{FF2B5EF4-FFF2-40B4-BE49-F238E27FC236}">
                <a16:creationId xmlns:a16="http://schemas.microsoft.com/office/drawing/2014/main" id="{6FACE40E-F997-9C9F-8BF9-277BDA4C7D30}"/>
              </a:ext>
            </a:extLst>
          </p:cNvPr>
          <p:cNvSpPr>
            <a:spLocks noGrp="1"/>
          </p:cNvSpPr>
          <p:nvPr>
            <p:ph idx="1"/>
          </p:nvPr>
        </p:nvSpPr>
        <p:spPr>
          <a:xfrm>
            <a:off x="685800" y="1676400"/>
            <a:ext cx="7772400" cy="4876800"/>
          </a:xfrm>
        </p:spPr>
        <p:txBody>
          <a:bodyPr/>
          <a:lstStyle/>
          <a:p>
            <a:pPr eaLnBrk="1" hangingPunct="1">
              <a:buFont typeface="Wingdings" panose="05000000000000000000" pitchFamily="2" charset="2"/>
              <a:buChar char="Ø"/>
            </a:pPr>
            <a:r>
              <a:rPr lang="en-US" altLang="en-US" dirty="0"/>
              <a:t>Folliculitis</a:t>
            </a:r>
          </a:p>
          <a:p>
            <a:pPr lvl="1" eaLnBrk="1" hangingPunct="1"/>
            <a:r>
              <a:rPr lang="en-US" altLang="en-US" dirty="0"/>
              <a:t>Inflammation and infection of hair follicles</a:t>
            </a:r>
          </a:p>
          <a:p>
            <a:pPr lvl="2" eaLnBrk="1" hangingPunct="1"/>
            <a:r>
              <a:rPr lang="en-US" altLang="en-US" i="1" dirty="0"/>
              <a:t>S. aureus</a:t>
            </a:r>
            <a:r>
              <a:rPr lang="en-US" altLang="en-US" dirty="0"/>
              <a:t>, </a:t>
            </a:r>
            <a:r>
              <a:rPr lang="en-US" altLang="en-US" i="1" dirty="0"/>
              <a:t>Pseudomonas aeruginosa</a:t>
            </a:r>
          </a:p>
          <a:p>
            <a:pPr lvl="2" eaLnBrk="1" hangingPunct="1"/>
            <a:r>
              <a:rPr lang="en-US" altLang="en-US" dirty="0"/>
              <a:t>In immunocompromised hosts—</a:t>
            </a:r>
            <a:r>
              <a:rPr lang="en-US" altLang="en-US" i="1" dirty="0"/>
              <a:t>Candida, </a:t>
            </a:r>
            <a:r>
              <a:rPr lang="en-US" altLang="en-US" i="1" dirty="0" err="1"/>
              <a:t>Malassezia</a:t>
            </a:r>
            <a:r>
              <a:rPr lang="en-US" altLang="en-US" i="1" dirty="0"/>
              <a:t>, </a:t>
            </a:r>
            <a:r>
              <a:rPr lang="en-US" altLang="en-US" dirty="0"/>
              <a:t>or gram-negative bacteria</a:t>
            </a:r>
          </a:p>
          <a:p>
            <a:pPr lvl="1" eaLnBrk="1" hangingPunct="1"/>
            <a:r>
              <a:rPr lang="en-US" altLang="en-US" dirty="0"/>
              <a:t>Lesions appear small, erythematous papules may be pruritic, and they often evolve to form pustules with a whitish or yellowish central zone</a:t>
            </a:r>
          </a:p>
          <a:p>
            <a:pPr lvl="1" eaLnBrk="1" hangingPunct="1"/>
            <a:endParaRPr lang="en-US" altLang="en-US" dirty="0"/>
          </a:p>
          <a:p>
            <a:pPr eaLnBrk="1" hangingPunct="1"/>
            <a:endParaRPr lang="en-US" altLang="en-US" dirty="0"/>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E4437403-8D1D-D748-1BE6-0A43DFC3D769}"/>
              </a:ext>
            </a:extLst>
          </p:cNvPr>
          <p:cNvSpPr>
            <a:spLocks noGrp="1"/>
          </p:cNvSpPr>
          <p:nvPr>
            <p:ph type="title"/>
          </p:nvPr>
        </p:nvSpPr>
        <p:spPr>
          <a:xfrm>
            <a:off x="609600" y="62753"/>
            <a:ext cx="7772400" cy="1905000"/>
          </a:xfrm>
        </p:spPr>
        <p:txBody>
          <a:bodyPr/>
          <a:lstStyle/>
          <a:p>
            <a:pPr algn="ctr" eaLnBrk="1" hangingPunct="1"/>
            <a:r>
              <a:rPr lang="en-US" altLang="en-US" dirty="0"/>
              <a:t>Furuncles</a:t>
            </a:r>
          </a:p>
        </p:txBody>
      </p:sp>
      <p:sp>
        <p:nvSpPr>
          <p:cNvPr id="77827" name="Rectangle 3">
            <a:extLst>
              <a:ext uri="{FF2B5EF4-FFF2-40B4-BE49-F238E27FC236}">
                <a16:creationId xmlns:a16="http://schemas.microsoft.com/office/drawing/2014/main" id="{607DB9CE-D423-186C-A4EC-3567BB98487A}"/>
              </a:ext>
            </a:extLst>
          </p:cNvPr>
          <p:cNvSpPr>
            <a:spLocks noGrp="1"/>
          </p:cNvSpPr>
          <p:nvPr>
            <p:ph idx="1"/>
          </p:nvPr>
        </p:nvSpPr>
        <p:spPr>
          <a:xfrm>
            <a:off x="614082" y="1936377"/>
            <a:ext cx="7772400" cy="4876800"/>
          </a:xfrm>
        </p:spPr>
        <p:txBody>
          <a:bodyPr/>
          <a:lstStyle/>
          <a:p>
            <a:pPr eaLnBrk="1" hangingPunct="1">
              <a:buFont typeface="Wingdings" panose="05000000000000000000" pitchFamily="2" charset="2"/>
              <a:buChar char="Ø"/>
            </a:pPr>
            <a:r>
              <a:rPr lang="en-US" altLang="en-US" dirty="0"/>
              <a:t>Furuncles</a:t>
            </a:r>
          </a:p>
          <a:p>
            <a:pPr lvl="1" eaLnBrk="1" hangingPunct="1"/>
            <a:r>
              <a:rPr lang="en-US" altLang="en-US" dirty="0"/>
              <a:t>Occur</a:t>
            </a:r>
            <a:r>
              <a:rPr lang="en-US" altLang="en-US" strike="sngStrike" dirty="0"/>
              <a:t>s</a:t>
            </a:r>
            <a:r>
              <a:rPr lang="en-US" altLang="en-US" dirty="0"/>
              <a:t> when folliculitis progresses to form deeper inflammatory nodules. </a:t>
            </a:r>
          </a:p>
          <a:p>
            <a:pPr lvl="1" eaLnBrk="1" hangingPunct="1"/>
            <a:r>
              <a:rPr lang="en-US" altLang="en-US" dirty="0"/>
              <a:t>Prefers warm, moist areas of the body and areas subject to friction</a:t>
            </a:r>
          </a:p>
          <a:p>
            <a:pPr lvl="1" eaLnBrk="1" hangingPunct="1"/>
            <a:r>
              <a:rPr lang="en-US" altLang="en-US" dirty="0"/>
              <a:t>Initially red and firm but soon become painful and fluctuant and generally drain spontaneously</a:t>
            </a:r>
          </a:p>
          <a:p>
            <a:pPr lvl="1" eaLnBrk="1" hangingPunct="1"/>
            <a:r>
              <a:rPr lang="en-US" altLang="en-US" dirty="0"/>
              <a:t>Most common pathogen: </a:t>
            </a:r>
            <a:r>
              <a:rPr lang="en-US" altLang="en-US" i="1" dirty="0"/>
              <a:t>S. aureus</a:t>
            </a:r>
          </a:p>
          <a:p>
            <a:pPr eaLnBrk="1" hangingPunct="1"/>
            <a:endParaRPr lang="en-US" altLang="en-US" dirty="0"/>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9AA0260F-DD0A-1BFA-2D88-38DCC00EEED1}"/>
              </a:ext>
            </a:extLst>
          </p:cNvPr>
          <p:cNvSpPr>
            <a:spLocks noGrp="1" noChangeArrowheads="1"/>
          </p:cNvSpPr>
          <p:nvPr>
            <p:ph type="title"/>
          </p:nvPr>
        </p:nvSpPr>
        <p:spPr>
          <a:xfrm>
            <a:off x="0" y="274638"/>
            <a:ext cx="9144000" cy="1143000"/>
          </a:xfrm>
          <a:ln>
            <a:solidFill>
              <a:schemeClr val="accent1"/>
            </a:solidFill>
          </a:ln>
        </p:spPr>
        <p:txBody>
          <a:bodyPr rtlCol="0">
            <a:normAutofit fontScale="90000"/>
          </a:bodyPr>
          <a:lstStyle/>
          <a:p>
            <a:pPr algn="ctr" eaLnBrk="1" fontAlgn="auto" hangingPunct="1">
              <a:spcAft>
                <a:spcPts val="0"/>
              </a:spcAft>
              <a:defRPr/>
            </a:pPr>
            <a:r>
              <a:rPr lang="en-US" altLang="en-US" i="1" dirty="0"/>
              <a:t>Staphylococcus aureus </a:t>
            </a:r>
            <a:br>
              <a:rPr lang="en-US" altLang="en-US" i="1" dirty="0"/>
            </a:br>
            <a:r>
              <a:rPr lang="en-US" altLang="en-US" dirty="0"/>
              <a:t>Furuncle of the Breast</a:t>
            </a:r>
          </a:p>
        </p:txBody>
      </p:sp>
      <p:pic>
        <p:nvPicPr>
          <p:cNvPr id="78854" name="Picture 2">
            <a:extLst>
              <a:ext uri="{FF2B5EF4-FFF2-40B4-BE49-F238E27FC236}">
                <a16:creationId xmlns:a16="http://schemas.microsoft.com/office/drawing/2014/main" id="{84A4643C-4EBF-BDC3-C92B-FCC2C68CC2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1939925"/>
            <a:ext cx="6477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158609E9-87FE-BFD8-47F3-2C4BE319132A}"/>
              </a:ext>
            </a:extLst>
          </p:cNvPr>
          <p:cNvSpPr>
            <a:spLocks noGrp="1"/>
          </p:cNvSpPr>
          <p:nvPr>
            <p:ph type="title"/>
          </p:nvPr>
        </p:nvSpPr>
        <p:spPr>
          <a:xfrm>
            <a:off x="0" y="73025"/>
            <a:ext cx="9067800" cy="1219200"/>
          </a:xfrm>
        </p:spPr>
        <p:txBody>
          <a:bodyPr/>
          <a:lstStyle/>
          <a:p>
            <a:pPr algn="ctr" eaLnBrk="1" hangingPunct="1"/>
            <a:r>
              <a:rPr lang="en-US" altLang="en-US" dirty="0"/>
              <a:t>Carbuncles</a:t>
            </a:r>
          </a:p>
        </p:txBody>
      </p:sp>
      <p:sp>
        <p:nvSpPr>
          <p:cNvPr id="21507" name="Rectangle 3">
            <a:extLst>
              <a:ext uri="{FF2B5EF4-FFF2-40B4-BE49-F238E27FC236}">
                <a16:creationId xmlns:a16="http://schemas.microsoft.com/office/drawing/2014/main" id="{BEE54FCB-24D1-CF6F-C0D5-86CB2F0CDDDD}"/>
              </a:ext>
            </a:extLst>
          </p:cNvPr>
          <p:cNvSpPr>
            <a:spLocks noGrp="1" noChangeArrowheads="1"/>
          </p:cNvSpPr>
          <p:nvPr>
            <p:ph idx="1"/>
          </p:nvPr>
        </p:nvSpPr>
        <p:spPr>
          <a:xfrm>
            <a:off x="688975" y="1292225"/>
            <a:ext cx="7772400" cy="4454525"/>
          </a:xfrm>
        </p:spPr>
        <p:txBody>
          <a:bodyPr rtlCol="0">
            <a:normAutofit fontScale="92500" lnSpcReduction="20000"/>
          </a:bodyPr>
          <a:lstStyle/>
          <a:p>
            <a:pPr eaLnBrk="1" fontAlgn="auto" hangingPunct="1">
              <a:spcAft>
                <a:spcPts val="0"/>
              </a:spcAft>
              <a:buFont typeface="Wingdings" panose="05000000000000000000" pitchFamily="2" charset="2"/>
              <a:buChar char="Ø"/>
              <a:defRPr/>
            </a:pPr>
            <a:r>
              <a:rPr lang="en-US" altLang="en-US" dirty="0"/>
              <a:t>Carbuncles</a:t>
            </a:r>
          </a:p>
          <a:p>
            <a:pPr lvl="1" eaLnBrk="1" fontAlgn="auto" hangingPunct="1">
              <a:spcAft>
                <a:spcPts val="0"/>
              </a:spcAft>
              <a:defRPr/>
            </a:pPr>
            <a:r>
              <a:rPr lang="en-US" altLang="en-US" dirty="0"/>
              <a:t>Serious lesion that extends into the subcutaneous fat and consists of multiple coalescing abscesses that can drain at several adjacent sites along hair follicles</a:t>
            </a:r>
          </a:p>
          <a:p>
            <a:pPr lvl="1" eaLnBrk="1" fontAlgn="auto" hangingPunct="1">
              <a:spcAft>
                <a:spcPts val="0"/>
              </a:spcAft>
              <a:defRPr/>
            </a:pPr>
            <a:r>
              <a:rPr lang="en-US" altLang="en-US" dirty="0"/>
              <a:t>Commonly occur at the nape of the neck and back of the thighs</a:t>
            </a:r>
          </a:p>
          <a:p>
            <a:pPr lvl="1" eaLnBrk="1" fontAlgn="auto" hangingPunct="1">
              <a:spcAft>
                <a:spcPts val="0"/>
              </a:spcAft>
              <a:defRPr/>
            </a:pPr>
            <a:r>
              <a:rPr lang="en-US" altLang="en-US" dirty="0"/>
              <a:t>Symptoms–fever and other symptomatic symptoms</a:t>
            </a:r>
          </a:p>
          <a:p>
            <a:pPr lvl="1" eaLnBrk="1" fontAlgn="auto" hangingPunct="1">
              <a:spcAft>
                <a:spcPts val="0"/>
              </a:spcAft>
              <a:defRPr/>
            </a:pPr>
            <a:r>
              <a:rPr lang="en-US" altLang="en-US" dirty="0"/>
              <a:t>Complication–bacteremia</a:t>
            </a:r>
          </a:p>
          <a:p>
            <a:pPr lvl="1" eaLnBrk="1" fontAlgn="auto" hangingPunct="1">
              <a:spcAft>
                <a:spcPts val="0"/>
              </a:spcAft>
              <a:defRPr/>
            </a:pPr>
            <a:r>
              <a:rPr lang="en-US" altLang="en-US" dirty="0"/>
              <a:t>Causative agent–</a:t>
            </a:r>
            <a:r>
              <a:rPr lang="en-US" altLang="en-US" i="1" dirty="0"/>
              <a:t>S. aureus </a:t>
            </a:r>
            <a:r>
              <a:rPr lang="en-US" altLang="en-US" dirty="0"/>
              <a:t>-MRSA</a:t>
            </a:r>
          </a:p>
          <a:p>
            <a:pPr marL="0" indent="0" eaLnBrk="1" fontAlgn="auto" hangingPunct="1">
              <a:spcAft>
                <a:spcPts val="0"/>
              </a:spcAft>
              <a:buFont typeface="Wingdings 2" panose="05020102010507070707" pitchFamily="18" charset="2"/>
              <a:buNone/>
              <a:defRPr/>
            </a:pPr>
            <a:endParaRPr lang="en-US" altLang="en-US" dirty="0"/>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67C9E1D8-E3B6-A016-2B1D-CE1F4DCB706A}"/>
              </a:ext>
            </a:extLst>
          </p:cNvPr>
          <p:cNvSpPr>
            <a:spLocks noGrp="1"/>
          </p:cNvSpPr>
          <p:nvPr>
            <p:ph type="title"/>
          </p:nvPr>
        </p:nvSpPr>
        <p:spPr>
          <a:xfrm>
            <a:off x="0" y="73025"/>
            <a:ext cx="9067800" cy="1219200"/>
          </a:xfrm>
        </p:spPr>
        <p:txBody>
          <a:bodyPr/>
          <a:lstStyle/>
          <a:p>
            <a:pPr algn="ctr" eaLnBrk="1" hangingPunct="1"/>
            <a:r>
              <a:rPr lang="en-US" altLang="en-US" dirty="0"/>
              <a:t>Hidradenitis </a:t>
            </a:r>
            <a:r>
              <a:rPr lang="en-US" altLang="en-US" dirty="0" err="1"/>
              <a:t>Suppurativa</a:t>
            </a:r>
            <a:endParaRPr lang="en-US" altLang="en-US" dirty="0"/>
          </a:p>
        </p:txBody>
      </p:sp>
      <p:sp>
        <p:nvSpPr>
          <p:cNvPr id="21507" name="Rectangle 3">
            <a:extLst>
              <a:ext uri="{FF2B5EF4-FFF2-40B4-BE49-F238E27FC236}">
                <a16:creationId xmlns:a16="http://schemas.microsoft.com/office/drawing/2014/main" id="{36E7C857-99BB-D6FA-6574-64F649BA2264}"/>
              </a:ext>
            </a:extLst>
          </p:cNvPr>
          <p:cNvSpPr>
            <a:spLocks noGrp="1" noChangeArrowheads="1"/>
          </p:cNvSpPr>
          <p:nvPr>
            <p:ph idx="1"/>
          </p:nvPr>
        </p:nvSpPr>
        <p:spPr>
          <a:xfrm>
            <a:off x="647700" y="1302497"/>
            <a:ext cx="7772400" cy="4454525"/>
          </a:xfrm>
        </p:spPr>
        <p:txBody>
          <a:bodyPr rtlCol="0">
            <a:normAutofit/>
          </a:bodyPr>
          <a:lstStyle/>
          <a:p>
            <a:pPr eaLnBrk="1" fontAlgn="auto" hangingPunct="1">
              <a:spcAft>
                <a:spcPts val="0"/>
              </a:spcAft>
              <a:buFont typeface="Wingdings" panose="05000000000000000000" pitchFamily="2" charset="2"/>
              <a:buChar char="Ø"/>
              <a:defRPr/>
            </a:pPr>
            <a:r>
              <a:rPr lang="en-US" altLang="en-US" dirty="0"/>
              <a:t>Hidradenitis suppurativa</a:t>
            </a:r>
          </a:p>
          <a:p>
            <a:pPr lvl="1" eaLnBrk="1" fontAlgn="auto" hangingPunct="1">
              <a:spcAft>
                <a:spcPts val="0"/>
              </a:spcAft>
              <a:defRPr/>
            </a:pPr>
            <a:r>
              <a:rPr lang="en-US" altLang="en-US" dirty="0"/>
              <a:t>Difficult-to-treat recurrent infection of the apocrine sweat glands</a:t>
            </a:r>
          </a:p>
          <a:p>
            <a:pPr lvl="2" eaLnBrk="1" fontAlgn="auto" hangingPunct="1">
              <a:spcAft>
                <a:spcPts val="0"/>
              </a:spcAft>
              <a:defRPr/>
            </a:pPr>
            <a:r>
              <a:rPr lang="en-US" altLang="en-US" sz="2400" dirty="0"/>
              <a:t>Nodular, tender, erythematous swellings that become fluctuant and drain</a:t>
            </a:r>
          </a:p>
          <a:p>
            <a:pPr lvl="2" eaLnBrk="1" fontAlgn="auto" hangingPunct="1">
              <a:spcAft>
                <a:spcPts val="0"/>
              </a:spcAft>
              <a:defRPr/>
            </a:pPr>
            <a:r>
              <a:rPr lang="en-US" altLang="en-US" sz="2400" dirty="0"/>
              <a:t>Often associated with fever and tender lymphadenitis, can also cause scarring</a:t>
            </a:r>
          </a:p>
          <a:p>
            <a:pPr marL="0" indent="0" eaLnBrk="1" fontAlgn="auto" hangingPunct="1">
              <a:spcAft>
                <a:spcPts val="0"/>
              </a:spcAft>
              <a:buFont typeface="Wingdings 2" panose="05020102010507070707" pitchFamily="18" charset="2"/>
              <a:buNone/>
              <a:defRPr/>
            </a:pPr>
            <a:endParaRPr lang="en-US" altLang="en-US" dirty="0"/>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8DD49A0E-0B4B-F758-27E2-37D7C5493464}"/>
              </a:ext>
            </a:extLst>
          </p:cNvPr>
          <p:cNvSpPr>
            <a:spLocks noGrp="1"/>
          </p:cNvSpPr>
          <p:nvPr>
            <p:ph type="title"/>
          </p:nvPr>
        </p:nvSpPr>
        <p:spPr>
          <a:xfrm>
            <a:off x="609600" y="13447"/>
            <a:ext cx="7772400" cy="1905000"/>
          </a:xfrm>
        </p:spPr>
        <p:txBody>
          <a:bodyPr/>
          <a:lstStyle/>
          <a:p>
            <a:pPr algn="ctr" eaLnBrk="1" hangingPunct="1"/>
            <a:r>
              <a:rPr lang="en-US" altLang="en-US" dirty="0"/>
              <a:t>Bite Infections</a:t>
            </a:r>
          </a:p>
        </p:txBody>
      </p:sp>
      <p:sp>
        <p:nvSpPr>
          <p:cNvPr id="81923" name="Content Placeholder 2">
            <a:extLst>
              <a:ext uri="{FF2B5EF4-FFF2-40B4-BE49-F238E27FC236}">
                <a16:creationId xmlns:a16="http://schemas.microsoft.com/office/drawing/2014/main" id="{D5429AE6-AF64-D09D-073E-E7498324F090}"/>
              </a:ext>
            </a:extLst>
          </p:cNvPr>
          <p:cNvSpPr>
            <a:spLocks noGrp="1"/>
          </p:cNvSpPr>
          <p:nvPr>
            <p:ph idx="1"/>
          </p:nvPr>
        </p:nvSpPr>
        <p:spPr>
          <a:xfrm>
            <a:off x="609600" y="1524000"/>
            <a:ext cx="7772400" cy="4876800"/>
          </a:xfrm>
        </p:spPr>
        <p:txBody>
          <a:bodyPr/>
          <a:lstStyle/>
          <a:p>
            <a:pPr eaLnBrk="1" hangingPunct="1">
              <a:buFont typeface="Wingdings" panose="05000000000000000000" pitchFamily="2" charset="2"/>
              <a:buChar char="Ø"/>
            </a:pPr>
            <a:r>
              <a:rPr lang="en-US" altLang="en-US" dirty="0"/>
              <a:t>May be from humans or animals</a:t>
            </a:r>
          </a:p>
          <a:p>
            <a:pPr lvl="1" eaLnBrk="1" hangingPunct="1"/>
            <a:r>
              <a:rPr lang="en-US" altLang="en-US" dirty="0"/>
              <a:t>Often quite severe and </a:t>
            </a:r>
            <a:r>
              <a:rPr lang="en-US" altLang="en-US" dirty="0" err="1"/>
              <a:t>polymicrobial</a:t>
            </a:r>
            <a:endParaRPr lang="en-US" altLang="en-US" dirty="0"/>
          </a:p>
          <a:p>
            <a:pPr eaLnBrk="1" hangingPunct="1">
              <a:buFont typeface="Wingdings" panose="05000000000000000000" pitchFamily="2" charset="2"/>
              <a:buChar char="Ø"/>
            </a:pPr>
            <a:r>
              <a:rPr lang="en-US" altLang="en-US" dirty="0"/>
              <a:t>Examples of common aerobic and anaerobic pathogens</a:t>
            </a:r>
          </a:p>
          <a:p>
            <a:pPr lvl="1" eaLnBrk="1" hangingPunct="1"/>
            <a:r>
              <a:rPr lang="en-US" altLang="en-US" i="1" dirty="0"/>
              <a:t>S. aureus, Streptococcus </a:t>
            </a:r>
            <a:r>
              <a:rPr lang="en-US" altLang="en-US" i="1" dirty="0" err="1"/>
              <a:t>anginosis</a:t>
            </a:r>
            <a:r>
              <a:rPr lang="en-US" altLang="en-US" i="1" dirty="0"/>
              <a:t>, </a:t>
            </a:r>
            <a:r>
              <a:rPr lang="en-US" altLang="en-US" i="1" dirty="0" err="1"/>
              <a:t>Eikenella</a:t>
            </a:r>
            <a:r>
              <a:rPr lang="en-US" altLang="en-US" i="1" dirty="0"/>
              <a:t> </a:t>
            </a:r>
            <a:r>
              <a:rPr lang="en-US" altLang="en-US" i="1" dirty="0" err="1"/>
              <a:t>corrodens</a:t>
            </a:r>
            <a:r>
              <a:rPr lang="en-US" altLang="en-US" i="1" dirty="0"/>
              <a:t>, </a:t>
            </a:r>
            <a:r>
              <a:rPr lang="en-US" altLang="en-US" i="1" dirty="0" err="1"/>
              <a:t>Fusobacterium</a:t>
            </a:r>
            <a:r>
              <a:rPr lang="en-US" altLang="en-US" i="1" dirty="0"/>
              <a:t> </a:t>
            </a:r>
            <a:r>
              <a:rPr lang="en-US" altLang="en-US" i="1" dirty="0" err="1"/>
              <a:t>nucleatum</a:t>
            </a:r>
            <a:r>
              <a:rPr lang="en-US" altLang="en-US" i="1" dirty="0"/>
              <a:t>, </a:t>
            </a:r>
            <a:r>
              <a:rPr lang="en-US" altLang="en-US" i="1" dirty="0" err="1"/>
              <a:t>Prevotella</a:t>
            </a:r>
            <a:r>
              <a:rPr lang="en-US" altLang="en-US" i="1" dirty="0"/>
              <a:t> </a:t>
            </a:r>
            <a:r>
              <a:rPr lang="en-US" altLang="en-US" i="1" dirty="0" err="1"/>
              <a:t>melaninogenica</a:t>
            </a:r>
            <a:endParaRPr lang="en-US" altLang="en-US" i="1" dirty="0"/>
          </a:p>
          <a:p>
            <a:pPr eaLnBrk="1" hangingPunct="1"/>
            <a:endParaRPr lang="en-US" altLang="en-US" dirty="0"/>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F8C6C2AA-EFFA-CF4F-E123-7F499A3AB8F5}"/>
              </a:ext>
            </a:extLst>
          </p:cNvPr>
          <p:cNvSpPr>
            <a:spLocks noGrp="1"/>
          </p:cNvSpPr>
          <p:nvPr>
            <p:ph type="title"/>
          </p:nvPr>
        </p:nvSpPr>
        <p:spPr>
          <a:xfrm>
            <a:off x="685800" y="76200"/>
            <a:ext cx="7772400" cy="1905000"/>
          </a:xfrm>
        </p:spPr>
        <p:txBody>
          <a:bodyPr/>
          <a:lstStyle/>
          <a:p>
            <a:pPr algn="ctr" eaLnBrk="1" hangingPunct="1"/>
            <a:r>
              <a:rPr lang="en-US" altLang="en-US" sz="3600" dirty="0"/>
              <a:t>Diabetic Foot Infection</a:t>
            </a:r>
            <a:br>
              <a:rPr lang="en-US" altLang="en-US" sz="3600" dirty="0"/>
            </a:br>
            <a:r>
              <a:rPr lang="en-US" altLang="en-US" sz="3600" dirty="0"/>
              <a:t> Risk Factors</a:t>
            </a:r>
          </a:p>
        </p:txBody>
      </p:sp>
      <p:sp>
        <p:nvSpPr>
          <p:cNvPr id="82947" name="Rectangle 3">
            <a:extLst>
              <a:ext uri="{FF2B5EF4-FFF2-40B4-BE49-F238E27FC236}">
                <a16:creationId xmlns:a16="http://schemas.microsoft.com/office/drawing/2014/main" id="{112A9DBF-1E14-5A74-FC19-217BA9E8B738}"/>
              </a:ext>
            </a:extLst>
          </p:cNvPr>
          <p:cNvSpPr>
            <a:spLocks noGrp="1"/>
          </p:cNvSpPr>
          <p:nvPr>
            <p:ph idx="1"/>
          </p:nvPr>
        </p:nvSpPr>
        <p:spPr>
          <a:xfrm>
            <a:off x="685800" y="1676400"/>
            <a:ext cx="7772400" cy="4876800"/>
          </a:xfrm>
        </p:spPr>
        <p:txBody>
          <a:bodyPr/>
          <a:lstStyle/>
          <a:p>
            <a:pPr eaLnBrk="1" hangingPunct="1">
              <a:buFont typeface="Wingdings" panose="05000000000000000000" pitchFamily="2" charset="2"/>
              <a:buChar char="Ø"/>
            </a:pPr>
            <a:r>
              <a:rPr lang="en-US" altLang="en-US" dirty="0"/>
              <a:t>Peripheral neuropathy</a:t>
            </a:r>
          </a:p>
          <a:p>
            <a:pPr eaLnBrk="1" hangingPunct="1">
              <a:buFont typeface="Wingdings" panose="05000000000000000000" pitchFamily="2" charset="2"/>
              <a:buChar char="Ø"/>
            </a:pPr>
            <a:r>
              <a:rPr lang="en-US" altLang="en-US" dirty="0"/>
              <a:t>Trauma to the feet</a:t>
            </a:r>
          </a:p>
          <a:p>
            <a:pPr eaLnBrk="1" hangingPunct="1">
              <a:buFont typeface="Wingdings" panose="05000000000000000000" pitchFamily="2" charset="2"/>
              <a:buChar char="Ø"/>
            </a:pPr>
            <a:r>
              <a:rPr lang="en-US" altLang="en-US" dirty="0"/>
              <a:t>Inadequate blood sugar control</a:t>
            </a:r>
          </a:p>
          <a:p>
            <a:pPr eaLnBrk="1" hangingPunct="1">
              <a:buFont typeface="Wingdings" panose="05000000000000000000" pitchFamily="2" charset="2"/>
              <a:buChar char="Ø"/>
            </a:pPr>
            <a:r>
              <a:rPr lang="en-US" altLang="en-US" dirty="0"/>
              <a:t>Compromised peripheral vascular circulation caused by diabetes</a:t>
            </a:r>
          </a:p>
          <a:p>
            <a:pPr eaLnBrk="1" hangingPunct="1">
              <a:buFont typeface="Wingdings" panose="05000000000000000000" pitchFamily="2" charset="2"/>
              <a:buChar char="Ø"/>
            </a:pPr>
            <a:r>
              <a:rPr lang="en-US" altLang="en-US" dirty="0"/>
              <a:t>Impairment of kidney function</a:t>
            </a:r>
          </a:p>
          <a:p>
            <a:pPr eaLnBrk="1" hangingPunct="1">
              <a:buFont typeface="Wingdings" panose="05000000000000000000" pitchFamily="2" charset="2"/>
              <a:buChar char="Ø"/>
            </a:pPr>
            <a:r>
              <a:rPr lang="en-US" altLang="en-US" dirty="0"/>
              <a:t>Improper foot care</a:t>
            </a:r>
          </a:p>
          <a:p>
            <a:pPr lvl="1" eaLnBrk="1" hangingPunct="1"/>
            <a:r>
              <a:rPr lang="en-US" altLang="en-US" dirty="0"/>
              <a:t>Walking barefoot</a:t>
            </a:r>
          </a:p>
          <a:p>
            <a:pPr lvl="1" eaLnBrk="1" hangingPunct="1"/>
            <a:r>
              <a:rPr lang="en-US" altLang="en-US" dirty="0"/>
              <a:t>Ill-fitting shoes</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F7B6-800F-A25D-94F5-FF0BD9D435B8}"/>
              </a:ext>
            </a:extLst>
          </p:cNvPr>
          <p:cNvSpPr>
            <a:spLocks noGrp="1"/>
          </p:cNvSpPr>
          <p:nvPr>
            <p:ph type="title"/>
          </p:nvPr>
        </p:nvSpPr>
        <p:spPr>
          <a:xfrm>
            <a:off x="685800" y="76200"/>
            <a:ext cx="7772400" cy="1905000"/>
          </a:xfrm>
        </p:spPr>
        <p:txBody>
          <a:bodyPr rtlCol="0">
            <a:normAutofit/>
          </a:bodyPr>
          <a:lstStyle/>
          <a:p>
            <a:pPr algn="ctr" eaLnBrk="1" fontAlgn="auto" hangingPunct="1">
              <a:spcAft>
                <a:spcPts val="0"/>
              </a:spcAft>
              <a:defRPr/>
            </a:pPr>
            <a:r>
              <a:rPr lang="en-US" dirty="0"/>
              <a:t>Diabetic Foot Infection</a:t>
            </a:r>
            <a:br>
              <a:rPr lang="en-US" dirty="0"/>
            </a:br>
            <a:r>
              <a:rPr lang="en-US" dirty="0"/>
              <a:t>Manifestations</a:t>
            </a:r>
          </a:p>
        </p:txBody>
      </p:sp>
      <p:sp>
        <p:nvSpPr>
          <p:cNvPr id="83971" name="Content Placeholder 2">
            <a:extLst>
              <a:ext uri="{FF2B5EF4-FFF2-40B4-BE49-F238E27FC236}">
                <a16:creationId xmlns:a16="http://schemas.microsoft.com/office/drawing/2014/main" id="{C59C1A11-42A8-AA20-77D2-BB94B5E41758}"/>
              </a:ext>
            </a:extLst>
          </p:cNvPr>
          <p:cNvSpPr>
            <a:spLocks noGrp="1"/>
          </p:cNvSpPr>
          <p:nvPr>
            <p:ph idx="1"/>
          </p:nvPr>
        </p:nvSpPr>
        <p:spPr>
          <a:xfrm>
            <a:off x="685800" y="1752600"/>
            <a:ext cx="7772400" cy="4876800"/>
          </a:xfrm>
        </p:spPr>
        <p:txBody>
          <a:bodyPr/>
          <a:lstStyle/>
          <a:p>
            <a:pPr eaLnBrk="1" hangingPunct="1">
              <a:buFont typeface="Wingdings" panose="05000000000000000000" pitchFamily="2" charset="2"/>
              <a:buChar char="Ø"/>
            </a:pPr>
            <a:r>
              <a:rPr lang="en-US" altLang="en-US" sz="2800" dirty="0"/>
              <a:t>Cellulitis</a:t>
            </a:r>
          </a:p>
          <a:p>
            <a:pPr lvl="1" eaLnBrk="1" hangingPunct="1"/>
            <a:r>
              <a:rPr lang="en-US" altLang="en-US" sz="2400" dirty="0"/>
              <a:t>Typically caused by staphylococci or streptococci</a:t>
            </a:r>
          </a:p>
          <a:p>
            <a:pPr eaLnBrk="1" hangingPunct="1">
              <a:buFont typeface="Wingdings" panose="05000000000000000000" pitchFamily="2" charset="2"/>
              <a:buChar char="Ø"/>
            </a:pPr>
            <a:r>
              <a:rPr lang="en-US" altLang="en-US" sz="2800" dirty="0"/>
              <a:t>Acute or chronic soft tissue ulceration</a:t>
            </a:r>
          </a:p>
          <a:p>
            <a:pPr lvl="1" eaLnBrk="1" hangingPunct="1"/>
            <a:r>
              <a:rPr lang="en-US" altLang="en-US" sz="2400" dirty="0"/>
              <a:t>With or without underlying bone infection</a:t>
            </a:r>
          </a:p>
          <a:p>
            <a:pPr eaLnBrk="1" hangingPunct="1">
              <a:buFont typeface="Wingdings" panose="05000000000000000000" pitchFamily="2" charset="2"/>
              <a:buChar char="Ø"/>
            </a:pPr>
            <a:r>
              <a:rPr lang="en-US" altLang="en-US" sz="2800" dirty="0"/>
              <a:t>Gas gangrene</a:t>
            </a:r>
          </a:p>
          <a:p>
            <a:pPr lvl="1" eaLnBrk="1" hangingPunct="1"/>
            <a:r>
              <a:rPr lang="en-US" altLang="en-US" sz="2400" dirty="0"/>
              <a:t>May be caused by staphylococci or streptococci, or mixed infections of other bacteria such as Enterobacterales, </a:t>
            </a:r>
            <a:r>
              <a:rPr lang="en-US" altLang="en-US" sz="2400" i="1" dirty="0"/>
              <a:t>Pseudomonas,</a:t>
            </a:r>
            <a:r>
              <a:rPr lang="en-US" altLang="en-US" sz="2400" dirty="0"/>
              <a:t> gram-positive bacilli, and anaerobes (notably Clostridium perfringens).</a:t>
            </a:r>
            <a:endParaRPr lang="en-US" altLang="en-US" sz="2400" i="1" dirty="0"/>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2F92C9F-4D9E-F871-0153-4D63D7EBA3D2}"/>
              </a:ext>
            </a:extLst>
          </p:cNvPr>
          <p:cNvSpPr>
            <a:spLocks noGrp="1" noChangeArrowheads="1"/>
          </p:cNvSpPr>
          <p:nvPr>
            <p:ph type="title"/>
          </p:nvPr>
        </p:nvSpPr>
        <p:spPr>
          <a:xfrm>
            <a:off x="228600" y="228600"/>
            <a:ext cx="8686800" cy="1143000"/>
          </a:xfrm>
        </p:spPr>
        <p:txBody>
          <a:bodyPr rtlCol="0">
            <a:normAutofit fontScale="90000"/>
          </a:bodyPr>
          <a:lstStyle/>
          <a:p>
            <a:pPr algn="ctr" eaLnBrk="1" fontAlgn="auto" hangingPunct="1">
              <a:spcAft>
                <a:spcPts val="0"/>
              </a:spcAft>
              <a:defRPr/>
            </a:pPr>
            <a:r>
              <a:rPr lang="en-US" altLang="en-US" dirty="0"/>
              <a:t>Diabetic Foot Infection with Soft Tissue Gas Formation</a:t>
            </a:r>
          </a:p>
        </p:txBody>
      </p:sp>
      <p:pic>
        <p:nvPicPr>
          <p:cNvPr id="84998" name="Picture 1">
            <a:extLst>
              <a:ext uri="{FF2B5EF4-FFF2-40B4-BE49-F238E27FC236}">
                <a16:creationId xmlns:a16="http://schemas.microsoft.com/office/drawing/2014/main" id="{9FE733FB-B552-C2CA-0D88-AD75E0023D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804988"/>
            <a:ext cx="6858000"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E19E023B-69BA-7609-232C-DBCCE307C023}"/>
              </a:ext>
            </a:extLst>
          </p:cNvPr>
          <p:cNvSpPr>
            <a:spLocks noGrp="1"/>
          </p:cNvSpPr>
          <p:nvPr>
            <p:ph type="title"/>
          </p:nvPr>
        </p:nvSpPr>
        <p:spPr>
          <a:xfrm>
            <a:off x="533400" y="71718"/>
            <a:ext cx="7772400" cy="1905000"/>
          </a:xfrm>
        </p:spPr>
        <p:txBody>
          <a:bodyPr/>
          <a:lstStyle/>
          <a:p>
            <a:pPr algn="ctr" eaLnBrk="1" hangingPunct="1"/>
            <a:r>
              <a:rPr lang="en-US" altLang="en-US" dirty="0"/>
              <a:t>Anatomy of the Skin</a:t>
            </a:r>
          </a:p>
        </p:txBody>
      </p:sp>
      <p:sp>
        <p:nvSpPr>
          <p:cNvPr id="37891" name="Content Placeholder 2">
            <a:extLst>
              <a:ext uri="{FF2B5EF4-FFF2-40B4-BE49-F238E27FC236}">
                <a16:creationId xmlns:a16="http://schemas.microsoft.com/office/drawing/2014/main" id="{020C3B71-BE39-7621-DDC6-DB386E6BAB77}"/>
              </a:ext>
            </a:extLst>
          </p:cNvPr>
          <p:cNvSpPr>
            <a:spLocks noGrp="1"/>
          </p:cNvSpPr>
          <p:nvPr>
            <p:ph idx="1"/>
          </p:nvPr>
        </p:nvSpPr>
        <p:spPr>
          <a:xfrm>
            <a:off x="533400" y="1600200"/>
            <a:ext cx="7772400" cy="4876800"/>
          </a:xfrm>
        </p:spPr>
        <p:txBody>
          <a:bodyPr/>
          <a:lstStyle/>
          <a:p>
            <a:pPr eaLnBrk="1" hangingPunct="1">
              <a:buFont typeface="Wingdings" panose="05000000000000000000" pitchFamily="2" charset="2"/>
              <a:buChar char="Ø"/>
            </a:pPr>
            <a:r>
              <a:rPr lang="en-US" altLang="en-US" dirty="0"/>
              <a:t>Epidermis</a:t>
            </a:r>
          </a:p>
          <a:p>
            <a:pPr lvl="1" eaLnBrk="1" hangingPunct="1"/>
            <a:r>
              <a:rPr lang="en-US" altLang="en-US" dirty="0"/>
              <a:t>Outer most layer (stratum corneum) is composed of several layers of epithelial cells</a:t>
            </a:r>
          </a:p>
          <a:p>
            <a:pPr lvl="2" eaLnBrk="1" hangingPunct="1"/>
            <a:r>
              <a:rPr lang="en-US" altLang="en-US" dirty="0"/>
              <a:t>Contains dead cells consisting of a protein called keratin</a:t>
            </a:r>
          </a:p>
          <a:p>
            <a:pPr eaLnBrk="1" hangingPunct="1">
              <a:buFont typeface="Wingdings" panose="05000000000000000000" pitchFamily="2" charset="2"/>
              <a:buChar char="Ø"/>
            </a:pPr>
            <a:r>
              <a:rPr lang="en-US" altLang="en-US" dirty="0"/>
              <a:t>Dermis</a:t>
            </a:r>
          </a:p>
          <a:p>
            <a:pPr lvl="1" eaLnBrk="1" hangingPunct="1"/>
            <a:r>
              <a:rPr lang="en-US" altLang="en-US" dirty="0"/>
              <a:t>Second skin layer</a:t>
            </a:r>
          </a:p>
          <a:p>
            <a:pPr lvl="2" eaLnBrk="1" hangingPunct="1"/>
            <a:r>
              <a:rPr lang="en-US" altLang="en-US" dirty="0"/>
              <a:t>Thick layer composed of connective tissue</a:t>
            </a:r>
          </a:p>
          <a:p>
            <a:pPr lvl="2" eaLnBrk="1" hangingPunct="1"/>
            <a:r>
              <a:rPr lang="en-US" altLang="en-US" dirty="0"/>
              <a:t>Contains sweat gland ducts, hair follicles, and oil gland ducts</a:t>
            </a:r>
            <a:endParaRPr lang="en-US" altLang="en-US" strike="sngStrike" dirty="0"/>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EE857C6F-5D34-14A8-CFA4-D6B78C3018C3}"/>
              </a:ext>
            </a:extLst>
          </p:cNvPr>
          <p:cNvSpPr>
            <a:spLocks noGrp="1"/>
          </p:cNvSpPr>
          <p:nvPr>
            <p:ph type="title"/>
          </p:nvPr>
        </p:nvSpPr>
        <p:spPr>
          <a:xfrm>
            <a:off x="685800" y="76200"/>
            <a:ext cx="7772400" cy="1905000"/>
          </a:xfrm>
        </p:spPr>
        <p:txBody>
          <a:bodyPr/>
          <a:lstStyle/>
          <a:p>
            <a:pPr algn="ctr"/>
            <a:r>
              <a:rPr lang="en-US" altLang="en-US" dirty="0"/>
              <a:t>Necrotizing Soft Tissue Infection</a:t>
            </a:r>
          </a:p>
        </p:txBody>
      </p:sp>
      <p:sp>
        <p:nvSpPr>
          <p:cNvPr id="86019" name="Content Placeholder 2">
            <a:extLst>
              <a:ext uri="{FF2B5EF4-FFF2-40B4-BE49-F238E27FC236}">
                <a16:creationId xmlns:a16="http://schemas.microsoft.com/office/drawing/2014/main" id="{B8987C28-F982-833F-DC92-3BA1614E20FC}"/>
              </a:ext>
            </a:extLst>
          </p:cNvPr>
          <p:cNvSpPr>
            <a:spLocks noGrp="1"/>
          </p:cNvSpPr>
          <p:nvPr>
            <p:ph idx="1"/>
          </p:nvPr>
        </p:nvSpPr>
        <p:spPr>
          <a:xfrm>
            <a:off x="685800" y="1752600"/>
            <a:ext cx="7772400" cy="4876800"/>
          </a:xfrm>
        </p:spPr>
        <p:txBody>
          <a:bodyPr/>
          <a:lstStyle/>
          <a:p>
            <a:pPr>
              <a:buFont typeface="Wingdings" panose="05000000000000000000" pitchFamily="2" charset="2"/>
              <a:buChar char="Ø"/>
            </a:pPr>
            <a:r>
              <a:rPr lang="en-US" altLang="en-US" sz="2800" dirty="0"/>
              <a:t>Infections that produce tissue necrosis and soft tissue gas can be life-threatening.</a:t>
            </a:r>
          </a:p>
          <a:p>
            <a:pPr>
              <a:buFont typeface="Wingdings" panose="05000000000000000000" pitchFamily="2" charset="2"/>
              <a:buChar char="Ø"/>
            </a:pPr>
            <a:r>
              <a:rPr lang="en-US" altLang="en-US" sz="2800" dirty="0"/>
              <a:t>Categories based on level of tissue involvement</a:t>
            </a:r>
          </a:p>
          <a:p>
            <a:pPr lvl="1"/>
            <a:r>
              <a:rPr lang="en-US" altLang="en-US" sz="2400" dirty="0"/>
              <a:t>Superficial, epidermal or dermal structures</a:t>
            </a:r>
          </a:p>
          <a:p>
            <a:pPr lvl="1"/>
            <a:r>
              <a:rPr lang="en-US" altLang="en-US" sz="2400" dirty="0"/>
              <a:t>Fascia</a:t>
            </a:r>
          </a:p>
          <a:p>
            <a:pPr lvl="1"/>
            <a:r>
              <a:rPr lang="en-US" altLang="en-US" sz="2400" dirty="0"/>
              <a:t>Muscle</a:t>
            </a:r>
          </a:p>
          <a:p>
            <a:pPr>
              <a:buFont typeface="Wingdings" panose="05000000000000000000" pitchFamily="2" charset="2"/>
              <a:buChar char="Ø"/>
            </a:pPr>
            <a:r>
              <a:rPr lang="en-US" altLang="en-US" sz="2800" dirty="0"/>
              <a:t>Subtypes of infections (infectious gas gangrene)</a:t>
            </a:r>
          </a:p>
          <a:p>
            <a:pPr lvl="1"/>
            <a:r>
              <a:rPr lang="en-US" altLang="en-US" sz="2400" dirty="0"/>
              <a:t>Polymicrobial fasciitis</a:t>
            </a:r>
          </a:p>
          <a:p>
            <a:pPr lvl="2"/>
            <a:r>
              <a:rPr lang="en-US" altLang="en-US" sz="2000" dirty="0"/>
              <a:t>Enterobacterales and anaerobes</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EF5F5AE1-B8AA-9417-0243-285F06E676B7}"/>
              </a:ext>
            </a:extLst>
          </p:cNvPr>
          <p:cNvSpPr>
            <a:spLocks noGrp="1"/>
          </p:cNvSpPr>
          <p:nvPr>
            <p:ph type="title"/>
          </p:nvPr>
        </p:nvSpPr>
        <p:spPr>
          <a:xfrm>
            <a:off x="609600" y="76200"/>
            <a:ext cx="7772400" cy="1905000"/>
          </a:xfrm>
        </p:spPr>
        <p:txBody>
          <a:bodyPr/>
          <a:lstStyle/>
          <a:p>
            <a:pPr algn="ctr"/>
            <a:r>
              <a:rPr lang="en-US" altLang="en-US" dirty="0"/>
              <a:t>Necrotizing Soft Tissue Infection (Cont.)</a:t>
            </a:r>
          </a:p>
        </p:txBody>
      </p:sp>
      <p:sp>
        <p:nvSpPr>
          <p:cNvPr id="87043" name="Content Placeholder 2">
            <a:extLst>
              <a:ext uri="{FF2B5EF4-FFF2-40B4-BE49-F238E27FC236}">
                <a16:creationId xmlns:a16="http://schemas.microsoft.com/office/drawing/2014/main" id="{A9046646-A652-6979-A482-B161C50FC6A0}"/>
              </a:ext>
            </a:extLst>
          </p:cNvPr>
          <p:cNvSpPr>
            <a:spLocks noGrp="1"/>
          </p:cNvSpPr>
          <p:nvPr>
            <p:ph idx="1"/>
          </p:nvPr>
        </p:nvSpPr>
        <p:spPr>
          <a:xfrm>
            <a:off x="609600" y="1600200"/>
            <a:ext cx="7772400" cy="4876800"/>
          </a:xfrm>
        </p:spPr>
        <p:txBody>
          <a:bodyPr/>
          <a:lstStyle/>
          <a:p>
            <a:pPr>
              <a:buFont typeface="Wingdings" panose="05000000000000000000" pitchFamily="2" charset="2"/>
              <a:buChar char="Ø"/>
            </a:pPr>
            <a:r>
              <a:rPr lang="en-US" altLang="en-US" sz="2800" dirty="0"/>
              <a:t>Subtypes of infections (infectious gas gangrene)</a:t>
            </a:r>
          </a:p>
          <a:p>
            <a:pPr lvl="1"/>
            <a:r>
              <a:rPr lang="en-US" altLang="en-US" sz="2400" dirty="0"/>
              <a:t>Monomicrobial fasciitis</a:t>
            </a:r>
          </a:p>
          <a:p>
            <a:pPr lvl="2"/>
            <a:r>
              <a:rPr lang="en-US" altLang="en-US" sz="2000" i="1" dirty="0"/>
              <a:t>S. pyogenes</a:t>
            </a:r>
          </a:p>
          <a:p>
            <a:pPr lvl="2"/>
            <a:r>
              <a:rPr lang="en-US" altLang="en-US" sz="2000" dirty="0"/>
              <a:t>Type II less common–</a:t>
            </a:r>
            <a:r>
              <a:rPr lang="en-US" altLang="en-US" sz="2000" i="1" dirty="0"/>
              <a:t>S. aureus,</a:t>
            </a:r>
            <a:r>
              <a:rPr lang="en-US" altLang="en-US" sz="2000" dirty="0"/>
              <a:t> younger, previously healthy individuals, infections often involve the extremities</a:t>
            </a:r>
          </a:p>
          <a:p>
            <a:pPr lvl="1"/>
            <a:r>
              <a:rPr lang="en-US" altLang="en-US" sz="2400" dirty="0"/>
              <a:t>Gas gangrene (type III, a.k.a. clostridial myonecrosis)</a:t>
            </a:r>
          </a:p>
          <a:p>
            <a:pPr lvl="2"/>
            <a:r>
              <a:rPr lang="en-US" altLang="en-US" sz="2000" i="1" dirty="0"/>
              <a:t>Clostridium</a:t>
            </a:r>
            <a:r>
              <a:rPr lang="en-US" altLang="en-US" sz="2000" dirty="0"/>
              <a:t> spp., especially </a:t>
            </a:r>
            <a:r>
              <a:rPr lang="en-US" altLang="en-US" sz="2000" i="1" dirty="0"/>
              <a:t>Clostridium perfringens</a:t>
            </a:r>
          </a:p>
          <a:p>
            <a:pPr>
              <a:buFont typeface="Wingdings" panose="05000000000000000000" pitchFamily="2" charset="2"/>
              <a:buChar char="Ø"/>
            </a:pPr>
            <a:r>
              <a:rPr lang="en-US" altLang="en-US" sz="2800" dirty="0"/>
              <a:t>Other possible causative agents</a:t>
            </a:r>
          </a:p>
          <a:p>
            <a:pPr lvl="1"/>
            <a:r>
              <a:rPr lang="en-US" altLang="en-US" sz="2400" i="1" dirty="0"/>
              <a:t>Vibrio vulnificus, Aeromonas </a:t>
            </a:r>
            <a:r>
              <a:rPr lang="en-US" altLang="en-US" sz="2400" i="1" dirty="0" err="1"/>
              <a:t>hydrophila</a:t>
            </a:r>
            <a:endParaRPr lang="en-US" altLang="en-US" sz="2400" i="1" dirty="0"/>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E93B046-1D4C-85DC-7872-810BE4CEE861}"/>
              </a:ext>
            </a:extLst>
          </p:cNvPr>
          <p:cNvSpPr>
            <a:spLocks noGrp="1" noChangeArrowheads="1"/>
          </p:cNvSpPr>
          <p:nvPr>
            <p:ph type="title"/>
          </p:nvPr>
        </p:nvSpPr>
        <p:spPr>
          <a:xfrm>
            <a:off x="0" y="274638"/>
            <a:ext cx="9144000" cy="1143000"/>
          </a:xfrm>
        </p:spPr>
        <p:txBody>
          <a:bodyPr rtlCol="0">
            <a:normAutofit fontScale="90000"/>
          </a:bodyPr>
          <a:lstStyle/>
          <a:p>
            <a:pPr algn="ctr" eaLnBrk="1" fontAlgn="auto" hangingPunct="1">
              <a:spcAft>
                <a:spcPts val="0"/>
              </a:spcAft>
              <a:defRPr/>
            </a:pPr>
            <a:r>
              <a:rPr lang="en-US" altLang="en-US" dirty="0" err="1"/>
              <a:t>Clostridial</a:t>
            </a:r>
            <a:r>
              <a:rPr lang="en-US" altLang="en-US" dirty="0"/>
              <a:t> </a:t>
            </a:r>
            <a:r>
              <a:rPr lang="en-US" altLang="en-US" dirty="0" err="1"/>
              <a:t>Myonecrosis</a:t>
            </a:r>
            <a:r>
              <a:rPr lang="en-US" altLang="en-US" dirty="0"/>
              <a:t> (Gas Gangrene)</a:t>
            </a:r>
          </a:p>
        </p:txBody>
      </p:sp>
      <p:pic>
        <p:nvPicPr>
          <p:cNvPr id="88070" name="Picture 2">
            <a:extLst>
              <a:ext uri="{FF2B5EF4-FFF2-40B4-BE49-F238E27FC236}">
                <a16:creationId xmlns:a16="http://schemas.microsoft.com/office/drawing/2014/main" id="{DE3F58D3-32FD-18C5-2617-D6DE6DD9F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97025"/>
            <a:ext cx="6553200"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2B153F2E-B731-AF33-DD05-A6A2B5FF19C1}"/>
              </a:ext>
            </a:extLst>
          </p:cNvPr>
          <p:cNvSpPr>
            <a:spLocks noGrp="1"/>
          </p:cNvSpPr>
          <p:nvPr>
            <p:ph type="title"/>
          </p:nvPr>
        </p:nvSpPr>
        <p:spPr>
          <a:xfrm>
            <a:off x="457200" y="152400"/>
            <a:ext cx="8229600" cy="868363"/>
          </a:xfrm>
        </p:spPr>
        <p:txBody>
          <a:bodyPr/>
          <a:lstStyle/>
          <a:p>
            <a:pPr algn="ctr" eaLnBrk="1" hangingPunct="1"/>
            <a:r>
              <a:rPr lang="en-US" altLang="en-US" dirty="0" err="1"/>
              <a:t>Mycetoma</a:t>
            </a:r>
            <a:endParaRPr lang="en-US" altLang="en-US" dirty="0"/>
          </a:p>
        </p:txBody>
      </p:sp>
      <p:sp>
        <p:nvSpPr>
          <p:cNvPr id="89091" name="Rectangle 3">
            <a:extLst>
              <a:ext uri="{FF2B5EF4-FFF2-40B4-BE49-F238E27FC236}">
                <a16:creationId xmlns:a16="http://schemas.microsoft.com/office/drawing/2014/main" id="{C4BFF3B9-8619-BEE0-D43E-BA2796D04604}"/>
              </a:ext>
            </a:extLst>
          </p:cNvPr>
          <p:cNvSpPr>
            <a:spLocks noGrp="1"/>
          </p:cNvSpPr>
          <p:nvPr>
            <p:ph idx="1"/>
          </p:nvPr>
        </p:nvSpPr>
        <p:spPr>
          <a:xfrm>
            <a:off x="685800" y="1219200"/>
            <a:ext cx="7772400" cy="4454525"/>
          </a:xfrm>
        </p:spPr>
        <p:txBody>
          <a:bodyPr/>
          <a:lstStyle/>
          <a:p>
            <a:pPr eaLnBrk="1" hangingPunct="1">
              <a:buFont typeface="Wingdings" panose="05000000000000000000" pitchFamily="2" charset="2"/>
              <a:buChar char="Ø"/>
            </a:pPr>
            <a:r>
              <a:rPr lang="en-US" altLang="en-US" dirty="0"/>
              <a:t>Madura foot or </a:t>
            </a:r>
            <a:r>
              <a:rPr lang="en-US" altLang="en-US" dirty="0" err="1"/>
              <a:t>maduromycosis</a:t>
            </a:r>
            <a:endParaRPr lang="en-US" altLang="en-US" dirty="0"/>
          </a:p>
          <a:p>
            <a:pPr lvl="1" eaLnBrk="1" hangingPunct="1"/>
            <a:r>
              <a:rPr lang="en-US" altLang="en-US" dirty="0"/>
              <a:t>Chronic skin/subcutaneous infection caused by bacteria or fungi</a:t>
            </a:r>
          </a:p>
          <a:p>
            <a:pPr lvl="1" eaLnBrk="1" hangingPunct="1"/>
            <a:r>
              <a:rPr lang="en-US" altLang="en-US" dirty="0"/>
              <a:t>Known as </a:t>
            </a:r>
            <a:r>
              <a:rPr lang="en-US" altLang="en-US" dirty="0" err="1"/>
              <a:t>eumycetoma</a:t>
            </a:r>
            <a:r>
              <a:rPr lang="en-US" altLang="en-US" dirty="0"/>
              <a:t> or true fungal infection </a:t>
            </a:r>
          </a:p>
          <a:p>
            <a:pPr lvl="1" eaLnBrk="1" hangingPunct="1"/>
            <a:r>
              <a:rPr lang="en-US" altLang="en-US" dirty="0"/>
              <a:t>Causes</a:t>
            </a:r>
          </a:p>
          <a:p>
            <a:pPr lvl="2" eaLnBrk="1" hangingPunct="1"/>
            <a:r>
              <a:rPr lang="en-US" altLang="en-US" i="1" dirty="0" err="1"/>
              <a:t>Madurella</a:t>
            </a:r>
            <a:r>
              <a:rPr lang="en-US" altLang="en-US" dirty="0"/>
              <a:t> spp., </a:t>
            </a:r>
            <a:r>
              <a:rPr lang="en-US" altLang="en-US" i="1" dirty="0"/>
              <a:t>Aspergillus</a:t>
            </a:r>
            <a:r>
              <a:rPr lang="en-US" altLang="en-US" dirty="0"/>
              <a:t> spp. or </a:t>
            </a:r>
            <a:r>
              <a:rPr lang="en-US" altLang="en-US" i="1" dirty="0" err="1"/>
              <a:t>Pseudallescheria</a:t>
            </a:r>
            <a:r>
              <a:rPr lang="en-US" altLang="en-US" i="1" dirty="0"/>
              <a:t> </a:t>
            </a:r>
            <a:r>
              <a:rPr lang="en-US" altLang="en-US" i="1" dirty="0" err="1"/>
              <a:t>boydii</a:t>
            </a:r>
            <a:r>
              <a:rPr lang="en-US" altLang="en-US" dirty="0"/>
              <a:t>, </a:t>
            </a:r>
            <a:r>
              <a:rPr lang="en-US" altLang="en-US" i="1" dirty="0" err="1"/>
              <a:t>Nocardia</a:t>
            </a:r>
            <a:r>
              <a:rPr lang="en-US" altLang="en-US" i="1" dirty="0"/>
              <a:t> </a:t>
            </a:r>
            <a:r>
              <a:rPr lang="en-US" altLang="en-US" dirty="0"/>
              <a:t>spp., or </a:t>
            </a:r>
            <a:r>
              <a:rPr lang="en-US" altLang="en-US" i="1" dirty="0" err="1"/>
              <a:t>Actinomadura</a:t>
            </a:r>
            <a:r>
              <a:rPr lang="en-US" altLang="en-US" dirty="0"/>
              <a:t> spp.</a:t>
            </a:r>
          </a:p>
          <a:p>
            <a:pPr lvl="1" eaLnBrk="1" hangingPunct="1"/>
            <a:endParaRPr lang="en-US" altLang="en-US" dirty="0"/>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FF58F8E6-BD4F-B4D5-3821-D945F7818CCD}"/>
              </a:ext>
            </a:extLst>
          </p:cNvPr>
          <p:cNvSpPr>
            <a:spLocks noGrp="1"/>
          </p:cNvSpPr>
          <p:nvPr>
            <p:ph type="title"/>
          </p:nvPr>
        </p:nvSpPr>
        <p:spPr>
          <a:xfrm>
            <a:off x="457200" y="152400"/>
            <a:ext cx="8229600" cy="868363"/>
          </a:xfrm>
        </p:spPr>
        <p:txBody>
          <a:bodyPr/>
          <a:lstStyle/>
          <a:p>
            <a:pPr algn="ctr" eaLnBrk="1" hangingPunct="1"/>
            <a:r>
              <a:rPr lang="en-US" altLang="en-US" dirty="0"/>
              <a:t>Mycetoma (Cont.)</a:t>
            </a:r>
          </a:p>
        </p:txBody>
      </p:sp>
      <p:sp>
        <p:nvSpPr>
          <p:cNvPr id="90115" name="Rectangle 3">
            <a:extLst>
              <a:ext uri="{FF2B5EF4-FFF2-40B4-BE49-F238E27FC236}">
                <a16:creationId xmlns:a16="http://schemas.microsoft.com/office/drawing/2014/main" id="{46462BA8-5C41-AD77-DC1B-AB1894DC777D}"/>
              </a:ext>
            </a:extLst>
          </p:cNvPr>
          <p:cNvSpPr>
            <a:spLocks noGrp="1"/>
          </p:cNvSpPr>
          <p:nvPr>
            <p:ph idx="1"/>
          </p:nvPr>
        </p:nvSpPr>
        <p:spPr>
          <a:xfrm>
            <a:off x="685800" y="1219200"/>
            <a:ext cx="7772400" cy="4454525"/>
          </a:xfrm>
        </p:spPr>
        <p:txBody>
          <a:bodyPr/>
          <a:lstStyle/>
          <a:p>
            <a:pPr eaLnBrk="1" hangingPunct="1">
              <a:buFont typeface="Wingdings" panose="05000000000000000000" pitchFamily="2" charset="2"/>
              <a:buChar char="Ø"/>
            </a:pPr>
            <a:r>
              <a:rPr lang="en-US" altLang="en-US" dirty="0"/>
              <a:t>Symptoms</a:t>
            </a:r>
          </a:p>
          <a:p>
            <a:pPr lvl="1" eaLnBrk="1" hangingPunct="1"/>
            <a:r>
              <a:rPr lang="en-US" altLang="en-US" dirty="0"/>
              <a:t>Swelling and suppuration of subcutaneous tissues and formation of sinus tracts, with visible granules formed by aggregates of organisms in the pus draining from these fistulae</a:t>
            </a:r>
          </a:p>
          <a:p>
            <a:pPr lvl="1" eaLnBrk="1" hangingPunct="1"/>
            <a:r>
              <a:rPr lang="en-US" altLang="en-US" dirty="0"/>
              <a:t>Slowly progressive and destructive with extension to muscle and bone</a:t>
            </a:r>
          </a:p>
          <a:p>
            <a:pPr eaLnBrk="1" hangingPunct="1">
              <a:buFont typeface="Wingdings" panose="05000000000000000000" pitchFamily="2" charset="2"/>
              <a:buChar char="Ø"/>
            </a:pPr>
            <a:r>
              <a:rPr lang="en-US" altLang="en-US" dirty="0"/>
              <a:t>Diagnosis</a:t>
            </a:r>
          </a:p>
          <a:p>
            <a:pPr lvl="1" eaLnBrk="1" hangingPunct="1"/>
            <a:r>
              <a:rPr lang="en-US" altLang="en-US" dirty="0"/>
              <a:t>Based on clinical appearance, microscopic examination, culture</a:t>
            </a: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CA09B236-FE87-EBC2-E2C8-169EE79E08A3}"/>
              </a:ext>
            </a:extLst>
          </p:cNvPr>
          <p:cNvSpPr>
            <a:spLocks noGrp="1"/>
          </p:cNvSpPr>
          <p:nvPr>
            <p:ph type="title"/>
          </p:nvPr>
        </p:nvSpPr>
        <p:spPr>
          <a:xfrm>
            <a:off x="609600" y="152400"/>
            <a:ext cx="7772400" cy="1905000"/>
          </a:xfrm>
        </p:spPr>
        <p:txBody>
          <a:bodyPr/>
          <a:lstStyle/>
          <a:p>
            <a:pPr algn="ctr" eaLnBrk="1" hangingPunct="1"/>
            <a:r>
              <a:rPr lang="en-US" altLang="en-US" dirty="0"/>
              <a:t>Madura Foot</a:t>
            </a:r>
          </a:p>
        </p:txBody>
      </p:sp>
      <p:pic>
        <p:nvPicPr>
          <p:cNvPr id="91142" name="Picture 1">
            <a:extLst>
              <a:ext uri="{FF2B5EF4-FFF2-40B4-BE49-F238E27FC236}">
                <a16:creationId xmlns:a16="http://schemas.microsoft.com/office/drawing/2014/main" id="{45CFAE3D-2AD8-1CA3-9806-6F98A96B8D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05000"/>
            <a:ext cx="6400800" cy="462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445ECF52-1363-9929-F29A-33F2BAFF3D46}"/>
              </a:ext>
            </a:extLst>
          </p:cNvPr>
          <p:cNvSpPr>
            <a:spLocks noGrp="1" noChangeArrowheads="1"/>
          </p:cNvSpPr>
          <p:nvPr>
            <p:ph type="title"/>
          </p:nvPr>
        </p:nvSpPr>
        <p:spPr>
          <a:xfrm>
            <a:off x="685800" y="76200"/>
            <a:ext cx="7772400" cy="1905000"/>
          </a:xfrm>
        </p:spPr>
        <p:txBody>
          <a:bodyPr rtlCol="0">
            <a:normAutofit/>
          </a:bodyPr>
          <a:lstStyle/>
          <a:p>
            <a:pPr algn="ctr" eaLnBrk="1" fontAlgn="auto" hangingPunct="1">
              <a:spcAft>
                <a:spcPts val="0"/>
              </a:spcAft>
              <a:defRPr/>
            </a:pPr>
            <a:r>
              <a:rPr lang="en-US" altLang="en-US" dirty="0"/>
              <a:t>Major Causative Agents of Subcutaneous Mycoses</a:t>
            </a:r>
          </a:p>
        </p:txBody>
      </p:sp>
      <p:pic>
        <p:nvPicPr>
          <p:cNvPr id="92166" name="Picture 2">
            <a:extLst>
              <a:ext uri="{FF2B5EF4-FFF2-40B4-BE49-F238E27FC236}">
                <a16:creationId xmlns:a16="http://schemas.microsoft.com/office/drawing/2014/main" id="{716439C9-0497-EAE2-F5B0-291CD983D8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5562" y="1752600"/>
            <a:ext cx="395287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78DF2D70-563F-C973-D99A-32D46E72ED67}"/>
              </a:ext>
            </a:extLst>
          </p:cNvPr>
          <p:cNvSpPr>
            <a:spLocks noGrp="1"/>
          </p:cNvSpPr>
          <p:nvPr>
            <p:ph type="title"/>
          </p:nvPr>
        </p:nvSpPr>
        <p:spPr>
          <a:xfrm>
            <a:off x="609600" y="17929"/>
            <a:ext cx="7772400" cy="1905000"/>
          </a:xfrm>
        </p:spPr>
        <p:txBody>
          <a:bodyPr/>
          <a:lstStyle/>
          <a:p>
            <a:pPr algn="ctr" eaLnBrk="1" hangingPunct="1"/>
            <a:r>
              <a:rPr lang="en-US" altLang="en-US" dirty="0" err="1"/>
              <a:t>Chromoblastomycosis</a:t>
            </a:r>
            <a:r>
              <a:rPr lang="en-US" altLang="en-US" dirty="0"/>
              <a:t/>
            </a:r>
            <a:br>
              <a:rPr lang="en-US" altLang="en-US" dirty="0"/>
            </a:br>
            <a:r>
              <a:rPr lang="en-US" altLang="en-US" dirty="0"/>
              <a:t>(a.k.a. </a:t>
            </a:r>
            <a:r>
              <a:rPr lang="en-US" altLang="en-US" dirty="0" err="1"/>
              <a:t>Chromomycosis</a:t>
            </a:r>
            <a:r>
              <a:rPr lang="en-US" altLang="en-US" dirty="0"/>
              <a:t>)</a:t>
            </a:r>
          </a:p>
        </p:txBody>
      </p:sp>
      <p:sp>
        <p:nvSpPr>
          <p:cNvPr id="40963" name="Rectangle 3">
            <a:extLst>
              <a:ext uri="{FF2B5EF4-FFF2-40B4-BE49-F238E27FC236}">
                <a16:creationId xmlns:a16="http://schemas.microsoft.com/office/drawing/2014/main" id="{FB381256-E389-804B-2450-85E01AAECAAD}"/>
              </a:ext>
            </a:extLst>
          </p:cNvPr>
          <p:cNvSpPr>
            <a:spLocks noGrp="1" noChangeArrowheads="1"/>
          </p:cNvSpPr>
          <p:nvPr>
            <p:ph idx="1"/>
          </p:nvPr>
        </p:nvSpPr>
        <p:spPr>
          <a:xfrm>
            <a:off x="609600" y="2057400"/>
            <a:ext cx="7772400" cy="4454525"/>
          </a:xfrm>
        </p:spPr>
        <p:txBody>
          <a:bodyPr rtlCol="0">
            <a:normAutofit lnSpcReduction="10000"/>
          </a:bodyPr>
          <a:lstStyle/>
          <a:p>
            <a:pPr eaLnBrk="1" fontAlgn="auto" hangingPunct="1">
              <a:spcAft>
                <a:spcPts val="0"/>
              </a:spcAft>
              <a:buFont typeface="Wingdings" panose="05000000000000000000" pitchFamily="2" charset="2"/>
              <a:buChar char="Ø"/>
              <a:defRPr/>
            </a:pPr>
            <a:r>
              <a:rPr lang="en-US" altLang="en-US" dirty="0"/>
              <a:t>Chronic spreading mycosis of the skin and subcutaneous tissues</a:t>
            </a:r>
          </a:p>
          <a:p>
            <a:pPr lvl="1" eaLnBrk="1" fontAlgn="auto" hangingPunct="1">
              <a:spcAft>
                <a:spcPts val="0"/>
              </a:spcAft>
              <a:defRPr/>
            </a:pPr>
            <a:r>
              <a:rPr lang="en-US" altLang="en-US" dirty="0"/>
              <a:t>Tropical and subtropical regions of the world</a:t>
            </a:r>
          </a:p>
          <a:p>
            <a:pPr lvl="1" eaLnBrk="1" fontAlgn="auto" hangingPunct="1">
              <a:spcAft>
                <a:spcPts val="0"/>
              </a:spcAft>
              <a:defRPr/>
            </a:pPr>
            <a:r>
              <a:rPr lang="en-US" altLang="en-US" dirty="0"/>
              <a:t>Symptoms</a:t>
            </a:r>
          </a:p>
          <a:p>
            <a:pPr lvl="2" eaLnBrk="1" fontAlgn="auto" hangingPunct="1">
              <a:spcAft>
                <a:spcPts val="0"/>
              </a:spcAft>
              <a:defRPr/>
            </a:pPr>
            <a:r>
              <a:rPr lang="en-US" altLang="en-US" dirty="0"/>
              <a:t>Localized, scaly lesions, usually of a lower extremity from minor trauma</a:t>
            </a:r>
          </a:p>
          <a:p>
            <a:pPr lvl="2" eaLnBrk="1" fontAlgn="auto" hangingPunct="1">
              <a:spcAft>
                <a:spcPts val="0"/>
              </a:spcAft>
              <a:defRPr/>
            </a:pPr>
            <a:r>
              <a:rPr lang="en-US" altLang="en-US" dirty="0"/>
              <a:t>Progression is slow (years) with eventual large warty or cauliflower-like masses and obstruction of lymphatic drainage, leading to swelling</a:t>
            </a: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78DF2D70-563F-C973-D99A-32D46E72ED67}"/>
              </a:ext>
            </a:extLst>
          </p:cNvPr>
          <p:cNvSpPr>
            <a:spLocks noGrp="1"/>
          </p:cNvSpPr>
          <p:nvPr>
            <p:ph type="title"/>
          </p:nvPr>
        </p:nvSpPr>
        <p:spPr>
          <a:xfrm>
            <a:off x="708212" y="4482"/>
            <a:ext cx="7772400" cy="1905000"/>
          </a:xfrm>
        </p:spPr>
        <p:txBody>
          <a:bodyPr/>
          <a:lstStyle/>
          <a:p>
            <a:pPr algn="ctr" eaLnBrk="1" hangingPunct="1"/>
            <a:r>
              <a:rPr lang="en-US" altLang="en-US" dirty="0" err="1"/>
              <a:t>Chromoblastomycosis</a:t>
            </a:r>
            <a:r>
              <a:rPr lang="en-US" altLang="en-US" dirty="0"/>
              <a:t/>
            </a:r>
            <a:br>
              <a:rPr lang="en-US" altLang="en-US" dirty="0"/>
            </a:br>
            <a:r>
              <a:rPr lang="en-US" altLang="en-US" dirty="0"/>
              <a:t>(a.k.a. </a:t>
            </a:r>
            <a:r>
              <a:rPr lang="en-US" altLang="en-US" dirty="0" err="1"/>
              <a:t>Chromomycosis</a:t>
            </a:r>
            <a:r>
              <a:rPr lang="en-US" altLang="en-US" dirty="0"/>
              <a:t>)</a:t>
            </a:r>
          </a:p>
        </p:txBody>
      </p:sp>
      <p:sp>
        <p:nvSpPr>
          <p:cNvPr id="40963" name="Rectangle 3">
            <a:extLst>
              <a:ext uri="{FF2B5EF4-FFF2-40B4-BE49-F238E27FC236}">
                <a16:creationId xmlns:a16="http://schemas.microsoft.com/office/drawing/2014/main" id="{FB381256-E389-804B-2450-85E01AAECAAD}"/>
              </a:ext>
            </a:extLst>
          </p:cNvPr>
          <p:cNvSpPr>
            <a:spLocks noGrp="1" noChangeArrowheads="1"/>
          </p:cNvSpPr>
          <p:nvPr>
            <p:ph idx="1"/>
          </p:nvPr>
        </p:nvSpPr>
        <p:spPr>
          <a:xfrm>
            <a:off x="685800" y="1905000"/>
            <a:ext cx="7772400" cy="4454525"/>
          </a:xfrm>
        </p:spPr>
        <p:txBody>
          <a:bodyPr rtlCol="0">
            <a:normAutofit/>
          </a:bodyPr>
          <a:lstStyle/>
          <a:p>
            <a:pPr eaLnBrk="1" fontAlgn="auto" hangingPunct="1">
              <a:spcAft>
                <a:spcPts val="0"/>
              </a:spcAft>
              <a:buFont typeface="Wingdings" panose="05000000000000000000" pitchFamily="2" charset="2"/>
              <a:buChar char="Ø"/>
              <a:defRPr/>
            </a:pPr>
            <a:r>
              <a:rPr lang="en-US" altLang="en-US" dirty="0"/>
              <a:t>Chronic spreading mycosis of the skin and subcutaneous tissues</a:t>
            </a:r>
          </a:p>
          <a:p>
            <a:pPr lvl="1" eaLnBrk="1" fontAlgn="auto" hangingPunct="1">
              <a:spcAft>
                <a:spcPts val="0"/>
              </a:spcAft>
              <a:defRPr/>
            </a:pPr>
            <a:r>
              <a:rPr lang="en-US" altLang="en-US" dirty="0"/>
              <a:t>Causative fungi include: </a:t>
            </a:r>
            <a:r>
              <a:rPr lang="en-US" altLang="en-US" i="1" dirty="0" err="1"/>
              <a:t>Fonsecaea</a:t>
            </a:r>
            <a:r>
              <a:rPr lang="en-US" altLang="en-US" i="1" dirty="0"/>
              <a:t> pedrosoi, Fonsecaea compacta, Phialophora verrucosa, C</a:t>
            </a:r>
            <a:r>
              <a:rPr lang="en-US" i="1" dirty="0"/>
              <a:t>ladophialophora</a:t>
            </a:r>
            <a:r>
              <a:rPr lang="en-US" altLang="en-US" i="1" dirty="0"/>
              <a:t> carrionii</a:t>
            </a:r>
            <a:r>
              <a:rPr lang="en-US" altLang="en-US" dirty="0"/>
              <a:t>, and </a:t>
            </a:r>
            <a:r>
              <a:rPr lang="en-US" i="1" dirty="0"/>
              <a:t>Rhinocladiella </a:t>
            </a:r>
            <a:r>
              <a:rPr lang="en-US" altLang="en-US" i="1" dirty="0"/>
              <a:t>aquaspersa</a:t>
            </a:r>
          </a:p>
        </p:txBody>
      </p:sp>
    </p:spTree>
    <p:extLst>
      <p:ext uri="{BB962C8B-B14F-4D97-AF65-F5344CB8AC3E}">
        <p14:creationId xmlns:p14="http://schemas.microsoft.com/office/powerpoint/2010/main" val="877657259"/>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E72BF68F-C6E7-1888-D576-7B7894107E75}"/>
              </a:ext>
            </a:extLst>
          </p:cNvPr>
          <p:cNvSpPr>
            <a:spLocks noGrp="1"/>
          </p:cNvSpPr>
          <p:nvPr>
            <p:ph type="title"/>
          </p:nvPr>
        </p:nvSpPr>
        <p:spPr>
          <a:xfrm>
            <a:off x="685800" y="0"/>
            <a:ext cx="7772400" cy="1905000"/>
          </a:xfrm>
        </p:spPr>
        <p:txBody>
          <a:bodyPr/>
          <a:lstStyle/>
          <a:p>
            <a:pPr algn="ctr" eaLnBrk="1" hangingPunct="1"/>
            <a:r>
              <a:rPr lang="en-US" altLang="en-US" dirty="0" err="1"/>
              <a:t>Chromomycosis</a:t>
            </a:r>
            <a:r>
              <a:rPr lang="en-US" altLang="en-US" dirty="0"/>
              <a:t> of the Leg</a:t>
            </a:r>
          </a:p>
        </p:txBody>
      </p:sp>
      <p:pic>
        <p:nvPicPr>
          <p:cNvPr id="94214" name="Picture 2">
            <a:extLst>
              <a:ext uri="{FF2B5EF4-FFF2-40B4-BE49-F238E27FC236}">
                <a16:creationId xmlns:a16="http://schemas.microsoft.com/office/drawing/2014/main" id="{1865789F-822D-4D30-A01C-B14A40B20A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76400"/>
            <a:ext cx="64770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8E09CB71-28FF-502A-FD19-DCEC7A584F6C}"/>
              </a:ext>
            </a:extLst>
          </p:cNvPr>
          <p:cNvSpPr>
            <a:spLocks noGrp="1"/>
          </p:cNvSpPr>
          <p:nvPr>
            <p:ph type="title"/>
          </p:nvPr>
        </p:nvSpPr>
        <p:spPr>
          <a:xfrm>
            <a:off x="685800" y="0"/>
            <a:ext cx="7772400" cy="1905000"/>
          </a:xfrm>
        </p:spPr>
        <p:txBody>
          <a:bodyPr/>
          <a:lstStyle/>
          <a:p>
            <a:pPr algn="ctr" eaLnBrk="1" hangingPunct="1"/>
            <a:r>
              <a:rPr lang="en-US" altLang="en-US" dirty="0"/>
              <a:t>Anatomy of the Skin (Cont.)</a:t>
            </a:r>
          </a:p>
        </p:txBody>
      </p:sp>
      <p:sp>
        <p:nvSpPr>
          <p:cNvPr id="38915" name="Content Placeholder 2">
            <a:extLst>
              <a:ext uri="{FF2B5EF4-FFF2-40B4-BE49-F238E27FC236}">
                <a16:creationId xmlns:a16="http://schemas.microsoft.com/office/drawing/2014/main" id="{1E20DF37-CF1D-5FC9-04E6-CEE9862F1617}"/>
              </a:ext>
            </a:extLst>
          </p:cNvPr>
          <p:cNvSpPr>
            <a:spLocks noGrp="1"/>
          </p:cNvSpPr>
          <p:nvPr>
            <p:ph idx="1"/>
          </p:nvPr>
        </p:nvSpPr>
        <p:spPr>
          <a:xfrm>
            <a:off x="685800" y="1846729"/>
            <a:ext cx="7772400" cy="4876800"/>
          </a:xfrm>
        </p:spPr>
        <p:txBody>
          <a:bodyPr/>
          <a:lstStyle/>
          <a:p>
            <a:pPr eaLnBrk="1" hangingPunct="1">
              <a:buFont typeface="Wingdings" panose="05000000000000000000" pitchFamily="2" charset="2"/>
              <a:buChar char="Ø"/>
            </a:pPr>
            <a:r>
              <a:rPr lang="en-US" altLang="en-US" dirty="0"/>
              <a:t>Sebum and perspiration provide moisture and nutrients necessary for the growth of certain microbes.</a:t>
            </a:r>
          </a:p>
          <a:p>
            <a:pPr eaLnBrk="1" hangingPunct="1">
              <a:buFont typeface="Wingdings" panose="05000000000000000000" pitchFamily="2" charset="2"/>
              <a:buChar char="Ø"/>
            </a:pPr>
            <a:r>
              <a:rPr lang="en-US" altLang="en-US" dirty="0"/>
              <a:t>The salt and lysozymes contained in perspiration and fatty acids found in the sebum can inhibit the proliferation of pathogenic microorganisms.</a:t>
            </a:r>
          </a:p>
          <a:p>
            <a:pPr marL="0" indent="0" eaLnBrk="1" hangingPunct="1">
              <a:buNone/>
            </a:pPr>
            <a:endParaRPr lang="en-US" altLang="en-US" dirty="0"/>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93A02067-8A39-4328-87C6-E777233B9EA7}"/>
              </a:ext>
            </a:extLst>
          </p:cNvPr>
          <p:cNvSpPr>
            <a:spLocks noGrp="1"/>
          </p:cNvSpPr>
          <p:nvPr>
            <p:ph type="title"/>
          </p:nvPr>
        </p:nvSpPr>
        <p:spPr>
          <a:xfrm>
            <a:off x="685800" y="0"/>
            <a:ext cx="7772400" cy="1905000"/>
          </a:xfrm>
        </p:spPr>
        <p:txBody>
          <a:bodyPr/>
          <a:lstStyle/>
          <a:p>
            <a:pPr algn="ctr" eaLnBrk="1" hangingPunct="1"/>
            <a:r>
              <a:rPr lang="en-US" altLang="en-US" dirty="0" err="1"/>
              <a:t>Phaeohyphomycosis</a:t>
            </a:r>
            <a:endParaRPr lang="en-US" altLang="en-US" dirty="0"/>
          </a:p>
        </p:txBody>
      </p:sp>
      <p:sp>
        <p:nvSpPr>
          <p:cNvPr id="95235" name="Rectangle 3">
            <a:extLst>
              <a:ext uri="{FF2B5EF4-FFF2-40B4-BE49-F238E27FC236}">
                <a16:creationId xmlns:a16="http://schemas.microsoft.com/office/drawing/2014/main" id="{F225CA6C-E838-278B-F836-588045B8F1FF}"/>
              </a:ext>
            </a:extLst>
          </p:cNvPr>
          <p:cNvSpPr>
            <a:spLocks noGrp="1"/>
          </p:cNvSpPr>
          <p:nvPr>
            <p:ph idx="1"/>
          </p:nvPr>
        </p:nvSpPr>
        <p:spPr>
          <a:xfrm>
            <a:off x="681318" y="1524000"/>
            <a:ext cx="7772400" cy="4876800"/>
          </a:xfrm>
        </p:spPr>
        <p:txBody>
          <a:bodyPr/>
          <a:lstStyle/>
          <a:p>
            <a:pPr eaLnBrk="1" hangingPunct="1">
              <a:buFont typeface="Wingdings" panose="05000000000000000000" pitchFamily="2" charset="2"/>
              <a:buChar char="Ø"/>
            </a:pPr>
            <a:r>
              <a:rPr lang="en-US" altLang="en-US" sz="2800" dirty="0"/>
              <a:t>Infections caused by fungi that produce dark cell walls</a:t>
            </a:r>
          </a:p>
          <a:p>
            <a:pPr eaLnBrk="1" hangingPunct="1">
              <a:buFont typeface="Wingdings" panose="05000000000000000000" pitchFamily="2" charset="2"/>
              <a:buChar char="Ø"/>
            </a:pPr>
            <a:r>
              <a:rPr lang="en-US" altLang="en-US" sz="2800" dirty="0"/>
              <a:t>Also known as dematiaceous fungi</a:t>
            </a:r>
          </a:p>
          <a:p>
            <a:pPr lvl="1" eaLnBrk="1" hangingPunct="1"/>
            <a:r>
              <a:rPr lang="en-US" altLang="en-US" sz="2400" dirty="0"/>
              <a:t>Referring to brown or black pigmentation</a:t>
            </a:r>
          </a:p>
          <a:p>
            <a:pPr eaLnBrk="1" hangingPunct="1">
              <a:buFont typeface="Wingdings" panose="05000000000000000000" pitchFamily="2" charset="2"/>
              <a:buChar char="Ø"/>
            </a:pPr>
            <a:r>
              <a:rPr lang="en-US" altLang="en-US" sz="2800" dirty="0"/>
              <a:t>Subcutaneous nodules of skin lesions </a:t>
            </a:r>
          </a:p>
          <a:p>
            <a:pPr lvl="1" eaLnBrk="1" hangingPunct="1"/>
            <a:r>
              <a:rPr lang="en-US" altLang="en-US" sz="2400" dirty="0"/>
              <a:t>Deeper infections-brain abscess, septic pneumonia, sinusitis</a:t>
            </a:r>
          </a:p>
          <a:p>
            <a:pPr lvl="1" eaLnBrk="1" hangingPunct="1"/>
            <a:r>
              <a:rPr lang="en-US" altLang="en-US" sz="2400" i="1" dirty="0" err="1"/>
              <a:t>Bipolaris</a:t>
            </a:r>
            <a:r>
              <a:rPr lang="en-US" altLang="en-US" sz="2400" i="1" dirty="0"/>
              <a:t>, </a:t>
            </a:r>
            <a:r>
              <a:rPr lang="en-US" altLang="en-US" sz="2400" i="1" dirty="0" err="1"/>
              <a:t>Exophiala</a:t>
            </a:r>
            <a:r>
              <a:rPr lang="en-US" altLang="en-US" sz="2400" i="1" dirty="0"/>
              <a:t>, </a:t>
            </a:r>
            <a:r>
              <a:rPr lang="en-US" altLang="en-US" sz="2400" i="1" dirty="0" err="1"/>
              <a:t>Phialophora</a:t>
            </a:r>
            <a:r>
              <a:rPr lang="en-US" altLang="en-US" sz="2400" dirty="0"/>
              <a:t>, and </a:t>
            </a:r>
            <a:r>
              <a:rPr lang="en-US" altLang="en-US" sz="2400" i="1" dirty="0" err="1"/>
              <a:t>Curvularia</a:t>
            </a:r>
            <a:endParaRPr lang="en-US" altLang="en-US" sz="2400" i="1" dirty="0"/>
          </a:p>
          <a:p>
            <a:pPr lvl="2" eaLnBrk="1" hangingPunct="1"/>
            <a:r>
              <a:rPr lang="en-US" altLang="en-US" sz="2000" dirty="0"/>
              <a:t>Found in soil and decaying organic material</a:t>
            </a:r>
          </a:p>
          <a:p>
            <a:pPr lvl="2" eaLnBrk="1" hangingPunct="1"/>
            <a:r>
              <a:rPr lang="en-US" altLang="en-US" sz="2000" dirty="0"/>
              <a:t>Found on plants</a:t>
            </a: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B6C5F6B3-7997-49AF-3BC9-EB0823CA81C9}"/>
              </a:ext>
            </a:extLst>
          </p:cNvPr>
          <p:cNvSpPr>
            <a:spLocks noGrp="1"/>
          </p:cNvSpPr>
          <p:nvPr>
            <p:ph type="title"/>
          </p:nvPr>
        </p:nvSpPr>
        <p:spPr>
          <a:xfrm>
            <a:off x="685800" y="13447"/>
            <a:ext cx="7772400" cy="1905000"/>
          </a:xfrm>
        </p:spPr>
        <p:txBody>
          <a:bodyPr/>
          <a:lstStyle/>
          <a:p>
            <a:pPr algn="ctr" eaLnBrk="1" hangingPunct="1"/>
            <a:r>
              <a:rPr lang="en-US" altLang="en-US" dirty="0" err="1"/>
              <a:t>Mucormycosis</a:t>
            </a:r>
            <a:endParaRPr lang="en-US" altLang="en-US" dirty="0"/>
          </a:p>
        </p:txBody>
      </p:sp>
      <p:sp>
        <p:nvSpPr>
          <p:cNvPr id="3" name="Content Placeholder 2">
            <a:extLst>
              <a:ext uri="{FF2B5EF4-FFF2-40B4-BE49-F238E27FC236}">
                <a16:creationId xmlns:a16="http://schemas.microsoft.com/office/drawing/2014/main" id="{F54A7DBD-03AA-4608-3372-5E62A834983E}"/>
              </a:ext>
            </a:extLst>
          </p:cNvPr>
          <p:cNvSpPr>
            <a:spLocks noGrp="1"/>
          </p:cNvSpPr>
          <p:nvPr>
            <p:ph idx="1"/>
          </p:nvPr>
        </p:nvSpPr>
        <p:spPr>
          <a:xfrm>
            <a:off x="685800" y="1882588"/>
            <a:ext cx="7772400" cy="4876800"/>
          </a:xfrm>
        </p:spPr>
        <p:txBody>
          <a:bodyPr rtlCol="0">
            <a:normAutofit/>
          </a:bodyPr>
          <a:lstStyle/>
          <a:p>
            <a:pPr eaLnBrk="1" fontAlgn="auto" hangingPunct="1">
              <a:spcAft>
                <a:spcPts val="0"/>
              </a:spcAft>
              <a:buFont typeface="Wingdings" panose="05000000000000000000" pitchFamily="2" charset="2"/>
              <a:buChar char="Ø"/>
              <a:defRPr/>
            </a:pPr>
            <a:r>
              <a:rPr lang="en-US" dirty="0"/>
              <a:t>Disease resulting from members of the order </a:t>
            </a:r>
            <a:r>
              <a:rPr lang="en-US" dirty="0" err="1"/>
              <a:t>Mucorales</a:t>
            </a:r>
            <a:endParaRPr lang="en-US" dirty="0"/>
          </a:p>
          <a:p>
            <a:pPr lvl="1" eaLnBrk="1" fontAlgn="auto" hangingPunct="1">
              <a:spcAft>
                <a:spcPts val="0"/>
              </a:spcAft>
              <a:defRPr/>
            </a:pPr>
            <a:r>
              <a:rPr lang="en-US" dirty="0"/>
              <a:t>Most common pathogens</a:t>
            </a:r>
          </a:p>
          <a:p>
            <a:pPr lvl="2" eaLnBrk="1" fontAlgn="auto" hangingPunct="1">
              <a:spcAft>
                <a:spcPts val="0"/>
              </a:spcAft>
              <a:defRPr/>
            </a:pPr>
            <a:r>
              <a:rPr lang="en-US" i="1" dirty="0"/>
              <a:t>Rhizopus</a:t>
            </a:r>
            <a:r>
              <a:rPr lang="en-US" dirty="0"/>
              <a:t>, followed by </a:t>
            </a:r>
            <a:r>
              <a:rPr lang="en-US" i="1" dirty="0"/>
              <a:t>Mucor</a:t>
            </a:r>
            <a:r>
              <a:rPr lang="en-US" dirty="0"/>
              <a:t> </a:t>
            </a:r>
            <a:r>
              <a:rPr lang="en-US" strike="sngStrike" dirty="0"/>
              <a:t>spp.</a:t>
            </a:r>
            <a:r>
              <a:rPr lang="en-US" dirty="0"/>
              <a:t>, </a:t>
            </a:r>
            <a:r>
              <a:rPr lang="en-US" i="1" dirty="0" err="1"/>
              <a:t>Rhizomucor</a:t>
            </a:r>
            <a:r>
              <a:rPr lang="en-US" i="1" dirty="0"/>
              <a:t>, </a:t>
            </a:r>
            <a:r>
              <a:rPr lang="en-US" i="1" dirty="0" err="1"/>
              <a:t>Cunninghamella</a:t>
            </a:r>
            <a:r>
              <a:rPr lang="en-US" i="1" dirty="0"/>
              <a:t>, </a:t>
            </a:r>
            <a:r>
              <a:rPr lang="en-US" i="1" dirty="0" err="1"/>
              <a:t>Apophysomyces</a:t>
            </a:r>
            <a:r>
              <a:rPr lang="en-US" i="1" dirty="0"/>
              <a:t>, </a:t>
            </a:r>
            <a:r>
              <a:rPr lang="en-US" i="1" dirty="0" err="1"/>
              <a:t>Lichtheimia</a:t>
            </a:r>
            <a:endParaRPr lang="en-US" i="1" dirty="0"/>
          </a:p>
          <a:p>
            <a:pPr marL="342900" lvl="1" indent="-342900" eaLnBrk="1" fontAlgn="auto" hangingPunct="1">
              <a:spcAft>
                <a:spcPts val="0"/>
              </a:spcAft>
              <a:buSzPct val="60000"/>
              <a:buFont typeface="Wingdings 2" panose="05020102010507070707" pitchFamily="18" charset="2"/>
              <a:buChar char=""/>
              <a:defRPr/>
            </a:pPr>
            <a:r>
              <a:rPr lang="en-US" altLang="en-US" dirty="0"/>
              <a:t>Manifests as a localized cutaneous infection via skin inoculation, sometimes by dissemination by another source (i.e., lung, sinuses, brain or GI tract)</a:t>
            </a:r>
          </a:p>
          <a:p>
            <a:pPr eaLnBrk="1" fontAlgn="auto" hangingPunct="1">
              <a:spcAft>
                <a:spcPts val="0"/>
              </a:spcAft>
              <a:defRPr/>
            </a:pPr>
            <a:endParaRPr lang="en-US" dirty="0"/>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0B41F088-0893-F244-FE3C-50AAF1F6D374}"/>
              </a:ext>
            </a:extLst>
          </p:cNvPr>
          <p:cNvSpPr>
            <a:spLocks noGrp="1"/>
          </p:cNvSpPr>
          <p:nvPr>
            <p:ph type="title"/>
          </p:nvPr>
        </p:nvSpPr>
        <p:spPr>
          <a:xfrm>
            <a:off x="609600" y="80682"/>
            <a:ext cx="7772400" cy="1905000"/>
          </a:xfrm>
        </p:spPr>
        <p:txBody>
          <a:bodyPr/>
          <a:lstStyle/>
          <a:p>
            <a:pPr algn="ctr" eaLnBrk="1" hangingPunct="1"/>
            <a:r>
              <a:rPr lang="en-US" altLang="en-US" dirty="0"/>
              <a:t>Other Uncommon Fungi </a:t>
            </a:r>
            <a:br>
              <a:rPr lang="en-US" altLang="en-US" dirty="0"/>
            </a:br>
            <a:r>
              <a:rPr lang="en-US" altLang="en-US" dirty="0" err="1"/>
              <a:t>Entomophthoromycosis</a:t>
            </a:r>
            <a:endParaRPr lang="en-US" altLang="en-US" dirty="0"/>
          </a:p>
        </p:txBody>
      </p:sp>
      <p:sp>
        <p:nvSpPr>
          <p:cNvPr id="33795" name="Rectangle 3">
            <a:extLst>
              <a:ext uri="{FF2B5EF4-FFF2-40B4-BE49-F238E27FC236}">
                <a16:creationId xmlns:a16="http://schemas.microsoft.com/office/drawing/2014/main" id="{205B48DE-4194-967A-19F0-912C84E28273}"/>
              </a:ext>
            </a:extLst>
          </p:cNvPr>
          <p:cNvSpPr>
            <a:spLocks noGrp="1" noChangeArrowheads="1"/>
          </p:cNvSpPr>
          <p:nvPr>
            <p:ph idx="1"/>
          </p:nvPr>
        </p:nvSpPr>
        <p:spPr>
          <a:xfrm>
            <a:off x="609600" y="1828800"/>
            <a:ext cx="7772400" cy="4876800"/>
          </a:xfrm>
        </p:spPr>
        <p:txBody>
          <a:bodyPr rtlCol="0">
            <a:normAutofit/>
          </a:bodyPr>
          <a:lstStyle/>
          <a:p>
            <a:pPr eaLnBrk="1" fontAlgn="auto" hangingPunct="1">
              <a:spcAft>
                <a:spcPts val="0"/>
              </a:spcAft>
              <a:buFont typeface="Wingdings" panose="05000000000000000000" pitchFamily="2" charset="2"/>
              <a:buChar char="Ø"/>
              <a:defRPr/>
            </a:pPr>
            <a:r>
              <a:rPr lang="en-US" altLang="en-US" dirty="0"/>
              <a:t>Members of this fungal order may cause a subcutaneous form of infection</a:t>
            </a:r>
          </a:p>
          <a:p>
            <a:pPr lvl="1" eaLnBrk="1" fontAlgn="auto" hangingPunct="1">
              <a:spcAft>
                <a:spcPts val="0"/>
              </a:spcAft>
              <a:defRPr/>
            </a:pPr>
            <a:r>
              <a:rPr lang="en-US" altLang="en-US" dirty="0"/>
              <a:t>Results from traumatic implantation of the organisms in the skin</a:t>
            </a:r>
          </a:p>
          <a:p>
            <a:pPr lvl="2" eaLnBrk="1" fontAlgn="auto" hangingPunct="1">
              <a:spcAft>
                <a:spcPts val="0"/>
              </a:spcAft>
              <a:defRPr/>
            </a:pPr>
            <a:r>
              <a:rPr lang="en-US" altLang="en-US" i="1" dirty="0"/>
              <a:t>Conidiobolus coronatus, Conidiobolus incongruous</a:t>
            </a:r>
            <a:r>
              <a:rPr lang="en-US" altLang="en-US" dirty="0"/>
              <a:t>, and </a:t>
            </a:r>
            <a:r>
              <a:rPr lang="en-US" altLang="en-US" i="1" dirty="0" err="1"/>
              <a:t>Basidiobolus</a:t>
            </a:r>
            <a:r>
              <a:rPr lang="en-US" altLang="en-US" i="1" dirty="0"/>
              <a:t> </a:t>
            </a:r>
            <a:r>
              <a:rPr lang="en-US" altLang="en-US" i="1" dirty="0" err="1"/>
              <a:t>ranarum</a:t>
            </a:r>
            <a:endParaRPr lang="en-US" altLang="en-US" i="1" dirty="0"/>
          </a:p>
          <a:p>
            <a:pPr eaLnBrk="1" fontAlgn="auto" hangingPunct="1">
              <a:spcAft>
                <a:spcPts val="0"/>
              </a:spcAft>
              <a:buFont typeface="Wingdings" panose="05000000000000000000" pitchFamily="2" charset="2"/>
              <a:buChar char="Ø"/>
              <a:defRPr/>
            </a:pPr>
            <a:r>
              <a:rPr lang="en-US" altLang="en-US" dirty="0"/>
              <a:t>Diagnosis</a:t>
            </a:r>
          </a:p>
          <a:p>
            <a:pPr lvl="1" eaLnBrk="1" fontAlgn="auto" hangingPunct="1">
              <a:spcAft>
                <a:spcPts val="0"/>
              </a:spcAft>
              <a:defRPr/>
            </a:pPr>
            <a:r>
              <a:rPr lang="en-US" altLang="en-US" dirty="0"/>
              <a:t>Clinically based on the typical skin and soft tissue findings, with confirmation via biopsy</a:t>
            </a:r>
          </a:p>
          <a:p>
            <a:pPr marL="0" indent="0" eaLnBrk="1" fontAlgn="auto" hangingPunct="1">
              <a:spcAft>
                <a:spcPts val="0"/>
              </a:spcAft>
              <a:buFont typeface="Wingdings 2" panose="05020102010507070707" pitchFamily="18" charset="2"/>
              <a:buNone/>
              <a:defRPr/>
            </a:pPr>
            <a:endParaRPr lang="en-US" altLang="en-US" dirty="0"/>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9818BD73-BE99-5499-F9C6-124702579256}"/>
              </a:ext>
            </a:extLst>
          </p:cNvPr>
          <p:cNvSpPr>
            <a:spLocks noGrp="1"/>
          </p:cNvSpPr>
          <p:nvPr>
            <p:ph type="title"/>
          </p:nvPr>
        </p:nvSpPr>
        <p:spPr>
          <a:xfrm>
            <a:off x="685800" y="76200"/>
            <a:ext cx="7772400" cy="1905000"/>
          </a:xfrm>
        </p:spPr>
        <p:txBody>
          <a:bodyPr/>
          <a:lstStyle/>
          <a:p>
            <a:pPr algn="ctr" eaLnBrk="1" hangingPunct="1"/>
            <a:r>
              <a:rPr lang="en-US" altLang="en-US" dirty="0" err="1"/>
              <a:t>Rhinosporidiosis</a:t>
            </a:r>
            <a:endParaRPr lang="en-US" altLang="en-US" dirty="0"/>
          </a:p>
        </p:txBody>
      </p:sp>
      <p:sp>
        <p:nvSpPr>
          <p:cNvPr id="98307" name="Rectangle 3">
            <a:extLst>
              <a:ext uri="{FF2B5EF4-FFF2-40B4-BE49-F238E27FC236}">
                <a16:creationId xmlns:a16="http://schemas.microsoft.com/office/drawing/2014/main" id="{19420D57-89E2-D7E9-332F-8E95DF500248}"/>
              </a:ext>
            </a:extLst>
          </p:cNvPr>
          <p:cNvSpPr>
            <a:spLocks noGrp="1"/>
          </p:cNvSpPr>
          <p:nvPr>
            <p:ph idx="1"/>
          </p:nvPr>
        </p:nvSpPr>
        <p:spPr>
          <a:xfrm>
            <a:off x="685800" y="1524000"/>
            <a:ext cx="7772400" cy="4876800"/>
          </a:xfrm>
        </p:spPr>
        <p:txBody>
          <a:bodyPr/>
          <a:lstStyle/>
          <a:p>
            <a:pPr eaLnBrk="1" hangingPunct="1">
              <a:buFont typeface="Wingdings" panose="05000000000000000000" pitchFamily="2" charset="2"/>
              <a:buChar char="Ø"/>
            </a:pPr>
            <a:r>
              <a:rPr lang="en-US" altLang="en-US" sz="2800" dirty="0"/>
              <a:t>Chronic, usually painless infection of humans and animals that occurs as mucosal polyps of the nasopharynx and conjunctiva</a:t>
            </a:r>
          </a:p>
          <a:p>
            <a:pPr eaLnBrk="1" hangingPunct="1">
              <a:buFont typeface="Wingdings" panose="05000000000000000000" pitchFamily="2" charset="2"/>
              <a:buChar char="Ø"/>
            </a:pPr>
            <a:r>
              <a:rPr lang="en-US" altLang="en-US" sz="2800" dirty="0"/>
              <a:t>Causative agent is </a:t>
            </a:r>
            <a:r>
              <a:rPr lang="en-US" altLang="en-US" sz="2800" i="1" dirty="0" err="1"/>
              <a:t>Rhinosporidium</a:t>
            </a:r>
            <a:r>
              <a:rPr lang="en-US" altLang="en-US" sz="2800" i="1" dirty="0"/>
              <a:t> </a:t>
            </a:r>
            <a:r>
              <a:rPr lang="en-US" altLang="en-US" sz="2800" i="1" dirty="0" err="1"/>
              <a:t>seeberi</a:t>
            </a:r>
            <a:r>
              <a:rPr lang="en-US" altLang="en-US" sz="2800" i="1" dirty="0"/>
              <a:t>.</a:t>
            </a:r>
            <a:endParaRPr lang="en-US" altLang="en-US" sz="2800" dirty="0"/>
          </a:p>
          <a:p>
            <a:pPr lvl="1" eaLnBrk="1" hangingPunct="1"/>
            <a:r>
              <a:rPr lang="en-US" altLang="en-US" sz="2400" dirty="0"/>
              <a:t>Organism has never been cultured.</a:t>
            </a:r>
          </a:p>
          <a:p>
            <a:pPr lvl="1" eaLnBrk="1" hangingPunct="1"/>
            <a:r>
              <a:rPr lang="en-US" altLang="en-US" sz="2400" dirty="0"/>
              <a:t>Nucleic acid analysis has shown that this organism is a protist that is related to other protist parasites.</a:t>
            </a:r>
          </a:p>
          <a:p>
            <a:pPr eaLnBrk="1" hangingPunct="1">
              <a:buFont typeface="Wingdings" panose="05000000000000000000" pitchFamily="2" charset="2"/>
              <a:buChar char="Ø"/>
            </a:pPr>
            <a:r>
              <a:rPr lang="en-US" altLang="en-US" sz="2800" dirty="0"/>
              <a:t>Found in freshwater</a:t>
            </a:r>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772DD4FD-FCA8-4C2C-7DAF-D51BB987A034}"/>
              </a:ext>
            </a:extLst>
          </p:cNvPr>
          <p:cNvSpPr>
            <a:spLocks noGrp="1"/>
          </p:cNvSpPr>
          <p:nvPr>
            <p:ph type="title"/>
          </p:nvPr>
        </p:nvSpPr>
        <p:spPr>
          <a:xfrm>
            <a:off x="723900" y="76200"/>
            <a:ext cx="7772400" cy="1905000"/>
          </a:xfrm>
        </p:spPr>
        <p:txBody>
          <a:bodyPr/>
          <a:lstStyle/>
          <a:p>
            <a:pPr algn="ctr" eaLnBrk="1" hangingPunct="1"/>
            <a:r>
              <a:rPr lang="en-US" altLang="en-US" dirty="0"/>
              <a:t>Lobomycosis</a:t>
            </a:r>
          </a:p>
        </p:txBody>
      </p:sp>
      <p:sp>
        <p:nvSpPr>
          <p:cNvPr id="34819" name="Rectangle 3">
            <a:extLst>
              <a:ext uri="{FF2B5EF4-FFF2-40B4-BE49-F238E27FC236}">
                <a16:creationId xmlns:a16="http://schemas.microsoft.com/office/drawing/2014/main" id="{9EC68086-EB18-9DEC-1690-B6F4CA68D952}"/>
              </a:ext>
            </a:extLst>
          </p:cNvPr>
          <p:cNvSpPr>
            <a:spLocks noGrp="1" noChangeArrowheads="1"/>
          </p:cNvSpPr>
          <p:nvPr>
            <p:ph idx="1"/>
          </p:nvPr>
        </p:nvSpPr>
        <p:spPr>
          <a:xfrm>
            <a:off x="533400" y="1752600"/>
            <a:ext cx="8153400" cy="4454525"/>
          </a:xfrm>
        </p:spPr>
        <p:txBody>
          <a:bodyPr rtlCol="0">
            <a:normAutofit lnSpcReduction="10000"/>
          </a:bodyPr>
          <a:lstStyle/>
          <a:p>
            <a:pPr eaLnBrk="1" fontAlgn="auto" hangingPunct="1">
              <a:spcAft>
                <a:spcPts val="0"/>
              </a:spcAft>
              <a:buFont typeface="Wingdings" panose="05000000000000000000" pitchFamily="2" charset="2"/>
              <a:buChar char="Ø"/>
              <a:defRPr/>
            </a:pPr>
            <a:r>
              <a:rPr lang="en-US" altLang="en-US" dirty="0"/>
              <a:t>Chronic fungal infection of the skin caused by </a:t>
            </a:r>
            <a:r>
              <a:rPr lang="en-US" altLang="en-US" i="1" dirty="0" err="1"/>
              <a:t>Lacazia</a:t>
            </a:r>
            <a:r>
              <a:rPr lang="en-US" altLang="en-US" i="1" dirty="0"/>
              <a:t> </a:t>
            </a:r>
            <a:r>
              <a:rPr lang="en-US" altLang="en-US" i="1" dirty="0" err="1"/>
              <a:t>loboi</a:t>
            </a:r>
            <a:endParaRPr lang="en-US" altLang="en-US" i="1" dirty="0"/>
          </a:p>
          <a:p>
            <a:pPr lvl="1" eaLnBrk="1" fontAlgn="auto" hangingPunct="1">
              <a:spcAft>
                <a:spcPts val="0"/>
              </a:spcAft>
              <a:defRPr/>
            </a:pPr>
            <a:r>
              <a:rPr lang="en-US" altLang="en-US" dirty="0"/>
              <a:t>Manifest as slowly forming skin nodules of various sizes</a:t>
            </a:r>
          </a:p>
          <a:p>
            <a:pPr lvl="1" eaLnBrk="1" fontAlgn="auto" hangingPunct="1">
              <a:spcAft>
                <a:spcPts val="0"/>
              </a:spcAft>
              <a:defRPr/>
            </a:pPr>
            <a:r>
              <a:rPr lang="en-US" altLang="en-US" dirty="0"/>
              <a:t>Organism has never been isolated in culture.</a:t>
            </a:r>
          </a:p>
          <a:p>
            <a:pPr eaLnBrk="1" fontAlgn="auto" hangingPunct="1">
              <a:spcAft>
                <a:spcPts val="0"/>
              </a:spcAft>
              <a:buFont typeface="Wingdings" panose="05000000000000000000" pitchFamily="2" charset="2"/>
              <a:buChar char="Ø"/>
              <a:defRPr/>
            </a:pPr>
            <a:r>
              <a:rPr lang="en-US" altLang="en-US" dirty="0"/>
              <a:t>Reside in soil, vegetation, or water and infect humans via skin trauma</a:t>
            </a:r>
          </a:p>
          <a:p>
            <a:pPr eaLnBrk="1" fontAlgn="auto" hangingPunct="1">
              <a:spcAft>
                <a:spcPts val="0"/>
              </a:spcAft>
              <a:buFont typeface="Wingdings" panose="05000000000000000000" pitchFamily="2" charset="2"/>
              <a:buChar char="Ø"/>
              <a:defRPr/>
            </a:pPr>
            <a:r>
              <a:rPr lang="en-US" altLang="en-US" dirty="0"/>
              <a:t>Have been known to infect farmers, hunters, and jungle workers</a:t>
            </a:r>
          </a:p>
          <a:p>
            <a:pPr marL="457200" lvl="1" indent="0" eaLnBrk="1" fontAlgn="auto" hangingPunct="1">
              <a:spcAft>
                <a:spcPts val="0"/>
              </a:spcAft>
              <a:buFont typeface="Wingdings" panose="05000000000000000000" pitchFamily="2" charset="2"/>
              <a:buNone/>
              <a:defRPr/>
            </a:pPr>
            <a:endParaRPr lang="en-US" altLang="en-US" dirty="0"/>
          </a:p>
        </p:txBody>
      </p:sp>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4" name="Title 4">
            <a:extLst>
              <a:ext uri="{FF2B5EF4-FFF2-40B4-BE49-F238E27FC236}">
                <a16:creationId xmlns:a16="http://schemas.microsoft.com/office/drawing/2014/main" id="{45414949-38F9-7CE5-A569-FFDD0A517ADB}"/>
              </a:ext>
            </a:extLst>
          </p:cNvPr>
          <p:cNvSpPr>
            <a:spLocks noGrp="1"/>
          </p:cNvSpPr>
          <p:nvPr>
            <p:ph type="title"/>
          </p:nvPr>
        </p:nvSpPr>
        <p:spPr>
          <a:xfrm>
            <a:off x="381000" y="228600"/>
            <a:ext cx="8229600" cy="1143000"/>
          </a:xfrm>
        </p:spPr>
        <p:txBody>
          <a:bodyPr/>
          <a:lstStyle/>
          <a:p>
            <a:pPr algn="ctr" eaLnBrk="1" hangingPunct="1"/>
            <a:r>
              <a:rPr lang="en-US" altLang="en-US" dirty="0"/>
              <a:t>Nodular </a:t>
            </a:r>
            <a:r>
              <a:rPr lang="en-US" altLang="en-US" dirty="0" err="1"/>
              <a:t>Lymphangitis</a:t>
            </a:r>
            <a:r>
              <a:rPr lang="en-US" altLang="en-US" dirty="0"/>
              <a:t/>
            </a:r>
            <a:br>
              <a:rPr lang="en-US" altLang="en-US" dirty="0"/>
            </a:br>
            <a:r>
              <a:rPr lang="en-US" altLang="en-US" dirty="0"/>
              <a:t>Characteristics</a:t>
            </a:r>
          </a:p>
        </p:txBody>
      </p:sp>
      <p:sp>
        <p:nvSpPr>
          <p:cNvPr id="100355" name="Content Placeholder 5">
            <a:extLst>
              <a:ext uri="{FF2B5EF4-FFF2-40B4-BE49-F238E27FC236}">
                <a16:creationId xmlns:a16="http://schemas.microsoft.com/office/drawing/2014/main" id="{51F012AE-74FE-AA04-17A5-E2EB91061DD9}"/>
              </a:ext>
            </a:extLst>
          </p:cNvPr>
          <p:cNvSpPr>
            <a:spLocks noGrp="1"/>
          </p:cNvSpPr>
          <p:nvPr>
            <p:ph idx="1"/>
          </p:nvPr>
        </p:nvSpPr>
        <p:spPr>
          <a:xfrm>
            <a:off x="609600" y="1524000"/>
            <a:ext cx="7772400" cy="4876800"/>
          </a:xfrm>
        </p:spPr>
        <p:txBody>
          <a:bodyPr/>
          <a:lstStyle/>
          <a:p>
            <a:pPr eaLnBrk="1" hangingPunct="1">
              <a:buFont typeface="Wingdings" panose="05000000000000000000" pitchFamily="2" charset="2"/>
              <a:buChar char="Ø"/>
            </a:pPr>
            <a:r>
              <a:rPr lang="en-US" altLang="en-US" dirty="0"/>
              <a:t>Also known as lymphocutaneous syndrome</a:t>
            </a:r>
          </a:p>
          <a:p>
            <a:pPr eaLnBrk="1" hangingPunct="1">
              <a:buFont typeface="Wingdings" panose="05000000000000000000" pitchFamily="2" charset="2"/>
              <a:buChar char="Ø"/>
            </a:pPr>
            <a:r>
              <a:rPr lang="en-US" altLang="en-US" dirty="0"/>
              <a:t>Inflammatory nodules that occur along lymphatic vessels that drain an area of primary skin infection</a:t>
            </a:r>
            <a:endParaRPr lang="en-US" altLang="en-US" strike="sngStrike" dirty="0"/>
          </a:p>
          <a:p>
            <a:pPr eaLnBrk="1" hangingPunct="1">
              <a:buFont typeface="Wingdings" panose="05000000000000000000" pitchFamily="2" charset="2"/>
              <a:buChar char="Ø"/>
            </a:pPr>
            <a:r>
              <a:rPr lang="en-US" altLang="en-US" dirty="0"/>
              <a:t>Organisms associated with nodular lymphangitis include</a:t>
            </a:r>
          </a:p>
          <a:p>
            <a:pPr lvl="1" eaLnBrk="1" hangingPunct="1"/>
            <a:r>
              <a:rPr lang="en-US" altLang="en-US" i="1" dirty="0"/>
              <a:t>Sporothrix </a:t>
            </a:r>
            <a:r>
              <a:rPr lang="en-US" altLang="en-US" i="1" dirty="0" err="1"/>
              <a:t>schenckii</a:t>
            </a:r>
            <a:r>
              <a:rPr lang="en-US" altLang="en-US" i="1" dirty="0"/>
              <a:t>, Nocardia</a:t>
            </a:r>
            <a:r>
              <a:rPr lang="en-US" altLang="en-US" dirty="0"/>
              <a:t>, and mycobacteria.</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4805C-8D88-3A4B-05BE-001296A13029}"/>
              </a:ext>
            </a:extLst>
          </p:cNvPr>
          <p:cNvSpPr>
            <a:spLocks noGrp="1"/>
          </p:cNvSpPr>
          <p:nvPr>
            <p:ph type="title"/>
          </p:nvPr>
        </p:nvSpPr>
        <p:spPr>
          <a:xfrm>
            <a:off x="647700" y="76200"/>
            <a:ext cx="7772400" cy="1905000"/>
          </a:xfrm>
        </p:spPr>
        <p:txBody>
          <a:bodyPr rtlCol="0">
            <a:normAutofit fontScale="90000"/>
          </a:bodyPr>
          <a:lstStyle/>
          <a:p>
            <a:pPr algn="ctr" eaLnBrk="1" fontAlgn="auto" hangingPunct="1">
              <a:spcAft>
                <a:spcPts val="0"/>
              </a:spcAft>
              <a:defRPr/>
            </a:pPr>
            <a:r>
              <a:rPr lang="en-US" dirty="0"/>
              <a:t>Nodular Lymphangitis Caused by Sporotrichosis with Ulceration </a:t>
            </a:r>
          </a:p>
        </p:txBody>
      </p:sp>
      <p:pic>
        <p:nvPicPr>
          <p:cNvPr id="101382" name="Picture 3">
            <a:extLst>
              <a:ext uri="{FF2B5EF4-FFF2-40B4-BE49-F238E27FC236}">
                <a16:creationId xmlns:a16="http://schemas.microsoft.com/office/drawing/2014/main" id="{07C25D84-64EA-C6E5-C7B4-5105F55134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972235"/>
            <a:ext cx="61722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9D24600C-42DC-020F-9637-CE77DE002405}"/>
              </a:ext>
            </a:extLst>
          </p:cNvPr>
          <p:cNvSpPr>
            <a:spLocks noGrp="1"/>
          </p:cNvSpPr>
          <p:nvPr>
            <p:ph type="title"/>
          </p:nvPr>
        </p:nvSpPr>
        <p:spPr>
          <a:xfrm>
            <a:off x="685800" y="76200"/>
            <a:ext cx="7772400" cy="1905000"/>
          </a:xfrm>
        </p:spPr>
        <p:txBody>
          <a:bodyPr/>
          <a:lstStyle/>
          <a:p>
            <a:pPr algn="ctr" eaLnBrk="1" hangingPunct="1"/>
            <a:r>
              <a:rPr lang="en-US" altLang="en-US" dirty="0"/>
              <a:t>Agents of Nodular </a:t>
            </a:r>
            <a:r>
              <a:rPr lang="en-US" altLang="en-US" dirty="0" err="1"/>
              <a:t>Lymphangitis</a:t>
            </a:r>
            <a:endParaRPr lang="en-US" altLang="en-US" dirty="0"/>
          </a:p>
        </p:txBody>
      </p:sp>
      <p:pic>
        <p:nvPicPr>
          <p:cNvPr id="102406" name="Picture 1">
            <a:extLst>
              <a:ext uri="{FF2B5EF4-FFF2-40B4-BE49-F238E27FC236}">
                <a16:creationId xmlns:a16="http://schemas.microsoft.com/office/drawing/2014/main" id="{197A8FBE-95BF-641A-44A7-4C5E607CEC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76400"/>
            <a:ext cx="4295775"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D2B9960D-22A1-1351-8BDF-FD327BEC4081}"/>
              </a:ext>
            </a:extLst>
          </p:cNvPr>
          <p:cNvSpPr>
            <a:spLocks noGrp="1"/>
          </p:cNvSpPr>
          <p:nvPr>
            <p:ph type="title"/>
          </p:nvPr>
        </p:nvSpPr>
        <p:spPr>
          <a:xfrm>
            <a:off x="609600" y="76200"/>
            <a:ext cx="7772400" cy="1905000"/>
          </a:xfrm>
        </p:spPr>
        <p:txBody>
          <a:bodyPr/>
          <a:lstStyle/>
          <a:p>
            <a:pPr algn="ctr" eaLnBrk="1" hangingPunct="1"/>
            <a:r>
              <a:rPr lang="en-US" altLang="en-US" dirty="0" err="1"/>
              <a:t>Sporotrichosis</a:t>
            </a:r>
            <a:endParaRPr lang="en-US" altLang="en-US" dirty="0"/>
          </a:p>
        </p:txBody>
      </p:sp>
      <p:sp>
        <p:nvSpPr>
          <p:cNvPr id="103427" name="Rectangle 3">
            <a:extLst>
              <a:ext uri="{FF2B5EF4-FFF2-40B4-BE49-F238E27FC236}">
                <a16:creationId xmlns:a16="http://schemas.microsoft.com/office/drawing/2014/main" id="{804EC18D-2A8E-9102-2365-B1E1BEC5AC4F}"/>
              </a:ext>
            </a:extLst>
          </p:cNvPr>
          <p:cNvSpPr>
            <a:spLocks noGrp="1"/>
          </p:cNvSpPr>
          <p:nvPr>
            <p:ph idx="1"/>
          </p:nvPr>
        </p:nvSpPr>
        <p:spPr>
          <a:xfrm>
            <a:off x="609600" y="1524000"/>
            <a:ext cx="7772400" cy="4876800"/>
          </a:xfrm>
        </p:spPr>
        <p:txBody>
          <a:bodyPr/>
          <a:lstStyle/>
          <a:p>
            <a:pPr eaLnBrk="1" hangingPunct="1">
              <a:buFont typeface="Wingdings" panose="05000000000000000000" pitchFamily="2" charset="2"/>
              <a:buChar char="Ø"/>
            </a:pPr>
            <a:r>
              <a:rPr lang="en-US" altLang="en-US" dirty="0"/>
              <a:t>Causative agents</a:t>
            </a:r>
          </a:p>
          <a:p>
            <a:pPr lvl="1" eaLnBrk="1" hangingPunct="1"/>
            <a:r>
              <a:rPr lang="en-US" altLang="en-US" i="1" dirty="0"/>
              <a:t>Sporothrix </a:t>
            </a:r>
            <a:r>
              <a:rPr lang="en-US" altLang="en-US" i="1" dirty="0" err="1"/>
              <a:t>schenckii</a:t>
            </a:r>
            <a:r>
              <a:rPr lang="en-US" altLang="en-US" i="1" dirty="0"/>
              <a:t> </a:t>
            </a:r>
            <a:r>
              <a:rPr lang="en-US" altLang="en-US" dirty="0"/>
              <a:t>complex</a:t>
            </a:r>
            <a:r>
              <a:rPr lang="en-US" altLang="en-US" i="1" dirty="0"/>
              <a:t>–S. </a:t>
            </a:r>
            <a:r>
              <a:rPr lang="en-US" altLang="en-US" i="1" dirty="0" err="1"/>
              <a:t>schenckii</a:t>
            </a:r>
            <a:r>
              <a:rPr lang="en-US" altLang="en-US" i="1" dirty="0"/>
              <a:t>, </a:t>
            </a:r>
            <a:r>
              <a:rPr lang="en-US" altLang="en-US" i="1" dirty="0" err="1"/>
              <a:t>S.brasiliensis</a:t>
            </a:r>
            <a:r>
              <a:rPr lang="en-US" altLang="en-US" i="1" dirty="0"/>
              <a:t>, S. globose, S. Mexicana, </a:t>
            </a:r>
            <a:r>
              <a:rPr lang="en-US" altLang="en-US" dirty="0"/>
              <a:t>and</a:t>
            </a:r>
            <a:r>
              <a:rPr lang="en-US" altLang="en-US" i="1" dirty="0"/>
              <a:t> S. </a:t>
            </a:r>
            <a:r>
              <a:rPr lang="en-US" altLang="en-US" i="1" dirty="0" err="1"/>
              <a:t>luriei</a:t>
            </a:r>
            <a:endParaRPr lang="en-US" altLang="en-US" i="1" dirty="0"/>
          </a:p>
          <a:p>
            <a:pPr eaLnBrk="1" hangingPunct="1">
              <a:buFont typeface="Wingdings" panose="05000000000000000000" pitchFamily="2" charset="2"/>
              <a:buChar char="Ø"/>
            </a:pPr>
            <a:r>
              <a:rPr lang="en-US" altLang="en-US" dirty="0"/>
              <a:t>Most frequently recognized cause of nodular lymphangitis through inoculation of the skin</a:t>
            </a:r>
          </a:p>
          <a:p>
            <a:pPr lvl="2" eaLnBrk="1" hangingPunct="1"/>
            <a:r>
              <a:rPr lang="en-US" altLang="en-US" dirty="0"/>
              <a:t>Dimorphic fungus</a:t>
            </a:r>
          </a:p>
          <a:p>
            <a:pPr lvl="2" eaLnBrk="1" hangingPunct="1"/>
            <a:r>
              <a:rPr lang="en-US" altLang="en-US" dirty="0"/>
              <a:t>Classically an occupational disease of gardeners, farmers, and horticulturalists</a:t>
            </a:r>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15270D1A-3CDB-133F-B543-E6F1FA25F76E}"/>
              </a:ext>
            </a:extLst>
          </p:cNvPr>
          <p:cNvSpPr>
            <a:spLocks noGrp="1"/>
          </p:cNvSpPr>
          <p:nvPr>
            <p:ph type="title"/>
          </p:nvPr>
        </p:nvSpPr>
        <p:spPr>
          <a:xfrm>
            <a:off x="609600" y="0"/>
            <a:ext cx="7772400" cy="1905000"/>
          </a:xfrm>
        </p:spPr>
        <p:txBody>
          <a:bodyPr/>
          <a:lstStyle/>
          <a:p>
            <a:pPr algn="ctr"/>
            <a:r>
              <a:rPr lang="en-US" altLang="en-US" dirty="0"/>
              <a:t>Sporotrichosis (Cont.)</a:t>
            </a:r>
          </a:p>
        </p:txBody>
      </p:sp>
      <p:sp>
        <p:nvSpPr>
          <p:cNvPr id="104451" name="Content Placeholder 2">
            <a:extLst>
              <a:ext uri="{FF2B5EF4-FFF2-40B4-BE49-F238E27FC236}">
                <a16:creationId xmlns:a16="http://schemas.microsoft.com/office/drawing/2014/main" id="{2F34979D-34B5-4B5E-B26D-2ECD6CBF8CBA}"/>
              </a:ext>
            </a:extLst>
          </p:cNvPr>
          <p:cNvSpPr>
            <a:spLocks noGrp="1"/>
          </p:cNvSpPr>
          <p:nvPr>
            <p:ph idx="1"/>
          </p:nvPr>
        </p:nvSpPr>
        <p:spPr/>
        <p:txBody>
          <a:bodyPr/>
          <a:lstStyle/>
          <a:p>
            <a:pPr>
              <a:buFont typeface="Wingdings" panose="05000000000000000000" pitchFamily="2" charset="2"/>
              <a:buChar char="Ø"/>
            </a:pPr>
            <a:r>
              <a:rPr lang="en-US" altLang="en-US" dirty="0"/>
              <a:t>Usually localized to skin and subcutaneous tissue</a:t>
            </a:r>
          </a:p>
          <a:p>
            <a:pPr>
              <a:buFont typeface="Wingdings" panose="05000000000000000000" pitchFamily="2" charset="2"/>
              <a:buChar char="Ø"/>
            </a:pPr>
            <a:r>
              <a:rPr lang="en-US" altLang="en-US" dirty="0"/>
              <a:t>Dissemination to bone, lungs, brain, and other organs can occur in immunocompromised person.</a:t>
            </a:r>
          </a:p>
          <a:p>
            <a:pPr>
              <a:buFont typeface="Wingdings" panose="05000000000000000000" pitchFamily="2" charset="2"/>
              <a:buChar char="Ø"/>
            </a:pPr>
            <a:r>
              <a:rPr lang="en-US" altLang="en-US" dirty="0"/>
              <a:t>Pulmonary disease can occur via inhaling </a:t>
            </a:r>
            <a:r>
              <a:rPr lang="en-US" altLang="en-US" i="1" dirty="0"/>
              <a:t>S. </a:t>
            </a:r>
            <a:r>
              <a:rPr lang="en-US" altLang="en-US" i="1" dirty="0" err="1"/>
              <a:t>schenckii</a:t>
            </a:r>
            <a:r>
              <a:rPr lang="en-US" altLang="en-US" dirty="0"/>
              <a:t> complex conidia are inhaled.</a:t>
            </a:r>
          </a:p>
          <a:p>
            <a:endParaRPr lang="en-US" altLang="en-US" dirty="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97A7F819-E41C-1C17-0146-F85D3E13D552}"/>
              </a:ext>
            </a:extLst>
          </p:cNvPr>
          <p:cNvSpPr>
            <a:spLocks noGrp="1"/>
          </p:cNvSpPr>
          <p:nvPr>
            <p:ph type="title"/>
          </p:nvPr>
        </p:nvSpPr>
        <p:spPr>
          <a:xfrm>
            <a:off x="774700" y="0"/>
            <a:ext cx="7772400" cy="1905000"/>
          </a:xfrm>
        </p:spPr>
        <p:txBody>
          <a:bodyPr/>
          <a:lstStyle/>
          <a:p>
            <a:pPr algn="ctr" eaLnBrk="1" hangingPunct="1"/>
            <a:r>
              <a:rPr lang="en-US" altLang="en-US" dirty="0"/>
              <a:t>Anatomy of the Skin</a:t>
            </a:r>
          </a:p>
        </p:txBody>
      </p:sp>
      <p:pic>
        <p:nvPicPr>
          <p:cNvPr id="39942" name="Picture 1">
            <a:extLst>
              <a:ext uri="{FF2B5EF4-FFF2-40B4-BE49-F238E27FC236}">
                <a16:creationId xmlns:a16="http://schemas.microsoft.com/office/drawing/2014/main" id="{0BDAD7D1-43B2-FFB8-1C94-4C93481249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47800"/>
            <a:ext cx="5664200"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4C5369BD-09AB-894B-F154-FAD4C89947EE}"/>
              </a:ext>
            </a:extLst>
          </p:cNvPr>
          <p:cNvSpPr>
            <a:spLocks noGrp="1"/>
          </p:cNvSpPr>
          <p:nvPr>
            <p:ph type="title"/>
          </p:nvPr>
        </p:nvSpPr>
        <p:spPr>
          <a:xfrm>
            <a:off x="685800" y="22412"/>
            <a:ext cx="7772400" cy="1905000"/>
          </a:xfrm>
        </p:spPr>
        <p:txBody>
          <a:bodyPr/>
          <a:lstStyle/>
          <a:p>
            <a:pPr algn="ctr" eaLnBrk="1" hangingPunct="1"/>
            <a:r>
              <a:rPr lang="en-US" altLang="en-US" dirty="0" err="1"/>
              <a:t>Nocardiosis</a:t>
            </a:r>
            <a:endParaRPr lang="en-US" altLang="en-US" dirty="0"/>
          </a:p>
        </p:txBody>
      </p:sp>
      <p:sp>
        <p:nvSpPr>
          <p:cNvPr id="105475" name="Rectangle 3">
            <a:extLst>
              <a:ext uri="{FF2B5EF4-FFF2-40B4-BE49-F238E27FC236}">
                <a16:creationId xmlns:a16="http://schemas.microsoft.com/office/drawing/2014/main" id="{104B758E-C369-A3AD-C24B-E5A5A7401A11}"/>
              </a:ext>
            </a:extLst>
          </p:cNvPr>
          <p:cNvSpPr>
            <a:spLocks noGrp="1"/>
          </p:cNvSpPr>
          <p:nvPr>
            <p:ph idx="1"/>
          </p:nvPr>
        </p:nvSpPr>
        <p:spPr>
          <a:xfrm>
            <a:off x="685800" y="1600200"/>
            <a:ext cx="7772400" cy="4876800"/>
          </a:xfrm>
        </p:spPr>
        <p:txBody>
          <a:bodyPr/>
          <a:lstStyle/>
          <a:p>
            <a:pPr eaLnBrk="1" hangingPunct="1">
              <a:buFont typeface="Wingdings" panose="05000000000000000000" pitchFamily="2" charset="2"/>
              <a:buChar char="Ø"/>
            </a:pPr>
            <a:r>
              <a:rPr lang="en-US" altLang="en-US" sz="2600" dirty="0"/>
              <a:t>Causative agent</a:t>
            </a:r>
            <a:r>
              <a:rPr lang="en-US" altLang="en-US" sz="2400" dirty="0"/>
              <a:t>—</a:t>
            </a:r>
            <a:r>
              <a:rPr lang="en-US" altLang="en-US" sz="2600" i="1" dirty="0" err="1"/>
              <a:t>Nocardia</a:t>
            </a:r>
            <a:r>
              <a:rPr lang="en-US" altLang="en-US" sz="2600" i="1" dirty="0"/>
              <a:t> </a:t>
            </a:r>
            <a:r>
              <a:rPr lang="en-US" altLang="en-US" sz="2600" dirty="0"/>
              <a:t>spp.</a:t>
            </a:r>
          </a:p>
          <a:p>
            <a:pPr eaLnBrk="1" hangingPunct="1">
              <a:buFont typeface="Wingdings" panose="05000000000000000000" pitchFamily="2" charset="2"/>
              <a:buChar char="Ø"/>
            </a:pPr>
            <a:r>
              <a:rPr lang="en-US" altLang="en-US" sz="2600" dirty="0"/>
              <a:t>Ubiquitous in the environment and may be found in soil, water, and vegetation</a:t>
            </a:r>
          </a:p>
          <a:p>
            <a:pPr eaLnBrk="1" hangingPunct="1">
              <a:buFont typeface="Wingdings" panose="05000000000000000000" pitchFamily="2" charset="2"/>
              <a:buChar char="Ø"/>
            </a:pPr>
            <a:r>
              <a:rPr lang="en-US" altLang="en-US" dirty="0"/>
              <a:t>Mode of transmission</a:t>
            </a:r>
          </a:p>
          <a:p>
            <a:pPr lvl="1" eaLnBrk="1" hangingPunct="1"/>
            <a:r>
              <a:rPr lang="en-US" altLang="en-US" dirty="0"/>
              <a:t>Direct cutaneous inoculation</a:t>
            </a:r>
          </a:p>
          <a:p>
            <a:pPr eaLnBrk="1" hangingPunct="1">
              <a:buFont typeface="Wingdings" panose="05000000000000000000" pitchFamily="2" charset="2"/>
              <a:buChar char="Ø"/>
            </a:pPr>
            <a:r>
              <a:rPr lang="en-US" altLang="en-US" dirty="0"/>
              <a:t>Manifestation ranges from lymphocutaneous syndrome to subcutaneous abscesses, cellulitis, and </a:t>
            </a:r>
            <a:r>
              <a:rPr lang="en-US" altLang="en-US" dirty="0" err="1"/>
              <a:t>mycetoma</a:t>
            </a:r>
            <a:r>
              <a:rPr lang="en-US" altLang="en-US" dirty="0"/>
              <a:t>.</a:t>
            </a: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949C14-0B30-01AF-703A-0411AA61EF62}"/>
              </a:ext>
            </a:extLst>
          </p:cNvPr>
          <p:cNvSpPr>
            <a:spLocks noGrp="1"/>
          </p:cNvSpPr>
          <p:nvPr>
            <p:ph type="title"/>
          </p:nvPr>
        </p:nvSpPr>
        <p:spPr>
          <a:xfrm>
            <a:off x="685800" y="62753"/>
            <a:ext cx="7772400" cy="1905000"/>
          </a:xfrm>
        </p:spPr>
        <p:txBody>
          <a:bodyPr rtlCol="0">
            <a:normAutofit fontScale="90000"/>
          </a:bodyPr>
          <a:lstStyle/>
          <a:p>
            <a:pPr algn="ctr" eaLnBrk="1" fontAlgn="auto" hangingPunct="1">
              <a:spcAft>
                <a:spcPts val="0"/>
              </a:spcAft>
              <a:defRPr/>
            </a:pPr>
            <a:r>
              <a:rPr lang="en-US" dirty="0"/>
              <a:t>Mycobacterial Infection</a:t>
            </a:r>
            <a:br>
              <a:rPr lang="en-US" dirty="0"/>
            </a:br>
            <a:r>
              <a:rPr lang="en-US" dirty="0" err="1"/>
              <a:t>Nontuberculosus</a:t>
            </a:r>
            <a:r>
              <a:rPr lang="en-US" dirty="0"/>
              <a:t> Mycobacteria (NTM)</a:t>
            </a:r>
          </a:p>
        </p:txBody>
      </p:sp>
      <p:sp>
        <p:nvSpPr>
          <p:cNvPr id="106499" name="Content Placeholder 5">
            <a:extLst>
              <a:ext uri="{FF2B5EF4-FFF2-40B4-BE49-F238E27FC236}">
                <a16:creationId xmlns:a16="http://schemas.microsoft.com/office/drawing/2014/main" id="{608C02A6-7AEE-618E-5DF2-FA2E497D7AA6}"/>
              </a:ext>
            </a:extLst>
          </p:cNvPr>
          <p:cNvSpPr>
            <a:spLocks noGrp="1"/>
          </p:cNvSpPr>
          <p:nvPr>
            <p:ph idx="1"/>
          </p:nvPr>
        </p:nvSpPr>
        <p:spPr>
          <a:xfrm>
            <a:off x="685800" y="1967753"/>
            <a:ext cx="7772400" cy="4876800"/>
          </a:xfrm>
        </p:spPr>
        <p:txBody>
          <a:bodyPr/>
          <a:lstStyle/>
          <a:p>
            <a:pPr eaLnBrk="1" hangingPunct="1">
              <a:buFont typeface="Wingdings" panose="05000000000000000000" pitchFamily="2" charset="2"/>
              <a:buChar char="Ø"/>
            </a:pPr>
            <a:r>
              <a:rPr lang="en-US" altLang="en-US" dirty="0"/>
              <a:t>Causes cutaneous disease including nodular lymphangitis</a:t>
            </a:r>
          </a:p>
          <a:p>
            <a:pPr eaLnBrk="1" hangingPunct="1">
              <a:buFont typeface="Wingdings" panose="05000000000000000000" pitchFamily="2" charset="2"/>
              <a:buChar char="Ø"/>
            </a:pPr>
            <a:r>
              <a:rPr lang="en-US" altLang="en-US" dirty="0"/>
              <a:t>Transmission occurs via</a:t>
            </a:r>
          </a:p>
          <a:p>
            <a:pPr lvl="1" eaLnBrk="1" hangingPunct="1"/>
            <a:r>
              <a:rPr lang="en-US" altLang="en-US" dirty="0"/>
              <a:t>Puncture wounds, motor vehicle accidents, injections, and surgery</a:t>
            </a:r>
            <a:endParaRPr lang="en-US" altLang="en-US" strike="sngStrike" dirty="0"/>
          </a:p>
          <a:p>
            <a:pPr eaLnBrk="1" hangingPunct="1">
              <a:buFont typeface="Wingdings" panose="05000000000000000000" pitchFamily="2" charset="2"/>
              <a:buChar char="Ø"/>
            </a:pPr>
            <a:r>
              <a:rPr lang="en-US" altLang="en-US" dirty="0"/>
              <a:t>Skin infections may result from the hematogenous spread of infection.</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4C523870-B74A-A990-D604-0385F89A8E5B}"/>
              </a:ext>
            </a:extLst>
          </p:cNvPr>
          <p:cNvSpPr>
            <a:spLocks noGrp="1"/>
          </p:cNvSpPr>
          <p:nvPr>
            <p:ph type="title"/>
          </p:nvPr>
        </p:nvSpPr>
        <p:spPr>
          <a:xfrm>
            <a:off x="685800" y="76200"/>
            <a:ext cx="7772400" cy="1905000"/>
          </a:xfrm>
        </p:spPr>
        <p:txBody>
          <a:bodyPr/>
          <a:lstStyle/>
          <a:p>
            <a:pPr algn="ctr" eaLnBrk="1" hangingPunct="1"/>
            <a:r>
              <a:rPr lang="en-US" altLang="en-US" dirty="0"/>
              <a:t/>
            </a:r>
            <a:br>
              <a:rPr lang="en-US" altLang="en-US" dirty="0"/>
            </a:br>
            <a:r>
              <a:rPr lang="en-US" altLang="en-US" dirty="0"/>
              <a:t>Mycobacterial Infection (Cont.)</a:t>
            </a:r>
            <a:r>
              <a:rPr lang="en-US" altLang="en-US" i="1" dirty="0"/>
              <a:t/>
            </a:r>
            <a:br>
              <a:rPr lang="en-US" altLang="en-US" i="1" dirty="0"/>
            </a:br>
            <a:endParaRPr lang="en-US" altLang="en-US" i="1" dirty="0"/>
          </a:p>
        </p:txBody>
      </p:sp>
      <p:sp>
        <p:nvSpPr>
          <p:cNvPr id="107523" name="Rectangle 3">
            <a:extLst>
              <a:ext uri="{FF2B5EF4-FFF2-40B4-BE49-F238E27FC236}">
                <a16:creationId xmlns:a16="http://schemas.microsoft.com/office/drawing/2014/main" id="{B7B55A37-F803-18C6-1A17-9306240E398B}"/>
              </a:ext>
            </a:extLst>
          </p:cNvPr>
          <p:cNvSpPr>
            <a:spLocks noGrp="1"/>
          </p:cNvSpPr>
          <p:nvPr>
            <p:ph idx="1"/>
          </p:nvPr>
        </p:nvSpPr>
        <p:spPr>
          <a:xfrm>
            <a:off x="685800" y="1752600"/>
            <a:ext cx="7772400" cy="4876800"/>
          </a:xfrm>
        </p:spPr>
        <p:txBody>
          <a:bodyPr/>
          <a:lstStyle/>
          <a:p>
            <a:pPr eaLnBrk="1" hangingPunct="1">
              <a:buFont typeface="Wingdings" panose="05000000000000000000" pitchFamily="2" charset="2"/>
              <a:buChar char="Ø"/>
            </a:pPr>
            <a:r>
              <a:rPr lang="en-US" altLang="en-US" sz="2800" i="1" dirty="0"/>
              <a:t>M. </a:t>
            </a:r>
            <a:r>
              <a:rPr lang="en-US" altLang="en-US" sz="2800" i="1" dirty="0" err="1"/>
              <a:t>marinum</a:t>
            </a:r>
            <a:endParaRPr lang="en-US" altLang="en-US" sz="2800" i="1" dirty="0"/>
          </a:p>
          <a:p>
            <a:pPr lvl="1" eaLnBrk="1" hangingPunct="1"/>
            <a:r>
              <a:rPr lang="en-US" altLang="en-US" sz="2400" dirty="0"/>
              <a:t>Swimming pool or fish tank granuloma</a:t>
            </a:r>
          </a:p>
          <a:p>
            <a:pPr lvl="2" eaLnBrk="1" hangingPunct="1"/>
            <a:r>
              <a:rPr lang="en-US" altLang="en-US" sz="2000" dirty="0"/>
              <a:t>Enters through wound or traumatic break in the skin</a:t>
            </a:r>
          </a:p>
          <a:p>
            <a:pPr lvl="1" eaLnBrk="1" hangingPunct="1"/>
            <a:r>
              <a:rPr lang="en-US" altLang="en-US" sz="2400" dirty="0"/>
              <a:t>Solitary red-purple lesions appear 2 to 3 weeks post exposure.</a:t>
            </a:r>
          </a:p>
          <a:p>
            <a:pPr lvl="2" eaLnBrk="1" hangingPunct="1"/>
            <a:r>
              <a:rPr lang="en-US" altLang="en-US" sz="2000" dirty="0"/>
              <a:t>Arms and legs</a:t>
            </a:r>
          </a:p>
          <a:p>
            <a:pPr lvl="1" eaLnBrk="1" hangingPunct="1"/>
            <a:r>
              <a:rPr lang="en-US" altLang="en-US" sz="2400" dirty="0" err="1"/>
              <a:t>Papular</a:t>
            </a:r>
            <a:r>
              <a:rPr lang="en-US" altLang="en-US" sz="2400" dirty="0"/>
              <a:t> or nodular–can become wartlike or ulcerated</a:t>
            </a:r>
          </a:p>
          <a:p>
            <a:pPr lvl="1" eaLnBrk="1" hangingPunct="1"/>
            <a:r>
              <a:rPr lang="en-US" altLang="en-US" sz="2400" dirty="0"/>
              <a:t>Infection can progress to </a:t>
            </a:r>
            <a:r>
              <a:rPr lang="en-US" altLang="en-US" sz="2400" dirty="0" err="1"/>
              <a:t>lymphcutaneous</a:t>
            </a:r>
            <a:r>
              <a:rPr lang="en-US" altLang="en-US" sz="2400" dirty="0"/>
              <a:t> syndrome.</a:t>
            </a:r>
          </a:p>
          <a:p>
            <a:pPr lvl="1" eaLnBrk="1" hangingPunct="1"/>
            <a:r>
              <a:rPr lang="en-US" altLang="en-US" sz="2400" dirty="0"/>
              <a:t>Diagnosis–biopsy and culture of skin lesion and patient history</a:t>
            </a:r>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AC71690C-79DF-0107-2D82-7E3D5B165DE1}"/>
              </a:ext>
            </a:extLst>
          </p:cNvPr>
          <p:cNvSpPr>
            <a:spLocks noGrp="1"/>
          </p:cNvSpPr>
          <p:nvPr>
            <p:ph type="title"/>
          </p:nvPr>
        </p:nvSpPr>
        <p:spPr>
          <a:xfrm>
            <a:off x="685800" y="4482"/>
            <a:ext cx="7772400" cy="1905000"/>
          </a:xfrm>
        </p:spPr>
        <p:txBody>
          <a:bodyPr/>
          <a:lstStyle/>
          <a:p>
            <a:pPr algn="ctr"/>
            <a:r>
              <a:rPr lang="en-US" altLang="en-US" dirty="0"/>
              <a:t>Mycobacterial Infection (Cont.)</a:t>
            </a:r>
          </a:p>
        </p:txBody>
      </p:sp>
      <p:sp>
        <p:nvSpPr>
          <p:cNvPr id="108547" name="Content Placeholder 2">
            <a:extLst>
              <a:ext uri="{FF2B5EF4-FFF2-40B4-BE49-F238E27FC236}">
                <a16:creationId xmlns:a16="http://schemas.microsoft.com/office/drawing/2014/main" id="{1692F2D7-C356-935D-B35D-CD94B5222D07}"/>
              </a:ext>
            </a:extLst>
          </p:cNvPr>
          <p:cNvSpPr>
            <a:spLocks noGrp="1"/>
          </p:cNvSpPr>
          <p:nvPr>
            <p:ph idx="1"/>
          </p:nvPr>
        </p:nvSpPr>
        <p:spPr>
          <a:xfrm>
            <a:off x="457200" y="1676400"/>
            <a:ext cx="8229600" cy="4525963"/>
          </a:xfrm>
        </p:spPr>
        <p:txBody>
          <a:bodyPr/>
          <a:lstStyle/>
          <a:p>
            <a:pPr>
              <a:buFont typeface="Wingdings" panose="05000000000000000000" pitchFamily="2" charset="2"/>
              <a:buChar char="Ø"/>
            </a:pPr>
            <a:r>
              <a:rPr lang="en-US" altLang="en-US" i="1" dirty="0"/>
              <a:t>M. </a:t>
            </a:r>
            <a:r>
              <a:rPr lang="en-US" altLang="en-US" i="1" dirty="0" err="1"/>
              <a:t>chelonae</a:t>
            </a:r>
            <a:endParaRPr lang="en-US" altLang="en-US" i="1" dirty="0"/>
          </a:p>
          <a:p>
            <a:pPr lvl="1"/>
            <a:r>
              <a:rPr lang="en-US" altLang="en-US" dirty="0"/>
              <a:t>Usually seen in immunocompromised patients</a:t>
            </a:r>
          </a:p>
          <a:p>
            <a:pPr>
              <a:buFont typeface="Wingdings" panose="05000000000000000000" pitchFamily="2" charset="2"/>
              <a:buChar char="Ø"/>
            </a:pPr>
            <a:r>
              <a:rPr lang="en-US" altLang="en-US" i="1" dirty="0"/>
              <a:t>M. fortuitum</a:t>
            </a:r>
            <a:endParaRPr lang="en-US" altLang="en-US" dirty="0"/>
          </a:p>
          <a:p>
            <a:pPr lvl="1"/>
            <a:r>
              <a:rPr lang="en-US" altLang="en-US" dirty="0"/>
              <a:t>Usually occurs in otherwise healthy persons</a:t>
            </a:r>
          </a:p>
          <a:p>
            <a:pPr>
              <a:buFont typeface="Wingdings" panose="05000000000000000000" pitchFamily="2" charset="2"/>
              <a:buChar char="Ø"/>
            </a:pPr>
            <a:r>
              <a:rPr lang="en-US" altLang="en-US" i="1" dirty="0"/>
              <a:t>M. </a:t>
            </a:r>
            <a:r>
              <a:rPr lang="en-US" altLang="en-US" i="1" dirty="0" err="1"/>
              <a:t>abscessus</a:t>
            </a:r>
            <a:r>
              <a:rPr lang="en-US" altLang="en-US" i="1" dirty="0"/>
              <a:t> </a:t>
            </a:r>
            <a:r>
              <a:rPr lang="en-US" altLang="en-US" dirty="0"/>
              <a:t>complex</a:t>
            </a:r>
          </a:p>
          <a:p>
            <a:pPr lvl="1"/>
            <a:r>
              <a:rPr lang="en-US" altLang="en-US" dirty="0"/>
              <a:t>Seen in immunocompromised and otherwise healthy </a:t>
            </a:r>
            <a:r>
              <a:rPr lang="en-US" altLang="en-US" dirty="0" err="1"/>
              <a:t>presons</a:t>
            </a:r>
            <a:endParaRPr lang="en-US" altLang="en-US" dirty="0"/>
          </a:p>
          <a:p>
            <a:pPr>
              <a:buFont typeface="Wingdings" panose="05000000000000000000" pitchFamily="2" charset="2"/>
              <a:buChar char="Ø"/>
            </a:pPr>
            <a:r>
              <a:rPr lang="en-US" altLang="en-US" dirty="0"/>
              <a:t>Modes of transmission include</a:t>
            </a:r>
          </a:p>
          <a:p>
            <a:pPr lvl="1"/>
            <a:r>
              <a:rPr lang="en-US" altLang="en-US" dirty="0"/>
              <a:t>Acupuncture, nail salons, tattooing </a:t>
            </a:r>
          </a:p>
          <a:p>
            <a:endParaRPr lang="en-US" altLang="en-US" dirty="0"/>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31357707-CAEB-48E1-6399-8A57DCCCB777}"/>
              </a:ext>
            </a:extLst>
          </p:cNvPr>
          <p:cNvSpPr>
            <a:spLocks noGrp="1"/>
          </p:cNvSpPr>
          <p:nvPr>
            <p:ph type="title"/>
          </p:nvPr>
        </p:nvSpPr>
        <p:spPr>
          <a:xfrm>
            <a:off x="685800" y="76200"/>
            <a:ext cx="7772400" cy="1905000"/>
          </a:xfrm>
        </p:spPr>
        <p:txBody>
          <a:bodyPr/>
          <a:lstStyle/>
          <a:p>
            <a:pPr eaLnBrk="1" hangingPunct="1"/>
            <a:r>
              <a:rPr lang="en-US" altLang="en-US" dirty="0"/>
              <a:t>Mycobacterial Infection (Cont.)</a:t>
            </a:r>
          </a:p>
        </p:txBody>
      </p:sp>
      <p:sp>
        <p:nvSpPr>
          <p:cNvPr id="109571" name="Rectangle 3">
            <a:extLst>
              <a:ext uri="{FF2B5EF4-FFF2-40B4-BE49-F238E27FC236}">
                <a16:creationId xmlns:a16="http://schemas.microsoft.com/office/drawing/2014/main" id="{0036CAFD-5C37-E6D1-75B2-621E24A81C47}"/>
              </a:ext>
            </a:extLst>
          </p:cNvPr>
          <p:cNvSpPr>
            <a:spLocks noGrp="1"/>
          </p:cNvSpPr>
          <p:nvPr>
            <p:ph idx="1"/>
          </p:nvPr>
        </p:nvSpPr>
        <p:spPr>
          <a:xfrm>
            <a:off x="685800" y="1676400"/>
            <a:ext cx="7772400" cy="4876800"/>
          </a:xfrm>
        </p:spPr>
        <p:txBody>
          <a:bodyPr/>
          <a:lstStyle/>
          <a:p>
            <a:pPr eaLnBrk="1" hangingPunct="1">
              <a:buFont typeface="Wingdings" panose="05000000000000000000" pitchFamily="2" charset="2"/>
              <a:buChar char="Ø"/>
            </a:pPr>
            <a:r>
              <a:rPr lang="en-US" altLang="en-US" i="1" dirty="0"/>
              <a:t>M. </a:t>
            </a:r>
            <a:r>
              <a:rPr lang="en-US" altLang="en-US" i="1" dirty="0" err="1"/>
              <a:t>ulcerans</a:t>
            </a:r>
            <a:endParaRPr lang="en-US" altLang="en-US" i="1" dirty="0"/>
          </a:p>
          <a:p>
            <a:pPr lvl="1" eaLnBrk="1" hangingPunct="1"/>
            <a:r>
              <a:rPr lang="en-US" altLang="en-US" dirty="0"/>
              <a:t>Associated with swamps  </a:t>
            </a:r>
          </a:p>
          <a:p>
            <a:pPr lvl="1" eaLnBrk="1" hangingPunct="1"/>
            <a:r>
              <a:rPr lang="en-US" altLang="en-US" dirty="0"/>
              <a:t>Single, pruritic ulcer with undermined edges</a:t>
            </a:r>
          </a:p>
          <a:p>
            <a:pPr lvl="2" eaLnBrk="1" hangingPunct="1"/>
            <a:r>
              <a:rPr lang="en-US" altLang="en-US" dirty="0"/>
              <a:t>Called a Buruli ulcer</a:t>
            </a:r>
          </a:p>
          <a:p>
            <a:pPr lvl="1" eaLnBrk="1" hangingPunct="1"/>
            <a:r>
              <a:rPr lang="en-US" altLang="en-US" dirty="0"/>
              <a:t>May be chronic infection with limb deformity in tropic climates</a:t>
            </a:r>
          </a:p>
          <a:p>
            <a:pPr lvl="1" eaLnBrk="1" hangingPunct="1"/>
            <a:r>
              <a:rPr lang="en-US" altLang="en-US" dirty="0"/>
              <a:t>Slow grower in culture–can take up to 12 weeks of incubation</a:t>
            </a:r>
          </a:p>
          <a:p>
            <a:pPr eaLnBrk="1" hangingPunct="1"/>
            <a:endParaRPr lang="en-US" altLang="en-US" dirty="0"/>
          </a:p>
        </p:txBody>
      </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4735178C-C0A2-8146-B3DA-E4FAB83FFECE}"/>
              </a:ext>
            </a:extLst>
          </p:cNvPr>
          <p:cNvSpPr>
            <a:spLocks noGrp="1"/>
          </p:cNvSpPr>
          <p:nvPr>
            <p:ph type="title"/>
          </p:nvPr>
        </p:nvSpPr>
        <p:spPr>
          <a:xfrm>
            <a:off x="685800" y="152400"/>
            <a:ext cx="7772400" cy="1905000"/>
          </a:xfrm>
        </p:spPr>
        <p:txBody>
          <a:bodyPr/>
          <a:lstStyle/>
          <a:p>
            <a:pPr algn="ctr" eaLnBrk="1" hangingPunct="1"/>
            <a:r>
              <a:rPr lang="en-US" altLang="en-US" dirty="0"/>
              <a:t>Mycobacterial Infection (Cont.)</a:t>
            </a:r>
          </a:p>
        </p:txBody>
      </p:sp>
      <p:sp>
        <p:nvSpPr>
          <p:cNvPr id="110595" name="Rectangle 3">
            <a:extLst>
              <a:ext uri="{FF2B5EF4-FFF2-40B4-BE49-F238E27FC236}">
                <a16:creationId xmlns:a16="http://schemas.microsoft.com/office/drawing/2014/main" id="{0B2262FC-07C8-7B27-61D2-C0F5B50DB9C2}"/>
              </a:ext>
            </a:extLst>
          </p:cNvPr>
          <p:cNvSpPr>
            <a:spLocks noGrp="1"/>
          </p:cNvSpPr>
          <p:nvPr>
            <p:ph idx="1"/>
          </p:nvPr>
        </p:nvSpPr>
        <p:spPr>
          <a:xfrm>
            <a:off x="681318" y="1676400"/>
            <a:ext cx="7772400" cy="4876800"/>
          </a:xfrm>
        </p:spPr>
        <p:txBody>
          <a:bodyPr/>
          <a:lstStyle/>
          <a:p>
            <a:pPr eaLnBrk="1" hangingPunct="1">
              <a:buFont typeface="Wingdings" panose="05000000000000000000" pitchFamily="2" charset="2"/>
              <a:buChar char="Ø"/>
            </a:pPr>
            <a:r>
              <a:rPr lang="en-US" altLang="en-US" i="1" dirty="0"/>
              <a:t>M. tuberculosis</a:t>
            </a:r>
          </a:p>
          <a:p>
            <a:pPr eaLnBrk="1" hangingPunct="1">
              <a:buFont typeface="Wingdings" panose="05000000000000000000" pitchFamily="2" charset="2"/>
              <a:buChar char="Ø"/>
            </a:pPr>
            <a:r>
              <a:rPr lang="en-US" altLang="en-US" dirty="0"/>
              <a:t>Cutaneous tuberculosis </a:t>
            </a:r>
          </a:p>
          <a:p>
            <a:pPr lvl="1" eaLnBrk="1" hangingPunct="1"/>
            <a:r>
              <a:rPr lang="en-US" altLang="en-US" dirty="0"/>
              <a:t>Uncommon</a:t>
            </a:r>
          </a:p>
          <a:p>
            <a:pPr eaLnBrk="1" hangingPunct="1">
              <a:buFont typeface="Wingdings" panose="05000000000000000000" pitchFamily="2" charset="2"/>
              <a:buChar char="Ø"/>
            </a:pPr>
            <a:r>
              <a:rPr lang="en-US" altLang="en-US" dirty="0"/>
              <a:t>Inoculation of the skin can lead to tuberculosis verrucosa cutis (TVC)</a:t>
            </a:r>
          </a:p>
          <a:p>
            <a:pPr lvl="1" eaLnBrk="1" hangingPunct="1"/>
            <a:r>
              <a:rPr lang="en-US" altLang="en-US" dirty="0"/>
              <a:t>Red or purple papules that become wartlike</a:t>
            </a:r>
          </a:p>
          <a:p>
            <a:pPr eaLnBrk="1" hangingPunct="1">
              <a:buFont typeface="Wingdings" panose="05000000000000000000" pitchFamily="2" charset="2"/>
              <a:buChar char="Ø"/>
            </a:pPr>
            <a:r>
              <a:rPr lang="en-US" altLang="en-US" dirty="0"/>
              <a:t>Occur in areas of the body prone to trauma</a:t>
            </a:r>
          </a:p>
        </p:txBody>
      </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3986860C-5E84-E6A4-F673-698AD050BD25}"/>
              </a:ext>
            </a:extLst>
          </p:cNvPr>
          <p:cNvSpPr>
            <a:spLocks noGrp="1"/>
          </p:cNvSpPr>
          <p:nvPr>
            <p:ph type="title"/>
          </p:nvPr>
        </p:nvSpPr>
        <p:spPr>
          <a:xfrm>
            <a:off x="676835" y="76200"/>
            <a:ext cx="7772400" cy="1905000"/>
          </a:xfrm>
        </p:spPr>
        <p:txBody>
          <a:bodyPr/>
          <a:lstStyle/>
          <a:p>
            <a:pPr algn="ctr" eaLnBrk="1" hangingPunct="1"/>
            <a:r>
              <a:rPr lang="en-US" altLang="en-US" dirty="0" err="1"/>
              <a:t>Actinomycosis</a:t>
            </a:r>
            <a:endParaRPr lang="en-US" altLang="en-US" dirty="0"/>
          </a:p>
        </p:txBody>
      </p:sp>
      <p:sp>
        <p:nvSpPr>
          <p:cNvPr id="111619" name="Rectangle 3">
            <a:extLst>
              <a:ext uri="{FF2B5EF4-FFF2-40B4-BE49-F238E27FC236}">
                <a16:creationId xmlns:a16="http://schemas.microsoft.com/office/drawing/2014/main" id="{E8AB4C52-13C9-F1D4-A87D-F043B61B3BCB}"/>
              </a:ext>
            </a:extLst>
          </p:cNvPr>
          <p:cNvSpPr>
            <a:spLocks noGrp="1"/>
          </p:cNvSpPr>
          <p:nvPr>
            <p:ph idx="1"/>
          </p:nvPr>
        </p:nvSpPr>
        <p:spPr>
          <a:xfrm>
            <a:off x="685800" y="1828800"/>
            <a:ext cx="7772400" cy="4876800"/>
          </a:xfrm>
        </p:spPr>
        <p:txBody>
          <a:bodyPr/>
          <a:lstStyle/>
          <a:p>
            <a:pPr eaLnBrk="1" hangingPunct="1">
              <a:buFont typeface="Wingdings" panose="05000000000000000000" pitchFamily="2" charset="2"/>
              <a:buChar char="Ø"/>
            </a:pPr>
            <a:r>
              <a:rPr lang="en-US" altLang="en-US" i="1" dirty="0"/>
              <a:t>Actinomyces</a:t>
            </a:r>
            <a:r>
              <a:rPr lang="en-US" altLang="en-US" dirty="0"/>
              <a:t> spp.</a:t>
            </a:r>
          </a:p>
          <a:p>
            <a:pPr lvl="1" eaLnBrk="1" hangingPunct="1"/>
            <a:r>
              <a:rPr lang="en-US" altLang="en-US" dirty="0"/>
              <a:t>Chronic disease characterized by the formation of abscesses, fibrosis of tissues, and draining sinuses that discharge sulfur granules (masses of organisms)</a:t>
            </a:r>
          </a:p>
          <a:p>
            <a:pPr lvl="1" eaLnBrk="1" hangingPunct="1"/>
            <a:r>
              <a:rPr lang="en-US" altLang="en-US" dirty="0"/>
              <a:t>Primary cause is </a:t>
            </a:r>
            <a:r>
              <a:rPr lang="en-US" altLang="en-US" i="1" dirty="0"/>
              <a:t>A. </a:t>
            </a:r>
            <a:r>
              <a:rPr lang="en-US" altLang="en-US" i="1" dirty="0" err="1"/>
              <a:t>israelii</a:t>
            </a:r>
            <a:r>
              <a:rPr lang="en-US" altLang="en-US" i="1" dirty="0"/>
              <a:t>.</a:t>
            </a:r>
          </a:p>
          <a:p>
            <a:pPr lvl="1" eaLnBrk="1" hangingPunct="1"/>
            <a:r>
              <a:rPr lang="en-US" altLang="en-US" dirty="0"/>
              <a:t>Part of normal biota in the mouth and GI and genital tracts</a:t>
            </a:r>
          </a:p>
          <a:p>
            <a:pPr lvl="1" eaLnBrk="1" hangingPunct="1"/>
            <a:r>
              <a:rPr lang="en-US" altLang="en-US" dirty="0"/>
              <a:t>Most common manifestation</a:t>
            </a:r>
          </a:p>
          <a:p>
            <a:pPr lvl="2" eaLnBrk="1" hangingPunct="1"/>
            <a:r>
              <a:rPr lang="en-US" altLang="en-US" dirty="0"/>
              <a:t>Involvement with the face and neck</a:t>
            </a:r>
          </a:p>
        </p:txBody>
      </p:sp>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0BF42CD2-C7FF-D80C-A068-1FD85984DBD9}"/>
              </a:ext>
            </a:extLst>
          </p:cNvPr>
          <p:cNvSpPr>
            <a:spLocks noGrp="1" noChangeArrowheads="1"/>
          </p:cNvSpPr>
          <p:nvPr>
            <p:ph type="title"/>
          </p:nvPr>
        </p:nvSpPr>
        <p:spPr>
          <a:xfrm>
            <a:off x="685800" y="76200"/>
            <a:ext cx="7772400" cy="1905000"/>
          </a:xfrm>
        </p:spPr>
        <p:txBody>
          <a:bodyPr rtlCol="0">
            <a:normAutofit/>
          </a:bodyPr>
          <a:lstStyle/>
          <a:p>
            <a:pPr algn="ctr" eaLnBrk="1" fontAlgn="auto" hangingPunct="1">
              <a:spcAft>
                <a:spcPts val="0"/>
              </a:spcAft>
              <a:defRPr/>
            </a:pPr>
            <a:r>
              <a:rPr lang="en-US" altLang="en-US" sz="4000" dirty="0" err="1"/>
              <a:t>Actinomycosis</a:t>
            </a:r>
            <a:r>
              <a:rPr lang="en-US" altLang="en-US" sz="4000" dirty="0"/>
              <a:t> of the Jaw Following Dental Infection</a:t>
            </a:r>
          </a:p>
        </p:txBody>
      </p:sp>
      <p:pic>
        <p:nvPicPr>
          <p:cNvPr id="112646" name="Picture 1">
            <a:extLst>
              <a:ext uri="{FF2B5EF4-FFF2-40B4-BE49-F238E27FC236}">
                <a16:creationId xmlns:a16="http://schemas.microsoft.com/office/drawing/2014/main" id="{B6CC41B9-E47B-BCF7-B82B-42669F0BB7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3512" y="1828800"/>
            <a:ext cx="627697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nvSpPr>
        <p:spPr bwMode="auto">
          <a:xfrm>
            <a:off x="1543050" y="3314700"/>
            <a:ext cx="6000750" cy="9144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defTabSz="685800" eaLnBrk="0" hangingPunct="0">
              <a:lnSpc>
                <a:spcPct val="130000"/>
              </a:lnSpc>
              <a:spcBef>
                <a:spcPct val="0"/>
              </a:spcBef>
              <a:buNone/>
            </a:pPr>
            <a:r>
              <a:rPr lang="en-US" altLang="en-US" sz="1800" b="1" i="1" dirty="0" smtClean="0">
                <a:solidFill>
                  <a:srgbClr val="FFFFFF"/>
                </a:solidFill>
                <a:cs typeface="Segoe UI" panose="020B0502040204020203" pitchFamily="34" charset="0"/>
              </a:rPr>
              <a:t>Skin/Soft Tissue (Wound) Infections</a:t>
            </a:r>
          </a:p>
          <a:p>
            <a:pPr algn="ctr" defTabSz="685800" eaLnBrk="0" hangingPunct="0">
              <a:lnSpc>
                <a:spcPct val="130000"/>
              </a:lnSpc>
              <a:spcBef>
                <a:spcPct val="0"/>
              </a:spcBef>
              <a:buNone/>
            </a:pPr>
            <a:r>
              <a:rPr lang="en-US" altLang="en-US" sz="1800" b="1" i="1" dirty="0" smtClean="0">
                <a:solidFill>
                  <a:srgbClr val="FFFFFF"/>
                </a:solidFill>
                <a:cs typeface="Segoe UI" panose="020B0502040204020203" pitchFamily="34" charset="0"/>
              </a:rPr>
              <a:t>Dermatological Manifestations of Systemic Bacteria &amp; Fungal Infections</a:t>
            </a:r>
            <a:endParaRPr lang="en-US" altLang="en-US" sz="1800" b="1" i="1" dirty="0">
              <a:solidFill>
                <a:srgbClr val="FFFFFF"/>
              </a:solidFill>
              <a:cs typeface="Segoe UI" panose="020B0502040204020203" pitchFamily="34" charset="0"/>
            </a:endParaRPr>
          </a:p>
        </p:txBody>
      </p:sp>
      <p:sp>
        <p:nvSpPr>
          <p:cNvPr id="5124" name="Rectangle 2"/>
          <p:cNvSpPr>
            <a:spLocks noGrp="1" noChangeArrowheads="1"/>
          </p:cNvSpPr>
          <p:nvPr/>
        </p:nvSpPr>
        <p:spPr bwMode="auto">
          <a:xfrm>
            <a:off x="1657350" y="2628900"/>
            <a:ext cx="6000750" cy="9144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defTabSz="685800" eaLnBrk="0" hangingPunct="0">
              <a:lnSpc>
                <a:spcPct val="130000"/>
              </a:lnSpc>
              <a:spcBef>
                <a:spcPct val="0"/>
              </a:spcBef>
              <a:buNone/>
            </a:pPr>
            <a:r>
              <a:rPr lang="en-US" altLang="en-US" sz="1800" b="1" i="1" dirty="0">
                <a:solidFill>
                  <a:srgbClr val="FFFFFF"/>
                </a:solidFill>
                <a:cs typeface="Segoe UI" panose="020B0502040204020203" pitchFamily="34" charset="0"/>
              </a:rPr>
              <a:t>Clinical &amp; Diagnostic </a:t>
            </a:r>
            <a:r>
              <a:rPr lang="en-US" altLang="en-US" sz="1800" b="1" i="1" dirty="0" smtClean="0">
                <a:solidFill>
                  <a:srgbClr val="FFFFFF"/>
                </a:solidFill>
                <a:cs typeface="Segoe UI" panose="020B0502040204020203" pitchFamily="34" charset="0"/>
              </a:rPr>
              <a:t>Microbiology</a:t>
            </a:r>
          </a:p>
          <a:p>
            <a:pPr algn="ctr" defTabSz="685800" eaLnBrk="0" hangingPunct="0">
              <a:lnSpc>
                <a:spcPct val="130000"/>
              </a:lnSpc>
              <a:spcBef>
                <a:spcPct val="0"/>
              </a:spcBef>
              <a:buNone/>
            </a:pPr>
            <a:endParaRPr lang="en-US" altLang="en-US" sz="1800" b="1" i="1" dirty="0">
              <a:solidFill>
                <a:srgbClr val="FFFFFF"/>
              </a:solidFill>
              <a:cs typeface="Segoe UI" panose="020B0502040204020203" pitchFamily="34" charset="0"/>
            </a:endParaRPr>
          </a:p>
        </p:txBody>
      </p:sp>
    </p:spTree>
    <p:extLst>
      <p:ext uri="{BB962C8B-B14F-4D97-AF65-F5344CB8AC3E}">
        <p14:creationId xmlns:p14="http://schemas.microsoft.com/office/powerpoint/2010/main" val="1285057898"/>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4" name="Title 5">
            <a:extLst>
              <a:ext uri="{FF2B5EF4-FFF2-40B4-BE49-F238E27FC236}">
                <a16:creationId xmlns:a16="http://schemas.microsoft.com/office/drawing/2014/main" id="{319C9DA8-5A41-DEFB-9FFE-8504F577AB3D}"/>
              </a:ext>
            </a:extLst>
          </p:cNvPr>
          <p:cNvSpPr>
            <a:spLocks noGrp="1"/>
          </p:cNvSpPr>
          <p:nvPr>
            <p:ph type="title"/>
          </p:nvPr>
        </p:nvSpPr>
        <p:spPr>
          <a:xfrm>
            <a:off x="685800" y="76200"/>
            <a:ext cx="7772400" cy="1905000"/>
          </a:xfrm>
        </p:spPr>
        <p:txBody>
          <a:bodyPr/>
          <a:lstStyle/>
          <a:p>
            <a:pPr algn="ctr"/>
            <a:r>
              <a:rPr lang="en-US" altLang="en-US" dirty="0"/>
              <a:t>Overview</a:t>
            </a:r>
          </a:p>
        </p:txBody>
      </p:sp>
      <p:sp>
        <p:nvSpPr>
          <p:cNvPr id="115715" name="Content Placeholder 6">
            <a:extLst>
              <a:ext uri="{FF2B5EF4-FFF2-40B4-BE49-F238E27FC236}">
                <a16:creationId xmlns:a16="http://schemas.microsoft.com/office/drawing/2014/main" id="{4115F853-8260-29C1-D3B2-E21E4277736C}"/>
              </a:ext>
            </a:extLst>
          </p:cNvPr>
          <p:cNvSpPr>
            <a:spLocks noGrp="1"/>
          </p:cNvSpPr>
          <p:nvPr>
            <p:ph idx="1"/>
          </p:nvPr>
        </p:nvSpPr>
        <p:spPr/>
        <p:txBody>
          <a:bodyPr/>
          <a:lstStyle/>
          <a:p>
            <a:pPr>
              <a:buFont typeface="Wingdings" panose="05000000000000000000" pitchFamily="2" charset="2"/>
              <a:buChar char="Ø"/>
            </a:pPr>
            <a:r>
              <a:rPr lang="en-US" altLang="en-US" dirty="0"/>
              <a:t>Systemic infections can produce skin lesions that may provide diagnostic clues</a:t>
            </a:r>
          </a:p>
          <a:p>
            <a:pPr lvl="1"/>
            <a:r>
              <a:rPr lang="en-US" altLang="en-US" dirty="0"/>
              <a:t>Bacterial, fungal, parasitic, viral</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3DD88182-CF24-4C52-23E5-8649325CF455}"/>
              </a:ext>
            </a:extLst>
          </p:cNvPr>
          <p:cNvSpPr>
            <a:spLocks noGrp="1"/>
          </p:cNvSpPr>
          <p:nvPr>
            <p:ph type="title"/>
          </p:nvPr>
        </p:nvSpPr>
        <p:spPr>
          <a:xfrm>
            <a:off x="664696" y="13447"/>
            <a:ext cx="7772400" cy="1905000"/>
          </a:xfrm>
        </p:spPr>
        <p:txBody>
          <a:bodyPr/>
          <a:lstStyle/>
          <a:p>
            <a:pPr algn="ctr" eaLnBrk="1" hangingPunct="1"/>
            <a:r>
              <a:rPr lang="en-US" altLang="en-US" dirty="0"/>
              <a:t>Skin </a:t>
            </a:r>
            <a:r>
              <a:rPr lang="en-US" altLang="en-US" dirty="0" smtClean="0"/>
              <a:t>Microbiota</a:t>
            </a:r>
            <a:endParaRPr lang="en-US" altLang="en-US" dirty="0"/>
          </a:p>
        </p:txBody>
      </p:sp>
      <p:sp>
        <p:nvSpPr>
          <p:cNvPr id="5123" name="Rectangle 3">
            <a:extLst>
              <a:ext uri="{FF2B5EF4-FFF2-40B4-BE49-F238E27FC236}">
                <a16:creationId xmlns:a16="http://schemas.microsoft.com/office/drawing/2014/main" id="{AA136164-81CD-462E-6C29-EB83E2E3E531}"/>
              </a:ext>
            </a:extLst>
          </p:cNvPr>
          <p:cNvSpPr>
            <a:spLocks noGrp="1" noChangeArrowheads="1"/>
          </p:cNvSpPr>
          <p:nvPr>
            <p:ph idx="1"/>
          </p:nvPr>
        </p:nvSpPr>
        <p:spPr>
          <a:xfrm>
            <a:off x="664696" y="1524000"/>
            <a:ext cx="7772400" cy="4454525"/>
          </a:xfrm>
        </p:spPr>
        <p:txBody>
          <a:bodyPr rtlCol="0">
            <a:normAutofit fontScale="92500" lnSpcReduction="10000"/>
          </a:bodyPr>
          <a:lstStyle/>
          <a:p>
            <a:pPr eaLnBrk="1" fontAlgn="auto" hangingPunct="1">
              <a:spcAft>
                <a:spcPts val="0"/>
              </a:spcAft>
              <a:buFont typeface="Wingdings" panose="05000000000000000000" pitchFamily="2" charset="2"/>
              <a:buChar char="Ø"/>
              <a:defRPr/>
            </a:pPr>
            <a:r>
              <a:rPr lang="en-US" altLang="en-US" dirty="0"/>
              <a:t>The usual biota of the skin adapt to high salt, exposure to the elements and relative lack of nutrients.</a:t>
            </a:r>
          </a:p>
          <a:p>
            <a:pPr eaLnBrk="1" fontAlgn="auto" hangingPunct="1">
              <a:spcAft>
                <a:spcPts val="0"/>
              </a:spcAft>
              <a:buFont typeface="Wingdings" panose="05000000000000000000" pitchFamily="2" charset="2"/>
              <a:buChar char="Ø"/>
              <a:defRPr/>
            </a:pPr>
            <a:r>
              <a:rPr lang="en-US" altLang="en-US" dirty="0"/>
              <a:t>Normal residents of skin biota</a:t>
            </a:r>
          </a:p>
          <a:p>
            <a:pPr lvl="1" eaLnBrk="1" fontAlgn="auto" hangingPunct="1">
              <a:spcAft>
                <a:spcPts val="0"/>
              </a:spcAft>
              <a:defRPr/>
            </a:pPr>
            <a:r>
              <a:rPr lang="en-US" altLang="en-US" dirty="0"/>
              <a:t>An array of bacteria, fungi, and viruses</a:t>
            </a:r>
          </a:p>
          <a:p>
            <a:pPr lvl="1" eaLnBrk="1" fontAlgn="auto" hangingPunct="1">
              <a:spcAft>
                <a:spcPts val="0"/>
              </a:spcAft>
              <a:defRPr/>
            </a:pPr>
            <a:r>
              <a:rPr lang="en-US" altLang="en-US" dirty="0"/>
              <a:t>These microbes may act as competitive inhibitors of pathogenic organisms.</a:t>
            </a:r>
          </a:p>
          <a:p>
            <a:pPr eaLnBrk="1" fontAlgn="auto" hangingPunct="1">
              <a:spcAft>
                <a:spcPts val="0"/>
              </a:spcAft>
              <a:buFont typeface="Wingdings" panose="05000000000000000000" pitchFamily="2" charset="2"/>
              <a:buChar char="Ø"/>
              <a:defRPr/>
            </a:pPr>
            <a:r>
              <a:rPr lang="en-US" altLang="en-US" dirty="0"/>
              <a:t>Breaks in the skin allow normal biota to cause infection and transient organisms to enter and cause disease.</a:t>
            </a:r>
          </a:p>
        </p:txBody>
      </p:sp>
    </p:spTree>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4795E832-395C-A024-B212-3F478E1EF90E}"/>
              </a:ext>
            </a:extLst>
          </p:cNvPr>
          <p:cNvSpPr>
            <a:spLocks noGrp="1"/>
          </p:cNvSpPr>
          <p:nvPr>
            <p:ph type="title"/>
          </p:nvPr>
        </p:nvSpPr>
        <p:spPr>
          <a:xfrm>
            <a:off x="76200" y="228600"/>
            <a:ext cx="8991600" cy="1219200"/>
          </a:xfrm>
        </p:spPr>
        <p:txBody>
          <a:bodyPr/>
          <a:lstStyle/>
          <a:p>
            <a:pPr algn="ctr" eaLnBrk="1" hangingPunct="1"/>
            <a:r>
              <a:rPr lang="en-US" altLang="en-US" dirty="0"/>
              <a:t>Bacteria</a:t>
            </a:r>
            <a:endParaRPr lang="en-US" altLang="en-US" sz="3600" dirty="0"/>
          </a:p>
        </p:txBody>
      </p:sp>
      <p:sp>
        <p:nvSpPr>
          <p:cNvPr id="43011" name="Rectangle 3">
            <a:extLst>
              <a:ext uri="{FF2B5EF4-FFF2-40B4-BE49-F238E27FC236}">
                <a16:creationId xmlns:a16="http://schemas.microsoft.com/office/drawing/2014/main" id="{184A5E4E-6D84-1BF8-C0B6-84317955F38C}"/>
              </a:ext>
            </a:extLst>
          </p:cNvPr>
          <p:cNvSpPr>
            <a:spLocks noGrp="1" noChangeArrowheads="1"/>
          </p:cNvSpPr>
          <p:nvPr>
            <p:ph idx="1"/>
          </p:nvPr>
        </p:nvSpPr>
        <p:spPr>
          <a:xfrm>
            <a:off x="990600" y="1565275"/>
            <a:ext cx="7772400" cy="4454525"/>
          </a:xfrm>
        </p:spPr>
        <p:txBody>
          <a:bodyPr rtlCol="0">
            <a:normAutofit fontScale="85000" lnSpcReduction="20000"/>
          </a:bodyPr>
          <a:lstStyle/>
          <a:p>
            <a:pPr eaLnBrk="1" fontAlgn="auto" hangingPunct="1">
              <a:spcAft>
                <a:spcPts val="0"/>
              </a:spcAft>
              <a:buFont typeface="Wingdings" panose="05000000000000000000" pitchFamily="2" charset="2"/>
              <a:buChar char="Ø"/>
              <a:defRPr/>
            </a:pPr>
            <a:r>
              <a:rPr lang="en-US" altLang="en-US" i="1" dirty="0"/>
              <a:t>Pseudomonas</a:t>
            </a:r>
            <a:r>
              <a:rPr lang="en-US" altLang="en-US" dirty="0"/>
              <a:t> infection</a:t>
            </a:r>
            <a:endParaRPr lang="en-US" altLang="en-US" i="1" dirty="0"/>
          </a:p>
          <a:p>
            <a:pPr lvl="1" eaLnBrk="1" fontAlgn="auto" hangingPunct="1">
              <a:spcAft>
                <a:spcPts val="0"/>
              </a:spcAft>
              <a:defRPr/>
            </a:pPr>
            <a:r>
              <a:rPr lang="en-US" altLang="en-US" dirty="0"/>
              <a:t>Ecthyma gangrenosum </a:t>
            </a:r>
          </a:p>
          <a:p>
            <a:pPr eaLnBrk="1" fontAlgn="auto" hangingPunct="1">
              <a:spcAft>
                <a:spcPts val="0"/>
              </a:spcAft>
              <a:buFont typeface="Wingdings" panose="05000000000000000000" pitchFamily="2" charset="2"/>
              <a:buChar char="Ø"/>
              <a:defRPr/>
            </a:pPr>
            <a:r>
              <a:rPr lang="en-US" altLang="en-US" i="1" dirty="0"/>
              <a:t>Vibrio </a:t>
            </a:r>
            <a:r>
              <a:rPr lang="en-US" altLang="en-US" dirty="0"/>
              <a:t>infection</a:t>
            </a:r>
            <a:endParaRPr lang="en-US" altLang="en-US" i="1" dirty="0"/>
          </a:p>
          <a:p>
            <a:pPr lvl="1" eaLnBrk="1" fontAlgn="auto" hangingPunct="1">
              <a:spcAft>
                <a:spcPts val="0"/>
              </a:spcAft>
              <a:defRPr/>
            </a:pPr>
            <a:r>
              <a:rPr lang="en-US" altLang="en-US" i="1" dirty="0"/>
              <a:t>V. vulnificus</a:t>
            </a:r>
          </a:p>
          <a:p>
            <a:pPr lvl="2" eaLnBrk="1" fontAlgn="auto" hangingPunct="1">
              <a:spcAft>
                <a:spcPts val="0"/>
              </a:spcAft>
              <a:defRPr/>
            </a:pPr>
            <a:r>
              <a:rPr lang="en-US" altLang="en-US" dirty="0"/>
              <a:t>Hemorrhagic bullae that evolve into ulcers with skin necrosis     </a:t>
            </a:r>
          </a:p>
          <a:p>
            <a:pPr eaLnBrk="1" fontAlgn="auto" hangingPunct="1">
              <a:spcAft>
                <a:spcPts val="0"/>
              </a:spcAft>
              <a:buFont typeface="Wingdings" panose="05000000000000000000" pitchFamily="2" charset="2"/>
              <a:buChar char="Ø"/>
              <a:defRPr/>
            </a:pPr>
            <a:r>
              <a:rPr lang="en-US" altLang="en-US" i="1" dirty="0"/>
              <a:t>Aeromonas</a:t>
            </a:r>
            <a:r>
              <a:rPr lang="en-US" altLang="en-US" dirty="0"/>
              <a:t> spp. infection</a:t>
            </a:r>
          </a:p>
          <a:p>
            <a:pPr lvl="1" eaLnBrk="1" fontAlgn="auto" hangingPunct="1">
              <a:spcAft>
                <a:spcPts val="0"/>
              </a:spcAft>
              <a:defRPr/>
            </a:pPr>
            <a:r>
              <a:rPr lang="en-US" altLang="en-US" dirty="0"/>
              <a:t>Water contamination</a:t>
            </a:r>
          </a:p>
          <a:p>
            <a:pPr lvl="1" eaLnBrk="1" fontAlgn="auto" hangingPunct="1">
              <a:spcAft>
                <a:spcPts val="0"/>
              </a:spcAft>
              <a:defRPr/>
            </a:pPr>
            <a:r>
              <a:rPr lang="en-US" altLang="en-US" dirty="0"/>
              <a:t>Cause a variety of infections beyond cellulitis</a:t>
            </a:r>
          </a:p>
          <a:p>
            <a:pPr lvl="1" eaLnBrk="1" fontAlgn="auto" hangingPunct="1">
              <a:spcAft>
                <a:spcPts val="0"/>
              </a:spcAft>
              <a:defRPr/>
            </a:pPr>
            <a:r>
              <a:rPr lang="en-US" altLang="en-US" dirty="0"/>
              <a:t>Rapidly progressing</a:t>
            </a:r>
          </a:p>
          <a:p>
            <a:pPr lvl="2" eaLnBrk="1" fontAlgn="auto" hangingPunct="1">
              <a:spcAft>
                <a:spcPts val="0"/>
              </a:spcAft>
              <a:defRPr/>
            </a:pPr>
            <a:r>
              <a:rPr lang="en-US" altLang="en-US" dirty="0"/>
              <a:t>Hemorrhagic bullae and skin necrosis</a:t>
            </a:r>
          </a:p>
          <a:p>
            <a:pPr lvl="1" eaLnBrk="1" fontAlgn="auto" hangingPunct="1">
              <a:spcAft>
                <a:spcPts val="0"/>
              </a:spcAft>
              <a:defRPr/>
            </a:pPr>
            <a:r>
              <a:rPr lang="en-US" altLang="en-US" dirty="0"/>
              <a:t>Medicinal leech therapy</a:t>
            </a:r>
          </a:p>
          <a:p>
            <a:pPr lvl="1" eaLnBrk="1" fontAlgn="auto" hangingPunct="1">
              <a:spcAft>
                <a:spcPts val="0"/>
              </a:spcAft>
              <a:defRPr/>
            </a:pPr>
            <a:endParaRPr lang="en-US" altLang="en-US" dirty="0"/>
          </a:p>
        </p:txBody>
      </p:sp>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D38801C7-6378-8015-F347-FBF9AF1EEB04}"/>
              </a:ext>
            </a:extLst>
          </p:cNvPr>
          <p:cNvSpPr>
            <a:spLocks noGrp="1"/>
          </p:cNvSpPr>
          <p:nvPr>
            <p:ph type="title"/>
          </p:nvPr>
        </p:nvSpPr>
        <p:spPr>
          <a:xfrm>
            <a:off x="76200" y="228600"/>
            <a:ext cx="8991600" cy="1219200"/>
          </a:xfrm>
        </p:spPr>
        <p:txBody>
          <a:bodyPr/>
          <a:lstStyle/>
          <a:p>
            <a:pPr algn="ctr" eaLnBrk="1" hangingPunct="1"/>
            <a:r>
              <a:rPr lang="en-US" altLang="en-US" dirty="0"/>
              <a:t>Bacteria (Cont.)</a:t>
            </a:r>
          </a:p>
        </p:txBody>
      </p:sp>
      <p:sp>
        <p:nvSpPr>
          <p:cNvPr id="44035" name="Rectangle 3">
            <a:extLst>
              <a:ext uri="{FF2B5EF4-FFF2-40B4-BE49-F238E27FC236}">
                <a16:creationId xmlns:a16="http://schemas.microsoft.com/office/drawing/2014/main" id="{E35C0988-2563-72ED-5BA9-2677C910606B}"/>
              </a:ext>
            </a:extLst>
          </p:cNvPr>
          <p:cNvSpPr>
            <a:spLocks noGrp="1" noChangeArrowheads="1"/>
          </p:cNvSpPr>
          <p:nvPr>
            <p:ph idx="1"/>
          </p:nvPr>
        </p:nvSpPr>
        <p:spPr>
          <a:xfrm>
            <a:off x="914400" y="1600200"/>
            <a:ext cx="7772400" cy="4454525"/>
          </a:xfrm>
        </p:spPr>
        <p:txBody>
          <a:bodyPr rtlCol="0">
            <a:normAutofit fontScale="85000" lnSpcReduction="20000"/>
          </a:bodyPr>
          <a:lstStyle/>
          <a:p>
            <a:pPr eaLnBrk="1" fontAlgn="auto" hangingPunct="1">
              <a:spcAft>
                <a:spcPts val="0"/>
              </a:spcAft>
              <a:buFont typeface="Wingdings" panose="05000000000000000000" pitchFamily="2" charset="2"/>
              <a:buChar char="Ø"/>
              <a:defRPr/>
            </a:pPr>
            <a:r>
              <a:rPr lang="en-US" altLang="en-US" dirty="0"/>
              <a:t>Borreliosis–Lyme disease</a:t>
            </a:r>
          </a:p>
          <a:p>
            <a:pPr lvl="1" eaLnBrk="1" fontAlgn="auto" hangingPunct="1">
              <a:spcAft>
                <a:spcPts val="0"/>
              </a:spcAft>
              <a:defRPr/>
            </a:pPr>
            <a:r>
              <a:rPr lang="en-US" altLang="en-US" i="1" dirty="0"/>
              <a:t>B. burgdorferi</a:t>
            </a:r>
          </a:p>
          <a:p>
            <a:pPr lvl="2" eaLnBrk="1" fontAlgn="auto" hangingPunct="1">
              <a:spcAft>
                <a:spcPts val="0"/>
              </a:spcAft>
              <a:defRPr/>
            </a:pPr>
            <a:r>
              <a:rPr lang="en-US" altLang="en-US" dirty="0"/>
              <a:t>Erythema </a:t>
            </a:r>
            <a:r>
              <a:rPr lang="en-US" altLang="en-US" dirty="0" err="1"/>
              <a:t>migrans</a:t>
            </a:r>
            <a:r>
              <a:rPr lang="en-US" altLang="en-US" dirty="0"/>
              <a:t> (EM)</a:t>
            </a:r>
          </a:p>
          <a:p>
            <a:pPr eaLnBrk="1" fontAlgn="auto" hangingPunct="1">
              <a:spcAft>
                <a:spcPts val="0"/>
              </a:spcAft>
              <a:buFont typeface="Wingdings" panose="05000000000000000000" pitchFamily="2" charset="2"/>
              <a:buChar char="Ø"/>
              <a:defRPr/>
            </a:pPr>
            <a:r>
              <a:rPr lang="en-US" altLang="en-US" i="1" dirty="0"/>
              <a:t>Treponema</a:t>
            </a:r>
            <a:r>
              <a:rPr lang="en-US" altLang="en-US" dirty="0"/>
              <a:t> infection–Syphilis</a:t>
            </a:r>
          </a:p>
          <a:p>
            <a:pPr lvl="1" eaLnBrk="1" fontAlgn="auto" hangingPunct="1">
              <a:spcAft>
                <a:spcPts val="0"/>
              </a:spcAft>
              <a:defRPr/>
            </a:pPr>
            <a:r>
              <a:rPr lang="en-US" altLang="en-US" i="1" dirty="0"/>
              <a:t>T. </a:t>
            </a:r>
            <a:r>
              <a:rPr lang="en-US" altLang="en-US" i="1" dirty="0" err="1"/>
              <a:t>pallidium</a:t>
            </a:r>
            <a:r>
              <a:rPr lang="en-US" altLang="en-US" dirty="0"/>
              <a:t> subsp. </a:t>
            </a:r>
            <a:r>
              <a:rPr lang="en-US" altLang="en-US" i="1" dirty="0"/>
              <a:t>palladium</a:t>
            </a:r>
          </a:p>
          <a:p>
            <a:pPr lvl="2" eaLnBrk="1" fontAlgn="auto" hangingPunct="1">
              <a:spcAft>
                <a:spcPts val="0"/>
              </a:spcAft>
              <a:defRPr/>
            </a:pPr>
            <a:r>
              <a:rPr lang="en-US" altLang="en-US" dirty="0"/>
              <a:t>Primary syphilis–painless chancre</a:t>
            </a:r>
          </a:p>
          <a:p>
            <a:pPr lvl="2" eaLnBrk="1" fontAlgn="auto" hangingPunct="1">
              <a:spcAft>
                <a:spcPts val="0"/>
              </a:spcAft>
              <a:defRPr/>
            </a:pPr>
            <a:r>
              <a:rPr lang="en-US" altLang="en-US" dirty="0"/>
              <a:t>Secondary syphilis–maculopapular rash involving skin and mucous membranes</a:t>
            </a:r>
          </a:p>
          <a:p>
            <a:pPr eaLnBrk="1" fontAlgn="auto" hangingPunct="1">
              <a:spcAft>
                <a:spcPts val="0"/>
              </a:spcAft>
              <a:buFont typeface="Wingdings" panose="05000000000000000000" pitchFamily="2" charset="2"/>
              <a:buChar char="Ø"/>
              <a:defRPr/>
            </a:pPr>
            <a:r>
              <a:rPr lang="en-US" altLang="en-US" i="1" dirty="0"/>
              <a:t>Mycoplasma</a:t>
            </a:r>
          </a:p>
          <a:p>
            <a:pPr lvl="1" eaLnBrk="1" fontAlgn="auto" hangingPunct="1">
              <a:spcAft>
                <a:spcPts val="0"/>
              </a:spcAft>
              <a:defRPr/>
            </a:pPr>
            <a:r>
              <a:rPr lang="en-US" altLang="en-US" i="1" dirty="0"/>
              <a:t>M. pneumoniae </a:t>
            </a:r>
          </a:p>
          <a:p>
            <a:pPr lvl="2" eaLnBrk="1" fontAlgn="auto" hangingPunct="1">
              <a:spcAft>
                <a:spcPts val="0"/>
              </a:spcAft>
              <a:defRPr/>
            </a:pPr>
            <a:r>
              <a:rPr lang="en-US" altLang="en-US" dirty="0"/>
              <a:t>Maculopapular and vesicular rashes</a:t>
            </a:r>
          </a:p>
          <a:p>
            <a:pPr lvl="2" eaLnBrk="1" fontAlgn="auto" hangingPunct="1">
              <a:spcAft>
                <a:spcPts val="0"/>
              </a:spcAft>
              <a:defRPr/>
            </a:pPr>
            <a:r>
              <a:rPr lang="en-US" altLang="en-US" dirty="0"/>
              <a:t>Erythema nodosum and erythema multiforme </a:t>
            </a:r>
          </a:p>
        </p:txBody>
      </p:sp>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0E1680C8-0C70-B5E2-0E2B-BC80A2C09AFA}"/>
              </a:ext>
            </a:extLst>
          </p:cNvPr>
          <p:cNvSpPr>
            <a:spLocks noGrp="1"/>
          </p:cNvSpPr>
          <p:nvPr>
            <p:ph type="title"/>
          </p:nvPr>
        </p:nvSpPr>
        <p:spPr>
          <a:xfrm>
            <a:off x="0" y="274638"/>
            <a:ext cx="9144000" cy="1143000"/>
          </a:xfrm>
        </p:spPr>
        <p:txBody>
          <a:bodyPr/>
          <a:lstStyle/>
          <a:p>
            <a:pPr algn="ctr" eaLnBrk="1" hangingPunct="1"/>
            <a:r>
              <a:rPr lang="en-US" altLang="en-US" dirty="0"/>
              <a:t>EM Rash of Lyme Disease</a:t>
            </a:r>
          </a:p>
        </p:txBody>
      </p:sp>
      <p:pic>
        <p:nvPicPr>
          <p:cNvPr id="118790" name="Picture 1">
            <a:extLst>
              <a:ext uri="{FF2B5EF4-FFF2-40B4-BE49-F238E27FC236}">
                <a16:creationId xmlns:a16="http://schemas.microsoft.com/office/drawing/2014/main" id="{DD280681-76FD-E57F-A4C1-A7F745B8D0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828800"/>
            <a:ext cx="54864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FBE3-FC6A-E71A-AB7E-03224C5A366E}"/>
              </a:ext>
            </a:extLst>
          </p:cNvPr>
          <p:cNvSpPr>
            <a:spLocks noGrp="1"/>
          </p:cNvSpPr>
          <p:nvPr>
            <p:ph type="title"/>
          </p:nvPr>
        </p:nvSpPr>
        <p:spPr>
          <a:xfrm>
            <a:off x="685800" y="76200"/>
            <a:ext cx="7772400" cy="1905000"/>
          </a:xfrm>
        </p:spPr>
        <p:txBody>
          <a:bodyPr rtlCol="0">
            <a:normAutofit fontScale="90000"/>
          </a:bodyPr>
          <a:lstStyle/>
          <a:p>
            <a:pPr algn="ctr" eaLnBrk="1" fontAlgn="auto" hangingPunct="1">
              <a:spcAft>
                <a:spcPts val="0"/>
              </a:spcAft>
              <a:defRPr/>
            </a:pPr>
            <a:r>
              <a:rPr lang="en-US" dirty="0"/>
              <a:t>Penile Syphilitic Chancre Caused </a:t>
            </a:r>
            <a:r>
              <a:rPr lang="en-US" dirty="0" smtClean="0"/>
              <a:t>by </a:t>
            </a:r>
            <a:r>
              <a:rPr lang="en-US" i="1" dirty="0" smtClean="0"/>
              <a:t>T</a:t>
            </a:r>
            <a:r>
              <a:rPr lang="en-US" i="1" dirty="0"/>
              <a:t>. </a:t>
            </a:r>
            <a:r>
              <a:rPr lang="en-US" i="1" dirty="0" err="1"/>
              <a:t>pallidium</a:t>
            </a:r>
            <a:r>
              <a:rPr lang="en-US" i="1" dirty="0"/>
              <a:t> </a:t>
            </a:r>
            <a:r>
              <a:rPr lang="en-US" dirty="0"/>
              <a:t>spp. </a:t>
            </a:r>
            <a:r>
              <a:rPr lang="en-US" i="1" dirty="0" err="1"/>
              <a:t>pallidum</a:t>
            </a:r>
            <a:endParaRPr lang="en-US" i="1" dirty="0"/>
          </a:p>
        </p:txBody>
      </p:sp>
      <p:pic>
        <p:nvPicPr>
          <p:cNvPr id="119814" name="Picture 2">
            <a:extLst>
              <a:ext uri="{FF2B5EF4-FFF2-40B4-BE49-F238E27FC236}">
                <a16:creationId xmlns:a16="http://schemas.microsoft.com/office/drawing/2014/main" id="{67D020E2-A92F-415A-BC00-881185C65F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0662" y="1905000"/>
            <a:ext cx="6162675"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B1A98A94-45FA-DC9F-CE12-3E99B51A89E0}"/>
              </a:ext>
            </a:extLst>
          </p:cNvPr>
          <p:cNvSpPr>
            <a:spLocks noGrp="1"/>
          </p:cNvSpPr>
          <p:nvPr>
            <p:ph type="title"/>
          </p:nvPr>
        </p:nvSpPr>
        <p:spPr>
          <a:xfrm>
            <a:off x="762000" y="152400"/>
            <a:ext cx="7772400" cy="1905000"/>
          </a:xfrm>
        </p:spPr>
        <p:txBody>
          <a:bodyPr/>
          <a:lstStyle/>
          <a:p>
            <a:pPr algn="ctr" eaLnBrk="1" hangingPunct="1"/>
            <a:r>
              <a:rPr lang="en-US" altLang="en-US" sz="4000" dirty="0"/>
              <a:t>The Rash of Secondary Syphilis</a:t>
            </a:r>
            <a:endParaRPr lang="en-US" altLang="en-US" sz="4000" i="1" dirty="0"/>
          </a:p>
        </p:txBody>
      </p:sp>
      <p:pic>
        <p:nvPicPr>
          <p:cNvPr id="120838" name="Picture 1">
            <a:extLst>
              <a:ext uri="{FF2B5EF4-FFF2-40B4-BE49-F238E27FC236}">
                <a16:creationId xmlns:a16="http://schemas.microsoft.com/office/drawing/2014/main" id="{803EFD34-189E-0E8D-90B2-3DD6AFA959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76400"/>
            <a:ext cx="609600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Title 4">
            <a:extLst>
              <a:ext uri="{FF2B5EF4-FFF2-40B4-BE49-F238E27FC236}">
                <a16:creationId xmlns:a16="http://schemas.microsoft.com/office/drawing/2014/main" id="{13513F9B-E8D8-C677-641F-60AA4803C1AB}"/>
              </a:ext>
            </a:extLst>
          </p:cNvPr>
          <p:cNvSpPr>
            <a:spLocks noGrp="1"/>
          </p:cNvSpPr>
          <p:nvPr>
            <p:ph type="title"/>
          </p:nvPr>
        </p:nvSpPr>
        <p:spPr>
          <a:xfrm>
            <a:off x="685800" y="76200"/>
            <a:ext cx="7772400" cy="1905000"/>
          </a:xfrm>
        </p:spPr>
        <p:txBody>
          <a:bodyPr/>
          <a:lstStyle/>
          <a:p>
            <a:pPr algn="ctr" eaLnBrk="1" hangingPunct="1"/>
            <a:r>
              <a:rPr lang="en-US" altLang="en-US" dirty="0" err="1"/>
              <a:t>Zoonoses</a:t>
            </a:r>
            <a:endParaRPr lang="en-US" altLang="en-US" dirty="0"/>
          </a:p>
        </p:txBody>
      </p:sp>
      <p:sp>
        <p:nvSpPr>
          <p:cNvPr id="121859" name="Content Placeholder 5">
            <a:extLst>
              <a:ext uri="{FF2B5EF4-FFF2-40B4-BE49-F238E27FC236}">
                <a16:creationId xmlns:a16="http://schemas.microsoft.com/office/drawing/2014/main" id="{58F70E3E-936A-D84F-481C-1AC422694116}"/>
              </a:ext>
            </a:extLst>
          </p:cNvPr>
          <p:cNvSpPr>
            <a:spLocks noGrp="1"/>
          </p:cNvSpPr>
          <p:nvPr>
            <p:ph idx="1"/>
          </p:nvPr>
        </p:nvSpPr>
        <p:spPr>
          <a:xfrm>
            <a:off x="685800" y="1600200"/>
            <a:ext cx="7772400" cy="4876800"/>
          </a:xfrm>
        </p:spPr>
        <p:txBody>
          <a:bodyPr/>
          <a:lstStyle/>
          <a:p>
            <a:pPr eaLnBrk="1" hangingPunct="1">
              <a:buFont typeface="Wingdings" panose="05000000000000000000" pitchFamily="2" charset="2"/>
              <a:buChar char="Ø"/>
            </a:pPr>
            <a:r>
              <a:rPr lang="en-US" altLang="en-US" dirty="0"/>
              <a:t>Diseases transmitted to humans by wild or domestic animals</a:t>
            </a:r>
          </a:p>
          <a:p>
            <a:pPr eaLnBrk="1" hangingPunct="1">
              <a:buFont typeface="Wingdings" panose="05000000000000000000" pitchFamily="2" charset="2"/>
              <a:buChar char="Ø"/>
            </a:pPr>
            <a:r>
              <a:rPr lang="en-US" altLang="en-US" dirty="0"/>
              <a:t>This section examines the more common systemic bacterial zoonoses that have significant dermatologic manifestations.</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7777FCF1-EA15-F0E3-317E-E6EA058EFE0D}"/>
              </a:ext>
            </a:extLst>
          </p:cNvPr>
          <p:cNvSpPr>
            <a:spLocks noGrp="1"/>
          </p:cNvSpPr>
          <p:nvPr>
            <p:ph type="title"/>
          </p:nvPr>
        </p:nvSpPr>
        <p:spPr>
          <a:xfrm>
            <a:off x="76200" y="228600"/>
            <a:ext cx="8991600" cy="1219200"/>
          </a:xfrm>
        </p:spPr>
        <p:txBody>
          <a:bodyPr/>
          <a:lstStyle/>
          <a:p>
            <a:pPr algn="ctr" eaLnBrk="1" hangingPunct="1"/>
            <a:r>
              <a:rPr lang="en-US" altLang="en-US" dirty="0"/>
              <a:t>Rickettsiosis</a:t>
            </a:r>
          </a:p>
        </p:txBody>
      </p:sp>
      <p:sp>
        <p:nvSpPr>
          <p:cNvPr id="122883" name="Rectangle 3">
            <a:extLst>
              <a:ext uri="{FF2B5EF4-FFF2-40B4-BE49-F238E27FC236}">
                <a16:creationId xmlns:a16="http://schemas.microsoft.com/office/drawing/2014/main" id="{4D69F719-FE49-3800-2C4E-98732E77AB4D}"/>
              </a:ext>
            </a:extLst>
          </p:cNvPr>
          <p:cNvSpPr>
            <a:spLocks noGrp="1"/>
          </p:cNvSpPr>
          <p:nvPr>
            <p:ph idx="1"/>
          </p:nvPr>
        </p:nvSpPr>
        <p:spPr>
          <a:xfrm>
            <a:off x="685800" y="1447800"/>
            <a:ext cx="7772400" cy="4876800"/>
          </a:xfrm>
        </p:spPr>
        <p:txBody>
          <a:bodyPr/>
          <a:lstStyle/>
          <a:p>
            <a:pPr eaLnBrk="1" hangingPunct="1">
              <a:buFont typeface="Wingdings" panose="05000000000000000000" pitchFamily="2" charset="2"/>
              <a:buChar char="Ø"/>
            </a:pPr>
            <a:r>
              <a:rPr lang="en-US" altLang="en-US" dirty="0"/>
              <a:t>Causative agent–</a:t>
            </a:r>
            <a:r>
              <a:rPr lang="en-US" altLang="en-US" dirty="0" err="1"/>
              <a:t>Rickettsiae</a:t>
            </a:r>
            <a:endParaRPr lang="en-US" altLang="en-US" dirty="0"/>
          </a:p>
          <a:p>
            <a:pPr lvl="1" eaLnBrk="1" hangingPunct="1"/>
            <a:r>
              <a:rPr lang="en-US" altLang="en-US" dirty="0"/>
              <a:t>Characterized by the type and distribution of the associated skin rash and presence or absence of a black eschar at the vector bite site</a:t>
            </a:r>
          </a:p>
          <a:p>
            <a:pPr lvl="2" eaLnBrk="1" hangingPunct="1"/>
            <a:r>
              <a:rPr lang="en-US" altLang="en-US" i="1" dirty="0"/>
              <a:t>R. </a:t>
            </a:r>
            <a:r>
              <a:rPr lang="en-US" altLang="en-US" i="1" dirty="0" err="1"/>
              <a:t>rickettsii</a:t>
            </a:r>
            <a:r>
              <a:rPr lang="en-US" altLang="en-US" dirty="0"/>
              <a:t>: Rocky mountain spotted fever (RMSF)</a:t>
            </a:r>
          </a:p>
          <a:p>
            <a:pPr lvl="2" eaLnBrk="1" hangingPunct="1"/>
            <a:r>
              <a:rPr lang="en-US" altLang="en-US" i="1" dirty="0"/>
              <a:t>R. conorii:  </a:t>
            </a:r>
            <a:r>
              <a:rPr lang="en-US" altLang="en-US" dirty="0" err="1"/>
              <a:t>Boutonneuse</a:t>
            </a:r>
            <a:r>
              <a:rPr lang="en-US" altLang="en-US" dirty="0"/>
              <a:t> fever (Mediterranean spotted fever)</a:t>
            </a:r>
            <a:endParaRPr lang="en-US" altLang="en-US" i="1" dirty="0"/>
          </a:p>
          <a:p>
            <a:pPr lvl="2" eaLnBrk="1" hangingPunct="1"/>
            <a:r>
              <a:rPr lang="en-US" altLang="en-US" i="1" dirty="0"/>
              <a:t>R. </a:t>
            </a:r>
            <a:r>
              <a:rPr lang="en-US" altLang="en-US" i="1" dirty="0" err="1"/>
              <a:t>akari</a:t>
            </a:r>
            <a:r>
              <a:rPr lang="en-US" altLang="en-US" i="1" dirty="0"/>
              <a:t> : </a:t>
            </a:r>
            <a:r>
              <a:rPr lang="en-US" altLang="en-US" dirty="0" err="1"/>
              <a:t>Rickettsialpox</a:t>
            </a:r>
            <a:r>
              <a:rPr lang="en-US" altLang="en-US" dirty="0"/>
              <a:t> </a:t>
            </a:r>
          </a:p>
          <a:p>
            <a:pPr lvl="2" eaLnBrk="1" hangingPunct="1"/>
            <a:r>
              <a:rPr lang="en-US" altLang="en-US" i="1" dirty="0"/>
              <a:t>R. prowazekii, R. typhi</a:t>
            </a:r>
            <a:r>
              <a:rPr lang="en-US" altLang="en-US" dirty="0"/>
              <a:t>: Typhus fever</a:t>
            </a:r>
          </a:p>
          <a:p>
            <a:pPr lvl="2" eaLnBrk="1" hangingPunct="1"/>
            <a:r>
              <a:rPr lang="en-US" altLang="en-US" i="1" dirty="0" err="1"/>
              <a:t>Orientia</a:t>
            </a:r>
            <a:r>
              <a:rPr lang="en-US" altLang="en-US" i="1" dirty="0"/>
              <a:t> tsutsugamushi</a:t>
            </a:r>
            <a:r>
              <a:rPr lang="en-US" altLang="en-US" dirty="0"/>
              <a:t>: Scrub fever</a:t>
            </a:r>
          </a:p>
          <a:p>
            <a:pPr marL="457200" lvl="1" indent="0" eaLnBrk="1" hangingPunct="1">
              <a:buNone/>
            </a:pPr>
            <a:endParaRPr lang="en-US" altLang="en-US" dirty="0"/>
          </a:p>
        </p:txBody>
      </p:sp>
    </p:spTree>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7777FCF1-EA15-F0E3-317E-E6EA058EFE0D}"/>
              </a:ext>
            </a:extLst>
          </p:cNvPr>
          <p:cNvSpPr>
            <a:spLocks noGrp="1"/>
          </p:cNvSpPr>
          <p:nvPr>
            <p:ph type="title"/>
          </p:nvPr>
        </p:nvSpPr>
        <p:spPr>
          <a:xfrm>
            <a:off x="76200" y="228600"/>
            <a:ext cx="8991600" cy="1219200"/>
          </a:xfrm>
        </p:spPr>
        <p:txBody>
          <a:bodyPr/>
          <a:lstStyle/>
          <a:p>
            <a:pPr algn="ctr" eaLnBrk="1" hangingPunct="1"/>
            <a:r>
              <a:rPr lang="en-US" altLang="en-US" dirty="0"/>
              <a:t>Rickettsiosis</a:t>
            </a:r>
          </a:p>
        </p:txBody>
      </p:sp>
      <p:sp>
        <p:nvSpPr>
          <p:cNvPr id="122883" name="Rectangle 3">
            <a:extLst>
              <a:ext uri="{FF2B5EF4-FFF2-40B4-BE49-F238E27FC236}">
                <a16:creationId xmlns:a16="http://schemas.microsoft.com/office/drawing/2014/main" id="{4D69F719-FE49-3800-2C4E-98732E77AB4D}"/>
              </a:ext>
            </a:extLst>
          </p:cNvPr>
          <p:cNvSpPr>
            <a:spLocks noGrp="1"/>
          </p:cNvSpPr>
          <p:nvPr>
            <p:ph idx="1"/>
          </p:nvPr>
        </p:nvSpPr>
        <p:spPr>
          <a:xfrm>
            <a:off x="685800" y="1524000"/>
            <a:ext cx="7772400" cy="4876800"/>
          </a:xfrm>
        </p:spPr>
        <p:txBody>
          <a:bodyPr/>
          <a:lstStyle/>
          <a:p>
            <a:pPr lvl="1" eaLnBrk="1" hangingPunct="1"/>
            <a:r>
              <a:rPr lang="en-US" altLang="en-US" dirty="0"/>
              <a:t>Common symptoms—high fever, chills, malaise, headache, myalgias, skin rash, and conjunctival injection</a:t>
            </a:r>
          </a:p>
          <a:p>
            <a:pPr lvl="1" eaLnBrk="1" hangingPunct="1"/>
            <a:endParaRPr lang="en-US" altLang="en-US" dirty="0"/>
          </a:p>
        </p:txBody>
      </p:sp>
    </p:spTree>
    <p:extLst>
      <p:ext uri="{BB962C8B-B14F-4D97-AF65-F5344CB8AC3E}">
        <p14:creationId xmlns:p14="http://schemas.microsoft.com/office/powerpoint/2010/main" val="2341913271"/>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124D7751-2504-17A3-950F-152287342D39}"/>
              </a:ext>
            </a:extLst>
          </p:cNvPr>
          <p:cNvSpPr>
            <a:spLocks noGrp="1"/>
          </p:cNvSpPr>
          <p:nvPr>
            <p:ph type="title"/>
          </p:nvPr>
        </p:nvSpPr>
        <p:spPr>
          <a:xfrm>
            <a:off x="76200" y="228600"/>
            <a:ext cx="8991600" cy="1219200"/>
          </a:xfrm>
        </p:spPr>
        <p:txBody>
          <a:bodyPr/>
          <a:lstStyle/>
          <a:p>
            <a:pPr algn="ctr" eaLnBrk="1" hangingPunct="1"/>
            <a:r>
              <a:rPr lang="en-US" altLang="en-US" dirty="0"/>
              <a:t>Leptospirosis</a:t>
            </a:r>
          </a:p>
        </p:txBody>
      </p:sp>
      <p:sp>
        <p:nvSpPr>
          <p:cNvPr id="123907" name="Rectangle 3">
            <a:extLst>
              <a:ext uri="{FF2B5EF4-FFF2-40B4-BE49-F238E27FC236}">
                <a16:creationId xmlns:a16="http://schemas.microsoft.com/office/drawing/2014/main" id="{EE9A3016-9B17-C22B-321C-C820F353EC84}"/>
              </a:ext>
            </a:extLst>
          </p:cNvPr>
          <p:cNvSpPr>
            <a:spLocks noGrp="1"/>
          </p:cNvSpPr>
          <p:nvPr>
            <p:ph idx="1"/>
          </p:nvPr>
        </p:nvSpPr>
        <p:spPr>
          <a:xfrm>
            <a:off x="685800" y="1447800"/>
            <a:ext cx="7772400" cy="4876800"/>
          </a:xfrm>
        </p:spPr>
        <p:txBody>
          <a:bodyPr/>
          <a:lstStyle/>
          <a:p>
            <a:pPr eaLnBrk="1" hangingPunct="1">
              <a:buFont typeface="Wingdings" panose="05000000000000000000" pitchFamily="2" charset="2"/>
              <a:buChar char="Ø"/>
            </a:pPr>
            <a:r>
              <a:rPr lang="en-US" altLang="en-US" dirty="0"/>
              <a:t>Causative agent–</a:t>
            </a:r>
            <a:r>
              <a:rPr lang="en-US" altLang="en-US" i="1" dirty="0"/>
              <a:t>Leptospira </a:t>
            </a:r>
            <a:r>
              <a:rPr lang="en-US" altLang="en-US" i="1" dirty="0" err="1"/>
              <a:t>interrogans</a:t>
            </a:r>
            <a:endParaRPr lang="en-US" altLang="en-US" i="1" dirty="0"/>
          </a:p>
          <a:p>
            <a:pPr lvl="1" eaLnBrk="1" hangingPunct="1"/>
            <a:r>
              <a:rPr lang="en-US" altLang="en-US" dirty="0"/>
              <a:t>Carried in the renal systems of rodents and other mammals including dogs and livestock</a:t>
            </a:r>
          </a:p>
          <a:p>
            <a:pPr lvl="1" eaLnBrk="1" hangingPunct="1"/>
            <a:r>
              <a:rPr lang="en-US" altLang="en-US" dirty="0"/>
              <a:t>Maculopapular rash that may become hemorrhagic</a:t>
            </a:r>
          </a:p>
          <a:p>
            <a:pPr lvl="1" eaLnBrk="1" hangingPunct="1"/>
            <a:r>
              <a:rPr lang="en-US" altLang="en-US" dirty="0"/>
              <a:t>Commonly involves the kidneys, liver and CNS</a:t>
            </a:r>
          </a:p>
          <a:p>
            <a:pPr lvl="1" eaLnBrk="1" hangingPunct="1"/>
            <a:r>
              <a:rPr lang="en-US" altLang="en-US" dirty="0"/>
              <a:t>Can be self-limited illness or fatal with renal and liver failure and pneumonia</a:t>
            </a:r>
          </a:p>
        </p:txBody>
      </p:sp>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1FBD22B4-EE13-FD04-9BB3-A7E3A39BF3BD}"/>
              </a:ext>
            </a:extLst>
          </p:cNvPr>
          <p:cNvSpPr>
            <a:spLocks noGrp="1"/>
          </p:cNvSpPr>
          <p:nvPr>
            <p:ph type="title"/>
          </p:nvPr>
        </p:nvSpPr>
        <p:spPr>
          <a:xfrm>
            <a:off x="685800" y="80682"/>
            <a:ext cx="7772400" cy="1905000"/>
          </a:xfrm>
        </p:spPr>
        <p:txBody>
          <a:bodyPr/>
          <a:lstStyle/>
          <a:p>
            <a:pPr algn="ctr" eaLnBrk="1" hangingPunct="1"/>
            <a:r>
              <a:rPr lang="en-US" altLang="en-US" dirty="0" err="1"/>
              <a:t>Bartonellosis</a:t>
            </a:r>
            <a:endParaRPr lang="en-US" altLang="en-US" dirty="0"/>
          </a:p>
        </p:txBody>
      </p:sp>
      <p:sp>
        <p:nvSpPr>
          <p:cNvPr id="124931" name="Content Placeholder 2">
            <a:extLst>
              <a:ext uri="{FF2B5EF4-FFF2-40B4-BE49-F238E27FC236}">
                <a16:creationId xmlns:a16="http://schemas.microsoft.com/office/drawing/2014/main" id="{BACD928E-D14D-8F16-F185-0FAAA5E018B9}"/>
              </a:ext>
            </a:extLst>
          </p:cNvPr>
          <p:cNvSpPr>
            <a:spLocks noGrp="1"/>
          </p:cNvSpPr>
          <p:nvPr>
            <p:ph idx="1"/>
          </p:nvPr>
        </p:nvSpPr>
        <p:spPr>
          <a:xfrm>
            <a:off x="685800" y="1676400"/>
            <a:ext cx="7772400" cy="4876800"/>
          </a:xfrm>
        </p:spPr>
        <p:txBody>
          <a:bodyPr/>
          <a:lstStyle/>
          <a:p>
            <a:pPr eaLnBrk="1" hangingPunct="1">
              <a:buFont typeface="Wingdings" panose="05000000000000000000" pitchFamily="2" charset="2"/>
              <a:buChar char="Ø"/>
            </a:pPr>
            <a:r>
              <a:rPr lang="en-US" altLang="en-US" dirty="0"/>
              <a:t>Most common causative agents</a:t>
            </a:r>
          </a:p>
          <a:p>
            <a:pPr lvl="1" eaLnBrk="1" hangingPunct="1"/>
            <a:r>
              <a:rPr lang="en-US" altLang="en-US" i="1" dirty="0"/>
              <a:t>Bartonella </a:t>
            </a:r>
            <a:r>
              <a:rPr lang="en-US" altLang="en-US" i="1" dirty="0" err="1"/>
              <a:t>henselae</a:t>
            </a:r>
            <a:r>
              <a:rPr lang="en-US" altLang="en-US" i="1" dirty="0"/>
              <a:t>–</a:t>
            </a:r>
            <a:r>
              <a:rPr lang="en-US" altLang="en-US" dirty="0"/>
              <a:t>cause of cat scratch disease (CSD)</a:t>
            </a:r>
          </a:p>
          <a:p>
            <a:pPr lvl="1" eaLnBrk="1" hangingPunct="1"/>
            <a:r>
              <a:rPr lang="en-US" altLang="en-US" i="1" dirty="0"/>
              <a:t>Bartonella </a:t>
            </a:r>
            <a:r>
              <a:rPr lang="en-US" altLang="en-US" i="1" dirty="0" err="1"/>
              <a:t>quintana</a:t>
            </a:r>
            <a:endParaRPr lang="en-US" altLang="en-US" i="1" dirty="0"/>
          </a:p>
          <a:p>
            <a:pPr eaLnBrk="1" hangingPunct="1">
              <a:buFont typeface="Wingdings" panose="05000000000000000000" pitchFamily="2" charset="2"/>
              <a:buChar char="Ø"/>
            </a:pPr>
            <a:r>
              <a:rPr lang="en-US" altLang="en-US" dirty="0"/>
              <a:t>Both species can cause bacteremia, endocarditis, dermatologic disease of </a:t>
            </a:r>
            <a:r>
              <a:rPr lang="en-US" altLang="en-US" dirty="0" err="1"/>
              <a:t>bartonellosis</a:t>
            </a:r>
            <a:r>
              <a:rPr lang="en-US" altLang="en-US" dirty="0"/>
              <a:t>, bacillary angiomatosis (BA)</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A2DEF107-2936-C2B7-B3C3-54AC72A51E21}"/>
              </a:ext>
            </a:extLst>
          </p:cNvPr>
          <p:cNvSpPr>
            <a:spLocks noGrp="1"/>
          </p:cNvSpPr>
          <p:nvPr>
            <p:ph type="title"/>
          </p:nvPr>
        </p:nvSpPr>
        <p:spPr>
          <a:xfrm>
            <a:off x="690282" y="76200"/>
            <a:ext cx="7772400" cy="1905000"/>
          </a:xfrm>
        </p:spPr>
        <p:txBody>
          <a:bodyPr/>
          <a:lstStyle/>
          <a:p>
            <a:pPr algn="ctr" eaLnBrk="1" hangingPunct="1"/>
            <a:r>
              <a:rPr lang="en-US" altLang="en-US" dirty="0"/>
              <a:t>Skin Biota (Cont.)</a:t>
            </a:r>
          </a:p>
        </p:txBody>
      </p:sp>
      <p:sp>
        <p:nvSpPr>
          <p:cNvPr id="5123" name="Rectangle 3">
            <a:extLst>
              <a:ext uri="{FF2B5EF4-FFF2-40B4-BE49-F238E27FC236}">
                <a16:creationId xmlns:a16="http://schemas.microsoft.com/office/drawing/2014/main" id="{A1C2D57A-C067-A74F-CCD7-2D31D89C98BE}"/>
              </a:ext>
            </a:extLst>
          </p:cNvPr>
          <p:cNvSpPr>
            <a:spLocks noGrp="1" noChangeArrowheads="1"/>
          </p:cNvSpPr>
          <p:nvPr>
            <p:ph idx="1"/>
          </p:nvPr>
        </p:nvSpPr>
        <p:spPr>
          <a:xfrm>
            <a:off x="685800" y="1752600"/>
            <a:ext cx="7772400" cy="4454525"/>
          </a:xfrm>
        </p:spPr>
        <p:txBody>
          <a:bodyPr rtlCol="0">
            <a:normAutofit fontScale="92500" lnSpcReduction="20000"/>
          </a:bodyPr>
          <a:lstStyle/>
          <a:p>
            <a:pPr eaLnBrk="1" fontAlgn="auto" hangingPunct="1">
              <a:spcAft>
                <a:spcPts val="0"/>
              </a:spcAft>
              <a:buFont typeface="Wingdings" panose="05000000000000000000" pitchFamily="2" charset="2"/>
              <a:buChar char="Ø"/>
              <a:defRPr/>
            </a:pPr>
            <a:r>
              <a:rPr lang="en-US" altLang="en-US" dirty="0"/>
              <a:t>Typical resident members of skin biota</a:t>
            </a:r>
          </a:p>
          <a:p>
            <a:pPr lvl="1" eaLnBrk="1" fontAlgn="auto" hangingPunct="1">
              <a:spcAft>
                <a:spcPts val="0"/>
              </a:spcAft>
              <a:defRPr/>
            </a:pPr>
            <a:r>
              <a:rPr lang="en-US" altLang="en-US" dirty="0"/>
              <a:t>Gram-positive cocci</a:t>
            </a:r>
          </a:p>
          <a:p>
            <a:pPr lvl="2" eaLnBrk="1" fontAlgn="auto" hangingPunct="1">
              <a:spcAft>
                <a:spcPts val="0"/>
              </a:spcAft>
              <a:defRPr/>
            </a:pPr>
            <a:r>
              <a:rPr lang="en-US" altLang="en-US" i="1" dirty="0"/>
              <a:t>Staphylococcus epidermidis</a:t>
            </a:r>
          </a:p>
          <a:p>
            <a:pPr lvl="2" eaLnBrk="1" fontAlgn="auto" hangingPunct="1">
              <a:spcAft>
                <a:spcPts val="0"/>
              </a:spcAft>
              <a:defRPr/>
            </a:pPr>
            <a:r>
              <a:rPr lang="en-US" altLang="en-US" dirty="0"/>
              <a:t>Streptococci</a:t>
            </a:r>
          </a:p>
          <a:p>
            <a:pPr lvl="1" eaLnBrk="1" fontAlgn="auto" hangingPunct="1">
              <a:spcAft>
                <a:spcPts val="0"/>
              </a:spcAft>
              <a:defRPr/>
            </a:pPr>
            <a:r>
              <a:rPr lang="en-US" altLang="en-US" dirty="0"/>
              <a:t>Gram-positive bacilli</a:t>
            </a:r>
          </a:p>
          <a:p>
            <a:pPr lvl="2" eaLnBrk="1" fontAlgn="auto" hangingPunct="1">
              <a:spcAft>
                <a:spcPts val="0"/>
              </a:spcAft>
              <a:defRPr/>
            </a:pPr>
            <a:r>
              <a:rPr lang="en-US" altLang="en-US" i="1" dirty="0" err="1"/>
              <a:t>Cutibacterium</a:t>
            </a:r>
            <a:r>
              <a:rPr lang="en-US" altLang="en-US" i="1" dirty="0"/>
              <a:t> acnes</a:t>
            </a:r>
          </a:p>
          <a:p>
            <a:pPr lvl="2" eaLnBrk="1" fontAlgn="auto" hangingPunct="1">
              <a:spcAft>
                <a:spcPts val="0"/>
              </a:spcAft>
              <a:defRPr/>
            </a:pPr>
            <a:r>
              <a:rPr lang="en-US" altLang="en-US" i="1" dirty="0"/>
              <a:t>Corynebacterium</a:t>
            </a:r>
          </a:p>
          <a:p>
            <a:pPr lvl="1" eaLnBrk="1" fontAlgn="auto" hangingPunct="1">
              <a:spcAft>
                <a:spcPts val="0"/>
              </a:spcAft>
              <a:defRPr/>
            </a:pPr>
            <a:r>
              <a:rPr lang="en-US" altLang="en-US" dirty="0"/>
              <a:t>Fungi</a:t>
            </a:r>
          </a:p>
          <a:p>
            <a:pPr lvl="2" eaLnBrk="1" fontAlgn="auto" hangingPunct="1">
              <a:spcAft>
                <a:spcPts val="0"/>
              </a:spcAft>
              <a:defRPr/>
            </a:pPr>
            <a:r>
              <a:rPr lang="en-US" altLang="en-US" i="1" dirty="0"/>
              <a:t>Candida </a:t>
            </a:r>
            <a:r>
              <a:rPr lang="en-US" altLang="en-US" dirty="0"/>
              <a:t>and </a:t>
            </a:r>
            <a:r>
              <a:rPr lang="en-US" altLang="en-US" i="1" dirty="0"/>
              <a:t>Malassezia</a:t>
            </a:r>
          </a:p>
          <a:p>
            <a:pPr eaLnBrk="1" fontAlgn="auto" hangingPunct="1">
              <a:spcAft>
                <a:spcPts val="0"/>
              </a:spcAft>
              <a:buFont typeface="Wingdings" panose="05000000000000000000" pitchFamily="2" charset="2"/>
              <a:buChar char="Ø"/>
              <a:defRPr/>
            </a:pPr>
            <a:r>
              <a:rPr lang="en-US" altLang="en-US" i="1" dirty="0"/>
              <a:t>Staphylococcus aureus</a:t>
            </a:r>
          </a:p>
          <a:p>
            <a:pPr lvl="1" eaLnBrk="1" fontAlgn="auto" hangingPunct="1">
              <a:spcAft>
                <a:spcPts val="0"/>
              </a:spcAft>
              <a:defRPr/>
            </a:pPr>
            <a:r>
              <a:rPr lang="en-US" altLang="en-US" dirty="0"/>
              <a:t>Transient colonizer</a:t>
            </a:r>
          </a:p>
          <a:p>
            <a:pPr lvl="1" eaLnBrk="1" fontAlgn="auto" hangingPunct="1">
              <a:spcAft>
                <a:spcPts val="0"/>
              </a:spcAft>
              <a:defRPr/>
            </a:pPr>
            <a:endParaRPr lang="en-US" altLang="en-US" dirty="0"/>
          </a:p>
        </p:txBody>
      </p:sp>
    </p:spTree>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FE6111BF-81B2-8984-8468-F261DCEF34D7}"/>
              </a:ext>
            </a:extLst>
          </p:cNvPr>
          <p:cNvSpPr>
            <a:spLocks noGrp="1"/>
          </p:cNvSpPr>
          <p:nvPr>
            <p:ph type="title"/>
          </p:nvPr>
        </p:nvSpPr>
        <p:spPr>
          <a:xfrm>
            <a:off x="609600" y="89647"/>
            <a:ext cx="7772400" cy="1905000"/>
          </a:xfrm>
        </p:spPr>
        <p:txBody>
          <a:bodyPr/>
          <a:lstStyle/>
          <a:p>
            <a:pPr algn="ctr" eaLnBrk="1" hangingPunct="1"/>
            <a:r>
              <a:rPr lang="en-US" altLang="en-US" dirty="0"/>
              <a:t>Rat Bite Fever</a:t>
            </a:r>
          </a:p>
        </p:txBody>
      </p:sp>
      <p:sp>
        <p:nvSpPr>
          <p:cNvPr id="125955" name="Content Placeholder 2">
            <a:extLst>
              <a:ext uri="{FF2B5EF4-FFF2-40B4-BE49-F238E27FC236}">
                <a16:creationId xmlns:a16="http://schemas.microsoft.com/office/drawing/2014/main" id="{C9C23F85-7D2C-0A0B-8192-EBA85ED4E1AF}"/>
              </a:ext>
            </a:extLst>
          </p:cNvPr>
          <p:cNvSpPr>
            <a:spLocks noGrp="1"/>
          </p:cNvSpPr>
          <p:nvPr>
            <p:ph idx="1"/>
          </p:nvPr>
        </p:nvSpPr>
        <p:spPr>
          <a:xfrm>
            <a:off x="609600" y="1828800"/>
            <a:ext cx="7772400" cy="4876800"/>
          </a:xfrm>
        </p:spPr>
        <p:txBody>
          <a:bodyPr/>
          <a:lstStyle/>
          <a:p>
            <a:pPr eaLnBrk="1" hangingPunct="1">
              <a:buFont typeface="Wingdings" panose="05000000000000000000" pitchFamily="2" charset="2"/>
              <a:buChar char="Ø"/>
            </a:pPr>
            <a:r>
              <a:rPr lang="en-US" altLang="en-US" dirty="0"/>
              <a:t>Also known as </a:t>
            </a:r>
            <a:r>
              <a:rPr lang="en-US" altLang="en-US" dirty="0" err="1"/>
              <a:t>streptobacillosis</a:t>
            </a:r>
            <a:r>
              <a:rPr lang="en-US" altLang="en-US" dirty="0"/>
              <a:t> </a:t>
            </a:r>
          </a:p>
          <a:p>
            <a:pPr lvl="1" eaLnBrk="1" hangingPunct="1"/>
            <a:r>
              <a:rPr lang="en-US" altLang="en-US" dirty="0"/>
              <a:t>Caused by </a:t>
            </a:r>
            <a:r>
              <a:rPr lang="en-US" altLang="en-US" i="1" dirty="0"/>
              <a:t>Streptobacillus moniliformis</a:t>
            </a:r>
          </a:p>
          <a:p>
            <a:pPr lvl="1" eaLnBrk="1" hangingPunct="1"/>
            <a:r>
              <a:rPr lang="en-US" altLang="en-US" dirty="0" err="1"/>
              <a:t>Spirillosis</a:t>
            </a:r>
            <a:r>
              <a:rPr lang="en-US" altLang="en-US" dirty="0"/>
              <a:t> caused by </a:t>
            </a:r>
            <a:r>
              <a:rPr lang="en-US" altLang="en-US" i="1" dirty="0"/>
              <a:t>Streptobacillus minus</a:t>
            </a:r>
          </a:p>
          <a:p>
            <a:pPr eaLnBrk="1" hangingPunct="1">
              <a:buFont typeface="Wingdings" panose="05000000000000000000" pitchFamily="2" charset="2"/>
              <a:buChar char="Ø"/>
            </a:pPr>
            <a:r>
              <a:rPr lang="en-US" altLang="en-US" dirty="0"/>
              <a:t>Both organisms are normal rodent oral biota.</a:t>
            </a:r>
          </a:p>
          <a:p>
            <a:pPr eaLnBrk="1" hangingPunct="1">
              <a:buFont typeface="Wingdings" panose="05000000000000000000" pitchFamily="2" charset="2"/>
              <a:buChar char="Ø"/>
            </a:pPr>
            <a:r>
              <a:rPr lang="en-US" altLang="en-US" dirty="0"/>
              <a:t>An abrupt onset of fever and chills, headache, and muscle pain if followed by rash (petechial, vesicular, or pustular) mostly in extremities </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CFB2CA1F-6CAB-8D5F-B711-215B79B52ACA}"/>
              </a:ext>
            </a:extLst>
          </p:cNvPr>
          <p:cNvSpPr>
            <a:spLocks noGrp="1"/>
          </p:cNvSpPr>
          <p:nvPr>
            <p:ph type="title"/>
          </p:nvPr>
        </p:nvSpPr>
        <p:spPr>
          <a:xfrm>
            <a:off x="609600" y="0"/>
            <a:ext cx="7772400" cy="1905000"/>
          </a:xfrm>
        </p:spPr>
        <p:txBody>
          <a:bodyPr/>
          <a:lstStyle/>
          <a:p>
            <a:pPr algn="ctr" eaLnBrk="1" hangingPunct="1"/>
            <a:r>
              <a:rPr lang="en-US" altLang="en-US" dirty="0"/>
              <a:t>Tularemia</a:t>
            </a:r>
          </a:p>
        </p:txBody>
      </p:sp>
      <p:sp>
        <p:nvSpPr>
          <p:cNvPr id="126979" name="Content Placeholder 2">
            <a:extLst>
              <a:ext uri="{FF2B5EF4-FFF2-40B4-BE49-F238E27FC236}">
                <a16:creationId xmlns:a16="http://schemas.microsoft.com/office/drawing/2014/main" id="{C9185E81-899D-E06B-EF4C-BAD0F4F50501}"/>
              </a:ext>
            </a:extLst>
          </p:cNvPr>
          <p:cNvSpPr>
            <a:spLocks noGrp="1"/>
          </p:cNvSpPr>
          <p:nvPr>
            <p:ph idx="1"/>
          </p:nvPr>
        </p:nvSpPr>
        <p:spPr>
          <a:xfrm>
            <a:off x="838200" y="1408113"/>
            <a:ext cx="7772400" cy="4454525"/>
          </a:xfrm>
        </p:spPr>
        <p:txBody>
          <a:bodyPr/>
          <a:lstStyle/>
          <a:p>
            <a:pPr eaLnBrk="1" hangingPunct="1">
              <a:buFont typeface="Wingdings" panose="05000000000000000000" pitchFamily="2" charset="2"/>
              <a:buChar char="Ø"/>
            </a:pPr>
            <a:r>
              <a:rPr lang="en-US" altLang="en-US" dirty="0"/>
              <a:t>Also known as rabbit fever</a:t>
            </a:r>
          </a:p>
          <a:p>
            <a:pPr lvl="1" eaLnBrk="1" hangingPunct="1"/>
            <a:r>
              <a:rPr lang="en-US" altLang="en-US" dirty="0"/>
              <a:t>Caused by </a:t>
            </a:r>
            <a:r>
              <a:rPr lang="en-US" altLang="en-US" i="1" dirty="0"/>
              <a:t>Francisella tularensis</a:t>
            </a:r>
          </a:p>
          <a:p>
            <a:pPr eaLnBrk="1" hangingPunct="1">
              <a:buFont typeface="Wingdings" panose="05000000000000000000" pitchFamily="2" charset="2"/>
              <a:buChar char="Ø"/>
            </a:pPr>
            <a:r>
              <a:rPr lang="en-US" altLang="en-US" dirty="0"/>
              <a:t>Six forms</a:t>
            </a:r>
          </a:p>
          <a:p>
            <a:pPr lvl="1" eaLnBrk="1" hangingPunct="1"/>
            <a:r>
              <a:rPr lang="en-US" altLang="en-US" dirty="0"/>
              <a:t>Glandular</a:t>
            </a:r>
          </a:p>
          <a:p>
            <a:pPr lvl="1" eaLnBrk="1" hangingPunct="1"/>
            <a:r>
              <a:rPr lang="en-US" altLang="en-US" dirty="0" err="1"/>
              <a:t>Ulceroglandular</a:t>
            </a:r>
            <a:endParaRPr lang="en-US" altLang="en-US" dirty="0"/>
          </a:p>
          <a:p>
            <a:pPr lvl="1" eaLnBrk="1" hangingPunct="1"/>
            <a:r>
              <a:rPr lang="en-US" altLang="en-US" dirty="0" err="1"/>
              <a:t>Oculoglandular</a:t>
            </a:r>
            <a:endParaRPr lang="en-US" altLang="en-US" dirty="0"/>
          </a:p>
          <a:p>
            <a:pPr lvl="1" eaLnBrk="1" hangingPunct="1"/>
            <a:r>
              <a:rPr lang="en-US" altLang="en-US" dirty="0"/>
              <a:t>Pneumonic</a:t>
            </a:r>
          </a:p>
          <a:p>
            <a:pPr lvl="1" eaLnBrk="1" hangingPunct="1"/>
            <a:r>
              <a:rPr lang="en-US" altLang="en-US" dirty="0"/>
              <a:t>Oropharyngeal</a:t>
            </a:r>
          </a:p>
          <a:p>
            <a:pPr lvl="1" eaLnBrk="1" hangingPunct="1"/>
            <a:r>
              <a:rPr lang="en-US" altLang="en-US" dirty="0"/>
              <a:t>Septic or typhoidal</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2" name="Title 1">
            <a:extLst>
              <a:ext uri="{FF2B5EF4-FFF2-40B4-BE49-F238E27FC236}">
                <a16:creationId xmlns:a16="http://schemas.microsoft.com/office/drawing/2014/main" id="{E0DF91F7-5B9C-1FF9-88E1-15B4E8EDC7F7}"/>
              </a:ext>
            </a:extLst>
          </p:cNvPr>
          <p:cNvSpPr>
            <a:spLocks noGrp="1"/>
          </p:cNvSpPr>
          <p:nvPr>
            <p:ph type="title"/>
          </p:nvPr>
        </p:nvSpPr>
        <p:spPr>
          <a:xfrm>
            <a:off x="685800" y="76200"/>
            <a:ext cx="7772400" cy="1905000"/>
          </a:xfrm>
        </p:spPr>
        <p:txBody>
          <a:bodyPr/>
          <a:lstStyle/>
          <a:p>
            <a:pPr algn="ctr" eaLnBrk="1" hangingPunct="1"/>
            <a:r>
              <a:rPr lang="en-US" altLang="en-US" dirty="0"/>
              <a:t>Tularemia (Cont.)</a:t>
            </a:r>
          </a:p>
        </p:txBody>
      </p:sp>
      <p:sp>
        <p:nvSpPr>
          <p:cNvPr id="128003" name="Content Placeholder 2">
            <a:extLst>
              <a:ext uri="{FF2B5EF4-FFF2-40B4-BE49-F238E27FC236}">
                <a16:creationId xmlns:a16="http://schemas.microsoft.com/office/drawing/2014/main" id="{427D51A3-42DB-3F27-F446-DD1A71AAC0BC}"/>
              </a:ext>
            </a:extLst>
          </p:cNvPr>
          <p:cNvSpPr>
            <a:spLocks noGrp="1"/>
          </p:cNvSpPr>
          <p:nvPr>
            <p:ph idx="1"/>
          </p:nvPr>
        </p:nvSpPr>
        <p:spPr>
          <a:xfrm>
            <a:off x="838200" y="1752600"/>
            <a:ext cx="7772400" cy="4454525"/>
          </a:xfrm>
        </p:spPr>
        <p:txBody>
          <a:bodyPr/>
          <a:lstStyle/>
          <a:p>
            <a:pPr eaLnBrk="1" hangingPunct="1">
              <a:buFont typeface="Wingdings" panose="05000000000000000000" pitchFamily="2" charset="2"/>
              <a:buChar char="Ø"/>
            </a:pPr>
            <a:r>
              <a:rPr lang="en-US" altLang="en-US" dirty="0"/>
              <a:t>Type and severity of disease varies and is dependent on</a:t>
            </a:r>
          </a:p>
          <a:p>
            <a:pPr lvl="1" eaLnBrk="1" hangingPunct="1"/>
            <a:r>
              <a:rPr lang="en-US" altLang="en-US" dirty="0"/>
              <a:t>Strain of infecting bacteria, dose, and route of infection</a:t>
            </a:r>
            <a:endParaRPr lang="en-US" altLang="en-US" strike="sngStrike" dirty="0"/>
          </a:p>
          <a:p>
            <a:pPr eaLnBrk="1" hangingPunct="1">
              <a:buFont typeface="Wingdings" panose="05000000000000000000" pitchFamily="2" charset="2"/>
              <a:buChar char="Ø"/>
            </a:pPr>
            <a:r>
              <a:rPr lang="en-US" altLang="en-US" dirty="0"/>
              <a:t>Most common form is </a:t>
            </a:r>
            <a:r>
              <a:rPr lang="en-US" altLang="en-US" dirty="0" err="1"/>
              <a:t>ulceroglandular</a:t>
            </a:r>
            <a:r>
              <a:rPr lang="en-US" altLang="en-US" dirty="0"/>
              <a:t>.</a:t>
            </a:r>
          </a:p>
          <a:p>
            <a:pPr lvl="1" eaLnBrk="1" hangingPunct="1"/>
            <a:r>
              <a:rPr lang="en-US" altLang="en-US" dirty="0"/>
              <a:t>Infection is inoculated directly into the skin after handling infected animals or after insect bite.</a:t>
            </a:r>
          </a:p>
          <a:p>
            <a:pPr lvl="1" eaLnBrk="1" hangingPunct="1"/>
            <a:r>
              <a:rPr lang="en-US" altLang="en-US" dirty="0"/>
              <a:t>Painless indolent ulcer often on the hand that may evolve in several directions</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Title 4">
            <a:extLst>
              <a:ext uri="{FF2B5EF4-FFF2-40B4-BE49-F238E27FC236}">
                <a16:creationId xmlns:a16="http://schemas.microsoft.com/office/drawing/2014/main" id="{808E4F8C-7319-F9C9-11FC-92A22E8FF869}"/>
              </a:ext>
            </a:extLst>
          </p:cNvPr>
          <p:cNvSpPr>
            <a:spLocks noGrp="1"/>
          </p:cNvSpPr>
          <p:nvPr>
            <p:ph type="title"/>
          </p:nvPr>
        </p:nvSpPr>
        <p:spPr>
          <a:xfrm>
            <a:off x="685800" y="0"/>
            <a:ext cx="7772400" cy="1905000"/>
          </a:xfrm>
        </p:spPr>
        <p:txBody>
          <a:bodyPr/>
          <a:lstStyle/>
          <a:p>
            <a:pPr algn="ctr" eaLnBrk="1" hangingPunct="1"/>
            <a:r>
              <a:rPr lang="en-US" altLang="en-US" dirty="0"/>
              <a:t>Mycobacteria</a:t>
            </a:r>
            <a:br>
              <a:rPr lang="en-US" altLang="en-US" dirty="0"/>
            </a:br>
            <a:r>
              <a:rPr lang="en-US" altLang="en-US" dirty="0"/>
              <a:t>Nontuberculous Mycobacteria</a:t>
            </a:r>
          </a:p>
        </p:txBody>
      </p:sp>
      <p:sp>
        <p:nvSpPr>
          <p:cNvPr id="129027" name="Content Placeholder 5">
            <a:extLst>
              <a:ext uri="{FF2B5EF4-FFF2-40B4-BE49-F238E27FC236}">
                <a16:creationId xmlns:a16="http://schemas.microsoft.com/office/drawing/2014/main" id="{54BB8E9B-FEE6-77F6-C59A-3482CF8D54FA}"/>
              </a:ext>
            </a:extLst>
          </p:cNvPr>
          <p:cNvSpPr>
            <a:spLocks noGrp="1"/>
          </p:cNvSpPr>
          <p:nvPr>
            <p:ph idx="1"/>
          </p:nvPr>
        </p:nvSpPr>
        <p:spPr>
          <a:xfrm>
            <a:off x="685800" y="1752600"/>
            <a:ext cx="7772400" cy="4876800"/>
          </a:xfrm>
        </p:spPr>
        <p:txBody>
          <a:bodyPr/>
          <a:lstStyle/>
          <a:p>
            <a:pPr eaLnBrk="1" hangingPunct="1">
              <a:buFont typeface="Wingdings" panose="05000000000000000000" pitchFamily="2" charset="2"/>
              <a:buChar char="Ø"/>
            </a:pPr>
            <a:r>
              <a:rPr lang="en-US" altLang="en-US" sz="2800" dirty="0"/>
              <a:t>Nontuberculous mycobacteria (NTM) infections may become disseminated.</a:t>
            </a:r>
          </a:p>
          <a:p>
            <a:pPr lvl="1" eaLnBrk="1" hangingPunct="1"/>
            <a:r>
              <a:rPr lang="en-US" altLang="en-US" sz="2400" dirty="0"/>
              <a:t>Usually occurs in the setting of impaired immune function as in patients with HIV and cancer</a:t>
            </a:r>
          </a:p>
          <a:p>
            <a:pPr lvl="1" eaLnBrk="1" hangingPunct="1"/>
            <a:r>
              <a:rPr lang="en-US" altLang="en-US" sz="2400" dirty="0"/>
              <a:t>Patients with central venous catheters may develop NTM catheter-related infections and can disseminate </a:t>
            </a:r>
            <a:r>
              <a:rPr lang="en-US" altLang="en-US" sz="2400" dirty="0" err="1"/>
              <a:t>hematogenously</a:t>
            </a:r>
            <a:r>
              <a:rPr lang="en-US" altLang="en-US" sz="2400" dirty="0"/>
              <a:t> to various organs including the skin.</a:t>
            </a:r>
          </a:p>
          <a:p>
            <a:pPr lvl="1" eaLnBrk="1" hangingPunct="1"/>
            <a:r>
              <a:rPr lang="en-US" altLang="en-US" sz="2400" dirty="0"/>
              <a:t>Causative agents</a:t>
            </a:r>
          </a:p>
          <a:p>
            <a:pPr lvl="2" eaLnBrk="1" hangingPunct="1"/>
            <a:r>
              <a:rPr lang="en-US" altLang="en-US" sz="2000" i="1" dirty="0"/>
              <a:t>M. fortuitum, M. </a:t>
            </a:r>
            <a:r>
              <a:rPr lang="en-US" altLang="en-US" sz="2000" i="1" dirty="0" err="1"/>
              <a:t>chelonae</a:t>
            </a:r>
            <a:r>
              <a:rPr lang="en-US" altLang="en-US" sz="2000" i="1" dirty="0"/>
              <a:t>, M. </a:t>
            </a:r>
            <a:r>
              <a:rPr lang="en-US" altLang="en-US" sz="2000" i="1" dirty="0" err="1"/>
              <a:t>abscessus</a:t>
            </a:r>
            <a:r>
              <a:rPr lang="en-US" altLang="en-US" sz="2000" i="1" dirty="0"/>
              <a:t>, </a:t>
            </a:r>
            <a:r>
              <a:rPr lang="en-US" altLang="en-US" sz="2000" dirty="0"/>
              <a:t>and </a:t>
            </a:r>
            <a:r>
              <a:rPr lang="en-US" altLang="en-US" sz="2000" i="1" dirty="0"/>
              <a:t>M. </a:t>
            </a:r>
            <a:r>
              <a:rPr lang="en-US" altLang="en-US" sz="2000" i="1" dirty="0" err="1"/>
              <a:t>mucogenicum</a:t>
            </a:r>
            <a:endParaRPr lang="en-US" altLang="en-US" sz="2000" i="1" dirty="0"/>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1F78739C-E5F8-AB76-3E3C-CE09D2E75BCC}"/>
              </a:ext>
            </a:extLst>
          </p:cNvPr>
          <p:cNvSpPr>
            <a:spLocks noGrp="1"/>
          </p:cNvSpPr>
          <p:nvPr>
            <p:ph type="title"/>
          </p:nvPr>
        </p:nvSpPr>
        <p:spPr>
          <a:xfrm>
            <a:off x="0" y="228600"/>
            <a:ext cx="9144000" cy="1371600"/>
          </a:xfrm>
        </p:spPr>
        <p:txBody>
          <a:bodyPr/>
          <a:lstStyle/>
          <a:p>
            <a:pPr algn="ctr" eaLnBrk="1" hangingPunct="1"/>
            <a:r>
              <a:rPr lang="en-US" altLang="en-US" sz="3600" dirty="0"/>
              <a:t>Subcutaneous Nodules and Cellulitis Caused by Disseminated </a:t>
            </a:r>
            <a:r>
              <a:rPr lang="en-US" altLang="en-US" sz="3600" i="1" dirty="0"/>
              <a:t>M. </a:t>
            </a:r>
            <a:r>
              <a:rPr lang="en-US" altLang="en-US" sz="3600" i="1" dirty="0" err="1"/>
              <a:t>chelonae</a:t>
            </a:r>
            <a:endParaRPr lang="en-US" altLang="en-US" sz="3600" i="1" dirty="0"/>
          </a:p>
        </p:txBody>
      </p:sp>
      <p:pic>
        <p:nvPicPr>
          <p:cNvPr id="130054" name="Picture 1">
            <a:extLst>
              <a:ext uri="{FF2B5EF4-FFF2-40B4-BE49-F238E27FC236}">
                <a16:creationId xmlns:a16="http://schemas.microsoft.com/office/drawing/2014/main" id="{ABF642C1-D1B9-4B03-B4AF-AADEAC76FC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901825"/>
            <a:ext cx="5105400"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Title 1">
            <a:extLst>
              <a:ext uri="{FF2B5EF4-FFF2-40B4-BE49-F238E27FC236}">
                <a16:creationId xmlns:a16="http://schemas.microsoft.com/office/drawing/2014/main" id="{11AB799C-BD2F-3BFE-89B9-6C98DA157F7D}"/>
              </a:ext>
            </a:extLst>
          </p:cNvPr>
          <p:cNvSpPr>
            <a:spLocks noGrp="1"/>
          </p:cNvSpPr>
          <p:nvPr>
            <p:ph type="title"/>
          </p:nvPr>
        </p:nvSpPr>
        <p:spPr/>
        <p:txBody>
          <a:bodyPr/>
          <a:lstStyle/>
          <a:p>
            <a:pPr algn="ctr" eaLnBrk="1" hangingPunct="1"/>
            <a:r>
              <a:rPr lang="en-US" altLang="en-US" dirty="0"/>
              <a:t>Mycobacteria</a:t>
            </a:r>
            <a:br>
              <a:rPr lang="en-US" altLang="en-US" dirty="0"/>
            </a:br>
            <a:r>
              <a:rPr lang="en-US" altLang="en-US" dirty="0"/>
              <a:t>Tuberculosis</a:t>
            </a:r>
          </a:p>
        </p:txBody>
      </p:sp>
      <p:sp>
        <p:nvSpPr>
          <p:cNvPr id="131075" name="Content Placeholder 2">
            <a:extLst>
              <a:ext uri="{FF2B5EF4-FFF2-40B4-BE49-F238E27FC236}">
                <a16:creationId xmlns:a16="http://schemas.microsoft.com/office/drawing/2014/main" id="{6642B65F-C84A-1E7D-A5A3-8F097C0C597C}"/>
              </a:ext>
            </a:extLst>
          </p:cNvPr>
          <p:cNvSpPr>
            <a:spLocks noGrp="1"/>
          </p:cNvSpPr>
          <p:nvPr>
            <p:ph idx="1"/>
          </p:nvPr>
        </p:nvSpPr>
        <p:spPr>
          <a:xfrm>
            <a:off x="685800" y="1905000"/>
            <a:ext cx="7772400" cy="4454525"/>
          </a:xfrm>
        </p:spPr>
        <p:txBody>
          <a:bodyPr/>
          <a:lstStyle/>
          <a:p>
            <a:pPr eaLnBrk="1" hangingPunct="1">
              <a:buFont typeface="Wingdings" panose="05000000000000000000" pitchFamily="2" charset="2"/>
              <a:buChar char="Ø"/>
            </a:pPr>
            <a:r>
              <a:rPr lang="en-US" altLang="en-US" sz="2800" i="1" dirty="0"/>
              <a:t>Mycobacterium tuberculosis</a:t>
            </a:r>
            <a:r>
              <a:rPr lang="en-US" altLang="en-US" sz="2800" dirty="0"/>
              <a:t> (MTB) can spread to the skin through the lymphatic system and bloodstream to distant sites and cause a variety of skin manifestations.</a:t>
            </a:r>
          </a:p>
          <a:p>
            <a:pPr eaLnBrk="1" hangingPunct="1">
              <a:buFont typeface="Wingdings" panose="05000000000000000000" pitchFamily="2" charset="2"/>
              <a:buChar char="Ø"/>
            </a:pPr>
            <a:r>
              <a:rPr lang="en-US" altLang="en-US" sz="2800" dirty="0"/>
              <a:t>Characteristics</a:t>
            </a:r>
          </a:p>
          <a:p>
            <a:pPr lvl="1" eaLnBrk="1" hangingPunct="1"/>
            <a:r>
              <a:rPr lang="en-US" altLang="en-US" sz="2400" dirty="0"/>
              <a:t>Nodule swellings of the skin forming tuberculosis </a:t>
            </a:r>
            <a:r>
              <a:rPr lang="en-US" altLang="en-US" sz="2400" dirty="0" err="1"/>
              <a:t>gummas</a:t>
            </a:r>
            <a:r>
              <a:rPr lang="en-US" altLang="en-US" sz="2400" dirty="0"/>
              <a:t> (skin abscesses) or lupus vulgaris (sharply circumscribed, red-brown plaques or ulcers of the head and neck)</a:t>
            </a:r>
          </a:p>
          <a:p>
            <a:pPr lvl="2" eaLnBrk="1" hangingPunct="1"/>
            <a:r>
              <a:rPr lang="en-US" altLang="en-US" sz="2000" dirty="0"/>
              <a:t>Can destroy cartilage of the nose or ears</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063FF97F-1F51-F848-2F57-E9B86624C752}"/>
              </a:ext>
            </a:extLst>
          </p:cNvPr>
          <p:cNvSpPr>
            <a:spLocks noGrp="1"/>
          </p:cNvSpPr>
          <p:nvPr>
            <p:ph type="title"/>
          </p:nvPr>
        </p:nvSpPr>
        <p:spPr>
          <a:xfrm>
            <a:off x="685800" y="0"/>
            <a:ext cx="7772400" cy="1905000"/>
          </a:xfrm>
        </p:spPr>
        <p:txBody>
          <a:bodyPr/>
          <a:lstStyle/>
          <a:p>
            <a:pPr algn="ctr" eaLnBrk="1" hangingPunct="1"/>
            <a:r>
              <a:rPr lang="en-US" altLang="en-US" dirty="0"/>
              <a:t/>
            </a:r>
            <a:br>
              <a:rPr lang="en-US" altLang="en-US" dirty="0"/>
            </a:br>
            <a:r>
              <a:rPr lang="en-US" altLang="en-US" dirty="0"/>
              <a:t>Leprosy</a:t>
            </a:r>
          </a:p>
        </p:txBody>
      </p:sp>
      <p:sp>
        <p:nvSpPr>
          <p:cNvPr id="132099" name="Content Placeholder 2">
            <a:extLst>
              <a:ext uri="{FF2B5EF4-FFF2-40B4-BE49-F238E27FC236}">
                <a16:creationId xmlns:a16="http://schemas.microsoft.com/office/drawing/2014/main" id="{35D9CB67-D7FE-370E-5FD0-6B4881BEB093}"/>
              </a:ext>
            </a:extLst>
          </p:cNvPr>
          <p:cNvSpPr>
            <a:spLocks noGrp="1"/>
          </p:cNvSpPr>
          <p:nvPr>
            <p:ph idx="1"/>
          </p:nvPr>
        </p:nvSpPr>
        <p:spPr>
          <a:xfrm>
            <a:off x="457200" y="1752600"/>
            <a:ext cx="8229600" cy="4525963"/>
          </a:xfrm>
        </p:spPr>
        <p:txBody>
          <a:bodyPr/>
          <a:lstStyle/>
          <a:p>
            <a:pPr eaLnBrk="1" hangingPunct="1">
              <a:buFont typeface="Wingdings" panose="05000000000000000000" pitchFamily="2" charset="2"/>
              <a:buChar char="Ø"/>
            </a:pPr>
            <a:r>
              <a:rPr lang="en-US" altLang="en-US" dirty="0"/>
              <a:t>Also known as Hansen disease</a:t>
            </a:r>
          </a:p>
          <a:p>
            <a:pPr eaLnBrk="1" hangingPunct="1">
              <a:buFont typeface="Wingdings" panose="05000000000000000000" pitchFamily="2" charset="2"/>
              <a:buChar char="Ø"/>
            </a:pPr>
            <a:r>
              <a:rPr lang="en-US" altLang="en-US" dirty="0"/>
              <a:t>Caused by </a:t>
            </a:r>
            <a:r>
              <a:rPr lang="en-US" altLang="en-US" i="1" dirty="0"/>
              <a:t>M. leprae</a:t>
            </a:r>
            <a:endParaRPr lang="en-US" altLang="en-US" dirty="0"/>
          </a:p>
          <a:p>
            <a:pPr eaLnBrk="1" hangingPunct="1">
              <a:buFont typeface="Wingdings" panose="05000000000000000000" pitchFamily="2" charset="2"/>
              <a:buChar char="Ø"/>
            </a:pPr>
            <a:r>
              <a:rPr lang="en-US" altLang="en-US" dirty="0"/>
              <a:t>There appears to be genetic factors that influence susceptibility to leprosy and the disease manifestations.</a:t>
            </a:r>
          </a:p>
          <a:p>
            <a:pPr eaLnBrk="1" hangingPunct="1">
              <a:buFont typeface="Wingdings" panose="05000000000000000000" pitchFamily="2" charset="2"/>
              <a:buChar char="Ø"/>
            </a:pPr>
            <a:r>
              <a:rPr lang="en-US" altLang="en-US" dirty="0"/>
              <a:t>Classic skin manifestation</a:t>
            </a:r>
          </a:p>
          <a:p>
            <a:pPr lvl="1" eaLnBrk="1" hangingPunct="1"/>
            <a:r>
              <a:rPr lang="en-US" altLang="en-US" dirty="0"/>
              <a:t>Circumscribed, hypopigmented, or less commonly, hyperpigmented macule</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Title 1">
            <a:extLst>
              <a:ext uri="{FF2B5EF4-FFF2-40B4-BE49-F238E27FC236}">
                <a16:creationId xmlns:a16="http://schemas.microsoft.com/office/drawing/2014/main" id="{6A010995-3CA4-3777-D361-C9A45BA69B95}"/>
              </a:ext>
            </a:extLst>
          </p:cNvPr>
          <p:cNvSpPr>
            <a:spLocks noGrp="1"/>
          </p:cNvSpPr>
          <p:nvPr>
            <p:ph type="title"/>
          </p:nvPr>
        </p:nvSpPr>
        <p:spPr>
          <a:xfrm>
            <a:off x="0" y="274638"/>
            <a:ext cx="9144000" cy="1143000"/>
          </a:xfrm>
        </p:spPr>
        <p:txBody>
          <a:bodyPr/>
          <a:lstStyle/>
          <a:p>
            <a:pPr algn="ctr" eaLnBrk="1" hangingPunct="1"/>
            <a:r>
              <a:rPr lang="en-US" altLang="en-US" dirty="0" err="1"/>
              <a:t>Hypopigmented</a:t>
            </a:r>
            <a:r>
              <a:rPr lang="en-US" altLang="en-US" dirty="0"/>
              <a:t> Macules of Leprosy</a:t>
            </a:r>
          </a:p>
        </p:txBody>
      </p:sp>
      <p:pic>
        <p:nvPicPr>
          <p:cNvPr id="133126" name="Picture 1">
            <a:extLst>
              <a:ext uri="{FF2B5EF4-FFF2-40B4-BE49-F238E27FC236}">
                <a16:creationId xmlns:a16="http://schemas.microsoft.com/office/drawing/2014/main" id="{356D5B41-05F3-7487-EF59-E38A245B0D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08113"/>
            <a:ext cx="62484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6" name="Title 1">
            <a:extLst>
              <a:ext uri="{FF2B5EF4-FFF2-40B4-BE49-F238E27FC236}">
                <a16:creationId xmlns:a16="http://schemas.microsoft.com/office/drawing/2014/main" id="{4753475E-AC52-BA18-E3DB-876D8D04691C}"/>
              </a:ext>
            </a:extLst>
          </p:cNvPr>
          <p:cNvSpPr>
            <a:spLocks noGrp="1"/>
          </p:cNvSpPr>
          <p:nvPr>
            <p:ph type="title"/>
          </p:nvPr>
        </p:nvSpPr>
        <p:spPr>
          <a:xfrm>
            <a:off x="685800" y="89647"/>
            <a:ext cx="7772400" cy="1905000"/>
          </a:xfrm>
        </p:spPr>
        <p:txBody>
          <a:bodyPr/>
          <a:lstStyle/>
          <a:p>
            <a:r>
              <a:rPr lang="en-US" altLang="en-US" dirty="0"/>
              <a:t>Mycobacteria</a:t>
            </a:r>
            <a:br>
              <a:rPr lang="en-US" altLang="en-US" dirty="0"/>
            </a:br>
            <a:r>
              <a:rPr lang="en-US" altLang="en-US" dirty="0"/>
              <a:t>Leprosy (Cont.)</a:t>
            </a:r>
          </a:p>
        </p:txBody>
      </p:sp>
      <p:sp>
        <p:nvSpPr>
          <p:cNvPr id="134147" name="Content Placeholder 2">
            <a:extLst>
              <a:ext uri="{FF2B5EF4-FFF2-40B4-BE49-F238E27FC236}">
                <a16:creationId xmlns:a16="http://schemas.microsoft.com/office/drawing/2014/main" id="{35A191AB-02DF-78C8-18C2-ED19E6327B1A}"/>
              </a:ext>
            </a:extLst>
          </p:cNvPr>
          <p:cNvSpPr>
            <a:spLocks noGrp="1"/>
          </p:cNvSpPr>
          <p:nvPr>
            <p:ph idx="1"/>
          </p:nvPr>
        </p:nvSpPr>
        <p:spPr/>
        <p:txBody>
          <a:bodyPr/>
          <a:lstStyle/>
          <a:p>
            <a:pPr>
              <a:buFont typeface="Wingdings" panose="05000000000000000000" pitchFamily="2" charset="2"/>
              <a:buChar char="Ø"/>
            </a:pPr>
            <a:r>
              <a:rPr lang="en-US" altLang="en-US" dirty="0"/>
              <a:t>Two polar types of Hansen disease</a:t>
            </a:r>
          </a:p>
          <a:p>
            <a:pPr lvl="1"/>
            <a:r>
              <a:rPr lang="en-US" altLang="en-US" dirty="0"/>
              <a:t>Tuberculoid or </a:t>
            </a:r>
            <a:r>
              <a:rPr lang="en-US" altLang="en-US" dirty="0" err="1"/>
              <a:t>lepromatus</a:t>
            </a:r>
            <a:endParaRPr lang="en-US" altLang="en-US" dirty="0"/>
          </a:p>
          <a:p>
            <a:pPr>
              <a:buFont typeface="Wingdings" panose="05000000000000000000" pitchFamily="2" charset="2"/>
              <a:buChar char="Ø"/>
            </a:pPr>
            <a:r>
              <a:rPr lang="en-US" altLang="en-US" dirty="0"/>
              <a:t>Three recognized gradations between the two polar types</a:t>
            </a:r>
          </a:p>
          <a:p>
            <a:pPr>
              <a:buFont typeface="Wingdings" panose="05000000000000000000" pitchFamily="2" charset="2"/>
              <a:buChar char="Ø"/>
            </a:pPr>
            <a:r>
              <a:rPr lang="en-US" altLang="en-US" dirty="0"/>
              <a:t>Classification is based on</a:t>
            </a:r>
          </a:p>
          <a:p>
            <a:pPr lvl="1"/>
            <a:r>
              <a:rPr lang="en-US" altLang="en-US" dirty="0"/>
              <a:t>Number and appearance of skin lesions, nerve involvement, and systemic or mucosal involvement</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Title 1">
            <a:extLst>
              <a:ext uri="{FF2B5EF4-FFF2-40B4-BE49-F238E27FC236}">
                <a16:creationId xmlns:a16="http://schemas.microsoft.com/office/drawing/2014/main" id="{4F7B9EEB-862E-5D5B-CE11-F6A816AE6C7C}"/>
              </a:ext>
            </a:extLst>
          </p:cNvPr>
          <p:cNvSpPr>
            <a:spLocks noGrp="1"/>
          </p:cNvSpPr>
          <p:nvPr>
            <p:ph type="title"/>
          </p:nvPr>
        </p:nvSpPr>
        <p:spPr>
          <a:xfrm>
            <a:off x="685800" y="4482"/>
            <a:ext cx="7772400" cy="1905000"/>
          </a:xfrm>
        </p:spPr>
        <p:txBody>
          <a:bodyPr/>
          <a:lstStyle/>
          <a:p>
            <a:pPr algn="ctr"/>
            <a:r>
              <a:rPr lang="en-US" altLang="en-US" dirty="0"/>
              <a:t>Mycobacteria</a:t>
            </a:r>
            <a:br>
              <a:rPr lang="en-US" altLang="en-US" dirty="0"/>
            </a:br>
            <a:r>
              <a:rPr lang="en-US" altLang="en-US" dirty="0"/>
              <a:t>Leprosy (Cont.)</a:t>
            </a:r>
          </a:p>
        </p:txBody>
      </p:sp>
      <p:sp>
        <p:nvSpPr>
          <p:cNvPr id="135171" name="Content Placeholder 2">
            <a:extLst>
              <a:ext uri="{FF2B5EF4-FFF2-40B4-BE49-F238E27FC236}">
                <a16:creationId xmlns:a16="http://schemas.microsoft.com/office/drawing/2014/main" id="{86E4C21C-4BC2-D062-46A1-930D94BEF6A6}"/>
              </a:ext>
            </a:extLst>
          </p:cNvPr>
          <p:cNvSpPr>
            <a:spLocks noGrp="1"/>
          </p:cNvSpPr>
          <p:nvPr>
            <p:ph idx="1"/>
          </p:nvPr>
        </p:nvSpPr>
        <p:spPr>
          <a:xfrm>
            <a:off x="762000" y="1600200"/>
            <a:ext cx="7772400" cy="4876800"/>
          </a:xfrm>
        </p:spPr>
        <p:txBody>
          <a:bodyPr/>
          <a:lstStyle/>
          <a:p>
            <a:pPr>
              <a:buFont typeface="Wingdings" panose="05000000000000000000" pitchFamily="2" charset="2"/>
              <a:buChar char="Ø"/>
            </a:pPr>
            <a:r>
              <a:rPr lang="en-US" altLang="en-US" sz="2800" dirty="0" err="1"/>
              <a:t>Tuberculoid</a:t>
            </a:r>
            <a:endParaRPr lang="en-US" altLang="en-US" sz="2800" dirty="0"/>
          </a:p>
          <a:p>
            <a:pPr lvl="1"/>
            <a:r>
              <a:rPr lang="en-US" altLang="en-US" sz="2400" dirty="0"/>
              <a:t>Few skin lesions with paucity of mycobacteria in the lesions</a:t>
            </a:r>
          </a:p>
          <a:p>
            <a:pPr lvl="1"/>
            <a:r>
              <a:rPr lang="en-US" altLang="en-US" sz="2400" dirty="0"/>
              <a:t>Strong host cell-mediated immune response with extensive lymphocytic infiltration and granulomas</a:t>
            </a:r>
          </a:p>
          <a:p>
            <a:pPr>
              <a:buFont typeface="Wingdings" panose="05000000000000000000" pitchFamily="2" charset="2"/>
              <a:buChar char="Ø"/>
            </a:pPr>
            <a:r>
              <a:rPr lang="en-US" altLang="en-US" sz="2800" dirty="0" err="1"/>
              <a:t>Lepromatous</a:t>
            </a:r>
            <a:endParaRPr lang="en-US" altLang="en-US" sz="2800" dirty="0"/>
          </a:p>
          <a:p>
            <a:pPr lvl="1"/>
            <a:r>
              <a:rPr lang="en-US" altLang="en-US" sz="2400" dirty="0"/>
              <a:t>Several lesions with many mycobacteria</a:t>
            </a:r>
          </a:p>
          <a:p>
            <a:pPr lvl="1"/>
            <a:r>
              <a:rPr lang="en-US" altLang="en-US" sz="2400" dirty="0"/>
              <a:t>Infiltration of peripheral nerves</a:t>
            </a:r>
          </a:p>
          <a:p>
            <a:pPr lvl="1"/>
            <a:r>
              <a:rPr lang="en-US" altLang="en-US" sz="2400" dirty="0"/>
              <a:t>Poor cell-mediated response with fewer lymphocytes and granulomas</a:t>
            </a:r>
          </a:p>
        </p:txBody>
      </p:sp>
    </p:spTree>
  </p:cSld>
  <p:clrMapOvr>
    <a:masterClrMapping/>
  </p:clrMapOvr>
  <p:transition/>
</p:sld>
</file>

<file path=ppt/theme/theme1.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icroTheme">
  <a:themeElements>
    <a:clrScheme name="">
      <a:dk1>
        <a:srgbClr val="000000"/>
      </a:dk1>
      <a:lt1>
        <a:srgbClr val="FFFFFF"/>
      </a:lt1>
      <a:dk2>
        <a:srgbClr val="000000"/>
      </a:dk2>
      <a:lt2>
        <a:srgbClr val="000000"/>
      </a:lt2>
      <a:accent1>
        <a:srgbClr val="0099CC"/>
      </a:accent1>
      <a:accent2>
        <a:srgbClr val="333399"/>
      </a:accent2>
      <a:accent3>
        <a:srgbClr val="FFFFFF"/>
      </a:accent3>
      <a:accent4>
        <a:srgbClr val="000000"/>
      </a:accent4>
      <a:accent5>
        <a:srgbClr val="AACAE2"/>
      </a:accent5>
      <a:accent6>
        <a:srgbClr val="2D2D8A"/>
      </a:accent6>
      <a:hlink>
        <a:srgbClr val="009999"/>
      </a:hlink>
      <a:folHlink>
        <a:srgbClr val="99CC00"/>
      </a:folHlink>
    </a:clrScheme>
    <a:fontScheme name="Microsoft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99CC"/>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cs typeface="ヒラギノ明朝 ProN W3"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0099CC"/>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cs typeface="ヒラギノ明朝 ProN W3" charset="0"/>
            <a:sym typeface="Times New Roman" panose="02020603050405020304" pitchFamily="18" charset="0"/>
          </a:defRPr>
        </a:defPPr>
      </a:lstStyle>
    </a:lnDef>
  </a:objectDefaults>
  <a:extraClrSchemeLst>
    <a:extraClrScheme>
      <a:clrScheme name="Dads T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icroTheme" id="{E52B85CB-C9B7-412B-A7AA-E3B990D6E901}" vid="{8DFE26A6-A5DD-420C-B145-63F78B5CD578}"/>
    </a:ext>
  </a:extLst>
</a:theme>
</file>

<file path=ppt/theme/theme3.xml><?xml version="1.0" encoding="utf-8"?>
<a:theme xmlns:a="http://schemas.openxmlformats.org/drawingml/2006/main" name="RedTheme_PPT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icrosoft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dTheme_PPTX" id="{F43E6FB1-23EE-48C8-B9D9-EDCB1276959C}" vid="{F9AA2A43-501F-446C-9578-B79408D46BC3}"/>
    </a:ext>
  </a:extLst>
</a:theme>
</file>

<file path=ppt/theme/theme4.xml><?xml version="1.0" encoding="utf-8"?>
<a:theme xmlns:a="http://schemas.openxmlformats.org/drawingml/2006/main" name="1_RedTheme_PPT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dTheme_PPTX" id="{F43E6FB1-23EE-48C8-B9D9-EDCB1276959C}" vid="{F9AA2A43-501F-446C-9578-B79408D46BC3}"/>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4851</TotalTime>
  <Words>6455</Words>
  <Application>Microsoft Office PowerPoint</Application>
  <PresentationFormat>On-screen Show (4:3)</PresentationFormat>
  <Paragraphs>874</Paragraphs>
  <Slides>175</Slides>
  <Notes>11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175</vt:i4>
      </vt:variant>
    </vt:vector>
  </HeadingPairs>
  <TitlesOfParts>
    <vt:vector size="189" baseType="lpstr">
      <vt:lpstr>ＭＳ Ｐゴシック</vt:lpstr>
      <vt:lpstr>Arial</vt:lpstr>
      <vt:lpstr>Calibri</vt:lpstr>
      <vt:lpstr>Segoe UI</vt:lpstr>
      <vt:lpstr>Times</vt:lpstr>
      <vt:lpstr>Times New Roman</vt:lpstr>
      <vt:lpstr>Wingdings</vt:lpstr>
      <vt:lpstr>Wingdings 2</vt:lpstr>
      <vt:lpstr>Wingdings 3</vt:lpstr>
      <vt:lpstr>ヒラギノ明朝 ProN W3</vt:lpstr>
      <vt:lpstr>Blue Diagonal</vt:lpstr>
      <vt:lpstr>MicroTheme</vt:lpstr>
      <vt:lpstr>RedTheme_PPTX</vt:lpstr>
      <vt:lpstr>1_RedTheme_PPTX</vt:lpstr>
      <vt:lpstr>PowerPoint Presentation</vt:lpstr>
      <vt:lpstr>Skin Description and Functions</vt:lpstr>
      <vt:lpstr>What’s Ahead?</vt:lpstr>
      <vt:lpstr>PowerPoint Presentation</vt:lpstr>
      <vt:lpstr>Anatomy of the Skin</vt:lpstr>
      <vt:lpstr>Anatomy of the Skin (Cont.)</vt:lpstr>
      <vt:lpstr>Anatomy of the Skin</vt:lpstr>
      <vt:lpstr>Skin Microbiota</vt:lpstr>
      <vt:lpstr>Skin Biota (Cont.)</vt:lpstr>
      <vt:lpstr>Skin Biota (Cont.)</vt:lpstr>
      <vt:lpstr>PowerPoint Presentation</vt:lpstr>
      <vt:lpstr>Introduction</vt:lpstr>
      <vt:lpstr>Some Infectious Causes of Skin Lesions and their Morphologic Manifestations</vt:lpstr>
      <vt:lpstr>Some Infectious Causes of Skin Lesions and their Morphologic Manifestations (Cont.)</vt:lpstr>
      <vt:lpstr>Order of Bacteria Causing Skin and Soft Tissue Infections in North America 1998 to 2004</vt:lpstr>
      <vt:lpstr>Classification of Skin and  Soft Tissue Infections</vt:lpstr>
      <vt:lpstr>Infections Secondary to  Preexisting Skin Lesions</vt:lpstr>
      <vt:lpstr>Organization of this Discussion</vt:lpstr>
      <vt:lpstr> Dermatitis </vt:lpstr>
      <vt:lpstr>Intertrigo and Superficial Candidiasis</vt:lpstr>
      <vt:lpstr>Thrush and Erythrasma</vt:lpstr>
      <vt:lpstr>Erythrasma</vt:lpstr>
      <vt:lpstr>Dermatophytoses</vt:lpstr>
      <vt:lpstr>Tinea Capitis</vt:lpstr>
      <vt:lpstr>Tinea Corporis</vt:lpstr>
      <vt:lpstr>Tinea Versicolor Hypopigmented (L), Hyperpigmented (R)</vt:lpstr>
      <vt:lpstr>Pyrodermas</vt:lpstr>
      <vt:lpstr>Common Primary Pyodermas</vt:lpstr>
      <vt:lpstr>Impetigo</vt:lpstr>
      <vt:lpstr>Bullous Impetigo Caused By Staphylococcus aureus</vt:lpstr>
      <vt:lpstr>Erysipelas</vt:lpstr>
      <vt:lpstr>Erysipelas caused by Staphylococcus aureus</vt:lpstr>
      <vt:lpstr>Erysipeloid</vt:lpstr>
      <vt:lpstr>Anthrax</vt:lpstr>
      <vt:lpstr>Anthrax (Cont.)</vt:lpstr>
      <vt:lpstr>Cellulitis</vt:lpstr>
      <vt:lpstr>Cellulitis (Cont.)</vt:lpstr>
      <vt:lpstr>Cellulitis (Cont.)</vt:lpstr>
      <vt:lpstr>Recurrent Cellulitis</vt:lpstr>
      <vt:lpstr>MRSA Infections and Paronychia</vt:lpstr>
      <vt:lpstr>Folliculitis</vt:lpstr>
      <vt:lpstr>Furuncles</vt:lpstr>
      <vt:lpstr>Staphylococcus aureus  Furuncle of the Breast</vt:lpstr>
      <vt:lpstr>Carbuncles</vt:lpstr>
      <vt:lpstr>Hidradenitis Suppurativa</vt:lpstr>
      <vt:lpstr>Bite Infections</vt:lpstr>
      <vt:lpstr>Diabetic Foot Infection  Risk Factors</vt:lpstr>
      <vt:lpstr>Diabetic Foot Infection Manifestations</vt:lpstr>
      <vt:lpstr>Diabetic Foot Infection with Soft Tissue Gas Formation</vt:lpstr>
      <vt:lpstr>Necrotizing Soft Tissue Infection</vt:lpstr>
      <vt:lpstr>Necrotizing Soft Tissue Infection (Cont.)</vt:lpstr>
      <vt:lpstr>Clostridial Myonecrosis (Gas Gangrene)</vt:lpstr>
      <vt:lpstr>Mycetoma</vt:lpstr>
      <vt:lpstr>Mycetoma (Cont.)</vt:lpstr>
      <vt:lpstr>Madura Foot</vt:lpstr>
      <vt:lpstr>Major Causative Agents of Subcutaneous Mycoses</vt:lpstr>
      <vt:lpstr>Chromoblastomycosis (a.k.a. Chromomycosis)</vt:lpstr>
      <vt:lpstr>Chromoblastomycosis (a.k.a. Chromomycosis)</vt:lpstr>
      <vt:lpstr>Chromomycosis of the Leg</vt:lpstr>
      <vt:lpstr>Phaeohyphomycosis</vt:lpstr>
      <vt:lpstr>Mucormycosis</vt:lpstr>
      <vt:lpstr>Other Uncommon Fungi  Entomophthoromycosis</vt:lpstr>
      <vt:lpstr>Rhinosporidiosis</vt:lpstr>
      <vt:lpstr>Lobomycosis</vt:lpstr>
      <vt:lpstr>Nodular Lymphangitis Characteristics</vt:lpstr>
      <vt:lpstr>Nodular Lymphangitis Caused by Sporotrichosis with Ulceration </vt:lpstr>
      <vt:lpstr>Agents of Nodular Lymphangitis</vt:lpstr>
      <vt:lpstr>Sporotrichosis</vt:lpstr>
      <vt:lpstr>Sporotrichosis (Cont.)</vt:lpstr>
      <vt:lpstr>Nocardiosis</vt:lpstr>
      <vt:lpstr>Mycobacterial Infection Nontuberculosus Mycobacteria (NTM)</vt:lpstr>
      <vt:lpstr> Mycobacterial Infection (Cont.) </vt:lpstr>
      <vt:lpstr>Mycobacterial Infection (Cont.)</vt:lpstr>
      <vt:lpstr>Mycobacterial Infection (Cont.)</vt:lpstr>
      <vt:lpstr>Mycobacterial Infection (Cont.)</vt:lpstr>
      <vt:lpstr>Actinomycosis</vt:lpstr>
      <vt:lpstr>Actinomycosis of the Jaw Following Dental Infection</vt:lpstr>
      <vt:lpstr>PowerPoint Presentation</vt:lpstr>
      <vt:lpstr>Overview</vt:lpstr>
      <vt:lpstr>Bacteria</vt:lpstr>
      <vt:lpstr>Bacteria (Cont.)</vt:lpstr>
      <vt:lpstr>EM Rash of Lyme Disease</vt:lpstr>
      <vt:lpstr>Penile Syphilitic Chancre Caused by T. pallidium spp. pallidum</vt:lpstr>
      <vt:lpstr>The Rash of Secondary Syphilis</vt:lpstr>
      <vt:lpstr>Zoonoses</vt:lpstr>
      <vt:lpstr>Rickettsiosis</vt:lpstr>
      <vt:lpstr>Rickettsiosis</vt:lpstr>
      <vt:lpstr>Leptospirosis</vt:lpstr>
      <vt:lpstr>Bartonellosis</vt:lpstr>
      <vt:lpstr>Rat Bite Fever</vt:lpstr>
      <vt:lpstr>Tularemia</vt:lpstr>
      <vt:lpstr>Tularemia (Cont.)</vt:lpstr>
      <vt:lpstr>Mycobacteria Nontuberculous Mycobacteria</vt:lpstr>
      <vt:lpstr>Subcutaneous Nodules and Cellulitis Caused by Disseminated M. chelonae</vt:lpstr>
      <vt:lpstr>Mycobacteria Tuberculosis</vt:lpstr>
      <vt:lpstr> Leprosy</vt:lpstr>
      <vt:lpstr>Hypopigmented Macules of Leprosy</vt:lpstr>
      <vt:lpstr>Mycobacteria Leprosy (Cont.)</vt:lpstr>
      <vt:lpstr>Mycobacteria Leprosy (Cont.)</vt:lpstr>
      <vt:lpstr>Candidiasis</vt:lpstr>
      <vt:lpstr>Systemic Dimorphic  Fungi and Molds</vt:lpstr>
      <vt:lpstr>Nodular Skin Lesion Caused by Blastomyces dermatitidis</vt:lpstr>
      <vt:lpstr>PowerPoint Presentation</vt:lpstr>
      <vt:lpstr>Overview</vt:lpstr>
      <vt:lpstr>Rubeola and Rubella</vt:lpstr>
      <vt:lpstr>Parvovirus B19 and Enteroviral Infections</vt:lpstr>
      <vt:lpstr> Varicella-Zoster Viral Infections</vt:lpstr>
      <vt:lpstr>Varicella-Zoster Viral Infections</vt:lpstr>
      <vt:lpstr>Hemorrhagic Vesicular  Lesions of Herpes Zoster</vt:lpstr>
      <vt:lpstr>Herpes Simplex Viral Infection </vt:lpstr>
      <vt:lpstr> Herpes Simplex Viral Infection (Cont.)</vt:lpstr>
      <vt:lpstr>Eczema Herpeticum Caused by Herpes Simplex Virus</vt:lpstr>
      <vt:lpstr>Herpes Whitlow (Herpetic Lesions of the Finger)</vt:lpstr>
      <vt:lpstr> Herpes Simplex Viral Infection (Cont.)</vt:lpstr>
      <vt:lpstr>Other Herpesviruses</vt:lpstr>
      <vt:lpstr>HHV-6</vt:lpstr>
      <vt:lpstr>KSHV</vt:lpstr>
      <vt:lpstr>Large Hyperpigmented Plaque of Kaposi Sarcoma</vt:lpstr>
      <vt:lpstr>Molluscum Contagiosum</vt:lpstr>
      <vt:lpstr>Giant Molluscum Contagiosum</vt:lpstr>
      <vt:lpstr>Orf and Milker Nodule</vt:lpstr>
      <vt:lpstr>Human Papillomavirus</vt:lpstr>
      <vt:lpstr>Human Papillomavirus (Cont.)</vt:lpstr>
      <vt:lpstr>Alphaviruses</vt:lpstr>
      <vt:lpstr>Hemorrhagic Fever Viruses</vt:lpstr>
      <vt:lpstr>Hemorrhagic Fever Viruses</vt:lpstr>
      <vt:lpstr>Facial Rash of Dengue Fever</vt:lpstr>
      <vt:lpstr>Severe Acute Respiratory Syndrome-Cornoavirus-2 (SARS-CoV-2)</vt:lpstr>
      <vt:lpstr>Severe Acute Respiratory Syndrome-Cornoavirus-2 (SARS-CoV-2)-(Cont.)</vt:lpstr>
      <vt:lpstr>PowerPoint Presentation</vt:lpstr>
      <vt:lpstr>Overview</vt:lpstr>
      <vt:lpstr>Helminths - Schistosomiasis</vt:lpstr>
      <vt:lpstr>Helminths - Schistosomiasis</vt:lpstr>
      <vt:lpstr>Helminths – Strongyloides Infection</vt:lpstr>
      <vt:lpstr>Helminths - Lymphatic Filariasis</vt:lpstr>
      <vt:lpstr>Lymphatic Filariasis (Elephantiasis)</vt:lpstr>
      <vt:lpstr>Helminths - Filariasis (Cont.)</vt:lpstr>
      <vt:lpstr>Heliminths - Filariasis (Cont.)</vt:lpstr>
      <vt:lpstr>Tissue Cross Section of Nodule Containing Onchocerca volvulus Microfilariae</vt:lpstr>
      <vt:lpstr>Helminths - Drancunculiasis</vt:lpstr>
      <vt:lpstr>Helminths - Hookworm Infection</vt:lpstr>
      <vt:lpstr>Helminths - Leishmaniasis</vt:lpstr>
      <vt:lpstr>Helminths -Leishmaniasis</vt:lpstr>
      <vt:lpstr>Facial Ulceration Caused by Leishmania infection</vt:lpstr>
      <vt:lpstr>Ectoparasites</vt:lpstr>
      <vt:lpstr>Ectoparasites (Cont.)</vt:lpstr>
      <vt:lpstr>Sarcoptes scabiei Adult and Lesion</vt:lpstr>
      <vt:lpstr>Thick, Scaly Plaques of Norwegian Scabies</vt:lpstr>
      <vt:lpstr>Morphology Consistent with Phthirus pubis (Crab Louse)</vt:lpstr>
      <vt:lpstr>PowerPoint Presentation</vt:lpstr>
      <vt:lpstr>Immune-Mediated Cutaneous Disease Disseminated Intravascular Coagulation (Cont.)</vt:lpstr>
      <vt:lpstr>Petechial Lesions in Meningococcemia</vt:lpstr>
      <vt:lpstr>Immune-Mediated Cutaneous Disease Disseminated Intravascular Coagulation (Cont.)</vt:lpstr>
      <vt:lpstr>Hemorrhagic Vasculitic Lesions of Staphylococcus aureus Endocarditis</vt:lpstr>
      <vt:lpstr> Toxin-Mediated Cutaneous Disease </vt:lpstr>
      <vt:lpstr>Toxin-Mediated Cutaneous Disease Staphylococcal Scalded Skin Syndrome</vt:lpstr>
      <vt:lpstr>Toxin-Mediated Cutaneous Disease SSSS (Cont.)</vt:lpstr>
      <vt:lpstr>Toxin-Mediated Cutaneous Disease SSSS (Cont.)</vt:lpstr>
      <vt:lpstr>Toxin-Mediated Cutaneous Disease Toxic Shock Syndrome (TSS)</vt:lpstr>
      <vt:lpstr>Toxin-Mediated Cutaneous DiseaseTSS (Cont.)</vt:lpstr>
      <vt:lpstr>Toxin-Mediated Cutaneous Disease TSS (Cont.)</vt:lpstr>
      <vt:lpstr>Toxin-Mediated Cutaneous Disease TSS (Cont.)</vt:lpstr>
      <vt:lpstr>Toxin-Mediated Cutaneous Disease TSS (Cont.)</vt:lpstr>
      <vt:lpstr>Toxin-Mediated Cutaneous Disease Scarlet Fever</vt:lpstr>
      <vt:lpstr>Toxin-Mediated Cutaneous Disease Scarlet Fever (Cont.)</vt:lpstr>
      <vt:lpstr>PowerPoint Presentation</vt:lpstr>
      <vt:lpstr>Laboratory Diagnosis Specimens</vt:lpstr>
      <vt:lpstr>Laboratory Diagnosis Direct Examination and Culture</vt:lpstr>
      <vt:lpstr>Laboratory Diagnosis Viruses and Nonculture Tests</vt:lpstr>
      <vt:lpstr>Points to Remember</vt:lpstr>
      <vt:lpstr>Points to Remember (Cont.)</vt:lpstr>
      <vt:lpstr>Points to Remember (Cont.)</vt:lpstr>
      <vt:lpstr>Points to Remember (Cont.)</vt:lpstr>
      <vt:lpstr>Points to Remember (Cont.)</vt:lpstr>
      <vt:lpstr>Points to Remember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ACLS CH05</dc:title>
  <dc:creator>Amy</dc:creator>
  <cp:lastModifiedBy>Tyler Thomas</cp:lastModifiedBy>
  <cp:revision>710</cp:revision>
  <dcterms:created xsi:type="dcterms:W3CDTF">2006-03-30T22:26:44Z</dcterms:created>
  <dcterms:modified xsi:type="dcterms:W3CDTF">2024-05-06T17:09:01Z</dcterms:modified>
</cp:coreProperties>
</file>