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8" r:id="rId1"/>
    <p:sldMasterId id="2147484533" r:id="rId2"/>
    <p:sldMasterId id="2147484545" r:id="rId3"/>
    <p:sldMasterId id="2147484560" r:id="rId4"/>
  </p:sldMasterIdLst>
  <p:notesMasterIdLst>
    <p:notesMasterId r:id="rId77"/>
  </p:notesMasterIdLst>
  <p:handoutMasterIdLst>
    <p:handoutMasterId r:id="rId78"/>
  </p:handoutMasterIdLst>
  <p:sldIdLst>
    <p:sldId id="387" r:id="rId5"/>
    <p:sldId id="326" r:id="rId6"/>
    <p:sldId id="329" r:id="rId7"/>
    <p:sldId id="325" r:id="rId8"/>
    <p:sldId id="388" r:id="rId9"/>
    <p:sldId id="309" r:id="rId10"/>
    <p:sldId id="282" r:id="rId11"/>
    <p:sldId id="284" r:id="rId12"/>
    <p:sldId id="333" r:id="rId13"/>
    <p:sldId id="283" r:id="rId14"/>
    <p:sldId id="389" r:id="rId15"/>
    <p:sldId id="364" r:id="rId16"/>
    <p:sldId id="311" r:id="rId17"/>
    <p:sldId id="331" r:id="rId18"/>
    <p:sldId id="320" r:id="rId19"/>
    <p:sldId id="310" r:id="rId20"/>
    <p:sldId id="312" r:id="rId21"/>
    <p:sldId id="285" r:id="rId22"/>
    <p:sldId id="286" r:id="rId23"/>
    <p:sldId id="287" r:id="rId24"/>
    <p:sldId id="313" r:id="rId25"/>
    <p:sldId id="390" r:id="rId26"/>
    <p:sldId id="288" r:id="rId27"/>
    <p:sldId id="289" r:id="rId28"/>
    <p:sldId id="391" r:id="rId29"/>
    <p:sldId id="290" r:id="rId30"/>
    <p:sldId id="392" r:id="rId31"/>
    <p:sldId id="361" r:id="rId32"/>
    <p:sldId id="291" r:id="rId33"/>
    <p:sldId id="393" r:id="rId34"/>
    <p:sldId id="292" r:id="rId35"/>
    <p:sldId id="370" r:id="rId36"/>
    <p:sldId id="293" r:id="rId37"/>
    <p:sldId id="373" r:id="rId38"/>
    <p:sldId id="375" r:id="rId39"/>
    <p:sldId id="376" r:id="rId40"/>
    <p:sldId id="377" r:id="rId41"/>
    <p:sldId id="378" r:id="rId42"/>
    <p:sldId id="379" r:id="rId43"/>
    <p:sldId id="317" r:id="rId44"/>
    <p:sldId id="294" r:id="rId45"/>
    <p:sldId id="321" r:id="rId46"/>
    <p:sldId id="316" r:id="rId47"/>
    <p:sldId id="315" r:id="rId48"/>
    <p:sldId id="322" r:id="rId49"/>
    <p:sldId id="295" r:id="rId50"/>
    <p:sldId id="314" r:id="rId51"/>
    <p:sldId id="323" r:id="rId52"/>
    <p:sldId id="343" r:id="rId53"/>
    <p:sldId id="394" r:id="rId54"/>
    <p:sldId id="297" r:id="rId55"/>
    <p:sldId id="300" r:id="rId56"/>
    <p:sldId id="345" r:id="rId57"/>
    <p:sldId id="324" r:id="rId58"/>
    <p:sldId id="381" r:id="rId59"/>
    <p:sldId id="319" r:id="rId60"/>
    <p:sldId id="395" r:id="rId61"/>
    <p:sldId id="298" r:id="rId62"/>
    <p:sldId id="318" r:id="rId63"/>
    <p:sldId id="299" r:id="rId64"/>
    <p:sldId id="279" r:id="rId65"/>
    <p:sldId id="302" r:id="rId66"/>
    <p:sldId id="303" r:id="rId67"/>
    <p:sldId id="304" r:id="rId68"/>
    <p:sldId id="305" r:id="rId69"/>
    <p:sldId id="396" r:id="rId70"/>
    <p:sldId id="306" r:id="rId71"/>
    <p:sldId id="307" r:id="rId72"/>
    <p:sldId id="356" r:id="rId73"/>
    <p:sldId id="357" r:id="rId74"/>
    <p:sldId id="358" r:id="rId75"/>
    <p:sldId id="359" r:id="rId7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A97524-5374-2585-7B67-8C8884014C75}" name="Don Lehman" initials="DL" userId="798566fecc806f0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6600"/>
    <a:srgbClr val="000066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5" autoAdjust="0"/>
    <p:restoredTop sz="96723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59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864" y="21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9" Type="http://schemas.microsoft.com/office/2018/10/relationships/authors" Target="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>
            <a:extLst>
              <a:ext uri="{FF2B5EF4-FFF2-40B4-BE49-F238E27FC236}">
                <a16:creationId xmlns:a16="http://schemas.microsoft.com/office/drawing/2014/main" id="{7BC7F228-D93C-27A0-0F0F-F757C27548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4867" name="Rectangle 3">
            <a:extLst>
              <a:ext uri="{FF2B5EF4-FFF2-40B4-BE49-F238E27FC236}">
                <a16:creationId xmlns:a16="http://schemas.microsoft.com/office/drawing/2014/main" id="{18D196E1-0229-CE34-EE6B-1F09848B8DE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4868" name="Rectangle 4">
            <a:extLst>
              <a:ext uri="{FF2B5EF4-FFF2-40B4-BE49-F238E27FC236}">
                <a16:creationId xmlns:a16="http://schemas.microsoft.com/office/drawing/2014/main" id="{E6D5792B-6F40-6168-ED92-BD3ED45CF27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4869" name="Rectangle 5">
            <a:extLst>
              <a:ext uri="{FF2B5EF4-FFF2-40B4-BE49-F238E27FC236}">
                <a16:creationId xmlns:a16="http://schemas.microsoft.com/office/drawing/2014/main" id="{39E5B26B-3429-BAF5-B212-32277B27AE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64F20A-1E40-4A6A-A5BC-A59C7A48A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B6A0E00-8133-2D3E-E784-43D3C493D5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66909B0-7E89-E74A-3917-6DBE5E02EB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1449D20-0D65-A6D4-A4BA-10C4BA84552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AFEA7923-4800-E787-2A00-D948E5EE1F3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403C26C-7168-4CAB-F4B2-C9CA85C8F8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307C494-7DDF-8510-3E94-0AAC10EAD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8D0E17-ED5B-4D42-A012-9053DA45BC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43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85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2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2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26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79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09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46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E476C2E6-5D9D-726C-4D79-85B2210B51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814A2B2A-6C9D-1B31-7975-2D1B22BD8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6E347750-DEBA-1758-AF78-33D1C448A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563C0E-C735-4CF7-AEE2-991AA63FC57D}" type="slidenum">
              <a:rPr lang="en-US" altLang="en-US" sz="1200" smtClean="0">
                <a:latin typeface="Arial" panose="020B0604020202020204" pitchFamily="34" charset="0"/>
              </a:rPr>
              <a:pPr/>
              <a:t>29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42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00DEF-4B0D-46A6-86D2-3860CDD14BD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5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819400"/>
            <a:ext cx="7162800" cy="1752600"/>
          </a:xfrm>
          <a:ln w="9525">
            <a:headEnd/>
            <a:tailEnd/>
          </a:ln>
        </p:spPr>
        <p:txBody>
          <a:bodyPr lIns="92075" tIns="46038" rIns="92075" bIns="46038"/>
          <a:lstStyle>
            <a:lvl1pPr marL="0" indent="0" algn="ctr">
              <a:buFont typeface="Wingdings 2" pitchFamily="18" charset="2"/>
              <a:buNone/>
              <a:defRPr sz="36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CCC60E-FE04-1A7B-3E9B-D7F1B05211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212315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03DCC62-40AC-930C-E145-3B3583C04D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51444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1E1ED5EE-F22E-A8F3-2820-AC0875AA7E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239923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A66C85-F76C-49A6-9D9E-AFD11E925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75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F04CC6-F60C-4D39-A5FA-8ED937BD8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81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ECE326-A166-4289-A7A6-31F288897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415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397176-5C3E-4FA1-9722-E64B702DB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118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9A10B8-4E8A-4F12-BAFC-C5EEDD2F2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38079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E17680-BB59-4278-9A30-98C1336DB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85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AC44ED-C5CA-4115-AFBD-DF051AEAD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84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D3F4A6-C602-44A4-99ED-A82B0A6E62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280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46AD211-0FE8-5144-1D9F-7B66D2FA7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2709667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BEFE92-D9A9-451B-83BF-55D4E941EC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64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645677-5074-43CD-AAC3-368354FC2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28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76200"/>
            <a:ext cx="19431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76200"/>
            <a:ext cx="5676900" cy="6781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42963E-4EAD-4473-8479-8F4F071B25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36979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A7CB-0CCA-40BF-874D-A4EA91953FC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7286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C9522-741B-492D-AD9C-ADC0D18E14E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4311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BFB75-4190-4318-8ABA-198B4001950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1990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654216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4C279-80A3-490F-AA5B-92F6F8CADB4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8983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929684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4359736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8E2FDD2-C7EA-229C-75D8-A2E0496D20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163338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8705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710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949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3408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723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0393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912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D628-BE52-4889-9771-C34955F2CD02}" type="datetime10">
              <a:rPr lang="en-US"/>
              <a:pPr>
                <a:defRPr/>
              </a:pPr>
              <a:t>07:12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40267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A7CB-0CCA-40BF-874D-A4EA91953FC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92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C9522-741B-492D-AD9C-ADC0D18E14E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BFB75-4190-4318-8ABA-198B4001950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4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71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CFEBE61-F6D5-7EAE-D608-7623C40201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082434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72504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4C279-80A3-490F-AA5B-92F6F8CADB4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35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446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6607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23300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199861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786589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628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0007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2020 by Elsevier, Inc. All rights reserved.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563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116A2BC8-CF2C-AA89-9C09-13A9BAFE7B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081937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912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D628-BE52-4889-9771-C34955F2CD02}" type="datetime10">
              <a:rPr lang="en-US" smtClean="0"/>
              <a:pPr>
                <a:defRPr/>
              </a:pPr>
              <a:t>07:12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5416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7ECEA311-02F2-7FE0-A75D-8F0A47868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111841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BAB58A-AD7C-C7AE-5EFE-72FEE12D8A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98287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0E21DC2-1C63-7E8E-55DA-674AD1670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47627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6B4BA20-02B3-C9BC-C499-7DF06D7C83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52600" y="6400800"/>
            <a:ext cx="5943600" cy="36512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</p:spTree>
    <p:extLst>
      <p:ext uri="{BB962C8B-B14F-4D97-AF65-F5344CB8AC3E}">
        <p14:creationId xmlns:p14="http://schemas.microsoft.com/office/powerpoint/2010/main" val="39372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9709E8A3-B488-9F1F-302C-5734A4765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3E2CA2FD-EB62-5287-42C5-3531AB619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7175"/>
            <a:ext cx="7772400" cy="4454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056B35-E2B6-CDCB-6820-BE9EBF6DC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2600" y="6388100"/>
            <a:ext cx="594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2015 by Saunders, an imprint of Elsevier Inc.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2B32C206-CE75-043A-6218-61BE179B09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34400" y="6508750"/>
            <a:ext cx="6096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CE0A98B-9B3F-422D-8F5D-E8C5B0BFDA26}" type="slidenum">
              <a:rPr lang="en-US" altLang="en-US" sz="10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22" r:id="rId1"/>
    <p:sldLayoutId id="2147484523" r:id="rId2"/>
    <p:sldLayoutId id="2147484524" r:id="rId3"/>
    <p:sldLayoutId id="2147484525" r:id="rId4"/>
    <p:sldLayoutId id="2147484526" r:id="rId5"/>
    <p:sldLayoutId id="2147484527" r:id="rId6"/>
    <p:sldLayoutId id="2147484528" r:id="rId7"/>
    <p:sldLayoutId id="2147484529" r:id="rId8"/>
    <p:sldLayoutId id="2147484530" r:id="rId9"/>
    <p:sldLayoutId id="2147484531" r:id="rId10"/>
    <p:sldLayoutId id="214748453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anose="05020102010507070707" pitchFamily="18" charset="2"/>
        <a:buChar char="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 3" panose="05040102010807070707" pitchFamily="18" charset="2"/>
        <a:buChar char="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lr>
          <a:schemeClr val="tx1"/>
        </a:buClr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762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805738" y="62484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A978CDC9-35AB-45E4-A948-5410589202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21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marL="39688"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3366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2pPr>
      <a:lvl3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3pPr>
      <a:lvl4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4pPr>
      <a:lvl5pPr marL="396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5pPr>
      <a:lvl6pPr marL="4968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6pPr>
      <a:lvl7pPr marL="9540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7pPr>
      <a:lvl8pPr marL="14112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8pPr>
      <a:lvl9pPr marL="1868488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Times New Roman" panose="02020603050405020304" pitchFamily="18" charset="0"/>
          <a:cs typeface="ヒラギノ明朝 ProN W3" charset="0"/>
          <a:sym typeface="Times New Roman" panose="02020603050405020304" pitchFamily="18" charset="0"/>
        </a:defRPr>
      </a:lvl9pPr>
    </p:titleStyle>
    <p:bodyStyle>
      <a:lvl1pPr marL="382588" indent="-342900" algn="l" rtl="0" eaLnBrk="1" fontAlgn="base" hangingPunct="1">
        <a:spcBef>
          <a:spcPts val="700"/>
        </a:spcBef>
        <a:spcAft>
          <a:spcPct val="0"/>
        </a:spcAft>
        <a:buClr>
          <a:srgbClr val="0099CC"/>
        </a:buClr>
        <a:buSzPct val="69000"/>
        <a:buFont typeface="Arial" panose="020B0604020202020204" pitchFamily="34" charset="0"/>
        <a:buChar char="n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31838" indent="-28575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31888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890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46288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465888"/>
            <a:ext cx="577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6726682-70BF-4599-8268-7D2212D5C4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50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  <p:sldLayoutId id="2147484557" r:id="rId12"/>
    <p:sldLayoutId id="2147484558" r:id="rId13"/>
    <p:sldLayoutId id="2147484559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/>
          </a:p>
        </p:txBody>
      </p:sp>
      <p:sp>
        <p:nvSpPr>
          <p:cNvPr id="1028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8534400" y="6465888"/>
            <a:ext cx="57785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78CDC9-35AB-45E4-A948-54105892023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30363" y="6461125"/>
            <a:ext cx="5859462" cy="381000"/>
          </a:xfrm>
          <a:prstGeom prst="rect">
            <a:avLst/>
          </a:prstGeom>
        </p:spPr>
        <p:txBody>
          <a:bodyPr anchor="ctr" anchorCtr="1"/>
          <a:lstStyle>
            <a:lvl1pPr>
              <a:defRPr lang="en-US" sz="10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t>Copyright © 2020 by Elsevier,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7957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  <p:sldLayoutId id="2147484574" r:id="rId1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anose="05020102010507070707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anose="05040102010807070707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GI, Skin, Soft Tissue &amp; Wound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Gastrointestinal Infections &amp; Food Poisoning - II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657350" y="26289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Microbiology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95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80C4238-8D04-6E0D-227B-34AD216B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8259"/>
            <a:ext cx="7772400" cy="1905000"/>
          </a:xfrm>
        </p:spPr>
        <p:txBody>
          <a:bodyPr/>
          <a:lstStyle/>
          <a:p>
            <a:pPr eaLnBrk="1" hangingPunct="1"/>
            <a:r>
              <a:rPr lang="en-US" altLang="en-US" dirty="0"/>
              <a:t>Risk Factors for GI Infection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27F6CC6-E23D-1F95-4190-25C9EB431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Number of ingested organisms</a:t>
            </a:r>
          </a:p>
          <a:p>
            <a:pPr lvl="1" eaLnBrk="1" hangingPunct="1"/>
            <a:r>
              <a:rPr lang="en-US" altLang="en-US" dirty="0"/>
              <a:t>Median infectious dose (ID</a:t>
            </a:r>
            <a:r>
              <a:rPr lang="en-US" altLang="en-US" baseline="-25000" dirty="0"/>
              <a:t>50</a:t>
            </a:r>
            <a:r>
              <a:rPr lang="en-US" altLang="en-US" dirty="0"/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Number of organisms ingested to cause disease in 50% of exposed individuals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Achlorhydria (absence of hydrochloric acid in gastric secretion)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Reduction in normal biota</a:t>
            </a:r>
          </a:p>
          <a:p>
            <a:pPr lvl="1" eaLnBrk="1" hangingPunct="1"/>
            <a:r>
              <a:rPr lang="en-US" altLang="en-US" dirty="0"/>
              <a:t>Antibiotic exposure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GI, Skin, Soft Tissue &amp; Wound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Gastrointestinal Infections &amp; Food Poisoning – II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Approach To Diagnosis of the Patient w/Diarrhea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5109" y="21336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Microbiology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58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5">
            <a:extLst>
              <a:ext uri="{FF2B5EF4-FFF2-40B4-BE49-F238E27FC236}">
                <a16:creationId xmlns:a16="http://schemas.microsoft.com/office/drawing/2014/main" id="{5C763F9E-4F79-F09D-87C3-70CE15A16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6497"/>
            <a:ext cx="7784028" cy="1905000"/>
          </a:xfrm>
        </p:spPr>
        <p:txBody>
          <a:bodyPr/>
          <a:lstStyle/>
          <a:p>
            <a:pPr algn="ctr"/>
            <a:r>
              <a:rPr lang="en-US" altLang="en-US" dirty="0"/>
              <a:t>Determination of the Cause of Patient with Diarrhea</a:t>
            </a:r>
          </a:p>
        </p:txBody>
      </p:sp>
      <p:sp>
        <p:nvSpPr>
          <p:cNvPr id="31747" name="Content Placeholder 6">
            <a:extLst>
              <a:ext uri="{FF2B5EF4-FFF2-40B4-BE49-F238E27FC236}">
                <a16:creationId xmlns:a16="http://schemas.microsoft.com/office/drawing/2014/main" id="{27336588-4431-EC40-B4AC-3F3ADE139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14" y="18288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Patient history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Patient physical examination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Laboratory analysis of a stool specimen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9E4A5BC-0340-07AB-52BB-AC91B6902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Common Pathogens Involved in Diarrhea</a:t>
            </a:r>
          </a:p>
        </p:txBody>
      </p:sp>
      <p:pic>
        <p:nvPicPr>
          <p:cNvPr id="32773" name="Picture 4">
            <a:extLst>
              <a:ext uri="{FF2B5EF4-FFF2-40B4-BE49-F238E27FC236}">
                <a16:creationId xmlns:a16="http://schemas.microsoft.com/office/drawing/2014/main" id="{2510F487-C7FC-F545-240B-FE613FEF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55800"/>
            <a:ext cx="88392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3DA917A-546B-62AB-DDE9-A6CA7DAE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History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6792A0A7-6EE5-AB7F-2BD7-32586DF64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81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Definition of diarrhea</a:t>
            </a:r>
          </a:p>
          <a:p>
            <a:pPr lvl="1" eaLnBrk="1" hangingPunct="1"/>
            <a:r>
              <a:rPr lang="en-US" altLang="en-US" sz="2400" dirty="0"/>
              <a:t>An “alteration in normal bowel movement characterized by an increase in the water content, volume, or frequency of stools”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Many epidemiologic investigations consider diarrhea as more than 3 bowel movements/day.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Accurate travel and dietary history can point to causative diagnosis and direct microbiologic workup.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1073685-7EDA-2746-EACA-22E10DA14E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228600"/>
            <a:ext cx="8763000" cy="1219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Key Questions to Ask Patients </a:t>
            </a:r>
            <a:br>
              <a:rPr lang="en-US" altLang="en-US" dirty="0"/>
            </a:br>
            <a:r>
              <a:rPr lang="en-US" altLang="en-US" dirty="0"/>
              <a:t>Suspected of GI Infections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253C17B-ADC9-DD09-3909-AD1177C1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What is the duration of symptoms?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Are there associated symptoms of inflammation?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Does the patient have a history of previous GI symptoms?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Does the patient have an underlying illness?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Is the patient taking any medications?</a:t>
            </a:r>
          </a:p>
          <a:p>
            <a:pPr lvl="1" eaLnBrk="1" hangingPunct="1"/>
            <a:r>
              <a:rPr lang="en-US" altLang="en-US" sz="2400" dirty="0"/>
              <a:t>A recent history of antimicrobial use may also suggest an infection with </a:t>
            </a:r>
            <a:r>
              <a:rPr lang="en-US" altLang="en-US" sz="2400" i="1" dirty="0"/>
              <a:t>Clostridioides difficile.</a:t>
            </a:r>
            <a:endParaRPr lang="en-US" altLang="en-US" sz="2400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95EAC85-7609-01EB-A8CC-F8E4B4FBB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219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History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BC45838-1400-93F8-7D5A-5A3725B57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Food ingestion, travel, recreational activities</a:t>
            </a:r>
          </a:p>
          <a:p>
            <a:pPr lvl="1" eaLnBrk="1" hangingPunct="1"/>
            <a:r>
              <a:rPr lang="en-US" altLang="en-US" dirty="0"/>
              <a:t>Traveler’s diarrhea</a:t>
            </a:r>
          </a:p>
          <a:p>
            <a:pPr lvl="2" eaLnBrk="1" hangingPunct="1"/>
            <a:r>
              <a:rPr lang="en-US" altLang="en-US" dirty="0"/>
              <a:t>Enterotoxigenic </a:t>
            </a:r>
            <a:r>
              <a:rPr lang="en-US" altLang="en-US" i="1" dirty="0"/>
              <a:t>Escherichia coli </a:t>
            </a:r>
            <a:r>
              <a:rPr lang="en-US" altLang="en-US" dirty="0"/>
              <a:t>(ETEC)</a:t>
            </a:r>
          </a:p>
          <a:p>
            <a:pPr lvl="1" eaLnBrk="1" hangingPunct="1"/>
            <a:r>
              <a:rPr lang="en-US" altLang="en-US" dirty="0"/>
              <a:t>Parasitic infections</a:t>
            </a:r>
          </a:p>
          <a:p>
            <a:pPr lvl="2" eaLnBrk="1" hangingPunct="1"/>
            <a:r>
              <a:rPr lang="en-US" altLang="en-US" dirty="0"/>
              <a:t>Giardiasis–</a:t>
            </a:r>
            <a:r>
              <a:rPr lang="en-US" altLang="en-US" i="1" dirty="0"/>
              <a:t>Giardia </a:t>
            </a:r>
            <a:r>
              <a:rPr lang="en-US" altLang="en-US" i="1" dirty="0" err="1"/>
              <a:t>duodena</a:t>
            </a:r>
            <a:r>
              <a:rPr lang="en-US" altLang="en-US" dirty="0" err="1"/>
              <a:t>lis</a:t>
            </a:r>
            <a:r>
              <a:rPr lang="en-US" altLang="en-US" dirty="0"/>
              <a:t> (a.k.a. </a:t>
            </a:r>
            <a:r>
              <a:rPr lang="en-US" altLang="en-US" i="1" dirty="0"/>
              <a:t>G lamblia </a:t>
            </a:r>
            <a:r>
              <a:rPr lang="en-US" altLang="en-US" dirty="0"/>
              <a:t>and</a:t>
            </a:r>
            <a:r>
              <a:rPr lang="en-US" altLang="en-US" i="1" dirty="0"/>
              <a:t> G. intestinalis</a:t>
            </a:r>
            <a:r>
              <a:rPr lang="en-US" altLang="en-US" dirty="0"/>
              <a:t>)</a:t>
            </a:r>
          </a:p>
          <a:p>
            <a:pPr lvl="2" eaLnBrk="1" hangingPunct="1"/>
            <a:r>
              <a:rPr lang="en-US" altLang="en-US" dirty="0" err="1"/>
              <a:t>Entamebiasis</a:t>
            </a:r>
            <a:r>
              <a:rPr lang="en-US" altLang="en-US" dirty="0"/>
              <a:t>–</a:t>
            </a:r>
            <a:r>
              <a:rPr lang="en-US" altLang="en-US" i="1" dirty="0"/>
              <a:t>Entamoeba histolytica</a:t>
            </a: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F9DD613-9405-216C-2CDB-22A3592B0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Common Food Vehicles for Specific Pathogens or Toxins</a:t>
            </a:r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2D332292-999B-940A-6887-44CE230CB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286000"/>
            <a:ext cx="8915400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2A5023E2-6A9C-8A9E-DE31-9064B53B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219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History (Cont.)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F5DFA35-D716-B3AF-E541-246619BB3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447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Other Medical Conditions that may cause diarrhea</a:t>
            </a:r>
          </a:p>
          <a:p>
            <a:pPr lvl="1" eaLnBrk="1" hangingPunct="1"/>
            <a:r>
              <a:rPr lang="en-US" altLang="en-US" dirty="0"/>
              <a:t>Inflammatory bowel disease</a:t>
            </a:r>
          </a:p>
          <a:p>
            <a:pPr lvl="1" eaLnBrk="1" hangingPunct="1"/>
            <a:r>
              <a:rPr lang="en-US" altLang="en-US" dirty="0"/>
              <a:t>Malabsorption</a:t>
            </a:r>
          </a:p>
          <a:p>
            <a:pPr lvl="1" eaLnBrk="1" hangingPunct="1"/>
            <a:r>
              <a:rPr lang="en-US" altLang="en-US" dirty="0"/>
              <a:t>Radiation therapy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Consider opportunistic pathogens </a:t>
            </a:r>
          </a:p>
          <a:p>
            <a:pPr lvl="1" eaLnBrk="1" hangingPunct="1"/>
            <a:r>
              <a:rPr lang="en-US" altLang="en-US" dirty="0"/>
              <a:t>Immunosuppressed from AIDS, chemotherapy, or organ transplantation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BA7953C1-337F-F217-09FE-F39B32F0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219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Physical Examination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8A6DCBE1-A96A-CB77-DF90-C86ACC4A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State of hydration</a:t>
            </a:r>
          </a:p>
          <a:p>
            <a:pPr lvl="1" eaLnBrk="1" hangingPunct="1"/>
            <a:r>
              <a:rPr lang="en-US" altLang="en-US" dirty="0"/>
              <a:t>Sunken eyes</a:t>
            </a:r>
          </a:p>
          <a:p>
            <a:pPr lvl="1" eaLnBrk="1" hangingPunct="1"/>
            <a:r>
              <a:rPr lang="en-US" altLang="en-US" dirty="0"/>
              <a:t>Dry oral membranes</a:t>
            </a:r>
          </a:p>
          <a:p>
            <a:pPr lvl="1" eaLnBrk="1" hangingPunct="1"/>
            <a:r>
              <a:rPr lang="en-US" altLang="en-US" dirty="0"/>
              <a:t>Skin tenting</a:t>
            </a:r>
          </a:p>
          <a:p>
            <a:pPr lvl="1" eaLnBrk="1" hangingPunct="1"/>
            <a:r>
              <a:rPr lang="en-US" altLang="en-US" dirty="0"/>
              <a:t>Orthostatic changes in blood pressure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Examination of the abdomen</a:t>
            </a:r>
          </a:p>
          <a:p>
            <a:pPr lvl="1" eaLnBrk="1" hangingPunct="1"/>
            <a:r>
              <a:rPr lang="en-US" altLang="en-US" dirty="0"/>
              <a:t>Hyperactive</a:t>
            </a:r>
          </a:p>
          <a:p>
            <a:pPr lvl="1" eaLnBrk="1" hangingPunct="1"/>
            <a:r>
              <a:rPr lang="en-US" altLang="en-US" dirty="0"/>
              <a:t>Pain</a:t>
            </a:r>
          </a:p>
          <a:p>
            <a:pPr lvl="2" eaLnBrk="1" hangingPunct="1"/>
            <a:r>
              <a:rPr lang="en-US" altLang="en-US" dirty="0"/>
              <a:t>Diffuse or localized can help determine disease process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>
            <a:extLst>
              <a:ext uri="{FF2B5EF4-FFF2-40B4-BE49-F238E27FC236}">
                <a16:creationId xmlns:a16="http://schemas.microsoft.com/office/drawing/2014/main" id="{4ECA0607-DE46-B2DA-D3C0-E8363A9AA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Acute Diarrheal Illness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8A759-F4AD-1572-9213-6D594DBA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44545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One of the most common problems evaluated by clinicians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Infectious agents transmitted via ingestion of contaminated food or beverage.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/>
              <a:t>Other names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Montezuma’s revenge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Delhi belly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Greek gallop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Rome runs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Aztec two-step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Back door sprint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E1B0C72-D23B-DCEA-2DA6-B42042AE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838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Laboratory Studies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3B26C16-7F21-0624-5628-44F7E75B1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5334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Leukocytosis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Anemia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Thrombocytopenia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Electrolyte abnormalities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Fecal examination</a:t>
            </a:r>
          </a:p>
          <a:p>
            <a:pPr lvl="1" eaLnBrk="1" hangingPunct="1"/>
            <a:r>
              <a:rPr lang="en-US" altLang="en-US" sz="2400" dirty="0"/>
              <a:t>Red blood cells (RBCs)</a:t>
            </a:r>
          </a:p>
          <a:p>
            <a:pPr lvl="1" eaLnBrk="1" hangingPunct="1"/>
            <a:r>
              <a:rPr lang="en-US" altLang="en-US" sz="2400" dirty="0"/>
              <a:t>Fecal leukocytes</a:t>
            </a:r>
          </a:p>
          <a:p>
            <a:pPr lvl="2" eaLnBrk="1" hangingPunct="1"/>
            <a:r>
              <a:rPr lang="en-US" altLang="en-US" sz="2000" dirty="0"/>
              <a:t>Help differentiate invasive from toxigenic disease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Fecal </a:t>
            </a:r>
            <a:r>
              <a:rPr lang="en-US" altLang="en-US" sz="2800" dirty="0" err="1"/>
              <a:t>lactoferrin</a:t>
            </a:r>
            <a:r>
              <a:rPr lang="en-US" altLang="en-US" sz="2800" dirty="0"/>
              <a:t> testing </a:t>
            </a:r>
          </a:p>
          <a:p>
            <a:pPr lvl="1" eaLnBrk="1" hangingPunct="1"/>
            <a:r>
              <a:rPr lang="en-US" altLang="en-US" sz="2400" dirty="0"/>
              <a:t>Neutrophil marker associated with inflammation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7DC3A43-4835-1FD6-802D-AD946361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Gram Stain of Direct Fecal Smear</a:t>
            </a:r>
          </a:p>
        </p:txBody>
      </p:sp>
      <p:pic>
        <p:nvPicPr>
          <p:cNvPr id="41989" name="Picture 4">
            <a:extLst>
              <a:ext uri="{FF2B5EF4-FFF2-40B4-BE49-F238E27FC236}">
                <a16:creationId xmlns:a16="http://schemas.microsoft.com/office/drawing/2014/main" id="{1BBCC42F-EED9-07F6-170A-7DD770F90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03350"/>
            <a:ext cx="69342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GI, Skin, Soft Tissue &amp; Wound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Gastrointestinal Infections &amp; Food Poisoning – II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Clinical Presentation &amp; Pathogenic Mechanisms of Acute Diarrhea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5109" y="21336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Microbiology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3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992963B-A22E-6766-9E02-83CD0655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Enterotoxin-Mediated </a:t>
            </a:r>
            <a:r>
              <a:rPr lang="en-US" altLang="en-US" sz="3600" dirty="0"/>
              <a:t>Diarrhea</a:t>
            </a:r>
            <a:br>
              <a:rPr lang="en-US" altLang="en-US" sz="3600" dirty="0"/>
            </a:br>
            <a:r>
              <a:rPr lang="en-US" altLang="en-US" sz="3600" dirty="0"/>
              <a:t>Symptoms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FAE95DC-C700-954B-1B27-FEFB3D19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Abdominal cramps and vomiting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Rapid onset of diarrhea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Lack of fever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Absence of blood or pus in stool</a:t>
            </a:r>
          </a:p>
          <a:p>
            <a:pPr lvl="1" eaLnBrk="1" hangingPunct="1"/>
            <a:r>
              <a:rPr lang="en-US" altLang="en-US" dirty="0"/>
              <a:t>Point to enterotoxin-mediated illness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Large number of </a:t>
            </a:r>
            <a:r>
              <a:rPr lang="en-US" altLang="en-US" dirty="0" err="1"/>
              <a:t>nonbloody</a:t>
            </a:r>
            <a:r>
              <a:rPr lang="en-US" altLang="en-US" dirty="0"/>
              <a:t>, watery stools </a:t>
            </a:r>
          </a:p>
          <a:p>
            <a:pPr lvl="1" eaLnBrk="1" hangingPunct="1"/>
            <a:r>
              <a:rPr lang="en-US" altLang="en-US" dirty="0"/>
              <a:t>Sometimes more than 20 per day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3FA21041-74A0-6F4A-443B-F2542648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Enterotoxin-Mediated Diarrhea</a:t>
            </a:r>
            <a:br>
              <a:rPr lang="en-US" altLang="en-US" dirty="0"/>
            </a:br>
            <a:r>
              <a:rPr lang="en-US" altLang="en-US" dirty="0"/>
              <a:t>Causative Agents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760ACB0-1509-1527-AFA1-1EB1BD345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Bacterial</a:t>
            </a:r>
          </a:p>
          <a:p>
            <a:pPr lvl="1" eaLnBrk="1" hangingPunct="1"/>
            <a:r>
              <a:rPr lang="en-US" altLang="en-US" sz="2400" dirty="0"/>
              <a:t>ETEC</a:t>
            </a:r>
          </a:p>
          <a:p>
            <a:pPr lvl="1" eaLnBrk="1" hangingPunct="1"/>
            <a:r>
              <a:rPr lang="en-US" altLang="en-US" sz="2400" i="1" dirty="0"/>
              <a:t>Vibrio cholerae</a:t>
            </a:r>
          </a:p>
          <a:p>
            <a:pPr lvl="1" eaLnBrk="1" hangingPunct="1"/>
            <a:r>
              <a:rPr lang="en-US" altLang="en-US" sz="2400" i="1" dirty="0"/>
              <a:t>Staphylococcus aureus</a:t>
            </a:r>
          </a:p>
          <a:p>
            <a:pPr lvl="1" eaLnBrk="1" hangingPunct="1"/>
            <a:r>
              <a:rPr lang="en-US" altLang="en-US" sz="2400" i="1" dirty="0"/>
              <a:t>Clostridium perfringens</a:t>
            </a:r>
          </a:p>
          <a:p>
            <a:pPr lvl="1" eaLnBrk="1" hangingPunct="1"/>
            <a:r>
              <a:rPr lang="en-US" altLang="en-US" sz="2400" i="1" dirty="0"/>
              <a:t>Bacillus cereus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Parasitic</a:t>
            </a:r>
          </a:p>
          <a:p>
            <a:pPr lvl="1" eaLnBrk="1" hangingPunct="1"/>
            <a:r>
              <a:rPr lang="en-US" altLang="en-US" sz="2400" i="1" dirty="0"/>
              <a:t>Cryptosporidium</a:t>
            </a:r>
            <a:r>
              <a:rPr lang="en-US" altLang="en-US" sz="2400" dirty="0"/>
              <a:t> spp.</a:t>
            </a:r>
          </a:p>
          <a:p>
            <a:pPr lvl="1" eaLnBrk="1" hangingPunct="1"/>
            <a:r>
              <a:rPr lang="en-US" altLang="en-US" sz="2400" i="1" dirty="0" err="1"/>
              <a:t>Cystoisospora</a:t>
            </a:r>
            <a:r>
              <a:rPr lang="en-US" altLang="en-US" sz="2400" i="1" dirty="0"/>
              <a:t> belli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GI, Skin, Soft Tissue &amp; Wound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Gastrointestinal Infections &amp; Food Poisoning – II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Diarrhea Mediated by Invasion of the Mucosal Surface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5109" y="21336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Microbiology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113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83D32D7E-D1F7-3EFA-8747-274DD4B9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535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Symptoms and Causative Agents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E7CEF49-ABF1-C25F-0898-4B9E4C28D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Symptoms</a:t>
            </a:r>
          </a:p>
          <a:p>
            <a:pPr lvl="1" eaLnBrk="1" hangingPunct="1"/>
            <a:r>
              <a:rPr lang="en-US" altLang="en-US" sz="2000" dirty="0"/>
              <a:t>Fecal leukocytes</a:t>
            </a:r>
          </a:p>
          <a:p>
            <a:pPr lvl="1" eaLnBrk="1" hangingPunct="1"/>
            <a:r>
              <a:rPr lang="en-US" altLang="en-US" sz="2000" dirty="0"/>
              <a:t>Fever</a:t>
            </a:r>
          </a:p>
          <a:p>
            <a:pPr lvl="1" eaLnBrk="1" hangingPunct="1"/>
            <a:r>
              <a:rPr lang="en-US" altLang="en-US" sz="2000" dirty="0"/>
              <a:t>Leukocytosis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Causative agents</a:t>
            </a:r>
          </a:p>
          <a:p>
            <a:pPr lvl="1" eaLnBrk="1" hangingPunct="1"/>
            <a:r>
              <a:rPr lang="en-US" altLang="en-US" sz="2000" i="1" dirty="0"/>
              <a:t>Salmonella</a:t>
            </a:r>
            <a:r>
              <a:rPr lang="en-US" altLang="en-US" sz="2000" dirty="0"/>
              <a:t> </a:t>
            </a:r>
            <a:r>
              <a:rPr lang="en-US" altLang="en-US" sz="2000" i="1" dirty="0" err="1"/>
              <a:t>enterica</a:t>
            </a:r>
            <a:r>
              <a:rPr lang="en-US" altLang="en-US" sz="2000" i="1" dirty="0"/>
              <a:t> </a:t>
            </a:r>
            <a:endParaRPr lang="en-US" altLang="en-US" sz="2000" dirty="0"/>
          </a:p>
          <a:p>
            <a:pPr lvl="1" eaLnBrk="1" hangingPunct="1"/>
            <a:r>
              <a:rPr lang="en-US" altLang="en-US" sz="2000" i="1" dirty="0"/>
              <a:t>Campylobacter</a:t>
            </a:r>
            <a:r>
              <a:rPr lang="en-US" altLang="en-US" sz="2000" dirty="0"/>
              <a:t> spp.</a:t>
            </a:r>
          </a:p>
          <a:p>
            <a:pPr lvl="1" eaLnBrk="1" hangingPunct="1"/>
            <a:r>
              <a:rPr lang="en-US" altLang="en-US" sz="2000" i="1" dirty="0" err="1"/>
              <a:t>Shigella</a:t>
            </a:r>
            <a:r>
              <a:rPr lang="en-US" altLang="en-US" sz="2000" dirty="0"/>
              <a:t> spp.</a:t>
            </a:r>
          </a:p>
          <a:p>
            <a:pPr lvl="1" eaLnBrk="1" hangingPunct="1"/>
            <a:r>
              <a:rPr lang="en-US" altLang="en-US" sz="2000" i="1" dirty="0"/>
              <a:t>E. coli</a:t>
            </a:r>
          </a:p>
          <a:p>
            <a:pPr lvl="1" eaLnBrk="1" hangingPunct="1"/>
            <a:r>
              <a:rPr lang="en-US" altLang="en-US" sz="2000" i="1" dirty="0" err="1"/>
              <a:t>Entamoeba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histolytica</a:t>
            </a:r>
            <a:endParaRPr lang="en-US" altLang="en-US" sz="2000" i="1" dirty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5109" y="35814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GI, Skin, Soft Tissue &amp; Wound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Gastrointestinal Infections &amp; Food Poisoning – II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Diarrhea Mediated by Invasion of Full-Bowel Thickness w/Lymphatic Spread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5109" y="21336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Microbiology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53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EF141441-A012-4CBB-D9B5-0A84D3C41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6497"/>
            <a:ext cx="7772400" cy="1905000"/>
          </a:xfrm>
        </p:spPr>
        <p:txBody>
          <a:bodyPr/>
          <a:lstStyle/>
          <a:p>
            <a:pPr algn="ctr"/>
            <a:r>
              <a:rPr lang="en-US" altLang="en-US" sz="3600" dirty="0"/>
              <a:t>Causes, Incubation Time, and Stool Findings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92A8BB84-05DA-3CCD-4980-8B4EB2A27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Most common causes</a:t>
            </a:r>
          </a:p>
          <a:p>
            <a:pPr lvl="1"/>
            <a:r>
              <a:rPr lang="en-US" altLang="en-US" i="1" dirty="0"/>
              <a:t>Salmonella </a:t>
            </a:r>
            <a:r>
              <a:rPr lang="en-US" altLang="en-US" dirty="0"/>
              <a:t>Typhi</a:t>
            </a:r>
          </a:p>
          <a:p>
            <a:pPr lvl="1"/>
            <a:r>
              <a:rPr lang="en-US" altLang="en-US" i="1" dirty="0"/>
              <a:t>Yersinia enterocolitis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Incubation time is about 1 to 3 days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Findings in stool</a:t>
            </a:r>
          </a:p>
          <a:p>
            <a:pPr lvl="1"/>
            <a:r>
              <a:rPr lang="en-US" altLang="en-US" dirty="0"/>
              <a:t>RBCs present</a:t>
            </a:r>
          </a:p>
          <a:p>
            <a:pPr lvl="1"/>
            <a:r>
              <a:rPr lang="en-US" altLang="en-US" dirty="0"/>
              <a:t>WBCs present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23E1697-7397-619E-D9F6-1F6872028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2192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Symptoms and Causative Agents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6AFED6A-565E-0D3C-85F1-B57FECE7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315995"/>
            <a:ext cx="77724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Symptoms</a:t>
            </a:r>
          </a:p>
          <a:p>
            <a:pPr lvl="1" eaLnBrk="1" hangingPunct="1"/>
            <a:r>
              <a:rPr lang="en-US" altLang="en-US" sz="2400" dirty="0"/>
              <a:t>Often diarrhea is not the presenting symptom.</a:t>
            </a:r>
          </a:p>
          <a:p>
            <a:pPr lvl="2" eaLnBrk="1" hangingPunct="1"/>
            <a:r>
              <a:rPr lang="en-US" altLang="en-US" sz="2000" dirty="0"/>
              <a:t>Constipation</a:t>
            </a:r>
          </a:p>
          <a:p>
            <a:pPr lvl="1" eaLnBrk="1" hangingPunct="1"/>
            <a:r>
              <a:rPr lang="en-US" altLang="en-US" sz="2400" dirty="0"/>
              <a:t>Fecal leukocytes and RBCs</a:t>
            </a:r>
          </a:p>
          <a:p>
            <a:pPr lvl="1" eaLnBrk="1" hangingPunct="1"/>
            <a:r>
              <a:rPr lang="en-US" altLang="en-US" sz="2400" dirty="0"/>
              <a:t>Septicemia</a:t>
            </a:r>
          </a:p>
          <a:p>
            <a:pPr lvl="1" eaLnBrk="1" hangingPunct="1"/>
            <a:r>
              <a:rPr lang="en-US" altLang="en-US" sz="2400" dirty="0"/>
              <a:t>Enteric lymphadenitis</a:t>
            </a:r>
          </a:p>
          <a:p>
            <a:pPr lvl="1" eaLnBrk="1" hangingPunct="1"/>
            <a:r>
              <a:rPr lang="en-US" altLang="en-US" sz="2400" dirty="0"/>
              <a:t>Gross blood seen in the stool of 25% of patients with </a:t>
            </a:r>
            <a:r>
              <a:rPr lang="en-US" altLang="en-US" sz="2400" i="1" dirty="0"/>
              <a:t>Y. enterocolitis</a:t>
            </a:r>
          </a:p>
          <a:p>
            <a:pPr lvl="1" eaLnBrk="1" hangingPunct="1"/>
            <a:r>
              <a:rPr lang="en-US" altLang="en-US" sz="2400" dirty="0"/>
              <a:t>S. Typhi–infection become chronic, patients may become carriers and unknowingly spread infection to others.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E3A4646-56AF-4D3A-7E7C-C5FA1B6A3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8259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General Clinical Manifestations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058197A-E8E3-FAA8-8A94-DE7B4427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In healthy individuals</a:t>
            </a:r>
          </a:p>
          <a:p>
            <a:pPr lvl="1" eaLnBrk="1" hangingPunct="1"/>
            <a:r>
              <a:rPr lang="en-US" altLang="en-US" dirty="0"/>
              <a:t>A self-limiting illness, lasting only a few days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Some people experience chronic symptoms.</a:t>
            </a:r>
          </a:p>
          <a:p>
            <a:pPr lvl="1" eaLnBrk="1" hangingPunct="1"/>
            <a:r>
              <a:rPr lang="en-US" altLang="en-US" dirty="0"/>
              <a:t>Bacteremia</a:t>
            </a:r>
          </a:p>
          <a:p>
            <a:pPr lvl="1" eaLnBrk="1" hangingPunct="1"/>
            <a:r>
              <a:rPr lang="en-US" altLang="en-US" dirty="0"/>
              <a:t>Dehydration</a:t>
            </a:r>
          </a:p>
          <a:p>
            <a:pPr lvl="1" eaLnBrk="1" hangingPunct="1"/>
            <a:r>
              <a:rPr lang="en-US" altLang="en-US" dirty="0"/>
              <a:t>Serious sequelae</a:t>
            </a:r>
          </a:p>
          <a:p>
            <a:pPr lvl="2" eaLnBrk="1" hangingPunct="1"/>
            <a:r>
              <a:rPr lang="en-US" altLang="en-US" dirty="0"/>
              <a:t>Malnutrition, severe dehydration, death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5109" y="35814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GI, Skin, Soft Tissue &amp; Wound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Gastrointestinal Infections &amp; Food Poisoning – II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Common Viral, Bacterial &amp; Parasitic Pathogens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5109" y="21336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Microbiology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99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641009F-A0E8-B379-72C1-1D3827DA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46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Viral Pathogens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F0AC147-1EA6-2A54-A087-F91104E1A0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3146" y="1752600"/>
            <a:ext cx="7772400" cy="44545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Rotaviruses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Generally children under 5 years old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Enteric adenoviruses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Serotypes 40 and 41 associated with infectious diarrhea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err="1"/>
              <a:t>Caliciviruses</a:t>
            </a:r>
            <a:endParaRPr lang="en-US" altLang="en-US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Norovirus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Recent cruise ship outbreaks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 err="1"/>
              <a:t>Sapovirus</a:t>
            </a:r>
            <a:endParaRPr lang="en-US" altLang="en-US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Astroviruses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Older adults</a:t>
            </a:r>
            <a:r>
              <a:rPr lang="en-US" altLang="en-US" dirty="0"/>
              <a:t> and very young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3CD1CFAC-7333-B5E6-72F1-8BCD512CB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4735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Other Viral Pathogens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0C01E018-61C3-1F52-1FD3-2FDD1650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Diarrhea may be present as systematic manifestations of other viral infections</a:t>
            </a:r>
          </a:p>
          <a:p>
            <a:pPr lvl="1"/>
            <a:r>
              <a:rPr lang="en-US" altLang="en-US" dirty="0"/>
              <a:t>SARS-CoV-2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523CD8E-4394-27FF-DF0A-1D3E2EB1C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Bacterial Pathogens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51CB31C-A7F8-2B04-4073-E92EB14B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Campylobacter jejuni</a:t>
            </a:r>
          </a:p>
          <a:p>
            <a:pPr lvl="1" eaLnBrk="1" hangingPunct="1"/>
            <a:r>
              <a:rPr lang="en-US" altLang="en-US" dirty="0"/>
              <a:t>Most common cause of gastroenteritis in the world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Salmonella</a:t>
            </a:r>
            <a:r>
              <a:rPr lang="en-US" altLang="en-US" dirty="0"/>
              <a:t> spp.</a:t>
            </a:r>
          </a:p>
          <a:p>
            <a:pPr lvl="1" eaLnBrk="1" hangingPunct="1"/>
            <a:r>
              <a:rPr lang="en-US" altLang="en-US" dirty="0"/>
              <a:t>Gastroenteritis and food poisoning</a:t>
            </a:r>
          </a:p>
          <a:p>
            <a:pPr lvl="1" eaLnBrk="1" hangingPunct="1"/>
            <a:r>
              <a:rPr lang="en-US" altLang="en-US" dirty="0"/>
              <a:t>Enteric fever of </a:t>
            </a:r>
            <a:r>
              <a:rPr lang="en-US" altLang="en-US" i="1" dirty="0"/>
              <a:t>S. </a:t>
            </a:r>
            <a:r>
              <a:rPr lang="en-US" altLang="en-US" dirty="0"/>
              <a:t>Typhi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Shigella</a:t>
            </a:r>
            <a:r>
              <a:rPr lang="en-US" altLang="en-US" dirty="0"/>
              <a:t> spp.</a:t>
            </a:r>
          </a:p>
          <a:p>
            <a:pPr lvl="1" eaLnBrk="1" hangingPunct="1"/>
            <a:r>
              <a:rPr lang="en-US" altLang="en-US" sz="2200" dirty="0"/>
              <a:t>Gross blood and pus in the stool</a:t>
            </a:r>
          </a:p>
          <a:p>
            <a:pPr lvl="1" eaLnBrk="1" hangingPunct="1"/>
            <a:r>
              <a:rPr lang="en-US" altLang="en-US" sz="2200" dirty="0"/>
              <a:t>Four species</a:t>
            </a:r>
          </a:p>
          <a:p>
            <a:pPr lvl="1" eaLnBrk="1" hangingPunct="1"/>
            <a:r>
              <a:rPr lang="en-US" altLang="en-US" sz="2200" dirty="0"/>
              <a:t>Low inoculum (100 organisms)</a:t>
            </a:r>
          </a:p>
          <a:p>
            <a:pPr eaLnBrk="1" hangingPunct="1"/>
            <a:endParaRPr lang="en-US" altLang="en-US" i="1"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31E5AEC-8E2D-E3CB-07BA-A493A6600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Bacterial Pathogens</a:t>
            </a:r>
            <a:br>
              <a:rPr lang="en-US" altLang="en-US" dirty="0"/>
            </a:br>
            <a:r>
              <a:rPr lang="en-US" altLang="en-US" i="1" dirty="0"/>
              <a:t>Escherichia coli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FD17C105-C1B7-E8A3-2188-83A07D3C8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Several diarrheagenic strains of </a:t>
            </a:r>
            <a:r>
              <a:rPr lang="en-US" altLang="en-US" i="1" dirty="0"/>
              <a:t>E. coli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Enterotoxigenic </a:t>
            </a:r>
            <a:r>
              <a:rPr lang="en-US" altLang="en-US" i="1" dirty="0"/>
              <a:t>E. coli  </a:t>
            </a:r>
            <a:r>
              <a:rPr lang="en-US" altLang="en-US" dirty="0"/>
              <a:t>(ETEC)</a:t>
            </a:r>
          </a:p>
          <a:p>
            <a:pPr lvl="1"/>
            <a:r>
              <a:rPr lang="en-US" altLang="en-US" dirty="0"/>
              <a:t>Produces adhesins that bind to intestinal mucosa and enterotoxins</a:t>
            </a:r>
          </a:p>
          <a:p>
            <a:pPr lvl="1"/>
            <a:r>
              <a:rPr lang="en-US" altLang="en-US" dirty="0"/>
              <a:t>Patients have watery diarrhea that lacks RBCs and WBCs</a:t>
            </a:r>
          </a:p>
          <a:p>
            <a:pPr lvl="1"/>
            <a:r>
              <a:rPr lang="en-US" altLang="en-US" dirty="0"/>
              <a:t>Common cause of traveler’s diarrhea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70A97117-97CE-F975-6FB6-079284DD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297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Bacterial Pathogens</a:t>
            </a:r>
            <a:br>
              <a:rPr lang="en-US" altLang="en-US" dirty="0"/>
            </a:br>
            <a:r>
              <a:rPr lang="en-US" altLang="en-US" i="1" dirty="0"/>
              <a:t>E.coli </a:t>
            </a:r>
            <a:r>
              <a:rPr lang="en-US" altLang="en-US" dirty="0"/>
              <a:t>(Cont.)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5D70B363-C928-4222-4322-389F6CE4E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294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err="1"/>
              <a:t>Enteroinvasive</a:t>
            </a:r>
            <a:r>
              <a:rPr lang="en-US" altLang="en-US" sz="2800" dirty="0"/>
              <a:t> </a:t>
            </a:r>
            <a:r>
              <a:rPr lang="en-US" altLang="en-US" sz="2800" i="1" dirty="0"/>
              <a:t>E.coli </a:t>
            </a:r>
            <a:r>
              <a:rPr lang="en-US" altLang="en-US" sz="2800" dirty="0"/>
              <a:t>(EIEC)</a:t>
            </a:r>
          </a:p>
          <a:p>
            <a:pPr lvl="1"/>
            <a:r>
              <a:rPr lang="en-US" altLang="en-US" sz="2400" dirty="0"/>
              <a:t>Produces infection resembling </a:t>
            </a:r>
            <a:r>
              <a:rPr lang="en-US" altLang="en-US" sz="2400" i="1" dirty="0"/>
              <a:t>Shigella</a:t>
            </a:r>
            <a:r>
              <a:rPr lang="en-US" altLang="en-US" sz="2400" dirty="0"/>
              <a:t> infection</a:t>
            </a:r>
          </a:p>
          <a:p>
            <a:pPr lvl="1"/>
            <a:r>
              <a:rPr lang="en-US" altLang="en-US" sz="2400" dirty="0"/>
              <a:t>Patients have watery diarrhea then progress to an invasive-type diarrheal syndrome with fever, abdominal cramping, and bloody stools</a:t>
            </a:r>
          </a:p>
          <a:p>
            <a:pPr lvl="1"/>
            <a:r>
              <a:rPr lang="en-US" altLang="en-US" sz="2400" dirty="0"/>
              <a:t>Fecal leukocytes are abundant followed by </a:t>
            </a:r>
          </a:p>
          <a:p>
            <a:pPr lvl="2"/>
            <a:r>
              <a:rPr lang="en-US" altLang="en-US" sz="2000" dirty="0"/>
              <a:t>Increasing abdominal pain</a:t>
            </a:r>
          </a:p>
          <a:p>
            <a:pPr lvl="2"/>
            <a:r>
              <a:rPr lang="en-US" altLang="en-US" sz="2000" dirty="0"/>
              <a:t>Bloody stools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D6CBA829-B1C9-0F0F-38CE-98530108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297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Bacterial Pathogens</a:t>
            </a:r>
            <a:br>
              <a:rPr lang="en-US" altLang="en-US" dirty="0"/>
            </a:br>
            <a:r>
              <a:rPr lang="en-US" altLang="en-US" i="1" dirty="0"/>
              <a:t>E.coli </a:t>
            </a:r>
            <a:r>
              <a:rPr lang="en-US" altLang="en-US" dirty="0"/>
              <a:t>(Cont.)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7EE54E1E-485F-E334-C41D-AA5CF246C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Enterohemorrhagic </a:t>
            </a:r>
            <a:r>
              <a:rPr lang="en-US" altLang="en-US" i="1" dirty="0"/>
              <a:t>E. coli </a:t>
            </a:r>
            <a:r>
              <a:rPr lang="en-US" altLang="en-US" dirty="0"/>
              <a:t>(EHEC</a:t>
            </a:r>
            <a:r>
              <a:rPr lang="en-US" altLang="en-US" dirty="0" smtClean="0"/>
              <a:t>)</a:t>
            </a:r>
          </a:p>
          <a:p>
            <a:pPr lvl="1">
              <a:buSzPct val="50000"/>
              <a:buFont typeface="Wingdings" panose="05000000000000000000" pitchFamily="2" charset="2"/>
              <a:buChar char="Ø"/>
            </a:pPr>
            <a:r>
              <a:rPr lang="en-US" altLang="en-US" dirty="0" smtClean="0"/>
              <a:t>This is also referred to as Shiga-toxin producing </a:t>
            </a:r>
            <a:r>
              <a:rPr lang="en-US" altLang="en-US" i="1" dirty="0" smtClean="0"/>
              <a:t>E. coli </a:t>
            </a:r>
            <a:r>
              <a:rPr lang="en-US" altLang="en-US" dirty="0" smtClean="0"/>
              <a:t>(STEC).</a:t>
            </a:r>
            <a:endParaRPr lang="en-US" altLang="en-US" dirty="0"/>
          </a:p>
          <a:p>
            <a:pPr lvl="1"/>
            <a:r>
              <a:rPr lang="en-US" altLang="en-US" dirty="0"/>
              <a:t>Produces Shiga toxin 1 and/or Shiga toxin 2</a:t>
            </a:r>
          </a:p>
          <a:p>
            <a:pPr lvl="1"/>
            <a:r>
              <a:rPr lang="en-US" altLang="en-US" dirty="0"/>
              <a:t>Produces a locus of enterocyte effacement that mediates attachment to enterocyte membrane and destruction of the brush border microvilli</a:t>
            </a:r>
          </a:p>
          <a:p>
            <a:pPr lvl="1"/>
            <a:r>
              <a:rPr lang="en-US" altLang="en-US" dirty="0"/>
              <a:t>Infection starts with watery diarrhea</a:t>
            </a:r>
          </a:p>
          <a:p>
            <a:pPr lvl="1"/>
            <a:r>
              <a:rPr lang="en-US" altLang="en-US" i="1" dirty="0"/>
              <a:t>E. coli </a:t>
            </a:r>
            <a:r>
              <a:rPr lang="en-US" altLang="en-US" dirty="0"/>
              <a:t>0157:H7 the principal causes of EIEC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F449DF06-B89C-0DA5-832E-6F668CAA7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6497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Bacterial Pathogens</a:t>
            </a:r>
            <a:br>
              <a:rPr lang="en-US" altLang="en-US" dirty="0"/>
            </a:br>
            <a:r>
              <a:rPr lang="en-US" altLang="en-US" i="1" dirty="0"/>
              <a:t>E.coli </a:t>
            </a:r>
            <a:r>
              <a:rPr lang="en-US" altLang="en-US" dirty="0"/>
              <a:t>(Cont.)</a:t>
            </a:r>
          </a:p>
        </p:txBody>
      </p:sp>
      <p:sp>
        <p:nvSpPr>
          <p:cNvPr id="60419" name="Content Placeholder 2">
            <a:extLst>
              <a:ext uri="{FF2B5EF4-FFF2-40B4-BE49-F238E27FC236}">
                <a16:creationId xmlns:a16="http://schemas.microsoft.com/office/drawing/2014/main" id="{0B3963DD-EA26-EC67-6185-708723144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Enteropathogenic </a:t>
            </a:r>
            <a:r>
              <a:rPr lang="en-US" altLang="en-US" sz="2800" i="1" dirty="0"/>
              <a:t>E. coli </a:t>
            </a:r>
            <a:r>
              <a:rPr lang="en-US" altLang="en-US" sz="2800" dirty="0"/>
              <a:t>(EPEC)</a:t>
            </a:r>
          </a:p>
          <a:p>
            <a:pPr lvl="1"/>
            <a:r>
              <a:rPr lang="en-US" altLang="en-US" sz="2400" dirty="0"/>
              <a:t>Organisms seem to express various factors that facilitate their adherence to intestinal cells</a:t>
            </a:r>
          </a:p>
          <a:p>
            <a:pPr lvl="2"/>
            <a:r>
              <a:rPr lang="en-US" altLang="en-US" sz="2000" dirty="0"/>
              <a:t>Causes disruption and destruction of the brush border of cells and other intestinal cell derangements</a:t>
            </a:r>
          </a:p>
          <a:p>
            <a:pPr lvl="2"/>
            <a:r>
              <a:rPr lang="en-US" altLang="en-US" sz="2000" dirty="0"/>
              <a:t>Leads to electrolyte abnormalities and diarrhea</a:t>
            </a:r>
          </a:p>
          <a:p>
            <a:pPr lvl="1"/>
            <a:r>
              <a:rPr lang="en-US" altLang="en-US" sz="2400" dirty="0"/>
              <a:t>Most commonly affect children in nurseries and daycare centers</a:t>
            </a:r>
          </a:p>
          <a:p>
            <a:pPr lvl="1"/>
            <a:r>
              <a:rPr lang="en-US" altLang="en-US" sz="2400" dirty="0"/>
              <a:t>Symptoms: low-grade fever, vomiting, diarrhea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1979C16E-D412-979E-1E6A-1923684B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Bacterial Pathogens</a:t>
            </a:r>
            <a:br>
              <a:rPr lang="en-US" altLang="en-US" dirty="0"/>
            </a:br>
            <a:r>
              <a:rPr lang="en-US" altLang="en-US" i="1" dirty="0"/>
              <a:t>E.coli </a:t>
            </a:r>
            <a:r>
              <a:rPr lang="en-US" altLang="en-US" dirty="0"/>
              <a:t>(Cont.)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8481A852-ABC3-1036-D151-E6E564F5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Enteroaggregative </a:t>
            </a:r>
            <a:r>
              <a:rPr lang="en-US" altLang="en-US" i="1" dirty="0"/>
              <a:t>E. coli </a:t>
            </a:r>
            <a:r>
              <a:rPr lang="en-US" altLang="en-US" dirty="0"/>
              <a:t>(EAEC)</a:t>
            </a:r>
          </a:p>
          <a:p>
            <a:pPr lvl="1"/>
            <a:r>
              <a:rPr lang="en-US" altLang="en-US" dirty="0"/>
              <a:t>Organism adheres to the intestinal surface but in a more clumped or aggregate fashion.</a:t>
            </a:r>
          </a:p>
          <a:p>
            <a:pPr lvl="1"/>
            <a:r>
              <a:rPr lang="en-US" altLang="en-US" dirty="0"/>
              <a:t>Appear to adhere to the intestinal wall first causing the production of mucus, then an inflammatory response</a:t>
            </a:r>
          </a:p>
          <a:p>
            <a:pPr lvl="1"/>
            <a:r>
              <a:rPr lang="en-US" altLang="en-US" dirty="0"/>
              <a:t>A recognized cause of traveler’s diarrhea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altLang="en-US" dirty="0"/>
              <a:t>Symptoms can range from asymptomatic to chronic watery diarrhea</a:t>
            </a:r>
            <a:r>
              <a:rPr lang="en-US" alt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F066424-B655-751A-D9D1-A8A92BA15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8259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Bacterial Pathogens</a:t>
            </a:r>
            <a:br>
              <a:rPr lang="en-US" altLang="en-US" dirty="0"/>
            </a:br>
            <a:r>
              <a:rPr lang="en-US" altLang="en-US" i="1" dirty="0"/>
              <a:t>E.coli </a:t>
            </a:r>
            <a:r>
              <a:rPr lang="en-US" altLang="en-US" dirty="0"/>
              <a:t>(Cont.)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0B1AC199-3F59-919A-8DBC-F1D2D6667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Diffusely adherent </a:t>
            </a:r>
            <a:r>
              <a:rPr lang="en-US" altLang="en-US" i="1" dirty="0"/>
              <a:t>E. coli</a:t>
            </a:r>
            <a:endParaRPr lang="en-US" altLang="en-US" dirty="0"/>
          </a:p>
          <a:p>
            <a:pPr lvl="1"/>
            <a:r>
              <a:rPr lang="en-US" altLang="en-US" dirty="0"/>
              <a:t>Characterized by a diffuse adherence pattern on cultured HeLa or HEp-2 cells.</a:t>
            </a:r>
          </a:p>
          <a:p>
            <a:pPr lvl="1"/>
            <a:r>
              <a:rPr lang="en-US" altLang="en-US" dirty="0"/>
              <a:t>Strains can be part of the asymptomatic intestinal microbiota in older children and adults.</a:t>
            </a:r>
          </a:p>
          <a:p>
            <a:pPr lvl="1"/>
            <a:r>
              <a:rPr lang="en-US" altLang="en-US" dirty="0"/>
              <a:t>Symptoms in children include</a:t>
            </a:r>
          </a:p>
          <a:p>
            <a:pPr lvl="2"/>
            <a:r>
              <a:rPr lang="en-US" altLang="en-US" dirty="0"/>
              <a:t>Diarrhea</a:t>
            </a:r>
          </a:p>
          <a:p>
            <a:pPr lvl="2"/>
            <a:r>
              <a:rPr lang="en-US" altLang="en-US" dirty="0"/>
              <a:t>Abdominal pain</a:t>
            </a:r>
          </a:p>
          <a:p>
            <a:pPr lvl="2"/>
            <a:r>
              <a:rPr lang="en-US" altLang="en-US" dirty="0"/>
              <a:t>Vomiting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>
            <a:extLst>
              <a:ext uri="{FF2B5EF4-FFF2-40B4-BE49-F238E27FC236}">
                <a16:creationId xmlns:a16="http://schemas.microsoft.com/office/drawing/2014/main" id="{D42E265B-1C1E-385E-F2CA-226607E8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What’s Ahead?</a:t>
            </a:r>
          </a:p>
        </p:txBody>
      </p:sp>
      <p:sp>
        <p:nvSpPr>
          <p:cNvPr id="23555" name="Content Placeholder 3">
            <a:extLst>
              <a:ext uri="{FF2B5EF4-FFF2-40B4-BE49-F238E27FC236}">
                <a16:creationId xmlns:a16="http://schemas.microsoft.com/office/drawing/2014/main" id="{B524A503-B8C1-B19A-6502-FC88952E6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Review of host and pathogen factors that lead to illness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A clinical and laboratory approach to making a diagnosis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Discussion of common bacterial, viral, and parasitic pathogens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Summarizes treatment and prevention strategies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CAF6358-7FB8-BD50-814D-00350A49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06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Diarrheagenic </a:t>
            </a:r>
            <a:r>
              <a:rPr lang="en-US" altLang="en-US" i="1" dirty="0"/>
              <a:t>E. coli</a:t>
            </a:r>
          </a:p>
        </p:txBody>
      </p:sp>
      <p:pic>
        <p:nvPicPr>
          <p:cNvPr id="63493" name="Picture 6" descr="C:\Users\12994\Desktop\Mahon\table34.4.jpg">
            <a:extLst>
              <a:ext uri="{FF2B5EF4-FFF2-40B4-BE49-F238E27FC236}">
                <a16:creationId xmlns:a16="http://schemas.microsoft.com/office/drawing/2014/main" id="{31F24F03-F180-5C5F-2CFA-AB3AB600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828800"/>
            <a:ext cx="8078787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32EEF5C-419B-A708-221F-F1CB87DB7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Bacterial Pathogens (Cont.)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DBEBA57-69AB-42B3-6932-32C029D14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717675"/>
            <a:ext cx="7772400" cy="44545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/>
              <a:t>Vibrio </a:t>
            </a:r>
            <a:r>
              <a:rPr lang="en-US" altLang="en-US" dirty="0"/>
              <a:t>spp.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200" dirty="0"/>
              <a:t>Cholera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200" dirty="0"/>
              <a:t>Noncholera </a:t>
            </a:r>
            <a:r>
              <a:rPr lang="en-US" altLang="en-US" sz="2200" i="1" dirty="0"/>
              <a:t>Vibrio</a:t>
            </a:r>
            <a:r>
              <a:rPr lang="en-US" altLang="en-US" sz="2200" dirty="0"/>
              <a:t> illness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/>
              <a:t>Y. enterocolitica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200" dirty="0"/>
              <a:t>Self-limiting enteritis with possible invasion of the mesenteric lymph nodes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200" dirty="0"/>
              <a:t>Sometimes mistaken for appendicitis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 err="1"/>
              <a:t>Clostridioides</a:t>
            </a:r>
            <a:r>
              <a:rPr lang="en-US" altLang="en-US" i="1" dirty="0"/>
              <a:t> difficile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200" dirty="0"/>
              <a:t>Antibiotic-associated diarrhea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200" dirty="0"/>
              <a:t>Pseudomembranous colitis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sz="2200" dirty="0"/>
              <a:t>Mild to severe disease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CA89E98-5309-FAE6-6BD2-414019D5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5011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Bacterial Pathogens (Cont.)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4DF7111-9979-7B53-1964-5DCFCFA78A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/>
              <a:t>Listeria </a:t>
            </a:r>
            <a:r>
              <a:rPr lang="en-US" altLang="en-US" i="1" dirty="0" err="1"/>
              <a:t>monocytogenes</a:t>
            </a:r>
            <a:endParaRPr lang="en-US" altLang="en-US" i="1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Of concern when isolated in stool of symptomatic patient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/>
              <a:t>Helicobacter </a:t>
            </a:r>
            <a:r>
              <a:rPr lang="en-US" altLang="en-US" dirty="0"/>
              <a:t>spp.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Association with peptic ulcers: </a:t>
            </a:r>
            <a:r>
              <a:rPr lang="en-US" altLang="en-US" i="1" dirty="0"/>
              <a:t>H. pylori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Diarrhea: </a:t>
            </a:r>
            <a:r>
              <a:rPr lang="en-US" altLang="en-US" i="1" dirty="0"/>
              <a:t>H. cinaedi </a:t>
            </a:r>
            <a:r>
              <a:rPr lang="en-US" altLang="en-US" dirty="0"/>
              <a:t>and </a:t>
            </a:r>
            <a:r>
              <a:rPr lang="en-US" altLang="en-US" i="1" dirty="0"/>
              <a:t>H. fennelliae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/>
              <a:t>Aeromonas </a:t>
            </a:r>
            <a:r>
              <a:rPr lang="en-US" altLang="en-US" dirty="0"/>
              <a:t>spp., </a:t>
            </a:r>
            <a:r>
              <a:rPr lang="en-US" altLang="en-US" i="1" dirty="0"/>
              <a:t>Plesiomonas shigelloides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Watery diarrhea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Edwardsiella tarda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Associated with fish and shellfish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F34D3B2-BBB2-F8A3-A369-67DFB5981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Microscopic Morphology of </a:t>
            </a:r>
            <a:br>
              <a:rPr lang="en-US" altLang="en-US" dirty="0"/>
            </a:br>
            <a:r>
              <a:rPr lang="en-US" altLang="en-US" i="1" dirty="0"/>
              <a:t>Helicobacter pylori</a:t>
            </a:r>
          </a:p>
        </p:txBody>
      </p:sp>
      <p:grpSp>
        <p:nvGrpSpPr>
          <p:cNvPr id="66565" name="Group 9">
            <a:extLst>
              <a:ext uri="{FF2B5EF4-FFF2-40B4-BE49-F238E27FC236}">
                <a16:creationId xmlns:a16="http://schemas.microsoft.com/office/drawing/2014/main" id="{5A8FFB7E-2B3C-B1B4-A53E-B0B841306FA8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1581150"/>
            <a:ext cx="7848600" cy="4910138"/>
            <a:chOff x="152400" y="1581204"/>
            <a:chExt cx="7848600" cy="4910338"/>
          </a:xfrm>
        </p:grpSpPr>
        <p:pic>
          <p:nvPicPr>
            <p:cNvPr id="66566" name="Picture 4">
              <a:extLst>
                <a:ext uri="{FF2B5EF4-FFF2-40B4-BE49-F238E27FC236}">
                  <a16:creationId xmlns:a16="http://schemas.microsoft.com/office/drawing/2014/main" id="{8B5B33F5-B383-8E9B-B1E0-ACC6EA98D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97026"/>
              <a:ext cx="3886200" cy="2147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7" name="Picture 6">
              <a:extLst>
                <a:ext uri="{FF2B5EF4-FFF2-40B4-BE49-F238E27FC236}">
                  <a16:creationId xmlns:a16="http://schemas.microsoft.com/office/drawing/2014/main" id="{DB304479-9D72-DF6C-4DB1-AE17817BB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581204"/>
              <a:ext cx="3581400" cy="2551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8" name="Picture 8">
              <a:extLst>
                <a:ext uri="{FF2B5EF4-FFF2-40B4-BE49-F238E27FC236}">
                  <a16:creationId xmlns:a16="http://schemas.microsoft.com/office/drawing/2014/main" id="{1E8AA023-131B-AB95-064B-427702CCC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759772"/>
              <a:ext cx="3048000" cy="273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B88A5C9-1B6D-5C4F-8431-DAD0AEC47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714" y="-457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3600" dirty="0"/>
              <a:t>Urea Breath Test</a:t>
            </a:r>
          </a:p>
        </p:txBody>
      </p:sp>
      <p:pic>
        <p:nvPicPr>
          <p:cNvPr id="67589" name="Picture 4">
            <a:extLst>
              <a:ext uri="{FF2B5EF4-FFF2-40B4-BE49-F238E27FC236}">
                <a16:creationId xmlns:a16="http://schemas.microsoft.com/office/drawing/2014/main" id="{B0EAE644-3381-B41F-F55B-B4FFB013A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7775"/>
            <a:ext cx="7620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D640CE32-F41C-2C28-21B4-ADA4D229B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238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Bacterial Pathogens (Cont.)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6CAF929-2470-82C4-B2E0-D1B9A4974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Sexually transmitted diseases causing GI disease</a:t>
            </a:r>
          </a:p>
          <a:p>
            <a:pPr lvl="1" eaLnBrk="1" hangingPunct="1"/>
            <a:r>
              <a:rPr lang="en-US" altLang="en-US" sz="2400" i="1" dirty="0"/>
              <a:t>Neisseria gonorrhoeae</a:t>
            </a:r>
          </a:p>
          <a:p>
            <a:pPr lvl="1" eaLnBrk="1" hangingPunct="1"/>
            <a:r>
              <a:rPr lang="en-US" altLang="en-US" sz="2400" i="1" dirty="0"/>
              <a:t>Chlamydia trachomatis</a:t>
            </a:r>
          </a:p>
          <a:p>
            <a:pPr lvl="1" eaLnBrk="1" hangingPunct="1"/>
            <a:r>
              <a:rPr lang="en-US" altLang="en-US" sz="2400" i="1" dirty="0"/>
              <a:t>Treponema pallidum</a:t>
            </a:r>
          </a:p>
          <a:p>
            <a:pPr lvl="1" eaLnBrk="1" hangingPunct="1"/>
            <a:r>
              <a:rPr lang="en-US" altLang="en-US" sz="2400" dirty="0"/>
              <a:t>Herpes simplex virus (HSV)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All can cause proctitis with loose stools and pain on defecation</a:t>
            </a:r>
            <a:endParaRPr lang="en-US" altLang="en-US" sz="2800" strike="sngStrike" dirty="0"/>
          </a:p>
          <a:p>
            <a:pPr lvl="1" eaLnBrk="1" hangingPunct="1"/>
            <a:r>
              <a:rPr lang="en-US" altLang="en-US" sz="2400" dirty="0"/>
              <a:t>Most common in patients with receptive anal intercourse</a:t>
            </a:r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B437887-C233-6A60-313A-BCB55AC5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Parasitic Pathogens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5F96A60-3B46-73A2-E4CA-8456E216DE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72400" cy="44545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/>
              <a:t>Giardia intestinalis</a:t>
            </a:r>
            <a:endParaRPr lang="en-US" altLang="en-US" i="1" strike="sngStrike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Nausea, vomiting, flatulence, cramping, and diarrhea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/>
              <a:t>E. histolytica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Fever and bloody diarrhea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i="1" dirty="0"/>
              <a:t>Cryptosporidium parvum </a:t>
            </a:r>
            <a:r>
              <a:rPr lang="en-US" altLang="en-US" dirty="0"/>
              <a:t>and </a:t>
            </a:r>
            <a:r>
              <a:rPr lang="en-US" altLang="en-US" i="1" dirty="0"/>
              <a:t>Cryptosporidium hominis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Abdominal cramping, watery diarrhea, vomiting, fever, and anorexia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Stain of choice–acid fast 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9F4351D-7127-49B0-BA3B-5AA25CAF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sz="4000" i="1" dirty="0"/>
              <a:t>E. </a:t>
            </a:r>
            <a:r>
              <a:rPr lang="en-US" altLang="en-US" sz="4000" i="1" dirty="0" err="1"/>
              <a:t>histolytica</a:t>
            </a:r>
            <a:r>
              <a:rPr lang="en-US" altLang="en-US" sz="4000" i="1" dirty="0"/>
              <a:t> </a:t>
            </a:r>
            <a:r>
              <a:rPr lang="en-US" altLang="en-US" sz="4000" dirty="0" err="1"/>
              <a:t>Trophozoites</a:t>
            </a:r>
            <a:endParaRPr lang="en-US" altLang="en-US" sz="4000" dirty="0"/>
          </a:p>
        </p:txBody>
      </p:sp>
      <p:pic>
        <p:nvPicPr>
          <p:cNvPr id="70661" name="Picture 4">
            <a:extLst>
              <a:ext uri="{FF2B5EF4-FFF2-40B4-BE49-F238E27FC236}">
                <a16:creationId xmlns:a16="http://schemas.microsoft.com/office/drawing/2014/main" id="{43218885-69BB-3ED7-D577-8064816FA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D08150A-3E8B-7731-06DC-7F598ECD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Parasitic Pathogens (Cont.)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C70B60D2-C679-6AF9-6181-8E943DD2E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i="1" dirty="0"/>
              <a:t>Cyclospora </a:t>
            </a:r>
            <a:r>
              <a:rPr lang="en-US" altLang="en-US" sz="2800" i="1" dirty="0" err="1"/>
              <a:t>cayetanensis</a:t>
            </a:r>
            <a:r>
              <a:rPr lang="en-US" altLang="en-US" sz="2800" i="1" dirty="0"/>
              <a:t> </a:t>
            </a:r>
            <a:r>
              <a:rPr lang="en-US" altLang="en-US" sz="2800" dirty="0"/>
              <a:t>and </a:t>
            </a:r>
            <a:r>
              <a:rPr lang="en-US" altLang="en-US" sz="2800" i="1" dirty="0" err="1"/>
              <a:t>Cystoisospora</a:t>
            </a:r>
            <a:r>
              <a:rPr lang="en-US" altLang="en-US" sz="2800" i="1" dirty="0"/>
              <a:t> belli </a:t>
            </a:r>
            <a:endParaRPr lang="en-US" altLang="en-US" sz="2800" i="1" strike="sngStrike" dirty="0"/>
          </a:p>
          <a:p>
            <a:pPr lvl="1" eaLnBrk="1" hangingPunct="1"/>
            <a:r>
              <a:rPr lang="en-US" altLang="en-US" sz="2400" dirty="0"/>
              <a:t>Watery diarrhea and abdominal cramps</a:t>
            </a:r>
          </a:p>
          <a:p>
            <a:pPr lvl="1" eaLnBrk="1" hangingPunct="1"/>
            <a:r>
              <a:rPr lang="en-US" altLang="en-US" sz="2400" dirty="0"/>
              <a:t>Cramping, fever, profound fatigue, nausea, vomiting also possible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Microsporidia</a:t>
            </a:r>
          </a:p>
          <a:p>
            <a:pPr lvl="1" eaLnBrk="1" hangingPunct="1"/>
            <a:r>
              <a:rPr lang="en-US" altLang="en-US" sz="2400" i="1" dirty="0" err="1"/>
              <a:t>Enterocytozoon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bieneusi</a:t>
            </a:r>
            <a:r>
              <a:rPr lang="en-US" altLang="en-US" sz="2400" i="1" dirty="0"/>
              <a:t>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Encephalitozoon intestinalis</a:t>
            </a:r>
          </a:p>
          <a:p>
            <a:pPr lvl="2" eaLnBrk="1" hangingPunct="1"/>
            <a:r>
              <a:rPr lang="en-US" altLang="en-US" sz="2000" dirty="0"/>
              <a:t>Asymptomatic to self-limiting diarrhea in healthy individuals</a:t>
            </a:r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00B5DA21-821A-326D-0A33-14093420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Other Parasitic Infections 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E9A8D748-122A-F159-89A8-8E31B152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/>
              <a:t>Representative parasitic agents</a:t>
            </a:r>
          </a:p>
          <a:p>
            <a:pPr lvl="1" eaLnBrk="1" hangingPunct="1"/>
            <a:r>
              <a:rPr lang="en-US" altLang="en-US" i="1" dirty="0"/>
              <a:t>Ascaris lumbricoides</a:t>
            </a:r>
            <a:r>
              <a:rPr lang="en-US" altLang="en-US" dirty="0"/>
              <a:t> (common roundworm)</a:t>
            </a:r>
          </a:p>
          <a:p>
            <a:pPr lvl="1" eaLnBrk="1" hangingPunct="1"/>
            <a:r>
              <a:rPr lang="en-US" altLang="en-US" i="1" dirty="0" err="1"/>
              <a:t>Strongyloides</a:t>
            </a:r>
            <a:r>
              <a:rPr lang="en-US" altLang="en-US" i="1" dirty="0"/>
              <a:t> </a:t>
            </a:r>
            <a:r>
              <a:rPr lang="en-US" altLang="en-US" i="1" dirty="0" err="1"/>
              <a:t>stercoralis</a:t>
            </a:r>
            <a:r>
              <a:rPr lang="en-US" altLang="en-US" i="1" dirty="0"/>
              <a:t> </a:t>
            </a:r>
            <a:r>
              <a:rPr lang="en-US" altLang="en-US" dirty="0"/>
              <a:t>(threadworm)</a:t>
            </a:r>
          </a:p>
          <a:p>
            <a:pPr lvl="1" eaLnBrk="1" hangingPunct="1"/>
            <a:r>
              <a:rPr lang="en-US" altLang="en-US" i="1" dirty="0" err="1"/>
              <a:t>Ancylostoma</a:t>
            </a:r>
            <a:r>
              <a:rPr lang="en-US" altLang="en-US" i="1" dirty="0"/>
              <a:t> </a:t>
            </a:r>
            <a:r>
              <a:rPr lang="en-US" altLang="en-US" dirty="0"/>
              <a:t>and </a:t>
            </a:r>
            <a:r>
              <a:rPr lang="en-US" altLang="en-US" i="1" dirty="0" err="1"/>
              <a:t>Necator</a:t>
            </a:r>
            <a:r>
              <a:rPr lang="en-US" altLang="en-US" i="1" dirty="0"/>
              <a:t> </a:t>
            </a:r>
            <a:r>
              <a:rPr lang="en-US" altLang="en-US" dirty="0"/>
              <a:t>(hookworms)</a:t>
            </a:r>
          </a:p>
          <a:p>
            <a:pPr lvl="1" eaLnBrk="1" hangingPunct="1"/>
            <a:r>
              <a:rPr lang="en-US" altLang="en-US" i="1" dirty="0"/>
              <a:t>Trichuris </a:t>
            </a:r>
            <a:r>
              <a:rPr lang="en-US" altLang="en-US" i="1" dirty="0" err="1"/>
              <a:t>trichiura</a:t>
            </a:r>
            <a:r>
              <a:rPr lang="en-US" altLang="en-US" i="1" dirty="0"/>
              <a:t> </a:t>
            </a:r>
            <a:r>
              <a:rPr lang="en-US" altLang="en-US" dirty="0"/>
              <a:t>(whipworm)</a:t>
            </a:r>
          </a:p>
          <a:p>
            <a:pPr lvl="1" eaLnBrk="1" hangingPunct="1"/>
            <a:r>
              <a:rPr lang="en-US" altLang="en-US" i="1" dirty="0"/>
              <a:t>Enterobius vermicularis </a:t>
            </a:r>
            <a:r>
              <a:rPr lang="en-US" altLang="en-US" dirty="0"/>
              <a:t>(pinworm)</a:t>
            </a:r>
          </a:p>
          <a:p>
            <a:pPr lvl="1" eaLnBrk="1" hangingPunct="1"/>
            <a:r>
              <a:rPr lang="en-US" altLang="en-US" i="1" dirty="0"/>
              <a:t>Trichinella spiralis </a:t>
            </a:r>
            <a:r>
              <a:rPr lang="en-US" altLang="en-US" dirty="0"/>
              <a:t>(pork worm)</a:t>
            </a:r>
            <a:endParaRPr lang="en-US" altLang="en-US" i="1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3050" y="33147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GI, Skin, Soft Tissue &amp; Wound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Gastrointestinal Infections &amp; Food Poisoning – II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Anatomic Considerations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5109" y="21336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Microbiology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11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5109" y="35814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GI, Skin, Soft Tissue &amp; Wound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Gastrointestinal Infections &amp; Food Poisoning – II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Diarrhea in Special Circumstances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5109" y="21336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Microbiology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45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CABBD00-0AF8-9A1B-E9CA-1BA931C3B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Toxic Agents of Food Poisoning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4097DA3-D267-2725-2B77-8A3AD9B9A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81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500" dirty="0"/>
              <a:t>Chemical intoxications</a:t>
            </a:r>
          </a:p>
          <a:p>
            <a:pPr lvl="1" eaLnBrk="1" hangingPunct="1"/>
            <a:r>
              <a:rPr lang="en-US" altLang="en-US" sz="2300" dirty="0"/>
              <a:t>Scombroid</a:t>
            </a:r>
          </a:p>
          <a:p>
            <a:pPr lvl="2" eaLnBrk="1" hangingPunct="1"/>
            <a:r>
              <a:rPr lang="en-US" altLang="en-US" dirty="0"/>
              <a:t>Flushing, headache, crampy abdominal pain, and diarrhea</a:t>
            </a:r>
          </a:p>
          <a:p>
            <a:pPr lvl="3" eaLnBrk="1" hangingPunct="1"/>
            <a:r>
              <a:rPr lang="en-US" altLang="en-US" dirty="0"/>
              <a:t>Tissues of fish contain histamine and enzyme inhibitors, which are responsible for symptoms.</a:t>
            </a:r>
          </a:p>
          <a:p>
            <a:pPr lvl="1" eaLnBrk="1" hangingPunct="1"/>
            <a:r>
              <a:rPr lang="en-US" altLang="en-US" sz="2300" dirty="0"/>
              <a:t>Ciguatera</a:t>
            </a:r>
          </a:p>
          <a:p>
            <a:pPr lvl="2" eaLnBrk="1" hangingPunct="1"/>
            <a:r>
              <a:rPr lang="en-US" altLang="en-US" dirty="0"/>
              <a:t>Red tide toxin accumulates in fish</a:t>
            </a:r>
          </a:p>
          <a:p>
            <a:pPr lvl="2" eaLnBrk="1" hangingPunct="1"/>
            <a:r>
              <a:rPr lang="en-US" altLang="en-US" dirty="0"/>
              <a:t>Diarrhea, abdominal pain, weakness, </a:t>
            </a:r>
            <a:r>
              <a:rPr lang="en-US" altLang="en-US" dirty="0" err="1"/>
              <a:t>paresthesias</a:t>
            </a:r>
            <a:r>
              <a:rPr lang="en-US" altLang="en-US" dirty="0"/>
              <a:t>, and headache</a:t>
            </a:r>
          </a:p>
          <a:p>
            <a:pPr lvl="3" eaLnBrk="1" hangingPunct="1"/>
            <a:r>
              <a:rPr lang="en-US" altLang="en-US" dirty="0"/>
              <a:t>May progress to respiratory failure and hypotension</a:t>
            </a:r>
          </a:p>
          <a:p>
            <a:pPr lvl="1" eaLnBrk="1" hangingPunct="1"/>
            <a:r>
              <a:rPr lang="en-US" altLang="en-US" sz="2300" dirty="0"/>
              <a:t>Paralytic shellfish poisoning</a:t>
            </a:r>
          </a:p>
          <a:p>
            <a:pPr lvl="3" eaLnBrk="1" hangingPunct="1"/>
            <a:r>
              <a:rPr lang="en-US" altLang="en-US" dirty="0"/>
              <a:t>Toxin- tetrodotoxin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D99C699-9FD6-86A1-14C3-959CF4D9B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393701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Compendium of Common </a:t>
            </a:r>
            <a:br>
              <a:rPr lang="en-US" altLang="en-US" sz="3200" dirty="0"/>
            </a:br>
            <a:r>
              <a:rPr lang="en-US" altLang="en-US" sz="3200" dirty="0"/>
              <a:t>Foodborne Diseases</a:t>
            </a:r>
          </a:p>
        </p:txBody>
      </p:sp>
      <p:pic>
        <p:nvPicPr>
          <p:cNvPr id="75781" name="Picture 4">
            <a:extLst>
              <a:ext uri="{FF2B5EF4-FFF2-40B4-BE49-F238E27FC236}">
                <a16:creationId xmlns:a16="http://schemas.microsoft.com/office/drawing/2014/main" id="{15EE8BC8-AB52-9B85-EF90-256A7EF29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27" y="990600"/>
            <a:ext cx="4516345" cy="57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667DBFE6-3DDE-3452-12FC-59DE0581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Returning Travelers</a:t>
            </a: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50D22F15-19FD-F5C7-7CA8-B12F7FC1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Common problem in patients visiting developing countries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Most cases are often mild and self-limiting.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Significant morbidity possible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May disrupt traveler’s itinerary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Diarrhea usually occurs within the first 2 weeks of travel.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Symptoms</a:t>
            </a:r>
          </a:p>
          <a:p>
            <a:pPr lvl="1" eaLnBrk="1" hangingPunct="1"/>
            <a:r>
              <a:rPr lang="en-US" altLang="en-US" sz="2400" dirty="0"/>
              <a:t>Malaise, abdominal pain, fever, nausea, vomiting, and occasionally blood in the stool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83CA87ED-599C-5F42-62DA-EF4D69E77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535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/>
              <a:t>Geographic Distribution of Risk for Traveler’s Diarrhea</a:t>
            </a:r>
          </a:p>
        </p:txBody>
      </p:sp>
      <p:pic>
        <p:nvPicPr>
          <p:cNvPr id="77829" name="Picture 4">
            <a:extLst>
              <a:ext uri="{FF2B5EF4-FFF2-40B4-BE49-F238E27FC236}">
                <a16:creationId xmlns:a16="http://schemas.microsoft.com/office/drawing/2014/main" id="{DB4A20DD-9C52-7831-B6FB-00A83F5E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2484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AAEF05CE-9A18-1A3C-E325-D692FD6B5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Immunocompromised Hosts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681F933E-B491-48C3-6159-82AFB4D88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Immunocompromised individuals increasing because of better treatments for chronic diseases</a:t>
            </a:r>
          </a:p>
          <a:p>
            <a:pPr lvl="1"/>
            <a:r>
              <a:rPr lang="en-US" altLang="en-US" sz="2400" dirty="0"/>
              <a:t>Lupus erythematosus</a:t>
            </a:r>
          </a:p>
          <a:p>
            <a:pPr lvl="1"/>
            <a:r>
              <a:rPr lang="en-US" altLang="en-US" sz="2400" dirty="0"/>
              <a:t>Crohn disease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 smtClean="0"/>
              <a:t>Other immunocompromising </a:t>
            </a:r>
            <a:r>
              <a:rPr lang="en-US" altLang="en-US" sz="2800" dirty="0"/>
              <a:t>conditions</a:t>
            </a:r>
          </a:p>
          <a:p>
            <a:pPr lvl="1"/>
            <a:r>
              <a:rPr lang="en-US" altLang="en-US" sz="2400" dirty="0"/>
              <a:t>AIDS</a:t>
            </a:r>
          </a:p>
          <a:p>
            <a:pPr lvl="1"/>
            <a:r>
              <a:rPr lang="en-US" altLang="en-US" sz="2400" dirty="0"/>
              <a:t>Cancer patients</a:t>
            </a:r>
          </a:p>
          <a:p>
            <a:pPr lvl="1"/>
            <a:r>
              <a:rPr lang="en-US" altLang="en-US" sz="2400" dirty="0"/>
              <a:t>Transplantation recipients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0CDFA86-880F-5891-BFF6-67ED457D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Immunocompromised Hosts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FB9E438-AD8A-2BD4-45E2-8243FB552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Higher risk for opportunistic pathogens causing disease</a:t>
            </a:r>
          </a:p>
          <a:p>
            <a:pPr lvl="1" eaLnBrk="1" hangingPunct="1"/>
            <a:r>
              <a:rPr lang="en-US" altLang="en-US" sz="2000" dirty="0"/>
              <a:t>Bacteria</a:t>
            </a:r>
          </a:p>
          <a:p>
            <a:pPr lvl="2" eaLnBrk="1" hangingPunct="1"/>
            <a:r>
              <a:rPr lang="en-US" altLang="en-US" sz="1800" i="1" dirty="0"/>
              <a:t>Mycobacterium tuberculosis, Mycobacterium avium complex</a:t>
            </a:r>
          </a:p>
          <a:p>
            <a:pPr lvl="1" eaLnBrk="1" hangingPunct="1"/>
            <a:r>
              <a:rPr lang="en-US" altLang="en-US" sz="2000" dirty="0"/>
              <a:t>Virus</a:t>
            </a:r>
          </a:p>
          <a:p>
            <a:pPr lvl="2" eaLnBrk="1" hangingPunct="1"/>
            <a:r>
              <a:rPr lang="en-US" altLang="en-US" sz="1800" dirty="0"/>
              <a:t>Cytomegalovirus (CMV)</a:t>
            </a:r>
          </a:p>
          <a:p>
            <a:pPr lvl="1" eaLnBrk="1" hangingPunct="1"/>
            <a:r>
              <a:rPr lang="en-US" altLang="en-US" sz="2200" dirty="0"/>
              <a:t>GI </a:t>
            </a:r>
            <a:r>
              <a:rPr lang="en-US" altLang="en-US" sz="2200" dirty="0" err="1"/>
              <a:t>histoplamosis</a:t>
            </a:r>
            <a:endParaRPr lang="en-US" altLang="en-US" sz="2200" dirty="0"/>
          </a:p>
          <a:p>
            <a:pPr lvl="1" eaLnBrk="1" hangingPunct="1"/>
            <a:r>
              <a:rPr lang="en-US" altLang="en-US" sz="2000" dirty="0"/>
              <a:t>Parasites</a:t>
            </a:r>
          </a:p>
          <a:p>
            <a:pPr lvl="2" eaLnBrk="1" hangingPunct="1"/>
            <a:r>
              <a:rPr lang="en-US" altLang="en-US" sz="1800" i="1" dirty="0"/>
              <a:t>Cryptosporidium </a:t>
            </a:r>
            <a:r>
              <a:rPr lang="en-US" altLang="en-US" sz="1800" dirty="0"/>
              <a:t>(associated with HAART), </a:t>
            </a:r>
            <a:r>
              <a:rPr lang="en-US" altLang="en-US" sz="1800" i="1" dirty="0"/>
              <a:t>Cyclospora, </a:t>
            </a:r>
            <a:r>
              <a:rPr lang="en-US" altLang="en-US" sz="1800" i="1" dirty="0" err="1"/>
              <a:t>Cystoisospora</a:t>
            </a:r>
            <a:r>
              <a:rPr lang="en-US" altLang="en-US" sz="1800" i="1" dirty="0"/>
              <a:t>, </a:t>
            </a:r>
            <a:r>
              <a:rPr lang="en-US" altLang="en-US" sz="1800" strike="sngStrike" dirty="0"/>
              <a:t>and</a:t>
            </a:r>
            <a:r>
              <a:rPr lang="en-US" altLang="en-US" sz="1800" dirty="0"/>
              <a:t> </a:t>
            </a:r>
            <a:r>
              <a:rPr lang="en-US" altLang="en-US" sz="1800" i="1" dirty="0"/>
              <a:t>Microsporidia, </a:t>
            </a:r>
            <a:r>
              <a:rPr lang="en-US" altLang="en-US" sz="1800" dirty="0"/>
              <a:t>and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Strongyloides</a:t>
            </a:r>
            <a:endParaRPr lang="en-US" altLang="en-US" sz="1800" i="1" dirty="0"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5109" y="35814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GI, Skin, Soft Tissue &amp; Wound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Gastrointestinal Infections &amp; Food Poisoning – II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Laboratory Diagnosis of Gastrointestinal Pathogens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5109" y="21336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Microbiology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284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A0C27E7-0558-C0A3-3EB8-551BF459D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Specimen Collection and Handling/Direct Examination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C916F44-C6C1-D4E7-C7A9-95A374BF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Fresh specimens are best for bacterial culture.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Fresh or properly preserved for ova and parasite detection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Direct microscopic examination</a:t>
            </a:r>
          </a:p>
          <a:p>
            <a:pPr lvl="1" eaLnBrk="1" hangingPunct="1"/>
            <a:r>
              <a:rPr lang="en-US" altLang="en-US" sz="2400" dirty="0"/>
              <a:t>Fecal leukocytes</a:t>
            </a:r>
          </a:p>
          <a:p>
            <a:pPr lvl="1" eaLnBrk="1" hangingPunct="1"/>
            <a:r>
              <a:rPr lang="en-US" altLang="en-US" sz="2400" dirty="0"/>
              <a:t>RBCs</a:t>
            </a:r>
          </a:p>
          <a:p>
            <a:pPr lvl="1" eaLnBrk="1" hangingPunct="1"/>
            <a:r>
              <a:rPr lang="en-US" altLang="en-US" sz="2400" dirty="0"/>
              <a:t>Seagull-wing appearance suggests presence of</a:t>
            </a:r>
          </a:p>
          <a:p>
            <a:pPr lvl="2" eaLnBrk="1" hangingPunct="1"/>
            <a:r>
              <a:rPr lang="en-US" altLang="en-US" sz="2000" i="1" dirty="0"/>
              <a:t>Campylobacter</a:t>
            </a:r>
            <a:r>
              <a:rPr lang="en-US" altLang="en-US" sz="2000" dirty="0"/>
              <a:t> or </a:t>
            </a:r>
            <a:r>
              <a:rPr lang="en-US" altLang="en-US" sz="2000" i="1" dirty="0"/>
              <a:t>Vibrio.</a:t>
            </a:r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7B81299-5052-989F-484F-084D2B151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Gram Stain of </a:t>
            </a:r>
            <a:r>
              <a:rPr lang="en-US" altLang="en-US" sz="3600" i="1" dirty="0"/>
              <a:t>Campylobacter </a:t>
            </a:r>
            <a:r>
              <a:rPr lang="en-US" altLang="en-US" sz="3600" dirty="0"/>
              <a:t>Colony</a:t>
            </a:r>
          </a:p>
        </p:txBody>
      </p:sp>
      <p:pic>
        <p:nvPicPr>
          <p:cNvPr id="82949" name="Picture 4">
            <a:extLst>
              <a:ext uri="{FF2B5EF4-FFF2-40B4-BE49-F238E27FC236}">
                <a16:creationId xmlns:a16="http://schemas.microsoft.com/office/drawing/2014/main" id="{83B754B2-E87F-0625-30D1-85A531C6B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20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5C902F3-AA1A-7A79-7A09-D535D980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Anatomy of the GI Tract</a:t>
            </a: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11D6FCA4-E316-38EF-ADDB-C5A051C3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B17196B0-1715-9203-7CC4-7D5EF56F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Culture 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665DFC8-0EE6-6303-3EBE-09AA39464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Selective and differential culture media</a:t>
            </a:r>
          </a:p>
          <a:p>
            <a:pPr lvl="1" eaLnBrk="1" hangingPunct="1"/>
            <a:r>
              <a:rPr lang="en-US" altLang="en-US" sz="2400" dirty="0"/>
              <a:t>Normal biota can mask pathogens; using appropriate media reduces normal biota.</a:t>
            </a:r>
          </a:p>
          <a:p>
            <a:pPr lvl="1" eaLnBrk="1" hangingPunct="1"/>
            <a:r>
              <a:rPr lang="en-US" altLang="en-US" sz="2400" dirty="0"/>
              <a:t>Selective media</a:t>
            </a:r>
          </a:p>
          <a:p>
            <a:pPr lvl="2" eaLnBrk="1" hangingPunct="1"/>
            <a:r>
              <a:rPr lang="en-US" altLang="en-US" sz="2000" dirty="0"/>
              <a:t>Contains antimicrobials or chemical</a:t>
            </a:r>
          </a:p>
          <a:p>
            <a:pPr lvl="1" eaLnBrk="1" hangingPunct="1"/>
            <a:r>
              <a:rPr lang="en-US" altLang="en-US" sz="2400" dirty="0"/>
              <a:t>Differential media</a:t>
            </a:r>
          </a:p>
          <a:p>
            <a:pPr lvl="2" eaLnBrk="1" hangingPunct="1"/>
            <a:r>
              <a:rPr lang="en-US" altLang="en-US" sz="2000" dirty="0"/>
              <a:t>Allows differentiation of bacterial species based on colony morphology</a:t>
            </a:r>
          </a:p>
          <a:p>
            <a:pPr lvl="1" eaLnBrk="1" hangingPunct="1"/>
            <a:r>
              <a:rPr lang="en-US" altLang="en-US" sz="2400" dirty="0"/>
              <a:t>E.g., MacConkey (MAC), XLD, sorbitol MAC, Hektoen Enteric, and Salmonella-Shigella agars</a:t>
            </a:r>
          </a:p>
          <a:p>
            <a:pPr lvl="2" eaLnBrk="1" hangingPunct="1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62A942E-6F75-022B-3983-15283409C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5011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Organisms That </a:t>
            </a:r>
            <a:br>
              <a:rPr lang="en-US" altLang="en-US" dirty="0"/>
            </a:br>
            <a:r>
              <a:rPr lang="en-US" altLang="en-US" dirty="0"/>
              <a:t>Grow in Culture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24CFF4B-88B8-6285-7900-534F4B01B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Campylobacter jejuni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Salmonella</a:t>
            </a:r>
            <a:r>
              <a:rPr lang="en-US" altLang="en-US" dirty="0"/>
              <a:t> spp.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Shigella</a:t>
            </a:r>
            <a:r>
              <a:rPr lang="en-US" altLang="en-US" dirty="0"/>
              <a:t> spp.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E. coli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Yersinia </a:t>
            </a:r>
            <a:r>
              <a:rPr lang="en-US" altLang="en-US" dirty="0"/>
              <a:t>spp.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Vibrio</a:t>
            </a:r>
            <a:r>
              <a:rPr lang="en-US" altLang="en-US" dirty="0"/>
              <a:t> spp.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i="1" dirty="0"/>
              <a:t>C. difficile</a:t>
            </a:r>
          </a:p>
          <a:p>
            <a:pPr lvl="1" eaLnBrk="1" hangingPunct="1"/>
            <a:r>
              <a:rPr lang="en-US" altLang="en-US" dirty="0"/>
              <a:t>Usually identified via toxin testing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1CB7A7CB-E26A-FD93-A1F4-017613E05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535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i="1" dirty="0"/>
              <a:t>Salmonella </a:t>
            </a:r>
            <a:r>
              <a:rPr lang="en-US" altLang="en-US" sz="3600" dirty="0"/>
              <a:t>on </a:t>
            </a:r>
            <a:r>
              <a:rPr lang="en-US" altLang="en-US" sz="3600" dirty="0" err="1"/>
              <a:t>Hektoen</a:t>
            </a:r>
            <a:r>
              <a:rPr lang="en-US" altLang="en-US" sz="3600" dirty="0"/>
              <a:t> Enteric Agar</a:t>
            </a:r>
          </a:p>
        </p:txBody>
      </p:sp>
      <p:pic>
        <p:nvPicPr>
          <p:cNvPr id="87045" name="Picture 4">
            <a:extLst>
              <a:ext uri="{FF2B5EF4-FFF2-40B4-BE49-F238E27FC236}">
                <a16:creationId xmlns:a16="http://schemas.microsoft.com/office/drawing/2014/main" id="{14DF9445-458D-18D2-C893-6528641B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676400"/>
            <a:ext cx="69342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7BFD4AE-C624-8271-373D-91DC1FC232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449" y="152400"/>
            <a:ext cx="8991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i="1" dirty="0" err="1"/>
              <a:t>Shigella</a:t>
            </a:r>
            <a:r>
              <a:rPr lang="en-US" altLang="en-US" dirty="0"/>
              <a:t> Growing on </a:t>
            </a:r>
            <a:r>
              <a:rPr lang="en-US" altLang="en-US" dirty="0" err="1"/>
              <a:t>Hektoen</a:t>
            </a:r>
            <a:r>
              <a:rPr lang="en-US" altLang="en-US" dirty="0"/>
              <a:t> Enteric Agar</a:t>
            </a:r>
            <a:endParaRPr lang="en-US" altLang="en-US" i="1" dirty="0"/>
          </a:p>
        </p:txBody>
      </p:sp>
      <p:pic>
        <p:nvPicPr>
          <p:cNvPr id="88069" name="Picture 4">
            <a:extLst>
              <a:ext uri="{FF2B5EF4-FFF2-40B4-BE49-F238E27FC236}">
                <a16:creationId xmlns:a16="http://schemas.microsoft.com/office/drawing/2014/main" id="{B115C103-DBD9-C3A5-72C4-0C72709FF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49" y="1447800"/>
            <a:ext cx="7010400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AC68CA2-CE0B-3F8D-F637-07CE2452D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9763" y="2059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i="1" dirty="0"/>
              <a:t>E. coli </a:t>
            </a:r>
            <a:r>
              <a:rPr lang="en-US" altLang="en-US" sz="4000" dirty="0"/>
              <a:t>O157:H7 on MAC and SMAC </a:t>
            </a:r>
          </a:p>
        </p:txBody>
      </p:sp>
      <p:pic>
        <p:nvPicPr>
          <p:cNvPr id="89093" name="Picture 4">
            <a:extLst>
              <a:ext uri="{FF2B5EF4-FFF2-40B4-BE49-F238E27FC236}">
                <a16:creationId xmlns:a16="http://schemas.microsoft.com/office/drawing/2014/main" id="{A933730E-5BD8-0729-4D4C-F9A693D80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600200"/>
            <a:ext cx="67056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D45213C-29A1-24D7-A623-778513ED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i="1" dirty="0"/>
              <a:t>Vibrio </a:t>
            </a:r>
            <a:r>
              <a:rPr lang="en-US" altLang="en-US" i="1" dirty="0" err="1"/>
              <a:t>vulnificus</a:t>
            </a:r>
            <a:r>
              <a:rPr lang="en-US" altLang="en-US" i="1" dirty="0"/>
              <a:t> </a:t>
            </a:r>
            <a:r>
              <a:rPr lang="en-US" altLang="en-US" dirty="0"/>
              <a:t>on TCBS</a:t>
            </a:r>
          </a:p>
        </p:txBody>
      </p:sp>
      <p:pic>
        <p:nvPicPr>
          <p:cNvPr id="90117" name="Picture 4">
            <a:extLst>
              <a:ext uri="{FF2B5EF4-FFF2-40B4-BE49-F238E27FC236}">
                <a16:creationId xmlns:a16="http://schemas.microsoft.com/office/drawing/2014/main" id="{A2E78DDC-69C8-4444-EEF7-6BAA38875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524000"/>
            <a:ext cx="52546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/>
        </p:nvSpPr>
        <p:spPr bwMode="auto">
          <a:xfrm>
            <a:off x="1545109" y="35814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GI, Skin, Soft Tissue &amp; Wound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Gastrointestinal Infections &amp; Food Poisoning – II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Treatment &amp; Prevention for Diarrhea</a:t>
            </a: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/>
        </p:nvSpPr>
        <p:spPr bwMode="auto">
          <a:xfrm>
            <a:off x="1545109" y="2133600"/>
            <a:ext cx="600075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1800" b="1" i="1" dirty="0">
                <a:solidFill>
                  <a:srgbClr val="FFFFFF"/>
                </a:solidFill>
                <a:cs typeface="Segoe UI" panose="020B0502040204020203" pitchFamily="34" charset="0"/>
              </a:rPr>
              <a:t>Clinical &amp; Diagnostic </a:t>
            </a:r>
            <a:r>
              <a:rPr lang="en-US" altLang="en-US" sz="1800" b="1" i="1" dirty="0" smtClean="0">
                <a:solidFill>
                  <a:srgbClr val="FFFFFF"/>
                </a:solidFill>
                <a:cs typeface="Segoe UI" panose="020B0502040204020203" pitchFamily="34" charset="0"/>
              </a:rPr>
              <a:t>Microbiology</a:t>
            </a:r>
          </a:p>
          <a:p>
            <a:pPr algn="ctr" defTabSz="685800" eaLnBrk="0" hangingPunct="0">
              <a:lnSpc>
                <a:spcPct val="130000"/>
              </a:lnSpc>
              <a:spcBef>
                <a:spcPct val="0"/>
              </a:spcBef>
              <a:buNone/>
            </a:pPr>
            <a:endParaRPr lang="en-US" altLang="en-US" sz="1800" b="1" i="1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3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91E8FB5-8F69-57E8-8C7F-E3A16E7B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Treatment Options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56B8631-A225-0B4B-F64B-3DE98943F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Replenish electrolytes</a:t>
            </a:r>
          </a:p>
          <a:p>
            <a:pPr lvl="1" eaLnBrk="1" hangingPunct="1"/>
            <a:r>
              <a:rPr lang="en-US" altLang="en-US" sz="2000" dirty="0"/>
              <a:t>Solution containing glucose and sodium</a:t>
            </a:r>
          </a:p>
          <a:p>
            <a:pPr lvl="2" eaLnBrk="1" hangingPunct="1"/>
            <a:r>
              <a:rPr lang="en-US" altLang="en-US" sz="2000" dirty="0"/>
              <a:t>Occasionally intravenous fluids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Antidiarrheal medications</a:t>
            </a:r>
          </a:p>
          <a:p>
            <a:pPr lvl="1" eaLnBrk="1" hangingPunct="1"/>
            <a:r>
              <a:rPr lang="en-US" altLang="en-US" sz="2000" dirty="0"/>
              <a:t>Decrease symptoms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Antimicrobial agents</a:t>
            </a:r>
          </a:p>
          <a:p>
            <a:pPr lvl="1" eaLnBrk="1" hangingPunct="1"/>
            <a:r>
              <a:rPr lang="en-US" altLang="en-US" sz="2000" dirty="0"/>
              <a:t>Prophylaxis</a:t>
            </a:r>
          </a:p>
          <a:p>
            <a:pPr lvl="1" eaLnBrk="1" hangingPunct="1"/>
            <a:r>
              <a:rPr lang="en-US" altLang="en-US" sz="2000" dirty="0"/>
              <a:t>May alleviate symptoms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Bismuth subsalicylate (Pepto-Bismol)</a:t>
            </a:r>
          </a:p>
          <a:p>
            <a:pPr lvl="1" eaLnBrk="1" hangingPunct="1"/>
            <a:r>
              <a:rPr lang="en-US" altLang="en-US" sz="2000" dirty="0"/>
              <a:t>May shorten disease course</a:t>
            </a:r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02317D1C-F5E2-1590-F72E-6B31642A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Prevention Measures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6FE4A870-ECA8-A4A9-BC97-03F70A43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/>
              <a:t>Prevention</a:t>
            </a:r>
          </a:p>
          <a:p>
            <a:pPr lvl="1" eaLnBrk="1" hangingPunct="1"/>
            <a:r>
              <a:rPr lang="en-US" altLang="en-US" sz="2200" dirty="0"/>
              <a:t>Avoid high-risk foods and ice</a:t>
            </a:r>
          </a:p>
          <a:p>
            <a:pPr lvl="1" eaLnBrk="1" hangingPunct="1"/>
            <a:r>
              <a:rPr lang="en-US" altLang="en-US" sz="2200" dirty="0"/>
              <a:t>Avoid foods prepared by another person and served undercooked or raw</a:t>
            </a:r>
            <a:endParaRPr lang="en-US" altLang="en-US" sz="2200" strike="sngStrike" dirty="0"/>
          </a:p>
          <a:p>
            <a:pPr lvl="1" eaLnBrk="1" hangingPunct="1"/>
            <a:r>
              <a:rPr lang="en-US" altLang="en-US" sz="2200" dirty="0"/>
              <a:t>Avoid dips and other foods left at room temperature</a:t>
            </a:r>
            <a:endParaRPr lang="en-US" altLang="en-US" sz="2200" strike="sngStrike" dirty="0"/>
          </a:p>
          <a:p>
            <a:pPr lvl="1" eaLnBrk="1" hangingPunct="1"/>
            <a:r>
              <a:rPr lang="en-US" altLang="en-US" sz="2200" dirty="0"/>
              <a:t>Properly cook foods such as poultry</a:t>
            </a:r>
            <a:endParaRPr lang="en-US" altLang="en-US" sz="2200" strike="sngStrike" dirty="0"/>
          </a:p>
          <a:p>
            <a:pPr lvl="1" eaLnBrk="1" hangingPunct="1"/>
            <a:r>
              <a:rPr lang="en-US" altLang="en-US" sz="2200" dirty="0"/>
              <a:t>Thoroughly wash all raw fruits and vegetables</a:t>
            </a:r>
            <a:endParaRPr lang="en-US" altLang="en-US" sz="2200" strike="sngStrike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600" dirty="0"/>
              <a:t>Vaccination</a:t>
            </a:r>
          </a:p>
          <a:p>
            <a:pPr lvl="1" eaLnBrk="1" hangingPunct="1"/>
            <a:r>
              <a:rPr lang="en-US" altLang="en-US" sz="2200" dirty="0"/>
              <a:t>Rotavirus</a:t>
            </a:r>
          </a:p>
          <a:p>
            <a:pPr lvl="1" eaLnBrk="1" hangingPunct="1"/>
            <a:r>
              <a:rPr lang="en-US" altLang="en-US" sz="2200" i="1" dirty="0"/>
              <a:t>S. </a:t>
            </a:r>
            <a:r>
              <a:rPr lang="en-US" altLang="en-US" sz="2200" dirty="0"/>
              <a:t>Typhi</a:t>
            </a:r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>
            <a:extLst>
              <a:ext uri="{FF2B5EF4-FFF2-40B4-BE49-F238E27FC236}">
                <a16:creationId xmlns:a16="http://schemas.microsoft.com/office/drawing/2014/main" id="{77CD88A4-E8B8-F102-7DC4-0BBAFB0F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905000"/>
          </a:xfrm>
        </p:spPr>
        <p:txBody>
          <a:bodyPr/>
          <a:lstStyle/>
          <a:p>
            <a:pPr algn="ctr"/>
            <a:r>
              <a:rPr lang="en-US" altLang="en-US" dirty="0"/>
              <a:t>Points to Remember </a:t>
            </a:r>
          </a:p>
        </p:txBody>
      </p:sp>
      <p:sp>
        <p:nvSpPr>
          <p:cNvPr id="98307" name="Content Placeholder 2">
            <a:extLst>
              <a:ext uri="{FF2B5EF4-FFF2-40B4-BE49-F238E27FC236}">
                <a16:creationId xmlns:a16="http://schemas.microsoft.com/office/drawing/2014/main" id="{210F1AA7-9DCF-3D0A-8799-1297F5A7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Factors that predispose patients to diarrheal illnesses include lack of clean drinking water, travel to endemic countries, history of GI disease, immunocompromised state, and medication intake.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1C270-ACFB-C2AF-544D-AD9BE4D3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"/>
            <a:ext cx="7772400" cy="1905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Anatomic Considerations (Cont</a:t>
            </a:r>
            <a:r>
              <a:rPr lang="en-US" altLang="en-US" dirty="0" smtClean="0"/>
              <a:t>.)</a:t>
            </a:r>
            <a:endParaRPr lang="en-US" altLang="en-US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2F2994F-8D97-F639-855C-3ECBE3253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876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dirty="0"/>
              <a:t>Host defenses</a:t>
            </a:r>
          </a:p>
          <a:p>
            <a:pPr lvl="1" eaLnBrk="1" hangingPunct="1">
              <a:defRPr/>
            </a:pPr>
            <a:r>
              <a:rPr lang="en-US" altLang="en-US" dirty="0"/>
              <a:t>Stomach acidity (pH of lower than 4)</a:t>
            </a:r>
          </a:p>
          <a:p>
            <a:pPr lvl="2" eaLnBrk="1" hangingPunct="1">
              <a:defRPr/>
            </a:pPr>
            <a:r>
              <a:rPr lang="en-US" altLang="en-US" dirty="0"/>
              <a:t>Kills more than 99.9% of coliform bacteria within 30 minutes</a:t>
            </a:r>
          </a:p>
          <a:p>
            <a:pPr lvl="1" eaLnBrk="1" hangingPunct="1">
              <a:defRPr/>
            </a:pPr>
            <a:r>
              <a:rPr lang="en-US" altLang="en-US" dirty="0"/>
              <a:t>Some pathogens are resistant.</a:t>
            </a:r>
          </a:p>
          <a:p>
            <a:pPr lvl="1" eaLnBrk="1" hangingPunct="1">
              <a:defRPr/>
            </a:pPr>
            <a:r>
              <a:rPr lang="en-US" altLang="en-US" dirty="0"/>
              <a:t>Small intestine</a:t>
            </a:r>
          </a:p>
          <a:p>
            <a:pPr lvl="2" eaLnBrk="1" hangingPunct="1">
              <a:defRPr/>
            </a:pPr>
            <a:r>
              <a:rPr lang="en-US" altLang="en-US" dirty="0"/>
              <a:t>Peristalsis (constant motion)</a:t>
            </a:r>
          </a:p>
          <a:p>
            <a:pPr lvl="1" eaLnBrk="1" hangingPunct="1">
              <a:defRPr/>
            </a:pPr>
            <a:r>
              <a:rPr lang="en-US" altLang="en-US" dirty="0"/>
              <a:t>Small intestine and colon</a:t>
            </a:r>
          </a:p>
          <a:p>
            <a:pPr lvl="2" eaLnBrk="1" hangingPunct="1">
              <a:defRPr/>
            </a:pPr>
            <a:r>
              <a:rPr lang="en-US" altLang="en-US" dirty="0"/>
              <a:t>Possess lymphoid tissue that produces antibody, primarily IgA 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>
            <a:extLst>
              <a:ext uri="{FF2B5EF4-FFF2-40B4-BE49-F238E27FC236}">
                <a16:creationId xmlns:a16="http://schemas.microsoft.com/office/drawing/2014/main" id="{33AF0127-BFB1-D976-C0E5-D8F98EDAC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25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/>
              <a:t>Points to Remember (Cont.)</a:t>
            </a:r>
          </a:p>
        </p:txBody>
      </p:sp>
      <p:sp>
        <p:nvSpPr>
          <p:cNvPr id="99331" name="Content Placeholder 2">
            <a:extLst>
              <a:ext uri="{FF2B5EF4-FFF2-40B4-BE49-F238E27FC236}">
                <a16:creationId xmlns:a16="http://schemas.microsoft.com/office/drawing/2014/main" id="{54B53AC4-2EF5-1FCE-00A3-7022F3E1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Travel history and a detailed dietary history provide significant information when determining the cause of the diarrheal disease. Certain foods such as meat, shellfish, and poultry serve as vehicles of foodborne disease.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Foodborne diseases are transmitted and acquired by ingestion of contaminated food and beverages.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>
            <a:extLst>
              <a:ext uri="{FF2B5EF4-FFF2-40B4-BE49-F238E27FC236}">
                <a16:creationId xmlns:a16="http://schemas.microsoft.com/office/drawing/2014/main" id="{F0DD4E6B-5568-D06E-BE82-7DA71D8E0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25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/>
              <a:t>Points to Remember (Cont.)</a:t>
            </a:r>
          </a:p>
        </p:txBody>
      </p: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DB6BC67C-66F3-36F4-A01A-63C8B0C3D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Clinical presentations can be characterized as enterotoxin-mediated diarrhea, invasion of bowel mucosa, or invasion with lymphatic or metastatic spread of infection.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/>
              <a:t>Food poisoning may be caused by chemical intoxications from fish or shellfish consumption, as well as bacterial toxins.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>
            <a:extLst>
              <a:ext uri="{FF2B5EF4-FFF2-40B4-BE49-F238E27FC236}">
                <a16:creationId xmlns:a16="http://schemas.microsoft.com/office/drawing/2014/main" id="{B11CB43D-318D-BC76-4742-E038A292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225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/>
              <a:t>Points to Remember (Cont.)</a:t>
            </a:r>
          </a:p>
        </p:txBody>
      </p:sp>
      <p:sp>
        <p:nvSpPr>
          <p:cNvPr id="101379" name="Content Placeholder 2">
            <a:extLst>
              <a:ext uri="{FF2B5EF4-FFF2-40B4-BE49-F238E27FC236}">
                <a16:creationId xmlns:a16="http://schemas.microsoft.com/office/drawing/2014/main" id="{91F9AA34-E364-8194-3E29-376F5A10E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5845"/>
            <a:ext cx="7772400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Appropriate laboratory diagnosis may include the use of direct microscopy and selective culture media to recover and identify the suspected causative agent.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AD0B8C7-E4E0-C8CA-06FE-2BB5CDC32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637" y="-14416"/>
            <a:ext cx="7772400" cy="1905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/>
              <a:t>Microbiota Found in the Large Intestine</a:t>
            </a: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D261EEC1-52F4-C248-5B49-9386EE56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39020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CB37C-E28C-84D9-5724-8865402D7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8" y="76200"/>
            <a:ext cx="8564563" cy="1905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Differential </a:t>
            </a:r>
            <a:r>
              <a:rPr lang="en-US" sz="4000" dirty="0" smtClean="0"/>
              <a:t>Diagnosis Considerations </a:t>
            </a:r>
            <a:endParaRPr lang="en-US" sz="4000" dirty="0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4F6C5BA-D304-DA86-5641-0049382AF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4545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Chronicity of disease may help narrow the differential.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A variety of viral, bacterial and parasitic pathogens are involved.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Causes of diarrhea</a:t>
            </a:r>
          </a:p>
          <a:p>
            <a:pPr lvl="1" eaLnBrk="1" hangingPunct="1"/>
            <a:r>
              <a:rPr lang="en-US" altLang="en-US" sz="2400" dirty="0"/>
              <a:t>Toxin-mediated, invasion by infectious agent</a:t>
            </a:r>
          </a:p>
          <a:p>
            <a:pPr lvl="1" eaLnBrk="1" hangingPunct="1"/>
            <a:r>
              <a:rPr lang="en-US" altLang="en-US" sz="2400" dirty="0"/>
              <a:t>Numerous noninfectious causes including but not limited to</a:t>
            </a:r>
          </a:p>
          <a:p>
            <a:pPr lvl="2" eaLnBrk="1" hangingPunct="1"/>
            <a:r>
              <a:rPr lang="en-US" altLang="en-US" sz="2000" dirty="0"/>
              <a:t>Laxative use, tumor-related, malabsorption, inflammatory bowel disease</a:t>
            </a:r>
            <a:endParaRPr lang="en-US" altLang="en-US" sz="2000" strike="sngStrike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4568"/>
      </a:hlink>
      <a:folHlink>
        <a:srgbClr val="CCECFF"/>
      </a:folHlink>
    </a:clrScheme>
    <a:fontScheme name="Blue Diago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4568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cro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99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99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anose="02020603050405020304" pitchFamily="18" charset="0"/>
            <a:cs typeface="ヒラギノ明朝 ProN W3" charset="0"/>
            <a:sym typeface="Times New Roman" panose="02020603050405020304" pitchFamily="18" charset="0"/>
          </a:defRPr>
        </a:defPPr>
      </a:lstStyle>
    </a:lnDef>
  </a:objectDefaults>
  <a:extraClrSchemeLst>
    <a:extraClrScheme>
      <a:clrScheme name="Dads 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croTheme" id="{E52B85CB-C9B7-412B-A7AA-E3B990D6E901}" vid="{8DFE26A6-A5DD-420C-B145-63F78B5CD578}"/>
    </a:ext>
  </a:extLst>
</a:theme>
</file>

<file path=ppt/theme/theme3.xml><?xml version="1.0" encoding="utf-8"?>
<a:theme xmlns:a="http://schemas.openxmlformats.org/drawingml/2006/main" name="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crosoft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4.xml><?xml version="1.0" encoding="utf-8"?>
<a:theme xmlns:a="http://schemas.openxmlformats.org/drawingml/2006/main" name="1_RedTheme_PPT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dTheme_PPTX" id="{F43E6FB1-23EE-48C8-B9D9-EDCB1276959C}" vid="{F9AA2A43-501F-446C-9578-B79408D46BC3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</TotalTime>
  <Words>2252</Words>
  <Application>Microsoft Office PowerPoint</Application>
  <PresentationFormat>On-screen Show (4:3)</PresentationFormat>
  <Paragraphs>419</Paragraphs>
  <Slides>72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86" baseType="lpstr">
      <vt:lpstr>ＭＳ Ｐゴシック</vt:lpstr>
      <vt:lpstr>Arial</vt:lpstr>
      <vt:lpstr>Calibri</vt:lpstr>
      <vt:lpstr>Segoe UI</vt:lpstr>
      <vt:lpstr>Times</vt:lpstr>
      <vt:lpstr>Times New Roman</vt:lpstr>
      <vt:lpstr>Wingdings</vt:lpstr>
      <vt:lpstr>Wingdings 2</vt:lpstr>
      <vt:lpstr>Wingdings 3</vt:lpstr>
      <vt:lpstr>ヒラギノ明朝 ProN W3</vt:lpstr>
      <vt:lpstr>Blue Diagonal</vt:lpstr>
      <vt:lpstr>MicroTheme</vt:lpstr>
      <vt:lpstr>RedTheme_PPTX</vt:lpstr>
      <vt:lpstr>1_RedTheme_PPTX</vt:lpstr>
      <vt:lpstr>PowerPoint Presentation</vt:lpstr>
      <vt:lpstr>Acute Diarrheal Illness</vt:lpstr>
      <vt:lpstr>General Clinical Manifestations</vt:lpstr>
      <vt:lpstr>What’s Ahead?</vt:lpstr>
      <vt:lpstr>PowerPoint Presentation</vt:lpstr>
      <vt:lpstr>Anatomy of the GI Tract</vt:lpstr>
      <vt:lpstr>Anatomic Considerations (Cont.)</vt:lpstr>
      <vt:lpstr>Microbiota Found in the Large Intestine</vt:lpstr>
      <vt:lpstr>Differential Diagnosis Considerations </vt:lpstr>
      <vt:lpstr>Risk Factors for GI Infection</vt:lpstr>
      <vt:lpstr>PowerPoint Presentation</vt:lpstr>
      <vt:lpstr>Determination of the Cause of Patient with Diarrhea</vt:lpstr>
      <vt:lpstr>Common Pathogens Involved in Diarrhea</vt:lpstr>
      <vt:lpstr>History</vt:lpstr>
      <vt:lpstr>Key Questions to Ask Patients  Suspected of GI Infections</vt:lpstr>
      <vt:lpstr>History</vt:lpstr>
      <vt:lpstr>Common Food Vehicles for Specific Pathogens or Toxins</vt:lpstr>
      <vt:lpstr>History (Cont.)</vt:lpstr>
      <vt:lpstr>Physical Examination</vt:lpstr>
      <vt:lpstr>Laboratory Studies</vt:lpstr>
      <vt:lpstr>Gram Stain of Direct Fecal Smear</vt:lpstr>
      <vt:lpstr>PowerPoint Presentation</vt:lpstr>
      <vt:lpstr> Enterotoxin-Mediated Diarrhea Symptoms </vt:lpstr>
      <vt:lpstr>Enterotoxin-Mediated Diarrhea Causative Agents</vt:lpstr>
      <vt:lpstr>PowerPoint Presentation</vt:lpstr>
      <vt:lpstr>Symptoms and Causative Agents</vt:lpstr>
      <vt:lpstr>PowerPoint Presentation</vt:lpstr>
      <vt:lpstr>Causes, Incubation Time, and Stool Findings</vt:lpstr>
      <vt:lpstr>Symptoms and Causative Agents</vt:lpstr>
      <vt:lpstr>PowerPoint Presentation</vt:lpstr>
      <vt:lpstr>Viral Pathogens</vt:lpstr>
      <vt:lpstr>Other Viral Pathogens</vt:lpstr>
      <vt:lpstr>Bacterial Pathogens</vt:lpstr>
      <vt:lpstr>Bacterial Pathogens Escherichia coli</vt:lpstr>
      <vt:lpstr>Bacterial Pathogens E.coli (Cont.)</vt:lpstr>
      <vt:lpstr>Bacterial Pathogens E.coli (Cont.)</vt:lpstr>
      <vt:lpstr>Bacterial Pathogens E.coli (Cont.)</vt:lpstr>
      <vt:lpstr>Bacterial Pathogens E.coli (Cont.)</vt:lpstr>
      <vt:lpstr>Bacterial Pathogens E.coli (Cont.)</vt:lpstr>
      <vt:lpstr>Diarrheagenic E. coli</vt:lpstr>
      <vt:lpstr>Bacterial Pathogens (Cont.)</vt:lpstr>
      <vt:lpstr>Bacterial Pathogens (Cont.)</vt:lpstr>
      <vt:lpstr>Microscopic Morphology of  Helicobacter pylori</vt:lpstr>
      <vt:lpstr>Urea Breath Test</vt:lpstr>
      <vt:lpstr>Bacterial Pathogens (Cont.)</vt:lpstr>
      <vt:lpstr>Parasitic Pathogens</vt:lpstr>
      <vt:lpstr>E. histolytica Trophozoites</vt:lpstr>
      <vt:lpstr>Parasitic Pathogens (Cont.)</vt:lpstr>
      <vt:lpstr>Other Parasitic Infections </vt:lpstr>
      <vt:lpstr>PowerPoint Presentation</vt:lpstr>
      <vt:lpstr>Toxic Agents of Food Poisoning</vt:lpstr>
      <vt:lpstr>Compendium of Common  Foodborne Diseases</vt:lpstr>
      <vt:lpstr>Returning Travelers</vt:lpstr>
      <vt:lpstr>Geographic Distribution of Risk for Traveler’s Diarrhea</vt:lpstr>
      <vt:lpstr>Immunocompromised Hosts</vt:lpstr>
      <vt:lpstr>Immunocompromised Hosts</vt:lpstr>
      <vt:lpstr>PowerPoint Presentation</vt:lpstr>
      <vt:lpstr>Specimen Collection and Handling/Direct Examination</vt:lpstr>
      <vt:lpstr>Gram Stain of Campylobacter Colony</vt:lpstr>
      <vt:lpstr>Culture </vt:lpstr>
      <vt:lpstr>Organisms That  Grow in Culture</vt:lpstr>
      <vt:lpstr>Salmonella on Hektoen Enteric Agar</vt:lpstr>
      <vt:lpstr>Shigella Growing on Hektoen Enteric Agar</vt:lpstr>
      <vt:lpstr>E. coli O157:H7 on MAC and SMAC </vt:lpstr>
      <vt:lpstr>Vibrio vulnificus on TCBS</vt:lpstr>
      <vt:lpstr>PowerPoint Presentation</vt:lpstr>
      <vt:lpstr>Treatment Options</vt:lpstr>
      <vt:lpstr>Prevention Measures</vt:lpstr>
      <vt:lpstr>Points to Remember </vt:lpstr>
      <vt:lpstr>Points to Remember (Cont.)</vt:lpstr>
      <vt:lpstr>Points to Remember (Cont.)</vt:lpstr>
      <vt:lpstr>Points to Remember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ACLS CH05</dc:title>
  <dc:creator>Amy</dc:creator>
  <cp:lastModifiedBy>Tyler Thomas</cp:lastModifiedBy>
  <cp:revision>454</cp:revision>
  <dcterms:created xsi:type="dcterms:W3CDTF">2006-03-30T22:26:44Z</dcterms:created>
  <dcterms:modified xsi:type="dcterms:W3CDTF">2024-05-07T12:01:37Z</dcterms:modified>
</cp:coreProperties>
</file>