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2" r:id="rId1"/>
    <p:sldMasterId id="2147484629" r:id="rId2"/>
    <p:sldMasterId id="2147484641" r:id="rId3"/>
    <p:sldMasterId id="2147484656" r:id="rId4"/>
  </p:sldMasterIdLst>
  <p:notesMasterIdLst>
    <p:notesMasterId r:id="rId96"/>
  </p:notesMasterIdLst>
  <p:handoutMasterIdLst>
    <p:handoutMasterId r:id="rId97"/>
  </p:handoutMasterIdLst>
  <p:sldIdLst>
    <p:sldId id="390" r:id="rId5"/>
    <p:sldId id="319" r:id="rId6"/>
    <p:sldId id="362" r:id="rId7"/>
    <p:sldId id="391" r:id="rId8"/>
    <p:sldId id="263" r:id="rId9"/>
    <p:sldId id="264" r:id="rId10"/>
    <p:sldId id="268" r:id="rId11"/>
    <p:sldId id="267" r:id="rId12"/>
    <p:sldId id="265" r:id="rId13"/>
    <p:sldId id="363" r:id="rId14"/>
    <p:sldId id="364" r:id="rId15"/>
    <p:sldId id="365" r:id="rId16"/>
    <p:sldId id="266" r:id="rId17"/>
    <p:sldId id="366" r:id="rId18"/>
    <p:sldId id="392" r:id="rId19"/>
    <p:sldId id="389" r:id="rId20"/>
    <p:sldId id="271" r:id="rId21"/>
    <p:sldId id="309" r:id="rId22"/>
    <p:sldId id="273" r:id="rId23"/>
    <p:sldId id="321" r:id="rId24"/>
    <p:sldId id="274" r:id="rId25"/>
    <p:sldId id="275" r:id="rId26"/>
    <p:sldId id="328" r:id="rId27"/>
    <p:sldId id="337" r:id="rId28"/>
    <p:sldId id="338" r:id="rId29"/>
    <p:sldId id="276" r:id="rId30"/>
    <p:sldId id="278" r:id="rId31"/>
    <p:sldId id="279" r:id="rId32"/>
    <p:sldId id="367" r:id="rId33"/>
    <p:sldId id="283" r:id="rId34"/>
    <p:sldId id="281" r:id="rId35"/>
    <p:sldId id="282" r:id="rId36"/>
    <p:sldId id="368" r:id="rId37"/>
    <p:sldId id="369" r:id="rId38"/>
    <p:sldId id="280" r:id="rId39"/>
    <p:sldId id="284" r:id="rId40"/>
    <p:sldId id="285" r:id="rId41"/>
    <p:sldId id="286" r:id="rId42"/>
    <p:sldId id="323" r:id="rId43"/>
    <p:sldId id="310" r:id="rId44"/>
    <p:sldId id="370" r:id="rId45"/>
    <p:sldId id="393" r:id="rId46"/>
    <p:sldId id="288" r:id="rId47"/>
    <p:sldId id="311" r:id="rId48"/>
    <p:sldId id="295" r:id="rId49"/>
    <p:sldId id="289" r:id="rId50"/>
    <p:sldId id="325" r:id="rId51"/>
    <p:sldId id="296" r:id="rId52"/>
    <p:sldId id="326" r:id="rId53"/>
    <p:sldId id="371" r:id="rId54"/>
    <p:sldId id="312" r:id="rId55"/>
    <p:sldId id="317" r:id="rId56"/>
    <p:sldId id="372" r:id="rId57"/>
    <p:sldId id="327" r:id="rId58"/>
    <p:sldId id="373" r:id="rId59"/>
    <p:sldId id="374" r:id="rId60"/>
    <p:sldId id="292" r:id="rId61"/>
    <p:sldId id="329" r:id="rId62"/>
    <p:sldId id="314" r:id="rId63"/>
    <p:sldId id="376" r:id="rId64"/>
    <p:sldId id="377" r:id="rId65"/>
    <p:sldId id="294" r:id="rId66"/>
    <p:sldId id="333" r:id="rId67"/>
    <p:sldId id="378" r:id="rId68"/>
    <p:sldId id="298" r:id="rId69"/>
    <p:sldId id="297" r:id="rId70"/>
    <p:sldId id="334" r:id="rId71"/>
    <p:sldId id="379" r:id="rId72"/>
    <p:sldId id="380" r:id="rId73"/>
    <p:sldId id="315" r:id="rId74"/>
    <p:sldId id="381" r:id="rId75"/>
    <p:sldId id="394" r:id="rId76"/>
    <p:sldId id="300" r:id="rId77"/>
    <p:sldId id="301" r:id="rId78"/>
    <p:sldId id="316" r:id="rId79"/>
    <p:sldId id="382" r:id="rId80"/>
    <p:sldId id="383" r:id="rId81"/>
    <p:sldId id="304" r:id="rId82"/>
    <p:sldId id="384" r:id="rId83"/>
    <p:sldId id="386" r:id="rId84"/>
    <p:sldId id="302" r:id="rId85"/>
    <p:sldId id="387" r:id="rId86"/>
    <p:sldId id="303" r:id="rId87"/>
    <p:sldId id="385" r:id="rId88"/>
    <p:sldId id="388" r:id="rId89"/>
    <p:sldId id="308" r:id="rId90"/>
    <p:sldId id="355" r:id="rId91"/>
    <p:sldId id="356" r:id="rId92"/>
    <p:sldId id="358" r:id="rId93"/>
    <p:sldId id="360" r:id="rId94"/>
    <p:sldId id="359" r:id="rId95"/>
  </p:sldIdLst>
  <p:sldSz cx="9144000" cy="6858000" type="screen4x3"/>
  <p:notesSz cx="9236075" cy="69738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7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600"/>
    <a:srgbClr val="000066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31" autoAdjust="0"/>
    <p:restoredTop sz="86384" autoAdjust="0"/>
  </p:normalViewPr>
  <p:slideViewPr>
    <p:cSldViewPr>
      <p:cViewPr varScale="1">
        <p:scale>
          <a:sx n="120" d="100"/>
          <a:sy n="120" d="100"/>
        </p:scale>
        <p:origin x="1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90"/>
    </p:cViewPr>
  </p:sorterViewPr>
  <p:notesViewPr>
    <p:cSldViewPr>
      <p:cViewPr>
        <p:scale>
          <a:sx n="100" d="100"/>
          <a:sy n="100" d="100"/>
        </p:scale>
        <p:origin x="-294" y="2442"/>
      </p:cViewPr>
      <p:guideLst>
        <p:guide orient="horz" pos="219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handoutMaster" Target="handoutMasters/handoutMaster1.xml"/><Relationship Id="rId112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3F60A8-BB1B-C72C-6A12-951E54319F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4925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CF062-8889-738C-3073-5B5A8E6616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4925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4CEFDB-6355-45BB-8087-DD78D2F055FC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47200-C8CA-321F-6F8D-7865F7CD9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24638"/>
            <a:ext cx="4002088" cy="349250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5FADA-9D22-2061-5E60-21A914F26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2400" y="6624638"/>
            <a:ext cx="4002088" cy="349250"/>
          </a:xfrm>
          <a:prstGeom prst="rect">
            <a:avLst/>
          </a:prstGeom>
        </p:spPr>
        <p:txBody>
          <a:bodyPr vert="horz" wrap="square" lIns="92620" tIns="46310" rIns="92620" bIns="463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31683B-C25A-4228-91EB-12C6C00A1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4B560B4-54BC-B854-2D14-3D150F58D3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9BB94A1-E858-FAAB-7DBF-7EFEA19C34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66F6394-9B23-2A1D-0773-51F44B02C0A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4963" y="522288"/>
            <a:ext cx="3486150" cy="261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3675B85-AE60-11DB-8B6A-6DC1413260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13113"/>
            <a:ext cx="73882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0176A88-E9E8-46E7-6068-F460572220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24638"/>
            <a:ext cx="4002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14F1171-09B1-B817-E5C4-7BB6D8BCA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400" y="6624638"/>
            <a:ext cx="4002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BCEB1-E758-44F2-9348-28D9617E0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0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A76E2DF4-7057-B8BB-BE3B-C59069C86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C190E70B-4F09-2699-6265-02DDFA66B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8BEBA047-FCC2-F866-326E-2BD044AE2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664CF9-7BBB-49E0-BAD3-1B7AADFC38FF}" type="slidenum">
              <a:rPr lang="en-US" altLang="en-US" sz="1200" smtClean="0">
                <a:latin typeface="Arial" panose="020B0604020202020204" pitchFamily="34" charset="0"/>
              </a:rPr>
              <a:pPr/>
              <a:t>88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F300085C-E28B-15B7-19D3-ECB32B37C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7DCD13BD-CB67-4ABE-01AA-347922CAD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04B5AC5B-CD51-74F9-808C-5BB0EC402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5CE5B7-27C0-4228-80D8-090E86568AE4}" type="slidenum">
              <a:rPr lang="en-US" altLang="en-US" sz="1200" smtClean="0">
                <a:latin typeface="Arial" panose="020B0604020202020204" pitchFamily="34" charset="0"/>
              </a:rPr>
              <a:pPr/>
              <a:t>90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70D05FA9-934B-9A61-F7E9-5D281F19A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1F5645B8-B76E-EC1C-CBE3-4DC4A097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BDDA1CC-E342-02F7-0E7F-72D1F1893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FA0EE5-07E1-4264-AFBC-23C3CEDA0988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3CC0BBCC-D7AC-F17D-89B5-39CDADEBE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1A8AAAFF-74B3-C3AB-869B-2D9DFA4C9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7B156DF-97C7-F1BF-5E90-E45CD488A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56C446-8E41-41F6-AAF3-0156CF53E8D7}" type="slidenum">
              <a:rPr lang="en-US" altLang="en-US" sz="1200" smtClean="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C17F73C0-01A1-0F7E-A229-0CC98097B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6A6307B-5F43-3362-985D-5B375AC1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325E819E-8F1A-78E0-C7A4-1D2ABC883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4B442D-F847-44E4-9F42-E9F75AD74DAD}" type="slidenum">
              <a:rPr lang="en-US" altLang="en-US" sz="1200" smtClean="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3792BD75-DC48-E206-6F57-01FAA830D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A7679E36-6205-B958-EAE6-63DA30AE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48A8024-BACD-F295-A617-AE7DAC3D5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5DA469-AA4D-42B6-8718-24C323E07304}" type="slidenum">
              <a:rPr lang="en-US" altLang="en-US" sz="1200" smtClean="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6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9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819400"/>
            <a:ext cx="7162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 2" pitchFamily="18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96C42B-A0F7-0C07-BB56-9F78F783AC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7102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BD86E83-7506-256D-6D15-18444F9B2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80873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8E130B0-9FCD-BA5B-D939-613239E68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196239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66C85-F76C-49A6-9D9E-AFD11E925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39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04CC6-F60C-4D39-A5FA-8ED937BD8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34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CE326-A166-4289-A7A6-31F288897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38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97176-5C3E-4FA1-9722-E64B702DB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04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9A10B8-4E8A-4F12-BAFC-C5EEDD2F2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31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17680-BB59-4278-9A30-98C1336DB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55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AC44ED-C5CA-4115-AFBD-DF051AEA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3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3F4A6-C602-44A4-99ED-A82B0A6E6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34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D123511-B67C-6438-704C-A863EEDB3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467049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BEFE92-D9A9-451B-83BF-55D4E941E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3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645677-5074-43CD-AAC3-368354FC2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293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42963E-4EAD-4473-8479-8F4F071B2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39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A7CB-0CCA-40BF-874D-A4EA91953F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0630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9522-741B-492D-AD9C-ADC0D18E14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00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FB75-4190-4318-8ABA-198B4001950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255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57536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C279-80A3-490F-AA5B-92F6F8CADB4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036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99316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80388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6A2C4BD-4441-670A-7ED1-64F3331AE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182231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2129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8002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34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4141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978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5786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/>
              <a:pPr>
                <a:defRPr/>
              </a:pPr>
              <a:t>07:03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940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A7CB-0CCA-40BF-874D-A4EA91953F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9522-741B-492D-AD9C-ADC0D18E14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FB75-4190-4318-8ABA-198B4001950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71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B77278B-A5BB-38F8-A840-29B1C5292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348878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4223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C279-80A3-490F-AA5B-92F6F8CADB4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1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398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419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23177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2654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45885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839404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371911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413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3633498-6B5E-E5ED-7A94-F58AEE4FE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008308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 smtClean="0"/>
              <a:pPr>
                <a:defRPr/>
              </a:pPr>
              <a:t>07:03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450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60CFC35-4CE2-DA75-39EB-993064638F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87001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FBE202-1785-BED8-2A05-EBB063A13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5058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A758A5C-A5DF-10A8-B41D-89E26D717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147392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0F0014C-8772-E39D-44FD-EDE78E5E7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3214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DD7BBDA-9582-9B72-BF4B-56B1F4CCC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06A011C-D754-B078-9273-3D6F02646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71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7A7A4-A647-F215-EFAA-1F74BCF30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388100"/>
            <a:ext cx="594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  <p:sp>
        <p:nvSpPr>
          <p:cNvPr id="1029" name="Text Box 8">
            <a:extLst>
              <a:ext uri="{FF2B5EF4-FFF2-40B4-BE49-F238E27FC236}">
                <a16:creationId xmlns:a16="http://schemas.microsoft.com/office/drawing/2014/main" id="{AD1B0DD2-20EE-12B3-12AA-CB509BC12D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508750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FD3E218-FE39-467E-8BFF-AE68A86F9F03}" type="slidenum"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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anose="05040102010807070707" pitchFamily="18" charset="2"/>
        <a:buChar char="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057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978CDC9-35AB-45E4-A948-541058920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7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981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  <p:sldLayoutId id="2147484653" r:id="rId12"/>
    <p:sldLayoutId id="2147484654" r:id="rId13"/>
    <p:sldLayoutId id="2147484655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78CDC9-35AB-45E4-A948-54105892023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425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  <p:sldLayoutId id="2147484669" r:id="rId13"/>
    <p:sldLayoutId id="2147484670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Introduction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628983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CA97155-A52D-F625-E31E-BAE2B42F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Coagulase Test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2CDDA78-685A-98F7-B71E-E9E5ECB0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Isolates such as </a:t>
            </a:r>
            <a:r>
              <a:rPr lang="en-US" altLang="en-US" i="1" dirty="0"/>
              <a:t>S. </a:t>
            </a:r>
            <a:r>
              <a:rPr lang="en-US" altLang="en-US" i="1" dirty="0" err="1"/>
              <a:t>lugdunensis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/>
              <a:t>S. </a:t>
            </a:r>
            <a:r>
              <a:rPr lang="en-US" altLang="en-US" i="1" dirty="0" err="1"/>
              <a:t>Scheiferi</a:t>
            </a:r>
            <a:r>
              <a:rPr lang="en-US" altLang="en-US" i="1" dirty="0"/>
              <a:t> </a:t>
            </a:r>
            <a:r>
              <a:rPr lang="en-US" altLang="en-US" dirty="0"/>
              <a:t>can be mistaken for coagulase-positive due to the presence of clumping factor.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Clumping factor causes bacterial cells to agglutinate in plasma and was the basis of a test known as slide coagulase test (now considered obsolete)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FD3C665-B9AC-3482-DCF1-B624C5F3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Clinical Significance of </a:t>
            </a:r>
            <a:r>
              <a:rPr lang="en-US" altLang="en-US" i="1" dirty="0"/>
              <a:t>S. aureus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9FD11EE-7D3F-1701-8693-27A71870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The most clinically significant staphylococci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 Causes various cutaneous infections and purulent abscesses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Common cause of</a:t>
            </a:r>
          </a:p>
          <a:p>
            <a:pPr lvl="1"/>
            <a:r>
              <a:rPr lang="en-US" altLang="en-US" sz="2400" dirty="0"/>
              <a:t>Infective endocarditis</a:t>
            </a:r>
          </a:p>
          <a:p>
            <a:pPr lvl="1"/>
            <a:r>
              <a:rPr lang="en-US" altLang="en-US" sz="2400" dirty="0"/>
              <a:t>Toxin-induced diseases</a:t>
            </a:r>
          </a:p>
          <a:p>
            <a:pPr lvl="2"/>
            <a:r>
              <a:rPr lang="en-US" altLang="en-US" sz="2000" dirty="0"/>
              <a:t>Food poisoning</a:t>
            </a:r>
          </a:p>
          <a:p>
            <a:pPr lvl="2"/>
            <a:r>
              <a:rPr lang="en-US" altLang="en-US" sz="2000" dirty="0"/>
              <a:t>Scalded skin syndrome (SSS)</a:t>
            </a:r>
          </a:p>
          <a:p>
            <a:pPr lvl="2"/>
            <a:r>
              <a:rPr lang="en-US" altLang="en-US" sz="2000" dirty="0"/>
              <a:t>Toxic shock syndrome (TSS)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3DBF876-D117-E8F4-7094-222D4C29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Coagulase-Negative Staphylococci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EF9F66D-4175-1A08-427C-3F5074A8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76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Abbreviated as </a:t>
            </a:r>
            <a:r>
              <a:rPr lang="en-US" altLang="en-US" dirty="0" err="1"/>
              <a:t>CoNS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Most significant species</a:t>
            </a:r>
          </a:p>
          <a:p>
            <a:pPr lvl="1"/>
            <a:r>
              <a:rPr lang="en-US" altLang="en-US" i="1" dirty="0"/>
              <a:t>S. epidermidis</a:t>
            </a:r>
            <a:r>
              <a:rPr lang="en-US" altLang="en-US" dirty="0"/>
              <a:t>-causes various healthcare-acquired infections</a:t>
            </a:r>
            <a:endParaRPr lang="en-US" altLang="en-US" i="1" dirty="0"/>
          </a:p>
          <a:p>
            <a:pPr lvl="1"/>
            <a:r>
              <a:rPr lang="en-US" altLang="en-US" i="1" dirty="0"/>
              <a:t>S. saprophyticus- </a:t>
            </a:r>
            <a:r>
              <a:rPr lang="en-US" altLang="en-US" dirty="0"/>
              <a:t>causes urinary tract infection in girls and young women</a:t>
            </a:r>
          </a:p>
          <a:p>
            <a:pPr lvl="1"/>
            <a:r>
              <a:rPr lang="en-US" altLang="en-US" i="1" dirty="0"/>
              <a:t>S. </a:t>
            </a:r>
            <a:r>
              <a:rPr lang="en-US" altLang="en-US" i="1" dirty="0" err="1"/>
              <a:t>lugundensis</a:t>
            </a:r>
            <a:r>
              <a:rPr lang="en-US" altLang="en-US" i="1" dirty="0"/>
              <a:t>-</a:t>
            </a:r>
            <a:r>
              <a:rPr lang="en-US" altLang="en-US" dirty="0"/>
              <a:t>catheter-related bacteremia and endocarditis </a:t>
            </a:r>
            <a:endParaRPr lang="en-US" altLang="en-US" i="1" dirty="0"/>
          </a:p>
          <a:p>
            <a:pPr lvl="1"/>
            <a:r>
              <a:rPr lang="en-US" altLang="en-US" i="1" dirty="0"/>
              <a:t>S. </a:t>
            </a:r>
            <a:r>
              <a:rPr lang="en-US" altLang="en-US" i="1" dirty="0" err="1"/>
              <a:t>haemolyticus</a:t>
            </a:r>
            <a:r>
              <a:rPr lang="en-US" altLang="en-US" i="1" dirty="0"/>
              <a:t>- </a:t>
            </a:r>
            <a:r>
              <a:rPr lang="en-US" altLang="en-US" dirty="0"/>
              <a:t>recovered from wounds, septicemia, UTIs, native valve infections</a:t>
            </a:r>
            <a:endParaRPr lang="en-US" altLang="en-US" i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533A90B-C112-56DC-1BFC-3D523186F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CoNA</a:t>
            </a:r>
            <a:r>
              <a:rPr lang="en-US" altLang="en-US" dirty="0"/>
              <a:t>-Clinical Source and Significance</a:t>
            </a:r>
          </a:p>
        </p:txBody>
      </p:sp>
      <p:pic>
        <p:nvPicPr>
          <p:cNvPr id="35844" name="Picture 5" descr="C:\Users\12994\Desktop\Mahon\table14.2.jpg">
            <a:extLst>
              <a:ext uri="{FF2B5EF4-FFF2-40B4-BE49-F238E27FC236}">
                <a16:creationId xmlns:a16="http://schemas.microsoft.com/office/drawing/2014/main" id="{2C4EEE2E-46DD-084E-8E46-B5371E5E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2860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8402A12-0E00-8824-25CC-244191B4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i="1" dirty="0"/>
              <a:t>S. </a:t>
            </a:r>
            <a:r>
              <a:rPr lang="en-US" altLang="en-US" i="1" dirty="0" err="1"/>
              <a:t>Lugdunensis</a:t>
            </a:r>
            <a:r>
              <a:rPr lang="en-US" altLang="en-US" i="1" dirty="0"/>
              <a:t> </a:t>
            </a:r>
            <a:r>
              <a:rPr lang="en-US" altLang="en-US" dirty="0"/>
              <a:t>vs. </a:t>
            </a:r>
            <a:r>
              <a:rPr lang="en-US" altLang="en-US" i="1" dirty="0"/>
              <a:t>S. aureus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FC666310-F469-1630-63DE-EAF4ADAE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Both are slide coagulase positive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Tube coagulase test is crucial in differentiating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Clinically Significant Species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296266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>
            <a:extLst>
              <a:ext uri="{FF2B5EF4-FFF2-40B4-BE49-F238E27FC236}">
                <a16:creationId xmlns:a16="http://schemas.microsoft.com/office/drawing/2014/main" id="{7E58EDA0-0418-CB1B-5E76-EB9AA4E7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Virulence Factors of </a:t>
            </a:r>
            <a:r>
              <a:rPr lang="en-US" altLang="en-US" i="1" dirty="0"/>
              <a:t>S. aureus</a:t>
            </a:r>
          </a:p>
        </p:txBody>
      </p:sp>
      <p:sp>
        <p:nvSpPr>
          <p:cNvPr id="38915" name="Content Placeholder 4">
            <a:extLst>
              <a:ext uri="{FF2B5EF4-FFF2-40B4-BE49-F238E27FC236}">
                <a16:creationId xmlns:a16="http://schemas.microsoft.com/office/drawing/2014/main" id="{26FE907C-FE11-3A4D-E328-D86713CA5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Enterotoxins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Cytolytic toxins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Cellular components such as protein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Exfoliate toxins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Despite these virulence factors, innate resistance to </a:t>
            </a:r>
            <a:r>
              <a:rPr lang="en-US" altLang="en-US" i="1" dirty="0"/>
              <a:t>S. aureus </a:t>
            </a:r>
            <a:r>
              <a:rPr lang="en-US" altLang="en-US" dirty="0"/>
              <a:t>is high, and the organism is regarded as an opportunistic pathogen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C3DC6DF-2679-F413-19AF-6AC80A731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i="1" dirty="0"/>
              <a:t>S. aureus </a:t>
            </a:r>
            <a:r>
              <a:rPr lang="en-US" altLang="en-US" dirty="0"/>
              <a:t>Enterotoxins</a:t>
            </a:r>
            <a:r>
              <a:rPr lang="en-US" altLang="en-US" i="1" dirty="0"/>
              <a:t/>
            </a:r>
            <a:br>
              <a:rPr lang="en-US" altLang="en-US" i="1" dirty="0"/>
            </a:br>
            <a:endParaRPr lang="en-US" altLang="en-US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9BF9FD8-D229-E73A-9583-7437B335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51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Heat-stable exotoxins that cause diarrhea and vomiting</a:t>
            </a:r>
            <a:endParaRPr lang="en-US" altLang="en-US" sz="26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Toxins A through E and G through J (nine total)</a:t>
            </a:r>
          </a:p>
          <a:p>
            <a:pPr lvl="1" eaLnBrk="1" hangingPunct="1"/>
            <a:r>
              <a:rPr lang="en-US" altLang="en-US" dirty="0"/>
              <a:t>Resistant to gastric acid </a:t>
            </a:r>
          </a:p>
          <a:p>
            <a:pPr lvl="1" eaLnBrk="1" hangingPunct="1"/>
            <a:r>
              <a:rPr lang="en-US" altLang="en-US" dirty="0"/>
              <a:t>A, B, and D are associated with food </a:t>
            </a:r>
            <a:r>
              <a:rPr lang="en-US" altLang="en-US" dirty="0" smtClean="0"/>
              <a:t>poisoning.</a:t>
            </a:r>
            <a:endParaRPr lang="en-US" altLang="en-US" sz="22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485E0C9-7223-F5B5-E0E7-4F32BFE44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795" y="357982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Virulence Factors of </a:t>
            </a:r>
            <a:r>
              <a:rPr lang="en-US" altLang="en-US" i="1" dirty="0"/>
              <a:t>S. aureus:</a:t>
            </a:r>
            <a:br>
              <a:rPr lang="en-US" altLang="en-US" i="1" dirty="0"/>
            </a:br>
            <a:r>
              <a:rPr lang="en-US" altLang="en-US" dirty="0"/>
              <a:t>TSST-1 and Exfoliative Toxin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6C9F682-9FB5-3860-7247-1C07847D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95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Toxic shock syndrome toxin-1 (TSST-1)</a:t>
            </a:r>
          </a:p>
          <a:p>
            <a:pPr lvl="1" eaLnBrk="1" hangingPunct="1"/>
            <a:r>
              <a:rPr lang="en-US" altLang="en-US" sz="2400" dirty="0"/>
              <a:t>Chromosomal-mediated toxin</a:t>
            </a:r>
          </a:p>
          <a:p>
            <a:pPr lvl="1" eaLnBrk="1" hangingPunct="1"/>
            <a:r>
              <a:rPr lang="en-US" altLang="en-US" sz="2400" dirty="0"/>
              <a:t>TSST-1 and B, C, G, and I are </a:t>
            </a:r>
            <a:r>
              <a:rPr lang="en-US" altLang="en-US" sz="2400" dirty="0" err="1"/>
              <a:t>superantigens</a:t>
            </a:r>
            <a:r>
              <a:rPr lang="en-US" altLang="en-US" sz="2400" dirty="0"/>
              <a:t>.</a:t>
            </a:r>
          </a:p>
          <a:p>
            <a:pPr lvl="1" algn="just" eaLnBrk="1" hangingPunct="1"/>
            <a:r>
              <a:rPr lang="en-US" altLang="en-US" sz="2400" dirty="0"/>
              <a:t>Causes toxic shock syndrome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Exfoliative</a:t>
            </a:r>
            <a:r>
              <a:rPr lang="en-US" altLang="en-US" sz="2800" dirty="0"/>
              <a:t> toxin (</a:t>
            </a:r>
            <a:r>
              <a:rPr lang="en-US" altLang="en-US" sz="2800" dirty="0" err="1"/>
              <a:t>epidermolytic</a:t>
            </a:r>
            <a:r>
              <a:rPr lang="en-US" altLang="en-US" sz="2800" dirty="0"/>
              <a:t> toxin)</a:t>
            </a:r>
          </a:p>
          <a:p>
            <a:pPr lvl="1" eaLnBrk="1" hangingPunct="1"/>
            <a:r>
              <a:rPr lang="en-US" altLang="en-US" sz="2400" dirty="0"/>
              <a:t>Two types: </a:t>
            </a:r>
            <a:r>
              <a:rPr lang="en-US" altLang="en-US" sz="2400" dirty="0" err="1"/>
              <a:t>exfoliative</a:t>
            </a:r>
            <a:r>
              <a:rPr lang="en-US" altLang="en-US" sz="2400" dirty="0"/>
              <a:t> toxin A  &amp; </a:t>
            </a:r>
            <a:r>
              <a:rPr lang="en-US" altLang="en-US" sz="2400" dirty="0" err="1"/>
              <a:t>exfoliative</a:t>
            </a:r>
            <a:r>
              <a:rPr lang="en-US" altLang="en-US" sz="2400" dirty="0"/>
              <a:t> toxin B</a:t>
            </a:r>
          </a:p>
          <a:p>
            <a:pPr lvl="1" eaLnBrk="1" hangingPunct="1"/>
            <a:r>
              <a:rPr lang="en-US" altLang="en-US" sz="2400" dirty="0"/>
              <a:t>Causes the epidermal layer of the skin to slough off and is known to cause scalded skin syndrome (SSS) or Ritter’s disease</a:t>
            </a:r>
          </a:p>
          <a:p>
            <a:pPr lvl="2" eaLnBrk="1" hangingPunct="1"/>
            <a:r>
              <a:rPr lang="en-US" altLang="en-US" sz="2000" dirty="0"/>
              <a:t>Also implicated in bullous impetigo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CD0FB4D-985F-78EA-E638-61E14D4D4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S. aureus </a:t>
            </a:r>
            <a:r>
              <a:rPr lang="en-US" altLang="en-US" dirty="0"/>
              <a:t>Virulence Factors: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dirty="0"/>
              <a:t>Cytolytic Toxins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6738C9F-5795-A196-1FB9-5A8257EB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Extracellular proteins that affect red blood cells (RBCs) and leukocytes</a:t>
            </a:r>
          </a:p>
          <a:p>
            <a:pPr lvl="1" eaLnBrk="1" hangingPunct="1"/>
            <a:r>
              <a:rPr lang="en-US" altLang="en-US" sz="2400" dirty="0"/>
              <a:t>Hemolysins and </a:t>
            </a:r>
            <a:r>
              <a:rPr lang="en-US" altLang="en-US" sz="2400" dirty="0" err="1"/>
              <a:t>leukocidins</a:t>
            </a: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aureus </a:t>
            </a:r>
            <a:r>
              <a:rPr lang="en-US" altLang="en-US" sz="2800" dirty="0"/>
              <a:t>produces four hemolysins</a:t>
            </a:r>
          </a:p>
          <a:p>
            <a:pPr lvl="1" eaLnBrk="1" hangingPunct="1"/>
            <a:r>
              <a:rPr lang="en-US" altLang="en-US" sz="2400" dirty="0"/>
              <a:t>Alpha (</a:t>
            </a:r>
            <a:r>
              <a:rPr lang="el-GR" altLang="en-US" sz="2400" dirty="0"/>
              <a:t>α</a:t>
            </a:r>
            <a:r>
              <a:rPr lang="en-US" altLang="en-US" sz="2400" dirty="0"/>
              <a:t>), beta (</a:t>
            </a:r>
            <a:r>
              <a:rPr lang="el-GR" altLang="en-US" sz="2400" dirty="0"/>
              <a:t>β</a:t>
            </a:r>
            <a:r>
              <a:rPr lang="en-US" altLang="en-US" sz="2400" dirty="0"/>
              <a:t>), gamma (</a:t>
            </a:r>
            <a:r>
              <a:rPr lang="el-GR" altLang="en-US" sz="2400" dirty="0"/>
              <a:t>δ</a:t>
            </a:r>
            <a:r>
              <a:rPr lang="en-US" altLang="en-US" sz="2400" dirty="0"/>
              <a:t>), and delta (</a:t>
            </a:r>
            <a:r>
              <a:rPr lang="el-GR" altLang="en-US" sz="2400" dirty="0"/>
              <a:t>γ</a:t>
            </a:r>
            <a:r>
              <a:rPr lang="en-US" altLang="en-US" sz="2400" dirty="0"/>
              <a:t>)</a:t>
            </a:r>
          </a:p>
          <a:p>
            <a:pPr lvl="2" eaLnBrk="1" hangingPunct="1"/>
            <a:r>
              <a:rPr lang="el-GR" altLang="en-US" sz="2000" dirty="0"/>
              <a:t>α</a:t>
            </a:r>
            <a:r>
              <a:rPr lang="en-IN" altLang="en-US" sz="2000" dirty="0"/>
              <a:t>-</a:t>
            </a:r>
            <a:r>
              <a:rPr lang="en-US" altLang="en-US" sz="2000" dirty="0"/>
              <a:t>hemolysin lyses RBCs and damages platelets and tissues</a:t>
            </a:r>
          </a:p>
          <a:p>
            <a:pPr lvl="2" eaLnBrk="1" hangingPunct="1"/>
            <a:r>
              <a:rPr lang="el-GR" altLang="en-US" sz="2000" dirty="0"/>
              <a:t>β</a:t>
            </a:r>
            <a:r>
              <a:rPr lang="en-US" altLang="en-US" sz="2000" dirty="0"/>
              <a:t>-hemolysin shows enhanced activity by acting on the sphingomyelin of RBC membranes, causing lysis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Hot-cold lysin because it works best at 37° C and very well when stored at 4° C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291D6A5E-EE18-0761-E76E-AB4A8C19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Introduction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FD215-09B9-41F6-EE62-EBC446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Gram-positive cocci (GPC) are common isolates in the clinical microbiology laboratory.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Most GPC are members of indigenous microbiota.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Some species are causative agents of serious infectious disease.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247DF8D-C629-B8B1-3D1D-DE122603B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S. aureus </a:t>
            </a:r>
            <a:r>
              <a:rPr lang="en-US" altLang="en-US" dirty="0"/>
              <a:t>Virulence Factors: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dirty="0"/>
              <a:t>Cytolytic Toxins</a:t>
            </a:r>
            <a:endParaRPr lang="en-US" altLang="en-US" i="1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EA4276E-2350-B90E-8E4B-65DD9927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1981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S. aureus </a:t>
            </a:r>
            <a:r>
              <a:rPr lang="en-US" altLang="en-US" dirty="0"/>
              <a:t>produces four hemolysins</a:t>
            </a:r>
          </a:p>
          <a:p>
            <a:pPr lvl="1" eaLnBrk="1" hangingPunct="1"/>
            <a:r>
              <a:rPr lang="en-US" altLang="en-US" dirty="0"/>
              <a:t>Alpha (</a:t>
            </a:r>
            <a:r>
              <a:rPr lang="el-GR" altLang="en-US" dirty="0"/>
              <a:t>α</a:t>
            </a:r>
            <a:r>
              <a:rPr lang="en-US" altLang="en-US" dirty="0"/>
              <a:t>), beta (</a:t>
            </a:r>
            <a:r>
              <a:rPr lang="el-GR" altLang="en-US" dirty="0"/>
              <a:t>β</a:t>
            </a:r>
            <a:r>
              <a:rPr lang="en-US" altLang="en-US" dirty="0"/>
              <a:t>), gamma (</a:t>
            </a:r>
            <a:r>
              <a:rPr lang="el-GR" altLang="en-US" dirty="0"/>
              <a:t>δ</a:t>
            </a:r>
            <a:r>
              <a:rPr lang="en-US" altLang="en-US" dirty="0"/>
              <a:t>), and delta (</a:t>
            </a:r>
            <a:r>
              <a:rPr lang="el-GR" altLang="en-US" dirty="0"/>
              <a:t>γ</a:t>
            </a:r>
            <a:r>
              <a:rPr lang="en-US" altLang="en-US" dirty="0"/>
              <a:t>)</a:t>
            </a:r>
          </a:p>
          <a:p>
            <a:pPr lvl="2" eaLnBrk="1" hangingPunct="1"/>
            <a:r>
              <a:rPr lang="el-GR" altLang="en-US" dirty="0"/>
              <a:t>δ</a:t>
            </a:r>
            <a:r>
              <a:rPr lang="en-US" altLang="en-US" dirty="0"/>
              <a:t>-hemolysin causes injury to cells and leukocytes but is less lethal</a:t>
            </a:r>
          </a:p>
          <a:p>
            <a:pPr lvl="2" eaLnBrk="1" hangingPunct="1"/>
            <a:r>
              <a:rPr lang="en-US" altLang="en-US" dirty="0">
                <a:sym typeface="Symbol" panose="05050102010706020507" pitchFamily="18" charset="2"/>
              </a:rPr>
              <a:t>-hemolysin</a:t>
            </a:r>
            <a:endParaRPr lang="en-US" altLang="en-US" dirty="0"/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Also called Panton-Valentine </a:t>
            </a:r>
            <a:r>
              <a:rPr lang="en-US" altLang="en-US" dirty="0" err="1"/>
              <a:t>leukocidin</a:t>
            </a:r>
            <a:r>
              <a:rPr lang="en-US" altLang="en-US" dirty="0"/>
              <a:t> (PVL)</a:t>
            </a:r>
          </a:p>
          <a:p>
            <a:pPr lvl="4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Exotoxin kills polymorphonuclear leukocytes</a:t>
            </a:r>
          </a:p>
          <a:p>
            <a:pPr lvl="4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Helps suppress phagocytosis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Often associated with community-acquired infections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110A9AF-CB38-0228-B25B-C9065F9AE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6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i="1" dirty="0"/>
              <a:t>S. aureus </a:t>
            </a:r>
            <a:r>
              <a:rPr lang="en-US" altLang="en-US" sz="4000" dirty="0"/>
              <a:t>Virulence Factors:</a:t>
            </a:r>
            <a:r>
              <a:rPr lang="en-US" altLang="en-US" sz="4000" i="1" dirty="0"/>
              <a:t/>
            </a:r>
            <a:br>
              <a:rPr lang="en-US" altLang="en-US" sz="4000" i="1" dirty="0"/>
            </a:br>
            <a:r>
              <a:rPr lang="en-US" altLang="en-US" sz="4000" dirty="0"/>
              <a:t>Enzymes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0C8F878-A0B6-C251-355C-1F205016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73" y="1676400"/>
            <a:ext cx="8328025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Exact role of enzymes is uncertain but considered as a virulence marker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Coagulase</a:t>
            </a:r>
          </a:p>
          <a:p>
            <a:pPr lvl="1" eaLnBrk="1" hangingPunct="1"/>
            <a:r>
              <a:rPr lang="en-US" altLang="en-US" sz="2400" dirty="0"/>
              <a:t>Very diagnostic but importance in virulence is not completely understood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Hyaluronidase</a:t>
            </a:r>
          </a:p>
          <a:p>
            <a:pPr lvl="1" eaLnBrk="1" hangingPunct="1"/>
            <a:r>
              <a:rPr lang="en-US" altLang="en-US" sz="2400" dirty="0"/>
              <a:t>Hydrolyzes the hyaluronic acid present in connective tissues, helping spread of infection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Lipase</a:t>
            </a:r>
          </a:p>
          <a:p>
            <a:pPr lvl="1" eaLnBrk="1" hangingPunct="1"/>
            <a:r>
              <a:rPr lang="en-US" altLang="en-US" sz="2400" dirty="0"/>
              <a:t>Breakdown of the fats and oil created by the sebaceous glands on skin surfaces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38D1386-E33E-41FF-8D1C-51558ECA3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2887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S. aureus </a:t>
            </a:r>
            <a:r>
              <a:rPr lang="en-US" altLang="en-US" dirty="0"/>
              <a:t>Virulence Factors: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dirty="0"/>
              <a:t>Protein 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2A6A714-D8BA-9B90-4216-B7B98CDF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Binds the fragment crystallizable (Fc) portion of antibodies to avoid phagocytosis</a:t>
            </a:r>
          </a:p>
          <a:p>
            <a:pPr lvl="1" eaLnBrk="1" hangingPunct="1"/>
            <a:r>
              <a:rPr lang="en-US" altLang="en-US" dirty="0"/>
              <a:t>Masking of its immunogenic proteins with host proteins to look like “self”</a:t>
            </a:r>
          </a:p>
          <a:p>
            <a:pPr lvl="1" eaLnBrk="1" hangingPunct="1"/>
            <a:r>
              <a:rPr lang="en-US" altLang="en-US" dirty="0"/>
              <a:t>Assists in blocking phagocytosis</a:t>
            </a:r>
          </a:p>
          <a:p>
            <a:pPr lvl="1" eaLnBrk="1" hangingPunct="1"/>
            <a:r>
              <a:rPr lang="en-US" altLang="en-US" dirty="0"/>
              <a:t>Negates the protective effects of immunoglobulin G (IgG)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E0A81FB7-CE46-B3F3-F5DA-5A66D2C7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Virulence Factors of </a:t>
            </a:r>
            <a:r>
              <a:rPr lang="en-US" altLang="en-US" i="1" dirty="0"/>
              <a:t>S. aureus</a:t>
            </a:r>
          </a:p>
        </p:txBody>
      </p:sp>
      <p:pic>
        <p:nvPicPr>
          <p:cNvPr id="46084" name="Picture 5" descr="C:\Users\12994\Desktop\Mahon\table14.3.jpg">
            <a:extLst>
              <a:ext uri="{FF2B5EF4-FFF2-40B4-BE49-F238E27FC236}">
                <a16:creationId xmlns:a16="http://schemas.microsoft.com/office/drawing/2014/main" id="{3AF6529C-1569-D7E4-D7EE-D3D31E1C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52600"/>
            <a:ext cx="76581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1A04B23-B3F7-2FB4-EE7C-80871C67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Epidemiology of </a:t>
            </a:r>
            <a:r>
              <a:rPr lang="en-US" altLang="en-US" i="1" dirty="0"/>
              <a:t>S. aureus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CA6B11B-9AF8-1482-5C13-A81C5749E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Primary reservoir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Nares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Other reservoirs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Axillae, vagina, pharynx, and other skin surfaces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Occur in hospital outbreaks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Nurseries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Burn units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Surgical patients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Unwashed hands, inanimate objects (fomites)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7E3FE3-115A-4DA9-AF02-81F81961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79400"/>
            <a:ext cx="7772400" cy="12192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Mode of Transmission and Predisposing Conditions of </a:t>
            </a:r>
            <a:r>
              <a:rPr lang="en-US" altLang="en-US" sz="3200" i="1" dirty="0"/>
              <a:t>S. aureus</a:t>
            </a:r>
            <a:r>
              <a:rPr lang="en-US" altLang="en-US" sz="3200" dirty="0"/>
              <a:t> Infections</a:t>
            </a:r>
            <a:endParaRPr lang="en-US" altLang="en-US" sz="3200" i="1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603F74D-990B-14E4-6B46-B7A0DC85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Mode of transmission: traumatic introduction</a:t>
            </a:r>
          </a:p>
          <a:p>
            <a:pPr lvl="1" eaLnBrk="1" hangingPunct="1"/>
            <a:r>
              <a:rPr lang="en-US" altLang="en-US" sz="2400" dirty="0"/>
              <a:t>Needle stick</a:t>
            </a:r>
          </a:p>
          <a:p>
            <a:pPr lvl="1" eaLnBrk="1" hangingPunct="1"/>
            <a:r>
              <a:rPr lang="en-US" altLang="en-US" sz="2400" dirty="0"/>
              <a:t>Destruction of skin layers (burns, road rash)</a:t>
            </a:r>
          </a:p>
          <a:p>
            <a:pPr lvl="1" eaLnBrk="1" hangingPunct="1"/>
            <a:r>
              <a:rPr lang="en-US" altLang="en-US" sz="2400" dirty="0"/>
              <a:t>Medical procedures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Predisposing conditions</a:t>
            </a:r>
          </a:p>
          <a:p>
            <a:pPr lvl="1" eaLnBrk="1" hangingPunct="1"/>
            <a:r>
              <a:rPr lang="en-US" altLang="en-US" sz="2400" dirty="0"/>
              <a:t>Chronic infections</a:t>
            </a:r>
          </a:p>
          <a:p>
            <a:pPr lvl="1" eaLnBrk="1" hangingPunct="1"/>
            <a:r>
              <a:rPr lang="en-US" altLang="en-US" sz="2400" dirty="0"/>
              <a:t>Indwelling devices</a:t>
            </a:r>
          </a:p>
          <a:p>
            <a:pPr lvl="1" eaLnBrk="1" hangingPunct="1"/>
            <a:r>
              <a:rPr lang="en-US" altLang="en-US" sz="2400" dirty="0"/>
              <a:t>Skin injuries</a:t>
            </a:r>
          </a:p>
          <a:p>
            <a:pPr lvl="1" eaLnBrk="1" hangingPunct="1"/>
            <a:r>
              <a:rPr lang="en-US" altLang="en-US" sz="2400" dirty="0"/>
              <a:t>Immune response defects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1C4A28A-08ED-15C7-A669-C4AF6DDE7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879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Infections Caused by </a:t>
            </a:r>
            <a:r>
              <a:rPr lang="en-US" altLang="en-US" i="1" dirty="0"/>
              <a:t>S. aureus:</a:t>
            </a:r>
            <a:br>
              <a:rPr lang="en-US" altLang="en-US" i="1" dirty="0"/>
            </a:br>
            <a:r>
              <a:rPr lang="en-US" altLang="en-US" dirty="0"/>
              <a:t>Skin and Wound Infections </a:t>
            </a:r>
            <a:endParaRPr lang="en-US" altLang="en-US" i="1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0E5C95B-4F57-D8B6-A926-5C84392C9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Opportunistic that can be the result of</a:t>
            </a:r>
          </a:p>
          <a:p>
            <a:pPr lvl="1" eaLnBrk="1" hangingPunct="1"/>
            <a:r>
              <a:rPr lang="en-US" altLang="en-US" sz="2400" dirty="0"/>
              <a:t>Previous skin injuries (e.g., cuts, burns, surgical incisions)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Pus formers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Furuncle (boil)</a:t>
            </a:r>
          </a:p>
          <a:p>
            <a:pPr lvl="1" eaLnBrk="1" hangingPunct="1"/>
            <a:r>
              <a:rPr lang="en-US" altLang="en-US" sz="2400" dirty="0"/>
              <a:t>A painful inflammation of the skin and subcutaneous tissue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Carbuncles</a:t>
            </a:r>
          </a:p>
          <a:p>
            <a:pPr lvl="1" eaLnBrk="1" hangingPunct="1"/>
            <a:r>
              <a:rPr lang="en-US" altLang="en-US" sz="2400" dirty="0"/>
              <a:t>Boils that have multiple lesions and may progress into deeper tissues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8AB1291-0C8F-28F8-4FB4-171BABD0B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6984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Infections Caused by </a:t>
            </a:r>
            <a:r>
              <a:rPr lang="en-US" altLang="en-US" i="1" dirty="0"/>
              <a:t>S. aureus:</a:t>
            </a:r>
            <a:br>
              <a:rPr lang="en-US" altLang="en-US" i="1" dirty="0"/>
            </a:br>
            <a:r>
              <a:rPr lang="en-US" altLang="en-US" dirty="0"/>
              <a:t>Skin and Wound Infections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78FBB46-ADD1-F5C5-C2E6-2B758927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Folliculitis</a:t>
            </a:r>
          </a:p>
          <a:p>
            <a:pPr lvl="1" eaLnBrk="1" hangingPunct="1"/>
            <a:r>
              <a:rPr lang="en-US" altLang="en-US" sz="2400" dirty="0"/>
              <a:t>Mild inflammation of a hair follicle or oil gland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Bullous impetigo</a:t>
            </a:r>
          </a:p>
          <a:p>
            <a:pPr lvl="1" eaLnBrk="1" hangingPunct="1"/>
            <a:r>
              <a:rPr lang="en-US" altLang="en-US" sz="2400" dirty="0"/>
              <a:t>Large pustules surrounded by small zone of erythema (redness)</a:t>
            </a:r>
          </a:p>
          <a:p>
            <a:pPr lvl="1" eaLnBrk="1" hangingPunct="1"/>
            <a:r>
              <a:rPr lang="en-US" altLang="en-US" sz="2400" dirty="0"/>
              <a:t>Spread by direct contact and fomites; highly contagious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Sometimes secondary to skin diseases</a:t>
            </a:r>
          </a:p>
          <a:p>
            <a:pPr lvl="1" eaLnBrk="1" hangingPunct="1"/>
            <a:r>
              <a:rPr lang="en-US" altLang="en-US" sz="2400" dirty="0"/>
              <a:t>occur due to blocked follicles, sebaceous glands, and sweat glands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769A7D3-06C1-A8E4-8A2C-84025D2B4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838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Infections Caused by </a:t>
            </a:r>
            <a:r>
              <a:rPr lang="en-US" altLang="en-US" i="1" dirty="0"/>
              <a:t>S. aureus: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Scalding Skin Syndrome (SSS)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9EDDF55-4D26-4B18-838E-D7B448280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Bullous </a:t>
            </a:r>
            <a:r>
              <a:rPr lang="en-US" altLang="en-US" dirty="0" err="1"/>
              <a:t>exfoliative</a:t>
            </a:r>
            <a:r>
              <a:rPr lang="en-US" altLang="en-US" dirty="0"/>
              <a:t> dermatitis</a:t>
            </a:r>
          </a:p>
          <a:p>
            <a:pPr lvl="1" eaLnBrk="1" hangingPunct="1"/>
            <a:r>
              <a:rPr lang="en-US" altLang="en-US" dirty="0"/>
              <a:t>Occurs primarily in newborns and previously healthy young children</a:t>
            </a:r>
          </a:p>
          <a:p>
            <a:pPr lvl="1" eaLnBrk="1" hangingPunct="1"/>
            <a:r>
              <a:rPr lang="en-US" altLang="en-US" dirty="0"/>
              <a:t>May occur in adults</a:t>
            </a:r>
          </a:p>
          <a:p>
            <a:pPr lvl="2" eaLnBrk="1" hangingPunct="1"/>
            <a:r>
              <a:rPr lang="en-US" altLang="en-US" dirty="0"/>
              <a:t>More likely to occur in renal failure patients</a:t>
            </a:r>
          </a:p>
          <a:p>
            <a:pPr lvl="2" eaLnBrk="1" hangingPunct="1"/>
            <a:r>
              <a:rPr lang="en-US" altLang="en-US" dirty="0"/>
              <a:t>Immunocompromised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69264A31-922D-0824-7748-E8E5C8A0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sz="3600" dirty="0"/>
              <a:t>Infections Caused by </a:t>
            </a:r>
            <a:r>
              <a:rPr lang="en-US" altLang="en-US" sz="3600" i="1" dirty="0"/>
              <a:t>S. aureus: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>Scalding Skin Syndrome (SSS)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2083EE34-8BE5-5DE8-FA0B-4C9CB59F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Severity of disease ranges from localized skin lesion in the form of a few blisters, pemphigus </a:t>
            </a:r>
            <a:r>
              <a:rPr lang="en-US" altLang="en-US" sz="2800" dirty="0" err="1"/>
              <a:t>neonatorum</a:t>
            </a:r>
            <a:r>
              <a:rPr lang="en-US" altLang="en-US" sz="2800" dirty="0"/>
              <a:t>, to a more extensive condition</a:t>
            </a:r>
          </a:p>
          <a:p>
            <a:pPr lvl="1"/>
            <a:r>
              <a:rPr lang="en-US" altLang="en-US" sz="2400" dirty="0"/>
              <a:t>Affects 90% of the body</a:t>
            </a:r>
          </a:p>
          <a:p>
            <a:pPr lvl="1"/>
            <a:r>
              <a:rPr lang="en-US" altLang="en-US" sz="2400" dirty="0"/>
              <a:t>Called Ritter 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Spontaneous recovery incidence in children is high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id="{302DD35A-E828-AD5C-D7EC-A33E929F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What’s Ahead? 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992304CF-7128-80BF-1229-85BD5E79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Discussion of commonly encountered staphylococci</a:t>
            </a:r>
          </a:p>
          <a:p>
            <a:pPr lvl="1"/>
            <a:r>
              <a:rPr lang="en-US" altLang="en-US" dirty="0"/>
              <a:t>Characteristics</a:t>
            </a:r>
          </a:p>
          <a:p>
            <a:pPr lvl="1"/>
            <a:r>
              <a:rPr lang="en-US" altLang="en-US" dirty="0"/>
              <a:t>The infections they produce</a:t>
            </a:r>
          </a:p>
          <a:p>
            <a:pPr lvl="1"/>
            <a:r>
              <a:rPr lang="en-US" altLang="en-US" dirty="0"/>
              <a:t>Laboratory identification </a:t>
            </a:r>
          </a:p>
          <a:p>
            <a:pPr lvl="1"/>
            <a:r>
              <a:rPr lang="en-US" altLang="en-US" dirty="0"/>
              <a:t>Antimicrobial susceptibility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D95D71-456D-D8B5-5116-CE9321560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879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Infections caused by </a:t>
            </a:r>
            <a:r>
              <a:rPr lang="en-US" altLang="en-US" sz="4000" i="1" dirty="0"/>
              <a:t>S. aureus: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Toxic Epidermal </a:t>
            </a:r>
            <a:r>
              <a:rPr lang="en-US" altLang="en-US" sz="4000" dirty="0" err="1"/>
              <a:t>Necrolysis</a:t>
            </a:r>
            <a:endParaRPr lang="en-US" altLang="en-US" sz="4000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3A2BE10-62DE-12D6-986E-11E3D44424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263" y="1752600"/>
            <a:ext cx="7772400" cy="487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Abbreviated as TEN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Serious, potentially fatal disease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Multiple causes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Drug induced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Antimicrobial agents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Anticonvulsive drugs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Cause officially not known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Similar to SSS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Treatment with steroids helpful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Unlike SSS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High mortality rate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5A6BB96-A931-DF2F-908B-62721E213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Infections Caused by </a:t>
            </a:r>
            <a:r>
              <a:rPr lang="en-US" altLang="en-US" i="1" dirty="0"/>
              <a:t>S. aureus: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Toxic Shock Syndrome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4831D58-991D-403A-CA73-061C5A64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Rare multisystem disease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Association with super-absorbent tampons</a:t>
            </a: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Clinical presentation-sudden onset of</a:t>
            </a:r>
            <a:endParaRPr lang="en-US" altLang="en-US" sz="2400" dirty="0"/>
          </a:p>
          <a:p>
            <a:pPr lvl="1" eaLnBrk="1" hangingPunct="1"/>
            <a:r>
              <a:rPr lang="en-US" altLang="en-US" sz="2200" dirty="0"/>
              <a:t>Fever, chills, vomiting</a:t>
            </a:r>
          </a:p>
          <a:p>
            <a:pPr lvl="1" eaLnBrk="1" hangingPunct="1"/>
            <a:r>
              <a:rPr lang="en-US" altLang="en-US" sz="2200" dirty="0"/>
              <a:t>Diarrhea, muscle aches, rash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Extreme cases lead to hypotension and shock.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Fatal in 2% to 5% of cases due to </a:t>
            </a:r>
            <a:r>
              <a:rPr lang="en-US" altLang="en-US" sz="2600" dirty="0" err="1"/>
              <a:t>multiorgan</a:t>
            </a:r>
            <a:r>
              <a:rPr lang="en-US" altLang="en-US" sz="2600" dirty="0"/>
              <a:t> system failure</a:t>
            </a: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2CFC350-AD9F-BD87-C44A-F7977A2C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Infections caused by </a:t>
            </a:r>
            <a:r>
              <a:rPr lang="en-US" altLang="en-US" sz="4000" i="1" dirty="0"/>
              <a:t>S. aureus: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Food Poisoning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4B10520-2878-52A5-BB35-36DA6E93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Enterotoxins, not bacterial growth, cause disease</a:t>
            </a:r>
          </a:p>
          <a:p>
            <a:pPr lvl="1" eaLnBrk="1" hangingPunct="1"/>
            <a:r>
              <a:rPr lang="en-US" altLang="en-US" dirty="0"/>
              <a:t>Enterotoxins A, B, D associated with GI upset</a:t>
            </a:r>
          </a:p>
          <a:p>
            <a:pPr lvl="1" eaLnBrk="1" hangingPunct="1"/>
            <a:r>
              <a:rPr lang="en-US" altLang="en-US" dirty="0"/>
              <a:t>Source of infection usually food handler</a:t>
            </a:r>
          </a:p>
          <a:p>
            <a:pPr lvl="1" eaLnBrk="1" hangingPunct="1"/>
            <a:r>
              <a:rPr lang="en-US" altLang="en-US" dirty="0"/>
              <a:t>Toxin ingested in contaminated food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Modes of transmission</a:t>
            </a:r>
          </a:p>
          <a:p>
            <a:pPr lvl="1" eaLnBrk="1" hangingPunct="1"/>
            <a:r>
              <a:rPr lang="en-US" altLang="en-US" dirty="0"/>
              <a:t>Improper food handling and storage</a:t>
            </a:r>
          </a:p>
          <a:p>
            <a:pPr lvl="1" eaLnBrk="1" hangingPunct="1"/>
            <a:r>
              <a:rPr lang="en-US" altLang="en-US" dirty="0"/>
              <a:t>Food stored in room temperature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63435A85-BCEA-A3AC-5894-881EAB20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Infections caused by </a:t>
            </a:r>
            <a:r>
              <a:rPr lang="en-US" altLang="en-US" i="1" dirty="0"/>
              <a:t>S. aureus: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Food 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0357-C1F7-E66D-C71A-EFA91D3E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Commonly contaminated foods</a:t>
            </a:r>
          </a:p>
          <a:p>
            <a:pPr lvl="1" eaLnBrk="1" hangingPunct="1">
              <a:defRPr/>
            </a:pPr>
            <a:r>
              <a:rPr lang="en-US" altLang="en-US" dirty="0"/>
              <a:t>Salads (especially those with mayonnaise)</a:t>
            </a:r>
          </a:p>
          <a:p>
            <a:pPr lvl="1" eaLnBrk="1" hangingPunct="1">
              <a:defRPr/>
            </a:pPr>
            <a:r>
              <a:rPr lang="en-US" altLang="en-US" dirty="0"/>
              <a:t>Meat or meat products</a:t>
            </a:r>
          </a:p>
          <a:p>
            <a:pPr lvl="1" eaLnBrk="1" hangingPunct="1">
              <a:defRPr/>
            </a:pPr>
            <a:r>
              <a:rPr lang="en-US" altLang="en-US" dirty="0"/>
              <a:t>Poultry</a:t>
            </a:r>
          </a:p>
          <a:p>
            <a:pPr lvl="1" eaLnBrk="1" hangingPunct="1">
              <a:defRPr/>
            </a:pPr>
            <a:r>
              <a:rPr lang="en-US" altLang="en-US" dirty="0"/>
              <a:t>Egg products</a:t>
            </a:r>
          </a:p>
          <a:p>
            <a:pPr lvl="1" eaLnBrk="1" hangingPunct="1">
              <a:defRPr/>
            </a:pPr>
            <a:r>
              <a:rPr lang="en-US" altLang="en-US" dirty="0"/>
              <a:t>Select bakery products with cream fillings</a:t>
            </a:r>
          </a:p>
          <a:p>
            <a:pPr lvl="1" eaLnBrk="1" hangingPunct="1">
              <a:defRPr/>
            </a:pPr>
            <a:r>
              <a:rPr lang="en-US" altLang="en-US" dirty="0"/>
              <a:t>Sandwich fillings</a:t>
            </a:r>
          </a:p>
          <a:p>
            <a:pPr lvl="1" eaLnBrk="1" hangingPunct="1">
              <a:defRPr/>
            </a:pPr>
            <a:r>
              <a:rPr lang="en-US" altLang="en-US" dirty="0"/>
              <a:t>Dairy products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C826CE2-F780-B525-9B9C-D1BF6ED6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Infections caused by </a:t>
            </a:r>
            <a:r>
              <a:rPr lang="en-US" altLang="en-US" i="1" dirty="0"/>
              <a:t>S. aureus: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Food Poisoning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1EBE69DB-F582-9338-7A26-D020880F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No obvious signs of contamination when present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Symptoms</a:t>
            </a:r>
          </a:p>
          <a:p>
            <a:pPr lvl="1" eaLnBrk="1" hangingPunct="1"/>
            <a:r>
              <a:rPr lang="en-US" altLang="en-US" sz="2400" dirty="0"/>
              <a:t>Appear rapidly about 2 to 8 hours after ingesting food</a:t>
            </a:r>
          </a:p>
          <a:p>
            <a:pPr lvl="1" eaLnBrk="1" hangingPunct="1"/>
            <a:r>
              <a:rPr lang="en-US" altLang="en-US" sz="2400" dirty="0"/>
              <a:t>Usually resolve in 24 to 48 hours, sometimes less</a:t>
            </a:r>
          </a:p>
          <a:p>
            <a:pPr lvl="1" eaLnBrk="1" hangingPunct="1"/>
            <a:r>
              <a:rPr lang="en-US" altLang="en-US" sz="2400" dirty="0"/>
              <a:t>Nausea, vomiting, abdominal pain, and cramping</a:t>
            </a:r>
          </a:p>
          <a:p>
            <a:pPr lvl="1" eaLnBrk="1" hangingPunct="1"/>
            <a:r>
              <a:rPr lang="en-US" altLang="en-US" sz="2400" dirty="0"/>
              <a:t>Diarrhea and headache also possible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Death is rare but may occur among older patient, infants, severely debilitated people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C33B0FF-CA9F-5FD3-1C47-789AAE66A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0838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Infections caused by </a:t>
            </a:r>
            <a:r>
              <a:rPr lang="en-US" altLang="en-US" i="1" dirty="0"/>
              <a:t>S. aureus: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Other Infections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5D1ECD5-5478-A2CE-2244-F6613865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Bacteremia and endocarditis</a:t>
            </a:r>
          </a:p>
          <a:p>
            <a:pPr lvl="1" eaLnBrk="1" hangingPunct="1"/>
            <a:r>
              <a:rPr lang="en-US" altLang="en-US" sz="2200" dirty="0"/>
              <a:t>Intravenous (IV)—drug addicts presenting with fever</a:t>
            </a:r>
          </a:p>
          <a:p>
            <a:pPr lvl="1" eaLnBrk="1" hangingPunct="1"/>
            <a:r>
              <a:rPr lang="en-US" altLang="en-US" sz="2200" dirty="0"/>
              <a:t>Enter through injection site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Secondary pneumonia</a:t>
            </a:r>
          </a:p>
          <a:p>
            <a:pPr lvl="1" eaLnBrk="1" hangingPunct="1"/>
            <a:r>
              <a:rPr lang="en-US" altLang="en-US" sz="2200" dirty="0"/>
              <a:t>After influenza virus infection</a:t>
            </a:r>
          </a:p>
          <a:p>
            <a:pPr lvl="2" eaLnBrk="1" hangingPunct="1"/>
            <a:r>
              <a:rPr lang="en-US" altLang="en-US" dirty="0"/>
              <a:t>High mortality rate</a:t>
            </a: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Osteomyelitis</a:t>
            </a:r>
          </a:p>
          <a:p>
            <a:pPr lvl="1" eaLnBrk="1" hangingPunct="1"/>
            <a:r>
              <a:rPr lang="en-US" altLang="en-US" sz="2200" dirty="0"/>
              <a:t>Occurs secondary to bacteremia and results in bacteria invading the bone</a:t>
            </a:r>
          </a:p>
          <a:p>
            <a:pPr lvl="1" eaLnBrk="1" hangingPunct="1"/>
            <a:r>
              <a:rPr lang="en-US" altLang="en-US" sz="2200" dirty="0"/>
              <a:t>Fever, chills, swelling, and pain around the infected area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Septic arthritis 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A5EC836-782D-63EC-C11A-31703DCA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i="1" dirty="0"/>
              <a:t>S. epidermidis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7F1784C-4B40-9B20-09E5-D07299E7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(Usually) considered normal skin biota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Common source of healthcare-acquired infections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Predisposing factors: skin flora gets introduced in catheters, heart valves, cerebrospinal fluid (CSF) shunts.</a:t>
            </a:r>
          </a:p>
          <a:p>
            <a:pPr lvl="1" eaLnBrk="1" hangingPunct="1"/>
            <a:r>
              <a:rPr lang="en-US" altLang="en-US" dirty="0"/>
              <a:t>Organisms often produce a slime layer (biofilm) that helps adherence to prosthetics and avoidance of phagocytosis.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349318-84B5-A6C3-2148-82C2F8AE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i="1" dirty="0"/>
              <a:t>S. </a:t>
            </a:r>
            <a:r>
              <a:rPr lang="en-US" altLang="en-US" i="1" dirty="0" err="1"/>
              <a:t>saprophyticus</a:t>
            </a:r>
            <a:endParaRPr lang="en-US" altLang="en-US" i="1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6BD9382-5733-7CF5-1264-EF301ED7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UTIs in young, sexually active women</a:t>
            </a:r>
          </a:p>
          <a:p>
            <a:pPr lvl="1" eaLnBrk="1" hangingPunct="1"/>
            <a:r>
              <a:rPr lang="en-US" altLang="en-US" dirty="0"/>
              <a:t>Due in part to increased adherence to epithelial cells lining the urogenital tract</a:t>
            </a:r>
          </a:p>
          <a:p>
            <a:pPr lvl="1" eaLnBrk="1" hangingPunct="1"/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most common cause of uncomplicated cystitis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Rarely present in other skin areas or mucous membranes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Urine cultures</a:t>
            </a:r>
          </a:p>
          <a:p>
            <a:pPr lvl="1" eaLnBrk="1" hangingPunct="1"/>
            <a:r>
              <a:rPr lang="en-US" altLang="en-US" dirty="0"/>
              <a:t>Considered significant even when present in low amounts (&lt;10,000 CFU/mL)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A037204-23B8-A357-0CCD-AC15D921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288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600" i="1" dirty="0"/>
              <a:t>Staphylococcus </a:t>
            </a:r>
            <a:r>
              <a:rPr lang="en-US" altLang="en-US" sz="3600" i="1" dirty="0" err="1"/>
              <a:t>lugdunensis</a:t>
            </a:r>
            <a:endParaRPr lang="en-US" altLang="en-US" sz="3600" i="1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5FACD37-D919-A284-8980-E2A3A1A6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Can cause both community-associated and hospital-acquired infections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Can be more virulent than </a:t>
            </a:r>
            <a:r>
              <a:rPr lang="en-US" altLang="en-US" sz="2800" i="1" dirty="0"/>
              <a:t>S. aureus </a:t>
            </a:r>
            <a:r>
              <a:rPr lang="en-US" altLang="en-US" sz="2800" dirty="0"/>
              <a:t>and can clinically mimic </a:t>
            </a:r>
            <a:r>
              <a:rPr lang="en-US" altLang="en-US" sz="2800" i="1" dirty="0"/>
              <a:t>S. aureus </a:t>
            </a:r>
            <a:r>
              <a:rPr lang="en-US" altLang="en-US" sz="2800" dirty="0"/>
              <a:t>infections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Known to carry </a:t>
            </a:r>
            <a:r>
              <a:rPr lang="en-US" altLang="en-US" sz="2800" i="1" dirty="0" err="1"/>
              <a:t>mec</a:t>
            </a:r>
            <a:r>
              <a:rPr lang="en-US" altLang="en-US" sz="2800" dirty="0" err="1"/>
              <a:t>A</a:t>
            </a:r>
            <a:r>
              <a:rPr lang="en-US" altLang="en-US" sz="2800" dirty="0"/>
              <a:t> (that encodes </a:t>
            </a:r>
            <a:r>
              <a:rPr lang="en-US" altLang="en-US" sz="2800" dirty="0" err="1"/>
              <a:t>oxacillin</a:t>
            </a:r>
            <a:r>
              <a:rPr lang="en-US" altLang="en-US" sz="2800" dirty="0"/>
              <a:t> resistance)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6E006A1-E248-6DC8-0B5E-CAB277C2D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Staphylococcus </a:t>
            </a:r>
            <a:r>
              <a:rPr lang="en-US" altLang="en-US" i="1" dirty="0" err="1"/>
              <a:t>lugdunensis</a:t>
            </a:r>
            <a:endParaRPr lang="en-US" altLang="en-US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EF647AE-A645-F55B-C0BD-1DF331C2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Important pathogen in infective endocarditis, septicemia, meningitis, skin and soft tissue infections, UTIs, and septic shock </a:t>
            </a:r>
          </a:p>
          <a:p>
            <a:pPr lvl="1" eaLnBrk="1" hangingPunct="1">
              <a:defRPr/>
            </a:pPr>
            <a:r>
              <a:rPr lang="en-US" altLang="en-US" dirty="0"/>
              <a:t>Aggressive in endocarditis, causing valve replacement</a:t>
            </a:r>
          </a:p>
          <a:p>
            <a:pPr lvl="1" eaLnBrk="1" hangingPunct="1">
              <a:defRPr/>
            </a:pPr>
            <a:r>
              <a:rPr lang="en-US" altLang="en-US" dirty="0"/>
              <a:t>Infections have high mortality rate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General Characteristics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57891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AF5EB41-07D2-48D3-7A6C-49FC7314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Coagulase-Negative (</a:t>
            </a:r>
            <a:r>
              <a:rPr lang="en-US" altLang="en-US" dirty="0" smtClean="0"/>
              <a:t>CoNS)</a:t>
            </a:r>
            <a:endParaRPr lang="en-US" altLang="en-US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5F83852-77F9-42F8-6142-E5BE0779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84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Opportunistic pathogens</a:t>
            </a:r>
          </a:p>
          <a:p>
            <a:pPr lvl="1" eaLnBrk="1" hangingPunct="1"/>
            <a:r>
              <a:rPr lang="en-US" altLang="en-US" i="1" dirty="0"/>
              <a:t>S. </a:t>
            </a:r>
            <a:r>
              <a:rPr lang="en-US" altLang="en-US" i="1" dirty="0" err="1"/>
              <a:t>warneri</a:t>
            </a:r>
            <a:r>
              <a:rPr lang="en-US" altLang="en-US" dirty="0"/>
              <a:t>, </a:t>
            </a:r>
            <a:r>
              <a:rPr lang="en-US" altLang="en-US" i="1" dirty="0"/>
              <a:t>S. </a:t>
            </a:r>
            <a:r>
              <a:rPr lang="en-US" altLang="en-US" i="1" dirty="0" err="1"/>
              <a:t>capitis</a:t>
            </a:r>
            <a:r>
              <a:rPr lang="en-US" altLang="en-US" dirty="0"/>
              <a:t>, </a:t>
            </a:r>
            <a:r>
              <a:rPr lang="en-US" altLang="en-US" i="1" dirty="0"/>
              <a:t>S. </a:t>
            </a:r>
            <a:r>
              <a:rPr lang="en-US" altLang="en-US" i="1" dirty="0" err="1"/>
              <a:t>simulans</a:t>
            </a:r>
            <a:r>
              <a:rPr lang="en-US" altLang="en-US" dirty="0"/>
              <a:t>, </a:t>
            </a:r>
            <a:r>
              <a:rPr lang="en-US" altLang="en-US" i="1" dirty="0"/>
              <a:t>S. </a:t>
            </a:r>
            <a:r>
              <a:rPr lang="en-US" altLang="en-US" i="1" dirty="0" err="1"/>
              <a:t>hominis</a:t>
            </a:r>
            <a:r>
              <a:rPr lang="en-US" altLang="en-US" dirty="0"/>
              <a:t>, and </a:t>
            </a:r>
            <a:r>
              <a:rPr lang="en-US" altLang="en-US" i="1" dirty="0"/>
              <a:t>S. </a:t>
            </a:r>
            <a:r>
              <a:rPr lang="en-US" altLang="en-US" i="1" dirty="0" err="1"/>
              <a:t>schleiferi</a:t>
            </a:r>
            <a:endParaRPr lang="en-US" altLang="en-US" i="1" dirty="0"/>
          </a:p>
          <a:p>
            <a:pPr lvl="2" eaLnBrk="1" hangingPunct="1"/>
            <a:r>
              <a:rPr lang="en-US" altLang="en-US" dirty="0"/>
              <a:t>Normal flora but can be involved in endocarditis, septicemia, and wound infections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S. </a:t>
            </a:r>
            <a:r>
              <a:rPr lang="en-US" altLang="en-US" i="1" dirty="0" err="1"/>
              <a:t>haemolyticus</a:t>
            </a:r>
            <a:endParaRPr lang="en-US" altLang="en-US" i="1" dirty="0"/>
          </a:p>
          <a:p>
            <a:pPr lvl="1" eaLnBrk="1" hangingPunct="1"/>
            <a:r>
              <a:rPr lang="en-US" altLang="en-US" dirty="0"/>
              <a:t>Common CoNS</a:t>
            </a:r>
          </a:p>
          <a:p>
            <a:pPr lvl="1" eaLnBrk="1" hangingPunct="1"/>
            <a:r>
              <a:rPr lang="en-US" altLang="en-US" dirty="0"/>
              <a:t>Can be found in wounds, bacteremia, endocarditis and UTIs </a:t>
            </a:r>
          </a:p>
          <a:p>
            <a:pPr lvl="2" eaLnBrk="1" hangingPunct="1"/>
            <a:r>
              <a:rPr lang="en-US" altLang="en-US" dirty="0"/>
              <a:t>May have resistance to vancomycin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0DB9EC4E-BBFA-F666-F7D0-882EAA78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Other </a:t>
            </a:r>
            <a:r>
              <a:rPr lang="en-US" altLang="en-US" dirty="0" err="1"/>
              <a:t>CoNS</a:t>
            </a:r>
            <a:endParaRPr lang="en-US" altLang="en-US" dirty="0"/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C2F94D3B-2868-9321-5A3C-FD1D131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99" y="1447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</a:t>
            </a:r>
            <a:r>
              <a:rPr lang="en-US" altLang="en-US" sz="2800" i="1" dirty="0" err="1"/>
              <a:t>pseudointermedius</a:t>
            </a:r>
            <a:endParaRPr lang="en-US" altLang="en-US" sz="2800" i="1" dirty="0"/>
          </a:p>
          <a:p>
            <a:pPr lvl="1"/>
            <a:r>
              <a:rPr lang="en-US" altLang="en-US" sz="2400" dirty="0"/>
              <a:t>Common cause of </a:t>
            </a:r>
            <a:r>
              <a:rPr lang="en-US" altLang="en-US" sz="2400" dirty="0" err="1"/>
              <a:t>pyroderma</a:t>
            </a:r>
            <a:r>
              <a:rPr lang="en-US" altLang="en-US" sz="2400" dirty="0"/>
              <a:t> in dogs and skin, ear, and postoperative infections in dogs and cats</a:t>
            </a:r>
          </a:p>
          <a:p>
            <a:pPr lvl="1"/>
            <a:r>
              <a:rPr lang="en-US" altLang="en-US" sz="2400" dirty="0"/>
              <a:t>Has been linked to human infection</a:t>
            </a:r>
          </a:p>
          <a:p>
            <a:pPr lvl="1"/>
            <a:r>
              <a:rPr lang="en-US" altLang="en-US" sz="2400" dirty="0"/>
              <a:t>Infections known to occur in humans</a:t>
            </a:r>
          </a:p>
          <a:p>
            <a:pPr lvl="2"/>
            <a:r>
              <a:rPr lang="en-US" altLang="en-US" sz="2000" dirty="0"/>
              <a:t>Surgical site infections</a:t>
            </a:r>
          </a:p>
          <a:p>
            <a:pPr lvl="2"/>
            <a:r>
              <a:rPr lang="en-US" altLang="en-US" sz="2000" dirty="0"/>
              <a:t>Rhinosinusitis</a:t>
            </a:r>
          </a:p>
          <a:p>
            <a:pPr lvl="2"/>
            <a:r>
              <a:rPr lang="en-US" altLang="en-US" sz="2000" dirty="0"/>
              <a:t>Catheter-associated bacteremia</a:t>
            </a:r>
          </a:p>
          <a:p>
            <a:pPr lvl="1"/>
            <a:r>
              <a:rPr lang="en-US" altLang="en-US" sz="2400" dirty="0"/>
              <a:t>Veterinary staff and pet owners are at risk of zoonotic transmission</a:t>
            </a:r>
          </a:p>
          <a:p>
            <a:pPr lvl="1"/>
            <a:r>
              <a:rPr lang="en-US" altLang="en-US" sz="2400" dirty="0"/>
              <a:t>Known to be resistant to oxacillin and other antibiotics									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Laboratory Diagnosis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104556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C0F35A6-9B28-52C3-00D0-5999782F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79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Specimen Collection and Handling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0B7A20-4050-14E2-F0FC-ADD3ADEE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Requires no special procedures </a:t>
            </a:r>
          </a:p>
          <a:p>
            <a:pPr lvl="1" eaLnBrk="1" hangingPunct="1"/>
            <a:r>
              <a:rPr lang="en-US" altLang="en-US" sz="2400" dirty="0"/>
              <a:t>Specimens should be taken from the site of infection </a:t>
            </a:r>
          </a:p>
          <a:p>
            <a:pPr lvl="1" eaLnBrk="1" hangingPunct="1"/>
            <a:r>
              <a:rPr lang="en-US" altLang="en-US" sz="2400" dirty="0"/>
              <a:t>Cleanse surrounding area to avoid contamination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Transport to the laboratory without delay</a:t>
            </a:r>
          </a:p>
          <a:p>
            <a:pPr lvl="1" eaLnBrk="1" hangingPunct="1"/>
            <a:r>
              <a:rPr lang="en-US" altLang="en-US" sz="2400" dirty="0"/>
              <a:t>Prevents drying</a:t>
            </a:r>
          </a:p>
          <a:p>
            <a:pPr lvl="1" eaLnBrk="1" hangingPunct="1"/>
            <a:r>
              <a:rPr lang="en-US" altLang="en-US" sz="2400" dirty="0"/>
              <a:t>Maintains the proper environment</a:t>
            </a:r>
          </a:p>
          <a:p>
            <a:pPr lvl="1" eaLnBrk="1" hangingPunct="1"/>
            <a:r>
              <a:rPr lang="en-US" altLang="en-US" sz="2400" dirty="0"/>
              <a:t>Minimizes the growth of contaminating organisms 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8AB9CE9-832F-D9DD-F47C-19CB5ED0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Microscopic Examination</a:t>
            </a:r>
          </a:p>
        </p:txBody>
      </p:sp>
      <p:sp>
        <p:nvSpPr>
          <p:cNvPr id="71683" name="Content Placeholder 10">
            <a:extLst>
              <a:ext uri="{FF2B5EF4-FFF2-40B4-BE49-F238E27FC236}">
                <a16:creationId xmlns:a16="http://schemas.microsoft.com/office/drawing/2014/main" id="{DCF6CBCE-9119-8147-D467-D21945AD6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848" y="1600200"/>
            <a:ext cx="4132262" cy="4587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Numerous gram-positive cocci (GPC)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Polymorphonuclear leukocytes (PMNs)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Purulent exudates, joint fluids, aspirated secretions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Aspirate is best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If swabs, clinicians should send two</a:t>
            </a:r>
          </a:p>
        </p:txBody>
      </p:sp>
      <p:sp>
        <p:nvSpPr>
          <p:cNvPr id="71684" name="Content Placeholder 1">
            <a:extLst>
              <a:ext uri="{FF2B5EF4-FFF2-40B4-BE49-F238E27FC236}">
                <a16:creationId xmlns:a16="http://schemas.microsoft.com/office/drawing/2014/main" id="{117BA785-77A5-DDDA-4254-8D510DA49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3738" y="1357313"/>
            <a:ext cx="4038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Aspirated abscess showing GPC and PMNs</a:t>
            </a:r>
          </a:p>
        </p:txBody>
      </p:sp>
      <p:pic>
        <p:nvPicPr>
          <p:cNvPr id="71686" name="Picture 6" descr="Y:\ELS00000-IW26_[Mahon 6e]\ELS00000-IW26-SRC\Course-N\Construction\IC\jpg\Chapter014\014002.jpg">
            <a:extLst>
              <a:ext uri="{FF2B5EF4-FFF2-40B4-BE49-F238E27FC236}">
                <a16:creationId xmlns:a16="http://schemas.microsoft.com/office/drawing/2014/main" id="{4376A6D3-BB5D-FDBF-C388-90E7B03D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124200"/>
            <a:ext cx="3622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82433BA-2235-4CD4-655C-D3B95B651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1524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Microscopic Morphology of </a:t>
            </a:r>
            <a:r>
              <a:rPr lang="en-US" altLang="en-US" i="1" dirty="0"/>
              <a:t>Staphylococcus </a:t>
            </a:r>
            <a:r>
              <a:rPr lang="en-US" altLang="en-US" dirty="0"/>
              <a:t>spp.</a:t>
            </a:r>
          </a:p>
        </p:txBody>
      </p:sp>
      <p:pic>
        <p:nvPicPr>
          <p:cNvPr id="72708" name="Picture 5" descr="Y:\ELS00000-IW26_[Mahon 6e]\ELS00000-IW26-SRC\Course-N\Construction\IC\jpg\Chapter014\014003A.jpg">
            <a:extLst>
              <a:ext uri="{FF2B5EF4-FFF2-40B4-BE49-F238E27FC236}">
                <a16:creationId xmlns:a16="http://schemas.microsoft.com/office/drawing/2014/main" id="{F716B378-BB82-3B0F-D6D6-A81F8E13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040187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Y:\ELS00000-IW26_[Mahon 6e]\ELS00000-IW26-SRC\Course-N\Construction\IC\jpg\Chapter014\014003B.jpg">
            <a:extLst>
              <a:ext uri="{FF2B5EF4-FFF2-40B4-BE49-F238E27FC236}">
                <a16:creationId xmlns:a16="http://schemas.microsoft.com/office/drawing/2014/main" id="{01FFF706-09A0-C4D3-18EB-BCEEBD0C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14600"/>
            <a:ext cx="3522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7DC126C-03D7-E677-5707-4896C297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Isolation and Identification of Staphylococci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9BCDEB2-4048-1085-644C-D887AFCC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Grow easily on SBA plates and thioglycolate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If heavily contaminated, use one or more of the following selective media:</a:t>
            </a:r>
          </a:p>
          <a:p>
            <a:pPr lvl="1" eaLnBrk="1" hangingPunct="1"/>
            <a:r>
              <a:rPr lang="en-US" altLang="en-US" dirty="0"/>
              <a:t>Mannitol salt agar (MSA)</a:t>
            </a:r>
          </a:p>
          <a:p>
            <a:pPr lvl="1" eaLnBrk="1" hangingPunct="1"/>
            <a:r>
              <a:rPr lang="en-US" altLang="en-US" dirty="0"/>
              <a:t>Columbia colistin-nalidixic acid agar (CNA) </a:t>
            </a:r>
          </a:p>
          <a:p>
            <a:pPr lvl="1" eaLnBrk="1" hangingPunct="1"/>
            <a:r>
              <a:rPr lang="en-US" altLang="en-US" dirty="0"/>
              <a:t>Phenylethyl alcohol agar (PEA)</a:t>
            </a:r>
          </a:p>
          <a:p>
            <a:pPr lvl="1" eaLnBrk="1" hangingPunct="1"/>
            <a:r>
              <a:rPr lang="en-US" altLang="en-US" dirty="0" err="1"/>
              <a:t>CHROMagar</a:t>
            </a:r>
            <a:r>
              <a:rPr lang="en-US" altLang="en-US" dirty="0"/>
              <a:t> Staph aureus</a:t>
            </a:r>
          </a:p>
          <a:p>
            <a:pPr lvl="2" eaLnBrk="1" hangingPunct="1"/>
            <a:r>
              <a:rPr lang="en-US" altLang="en-US" dirty="0"/>
              <a:t>Selective media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CF814EE1-192A-BA57-771A-BD597A8A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Cultural Characteristics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56932563-8552-2687-AB1B-14CC8D68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Round, smooth, white, creamy colonies on SBA after 18 to 24 hours incubation at 35°C to 37°C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aureus </a:t>
            </a:r>
            <a:r>
              <a:rPr lang="en-US" altLang="en-US" sz="2800" dirty="0"/>
              <a:t>can produce </a:t>
            </a:r>
            <a:r>
              <a:rPr lang="el-GR" altLang="en-US" sz="2800" dirty="0"/>
              <a:t>β</a:t>
            </a:r>
            <a:r>
              <a:rPr lang="en-US" altLang="en-US" sz="2800" dirty="0"/>
              <a:t>-hemolytic zones around the colonies</a:t>
            </a:r>
          </a:p>
          <a:p>
            <a:pPr lvl="1" eaLnBrk="1" hangingPunct="1"/>
            <a:r>
              <a:rPr lang="en-US" altLang="en-US" sz="2400" dirty="0"/>
              <a:t>Rarely exhibits yellow pigment with extended incubation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SCVs</a:t>
            </a:r>
          </a:p>
          <a:p>
            <a:pPr lvl="1" eaLnBrk="1" hangingPunct="1"/>
            <a:r>
              <a:rPr lang="en-US" altLang="en-US" sz="2400" dirty="0"/>
              <a:t>Nonpigmented, nonhemolytic, pinpoint colonies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38425FD-9FA5-1BA3-60EB-5FDCC26B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i="1" dirty="0"/>
              <a:t>S. aureus </a:t>
            </a:r>
            <a:r>
              <a:rPr lang="en-US" altLang="en-US" dirty="0"/>
              <a:t>Growing on SBA</a:t>
            </a:r>
            <a:endParaRPr lang="en-US" altLang="en-US" i="1" dirty="0"/>
          </a:p>
        </p:txBody>
      </p:sp>
      <p:pic>
        <p:nvPicPr>
          <p:cNvPr id="75780" name="Picture 5" descr="Y:\ELS00000-IW26_[Mahon 6e]\ELS00000-IW26-SRC\Course-N\Construction\IC\jpg\Chapter014\014004.jpg">
            <a:extLst>
              <a:ext uri="{FF2B5EF4-FFF2-40B4-BE49-F238E27FC236}">
                <a16:creationId xmlns:a16="http://schemas.microsoft.com/office/drawing/2014/main" id="{C8FD6089-D9A0-6A78-B568-912C9371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890A75B2-FFFC-6A99-4995-60EAEFE9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Cultural Characteristics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AC2A7067-7EEE-AC91-6D58-86C0A229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S. epidermidis </a:t>
            </a:r>
            <a:r>
              <a:rPr lang="en-US" altLang="en-US" dirty="0"/>
              <a:t>colonies are small- to medium-sized, nonhemolytic, and gray-to-white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Some strains may be weakly hemolytic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S. saprophyticus </a:t>
            </a:r>
            <a:r>
              <a:rPr lang="en-US" altLang="en-US" dirty="0"/>
              <a:t>produces slightly larger colonies with about 50% producing yellow pigment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DF4E381-AED5-69E2-52C1-49E81F2B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Catalase Reaction and Appearance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0C95FC6-68AE-A9A1-95C5-AEBED0F2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Members of the staphylococci </a:t>
            </a:r>
          </a:p>
          <a:p>
            <a:pPr lvl="1" eaLnBrk="1" hangingPunct="1"/>
            <a:r>
              <a:rPr lang="en-US" altLang="en-US" dirty="0"/>
              <a:t>Catalase positive</a:t>
            </a:r>
          </a:p>
          <a:p>
            <a:pPr lvl="1" eaLnBrk="1" hangingPunct="1"/>
            <a:r>
              <a:rPr lang="en-US" altLang="en-US" dirty="0"/>
              <a:t>On stained smears appear singly, in pairs, and in clusters often referred to as “bunches of grapes”</a:t>
            </a:r>
          </a:p>
          <a:p>
            <a:pPr lvl="1" eaLnBrk="1" hangingPunct="1"/>
            <a:r>
              <a:rPr lang="en-US" altLang="en-US" dirty="0"/>
              <a:t>Colony Morphology</a:t>
            </a:r>
          </a:p>
          <a:p>
            <a:pPr lvl="2" eaLnBrk="1" hangingPunct="1"/>
            <a:r>
              <a:rPr lang="en-US" altLang="en-US" dirty="0"/>
              <a:t>Appear creamy, white, or, rarely, light gold</a:t>
            </a:r>
          </a:p>
          <a:p>
            <a:pPr lvl="2" eaLnBrk="1" hangingPunct="1"/>
            <a:r>
              <a:rPr lang="en-US" altLang="en-US" dirty="0"/>
              <a:t>Buttery-looking</a:t>
            </a:r>
          </a:p>
          <a:p>
            <a:pPr lvl="2" eaLnBrk="1" hangingPunct="1"/>
            <a:r>
              <a:rPr lang="en-US" altLang="en-US" dirty="0"/>
              <a:t>Some species produce </a:t>
            </a:r>
            <a:r>
              <a:rPr lang="el-GR" altLang="en-US" dirty="0"/>
              <a:t>β</a:t>
            </a:r>
            <a:r>
              <a:rPr lang="en-US" altLang="en-US" dirty="0"/>
              <a:t>-hemolysis 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S. aureus</a:t>
            </a:r>
            <a:endParaRPr lang="el-GR" altLang="en-US" i="1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30B58D02-72EB-4852-8366-36A72D36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Cultural Characteristics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9E53CDD4-67DB-A1A1-5CB8-074CD495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</a:t>
            </a:r>
            <a:r>
              <a:rPr lang="en-US" altLang="en-US" sz="2800" i="1" dirty="0" err="1"/>
              <a:t>haemolyticus</a:t>
            </a:r>
            <a:r>
              <a:rPr lang="en-US" altLang="en-US" sz="2800" i="1" dirty="0"/>
              <a:t> </a:t>
            </a:r>
            <a:r>
              <a:rPr lang="en-US" altLang="en-US" sz="2800" dirty="0"/>
              <a:t>grows as medium-sized colonies with weak or moderate hemolysis and variable pigment production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</a:t>
            </a:r>
            <a:r>
              <a:rPr lang="en-US" altLang="en-US" sz="2800" i="1" dirty="0" err="1"/>
              <a:t>lugdunensis</a:t>
            </a:r>
            <a:r>
              <a:rPr lang="en-US" altLang="en-US" sz="2800" i="1" dirty="0"/>
              <a:t> </a:t>
            </a:r>
            <a:r>
              <a:rPr lang="en-US" altLang="en-US" sz="2800" dirty="0"/>
              <a:t>colonies are often hemolytic and medium size</a:t>
            </a:r>
          </a:p>
          <a:p>
            <a:pPr lvl="1" eaLnBrk="1" hangingPunct="1"/>
            <a:r>
              <a:rPr lang="en-US" altLang="en-US" sz="2400" dirty="0"/>
              <a:t>Colony variants can occur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Identification of staphylococci should </a:t>
            </a:r>
            <a:r>
              <a:rPr lang="en-US" altLang="en-US" sz="2800" i="1" dirty="0"/>
              <a:t>not</a:t>
            </a:r>
            <a:r>
              <a:rPr lang="en-US" altLang="en-US" sz="2800" dirty="0"/>
              <a:t> be done on the basis of colony morphology alone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F405EE7-81C9-597E-3320-6E4AE41C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CoNS on SBA</a:t>
            </a:r>
          </a:p>
        </p:txBody>
      </p:sp>
      <p:pic>
        <p:nvPicPr>
          <p:cNvPr id="78852" name="Picture 5" descr="Y:\ELS00000-IW26_[Mahon 6e]\ELS00000-IW26-SRC\Course-N\Construction\IC\jpg\Chapter014\014005.jpg">
            <a:extLst>
              <a:ext uri="{FF2B5EF4-FFF2-40B4-BE49-F238E27FC236}">
                <a16:creationId xmlns:a16="http://schemas.microsoft.com/office/drawing/2014/main" id="{AC53FAF7-85DC-C0F6-FC14-0B5C3873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CBDACB6-2F5A-A49E-1437-A103CABB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88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Identification (ID) Methods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B3D3FA0-4512-C99B-6F91-5599BABE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Traditional method: oxidative–fermentative (O/F) glucose medium </a:t>
            </a:r>
          </a:p>
          <a:p>
            <a:pPr lvl="1" eaLnBrk="1" hangingPunct="1"/>
            <a:r>
              <a:rPr lang="en-US" altLang="en-US" sz="2400" dirty="0"/>
              <a:t>Most staphylococci ferment glucose</a:t>
            </a:r>
          </a:p>
          <a:p>
            <a:pPr lvl="1" eaLnBrk="1" hangingPunct="1"/>
            <a:r>
              <a:rPr lang="en-US" altLang="en-US" sz="2400" dirty="0"/>
              <a:t>Micrococci fail to ferment glucose anaerobically</a:t>
            </a:r>
          </a:p>
          <a:p>
            <a:pPr lvl="1" eaLnBrk="1" hangingPunct="1"/>
            <a:r>
              <a:rPr lang="en-US" altLang="en-US" sz="2400" dirty="0"/>
              <a:t>O/F testing does not work for all staphylococci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Modified oxidase (e.g., </a:t>
            </a:r>
            <a:r>
              <a:rPr lang="en-US" altLang="en-US" sz="2800" dirty="0" err="1"/>
              <a:t>Microdase</a:t>
            </a:r>
            <a:r>
              <a:rPr lang="en-US" altLang="en-US" sz="2800" dirty="0"/>
              <a:t> Disk)</a:t>
            </a:r>
          </a:p>
          <a:p>
            <a:pPr lvl="1" eaLnBrk="1" hangingPunct="1"/>
            <a:r>
              <a:rPr lang="en-US" altLang="en-US" sz="2400" dirty="0"/>
              <a:t>Rapid test to differentiate staphylococci from </a:t>
            </a:r>
            <a:r>
              <a:rPr lang="en-US" altLang="en-US" sz="2400" dirty="0" err="1"/>
              <a:t>microccoci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Positive for micrococci </a:t>
            </a:r>
          </a:p>
          <a:p>
            <a:pPr lvl="1" eaLnBrk="1" hangingPunct="1"/>
            <a:r>
              <a:rPr lang="en-US" altLang="en-US" sz="2400" dirty="0"/>
              <a:t>Most staphylococci are negative</a:t>
            </a:r>
          </a:p>
        </p:txBody>
      </p:sp>
      <p:sp>
        <p:nvSpPr>
          <p:cNvPr id="79876" name="Footer Placeholder 1">
            <a:extLst>
              <a:ext uri="{FF2B5EF4-FFF2-40B4-BE49-F238E27FC236}">
                <a16:creationId xmlns:a16="http://schemas.microsoft.com/office/drawing/2014/main" id="{398E4A19-A7F9-BBEE-240B-A4ACC48E80D4}"/>
              </a:ext>
            </a:extLst>
          </p:cNvPr>
          <p:cNvSpPr txBox="1">
            <a:spLocks noGrp="1"/>
          </p:cNvSpPr>
          <p:nvPr/>
        </p:nvSpPr>
        <p:spPr bwMode="auto">
          <a:xfrm>
            <a:off x="1752600" y="640080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 2" panose="05020102010507070707" pitchFamily="18" charset="2"/>
              <a:buChar char="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 3" panose="05040102010807070707" pitchFamily="18" charset="2"/>
              <a:buChar char="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ea typeface="ＭＳ Ｐゴシック" panose="020B0600070205080204" pitchFamily="34" charset="-128"/>
              </a:rPr>
              <a:t>Copyright © 2015 by Saunders, an imprint of Elsevier Inc.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BE453E1F-4321-3EE7-90A3-81767315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0838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Identification (ID) Methods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0F65024C-1AAC-7EEC-D7BE-0B6EFCB2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11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err="1"/>
              <a:t>Multitest</a:t>
            </a:r>
            <a:r>
              <a:rPr lang="en-US" altLang="en-US" dirty="0"/>
              <a:t> systems have incorporated the traditional biochemical tests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Other methods for species and strain identification</a:t>
            </a:r>
          </a:p>
          <a:p>
            <a:pPr lvl="1"/>
            <a:r>
              <a:rPr lang="en-US" altLang="en-US" dirty="0"/>
              <a:t>Molecular testing</a:t>
            </a:r>
          </a:p>
          <a:p>
            <a:pPr lvl="1"/>
            <a:r>
              <a:rPr lang="en-US" altLang="en-US" dirty="0"/>
              <a:t>Plasmid typing</a:t>
            </a:r>
          </a:p>
          <a:p>
            <a:pPr lvl="1"/>
            <a:r>
              <a:rPr lang="en-US" altLang="en-US" dirty="0"/>
              <a:t>MALDI-TOF mass spectrometry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FC7F-81B5-C251-874C-A181164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Differentiation Among Staphylococci and other GPC</a:t>
            </a:r>
          </a:p>
        </p:txBody>
      </p:sp>
      <p:pic>
        <p:nvPicPr>
          <p:cNvPr id="81924" name="Picture 5" descr="C:\Users\12994\Desktop\Mahon\table14.4.jpg">
            <a:extLst>
              <a:ext uri="{FF2B5EF4-FFF2-40B4-BE49-F238E27FC236}">
                <a16:creationId xmlns:a16="http://schemas.microsoft.com/office/drawing/2014/main" id="{1B5FCE74-E19A-77F1-A8EE-8CC0A51F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73" y="1828800"/>
            <a:ext cx="6630988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71EA948E-D927-7FAE-C8E6-DA197EF5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sz="4000" dirty="0"/>
              <a:t>Tube</a:t>
            </a:r>
            <a:r>
              <a:rPr lang="en-US" altLang="en-US" dirty="0"/>
              <a:t> Coagulase Method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C30AD697-BDBE-E9AF-DA7D-A712A54F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Detects </a:t>
            </a:r>
            <a:r>
              <a:rPr lang="en-US" altLang="en-US" sz="2800" dirty="0" err="1"/>
              <a:t>staphylocoagulase</a:t>
            </a:r>
            <a:r>
              <a:rPr lang="en-US" altLang="en-US" sz="2800" dirty="0"/>
              <a:t> or free coagulase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Staphylocoagulase</a:t>
            </a:r>
            <a:endParaRPr lang="en-US" altLang="en-US" sz="2800" dirty="0"/>
          </a:p>
          <a:p>
            <a:pPr lvl="1"/>
            <a:r>
              <a:rPr lang="en-US" altLang="en-US" sz="2400" dirty="0"/>
              <a:t>Extracellular molecule that causes a clot to form when bacterial cells are incubated with the plasma</a:t>
            </a:r>
          </a:p>
          <a:p>
            <a:pPr lvl="1"/>
            <a:r>
              <a:rPr lang="en-US" altLang="en-US" sz="2400" dirty="0"/>
              <a:t>Reacts with a thermostable, thrombin-like molecule called coagulase-reacting factor (CRF) to form a coagulase-CRF complex</a:t>
            </a:r>
          </a:p>
          <a:p>
            <a:pPr lvl="1"/>
            <a:r>
              <a:rPr lang="en-US" altLang="en-US" sz="2400" dirty="0"/>
              <a:t>The CRF complex resembles thrombin and indirectly converts fibrinogen to fibrin (cont. next slide)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E01B9596-ABF5-F691-864D-7E620F1C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936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Coagulase Tube Method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5DCD4B4F-2A19-27FA-024A-C06246E5A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27" y="1447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Staphylocoagulase</a:t>
            </a:r>
            <a:endParaRPr lang="en-US" altLang="en-US" sz="2800" dirty="0"/>
          </a:p>
          <a:p>
            <a:pPr lvl="1"/>
            <a:r>
              <a:rPr lang="en-US" altLang="en-US" sz="2400" dirty="0"/>
              <a:t>The clot formed in the tube may undergo autolysis caused by fibrinolysin giving the appearance of a negative result</a:t>
            </a:r>
          </a:p>
          <a:p>
            <a:pPr lvl="1"/>
            <a:r>
              <a:rPr lang="en-US" altLang="en-US" sz="2400" dirty="0"/>
              <a:t>Look for clot formation after 4 hours incubation at 37°C</a:t>
            </a:r>
          </a:p>
          <a:p>
            <a:pPr lvl="1"/>
            <a:r>
              <a:rPr lang="en-US" altLang="en-US" sz="2400" dirty="0"/>
              <a:t>If no clot appears, the tube should be left at room temperature and checked the next day</a:t>
            </a:r>
          </a:p>
          <a:p>
            <a:pPr lvl="1"/>
            <a:r>
              <a:rPr lang="en-US" altLang="en-US" sz="2400" dirty="0"/>
              <a:t>It is important to note that staphylococci other than </a:t>
            </a:r>
            <a:r>
              <a:rPr lang="en-US" altLang="en-US" sz="2400" i="1" dirty="0"/>
              <a:t>S. aureus </a:t>
            </a:r>
            <a:r>
              <a:rPr lang="en-US" altLang="en-US" sz="2400" dirty="0"/>
              <a:t>produce clumping factor or </a:t>
            </a:r>
            <a:r>
              <a:rPr lang="en-US" altLang="en-US" sz="2400" dirty="0" err="1"/>
              <a:t>staphylocoagulase</a:t>
            </a: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665C840-E3CD-B0B1-3E7F-8511365B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Tube Coagulase Test</a:t>
            </a:r>
          </a:p>
        </p:txBody>
      </p:sp>
      <p:pic>
        <p:nvPicPr>
          <p:cNvPr id="84996" name="Picture 5" descr="Y:\ELS00000-IW26_[Mahon 6e]\ELS00000-IW26-SRC\Course-N\Construction\IC\jpg\Chapter014\014006.jpg">
            <a:extLst>
              <a:ext uri="{FF2B5EF4-FFF2-40B4-BE49-F238E27FC236}">
                <a16:creationId xmlns:a16="http://schemas.microsoft.com/office/drawing/2014/main" id="{991623FA-65B8-5445-FF81-C5D5490E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43" y="1905000"/>
            <a:ext cx="5294313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3C6F3CF0-AE15-472A-3949-999EAC37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2192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Coagulase-Positive Staphylococcus: Clinical Source and Significance </a:t>
            </a:r>
          </a:p>
        </p:txBody>
      </p:sp>
      <p:pic>
        <p:nvPicPr>
          <p:cNvPr id="86020" name="Picture 5" descr="C:\Users\12994\Desktop\Mahon\table14.5.jpg">
            <a:extLst>
              <a:ext uri="{FF2B5EF4-FFF2-40B4-BE49-F238E27FC236}">
                <a16:creationId xmlns:a16="http://schemas.microsoft.com/office/drawing/2014/main" id="{6B4F0B11-54F8-144E-9FD3-4BA49C21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646238"/>
            <a:ext cx="55911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D238B37-8E6D-9002-490F-9CA6876B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Key Tests for ID of the Most Clinically Significant Staphylococci</a:t>
            </a:r>
          </a:p>
        </p:txBody>
      </p:sp>
      <p:pic>
        <p:nvPicPr>
          <p:cNvPr id="87044" name="Picture 5" descr="C:\Users\12994\Desktop\Mahon\table14.6.jpg">
            <a:extLst>
              <a:ext uri="{FF2B5EF4-FFF2-40B4-BE49-F238E27FC236}">
                <a16:creationId xmlns:a16="http://schemas.microsoft.com/office/drawing/2014/main" id="{DFD2F07A-1915-2979-E4B1-EE46CA1B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51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B00BD34-F055-D465-FBD6-3B6B878C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Characteristics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0EB2403-865E-3DE0-3839-C561AC01C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76" y="1447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Characteristics</a:t>
            </a:r>
          </a:p>
          <a:p>
            <a:pPr lvl="1" eaLnBrk="1" hangingPunct="1"/>
            <a:r>
              <a:rPr lang="en-US" altLang="en-US" dirty="0" smtClean="0"/>
              <a:t>Non-motile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Non-spore </a:t>
            </a:r>
            <a:r>
              <a:rPr lang="en-US" altLang="en-US" dirty="0"/>
              <a:t>forming</a:t>
            </a:r>
          </a:p>
          <a:p>
            <a:pPr lvl="1" eaLnBrk="1" hangingPunct="1"/>
            <a:r>
              <a:rPr lang="en-US" altLang="en-US" dirty="0"/>
              <a:t>Non-encapsulated</a:t>
            </a:r>
          </a:p>
          <a:p>
            <a:pPr lvl="1" eaLnBrk="1" hangingPunct="1"/>
            <a:r>
              <a:rPr lang="en-US" altLang="en-US" dirty="0"/>
              <a:t>Aerobic or facultative anaerobe</a:t>
            </a:r>
          </a:p>
          <a:p>
            <a:pPr lvl="2" eaLnBrk="1" hangingPunct="1"/>
            <a:r>
              <a:rPr lang="en-US" altLang="en-US" dirty="0"/>
              <a:t>One exception </a:t>
            </a:r>
            <a:r>
              <a:rPr lang="en-US" altLang="en-US" i="1" dirty="0"/>
              <a:t>S. </a:t>
            </a:r>
            <a:r>
              <a:rPr lang="en-US" altLang="en-US" i="1" dirty="0" err="1"/>
              <a:t>saccharolyticus</a:t>
            </a:r>
            <a:r>
              <a:rPr lang="en-US" altLang="en-US" i="1" dirty="0"/>
              <a:t> </a:t>
            </a:r>
            <a:r>
              <a:rPr lang="en-US" altLang="en-US" dirty="0"/>
              <a:t>(obligate anaerobe)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Rare strains</a:t>
            </a:r>
          </a:p>
          <a:p>
            <a:pPr lvl="1" eaLnBrk="1" hangingPunct="1"/>
            <a:r>
              <a:rPr lang="en-US" altLang="en-US" dirty="0"/>
              <a:t>Small colony variants (SCVs)</a:t>
            </a:r>
          </a:p>
          <a:p>
            <a:pPr lvl="2" eaLnBrk="1" hangingPunct="1"/>
            <a:r>
              <a:rPr lang="en-US" altLang="en-US" dirty="0"/>
              <a:t>1/10 size, some are </a:t>
            </a:r>
            <a:r>
              <a:rPr lang="el-GR" altLang="en-US" dirty="0"/>
              <a:t>β</a:t>
            </a:r>
            <a:r>
              <a:rPr lang="en-US" altLang="en-US" dirty="0"/>
              <a:t>-hemolytic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264FC00D-619D-F7E5-597E-096C07FB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905000"/>
          </a:xfrm>
        </p:spPr>
        <p:txBody>
          <a:bodyPr/>
          <a:lstStyle/>
          <a:p>
            <a:pPr algn="ctr"/>
            <a:r>
              <a:rPr lang="en-US" altLang="en-US" sz="4000" dirty="0" err="1"/>
              <a:t>Pyrrolidonyl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Arylamidase</a:t>
            </a:r>
            <a:r>
              <a:rPr lang="en-US" altLang="en-US" sz="4000" dirty="0"/>
              <a:t> Activity</a:t>
            </a:r>
            <a:br>
              <a:rPr lang="en-US" altLang="en-US" sz="4000" dirty="0"/>
            </a:br>
            <a:r>
              <a:rPr lang="en-US" altLang="en-US" sz="4000" dirty="0"/>
              <a:t>(PYR)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2189C1D1-3FC2-554D-B3B4-70E1DC63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Differentiates</a:t>
            </a:r>
          </a:p>
          <a:p>
            <a:pPr lvl="1"/>
            <a:r>
              <a:rPr lang="en-US" altLang="en-US" sz="2400" i="1" dirty="0"/>
              <a:t>S. aureus </a:t>
            </a:r>
            <a:r>
              <a:rPr lang="en-US" altLang="en-US" sz="2400" dirty="0"/>
              <a:t>(negative)</a:t>
            </a:r>
          </a:p>
          <a:p>
            <a:pPr lvl="1"/>
            <a:r>
              <a:rPr lang="en-US" altLang="en-US" sz="2400" i="1" dirty="0"/>
              <a:t>S. </a:t>
            </a:r>
            <a:r>
              <a:rPr lang="en-US" altLang="en-US" sz="2400" i="1" dirty="0" err="1"/>
              <a:t>lugdunensis</a:t>
            </a:r>
            <a:r>
              <a:rPr lang="en-US" altLang="en-US" sz="2400" i="1" dirty="0"/>
              <a:t>, S. </a:t>
            </a:r>
            <a:r>
              <a:rPr lang="en-US" altLang="en-US" sz="2400" i="1" dirty="0" err="1"/>
              <a:t>intermedius</a:t>
            </a:r>
            <a:r>
              <a:rPr lang="en-US" altLang="en-US" sz="2400" i="1" dirty="0"/>
              <a:t>, S. </a:t>
            </a:r>
            <a:r>
              <a:rPr lang="en-US" altLang="en-US" sz="2400" i="1" dirty="0" err="1"/>
              <a:t>schleifer</a:t>
            </a:r>
            <a:r>
              <a:rPr lang="en-US" altLang="en-US" sz="2400" i="1" dirty="0"/>
              <a:t> </a:t>
            </a:r>
            <a:r>
              <a:rPr lang="en-US" altLang="en-US" sz="2400" dirty="0"/>
              <a:t>(positive)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The test</a:t>
            </a:r>
          </a:p>
          <a:p>
            <a:pPr lvl="1"/>
            <a:r>
              <a:rPr lang="en-US" altLang="en-US" sz="2400" dirty="0"/>
              <a:t>The substrate </a:t>
            </a:r>
            <a:r>
              <a:rPr lang="en-US" altLang="en-US" sz="2400" dirty="0" err="1"/>
              <a:t>pyroglutamyl</a:t>
            </a:r>
            <a:r>
              <a:rPr lang="en-US" altLang="en-US" sz="2400" dirty="0"/>
              <a:t>-</a:t>
            </a:r>
            <a:r>
              <a:rPr lang="el-GR" altLang="en-US" sz="2400" dirty="0"/>
              <a:t>β-</a:t>
            </a:r>
            <a:r>
              <a:rPr lang="en-US" altLang="en-US" sz="2400" dirty="0" err="1"/>
              <a:t>naphthylamide</a:t>
            </a:r>
            <a:r>
              <a:rPr lang="en-US" altLang="en-US" sz="2400" dirty="0"/>
              <a:t> (l-</a:t>
            </a:r>
            <a:r>
              <a:rPr lang="en-US" altLang="en-US" sz="2400" dirty="0" err="1"/>
              <a:t>pyrrolidonyl</a:t>
            </a:r>
            <a:r>
              <a:rPr lang="en-US" altLang="en-US" sz="2400" dirty="0"/>
              <a:t>-</a:t>
            </a:r>
            <a:r>
              <a:rPr lang="el-GR" altLang="en-US" sz="2400" dirty="0"/>
              <a:t>β-</a:t>
            </a:r>
            <a:r>
              <a:rPr lang="en-US" altLang="en-US" sz="2400" dirty="0" err="1"/>
              <a:t>naphthylamide</a:t>
            </a:r>
            <a:r>
              <a:rPr lang="en-US" altLang="en-US" sz="2400" dirty="0"/>
              <a:t>) is hydrolyzed to l-</a:t>
            </a:r>
            <a:r>
              <a:rPr lang="en-US" altLang="en-US" sz="2400" dirty="0" err="1"/>
              <a:t>pyrrolidone</a:t>
            </a:r>
            <a:r>
              <a:rPr lang="en-US" altLang="en-US" sz="2400" dirty="0"/>
              <a:t> and </a:t>
            </a:r>
            <a:r>
              <a:rPr lang="el-GR" altLang="en-US" sz="2400" dirty="0"/>
              <a:t>β-</a:t>
            </a:r>
            <a:r>
              <a:rPr lang="en-US" altLang="en-US" sz="2400" dirty="0" err="1"/>
              <a:t>naphthylamine</a:t>
            </a:r>
            <a:r>
              <a:rPr lang="en-US" altLang="en-US" sz="2400" dirty="0"/>
              <a:t>, which combines with p-</a:t>
            </a:r>
            <a:r>
              <a:rPr lang="en-US" altLang="en-US" sz="2400" dirty="0" err="1"/>
              <a:t>dimethylaminocinnamaldehyde</a:t>
            </a:r>
            <a:r>
              <a:rPr lang="en-US" altLang="en-US" sz="2400" dirty="0"/>
              <a:t> to form a red compound. 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43546FCA-A6CA-263C-0248-07B3B128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 err="1"/>
              <a:t>Voges-Proskauer</a:t>
            </a:r>
            <a:r>
              <a:rPr lang="en-US" altLang="en-US" dirty="0"/>
              <a:t> (VP) Test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BE9400C2-5A89-6937-CDEC-D5AA2C72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Some laboratory scientists obtain more reliable results with VP</a:t>
            </a:r>
          </a:p>
          <a:p>
            <a:pPr lvl="1"/>
            <a:r>
              <a:rPr lang="en-US" altLang="en-US" sz="2400" i="1" dirty="0"/>
              <a:t>S. aureus </a:t>
            </a:r>
            <a:r>
              <a:rPr lang="en-US" altLang="en-US" sz="2400" dirty="0"/>
              <a:t>(positive)</a:t>
            </a:r>
          </a:p>
          <a:p>
            <a:pPr lvl="1"/>
            <a:r>
              <a:rPr lang="en-US" altLang="en-US" sz="2400" i="1" dirty="0"/>
              <a:t>S. intermedius </a:t>
            </a:r>
            <a:r>
              <a:rPr lang="en-US" altLang="en-US" sz="2400" dirty="0"/>
              <a:t>(negative)-most human infections are associated with animal bites</a:t>
            </a:r>
          </a:p>
          <a:p>
            <a:pPr lvl="1"/>
            <a:r>
              <a:rPr lang="en-US" altLang="en-US" sz="2400" i="1" dirty="0"/>
              <a:t>S. </a:t>
            </a:r>
            <a:r>
              <a:rPr lang="en-US" altLang="en-US" sz="2400" i="1" dirty="0" err="1"/>
              <a:t>lugdunensis</a:t>
            </a:r>
            <a:r>
              <a:rPr lang="en-US" altLang="en-US" sz="2400" i="1" dirty="0"/>
              <a:t>, S. </a:t>
            </a:r>
            <a:r>
              <a:rPr lang="en-US" altLang="en-US" sz="2400" i="1" dirty="0" err="1"/>
              <a:t>haemolyticus</a:t>
            </a:r>
            <a:r>
              <a:rPr lang="en-US" altLang="en-US" sz="2400" i="1" dirty="0"/>
              <a:t>, S. </a:t>
            </a:r>
            <a:r>
              <a:rPr lang="en-US" altLang="en-US" sz="2400" i="1" dirty="0" err="1"/>
              <a:t>schleiferi</a:t>
            </a:r>
            <a:r>
              <a:rPr lang="en-US" altLang="en-US" sz="2400" i="1" dirty="0"/>
              <a:t> </a:t>
            </a:r>
            <a:r>
              <a:rPr lang="en-US" altLang="en-US" sz="2400" dirty="0"/>
              <a:t>(positive)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In the VP test, a positive result is the formation of acetoin from glucose or pyruvate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BA880B8-BC6E-2DF2-38D3-1A35CC0E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ID Tests: Differentiating Isolates that do not Produce </a:t>
            </a:r>
            <a:r>
              <a:rPr lang="en-US" altLang="en-US" sz="3600" dirty="0" err="1"/>
              <a:t>Staphylocoagulase</a:t>
            </a:r>
            <a:r>
              <a:rPr lang="en-US" altLang="en-US" sz="3600" dirty="0"/>
              <a:t> (CoNS)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10A6BD4-41C9-848E-725D-E445CFEA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If it is a urine sample</a:t>
            </a:r>
          </a:p>
          <a:p>
            <a:pPr lvl="1" eaLnBrk="1" hangingPunct="1"/>
            <a:r>
              <a:rPr lang="en-US" altLang="en-US" dirty="0"/>
              <a:t>Test for </a:t>
            </a:r>
            <a:r>
              <a:rPr lang="en-US" altLang="en-US" i="1" dirty="0"/>
              <a:t>S. saprophyticus</a:t>
            </a:r>
          </a:p>
          <a:p>
            <a:pPr lvl="2" eaLnBrk="1" hangingPunct="1"/>
            <a:r>
              <a:rPr lang="en-US" altLang="en-US" dirty="0"/>
              <a:t>Presumptive ID can be done using novobiocin (5 </a:t>
            </a:r>
            <a:r>
              <a:rPr lang="en-US" altLang="en-US" dirty="0" err="1"/>
              <a:t>μg</a:t>
            </a:r>
            <a:r>
              <a:rPr lang="en-US" altLang="en-US" dirty="0"/>
              <a:t>)</a:t>
            </a:r>
          </a:p>
          <a:p>
            <a:pPr lvl="2" eaLnBrk="1" hangingPunct="1"/>
            <a:r>
              <a:rPr lang="en-US" altLang="en-US" dirty="0"/>
              <a:t>Streak organism onto plate and add novobiocin disk to heavy growth quadrant</a:t>
            </a:r>
          </a:p>
          <a:p>
            <a:pPr lvl="1" eaLnBrk="1" hangingPunct="1"/>
            <a:r>
              <a:rPr lang="en-US" altLang="en-US" dirty="0"/>
              <a:t>If resistant, </a:t>
            </a:r>
            <a:r>
              <a:rPr lang="en-US" altLang="en-US" i="1" dirty="0"/>
              <a:t>S. saprophyticus</a:t>
            </a:r>
          </a:p>
          <a:p>
            <a:pPr lvl="1" eaLnBrk="1" hangingPunct="1"/>
            <a:r>
              <a:rPr lang="en-US" altLang="en-US" dirty="0"/>
              <a:t>If susceptible, likely </a:t>
            </a:r>
            <a:r>
              <a:rPr lang="en-US" altLang="en-US" i="1" dirty="0"/>
              <a:t>S. epidermidis </a:t>
            </a:r>
          </a:p>
          <a:p>
            <a:pPr lvl="1" eaLnBrk="1" hangingPunct="1"/>
            <a:r>
              <a:rPr lang="en-US" altLang="en-US" dirty="0"/>
              <a:t>Can be others, additional testing may be required</a:t>
            </a: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2F235699-9420-E57D-A170-39FEC84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44" y="20541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 err="1"/>
              <a:t>Novobiocin</a:t>
            </a:r>
            <a:r>
              <a:rPr lang="en-US" altLang="en-US" dirty="0"/>
              <a:t> Susceptibility Test</a:t>
            </a:r>
          </a:p>
        </p:txBody>
      </p:sp>
      <p:pic>
        <p:nvPicPr>
          <p:cNvPr id="91140" name="Picture 5" descr="Y:\ELS00000-IW26_[Mahon 6e]\ELS00000-IW26-SRC\Course-N\Construction\IC\jpg\Chapter014\014007.jpg">
            <a:extLst>
              <a:ext uri="{FF2B5EF4-FFF2-40B4-BE49-F238E27FC236}">
                <a16:creationId xmlns:a16="http://schemas.microsoft.com/office/drawing/2014/main" id="{34F038A2-97DF-241C-79CF-3392C761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97" y="1828800"/>
            <a:ext cx="514369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431EC9CB-445C-AB38-A949-47762455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sz="2800" dirty="0"/>
              <a:t>Key Tests for Identification of the most clinically </a:t>
            </a:r>
            <a:r>
              <a:rPr lang="en-US" altLang="en-US" sz="2800" dirty="0" err="1"/>
              <a:t>Signifigant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staphyloccus</a:t>
            </a:r>
            <a:r>
              <a:rPr lang="en-US" altLang="en-US" sz="2800" dirty="0"/>
              <a:t> species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endParaRPr lang="en-US" altLang="en-US" sz="24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599EE0B-2A58-0E3F-07D4-67047FCDE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63" y="1752600"/>
            <a:ext cx="6240165" cy="4800599"/>
          </a:xfrm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BADD5AE-8C30-CEA5-12AC-2C1FFD6F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Staphylococcal Schematic</a:t>
            </a:r>
          </a:p>
        </p:txBody>
      </p:sp>
      <p:pic>
        <p:nvPicPr>
          <p:cNvPr id="93188" name="Picture 5" descr="Y:\ELS00000-IW26_[Mahon 6e]\ELS00000-IW26-SRC\Course-N\Construction\IC\jpg\Chapter014\014008.jpg">
            <a:extLst>
              <a:ext uri="{FF2B5EF4-FFF2-40B4-BE49-F238E27FC236}">
                <a16:creationId xmlns:a16="http://schemas.microsoft.com/office/drawing/2014/main" id="{F1B420BC-3182-E13F-31F2-50C3DE1E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6579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6C5CE42-E562-6793-6F0F-B76E7930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288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Rapid Methods of ID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F12C741-19FD-47F9-22A7-CDB70A3B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Numerous commercial rapid agglutination test kits available for differentiating </a:t>
            </a:r>
            <a:r>
              <a:rPr lang="en-US" altLang="en-US" i="1" dirty="0"/>
              <a:t>S. aureus </a:t>
            </a:r>
            <a:r>
              <a:rPr lang="en-US" altLang="en-US" dirty="0"/>
              <a:t>from CoNS</a:t>
            </a:r>
          </a:p>
          <a:p>
            <a:pPr lvl="1" eaLnBrk="1" hangingPunct="1"/>
            <a:r>
              <a:rPr lang="en-US" altLang="en-US" dirty="0"/>
              <a:t>BBL™ </a:t>
            </a:r>
            <a:r>
              <a:rPr lang="en-US" altLang="en-US" dirty="0" err="1"/>
              <a:t>staphyloslide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Staphaurex</a:t>
            </a:r>
            <a:r>
              <a:rPr lang="en-US" altLang="en-US" baseline="30000" dirty="0"/>
              <a:t>®</a:t>
            </a:r>
          </a:p>
          <a:p>
            <a:pPr lvl="1" eaLnBrk="1" hangingPunct="1"/>
            <a:r>
              <a:rPr lang="en-US" altLang="en-US" dirty="0" err="1"/>
              <a:t>BactiStaph</a:t>
            </a:r>
            <a:r>
              <a:rPr lang="en-US" altLang="en-US" baseline="30000" dirty="0"/>
              <a:t>®</a:t>
            </a:r>
            <a:r>
              <a:rPr lang="en-US" altLang="en-US" dirty="0"/>
              <a:t> - Slide coagulase test</a:t>
            </a:r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A71D2A67-DA54-A9FA-D4C8-A5D04780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Slide Coagulase Test</a:t>
            </a:r>
          </a:p>
        </p:txBody>
      </p:sp>
      <p:pic>
        <p:nvPicPr>
          <p:cNvPr id="95236" name="Picture 5" descr="Y:\ELS00000-IW26_[Mahon 6e]\ELS00000-IW26-SRC\Course-N\Construction\IC\jpg\Chapter014\014009.jpg">
            <a:extLst>
              <a:ext uri="{FF2B5EF4-FFF2-40B4-BE49-F238E27FC236}">
                <a16:creationId xmlns:a16="http://schemas.microsoft.com/office/drawing/2014/main" id="{15653155-D976-5188-50DF-210FCDDD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" y="1600200"/>
            <a:ext cx="718502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3AA9572-4518-17D1-1A1C-FCDAEA16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2873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Rapid Methods of ID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C493646-EEC5-949A-8104-A131AA6F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439615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Kits use plasma-coated carrier particles (e.g., latex) detect both clumping factor and protein A</a:t>
            </a:r>
          </a:p>
          <a:p>
            <a:pPr lvl="1" eaLnBrk="1" hangingPunct="1"/>
            <a:r>
              <a:rPr lang="en-US" altLang="en-US" dirty="0"/>
              <a:t>Particularly useful for ID of methicillin-resistant </a:t>
            </a:r>
            <a:r>
              <a:rPr lang="en-US" altLang="en-US" i="1" dirty="0"/>
              <a:t>S. aureus </a:t>
            </a:r>
            <a:r>
              <a:rPr lang="en-US" altLang="en-US" dirty="0"/>
              <a:t>(MRSA), which are weakly positive or negative in slide coagulase test</a:t>
            </a:r>
          </a:p>
          <a:p>
            <a:pPr lvl="1" eaLnBrk="1" hangingPunct="1"/>
            <a:r>
              <a:rPr lang="en-US" altLang="en-US" dirty="0"/>
              <a:t>Negative results should be confirmed with the tube coagulase test, nucleic acid amplification test, or MALDI-TOF mass spectrometry</a:t>
            </a: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CC17955F-0B5B-825B-5033-DA389525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Rapid Methods of ID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A0512194-086F-475C-4CB4-A2BF3CD5D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62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Third-generation agglutination kits</a:t>
            </a:r>
          </a:p>
          <a:p>
            <a:pPr lvl="1"/>
            <a:r>
              <a:rPr lang="en-US" altLang="en-US" dirty="0"/>
              <a:t>Detect protein A, clumping factor, and antibodies that bind capsular antigens 5 and 8, or other surface molecules</a:t>
            </a:r>
          </a:p>
          <a:p>
            <a:pPr lvl="1"/>
            <a:r>
              <a:rPr lang="en-US" altLang="en-US" dirty="0"/>
              <a:t>More sensitive, less specific</a:t>
            </a:r>
          </a:p>
          <a:p>
            <a:pPr lvl="1"/>
            <a:r>
              <a:rPr lang="en-US" altLang="en-US" dirty="0"/>
              <a:t>False-positive can occur; careful consideration of source, colony morphology and susceptibility pattern can eliminate some errors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BA7EE2F-4810-035C-8E05-E28516734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Micrococcus-Resemble Staphylococci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0DD0CF2-7FAC-91BB-4178-5C94FB63B5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76400"/>
            <a:ext cx="3810000" cy="4876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Micrococcus luteus</a:t>
            </a:r>
            <a:endParaRPr lang="en-US" altLang="en-US" sz="2500" i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GPC</a:t>
            </a:r>
            <a:r>
              <a:rPr lang="en-US" alt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Catalase positive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Note: modified catalase containing a mild detergent</a:t>
            </a:r>
            <a:endParaRPr lang="en-US" alt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Coagulase negative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Morphology</a:t>
            </a:r>
            <a:endParaRPr lang="en-US" altLang="en-US" sz="25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Distinct yellow pigmented colony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Generally considered a nonpathogen</a:t>
            </a:r>
          </a:p>
        </p:txBody>
      </p:sp>
      <p:sp>
        <p:nvSpPr>
          <p:cNvPr id="29700" name="Content Placeholder 4">
            <a:extLst>
              <a:ext uri="{FF2B5EF4-FFF2-40B4-BE49-F238E27FC236}">
                <a16:creationId xmlns:a16="http://schemas.microsoft.com/office/drawing/2014/main" id="{5B89E99E-8CF5-F5C7-EC68-367D09F9B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85677"/>
            <a:ext cx="38100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Micrococcus growing on sheep blood agar (SBA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29702" name="Picture 6" descr="Y:\ELS00000-IW26_[Mahon 6e]\ELS00000-IW26-SRC\Course-N\Construction\IC\jpg\Chapter014\014001.jpg">
            <a:extLst>
              <a:ext uri="{FF2B5EF4-FFF2-40B4-BE49-F238E27FC236}">
                <a16:creationId xmlns:a16="http://schemas.microsoft.com/office/drawing/2014/main" id="{97959F72-E06B-A66C-2D59-78F76CFC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2" y="3619169"/>
            <a:ext cx="337978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AC624D2-5878-ED0E-AFF5-F18DE1EF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936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Rapid Methods of ID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7E01DDF-B562-C122-F479-760B67F2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Real-time polymerase chain reaction (PCR)</a:t>
            </a:r>
          </a:p>
          <a:p>
            <a:pPr lvl="1" eaLnBrk="1" hangingPunct="1"/>
            <a:r>
              <a:rPr lang="en-US" altLang="en-US" sz="2400" dirty="0"/>
              <a:t>For MRSA and methicillin-sensitive </a:t>
            </a:r>
            <a:r>
              <a:rPr lang="en-US" altLang="en-US" sz="2400" i="1" dirty="0"/>
              <a:t>S. aureus </a:t>
            </a:r>
            <a:r>
              <a:rPr lang="en-US" altLang="en-US" sz="2400" dirty="0"/>
              <a:t>(MSSA)</a:t>
            </a:r>
          </a:p>
          <a:p>
            <a:pPr lvl="1" eaLnBrk="1" hangingPunct="1"/>
            <a:r>
              <a:rPr lang="en-US" altLang="en-US" sz="2400" dirty="0"/>
              <a:t>Used as an adjunct to infection control practices to reduce MRSA infections</a:t>
            </a:r>
          </a:p>
          <a:p>
            <a:pPr lvl="2" eaLnBrk="1" hangingPunct="1"/>
            <a:r>
              <a:rPr lang="en-US" altLang="en-US" sz="2000" dirty="0"/>
              <a:t>Especially in select targeted populations that would benefit from rapid test results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Molecular methods directly identify staphylococci from a positive blood culture</a:t>
            </a:r>
          </a:p>
          <a:p>
            <a:pPr lvl="1" eaLnBrk="1" hangingPunct="1"/>
            <a:r>
              <a:rPr lang="en-US" altLang="en-US" sz="2400" dirty="0"/>
              <a:t>Aids in diagnosis of sepsis and for targeted antimicrobial therapy treatment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2C5B0B6A-2820-4163-C6D0-74A06B7B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79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Rapid Methods of ID</a:t>
            </a:r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30EC3080-6C34-EDEB-2B91-9C5B3590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Newer technologies being evaluated</a:t>
            </a:r>
          </a:p>
          <a:p>
            <a:pPr lvl="1"/>
            <a:r>
              <a:rPr lang="en-US" altLang="en-US" dirty="0"/>
              <a:t>Non-PCR-based molecular techniques</a:t>
            </a:r>
          </a:p>
          <a:p>
            <a:pPr lvl="1"/>
            <a:r>
              <a:rPr lang="en-US" altLang="en-US" dirty="0"/>
              <a:t>Examples</a:t>
            </a:r>
          </a:p>
          <a:p>
            <a:pPr lvl="2"/>
            <a:r>
              <a:rPr lang="en-US" altLang="en-US" dirty="0"/>
              <a:t>T2 Biosystems</a:t>
            </a:r>
          </a:p>
          <a:p>
            <a:pPr lvl="1"/>
            <a:r>
              <a:rPr lang="en-US" altLang="en-US" dirty="0"/>
              <a:t>Possible use</a:t>
            </a:r>
          </a:p>
          <a:p>
            <a:pPr lvl="2"/>
            <a:r>
              <a:rPr lang="en-US" altLang="en-US" dirty="0"/>
              <a:t>Direct detection from patient blood samples without incubation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MALDI-TOF Mass Spectrometry</a:t>
            </a:r>
          </a:p>
          <a:p>
            <a:pPr lvl="1"/>
            <a:r>
              <a:rPr lang="en-US" altLang="en-US" dirty="0"/>
              <a:t>Continues to gain momentum 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Staphylococcus &amp; </a:t>
            </a: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S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imilar Organisms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Antimicrobial Susceptibility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3050" y="22098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217589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1ED4769-41DE-3B30-3195-FAC358C0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6741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Characteristics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44C20B3-1096-8215-78CD-409921D6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6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Standard guidelines issued by Clinical and Laboratory Standards Institute (CLSI)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Most </a:t>
            </a:r>
            <a:r>
              <a:rPr lang="en-US" altLang="en-US" i="1" dirty="0"/>
              <a:t>S. aureus </a:t>
            </a:r>
            <a:r>
              <a:rPr lang="en-US" altLang="en-US" dirty="0"/>
              <a:t>isolates are resistant to penicillin. </a:t>
            </a:r>
          </a:p>
          <a:p>
            <a:pPr lvl="1" eaLnBrk="1" hangingPunct="1"/>
            <a:r>
              <a:rPr lang="el-GR" altLang="en-US" dirty="0"/>
              <a:t>β</a:t>
            </a:r>
            <a:r>
              <a:rPr lang="en-US" altLang="en-US" dirty="0"/>
              <a:t>-Lactamase testing should be done.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Serious infections</a:t>
            </a:r>
          </a:p>
          <a:p>
            <a:pPr lvl="1" eaLnBrk="1" hangingPunct="1"/>
            <a:r>
              <a:rPr lang="en-US" altLang="en-US" dirty="0"/>
              <a:t>Require susceptibility testing</a:t>
            </a: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8C57652-D2CB-8C7F-612F-5F532B65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Methicillin-Resistant Staphylococci </a:t>
            </a:r>
            <a:endParaRPr lang="en-US" altLang="en-US" sz="3200" dirty="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D8ABF64-7C55-6045-751F-530BA623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447137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Methicillin-resistant </a:t>
            </a:r>
            <a:r>
              <a:rPr lang="en-US" altLang="en-US" sz="2800" i="1" dirty="0"/>
              <a:t>S. aureus </a:t>
            </a:r>
            <a:r>
              <a:rPr lang="en-US" altLang="en-US" sz="2800" dirty="0"/>
              <a:t>(MRSA)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Methicillin-resistant </a:t>
            </a:r>
            <a:r>
              <a:rPr lang="en-US" altLang="en-US" sz="2800" i="1" dirty="0"/>
              <a:t>S. epidermidis </a:t>
            </a:r>
            <a:r>
              <a:rPr lang="en-US" altLang="en-US" sz="2800" dirty="0"/>
              <a:t>(MRSE)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Community-acquired MRSA (CA-MRSA)</a:t>
            </a:r>
          </a:p>
          <a:p>
            <a:pPr lvl="1" eaLnBrk="1" hangingPunct="1"/>
            <a:r>
              <a:rPr lang="en-US" altLang="en-US" sz="2400" dirty="0"/>
              <a:t>Can be greater than 50% of isolates in some areas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Health care–associated/community onset MRSA (HACO-MRSA)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Hospital-associated MRSA (HA-MRSA)</a:t>
            </a:r>
          </a:p>
          <a:p>
            <a:pPr lvl="1" eaLnBrk="1" hangingPunct="1"/>
            <a:r>
              <a:rPr lang="en-US" altLang="en-US" sz="2400" dirty="0"/>
              <a:t>Pose serious threats to health institutions</a:t>
            </a: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C07917F-64F2-7608-D990-C15EC3786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219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Methicillin-Resistant Staphylococci</a:t>
            </a:r>
            <a:r>
              <a:rPr lang="en-US" altLang="en-US" dirty="0"/>
              <a:t> </a:t>
            </a:r>
            <a:r>
              <a:rPr lang="en-US" dirty="0" smtClean="0"/>
              <a:t>(Cont</a:t>
            </a:r>
            <a:r>
              <a:rPr lang="en-US" dirty="0"/>
              <a:t>.)</a:t>
            </a:r>
            <a:endParaRPr lang="en-US" altLang="en-US" dirty="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F8BB872-1355-9E44-2454-8C6160174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72979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Control of MRSA infections</a:t>
            </a:r>
          </a:p>
          <a:p>
            <a:pPr lvl="1" eaLnBrk="1" hangingPunct="1"/>
            <a:r>
              <a:rPr lang="en-US" altLang="en-US" dirty="0"/>
              <a:t>Barrier protection</a:t>
            </a:r>
          </a:p>
          <a:p>
            <a:pPr lvl="1" eaLnBrk="1" hangingPunct="1"/>
            <a:r>
              <a:rPr lang="en-US" altLang="en-US" dirty="0"/>
              <a:t>Contact isolation</a:t>
            </a:r>
          </a:p>
          <a:p>
            <a:pPr lvl="1" eaLnBrk="1" hangingPunct="1"/>
            <a:r>
              <a:rPr lang="en-US" altLang="en-US" dirty="0"/>
              <a:t>Handwashing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Treatment of choice: vancomycin</a:t>
            </a:r>
          </a:p>
          <a:p>
            <a:pPr lvl="1" eaLnBrk="1" hangingPunct="1"/>
            <a:r>
              <a:rPr lang="en-US" altLang="en-US" dirty="0"/>
              <a:t>Concerns remain because of resistance to glycopeptides call for restrictive use of these drugs and selective laboratory reporting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8C71430-B8E0-37C0-FC21-F8A5B7C96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219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Methicillin-Resistant Staphylococci</a:t>
            </a:r>
            <a:r>
              <a:rPr lang="en-US" altLang="en-US" dirty="0"/>
              <a:t> </a:t>
            </a:r>
            <a:r>
              <a:rPr lang="en-US" dirty="0" smtClean="0"/>
              <a:t>(Cont</a:t>
            </a:r>
            <a:r>
              <a:rPr lang="en-US" dirty="0"/>
              <a:t>.)</a:t>
            </a:r>
            <a:endParaRPr lang="en-US" altLang="en-US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8999274-1A64-B508-B450-2A20260E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7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Laboratory scientists must always refer to the latest susceptibility guidelines for correct antimicrobial agent interpretations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MRSA heterogeneous resistance to </a:t>
            </a:r>
            <a:r>
              <a:rPr lang="el-G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-lactams does occur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subpopulation is susceptible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Another subpopulation is resistant</a:t>
            </a:r>
            <a:endParaRPr lang="en-US" altLang="en-US" sz="2400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Growth of resistant subpopulation is enhanced at:</a:t>
            </a:r>
          </a:p>
          <a:p>
            <a:pPr lvl="2"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Neutral pH, sodium chloride concentration of 2% to 4%, lower  incubation temperature (30° to 32° C), prolonged incubation (up to 48 hours)</a:t>
            </a:r>
          </a:p>
        </p:txBody>
      </p: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2C6AA90-EE5C-5518-B67B-A407B9E0A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219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Methicillin-Resistant Staphylococci</a:t>
            </a:r>
            <a:r>
              <a:rPr lang="en-US" altLang="en-US" dirty="0"/>
              <a:t> </a:t>
            </a:r>
            <a:r>
              <a:rPr lang="en-US" dirty="0" smtClean="0"/>
              <a:t>(Cont</a:t>
            </a:r>
            <a:r>
              <a:rPr lang="en-US" dirty="0"/>
              <a:t>.)</a:t>
            </a:r>
            <a:endParaRPr lang="en-US" altLang="en-US" dirty="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07255F0-FA6A-3681-FBC8-59988891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56" y="1457077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Media containing </a:t>
            </a:r>
            <a:r>
              <a:rPr lang="en-US" altLang="en-US" sz="2800" dirty="0" err="1"/>
              <a:t>oxacillin</a:t>
            </a:r>
            <a:r>
              <a:rPr lang="en-US" altLang="en-US" sz="2800" dirty="0"/>
              <a:t>, or preferably </a:t>
            </a:r>
            <a:r>
              <a:rPr lang="en-US" altLang="en-US" sz="2800" dirty="0" err="1"/>
              <a:t>cefoxitin</a:t>
            </a:r>
            <a:r>
              <a:rPr lang="en-US" altLang="en-US" sz="2800" dirty="0"/>
              <a:t>, can be used to screen for MRSA in clinical specimens (i.e., nasal specimens)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These media can also differentiate MRSA isolates from isolates that are </a:t>
            </a:r>
            <a:r>
              <a:rPr lang="en-US" altLang="en-US" sz="2800" dirty="0" err="1"/>
              <a:t>hyperproducers</a:t>
            </a:r>
            <a:r>
              <a:rPr lang="en-US" altLang="en-US" sz="2800" dirty="0"/>
              <a:t> of </a:t>
            </a:r>
            <a:r>
              <a:rPr lang="en-US" altLang="en-US" sz="2800" dirty="0">
                <a:cs typeface="Calibri" panose="020F0502020204030204" pitchFamily="34" charset="0"/>
              </a:rPr>
              <a:t>β-lactamase or </a:t>
            </a:r>
            <a:r>
              <a:rPr lang="en-US" altLang="en-US" sz="2800" dirty="0"/>
              <a:t>borderline </a:t>
            </a:r>
            <a:r>
              <a:rPr lang="en-US" altLang="en-US" sz="2800" dirty="0" err="1"/>
              <a:t>oxacillin</a:t>
            </a:r>
            <a:r>
              <a:rPr lang="en-US" altLang="en-US" sz="2800" dirty="0"/>
              <a:t>-resistant </a:t>
            </a:r>
            <a:r>
              <a:rPr lang="en-US" altLang="en-US" sz="2800" i="1" dirty="0"/>
              <a:t>S. aureus </a:t>
            </a:r>
            <a:r>
              <a:rPr lang="en-US" altLang="en-US" sz="2800" dirty="0"/>
              <a:t>(BORSA) that do not grow on these </a:t>
            </a:r>
            <a:r>
              <a:rPr lang="en-US" altLang="en-US" sz="2800" dirty="0" smtClean="0"/>
              <a:t>plates.</a:t>
            </a:r>
            <a:endParaRPr lang="en-US" altLang="en-US" sz="2800" dirty="0"/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EF2B2A1E-54D3-5685-4607-D1BB45FF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2192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Methicillin-Resistant Staphylococci (Cont</a:t>
            </a:r>
            <a:r>
              <a:rPr lang="en-US" altLang="en-US" sz="3600" dirty="0"/>
              <a:t>.)</a:t>
            </a:r>
            <a:endParaRPr lang="en-US" altLang="en-US" dirty="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6B0398C-2766-2029-8065-2772C8B97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Chromogenic selective media </a:t>
            </a:r>
            <a:r>
              <a:rPr lang="en-US" altLang="en-US" sz="2800" strike="sngStrike" dirty="0"/>
              <a:t>  </a:t>
            </a:r>
          </a:p>
          <a:p>
            <a:pPr lvl="1" eaLnBrk="1" hangingPunct="1"/>
            <a:r>
              <a:rPr lang="en-US" altLang="en-US" sz="2400" dirty="0"/>
              <a:t>Used to identify MRSA directly from clinical samples</a:t>
            </a:r>
          </a:p>
          <a:p>
            <a:pPr lvl="2" eaLnBrk="1" hangingPunct="1"/>
            <a:r>
              <a:rPr lang="en-US" altLang="en-US" sz="2000" dirty="0"/>
              <a:t>MRSA select</a:t>
            </a:r>
          </a:p>
          <a:p>
            <a:pPr lvl="2" eaLnBrk="1" hangingPunct="1"/>
            <a:r>
              <a:rPr lang="en-US" altLang="en-US" sz="2000" dirty="0" err="1"/>
              <a:t>CHROMagar</a:t>
            </a:r>
            <a:endParaRPr lang="en-US" altLang="en-US" sz="2000" dirty="0"/>
          </a:p>
          <a:p>
            <a:pPr lvl="1" eaLnBrk="1" hangingPunct="1"/>
            <a:r>
              <a:rPr lang="en-US" altLang="en-US" sz="2400" dirty="0"/>
              <a:t>Media contain high sodium chloride concentration and antimicrobial compounds such as cefoxitin</a:t>
            </a:r>
          </a:p>
          <a:p>
            <a:pPr lvl="2" eaLnBrk="1" hangingPunct="1"/>
            <a:r>
              <a:rPr lang="en-US" altLang="en-US" sz="2000" dirty="0"/>
              <a:t>Inhibits non-staphylococci and non-MRSA isolates </a:t>
            </a:r>
          </a:p>
          <a:p>
            <a:pPr lvl="1" eaLnBrk="1" hangingPunct="1"/>
            <a:r>
              <a:rPr lang="en-US" altLang="en-US" sz="2400" dirty="0"/>
              <a:t>After 24 or 48 hours of incubation, MRSA isolates produce a colored colony; other organisms show no color on the media</a:t>
            </a: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2774606-A244-EED8-CC47-B0C520E1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2192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Methicillin-Resistant Staphylococci (Cont</a:t>
            </a:r>
            <a:r>
              <a:rPr lang="en-US" altLang="en-US" sz="3200" dirty="0"/>
              <a:t>.)</a:t>
            </a:r>
            <a:endParaRPr lang="en-US" altLang="en-US" sz="4000" dirty="0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7647A94-8F46-F0B5-B978-9E18A5E7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7137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Automated antimicrobial susceptibility systems using </a:t>
            </a:r>
            <a:r>
              <a:rPr lang="en-US" altLang="en-US" sz="2800" dirty="0" err="1"/>
              <a:t>cefoxitin</a:t>
            </a:r>
            <a:endParaRPr lang="en-US" altLang="en-US" sz="2800" dirty="0"/>
          </a:p>
          <a:p>
            <a:pPr lvl="1" eaLnBrk="1" hangingPunct="1"/>
            <a:r>
              <a:rPr lang="en-US" altLang="en-US" sz="2400" dirty="0"/>
              <a:t>Generally able to identify MRSA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Most </a:t>
            </a:r>
            <a:r>
              <a:rPr lang="en-US" altLang="en-US" sz="2800" dirty="0" err="1"/>
              <a:t>oxacillin</a:t>
            </a:r>
            <a:r>
              <a:rPr lang="en-US" altLang="en-US" sz="2800" dirty="0"/>
              <a:t> resistance is caused by the </a:t>
            </a:r>
            <a:r>
              <a:rPr lang="en-US" altLang="en-US" sz="2800" i="1" dirty="0" err="1"/>
              <a:t>mecA</a:t>
            </a:r>
            <a:r>
              <a:rPr lang="en-US" altLang="en-US" sz="2800" i="1" dirty="0"/>
              <a:t> </a:t>
            </a:r>
            <a:r>
              <a:rPr lang="en-US" altLang="en-US" sz="2800" dirty="0"/>
              <a:t>gene</a:t>
            </a:r>
          </a:p>
          <a:p>
            <a:pPr lvl="1" eaLnBrk="1" hangingPunct="1"/>
            <a:r>
              <a:rPr lang="en-US" altLang="en-US" sz="2400" dirty="0"/>
              <a:t>Carried on a mobile cassette known as </a:t>
            </a:r>
            <a:r>
              <a:rPr lang="en-US" altLang="en-US" sz="2400" i="1" dirty="0" err="1"/>
              <a:t>SCCmec</a:t>
            </a:r>
            <a:endParaRPr lang="en-US" altLang="en-US" sz="2400" i="1" dirty="0"/>
          </a:p>
          <a:p>
            <a:pPr lvl="1" eaLnBrk="1" hangingPunct="1"/>
            <a:r>
              <a:rPr lang="en-US" altLang="en-US" sz="2400" dirty="0"/>
              <a:t>This gene codes for an altered penicillin-binding protein (PBP) that does not bind to </a:t>
            </a:r>
            <a:r>
              <a:rPr lang="en-US" altLang="en-US" sz="2400" dirty="0" err="1"/>
              <a:t>oxacillin</a:t>
            </a:r>
            <a:r>
              <a:rPr lang="en-US" altLang="en-US" sz="2400" dirty="0"/>
              <a:t>, rendering the drug ineffective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D83E98-B011-E6DA-A197-7CD4676F9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7" y="1524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Differentiating Staphylococci and Micrococci</a:t>
            </a:r>
          </a:p>
        </p:txBody>
      </p:sp>
      <p:pic>
        <p:nvPicPr>
          <p:cNvPr id="30724" name="Picture 5" descr="C:\Users\12994\Desktop\Mahon\table14.1.jpg">
            <a:extLst>
              <a:ext uri="{FF2B5EF4-FFF2-40B4-BE49-F238E27FC236}">
                <a16:creationId xmlns:a16="http://schemas.microsoft.com/office/drawing/2014/main" id="{8150D5F8-0171-D11A-DF83-A8D4ABE24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029200" cy="444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E65233C8-BB27-9AA5-F7F9-9CA14249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2192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Methicillin-Resistant Staphylococci (Cont</a:t>
            </a:r>
            <a:r>
              <a:rPr lang="en-US" altLang="en-US" sz="3200" dirty="0"/>
              <a:t>.)</a:t>
            </a:r>
            <a:endParaRPr lang="en-US" altLang="en-US" sz="4000" dirty="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B901CEE-8E8C-BEF2-B1F9-1B1CC515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7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Most oxacillin resistance is caused by the </a:t>
            </a:r>
            <a:r>
              <a:rPr lang="en-US" altLang="en-US" i="1" dirty="0" err="1"/>
              <a:t>mecA</a:t>
            </a:r>
            <a:r>
              <a:rPr lang="en-US" altLang="en-US" i="1" dirty="0"/>
              <a:t> </a:t>
            </a:r>
            <a:r>
              <a:rPr lang="en-US" altLang="en-US" dirty="0"/>
              <a:t>gene</a:t>
            </a:r>
          </a:p>
          <a:p>
            <a:pPr lvl="1" eaLnBrk="1" hangingPunct="1"/>
            <a:r>
              <a:rPr lang="en-US" altLang="en-US" dirty="0"/>
              <a:t>Latex agglutination tests are available to detect the altered PBPs</a:t>
            </a:r>
          </a:p>
          <a:p>
            <a:pPr lvl="2" eaLnBrk="1" hangingPunct="1"/>
            <a:r>
              <a:rPr lang="en-US" altLang="en-US" dirty="0"/>
              <a:t>Test can be performed on </a:t>
            </a:r>
            <a:r>
              <a:rPr lang="en-US" altLang="en-US" dirty="0" err="1"/>
              <a:t>CoNS</a:t>
            </a:r>
            <a:r>
              <a:rPr lang="en-US" altLang="en-US" dirty="0"/>
              <a:t> and </a:t>
            </a:r>
            <a:r>
              <a:rPr lang="en-US" altLang="en-US" i="1" dirty="0"/>
              <a:t>S. aureus</a:t>
            </a:r>
          </a:p>
          <a:p>
            <a:pPr lvl="1" eaLnBrk="1" hangingPunct="1"/>
            <a:r>
              <a:rPr lang="en-US" altLang="en-US" dirty="0"/>
              <a:t>Gold standard for </a:t>
            </a:r>
            <a:r>
              <a:rPr lang="en-US" altLang="en-US" i="1" dirty="0" err="1"/>
              <a:t>mecA</a:t>
            </a:r>
            <a:r>
              <a:rPr lang="en-US" altLang="en-US" dirty="0"/>
              <a:t> gene detection is nucleic acid probes or PCR amplification </a:t>
            </a: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CA6AB6A-0635-FD3B-E26B-34B5241BD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838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Vancomycin-Resistant Staphylococci</a:t>
            </a:r>
            <a:endParaRPr lang="en-US" altLang="en-US" sz="3600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35B4E1D-FCAA-D679-5133-ABD2510C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Vancomycin-resistant </a:t>
            </a:r>
            <a:r>
              <a:rPr lang="en-US" altLang="en-US" i="1" dirty="0"/>
              <a:t>S. aureus </a:t>
            </a:r>
            <a:r>
              <a:rPr lang="en-US" altLang="en-US" dirty="0"/>
              <a:t>(VRSA) and vancomycin-intermediate </a:t>
            </a:r>
            <a:r>
              <a:rPr lang="en-US" altLang="en-US" i="1" dirty="0"/>
              <a:t>S. aureus </a:t>
            </a:r>
            <a:r>
              <a:rPr lang="en-US" altLang="en-US" dirty="0"/>
              <a:t>(VISA)</a:t>
            </a:r>
          </a:p>
          <a:p>
            <a:pPr lvl="1" eaLnBrk="1" hangingPunct="1"/>
            <a:r>
              <a:rPr lang="en-US" altLang="en-US" dirty="0"/>
              <a:t>Often in patients with underlying conditions (VRSA)</a:t>
            </a:r>
          </a:p>
          <a:p>
            <a:pPr lvl="1" eaLnBrk="1" hangingPunct="1"/>
            <a:r>
              <a:rPr lang="en-US" altLang="en-US" dirty="0"/>
              <a:t>Important to adhere to infection control practices and guidelines to limit the emergence of this highly resistant organism</a:t>
            </a:r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7790388-E379-1A96-DE8C-4D7FA5FFD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Vancomycin-Resistant Staphylococci </a:t>
            </a:r>
            <a:r>
              <a:rPr lang="en-US" altLang="en-US" sz="3600" dirty="0"/>
              <a:t>(Cont.)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2AD1752-EC33-1E59-B176-B9CD1814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6501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Laboratories should consider using more than one method to detect VISA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Important to confirm VRSAs by a reference method and adhere to CDC guidelines</a:t>
            </a:r>
          </a:p>
          <a:p>
            <a:pPr lvl="1" eaLnBrk="1" hangingPunct="1"/>
            <a:r>
              <a:rPr lang="en-US" altLang="en-US" sz="2000" dirty="0"/>
              <a:t>The hope is following the guidelines may limit the emergence of this highly resistant organism</a:t>
            </a: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A7E4E6C-949E-CAAE-21AA-6DD60AB2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Macrolide Resistance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491E90D-42E4-E829-F1E9-B868EC3E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25" y="1447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Resistance to the macrolide clindamycin may not be obvious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Erythromycin and clindamycin normally have same resistance patterns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If the susceptibility patterns of these two antimicrobials are different by standard testing methods</a:t>
            </a:r>
          </a:p>
          <a:p>
            <a:pPr lvl="1" eaLnBrk="1" hangingPunct="1"/>
            <a:r>
              <a:rPr lang="en-US" altLang="en-US" sz="2400" dirty="0"/>
              <a:t>Additional testing using a modified double-disk diffusion test (D-zone test) might be useful 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0990BF0F-AC38-BCD0-613E-595BED02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2887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Macrolide Resistance (Cont.)</a:t>
            </a:r>
          </a:p>
        </p:txBody>
      </p:sp>
      <p:sp>
        <p:nvSpPr>
          <p:cNvPr id="112643" name="Content Placeholder 2">
            <a:extLst>
              <a:ext uri="{FF2B5EF4-FFF2-40B4-BE49-F238E27FC236}">
                <a16:creationId xmlns:a16="http://schemas.microsoft.com/office/drawing/2014/main" id="{C2040A7D-C8F9-BA21-3DEB-1BCAC03E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Staphylococci resistance to clindamycin is occasionally “inducible”, meaning it is detectable in vitro only when the bacteria are also exposed to erythromycin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Inducible resistance in this case can be detected by the D-zone test</a:t>
            </a:r>
          </a:p>
          <a:p>
            <a:pPr lvl="1"/>
            <a:r>
              <a:rPr lang="en-US" altLang="en-US" sz="2400" dirty="0"/>
              <a:t>Place an erythromycin disk near a clindamycin disk and use the latest performance standards for susceptibility testing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867A3D7D-1195-58A9-BD11-F68148C5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r>
              <a:rPr lang="en-US" altLang="en-US" dirty="0"/>
              <a:t>Macrolide Resistance (Cont.)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C15C1450-234F-E86F-0FF8-632DC852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5105400"/>
          </a:xfrm>
        </p:spPr>
        <p:txBody>
          <a:bodyPr/>
          <a:lstStyle/>
          <a:p>
            <a:pPr lvl="1"/>
            <a:r>
              <a:rPr lang="en-US" altLang="en-US" dirty="0"/>
              <a:t>If the isolate possesses inducible clindamycin resistance, there is flattening of the clindamycin zone between the two disks, giving a “D-shape” zone of inhibition.</a:t>
            </a:r>
          </a:p>
          <a:p>
            <a:pPr lvl="1"/>
            <a:r>
              <a:rPr lang="en-US" altLang="en-US" dirty="0"/>
              <a:t>Some automated systems have the ability to detect this resistance.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C7FAED6-8855-0BB3-F857-83619597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81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D-</a:t>
            </a:r>
            <a:r>
              <a:rPr lang="en-US" altLang="en-US" dirty="0" err="1"/>
              <a:t>ZoneTest</a:t>
            </a:r>
            <a:r>
              <a:rPr lang="en-US" altLang="en-US" dirty="0"/>
              <a:t> Positive Isolate</a:t>
            </a:r>
          </a:p>
        </p:txBody>
      </p:sp>
      <p:pic>
        <p:nvPicPr>
          <p:cNvPr id="114692" name="Picture 5" descr="Y:\ELS00000-IW26_[Mahon 6e]\ELS00000-IW26-SRC\Course-N\Construction\IC\jpg\Chapter014\014010.jpg">
            <a:extLst>
              <a:ext uri="{FF2B5EF4-FFF2-40B4-BE49-F238E27FC236}">
                <a16:creationId xmlns:a16="http://schemas.microsoft.com/office/drawing/2014/main" id="{EB584AA3-E211-33C4-8511-7D83C539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76400"/>
            <a:ext cx="58721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656DDD09-C3A6-1AA6-69A0-5AE81C4E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</a:t>
            </a:r>
          </a:p>
        </p:txBody>
      </p:sp>
      <p:sp>
        <p:nvSpPr>
          <p:cNvPr id="121859" name="Content Placeholder 2">
            <a:extLst>
              <a:ext uri="{FF2B5EF4-FFF2-40B4-BE49-F238E27FC236}">
                <a16:creationId xmlns:a16="http://schemas.microsoft.com/office/drawing/2014/main" id="{DE33E80C-F4D4-5D3B-B1AF-BF4FB0179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staphylococci are catalase-positive, gram-positive cocci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i="1" dirty="0"/>
              <a:t>Staphylococcus aureus </a:t>
            </a:r>
            <a:r>
              <a:rPr lang="en-US" altLang="en-US" dirty="0"/>
              <a:t>is the primary pathogen within this genus, and the isolation of </a:t>
            </a:r>
            <a:r>
              <a:rPr lang="en-US" altLang="en-US" i="1" dirty="0"/>
              <a:t>S. aureus </a:t>
            </a:r>
            <a:r>
              <a:rPr lang="en-US" altLang="en-US" dirty="0"/>
              <a:t>from any source should be considered clinically significant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3DD9F562-084A-A6A3-F06C-4AB2F0D0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22883" name="Content Placeholder 2">
            <a:extLst>
              <a:ext uri="{FF2B5EF4-FFF2-40B4-BE49-F238E27FC236}">
                <a16:creationId xmlns:a16="http://schemas.microsoft.com/office/drawing/2014/main" id="{2EDA45A7-BD62-EC18-B804-54AD70F12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aureus </a:t>
            </a:r>
            <a:r>
              <a:rPr lang="en-US" altLang="en-US" sz="2800" dirty="0"/>
              <a:t>produces many virulence factors, including protein A, enterotoxins, toxic shock syndrome toxin-1, exfoliative toxin, cytolytic toxins, and numerous exoenzymes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aureus </a:t>
            </a:r>
            <a:r>
              <a:rPr lang="en-US" altLang="en-US" sz="2800" dirty="0"/>
              <a:t>is associated with numerous diseases, including skin infections, scalded skin syndrome, toxic shock syndrome, food poisoning, bacteremia, osteomyelitis, and pneumonia 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F9FC5306-FF37-C99F-2B25-A9175A04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24931" name="Content Placeholder 2">
            <a:extLst>
              <a:ext uri="{FF2B5EF4-FFF2-40B4-BE49-F238E27FC236}">
                <a16:creationId xmlns:a16="http://schemas.microsoft.com/office/drawing/2014/main" id="{A3300DD9-BDD2-F97B-6A66-38320C25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Staphylococcus epidermidis </a:t>
            </a:r>
            <a:r>
              <a:rPr lang="en-US" altLang="en-US" sz="2800" dirty="0"/>
              <a:t>and other coagulase-negative staphylococci (</a:t>
            </a:r>
            <a:r>
              <a:rPr lang="en-US" altLang="en-US" sz="2800" dirty="0" err="1"/>
              <a:t>CoNS</a:t>
            </a:r>
            <a:r>
              <a:rPr lang="en-US" altLang="en-US" sz="2800" dirty="0"/>
              <a:t>) have been linked to important hospital-</a:t>
            </a:r>
            <a:r>
              <a:rPr lang="en-US" altLang="en-US" sz="2800" strike="sngStrike" dirty="0"/>
              <a:t> </a:t>
            </a:r>
            <a:r>
              <a:rPr lang="en-US" altLang="en-US" sz="2800" dirty="0"/>
              <a:t>acquired infections, often associated with foreign body implants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CoNS</a:t>
            </a:r>
            <a:r>
              <a:rPr lang="en-US" altLang="en-US" sz="2800" dirty="0"/>
              <a:t> recovered from sterile sites and sites with indwelling devices should be considered potential pathogens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531CF25-F04B-8EE2-051E-26A033E0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Coagulase Test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BB56A8-74D9-BB92-3EA6-51BAE826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Staphylocoagulase</a:t>
            </a:r>
            <a:r>
              <a:rPr lang="en-US" altLang="en-US" sz="2800" dirty="0"/>
              <a:t> enzyme clots plasma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Coagulase-positive staphylococci</a:t>
            </a:r>
          </a:p>
          <a:p>
            <a:pPr lvl="1" eaLnBrk="1" hangingPunct="1"/>
            <a:r>
              <a:rPr lang="en-US" altLang="en-US" sz="2400" i="1" dirty="0"/>
              <a:t>S. aureus</a:t>
            </a:r>
            <a:r>
              <a:rPr lang="en-US" altLang="en-US" sz="2400" dirty="0"/>
              <a:t>: human pathogen</a:t>
            </a:r>
          </a:p>
          <a:p>
            <a:pPr lvl="1" eaLnBrk="1" hangingPunct="1"/>
            <a:r>
              <a:rPr lang="en-US" altLang="en-US" sz="2400" i="1" dirty="0"/>
              <a:t>S. </a:t>
            </a:r>
            <a:r>
              <a:rPr lang="en-US" altLang="en-US" sz="2400" i="1" dirty="0" err="1"/>
              <a:t>delphini</a:t>
            </a:r>
            <a:r>
              <a:rPr lang="en-US" altLang="en-US" sz="2400" dirty="0"/>
              <a:t>, </a:t>
            </a:r>
            <a:r>
              <a:rPr lang="en-US" altLang="en-US" sz="2400" i="1" dirty="0"/>
              <a:t>S. intermedius</a:t>
            </a:r>
            <a:r>
              <a:rPr lang="en-US" altLang="en-US" sz="2400" dirty="0"/>
              <a:t>, </a:t>
            </a:r>
            <a:r>
              <a:rPr lang="en-US" altLang="en-US" sz="2400" i="1" dirty="0"/>
              <a:t>S. </a:t>
            </a:r>
            <a:r>
              <a:rPr lang="en-US" altLang="en-US" sz="2400" i="1" dirty="0" err="1"/>
              <a:t>lutrae</a:t>
            </a:r>
            <a:r>
              <a:rPr lang="en-US" altLang="en-US" sz="2400" dirty="0"/>
              <a:t>, </a:t>
            </a:r>
            <a:r>
              <a:rPr lang="en-US" altLang="en-US" sz="2400" i="1" dirty="0"/>
              <a:t>S. </a:t>
            </a:r>
            <a:r>
              <a:rPr lang="en-US" altLang="en-US" sz="2400" i="1" dirty="0" err="1"/>
              <a:t>hyicus</a:t>
            </a:r>
            <a:r>
              <a:rPr lang="en-US" altLang="en-US" sz="2400" dirty="0"/>
              <a:t>: animal pathogens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Coagulase-negative staphylococci (</a:t>
            </a:r>
            <a:r>
              <a:rPr lang="en-US" altLang="en-US" sz="2800" dirty="0" err="1"/>
              <a:t>CoNS</a:t>
            </a:r>
            <a:r>
              <a:rPr lang="en-US" altLang="en-US" sz="2800" dirty="0"/>
              <a:t>)</a:t>
            </a:r>
          </a:p>
          <a:p>
            <a:pPr lvl="1" eaLnBrk="1" hangingPunct="1"/>
            <a:r>
              <a:rPr lang="en-US" altLang="en-US" sz="2400" i="1" dirty="0"/>
              <a:t>S. epidermidis</a:t>
            </a:r>
            <a:r>
              <a:rPr lang="en-US" altLang="en-US" sz="2400" dirty="0"/>
              <a:t>: hospital-acquired infections</a:t>
            </a:r>
          </a:p>
          <a:p>
            <a:pPr lvl="1" eaLnBrk="1" hangingPunct="1"/>
            <a:r>
              <a:rPr lang="en-US" altLang="en-US" sz="2400" i="1" dirty="0"/>
              <a:t>S. saprophyticus</a:t>
            </a:r>
            <a:r>
              <a:rPr lang="en-US" altLang="en-US" sz="2400" dirty="0"/>
              <a:t>: urinary tract infections (UTIs) in young, sexually active females</a:t>
            </a:r>
          </a:p>
          <a:p>
            <a:pPr lvl="2" eaLnBrk="1" hangingPunct="1"/>
            <a:r>
              <a:rPr lang="en-US" altLang="en-US" sz="2000" dirty="0"/>
              <a:t>Important in urine samples</a:t>
            </a:r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3B677D69-0219-AF12-25B1-A3703B1C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25955" name="Content Placeholder 2">
            <a:extLst>
              <a:ext uri="{FF2B5EF4-FFF2-40B4-BE49-F238E27FC236}">
                <a16:creationId xmlns:a16="http://schemas.microsoft.com/office/drawing/2014/main" id="{F5D48DFA-DE2D-C09A-3A1F-86CF326CA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HA-MRSA and CA-MRSA are important and costly health care concerns.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Staphylococcus saprophyticus </a:t>
            </a:r>
            <a:r>
              <a:rPr lang="en-US" altLang="en-US" sz="2800" dirty="0"/>
              <a:t>is an important cause of urinary tract infections, especially in younger women. </a:t>
            </a:r>
            <a:r>
              <a:rPr lang="en-US" altLang="en-US" sz="2800" i="1" dirty="0"/>
              <a:t>S. saprophyticus</a:t>
            </a:r>
            <a:r>
              <a:rPr lang="en-US" altLang="en-US" sz="2800" dirty="0"/>
              <a:t> from urine specimens should be identified, especially if the bacteria are predominant, because even low</a:t>
            </a:r>
            <a:r>
              <a:rPr lang="en-US" altLang="en-US" sz="2800" strike="sngStrike" dirty="0"/>
              <a:t> </a:t>
            </a:r>
            <a:r>
              <a:rPr lang="en-US" altLang="en-US" sz="2800" dirty="0"/>
              <a:t>counts</a:t>
            </a:r>
            <a:r>
              <a:rPr lang="en-US" altLang="en-US" sz="2800" strike="sngStrike" dirty="0"/>
              <a:t> </a:t>
            </a:r>
            <a:r>
              <a:rPr lang="en-US" altLang="en-US" sz="2800" dirty="0"/>
              <a:t>can be significant.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84ED52AB-66C0-254C-C750-C617ACCA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28003" name="Content Placeholder 2">
            <a:extLst>
              <a:ext uri="{FF2B5EF4-FFF2-40B4-BE49-F238E27FC236}">
                <a16:creationId xmlns:a16="http://schemas.microsoft.com/office/drawing/2014/main" id="{7CD6B3E8-396C-9041-A402-9588C750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aureus </a:t>
            </a:r>
            <a:r>
              <a:rPr lang="en-US" altLang="en-US" sz="2800" dirty="0"/>
              <a:t>is frequently differentiated from less pathogenic species by being tube coagulase positive.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S. saprophyticus </a:t>
            </a:r>
            <a:r>
              <a:rPr lang="en-US" altLang="en-US" sz="2800" dirty="0"/>
              <a:t>is resistant to novobiocin, whereas many other </a:t>
            </a:r>
            <a:r>
              <a:rPr lang="en-US" altLang="en-US" sz="2800" dirty="0" err="1"/>
              <a:t>CoNS</a:t>
            </a:r>
            <a:r>
              <a:rPr lang="en-US" altLang="en-US" sz="2800" dirty="0"/>
              <a:t> are susceptible.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Increasing antimicrobial resistance is a problem with the staphylococci, particularly </a:t>
            </a:r>
            <a:r>
              <a:rPr lang="en-US" altLang="en-US" sz="2800" i="1" dirty="0"/>
              <a:t>S. aureus.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cro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croTheme" id="{E52B85CB-C9B7-412B-A7AA-E3B990D6E901}" vid="{8DFE26A6-A5DD-420C-B145-63F78B5CD578}"/>
    </a:ext>
  </a:extLst>
</a:theme>
</file>

<file path=ppt/theme/theme3.xml><?xml version="1.0" encoding="utf-8"?>
<a:theme xmlns:a="http://schemas.openxmlformats.org/drawingml/2006/main" name="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4.xml><?xml version="1.0" encoding="utf-8"?>
<a:theme xmlns:a="http://schemas.openxmlformats.org/drawingml/2006/main" name="1_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3701</Words>
  <Application>Microsoft Office PowerPoint</Application>
  <PresentationFormat>On-screen Show (4:3)</PresentationFormat>
  <Paragraphs>510</Paragraphs>
  <Slides>91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91</vt:i4>
      </vt:variant>
    </vt:vector>
  </HeadingPairs>
  <TitlesOfParts>
    <vt:vector size="106" baseType="lpstr">
      <vt:lpstr>ＭＳ Ｐゴシック</vt:lpstr>
      <vt:lpstr>Arial</vt:lpstr>
      <vt:lpstr>Calibri</vt:lpstr>
      <vt:lpstr>Segoe UI</vt:lpstr>
      <vt:lpstr>Symbol</vt:lpstr>
      <vt:lpstr>Times</vt:lpstr>
      <vt:lpstr>Times New Roman</vt:lpstr>
      <vt:lpstr>Wingdings</vt:lpstr>
      <vt:lpstr>Wingdings 2</vt:lpstr>
      <vt:lpstr>Wingdings 3</vt:lpstr>
      <vt:lpstr>ヒラギノ明朝 ProN W3</vt:lpstr>
      <vt:lpstr>Blue Diagonal</vt:lpstr>
      <vt:lpstr>MicroTheme</vt:lpstr>
      <vt:lpstr>RedTheme_PPTX</vt:lpstr>
      <vt:lpstr>1_RedTheme_PPTX</vt:lpstr>
      <vt:lpstr>PowerPoint Presentation</vt:lpstr>
      <vt:lpstr>Introduction </vt:lpstr>
      <vt:lpstr>What’s Ahead? </vt:lpstr>
      <vt:lpstr>PowerPoint Presentation</vt:lpstr>
      <vt:lpstr>Catalase Reaction and Appearance</vt:lpstr>
      <vt:lpstr>Other Characteristics</vt:lpstr>
      <vt:lpstr>Micrococcus-Resemble Staphylococci</vt:lpstr>
      <vt:lpstr>Differentiating Staphylococci and Micrococci</vt:lpstr>
      <vt:lpstr>Coagulase Test</vt:lpstr>
      <vt:lpstr>Coagulase Test</vt:lpstr>
      <vt:lpstr>Clinical Significance of S. aureus</vt:lpstr>
      <vt:lpstr>Coagulase-Negative Staphylococci</vt:lpstr>
      <vt:lpstr>CoNA-Clinical Source and Significance</vt:lpstr>
      <vt:lpstr>S. Lugdunensis vs. S. aureus</vt:lpstr>
      <vt:lpstr>PowerPoint Presentation</vt:lpstr>
      <vt:lpstr>Virulence Factors of S. aureus</vt:lpstr>
      <vt:lpstr> S. aureus Enterotoxins </vt:lpstr>
      <vt:lpstr>Virulence Factors of S. aureus: TSST-1 and Exfoliative Toxin</vt:lpstr>
      <vt:lpstr>S. aureus Virulence Factors: Cytolytic Toxins</vt:lpstr>
      <vt:lpstr>S. aureus Virulence Factors: Cytolytic Toxins</vt:lpstr>
      <vt:lpstr>S. aureus Virulence Factors: Enzymes</vt:lpstr>
      <vt:lpstr>S. aureus Virulence Factors: Protein A</vt:lpstr>
      <vt:lpstr>Virulence Factors of S. aureus</vt:lpstr>
      <vt:lpstr>Epidemiology of S. aureus</vt:lpstr>
      <vt:lpstr>Mode of Transmission and Predisposing Conditions of S. aureus Infections</vt:lpstr>
      <vt:lpstr>Infections Caused by S. aureus: Skin and Wound Infections </vt:lpstr>
      <vt:lpstr>Infections Caused by S. aureus: Skin and Wound Infections</vt:lpstr>
      <vt:lpstr>Infections Caused by S. aureus: Scalding Skin Syndrome (SSS)</vt:lpstr>
      <vt:lpstr>Infections Caused by S. aureus: Scalding Skin Syndrome (SSS)</vt:lpstr>
      <vt:lpstr>Infections caused by S. aureus: Toxic Epidermal Necrolysis</vt:lpstr>
      <vt:lpstr>Infections Caused by S. aureus: Toxic Shock Syndrome</vt:lpstr>
      <vt:lpstr>Infections caused by S. aureus: Food Poisoning</vt:lpstr>
      <vt:lpstr>Infections caused by S. aureus: Food Poisoning</vt:lpstr>
      <vt:lpstr>Infections caused by S. aureus: Food Poisoning</vt:lpstr>
      <vt:lpstr>Infections caused by S. aureus: Other Infections</vt:lpstr>
      <vt:lpstr>S. epidermidis</vt:lpstr>
      <vt:lpstr>S. saprophyticus</vt:lpstr>
      <vt:lpstr>Staphylococcus lugdunensis</vt:lpstr>
      <vt:lpstr>Staphylococcus lugdunensis</vt:lpstr>
      <vt:lpstr>Other Coagulase-Negative (CoNS)</vt:lpstr>
      <vt:lpstr>Other CoNS</vt:lpstr>
      <vt:lpstr>PowerPoint Presentation</vt:lpstr>
      <vt:lpstr>Specimen Collection and Handling</vt:lpstr>
      <vt:lpstr>Microscopic Examination</vt:lpstr>
      <vt:lpstr>Microscopic Morphology of Staphylococcus spp.</vt:lpstr>
      <vt:lpstr>Isolation and Identification of Staphylococci</vt:lpstr>
      <vt:lpstr>Cultural Characteristics</vt:lpstr>
      <vt:lpstr>S. aureus Growing on SBA</vt:lpstr>
      <vt:lpstr>Cultural Characteristics</vt:lpstr>
      <vt:lpstr>Cultural Characteristics</vt:lpstr>
      <vt:lpstr>CoNS on SBA</vt:lpstr>
      <vt:lpstr>Identification (ID) Methods</vt:lpstr>
      <vt:lpstr>Identification (ID) Methods</vt:lpstr>
      <vt:lpstr>Differentiation Among Staphylococci and other GPC</vt:lpstr>
      <vt:lpstr>Tube Coagulase Method</vt:lpstr>
      <vt:lpstr>Coagulase Tube Method</vt:lpstr>
      <vt:lpstr>Tube Coagulase Test</vt:lpstr>
      <vt:lpstr>Coagulase-Positive Staphylococcus: Clinical Source and Significance </vt:lpstr>
      <vt:lpstr>Key Tests for ID of the Most Clinically Significant Staphylococci</vt:lpstr>
      <vt:lpstr>Pyrrolidonyl Arylamidase Activity (PYR)</vt:lpstr>
      <vt:lpstr>Voges-Proskauer (VP) Test</vt:lpstr>
      <vt:lpstr>ID Tests: Differentiating Isolates that do not Produce Staphylocoagulase (CoNS)</vt:lpstr>
      <vt:lpstr>Novobiocin Susceptibility Test</vt:lpstr>
      <vt:lpstr>Key Tests for Identification of the most clinically Signifigant staphyloccus species </vt:lpstr>
      <vt:lpstr>Staphylococcal Schematic</vt:lpstr>
      <vt:lpstr>Rapid Methods of ID</vt:lpstr>
      <vt:lpstr>Slide Coagulase Test</vt:lpstr>
      <vt:lpstr>Rapid Methods of ID</vt:lpstr>
      <vt:lpstr>Rapid Methods of ID</vt:lpstr>
      <vt:lpstr>Rapid Methods of ID</vt:lpstr>
      <vt:lpstr>Rapid Methods of ID</vt:lpstr>
      <vt:lpstr>PowerPoint Presentation</vt:lpstr>
      <vt:lpstr>Characteristics</vt:lpstr>
      <vt:lpstr>Methicillin-Resistant Staphylococci </vt:lpstr>
      <vt:lpstr>Methicillin-Resistant Staphylococci (Cont.)</vt:lpstr>
      <vt:lpstr>Methicillin-Resistant Staphylococci (Cont.)</vt:lpstr>
      <vt:lpstr>Methicillin-Resistant Staphylococci (Cont.)</vt:lpstr>
      <vt:lpstr>Methicillin-Resistant Staphylococci (Cont.)</vt:lpstr>
      <vt:lpstr>Methicillin-Resistant Staphylococci (Cont.)</vt:lpstr>
      <vt:lpstr>Methicillin-Resistant Staphylococci (Cont.)</vt:lpstr>
      <vt:lpstr>Vancomycin-Resistant Staphylococci</vt:lpstr>
      <vt:lpstr>Vancomycin-Resistant Staphylococci (Cont.)</vt:lpstr>
      <vt:lpstr>Macrolide Resistance</vt:lpstr>
      <vt:lpstr>Macrolide Resistance (Cont.)</vt:lpstr>
      <vt:lpstr>Macrolide Resistance (Cont.)</vt:lpstr>
      <vt:lpstr>D-ZoneTest Positive Isolate</vt:lpstr>
      <vt:lpstr>Points to Remember</vt:lpstr>
      <vt:lpstr>Points to Remember (Cont.)</vt:lpstr>
      <vt:lpstr>Points to Remember (Cont.)</vt:lpstr>
      <vt:lpstr>Points to Remember (Cont.)</vt:lpstr>
      <vt:lpstr>Points to Remember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ACLS CH05</dc:title>
  <dc:creator/>
  <cp:lastModifiedBy/>
  <cp:revision>277</cp:revision>
  <dcterms:created xsi:type="dcterms:W3CDTF">2006-03-30T22:26:44Z</dcterms:created>
  <dcterms:modified xsi:type="dcterms:W3CDTF">2024-05-30T12:00:25Z</dcterms:modified>
</cp:coreProperties>
</file>