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86" r:id="rId1"/>
  </p:sldMasterIdLst>
  <p:notesMasterIdLst>
    <p:notesMasterId r:id="rId144"/>
  </p:notesMasterIdLst>
  <p:sldIdLst>
    <p:sldId id="426" r:id="rId2"/>
    <p:sldId id="259" r:id="rId3"/>
    <p:sldId id="260" r:id="rId4"/>
    <p:sldId id="380" r:id="rId5"/>
    <p:sldId id="427" r:id="rId6"/>
    <p:sldId id="381" r:id="rId7"/>
    <p:sldId id="264" r:id="rId8"/>
    <p:sldId id="262" r:id="rId9"/>
    <p:sldId id="265" r:id="rId10"/>
    <p:sldId id="266" r:id="rId11"/>
    <p:sldId id="267" r:id="rId12"/>
    <p:sldId id="268" r:id="rId13"/>
    <p:sldId id="428" r:id="rId14"/>
    <p:sldId id="270" r:id="rId15"/>
    <p:sldId id="271" r:id="rId16"/>
    <p:sldId id="272" r:id="rId17"/>
    <p:sldId id="273" r:id="rId18"/>
    <p:sldId id="382" r:id="rId19"/>
    <p:sldId id="274" r:id="rId20"/>
    <p:sldId id="275" r:id="rId21"/>
    <p:sldId id="384" r:id="rId22"/>
    <p:sldId id="276" r:id="rId23"/>
    <p:sldId id="385" r:id="rId24"/>
    <p:sldId id="386" r:id="rId25"/>
    <p:sldId id="277" r:id="rId26"/>
    <p:sldId id="278" r:id="rId27"/>
    <p:sldId id="425" r:id="rId28"/>
    <p:sldId id="279" r:id="rId29"/>
    <p:sldId id="280" r:id="rId30"/>
    <p:sldId id="281" r:id="rId31"/>
    <p:sldId id="282" r:id="rId32"/>
    <p:sldId id="387" r:id="rId33"/>
    <p:sldId id="388" r:id="rId34"/>
    <p:sldId id="283" r:id="rId35"/>
    <p:sldId id="389" r:id="rId36"/>
    <p:sldId id="390" r:id="rId37"/>
    <p:sldId id="284" r:id="rId38"/>
    <p:sldId id="391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4" r:id="rId48"/>
    <p:sldId id="295" r:id="rId49"/>
    <p:sldId id="293" r:id="rId50"/>
    <p:sldId id="296" r:id="rId51"/>
    <p:sldId id="297" r:id="rId52"/>
    <p:sldId id="298" r:id="rId53"/>
    <p:sldId id="392" r:id="rId54"/>
    <p:sldId id="299" r:id="rId55"/>
    <p:sldId id="393" r:id="rId56"/>
    <p:sldId id="395" r:id="rId57"/>
    <p:sldId id="396" r:id="rId58"/>
    <p:sldId id="397" r:id="rId59"/>
    <p:sldId id="398" r:id="rId60"/>
    <p:sldId id="301" r:id="rId61"/>
    <p:sldId id="303" r:id="rId62"/>
    <p:sldId id="399" r:id="rId63"/>
    <p:sldId id="304" r:id="rId64"/>
    <p:sldId id="400" r:id="rId65"/>
    <p:sldId id="305" r:id="rId66"/>
    <p:sldId id="307" r:id="rId67"/>
    <p:sldId id="394" r:id="rId68"/>
    <p:sldId id="308" r:id="rId69"/>
    <p:sldId id="309" r:id="rId70"/>
    <p:sldId id="402" r:id="rId71"/>
    <p:sldId id="310" r:id="rId72"/>
    <p:sldId id="403" r:id="rId73"/>
    <p:sldId id="404" r:id="rId74"/>
    <p:sldId id="401" r:id="rId75"/>
    <p:sldId id="405" r:id="rId76"/>
    <p:sldId id="312" r:id="rId77"/>
    <p:sldId id="311" r:id="rId78"/>
    <p:sldId id="313" r:id="rId79"/>
    <p:sldId id="406" r:id="rId80"/>
    <p:sldId id="407" r:id="rId81"/>
    <p:sldId id="314" r:id="rId82"/>
    <p:sldId id="321" r:id="rId83"/>
    <p:sldId id="315" r:id="rId84"/>
    <p:sldId id="410" r:id="rId85"/>
    <p:sldId id="411" r:id="rId86"/>
    <p:sldId id="409" r:id="rId87"/>
    <p:sldId id="414" r:id="rId88"/>
    <p:sldId id="415" r:id="rId89"/>
    <p:sldId id="323" r:id="rId90"/>
    <p:sldId id="325" r:id="rId91"/>
    <p:sldId id="424" r:id="rId92"/>
    <p:sldId id="326" r:id="rId93"/>
    <p:sldId id="327" r:id="rId94"/>
    <p:sldId id="328" r:id="rId95"/>
    <p:sldId id="329" r:id="rId96"/>
    <p:sldId id="330" r:id="rId97"/>
    <p:sldId id="331" r:id="rId98"/>
    <p:sldId id="416" r:id="rId99"/>
    <p:sldId id="417" r:id="rId100"/>
    <p:sldId id="418" r:id="rId101"/>
    <p:sldId id="332" r:id="rId102"/>
    <p:sldId id="333" r:id="rId103"/>
    <p:sldId id="334" r:id="rId104"/>
    <p:sldId id="335" r:id="rId105"/>
    <p:sldId id="336" r:id="rId106"/>
    <p:sldId id="419" r:id="rId107"/>
    <p:sldId id="429" r:id="rId108"/>
    <p:sldId id="338" r:id="rId109"/>
    <p:sldId id="339" r:id="rId110"/>
    <p:sldId id="340" r:id="rId111"/>
    <p:sldId id="420" r:id="rId112"/>
    <p:sldId id="342" r:id="rId113"/>
    <p:sldId id="343" r:id="rId114"/>
    <p:sldId id="344" r:id="rId115"/>
    <p:sldId id="345" r:id="rId116"/>
    <p:sldId id="346" r:id="rId117"/>
    <p:sldId id="347" r:id="rId118"/>
    <p:sldId id="348" r:id="rId119"/>
    <p:sldId id="349" r:id="rId120"/>
    <p:sldId id="350" r:id="rId121"/>
    <p:sldId id="351" r:id="rId122"/>
    <p:sldId id="352" r:id="rId123"/>
    <p:sldId id="421" r:id="rId124"/>
    <p:sldId id="422" r:id="rId125"/>
    <p:sldId id="423" r:id="rId126"/>
    <p:sldId id="354" r:id="rId127"/>
    <p:sldId id="355" r:id="rId128"/>
    <p:sldId id="356" r:id="rId129"/>
    <p:sldId id="357" r:id="rId130"/>
    <p:sldId id="358" r:id="rId131"/>
    <p:sldId id="359" r:id="rId132"/>
    <p:sldId id="360" r:id="rId133"/>
    <p:sldId id="361" r:id="rId134"/>
    <p:sldId id="362" r:id="rId135"/>
    <p:sldId id="363" r:id="rId136"/>
    <p:sldId id="364" r:id="rId137"/>
    <p:sldId id="365" r:id="rId138"/>
    <p:sldId id="373" r:id="rId139"/>
    <p:sldId id="377" r:id="rId140"/>
    <p:sldId id="374" r:id="rId141"/>
    <p:sldId id="376" r:id="rId142"/>
    <p:sldId id="379" r:id="rId143"/>
  </p:sldIdLst>
  <p:sldSz cx="9144000" cy="6858000" type="screen4x3"/>
  <p:notesSz cx="9236075" cy="69738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anose="02020603050405020304" pitchFamily="18" charset="0"/>
        <a:ea typeface="+mn-ea"/>
        <a:cs typeface="ヒラギノ明朝 ProN W3" charset="0"/>
        <a:sym typeface="Times New Roman" panose="02020603050405020304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anose="02020603050405020304" pitchFamily="18" charset="0"/>
        <a:ea typeface="+mn-ea"/>
        <a:cs typeface="ヒラギノ明朝 ProN W3" charset="0"/>
        <a:sym typeface="Times New Roman" panose="02020603050405020304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anose="02020603050405020304" pitchFamily="18" charset="0"/>
        <a:ea typeface="+mn-ea"/>
        <a:cs typeface="ヒラギノ明朝 ProN W3" charset="0"/>
        <a:sym typeface="Times New Roman" panose="02020603050405020304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anose="02020603050405020304" pitchFamily="18" charset="0"/>
        <a:ea typeface="+mn-ea"/>
        <a:cs typeface="ヒラギノ明朝 ProN W3" charset="0"/>
        <a:sym typeface="Times New Roman" panose="02020603050405020304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anose="02020603050405020304" pitchFamily="18" charset="0"/>
        <a:ea typeface="+mn-ea"/>
        <a:cs typeface="ヒラギノ明朝 ProN W3" charset="0"/>
        <a:sym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Times New Roman" panose="02020603050405020304" pitchFamily="18" charset="0"/>
        <a:ea typeface="+mn-ea"/>
        <a:cs typeface="ヒラギノ明朝 ProN W3" charset="0"/>
        <a:sym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Times New Roman" panose="02020603050405020304" pitchFamily="18" charset="0"/>
        <a:ea typeface="+mn-ea"/>
        <a:cs typeface="ヒラギノ明朝 ProN W3" charset="0"/>
        <a:sym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Times New Roman" panose="02020603050405020304" pitchFamily="18" charset="0"/>
        <a:ea typeface="+mn-ea"/>
        <a:cs typeface="ヒラギノ明朝 ProN W3" charset="0"/>
        <a:sym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Times New Roman" panose="02020603050405020304" pitchFamily="18" charset="0"/>
        <a:ea typeface="+mn-ea"/>
        <a:cs typeface="ヒラギノ明朝 ProN W3" charset="0"/>
        <a:sym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0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97">
          <p15:clr>
            <a:srgbClr val="A4A3A4"/>
          </p15:clr>
        </p15:guide>
        <p15:guide id="2" pos="2909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43F5DD6-791E-8ACB-8374-EBEBC65B052B}" name="Connie Mahon" initials="CM" userId="dffcbafd17e63880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524" y="102"/>
      </p:cViewPr>
      <p:guideLst>
        <p:guide orient="horz" pos="100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8169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97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158" Type="http://schemas.microsoft.com/office/2018/10/relationships/authors" Target="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3;n">
            <a:extLst>
              <a:ext uri="{FF2B5EF4-FFF2-40B4-BE49-F238E27FC236}">
                <a16:creationId xmlns:a16="http://schemas.microsoft.com/office/drawing/2014/main" id="{5522DB31-238C-28B6-EF19-A96CB9D778E3}"/>
              </a:ext>
            </a:extLst>
          </p:cNvPr>
          <p:cNvSpPr txBox="1">
            <a:spLocks noGrp="1" noChangeArrowheads="1"/>
          </p:cNvSpPr>
          <p:nvPr>
            <p:ph type="hdr" idx="2"/>
          </p:nvPr>
        </p:nvSpPr>
        <p:spPr bwMode="auto">
          <a:xfrm>
            <a:off x="0" y="0"/>
            <a:ext cx="400208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600" tIns="46300" rIns="92600" bIns="463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5363" name="Google Shape;4;n">
            <a:extLst>
              <a:ext uri="{FF2B5EF4-FFF2-40B4-BE49-F238E27FC236}">
                <a16:creationId xmlns:a16="http://schemas.microsoft.com/office/drawing/2014/main" id="{E7BF94D3-F9DA-7256-B005-6EFFE721D277}"/>
              </a:ext>
            </a:extLst>
          </p:cNvPr>
          <p:cNvSpPr txBox="1">
            <a:spLocks noGrp="1" noChangeArrowheads="1"/>
          </p:cNvSpPr>
          <p:nvPr>
            <p:ph type="dt" idx="10"/>
          </p:nvPr>
        </p:nvSpPr>
        <p:spPr bwMode="auto">
          <a:xfrm>
            <a:off x="5232400" y="0"/>
            <a:ext cx="400208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600" tIns="46300" rIns="92600" bIns="463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5364" name="Google Shape;5;n">
            <a:extLst>
              <a:ext uri="{FF2B5EF4-FFF2-40B4-BE49-F238E27FC236}">
                <a16:creationId xmlns:a16="http://schemas.microsoft.com/office/drawing/2014/main" id="{2D7D0A95-F326-35B5-5FBB-B7F25C57CAB2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2874963" y="522288"/>
            <a:ext cx="3486150" cy="26162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Google Shape;6;n">
            <a:extLst>
              <a:ext uri="{FF2B5EF4-FFF2-40B4-BE49-F238E27FC236}">
                <a16:creationId xmlns:a16="http://schemas.microsoft.com/office/drawing/2014/main" id="{8FD52266-33C1-181E-1FFD-DBBD8E8605B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3313113"/>
            <a:ext cx="7388225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600" tIns="46300" rIns="92600" bIns="463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5366" name="Google Shape;7;n">
            <a:extLst>
              <a:ext uri="{FF2B5EF4-FFF2-40B4-BE49-F238E27FC236}">
                <a16:creationId xmlns:a16="http://schemas.microsoft.com/office/drawing/2014/main" id="{612E53B4-71A2-0AF0-EABA-63A4FD507E9F}"/>
              </a:ext>
            </a:extLst>
          </p:cNvPr>
          <p:cNvSpPr txBox="1">
            <a:spLocks noGrp="1" noChangeArrowheads="1"/>
          </p:cNvSpPr>
          <p:nvPr>
            <p:ph type="ftr" idx="11"/>
          </p:nvPr>
        </p:nvSpPr>
        <p:spPr bwMode="auto">
          <a:xfrm>
            <a:off x="0" y="6624638"/>
            <a:ext cx="4002088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600" tIns="46300" rIns="92600" bIns="46300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5367" name="Google Shape;8;n">
            <a:extLst>
              <a:ext uri="{FF2B5EF4-FFF2-40B4-BE49-F238E27FC236}">
                <a16:creationId xmlns:a16="http://schemas.microsoft.com/office/drawing/2014/main" id="{9433C2CC-23D4-10AD-F81F-9879E4EAF0A4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5232400" y="6624638"/>
            <a:ext cx="4002088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600" tIns="46300" rIns="92600" bIns="463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ts val="1200"/>
              <a:buFont typeface="Arial" panose="020B0604020202020204" pitchFamily="34" charset="0"/>
              <a:buNone/>
              <a:defRPr sz="1200"/>
            </a:lvl1pPr>
          </a:lstStyle>
          <a:p>
            <a:fld id="{A05EE788-556B-422D-9483-59297AEE4189}" type="slidenum">
              <a:rPr lang="en-US" altLang="en-US"/>
              <a:pPr/>
              <a:t>‹#›</a:t>
            </a:fld>
            <a:endParaRPr lang="en-US" altLang="en-US" sz="14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E00DEF-4B0D-46A6-86D2-3860CDD14BD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589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Google Shape;180;p12:notes">
            <a:extLst>
              <a:ext uri="{FF2B5EF4-FFF2-40B4-BE49-F238E27FC236}">
                <a16:creationId xmlns:a16="http://schemas.microsoft.com/office/drawing/2014/main" id="{E4EAC16A-D5C8-694E-BD06-145AEA57B4A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5" name="Google Shape;181;p12:notes">
            <a:extLst>
              <a:ext uri="{FF2B5EF4-FFF2-40B4-BE49-F238E27FC236}">
                <a16:creationId xmlns:a16="http://schemas.microsoft.com/office/drawing/2014/main" id="{533F4854-82D8-B2AE-04B0-F5C52A2B285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Google Shape;838;p104:notes">
            <a:extLst>
              <a:ext uri="{FF2B5EF4-FFF2-40B4-BE49-F238E27FC236}">
                <a16:creationId xmlns:a16="http://schemas.microsoft.com/office/drawing/2014/main" id="{7FF2E7A7-785D-5E44-B178-70813767C6D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099" name="Google Shape;839;p104:notes">
            <a:extLst>
              <a:ext uri="{FF2B5EF4-FFF2-40B4-BE49-F238E27FC236}">
                <a16:creationId xmlns:a16="http://schemas.microsoft.com/office/drawing/2014/main" id="{9DDE8B54-CA06-FD8B-7C8E-5A776B99510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Google Shape;846;p105:notes">
            <a:extLst>
              <a:ext uri="{FF2B5EF4-FFF2-40B4-BE49-F238E27FC236}">
                <a16:creationId xmlns:a16="http://schemas.microsoft.com/office/drawing/2014/main" id="{76BA3B06-1C93-B84D-C707-CE6C402C6B3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2147" name="Google Shape;847;p105:notes">
            <a:extLst>
              <a:ext uri="{FF2B5EF4-FFF2-40B4-BE49-F238E27FC236}">
                <a16:creationId xmlns:a16="http://schemas.microsoft.com/office/drawing/2014/main" id="{13AD00ED-9F55-9680-0678-13DAA74A0D1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Google Shape;853;p107:notes">
            <a:extLst>
              <a:ext uri="{FF2B5EF4-FFF2-40B4-BE49-F238E27FC236}">
                <a16:creationId xmlns:a16="http://schemas.microsoft.com/office/drawing/2014/main" id="{182FC1B8-9161-E1C1-3076-5F5B68B8C0A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4195" name="Google Shape;854;p107:notes">
            <a:extLst>
              <a:ext uri="{FF2B5EF4-FFF2-40B4-BE49-F238E27FC236}">
                <a16:creationId xmlns:a16="http://schemas.microsoft.com/office/drawing/2014/main" id="{C626DE13-A2B7-BE70-5160-169B68B9516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Google Shape;860;p108:notes">
            <a:extLst>
              <a:ext uri="{FF2B5EF4-FFF2-40B4-BE49-F238E27FC236}">
                <a16:creationId xmlns:a16="http://schemas.microsoft.com/office/drawing/2014/main" id="{7A3E914E-9FBA-8DED-FA8C-01103A8012C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43" name="Google Shape;861;p108:notes">
            <a:extLst>
              <a:ext uri="{FF2B5EF4-FFF2-40B4-BE49-F238E27FC236}">
                <a16:creationId xmlns:a16="http://schemas.microsoft.com/office/drawing/2014/main" id="{EE24DBB6-44EF-1807-29C4-0E771CD32A5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Google Shape;867;p109:notes">
            <a:extLst>
              <a:ext uri="{FF2B5EF4-FFF2-40B4-BE49-F238E27FC236}">
                <a16:creationId xmlns:a16="http://schemas.microsoft.com/office/drawing/2014/main" id="{923D464E-1A18-D027-53AB-79FAC5AE676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291" name="Google Shape;868;p109:notes">
            <a:extLst>
              <a:ext uri="{FF2B5EF4-FFF2-40B4-BE49-F238E27FC236}">
                <a16:creationId xmlns:a16="http://schemas.microsoft.com/office/drawing/2014/main" id="{35A31C25-224E-AD22-B6BA-6C5A8AB160A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Google Shape;874;p111:notes">
            <a:extLst>
              <a:ext uri="{FF2B5EF4-FFF2-40B4-BE49-F238E27FC236}">
                <a16:creationId xmlns:a16="http://schemas.microsoft.com/office/drawing/2014/main" id="{4768B537-E105-D5F6-B18F-A3BB9004930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0339" name="Google Shape;875;p111:notes">
            <a:extLst>
              <a:ext uri="{FF2B5EF4-FFF2-40B4-BE49-F238E27FC236}">
                <a16:creationId xmlns:a16="http://schemas.microsoft.com/office/drawing/2014/main" id="{FECE1DF2-4408-7638-5F71-49453BFAF2A5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Google Shape;881;p112:notes">
            <a:extLst>
              <a:ext uri="{FF2B5EF4-FFF2-40B4-BE49-F238E27FC236}">
                <a16:creationId xmlns:a16="http://schemas.microsoft.com/office/drawing/2014/main" id="{D5E6A4F4-5783-F6EB-7349-49783FFFDF3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2387" name="Google Shape;882;p112:notes">
            <a:extLst>
              <a:ext uri="{FF2B5EF4-FFF2-40B4-BE49-F238E27FC236}">
                <a16:creationId xmlns:a16="http://schemas.microsoft.com/office/drawing/2014/main" id="{9A02798C-715E-9818-4587-7EAC5F356BF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E00DEF-4B0D-46A6-86D2-3860CDD14BD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95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Google Shape;195;p14:notes">
            <a:extLst>
              <a:ext uri="{FF2B5EF4-FFF2-40B4-BE49-F238E27FC236}">
                <a16:creationId xmlns:a16="http://schemas.microsoft.com/office/drawing/2014/main" id="{55E07AD3-C810-49D6-218D-4BF9E9AB573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31" name="Google Shape;196;p14:notes">
            <a:extLst>
              <a:ext uri="{FF2B5EF4-FFF2-40B4-BE49-F238E27FC236}">
                <a16:creationId xmlns:a16="http://schemas.microsoft.com/office/drawing/2014/main" id="{10F5EE87-BEA1-2347-B258-674351EB169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Google Shape;202;p15:notes">
            <a:extLst>
              <a:ext uri="{FF2B5EF4-FFF2-40B4-BE49-F238E27FC236}">
                <a16:creationId xmlns:a16="http://schemas.microsoft.com/office/drawing/2014/main" id="{87A6A6F8-B940-D3EC-5D08-4C80AB71CB0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79" name="Google Shape;203;p15:notes">
            <a:extLst>
              <a:ext uri="{FF2B5EF4-FFF2-40B4-BE49-F238E27FC236}">
                <a16:creationId xmlns:a16="http://schemas.microsoft.com/office/drawing/2014/main" id="{75762466-7CD8-C400-C6B1-56810A16D9F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Google Shape;209;p16:notes">
            <a:extLst>
              <a:ext uri="{FF2B5EF4-FFF2-40B4-BE49-F238E27FC236}">
                <a16:creationId xmlns:a16="http://schemas.microsoft.com/office/drawing/2014/main" id="{303A5B2C-EBF1-6701-A30F-E9DB2CF8068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27" name="Google Shape;210;p16:notes">
            <a:extLst>
              <a:ext uri="{FF2B5EF4-FFF2-40B4-BE49-F238E27FC236}">
                <a16:creationId xmlns:a16="http://schemas.microsoft.com/office/drawing/2014/main" id="{B24B4A42-D41C-D805-E1A4-043041014EC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Google Shape;216;p17:notes">
            <a:extLst>
              <a:ext uri="{FF2B5EF4-FFF2-40B4-BE49-F238E27FC236}">
                <a16:creationId xmlns:a16="http://schemas.microsoft.com/office/drawing/2014/main" id="{AFE6C1DB-BAA4-04A6-1064-D897F5863AE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54275" name="Google Shape;217;p17:notes">
            <a:extLst>
              <a:ext uri="{FF2B5EF4-FFF2-40B4-BE49-F238E27FC236}">
                <a16:creationId xmlns:a16="http://schemas.microsoft.com/office/drawing/2014/main" id="{B4C359BD-A95E-CD75-5EB1-A67B8C91084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276" name="Google Shape;218;p17:notes">
            <a:extLst>
              <a:ext uri="{FF2B5EF4-FFF2-40B4-BE49-F238E27FC236}">
                <a16:creationId xmlns:a16="http://schemas.microsoft.com/office/drawing/2014/main" id="{E32F558B-E957-49B5-503C-75EBBF094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400" y="6624638"/>
            <a:ext cx="4002088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00" tIns="46300" rIns="92600" bIns="46300" anchor="b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buSzPts val="1200"/>
            </a:pPr>
            <a:fld id="{DDFFD3D7-9748-4763-8A11-F315D01C2E16}" type="slidenum">
              <a:rPr lang="en-US" altLang="en-US" sz="1200"/>
              <a:pPr algn="r" eaLnBrk="1" hangingPunct="1">
                <a:buSzPts val="1200"/>
              </a:pPr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Google Shape;224;p18:notes">
            <a:extLst>
              <a:ext uri="{FF2B5EF4-FFF2-40B4-BE49-F238E27FC236}">
                <a16:creationId xmlns:a16="http://schemas.microsoft.com/office/drawing/2014/main" id="{0767217F-57AB-2FF7-CD83-BA46BD5399D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347" name="Google Shape;225;p18:notes">
            <a:extLst>
              <a:ext uri="{FF2B5EF4-FFF2-40B4-BE49-F238E27FC236}">
                <a16:creationId xmlns:a16="http://schemas.microsoft.com/office/drawing/2014/main" id="{329683CB-44CA-91CE-6BD6-E33FA953DD5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Google Shape;231;p19:notes">
            <a:extLst>
              <a:ext uri="{FF2B5EF4-FFF2-40B4-BE49-F238E27FC236}">
                <a16:creationId xmlns:a16="http://schemas.microsoft.com/office/drawing/2014/main" id="{62CC6D9E-55F4-81EE-166B-49E74A17026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Google Shape;232;p19:notes">
            <a:extLst>
              <a:ext uri="{FF2B5EF4-FFF2-40B4-BE49-F238E27FC236}">
                <a16:creationId xmlns:a16="http://schemas.microsoft.com/office/drawing/2014/main" id="{2228A04F-DECD-BD81-6CC2-9F80D051E7C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Google Shape;231;p19:notes">
            <a:extLst>
              <a:ext uri="{FF2B5EF4-FFF2-40B4-BE49-F238E27FC236}">
                <a16:creationId xmlns:a16="http://schemas.microsoft.com/office/drawing/2014/main" id="{B7671C27-8D6D-7F94-BCB8-9A9880E9D08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43" name="Google Shape;232;p19:notes">
            <a:extLst>
              <a:ext uri="{FF2B5EF4-FFF2-40B4-BE49-F238E27FC236}">
                <a16:creationId xmlns:a16="http://schemas.microsoft.com/office/drawing/2014/main" id="{DA4B207D-4739-7BC6-BA36-4AD20754E94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Google Shape;238;p20:notes">
            <a:extLst>
              <a:ext uri="{FF2B5EF4-FFF2-40B4-BE49-F238E27FC236}">
                <a16:creationId xmlns:a16="http://schemas.microsoft.com/office/drawing/2014/main" id="{F1E7B8B5-CB91-DD9B-07EC-4C66D88D206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491" name="Google Shape;239;p20:notes">
            <a:extLst>
              <a:ext uri="{FF2B5EF4-FFF2-40B4-BE49-F238E27FC236}">
                <a16:creationId xmlns:a16="http://schemas.microsoft.com/office/drawing/2014/main" id="{41D587DC-053B-BC27-E9B7-53353ECCD47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Google Shape;114;p3:notes">
            <a:extLst>
              <a:ext uri="{FF2B5EF4-FFF2-40B4-BE49-F238E27FC236}">
                <a16:creationId xmlns:a16="http://schemas.microsoft.com/office/drawing/2014/main" id="{8877F9A6-8DE4-6DA3-B131-3DF8052CCC4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3" name="Google Shape;115;p3:notes">
            <a:extLst>
              <a:ext uri="{FF2B5EF4-FFF2-40B4-BE49-F238E27FC236}">
                <a16:creationId xmlns:a16="http://schemas.microsoft.com/office/drawing/2014/main" id="{9851B154-EF58-081D-59EE-F1B285178E7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Google Shape;238;p20:notes">
            <a:extLst>
              <a:ext uri="{FF2B5EF4-FFF2-40B4-BE49-F238E27FC236}">
                <a16:creationId xmlns:a16="http://schemas.microsoft.com/office/drawing/2014/main" id="{C73D7B0B-A34E-4C92-E606-3308B842DE6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39" name="Google Shape;239;p20:notes">
            <a:extLst>
              <a:ext uri="{FF2B5EF4-FFF2-40B4-BE49-F238E27FC236}">
                <a16:creationId xmlns:a16="http://schemas.microsoft.com/office/drawing/2014/main" id="{A1781E82-10B7-8A30-D42E-680348EE5DE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Google Shape;245;p21:notes">
            <a:extLst>
              <a:ext uri="{FF2B5EF4-FFF2-40B4-BE49-F238E27FC236}">
                <a16:creationId xmlns:a16="http://schemas.microsoft.com/office/drawing/2014/main" id="{FBDC3A9B-8F53-4495-D4A0-33AD9ED6028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611" name="Google Shape;246;p21:notes">
            <a:extLst>
              <a:ext uri="{FF2B5EF4-FFF2-40B4-BE49-F238E27FC236}">
                <a16:creationId xmlns:a16="http://schemas.microsoft.com/office/drawing/2014/main" id="{ADE6E06B-9C91-CB35-2D7E-D74C3143525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Google Shape;252;p22:notes">
            <a:extLst>
              <a:ext uri="{FF2B5EF4-FFF2-40B4-BE49-F238E27FC236}">
                <a16:creationId xmlns:a16="http://schemas.microsoft.com/office/drawing/2014/main" id="{66D6F219-4F18-18C0-6D5B-3E718347781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659" name="Google Shape;253;p22:notes">
            <a:extLst>
              <a:ext uri="{FF2B5EF4-FFF2-40B4-BE49-F238E27FC236}">
                <a16:creationId xmlns:a16="http://schemas.microsoft.com/office/drawing/2014/main" id="{1595EEB8-1253-E7CA-1B24-C177EE75C95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Google Shape;252;p22:notes">
            <a:extLst>
              <a:ext uri="{FF2B5EF4-FFF2-40B4-BE49-F238E27FC236}">
                <a16:creationId xmlns:a16="http://schemas.microsoft.com/office/drawing/2014/main" id="{66D6F219-4F18-18C0-6D5B-3E718347781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659" name="Google Shape;253;p22:notes">
            <a:extLst>
              <a:ext uri="{FF2B5EF4-FFF2-40B4-BE49-F238E27FC236}">
                <a16:creationId xmlns:a16="http://schemas.microsoft.com/office/drawing/2014/main" id="{1595EEB8-1253-E7CA-1B24-C177EE75C95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801622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Google Shape;259;p23:notes">
            <a:extLst>
              <a:ext uri="{FF2B5EF4-FFF2-40B4-BE49-F238E27FC236}">
                <a16:creationId xmlns:a16="http://schemas.microsoft.com/office/drawing/2014/main" id="{001BC2DB-FBD1-1A20-3376-E0AF80D03FD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707" name="Google Shape;260;p23:notes">
            <a:extLst>
              <a:ext uri="{FF2B5EF4-FFF2-40B4-BE49-F238E27FC236}">
                <a16:creationId xmlns:a16="http://schemas.microsoft.com/office/drawing/2014/main" id="{523D4B90-ABCD-FE6D-68EE-64E74C2037F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Google Shape;266;p24:notes">
            <a:extLst>
              <a:ext uri="{FF2B5EF4-FFF2-40B4-BE49-F238E27FC236}">
                <a16:creationId xmlns:a16="http://schemas.microsoft.com/office/drawing/2014/main" id="{718A8754-2A82-2226-F1EF-AC93F26CB49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755" name="Google Shape;267;p24:notes">
            <a:extLst>
              <a:ext uri="{FF2B5EF4-FFF2-40B4-BE49-F238E27FC236}">
                <a16:creationId xmlns:a16="http://schemas.microsoft.com/office/drawing/2014/main" id="{DE2403EC-1F63-75A0-0ACA-8C981C3120E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Google Shape;273;p25:notes">
            <a:extLst>
              <a:ext uri="{FF2B5EF4-FFF2-40B4-BE49-F238E27FC236}">
                <a16:creationId xmlns:a16="http://schemas.microsoft.com/office/drawing/2014/main" id="{7E8BF008-192A-8CCB-04AE-CD67259C832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803" name="Google Shape;274;p25:notes">
            <a:extLst>
              <a:ext uri="{FF2B5EF4-FFF2-40B4-BE49-F238E27FC236}">
                <a16:creationId xmlns:a16="http://schemas.microsoft.com/office/drawing/2014/main" id="{200629B4-D459-A916-F49C-C4FF4005788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Google Shape;280;p26:notes">
            <a:extLst>
              <a:ext uri="{FF2B5EF4-FFF2-40B4-BE49-F238E27FC236}">
                <a16:creationId xmlns:a16="http://schemas.microsoft.com/office/drawing/2014/main" id="{619A0F0B-BFBC-B51A-29F7-501C0FFC184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851" name="Google Shape;281;p26:notes">
            <a:extLst>
              <a:ext uri="{FF2B5EF4-FFF2-40B4-BE49-F238E27FC236}">
                <a16:creationId xmlns:a16="http://schemas.microsoft.com/office/drawing/2014/main" id="{47ECDF1B-C993-C7FE-E2A9-81F77AF3858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Google Shape;280;p26:notes">
            <a:extLst>
              <a:ext uri="{FF2B5EF4-FFF2-40B4-BE49-F238E27FC236}">
                <a16:creationId xmlns:a16="http://schemas.microsoft.com/office/drawing/2014/main" id="{9193C265-8A38-5304-A4ED-A3D5790AFFE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899" name="Google Shape;281;p26:notes">
            <a:extLst>
              <a:ext uri="{FF2B5EF4-FFF2-40B4-BE49-F238E27FC236}">
                <a16:creationId xmlns:a16="http://schemas.microsoft.com/office/drawing/2014/main" id="{4E77FA27-D0C6-6544-2352-5470DE015BE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Google Shape;280;p26:notes">
            <a:extLst>
              <a:ext uri="{FF2B5EF4-FFF2-40B4-BE49-F238E27FC236}">
                <a16:creationId xmlns:a16="http://schemas.microsoft.com/office/drawing/2014/main" id="{09188D31-7C87-30E0-2F2F-0F329352010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947" name="Google Shape;281;p26:notes">
            <a:extLst>
              <a:ext uri="{FF2B5EF4-FFF2-40B4-BE49-F238E27FC236}">
                <a16:creationId xmlns:a16="http://schemas.microsoft.com/office/drawing/2014/main" id="{768F7487-CF41-BB17-91C8-9A5E4216B95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Google Shape;121;p4:notes">
            <a:extLst>
              <a:ext uri="{FF2B5EF4-FFF2-40B4-BE49-F238E27FC236}">
                <a16:creationId xmlns:a16="http://schemas.microsoft.com/office/drawing/2014/main" id="{B8BF1D5D-8117-0655-65B7-62F1C6C8D75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1" name="Google Shape;122;p4:notes">
            <a:extLst>
              <a:ext uri="{FF2B5EF4-FFF2-40B4-BE49-F238E27FC236}">
                <a16:creationId xmlns:a16="http://schemas.microsoft.com/office/drawing/2014/main" id="{1EBA7988-8C92-5E0A-82F1-EF379BB497D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Google Shape;287;p27:notes">
            <a:extLst>
              <a:ext uri="{FF2B5EF4-FFF2-40B4-BE49-F238E27FC236}">
                <a16:creationId xmlns:a16="http://schemas.microsoft.com/office/drawing/2014/main" id="{E7AF56AE-CD7E-C6EE-88FD-6BB9B211B6F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995" name="Google Shape;288;p27:notes">
            <a:extLst>
              <a:ext uri="{FF2B5EF4-FFF2-40B4-BE49-F238E27FC236}">
                <a16:creationId xmlns:a16="http://schemas.microsoft.com/office/drawing/2014/main" id="{E5F7033D-93A6-05BE-9DF9-B80467900D4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Google Shape;294;p28:notes">
            <a:extLst>
              <a:ext uri="{FF2B5EF4-FFF2-40B4-BE49-F238E27FC236}">
                <a16:creationId xmlns:a16="http://schemas.microsoft.com/office/drawing/2014/main" id="{D70C9D72-931B-4023-8EDF-A0B304DB428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091" name="Google Shape;295;p28:notes">
            <a:extLst>
              <a:ext uri="{FF2B5EF4-FFF2-40B4-BE49-F238E27FC236}">
                <a16:creationId xmlns:a16="http://schemas.microsoft.com/office/drawing/2014/main" id="{173AB87A-93D2-76B7-DF7C-DDD1D625168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Google Shape;294;p28:notes">
            <a:extLst>
              <a:ext uri="{FF2B5EF4-FFF2-40B4-BE49-F238E27FC236}">
                <a16:creationId xmlns:a16="http://schemas.microsoft.com/office/drawing/2014/main" id="{26DFA25A-0307-F61F-60FD-719CF7B2643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139" name="Google Shape;295;p28:notes">
            <a:extLst>
              <a:ext uri="{FF2B5EF4-FFF2-40B4-BE49-F238E27FC236}">
                <a16:creationId xmlns:a16="http://schemas.microsoft.com/office/drawing/2014/main" id="{9FC5A48F-EFC6-1E0C-9CA3-787F3B9CE8E5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Google Shape;301;p29:notes">
            <a:extLst>
              <a:ext uri="{FF2B5EF4-FFF2-40B4-BE49-F238E27FC236}">
                <a16:creationId xmlns:a16="http://schemas.microsoft.com/office/drawing/2014/main" id="{FBF771E3-8CFE-418E-CEC7-0C7D7944477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187" name="Google Shape;302;p29:notes">
            <a:extLst>
              <a:ext uri="{FF2B5EF4-FFF2-40B4-BE49-F238E27FC236}">
                <a16:creationId xmlns:a16="http://schemas.microsoft.com/office/drawing/2014/main" id="{9B0F46C0-E06F-2469-8AD4-988A95496A7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Google Shape;308;p30:notes">
            <a:extLst>
              <a:ext uri="{FF2B5EF4-FFF2-40B4-BE49-F238E27FC236}">
                <a16:creationId xmlns:a16="http://schemas.microsoft.com/office/drawing/2014/main" id="{540ADDCE-C707-E30C-CAF9-7B519741605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235" name="Google Shape;309;p30:notes">
            <a:extLst>
              <a:ext uri="{FF2B5EF4-FFF2-40B4-BE49-F238E27FC236}">
                <a16:creationId xmlns:a16="http://schemas.microsoft.com/office/drawing/2014/main" id="{6082674C-DBBD-6AEB-5DF5-808D6125B8C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Google Shape;315;p31:notes">
            <a:extLst>
              <a:ext uri="{FF2B5EF4-FFF2-40B4-BE49-F238E27FC236}">
                <a16:creationId xmlns:a16="http://schemas.microsoft.com/office/drawing/2014/main" id="{B057DEB5-8132-8CED-F412-AAB77235914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283" name="Google Shape;316;p31:notes">
            <a:extLst>
              <a:ext uri="{FF2B5EF4-FFF2-40B4-BE49-F238E27FC236}">
                <a16:creationId xmlns:a16="http://schemas.microsoft.com/office/drawing/2014/main" id="{C47AFC61-B684-05E2-E1AC-C96230A118B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Google Shape;322;p32:notes">
            <a:extLst>
              <a:ext uri="{FF2B5EF4-FFF2-40B4-BE49-F238E27FC236}">
                <a16:creationId xmlns:a16="http://schemas.microsoft.com/office/drawing/2014/main" id="{136B73AA-E93A-1EFB-A21C-AB7535EBB12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331" name="Google Shape;323;p32:notes">
            <a:extLst>
              <a:ext uri="{FF2B5EF4-FFF2-40B4-BE49-F238E27FC236}">
                <a16:creationId xmlns:a16="http://schemas.microsoft.com/office/drawing/2014/main" id="{6B54C091-C41B-82FE-F00F-791F500A3EE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Google Shape;329;p33:notes">
            <a:extLst>
              <a:ext uri="{FF2B5EF4-FFF2-40B4-BE49-F238E27FC236}">
                <a16:creationId xmlns:a16="http://schemas.microsoft.com/office/drawing/2014/main" id="{52F4F4EC-E412-BF31-50FA-3342FB8D6CC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379" name="Google Shape;330;p33:notes">
            <a:extLst>
              <a:ext uri="{FF2B5EF4-FFF2-40B4-BE49-F238E27FC236}">
                <a16:creationId xmlns:a16="http://schemas.microsoft.com/office/drawing/2014/main" id="{14BB7625-A020-30A3-32EC-00F09171FBB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Google Shape;336;p34:notes">
            <a:extLst>
              <a:ext uri="{FF2B5EF4-FFF2-40B4-BE49-F238E27FC236}">
                <a16:creationId xmlns:a16="http://schemas.microsoft.com/office/drawing/2014/main" id="{089BB4D3-5138-024C-520C-9AC4D9F61B2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27" name="Google Shape;337;p34:notes">
            <a:extLst>
              <a:ext uri="{FF2B5EF4-FFF2-40B4-BE49-F238E27FC236}">
                <a16:creationId xmlns:a16="http://schemas.microsoft.com/office/drawing/2014/main" id="{BE5DC22E-AF6E-0CC0-186C-2592E6AD0D2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Google Shape;343;p35:notes">
            <a:extLst>
              <a:ext uri="{FF2B5EF4-FFF2-40B4-BE49-F238E27FC236}">
                <a16:creationId xmlns:a16="http://schemas.microsoft.com/office/drawing/2014/main" id="{03015B16-24C0-B712-265D-514F44D5ECD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475" name="Google Shape;344;p35:notes">
            <a:extLst>
              <a:ext uri="{FF2B5EF4-FFF2-40B4-BE49-F238E27FC236}">
                <a16:creationId xmlns:a16="http://schemas.microsoft.com/office/drawing/2014/main" id="{67351AAD-64D4-0838-DF77-7E3C615726E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E00DEF-4B0D-46A6-86D2-3860CDD14BD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904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Google Shape;350;p36:notes">
            <a:extLst>
              <a:ext uri="{FF2B5EF4-FFF2-40B4-BE49-F238E27FC236}">
                <a16:creationId xmlns:a16="http://schemas.microsoft.com/office/drawing/2014/main" id="{116AD4F9-50B4-72D2-8778-32A815811F3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523" name="Google Shape;351;p36:notes">
            <a:extLst>
              <a:ext uri="{FF2B5EF4-FFF2-40B4-BE49-F238E27FC236}">
                <a16:creationId xmlns:a16="http://schemas.microsoft.com/office/drawing/2014/main" id="{B867A04E-BB06-72CD-3A3C-8B3C11879CF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Google Shape;364;p38:notes">
            <a:extLst>
              <a:ext uri="{FF2B5EF4-FFF2-40B4-BE49-F238E27FC236}">
                <a16:creationId xmlns:a16="http://schemas.microsoft.com/office/drawing/2014/main" id="{709431AD-5886-0C78-B631-5C7573F8E8D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571" name="Google Shape;365;p38:notes">
            <a:extLst>
              <a:ext uri="{FF2B5EF4-FFF2-40B4-BE49-F238E27FC236}">
                <a16:creationId xmlns:a16="http://schemas.microsoft.com/office/drawing/2014/main" id="{C23642BA-D6BC-E195-BB0A-952342A9940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Google Shape;371;p39:notes">
            <a:extLst>
              <a:ext uri="{FF2B5EF4-FFF2-40B4-BE49-F238E27FC236}">
                <a16:creationId xmlns:a16="http://schemas.microsoft.com/office/drawing/2014/main" id="{EEECEEAA-B81A-EDA8-44DE-79066748D18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619" name="Google Shape;372;p39:notes">
            <a:extLst>
              <a:ext uri="{FF2B5EF4-FFF2-40B4-BE49-F238E27FC236}">
                <a16:creationId xmlns:a16="http://schemas.microsoft.com/office/drawing/2014/main" id="{FED693C0-3CCA-A3AA-2B9A-CC3D6758B19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Google Shape;357;p37:notes">
            <a:extLst>
              <a:ext uri="{FF2B5EF4-FFF2-40B4-BE49-F238E27FC236}">
                <a16:creationId xmlns:a16="http://schemas.microsoft.com/office/drawing/2014/main" id="{5A065808-6E7C-6526-5CE8-FA29BC4ADE5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667" name="Google Shape;358;p37:notes">
            <a:extLst>
              <a:ext uri="{FF2B5EF4-FFF2-40B4-BE49-F238E27FC236}">
                <a16:creationId xmlns:a16="http://schemas.microsoft.com/office/drawing/2014/main" id="{DA379CB2-E643-37DD-8979-B9A924A8F03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Google Shape;381;p40:notes">
            <a:extLst>
              <a:ext uri="{FF2B5EF4-FFF2-40B4-BE49-F238E27FC236}">
                <a16:creationId xmlns:a16="http://schemas.microsoft.com/office/drawing/2014/main" id="{4EA97AB5-64A4-BA22-5E00-0F64D53826E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715" name="Google Shape;382;p40:notes">
            <a:extLst>
              <a:ext uri="{FF2B5EF4-FFF2-40B4-BE49-F238E27FC236}">
                <a16:creationId xmlns:a16="http://schemas.microsoft.com/office/drawing/2014/main" id="{2409D651-17A5-8AB2-D94F-D2FCC62B532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Google Shape;388;p41:notes">
            <a:extLst>
              <a:ext uri="{FF2B5EF4-FFF2-40B4-BE49-F238E27FC236}">
                <a16:creationId xmlns:a16="http://schemas.microsoft.com/office/drawing/2014/main" id="{4229440A-4401-7DF0-5206-F9C7693DD86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763" name="Google Shape;389;p41:notes">
            <a:extLst>
              <a:ext uri="{FF2B5EF4-FFF2-40B4-BE49-F238E27FC236}">
                <a16:creationId xmlns:a16="http://schemas.microsoft.com/office/drawing/2014/main" id="{2FC66A47-70C2-82CC-BAA2-6C8D123A499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Google Shape;395;p42:notes">
            <a:extLst>
              <a:ext uri="{FF2B5EF4-FFF2-40B4-BE49-F238E27FC236}">
                <a16:creationId xmlns:a16="http://schemas.microsoft.com/office/drawing/2014/main" id="{FA98199C-DA6F-537F-7ECF-53094CDC9E3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811" name="Google Shape;396;p42:notes">
            <a:extLst>
              <a:ext uri="{FF2B5EF4-FFF2-40B4-BE49-F238E27FC236}">
                <a16:creationId xmlns:a16="http://schemas.microsoft.com/office/drawing/2014/main" id="{A94F17FB-2F57-BA36-0CE1-A415ED0FE30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Google Shape;395;p42:notes">
            <a:extLst>
              <a:ext uri="{FF2B5EF4-FFF2-40B4-BE49-F238E27FC236}">
                <a16:creationId xmlns:a16="http://schemas.microsoft.com/office/drawing/2014/main" id="{1D7ABCFC-60C9-3B76-D90C-96E19E98C10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859" name="Google Shape;396;p42:notes">
            <a:extLst>
              <a:ext uri="{FF2B5EF4-FFF2-40B4-BE49-F238E27FC236}">
                <a16:creationId xmlns:a16="http://schemas.microsoft.com/office/drawing/2014/main" id="{8A11EFE3-CF0D-D8B0-B6C3-21B650B0E6C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Google Shape;402;p43:notes">
            <a:extLst>
              <a:ext uri="{FF2B5EF4-FFF2-40B4-BE49-F238E27FC236}">
                <a16:creationId xmlns:a16="http://schemas.microsoft.com/office/drawing/2014/main" id="{DDC7C98D-1FE4-8EF9-3247-C96D774B5F8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907" name="Google Shape;403;p43:notes">
            <a:extLst>
              <a:ext uri="{FF2B5EF4-FFF2-40B4-BE49-F238E27FC236}">
                <a16:creationId xmlns:a16="http://schemas.microsoft.com/office/drawing/2014/main" id="{4A805509-0C24-8A41-0CCF-FF9D548606D5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Google Shape;416;p45:notes">
            <a:extLst>
              <a:ext uri="{FF2B5EF4-FFF2-40B4-BE49-F238E27FC236}">
                <a16:creationId xmlns:a16="http://schemas.microsoft.com/office/drawing/2014/main" id="{24BD2775-FF4D-E160-E1F3-B9C3AB39E61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075" name="Google Shape;417;p45:notes">
            <a:extLst>
              <a:ext uri="{FF2B5EF4-FFF2-40B4-BE49-F238E27FC236}">
                <a16:creationId xmlns:a16="http://schemas.microsoft.com/office/drawing/2014/main" id="{BB4EE08F-30CB-FAA7-B1BE-66E950016CE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Google Shape;149;p8:notes">
            <a:extLst>
              <a:ext uri="{FF2B5EF4-FFF2-40B4-BE49-F238E27FC236}">
                <a16:creationId xmlns:a16="http://schemas.microsoft.com/office/drawing/2014/main" id="{FC359538-4BCC-AC79-BE59-135920CFFA5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5" name="Google Shape;150;p8:notes">
            <a:extLst>
              <a:ext uri="{FF2B5EF4-FFF2-40B4-BE49-F238E27FC236}">
                <a16:creationId xmlns:a16="http://schemas.microsoft.com/office/drawing/2014/main" id="{DF10FD98-15DD-D3A9-6B6B-7C3F40FAB9F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Google Shape;430;p47:notes">
            <a:extLst>
              <a:ext uri="{FF2B5EF4-FFF2-40B4-BE49-F238E27FC236}">
                <a16:creationId xmlns:a16="http://schemas.microsoft.com/office/drawing/2014/main" id="{7D7D8E95-21B8-EA14-8107-C4D312D2C6E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23" name="Google Shape;431;p47:notes">
            <a:extLst>
              <a:ext uri="{FF2B5EF4-FFF2-40B4-BE49-F238E27FC236}">
                <a16:creationId xmlns:a16="http://schemas.microsoft.com/office/drawing/2014/main" id="{EA7C6398-9352-D9F6-0080-B057FB44301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Google Shape;437;p48:notes">
            <a:extLst>
              <a:ext uri="{FF2B5EF4-FFF2-40B4-BE49-F238E27FC236}">
                <a16:creationId xmlns:a16="http://schemas.microsoft.com/office/drawing/2014/main" id="{D604A153-7D70-F862-5225-C387B9DD00A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195" name="Google Shape;438;p48:notes">
            <a:extLst>
              <a:ext uri="{FF2B5EF4-FFF2-40B4-BE49-F238E27FC236}">
                <a16:creationId xmlns:a16="http://schemas.microsoft.com/office/drawing/2014/main" id="{26A39D13-5ABF-C3E9-F552-F103558A3CD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Google Shape;444;p49:notes">
            <a:extLst>
              <a:ext uri="{FF2B5EF4-FFF2-40B4-BE49-F238E27FC236}">
                <a16:creationId xmlns:a16="http://schemas.microsoft.com/office/drawing/2014/main" id="{79AAE806-68E9-2EA3-F09E-506DCD18D1F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243" name="Google Shape;445;p49:notes">
            <a:extLst>
              <a:ext uri="{FF2B5EF4-FFF2-40B4-BE49-F238E27FC236}">
                <a16:creationId xmlns:a16="http://schemas.microsoft.com/office/drawing/2014/main" id="{6446599D-9453-9B89-A172-15967F4DF18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Google Shape;444;p49:notes">
            <a:extLst>
              <a:ext uri="{FF2B5EF4-FFF2-40B4-BE49-F238E27FC236}">
                <a16:creationId xmlns:a16="http://schemas.microsoft.com/office/drawing/2014/main" id="{FCE4A0E1-51F9-4A51-6385-7924A9B28C4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291" name="Google Shape;445;p49:notes">
            <a:extLst>
              <a:ext uri="{FF2B5EF4-FFF2-40B4-BE49-F238E27FC236}">
                <a16:creationId xmlns:a16="http://schemas.microsoft.com/office/drawing/2014/main" id="{8BF9DBF6-05FC-172C-9DD5-E120621CADC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Google Shape;458;p51:notes">
            <a:extLst>
              <a:ext uri="{FF2B5EF4-FFF2-40B4-BE49-F238E27FC236}">
                <a16:creationId xmlns:a16="http://schemas.microsoft.com/office/drawing/2014/main" id="{3D99BBB1-2F8D-A776-C2E5-B25ADC0FD7B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339" name="Google Shape;459;p51:notes">
            <a:extLst>
              <a:ext uri="{FF2B5EF4-FFF2-40B4-BE49-F238E27FC236}">
                <a16:creationId xmlns:a16="http://schemas.microsoft.com/office/drawing/2014/main" id="{E7CC5AA0-BF64-57CC-64E8-C39E0015969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Google Shape;466;p52:notes">
            <a:extLst>
              <a:ext uri="{FF2B5EF4-FFF2-40B4-BE49-F238E27FC236}">
                <a16:creationId xmlns:a16="http://schemas.microsoft.com/office/drawing/2014/main" id="{248907F8-BCA9-1E38-971D-B8BA851F1AC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411" name="Google Shape;467;p52:notes">
            <a:extLst>
              <a:ext uri="{FF2B5EF4-FFF2-40B4-BE49-F238E27FC236}">
                <a16:creationId xmlns:a16="http://schemas.microsoft.com/office/drawing/2014/main" id="{52F2D38D-F4DD-D3CE-D0C7-2A58B26C2A0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Google Shape;473;p53:notes">
            <a:extLst>
              <a:ext uri="{FF2B5EF4-FFF2-40B4-BE49-F238E27FC236}">
                <a16:creationId xmlns:a16="http://schemas.microsoft.com/office/drawing/2014/main" id="{CC8C06F8-5C65-71FD-2F6C-105A8FB06E7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459" name="Google Shape;474;p53:notes">
            <a:extLst>
              <a:ext uri="{FF2B5EF4-FFF2-40B4-BE49-F238E27FC236}">
                <a16:creationId xmlns:a16="http://schemas.microsoft.com/office/drawing/2014/main" id="{8E4EAD57-7712-7689-8903-A5CA59DC08A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Google Shape;480;p54:notes">
            <a:extLst>
              <a:ext uri="{FF2B5EF4-FFF2-40B4-BE49-F238E27FC236}">
                <a16:creationId xmlns:a16="http://schemas.microsoft.com/office/drawing/2014/main" id="{3890DA6E-C1B6-577F-D20A-412CE337857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531" name="Google Shape;481;p54:notes">
            <a:extLst>
              <a:ext uri="{FF2B5EF4-FFF2-40B4-BE49-F238E27FC236}">
                <a16:creationId xmlns:a16="http://schemas.microsoft.com/office/drawing/2014/main" id="{B432967B-902B-214B-0A49-DFB72F67427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Google Shape;494;p56:notes">
            <a:extLst>
              <a:ext uri="{FF2B5EF4-FFF2-40B4-BE49-F238E27FC236}">
                <a16:creationId xmlns:a16="http://schemas.microsoft.com/office/drawing/2014/main" id="{AADED3D0-8B87-A38C-2252-0AA15FBB694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675" name="Google Shape;495;p56:notes">
            <a:extLst>
              <a:ext uri="{FF2B5EF4-FFF2-40B4-BE49-F238E27FC236}">
                <a16:creationId xmlns:a16="http://schemas.microsoft.com/office/drawing/2014/main" id="{F25DCE32-E237-09F0-D5C0-ECFB7A1E6F8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Google Shape;487;p55:notes">
            <a:extLst>
              <a:ext uri="{FF2B5EF4-FFF2-40B4-BE49-F238E27FC236}">
                <a16:creationId xmlns:a16="http://schemas.microsoft.com/office/drawing/2014/main" id="{AE57D07C-AB38-0E33-E76E-9010AD6ED2F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723" name="Google Shape;488;p55:notes">
            <a:extLst>
              <a:ext uri="{FF2B5EF4-FFF2-40B4-BE49-F238E27FC236}">
                <a16:creationId xmlns:a16="http://schemas.microsoft.com/office/drawing/2014/main" id="{7643CDCF-03F5-4D47-DF81-C9E3565D3FC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Google Shape;135;p6:notes">
            <a:extLst>
              <a:ext uri="{FF2B5EF4-FFF2-40B4-BE49-F238E27FC236}">
                <a16:creationId xmlns:a16="http://schemas.microsoft.com/office/drawing/2014/main" id="{6A7F4EFF-DCC3-C369-1430-68A5241C2C9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3" name="Google Shape;136;p6:notes">
            <a:extLst>
              <a:ext uri="{FF2B5EF4-FFF2-40B4-BE49-F238E27FC236}">
                <a16:creationId xmlns:a16="http://schemas.microsoft.com/office/drawing/2014/main" id="{F1C49E0F-129D-5742-B239-13CE35EDAF3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Google Shape;501;p57:notes">
            <a:extLst>
              <a:ext uri="{FF2B5EF4-FFF2-40B4-BE49-F238E27FC236}">
                <a16:creationId xmlns:a16="http://schemas.microsoft.com/office/drawing/2014/main" id="{251CEA1E-FEBF-CBB1-AD4D-C07A5E9A22D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771" name="Google Shape;502;p57:notes">
            <a:extLst>
              <a:ext uri="{FF2B5EF4-FFF2-40B4-BE49-F238E27FC236}">
                <a16:creationId xmlns:a16="http://schemas.microsoft.com/office/drawing/2014/main" id="{616C36A3-257F-5304-0E0E-E36F1A0D988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Google Shape;509;p58:notes">
            <a:extLst>
              <a:ext uri="{FF2B5EF4-FFF2-40B4-BE49-F238E27FC236}">
                <a16:creationId xmlns:a16="http://schemas.microsoft.com/office/drawing/2014/main" id="{9AC14E99-BE9E-3716-DBA5-52C5738312D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867" name="Google Shape;510;p58:notes">
            <a:extLst>
              <a:ext uri="{FF2B5EF4-FFF2-40B4-BE49-F238E27FC236}">
                <a16:creationId xmlns:a16="http://schemas.microsoft.com/office/drawing/2014/main" id="{56715E74-82DD-D2DC-FB5F-0B8C769F13F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Google Shape;559;p65:notes">
            <a:extLst>
              <a:ext uri="{FF2B5EF4-FFF2-40B4-BE49-F238E27FC236}">
                <a16:creationId xmlns:a16="http://schemas.microsoft.com/office/drawing/2014/main" id="{7C4EA9F8-A672-1626-410B-1CAD0812F45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107" name="Google Shape;560;p65:notes">
            <a:extLst>
              <a:ext uri="{FF2B5EF4-FFF2-40B4-BE49-F238E27FC236}">
                <a16:creationId xmlns:a16="http://schemas.microsoft.com/office/drawing/2014/main" id="{79C07AA8-E4A1-A878-282C-266B7B8390B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Google Shape;517;p59:notes">
            <a:extLst>
              <a:ext uri="{FF2B5EF4-FFF2-40B4-BE49-F238E27FC236}">
                <a16:creationId xmlns:a16="http://schemas.microsoft.com/office/drawing/2014/main" id="{33B30463-5160-B602-52A4-40F99FF3355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059" name="Google Shape;518;p59:notes">
            <a:extLst>
              <a:ext uri="{FF2B5EF4-FFF2-40B4-BE49-F238E27FC236}">
                <a16:creationId xmlns:a16="http://schemas.microsoft.com/office/drawing/2014/main" id="{31729B32-5561-2E49-A3DA-DFAD1CB8F59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Google Shape;545;p63:notes">
            <a:extLst>
              <a:ext uri="{FF2B5EF4-FFF2-40B4-BE49-F238E27FC236}">
                <a16:creationId xmlns:a16="http://schemas.microsoft.com/office/drawing/2014/main" id="{96D9F78D-3AE0-4616-6E5E-0337FC35584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155" name="Google Shape;546;p63:notes">
            <a:extLst>
              <a:ext uri="{FF2B5EF4-FFF2-40B4-BE49-F238E27FC236}">
                <a16:creationId xmlns:a16="http://schemas.microsoft.com/office/drawing/2014/main" id="{C988CAB2-336F-5F80-9940-182EDCBFCB3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Google Shape;552;p64:notes">
            <a:extLst>
              <a:ext uri="{FF2B5EF4-FFF2-40B4-BE49-F238E27FC236}">
                <a16:creationId xmlns:a16="http://schemas.microsoft.com/office/drawing/2014/main" id="{85F675D8-2516-7E54-2139-7EC76D90A83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9203" name="Google Shape;553;p64:notes">
            <a:extLst>
              <a:ext uri="{FF2B5EF4-FFF2-40B4-BE49-F238E27FC236}">
                <a16:creationId xmlns:a16="http://schemas.microsoft.com/office/drawing/2014/main" id="{77AA2361-23E1-9A55-43C2-8333086C765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Google Shape;573;p67:notes">
            <a:extLst>
              <a:ext uri="{FF2B5EF4-FFF2-40B4-BE49-F238E27FC236}">
                <a16:creationId xmlns:a16="http://schemas.microsoft.com/office/drawing/2014/main" id="{A39515C0-67E3-C150-6986-CDAC6412FEC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23" name="Google Shape;574;p67:notes">
            <a:extLst>
              <a:ext uri="{FF2B5EF4-FFF2-40B4-BE49-F238E27FC236}">
                <a16:creationId xmlns:a16="http://schemas.microsoft.com/office/drawing/2014/main" id="{2037A1B2-F7DA-41C0-BA62-5239745DF55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Google Shape;587;p69:notes">
            <a:extLst>
              <a:ext uri="{FF2B5EF4-FFF2-40B4-BE49-F238E27FC236}">
                <a16:creationId xmlns:a16="http://schemas.microsoft.com/office/drawing/2014/main" id="{FE135ED5-2ACA-2440-6C5A-C3A556A4B68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371" name="Google Shape;588;p69:notes">
            <a:extLst>
              <a:ext uri="{FF2B5EF4-FFF2-40B4-BE49-F238E27FC236}">
                <a16:creationId xmlns:a16="http://schemas.microsoft.com/office/drawing/2014/main" id="{A342A906-7D5C-FDF6-DB75-1E02C9E3D01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Google Shape;538;p62:notes">
            <a:extLst>
              <a:ext uri="{FF2B5EF4-FFF2-40B4-BE49-F238E27FC236}">
                <a16:creationId xmlns:a16="http://schemas.microsoft.com/office/drawing/2014/main" id="{128233BC-91C9-C16E-6D84-57B292BADEA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915" name="Google Shape;539;p62:notes">
            <a:extLst>
              <a:ext uri="{FF2B5EF4-FFF2-40B4-BE49-F238E27FC236}">
                <a16:creationId xmlns:a16="http://schemas.microsoft.com/office/drawing/2014/main" id="{01C844BE-B4D4-7F1F-E8FB-8B3AEB785855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3280680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Google Shape;594;p70:notes">
            <a:extLst>
              <a:ext uri="{FF2B5EF4-FFF2-40B4-BE49-F238E27FC236}">
                <a16:creationId xmlns:a16="http://schemas.microsoft.com/office/drawing/2014/main" id="{2CE9B4E4-8ECE-6908-A8C1-4CCEB87F385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419" name="Google Shape;595;p70:notes">
            <a:extLst>
              <a:ext uri="{FF2B5EF4-FFF2-40B4-BE49-F238E27FC236}">
                <a16:creationId xmlns:a16="http://schemas.microsoft.com/office/drawing/2014/main" id="{AB26BF6B-E167-059B-B0D4-64BE50207F0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Google Shape;157;p9:notes">
            <a:extLst>
              <a:ext uri="{FF2B5EF4-FFF2-40B4-BE49-F238E27FC236}">
                <a16:creationId xmlns:a16="http://schemas.microsoft.com/office/drawing/2014/main" id="{D099360A-2B34-66A9-6789-48CED156398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1" name="Google Shape;158;p9:notes">
            <a:extLst>
              <a:ext uri="{FF2B5EF4-FFF2-40B4-BE49-F238E27FC236}">
                <a16:creationId xmlns:a16="http://schemas.microsoft.com/office/drawing/2014/main" id="{6A85EDA0-03BB-06F0-A711-6B9B544ED03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Google Shape;601;p71:notes">
            <a:extLst>
              <a:ext uri="{FF2B5EF4-FFF2-40B4-BE49-F238E27FC236}">
                <a16:creationId xmlns:a16="http://schemas.microsoft.com/office/drawing/2014/main" id="{DC39A171-3DAE-C940-91D1-B82659CA2C7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467" name="Google Shape;602;p71:notes">
            <a:extLst>
              <a:ext uri="{FF2B5EF4-FFF2-40B4-BE49-F238E27FC236}">
                <a16:creationId xmlns:a16="http://schemas.microsoft.com/office/drawing/2014/main" id="{CB4C6136-6F06-284A-6C16-D77EE136C255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Google Shape;608;p72:notes">
            <a:extLst>
              <a:ext uri="{FF2B5EF4-FFF2-40B4-BE49-F238E27FC236}">
                <a16:creationId xmlns:a16="http://schemas.microsoft.com/office/drawing/2014/main" id="{A50CB9A6-A9AE-759A-3B8D-F82E275CBF8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515" name="Google Shape;609;p72:notes">
            <a:extLst>
              <a:ext uri="{FF2B5EF4-FFF2-40B4-BE49-F238E27FC236}">
                <a16:creationId xmlns:a16="http://schemas.microsoft.com/office/drawing/2014/main" id="{E761414E-55BF-1141-4C05-3B952E29988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Google Shape;615;p74:notes">
            <a:extLst>
              <a:ext uri="{FF2B5EF4-FFF2-40B4-BE49-F238E27FC236}">
                <a16:creationId xmlns:a16="http://schemas.microsoft.com/office/drawing/2014/main" id="{B19AC922-8B95-DA35-67BE-C6E64AB9CC8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194563" name="Google Shape;616;p74:notes">
            <a:extLst>
              <a:ext uri="{FF2B5EF4-FFF2-40B4-BE49-F238E27FC236}">
                <a16:creationId xmlns:a16="http://schemas.microsoft.com/office/drawing/2014/main" id="{C19F6CD3-B365-E9A5-5008-51ACA3579C2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564" name="Google Shape;617;p74:notes">
            <a:extLst>
              <a:ext uri="{FF2B5EF4-FFF2-40B4-BE49-F238E27FC236}">
                <a16:creationId xmlns:a16="http://schemas.microsoft.com/office/drawing/2014/main" id="{4511EDBB-D143-9046-055F-662756C97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400" y="6624638"/>
            <a:ext cx="4002088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00" tIns="46300" rIns="92600" bIns="46300" anchor="b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buSzPts val="1200"/>
            </a:pPr>
            <a:fld id="{837F93D2-A4E1-434A-BA74-F973D390CB8E}" type="slidenum">
              <a:rPr lang="en-US" altLang="en-US" sz="1200"/>
              <a:pPr algn="r" eaLnBrk="1" hangingPunct="1">
                <a:buSzPts val="1200"/>
              </a:pPr>
              <a:t>95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Google Shape;623;p75:notes">
            <a:extLst>
              <a:ext uri="{FF2B5EF4-FFF2-40B4-BE49-F238E27FC236}">
                <a16:creationId xmlns:a16="http://schemas.microsoft.com/office/drawing/2014/main" id="{0E77AC29-9665-828E-08C2-E461134F8D2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611" name="Google Shape;624;p75:notes">
            <a:extLst>
              <a:ext uri="{FF2B5EF4-FFF2-40B4-BE49-F238E27FC236}">
                <a16:creationId xmlns:a16="http://schemas.microsoft.com/office/drawing/2014/main" id="{74CB9CFC-52F6-B576-3B1B-FDDF4EDCB42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Google Shape;630;p76:notes">
            <a:extLst>
              <a:ext uri="{FF2B5EF4-FFF2-40B4-BE49-F238E27FC236}">
                <a16:creationId xmlns:a16="http://schemas.microsoft.com/office/drawing/2014/main" id="{6857E07D-B539-6D51-42D5-0F8B3C567EF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8659" name="Google Shape;631;p76:notes">
            <a:extLst>
              <a:ext uri="{FF2B5EF4-FFF2-40B4-BE49-F238E27FC236}">
                <a16:creationId xmlns:a16="http://schemas.microsoft.com/office/drawing/2014/main" id="{0F4AED75-FB65-8D18-6884-FB930DA18F5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Google Shape;637;p77:notes">
            <a:extLst>
              <a:ext uri="{FF2B5EF4-FFF2-40B4-BE49-F238E27FC236}">
                <a16:creationId xmlns:a16="http://schemas.microsoft.com/office/drawing/2014/main" id="{79F812AD-3AB0-5BDF-C3A9-1A53036C8F3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779" name="Google Shape;638;p77:notes">
            <a:extLst>
              <a:ext uri="{FF2B5EF4-FFF2-40B4-BE49-F238E27FC236}">
                <a16:creationId xmlns:a16="http://schemas.microsoft.com/office/drawing/2014/main" id="{95AF9F6D-CC4B-71B7-0E8B-16C13996532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Google Shape;644;p78:notes">
            <a:extLst>
              <a:ext uri="{FF2B5EF4-FFF2-40B4-BE49-F238E27FC236}">
                <a16:creationId xmlns:a16="http://schemas.microsoft.com/office/drawing/2014/main" id="{2D15E72A-6D48-BF31-A43A-BB091079BF2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827" name="Google Shape;645;p78:notes">
            <a:extLst>
              <a:ext uri="{FF2B5EF4-FFF2-40B4-BE49-F238E27FC236}">
                <a16:creationId xmlns:a16="http://schemas.microsoft.com/office/drawing/2014/main" id="{F7487253-A129-7AA6-BA61-004D7841BE0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Google Shape;651;p79:notes">
            <a:extLst>
              <a:ext uri="{FF2B5EF4-FFF2-40B4-BE49-F238E27FC236}">
                <a16:creationId xmlns:a16="http://schemas.microsoft.com/office/drawing/2014/main" id="{F7167CB8-67C3-B51F-6CD7-A513D8F4B70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875" name="Google Shape;652;p79:notes">
            <a:extLst>
              <a:ext uri="{FF2B5EF4-FFF2-40B4-BE49-F238E27FC236}">
                <a16:creationId xmlns:a16="http://schemas.microsoft.com/office/drawing/2014/main" id="{8F63C1C1-3927-58F2-514F-E2D2199C87F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Google Shape;658;p80:notes">
            <a:extLst>
              <a:ext uri="{FF2B5EF4-FFF2-40B4-BE49-F238E27FC236}">
                <a16:creationId xmlns:a16="http://schemas.microsoft.com/office/drawing/2014/main" id="{DDA81460-E8BE-FCB3-2700-611FFE6F523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923" name="Google Shape;659;p80:notes">
            <a:extLst>
              <a:ext uri="{FF2B5EF4-FFF2-40B4-BE49-F238E27FC236}">
                <a16:creationId xmlns:a16="http://schemas.microsoft.com/office/drawing/2014/main" id="{C1F369BC-14F8-CB1A-638C-A1ED73581C2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Google Shape;668;p81:notes">
            <a:extLst>
              <a:ext uri="{FF2B5EF4-FFF2-40B4-BE49-F238E27FC236}">
                <a16:creationId xmlns:a16="http://schemas.microsoft.com/office/drawing/2014/main" id="{EAFA9386-BDED-8071-7181-D711A94DA4E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971" name="Google Shape;669;p81:notes">
            <a:extLst>
              <a:ext uri="{FF2B5EF4-FFF2-40B4-BE49-F238E27FC236}">
                <a16:creationId xmlns:a16="http://schemas.microsoft.com/office/drawing/2014/main" id="{E72C5957-3244-470D-AE97-CD14D968DB9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Google Shape;166;p10:notes">
            <a:extLst>
              <a:ext uri="{FF2B5EF4-FFF2-40B4-BE49-F238E27FC236}">
                <a16:creationId xmlns:a16="http://schemas.microsoft.com/office/drawing/2014/main" id="{47D6183F-0F56-6F75-C33B-BDE70BF7E94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39" name="Google Shape;167;p10:notes">
            <a:extLst>
              <a:ext uri="{FF2B5EF4-FFF2-40B4-BE49-F238E27FC236}">
                <a16:creationId xmlns:a16="http://schemas.microsoft.com/office/drawing/2014/main" id="{8D0380E2-5945-F0E0-B9AA-503E0D92670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E00DEF-4B0D-46A6-86D2-3860CDD14BD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05496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Google Shape;682;p83:notes">
            <a:extLst>
              <a:ext uri="{FF2B5EF4-FFF2-40B4-BE49-F238E27FC236}">
                <a16:creationId xmlns:a16="http://schemas.microsoft.com/office/drawing/2014/main" id="{A2467635-8BC6-41ED-7193-37E32EA878E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7091" name="Google Shape;683;p83:notes">
            <a:extLst>
              <a:ext uri="{FF2B5EF4-FFF2-40B4-BE49-F238E27FC236}">
                <a16:creationId xmlns:a16="http://schemas.microsoft.com/office/drawing/2014/main" id="{82C88793-214D-33A8-3E38-4B4F85020BC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Google Shape;689;p84:notes">
            <a:extLst>
              <a:ext uri="{FF2B5EF4-FFF2-40B4-BE49-F238E27FC236}">
                <a16:creationId xmlns:a16="http://schemas.microsoft.com/office/drawing/2014/main" id="{24DB9F61-FDB9-7A41-BBBB-3269499151A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9139" name="Google Shape;690;p84:notes">
            <a:extLst>
              <a:ext uri="{FF2B5EF4-FFF2-40B4-BE49-F238E27FC236}">
                <a16:creationId xmlns:a16="http://schemas.microsoft.com/office/drawing/2014/main" id="{F74851DA-CBA0-F60D-94A2-F197B9D7EF8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Google Shape;696;p85:notes">
            <a:extLst>
              <a:ext uri="{FF2B5EF4-FFF2-40B4-BE49-F238E27FC236}">
                <a16:creationId xmlns:a16="http://schemas.microsoft.com/office/drawing/2014/main" id="{F9EB4F9B-5674-EC9A-462D-9500E5CEEEC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1187" name="Google Shape;697;p85:notes">
            <a:extLst>
              <a:ext uri="{FF2B5EF4-FFF2-40B4-BE49-F238E27FC236}">
                <a16:creationId xmlns:a16="http://schemas.microsoft.com/office/drawing/2014/main" id="{84A8F64E-6628-6663-1DA4-03EAF492212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Google Shape;710;p87:notes">
            <a:extLst>
              <a:ext uri="{FF2B5EF4-FFF2-40B4-BE49-F238E27FC236}">
                <a16:creationId xmlns:a16="http://schemas.microsoft.com/office/drawing/2014/main" id="{35F4BEA1-A160-C6DE-8B1B-E1B9D6FBD60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4259" name="Google Shape;711;p87:notes">
            <a:extLst>
              <a:ext uri="{FF2B5EF4-FFF2-40B4-BE49-F238E27FC236}">
                <a16:creationId xmlns:a16="http://schemas.microsoft.com/office/drawing/2014/main" id="{04F65AA6-78FE-46F3-FA7E-E639617EC62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Google Shape;717;p88:notes">
            <a:extLst>
              <a:ext uri="{FF2B5EF4-FFF2-40B4-BE49-F238E27FC236}">
                <a16:creationId xmlns:a16="http://schemas.microsoft.com/office/drawing/2014/main" id="{1CF1E5FA-819F-871B-36B5-412BA0C5BA6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6307" name="Google Shape;718;p88:notes">
            <a:extLst>
              <a:ext uri="{FF2B5EF4-FFF2-40B4-BE49-F238E27FC236}">
                <a16:creationId xmlns:a16="http://schemas.microsoft.com/office/drawing/2014/main" id="{7A5F7DD8-381F-3BF9-FE59-0B3E0C1DAD8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Google Shape;724;p89:notes">
            <a:extLst>
              <a:ext uri="{FF2B5EF4-FFF2-40B4-BE49-F238E27FC236}">
                <a16:creationId xmlns:a16="http://schemas.microsoft.com/office/drawing/2014/main" id="{03D7ADA0-5620-E753-DD02-5EF00D3FA56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8355" name="Google Shape;725;p89:notes">
            <a:extLst>
              <a:ext uri="{FF2B5EF4-FFF2-40B4-BE49-F238E27FC236}">
                <a16:creationId xmlns:a16="http://schemas.microsoft.com/office/drawing/2014/main" id="{467F4EA2-5065-AE70-04BA-D53EFBD58EE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Google Shape;732;p90:notes">
            <a:extLst>
              <a:ext uri="{FF2B5EF4-FFF2-40B4-BE49-F238E27FC236}">
                <a16:creationId xmlns:a16="http://schemas.microsoft.com/office/drawing/2014/main" id="{033A206A-0E1F-8000-F45D-54D7F6C9FA2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0403" name="Google Shape;733;p90:notes">
            <a:extLst>
              <a:ext uri="{FF2B5EF4-FFF2-40B4-BE49-F238E27FC236}">
                <a16:creationId xmlns:a16="http://schemas.microsoft.com/office/drawing/2014/main" id="{9D12CA37-D5DD-90B2-E486-9D1BD14FEA5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Google Shape;741;p91:notes">
            <a:extLst>
              <a:ext uri="{FF2B5EF4-FFF2-40B4-BE49-F238E27FC236}">
                <a16:creationId xmlns:a16="http://schemas.microsoft.com/office/drawing/2014/main" id="{07CDE1CF-6B72-DB81-21DF-D3E77E2B4A3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2451" name="Google Shape;742;p91:notes">
            <a:extLst>
              <a:ext uri="{FF2B5EF4-FFF2-40B4-BE49-F238E27FC236}">
                <a16:creationId xmlns:a16="http://schemas.microsoft.com/office/drawing/2014/main" id="{F39394BF-38B4-77F3-C417-B3F7C1A0458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Google Shape;748;p92:notes">
            <a:extLst>
              <a:ext uri="{FF2B5EF4-FFF2-40B4-BE49-F238E27FC236}">
                <a16:creationId xmlns:a16="http://schemas.microsoft.com/office/drawing/2014/main" id="{60959451-1DDF-CED5-4D5F-BCFF981B736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4499" name="Google Shape;749;p92:notes">
            <a:extLst>
              <a:ext uri="{FF2B5EF4-FFF2-40B4-BE49-F238E27FC236}">
                <a16:creationId xmlns:a16="http://schemas.microsoft.com/office/drawing/2014/main" id="{ABA6DDD6-D0A1-7890-CC18-97160004E0A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Google Shape;173;p11:notes">
            <a:extLst>
              <a:ext uri="{FF2B5EF4-FFF2-40B4-BE49-F238E27FC236}">
                <a16:creationId xmlns:a16="http://schemas.microsoft.com/office/drawing/2014/main" id="{168E754D-769C-7D3B-D327-D60287A9AEB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7" name="Google Shape;174;p11:notes">
            <a:extLst>
              <a:ext uri="{FF2B5EF4-FFF2-40B4-BE49-F238E27FC236}">
                <a16:creationId xmlns:a16="http://schemas.microsoft.com/office/drawing/2014/main" id="{7ADB2880-9140-BC72-00AF-2F1A4D61C36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Google Shape;757;p93:notes">
            <a:extLst>
              <a:ext uri="{FF2B5EF4-FFF2-40B4-BE49-F238E27FC236}">
                <a16:creationId xmlns:a16="http://schemas.microsoft.com/office/drawing/2014/main" id="{F2577DE0-E8CF-F689-F0CF-D431061E0F6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6547" name="Google Shape;758;p93:notes">
            <a:extLst>
              <a:ext uri="{FF2B5EF4-FFF2-40B4-BE49-F238E27FC236}">
                <a16:creationId xmlns:a16="http://schemas.microsoft.com/office/drawing/2014/main" id="{1AF07A2D-9F78-8AE4-6107-D306DE30349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Google Shape;765;p94:notes">
            <a:extLst>
              <a:ext uri="{FF2B5EF4-FFF2-40B4-BE49-F238E27FC236}">
                <a16:creationId xmlns:a16="http://schemas.microsoft.com/office/drawing/2014/main" id="{E3F48C53-752A-259F-6CFA-803824FEE48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8595" name="Google Shape;766;p94:notes">
            <a:extLst>
              <a:ext uri="{FF2B5EF4-FFF2-40B4-BE49-F238E27FC236}">
                <a16:creationId xmlns:a16="http://schemas.microsoft.com/office/drawing/2014/main" id="{C004330A-23F2-C191-D018-E53A9FC615C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Google Shape;772;p95:notes">
            <a:extLst>
              <a:ext uri="{FF2B5EF4-FFF2-40B4-BE49-F238E27FC236}">
                <a16:creationId xmlns:a16="http://schemas.microsoft.com/office/drawing/2014/main" id="{D73F04E0-7567-213E-AC02-3375EE0B302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0643" name="Google Shape;773;p95:notes">
            <a:extLst>
              <a:ext uri="{FF2B5EF4-FFF2-40B4-BE49-F238E27FC236}">
                <a16:creationId xmlns:a16="http://schemas.microsoft.com/office/drawing/2014/main" id="{3C1CDDB5-A7E4-7AC3-5056-87D297D7ACD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Google Shape;779;p96:notes">
            <a:extLst>
              <a:ext uri="{FF2B5EF4-FFF2-40B4-BE49-F238E27FC236}">
                <a16:creationId xmlns:a16="http://schemas.microsoft.com/office/drawing/2014/main" id="{29F38C94-F4FC-FB9E-59FF-C438B5E6DCE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2691" name="Google Shape;780;p96:notes">
            <a:extLst>
              <a:ext uri="{FF2B5EF4-FFF2-40B4-BE49-F238E27FC236}">
                <a16:creationId xmlns:a16="http://schemas.microsoft.com/office/drawing/2014/main" id="{6293085A-023E-3DC6-4230-1FC066C330A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Google Shape;786;p97:notes">
            <a:extLst>
              <a:ext uri="{FF2B5EF4-FFF2-40B4-BE49-F238E27FC236}">
                <a16:creationId xmlns:a16="http://schemas.microsoft.com/office/drawing/2014/main" id="{088742C5-BA2F-6AE4-02A7-873158333EC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4739" name="Google Shape;787;p97:notes">
            <a:extLst>
              <a:ext uri="{FF2B5EF4-FFF2-40B4-BE49-F238E27FC236}">
                <a16:creationId xmlns:a16="http://schemas.microsoft.com/office/drawing/2014/main" id="{2E46D82D-16B8-B306-1AB7-BEF862A893F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Google Shape;801;p99:notes">
            <a:extLst>
              <a:ext uri="{FF2B5EF4-FFF2-40B4-BE49-F238E27FC236}">
                <a16:creationId xmlns:a16="http://schemas.microsoft.com/office/drawing/2014/main" id="{A21CB019-C31A-22BC-9074-B8C4CAC4540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9859" name="Google Shape;802;p99:notes">
            <a:extLst>
              <a:ext uri="{FF2B5EF4-FFF2-40B4-BE49-F238E27FC236}">
                <a16:creationId xmlns:a16="http://schemas.microsoft.com/office/drawing/2014/main" id="{14C89024-2BDB-3A74-1AE9-BACD79B76CD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Google Shape;808;p100:notes">
            <a:extLst>
              <a:ext uri="{FF2B5EF4-FFF2-40B4-BE49-F238E27FC236}">
                <a16:creationId xmlns:a16="http://schemas.microsoft.com/office/drawing/2014/main" id="{0B648BA5-5E6E-68CC-9E20-8824095ED74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1907" name="Google Shape;809;p100:notes">
            <a:extLst>
              <a:ext uri="{FF2B5EF4-FFF2-40B4-BE49-F238E27FC236}">
                <a16:creationId xmlns:a16="http://schemas.microsoft.com/office/drawing/2014/main" id="{3E5914F2-700A-CE18-F1EA-87E605E6F5C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Google Shape;815;p101:notes">
            <a:extLst>
              <a:ext uri="{FF2B5EF4-FFF2-40B4-BE49-F238E27FC236}">
                <a16:creationId xmlns:a16="http://schemas.microsoft.com/office/drawing/2014/main" id="{F0EA9640-1C09-F4A6-682B-144BF5F5A95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3955" name="Google Shape;816;p101:notes">
            <a:extLst>
              <a:ext uri="{FF2B5EF4-FFF2-40B4-BE49-F238E27FC236}">
                <a16:creationId xmlns:a16="http://schemas.microsoft.com/office/drawing/2014/main" id="{300AD6CF-C7D0-5EF9-0780-37A7834B856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Google Shape;823;p102:notes">
            <a:extLst>
              <a:ext uri="{FF2B5EF4-FFF2-40B4-BE49-F238E27FC236}">
                <a16:creationId xmlns:a16="http://schemas.microsoft.com/office/drawing/2014/main" id="{152CC379-086C-B8C9-18E1-2F93E9135EA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03" name="Google Shape;824;p102:notes">
            <a:extLst>
              <a:ext uri="{FF2B5EF4-FFF2-40B4-BE49-F238E27FC236}">
                <a16:creationId xmlns:a16="http://schemas.microsoft.com/office/drawing/2014/main" id="{EB99666F-F8FC-9741-A612-7BB3A26E973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Google Shape;831;p103:notes">
            <a:extLst>
              <a:ext uri="{FF2B5EF4-FFF2-40B4-BE49-F238E27FC236}">
                <a16:creationId xmlns:a16="http://schemas.microsoft.com/office/drawing/2014/main" id="{8AE43CAC-1F4B-844E-E09E-AA7EB7F2429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8051" name="Google Shape;832;p103:notes">
            <a:extLst>
              <a:ext uri="{FF2B5EF4-FFF2-40B4-BE49-F238E27FC236}">
                <a16:creationId xmlns:a16="http://schemas.microsoft.com/office/drawing/2014/main" id="{1649D37B-28B6-B0F4-2D32-870A7E2A745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75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2463" y="76200"/>
            <a:ext cx="1943100" cy="6781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163" y="76200"/>
            <a:ext cx="5676900" cy="6781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805738" y="6248400"/>
            <a:ext cx="31273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0C803FC-BFDC-496F-9DBE-09696FFA54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813713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AC44ED-C5CA-4115-AFBD-DF051AEAD8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0115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019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2972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930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4825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72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2275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93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805738" y="6248400"/>
            <a:ext cx="31273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20B407B-4BCF-439D-9F77-4639EA76490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924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76200"/>
            <a:ext cx="7772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Times New Roman" panose="02020603050405020304" pitchFamily="18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Arial" panose="020B0604020202020204" pitchFamily="34" charset="0"/>
              </a:rPr>
              <a:t>Edit Master text styles</a:t>
            </a:r>
          </a:p>
          <a:p>
            <a:pPr lvl="1"/>
            <a:r>
              <a:rPr lang="en-US" altLang="en-US" smtClean="0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en-US" smtClean="0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en-US" smtClean="0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en-US" smtClean="0">
                <a:sym typeface="Arial" panose="020B0604020202020204" pitchFamily="3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2559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marL="39688"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003366"/>
          </a:solidFill>
          <a:latin typeface="+mj-lt"/>
          <a:ea typeface="+mj-ea"/>
          <a:cs typeface="+mj-cs"/>
          <a:sym typeface="Times New Roman" panose="02020603050405020304" pitchFamily="18" charset="0"/>
        </a:defRPr>
      </a:lvl1pPr>
      <a:lvl2pPr marL="39688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panose="02020603050405020304" pitchFamily="18" charset="0"/>
          <a:cs typeface="ヒラギノ明朝 ProN W3" charset="0"/>
          <a:sym typeface="Times New Roman" panose="02020603050405020304" pitchFamily="18" charset="0"/>
        </a:defRPr>
      </a:lvl2pPr>
      <a:lvl3pPr marL="39688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panose="02020603050405020304" pitchFamily="18" charset="0"/>
          <a:cs typeface="ヒラギノ明朝 ProN W3" charset="0"/>
          <a:sym typeface="Times New Roman" panose="02020603050405020304" pitchFamily="18" charset="0"/>
        </a:defRPr>
      </a:lvl3pPr>
      <a:lvl4pPr marL="39688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panose="02020603050405020304" pitchFamily="18" charset="0"/>
          <a:cs typeface="ヒラギノ明朝 ProN W3" charset="0"/>
          <a:sym typeface="Times New Roman" panose="02020603050405020304" pitchFamily="18" charset="0"/>
        </a:defRPr>
      </a:lvl4pPr>
      <a:lvl5pPr marL="39688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panose="02020603050405020304" pitchFamily="18" charset="0"/>
          <a:cs typeface="ヒラギノ明朝 ProN W3" charset="0"/>
          <a:sym typeface="Times New Roman" panose="02020603050405020304" pitchFamily="18" charset="0"/>
        </a:defRPr>
      </a:lvl5pPr>
      <a:lvl6pPr marL="496888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panose="02020603050405020304" pitchFamily="18" charset="0"/>
          <a:cs typeface="ヒラギノ明朝 ProN W3" charset="0"/>
          <a:sym typeface="Times New Roman" panose="02020603050405020304" pitchFamily="18" charset="0"/>
        </a:defRPr>
      </a:lvl6pPr>
      <a:lvl7pPr marL="954088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panose="02020603050405020304" pitchFamily="18" charset="0"/>
          <a:cs typeface="ヒラギノ明朝 ProN W3" charset="0"/>
          <a:sym typeface="Times New Roman" panose="02020603050405020304" pitchFamily="18" charset="0"/>
        </a:defRPr>
      </a:lvl7pPr>
      <a:lvl8pPr marL="1411288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panose="02020603050405020304" pitchFamily="18" charset="0"/>
          <a:cs typeface="ヒラギノ明朝 ProN W3" charset="0"/>
          <a:sym typeface="Times New Roman" panose="02020603050405020304" pitchFamily="18" charset="0"/>
        </a:defRPr>
      </a:lvl8pPr>
      <a:lvl9pPr marL="1868488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panose="02020603050405020304" pitchFamily="18" charset="0"/>
          <a:cs typeface="ヒラギノ明朝 ProN W3" charset="0"/>
          <a:sym typeface="Times New Roman" panose="02020603050405020304" pitchFamily="18" charset="0"/>
        </a:defRPr>
      </a:lvl9pPr>
    </p:titleStyle>
    <p:bodyStyle>
      <a:lvl1pPr marL="382588" indent="-342900" algn="l" rtl="0" eaLnBrk="1" fontAlgn="base" hangingPunct="1">
        <a:spcBef>
          <a:spcPts val="700"/>
        </a:spcBef>
        <a:spcAft>
          <a:spcPct val="0"/>
        </a:spcAft>
        <a:buClr>
          <a:srgbClr val="0099CC"/>
        </a:buClr>
        <a:buSzPct val="69000"/>
        <a:buFont typeface="Arial" panose="020B0604020202020204" pitchFamily="34" charset="0"/>
        <a:buChar char="n"/>
        <a:defRPr sz="32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731838" indent="-285750" algn="l" rtl="0" eaLnBrk="1" fontAlgn="base" hangingPunct="1">
        <a:spcBef>
          <a:spcPts val="600"/>
        </a:spcBef>
        <a:spcAft>
          <a:spcPct val="0"/>
        </a:spcAft>
        <a:buSzPct val="100000"/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131888" indent="-228600" algn="l" rtl="0" eaLnBrk="1" fontAlgn="base" hangingPunct="1">
        <a:spcBef>
          <a:spcPts val="600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589088" indent="-228600" algn="l" rtl="0" eaLnBrk="1" fontAlgn="base" hangingPunct="1"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046288" indent="-228600" algn="l" rtl="0" eaLnBrk="1" fontAlgn="base" hangingPunct="1"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4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4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/>
        </p:nvSpPr>
        <p:spPr bwMode="auto">
          <a:xfrm>
            <a:off x="1543050" y="3885152"/>
            <a:ext cx="600075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Staphylococcus &amp; </a:t>
            </a:r>
            <a:r>
              <a:rPr lang="en-US" altLang="en-US" sz="1800" b="1" i="1" dirty="0">
                <a:solidFill>
                  <a:srgbClr val="FFFFFF"/>
                </a:solidFill>
                <a:cs typeface="Segoe UI" panose="020B0502040204020203" pitchFamily="34" charset="0"/>
              </a:rPr>
              <a:t>S</a:t>
            </a: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imilar Organisms</a:t>
            </a:r>
            <a:endParaRPr lang="en-US" altLang="en-US" sz="1800" b="1" i="1" dirty="0">
              <a:solidFill>
                <a:srgbClr val="FFFFFF"/>
              </a:solidFill>
              <a:cs typeface="Segoe UI" panose="020B0502040204020203" pitchFamily="34" charset="0"/>
            </a:endParaRPr>
          </a:p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>
                <a:solidFill>
                  <a:srgbClr val="FFFFFF"/>
                </a:solidFill>
                <a:cs typeface="Segoe UI" panose="020B0502040204020203" pitchFamily="34" charset="0"/>
              </a:rPr>
              <a:t>Streptococcus, Enterococcus, and Other Catalase-Negative, Gram-Positive </a:t>
            </a: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Cocci</a:t>
            </a:r>
          </a:p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Introduction</a:t>
            </a:r>
          </a:p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endParaRPr lang="en-US" altLang="en-US" sz="1800" b="1" i="1" dirty="0">
              <a:solidFill>
                <a:srgbClr val="FFFFFF"/>
              </a:solidFill>
              <a:cs typeface="Segoe UI" panose="020B0502040204020203" pitchFamily="34" charset="0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/>
        </p:nvSpPr>
        <p:spPr bwMode="auto">
          <a:xfrm>
            <a:off x="1543050" y="2209800"/>
            <a:ext cx="600075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>
                <a:solidFill>
                  <a:srgbClr val="FFFFFF"/>
                </a:solidFill>
                <a:cs typeface="Segoe UI" panose="020B0502040204020203" pitchFamily="34" charset="0"/>
              </a:rPr>
              <a:t>Clinical &amp; Diagnostic Microbiology</a:t>
            </a:r>
          </a:p>
        </p:txBody>
      </p:sp>
    </p:spTree>
    <p:extLst>
      <p:ext uri="{BB962C8B-B14F-4D97-AF65-F5344CB8AC3E}">
        <p14:creationId xmlns:p14="http://schemas.microsoft.com/office/powerpoint/2010/main" val="517142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Google Shape;169;p10">
            <a:extLst>
              <a:ext uri="{FF2B5EF4-FFF2-40B4-BE49-F238E27FC236}">
                <a16:creationId xmlns:a16="http://schemas.microsoft.com/office/drawing/2014/main" id="{3A8FED25-DAEE-05EA-0409-1AB9623FE090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661435" y="76200"/>
            <a:ext cx="7772400" cy="1905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SzPts val="4000"/>
            </a:pPr>
            <a:r>
              <a:rPr lang="en-US" altLang="en-US" sz="4000" dirty="0">
                <a:cs typeface="Arial" panose="020B0604020202020204" pitchFamily="34" charset="0"/>
              </a:rPr>
              <a:t>Hemolysis</a:t>
            </a:r>
          </a:p>
        </p:txBody>
      </p:sp>
      <p:sp>
        <p:nvSpPr>
          <p:cNvPr id="38915" name="Google Shape;170;p10">
            <a:extLst>
              <a:ext uri="{FF2B5EF4-FFF2-40B4-BE49-F238E27FC236}">
                <a16:creationId xmlns:a16="http://schemas.microsoft.com/office/drawing/2014/main" id="{07A0DA30-28F1-729C-AF1D-080E128F4388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661435" y="1452693"/>
            <a:ext cx="7772400" cy="48768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Pct val="50000"/>
              <a:buFont typeface="Wingdings" panose="05000000000000000000" pitchFamily="2" charset="2"/>
              <a:buChar char="Ø"/>
            </a:pPr>
            <a:r>
              <a:rPr lang="en-US" altLang="en-US" sz="2800" dirty="0">
                <a:cs typeface="Arial" panose="020B0604020202020204" pitchFamily="34" charset="0"/>
              </a:rPr>
              <a:t>Streptococci and similar organisms can produce numerous exotoxins that damage intact red blood cells (RBCs).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Pct val="50000"/>
              <a:buFont typeface="Wingdings" panose="05000000000000000000" pitchFamily="2" charset="2"/>
              <a:buChar char="Ø"/>
            </a:pPr>
            <a:r>
              <a:rPr lang="en-US" altLang="en-US" sz="2800" dirty="0">
                <a:cs typeface="Arial" panose="020B0604020202020204" pitchFamily="34" charset="0"/>
              </a:rPr>
              <a:t>Damaged RBCs form the basis for hemolysis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700"/>
              <a:buFont typeface="Wingdings" panose="05000000000000000000" pitchFamily="2" charset="2"/>
              <a:buChar char="Ø"/>
            </a:pPr>
            <a:r>
              <a:rPr lang="en-US" altLang="en-US" sz="2400" dirty="0">
                <a:cs typeface="Arial" panose="020B0604020202020204" pitchFamily="34" charset="0"/>
              </a:rPr>
              <a:t>The term hemolysis is used to describe the destruction of RBCs</a:t>
            </a:r>
          </a:p>
        </p:txBody>
      </p:sp>
    </p:spTree>
  </p:cSld>
  <p:clrMapOvr>
    <a:masterClrMapping/>
  </p:clrMapOvr>
  <p:transition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Title 1">
            <a:extLst>
              <a:ext uri="{FF2B5EF4-FFF2-40B4-BE49-F238E27FC236}">
                <a16:creationId xmlns:a16="http://schemas.microsoft.com/office/drawing/2014/main" id="{03EF4598-969A-D2CA-A696-5DC6B9ED745F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644656" y="76200"/>
            <a:ext cx="7772400" cy="1905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i="1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Dolosigranulum</a:t>
            </a:r>
            <a:r>
              <a:rPr lang="en-US" altLang="en-US" sz="40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en-US" altLang="en-US" sz="4000" i="1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Facklamia</a:t>
            </a:r>
            <a:endParaRPr lang="en-US" altLang="en-US" sz="4000" i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1731" name="Text Placeholder 2">
            <a:extLst>
              <a:ext uri="{FF2B5EF4-FFF2-40B4-BE49-F238E27FC236}">
                <a16:creationId xmlns:a16="http://schemas.microsoft.com/office/drawing/2014/main" id="{D086FF13-B106-73EF-66D1-64BBA3785A49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644656" y="1578528"/>
            <a:ext cx="7772400" cy="4876800"/>
          </a:xfrm>
        </p:spPr>
        <p:txBody>
          <a:bodyPr/>
          <a:lstStyle/>
          <a:p>
            <a:pPr indent="-296863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Noto Sans Symbols"/>
              <a:buChar char="⬤"/>
            </a:pPr>
            <a:r>
              <a:rPr lang="en-US" altLang="en-US" sz="2800" i="1" dirty="0" err="1">
                <a:cs typeface="Arial" panose="020B0604020202020204" pitchFamily="34" charset="0"/>
              </a:rPr>
              <a:t>Dolosigranulum</a:t>
            </a:r>
            <a:endParaRPr lang="en-US" altLang="en-US" sz="2800" i="1" dirty="0">
              <a:cs typeface="Arial" panose="020B0604020202020204" pitchFamily="34" charset="0"/>
            </a:endParaRPr>
          </a:p>
          <a:p>
            <a:pPr lvl="1" indent="-319088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Facultative anaerobic, non-motile cocci that occur in pairs, tetrads, or clusters</a:t>
            </a:r>
          </a:p>
          <a:p>
            <a:pPr lvl="1" indent="-319088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n-US" altLang="en-US" sz="2400" i="1" dirty="0">
                <a:cs typeface="Arial" panose="020B0604020202020204" pitchFamily="34" charset="0"/>
              </a:rPr>
              <a:t>D. </a:t>
            </a:r>
            <a:r>
              <a:rPr lang="en-US" altLang="en-US" sz="2400" i="1" dirty="0" err="1">
                <a:cs typeface="Arial" panose="020B0604020202020204" pitchFamily="34" charset="0"/>
              </a:rPr>
              <a:t>pigrum</a:t>
            </a:r>
            <a:r>
              <a:rPr lang="en-US" altLang="en-US" sz="2400" i="1" dirty="0">
                <a:cs typeface="Arial" panose="020B0604020202020204" pitchFamily="34" charset="0"/>
              </a:rPr>
              <a:t> </a:t>
            </a:r>
            <a:r>
              <a:rPr lang="en-US" altLang="en-US" sz="2400" dirty="0">
                <a:cs typeface="Arial" panose="020B0604020202020204" pitchFamily="34" charset="0"/>
              </a:rPr>
              <a:t>has been associated with several infections, including nosocomial pneumonia</a:t>
            </a:r>
          </a:p>
          <a:p>
            <a:pPr indent="-296863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Noto Sans Symbols"/>
              <a:buChar char="⬤"/>
            </a:pPr>
            <a:r>
              <a:rPr lang="en-US" altLang="en-US" sz="2800" i="1" dirty="0" err="1">
                <a:cs typeface="Arial" panose="020B0604020202020204" pitchFamily="34" charset="0"/>
              </a:rPr>
              <a:t>Facklamia</a:t>
            </a:r>
            <a:endParaRPr lang="en-US" altLang="en-US" sz="2800" dirty="0">
              <a:cs typeface="Arial" panose="020B0604020202020204" pitchFamily="34" charset="0"/>
            </a:endParaRPr>
          </a:p>
          <a:p>
            <a:pPr lvl="1" indent="-319088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n-US" altLang="en-US" sz="2400" i="1" dirty="0">
                <a:cs typeface="Arial" panose="020B0604020202020204" pitchFamily="34" charset="0"/>
              </a:rPr>
              <a:t>α-</a:t>
            </a:r>
            <a:r>
              <a:rPr lang="en-US" altLang="en-US" sz="2400" dirty="0">
                <a:cs typeface="Arial" panose="020B0604020202020204" pitchFamily="34" charset="0"/>
              </a:rPr>
              <a:t>hemolytic, catalase-negative, facultative anaerobic cocci seen in pairs or chains</a:t>
            </a:r>
          </a:p>
          <a:p>
            <a:pPr lvl="1" indent="-319088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Has been misidentified as </a:t>
            </a:r>
            <a:r>
              <a:rPr lang="en-US" altLang="en-US" sz="2400" dirty="0" err="1">
                <a:cs typeface="Arial" panose="020B0604020202020204" pitchFamily="34" charset="0"/>
              </a:rPr>
              <a:t>viridans</a:t>
            </a:r>
            <a:r>
              <a:rPr lang="en-US" altLang="en-US" sz="2400" dirty="0">
                <a:cs typeface="Arial" panose="020B0604020202020204" pitchFamily="34" charset="0"/>
              </a:rPr>
              <a:t> streptococci</a:t>
            </a:r>
          </a:p>
          <a:p>
            <a:pPr lvl="1" indent="-319088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Associated with infective endocarditis and bacteremia</a:t>
            </a:r>
          </a:p>
        </p:txBody>
      </p:sp>
    </p:spTree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Google Shape;640;p77">
            <a:extLst>
              <a:ext uri="{FF2B5EF4-FFF2-40B4-BE49-F238E27FC236}">
                <a16:creationId xmlns:a16="http://schemas.microsoft.com/office/drawing/2014/main" id="{41AEFE29-EA35-0368-1C42-152A310C712C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636268" y="0"/>
            <a:ext cx="7772400" cy="1905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SzPts val="4000"/>
            </a:pPr>
            <a:r>
              <a:rPr lang="en-US" altLang="en-US" sz="4000" i="1" dirty="0" err="1">
                <a:cs typeface="Arial" panose="020B0604020202020204" pitchFamily="34" charset="0"/>
              </a:rPr>
              <a:t>Gemella</a:t>
            </a:r>
            <a:endParaRPr lang="en-US" altLang="en-US" sz="4000" dirty="0">
              <a:cs typeface="Arial" panose="020B0604020202020204" pitchFamily="34" charset="0"/>
            </a:endParaRPr>
          </a:p>
        </p:txBody>
      </p:sp>
      <p:sp>
        <p:nvSpPr>
          <p:cNvPr id="641" name="Google Shape;641;p77">
            <a:extLst>
              <a:ext uri="{FF2B5EF4-FFF2-40B4-BE49-F238E27FC236}">
                <a16:creationId xmlns:a16="http://schemas.microsoft.com/office/drawing/2014/main" id="{BD4817F7-8DC3-9BF9-EDEB-44172251C67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36268" y="1494638"/>
            <a:ext cx="7772400" cy="48768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Wingdings" panose="05000000000000000000" pitchFamily="2" charset="2"/>
              <a:buChar char="Ø"/>
            </a:pPr>
            <a:r>
              <a:rPr lang="en-US" altLang="en-US" sz="2800" dirty="0">
                <a:cs typeface="Arial" panose="020B0604020202020204" pitchFamily="34" charset="0"/>
              </a:rPr>
              <a:t>Colony morphology and habitat similar to </a:t>
            </a:r>
            <a:r>
              <a:rPr lang="en-US" altLang="en-US" sz="2800" dirty="0" err="1">
                <a:cs typeface="Arial" panose="020B0604020202020204" pitchFamily="34" charset="0"/>
              </a:rPr>
              <a:t>viridans</a:t>
            </a:r>
            <a:r>
              <a:rPr lang="en-US" altLang="en-US" sz="2800" dirty="0">
                <a:cs typeface="Arial" panose="020B0604020202020204" pitchFamily="34" charset="0"/>
              </a:rPr>
              <a:t> streptococci</a:t>
            </a:r>
          </a:p>
          <a:p>
            <a:pPr marL="457200" indent="-457200" eaLnBrk="1" hangingPunct="1">
              <a:spcBef>
                <a:spcPts val="563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Wingdings" panose="05000000000000000000" pitchFamily="2" charset="2"/>
              <a:buChar char="Ø"/>
            </a:pPr>
            <a:r>
              <a:rPr lang="en-US" altLang="en-US" sz="2800" dirty="0">
                <a:cs typeface="Arial" panose="020B0604020202020204" pitchFamily="34" charset="0"/>
              </a:rPr>
              <a:t>Either produce α-hemolysis or are </a:t>
            </a:r>
            <a:r>
              <a:rPr lang="en-US" altLang="en-US" sz="2800" dirty="0" err="1">
                <a:cs typeface="Arial" panose="020B0604020202020204" pitchFamily="34" charset="0"/>
              </a:rPr>
              <a:t>nonhemolytic</a:t>
            </a:r>
            <a:endParaRPr lang="en-US" altLang="en-US" sz="2800" dirty="0"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ts val="563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Wingdings" panose="05000000000000000000" pitchFamily="2" charset="2"/>
              <a:buChar char="Ø"/>
            </a:pPr>
            <a:r>
              <a:rPr lang="en-US" altLang="en-US" sz="2800" dirty="0">
                <a:cs typeface="Arial" panose="020B0604020202020204" pitchFamily="34" charset="0"/>
              </a:rPr>
              <a:t>Decolorize easily during Gram staining</a:t>
            </a:r>
          </a:p>
          <a:p>
            <a:pPr marL="800100" lvl="1" indent="-342900" eaLnBrk="1" hangingPunct="1">
              <a:spcBef>
                <a:spcPts val="475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Wingdings" panose="05000000000000000000" pitchFamily="2" charset="2"/>
              <a:buChar char="Ø"/>
            </a:pPr>
            <a:r>
              <a:rPr lang="en-US" altLang="en-US" sz="2400" dirty="0">
                <a:cs typeface="Arial" panose="020B0604020202020204" pitchFamily="34" charset="0"/>
              </a:rPr>
              <a:t>Often appear as gram-negative cocci in tetrads, pairs, clusters, or short chains</a:t>
            </a:r>
          </a:p>
          <a:p>
            <a:pPr marL="457200" indent="-457200" eaLnBrk="1" hangingPunct="1">
              <a:spcBef>
                <a:spcPts val="475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Wingdings" panose="05000000000000000000" pitchFamily="2" charset="2"/>
              <a:buChar char="Ø"/>
            </a:pPr>
            <a:r>
              <a:rPr lang="en-US" altLang="en-US" sz="2800" dirty="0">
                <a:cs typeface="Arial" panose="020B0604020202020204" pitchFamily="34" charset="0"/>
              </a:rPr>
              <a:t>Isolated in cases of </a:t>
            </a:r>
            <a:r>
              <a:rPr lang="en-US" altLang="en-US" sz="2800" dirty="0" err="1">
                <a:cs typeface="Arial" panose="020B0604020202020204" pitchFamily="34" charset="0"/>
              </a:rPr>
              <a:t>endocardititis</a:t>
            </a:r>
            <a:r>
              <a:rPr lang="en-US" altLang="en-US" sz="2800" dirty="0">
                <a:cs typeface="Arial" panose="020B0604020202020204" pitchFamily="34" charset="0"/>
              </a:rPr>
              <a:t>, wounds and abscesses</a:t>
            </a:r>
          </a:p>
          <a:p>
            <a:pPr marL="457200" indent="-457200" eaLnBrk="1" hangingPunct="1">
              <a:spcBef>
                <a:spcPts val="475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Wingdings" panose="05000000000000000000" pitchFamily="2" charset="2"/>
              <a:buChar char="Ø"/>
            </a:pPr>
            <a:r>
              <a:rPr lang="en-US" altLang="en-US" sz="2800" dirty="0">
                <a:cs typeface="Arial" panose="020B0604020202020204" pitchFamily="34" charset="0"/>
              </a:rPr>
              <a:t>Most significant species is </a:t>
            </a:r>
            <a:r>
              <a:rPr lang="en-US" altLang="en-US" sz="2800" i="1" dirty="0">
                <a:cs typeface="Arial" panose="020B0604020202020204" pitchFamily="34" charset="0"/>
              </a:rPr>
              <a:t>G. </a:t>
            </a:r>
            <a:r>
              <a:rPr lang="en-US" altLang="en-US" sz="2800" i="1" dirty="0" err="1">
                <a:cs typeface="Arial" panose="020B0604020202020204" pitchFamily="34" charset="0"/>
              </a:rPr>
              <a:t>haemolysans</a:t>
            </a:r>
            <a:endParaRPr lang="en-US" altLang="en-US" sz="2800" i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Google Shape;647;p78">
            <a:extLst>
              <a:ext uri="{FF2B5EF4-FFF2-40B4-BE49-F238E27FC236}">
                <a16:creationId xmlns:a16="http://schemas.microsoft.com/office/drawing/2014/main" id="{FED17A09-A7C6-4F96-0359-C721AAE39AF8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678213" y="76200"/>
            <a:ext cx="7772400" cy="1905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SzPts val="4000"/>
            </a:pPr>
            <a:r>
              <a:rPr lang="en-US" altLang="en-US" sz="4000" i="1" dirty="0" err="1">
                <a:cs typeface="Arial" panose="020B0604020202020204" pitchFamily="34" charset="0"/>
              </a:rPr>
              <a:t>Lactococcus</a:t>
            </a:r>
            <a:endParaRPr lang="en-US" altLang="en-US" sz="4000" dirty="0">
              <a:cs typeface="Arial" panose="020B0604020202020204" pitchFamily="34" charset="0"/>
            </a:endParaRPr>
          </a:p>
        </p:txBody>
      </p:sp>
      <p:sp>
        <p:nvSpPr>
          <p:cNvPr id="204803" name="Google Shape;648;p78">
            <a:extLst>
              <a:ext uri="{FF2B5EF4-FFF2-40B4-BE49-F238E27FC236}">
                <a16:creationId xmlns:a16="http://schemas.microsoft.com/office/drawing/2014/main" id="{86B87983-6357-E2FF-871D-F74F4461E7A6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678213" y="1461082"/>
            <a:ext cx="7772400" cy="48768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altLang="en-US" sz="2800" dirty="0">
                <a:cs typeface="Arial" panose="020B0604020202020204" pitchFamily="34" charset="0"/>
              </a:rPr>
              <a:t>Gram-positive cocci appear singly, in pairs, or in chains</a:t>
            </a:r>
          </a:p>
          <a:p>
            <a:pPr marL="457200" indent="-457200" eaLnBrk="1" hangingPunct="1">
              <a:spcBef>
                <a:spcPts val="563"/>
              </a:spcBef>
              <a:spcAft>
                <a:spcPct val="0"/>
              </a:spcAft>
              <a:buClr>
                <a:srgbClr val="00B0F0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altLang="en-US" sz="2800" dirty="0">
                <a:cs typeface="Arial" panose="020B0604020202020204" pitchFamily="34" charset="0"/>
              </a:rPr>
              <a:t>Physiologically similar to enterococci</a:t>
            </a:r>
          </a:p>
          <a:p>
            <a:pPr marL="457200" indent="-457200" eaLnBrk="1" hangingPunct="1">
              <a:spcBef>
                <a:spcPts val="563"/>
              </a:spcBef>
              <a:spcAft>
                <a:spcPct val="0"/>
              </a:spcAft>
              <a:buClr>
                <a:srgbClr val="00B0F0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altLang="en-US" sz="2800" dirty="0">
                <a:cs typeface="Arial" panose="020B0604020202020204" pitchFamily="34" charset="0"/>
              </a:rPr>
              <a:t>Are either α-hemolytic or nonhemolytic</a:t>
            </a:r>
          </a:p>
          <a:p>
            <a:pPr marL="457200" indent="-457200" eaLnBrk="1" hangingPunct="1">
              <a:spcBef>
                <a:spcPts val="563"/>
              </a:spcBef>
              <a:spcAft>
                <a:spcPct val="0"/>
              </a:spcAft>
              <a:buClr>
                <a:srgbClr val="00B0F0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altLang="en-US" sz="2800" dirty="0">
                <a:cs typeface="Arial" panose="020B0604020202020204" pitchFamily="34" charset="0"/>
              </a:rPr>
              <a:t>Previously classified as Group N streptococci</a:t>
            </a:r>
          </a:p>
          <a:p>
            <a:pPr marL="457200" indent="-457200" eaLnBrk="1" hangingPunct="1">
              <a:spcBef>
                <a:spcPts val="563"/>
              </a:spcBef>
              <a:spcAft>
                <a:spcPct val="0"/>
              </a:spcAft>
              <a:buClr>
                <a:srgbClr val="00B0F0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altLang="en-US" sz="2800" dirty="0">
                <a:cs typeface="Arial" panose="020B0604020202020204" pitchFamily="34" charset="0"/>
              </a:rPr>
              <a:t>Associated with UTI and endocarditis</a:t>
            </a:r>
          </a:p>
          <a:p>
            <a:pPr marL="457200" indent="-457200" eaLnBrk="1" hangingPunct="1">
              <a:spcBef>
                <a:spcPts val="563"/>
              </a:spcBef>
              <a:spcAft>
                <a:spcPct val="0"/>
              </a:spcAft>
              <a:buClr>
                <a:srgbClr val="00B0F0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altLang="en-US" sz="2800" dirty="0">
                <a:cs typeface="Arial" panose="020B0604020202020204" pitchFamily="34" charset="0"/>
              </a:rPr>
              <a:t>These microorganisms do not react with the genetic probe in the </a:t>
            </a:r>
            <a:r>
              <a:rPr lang="en-US" altLang="en-US" sz="2800" dirty="0" err="1">
                <a:cs typeface="Arial" panose="020B0604020202020204" pitchFamily="34" charset="0"/>
              </a:rPr>
              <a:t>AccuProbe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i="1" dirty="0">
                <a:cs typeface="Arial" panose="020B0604020202020204" pitchFamily="34" charset="0"/>
              </a:rPr>
              <a:t>Enterococcus</a:t>
            </a:r>
            <a:r>
              <a:rPr lang="en-US" altLang="en-US" sz="2800" dirty="0">
                <a:cs typeface="Arial" panose="020B0604020202020204" pitchFamily="34" charset="0"/>
              </a:rPr>
              <a:t> culture confirmation test</a:t>
            </a:r>
          </a:p>
        </p:txBody>
      </p:sp>
    </p:spTree>
  </p:cSld>
  <p:clrMapOvr>
    <a:masterClrMapping/>
  </p:clrMapOvr>
  <p:transition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Google Shape;654;p79">
            <a:extLst>
              <a:ext uri="{FF2B5EF4-FFF2-40B4-BE49-F238E27FC236}">
                <a16:creationId xmlns:a16="http://schemas.microsoft.com/office/drawing/2014/main" id="{095080A8-B6DD-206D-0E0E-A1853BF71A46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711768" y="134923"/>
            <a:ext cx="7772400" cy="1905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SzPts val="4000"/>
            </a:pPr>
            <a:r>
              <a:rPr lang="en-US" altLang="en-US" sz="4000" i="1" dirty="0" err="1">
                <a:latin typeface="+mn-lt"/>
                <a:cs typeface="Arial" panose="020B0604020202020204" pitchFamily="34" charset="0"/>
              </a:rPr>
              <a:t>Leuconostoc</a:t>
            </a:r>
            <a:endParaRPr lang="en-US" altLang="en-US" sz="4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06851" name="Google Shape;655;p79">
            <a:extLst>
              <a:ext uri="{FF2B5EF4-FFF2-40B4-BE49-F238E27FC236}">
                <a16:creationId xmlns:a16="http://schemas.microsoft.com/office/drawing/2014/main" id="{73446A75-3A7A-C8E0-AE60-0E65C35A3862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711768" y="1536583"/>
            <a:ext cx="7772400" cy="4876800"/>
          </a:xfrm>
        </p:spPr>
        <p:txBody>
          <a:bodyPr/>
          <a:lstStyle/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7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Gram-positive, catalase-negative</a:t>
            </a:r>
          </a:p>
          <a:p>
            <a:pPr marL="342900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SzPts val="17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Irregular coccoid morphology</a:t>
            </a:r>
          </a:p>
          <a:p>
            <a:pPr marL="342900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SzPts val="17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Share phenotypic and biochemical characteristics with </a:t>
            </a:r>
            <a:r>
              <a:rPr lang="en-US" altLang="en-US" sz="2800" i="1" dirty="0">
                <a:cs typeface="Arial" panose="020B0604020202020204" pitchFamily="34" charset="0"/>
              </a:rPr>
              <a:t>Lactobacillus </a:t>
            </a:r>
            <a:r>
              <a:rPr lang="en-US" altLang="en-US" sz="2800" dirty="0">
                <a:cs typeface="Arial" panose="020B0604020202020204" pitchFamily="34" charset="0"/>
              </a:rPr>
              <a:t>spp., </a:t>
            </a:r>
            <a:r>
              <a:rPr lang="en-US" altLang="en-US" sz="2800" dirty="0" err="1">
                <a:cs typeface="Arial" panose="020B0604020202020204" pitchFamily="34" charset="0"/>
              </a:rPr>
              <a:t>viridans</a:t>
            </a:r>
            <a:r>
              <a:rPr lang="en-US" altLang="en-US" sz="2800" dirty="0">
                <a:cs typeface="Arial" panose="020B0604020202020204" pitchFamily="34" charset="0"/>
              </a:rPr>
              <a:t> streptococci, </a:t>
            </a:r>
            <a:r>
              <a:rPr lang="en-US" altLang="en-US" sz="2800" i="1" dirty="0">
                <a:cs typeface="Arial" panose="020B0604020202020204" pitchFamily="34" charset="0"/>
              </a:rPr>
              <a:t>Pediococcus </a:t>
            </a:r>
            <a:r>
              <a:rPr lang="en-US" altLang="en-US" sz="2800" dirty="0">
                <a:cs typeface="Arial" panose="020B0604020202020204" pitchFamily="34" charset="0"/>
              </a:rPr>
              <a:t>spp., and </a:t>
            </a:r>
            <a:r>
              <a:rPr lang="en-US" altLang="en-US" sz="2800" i="1" dirty="0">
                <a:cs typeface="Arial" panose="020B0604020202020204" pitchFamily="34" charset="0"/>
              </a:rPr>
              <a:t>Enterococcus </a:t>
            </a:r>
            <a:r>
              <a:rPr lang="en-US" altLang="en-US" sz="2800" dirty="0">
                <a:cs typeface="Arial" panose="020B0604020202020204" pitchFamily="34" charset="0"/>
              </a:rPr>
              <a:t>spp.</a:t>
            </a:r>
          </a:p>
          <a:p>
            <a:pPr marL="342900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SzPts val="17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Associated with bacteremia, UTIs, meningitis, pulmonary infections</a:t>
            </a:r>
          </a:p>
          <a:p>
            <a:pPr marL="342900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SzPts val="17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Intrinsically resistant to vancomycin</a:t>
            </a:r>
          </a:p>
        </p:txBody>
      </p:sp>
    </p:spTree>
  </p:cSld>
  <p:clrMapOvr>
    <a:masterClrMapping/>
  </p:clrMapOvr>
  <p:transition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Google Shape;661;p80">
            <a:extLst>
              <a:ext uri="{FF2B5EF4-FFF2-40B4-BE49-F238E27FC236}">
                <a16:creationId xmlns:a16="http://schemas.microsoft.com/office/drawing/2014/main" id="{9E0210EC-BEFA-739E-7A22-788E39EC8023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SzPts val="4000"/>
            </a:pPr>
            <a:r>
              <a:rPr lang="en-US" altLang="en-US" sz="4000" i="1" dirty="0" err="1">
                <a:latin typeface="+mn-lt"/>
                <a:cs typeface="Arial" panose="020B0604020202020204" pitchFamily="34" charset="0"/>
              </a:rPr>
              <a:t>Leuconostoc</a:t>
            </a:r>
            <a:r>
              <a:rPr lang="en-US" altLang="en-US" sz="4000" dirty="0">
                <a:latin typeface="+mn-lt"/>
                <a:cs typeface="Arial" panose="020B0604020202020204" pitchFamily="34" charset="0"/>
              </a:rPr>
              <a:t> (Cont.)</a:t>
            </a:r>
          </a:p>
        </p:txBody>
      </p:sp>
      <p:sp>
        <p:nvSpPr>
          <p:cNvPr id="208899" name="Google Shape;662;p80">
            <a:extLst>
              <a:ext uri="{FF2B5EF4-FFF2-40B4-BE49-F238E27FC236}">
                <a16:creationId xmlns:a16="http://schemas.microsoft.com/office/drawing/2014/main" id="{6D6C132D-8307-696C-78A8-6F4152A831B4}"/>
              </a:ext>
            </a:extLst>
          </p:cNvPr>
          <p:cNvSpPr txBox="1">
            <a:spLocks noGrp="1" noChangeArrowheads="1"/>
          </p:cNvSpPr>
          <p:nvPr>
            <p:ph sz="half" idx="1"/>
          </p:nvPr>
        </p:nvSpPr>
        <p:spPr>
          <a:xfrm>
            <a:off x="298100" y="1863187"/>
            <a:ext cx="4223567" cy="4524855"/>
          </a:xfrm>
        </p:spPr>
        <p:txBody>
          <a:bodyPr/>
          <a:lstStyle/>
          <a:p>
            <a:pPr marL="342900" indent="-342900" algn="ctr" eaLnBrk="1" hangingPunct="1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Pct val="600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Gram stain morphology of </a:t>
            </a:r>
            <a:r>
              <a:rPr lang="en-US" altLang="en-US" sz="2800" i="1" dirty="0" err="1">
                <a:cs typeface="Arial" panose="020B0604020202020204" pitchFamily="34" charset="0"/>
              </a:rPr>
              <a:t>Leuconostoc</a:t>
            </a:r>
            <a:r>
              <a:rPr lang="en-US" altLang="en-US" sz="2800" dirty="0">
                <a:cs typeface="Arial" panose="020B0604020202020204" pitchFamily="34" charset="0"/>
              </a:rPr>
              <a:t> species</a:t>
            </a:r>
          </a:p>
        </p:txBody>
      </p:sp>
      <p:sp>
        <p:nvSpPr>
          <p:cNvPr id="208900" name="Google Shape;663;p80">
            <a:extLst>
              <a:ext uri="{FF2B5EF4-FFF2-40B4-BE49-F238E27FC236}">
                <a16:creationId xmlns:a16="http://schemas.microsoft.com/office/drawing/2014/main" id="{B63C97E5-F892-96F5-8F32-1F5D80765EC6}"/>
              </a:ext>
            </a:extLst>
          </p:cNvPr>
          <p:cNvSpPr txBox="1">
            <a:spLocks noGrp="1" noChangeArrowheads="1"/>
          </p:cNvSpPr>
          <p:nvPr>
            <p:ph sz="half" idx="2"/>
          </p:nvPr>
        </p:nvSpPr>
        <p:spPr>
          <a:xfrm>
            <a:off x="4521667" y="1863187"/>
            <a:ext cx="4247728" cy="4876800"/>
          </a:xfrm>
        </p:spPr>
        <p:txBody>
          <a:bodyPr/>
          <a:lstStyle/>
          <a:p>
            <a:pPr marL="342900" indent="-342900" algn="ctr" eaLnBrk="1" hangingPunct="1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Pct val="600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Colonies of </a:t>
            </a:r>
            <a:r>
              <a:rPr lang="en-US" altLang="en-US" sz="2800" i="1" dirty="0" err="1">
                <a:cs typeface="Arial" panose="020B0604020202020204" pitchFamily="34" charset="0"/>
              </a:rPr>
              <a:t>Leuconostoc</a:t>
            </a:r>
            <a:r>
              <a:rPr lang="en-US" altLang="en-US" sz="2800" i="1" dirty="0">
                <a:cs typeface="Arial" panose="020B0604020202020204" pitchFamily="34" charset="0"/>
              </a:rPr>
              <a:t> </a:t>
            </a:r>
            <a:r>
              <a:rPr lang="en-US" altLang="en-US" sz="2800" dirty="0">
                <a:cs typeface="Arial" panose="020B0604020202020204" pitchFamily="34" charset="0"/>
              </a:rPr>
              <a:t>species growing on SBA</a:t>
            </a:r>
          </a:p>
        </p:txBody>
      </p:sp>
      <p:pic>
        <p:nvPicPr>
          <p:cNvPr id="208902" name="Google Shape;665;p80" descr="Y:\ELS00000-IW26_[Mahon 6e]\ELS00000-IW26-SRC\Course-N\Construction\IC\jpg\Chapter015\015013.jpg">
            <a:extLst>
              <a:ext uri="{FF2B5EF4-FFF2-40B4-BE49-F238E27FC236}">
                <a16:creationId xmlns:a16="http://schemas.microsoft.com/office/drawing/2014/main" id="{500C1D0D-5E39-99CC-60AB-8D13BB7FCDA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99" y="3530826"/>
            <a:ext cx="3683000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903" name="Google Shape;666;p80" descr="Y:\ELS00000-IW26_[Mahon 6e]\ELS00000-IW26-SRC\Course-N\Construction\IC\jpg\Chapter015\015014.jpg">
            <a:extLst>
              <a:ext uri="{FF2B5EF4-FFF2-40B4-BE49-F238E27FC236}">
                <a16:creationId xmlns:a16="http://schemas.microsoft.com/office/drawing/2014/main" id="{A86D4B7F-881F-CA3B-A60D-AA111A0B424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00" y="3509395"/>
            <a:ext cx="37433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Google Shape;671;p81">
            <a:extLst>
              <a:ext uri="{FF2B5EF4-FFF2-40B4-BE49-F238E27FC236}">
                <a16:creationId xmlns:a16="http://schemas.microsoft.com/office/drawing/2014/main" id="{B25BBB39-65A8-E574-C71D-AF72D45625AA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636267" y="76200"/>
            <a:ext cx="7772400" cy="1905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SzPts val="4000"/>
            </a:pPr>
            <a:r>
              <a:rPr lang="en-US" altLang="en-US" sz="4000" i="1" dirty="0" err="1">
                <a:solidFill>
                  <a:srgbClr val="002060"/>
                </a:solidFill>
                <a:cs typeface="Arial" panose="020B0604020202020204" pitchFamily="34" charset="0"/>
              </a:rPr>
              <a:t>Pediococcus</a:t>
            </a:r>
            <a:endParaRPr lang="en-US" altLang="en-US" sz="40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672" name="Google Shape;672;p81">
            <a:extLst>
              <a:ext uri="{FF2B5EF4-FFF2-40B4-BE49-F238E27FC236}">
                <a16:creationId xmlns:a16="http://schemas.microsoft.com/office/drawing/2014/main" id="{55B398EE-45D1-DD79-58EE-A192FC9E9E1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36267" y="1511416"/>
            <a:ext cx="7772400" cy="48768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altLang="en-US" sz="2800" dirty="0">
                <a:cs typeface="Arial" panose="020B0604020202020204" pitchFamily="34" charset="0"/>
              </a:rPr>
              <a:t>Arranged in tetrads, pairs, and clusters</a:t>
            </a:r>
          </a:p>
          <a:p>
            <a:pPr marL="457200" indent="-457200" eaLnBrk="1" hangingPunct="1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altLang="en-US" sz="2800" dirty="0">
                <a:cs typeface="Arial" panose="020B0604020202020204" pitchFamily="34" charset="0"/>
              </a:rPr>
              <a:t>Can grow at 45° C</a:t>
            </a:r>
          </a:p>
          <a:p>
            <a:pPr marL="457200" indent="-457200" eaLnBrk="1" hangingPunct="1">
              <a:spcBef>
                <a:spcPts val="563"/>
              </a:spcBef>
              <a:spcAft>
                <a:spcPct val="0"/>
              </a:spcAft>
              <a:buClr>
                <a:srgbClr val="00B0F0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altLang="en-US" sz="2800" dirty="0">
                <a:cs typeface="Arial" panose="020B0604020202020204" pitchFamily="34" charset="0"/>
              </a:rPr>
              <a:t>Resembles </a:t>
            </a:r>
            <a:r>
              <a:rPr lang="en-US" altLang="en-US" sz="2800" dirty="0" err="1">
                <a:cs typeface="Arial" panose="020B0604020202020204" pitchFamily="34" charset="0"/>
              </a:rPr>
              <a:t>viridans</a:t>
            </a:r>
            <a:r>
              <a:rPr lang="en-US" altLang="en-US" sz="2800" dirty="0">
                <a:cs typeface="Arial" panose="020B0604020202020204" pitchFamily="34" charset="0"/>
              </a:rPr>
              <a:t> streptococci or enterococci</a:t>
            </a:r>
          </a:p>
          <a:p>
            <a:pPr marL="457200" indent="-457200" eaLnBrk="1" hangingPunct="1">
              <a:spcBef>
                <a:spcPts val="563"/>
              </a:spcBef>
              <a:spcAft>
                <a:spcPct val="0"/>
              </a:spcAft>
              <a:buClr>
                <a:srgbClr val="00B0F0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altLang="en-US" sz="2800" dirty="0">
                <a:cs typeface="Arial" panose="020B0604020202020204" pitchFamily="34" charset="0"/>
              </a:rPr>
              <a:t>Associated infections </a:t>
            </a:r>
          </a:p>
          <a:p>
            <a:pPr marL="800100" lvl="1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00B0F0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altLang="en-US" sz="2400" dirty="0">
                <a:cs typeface="Arial" panose="020B0604020202020204" pitchFamily="34" charset="0"/>
              </a:rPr>
              <a:t>Bacteremia, abscess, meningitis</a:t>
            </a:r>
          </a:p>
          <a:p>
            <a:pPr marL="800100" lvl="1" indent="-342900" eaLnBrk="1" hangingPunct="1">
              <a:spcBef>
                <a:spcPts val="475"/>
              </a:spcBef>
              <a:spcAft>
                <a:spcPct val="0"/>
              </a:spcAft>
              <a:buClr>
                <a:srgbClr val="00B0F0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altLang="en-US" sz="2400" dirty="0">
                <a:cs typeface="Arial" panose="020B0604020202020204" pitchFamily="34" charset="0"/>
              </a:rPr>
              <a:t>In patients who have underlying GI abnormalities or previously had abdominal surgery</a:t>
            </a:r>
            <a:endParaRPr lang="en-US" altLang="en-US" sz="2400" strike="sngStrike" dirty="0"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ts val="475"/>
              </a:spcBef>
              <a:spcAft>
                <a:spcPct val="0"/>
              </a:spcAft>
              <a:buClr>
                <a:srgbClr val="00B0F0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altLang="en-US" sz="2800" dirty="0">
                <a:cs typeface="Arial" panose="020B0604020202020204" pitchFamily="34" charset="0"/>
              </a:rPr>
              <a:t>Intrinsically resistant to vancomycin</a:t>
            </a:r>
          </a:p>
          <a:p>
            <a:pPr marL="342900" indent="-34290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Title 1">
            <a:extLst>
              <a:ext uri="{FF2B5EF4-FFF2-40B4-BE49-F238E27FC236}">
                <a16:creationId xmlns:a16="http://schemas.microsoft.com/office/drawing/2014/main" id="{BF852368-64A8-D29B-21FE-42F46BE0DECC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685800" y="118145"/>
            <a:ext cx="7772400" cy="1905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i="1" dirty="0" err="1">
                <a:cs typeface="Arial" panose="020B0604020202020204" pitchFamily="34" charset="0"/>
              </a:rPr>
              <a:t>Vagococcus</a:t>
            </a:r>
            <a:endParaRPr lang="en-US" altLang="en-US" sz="4000" i="1" dirty="0"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A91DE7-2F2C-FDF4-3780-A08371311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20486"/>
            <a:ext cx="8229600" cy="4524375"/>
          </a:xfrm>
        </p:spPr>
        <p:txBody>
          <a:bodyPr/>
          <a:lstStyle/>
          <a:p>
            <a:pPr eaLnBrk="1" fontAlgn="auto" hangingPunct="1">
              <a:buFont typeface="Noto Sans Symbols"/>
              <a:buChar char="⬤"/>
              <a:defRPr/>
            </a:pPr>
            <a:r>
              <a:rPr lang="en-US" sz="2800" dirty="0">
                <a:solidFill>
                  <a:schemeClr val="dk1"/>
                </a:solidFill>
                <a:sym typeface="Arial"/>
              </a:rPr>
              <a:t>Commonly found in animals</a:t>
            </a:r>
          </a:p>
          <a:p>
            <a:pPr lvl="1" eaLnBrk="1" fontAlgn="auto" hangingPunct="1">
              <a:buFont typeface="Noto Sans Symbols"/>
              <a:buChar char="⮚"/>
              <a:defRPr/>
            </a:pPr>
            <a:r>
              <a:rPr lang="en-US" sz="2400" dirty="0">
                <a:solidFill>
                  <a:schemeClr val="dk1"/>
                </a:solidFill>
                <a:sym typeface="Arial"/>
              </a:rPr>
              <a:t>Pigs, cattle, horses, cats</a:t>
            </a:r>
          </a:p>
          <a:p>
            <a:pPr eaLnBrk="1" fontAlgn="auto" hangingPunct="1">
              <a:buFont typeface="Noto Sans Symbols"/>
              <a:buChar char="⬤"/>
              <a:defRPr/>
            </a:pPr>
            <a:r>
              <a:rPr lang="en-US" sz="2800" dirty="0">
                <a:solidFill>
                  <a:schemeClr val="dk1"/>
                </a:solidFill>
                <a:sym typeface="Arial"/>
              </a:rPr>
              <a:t>Uncommonly found in humans but has been isolated in</a:t>
            </a:r>
          </a:p>
          <a:p>
            <a:pPr lvl="1" eaLnBrk="1" fontAlgn="auto" hangingPunct="1">
              <a:buFont typeface="Noto Sans Symbols"/>
              <a:buChar char="⮚"/>
              <a:defRPr/>
            </a:pPr>
            <a:r>
              <a:rPr lang="en-US" sz="2400" dirty="0">
                <a:solidFill>
                  <a:schemeClr val="dk1"/>
                </a:solidFill>
                <a:sym typeface="Arial"/>
              </a:rPr>
              <a:t>Blood, CSF, wounds</a:t>
            </a:r>
          </a:p>
          <a:p>
            <a:pPr eaLnBrk="1" fontAlgn="auto" hangingPunct="1">
              <a:buFont typeface="Noto Sans Symbols"/>
              <a:buChar char="⬤"/>
              <a:defRPr/>
            </a:pPr>
            <a:r>
              <a:rPr lang="en-US" sz="2800" dirty="0">
                <a:solidFill>
                  <a:schemeClr val="dk1"/>
                </a:solidFill>
                <a:sym typeface="Arial"/>
              </a:rPr>
              <a:t>Most common human isolate is </a:t>
            </a:r>
            <a:r>
              <a:rPr lang="en-US" sz="2800" i="1" dirty="0">
                <a:solidFill>
                  <a:schemeClr val="dk1"/>
                </a:solidFill>
                <a:sym typeface="Arial"/>
              </a:rPr>
              <a:t>V. </a:t>
            </a:r>
            <a:r>
              <a:rPr lang="en-US" sz="2800" i="1" dirty="0" err="1">
                <a:solidFill>
                  <a:schemeClr val="dk1"/>
                </a:solidFill>
                <a:sym typeface="Arial"/>
              </a:rPr>
              <a:t>fluvialis</a:t>
            </a:r>
            <a:endParaRPr lang="en-US" sz="2800" dirty="0">
              <a:solidFill>
                <a:schemeClr val="dk1"/>
              </a:solidFill>
              <a:sym typeface="Arial"/>
            </a:endParaRPr>
          </a:p>
          <a:p>
            <a:pPr eaLnBrk="1" fontAlgn="auto" hangingPunct="1">
              <a:buFont typeface="Noto Sans Symbols"/>
              <a:buChar char="⬤"/>
              <a:defRPr/>
            </a:pPr>
            <a:r>
              <a:rPr lang="en-US" sz="2800" dirty="0">
                <a:solidFill>
                  <a:schemeClr val="dk1"/>
                </a:solidFill>
                <a:sym typeface="Arial"/>
              </a:rPr>
              <a:t>Facultative anaerobic, catalase-negative, motile, gram-positive cocci</a:t>
            </a:r>
          </a:p>
          <a:p>
            <a:pPr eaLnBrk="1" fontAlgn="auto" hangingPunct="1">
              <a:buFont typeface="Noto Sans Symbols"/>
              <a:buChar char="⬤"/>
              <a:defRPr/>
            </a:pPr>
            <a:r>
              <a:rPr lang="en-US" sz="2800" dirty="0">
                <a:solidFill>
                  <a:schemeClr val="dk1"/>
                </a:solidFill>
                <a:sym typeface="Arial"/>
              </a:rPr>
              <a:t>Best methods for identification</a:t>
            </a:r>
          </a:p>
          <a:p>
            <a:pPr lvl="1" eaLnBrk="1" fontAlgn="auto" hangingPunct="1">
              <a:buFont typeface="Noto Sans Symbols"/>
              <a:buChar char="⮚"/>
              <a:defRPr/>
            </a:pPr>
            <a:r>
              <a:rPr lang="en-US" sz="2400" dirty="0">
                <a:solidFill>
                  <a:schemeClr val="dk1"/>
                </a:solidFill>
                <a:sym typeface="Arial"/>
              </a:rPr>
              <a:t>MALDI-TOF mass spectrometry or 16 s rRNA</a:t>
            </a:r>
          </a:p>
          <a:p>
            <a:pPr marL="160020" indent="0" eaLnBrk="1" fontAlgn="auto" hangingPunct="1">
              <a:buFont typeface="Noto Sans Symbols"/>
              <a:buNone/>
              <a:defRPr/>
            </a:pPr>
            <a:endParaRPr lang="en-US" sz="2800" dirty="0">
              <a:solidFill>
                <a:schemeClr val="dk1"/>
              </a:solidFill>
              <a:sym typeface="Arial"/>
            </a:endParaRPr>
          </a:p>
        </p:txBody>
      </p:sp>
    </p:spTree>
  </p:cSld>
  <p:clrMapOvr>
    <a:masterClrMapping/>
  </p:clrMapOvr>
  <p:transition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/>
        </p:nvSpPr>
        <p:spPr bwMode="auto">
          <a:xfrm>
            <a:off x="1543050" y="4279434"/>
            <a:ext cx="600075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Staphylococcus &amp; </a:t>
            </a:r>
            <a:r>
              <a:rPr lang="en-US" altLang="en-US" sz="1800" b="1" i="1" dirty="0">
                <a:solidFill>
                  <a:srgbClr val="FFFFFF"/>
                </a:solidFill>
                <a:cs typeface="Segoe UI" panose="020B0502040204020203" pitchFamily="34" charset="0"/>
              </a:rPr>
              <a:t>S</a:t>
            </a: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imilar Organisms</a:t>
            </a:r>
          </a:p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endParaRPr lang="en-US" altLang="en-US" sz="1800" b="1" i="1" dirty="0">
              <a:solidFill>
                <a:srgbClr val="FFFFFF"/>
              </a:solidFill>
              <a:cs typeface="Segoe UI" panose="020B0502040204020203" pitchFamily="34" charset="0"/>
            </a:endParaRPr>
          </a:p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>
                <a:solidFill>
                  <a:srgbClr val="FFFFFF"/>
                </a:solidFill>
                <a:cs typeface="Segoe UI" panose="020B0502040204020203" pitchFamily="34" charset="0"/>
              </a:rPr>
              <a:t>Streptococcus, Enterococcus, and Other Catalase-Negative, Gram-Positive </a:t>
            </a: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Cocci</a:t>
            </a:r>
          </a:p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Laboratory Diagnosis</a:t>
            </a:r>
            <a:endParaRPr lang="en-US" altLang="en-US" sz="1800" b="1" i="1" dirty="0">
              <a:solidFill>
                <a:srgbClr val="FFFFFF"/>
              </a:solidFill>
              <a:cs typeface="Segoe UI" panose="020B0502040204020203" pitchFamily="34" charset="0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/>
        </p:nvSpPr>
        <p:spPr bwMode="auto">
          <a:xfrm>
            <a:off x="1543050" y="2209800"/>
            <a:ext cx="600075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>
                <a:solidFill>
                  <a:srgbClr val="FFFFFF"/>
                </a:solidFill>
                <a:cs typeface="Segoe UI" panose="020B0502040204020203" pitchFamily="34" charset="0"/>
              </a:rPr>
              <a:t>Clinical &amp; Diagnostic Microbiology</a:t>
            </a:r>
          </a:p>
        </p:txBody>
      </p:sp>
    </p:spTree>
    <p:extLst>
      <p:ext uri="{BB962C8B-B14F-4D97-AF65-F5344CB8AC3E}">
        <p14:creationId xmlns:p14="http://schemas.microsoft.com/office/powerpoint/2010/main" val="1626469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Google Shape;685;p83">
            <a:extLst>
              <a:ext uri="{FF2B5EF4-FFF2-40B4-BE49-F238E27FC236}">
                <a16:creationId xmlns:a16="http://schemas.microsoft.com/office/drawing/2014/main" id="{57DC9F33-B9AF-8789-10EF-4829E051F78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636268" y="76200"/>
            <a:ext cx="7772400" cy="1905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SzPts val="4000"/>
            </a:pPr>
            <a:r>
              <a:rPr lang="en-US" altLang="en-US" sz="4000" dirty="0">
                <a:latin typeface="+mn-lt"/>
                <a:cs typeface="Arial" panose="020B0604020202020204" pitchFamily="34" charset="0"/>
              </a:rPr>
              <a:t>Classification Schemes</a:t>
            </a:r>
          </a:p>
        </p:txBody>
      </p:sp>
      <p:sp>
        <p:nvSpPr>
          <p:cNvPr id="216067" name="Google Shape;686;p83">
            <a:extLst>
              <a:ext uri="{FF2B5EF4-FFF2-40B4-BE49-F238E27FC236}">
                <a16:creationId xmlns:a16="http://schemas.microsoft.com/office/drawing/2014/main" id="{43192DD4-69A4-FEDB-C0AD-8C1D77EB14DE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636268" y="1662418"/>
            <a:ext cx="7772400" cy="4876800"/>
          </a:xfrm>
        </p:spPr>
        <p:txBody>
          <a:bodyPr/>
          <a:lstStyle/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Pct val="600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Hemolytic pattern on SBA</a:t>
            </a:r>
          </a:p>
          <a:p>
            <a:pPr marL="342900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00B0F0"/>
              </a:buClr>
              <a:buSzPct val="600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Physiologic characteristics</a:t>
            </a:r>
          </a:p>
          <a:p>
            <a:pPr marL="342900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00B0F0"/>
              </a:buClr>
              <a:buSzPct val="600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Surface typing</a:t>
            </a:r>
          </a:p>
          <a:p>
            <a:pPr marL="742950" lvl="1" indent="-28575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Serologic grouping or typing of C carbohydrate (Lancefield classification)</a:t>
            </a:r>
          </a:p>
          <a:p>
            <a:pPr marL="742950" lvl="1" indent="-28575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Capsular polysaccharide</a:t>
            </a:r>
          </a:p>
          <a:p>
            <a:pPr marL="742950" lvl="1" indent="-28575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Surface protein </a:t>
            </a:r>
          </a:p>
          <a:p>
            <a:pPr marL="342900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00B0F0"/>
              </a:buClr>
              <a:buSzPct val="600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Biochemical characteristics </a:t>
            </a:r>
          </a:p>
        </p:txBody>
      </p:sp>
    </p:spTree>
  </p:cSld>
  <p:clrMapOvr>
    <a:masterClrMapping/>
  </p:clrMapOvr>
  <p:transition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Google Shape;692;p84">
            <a:extLst>
              <a:ext uri="{FF2B5EF4-FFF2-40B4-BE49-F238E27FC236}">
                <a16:creationId xmlns:a16="http://schemas.microsoft.com/office/drawing/2014/main" id="{A59DB6C1-2DEF-5665-9643-641BCB480EC8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1905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SzPts val="4000"/>
            </a:pPr>
            <a:r>
              <a:rPr lang="en-US" altLang="en-US" sz="4000" dirty="0">
                <a:cs typeface="Arial" panose="020B0604020202020204" pitchFamily="34" charset="0"/>
              </a:rPr>
              <a:t>Hemolytic Patterns</a:t>
            </a:r>
          </a:p>
        </p:txBody>
      </p:sp>
      <p:pic>
        <p:nvPicPr>
          <p:cNvPr id="218116" name="Google Shape;694;p84" descr="C:\Users\12994\Desktop\Mahon\table15.1.jpg">
            <a:extLst>
              <a:ext uri="{FF2B5EF4-FFF2-40B4-BE49-F238E27FC236}">
                <a16:creationId xmlns:a16="http://schemas.microsoft.com/office/drawing/2014/main" id="{64708AEF-77F5-9FF6-3769-09105CC9654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92" y="2157850"/>
            <a:ext cx="5687216" cy="3764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Google Shape;176;p11">
            <a:extLst>
              <a:ext uri="{FF2B5EF4-FFF2-40B4-BE49-F238E27FC236}">
                <a16:creationId xmlns:a16="http://schemas.microsoft.com/office/drawing/2014/main" id="{23F8A877-0000-0438-CEE3-C89CDEBF988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602712" y="84589"/>
            <a:ext cx="7772400" cy="1905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SzPts val="4000"/>
            </a:pPr>
            <a:r>
              <a:rPr lang="en-US" altLang="en-US" sz="4000" dirty="0">
                <a:cs typeface="Arial" panose="020B0604020202020204" pitchFamily="34" charset="0"/>
              </a:rPr>
              <a:t>Types of Hemolysis</a:t>
            </a:r>
          </a:p>
        </p:txBody>
      </p:sp>
      <p:pic>
        <p:nvPicPr>
          <p:cNvPr id="40964" name="Google Shape;178;p11" descr="C:\Users\12994\Desktop\Mahon\table15.1.jpg">
            <a:extLst>
              <a:ext uri="{FF2B5EF4-FFF2-40B4-BE49-F238E27FC236}">
                <a16:creationId xmlns:a16="http://schemas.microsoft.com/office/drawing/2014/main" id="{4CA2360B-E44C-6A11-5EA0-85887230D2F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204" y="1814683"/>
            <a:ext cx="5681415" cy="376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Google Shape;699;p85">
            <a:extLst>
              <a:ext uri="{FF2B5EF4-FFF2-40B4-BE49-F238E27FC236}">
                <a16:creationId xmlns:a16="http://schemas.microsoft.com/office/drawing/2014/main" id="{99DB6B07-A0D4-5856-9A1A-223DF23CBBE2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653045" y="101367"/>
            <a:ext cx="7772400" cy="1905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SzPts val="4000"/>
            </a:pPr>
            <a:r>
              <a:rPr lang="en-US" altLang="en-US" sz="4000" dirty="0">
                <a:latin typeface="+mn-lt"/>
                <a:cs typeface="Arial" panose="020B0604020202020204" pitchFamily="34" charset="0"/>
              </a:rPr>
              <a:t>Physiologic Characteristics</a:t>
            </a:r>
          </a:p>
        </p:txBody>
      </p:sp>
      <p:sp>
        <p:nvSpPr>
          <p:cNvPr id="220163" name="Google Shape;700;p85">
            <a:extLst>
              <a:ext uri="{FF2B5EF4-FFF2-40B4-BE49-F238E27FC236}">
                <a16:creationId xmlns:a16="http://schemas.microsoft.com/office/drawing/2014/main" id="{0EC38AA1-48EA-DA89-CA0A-3D3E20035186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653045" y="1721141"/>
            <a:ext cx="7772400" cy="4876800"/>
          </a:xfrm>
        </p:spPr>
        <p:txBody>
          <a:bodyPr/>
          <a:lstStyle/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This classification divides the streptococcal species into four groups:</a:t>
            </a:r>
          </a:p>
          <a:p>
            <a:pPr marL="742950" lvl="1" indent="-28575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Pyogenic streptococci—produces pus, mostly β-hemolytic and constitute most of the Lancefield groups</a:t>
            </a:r>
          </a:p>
          <a:p>
            <a:pPr marL="742950" lvl="1" indent="-28575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400" dirty="0" err="1">
                <a:cs typeface="Arial" panose="020B0604020202020204" pitchFamily="34" charset="0"/>
              </a:rPr>
              <a:t>Lactococci</a:t>
            </a:r>
            <a:r>
              <a:rPr lang="en-US" altLang="en-US" sz="2400" dirty="0">
                <a:cs typeface="Arial" panose="020B0604020202020204" pitchFamily="34" charset="0"/>
              </a:rPr>
              <a:t>—</a:t>
            </a:r>
            <a:r>
              <a:rPr lang="en-US" altLang="en-US" sz="2400" dirty="0" err="1">
                <a:cs typeface="Arial" panose="020B0604020202020204" pitchFamily="34" charset="0"/>
              </a:rPr>
              <a:t>nonhemolytic</a:t>
            </a:r>
            <a:r>
              <a:rPr lang="en-US" altLang="en-US" sz="2400" dirty="0">
                <a:cs typeface="Arial" panose="020B0604020202020204" pitchFamily="34" charset="0"/>
              </a:rPr>
              <a:t> with Lancefield Group N antigen; often found in dairy products</a:t>
            </a:r>
          </a:p>
          <a:p>
            <a:pPr marL="742950" lvl="1" indent="-28575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Enterococci—part of normal intestinal biota</a:t>
            </a:r>
          </a:p>
          <a:p>
            <a:pPr marL="742950" lvl="1" indent="-28575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Viridans streptococci—widely found in URT</a:t>
            </a:r>
          </a:p>
          <a:p>
            <a:pPr marL="1200150" lvl="2" indent="-28575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000" dirty="0">
                <a:cs typeface="Arial" panose="020B0604020202020204" pitchFamily="34" charset="0"/>
              </a:rPr>
              <a:t>(upper respiratory tract)</a:t>
            </a:r>
          </a:p>
        </p:txBody>
      </p:sp>
    </p:spTree>
  </p:cSld>
  <p:clrMapOvr>
    <a:masterClrMapping/>
  </p:clrMapOvr>
  <p:transition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Title 1">
            <a:extLst>
              <a:ext uri="{FF2B5EF4-FFF2-40B4-BE49-F238E27FC236}">
                <a16:creationId xmlns:a16="http://schemas.microsoft.com/office/drawing/2014/main" id="{9E88EEE2-937A-92D3-98C6-0C309AF8E18C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653045" y="76200"/>
            <a:ext cx="7772400" cy="1905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>
                <a:cs typeface="Arial" panose="020B0604020202020204" pitchFamily="34" charset="0"/>
              </a:rPr>
              <a:t>Lancefield Classification Scheme</a:t>
            </a:r>
          </a:p>
        </p:txBody>
      </p:sp>
      <p:sp>
        <p:nvSpPr>
          <p:cNvPr id="222211" name="Text Placeholder 2">
            <a:extLst>
              <a:ext uri="{FF2B5EF4-FFF2-40B4-BE49-F238E27FC236}">
                <a16:creationId xmlns:a16="http://schemas.microsoft.com/office/drawing/2014/main" id="{12174A8C-832E-95AA-0588-84DE3A11C627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653045" y="1687585"/>
            <a:ext cx="7772400" cy="4876800"/>
          </a:xfrm>
        </p:spPr>
        <p:txBody>
          <a:bodyPr/>
          <a:lstStyle/>
          <a:p>
            <a:pPr indent="-296863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Most commonly used scheme</a:t>
            </a:r>
            <a:endParaRPr lang="en-US" altLang="en-US" sz="2400" strike="sngStrike" dirty="0">
              <a:cs typeface="Arial" panose="020B0604020202020204" pitchFamily="34" charset="0"/>
            </a:endParaRPr>
          </a:p>
          <a:p>
            <a:pPr indent="-296863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System is based on extraction of C carbohydrate from the streptococcal cell</a:t>
            </a:r>
          </a:p>
          <a:p>
            <a:pPr lvl="1" indent="-319088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Achieved by placing organisms in dilute acid and heating for 10 minutes</a:t>
            </a:r>
          </a:p>
          <a:p>
            <a:pPr lvl="1" indent="-319088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The soluble antigen is used to immunize rabbits to obtain anti-sera to the various C carbohydrate groups</a:t>
            </a:r>
          </a:p>
        </p:txBody>
      </p:sp>
    </p:spTree>
  </p:cSld>
  <p:clrMapOvr>
    <a:masterClrMapping/>
  </p:clrMapOvr>
  <p:transition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Google Shape;713;p87">
            <a:extLst>
              <a:ext uri="{FF2B5EF4-FFF2-40B4-BE49-F238E27FC236}">
                <a16:creationId xmlns:a16="http://schemas.microsoft.com/office/drawing/2014/main" id="{5D2378C0-3AAF-A81C-0A0C-2F4100440E1C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711769" y="76200"/>
            <a:ext cx="7772400" cy="1905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SzPts val="4000"/>
            </a:pPr>
            <a:r>
              <a:rPr lang="en-US" altLang="en-US" sz="4000" dirty="0">
                <a:cs typeface="Arial" panose="020B0604020202020204" pitchFamily="34" charset="0"/>
              </a:rPr>
              <a:t>Biochemical Identification</a:t>
            </a:r>
          </a:p>
        </p:txBody>
      </p:sp>
      <p:sp>
        <p:nvSpPr>
          <p:cNvPr id="223235" name="Google Shape;714;p87">
            <a:extLst>
              <a:ext uri="{FF2B5EF4-FFF2-40B4-BE49-F238E27FC236}">
                <a16:creationId xmlns:a16="http://schemas.microsoft.com/office/drawing/2014/main" id="{F07D7DF5-E02C-7A12-3FF7-5D51035013FD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711769" y="1670807"/>
            <a:ext cx="7772400" cy="4876800"/>
          </a:xfrm>
        </p:spPr>
        <p:txBody>
          <a:bodyPr/>
          <a:lstStyle/>
          <a:p>
            <a:pPr marL="457200" indent="-457200" eaLnBrk="1" hangingPunct="1">
              <a:spcBef>
                <a:spcPts val="475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Wingdings" panose="05000000000000000000" pitchFamily="2" charset="2"/>
              <a:buChar char="Ø"/>
            </a:pPr>
            <a:r>
              <a:rPr lang="en-US" altLang="en-US" sz="2800" dirty="0">
                <a:cs typeface="Arial" panose="020B0604020202020204" pitchFamily="34" charset="0"/>
              </a:rPr>
              <a:t>Hemolytic reaction of the isolate  determines which select identification tests should be done</a:t>
            </a:r>
          </a:p>
          <a:p>
            <a:pPr marL="457200" indent="-457200" eaLnBrk="1" hangingPunct="1">
              <a:spcBef>
                <a:spcPts val="563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Wingdings" panose="05000000000000000000" pitchFamily="2" charset="2"/>
              <a:buChar char="Ø"/>
            </a:pPr>
            <a:r>
              <a:rPr lang="en-US" altLang="en-US" sz="2800" dirty="0">
                <a:cs typeface="Arial" panose="020B0604020202020204" pitchFamily="34" charset="0"/>
              </a:rPr>
              <a:t>Exhaustive testing not always needed</a:t>
            </a:r>
          </a:p>
        </p:txBody>
      </p:sp>
    </p:spTree>
  </p:cSld>
  <p:clrMapOvr>
    <a:masterClrMapping/>
  </p:clrMapOvr>
  <p:transition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Google Shape;720;p88">
            <a:extLst>
              <a:ext uri="{FF2B5EF4-FFF2-40B4-BE49-F238E27FC236}">
                <a16:creationId xmlns:a16="http://schemas.microsoft.com/office/drawing/2014/main" id="{AAA60455-325B-1D03-B98C-7C59CF34C8B3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739416" y="126534"/>
            <a:ext cx="7772400" cy="1905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SzPts val="4000"/>
            </a:pPr>
            <a:r>
              <a:rPr lang="en-US" altLang="en-US" sz="4000" dirty="0">
                <a:latin typeface="+mn-lt"/>
                <a:cs typeface="Arial" panose="020B0604020202020204" pitchFamily="34" charset="0"/>
              </a:rPr>
              <a:t>Biochemical Identification (Cont.)</a:t>
            </a:r>
          </a:p>
        </p:txBody>
      </p:sp>
      <p:pic>
        <p:nvPicPr>
          <p:cNvPr id="3" name="Picture 2" descr="A picture containing text, diagram, technical drawing, plan&#10;&#10;Description automatically generated">
            <a:extLst>
              <a:ext uri="{FF2B5EF4-FFF2-40B4-BE49-F238E27FC236}">
                <a16:creationId xmlns:a16="http://schemas.microsoft.com/office/drawing/2014/main" id="{4B622C83-543C-C933-72B9-69227E52E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911" y="1483926"/>
            <a:ext cx="6215410" cy="489581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Google Shape;727;p89">
            <a:extLst>
              <a:ext uri="{FF2B5EF4-FFF2-40B4-BE49-F238E27FC236}">
                <a16:creationId xmlns:a16="http://schemas.microsoft.com/office/drawing/2014/main" id="{C62F061A-93F2-3DC6-10B4-183D80B3ADF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653046" y="120650"/>
            <a:ext cx="7772400" cy="1905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SzPts val="3600"/>
            </a:pPr>
            <a:r>
              <a:rPr lang="en-US" altLang="en-US" sz="3600" dirty="0" err="1">
                <a:cs typeface="Arial" panose="020B0604020202020204" pitchFamily="34" charset="0"/>
              </a:rPr>
              <a:t>RapID</a:t>
            </a:r>
            <a:r>
              <a:rPr lang="en-US" altLang="en-US" sz="3600" dirty="0">
                <a:cs typeface="Arial" panose="020B0604020202020204" pitchFamily="34" charset="0"/>
              </a:rPr>
              <a:t> STR Panel for Identification of </a:t>
            </a:r>
            <a:r>
              <a:rPr lang="en-US" altLang="en-US" sz="3600" i="1" dirty="0">
                <a:cs typeface="Arial" panose="020B0604020202020204" pitchFamily="34" charset="0"/>
              </a:rPr>
              <a:t>Streptococcus</a:t>
            </a:r>
            <a:r>
              <a:rPr lang="en-US" altLang="en-US" sz="3600" dirty="0">
                <a:cs typeface="Arial" panose="020B0604020202020204" pitchFamily="34" charset="0"/>
              </a:rPr>
              <a:t> spp.</a:t>
            </a:r>
            <a:endParaRPr lang="en-US" altLang="en-US" sz="4000" dirty="0">
              <a:cs typeface="Arial" panose="020B0604020202020204" pitchFamily="34" charset="0"/>
            </a:endParaRPr>
          </a:p>
        </p:txBody>
      </p:sp>
      <p:pic>
        <p:nvPicPr>
          <p:cNvPr id="227332" name="Google Shape;729;p89" descr="Y:\ELS00000-IW26_[Mahon 6e]\ELS00000-IW26-SRC\Course-N\Construction\IC\jpg\Chapter015\015016B.jpg">
            <a:extLst>
              <a:ext uri="{FF2B5EF4-FFF2-40B4-BE49-F238E27FC236}">
                <a16:creationId xmlns:a16="http://schemas.microsoft.com/office/drawing/2014/main" id="{8350440F-0D75-A4A6-F164-B9A2302E891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25650"/>
            <a:ext cx="37338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7333" name="Google Shape;730;p89" descr="Y:\ELS00000-IW26_[Mahon 6e]\ELS00000-IW26-SRC\Course-N\Construction\IC\jpg\Chapter015\015016A.jpg">
            <a:extLst>
              <a:ext uri="{FF2B5EF4-FFF2-40B4-BE49-F238E27FC236}">
                <a16:creationId xmlns:a16="http://schemas.microsoft.com/office/drawing/2014/main" id="{C9198097-A8DB-AB41-31E0-ABF7D0DF515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08" y="2158767"/>
            <a:ext cx="430212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Google Shape;735;p90">
            <a:extLst>
              <a:ext uri="{FF2B5EF4-FFF2-40B4-BE49-F238E27FC236}">
                <a16:creationId xmlns:a16="http://schemas.microsoft.com/office/drawing/2014/main" id="{6BE0963D-F752-F129-6718-D058FBA09F7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703380" y="160090"/>
            <a:ext cx="7772400" cy="1905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SzPts val="4000"/>
            </a:pPr>
            <a:r>
              <a:rPr lang="en-US" altLang="en-US" sz="4000" dirty="0">
                <a:cs typeface="Arial" panose="020B0604020202020204" pitchFamily="34" charset="0"/>
              </a:rPr>
              <a:t>Bacitracin Susceptibility</a:t>
            </a:r>
          </a:p>
        </p:txBody>
      </p:sp>
      <p:sp>
        <p:nvSpPr>
          <p:cNvPr id="229379" name="Google Shape;736;p90">
            <a:extLst>
              <a:ext uri="{FF2B5EF4-FFF2-40B4-BE49-F238E27FC236}">
                <a16:creationId xmlns:a16="http://schemas.microsoft.com/office/drawing/2014/main" id="{37A352D7-0795-BC07-6837-C9C5AADDDA22}"/>
              </a:ext>
            </a:extLst>
          </p:cNvPr>
          <p:cNvSpPr txBox="1">
            <a:spLocks noGrp="1" noChangeArrowheads="1"/>
          </p:cNvSpPr>
          <p:nvPr>
            <p:ph sz="half" idx="1"/>
          </p:nvPr>
        </p:nvSpPr>
        <p:spPr>
          <a:xfrm>
            <a:off x="309097" y="1572761"/>
            <a:ext cx="3810000" cy="4876800"/>
          </a:xfrm>
        </p:spPr>
        <p:txBody>
          <a:bodyPr/>
          <a:lstStyle/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Pct val="500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Used as presumptive test for </a:t>
            </a:r>
            <a:r>
              <a:rPr lang="en-US" altLang="en-US" sz="2800" i="1" dirty="0">
                <a:cs typeface="Arial" panose="020B0604020202020204" pitchFamily="34" charset="0"/>
              </a:rPr>
              <a:t>S. pyogenes</a:t>
            </a:r>
            <a:endParaRPr lang="en-US" altLang="en-US" sz="2800" dirty="0"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Pct val="500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Helpful in screening for GAS in throat cultures</a:t>
            </a:r>
          </a:p>
        </p:txBody>
      </p:sp>
      <p:sp>
        <p:nvSpPr>
          <p:cNvPr id="229380" name="Google Shape;737;p90">
            <a:extLst>
              <a:ext uri="{FF2B5EF4-FFF2-40B4-BE49-F238E27FC236}">
                <a16:creationId xmlns:a16="http://schemas.microsoft.com/office/drawing/2014/main" id="{8CE6E1A9-11F7-3DE7-CCE2-9ED02BF2B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728" y="3756869"/>
            <a:ext cx="4114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marL="342900" indent="-3429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0B0F0"/>
              </a:buClr>
              <a:buSzPct val="55000"/>
              <a:buFont typeface="Noto Sans Symbols"/>
              <a:buChar char="⬤"/>
            </a:pPr>
            <a:r>
              <a:rPr lang="en-US" altLang="en-US" sz="2800" dirty="0">
                <a:latin typeface="+mn-lt"/>
              </a:rPr>
              <a:t>GAS is susceptible to “A” disk. </a:t>
            </a:r>
            <a:r>
              <a:rPr lang="en-US" altLang="en-US" sz="2800" i="1" dirty="0">
                <a:latin typeface="+mn-lt"/>
              </a:rPr>
              <a:t>(left)</a:t>
            </a:r>
            <a:endParaRPr lang="en-US" altLang="en-US" dirty="0">
              <a:latin typeface="+mn-lt"/>
            </a:endParaRPr>
          </a:p>
        </p:txBody>
      </p:sp>
      <p:pic>
        <p:nvPicPr>
          <p:cNvPr id="229382" name="Google Shape;739;p90" descr="Y:\ELS00000-IW26_[Mahon 6e]\ELS00000-IW26-SRC\Course-N\Construction\IC\jpg\Chapter015\015017.jpg">
            <a:extLst>
              <a:ext uri="{FF2B5EF4-FFF2-40B4-BE49-F238E27FC236}">
                <a16:creationId xmlns:a16="http://schemas.microsoft.com/office/drawing/2014/main" id="{D5655524-C905-A816-BE2B-854C5991517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591" y="2065090"/>
            <a:ext cx="4751472" cy="344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91">
            <a:extLst>
              <a:ext uri="{FF2B5EF4-FFF2-40B4-BE49-F238E27FC236}">
                <a16:creationId xmlns:a16="http://schemas.microsoft.com/office/drawing/2014/main" id="{5B2A1662-9579-178C-06C5-4051402BD5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1769" y="143312"/>
            <a:ext cx="7772400" cy="1905000"/>
          </a:xfrm>
        </p:spPr>
        <p:txBody>
          <a:bodyPr>
            <a:normAutofit/>
          </a:bodyPr>
          <a:lstStyle/>
          <a:p>
            <a:pPr algn="ctr" eaLnBrk="1" fontAlgn="auto" hangingPunct="1">
              <a:buClr>
                <a:schemeClr val="dk1"/>
              </a:buClr>
              <a:buSzPts val="3600"/>
              <a:buFont typeface="Arial"/>
              <a:buNone/>
              <a:defRPr/>
            </a:pPr>
            <a:r>
              <a:rPr lang="en-US" sz="3600" dirty="0">
                <a:solidFill>
                  <a:srgbClr val="002060"/>
                </a:solidFill>
                <a:sym typeface="Arial"/>
              </a:rPr>
              <a:t>CAMP </a:t>
            </a:r>
            <a:r>
              <a:rPr lang="en-US" sz="3600" dirty="0" smtClean="0">
                <a:solidFill>
                  <a:srgbClr val="002060"/>
                </a:solidFill>
                <a:sym typeface="Arial"/>
              </a:rPr>
              <a:t>Test Description</a:t>
            </a:r>
            <a:endParaRPr sz="4000" dirty="0">
              <a:solidFill>
                <a:srgbClr val="002060"/>
              </a:solidFill>
              <a:sym typeface="Arial"/>
            </a:endParaRPr>
          </a:p>
        </p:txBody>
      </p:sp>
      <p:sp>
        <p:nvSpPr>
          <p:cNvPr id="231427" name="Google Shape;745;p91">
            <a:extLst>
              <a:ext uri="{FF2B5EF4-FFF2-40B4-BE49-F238E27FC236}">
                <a16:creationId xmlns:a16="http://schemas.microsoft.com/office/drawing/2014/main" id="{28E4B64B-6FFF-884A-0601-2B93693D390F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711769" y="1704363"/>
            <a:ext cx="7772400" cy="48768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Wingdings" panose="05000000000000000000" pitchFamily="2" charset="2"/>
              <a:buChar char="Ø"/>
            </a:pPr>
            <a:r>
              <a:rPr lang="en-US" altLang="en-US" sz="2800" dirty="0">
                <a:cs typeface="Arial" panose="020B0604020202020204" pitchFamily="34" charset="0"/>
              </a:rPr>
              <a:t>CAMP is an acronym derived from the first letters of the surnames of the individuals who first described the reaction:</a:t>
            </a:r>
          </a:p>
          <a:p>
            <a:pPr marL="800100" lvl="1" indent="-342900" eaLnBrk="1" hangingPunct="1">
              <a:spcBef>
                <a:spcPts val="475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Wingdings" panose="05000000000000000000" pitchFamily="2" charset="2"/>
              <a:buChar char="Ø"/>
            </a:pPr>
            <a:r>
              <a:rPr lang="en-US" altLang="en-US" sz="2400" i="1" dirty="0">
                <a:cs typeface="Arial" panose="020B0604020202020204" pitchFamily="34" charset="0"/>
              </a:rPr>
              <a:t>C</a:t>
            </a:r>
            <a:r>
              <a:rPr lang="en-US" altLang="en-US" sz="2400" dirty="0">
                <a:cs typeface="Arial" panose="020B0604020202020204" pitchFamily="34" charset="0"/>
              </a:rPr>
              <a:t>amp, </a:t>
            </a:r>
            <a:r>
              <a:rPr lang="en-US" altLang="en-US" sz="2400" i="1" dirty="0">
                <a:cs typeface="Arial" panose="020B0604020202020204" pitchFamily="34" charset="0"/>
              </a:rPr>
              <a:t>A</a:t>
            </a:r>
            <a:r>
              <a:rPr lang="en-US" altLang="en-US" sz="2400" dirty="0">
                <a:cs typeface="Arial" panose="020B0604020202020204" pitchFamily="34" charset="0"/>
              </a:rPr>
              <a:t>tkins, </a:t>
            </a:r>
            <a:r>
              <a:rPr lang="en-US" altLang="en-US" sz="2400" i="1" dirty="0">
                <a:cs typeface="Arial" panose="020B0604020202020204" pitchFamily="34" charset="0"/>
              </a:rPr>
              <a:t>M</a:t>
            </a:r>
            <a:r>
              <a:rPr lang="en-US" altLang="en-US" sz="2400" dirty="0">
                <a:cs typeface="Arial" panose="020B0604020202020204" pitchFamily="34" charset="0"/>
              </a:rPr>
              <a:t>unch-</a:t>
            </a:r>
            <a:r>
              <a:rPr lang="en-US" altLang="en-US" sz="2400" i="1" dirty="0">
                <a:cs typeface="Arial" panose="020B0604020202020204" pitchFamily="34" charset="0"/>
              </a:rPr>
              <a:t>P</a:t>
            </a:r>
            <a:r>
              <a:rPr lang="en-US" altLang="en-US" sz="2400" dirty="0">
                <a:cs typeface="Arial" panose="020B0604020202020204" pitchFamily="34" charset="0"/>
              </a:rPr>
              <a:t>etersen</a:t>
            </a:r>
          </a:p>
          <a:p>
            <a:pPr marL="457200" indent="-457200" eaLnBrk="1" hangingPunct="1">
              <a:spcBef>
                <a:spcPts val="563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Wingdings" panose="05000000000000000000" pitchFamily="2" charset="2"/>
              <a:buChar char="Ø"/>
            </a:pPr>
            <a:r>
              <a:rPr lang="en-US" altLang="en-US" sz="2800" dirty="0">
                <a:cs typeface="Arial" panose="020B0604020202020204" pitchFamily="34" charset="0"/>
              </a:rPr>
              <a:t>Three ways to perform the test</a:t>
            </a:r>
          </a:p>
          <a:p>
            <a:pPr marL="800100" lvl="1" indent="-342900" eaLnBrk="1" hangingPunct="1">
              <a:spcBef>
                <a:spcPts val="475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Wingdings" panose="05000000000000000000" pitchFamily="2" charset="2"/>
              <a:buChar char="Ø"/>
            </a:pPr>
            <a:r>
              <a:rPr lang="en-US" altLang="en-US" sz="2400" dirty="0">
                <a:cs typeface="Arial" panose="020B0604020202020204" pitchFamily="34" charset="0"/>
              </a:rPr>
              <a:t>Use of β-</a:t>
            </a:r>
            <a:r>
              <a:rPr lang="en-US" altLang="en-US" sz="2400" dirty="0" err="1">
                <a:cs typeface="Arial" panose="020B0604020202020204" pitchFamily="34" charset="0"/>
              </a:rPr>
              <a:t>lysin</a:t>
            </a:r>
            <a:r>
              <a:rPr lang="en-US" altLang="en-US" sz="2400" dirty="0">
                <a:cs typeface="Arial" panose="020B0604020202020204" pitchFamily="34" charset="0"/>
              </a:rPr>
              <a:t>-producing </a:t>
            </a:r>
            <a:r>
              <a:rPr lang="en-US" altLang="en-US" sz="2400" i="1" dirty="0">
                <a:cs typeface="Arial" panose="020B0604020202020204" pitchFamily="34" charset="0"/>
              </a:rPr>
              <a:t>S. aureus</a:t>
            </a:r>
            <a:endParaRPr lang="en-US" altLang="en-US" sz="2400" dirty="0">
              <a:cs typeface="Arial" panose="020B0604020202020204" pitchFamily="34" charset="0"/>
            </a:endParaRPr>
          </a:p>
          <a:p>
            <a:pPr marL="800100" lvl="1" indent="-342900" eaLnBrk="1" hangingPunct="1">
              <a:spcBef>
                <a:spcPts val="475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Wingdings" panose="05000000000000000000" pitchFamily="2" charset="2"/>
              <a:buChar char="Ø"/>
            </a:pPr>
            <a:r>
              <a:rPr lang="en-US" altLang="en-US" sz="2400" dirty="0">
                <a:cs typeface="Arial" panose="020B0604020202020204" pitchFamily="34" charset="0"/>
              </a:rPr>
              <a:t>Use of a disk impregnated with the β-</a:t>
            </a:r>
            <a:r>
              <a:rPr lang="en-US" altLang="en-US" sz="2400" dirty="0" err="1">
                <a:cs typeface="Arial" panose="020B0604020202020204" pitchFamily="34" charset="0"/>
              </a:rPr>
              <a:t>lysin</a:t>
            </a:r>
            <a:endParaRPr lang="en-US" altLang="en-US" sz="2400" dirty="0">
              <a:cs typeface="Arial" panose="020B0604020202020204" pitchFamily="34" charset="0"/>
            </a:endParaRPr>
          </a:p>
          <a:p>
            <a:pPr marL="800100" lvl="1" indent="-342900" eaLnBrk="1" hangingPunct="1">
              <a:spcBef>
                <a:spcPts val="475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Wingdings" panose="05000000000000000000" pitchFamily="2" charset="2"/>
              <a:buChar char="Ø"/>
            </a:pPr>
            <a:r>
              <a:rPr lang="en-US" altLang="en-US" sz="2400" dirty="0">
                <a:cs typeface="Arial" panose="020B0604020202020204" pitchFamily="34" charset="0"/>
              </a:rPr>
              <a:t>Rapid CAMP test (a.k.a. spot CAMP test)</a:t>
            </a:r>
          </a:p>
        </p:txBody>
      </p:sp>
    </p:spTree>
  </p:cSld>
  <p:clrMapOvr>
    <a:masterClrMapping/>
  </p:clrMapOvr>
  <p:transition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Google Shape;751;p92">
            <a:extLst>
              <a:ext uri="{FF2B5EF4-FFF2-40B4-BE49-F238E27FC236}">
                <a16:creationId xmlns:a16="http://schemas.microsoft.com/office/drawing/2014/main" id="{67DFB75E-3FAA-1E89-DC06-F4BABA1EBF2F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698788" y="143312"/>
            <a:ext cx="7772400" cy="1905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SzPts val="4000"/>
            </a:pPr>
            <a:r>
              <a:rPr lang="en-US" altLang="en-US" sz="4000" dirty="0">
                <a:cs typeface="Arial" panose="020B0604020202020204" pitchFamily="34" charset="0"/>
              </a:rPr>
              <a:t>CAMP Test Principle</a:t>
            </a:r>
          </a:p>
        </p:txBody>
      </p:sp>
      <p:sp>
        <p:nvSpPr>
          <p:cNvPr id="233475" name="Google Shape;752;p92">
            <a:extLst>
              <a:ext uri="{FF2B5EF4-FFF2-40B4-BE49-F238E27FC236}">
                <a16:creationId xmlns:a16="http://schemas.microsoft.com/office/drawing/2014/main" id="{EAF21E72-8626-17B0-EDC8-EEDF23A82390}"/>
              </a:ext>
            </a:extLst>
          </p:cNvPr>
          <p:cNvSpPr txBox="1">
            <a:spLocks noGrp="1" noChangeArrowheads="1"/>
          </p:cNvSpPr>
          <p:nvPr>
            <p:ph sz="half" idx="1"/>
          </p:nvPr>
        </p:nvSpPr>
        <p:spPr>
          <a:xfrm>
            <a:off x="483223" y="1706504"/>
            <a:ext cx="4168877" cy="4766956"/>
          </a:xfrm>
        </p:spPr>
        <p:txBody>
          <a:bodyPr/>
          <a:lstStyle/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Noto Sans Symbols"/>
              <a:buChar char="⬤"/>
            </a:pPr>
            <a:r>
              <a:rPr lang="en-US" altLang="en-US" sz="2400" dirty="0">
                <a:cs typeface="Arial" panose="020B0604020202020204" pitchFamily="34" charset="0"/>
              </a:rPr>
              <a:t>Detects the production of enhanced hemolysis </a:t>
            </a:r>
          </a:p>
          <a:p>
            <a:pPr marL="342900" indent="-342900" eaLnBrk="1" hangingPunct="1">
              <a:spcBef>
                <a:spcPts val="525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Noto Sans Symbols"/>
              <a:buChar char="⬤"/>
            </a:pPr>
            <a:r>
              <a:rPr lang="en-US" altLang="en-US" sz="2400" dirty="0">
                <a:cs typeface="Arial" panose="020B0604020202020204" pitchFamily="34" charset="0"/>
              </a:rPr>
              <a:t>Occurs when β-lysins come in contact with the hemolysins of Group B streptococci </a:t>
            </a:r>
            <a:endParaRPr lang="en-US" altLang="en-US" sz="2400" strike="sngStrike" dirty="0"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525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Noto Sans Symbols"/>
              <a:buChar char="⬤"/>
            </a:pPr>
            <a:r>
              <a:rPr lang="en-US" altLang="en-US" sz="2400" dirty="0">
                <a:cs typeface="Arial" panose="020B0604020202020204" pitchFamily="34" charset="0"/>
              </a:rPr>
              <a:t>May use purified β-lysin on confluent streptococci colony</a:t>
            </a:r>
          </a:p>
          <a:p>
            <a:pPr marL="342900" indent="-342900" eaLnBrk="1" hangingPunct="1">
              <a:spcBef>
                <a:spcPts val="525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Noto Sans Symbols"/>
              <a:buChar char="⬤"/>
            </a:pPr>
            <a:r>
              <a:rPr lang="en-US" altLang="en-US" sz="2400" dirty="0">
                <a:cs typeface="Arial" panose="020B0604020202020204" pitchFamily="34" charset="0"/>
              </a:rPr>
              <a:t>Disks containing β-lysin also work</a:t>
            </a:r>
          </a:p>
        </p:txBody>
      </p:sp>
      <p:sp>
        <p:nvSpPr>
          <p:cNvPr id="233476" name="Google Shape;753;p92">
            <a:extLst>
              <a:ext uri="{FF2B5EF4-FFF2-40B4-BE49-F238E27FC236}">
                <a16:creationId xmlns:a16="http://schemas.microsoft.com/office/drawing/2014/main" id="{6F73094B-8ECD-8E37-3E29-53500ECF8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5888" y="3893890"/>
            <a:ext cx="38100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marL="342900" indent="-3429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0B0F0"/>
              </a:buClr>
              <a:buSzPct val="55000"/>
              <a:buFont typeface="Noto Sans Symbols"/>
              <a:buChar char="⬤"/>
            </a:pPr>
            <a:r>
              <a:rPr lang="en-US" altLang="en-US" sz="2600" dirty="0">
                <a:latin typeface="+mn-lt"/>
              </a:rPr>
              <a:t>Group B streptococci showing the classical “arrow-shaped” hemolysis near the staphylococcus streak</a:t>
            </a:r>
            <a:endParaRPr lang="en-US" altLang="en-US" dirty="0">
              <a:latin typeface="+mn-lt"/>
            </a:endParaRPr>
          </a:p>
        </p:txBody>
      </p:sp>
      <p:pic>
        <p:nvPicPr>
          <p:cNvPr id="233478" name="Google Shape;755;p92" descr="Y:\ELS00000-IW26_[Mahon 6e]\ELS00000-IW26-SRC\Course-N\Construction\IC\jpg\Chapter015\015018.jpg">
            <a:extLst>
              <a:ext uri="{FF2B5EF4-FFF2-40B4-BE49-F238E27FC236}">
                <a16:creationId xmlns:a16="http://schemas.microsoft.com/office/drawing/2014/main" id="{E6910239-9A56-0C60-D1CF-999175AC05A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8" y="1447800"/>
            <a:ext cx="333851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Google Shape;760;p93">
            <a:extLst>
              <a:ext uri="{FF2B5EF4-FFF2-40B4-BE49-F238E27FC236}">
                <a16:creationId xmlns:a16="http://schemas.microsoft.com/office/drawing/2014/main" id="{241899A4-A0BF-8B6D-8558-ECC82635241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711769" y="67811"/>
            <a:ext cx="7772400" cy="1905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SzPts val="4000"/>
            </a:pPr>
            <a:r>
              <a:rPr lang="en-US" altLang="en-US" sz="4000" dirty="0">
                <a:latin typeface="+mn-lt"/>
                <a:cs typeface="Arial" panose="020B0604020202020204" pitchFamily="34" charset="0"/>
              </a:rPr>
              <a:t>Rapid CAMP Test</a:t>
            </a:r>
          </a:p>
        </p:txBody>
      </p:sp>
      <p:sp>
        <p:nvSpPr>
          <p:cNvPr id="235523" name="Text Placeholder 1">
            <a:extLst>
              <a:ext uri="{FF2B5EF4-FFF2-40B4-BE49-F238E27FC236}">
                <a16:creationId xmlns:a16="http://schemas.microsoft.com/office/drawing/2014/main" id="{9EF14E2E-02F3-B392-0D5C-ADFBE3D7316F}"/>
              </a:ext>
            </a:extLst>
          </p:cNvPr>
          <p:cNvSpPr txBox="1">
            <a:spLocks noGrp="1" noChangeArrowheads="1"/>
          </p:cNvSpPr>
          <p:nvPr>
            <p:ph sz="half" idx="1"/>
          </p:nvPr>
        </p:nvSpPr>
        <p:spPr>
          <a:xfrm>
            <a:off x="241985" y="1789784"/>
            <a:ext cx="3810000" cy="4876800"/>
          </a:xfrm>
        </p:spPr>
        <p:txBody>
          <a:bodyPr/>
          <a:lstStyle/>
          <a:p>
            <a:pPr indent="-334963" eaLnBrk="1" hangingPunct="1">
              <a:spcBef>
                <a:spcPts val="563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The enhanced hemolysis shown here is produced by </a:t>
            </a:r>
            <a:r>
              <a:rPr lang="en-US" altLang="en-US" sz="2800" i="1" dirty="0">
                <a:cs typeface="Arial" panose="020B0604020202020204" pitchFamily="34" charset="0"/>
              </a:rPr>
              <a:t>S. agalactiae </a:t>
            </a:r>
            <a:r>
              <a:rPr lang="en-US" altLang="en-US" sz="2800" dirty="0">
                <a:cs typeface="Arial" panose="020B0604020202020204" pitchFamily="34" charset="0"/>
              </a:rPr>
              <a:t>when a drop of extract </a:t>
            </a:r>
            <a:r>
              <a:rPr lang="el-GR" altLang="en-US" sz="2800" dirty="0">
                <a:cs typeface="Calibri" panose="020F0502020204030204" pitchFamily="34" charset="0"/>
              </a:rPr>
              <a:t>β</a:t>
            </a:r>
            <a:r>
              <a:rPr lang="en-US" altLang="en-US" sz="2800" dirty="0">
                <a:cs typeface="Calibri" panose="020F0502020204030204" pitchFamily="34" charset="0"/>
              </a:rPr>
              <a:t>-lysin is placed on the colony</a:t>
            </a:r>
            <a:endParaRPr lang="en-US" altLang="en-US" sz="2800" dirty="0">
              <a:cs typeface="Arial" panose="020B0604020202020204" pitchFamily="34" charset="0"/>
            </a:endParaRPr>
          </a:p>
        </p:txBody>
      </p:sp>
      <p:pic>
        <p:nvPicPr>
          <p:cNvPr id="235527" name="Google Shape;763;p93" descr="Y:\ELS00000-IW26_[Mahon 6e]\ELS00000-IW26-SRC\Course-N\Construction\IC\jpg\Chapter015\015019.jpg">
            <a:extLst>
              <a:ext uri="{FF2B5EF4-FFF2-40B4-BE49-F238E27FC236}">
                <a16:creationId xmlns:a16="http://schemas.microsoft.com/office/drawing/2014/main" id="{C2FF3F7C-42AC-CCE7-0620-F982A2E7044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985" y="1493838"/>
            <a:ext cx="4811115" cy="5172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Google Shape;768;p94">
            <a:extLst>
              <a:ext uri="{FF2B5EF4-FFF2-40B4-BE49-F238E27FC236}">
                <a16:creationId xmlns:a16="http://schemas.microsoft.com/office/drawing/2014/main" id="{5FCA57EB-6908-6841-DC15-2AA8DE1B38E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644657" y="76200"/>
            <a:ext cx="7772400" cy="1905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SzPts val="4000"/>
            </a:pPr>
            <a:r>
              <a:rPr lang="en-US" altLang="en-US" sz="4000" dirty="0" err="1">
                <a:solidFill>
                  <a:srgbClr val="002060"/>
                </a:solidFill>
                <a:cs typeface="Arial" panose="020B0604020202020204" pitchFamily="34" charset="0"/>
              </a:rPr>
              <a:t>Hippurate</a:t>
            </a:r>
            <a:r>
              <a:rPr lang="en-US" altLang="en-US" sz="4000" dirty="0">
                <a:solidFill>
                  <a:srgbClr val="002060"/>
                </a:solidFill>
                <a:cs typeface="Arial" panose="020B0604020202020204" pitchFamily="34" charset="0"/>
              </a:rPr>
              <a:t> Hydrolysis Test</a:t>
            </a:r>
          </a:p>
        </p:txBody>
      </p:sp>
      <p:sp>
        <p:nvSpPr>
          <p:cNvPr id="237571" name="Google Shape;769;p94">
            <a:extLst>
              <a:ext uri="{FF2B5EF4-FFF2-40B4-BE49-F238E27FC236}">
                <a16:creationId xmlns:a16="http://schemas.microsoft.com/office/drawing/2014/main" id="{53C763F5-34D3-9957-891A-56D5D4CF912C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644657" y="1695974"/>
            <a:ext cx="7772400" cy="4876800"/>
          </a:xfrm>
        </p:spPr>
        <p:txBody>
          <a:bodyPr/>
          <a:lstStyle/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Differentiates Group B streptococci from other β-hemolytic streptococci</a:t>
            </a:r>
          </a:p>
          <a:p>
            <a:pPr marL="342900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Group B streptococci possess the enzyme </a:t>
            </a:r>
            <a:r>
              <a:rPr lang="en-US" altLang="en-US" sz="2800" dirty="0" err="1">
                <a:cs typeface="Arial" panose="020B0604020202020204" pitchFamily="34" charset="0"/>
              </a:rPr>
              <a:t>hippuricase</a:t>
            </a:r>
            <a:r>
              <a:rPr lang="en-US" altLang="en-US" sz="2800" dirty="0">
                <a:cs typeface="Arial" panose="020B0604020202020204" pitchFamily="34" charset="0"/>
              </a:rPr>
              <a:t> (</a:t>
            </a:r>
            <a:r>
              <a:rPr lang="en-US" altLang="en-US" sz="2800" dirty="0" err="1">
                <a:cs typeface="Arial" panose="020B0604020202020204" pitchFamily="34" charset="0"/>
              </a:rPr>
              <a:t>hippurate</a:t>
            </a:r>
            <a:r>
              <a:rPr lang="en-US" altLang="en-US" sz="2800" dirty="0">
                <a:cs typeface="Arial" panose="020B0604020202020204" pitchFamily="34" charset="0"/>
              </a:rPr>
              <a:t> hydrolase) which hydrolyzes sodium </a:t>
            </a:r>
            <a:r>
              <a:rPr lang="en-US" altLang="en-US" sz="2800" dirty="0" err="1">
                <a:cs typeface="Arial" panose="020B0604020202020204" pitchFamily="34" charset="0"/>
              </a:rPr>
              <a:t>hippurate</a:t>
            </a:r>
            <a:r>
              <a:rPr lang="en-US" altLang="en-US" sz="2800" dirty="0">
                <a:cs typeface="Arial" panose="020B0604020202020204" pitchFamily="34" charset="0"/>
              </a:rPr>
              <a:t> forming sodium benzoate and glycine. </a:t>
            </a:r>
          </a:p>
          <a:p>
            <a:pPr marL="342900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A rapid 2-hour test is available 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">
            <a:extLst>
              <a:ext uri="{FF2B5EF4-FFF2-40B4-BE49-F238E27FC236}">
                <a16:creationId xmlns:a16="http://schemas.microsoft.com/office/drawing/2014/main" id="{083507C3-5BDB-05AF-7C16-EDCF99A6B0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5488" y="185257"/>
            <a:ext cx="7772400" cy="1905000"/>
          </a:xfrm>
        </p:spPr>
        <p:txBody>
          <a:bodyPr>
            <a:normAutofit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SzPts val="3600"/>
            </a:pPr>
            <a:r>
              <a:rPr lang="en-US" altLang="en-US" sz="3200" dirty="0">
                <a:latin typeface="+mn-lt"/>
                <a:cs typeface="Arial" panose="020B0604020202020204" pitchFamily="34" charset="0"/>
              </a:rPr>
              <a:t>Streptococci Colonies on Sheep Blood Agar: Left β-hemolytic, Right α-hemolytic</a:t>
            </a:r>
            <a:endParaRPr lang="en-US" altLang="en-US" sz="36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3012" name="Google Shape;185;p12" descr="Y:\ELS00000-IW26_[Mahon 6e]\ELS00000-IW26-SRC\Course-N\Construction\IC\jpg\Chapter015\015003.jpg">
            <a:extLst>
              <a:ext uri="{FF2B5EF4-FFF2-40B4-BE49-F238E27FC236}">
                <a16:creationId xmlns:a16="http://schemas.microsoft.com/office/drawing/2014/main" id="{F27E5A6B-D688-D9FD-2903-78D83F9CF52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2362200"/>
            <a:ext cx="3886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Google Shape;186;p12" descr="Y:\ELS00000-IW26_[Mahon 6e]\ELS00000-IW26-SRC\Course-N\Construction\IC\jpg\Chapter015\015004.jpg">
            <a:extLst>
              <a:ext uri="{FF2B5EF4-FFF2-40B4-BE49-F238E27FC236}">
                <a16:creationId xmlns:a16="http://schemas.microsoft.com/office/drawing/2014/main" id="{995CB472-8D26-B68A-0584-C4A34179FD7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62200"/>
            <a:ext cx="37750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95">
            <a:extLst>
              <a:ext uri="{FF2B5EF4-FFF2-40B4-BE49-F238E27FC236}">
                <a16:creationId xmlns:a16="http://schemas.microsoft.com/office/drawing/2014/main" id="{2A55C1A3-0E66-06B8-5B33-709ABA62F4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3046" y="76200"/>
            <a:ext cx="7772400" cy="1905000"/>
          </a:xfrm>
        </p:spPr>
        <p:txBody>
          <a:bodyPr>
            <a:noAutofit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SzPts val="3200"/>
            </a:pPr>
            <a:r>
              <a:rPr lang="en-US" altLang="en-US" sz="32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altLang="en-US" sz="32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en-US" sz="3600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Pyrrolidonyl</a:t>
            </a:r>
            <a:r>
              <a:rPr lang="en-US" altLang="en-US" sz="36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-α-</a:t>
            </a:r>
            <a:r>
              <a:rPr lang="en-US" altLang="en-US" sz="3600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Naphthylamide</a:t>
            </a:r>
            <a:r>
              <a:rPr lang="en-US" altLang="en-US" sz="36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Hydrolysis (PYR)</a:t>
            </a:r>
            <a:r>
              <a:rPr lang="en-US" altLang="en-US" sz="32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altLang="en-US" sz="32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</a:br>
            <a:endParaRPr lang="en-US" altLang="en-US" sz="4000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9619" name="Google Shape;776;p95">
            <a:extLst>
              <a:ext uri="{FF2B5EF4-FFF2-40B4-BE49-F238E27FC236}">
                <a16:creationId xmlns:a16="http://schemas.microsoft.com/office/drawing/2014/main" id="{B44D122C-D234-A551-897A-FB503731AD82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653046" y="1763086"/>
            <a:ext cx="7772400" cy="48768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altLang="en-US" sz="2800" dirty="0">
                <a:cs typeface="Arial" panose="020B0604020202020204" pitchFamily="34" charset="0"/>
              </a:rPr>
              <a:t>Presumptive ID of GAS and nonhemolytic Enterococci</a:t>
            </a:r>
          </a:p>
          <a:p>
            <a:pPr marL="457200" indent="-457200" eaLnBrk="1" hangingPunct="1">
              <a:spcBef>
                <a:spcPts val="563"/>
              </a:spcBef>
              <a:spcAft>
                <a:spcPct val="0"/>
              </a:spcAft>
              <a:buClr>
                <a:srgbClr val="00B0F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altLang="en-US" sz="2800" i="1" dirty="0">
                <a:cs typeface="Arial" panose="020B0604020202020204" pitchFamily="34" charset="0"/>
              </a:rPr>
              <a:t>Streptococcus pyogenes </a:t>
            </a:r>
            <a:r>
              <a:rPr lang="en-US" altLang="en-US" sz="2800" dirty="0">
                <a:cs typeface="Arial" panose="020B0604020202020204" pitchFamily="34" charset="0"/>
              </a:rPr>
              <a:t>(GAS) is the only streptococci that is PYR-positive</a:t>
            </a:r>
          </a:p>
          <a:p>
            <a:pPr marL="457200" indent="-457200" eaLnBrk="1" hangingPunct="1">
              <a:spcBef>
                <a:spcPts val="563"/>
              </a:spcBef>
              <a:spcAft>
                <a:spcPct val="0"/>
              </a:spcAft>
              <a:buClr>
                <a:srgbClr val="00B0F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altLang="en-US" sz="2800" dirty="0">
                <a:cs typeface="Arial" panose="020B0604020202020204" pitchFamily="34" charset="0"/>
              </a:rPr>
              <a:t>Other PYR-positive genera</a:t>
            </a:r>
          </a:p>
          <a:p>
            <a:pPr marL="800100" lvl="1" indent="-342900" eaLnBrk="1" hangingPunct="1">
              <a:spcBef>
                <a:spcPts val="475"/>
              </a:spcBef>
              <a:spcAft>
                <a:spcPct val="0"/>
              </a:spcAft>
              <a:buClr>
                <a:srgbClr val="00B0F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altLang="en-US" sz="2400" i="1" dirty="0">
                <a:cs typeface="Arial" panose="020B0604020202020204" pitchFamily="34" charset="0"/>
              </a:rPr>
              <a:t>Enterococcus, </a:t>
            </a:r>
            <a:r>
              <a:rPr lang="en-US" altLang="en-US" sz="2400" i="1" dirty="0" err="1">
                <a:cs typeface="Arial" panose="020B0604020202020204" pitchFamily="34" charset="0"/>
              </a:rPr>
              <a:t>Aerococcus</a:t>
            </a:r>
            <a:r>
              <a:rPr lang="en-US" altLang="en-US" sz="2400" i="1" dirty="0">
                <a:cs typeface="Arial" panose="020B0604020202020204" pitchFamily="34" charset="0"/>
              </a:rPr>
              <a:t>, </a:t>
            </a:r>
            <a:r>
              <a:rPr lang="en-US" altLang="en-US" sz="2400" i="1" dirty="0" err="1">
                <a:cs typeface="Arial" panose="020B0604020202020204" pitchFamily="34" charset="0"/>
              </a:rPr>
              <a:t>Gemella</a:t>
            </a:r>
            <a:endParaRPr lang="en-US" altLang="en-US" sz="2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96">
            <a:extLst>
              <a:ext uri="{FF2B5EF4-FFF2-40B4-BE49-F238E27FC236}">
                <a16:creationId xmlns:a16="http://schemas.microsoft.com/office/drawing/2014/main" id="{2D297B09-A4D1-06CE-1BC4-EB237C7EA5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1434" y="76200"/>
            <a:ext cx="7772400" cy="1905000"/>
          </a:xfrm>
        </p:spPr>
        <p:txBody>
          <a:bodyPr>
            <a:noAutofit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SzPts val="3200"/>
            </a:pPr>
            <a:r>
              <a:rPr lang="en-US" altLang="en-US" sz="32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altLang="en-US" sz="32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en-US" sz="3600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Pyrrolidonyl</a:t>
            </a:r>
            <a:r>
              <a:rPr lang="en-US" altLang="en-US" sz="36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-α-Naphthylamide Hydrolysis (PYR)</a:t>
            </a:r>
            <a:r>
              <a:rPr lang="en-US" altLang="en-US" sz="40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(Cont.)</a:t>
            </a:r>
            <a:r>
              <a:rPr lang="en-US" altLang="en-US" sz="32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altLang="en-US" sz="32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</a:br>
            <a:endParaRPr lang="en-US" altLang="en-US" sz="4000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1667" name="Google Shape;783;p96">
            <a:extLst>
              <a:ext uri="{FF2B5EF4-FFF2-40B4-BE49-F238E27FC236}">
                <a16:creationId xmlns:a16="http://schemas.microsoft.com/office/drawing/2014/main" id="{C6DD9F40-18F7-BBBA-8E79-D2892C0A8EB3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661434" y="1897310"/>
            <a:ext cx="7772400" cy="48768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Wingdings" panose="05000000000000000000" pitchFamily="2" charset="2"/>
              <a:buChar char="Ø"/>
            </a:pPr>
            <a:r>
              <a:rPr lang="en-US" altLang="en-US" sz="2800" dirty="0">
                <a:cs typeface="Arial" panose="020B0604020202020204" pitchFamily="34" charset="0"/>
              </a:rPr>
              <a:t>PYR test detects the activity of </a:t>
            </a:r>
          </a:p>
          <a:p>
            <a:pPr marL="457200" indent="-457200" eaLnBrk="1" hangingPunct="1">
              <a:spcBef>
                <a:spcPts val="563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Wingdings" panose="05000000000000000000" pitchFamily="2" charset="2"/>
              <a:buChar char="Ø"/>
            </a:pPr>
            <a:r>
              <a:rPr lang="en-US" altLang="en-US" sz="2800" dirty="0">
                <a:cs typeface="Arial" panose="020B0604020202020204" pitchFamily="34" charset="0"/>
              </a:rPr>
              <a:t>Substrate </a:t>
            </a:r>
            <a:r>
              <a:rPr lang="en-US" altLang="en-US" sz="2000" dirty="0">
                <a:cs typeface="Arial" panose="020B0604020202020204" pitchFamily="34" charset="0"/>
              </a:rPr>
              <a:t>L</a:t>
            </a:r>
            <a:r>
              <a:rPr lang="en-US" altLang="en-US" sz="2800" dirty="0">
                <a:cs typeface="Arial" panose="020B0604020202020204" pitchFamily="34" charset="0"/>
              </a:rPr>
              <a:t>-</a:t>
            </a:r>
            <a:r>
              <a:rPr lang="en-US" altLang="en-US" sz="2800" dirty="0" err="1">
                <a:cs typeface="Arial" panose="020B0604020202020204" pitchFamily="34" charset="0"/>
              </a:rPr>
              <a:t>pyrrolidonyl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arylamidase</a:t>
            </a:r>
            <a:endParaRPr lang="en-US" altLang="en-US" sz="2800" dirty="0">
              <a:cs typeface="Arial" panose="020B0604020202020204" pitchFamily="34" charset="0"/>
            </a:endParaRPr>
          </a:p>
          <a:p>
            <a:pPr marL="800100" lvl="1" indent="-342900" eaLnBrk="1" hangingPunct="1">
              <a:spcBef>
                <a:spcPts val="475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Wingdings" panose="05000000000000000000" pitchFamily="2" charset="2"/>
              <a:buChar char="Ø"/>
            </a:pPr>
            <a:r>
              <a:rPr lang="en-US" altLang="en-US" sz="2400" dirty="0">
                <a:cs typeface="Arial" panose="020B0604020202020204" pitchFamily="34" charset="0"/>
              </a:rPr>
              <a:t>Also called </a:t>
            </a:r>
            <a:r>
              <a:rPr lang="en-US" altLang="en-US" sz="2400" dirty="0" err="1">
                <a:cs typeface="Arial" panose="020B0604020202020204" pitchFamily="34" charset="0"/>
              </a:rPr>
              <a:t>pyrrolidonyl</a:t>
            </a:r>
            <a:r>
              <a:rPr lang="en-US" altLang="en-US" sz="2400" dirty="0">
                <a:cs typeface="Arial" panose="020B0604020202020204" pitchFamily="34" charset="0"/>
              </a:rPr>
              <a:t> aminopeptidase </a:t>
            </a:r>
          </a:p>
          <a:p>
            <a:pPr marL="800100" lvl="1" indent="-342900" eaLnBrk="1" hangingPunct="1">
              <a:spcBef>
                <a:spcPts val="475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Wingdings" panose="05000000000000000000" pitchFamily="2" charset="2"/>
              <a:buChar char="Ø"/>
            </a:pPr>
            <a:r>
              <a:rPr lang="en-US" altLang="en-US" sz="2400" dirty="0">
                <a:cs typeface="Arial" panose="020B0604020202020204" pitchFamily="34" charset="0"/>
              </a:rPr>
              <a:t>Hydrolyzed by GAS and </a:t>
            </a:r>
            <a:r>
              <a:rPr lang="en-US" altLang="en-US" sz="2400" i="1" dirty="0">
                <a:cs typeface="Arial" panose="020B0604020202020204" pitchFamily="34" charset="0"/>
              </a:rPr>
              <a:t>Enterococcus</a:t>
            </a:r>
            <a:r>
              <a:rPr lang="en-US" altLang="en-US" sz="2400" dirty="0">
                <a:cs typeface="Arial" panose="020B0604020202020204" pitchFamily="34" charset="0"/>
              </a:rPr>
              <a:t> sp.</a:t>
            </a:r>
          </a:p>
          <a:p>
            <a:pPr marL="800100" lvl="1" indent="-342900" eaLnBrk="1" hangingPunct="1">
              <a:spcBef>
                <a:spcPts val="475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Wingdings" panose="05000000000000000000" pitchFamily="2" charset="2"/>
              <a:buChar char="Ø"/>
            </a:pPr>
            <a:r>
              <a:rPr lang="en-US" altLang="en-US" sz="2400" dirty="0">
                <a:cs typeface="Arial" panose="020B0604020202020204" pitchFamily="34" charset="0"/>
              </a:rPr>
              <a:t>As specific as that of bile esculin and salt tolerance tests for </a:t>
            </a:r>
            <a:r>
              <a:rPr lang="en-US" altLang="en-US" sz="2400" i="1" dirty="0">
                <a:cs typeface="Arial" panose="020B0604020202020204" pitchFamily="34" charset="0"/>
              </a:rPr>
              <a:t>Enterococcus</a:t>
            </a:r>
            <a:r>
              <a:rPr lang="en-US" altLang="en-US" sz="2400" dirty="0">
                <a:cs typeface="Arial" panose="020B0604020202020204" pitchFamily="34" charset="0"/>
              </a:rPr>
              <a:t> sp.</a:t>
            </a:r>
          </a:p>
          <a:p>
            <a:pPr marL="800100" lvl="1" indent="-342900" eaLnBrk="1" hangingPunct="1">
              <a:spcBef>
                <a:spcPts val="475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Wingdings" panose="05000000000000000000" pitchFamily="2" charset="2"/>
              <a:buChar char="Ø"/>
            </a:pPr>
            <a:r>
              <a:rPr lang="en-US" altLang="en-US" sz="2400" dirty="0">
                <a:cs typeface="Arial" panose="020B0604020202020204" pitchFamily="34" charset="0"/>
              </a:rPr>
              <a:t>More specific than bacitracin disk susceptibility test for GAS</a:t>
            </a:r>
          </a:p>
        </p:txBody>
      </p:sp>
    </p:spTree>
  </p:cSld>
  <p:clrMapOvr>
    <a:masterClrMapping/>
  </p:clrMapOvr>
  <p:transition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Google Shape;789;p97">
            <a:extLst>
              <a:ext uri="{FF2B5EF4-FFF2-40B4-BE49-F238E27FC236}">
                <a16:creationId xmlns:a16="http://schemas.microsoft.com/office/drawing/2014/main" id="{06E6C17D-F4B3-AF96-2082-662926EF94E7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762000" y="102066"/>
            <a:ext cx="7772400" cy="1905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SzPts val="4000"/>
            </a:pPr>
            <a:r>
              <a:rPr lang="en-US" altLang="en-US" dirty="0">
                <a:solidFill>
                  <a:srgbClr val="002060"/>
                </a:solidFill>
                <a:cs typeface="Arial" panose="020B0604020202020204" pitchFamily="34" charset="0"/>
              </a:rPr>
              <a:t>PYR Test</a:t>
            </a:r>
          </a:p>
        </p:txBody>
      </p:sp>
      <p:sp>
        <p:nvSpPr>
          <p:cNvPr id="243715" name="Google Shape;790;p97">
            <a:extLst>
              <a:ext uri="{FF2B5EF4-FFF2-40B4-BE49-F238E27FC236}">
                <a16:creationId xmlns:a16="http://schemas.microsoft.com/office/drawing/2014/main" id="{E2F1548B-82D7-3AA4-9BDB-A79D35793230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Noto Sans Symbols"/>
              <a:buNone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	Left: Negative test, Right: Positive test</a:t>
            </a:r>
            <a:endParaRPr lang="en-US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3717" name="Google Shape;792;p97" descr="Y:\ELS00000-IW26_[Mahon 6e]\ELS00000-IW26-SRC\Course-N\Construction\IC\jpg\Chapter015\015020.jpg">
            <a:extLst>
              <a:ext uri="{FF2B5EF4-FFF2-40B4-BE49-F238E27FC236}">
                <a16:creationId xmlns:a16="http://schemas.microsoft.com/office/drawing/2014/main" id="{93E72785-D874-DE0E-AC4F-A4133ED25A7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76200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Title 1">
            <a:extLst>
              <a:ext uri="{FF2B5EF4-FFF2-40B4-BE49-F238E27FC236}">
                <a16:creationId xmlns:a16="http://schemas.microsoft.com/office/drawing/2014/main" id="{BE21C662-AB5F-4328-56D0-8F305A796C6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653046" y="76200"/>
            <a:ext cx="7772400" cy="1905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>
                <a:cs typeface="Arial" panose="020B0604020202020204" pitchFamily="34" charset="0"/>
              </a:rPr>
              <a:t>Leucine Aminopeptidase (LAP)</a:t>
            </a:r>
          </a:p>
        </p:txBody>
      </p:sp>
      <p:sp>
        <p:nvSpPr>
          <p:cNvPr id="245763" name="Text Placeholder 2">
            <a:extLst>
              <a:ext uri="{FF2B5EF4-FFF2-40B4-BE49-F238E27FC236}">
                <a16:creationId xmlns:a16="http://schemas.microsoft.com/office/drawing/2014/main" id="{28872765-7FB2-9D0F-CDBB-1789E3E9192E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653046" y="1737919"/>
            <a:ext cx="7772400" cy="4876800"/>
          </a:xfrm>
        </p:spPr>
        <p:txBody>
          <a:bodyPr/>
          <a:lstStyle/>
          <a:p>
            <a:pPr marL="542925" indent="-457200" eaLnBrk="1" hangingPunct="1">
              <a:spcBef>
                <a:spcPts val="363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Wingdings" panose="05000000000000000000" pitchFamily="2" charset="2"/>
              <a:buChar char="Ø"/>
            </a:pPr>
            <a:r>
              <a:rPr lang="en-US" altLang="en-US" sz="2800" dirty="0">
                <a:cs typeface="Arial" panose="020B0604020202020204" pitchFamily="34" charset="0"/>
              </a:rPr>
              <a:t>LAP is a peptidase that hydrolyzes peptide bonds adjacent to a free amino group</a:t>
            </a:r>
          </a:p>
          <a:p>
            <a:pPr marL="542925" indent="-457200" eaLnBrk="1" hangingPunct="1">
              <a:spcBef>
                <a:spcPts val="363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Wingdings" panose="05000000000000000000" pitchFamily="2" charset="2"/>
              <a:buChar char="Ø"/>
            </a:pPr>
            <a:r>
              <a:rPr lang="en-US" altLang="en-US" sz="2800" dirty="0">
                <a:cs typeface="Arial" panose="020B0604020202020204" pitchFamily="34" charset="0"/>
              </a:rPr>
              <a:t>The substrate, leucine-</a:t>
            </a:r>
            <a:r>
              <a:rPr lang="el-GR" altLang="en-US" sz="2800" dirty="0">
                <a:cs typeface="Arial" panose="020B0604020202020204" pitchFamily="34" charset="0"/>
              </a:rPr>
              <a:t>β-</a:t>
            </a:r>
            <a:r>
              <a:rPr lang="en-US" altLang="en-US" sz="2800" dirty="0">
                <a:cs typeface="Arial" panose="020B0604020202020204" pitchFamily="34" charset="0"/>
              </a:rPr>
              <a:t>naphthylamide, is hydrolyzed to </a:t>
            </a:r>
            <a:r>
              <a:rPr lang="el-GR" altLang="en-US" sz="2800" dirty="0">
                <a:cs typeface="Arial" panose="020B0604020202020204" pitchFamily="34" charset="0"/>
              </a:rPr>
              <a:t>β-</a:t>
            </a:r>
            <a:r>
              <a:rPr lang="en-US" altLang="en-US" sz="2800" dirty="0">
                <a:cs typeface="Arial" panose="020B0604020202020204" pitchFamily="34" charset="0"/>
              </a:rPr>
              <a:t>naphthylamine. After the addition of p-dimethylaminocinnamaldehyde reagent, a red color develops</a:t>
            </a:r>
          </a:p>
        </p:txBody>
      </p:sp>
    </p:spTree>
  </p:cSld>
  <p:clrMapOvr>
    <a:masterClrMapping/>
  </p:clrMapOvr>
  <p:transition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Title 1">
            <a:extLst>
              <a:ext uri="{FF2B5EF4-FFF2-40B4-BE49-F238E27FC236}">
                <a16:creationId xmlns:a16="http://schemas.microsoft.com/office/drawing/2014/main" id="{7EEDF654-1CFC-DFB5-C282-3BE2061D688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661435" y="193646"/>
            <a:ext cx="7772400" cy="1905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>
                <a:latin typeface="+mn-lt"/>
                <a:cs typeface="Arial" panose="020B0604020202020204" pitchFamily="34" charset="0"/>
              </a:rPr>
              <a:t>Leucine Aminopeptidase (LAP)</a:t>
            </a:r>
          </a:p>
        </p:txBody>
      </p:sp>
      <p:sp>
        <p:nvSpPr>
          <p:cNvPr id="246787" name="Text Placeholder 2">
            <a:extLst>
              <a:ext uri="{FF2B5EF4-FFF2-40B4-BE49-F238E27FC236}">
                <a16:creationId xmlns:a16="http://schemas.microsoft.com/office/drawing/2014/main" id="{12A395F6-F58A-CFF6-E0CB-72DF5DE19632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661435" y="1695974"/>
            <a:ext cx="7772400" cy="4876800"/>
          </a:xfrm>
        </p:spPr>
        <p:txBody>
          <a:bodyPr/>
          <a:lstStyle/>
          <a:p>
            <a:pPr indent="-296863" eaLnBrk="1" hangingPunct="1">
              <a:spcBef>
                <a:spcPts val="363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Rapid commercial tests that use filter paper disks impregnated with substrate are available</a:t>
            </a:r>
          </a:p>
          <a:p>
            <a:pPr indent="-296863" eaLnBrk="1" hangingPunct="1">
              <a:spcBef>
                <a:spcPts val="363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The LAP test is often used with the PYR test and helpful in differentiating </a:t>
            </a:r>
            <a:r>
              <a:rPr lang="en-US" altLang="en-US" sz="2800" i="1" dirty="0" err="1">
                <a:cs typeface="Arial" panose="020B0604020202020204" pitchFamily="34" charset="0"/>
              </a:rPr>
              <a:t>Aerococcus</a:t>
            </a:r>
            <a:r>
              <a:rPr lang="en-US" altLang="en-US" sz="2800" i="1" dirty="0">
                <a:cs typeface="Arial" panose="020B0604020202020204" pitchFamily="34" charset="0"/>
              </a:rPr>
              <a:t> </a:t>
            </a:r>
            <a:r>
              <a:rPr lang="en-US" altLang="en-US" sz="2800" dirty="0">
                <a:cs typeface="Arial" panose="020B0604020202020204" pitchFamily="34" charset="0"/>
              </a:rPr>
              <a:t>and </a:t>
            </a:r>
            <a:r>
              <a:rPr lang="en-US" altLang="en-US" sz="2800" i="1" dirty="0" err="1">
                <a:cs typeface="Arial" panose="020B0604020202020204" pitchFamily="34" charset="0"/>
              </a:rPr>
              <a:t>Leuconostoc</a:t>
            </a:r>
            <a:r>
              <a:rPr lang="en-US" altLang="en-US" sz="2800" dirty="0">
                <a:cs typeface="Arial" panose="020B0604020202020204" pitchFamily="34" charset="0"/>
              </a:rPr>
              <a:t> spp. from other gram-positive cocci</a:t>
            </a:r>
          </a:p>
          <a:p>
            <a:pPr indent="-296863" eaLnBrk="1" hangingPunct="1">
              <a:spcBef>
                <a:spcPts val="363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Noto Sans Symbols"/>
              <a:buChar char="⬤"/>
            </a:pPr>
            <a:r>
              <a:rPr lang="en-US" altLang="en-US" sz="2800" i="1" dirty="0">
                <a:cs typeface="Arial" panose="020B0604020202020204" pitchFamily="34" charset="0"/>
              </a:rPr>
              <a:t>Streptococcus, Enterococcus</a:t>
            </a:r>
            <a:r>
              <a:rPr lang="en-US" altLang="en-US" sz="2800" dirty="0">
                <a:cs typeface="Arial" panose="020B0604020202020204" pitchFamily="34" charset="0"/>
              </a:rPr>
              <a:t>, and </a:t>
            </a:r>
            <a:r>
              <a:rPr lang="en-US" altLang="en-US" sz="2800" i="1" dirty="0">
                <a:cs typeface="Arial" panose="020B0604020202020204" pitchFamily="34" charset="0"/>
              </a:rPr>
              <a:t>Pediococcus </a:t>
            </a:r>
            <a:r>
              <a:rPr lang="en-US" altLang="en-US" sz="2800" dirty="0">
                <a:cs typeface="Arial" panose="020B0604020202020204" pitchFamily="34" charset="0"/>
              </a:rPr>
              <a:t>spp. are LAP positive, and </a:t>
            </a:r>
            <a:r>
              <a:rPr lang="en-US" altLang="en-US" sz="2800" i="1" dirty="0" err="1">
                <a:cs typeface="Arial" panose="020B0604020202020204" pitchFamily="34" charset="0"/>
              </a:rPr>
              <a:t>Aerococcus</a:t>
            </a:r>
            <a:r>
              <a:rPr lang="en-US" altLang="en-US" sz="2800" dirty="0">
                <a:cs typeface="Arial" panose="020B0604020202020204" pitchFamily="34" charset="0"/>
              </a:rPr>
              <a:t> and </a:t>
            </a:r>
            <a:r>
              <a:rPr lang="en-US" altLang="en-US" sz="2800" i="1" dirty="0" err="1">
                <a:cs typeface="Arial" panose="020B0604020202020204" pitchFamily="34" charset="0"/>
              </a:rPr>
              <a:t>Leuconostoc</a:t>
            </a:r>
            <a:r>
              <a:rPr lang="en-US" altLang="en-US" sz="2800" dirty="0">
                <a:cs typeface="Arial" panose="020B0604020202020204" pitchFamily="34" charset="0"/>
              </a:rPr>
              <a:t> spp. are LAP negative</a:t>
            </a:r>
          </a:p>
        </p:txBody>
      </p:sp>
    </p:spTree>
  </p:cSld>
  <p:clrMapOvr>
    <a:masterClrMapping/>
  </p:clrMapOvr>
  <p:transition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Title 1">
            <a:extLst>
              <a:ext uri="{FF2B5EF4-FFF2-40B4-BE49-F238E27FC236}">
                <a16:creationId xmlns:a16="http://schemas.microsoft.com/office/drawing/2014/main" id="{7A0EAE25-D4DA-EB23-9363-AF183EC4452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669824" y="118145"/>
            <a:ext cx="7772400" cy="1905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 err="1">
                <a:solidFill>
                  <a:srgbClr val="002060"/>
                </a:solidFill>
                <a:cs typeface="Arial" panose="020B0604020202020204" pitchFamily="34" charset="0"/>
              </a:rPr>
              <a:t>Voges-Proskauer</a:t>
            </a:r>
            <a:r>
              <a:rPr lang="en-US" altLang="en-US" sz="4000" dirty="0">
                <a:solidFill>
                  <a:srgbClr val="002060"/>
                </a:solidFill>
                <a:cs typeface="Arial" panose="020B0604020202020204" pitchFamily="34" charset="0"/>
              </a:rPr>
              <a:t> Test</a:t>
            </a:r>
          </a:p>
        </p:txBody>
      </p:sp>
      <p:sp>
        <p:nvSpPr>
          <p:cNvPr id="247811" name="Text Placeholder 2">
            <a:extLst>
              <a:ext uri="{FF2B5EF4-FFF2-40B4-BE49-F238E27FC236}">
                <a16:creationId xmlns:a16="http://schemas.microsoft.com/office/drawing/2014/main" id="{6C7FE501-E4CA-3E15-9FD3-3C9B13B97214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669824" y="1754697"/>
            <a:ext cx="7772400" cy="4876800"/>
          </a:xfrm>
        </p:spPr>
        <p:txBody>
          <a:bodyPr/>
          <a:lstStyle/>
          <a:p>
            <a:pPr marL="542925" indent="-457200" eaLnBrk="1" hangingPunct="1">
              <a:spcBef>
                <a:spcPts val="363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Wingdings" panose="05000000000000000000" pitchFamily="2" charset="2"/>
              <a:buChar char="Ø"/>
            </a:pPr>
            <a:r>
              <a:rPr lang="en-US" altLang="en-US" dirty="0">
                <a:cs typeface="Arial" panose="020B0604020202020204" pitchFamily="34" charset="0"/>
              </a:rPr>
              <a:t>Used to distinguish the small-colony–forming β-hemolytic </a:t>
            </a:r>
            <a:r>
              <a:rPr lang="en-US" altLang="en-US" i="1" dirty="0">
                <a:cs typeface="Arial" panose="020B0604020202020204" pitchFamily="34" charset="0"/>
              </a:rPr>
              <a:t>S. </a:t>
            </a:r>
            <a:r>
              <a:rPr lang="en-US" altLang="en-US" i="1" dirty="0" err="1">
                <a:cs typeface="Arial" panose="020B0604020202020204" pitchFamily="34" charset="0"/>
              </a:rPr>
              <a:t>anginosus</a:t>
            </a:r>
            <a:r>
              <a:rPr lang="en-US" altLang="en-US" i="1" dirty="0">
                <a:cs typeface="Arial" panose="020B0604020202020204" pitchFamily="34" charset="0"/>
              </a:rPr>
              <a:t> </a:t>
            </a:r>
            <a:r>
              <a:rPr lang="en-US" altLang="en-US" dirty="0">
                <a:cs typeface="Arial" panose="020B0604020202020204" pitchFamily="34" charset="0"/>
              </a:rPr>
              <a:t>group containing group A or C antigens from large-colony–forming pyogenic strains with the same antigens</a:t>
            </a:r>
          </a:p>
          <a:p>
            <a:pPr marL="542925" indent="-457200" eaLnBrk="1" hangingPunct="1">
              <a:spcBef>
                <a:spcPts val="363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Wingdings" panose="05000000000000000000" pitchFamily="2" charset="2"/>
              <a:buChar char="Ø"/>
            </a:pPr>
            <a:r>
              <a:rPr lang="en-US" altLang="en-US" dirty="0">
                <a:cs typeface="Arial" panose="020B0604020202020204" pitchFamily="34" charset="0"/>
              </a:rPr>
              <a:t>Detects acetoin production from glucose</a:t>
            </a:r>
          </a:p>
          <a:p>
            <a:pPr marL="412750" lvl="1" indent="0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400"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Google Shape;804;p99">
            <a:extLst>
              <a:ext uri="{FF2B5EF4-FFF2-40B4-BE49-F238E27FC236}">
                <a16:creationId xmlns:a16="http://schemas.microsoft.com/office/drawing/2014/main" id="{06B00D1C-6891-36CA-C050-8CB6A738CA2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661435" y="76200"/>
            <a:ext cx="7772400" cy="1905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SzPts val="4000"/>
            </a:pPr>
            <a:r>
              <a:rPr lang="en-US" altLang="en-US" sz="4000" dirty="0" err="1">
                <a:cs typeface="Arial" panose="020B0604020202020204" pitchFamily="34" charset="0"/>
              </a:rPr>
              <a:t>Voges-Proskauer</a:t>
            </a:r>
            <a:r>
              <a:rPr lang="en-US" altLang="en-US" sz="4000" dirty="0">
                <a:cs typeface="Arial" panose="020B0604020202020204" pitchFamily="34" charset="0"/>
              </a:rPr>
              <a:t> (VP) Test</a:t>
            </a:r>
          </a:p>
        </p:txBody>
      </p:sp>
      <p:sp>
        <p:nvSpPr>
          <p:cNvPr id="248835" name="Google Shape;805;p99">
            <a:extLst>
              <a:ext uri="{FF2B5EF4-FFF2-40B4-BE49-F238E27FC236}">
                <a16:creationId xmlns:a16="http://schemas.microsoft.com/office/drawing/2014/main" id="{0A2FE996-4707-2499-1E0C-7E05825A351E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661435" y="1965820"/>
            <a:ext cx="7772400" cy="48768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Wingdings" panose="05000000000000000000" pitchFamily="2" charset="2"/>
              <a:buChar char="Ø"/>
            </a:pPr>
            <a:r>
              <a:rPr lang="en-US" altLang="en-US" sz="2800" dirty="0">
                <a:cs typeface="Arial" panose="020B0604020202020204" pitchFamily="34" charset="0"/>
              </a:rPr>
              <a:t>In modified VP test, a heavy suspension of bacteria is incubated in 2 mL VP broth for 6 hours 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Wingdings" panose="05000000000000000000" pitchFamily="2" charset="2"/>
              <a:buChar char="Ø"/>
            </a:pPr>
            <a:r>
              <a:rPr lang="en-US" altLang="en-US" sz="2800" dirty="0">
                <a:cs typeface="Arial" panose="020B0604020202020204" pitchFamily="34" charset="0"/>
              </a:rPr>
              <a:t>Add a few drops of 5% α-naphthol and 40% potassium hydroxide.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Wingdings" panose="05000000000000000000" pitchFamily="2" charset="2"/>
              <a:buChar char="Ø"/>
            </a:pPr>
            <a:r>
              <a:rPr lang="en-US" altLang="en-US" sz="2400" dirty="0">
                <a:cs typeface="Arial" panose="020B0604020202020204" pitchFamily="34" charset="0"/>
              </a:rPr>
              <a:t>Shake to increase dissolved oxygen 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Wingdings" panose="05000000000000000000" pitchFamily="2" charset="2"/>
              <a:buChar char="Ø"/>
            </a:pPr>
            <a:r>
              <a:rPr lang="en-US" altLang="en-US" sz="2400" dirty="0">
                <a:cs typeface="Arial" panose="020B0604020202020204" pitchFamily="34" charset="0"/>
              </a:rPr>
              <a:t>Incubate for 30 minutes at room temperature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Wingdings" panose="05000000000000000000" pitchFamily="2" charset="2"/>
              <a:buChar char="Ø"/>
            </a:pPr>
            <a:r>
              <a:rPr lang="en-US" altLang="en-US" sz="2800" dirty="0">
                <a:cs typeface="Arial" panose="020B0604020202020204" pitchFamily="34" charset="0"/>
              </a:rPr>
              <a:t>The formation of a red or pink color is positive</a:t>
            </a:r>
          </a:p>
        </p:txBody>
      </p:sp>
    </p:spTree>
  </p:cSld>
  <p:clrMapOvr>
    <a:masterClrMapping/>
  </p:clrMapOvr>
  <p:transition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Google Shape;811;p100">
            <a:extLst>
              <a:ext uri="{FF2B5EF4-FFF2-40B4-BE49-F238E27FC236}">
                <a16:creationId xmlns:a16="http://schemas.microsoft.com/office/drawing/2014/main" id="{890AEF08-55EF-A61E-DC8D-671AB81693FA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669824" y="76200"/>
            <a:ext cx="7772400" cy="1905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SzPts val="4000"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β-D-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Glucuronidase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(BGUR)</a:t>
            </a:r>
          </a:p>
        </p:txBody>
      </p:sp>
      <p:sp>
        <p:nvSpPr>
          <p:cNvPr id="250883" name="Google Shape;812;p100">
            <a:extLst>
              <a:ext uri="{FF2B5EF4-FFF2-40B4-BE49-F238E27FC236}">
                <a16:creationId xmlns:a16="http://schemas.microsoft.com/office/drawing/2014/main" id="{7FE71162-2BB8-E9DD-A173-3F9B954D4C03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669824" y="1595306"/>
            <a:ext cx="7772400" cy="48768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Wingdings" panose="05000000000000000000" pitchFamily="2" charset="2"/>
              <a:buChar char="Ø"/>
            </a:pPr>
            <a:r>
              <a:rPr lang="en-US" altLang="en-US" sz="2800" dirty="0">
                <a:cs typeface="Arial" panose="020B0604020202020204" pitchFamily="34" charset="0"/>
              </a:rPr>
              <a:t>Detects action of β-glucuronidase </a:t>
            </a:r>
          </a:p>
          <a:p>
            <a:pPr marL="800100" lvl="1" indent="-342900" eaLnBrk="1" hangingPunct="1">
              <a:spcBef>
                <a:spcPts val="475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Wingdings" panose="05000000000000000000" pitchFamily="2" charset="2"/>
              <a:buChar char="Ø"/>
            </a:pPr>
            <a:r>
              <a:rPr lang="en-US" altLang="en-US" sz="2400" dirty="0">
                <a:cs typeface="Arial" panose="020B0604020202020204" pitchFamily="34" charset="0"/>
              </a:rPr>
              <a:t>Enzyme found in isolates of large-colony-forming Group C and Group G β-hemolytic streptococci</a:t>
            </a:r>
          </a:p>
          <a:p>
            <a:pPr marL="800100" lvl="1" indent="-342900" eaLnBrk="1" hangingPunct="1">
              <a:spcBef>
                <a:spcPts val="475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Wingdings" panose="05000000000000000000" pitchFamily="2" charset="2"/>
              <a:buChar char="Ø"/>
            </a:pPr>
            <a:r>
              <a:rPr lang="en-US" altLang="en-US" sz="2400" dirty="0">
                <a:cs typeface="Arial" panose="020B0604020202020204" pitchFamily="34" charset="0"/>
              </a:rPr>
              <a:t>Not found in small colony isolates</a:t>
            </a:r>
          </a:p>
          <a:p>
            <a:pPr marL="457200" indent="-457200" eaLnBrk="1" hangingPunct="1">
              <a:spcBef>
                <a:spcPts val="563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Wingdings" panose="05000000000000000000" pitchFamily="2" charset="2"/>
              <a:buChar char="Ø"/>
            </a:pPr>
            <a:r>
              <a:rPr lang="en-US" altLang="en-US" sz="2800" dirty="0">
                <a:cs typeface="Arial" panose="020B0604020202020204" pitchFamily="34" charset="0"/>
              </a:rPr>
              <a:t>Commercially prepared rapid assays are available.</a:t>
            </a:r>
          </a:p>
        </p:txBody>
      </p:sp>
    </p:spTree>
  </p:cSld>
  <p:clrMapOvr>
    <a:masterClrMapping/>
  </p:clrMapOvr>
  <p:transition/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Google Shape;818;p101">
            <a:extLst>
              <a:ext uri="{FF2B5EF4-FFF2-40B4-BE49-F238E27FC236}">
                <a16:creationId xmlns:a16="http://schemas.microsoft.com/office/drawing/2014/main" id="{BD522117-648B-EE03-46A1-B02A34F98A46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SzPts val="4000"/>
            </a:pPr>
            <a:r>
              <a:rPr lang="en-US" altLang="en-US" sz="4000" dirty="0">
                <a:cs typeface="Arial" panose="020B0604020202020204" pitchFamily="34" charset="0"/>
              </a:rPr>
              <a:t>Bile </a:t>
            </a:r>
            <a:r>
              <a:rPr lang="en-US" altLang="en-US" sz="4000" dirty="0" err="1">
                <a:cs typeface="Arial" panose="020B0604020202020204" pitchFamily="34" charset="0"/>
              </a:rPr>
              <a:t>Esculin</a:t>
            </a:r>
            <a:r>
              <a:rPr lang="en-US" altLang="en-US" sz="4000" dirty="0">
                <a:cs typeface="Arial" panose="020B0604020202020204" pitchFamily="34" charset="0"/>
              </a:rPr>
              <a:t> Test</a:t>
            </a:r>
          </a:p>
        </p:txBody>
      </p:sp>
      <p:sp>
        <p:nvSpPr>
          <p:cNvPr id="819" name="Google Shape;819;p101">
            <a:extLst>
              <a:ext uri="{FF2B5EF4-FFF2-40B4-BE49-F238E27FC236}">
                <a16:creationId xmlns:a16="http://schemas.microsoft.com/office/drawing/2014/main" id="{2474D512-AF41-C578-5846-DDDD57B7A8FC}"/>
              </a:ext>
            </a:extLst>
          </p:cNvPr>
          <p:cNvSpPr txBox="1"/>
          <p:nvPr/>
        </p:nvSpPr>
        <p:spPr>
          <a:xfrm>
            <a:off x="533400" y="1143000"/>
            <a:ext cx="7772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/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  <a:defRPr/>
            </a:pPr>
            <a:r>
              <a:rPr lang="en-US" sz="2800" kern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Bile esculin hydrolysis</a:t>
            </a:r>
            <a:endParaRPr kern="0" dirty="0">
              <a:latin typeface="+mn-lt"/>
              <a:ea typeface="Arial"/>
              <a:cs typeface="Arial"/>
              <a:sym typeface="Arial"/>
            </a:endParaRPr>
          </a:p>
          <a:p>
            <a:pPr marL="742950" lvl="1" indent="-285750" eaLnBrk="1" fontAlgn="auto" hangingPunct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  <a:defRPr/>
            </a:pPr>
            <a:r>
              <a:rPr lang="en-US" sz="2400" kern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Ability to grow in 40% bile and hydrolyze esculin are features of streptococci that possess Group D antigen.</a:t>
            </a:r>
            <a:endParaRPr kern="0" dirty="0">
              <a:latin typeface="+mn-lt"/>
              <a:ea typeface="Arial"/>
              <a:cs typeface="Arial"/>
              <a:sym typeface="Arial"/>
            </a:endParaRPr>
          </a:p>
          <a:p>
            <a:pPr marL="742950" lvl="1" indent="-285750" eaLnBrk="1" fontAlgn="auto" hangingPunct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  <a:defRPr/>
            </a:pPr>
            <a:r>
              <a:rPr lang="en-US" sz="2400" i="1" kern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Enterococcus</a:t>
            </a:r>
            <a:r>
              <a:rPr lang="en-US" sz="2400" kern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 spp. and Group D streptococci test </a:t>
            </a:r>
            <a:r>
              <a:rPr lang="en-US" sz="2400" kern="0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positive.</a:t>
            </a:r>
            <a:endParaRPr kern="0" dirty="0">
              <a:latin typeface="+mn-lt"/>
              <a:ea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400" kern="0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pic>
        <p:nvPicPr>
          <p:cNvPr id="252933" name="Google Shape;821;p101" descr="Y:\ELS00000-IW26_[Mahon 6e]\ELS00000-IW26-SRC\Course-N\Construction\IC\jpg\Chapter015\015021.jpg">
            <a:extLst>
              <a:ext uri="{FF2B5EF4-FFF2-40B4-BE49-F238E27FC236}">
                <a16:creationId xmlns:a16="http://schemas.microsoft.com/office/drawing/2014/main" id="{C079642C-721E-E5E6-8791-0C1F2DA526A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098" y="3610733"/>
            <a:ext cx="3906589" cy="285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Google Shape;826;p102">
            <a:extLst>
              <a:ext uri="{FF2B5EF4-FFF2-40B4-BE49-F238E27FC236}">
                <a16:creationId xmlns:a16="http://schemas.microsoft.com/office/drawing/2014/main" id="{2E5BAA5D-4680-3FCB-20A9-99915FDF99FF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68363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SzPts val="4000"/>
            </a:pPr>
            <a:r>
              <a:rPr lang="en-US" altLang="en-US" sz="4000" dirty="0">
                <a:solidFill>
                  <a:srgbClr val="002060"/>
                </a:solidFill>
                <a:cs typeface="Arial" panose="020B0604020202020204" pitchFamily="34" charset="0"/>
              </a:rPr>
              <a:t>Salt-Tolerance Test</a:t>
            </a:r>
          </a:p>
        </p:txBody>
      </p:sp>
      <p:sp>
        <p:nvSpPr>
          <p:cNvPr id="827" name="Google Shape;827;p102">
            <a:extLst>
              <a:ext uri="{FF2B5EF4-FFF2-40B4-BE49-F238E27FC236}">
                <a16:creationId xmlns:a16="http://schemas.microsoft.com/office/drawing/2014/main" id="{420F05C4-08B9-84F3-561F-086C7D779532}"/>
              </a:ext>
            </a:extLst>
          </p:cNvPr>
          <p:cNvSpPr txBox="1"/>
          <p:nvPr/>
        </p:nvSpPr>
        <p:spPr>
          <a:xfrm>
            <a:off x="685800" y="1146175"/>
            <a:ext cx="7772400" cy="174942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/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55000"/>
              <a:buFont typeface="Wingdings" panose="05000000000000000000" pitchFamily="2" charset="2"/>
              <a:buChar char="Ø"/>
              <a:defRPr/>
            </a:pPr>
            <a:r>
              <a:rPr lang="en-US" sz="2800" kern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Growth in 6.5% </a:t>
            </a:r>
            <a:r>
              <a:rPr lang="en-US" sz="2800" kern="0" dirty="0" err="1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NaCl</a:t>
            </a:r>
            <a:r>
              <a:rPr lang="en-US" sz="2800" kern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 broth</a:t>
            </a:r>
            <a:endParaRPr kern="0" dirty="0">
              <a:latin typeface="+mn-lt"/>
              <a:ea typeface="Arial"/>
              <a:cs typeface="Arial"/>
              <a:sym typeface="Arial"/>
            </a:endParaRPr>
          </a:p>
          <a:p>
            <a:pPr marL="800100" lvl="1" indent="-342900" eaLnBrk="1" fontAlgn="auto" hangingPunct="1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ct val="55000"/>
              <a:buFont typeface="Wingdings" panose="05000000000000000000" pitchFamily="2" charset="2"/>
              <a:buChar char="Ø"/>
              <a:defRPr/>
            </a:pPr>
            <a:r>
              <a:rPr lang="en-US" sz="2400" kern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Differentiates Group D streptococci from enterococci</a:t>
            </a:r>
            <a:endParaRPr kern="0" dirty="0">
              <a:latin typeface="+mn-lt"/>
              <a:ea typeface="Arial"/>
              <a:cs typeface="Arial"/>
              <a:sym typeface="Arial"/>
            </a:endParaRPr>
          </a:p>
          <a:p>
            <a:pPr marL="800100" lvl="1" indent="-342900" eaLnBrk="1" fontAlgn="auto" hangingPunct="1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ct val="55000"/>
              <a:buFont typeface="Wingdings" panose="05000000000000000000" pitchFamily="2" charset="2"/>
              <a:buChar char="Ø"/>
              <a:defRPr/>
            </a:pPr>
            <a:r>
              <a:rPr lang="en-US" sz="2400" kern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Enterococci grows; Group D streptococci do not</a:t>
            </a:r>
            <a:endParaRPr kern="0" dirty="0">
              <a:latin typeface="+mn-lt"/>
              <a:ea typeface="Arial"/>
              <a:cs typeface="Arial"/>
              <a:sym typeface="Arial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55000"/>
              <a:buFont typeface="Wingdings" panose="05000000000000000000" pitchFamily="2" charset="2"/>
              <a:buChar char="Ø"/>
              <a:defRPr/>
            </a:pPr>
            <a:endParaRPr sz="2400" kern="0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pic>
        <p:nvPicPr>
          <p:cNvPr id="254980" name="Google Shape;828;p102" descr="015012">
            <a:extLst>
              <a:ext uri="{FF2B5EF4-FFF2-40B4-BE49-F238E27FC236}">
                <a16:creationId xmlns:a16="http://schemas.microsoft.com/office/drawing/2014/main" id="{B33AE579-3942-FC0A-9E13-F634F119EC9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134" y="3107422"/>
            <a:ext cx="4750965" cy="316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/>
        </p:nvSpPr>
        <p:spPr bwMode="auto">
          <a:xfrm>
            <a:off x="1543050" y="4279434"/>
            <a:ext cx="600075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Staphylococcus &amp; </a:t>
            </a:r>
            <a:r>
              <a:rPr lang="en-US" altLang="en-US" sz="1800" b="1" i="1" dirty="0">
                <a:solidFill>
                  <a:srgbClr val="FFFFFF"/>
                </a:solidFill>
                <a:cs typeface="Segoe UI" panose="020B0502040204020203" pitchFamily="34" charset="0"/>
              </a:rPr>
              <a:t>S</a:t>
            </a: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imilar Organisms</a:t>
            </a:r>
          </a:p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endParaRPr lang="en-US" altLang="en-US" sz="1800" b="1" i="1" dirty="0">
              <a:solidFill>
                <a:srgbClr val="FFFFFF"/>
              </a:solidFill>
              <a:cs typeface="Segoe UI" panose="020B0502040204020203" pitchFamily="34" charset="0"/>
            </a:endParaRPr>
          </a:p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>
                <a:solidFill>
                  <a:srgbClr val="FFFFFF"/>
                </a:solidFill>
                <a:cs typeface="Segoe UI" panose="020B0502040204020203" pitchFamily="34" charset="0"/>
              </a:rPr>
              <a:t>Streptococcus, Enterococcus, and Other Catalase-Negative, Gram-Positive </a:t>
            </a: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Cocci</a:t>
            </a:r>
          </a:p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endParaRPr lang="en-US" altLang="en-US" sz="1800" b="1" i="1" dirty="0">
              <a:solidFill>
                <a:srgbClr val="FFFFFF"/>
              </a:solidFill>
              <a:cs typeface="Segoe UI" panose="020B0502040204020203" pitchFamily="34" charset="0"/>
            </a:endParaRPr>
          </a:p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>
                <a:solidFill>
                  <a:srgbClr val="FFFFFF"/>
                </a:solidFill>
                <a:cs typeface="Segoe UI" panose="020B0502040204020203" pitchFamily="34" charset="0"/>
              </a:rPr>
              <a:t>CLINICALLY SIGNIFICANT STREPTOCOCCI AND STREPTOCOCCUS-LIKE ORGANISMS</a:t>
            </a:r>
          </a:p>
        </p:txBody>
      </p:sp>
      <p:sp>
        <p:nvSpPr>
          <p:cNvPr id="5124" name="Rectangle 2"/>
          <p:cNvSpPr>
            <a:spLocks noGrp="1" noChangeArrowheads="1"/>
          </p:cNvSpPr>
          <p:nvPr/>
        </p:nvSpPr>
        <p:spPr bwMode="auto">
          <a:xfrm>
            <a:off x="1543050" y="2209800"/>
            <a:ext cx="600075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>
                <a:solidFill>
                  <a:srgbClr val="FFFFFF"/>
                </a:solidFill>
                <a:cs typeface="Segoe UI" panose="020B0502040204020203" pitchFamily="34" charset="0"/>
              </a:rPr>
              <a:t>Clinical &amp; Diagnostic Microbiology</a:t>
            </a:r>
          </a:p>
        </p:txBody>
      </p:sp>
    </p:spTree>
    <p:extLst>
      <p:ext uri="{BB962C8B-B14F-4D97-AF65-F5344CB8AC3E}">
        <p14:creationId xmlns:p14="http://schemas.microsoft.com/office/powerpoint/2010/main" val="4104482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Google Shape;834;p103">
            <a:extLst>
              <a:ext uri="{FF2B5EF4-FFF2-40B4-BE49-F238E27FC236}">
                <a16:creationId xmlns:a16="http://schemas.microsoft.com/office/drawing/2014/main" id="{D0A928FD-9391-39AA-DAF1-82D8EA92FCF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728547" y="76200"/>
            <a:ext cx="7772400" cy="1905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SzPts val="4000"/>
            </a:pPr>
            <a:r>
              <a:rPr lang="en-US" altLang="en-US" sz="4000" dirty="0" err="1">
                <a:cs typeface="Arial" panose="020B0604020202020204" pitchFamily="34" charset="0"/>
              </a:rPr>
              <a:t>Optochin</a:t>
            </a:r>
            <a:r>
              <a:rPr lang="en-US" altLang="en-US" sz="4000" dirty="0">
                <a:cs typeface="Arial" panose="020B0604020202020204" pitchFamily="34" charset="0"/>
              </a:rPr>
              <a:t> Susceptibility Test</a:t>
            </a:r>
          </a:p>
        </p:txBody>
      </p:sp>
      <p:sp>
        <p:nvSpPr>
          <p:cNvPr id="257027" name="Google Shape;835;p103">
            <a:extLst>
              <a:ext uri="{FF2B5EF4-FFF2-40B4-BE49-F238E27FC236}">
                <a16:creationId xmlns:a16="http://schemas.microsoft.com/office/drawing/2014/main" id="{38B3B85E-107E-DAC3-8D3C-241BC7F5C4D4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728547" y="1620473"/>
            <a:ext cx="7772400" cy="48768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altLang="en-US" sz="2800" dirty="0">
                <a:cs typeface="Arial" panose="020B0604020202020204" pitchFamily="34" charset="0"/>
              </a:rPr>
              <a:t>Optochin (p disk)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Clr>
                <a:srgbClr val="00B0F0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altLang="en-US" sz="2400" dirty="0">
                <a:cs typeface="Arial" panose="020B0604020202020204" pitchFamily="34" charset="0"/>
              </a:rPr>
              <a:t>Ethylhydrocuprein hydrochloride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>
                <a:srgbClr val="00B0F0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altLang="en-US" sz="2800" dirty="0">
                <a:cs typeface="Arial" panose="020B0604020202020204" pitchFamily="34" charset="0"/>
              </a:rPr>
              <a:t>Add disk to surface of SBA </a:t>
            </a:r>
            <a:r>
              <a:rPr lang="en-US" altLang="en-US" sz="2800" strike="sngStrike" dirty="0">
                <a:cs typeface="Arial" panose="020B0604020202020204" pitchFamily="34" charset="0"/>
              </a:rPr>
              <a:t> </a:t>
            </a:r>
            <a:r>
              <a:rPr lang="en-US" altLang="en-US" sz="2800" dirty="0">
                <a:cs typeface="Arial" panose="020B0604020202020204" pitchFamily="34" charset="0"/>
              </a:rPr>
              <a:t>inoculated with an α-hemolytic streptococci colony </a:t>
            </a:r>
            <a:r>
              <a:rPr lang="en-US" altLang="en-US" sz="2800" i="1" strike="sngStrike" dirty="0">
                <a:cs typeface="Arial" panose="020B0604020202020204" pitchFamily="34" charset="0"/>
              </a:rPr>
              <a:t> </a:t>
            </a:r>
            <a:endParaRPr lang="en-US" altLang="en-US" sz="2800" strike="sngStrike" dirty="0"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>
                <a:srgbClr val="00B0F0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altLang="en-US" sz="2800" dirty="0">
                <a:cs typeface="Arial" panose="020B0604020202020204" pitchFamily="34" charset="0"/>
              </a:rPr>
              <a:t>Incubate overnight then examine for zone of inhibition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Clr>
                <a:srgbClr val="00B0F0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altLang="en-US" sz="2400" dirty="0">
                <a:cs typeface="Arial" panose="020B0604020202020204" pitchFamily="34" charset="0"/>
              </a:rPr>
              <a:t>Zone sizes: Susceptible</a:t>
            </a:r>
          </a:p>
          <a:p>
            <a:pPr marL="1257300" lvl="2" indent="-342900" eaLnBrk="1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00B0F0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altLang="en-US" sz="2000" dirty="0">
                <a:cs typeface="Arial" panose="020B0604020202020204" pitchFamily="34" charset="0"/>
              </a:rPr>
              <a:t>Greater than 14 mm with 6-mm disk</a:t>
            </a:r>
          </a:p>
          <a:p>
            <a:pPr marL="1257300" lvl="2" indent="-342900" eaLnBrk="1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00B0F0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altLang="en-US" sz="2000" dirty="0">
                <a:cs typeface="Arial" panose="020B0604020202020204" pitchFamily="34" charset="0"/>
              </a:rPr>
              <a:t>Greater than 16 mm with 10-mm disk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>
                <a:srgbClr val="00B0F0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altLang="en-US" sz="2800" dirty="0">
                <a:cs typeface="Arial" panose="020B0604020202020204" pitchFamily="34" charset="0"/>
              </a:rPr>
              <a:t>Presumptive identification of </a:t>
            </a:r>
            <a:r>
              <a:rPr lang="en-US" altLang="en-US" sz="2800" i="1" dirty="0">
                <a:cs typeface="Arial" panose="020B0604020202020204" pitchFamily="34" charset="0"/>
              </a:rPr>
              <a:t>S. pneumoniae</a:t>
            </a:r>
            <a:endParaRPr lang="en-US" altLang="en-US" sz="28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Google Shape;841;p104">
            <a:extLst>
              <a:ext uri="{FF2B5EF4-FFF2-40B4-BE49-F238E27FC236}">
                <a16:creationId xmlns:a16="http://schemas.microsoft.com/office/drawing/2014/main" id="{24164891-DA2F-256A-89D5-1F45C6279EC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631825" y="134923"/>
            <a:ext cx="7772400" cy="1905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SzPts val="4000"/>
            </a:pPr>
            <a:r>
              <a:rPr lang="en-US" altLang="en-US" sz="4000" dirty="0" err="1">
                <a:latin typeface="+mn-lt"/>
                <a:cs typeface="Arial" panose="020B0604020202020204" pitchFamily="34" charset="0"/>
              </a:rPr>
              <a:t>Optochin</a:t>
            </a:r>
            <a:r>
              <a:rPr lang="en-US" altLang="en-US" sz="4000" dirty="0">
                <a:latin typeface="+mn-lt"/>
                <a:cs typeface="Arial" panose="020B0604020202020204" pitchFamily="34" charset="0"/>
              </a:rPr>
              <a:t> Susceptibility Test (Cont.)</a:t>
            </a:r>
          </a:p>
        </p:txBody>
      </p:sp>
      <p:sp>
        <p:nvSpPr>
          <p:cNvPr id="259075" name="Google Shape;842;p104">
            <a:extLst>
              <a:ext uri="{FF2B5EF4-FFF2-40B4-BE49-F238E27FC236}">
                <a16:creationId xmlns:a16="http://schemas.microsoft.com/office/drawing/2014/main" id="{C411ACA0-3002-5E10-2082-2F7F896BC1B8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403225" y="1767980"/>
            <a:ext cx="8229600" cy="4525963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Clr>
                <a:srgbClr val="000000"/>
              </a:buClr>
              <a:buSzPts val="1200"/>
              <a:buFont typeface="Noto Sans Symbols"/>
              <a:buNone/>
            </a:pPr>
            <a:r>
              <a:rPr lang="en-US" altLang="en-US" sz="2000" dirty="0" smtClean="0">
                <a:cs typeface="Arial" panose="020B0604020202020204" pitchFamily="34" charset="0"/>
              </a:rPr>
              <a:t>Left</a:t>
            </a:r>
            <a:r>
              <a:rPr lang="en-US" altLang="en-US" sz="2000" dirty="0">
                <a:cs typeface="Arial" panose="020B0604020202020204" pitchFamily="34" charset="0"/>
              </a:rPr>
              <a:t>: Susceptible S. </a:t>
            </a:r>
            <a:r>
              <a:rPr lang="en-US" altLang="en-US" sz="2000" dirty="0" err="1">
                <a:cs typeface="Arial" panose="020B0604020202020204" pitchFamily="34" charset="0"/>
              </a:rPr>
              <a:t>pneumoniae</a:t>
            </a:r>
            <a:endParaRPr lang="en-US" altLang="en-US" sz="2800" dirty="0">
              <a:cs typeface="Arial" panose="020B0604020202020204" pitchFamily="34" charset="0"/>
            </a:endParaRPr>
          </a:p>
          <a:p>
            <a:pPr marL="0" indent="0" algn="ctr">
              <a:spcBef>
                <a:spcPts val="400"/>
              </a:spcBef>
              <a:buClr>
                <a:srgbClr val="000000"/>
              </a:buClr>
              <a:buSzPts val="1200"/>
              <a:buFont typeface="Noto Sans Symbols"/>
              <a:buNone/>
            </a:pPr>
            <a:r>
              <a:rPr lang="en-US" altLang="en-US" sz="2000" dirty="0" smtClean="0">
                <a:cs typeface="Arial" panose="020B0604020202020204" pitchFamily="34" charset="0"/>
              </a:rPr>
              <a:t>Right</a:t>
            </a:r>
            <a:r>
              <a:rPr lang="en-US" altLang="en-US" sz="2000" dirty="0">
                <a:cs typeface="Arial" panose="020B0604020202020204" pitchFamily="34" charset="0"/>
              </a:rPr>
              <a:t>: Resistant S. </a:t>
            </a:r>
            <a:r>
              <a:rPr lang="en-US" altLang="en-US" sz="2000" dirty="0" err="1">
                <a:cs typeface="Arial" panose="020B0604020202020204" pitchFamily="34" charset="0"/>
              </a:rPr>
              <a:t>pneumoniae</a:t>
            </a:r>
            <a:endParaRPr lang="en-US" altLang="en-US" sz="2800" dirty="0">
              <a:cs typeface="Arial" panose="020B0604020202020204" pitchFamily="34" charset="0"/>
            </a:endParaRPr>
          </a:p>
        </p:txBody>
      </p:sp>
      <p:pic>
        <p:nvPicPr>
          <p:cNvPr id="259077" name="Google Shape;844;p104" descr="Y:\ELS00000-IW26_[Mahon 6e]\ELS00000-IW26-SRC\Course-N\Construction\IC\jpg\Chapter015\015022.jpg">
            <a:extLst>
              <a:ext uri="{FF2B5EF4-FFF2-40B4-BE49-F238E27FC236}">
                <a16:creationId xmlns:a16="http://schemas.microsoft.com/office/drawing/2014/main" id="{24FE01CD-8841-4BA5-D100-21BEC84A01A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94602"/>
            <a:ext cx="5530850" cy="379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Google Shape;849;p105">
            <a:extLst>
              <a:ext uri="{FF2B5EF4-FFF2-40B4-BE49-F238E27FC236}">
                <a16:creationId xmlns:a16="http://schemas.microsoft.com/office/drawing/2014/main" id="{3E535BE2-DDBE-EC01-42B6-2DA5B5CB8C1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694990" y="218813"/>
            <a:ext cx="7772400" cy="1905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SzPts val="4000"/>
            </a:pPr>
            <a:r>
              <a:rPr lang="en-US" altLang="en-US" sz="4000" dirty="0">
                <a:cs typeface="Arial" panose="020B0604020202020204" pitchFamily="34" charset="0"/>
              </a:rPr>
              <a:t>Bile Solubility Test</a:t>
            </a:r>
          </a:p>
        </p:txBody>
      </p:sp>
      <p:sp>
        <p:nvSpPr>
          <p:cNvPr id="261123" name="Google Shape;850;p105">
            <a:extLst>
              <a:ext uri="{FF2B5EF4-FFF2-40B4-BE49-F238E27FC236}">
                <a16:creationId xmlns:a16="http://schemas.microsoft.com/office/drawing/2014/main" id="{B8441A99-EF6E-8954-5150-2362B2A07C01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694990" y="1687585"/>
            <a:ext cx="7772400" cy="48768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Wingdings" panose="05000000000000000000" pitchFamily="2" charset="2"/>
              <a:buChar char="Ø"/>
            </a:pPr>
            <a:r>
              <a:rPr lang="en-US" altLang="en-US" sz="2800" dirty="0">
                <a:cs typeface="Arial" panose="020B0604020202020204" pitchFamily="34" charset="0"/>
              </a:rPr>
              <a:t>Takes advantage of the </a:t>
            </a:r>
            <a:r>
              <a:rPr lang="en-US" altLang="en-US" sz="2800" i="1" dirty="0">
                <a:cs typeface="Arial" panose="020B0604020202020204" pitchFamily="34" charset="0"/>
              </a:rPr>
              <a:t>S. pneumoniae</a:t>
            </a:r>
            <a:r>
              <a:rPr lang="en-US" altLang="en-US" sz="2800" dirty="0">
                <a:cs typeface="Arial" panose="020B0604020202020204" pitchFamily="34" charset="0"/>
              </a:rPr>
              <a:t> autocatalytic enzyme</a:t>
            </a:r>
            <a:r>
              <a:rPr lang="en-US" altLang="en-US" sz="2800" i="1" dirty="0">
                <a:cs typeface="Arial" panose="020B0604020202020204" pitchFamily="34" charset="0"/>
              </a:rPr>
              <a:t> </a:t>
            </a:r>
            <a:r>
              <a:rPr lang="en-US" altLang="en-US" sz="2800" dirty="0">
                <a:cs typeface="Arial" panose="020B0604020202020204" pitchFamily="34" charset="0"/>
              </a:rPr>
              <a:t>amidase </a:t>
            </a:r>
          </a:p>
          <a:p>
            <a:pPr marL="742950" lvl="1" indent="-28575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Under influence of bile salt or detergent cell wall lyses during cell division</a:t>
            </a:r>
          </a:p>
          <a:p>
            <a:pPr marL="742950" lvl="1" indent="-28575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Suspension of colony in sodium deoxycholate</a:t>
            </a:r>
          </a:p>
          <a:p>
            <a:pPr marL="1143000" lvl="2" indent="-228600" eaLnBrk="1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ts val="2300"/>
            </a:pPr>
            <a:r>
              <a:rPr lang="en-US" altLang="en-US" sz="2000" dirty="0">
                <a:cs typeface="Arial" panose="020B0604020202020204" pitchFamily="34" charset="0"/>
              </a:rPr>
              <a:t>Clearing through lysis of colonies</a:t>
            </a:r>
          </a:p>
          <a:p>
            <a:pPr marL="742950" lvl="1" indent="-28575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Diagnostic for </a:t>
            </a:r>
            <a:r>
              <a:rPr lang="en-US" altLang="en-US" sz="2400" i="1" dirty="0">
                <a:cs typeface="Arial" panose="020B0604020202020204" pitchFamily="34" charset="0"/>
              </a:rPr>
              <a:t>S. pneumoniae</a:t>
            </a:r>
            <a:endParaRPr lang="en-US" altLang="en-US" sz="2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Google Shape;856;p107">
            <a:extLst>
              <a:ext uri="{FF2B5EF4-FFF2-40B4-BE49-F238E27FC236}">
                <a16:creationId xmlns:a16="http://schemas.microsoft.com/office/drawing/2014/main" id="{FC959678-D1B8-B037-0E09-4A9FA20A6FF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686601" y="76200"/>
            <a:ext cx="7772400" cy="1905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SzPts val="4000"/>
            </a:pPr>
            <a:r>
              <a:rPr lang="en-US" altLang="en-US" sz="4000" dirty="0">
                <a:latin typeface="+mn-lt"/>
                <a:cs typeface="Arial" panose="020B0604020202020204" pitchFamily="34" charset="0"/>
              </a:rPr>
              <a:t>Immunoassays</a:t>
            </a:r>
          </a:p>
        </p:txBody>
      </p:sp>
      <p:sp>
        <p:nvSpPr>
          <p:cNvPr id="263171" name="Google Shape;857;p107">
            <a:extLst>
              <a:ext uri="{FF2B5EF4-FFF2-40B4-BE49-F238E27FC236}">
                <a16:creationId xmlns:a16="http://schemas.microsoft.com/office/drawing/2014/main" id="{DAC8DCF0-C9E2-8809-0577-BAD2795B1A7F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686601" y="1662418"/>
            <a:ext cx="7772400" cy="48768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altLang="en-US" sz="2800" dirty="0">
                <a:cs typeface="Arial" panose="020B0604020202020204" pitchFamily="34" charset="0"/>
              </a:rPr>
              <a:t>Direct clinical specimens</a:t>
            </a:r>
          </a:p>
          <a:p>
            <a:pPr marL="800100" lvl="1" indent="-342900" eaLnBrk="1" hangingPunct="1">
              <a:spcBef>
                <a:spcPts val="475"/>
              </a:spcBef>
              <a:spcAft>
                <a:spcPct val="0"/>
              </a:spcAft>
              <a:buClr>
                <a:srgbClr val="00B0F0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altLang="en-US" sz="2400" dirty="0">
                <a:cs typeface="Arial" panose="020B0604020202020204" pitchFamily="34" charset="0"/>
              </a:rPr>
              <a:t>Throat swab </a:t>
            </a:r>
          </a:p>
          <a:p>
            <a:pPr marL="457200" indent="-457200" eaLnBrk="1" hangingPunct="1">
              <a:spcBef>
                <a:spcPts val="563"/>
              </a:spcBef>
              <a:spcAft>
                <a:spcPct val="0"/>
              </a:spcAft>
              <a:buClr>
                <a:srgbClr val="00B0F0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altLang="en-US" sz="2800" dirty="0">
                <a:cs typeface="Arial" panose="020B0604020202020204" pitchFamily="34" charset="0"/>
              </a:rPr>
              <a:t>Isolated colonies</a:t>
            </a:r>
          </a:p>
          <a:p>
            <a:pPr marL="800100" lvl="1" indent="-342900" eaLnBrk="1" hangingPunct="1">
              <a:spcBef>
                <a:spcPts val="475"/>
              </a:spcBef>
              <a:spcAft>
                <a:spcPct val="0"/>
              </a:spcAft>
              <a:buClr>
                <a:srgbClr val="00B0F0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altLang="en-US" sz="2400" dirty="0">
                <a:cs typeface="Arial" panose="020B0604020202020204" pitchFamily="34" charset="0"/>
              </a:rPr>
              <a:t>Extract C carbohydrate</a:t>
            </a:r>
          </a:p>
          <a:p>
            <a:pPr marL="1257300" lvl="2" indent="-342900" eaLnBrk="1" hangingPunct="1">
              <a:spcBef>
                <a:spcPts val="400"/>
              </a:spcBef>
              <a:spcAft>
                <a:spcPct val="0"/>
              </a:spcAft>
              <a:buClr>
                <a:srgbClr val="00B0F0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altLang="en-US" sz="2000" dirty="0">
                <a:cs typeface="Arial" panose="020B0604020202020204" pitchFamily="34" charset="0"/>
              </a:rPr>
              <a:t>Use in agglutination test or capillary precipitin test</a:t>
            </a:r>
          </a:p>
          <a:p>
            <a:pPr marL="457200" indent="-457200" eaLnBrk="1" hangingPunct="1">
              <a:spcBef>
                <a:spcPts val="563"/>
              </a:spcBef>
              <a:spcAft>
                <a:spcPct val="0"/>
              </a:spcAft>
              <a:buClr>
                <a:srgbClr val="00B0F0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altLang="en-US" sz="2800" dirty="0">
                <a:cs typeface="Arial" panose="020B0604020202020204" pitchFamily="34" charset="0"/>
              </a:rPr>
              <a:t>Examples of other available immunoassays</a:t>
            </a:r>
          </a:p>
          <a:p>
            <a:pPr marL="800100" lvl="1" indent="-342900" eaLnBrk="1" hangingPunct="1">
              <a:spcBef>
                <a:spcPts val="475"/>
              </a:spcBef>
              <a:spcAft>
                <a:spcPct val="0"/>
              </a:spcAft>
              <a:buClr>
                <a:srgbClr val="00B0F0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altLang="en-US" sz="2400" dirty="0">
                <a:cs typeface="Arial" panose="020B0604020202020204" pitchFamily="34" charset="0"/>
              </a:rPr>
              <a:t>Latex agglutination</a:t>
            </a:r>
          </a:p>
          <a:p>
            <a:pPr marL="800100" lvl="1" indent="-342900" eaLnBrk="1" hangingPunct="1">
              <a:spcBef>
                <a:spcPts val="475"/>
              </a:spcBef>
              <a:spcAft>
                <a:spcPct val="0"/>
              </a:spcAft>
              <a:buClr>
                <a:srgbClr val="00B0F0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altLang="en-US" sz="2400" dirty="0">
                <a:cs typeface="Arial" panose="020B0604020202020204" pitchFamily="34" charset="0"/>
              </a:rPr>
              <a:t>Slide agglutination</a:t>
            </a:r>
          </a:p>
          <a:p>
            <a:pPr marL="800100" lvl="1" indent="-342900" eaLnBrk="1" hangingPunct="1">
              <a:spcBef>
                <a:spcPts val="475"/>
              </a:spcBef>
              <a:spcAft>
                <a:spcPct val="0"/>
              </a:spcAft>
              <a:buClr>
                <a:srgbClr val="00B0F0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altLang="en-US" sz="2400" dirty="0">
                <a:cs typeface="Arial" panose="020B0604020202020204" pitchFamily="34" charset="0"/>
              </a:rPr>
              <a:t>Enzyme-linked immunosorbent assay (ELISA), OIA</a:t>
            </a:r>
          </a:p>
        </p:txBody>
      </p:sp>
    </p:spTree>
  </p:cSld>
  <p:clrMapOvr>
    <a:masterClrMapping/>
  </p:clrMapOvr>
  <p:transition/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Google Shape;863;p108">
            <a:extLst>
              <a:ext uri="{FF2B5EF4-FFF2-40B4-BE49-F238E27FC236}">
                <a16:creationId xmlns:a16="http://schemas.microsoft.com/office/drawing/2014/main" id="{9689BBD9-2722-7306-6402-516136FB7DB8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753611" y="76200"/>
            <a:ext cx="7772400" cy="1905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SzPts val="4000"/>
            </a:pPr>
            <a:r>
              <a:rPr lang="en-US" altLang="en-US" sz="4000" dirty="0">
                <a:cs typeface="Arial" panose="020B0604020202020204" pitchFamily="34" charset="0"/>
              </a:rPr>
              <a:t>Slide Agglutination Test</a:t>
            </a:r>
          </a:p>
        </p:txBody>
      </p:sp>
      <p:pic>
        <p:nvPicPr>
          <p:cNvPr id="265220" name="Google Shape;865;p108" descr="Y:\ELS00000-IW26_[Mahon 6e]\ELS00000-IW26-SRC\Course-N\Construction\IC\jpg\Chapter015\015023.jpg">
            <a:extLst>
              <a:ext uri="{FF2B5EF4-FFF2-40B4-BE49-F238E27FC236}">
                <a16:creationId xmlns:a16="http://schemas.microsoft.com/office/drawing/2014/main" id="{8C02C70D-8535-77F2-F7B1-898116AEEFF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71" y="1679196"/>
            <a:ext cx="5977680" cy="4654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Google Shape;870;p109">
            <a:extLst>
              <a:ext uri="{FF2B5EF4-FFF2-40B4-BE49-F238E27FC236}">
                <a16:creationId xmlns:a16="http://schemas.microsoft.com/office/drawing/2014/main" id="{4056F267-B15F-6212-E581-AA639E1E1043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636268" y="76200"/>
            <a:ext cx="7772400" cy="1905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SzPts val="4000"/>
            </a:pPr>
            <a:r>
              <a:rPr lang="en-US" altLang="en-US" sz="4000" dirty="0">
                <a:cs typeface="Arial" panose="020B0604020202020204" pitchFamily="34" charset="0"/>
              </a:rPr>
              <a:t>Nucleic Acid Probes</a:t>
            </a:r>
          </a:p>
        </p:txBody>
      </p:sp>
      <p:sp>
        <p:nvSpPr>
          <p:cNvPr id="871" name="Google Shape;871;p109">
            <a:extLst>
              <a:ext uri="{FF2B5EF4-FFF2-40B4-BE49-F238E27FC236}">
                <a16:creationId xmlns:a16="http://schemas.microsoft.com/office/drawing/2014/main" id="{4F4C4415-C788-F6C7-41CE-82A32DF6270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36268" y="1645640"/>
            <a:ext cx="7772400" cy="4876800"/>
          </a:xfrm>
        </p:spPr>
        <p:txBody>
          <a:bodyPr/>
          <a:lstStyle/>
          <a:p>
            <a:pPr marL="342900" indent="-342900" eaLnBrk="1" fontAlgn="auto" hangingPunct="1">
              <a:spcBef>
                <a:spcPts val="0"/>
              </a:spcBef>
              <a:buSzPct val="50000"/>
              <a:buFont typeface="Noto Sans Symbols"/>
              <a:buChar char="⬤"/>
              <a:defRPr/>
            </a:pPr>
            <a:r>
              <a:rPr lang="en-US" sz="3600" dirty="0">
                <a:solidFill>
                  <a:schemeClr val="dk1"/>
                </a:solidFill>
                <a:sym typeface="Arial"/>
              </a:rPr>
              <a:t>Real-time PCR</a:t>
            </a:r>
          </a:p>
          <a:p>
            <a:pPr marL="800100" lvl="1" indent="-342900" eaLnBrk="1" fontAlgn="auto" hangingPunct="1">
              <a:spcBef>
                <a:spcPts val="0"/>
              </a:spcBef>
              <a:buSzPct val="50000"/>
              <a:buFont typeface="Noto Sans Symbols"/>
              <a:buChar char="⬤"/>
              <a:defRPr/>
            </a:pPr>
            <a:r>
              <a:rPr lang="en-US" sz="3200" dirty="0" err="1">
                <a:solidFill>
                  <a:schemeClr val="dk1"/>
                </a:solidFill>
                <a:sym typeface="Arial"/>
              </a:rPr>
              <a:t>LightCycler</a:t>
            </a:r>
            <a:r>
              <a:rPr lang="en-US" sz="3200" dirty="0">
                <a:solidFill>
                  <a:schemeClr val="dk1"/>
                </a:solidFill>
                <a:sym typeface="Arial"/>
              </a:rPr>
              <a:t> </a:t>
            </a:r>
          </a:p>
          <a:p>
            <a:pPr marL="800100" lvl="1" indent="-342900" eaLnBrk="1" fontAlgn="auto" hangingPunct="1">
              <a:spcBef>
                <a:spcPts val="0"/>
              </a:spcBef>
              <a:buSzPct val="50000"/>
              <a:buFont typeface="Noto Sans Symbols"/>
              <a:buChar char="⬤"/>
              <a:defRPr/>
            </a:pPr>
            <a:r>
              <a:rPr lang="en-US" sz="3200" dirty="0">
                <a:solidFill>
                  <a:schemeClr val="dk1"/>
                </a:solidFill>
                <a:sym typeface="Arial"/>
              </a:rPr>
              <a:t>Smart Cycler</a:t>
            </a:r>
            <a:endParaRPr sz="3200" dirty="0">
              <a:solidFill>
                <a:schemeClr val="dk1"/>
              </a:solidFill>
              <a:sym typeface="Arial"/>
            </a:endParaRPr>
          </a:p>
          <a:p>
            <a:pPr marL="342900" indent="-342900" eaLnBrk="1" fontAlgn="auto" hangingPunct="1">
              <a:spcBef>
                <a:spcPts val="560"/>
              </a:spcBef>
              <a:buSzPct val="50000"/>
              <a:buFont typeface="Noto Sans Symbols"/>
              <a:buChar char="⬤"/>
              <a:defRPr/>
            </a:pPr>
            <a:r>
              <a:rPr lang="en-US" sz="3600" dirty="0">
                <a:solidFill>
                  <a:schemeClr val="dk1"/>
                </a:solidFill>
                <a:sym typeface="Arial"/>
              </a:rPr>
              <a:t>DNA probe test</a:t>
            </a:r>
            <a:endParaRPr sz="3600" dirty="0">
              <a:solidFill>
                <a:schemeClr val="dk1"/>
              </a:solidFill>
              <a:sym typeface="Arial"/>
            </a:endParaRPr>
          </a:p>
          <a:p>
            <a:pPr marL="742950" lvl="1" indent="-285750" eaLnBrk="1" fontAlgn="auto" hangingPunct="1">
              <a:spcBef>
                <a:spcPts val="480"/>
              </a:spcBef>
              <a:buSzPts val="1920"/>
              <a:buFont typeface="Noto Sans Symbols"/>
              <a:buChar char="⮚"/>
              <a:defRPr/>
            </a:pPr>
            <a:r>
              <a:rPr lang="en-US" sz="3200" dirty="0" err="1">
                <a:solidFill>
                  <a:schemeClr val="dk1"/>
                </a:solidFill>
                <a:sym typeface="Arial"/>
              </a:rPr>
              <a:t>AccuProbe</a:t>
            </a:r>
            <a:endParaRPr sz="3200" dirty="0">
              <a:solidFill>
                <a:schemeClr val="dk1"/>
              </a:solidFill>
              <a:sym typeface="Arial"/>
            </a:endParaRPr>
          </a:p>
          <a:p>
            <a:pPr marL="1143000" lvl="2" indent="-228600" eaLnBrk="1" fontAlgn="auto" hangingPunct="1">
              <a:spcBef>
                <a:spcPts val="400"/>
              </a:spcBef>
              <a:buSzPts val="2300"/>
              <a:buFont typeface="Arial"/>
              <a:buChar char="•"/>
              <a:defRPr/>
            </a:pPr>
            <a:r>
              <a:rPr lang="en-US" sz="2800" dirty="0">
                <a:solidFill>
                  <a:schemeClr val="dk1"/>
                </a:solidFill>
                <a:sym typeface="Arial"/>
              </a:rPr>
              <a:t>Detects pneumococcus</a:t>
            </a:r>
            <a:endParaRPr sz="2800" dirty="0">
              <a:solidFill>
                <a:schemeClr val="dk1"/>
              </a:solidFill>
              <a:sym typeface="Arial"/>
            </a:endParaRPr>
          </a:p>
          <a:p>
            <a:pPr marL="1600200" lvl="3" indent="-228600" eaLnBrk="1" fontAlgn="auto" hangingPunct="1">
              <a:buFont typeface="Noto Sans Symbols"/>
              <a:buChar char="⮞"/>
              <a:defRPr/>
            </a:pPr>
            <a:r>
              <a:rPr lang="en-US" sz="2400" dirty="0">
                <a:solidFill>
                  <a:schemeClr val="dk1"/>
                </a:solidFill>
                <a:sym typeface="Arial"/>
              </a:rPr>
              <a:t>16S rRNA</a:t>
            </a:r>
            <a:endParaRPr sz="2400" dirty="0">
              <a:solidFill>
                <a:schemeClr val="dk1"/>
              </a:solidFill>
              <a:sym typeface="Arial"/>
            </a:endParaRPr>
          </a:p>
        </p:txBody>
      </p:sp>
    </p:spTree>
  </p:cSld>
  <p:clrMapOvr>
    <a:masterClrMapping/>
  </p:clrMapOvr>
  <p:transition/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Google Shape;877;p111">
            <a:extLst>
              <a:ext uri="{FF2B5EF4-FFF2-40B4-BE49-F238E27FC236}">
                <a16:creationId xmlns:a16="http://schemas.microsoft.com/office/drawing/2014/main" id="{08F967D9-A6F7-FED0-F213-D0017CFC843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669824" y="76200"/>
            <a:ext cx="7772400" cy="1905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SzPts val="4000"/>
            </a:pPr>
            <a:r>
              <a:rPr lang="en-US" altLang="en-US" sz="4000" dirty="0">
                <a:cs typeface="Arial" panose="020B0604020202020204" pitchFamily="34" charset="0"/>
              </a:rPr>
              <a:t>Susceptibility Testing</a:t>
            </a:r>
          </a:p>
        </p:txBody>
      </p:sp>
      <p:sp>
        <p:nvSpPr>
          <p:cNvPr id="269315" name="Google Shape;878;p111">
            <a:extLst>
              <a:ext uri="{FF2B5EF4-FFF2-40B4-BE49-F238E27FC236}">
                <a16:creationId xmlns:a16="http://schemas.microsoft.com/office/drawing/2014/main" id="{F3F300A9-25C8-A863-2BBA-7FD3B74D6C78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669824" y="1746308"/>
            <a:ext cx="7772400" cy="48768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Wingdings" panose="05000000000000000000" pitchFamily="2" charset="2"/>
              <a:buChar char="Ø"/>
            </a:pPr>
            <a:r>
              <a:rPr lang="en-US" altLang="en-US" dirty="0">
                <a:cs typeface="Arial" panose="020B0604020202020204" pitchFamily="34" charset="0"/>
              </a:rPr>
              <a:t>Penicillin is the drug of choice</a:t>
            </a:r>
          </a:p>
          <a:p>
            <a:pPr marL="914400" lvl="1" indent="-457200" eaLnBrk="1" hangingPunct="1">
              <a:spcBef>
                <a:spcPts val="475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Wingdings" panose="05000000000000000000" pitchFamily="2" charset="2"/>
              <a:buChar char="Ø"/>
            </a:pPr>
            <a:r>
              <a:rPr lang="en-US" altLang="en-US" dirty="0">
                <a:cs typeface="Arial" panose="020B0604020202020204" pitchFamily="34" charset="0"/>
              </a:rPr>
              <a:t>Resistant isolates have been reported</a:t>
            </a:r>
          </a:p>
          <a:p>
            <a:pPr marL="914400" lvl="1" indent="-457200" eaLnBrk="1" hangingPunct="1">
              <a:spcBef>
                <a:spcPts val="475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Wingdings" panose="05000000000000000000" pitchFamily="2" charset="2"/>
              <a:buChar char="Ø"/>
            </a:pPr>
            <a:r>
              <a:rPr lang="en-US" altLang="en-US" dirty="0">
                <a:cs typeface="Arial" panose="020B0604020202020204" pitchFamily="34" charset="0"/>
              </a:rPr>
              <a:t>Incidence of penicillin-resistant strains on the increase</a:t>
            </a:r>
          </a:p>
          <a:p>
            <a:pPr marL="457200" indent="-457200" eaLnBrk="1" hangingPunct="1">
              <a:spcBef>
                <a:spcPts val="563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Wingdings" panose="05000000000000000000" pitchFamily="2" charset="2"/>
              <a:buChar char="Ø"/>
            </a:pPr>
            <a:r>
              <a:rPr lang="en-US" altLang="en-US" dirty="0">
                <a:cs typeface="Arial" panose="020B0604020202020204" pitchFamily="34" charset="0"/>
              </a:rPr>
              <a:t>Possible alternative choices: erythromycin and narrow-spectrum cephalosporins</a:t>
            </a:r>
          </a:p>
        </p:txBody>
      </p:sp>
    </p:spTree>
  </p:cSld>
  <p:clrMapOvr>
    <a:masterClrMapping/>
  </p:clrMapOvr>
  <p:transition/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112">
            <a:extLst>
              <a:ext uri="{FF2B5EF4-FFF2-40B4-BE49-F238E27FC236}">
                <a16:creationId xmlns:a16="http://schemas.microsoft.com/office/drawing/2014/main" id="{F7E666E2-B4C7-658B-5854-9FAD207E61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8212" y="76200"/>
            <a:ext cx="7772400" cy="1905000"/>
          </a:xfrm>
        </p:spPr>
        <p:txBody>
          <a:bodyPr>
            <a:normAutofit/>
          </a:bodyPr>
          <a:lstStyle/>
          <a:p>
            <a:pPr algn="ctr" eaLnBrk="1" fontAlgn="auto" hangingPunct="1">
              <a:buClr>
                <a:schemeClr val="dk1"/>
              </a:buClr>
              <a:buSzPts val="3600"/>
              <a:buFont typeface="Arial"/>
              <a:buNone/>
              <a:defRPr/>
            </a:pPr>
            <a:r>
              <a:rPr lang="en-US" sz="4000" dirty="0">
                <a:solidFill>
                  <a:srgbClr val="002060"/>
                </a:solidFill>
                <a:sym typeface="Arial"/>
              </a:rPr>
              <a:t>Susceptibility Testing</a:t>
            </a:r>
            <a:br>
              <a:rPr lang="en-US" sz="4000" dirty="0">
                <a:solidFill>
                  <a:srgbClr val="002060"/>
                </a:solidFill>
                <a:sym typeface="Arial"/>
              </a:rPr>
            </a:br>
            <a:r>
              <a:rPr lang="en-US" sz="4000" dirty="0">
                <a:solidFill>
                  <a:srgbClr val="002060"/>
                </a:solidFill>
                <a:sym typeface="Arial"/>
              </a:rPr>
              <a:t>Resistance</a:t>
            </a:r>
            <a:endParaRPr dirty="0">
              <a:solidFill>
                <a:srgbClr val="002060"/>
              </a:solidFill>
              <a:sym typeface="Arial"/>
            </a:endParaRPr>
          </a:p>
        </p:txBody>
      </p:sp>
      <p:sp>
        <p:nvSpPr>
          <p:cNvPr id="271363" name="Google Shape;885;p112">
            <a:extLst>
              <a:ext uri="{FF2B5EF4-FFF2-40B4-BE49-F238E27FC236}">
                <a16:creationId xmlns:a16="http://schemas.microsoft.com/office/drawing/2014/main" id="{7570B316-0D07-F182-22BF-A74F20E03857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678212" y="1746308"/>
            <a:ext cx="7772400" cy="48768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altLang="en-US" sz="2800" dirty="0">
                <a:cs typeface="Arial" panose="020B0604020202020204" pitchFamily="34" charset="0"/>
              </a:rPr>
              <a:t>Multidrug-resistant strains have been reported</a:t>
            </a:r>
          </a:p>
          <a:p>
            <a:pPr marL="800100" lvl="1" indent="-342900" eaLnBrk="1" hangingPunct="1">
              <a:spcBef>
                <a:spcPts val="475"/>
              </a:spcBef>
              <a:spcAft>
                <a:spcPct val="0"/>
              </a:spcAft>
              <a:buClr>
                <a:srgbClr val="00B0F0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altLang="en-US" sz="2400" i="1" dirty="0">
                <a:cs typeface="Arial" panose="020B0604020202020204" pitchFamily="34" charset="0"/>
              </a:rPr>
              <a:t>S. pneumoniae</a:t>
            </a:r>
            <a:endParaRPr lang="en-US" altLang="en-US" sz="2400" dirty="0"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ts val="563"/>
              </a:spcBef>
              <a:spcAft>
                <a:spcPct val="0"/>
              </a:spcAft>
              <a:buClr>
                <a:srgbClr val="00B0F0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altLang="en-US" sz="2800" dirty="0">
                <a:cs typeface="Arial" panose="020B0604020202020204" pitchFamily="34" charset="0"/>
              </a:rPr>
              <a:t>Vancomycin resistance increasing</a:t>
            </a:r>
          </a:p>
          <a:p>
            <a:pPr marL="800100" lvl="1" indent="-342900" eaLnBrk="1" hangingPunct="1">
              <a:spcBef>
                <a:spcPts val="475"/>
              </a:spcBef>
              <a:spcAft>
                <a:spcPct val="0"/>
              </a:spcAft>
              <a:buClr>
                <a:srgbClr val="00B0F0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altLang="en-US" sz="2400" dirty="0">
                <a:cs typeface="Arial" panose="020B0604020202020204" pitchFamily="34" charset="0"/>
              </a:rPr>
              <a:t>VRE</a:t>
            </a:r>
          </a:p>
          <a:p>
            <a:pPr marL="457200" indent="-457200" eaLnBrk="1" hangingPunct="1">
              <a:spcBef>
                <a:spcPts val="563"/>
              </a:spcBef>
              <a:spcAft>
                <a:spcPct val="0"/>
              </a:spcAft>
              <a:buClr>
                <a:srgbClr val="00B0F0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altLang="en-US" sz="2800" dirty="0">
                <a:cs typeface="Arial" panose="020B0604020202020204" pitchFamily="34" charset="0"/>
              </a:rPr>
              <a:t>Select combinations of drugs can be effective and are based on susceptibility patterns and body sites of specimen origin</a:t>
            </a:r>
          </a:p>
        </p:txBody>
      </p:sp>
    </p:spTree>
  </p:cSld>
  <p:clrMapOvr>
    <a:masterClrMapping/>
  </p:clrMapOvr>
  <p:transition/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Title 3">
            <a:extLst>
              <a:ext uri="{FF2B5EF4-FFF2-40B4-BE49-F238E27FC236}">
                <a16:creationId xmlns:a16="http://schemas.microsoft.com/office/drawing/2014/main" id="{4D5F6E82-4253-6A3E-1B73-A4DF667ECEFD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694991" y="76200"/>
            <a:ext cx="7772400" cy="1905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>
                <a:solidFill>
                  <a:srgbClr val="002060"/>
                </a:solidFill>
                <a:cs typeface="Arial" panose="020B0604020202020204" pitchFamily="34" charset="0"/>
              </a:rPr>
              <a:t>Points to Remember</a:t>
            </a:r>
          </a:p>
        </p:txBody>
      </p:sp>
      <p:sp>
        <p:nvSpPr>
          <p:cNvPr id="279555" name="Text Placeholder 4">
            <a:extLst>
              <a:ext uri="{FF2B5EF4-FFF2-40B4-BE49-F238E27FC236}">
                <a16:creationId xmlns:a16="http://schemas.microsoft.com/office/drawing/2014/main" id="{CD706639-9E8B-B81E-8BFB-46FFD3719BEC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694991" y="1603695"/>
            <a:ext cx="7772400" cy="4876800"/>
          </a:xfrm>
        </p:spPr>
        <p:txBody>
          <a:bodyPr/>
          <a:lstStyle/>
          <a:p>
            <a:pPr marL="542925" indent="-457200" eaLnBrk="1" hangingPunct="1">
              <a:spcBef>
                <a:spcPts val="363"/>
              </a:spcBef>
              <a:spcAft>
                <a:spcPct val="0"/>
              </a:spcAft>
              <a:buClr>
                <a:srgbClr val="00B0F0"/>
              </a:buClr>
              <a:buSzPct val="50000"/>
              <a:buFont typeface="Wingdings" panose="05000000000000000000" pitchFamily="2" charset="2"/>
              <a:buChar char="Ø"/>
            </a:pPr>
            <a:r>
              <a:rPr lang="en-US" altLang="en-US" sz="2800" dirty="0">
                <a:cs typeface="Arial" panose="020B0604020202020204" pitchFamily="34" charset="0"/>
              </a:rPr>
              <a:t>The organisms included in the family </a:t>
            </a:r>
            <a:r>
              <a:rPr lang="en-US" altLang="en-US" sz="2800" dirty="0" err="1">
                <a:cs typeface="Arial" panose="020B0604020202020204" pitchFamily="34" charset="0"/>
              </a:rPr>
              <a:t>Streptococcaceae</a:t>
            </a:r>
            <a:r>
              <a:rPr lang="en-US" altLang="en-US" sz="2800" dirty="0">
                <a:cs typeface="Arial" panose="020B0604020202020204" pitchFamily="34" charset="0"/>
              </a:rPr>
              <a:t> and the </a:t>
            </a:r>
            <a:r>
              <a:rPr lang="en-US" altLang="en-US" sz="2800" i="1" dirty="0">
                <a:cs typeface="Arial" panose="020B0604020202020204" pitchFamily="34" charset="0"/>
              </a:rPr>
              <a:t>Streptococcus</a:t>
            </a:r>
            <a:r>
              <a:rPr lang="en-US" altLang="en-US" sz="2800" dirty="0">
                <a:cs typeface="Arial" panose="020B0604020202020204" pitchFamily="34" charset="0"/>
              </a:rPr>
              <a:t>-like organisms are catalase-negative, gram-positive cocci usually arranged in pairs or chains.</a:t>
            </a:r>
          </a:p>
          <a:p>
            <a:pPr marL="542925" indent="-457200" eaLnBrk="1" hangingPunct="1">
              <a:spcBef>
                <a:spcPts val="363"/>
              </a:spcBef>
              <a:spcAft>
                <a:spcPct val="0"/>
              </a:spcAft>
              <a:buClr>
                <a:srgbClr val="00B0F0"/>
              </a:buClr>
              <a:buSzPct val="50000"/>
              <a:buFont typeface="Wingdings" panose="05000000000000000000" pitchFamily="2" charset="2"/>
              <a:buChar char="Ø"/>
            </a:pPr>
            <a:r>
              <a:rPr lang="en-US" altLang="en-US" sz="2800" dirty="0">
                <a:cs typeface="Arial" panose="020B0604020202020204" pitchFamily="34" charset="0"/>
              </a:rPr>
              <a:t>Hemolysis on SBA is often a starting point for the identification of streptococci and similar organisms. </a:t>
            </a:r>
          </a:p>
          <a:p>
            <a:pPr marL="542925" indent="-457200" eaLnBrk="1" hangingPunct="1">
              <a:spcBef>
                <a:spcPts val="363"/>
              </a:spcBef>
              <a:spcAft>
                <a:spcPct val="0"/>
              </a:spcAft>
              <a:buClr>
                <a:srgbClr val="00B0F0"/>
              </a:buClr>
              <a:buSzPct val="50000"/>
              <a:buFont typeface="Wingdings" panose="05000000000000000000" pitchFamily="2" charset="2"/>
              <a:buChar char="Ø"/>
            </a:pPr>
            <a:r>
              <a:rPr lang="en-US" altLang="en-US" sz="2800" dirty="0">
                <a:cs typeface="Arial" panose="020B0604020202020204" pitchFamily="34" charset="0"/>
              </a:rPr>
              <a:t>Many streptococci can be categorized based on Lancefield group antigens.</a:t>
            </a:r>
          </a:p>
        </p:txBody>
      </p:sp>
    </p:spTree>
  </p:cSld>
  <p:clrMapOvr>
    <a:masterClrMapping/>
  </p:clrMapOvr>
  <p:transition/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Title 1">
            <a:extLst>
              <a:ext uri="{FF2B5EF4-FFF2-40B4-BE49-F238E27FC236}">
                <a16:creationId xmlns:a16="http://schemas.microsoft.com/office/drawing/2014/main" id="{349B2866-A501-F0C3-551F-BCEDC5E4C6F0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644657" y="143312"/>
            <a:ext cx="7772400" cy="1905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>
                <a:cs typeface="Arial" panose="020B0604020202020204" pitchFamily="34" charset="0"/>
              </a:rPr>
              <a:t>Points to Remember (Cont.)</a:t>
            </a:r>
          </a:p>
        </p:txBody>
      </p:sp>
      <p:sp>
        <p:nvSpPr>
          <p:cNvPr id="280579" name="Text Placeholder 2">
            <a:extLst>
              <a:ext uri="{FF2B5EF4-FFF2-40B4-BE49-F238E27FC236}">
                <a16:creationId xmlns:a16="http://schemas.microsoft.com/office/drawing/2014/main" id="{D153D490-48FC-F172-E77D-E61859A4CAAD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720157" y="1838587"/>
            <a:ext cx="7772400" cy="4876800"/>
          </a:xfrm>
        </p:spPr>
        <p:txBody>
          <a:bodyPr/>
          <a:lstStyle/>
          <a:p>
            <a:pPr marL="542925" indent="-457200" eaLnBrk="1" hangingPunct="1">
              <a:spcBef>
                <a:spcPts val="363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Wingdings" panose="05000000000000000000" pitchFamily="2" charset="2"/>
              <a:buChar char="Ø"/>
            </a:pPr>
            <a:r>
              <a:rPr lang="en-US" altLang="en-US" sz="2800" dirty="0">
                <a:cs typeface="Arial" panose="020B0604020202020204" pitchFamily="34" charset="0"/>
              </a:rPr>
              <a:t>Key tests for the identification of streptococci and similar organisms include bacitracin susceptibility, CAMP, </a:t>
            </a:r>
            <a:r>
              <a:rPr lang="en-US" altLang="en-US" sz="2800" dirty="0" err="1">
                <a:cs typeface="Arial" panose="020B0604020202020204" pitchFamily="34" charset="0"/>
              </a:rPr>
              <a:t>hippurate</a:t>
            </a:r>
            <a:r>
              <a:rPr lang="en-US" altLang="en-US" sz="2800" dirty="0">
                <a:cs typeface="Arial" panose="020B0604020202020204" pitchFamily="34" charset="0"/>
              </a:rPr>
              <a:t> hydrolysis, </a:t>
            </a:r>
            <a:r>
              <a:rPr lang="en-US" altLang="en-US" sz="2800" dirty="0" err="1">
                <a:cs typeface="Arial" panose="020B0604020202020204" pitchFamily="34" charset="0"/>
              </a:rPr>
              <a:t>pyrrolidonyl</a:t>
            </a:r>
            <a:r>
              <a:rPr lang="en-US" altLang="en-US" sz="2800" dirty="0">
                <a:cs typeface="Arial" panose="020B0604020202020204" pitchFamily="34" charset="0"/>
              </a:rPr>
              <a:t>-</a:t>
            </a:r>
            <a:r>
              <a:rPr lang="el-GR" altLang="en-US" sz="2800" dirty="0">
                <a:cs typeface="Arial" panose="020B0604020202020204" pitchFamily="34" charset="0"/>
              </a:rPr>
              <a:t>α-</a:t>
            </a:r>
            <a:r>
              <a:rPr lang="en-US" altLang="en-US" sz="2800" dirty="0">
                <a:cs typeface="Arial" panose="020B0604020202020204" pitchFamily="34" charset="0"/>
              </a:rPr>
              <a:t>naphthylamide (PYR) hydrolysis, leucine aminopeptidase (LAP), Voges-Proskauer (VP), </a:t>
            </a:r>
            <a:r>
              <a:rPr lang="el-GR" altLang="en-US" sz="2800" dirty="0" smtClean="0">
                <a:cs typeface="Arial" panose="020B0604020202020204" pitchFamily="34" charset="0"/>
              </a:rPr>
              <a:t>β-</a:t>
            </a:r>
            <a:r>
              <a:rPr lang="en-US" altLang="en-US" sz="2800" dirty="0">
                <a:cs typeface="Arial" panose="020B0604020202020204" pitchFamily="34" charset="0"/>
              </a:rPr>
              <a:t>D</a:t>
            </a:r>
            <a:r>
              <a:rPr lang="en-US" altLang="en-US" sz="2800" dirty="0" smtClean="0">
                <a:cs typeface="Arial" panose="020B0604020202020204" pitchFamily="34" charset="0"/>
              </a:rPr>
              <a:t>-</a:t>
            </a:r>
            <a:r>
              <a:rPr lang="en-US" altLang="en-US" sz="2800" dirty="0" err="1" smtClean="0">
                <a:cs typeface="Arial" panose="020B0604020202020204" pitchFamily="34" charset="0"/>
              </a:rPr>
              <a:t>glucuronidase</a:t>
            </a:r>
            <a:r>
              <a:rPr lang="en-US" altLang="en-US" sz="2800" dirty="0">
                <a:cs typeface="Arial" panose="020B0604020202020204" pitchFamily="34" charset="0"/>
              </a:rPr>
              <a:t>, bile esculin, salt tolerance, optochin susceptibility, and bile solubility tests.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Google Shape;198;p14">
            <a:extLst>
              <a:ext uri="{FF2B5EF4-FFF2-40B4-BE49-F238E27FC236}">
                <a16:creationId xmlns:a16="http://schemas.microsoft.com/office/drawing/2014/main" id="{0A43052A-51F8-2880-207D-F3DEC9B8E5FC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905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SzPts val="4000"/>
            </a:pPr>
            <a:r>
              <a:rPr lang="en-US" altLang="en-US" sz="4000" dirty="0">
                <a:cs typeface="Arial" panose="020B0604020202020204" pitchFamily="34" charset="0"/>
              </a:rPr>
              <a:t>General Comments</a:t>
            </a:r>
          </a:p>
        </p:txBody>
      </p:sp>
      <p:sp>
        <p:nvSpPr>
          <p:cNvPr id="199" name="Google Shape;199;p14">
            <a:extLst>
              <a:ext uri="{FF2B5EF4-FFF2-40B4-BE49-F238E27FC236}">
                <a16:creationId xmlns:a16="http://schemas.microsoft.com/office/drawing/2014/main" id="{D76DC8EC-E628-31EE-355A-54A65613EB8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44985"/>
            <a:ext cx="8229600" cy="4524375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Wingdings" panose="05000000000000000000" pitchFamily="2" charset="2"/>
              <a:buChar char="Ø"/>
            </a:pPr>
            <a:r>
              <a:rPr lang="en-US" altLang="en-US" sz="2800" dirty="0">
                <a:cs typeface="Arial" panose="020B0604020202020204" pitchFamily="34" charset="0"/>
              </a:rPr>
              <a:t>Association of clinically significant Streptococci and </a:t>
            </a:r>
            <a:r>
              <a:rPr lang="en-US" altLang="en-US" sz="2800" i="1" dirty="0">
                <a:cs typeface="Arial" panose="020B0604020202020204" pitchFamily="34" charset="0"/>
              </a:rPr>
              <a:t>Streptococcus-</a:t>
            </a:r>
            <a:r>
              <a:rPr lang="en-US" altLang="en-US" sz="2800" dirty="0">
                <a:cs typeface="Arial" panose="020B0604020202020204" pitchFamily="34" charset="0"/>
              </a:rPr>
              <a:t>like organisms in disease has been known for more than 100 years.</a:t>
            </a:r>
          </a:p>
          <a:p>
            <a:pPr marL="457200" indent="-457200" eaLnBrk="1" hangingPunct="1">
              <a:spcBef>
                <a:spcPts val="563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Wingdings" panose="05000000000000000000" pitchFamily="2" charset="2"/>
              <a:buChar char="Ø"/>
            </a:pPr>
            <a:r>
              <a:rPr lang="en-US" altLang="en-US" sz="2800" dirty="0">
                <a:cs typeface="Arial" panose="020B0604020202020204" pitchFamily="34" charset="0"/>
              </a:rPr>
              <a:t>Historically these organisms were separated into categories as follows:</a:t>
            </a:r>
          </a:p>
          <a:p>
            <a:pPr marL="742950" lvl="1" indent="-28575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β-hemolytic or pyogenic (pus-producing)</a:t>
            </a:r>
          </a:p>
          <a:p>
            <a:pPr marL="742950" lvl="1" indent="-28575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Non β-hemolytic or </a:t>
            </a:r>
            <a:r>
              <a:rPr lang="en-US" altLang="en-US" sz="2400" dirty="0" err="1">
                <a:cs typeface="Arial" panose="020B0604020202020204" pitchFamily="34" charset="0"/>
              </a:rPr>
              <a:t>nonpyogenic</a:t>
            </a:r>
            <a:endParaRPr lang="en-US" altLang="en-US" sz="2400" dirty="0"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800" dirty="0">
                <a:cs typeface="Arial" panose="020B0604020202020204" pitchFamily="34" charset="0"/>
              </a:rPr>
              <a:t>Use of the term pyogenic streptococci is precise</a:t>
            </a:r>
          </a:p>
          <a:p>
            <a:pPr marL="742950" lvl="1" indent="-28575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Contains some species that are not β-hemolytic, and some β-hemolytic streptococci are not part of the pyogenic </a:t>
            </a:r>
            <a:r>
              <a:rPr lang="en-US" altLang="en-US" sz="2400" dirty="0" smtClean="0">
                <a:cs typeface="Arial" panose="020B0604020202020204" pitchFamily="34" charset="0"/>
              </a:rPr>
              <a:t>group.</a:t>
            </a:r>
            <a:endParaRPr lang="en-US" altLang="en-US" sz="2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Title 1">
            <a:extLst>
              <a:ext uri="{FF2B5EF4-FFF2-40B4-BE49-F238E27FC236}">
                <a16:creationId xmlns:a16="http://schemas.microsoft.com/office/drawing/2014/main" id="{0D57DC33-A07F-545F-FAE4-1AD370CAF5E3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686601" y="76200"/>
            <a:ext cx="7772400" cy="1905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>
                <a:cs typeface="Arial" panose="020B0604020202020204" pitchFamily="34" charset="0"/>
              </a:rPr>
              <a:t>Points to Remember (Cont.)</a:t>
            </a:r>
          </a:p>
        </p:txBody>
      </p:sp>
      <p:sp>
        <p:nvSpPr>
          <p:cNvPr id="281603" name="Text Placeholder 2">
            <a:extLst>
              <a:ext uri="{FF2B5EF4-FFF2-40B4-BE49-F238E27FC236}">
                <a16:creationId xmlns:a16="http://schemas.microsoft.com/office/drawing/2014/main" id="{5675379E-C49F-5D51-6328-456A083A9FDE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686601" y="1452693"/>
            <a:ext cx="7772400" cy="4876800"/>
          </a:xfrm>
        </p:spPr>
        <p:txBody>
          <a:bodyPr/>
          <a:lstStyle/>
          <a:p>
            <a:pPr indent="-296863" eaLnBrk="1" hangingPunct="1">
              <a:spcBef>
                <a:spcPts val="363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Many clinical microbiology laboratories use group antigen detection to identify the streptococci.</a:t>
            </a:r>
          </a:p>
          <a:p>
            <a:pPr indent="-296863" eaLnBrk="1" hangingPunct="1">
              <a:spcBef>
                <a:spcPts val="363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Group A streptococci are important pathogens that cause acute bacterial pharyngitis, skin and soft tissue infections, and invasive infections, including necrotizing fasciitis.</a:t>
            </a:r>
          </a:p>
          <a:p>
            <a:pPr indent="-296863" eaLnBrk="1" hangingPunct="1">
              <a:spcBef>
                <a:spcPts val="363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Emerging resistance of </a:t>
            </a:r>
            <a:r>
              <a:rPr lang="en-US" altLang="en-US" sz="2800" i="1" dirty="0">
                <a:cs typeface="Arial" panose="020B0604020202020204" pitchFamily="34" charset="0"/>
              </a:rPr>
              <a:t>Streptococcus </a:t>
            </a:r>
            <a:r>
              <a:rPr lang="en-US" altLang="en-US" sz="2800" i="1" dirty="0" err="1">
                <a:cs typeface="Arial" panose="020B0604020202020204" pitchFamily="34" charset="0"/>
              </a:rPr>
              <a:t>pneumoniae</a:t>
            </a:r>
            <a:r>
              <a:rPr lang="en-US" altLang="en-US" sz="2800" i="1" dirty="0">
                <a:cs typeface="Arial" panose="020B0604020202020204" pitchFamily="34" charset="0"/>
              </a:rPr>
              <a:t> </a:t>
            </a:r>
            <a:r>
              <a:rPr lang="en-US" altLang="en-US" sz="2800" dirty="0">
                <a:cs typeface="Arial" panose="020B0604020202020204" pitchFamily="34" charset="0"/>
              </a:rPr>
              <a:t>to numerous antimicrobials is becoming a major health concern.</a:t>
            </a:r>
          </a:p>
        </p:txBody>
      </p:sp>
    </p:spTree>
  </p:cSld>
  <p:clrMapOvr>
    <a:masterClrMapping/>
  </p:clrMapOvr>
  <p:transition/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Title 1">
            <a:extLst>
              <a:ext uri="{FF2B5EF4-FFF2-40B4-BE49-F238E27FC236}">
                <a16:creationId xmlns:a16="http://schemas.microsoft.com/office/drawing/2014/main" id="{71F24AAC-5E78-FE07-5925-7CD92016EE06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686601" y="76200"/>
            <a:ext cx="7772400" cy="1905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>
                <a:cs typeface="Segoe UI Semibold" panose="020B0702040204020203" pitchFamily="34" charset="0"/>
              </a:rPr>
              <a:t>Points to Remember (Cont.)</a:t>
            </a:r>
          </a:p>
        </p:txBody>
      </p:sp>
      <p:sp>
        <p:nvSpPr>
          <p:cNvPr id="282627" name="Text Placeholder 2">
            <a:extLst>
              <a:ext uri="{FF2B5EF4-FFF2-40B4-BE49-F238E27FC236}">
                <a16:creationId xmlns:a16="http://schemas.microsoft.com/office/drawing/2014/main" id="{4A85AC2D-8D3F-88EB-2435-7FB1F248B7C3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686601" y="1712752"/>
            <a:ext cx="7772400" cy="4876800"/>
          </a:xfrm>
        </p:spPr>
        <p:txBody>
          <a:bodyPr/>
          <a:lstStyle/>
          <a:p>
            <a:pPr indent="-296863" eaLnBrk="1" hangingPunct="1">
              <a:spcBef>
                <a:spcPts val="363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Noto Sans Symbols"/>
              <a:buChar char="⬤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Viridans streptococci, although usually nonpathogenic, can cause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bacteremias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abscesses, and oral infections such as gingivitis and dental caries. </a:t>
            </a:r>
          </a:p>
          <a:p>
            <a:pPr indent="-296863" eaLnBrk="1" hangingPunct="1">
              <a:spcBef>
                <a:spcPts val="363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Noto Sans Symbols"/>
              <a:buChar char="⬤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Nutritionally variant streptococci are classified within the genera </a:t>
            </a: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Granulicatella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Abiotrophi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</a:p>
        </p:txBody>
      </p:sp>
    </p:spTree>
  </p:cSld>
  <p:clrMapOvr>
    <a:masterClrMapping/>
  </p:clrMapOvr>
  <p:transition/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Title 1">
            <a:extLst>
              <a:ext uri="{FF2B5EF4-FFF2-40B4-BE49-F238E27FC236}">
                <a16:creationId xmlns:a16="http://schemas.microsoft.com/office/drawing/2014/main" id="{FCD59F9B-6D0D-50D3-7843-7649268CB5F0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644657" y="126534"/>
            <a:ext cx="7772400" cy="1905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>
                <a:cs typeface="Arial" panose="020B0604020202020204" pitchFamily="34" charset="0"/>
              </a:rPr>
              <a:t>Points to Remember (Cont.)</a:t>
            </a:r>
          </a:p>
        </p:txBody>
      </p:sp>
      <p:sp>
        <p:nvSpPr>
          <p:cNvPr id="283651" name="Text Placeholder 2">
            <a:extLst>
              <a:ext uri="{FF2B5EF4-FFF2-40B4-BE49-F238E27FC236}">
                <a16:creationId xmlns:a16="http://schemas.microsoft.com/office/drawing/2014/main" id="{A3E44696-E327-0033-E314-1BE1C744069E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644657" y="1670808"/>
            <a:ext cx="7772400" cy="4876800"/>
          </a:xfrm>
        </p:spPr>
        <p:txBody>
          <a:bodyPr/>
          <a:lstStyle/>
          <a:p>
            <a:pPr marL="542925" indent="-457200" eaLnBrk="1" hangingPunct="1">
              <a:spcBef>
                <a:spcPts val="363"/>
              </a:spcBef>
              <a:spcAft>
                <a:spcPct val="0"/>
              </a:spcAft>
              <a:buClr>
                <a:srgbClr val="00B0F0"/>
              </a:buClr>
              <a:buSzPct val="40000"/>
              <a:buFont typeface="Wingdings" panose="05000000000000000000" pitchFamily="2" charset="2"/>
              <a:buChar char="Ø"/>
            </a:pPr>
            <a:r>
              <a:rPr lang="en-US" altLang="en-US" sz="2800" dirty="0">
                <a:cs typeface="Arial" panose="020B0604020202020204" pitchFamily="34" charset="0"/>
              </a:rPr>
              <a:t>Enterococci cause approximately 5% to 10% of infections in patients with bacterial endocarditis.</a:t>
            </a:r>
          </a:p>
          <a:p>
            <a:pPr marL="542925" indent="-457200" eaLnBrk="1" hangingPunct="1">
              <a:spcBef>
                <a:spcPts val="363"/>
              </a:spcBef>
              <a:spcAft>
                <a:spcPct val="0"/>
              </a:spcAft>
              <a:buClr>
                <a:srgbClr val="00B0F0"/>
              </a:buClr>
              <a:buSzPct val="40000"/>
              <a:buFont typeface="Wingdings" panose="05000000000000000000" pitchFamily="2" charset="2"/>
              <a:buChar char="Ø"/>
            </a:pPr>
            <a:r>
              <a:rPr lang="en-US" altLang="en-US" sz="2800" i="1" dirty="0">
                <a:cs typeface="Arial" panose="020B0604020202020204" pitchFamily="34" charset="0"/>
              </a:rPr>
              <a:t>Streptococcus </a:t>
            </a:r>
            <a:r>
              <a:rPr lang="en-US" altLang="en-US" sz="2800" i="1" dirty="0" err="1">
                <a:cs typeface="Arial" panose="020B0604020202020204" pitchFamily="34" charset="0"/>
              </a:rPr>
              <a:t>agalactiae</a:t>
            </a:r>
            <a:r>
              <a:rPr lang="en-US" altLang="en-US" sz="2800" i="1" dirty="0">
                <a:cs typeface="Arial" panose="020B0604020202020204" pitchFamily="34" charset="0"/>
              </a:rPr>
              <a:t> </a:t>
            </a:r>
            <a:r>
              <a:rPr lang="en-US" altLang="en-US" sz="2800" dirty="0">
                <a:cs typeface="Arial" panose="020B0604020202020204" pitchFamily="34" charset="0"/>
              </a:rPr>
              <a:t>is a significant cause of invasive disease in newborns. </a:t>
            </a:r>
          </a:p>
          <a:p>
            <a:pPr marL="542925" indent="-457200" eaLnBrk="1" hangingPunct="1">
              <a:spcBef>
                <a:spcPts val="363"/>
              </a:spcBef>
              <a:spcAft>
                <a:spcPct val="0"/>
              </a:spcAft>
              <a:buClr>
                <a:srgbClr val="00B0F0"/>
              </a:buClr>
              <a:buSzPct val="40000"/>
              <a:buFont typeface="Wingdings" panose="05000000000000000000" pitchFamily="2" charset="2"/>
              <a:buChar char="Ø"/>
            </a:pPr>
            <a:r>
              <a:rPr lang="en-US" altLang="en-US" sz="2800" dirty="0">
                <a:cs typeface="Arial" panose="020B0604020202020204" pitchFamily="34" charset="0"/>
              </a:rPr>
              <a:t>Group C and G streptococci are important human pathogens associated with infections such as endocarditis, meningitis, primary bacteremia, necrotizing fasciitis, and myositis.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Google Shape;205;p15">
            <a:extLst>
              <a:ext uri="{FF2B5EF4-FFF2-40B4-BE49-F238E27FC236}">
                <a16:creationId xmlns:a16="http://schemas.microsoft.com/office/drawing/2014/main" id="{D4E3DA0D-B321-A9F1-B0DC-284B075ACC3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746125" y="143312"/>
            <a:ext cx="7772400" cy="1905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SzPts val="3200"/>
            </a:pPr>
            <a:r>
              <a:rPr lang="en-US" altLang="en-US" sz="3200" dirty="0">
                <a:cs typeface="Arial" panose="020B0604020202020204" pitchFamily="34" charset="0"/>
              </a:rPr>
              <a:t>Clinically Significant Streptococci and S</a:t>
            </a:r>
            <a:r>
              <a:rPr lang="en-US" altLang="en-US" sz="3200" i="1" dirty="0">
                <a:cs typeface="Arial" panose="020B0604020202020204" pitchFamily="34" charset="0"/>
              </a:rPr>
              <a:t>treptococcus</a:t>
            </a:r>
            <a:r>
              <a:rPr lang="en-US" altLang="en-US" sz="3200" dirty="0">
                <a:cs typeface="Arial" panose="020B0604020202020204" pitchFamily="34" charset="0"/>
              </a:rPr>
              <a:t>-Like Organisms</a:t>
            </a:r>
            <a:endParaRPr lang="en-US" altLang="en-US" sz="4000" dirty="0">
              <a:cs typeface="Arial" panose="020B0604020202020204" pitchFamily="34" charset="0"/>
            </a:endParaRPr>
          </a:p>
        </p:txBody>
      </p:sp>
      <p:pic>
        <p:nvPicPr>
          <p:cNvPr id="49156" name="Google Shape;207;p15" descr="C:\Users\12994\Desktop\Mahon\table15.2.jpg">
            <a:extLst>
              <a:ext uri="{FF2B5EF4-FFF2-40B4-BE49-F238E27FC236}">
                <a16:creationId xmlns:a16="http://schemas.microsoft.com/office/drawing/2014/main" id="{E01908F0-EA7D-E8A0-41AF-17054C28AAC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1752600"/>
            <a:ext cx="791527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6">
            <a:extLst>
              <a:ext uri="{FF2B5EF4-FFF2-40B4-BE49-F238E27FC236}">
                <a16:creationId xmlns:a16="http://schemas.microsoft.com/office/drawing/2014/main" id="{F7010916-3EB3-3900-AA20-DB733F0F1B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9823" y="76200"/>
            <a:ext cx="7772400" cy="1905000"/>
          </a:xfrm>
        </p:spPr>
        <p:txBody>
          <a:bodyPr>
            <a:normAutofit/>
          </a:bodyPr>
          <a:lstStyle/>
          <a:p>
            <a:pPr algn="ctr" eaLnBrk="1" fontAlgn="auto" hangingPunct="1">
              <a:buClr>
                <a:schemeClr val="dk1"/>
              </a:buClr>
              <a:buSzPts val="3600"/>
              <a:buFont typeface="Arial"/>
              <a:buNone/>
              <a:defRPr/>
            </a:pPr>
            <a:r>
              <a:rPr lang="en-US" sz="3600" i="1" dirty="0">
                <a:solidFill>
                  <a:srgbClr val="002060"/>
                </a:solidFill>
                <a:sym typeface="Arial"/>
              </a:rPr>
              <a:t>S. pyogenes </a:t>
            </a:r>
            <a:r>
              <a:rPr lang="en-US" sz="3600" dirty="0">
                <a:solidFill>
                  <a:srgbClr val="002060"/>
                </a:solidFill>
                <a:sym typeface="Arial"/>
              </a:rPr>
              <a:t>(Group </a:t>
            </a:r>
            <a:r>
              <a:rPr lang="en-US" sz="3600" dirty="0" smtClean="0">
                <a:solidFill>
                  <a:srgbClr val="002060"/>
                </a:solidFill>
                <a:sym typeface="Arial"/>
              </a:rPr>
              <a:t>A) Antigen </a:t>
            </a:r>
            <a:r>
              <a:rPr lang="en-US" sz="3600" dirty="0">
                <a:solidFill>
                  <a:srgbClr val="002060"/>
                </a:solidFill>
                <a:sym typeface="Arial"/>
              </a:rPr>
              <a:t>Structure</a:t>
            </a:r>
            <a:endParaRPr sz="4000" dirty="0">
              <a:solidFill>
                <a:srgbClr val="002060"/>
              </a:solidFill>
              <a:sym typeface="Arial"/>
            </a:endParaRPr>
          </a:p>
        </p:txBody>
      </p:sp>
      <p:sp>
        <p:nvSpPr>
          <p:cNvPr id="213" name="Google Shape;213;p16">
            <a:extLst>
              <a:ext uri="{FF2B5EF4-FFF2-40B4-BE49-F238E27FC236}">
                <a16:creationId xmlns:a16="http://schemas.microsoft.com/office/drawing/2014/main" id="{5ACFE05A-5BE1-11C3-2CE0-5787CAFD06E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69823" y="1670807"/>
            <a:ext cx="7772400" cy="4876800"/>
          </a:xfrm>
        </p:spPr>
        <p:txBody>
          <a:bodyPr/>
          <a:lstStyle/>
          <a:p>
            <a:pPr marL="342900" indent="-342900" eaLnBrk="1" fontAlgn="auto" hangingPunct="1">
              <a:spcBef>
                <a:spcPts val="0"/>
              </a:spcBef>
              <a:buSzPts val="1680"/>
              <a:buFont typeface="Noto Sans Symbols"/>
              <a:buChar char="⬤"/>
              <a:defRPr/>
            </a:pPr>
            <a:r>
              <a:rPr lang="en-US" sz="2800" dirty="0">
                <a:solidFill>
                  <a:schemeClr val="dk1"/>
                </a:solidFill>
                <a:sym typeface="Arial"/>
              </a:rPr>
              <a:t>Lancefield Group A</a:t>
            </a:r>
            <a:endParaRPr sz="2800" dirty="0">
              <a:solidFill>
                <a:schemeClr val="dk1"/>
              </a:solidFill>
              <a:sym typeface="Arial"/>
            </a:endParaRPr>
          </a:p>
          <a:p>
            <a:pPr marL="742950" lvl="1" indent="-285750" eaLnBrk="1" fontAlgn="auto" hangingPunct="1">
              <a:spcBef>
                <a:spcPts val="480"/>
              </a:spcBef>
              <a:buSzPts val="1920"/>
              <a:buFont typeface="Noto Sans Symbols"/>
              <a:buChar char="⮚"/>
              <a:defRPr/>
            </a:pPr>
            <a:r>
              <a:rPr lang="en-US" sz="2400" dirty="0">
                <a:solidFill>
                  <a:schemeClr val="dk1"/>
                </a:solidFill>
                <a:sym typeface="Arial"/>
              </a:rPr>
              <a:t>Also known as Group A </a:t>
            </a:r>
            <a:r>
              <a:rPr lang="en-US" sz="2400" i="1" dirty="0">
                <a:solidFill>
                  <a:schemeClr val="dk1"/>
                </a:solidFill>
                <a:sym typeface="Arial"/>
              </a:rPr>
              <a:t>Streptococcus</a:t>
            </a:r>
            <a:r>
              <a:rPr lang="en-US" sz="2400" dirty="0">
                <a:solidFill>
                  <a:schemeClr val="dk1"/>
                </a:solidFill>
                <a:sym typeface="Arial"/>
              </a:rPr>
              <a:t> (GAS)</a:t>
            </a:r>
            <a:endParaRPr sz="2200" dirty="0">
              <a:solidFill>
                <a:schemeClr val="dk1"/>
              </a:solidFill>
              <a:sym typeface="Arial"/>
            </a:endParaRPr>
          </a:p>
          <a:p>
            <a:pPr marL="342900" indent="-342900" eaLnBrk="1" fontAlgn="auto" hangingPunct="1">
              <a:spcBef>
                <a:spcPts val="560"/>
              </a:spcBef>
              <a:buSzPts val="1680"/>
              <a:buFont typeface="Noto Sans Symbols"/>
              <a:buChar char="⬤"/>
              <a:defRPr/>
            </a:pPr>
            <a:r>
              <a:rPr lang="en-US" sz="2800" dirty="0">
                <a:solidFill>
                  <a:schemeClr val="dk1"/>
                </a:solidFill>
                <a:sym typeface="Arial"/>
              </a:rPr>
              <a:t>M protein attached to peptidoglycan of the cell wall</a:t>
            </a:r>
          </a:p>
          <a:p>
            <a:pPr marL="800100" lvl="1" indent="-342900" eaLnBrk="1" fontAlgn="auto" hangingPunct="1">
              <a:spcBef>
                <a:spcPts val="560"/>
              </a:spcBef>
              <a:buSzPts val="1680"/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chemeClr val="dk1"/>
                </a:solidFill>
                <a:sym typeface="Arial"/>
              </a:rPr>
              <a:t>Extends to the cell surface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7">
            <a:extLst>
              <a:ext uri="{FF2B5EF4-FFF2-40B4-BE49-F238E27FC236}">
                <a16:creationId xmlns:a16="http://schemas.microsoft.com/office/drawing/2014/main" id="{EBAB3897-5EFF-20EF-CE5F-925CD02CF2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4990" y="76200"/>
            <a:ext cx="7772400" cy="1905000"/>
          </a:xfrm>
        </p:spPr>
        <p:txBody>
          <a:bodyPr>
            <a:normAutofit/>
          </a:bodyPr>
          <a:lstStyle/>
          <a:p>
            <a:pPr algn="ctr" eaLnBrk="1" fontAlgn="auto" hangingPunct="1">
              <a:buClr>
                <a:schemeClr val="dk1"/>
              </a:buClr>
              <a:buSzPts val="3600"/>
              <a:buFont typeface="Arial"/>
              <a:buNone/>
              <a:defRPr/>
            </a:pPr>
            <a:r>
              <a:rPr lang="en-US" sz="3600" i="1" dirty="0">
                <a:solidFill>
                  <a:srgbClr val="002060"/>
                </a:solidFill>
                <a:sym typeface="Arial"/>
              </a:rPr>
              <a:t>S. pyogenes </a:t>
            </a:r>
            <a:r>
              <a:rPr lang="en-US" sz="3600" dirty="0">
                <a:solidFill>
                  <a:srgbClr val="002060"/>
                </a:solidFill>
                <a:sym typeface="Arial"/>
              </a:rPr>
              <a:t>(Group </a:t>
            </a:r>
            <a:r>
              <a:rPr lang="en-US" sz="3600" dirty="0" smtClean="0">
                <a:solidFill>
                  <a:srgbClr val="002060"/>
                </a:solidFill>
                <a:sym typeface="Arial"/>
              </a:rPr>
              <a:t>A) Virulence </a:t>
            </a:r>
            <a:r>
              <a:rPr lang="en-US" sz="3600" dirty="0">
                <a:solidFill>
                  <a:srgbClr val="002060"/>
                </a:solidFill>
                <a:sym typeface="Arial"/>
              </a:rPr>
              <a:t>Factors</a:t>
            </a:r>
            <a:endParaRPr sz="4000" dirty="0">
              <a:solidFill>
                <a:srgbClr val="002060"/>
              </a:solidFill>
              <a:sym typeface="Arial"/>
            </a:endParaRPr>
          </a:p>
        </p:txBody>
      </p:sp>
      <p:sp>
        <p:nvSpPr>
          <p:cNvPr id="221" name="Google Shape;221;p17">
            <a:extLst>
              <a:ext uri="{FF2B5EF4-FFF2-40B4-BE49-F238E27FC236}">
                <a16:creationId xmlns:a16="http://schemas.microsoft.com/office/drawing/2014/main" id="{3F23D924-4E2D-0FC4-4FD8-F640964B2C9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94990" y="1712752"/>
            <a:ext cx="7772400" cy="4876800"/>
          </a:xfrm>
        </p:spPr>
        <p:txBody>
          <a:bodyPr/>
          <a:lstStyle/>
          <a:p>
            <a:pPr marL="342900" indent="-342900" eaLnBrk="1" fontAlgn="auto" hangingPunct="1">
              <a:spcBef>
                <a:spcPts val="0"/>
              </a:spcBef>
              <a:buSzPts val="1680"/>
              <a:buFont typeface="Noto Sans Symbols"/>
              <a:buChar char="⬤"/>
              <a:defRPr/>
            </a:pPr>
            <a:r>
              <a:rPr lang="en-US" sz="2800" dirty="0">
                <a:solidFill>
                  <a:schemeClr val="dk1"/>
                </a:solidFill>
                <a:sym typeface="Arial"/>
              </a:rPr>
              <a:t>M protein </a:t>
            </a:r>
            <a:endParaRPr sz="2600" dirty="0">
              <a:solidFill>
                <a:schemeClr val="dk1"/>
              </a:solidFill>
              <a:sym typeface="Arial"/>
            </a:endParaRPr>
          </a:p>
          <a:p>
            <a:pPr marL="742950" lvl="1" indent="-285750" eaLnBrk="1" fontAlgn="auto" hangingPunct="1">
              <a:spcBef>
                <a:spcPts val="480"/>
              </a:spcBef>
              <a:buSzPts val="1920"/>
              <a:buFont typeface="Noto Sans Symbols"/>
              <a:buChar char="⮚"/>
              <a:defRPr/>
            </a:pPr>
            <a:r>
              <a:rPr lang="en-US" sz="2400" dirty="0">
                <a:solidFill>
                  <a:schemeClr val="dk1"/>
                </a:solidFill>
                <a:sym typeface="Arial"/>
              </a:rPr>
              <a:t>Essential for virulence</a:t>
            </a:r>
            <a:endParaRPr sz="2400" dirty="0">
              <a:solidFill>
                <a:schemeClr val="dk1"/>
              </a:solidFill>
              <a:sym typeface="Arial"/>
            </a:endParaRPr>
          </a:p>
          <a:p>
            <a:pPr marL="1143000" lvl="2" indent="-228600" eaLnBrk="1" fontAlgn="auto" hangingPunct="1">
              <a:spcBef>
                <a:spcPts val="400"/>
              </a:spcBef>
              <a:buSzPts val="2300"/>
              <a:buFont typeface="Arial"/>
              <a:buChar char="•"/>
              <a:defRPr/>
            </a:pPr>
            <a:r>
              <a:rPr lang="en-US" sz="2000" dirty="0">
                <a:solidFill>
                  <a:schemeClr val="dk1"/>
                </a:solidFill>
                <a:sym typeface="Arial"/>
              </a:rPr>
              <a:t>Evasion of phagocytosis</a:t>
            </a:r>
            <a:endParaRPr sz="2000" dirty="0">
              <a:solidFill>
                <a:schemeClr val="dk1"/>
              </a:solidFill>
              <a:sym typeface="Arial"/>
            </a:endParaRPr>
          </a:p>
          <a:p>
            <a:pPr marL="742950" lvl="1" indent="-285750" eaLnBrk="1" fontAlgn="auto" hangingPunct="1">
              <a:spcBef>
                <a:spcPts val="480"/>
              </a:spcBef>
              <a:buSzPts val="1920"/>
              <a:buFont typeface="Noto Sans Symbols"/>
              <a:buChar char="⮚"/>
              <a:defRPr/>
            </a:pPr>
            <a:r>
              <a:rPr lang="en-US" sz="2400" dirty="0">
                <a:solidFill>
                  <a:schemeClr val="dk1"/>
                </a:solidFill>
                <a:sym typeface="Arial"/>
              </a:rPr>
              <a:t>More than 200 different serotypes and subtypes exist</a:t>
            </a:r>
            <a:endParaRPr sz="2400" dirty="0">
              <a:solidFill>
                <a:schemeClr val="dk1"/>
              </a:solidFill>
              <a:sym typeface="Arial"/>
            </a:endParaRPr>
          </a:p>
          <a:p>
            <a:pPr marL="1143000" lvl="2" indent="-228600" eaLnBrk="1" fontAlgn="auto" hangingPunct="1">
              <a:spcBef>
                <a:spcPts val="400"/>
              </a:spcBef>
              <a:buSzPts val="2300"/>
              <a:buFont typeface="Arial"/>
              <a:buChar char="•"/>
              <a:defRPr/>
            </a:pPr>
            <a:r>
              <a:rPr lang="en-US" sz="2000" dirty="0">
                <a:solidFill>
                  <a:schemeClr val="dk1"/>
                </a:solidFill>
                <a:sym typeface="Arial"/>
              </a:rPr>
              <a:t>Examples: M1 (</a:t>
            </a:r>
            <a:r>
              <a:rPr lang="en-US" sz="2000" i="1" dirty="0">
                <a:solidFill>
                  <a:schemeClr val="dk1"/>
                </a:solidFill>
                <a:sym typeface="Arial"/>
              </a:rPr>
              <a:t>emm</a:t>
            </a:r>
            <a:r>
              <a:rPr lang="en-US" sz="2000" dirty="0">
                <a:solidFill>
                  <a:schemeClr val="dk1"/>
                </a:solidFill>
                <a:sym typeface="Arial"/>
              </a:rPr>
              <a:t>1), M2 (</a:t>
            </a:r>
            <a:r>
              <a:rPr lang="en-US" sz="2000" i="1" dirty="0">
                <a:solidFill>
                  <a:schemeClr val="dk1"/>
                </a:solidFill>
                <a:sym typeface="Arial"/>
              </a:rPr>
              <a:t>emm</a:t>
            </a:r>
            <a:r>
              <a:rPr lang="en-US" sz="2000" dirty="0">
                <a:solidFill>
                  <a:schemeClr val="dk1"/>
                </a:solidFill>
                <a:sym typeface="Arial"/>
              </a:rPr>
              <a:t>2)</a:t>
            </a:r>
            <a:endParaRPr sz="2000" dirty="0">
              <a:solidFill>
                <a:schemeClr val="dk1"/>
              </a:solidFill>
              <a:sym typeface="Arial"/>
            </a:endParaRPr>
          </a:p>
          <a:p>
            <a:pPr marL="742950" lvl="1" indent="-285750" eaLnBrk="1" fontAlgn="auto" hangingPunct="1">
              <a:spcBef>
                <a:spcPts val="480"/>
              </a:spcBef>
              <a:buSzPts val="1920"/>
              <a:buFont typeface="Noto Sans Symbols"/>
              <a:buChar char="⮚"/>
              <a:defRPr/>
            </a:pPr>
            <a:r>
              <a:rPr lang="en-US" sz="2400" dirty="0">
                <a:solidFill>
                  <a:schemeClr val="dk1"/>
                </a:solidFill>
                <a:sym typeface="Arial"/>
              </a:rPr>
              <a:t>Resistance to infection with </a:t>
            </a:r>
            <a:r>
              <a:rPr lang="en-US" sz="2400" i="1" dirty="0">
                <a:solidFill>
                  <a:schemeClr val="dk1"/>
                </a:solidFill>
                <a:sym typeface="Arial"/>
              </a:rPr>
              <a:t>S. pyogenes </a:t>
            </a:r>
            <a:r>
              <a:rPr lang="en-US" sz="2400" dirty="0">
                <a:solidFill>
                  <a:schemeClr val="dk1"/>
                </a:solidFill>
                <a:sym typeface="Arial"/>
              </a:rPr>
              <a:t>appears to be related to the presence of type-specific antibodies to the M protein. </a:t>
            </a:r>
          </a:p>
          <a:p>
            <a:pPr marL="1200150" lvl="2" indent="-285750" eaLnBrk="1" fontAlgn="auto" hangingPunct="1">
              <a:spcBef>
                <a:spcPts val="480"/>
              </a:spcBef>
              <a:buSzPts val="1920"/>
              <a:buFont typeface="Noto Sans Symbols"/>
              <a:buChar char="⮚"/>
              <a:defRPr/>
            </a:pPr>
            <a:r>
              <a:rPr lang="en-US" sz="2000" dirty="0">
                <a:solidFill>
                  <a:schemeClr val="dk1"/>
                </a:solidFill>
                <a:sym typeface="Arial"/>
              </a:rPr>
              <a:t>M1 serotype is the most common serotype seen in pharyngitis</a:t>
            </a:r>
            <a:endParaRPr sz="2000" dirty="0">
              <a:solidFill>
                <a:schemeClr val="dk1"/>
              </a:solidFill>
              <a:sym typeface="Arial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3">
            <a:extLst>
              <a:ext uri="{FF2B5EF4-FFF2-40B4-BE49-F238E27FC236}">
                <a16:creationId xmlns:a16="http://schemas.microsoft.com/office/drawing/2014/main" id="{4215C60D-29B1-D490-1EC7-66087BDA4E8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644657" y="151701"/>
            <a:ext cx="7772400" cy="1905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i="1" dirty="0">
                <a:cs typeface="Arial" panose="020B0604020202020204" pitchFamily="34" charset="0"/>
              </a:rPr>
              <a:t>S. pyogenes </a:t>
            </a:r>
            <a:r>
              <a:rPr lang="en-US" altLang="en-US" sz="3600" dirty="0">
                <a:cs typeface="Arial" panose="020B0604020202020204" pitchFamily="34" charset="0"/>
              </a:rPr>
              <a:t>(Group </a:t>
            </a:r>
            <a:r>
              <a:rPr lang="en-US" altLang="en-US" sz="3600" dirty="0" smtClean="0">
                <a:cs typeface="Arial" panose="020B0604020202020204" pitchFamily="34" charset="0"/>
              </a:rPr>
              <a:t>A) Virulence Factors</a:t>
            </a:r>
            <a:endParaRPr lang="en-US" altLang="en-US" sz="3600" dirty="0">
              <a:cs typeface="Arial" panose="020B0604020202020204" pitchFamily="34" charset="0"/>
            </a:endParaRPr>
          </a:p>
        </p:txBody>
      </p:sp>
      <p:sp>
        <p:nvSpPr>
          <p:cNvPr id="55299" name="Text Placeholder 4">
            <a:extLst>
              <a:ext uri="{FF2B5EF4-FFF2-40B4-BE49-F238E27FC236}">
                <a16:creationId xmlns:a16="http://schemas.microsoft.com/office/drawing/2014/main" id="{A3BCFFD2-021B-9A95-8CA5-B0F8676B4268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644657" y="1704363"/>
            <a:ext cx="7772400" cy="4876800"/>
          </a:xfrm>
        </p:spPr>
        <p:txBody>
          <a:bodyPr/>
          <a:lstStyle/>
          <a:p>
            <a:pPr indent="-296863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Products produced by </a:t>
            </a:r>
            <a:r>
              <a:rPr lang="en-US" altLang="en-US" sz="2800" i="1" dirty="0">
                <a:cs typeface="Arial" panose="020B0604020202020204" pitchFamily="34" charset="0"/>
              </a:rPr>
              <a:t>S. pyogenes </a:t>
            </a:r>
            <a:r>
              <a:rPr lang="en-US" altLang="en-US" sz="2800" dirty="0">
                <a:cs typeface="Arial" panose="020B0604020202020204" pitchFamily="34" charset="0"/>
              </a:rPr>
              <a:t>that have been postulated to play a role in virulence, the exact role each has in an infection is unclear</a:t>
            </a:r>
          </a:p>
          <a:p>
            <a:pPr lvl="1" indent="-319088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Streptolysin O (SLO)</a:t>
            </a:r>
          </a:p>
          <a:p>
            <a:pPr lvl="1" indent="-319088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Streptolysin S</a:t>
            </a:r>
          </a:p>
          <a:p>
            <a:pPr lvl="1" indent="-319088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Deoxyribonuclease (</a:t>
            </a:r>
            <a:r>
              <a:rPr lang="en-US" altLang="en-US" sz="2400" dirty="0" smtClean="0">
                <a:cs typeface="Arial" panose="020B0604020202020204" pitchFamily="34" charset="0"/>
              </a:rPr>
              <a:t>DNase</a:t>
            </a:r>
            <a:r>
              <a:rPr lang="en-US" altLang="en-US" sz="2400" dirty="0">
                <a:cs typeface="Arial" panose="020B0604020202020204" pitchFamily="34" charset="0"/>
              </a:rPr>
              <a:t>)</a:t>
            </a:r>
          </a:p>
          <a:p>
            <a:pPr lvl="1" indent="-319088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Streptokinase</a:t>
            </a:r>
          </a:p>
          <a:p>
            <a:pPr lvl="1" indent="-319088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Hyaluronidase</a:t>
            </a:r>
          </a:p>
          <a:p>
            <a:pPr lvl="1" indent="-319088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Erythrogenic exotoxins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8">
            <a:extLst>
              <a:ext uri="{FF2B5EF4-FFF2-40B4-BE49-F238E27FC236}">
                <a16:creationId xmlns:a16="http://schemas.microsoft.com/office/drawing/2014/main" id="{FDAB8BD3-F5A2-3643-E90C-6D2BFD5040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3713" y="235591"/>
            <a:ext cx="7772400" cy="1905000"/>
          </a:xfrm>
        </p:spPr>
        <p:txBody>
          <a:bodyPr>
            <a:normAutofit/>
          </a:bodyPr>
          <a:lstStyle/>
          <a:p>
            <a:pPr algn="ctr" eaLnBrk="1" fontAlgn="auto" hangingPunct="1">
              <a:buClr>
                <a:schemeClr val="dk1"/>
              </a:buClr>
              <a:buSzPts val="3600"/>
              <a:buFont typeface="Arial"/>
              <a:buNone/>
              <a:defRPr/>
            </a:pPr>
            <a:r>
              <a:rPr lang="en-US" sz="3600" i="1" dirty="0">
                <a:solidFill>
                  <a:srgbClr val="002060"/>
                </a:solidFill>
                <a:sym typeface="Arial"/>
              </a:rPr>
              <a:t>S. pyogenes </a:t>
            </a:r>
            <a:r>
              <a:rPr lang="en-US" sz="3600" dirty="0">
                <a:solidFill>
                  <a:srgbClr val="002060"/>
                </a:solidFill>
                <a:sym typeface="Arial"/>
              </a:rPr>
              <a:t>(Group </a:t>
            </a:r>
            <a:r>
              <a:rPr lang="en-US" sz="3600" dirty="0" smtClean="0">
                <a:solidFill>
                  <a:srgbClr val="002060"/>
                </a:solidFill>
                <a:sym typeface="Arial"/>
              </a:rPr>
              <a:t>A) Virulence </a:t>
            </a:r>
            <a:r>
              <a:rPr lang="en-US" sz="3600" dirty="0">
                <a:solidFill>
                  <a:srgbClr val="002060"/>
                </a:solidFill>
                <a:sym typeface="Arial"/>
              </a:rPr>
              <a:t>Factors (Cont.)</a:t>
            </a:r>
            <a:endParaRPr sz="4000" dirty="0">
              <a:solidFill>
                <a:srgbClr val="002060"/>
              </a:solidFill>
              <a:sym typeface="Arial"/>
            </a:endParaRPr>
          </a:p>
        </p:txBody>
      </p:sp>
      <p:sp>
        <p:nvSpPr>
          <p:cNvPr id="56323" name="Google Shape;228;p18">
            <a:extLst>
              <a:ext uri="{FF2B5EF4-FFF2-40B4-BE49-F238E27FC236}">
                <a16:creationId xmlns:a16="http://schemas.microsoft.com/office/drawing/2014/main" id="{3F19B5F5-8929-1B84-7C8D-76E5055FFB4E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753713" y="1914088"/>
            <a:ext cx="7772400" cy="4876800"/>
          </a:xfrm>
        </p:spPr>
        <p:txBody>
          <a:bodyPr/>
          <a:lstStyle/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6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Additional virulence factors associated with Group A </a:t>
            </a:r>
            <a:r>
              <a:rPr lang="en-US" altLang="en-US" sz="2800" i="1" dirty="0">
                <a:cs typeface="Arial" panose="020B0604020202020204" pitchFamily="34" charset="0"/>
              </a:rPr>
              <a:t>Streptococcus</a:t>
            </a:r>
            <a:r>
              <a:rPr lang="en-US" altLang="en-US" sz="2800" dirty="0">
                <a:cs typeface="Arial" panose="020B0604020202020204" pitchFamily="34" charset="0"/>
              </a:rPr>
              <a:t> (GAS)</a:t>
            </a:r>
          </a:p>
          <a:p>
            <a:pPr marL="800100" lvl="1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600"/>
              <a:buFont typeface="Noto Sans Symbols"/>
              <a:buChar char="⬤"/>
            </a:pPr>
            <a:r>
              <a:rPr lang="en-US" altLang="en-US" sz="2400" dirty="0">
                <a:cs typeface="Arial" panose="020B0604020202020204" pitchFamily="34" charset="0"/>
              </a:rPr>
              <a:t>Fibronectin-binding protein (Protein F) and lipoteichoic acid are adhesion molecules.</a:t>
            </a:r>
            <a:endParaRPr lang="en-US" altLang="en-US" dirty="0">
              <a:cs typeface="Arial" panose="020B0604020202020204" pitchFamily="34" charset="0"/>
            </a:endParaRPr>
          </a:p>
          <a:p>
            <a:pPr marL="1200150" lvl="2" indent="-28575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dirty="0">
                <a:cs typeface="Arial" panose="020B0604020202020204" pitchFamily="34" charset="0"/>
              </a:rPr>
              <a:t>Mediate attachment to host cells</a:t>
            </a:r>
          </a:p>
          <a:p>
            <a:pPr marL="800100" lvl="1" indent="-342900" eaLnBrk="1" hangingPunct="1">
              <a:spcBef>
                <a:spcPts val="525"/>
              </a:spcBef>
              <a:spcAft>
                <a:spcPct val="0"/>
              </a:spcAft>
              <a:buClr>
                <a:srgbClr val="000000"/>
              </a:buClr>
              <a:buSzPts val="1600"/>
              <a:buFont typeface="Noto Sans Symbols"/>
              <a:buChar char="⬤"/>
            </a:pPr>
            <a:r>
              <a:rPr lang="en-US" altLang="en-US" sz="2400" dirty="0">
                <a:cs typeface="Arial" panose="020B0604020202020204" pitchFamily="34" charset="0"/>
              </a:rPr>
              <a:t>Hyaluronic acid capsule prevents opsonized phagocytosis by neutrophils or macrophages.</a:t>
            </a:r>
            <a:endParaRPr lang="en-US" altLang="en-US" dirty="0">
              <a:cs typeface="Arial" panose="020B0604020202020204" pitchFamily="34" charset="0"/>
            </a:endParaRPr>
          </a:p>
          <a:p>
            <a:pPr marL="1200150" lvl="2" indent="-285750" eaLnBrk="1" hangingPunct="1"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lang="en-US" altLang="en-US" sz="2000" dirty="0">
                <a:cs typeface="Arial" panose="020B0604020202020204" pitchFamily="34" charset="0"/>
              </a:rPr>
              <a:t>Allows the bacterium to mask its antigens and remain unrecognized by its host’s immune system</a:t>
            </a:r>
            <a:endParaRPr lang="en-US" altLang="en-US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17;p3">
            <a:extLst>
              <a:ext uri="{FF2B5EF4-FFF2-40B4-BE49-F238E27FC236}">
                <a16:creationId xmlns:a16="http://schemas.microsoft.com/office/drawing/2014/main" id="{5D6216F7-44D9-D0EE-70B2-37F7FEEEEF1A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661435" y="76200"/>
            <a:ext cx="7772400" cy="1905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SzPts val="4000"/>
            </a:pPr>
            <a:r>
              <a:rPr lang="en-US" altLang="en-US" sz="4000" dirty="0">
                <a:cs typeface="Arial" panose="020B0604020202020204" pitchFamily="34" charset="0"/>
              </a:rPr>
              <a:t>Taxonomy</a:t>
            </a:r>
          </a:p>
        </p:txBody>
      </p:sp>
      <p:sp>
        <p:nvSpPr>
          <p:cNvPr id="118" name="Google Shape;118;p3">
            <a:extLst>
              <a:ext uri="{FF2B5EF4-FFF2-40B4-BE49-F238E27FC236}">
                <a16:creationId xmlns:a16="http://schemas.microsoft.com/office/drawing/2014/main" id="{96BD7ABA-CD9B-D26E-2663-9EDFCBA0238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61435" y="1553361"/>
            <a:ext cx="7772400" cy="4876800"/>
          </a:xfrm>
        </p:spPr>
        <p:txBody>
          <a:bodyPr/>
          <a:lstStyle/>
          <a:p>
            <a:pPr marL="457200" indent="-457200" eaLnBrk="1" fontAlgn="auto" hangingPunct="1">
              <a:spcBef>
                <a:spcPts val="0"/>
              </a:spcBef>
              <a:buSzPts val="1680"/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chemeClr val="dk1"/>
                </a:solidFill>
                <a:sym typeface="Arial"/>
              </a:rPr>
              <a:t>Numerous taxonomy changes to </a:t>
            </a:r>
            <a:r>
              <a:rPr lang="en-US" sz="2800" dirty="0" err="1">
                <a:solidFill>
                  <a:schemeClr val="dk1"/>
                </a:solidFill>
                <a:sym typeface="Arial"/>
              </a:rPr>
              <a:t>Streptococcaceae</a:t>
            </a:r>
            <a:r>
              <a:rPr lang="en-US" sz="2800" dirty="0">
                <a:solidFill>
                  <a:schemeClr val="dk1"/>
                </a:solidFill>
                <a:sym typeface="Arial"/>
              </a:rPr>
              <a:t> due to DNA homology and DNA sequencing studies.</a:t>
            </a:r>
            <a:endParaRPr sz="2800" dirty="0">
              <a:solidFill>
                <a:schemeClr val="dk1"/>
              </a:solidFill>
              <a:sym typeface="Arial"/>
            </a:endParaRPr>
          </a:p>
          <a:p>
            <a:pPr marL="742950" lvl="1" indent="-285750" eaLnBrk="1" fontAlgn="auto" hangingPunct="1">
              <a:spcBef>
                <a:spcPts val="480"/>
              </a:spcBef>
              <a:buSzPts val="1920"/>
              <a:buFont typeface="Noto Sans Symbols"/>
              <a:buChar char="⮚"/>
              <a:defRPr/>
            </a:pPr>
            <a:r>
              <a:rPr lang="en-US" sz="2400" dirty="0">
                <a:solidFill>
                  <a:schemeClr val="dk1"/>
                </a:solidFill>
                <a:sym typeface="Arial"/>
              </a:rPr>
              <a:t>Formerly Group D</a:t>
            </a:r>
            <a:endParaRPr sz="2400" dirty="0">
              <a:solidFill>
                <a:schemeClr val="dk1"/>
              </a:solidFill>
              <a:sym typeface="Arial"/>
            </a:endParaRPr>
          </a:p>
          <a:p>
            <a:pPr marL="1143000" lvl="2" indent="-228600" eaLnBrk="1" fontAlgn="auto" hangingPunct="1">
              <a:spcBef>
                <a:spcPts val="400"/>
              </a:spcBef>
              <a:buSzPts val="2300"/>
              <a:buFont typeface="Arial"/>
              <a:buChar char="•"/>
              <a:defRPr/>
            </a:pPr>
            <a:r>
              <a:rPr lang="en-US" sz="2000" dirty="0">
                <a:solidFill>
                  <a:schemeClr val="dk1"/>
                </a:solidFill>
                <a:sym typeface="Arial"/>
              </a:rPr>
              <a:t>Now classified as </a:t>
            </a:r>
            <a:r>
              <a:rPr lang="en-US" sz="2000" i="1" dirty="0">
                <a:solidFill>
                  <a:schemeClr val="dk1"/>
                </a:solidFill>
                <a:sym typeface="Arial"/>
              </a:rPr>
              <a:t>Enterococcus</a:t>
            </a:r>
            <a:endParaRPr sz="2000" dirty="0">
              <a:solidFill>
                <a:schemeClr val="dk1"/>
              </a:solidFill>
              <a:sym typeface="Arial"/>
            </a:endParaRPr>
          </a:p>
          <a:p>
            <a:pPr marL="742950" lvl="1" indent="-285750" eaLnBrk="1" fontAlgn="auto" hangingPunct="1">
              <a:spcBef>
                <a:spcPts val="480"/>
              </a:spcBef>
              <a:buSzPts val="1920"/>
              <a:buFont typeface="Noto Sans Symbols"/>
              <a:buChar char="⮚"/>
              <a:defRPr/>
            </a:pPr>
            <a:r>
              <a:rPr lang="en-US" sz="2400" dirty="0">
                <a:solidFill>
                  <a:schemeClr val="dk1"/>
                </a:solidFill>
                <a:sym typeface="Arial"/>
              </a:rPr>
              <a:t>Group N streptococci</a:t>
            </a:r>
            <a:endParaRPr sz="2400" dirty="0">
              <a:solidFill>
                <a:schemeClr val="dk1"/>
              </a:solidFill>
              <a:sym typeface="Arial"/>
            </a:endParaRPr>
          </a:p>
          <a:p>
            <a:pPr marL="1143000" lvl="2" indent="-228600" eaLnBrk="1" fontAlgn="auto" hangingPunct="1">
              <a:spcBef>
                <a:spcPts val="400"/>
              </a:spcBef>
              <a:buSzPts val="2300"/>
              <a:buFont typeface="Arial"/>
              <a:buChar char="•"/>
              <a:defRPr/>
            </a:pPr>
            <a:r>
              <a:rPr lang="en-US" sz="2000" dirty="0">
                <a:solidFill>
                  <a:schemeClr val="dk1"/>
                </a:solidFill>
                <a:sym typeface="Arial"/>
              </a:rPr>
              <a:t>Now </a:t>
            </a:r>
            <a:r>
              <a:rPr lang="en-US" sz="2000" i="1" dirty="0">
                <a:solidFill>
                  <a:schemeClr val="dk1"/>
                </a:solidFill>
                <a:sym typeface="Arial"/>
              </a:rPr>
              <a:t>Lactococcus</a:t>
            </a:r>
            <a:endParaRPr sz="2000" dirty="0">
              <a:solidFill>
                <a:schemeClr val="dk1"/>
              </a:solidFill>
              <a:sym typeface="Arial"/>
            </a:endParaRPr>
          </a:p>
          <a:p>
            <a:pPr marL="457200" indent="-457200" eaLnBrk="1" fontAlgn="auto" hangingPunct="1">
              <a:spcBef>
                <a:spcPts val="560"/>
              </a:spcBef>
              <a:buSzPts val="1680"/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chemeClr val="dk1"/>
                </a:solidFill>
                <a:sym typeface="Arial"/>
              </a:rPr>
              <a:t>Currently there are 5 genera</a:t>
            </a:r>
          </a:p>
          <a:p>
            <a:pPr marL="800100" lvl="1" indent="-342900" eaLnBrk="1" fontAlgn="auto" hangingPunct="1">
              <a:spcBef>
                <a:spcPts val="560"/>
              </a:spcBef>
              <a:buSzPct val="50000"/>
              <a:buFont typeface="Noto Sans Symbols"/>
              <a:buChar char="⬤"/>
              <a:defRPr/>
            </a:pPr>
            <a:r>
              <a:rPr lang="en-US" sz="2400" i="1" dirty="0">
                <a:solidFill>
                  <a:schemeClr val="dk1"/>
                </a:solidFill>
                <a:sym typeface="Arial"/>
              </a:rPr>
              <a:t>Streptococcus, </a:t>
            </a:r>
            <a:r>
              <a:rPr lang="en-US" sz="2400" i="1" dirty="0" err="1">
                <a:solidFill>
                  <a:schemeClr val="dk1"/>
                </a:solidFill>
                <a:sym typeface="Arial"/>
              </a:rPr>
              <a:t>Floricoccus</a:t>
            </a:r>
            <a:r>
              <a:rPr lang="en-US" sz="2400" i="1" dirty="0">
                <a:solidFill>
                  <a:schemeClr val="dk1"/>
                </a:solidFill>
                <a:sym typeface="Arial"/>
              </a:rPr>
              <a:t>, Lactococcus, </a:t>
            </a:r>
            <a:r>
              <a:rPr lang="en-US" sz="2400" i="1" dirty="0" err="1">
                <a:solidFill>
                  <a:schemeClr val="dk1"/>
                </a:solidFill>
                <a:sym typeface="Arial"/>
              </a:rPr>
              <a:t>Lactovum</a:t>
            </a:r>
            <a:r>
              <a:rPr lang="en-US" sz="2400" dirty="0">
                <a:solidFill>
                  <a:schemeClr val="dk1"/>
                </a:solidFill>
                <a:sym typeface="Arial"/>
              </a:rPr>
              <a:t>, and </a:t>
            </a:r>
            <a:r>
              <a:rPr lang="en-US" sz="2400" i="1" dirty="0" err="1">
                <a:solidFill>
                  <a:schemeClr val="dk1"/>
                </a:solidFill>
                <a:sym typeface="Arial"/>
              </a:rPr>
              <a:t>Okadaella</a:t>
            </a:r>
            <a:r>
              <a:rPr lang="en-US" sz="2400" dirty="0">
                <a:solidFill>
                  <a:schemeClr val="dk1"/>
                </a:solidFill>
                <a:sym typeface="Arial"/>
              </a:rPr>
              <a:t>. </a:t>
            </a:r>
            <a:endParaRPr sz="2400" dirty="0">
              <a:solidFill>
                <a:schemeClr val="dk1"/>
              </a:solidFill>
              <a:sym typeface="Arial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9">
            <a:extLst>
              <a:ext uri="{FF2B5EF4-FFF2-40B4-BE49-F238E27FC236}">
                <a16:creationId xmlns:a16="http://schemas.microsoft.com/office/drawing/2014/main" id="{C4DA0F08-2B8C-8D09-F24E-D7F22CDE1B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143312"/>
            <a:ext cx="7772400" cy="1905000"/>
          </a:xfrm>
        </p:spPr>
        <p:txBody>
          <a:bodyPr>
            <a:normAutofit/>
          </a:bodyPr>
          <a:lstStyle/>
          <a:p>
            <a:pPr algn="ctr" eaLnBrk="1" fontAlgn="auto" hangingPunct="1">
              <a:buClr>
                <a:schemeClr val="dk1"/>
              </a:buClr>
              <a:buSzPts val="3600"/>
              <a:buFont typeface="Arial"/>
              <a:buNone/>
              <a:defRPr/>
            </a:pPr>
            <a:r>
              <a:rPr lang="en-US" sz="3600" i="1" dirty="0">
                <a:solidFill>
                  <a:srgbClr val="002060"/>
                </a:solidFill>
                <a:sym typeface="Arial"/>
              </a:rPr>
              <a:t>S. pyogenes </a:t>
            </a:r>
            <a:r>
              <a:rPr lang="en-US" sz="3600" dirty="0">
                <a:solidFill>
                  <a:srgbClr val="002060"/>
                </a:solidFill>
                <a:sym typeface="Arial"/>
              </a:rPr>
              <a:t>(Group A) </a:t>
            </a:r>
            <a:r>
              <a:rPr lang="en-US" sz="3600" dirty="0" smtClean="0">
                <a:solidFill>
                  <a:srgbClr val="002060"/>
                </a:solidFill>
                <a:sym typeface="Arial"/>
              </a:rPr>
              <a:t> Virulence </a:t>
            </a:r>
            <a:r>
              <a:rPr lang="en-US" sz="3600" dirty="0">
                <a:solidFill>
                  <a:srgbClr val="002060"/>
                </a:solidFill>
                <a:sym typeface="Arial"/>
              </a:rPr>
              <a:t>Factors (Cont.)</a:t>
            </a:r>
            <a:endParaRPr sz="4000" dirty="0">
              <a:solidFill>
                <a:srgbClr val="002060"/>
              </a:solidFill>
              <a:sym typeface="Arial"/>
            </a:endParaRPr>
          </a:p>
        </p:txBody>
      </p:sp>
      <p:sp>
        <p:nvSpPr>
          <p:cNvPr id="58371" name="Google Shape;235;p19">
            <a:extLst>
              <a:ext uri="{FF2B5EF4-FFF2-40B4-BE49-F238E27FC236}">
                <a16:creationId xmlns:a16="http://schemas.microsoft.com/office/drawing/2014/main" id="{E4242A02-A29C-54BA-C44F-FB2F4EC9161F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457200" y="1904200"/>
            <a:ext cx="8229600" cy="4525962"/>
          </a:xfrm>
        </p:spPr>
        <p:txBody>
          <a:bodyPr/>
          <a:lstStyle/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700"/>
              <a:buFont typeface="Wingdings" panose="05000000000000000000" pitchFamily="2" charset="2"/>
              <a:buChar char="Ø"/>
            </a:pPr>
            <a:r>
              <a:rPr lang="en-US" altLang="en-US" dirty="0">
                <a:cs typeface="Arial" panose="020B0604020202020204" pitchFamily="34" charset="0"/>
              </a:rPr>
              <a:t>Streptolysin O</a:t>
            </a:r>
          </a:p>
          <a:p>
            <a:pPr marL="1200150" lvl="2" indent="-28575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dirty="0">
                <a:cs typeface="Arial" panose="020B0604020202020204" pitchFamily="34" charset="0"/>
              </a:rPr>
              <a:t>Responsible for hemolysis on blood agar plate (BAP)</a:t>
            </a:r>
          </a:p>
          <a:p>
            <a:pPr marL="1600200" lvl="3" indent="-228600" eaLnBrk="1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ts val="2300"/>
              <a:buFont typeface="Arial" panose="020B0604020202020204" pitchFamily="34" charset="0"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“O” means oxygen labile: </a:t>
            </a:r>
            <a:r>
              <a:rPr lang="en-US" altLang="en-US" i="1" dirty="0">
                <a:cs typeface="Arial" panose="020B0604020202020204" pitchFamily="34" charset="0"/>
              </a:rPr>
              <a:t>only</a:t>
            </a:r>
            <a:r>
              <a:rPr lang="en-US" altLang="en-US" dirty="0">
                <a:cs typeface="Arial" panose="020B0604020202020204" pitchFamily="34" charset="0"/>
              </a:rPr>
              <a:t> active under anaerobic conditions</a:t>
            </a:r>
          </a:p>
          <a:p>
            <a:pPr marL="1200150" lvl="2" indent="-28575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dirty="0">
                <a:cs typeface="Arial" panose="020B0604020202020204" pitchFamily="34" charset="0"/>
              </a:rPr>
              <a:t>Destroys white blood cells (WBCs), platelets, RBCs, and other cells</a:t>
            </a:r>
          </a:p>
          <a:p>
            <a:pPr marL="1200150" lvl="2" indent="-28575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dirty="0" err="1">
                <a:cs typeface="Arial" panose="020B0604020202020204" pitchFamily="34" charset="0"/>
              </a:rPr>
              <a:t>Antistreptolysin</a:t>
            </a:r>
            <a:r>
              <a:rPr lang="en-US" altLang="en-US" dirty="0">
                <a:cs typeface="Arial" panose="020B0604020202020204" pitchFamily="34" charset="0"/>
              </a:rPr>
              <a:t> O tests are used to check for recent exposure to </a:t>
            </a:r>
            <a:r>
              <a:rPr lang="en-US" altLang="en-US" i="1" dirty="0">
                <a:cs typeface="Arial" panose="020B0604020202020204" pitchFamily="34" charset="0"/>
              </a:rPr>
              <a:t>S. </a:t>
            </a:r>
            <a:r>
              <a:rPr lang="en-US" altLang="en-US" i="1" dirty="0" err="1">
                <a:cs typeface="Arial" panose="020B0604020202020204" pitchFamily="34" charset="0"/>
              </a:rPr>
              <a:t>pygenes</a:t>
            </a:r>
            <a:endParaRPr lang="en-US" altLang="en-US" i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9">
            <a:extLst>
              <a:ext uri="{FF2B5EF4-FFF2-40B4-BE49-F238E27FC236}">
                <a16:creationId xmlns:a16="http://schemas.microsoft.com/office/drawing/2014/main" id="{AD2A6570-3191-529F-00D5-E6D14C0ACC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134923"/>
            <a:ext cx="7772400" cy="1905000"/>
          </a:xfrm>
        </p:spPr>
        <p:txBody>
          <a:bodyPr>
            <a:normAutofit/>
          </a:bodyPr>
          <a:lstStyle/>
          <a:p>
            <a:pPr algn="ctr" eaLnBrk="1" fontAlgn="auto" hangingPunct="1">
              <a:buClr>
                <a:schemeClr val="dk1"/>
              </a:buClr>
              <a:buSzPts val="3600"/>
              <a:buFont typeface="Arial"/>
              <a:buNone/>
              <a:defRPr/>
            </a:pPr>
            <a:r>
              <a:rPr lang="en-US" sz="3600" i="1" dirty="0">
                <a:solidFill>
                  <a:srgbClr val="002060"/>
                </a:solidFill>
                <a:latin typeface="+mn-lt"/>
                <a:sym typeface="Arial"/>
              </a:rPr>
              <a:t>S. pyogenes </a:t>
            </a:r>
            <a:r>
              <a:rPr lang="en-US" sz="3600" dirty="0">
                <a:solidFill>
                  <a:srgbClr val="002060"/>
                </a:solidFill>
                <a:latin typeface="+mn-lt"/>
                <a:sym typeface="Arial"/>
              </a:rPr>
              <a:t>(Group A) </a:t>
            </a:r>
            <a:r>
              <a:rPr lang="en-US" sz="3600" dirty="0" smtClean="0">
                <a:solidFill>
                  <a:srgbClr val="002060"/>
                </a:solidFill>
                <a:latin typeface="+mn-lt"/>
                <a:sym typeface="Arial"/>
              </a:rPr>
              <a:t>Virulence Factors </a:t>
            </a:r>
            <a:r>
              <a:rPr lang="en-US" sz="3600" dirty="0">
                <a:solidFill>
                  <a:srgbClr val="002060"/>
                </a:solidFill>
                <a:latin typeface="+mn-lt"/>
                <a:sym typeface="Arial"/>
              </a:rPr>
              <a:t>(Cont.)</a:t>
            </a:r>
            <a:endParaRPr sz="4000" dirty="0">
              <a:solidFill>
                <a:srgbClr val="002060"/>
              </a:solidFill>
              <a:latin typeface="+mn-lt"/>
              <a:sym typeface="Arial"/>
            </a:endParaRPr>
          </a:p>
        </p:txBody>
      </p:sp>
      <p:sp>
        <p:nvSpPr>
          <p:cNvPr id="235" name="Google Shape;235;p19">
            <a:extLst>
              <a:ext uri="{FF2B5EF4-FFF2-40B4-BE49-F238E27FC236}">
                <a16:creationId xmlns:a16="http://schemas.microsoft.com/office/drawing/2014/main" id="{78427213-9D32-A88D-8994-0FE27BC220A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2147481"/>
            <a:ext cx="8229600" cy="4525962"/>
          </a:xfrm>
        </p:spPr>
        <p:txBody>
          <a:bodyPr/>
          <a:lstStyle/>
          <a:p>
            <a:pPr marL="342900" indent="-342900" eaLnBrk="1" fontAlgn="auto" hangingPunct="1">
              <a:spcBef>
                <a:spcPts val="560"/>
              </a:spcBef>
              <a:buSzPts val="1680"/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chemeClr val="dk1"/>
                </a:solidFill>
                <a:sym typeface="Arial"/>
              </a:rPr>
              <a:t>Streptolysin S</a:t>
            </a:r>
          </a:p>
          <a:p>
            <a:pPr marL="800100" lvl="1" indent="-342900" eaLnBrk="1" fontAlgn="auto" hangingPunct="1">
              <a:spcBef>
                <a:spcPts val="560"/>
              </a:spcBef>
              <a:buSzPts val="1680"/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chemeClr val="dk1"/>
                </a:solidFill>
                <a:sym typeface="Arial"/>
              </a:rPr>
              <a:t>S-responsible for hemolysis seen around colonies incubated aerobically</a:t>
            </a:r>
            <a:endParaRPr sz="2400" dirty="0">
              <a:solidFill>
                <a:schemeClr val="dk1"/>
              </a:solidFill>
              <a:sym typeface="Arial"/>
            </a:endParaRPr>
          </a:p>
          <a:p>
            <a:pPr marL="1200150" lvl="2" indent="-285750" eaLnBrk="1" fontAlgn="auto" hangingPunct="1">
              <a:spcBef>
                <a:spcPts val="480"/>
              </a:spcBef>
              <a:buSzPts val="1920"/>
              <a:buFont typeface="Noto Sans Symbols"/>
              <a:buChar char="⮚"/>
              <a:defRPr/>
            </a:pPr>
            <a:r>
              <a:rPr lang="en-US" sz="2000" dirty="0">
                <a:solidFill>
                  <a:schemeClr val="dk1"/>
                </a:solidFill>
                <a:sym typeface="Arial"/>
              </a:rPr>
              <a:t>Oxygen stable</a:t>
            </a:r>
            <a:endParaRPr sz="2000" dirty="0">
              <a:solidFill>
                <a:schemeClr val="dk1"/>
              </a:solidFill>
              <a:sym typeface="Arial"/>
            </a:endParaRPr>
          </a:p>
          <a:p>
            <a:pPr marL="1600200" lvl="3" indent="-228600" eaLnBrk="1" fontAlgn="auto" hangingPunct="1">
              <a:spcBef>
                <a:spcPts val="400"/>
              </a:spcBef>
              <a:buSzPts val="2300"/>
              <a:buFont typeface="Arial"/>
              <a:buChar char="•"/>
              <a:defRPr/>
            </a:pPr>
            <a:r>
              <a:rPr lang="en-US" sz="1800" dirty="0">
                <a:solidFill>
                  <a:schemeClr val="dk1"/>
                </a:solidFill>
                <a:sym typeface="Arial"/>
              </a:rPr>
              <a:t>Can lyse RBCs and WBCs</a:t>
            </a:r>
          </a:p>
          <a:p>
            <a:pPr marL="1600200" lvl="3" indent="-228600" eaLnBrk="1" fontAlgn="auto" hangingPunct="1">
              <a:spcBef>
                <a:spcPts val="400"/>
              </a:spcBef>
              <a:buSzPts val="2300"/>
              <a:buFont typeface="Arial"/>
              <a:buChar char="•"/>
              <a:defRPr/>
            </a:pPr>
            <a:r>
              <a:rPr lang="en-US" sz="1800" dirty="0">
                <a:solidFill>
                  <a:schemeClr val="dk1"/>
                </a:solidFill>
                <a:sym typeface="Arial"/>
              </a:rPr>
              <a:t>Nonimmunogenic </a:t>
            </a:r>
          </a:p>
          <a:p>
            <a:pPr indent="-457200" eaLnBrk="1" fontAlgn="auto" hangingPunct="1">
              <a:spcBef>
                <a:spcPts val="400"/>
              </a:spcBef>
              <a:buSzPts val="2300"/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chemeClr val="dk1"/>
                </a:solidFill>
                <a:sym typeface="Arial"/>
              </a:rPr>
              <a:t>GAS cause the lysis of fibrin clots through the action of streptokinase o</a:t>
            </a:r>
            <a:r>
              <a:rPr lang="en-US" sz="2400" dirty="0">
                <a:solidFill>
                  <a:schemeClr val="dk1"/>
                </a:solidFill>
                <a:sym typeface="Arial"/>
              </a:rPr>
              <a:t>n</a:t>
            </a:r>
            <a:r>
              <a:rPr lang="en-US" sz="2800" dirty="0">
                <a:solidFill>
                  <a:schemeClr val="dk1"/>
                </a:solidFill>
                <a:sym typeface="Arial"/>
              </a:rPr>
              <a:t> plasminogen</a:t>
            </a:r>
            <a:endParaRPr sz="2800" dirty="0">
              <a:solidFill>
                <a:schemeClr val="dk1"/>
              </a:solidFill>
              <a:sym typeface="Arial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0">
            <a:extLst>
              <a:ext uri="{FF2B5EF4-FFF2-40B4-BE49-F238E27FC236}">
                <a16:creationId xmlns:a16="http://schemas.microsoft.com/office/drawing/2014/main" id="{C279297B-89E3-BEF0-4A3B-B79CEC42B0E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4657" y="193646"/>
            <a:ext cx="7772400" cy="1905000"/>
          </a:xfrm>
        </p:spPr>
        <p:txBody>
          <a:bodyPr>
            <a:normAutofit/>
          </a:bodyPr>
          <a:lstStyle/>
          <a:p>
            <a:pPr algn="ctr" eaLnBrk="1" fontAlgn="auto" hangingPunct="1">
              <a:buClr>
                <a:schemeClr val="dk1"/>
              </a:buClr>
              <a:buSzPts val="3600"/>
              <a:buFont typeface="Arial"/>
              <a:buNone/>
              <a:defRPr/>
            </a:pPr>
            <a:r>
              <a:rPr lang="en-US" sz="3600" i="1" dirty="0">
                <a:solidFill>
                  <a:srgbClr val="002060"/>
                </a:solidFill>
                <a:sym typeface="Arial"/>
              </a:rPr>
              <a:t>S. pyogenes </a:t>
            </a:r>
            <a:r>
              <a:rPr lang="en-US" sz="3600" dirty="0">
                <a:solidFill>
                  <a:srgbClr val="002060"/>
                </a:solidFill>
                <a:sym typeface="Arial"/>
              </a:rPr>
              <a:t>(Group </a:t>
            </a:r>
            <a:r>
              <a:rPr lang="en-US" sz="3600" dirty="0" smtClean="0">
                <a:solidFill>
                  <a:srgbClr val="002060"/>
                </a:solidFill>
                <a:sym typeface="Arial"/>
              </a:rPr>
              <a:t>A) Virulence </a:t>
            </a:r>
            <a:r>
              <a:rPr lang="en-US" sz="3600" dirty="0">
                <a:solidFill>
                  <a:srgbClr val="002060"/>
                </a:solidFill>
                <a:sym typeface="Arial"/>
              </a:rPr>
              <a:t>Factors (Cont.)</a:t>
            </a:r>
            <a:endParaRPr sz="4000" dirty="0">
              <a:solidFill>
                <a:srgbClr val="002060"/>
              </a:solidFill>
              <a:sym typeface="Arial"/>
            </a:endParaRPr>
          </a:p>
        </p:txBody>
      </p:sp>
      <p:sp>
        <p:nvSpPr>
          <p:cNvPr id="62467" name="Google Shape;242;p20">
            <a:extLst>
              <a:ext uri="{FF2B5EF4-FFF2-40B4-BE49-F238E27FC236}">
                <a16:creationId xmlns:a16="http://schemas.microsoft.com/office/drawing/2014/main" id="{483DDB68-EBC1-D1D0-0B21-45718CC9836C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644657" y="1981200"/>
            <a:ext cx="7772400" cy="4876800"/>
          </a:xfrm>
        </p:spPr>
        <p:txBody>
          <a:bodyPr/>
          <a:lstStyle/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550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DNases A–D</a:t>
            </a:r>
          </a:p>
          <a:p>
            <a:pPr marL="742950" lvl="1" indent="-28575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All strains of </a:t>
            </a:r>
            <a:r>
              <a:rPr lang="en-US" altLang="en-US" sz="2400" i="1" dirty="0">
                <a:cs typeface="Arial" panose="020B0604020202020204" pitchFamily="34" charset="0"/>
              </a:rPr>
              <a:t>S. pyogenes </a:t>
            </a:r>
            <a:r>
              <a:rPr lang="en-US" altLang="en-US" sz="2400" dirty="0">
                <a:cs typeface="Arial" panose="020B0604020202020204" pitchFamily="34" charset="0"/>
              </a:rPr>
              <a:t>produce at least one DNase: the most common is DNase B</a:t>
            </a:r>
          </a:p>
          <a:p>
            <a:pPr marL="342900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0070C0"/>
              </a:buClr>
              <a:buSzPct val="550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Hyaluronidase (spreading factor)</a:t>
            </a:r>
          </a:p>
          <a:p>
            <a:pPr marL="742950" lvl="1" indent="-28575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Believed to solubilize ground substance of mammalian connective tissues (hyaluronic acid)</a:t>
            </a:r>
          </a:p>
          <a:p>
            <a:pPr marL="742950" lvl="1" indent="-28575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It is postulated that the bacteria use this enzyme to separate the tissue and spread the infection</a:t>
            </a:r>
          </a:p>
          <a:p>
            <a:pPr marL="1200150" lvl="2" indent="-28575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000" dirty="0">
                <a:cs typeface="Arial" panose="020B0604020202020204" pitchFamily="34" charset="0"/>
              </a:rPr>
              <a:t>No evidence to support this hypothesis to date</a:t>
            </a:r>
          </a:p>
          <a:p>
            <a:pPr marL="342900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SzPts val="1700"/>
              <a:buFont typeface="Noto Sans Symbols"/>
              <a:buChar char="⬤"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0">
            <a:extLst>
              <a:ext uri="{FF2B5EF4-FFF2-40B4-BE49-F238E27FC236}">
                <a16:creationId xmlns:a16="http://schemas.microsoft.com/office/drawing/2014/main" id="{2897BDB8-5EED-7762-1199-BCFA181DC6A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buClr>
                <a:schemeClr val="dk1"/>
              </a:buClr>
              <a:buSzPts val="3600"/>
              <a:buFont typeface="Arial"/>
              <a:buNone/>
              <a:defRPr/>
            </a:pPr>
            <a:r>
              <a:rPr lang="en-US" sz="3600" i="1" dirty="0">
                <a:solidFill>
                  <a:schemeClr val="tx1"/>
                </a:solidFill>
                <a:sym typeface="Arial"/>
              </a:rPr>
              <a:t>S. pyogenes </a:t>
            </a:r>
            <a:r>
              <a:rPr lang="en-US" sz="3600" dirty="0">
                <a:solidFill>
                  <a:schemeClr val="tx1"/>
                </a:solidFill>
                <a:sym typeface="Arial"/>
              </a:rPr>
              <a:t>(Group A) </a:t>
            </a:r>
            <a:br>
              <a:rPr lang="en-US" sz="3600" dirty="0">
                <a:solidFill>
                  <a:schemeClr val="tx1"/>
                </a:solidFill>
                <a:sym typeface="Arial"/>
              </a:rPr>
            </a:br>
            <a:r>
              <a:rPr lang="en-US" sz="3600" dirty="0">
                <a:solidFill>
                  <a:schemeClr val="tx1"/>
                </a:solidFill>
                <a:sym typeface="Arial"/>
              </a:rPr>
              <a:t>Virulence Factors (Cont.)</a:t>
            </a:r>
            <a:endParaRPr sz="400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64515" name="Google Shape;242;p20">
            <a:extLst>
              <a:ext uri="{FF2B5EF4-FFF2-40B4-BE49-F238E27FC236}">
                <a16:creationId xmlns:a16="http://schemas.microsoft.com/office/drawing/2014/main" id="{F1C2B07C-F554-04B3-8522-FBF7F54E3B5B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SzPts val="1700"/>
              <a:buFont typeface="Noto Sans Symbols"/>
              <a:buChar char="⬤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Some strains of </a:t>
            </a: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S. pyogenes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cause a red spreading rash known as scarlet fever</a:t>
            </a:r>
          </a:p>
          <a:p>
            <a:pPr marL="342900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SzPts val="1700"/>
              <a:buFont typeface="Noto Sans Symbols"/>
              <a:buChar char="⬤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Caused by streptococcal pyrogenic exotoxins, formerly called erythrogenic toxins</a:t>
            </a:r>
          </a:p>
          <a:p>
            <a:pPr marL="1257300" lvl="2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SzPts val="1700"/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These toxins function as superantigens</a:t>
            </a:r>
          </a:p>
          <a:p>
            <a:pPr marL="1257300" lvl="2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SzPts val="1700"/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Four immunologically distinct exotoxin types (proteins)</a:t>
            </a:r>
          </a:p>
          <a:p>
            <a:pPr marL="1657350" lvl="3" indent="-285750" eaLnBrk="1" hangingPunct="1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SzPts val="1700"/>
              <a:buFont typeface="Courier New" panose="02070309020205020404" pitchFamily="49" charset="0"/>
              <a:buChar char="o"/>
            </a:pP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SpeA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SpeB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SpeC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SpeF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SzPts val="1700"/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Able to stimulate T-lymphocyte proliferation by interaction with class II major histocompatibility complex (MHC) molecules on antigen-presenting cells; results in production of interleukin-1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>
            <a:extLst>
              <a:ext uri="{FF2B5EF4-FFF2-40B4-BE49-F238E27FC236}">
                <a16:creationId xmlns:a16="http://schemas.microsoft.com/office/drawing/2014/main" id="{A8434AAE-A7CF-2A24-ACCD-8CF6F8FA62B0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669824" y="76200"/>
            <a:ext cx="7772400" cy="1905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S. pyogenes 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(Group A)</a:t>
            </a:r>
            <a:b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Clinical Infections</a:t>
            </a:r>
          </a:p>
        </p:txBody>
      </p:sp>
      <p:sp>
        <p:nvSpPr>
          <p:cNvPr id="66563" name="Text Placeholder 2">
            <a:extLst>
              <a:ext uri="{FF2B5EF4-FFF2-40B4-BE49-F238E27FC236}">
                <a16:creationId xmlns:a16="http://schemas.microsoft.com/office/drawing/2014/main" id="{3D8AA42A-BA55-CB06-3DDD-9E6592713E3D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669824" y="1855365"/>
            <a:ext cx="7772400" cy="4876800"/>
          </a:xfrm>
        </p:spPr>
        <p:txBody>
          <a:bodyPr/>
          <a:lstStyle/>
          <a:p>
            <a:pPr indent="-296863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Primary sources of transmission </a:t>
            </a:r>
            <a:endParaRPr lang="en-US" altLang="en-US" sz="2800" strike="sngStrike" dirty="0">
              <a:cs typeface="Arial" panose="020B0604020202020204" pitchFamily="34" charset="0"/>
            </a:endParaRPr>
          </a:p>
          <a:p>
            <a:pPr lvl="1" indent="-319088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n-US" altLang="en-US" dirty="0">
                <a:cs typeface="Arial" panose="020B0604020202020204" pitchFamily="34" charset="0"/>
              </a:rPr>
              <a:t>Throat</a:t>
            </a:r>
          </a:p>
          <a:p>
            <a:pPr lvl="1" indent="-319088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n-US" altLang="en-US" dirty="0">
                <a:cs typeface="Arial" panose="020B0604020202020204" pitchFamily="34" charset="0"/>
              </a:rPr>
              <a:t>Skin</a:t>
            </a:r>
          </a:p>
          <a:p>
            <a:pPr indent="-296863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Examples of infection caused by </a:t>
            </a:r>
            <a:r>
              <a:rPr lang="en-US" altLang="en-US" sz="2800" i="1" dirty="0">
                <a:cs typeface="Arial" panose="020B0604020202020204" pitchFamily="34" charset="0"/>
              </a:rPr>
              <a:t>S. pyogenes</a:t>
            </a:r>
          </a:p>
          <a:p>
            <a:pPr lvl="1" indent="-319088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n-US" altLang="en-US" dirty="0">
                <a:cs typeface="Arial" panose="020B0604020202020204" pitchFamily="34" charset="0"/>
              </a:rPr>
              <a:t>Pharyngitis</a:t>
            </a:r>
          </a:p>
          <a:p>
            <a:pPr lvl="1" indent="-319088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n-US" altLang="en-US" dirty="0">
                <a:cs typeface="Arial" panose="020B0604020202020204" pitchFamily="34" charset="0"/>
              </a:rPr>
              <a:t>Scarlet fever</a:t>
            </a:r>
          </a:p>
          <a:p>
            <a:pPr lvl="1" indent="-319088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n-US" altLang="en-US" dirty="0" err="1">
                <a:cs typeface="Arial" panose="020B0604020202020204" pitchFamily="34" charset="0"/>
              </a:rPr>
              <a:t>Pyodermal</a:t>
            </a:r>
            <a:r>
              <a:rPr lang="en-US" altLang="en-US" dirty="0">
                <a:cs typeface="Arial" panose="020B0604020202020204" pitchFamily="34" charset="0"/>
              </a:rPr>
              <a:t>/skin infections</a:t>
            </a:r>
          </a:p>
          <a:p>
            <a:pPr lvl="1" indent="-319088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n-US" altLang="en-US" dirty="0">
                <a:cs typeface="Arial" panose="020B0604020202020204" pitchFamily="34" charset="0"/>
              </a:rPr>
              <a:t>Other septic infections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1">
            <a:extLst>
              <a:ext uri="{FF2B5EF4-FFF2-40B4-BE49-F238E27FC236}">
                <a16:creationId xmlns:a16="http://schemas.microsoft.com/office/drawing/2014/main" id="{6192852B-09EB-BFE5-EBAE-DC6DDAB38B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6602" y="76200"/>
            <a:ext cx="7772400" cy="1905000"/>
          </a:xfrm>
        </p:spPr>
        <p:txBody>
          <a:bodyPr>
            <a:normAutofit/>
          </a:bodyPr>
          <a:lstStyle/>
          <a:p>
            <a:pPr algn="ctr" eaLnBrk="1" fontAlgn="auto" hangingPunct="1">
              <a:buClr>
                <a:schemeClr val="dk1"/>
              </a:buClr>
              <a:buSzPts val="3600"/>
              <a:buFont typeface="Arial"/>
              <a:buNone/>
              <a:defRPr/>
            </a:pPr>
            <a:r>
              <a:rPr lang="en-US" sz="3600" i="1" dirty="0">
                <a:solidFill>
                  <a:srgbClr val="002060"/>
                </a:solidFill>
                <a:sym typeface="Arial"/>
              </a:rPr>
              <a:t>S. pyogenes </a:t>
            </a:r>
            <a:r>
              <a:rPr lang="en-US" sz="3600" dirty="0">
                <a:solidFill>
                  <a:srgbClr val="002060"/>
                </a:solidFill>
                <a:sym typeface="Arial"/>
              </a:rPr>
              <a:t>(Group A) </a:t>
            </a:r>
            <a:br>
              <a:rPr lang="en-US" sz="3600" dirty="0">
                <a:solidFill>
                  <a:srgbClr val="002060"/>
                </a:solidFill>
                <a:sym typeface="Arial"/>
              </a:rPr>
            </a:br>
            <a:r>
              <a:rPr lang="en-US" sz="3600" dirty="0">
                <a:solidFill>
                  <a:srgbClr val="002060"/>
                </a:solidFill>
                <a:sym typeface="Arial"/>
              </a:rPr>
              <a:t>Bacterial Pharyngitis</a:t>
            </a:r>
            <a:endParaRPr sz="4000" dirty="0">
              <a:solidFill>
                <a:srgbClr val="002060"/>
              </a:solidFill>
              <a:sym typeface="Arial"/>
            </a:endParaRPr>
          </a:p>
        </p:txBody>
      </p:sp>
      <p:sp>
        <p:nvSpPr>
          <p:cNvPr id="67587" name="Google Shape;249;p21">
            <a:extLst>
              <a:ext uri="{FF2B5EF4-FFF2-40B4-BE49-F238E27FC236}">
                <a16:creationId xmlns:a16="http://schemas.microsoft.com/office/drawing/2014/main" id="{9B833A6D-01C6-1123-DFED-EEA48F73B802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686602" y="1612084"/>
            <a:ext cx="7772400" cy="48768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Wingdings" panose="05000000000000000000" pitchFamily="2" charset="2"/>
              <a:buChar char="Ø"/>
            </a:pPr>
            <a:r>
              <a:rPr lang="en-US" altLang="en-US" sz="2800" dirty="0">
                <a:cs typeface="Arial" panose="020B0604020202020204" pitchFamily="34" charset="0"/>
              </a:rPr>
              <a:t>Also known as “Strep throat”</a:t>
            </a:r>
          </a:p>
          <a:p>
            <a:pPr marL="457200" indent="-457200" eaLnBrk="1" hangingPunct="1">
              <a:spcBef>
                <a:spcPts val="563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Wingdings" panose="05000000000000000000" pitchFamily="2" charset="2"/>
              <a:buChar char="Ø"/>
            </a:pPr>
            <a:r>
              <a:rPr lang="en-US" altLang="en-US" sz="2800" dirty="0">
                <a:cs typeface="Arial" panose="020B0604020202020204" pitchFamily="34" charset="0"/>
              </a:rPr>
              <a:t>Most often seen in children between 5 and 15 years of age</a:t>
            </a:r>
          </a:p>
          <a:p>
            <a:pPr marL="457200" indent="-457200" eaLnBrk="1" hangingPunct="1">
              <a:spcBef>
                <a:spcPts val="563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Wingdings" panose="05000000000000000000" pitchFamily="2" charset="2"/>
              <a:buChar char="Ø"/>
            </a:pPr>
            <a:r>
              <a:rPr lang="en-US" altLang="en-US" sz="2800" dirty="0">
                <a:cs typeface="Arial" panose="020B0604020202020204" pitchFamily="34" charset="0"/>
              </a:rPr>
              <a:t>Characteristics</a:t>
            </a:r>
          </a:p>
          <a:p>
            <a:pPr marL="742950" lvl="1" indent="-28575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Incubation period of 1 to 4 days then abrupt illness ensues</a:t>
            </a:r>
          </a:p>
          <a:p>
            <a:pPr marL="742950" lvl="1" indent="-28575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Sore throat, malaise, fever, headache</a:t>
            </a:r>
          </a:p>
          <a:p>
            <a:pPr marL="742950" lvl="1" indent="-28575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Disease varies in intensity and symptoms.</a:t>
            </a:r>
          </a:p>
          <a:p>
            <a:pPr marL="742950" lvl="1" indent="-28575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Symptoms usually subside in 3 to 5 day unless complications.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2">
            <a:extLst>
              <a:ext uri="{FF2B5EF4-FFF2-40B4-BE49-F238E27FC236}">
                <a16:creationId xmlns:a16="http://schemas.microsoft.com/office/drawing/2014/main" id="{94EFDF32-6F7B-204F-AB54-E8E2F7E4B4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0492" y="118145"/>
            <a:ext cx="7772400" cy="1905000"/>
          </a:xfrm>
        </p:spPr>
        <p:txBody>
          <a:bodyPr>
            <a:normAutofit/>
          </a:bodyPr>
          <a:lstStyle/>
          <a:p>
            <a:pPr algn="ctr" eaLnBrk="1" fontAlgn="auto" hangingPunct="1">
              <a:buClr>
                <a:schemeClr val="dk1"/>
              </a:buClr>
              <a:buSzPts val="3600"/>
              <a:buFont typeface="Arial"/>
              <a:buNone/>
              <a:defRPr/>
            </a:pPr>
            <a:r>
              <a:rPr lang="en-US" sz="3600" i="1" dirty="0">
                <a:solidFill>
                  <a:srgbClr val="002060"/>
                </a:solidFill>
                <a:sym typeface="Arial"/>
              </a:rPr>
              <a:t>S. pyogenes </a:t>
            </a:r>
            <a:r>
              <a:rPr lang="en-US" sz="3600" dirty="0">
                <a:solidFill>
                  <a:srgbClr val="002060"/>
                </a:solidFill>
                <a:sym typeface="Arial"/>
              </a:rPr>
              <a:t>(Group A) </a:t>
            </a:r>
            <a:br>
              <a:rPr lang="en-US" sz="3600" dirty="0">
                <a:solidFill>
                  <a:srgbClr val="002060"/>
                </a:solidFill>
                <a:sym typeface="Arial"/>
              </a:rPr>
            </a:br>
            <a:r>
              <a:rPr lang="en-US" sz="3600" dirty="0" err="1">
                <a:solidFill>
                  <a:srgbClr val="002060"/>
                </a:solidFill>
                <a:sym typeface="Arial"/>
              </a:rPr>
              <a:t>Pyodermal</a:t>
            </a:r>
            <a:r>
              <a:rPr lang="en-US" sz="3600" dirty="0">
                <a:solidFill>
                  <a:srgbClr val="002060"/>
                </a:solidFill>
                <a:sym typeface="Arial"/>
              </a:rPr>
              <a:t> Infections</a:t>
            </a:r>
            <a:endParaRPr sz="4000" dirty="0">
              <a:solidFill>
                <a:srgbClr val="002060"/>
              </a:solidFill>
              <a:sym typeface="Arial"/>
            </a:endParaRPr>
          </a:p>
        </p:txBody>
      </p:sp>
      <p:sp>
        <p:nvSpPr>
          <p:cNvPr id="69635" name="Google Shape;256;p22">
            <a:extLst>
              <a:ext uri="{FF2B5EF4-FFF2-40B4-BE49-F238E27FC236}">
                <a16:creationId xmlns:a16="http://schemas.microsoft.com/office/drawing/2014/main" id="{44706DFF-7B8C-7822-0080-9AD357CEFFF6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390088" y="1824606"/>
            <a:ext cx="5214026" cy="4525963"/>
          </a:xfrm>
        </p:spPr>
        <p:txBody>
          <a:bodyPr/>
          <a:lstStyle/>
          <a:p>
            <a:pPr marL="742950" lvl="1" indent="-285750" eaLnBrk="1" hangingPunct="1">
              <a:spcBef>
                <a:spcPts val="475"/>
              </a:spcBef>
              <a:spcAft>
                <a:spcPct val="0"/>
              </a:spcAft>
              <a:buClr>
                <a:srgbClr val="00B0F0"/>
              </a:buClr>
              <a:buSzPct val="600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Impetigo—localized skin disease</a:t>
            </a:r>
          </a:p>
          <a:p>
            <a:pPr marL="1143000" lvl="2" indent="-228600" eaLnBrk="1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ts val="2300"/>
            </a:pPr>
            <a:r>
              <a:rPr lang="en-US" altLang="en-US" sz="2000" dirty="0">
                <a:cs typeface="Arial" panose="020B0604020202020204" pitchFamily="34" charset="0"/>
              </a:rPr>
              <a:t>Small vesicles that progress to weeping lesions</a:t>
            </a:r>
          </a:p>
          <a:p>
            <a:pPr marL="1143000" lvl="2" indent="-228600" eaLnBrk="1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ts val="2300"/>
            </a:pPr>
            <a:r>
              <a:rPr lang="en-US" altLang="en-US" sz="2000" dirty="0">
                <a:cs typeface="Arial" panose="020B0604020202020204" pitchFamily="34" charset="0"/>
              </a:rPr>
              <a:t>Usually in very young children</a:t>
            </a:r>
            <a:endParaRPr lang="en-US" altLang="en-US" sz="2400" dirty="0">
              <a:cs typeface="Arial" panose="020B0604020202020204" pitchFamily="34" charset="0"/>
            </a:endParaRPr>
          </a:p>
          <a:p>
            <a:pPr marL="742950" lvl="1" indent="-285750" eaLnBrk="1" hangingPunct="1">
              <a:spcBef>
                <a:spcPts val="475"/>
              </a:spcBef>
              <a:spcAft>
                <a:spcPct val="0"/>
              </a:spcAft>
              <a:buClr>
                <a:srgbClr val="00B0F0"/>
              </a:buClr>
              <a:buSzPct val="60000"/>
              <a:buFont typeface="Noto Sans Symbols"/>
              <a:buChar char="⮚"/>
            </a:pPr>
            <a:r>
              <a:rPr lang="en-US" altLang="en-US" sz="2400" dirty="0" smtClean="0">
                <a:cs typeface="Arial" panose="020B0604020202020204" pitchFamily="34" charset="0"/>
              </a:rPr>
              <a:t>Erysipelas </a:t>
            </a:r>
            <a:r>
              <a:rPr lang="en-US" altLang="en-US" sz="2400" dirty="0">
                <a:cs typeface="Arial" panose="020B0604020202020204" pitchFamily="34" charset="0"/>
              </a:rPr>
              <a:t>(rare)</a:t>
            </a:r>
          </a:p>
          <a:p>
            <a:pPr marL="1143000" lvl="2" indent="-228600" eaLnBrk="1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ts val="2300"/>
            </a:pPr>
            <a:r>
              <a:rPr lang="en-US" altLang="en-US" sz="2000" dirty="0">
                <a:cs typeface="Arial" panose="020B0604020202020204" pitchFamily="34" charset="0"/>
              </a:rPr>
              <a:t>Skin infection with a spreading red rash with a demarcated but irregular edge </a:t>
            </a:r>
          </a:p>
          <a:p>
            <a:pPr marL="1600200" lvl="3" indent="-228600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Noto Sans Symbols"/>
              <a:buChar char="⮞"/>
            </a:pPr>
            <a:r>
              <a:rPr lang="en-US" altLang="en-US" sz="1800" dirty="0">
                <a:cs typeface="Arial" panose="020B0604020202020204" pitchFamily="34" charset="0"/>
              </a:rPr>
              <a:t>Mostly older adults</a:t>
            </a:r>
          </a:p>
        </p:txBody>
      </p:sp>
      <p:pic>
        <p:nvPicPr>
          <p:cNvPr id="3" name="Picture 2" descr="Close-up of a person's hand with blisters&#10;&#10;Description automatically generated with medium confidence">
            <a:extLst>
              <a:ext uri="{FF2B5EF4-FFF2-40B4-BE49-F238E27FC236}">
                <a16:creationId xmlns:a16="http://schemas.microsoft.com/office/drawing/2014/main" id="{7681CB46-373E-4811-46F3-03C3A620B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226" y="1700868"/>
            <a:ext cx="2714016" cy="1980499"/>
          </a:xfrm>
          <a:prstGeom prst="rect">
            <a:avLst/>
          </a:prstGeom>
        </p:spPr>
      </p:pic>
      <p:pic>
        <p:nvPicPr>
          <p:cNvPr id="5" name="Picture 4" descr="An old person with red spots on her face&#10;&#10;Description automatically generated with low confidence">
            <a:extLst>
              <a:ext uri="{FF2B5EF4-FFF2-40B4-BE49-F238E27FC236}">
                <a16:creationId xmlns:a16="http://schemas.microsoft.com/office/drawing/2014/main" id="{DC5C3E74-D5C7-F6F9-F1EB-EC9988623E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1226" y="3681367"/>
            <a:ext cx="2714016" cy="212720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2">
            <a:extLst>
              <a:ext uri="{FF2B5EF4-FFF2-40B4-BE49-F238E27FC236}">
                <a16:creationId xmlns:a16="http://schemas.microsoft.com/office/drawing/2014/main" id="{94EFDF32-6F7B-204F-AB54-E8E2F7E4B4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8212" y="76200"/>
            <a:ext cx="7772400" cy="1905000"/>
          </a:xfrm>
        </p:spPr>
        <p:txBody>
          <a:bodyPr>
            <a:normAutofit/>
          </a:bodyPr>
          <a:lstStyle/>
          <a:p>
            <a:pPr algn="ctr" eaLnBrk="1" fontAlgn="auto" hangingPunct="1">
              <a:buClr>
                <a:schemeClr val="dk1"/>
              </a:buClr>
              <a:buSzPts val="3600"/>
              <a:buFont typeface="Arial"/>
              <a:buNone/>
              <a:defRPr/>
            </a:pPr>
            <a:r>
              <a:rPr lang="en-US" sz="3600" i="1" dirty="0">
                <a:solidFill>
                  <a:srgbClr val="002060"/>
                </a:solidFill>
                <a:sym typeface="Arial"/>
              </a:rPr>
              <a:t>S. pyogenes </a:t>
            </a:r>
            <a:r>
              <a:rPr lang="en-US" sz="3600" dirty="0">
                <a:solidFill>
                  <a:srgbClr val="002060"/>
                </a:solidFill>
                <a:sym typeface="Arial"/>
              </a:rPr>
              <a:t>(Group A) </a:t>
            </a:r>
            <a:br>
              <a:rPr lang="en-US" sz="3600" dirty="0">
                <a:solidFill>
                  <a:srgbClr val="002060"/>
                </a:solidFill>
                <a:sym typeface="Arial"/>
              </a:rPr>
            </a:br>
            <a:r>
              <a:rPr lang="en-US" sz="3600" dirty="0" err="1">
                <a:solidFill>
                  <a:srgbClr val="002060"/>
                </a:solidFill>
                <a:sym typeface="Arial"/>
              </a:rPr>
              <a:t>Pyodermal</a:t>
            </a:r>
            <a:r>
              <a:rPr lang="en-US" sz="3600" dirty="0">
                <a:solidFill>
                  <a:srgbClr val="002060"/>
                </a:solidFill>
                <a:sym typeface="Arial"/>
              </a:rPr>
              <a:t> Infections </a:t>
            </a:r>
            <a:r>
              <a:rPr lang="en-US" sz="4000" dirty="0">
                <a:solidFill>
                  <a:srgbClr val="002060"/>
                </a:solidFill>
                <a:sym typeface="Arial"/>
              </a:rPr>
              <a:t>(Cont.)</a:t>
            </a:r>
            <a:endParaRPr sz="4000" dirty="0">
              <a:solidFill>
                <a:srgbClr val="002060"/>
              </a:solidFill>
              <a:sym typeface="Arial"/>
            </a:endParaRPr>
          </a:p>
        </p:txBody>
      </p:sp>
      <p:sp>
        <p:nvSpPr>
          <p:cNvPr id="69635" name="Google Shape;256;p22">
            <a:extLst>
              <a:ext uri="{FF2B5EF4-FFF2-40B4-BE49-F238E27FC236}">
                <a16:creationId xmlns:a16="http://schemas.microsoft.com/office/drawing/2014/main" id="{44706DFF-7B8C-7822-0080-9AD357CEFFF6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678212" y="1737919"/>
            <a:ext cx="7772400" cy="4876800"/>
          </a:xfrm>
        </p:spPr>
        <p:txBody>
          <a:bodyPr/>
          <a:lstStyle/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7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Skin or </a:t>
            </a:r>
            <a:r>
              <a:rPr lang="en-US" altLang="en-US" sz="2800" dirty="0" err="1">
                <a:cs typeface="Arial" panose="020B0604020202020204" pitchFamily="34" charset="0"/>
              </a:rPr>
              <a:t>pyodermal</a:t>
            </a:r>
            <a:r>
              <a:rPr lang="en-US" altLang="en-US" sz="2800" dirty="0">
                <a:cs typeface="Arial" panose="020B0604020202020204" pitchFamily="34" charset="0"/>
              </a:rPr>
              <a:t> infections</a:t>
            </a:r>
          </a:p>
          <a:p>
            <a:pPr marL="742950" lvl="1" indent="-28575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Cellulitis</a:t>
            </a:r>
          </a:p>
          <a:p>
            <a:pPr marL="1143000" lvl="2" indent="-228600" eaLnBrk="1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ts val="2300"/>
            </a:pPr>
            <a:r>
              <a:rPr lang="en-US" altLang="en-US" sz="2000" dirty="0">
                <a:cs typeface="Arial" panose="020B0604020202020204" pitchFamily="34" charset="0"/>
              </a:rPr>
              <a:t>Deep invasion of GAS leading to necrosis and </a:t>
            </a:r>
            <a:r>
              <a:rPr lang="en-US" altLang="en-US" sz="2000" dirty="0" smtClean="0">
                <a:cs typeface="Arial" panose="020B0604020202020204" pitchFamily="34" charset="0"/>
              </a:rPr>
              <a:t>gangrene.</a:t>
            </a:r>
            <a:endParaRPr lang="en-US" alt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59491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3">
            <a:extLst>
              <a:ext uri="{FF2B5EF4-FFF2-40B4-BE49-F238E27FC236}">
                <a16:creationId xmlns:a16="http://schemas.microsoft.com/office/drawing/2014/main" id="{03D900F9-3294-B26D-A7EC-9B06370D26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4656" y="0"/>
            <a:ext cx="7772400" cy="1905000"/>
          </a:xfrm>
        </p:spPr>
        <p:txBody>
          <a:bodyPr>
            <a:normAutofit/>
          </a:bodyPr>
          <a:lstStyle/>
          <a:p>
            <a:pPr algn="ctr" eaLnBrk="1" fontAlgn="auto" hangingPunct="1">
              <a:buClr>
                <a:schemeClr val="dk1"/>
              </a:buClr>
              <a:buSzPts val="3600"/>
              <a:buFont typeface="Arial"/>
              <a:buNone/>
              <a:defRPr/>
            </a:pPr>
            <a:r>
              <a:rPr lang="en-US" sz="3600" i="1" dirty="0">
                <a:solidFill>
                  <a:srgbClr val="002060"/>
                </a:solidFill>
                <a:sym typeface="Arial"/>
              </a:rPr>
              <a:t>S. pyogenes </a:t>
            </a:r>
            <a:r>
              <a:rPr lang="en-US" sz="3600" dirty="0">
                <a:solidFill>
                  <a:srgbClr val="002060"/>
                </a:solidFill>
                <a:sym typeface="Arial"/>
              </a:rPr>
              <a:t>(Group A) </a:t>
            </a:r>
            <a:br>
              <a:rPr lang="en-US" sz="3600" dirty="0">
                <a:solidFill>
                  <a:srgbClr val="002060"/>
                </a:solidFill>
                <a:sym typeface="Arial"/>
              </a:rPr>
            </a:br>
            <a:r>
              <a:rPr lang="en-US" sz="3600" dirty="0" err="1">
                <a:solidFill>
                  <a:srgbClr val="002060"/>
                </a:solidFill>
                <a:sym typeface="Arial"/>
              </a:rPr>
              <a:t>Pyodermal</a:t>
            </a:r>
            <a:r>
              <a:rPr lang="en-US" sz="3600" dirty="0">
                <a:solidFill>
                  <a:srgbClr val="002060"/>
                </a:solidFill>
                <a:sym typeface="Arial"/>
              </a:rPr>
              <a:t> Infection: Scarlet Fever</a:t>
            </a:r>
            <a:endParaRPr sz="4000" dirty="0">
              <a:solidFill>
                <a:srgbClr val="002060"/>
              </a:solidFill>
              <a:sym typeface="Arial"/>
            </a:endParaRPr>
          </a:p>
        </p:txBody>
      </p:sp>
      <p:sp>
        <p:nvSpPr>
          <p:cNvPr id="263" name="Google Shape;263;p23">
            <a:extLst>
              <a:ext uri="{FF2B5EF4-FFF2-40B4-BE49-F238E27FC236}">
                <a16:creationId xmlns:a16="http://schemas.microsoft.com/office/drawing/2014/main" id="{D2623126-8186-3B26-D2A7-18DCD62C690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44656" y="1662418"/>
            <a:ext cx="7772400" cy="4876800"/>
          </a:xfrm>
        </p:spPr>
        <p:txBody>
          <a:bodyPr>
            <a:normAutofit/>
          </a:bodyPr>
          <a:lstStyle/>
          <a:p>
            <a:pPr indent="-457200" eaLnBrk="1" fontAlgn="auto" hangingPunct="1">
              <a:spcBef>
                <a:spcPts val="0"/>
              </a:spcBef>
              <a:buSzPts val="1680"/>
              <a:buFont typeface="Noto Sans Symbols"/>
              <a:buChar char="⬤"/>
              <a:defRPr/>
            </a:pPr>
            <a:r>
              <a:rPr lang="en-US" sz="2800" dirty="0">
                <a:solidFill>
                  <a:schemeClr val="dk1"/>
                </a:solidFill>
                <a:sym typeface="Arial"/>
              </a:rPr>
              <a:t>Strains that are infected with the temperate bacteriophage T12 produce streptococcal pyrogenic exotoxins</a:t>
            </a:r>
          </a:p>
          <a:p>
            <a:pPr indent="-457200" eaLnBrk="1" fontAlgn="auto" hangingPunct="1">
              <a:spcBef>
                <a:spcPts val="0"/>
              </a:spcBef>
              <a:buSzPts val="1680"/>
              <a:buFont typeface="Noto Sans Symbols"/>
              <a:buChar char="⬤"/>
              <a:defRPr/>
            </a:pPr>
            <a:r>
              <a:rPr lang="en-US" sz="2800" dirty="0">
                <a:solidFill>
                  <a:schemeClr val="dk1"/>
                </a:solidFill>
                <a:sym typeface="Arial"/>
              </a:rPr>
              <a:t>Appears 1 to 2 days after bacterial infection</a:t>
            </a:r>
          </a:p>
          <a:p>
            <a:pPr lvl="1" indent="-457200" eaLnBrk="1" fontAlgn="auto" hangingPunct="1">
              <a:spcBef>
                <a:spcPts val="0"/>
              </a:spcBef>
              <a:buSzPts val="1680"/>
              <a:buFont typeface="Noto Sans Symbols"/>
              <a:buChar char="⮚"/>
              <a:defRPr/>
            </a:pPr>
            <a:r>
              <a:rPr lang="en-US" sz="2400" dirty="0">
                <a:solidFill>
                  <a:schemeClr val="dk1"/>
                </a:solidFill>
                <a:sym typeface="Arial"/>
              </a:rPr>
              <a:t>Diffuse red rash that appears on the upper chest and spreads to the trunk and limbs</a:t>
            </a:r>
          </a:p>
          <a:p>
            <a:pPr lvl="1" indent="-457200" eaLnBrk="1" fontAlgn="auto" hangingPunct="1">
              <a:spcBef>
                <a:spcPts val="0"/>
              </a:spcBef>
              <a:buSzPts val="1680"/>
              <a:buFont typeface="Noto Sans Symbols"/>
              <a:buChar char="⮚"/>
              <a:defRPr/>
            </a:pPr>
            <a:r>
              <a:rPr lang="en-US" sz="2400" dirty="0">
                <a:solidFill>
                  <a:schemeClr val="dk1"/>
                </a:solidFill>
                <a:sym typeface="Arial"/>
              </a:rPr>
              <a:t>Rash disappears over the next 5 to 7 days</a:t>
            </a:r>
          </a:p>
          <a:p>
            <a:pPr lvl="2" indent="-457200" eaLnBrk="1" fontAlgn="auto" hangingPunct="1">
              <a:spcBef>
                <a:spcPts val="0"/>
              </a:spcBef>
              <a:buSzPts val="1680"/>
              <a:buFont typeface="Arial"/>
              <a:buChar char="•"/>
              <a:defRPr/>
            </a:pPr>
            <a:r>
              <a:rPr lang="en-US" sz="2000" dirty="0">
                <a:solidFill>
                  <a:schemeClr val="dk1"/>
                </a:solidFill>
                <a:sym typeface="Arial"/>
              </a:rPr>
              <a:t>Followed by desquamation</a:t>
            </a:r>
          </a:p>
          <a:p>
            <a:pPr marL="0" indent="0" eaLnBrk="1" fontAlgn="auto" hangingPunct="1">
              <a:spcBef>
                <a:spcPts val="0"/>
              </a:spcBef>
              <a:buSzPts val="1680"/>
              <a:buFont typeface="Noto Sans Symbols"/>
              <a:buNone/>
              <a:defRPr/>
            </a:pPr>
            <a:endParaRPr lang="en-US" sz="2800" dirty="0">
              <a:solidFill>
                <a:schemeClr val="dk1"/>
              </a:solidFill>
              <a:sym typeface="Arial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4">
            <a:extLst>
              <a:ext uri="{FF2B5EF4-FFF2-40B4-BE49-F238E27FC236}">
                <a16:creationId xmlns:a16="http://schemas.microsoft.com/office/drawing/2014/main" id="{1DA10D71-7407-32C3-6DC7-0509B0F868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8547" y="76200"/>
            <a:ext cx="7772400" cy="1905000"/>
          </a:xfrm>
        </p:spPr>
        <p:txBody>
          <a:bodyPr>
            <a:normAutofit/>
          </a:bodyPr>
          <a:lstStyle/>
          <a:p>
            <a:pPr algn="ctr" eaLnBrk="1" fontAlgn="auto" hangingPunct="1">
              <a:buClr>
                <a:schemeClr val="dk1"/>
              </a:buClr>
              <a:buSzPts val="3600"/>
              <a:buFont typeface="Arial"/>
              <a:buNone/>
              <a:defRPr/>
            </a:pPr>
            <a:r>
              <a:rPr lang="en-US" sz="3600" i="1" dirty="0">
                <a:solidFill>
                  <a:srgbClr val="002060"/>
                </a:solidFill>
                <a:sym typeface="Arial"/>
              </a:rPr>
              <a:t>S. pyogenes </a:t>
            </a:r>
            <a:r>
              <a:rPr lang="en-US" sz="3600" dirty="0">
                <a:solidFill>
                  <a:srgbClr val="002060"/>
                </a:solidFill>
                <a:sym typeface="Arial"/>
              </a:rPr>
              <a:t>(Group A) </a:t>
            </a:r>
            <a:r>
              <a:rPr lang="en-US" sz="3600" dirty="0" smtClean="0">
                <a:solidFill>
                  <a:srgbClr val="002060"/>
                </a:solidFill>
                <a:sym typeface="Arial"/>
              </a:rPr>
              <a:t>Necrotizing </a:t>
            </a:r>
            <a:r>
              <a:rPr lang="en-US" sz="3600" dirty="0">
                <a:solidFill>
                  <a:srgbClr val="002060"/>
                </a:solidFill>
                <a:sym typeface="Arial"/>
              </a:rPr>
              <a:t>Fasciitis (NF)</a:t>
            </a:r>
            <a:endParaRPr sz="4000" dirty="0">
              <a:solidFill>
                <a:srgbClr val="002060"/>
              </a:solidFill>
              <a:sym typeface="Arial"/>
            </a:endParaRPr>
          </a:p>
        </p:txBody>
      </p:sp>
      <p:sp>
        <p:nvSpPr>
          <p:cNvPr id="73731" name="Google Shape;270;p24">
            <a:extLst>
              <a:ext uri="{FF2B5EF4-FFF2-40B4-BE49-F238E27FC236}">
                <a16:creationId xmlns:a16="http://schemas.microsoft.com/office/drawing/2014/main" id="{84AF61D2-E434-D4A7-F1EF-DEC9C5C0CF3D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728547" y="1670807"/>
            <a:ext cx="7772400" cy="4876800"/>
          </a:xfrm>
        </p:spPr>
        <p:txBody>
          <a:bodyPr/>
          <a:lstStyle/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Infection characterized by rapidly progressing inflammation and necrosis of the skin, subcutaneous tissue, and fascia</a:t>
            </a:r>
          </a:p>
          <a:p>
            <a:pPr marL="742950" lvl="1" indent="-28575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Described as life-threatening infection-“flesh-eating disease”</a:t>
            </a:r>
          </a:p>
          <a:p>
            <a:pPr marL="742950" lvl="1" indent="-28575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Occur in young, healthy individuals</a:t>
            </a:r>
          </a:p>
          <a:p>
            <a:pPr marL="742950" lvl="1" indent="-28575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Good wound care is a must to minimize risk of NF</a:t>
            </a:r>
          </a:p>
          <a:p>
            <a:pPr marL="342900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Most common serotypes: M1, M3, M12, M28</a:t>
            </a:r>
          </a:p>
          <a:p>
            <a:pPr marL="342900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Characterized as Types 1, 2, and 3</a:t>
            </a:r>
          </a:p>
          <a:p>
            <a:pPr marL="742950" lvl="1" indent="-28575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Group 2 is only GAS</a:t>
            </a:r>
            <a:endParaRPr lang="en-US" altLang="en-US" sz="2400" strike="sngStrike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>
            <a:extLst>
              <a:ext uri="{FF2B5EF4-FFF2-40B4-BE49-F238E27FC236}">
                <a16:creationId xmlns:a16="http://schemas.microsoft.com/office/drawing/2014/main" id="{B400F768-977E-8268-EFD5-F15304A5EE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9490" y="160090"/>
            <a:ext cx="7772400" cy="1905000"/>
          </a:xfrm>
        </p:spPr>
        <p:txBody>
          <a:bodyPr>
            <a:normAutofit/>
          </a:bodyPr>
          <a:lstStyle/>
          <a:p>
            <a:pPr algn="ctr" eaLnBrk="1" fontAlgn="auto" hangingPunct="1">
              <a:buClr>
                <a:schemeClr val="dk1"/>
              </a:buClr>
              <a:buSzPts val="3600"/>
              <a:buFont typeface="Arial"/>
              <a:buNone/>
              <a:defRPr/>
            </a:pPr>
            <a:r>
              <a:rPr lang="en-US" sz="3600" dirty="0">
                <a:solidFill>
                  <a:srgbClr val="002060"/>
                </a:solidFill>
                <a:sym typeface="Arial"/>
              </a:rPr>
              <a:t>Lancefield Classification</a:t>
            </a:r>
            <a:br>
              <a:rPr lang="en-US" sz="3600" dirty="0">
                <a:solidFill>
                  <a:srgbClr val="002060"/>
                </a:solidFill>
                <a:sym typeface="Arial"/>
              </a:rPr>
            </a:br>
            <a:r>
              <a:rPr lang="en-US" sz="3600" dirty="0">
                <a:solidFill>
                  <a:srgbClr val="002060"/>
                </a:solidFill>
                <a:sym typeface="Arial"/>
              </a:rPr>
              <a:t>of the Streptococci</a:t>
            </a:r>
            <a:endParaRPr sz="4000" dirty="0">
              <a:solidFill>
                <a:srgbClr val="002060"/>
              </a:solidFill>
              <a:sym typeface="Arial"/>
            </a:endParaRPr>
          </a:p>
        </p:txBody>
      </p:sp>
      <p:sp>
        <p:nvSpPr>
          <p:cNvPr id="26627" name="Google Shape;125;p4">
            <a:extLst>
              <a:ext uri="{FF2B5EF4-FFF2-40B4-BE49-F238E27FC236}">
                <a16:creationId xmlns:a16="http://schemas.microsoft.com/office/drawing/2014/main" id="{BDB836CC-E001-8445-DDBF-26C7F6021D02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619490" y="1796642"/>
            <a:ext cx="7772400" cy="48768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Pct val="50000"/>
              <a:buFont typeface="Wingdings" panose="05000000000000000000" pitchFamily="2" charset="2"/>
              <a:buChar char="Ø"/>
            </a:pPr>
            <a:r>
              <a:rPr lang="en-US" altLang="en-US" sz="2800" dirty="0">
                <a:cs typeface="Arial" panose="020B0604020202020204" pitchFamily="34" charset="0"/>
              </a:rPr>
              <a:t>After recognition of the antigen (C carbohydrate, polysaccharide) in the cell wall of β-hemolytic streptococci, these streptococci were able to be divided into serologic groups designated by letters.</a:t>
            </a:r>
          </a:p>
          <a:p>
            <a:pPr marL="742950" lvl="1" indent="-28575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Organisms in the A group possess the same antigenic C carbohydrate, those in the B group possess the same antigenic carbohydrate, and so on.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5">
            <a:extLst>
              <a:ext uri="{FF2B5EF4-FFF2-40B4-BE49-F238E27FC236}">
                <a16:creationId xmlns:a16="http://schemas.microsoft.com/office/drawing/2014/main" id="{C3EBBC77-EE7C-929B-F4BA-5D8E8037D7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1435" y="92978"/>
            <a:ext cx="7772400" cy="1905000"/>
          </a:xfrm>
        </p:spPr>
        <p:txBody>
          <a:bodyPr>
            <a:normAutofit/>
          </a:bodyPr>
          <a:lstStyle/>
          <a:p>
            <a:pPr algn="ctr" eaLnBrk="1" fontAlgn="auto" hangingPunct="1">
              <a:buClr>
                <a:schemeClr val="dk1"/>
              </a:buClr>
              <a:buSzPts val="3600"/>
              <a:buFont typeface="Arial"/>
              <a:buNone/>
              <a:defRPr/>
            </a:pPr>
            <a:r>
              <a:rPr lang="en-US" sz="3600" i="1" dirty="0">
                <a:solidFill>
                  <a:srgbClr val="002060"/>
                </a:solidFill>
                <a:sym typeface="Arial"/>
              </a:rPr>
              <a:t>S. pyogenes </a:t>
            </a:r>
            <a:r>
              <a:rPr lang="en-US" sz="3600" dirty="0">
                <a:solidFill>
                  <a:srgbClr val="002060"/>
                </a:solidFill>
                <a:sym typeface="Arial"/>
              </a:rPr>
              <a:t>(Group </a:t>
            </a:r>
            <a:r>
              <a:rPr lang="en-US" sz="3600" dirty="0" smtClean="0">
                <a:solidFill>
                  <a:srgbClr val="002060"/>
                </a:solidFill>
                <a:sym typeface="Arial"/>
              </a:rPr>
              <a:t>A) </a:t>
            </a:r>
            <a:br>
              <a:rPr lang="en-US" sz="3600" dirty="0" smtClean="0">
                <a:solidFill>
                  <a:srgbClr val="002060"/>
                </a:solidFill>
                <a:sym typeface="Arial"/>
              </a:rPr>
            </a:br>
            <a:r>
              <a:rPr lang="en-US" sz="3600" dirty="0" smtClean="0">
                <a:solidFill>
                  <a:srgbClr val="002060"/>
                </a:solidFill>
                <a:sym typeface="Arial"/>
              </a:rPr>
              <a:t>Streptococcal TSS</a:t>
            </a:r>
            <a:endParaRPr sz="4000" dirty="0">
              <a:solidFill>
                <a:srgbClr val="002060"/>
              </a:solidFill>
              <a:sym typeface="Arial"/>
            </a:endParaRPr>
          </a:p>
        </p:txBody>
      </p:sp>
      <p:sp>
        <p:nvSpPr>
          <p:cNvPr id="277" name="Google Shape;277;p25">
            <a:extLst>
              <a:ext uri="{FF2B5EF4-FFF2-40B4-BE49-F238E27FC236}">
                <a16:creationId xmlns:a16="http://schemas.microsoft.com/office/drawing/2014/main" id="{35224D61-A9C8-65BA-6547-C2F81D957B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61435" y="1796642"/>
            <a:ext cx="7772400" cy="4876800"/>
          </a:xfrm>
        </p:spPr>
        <p:txBody>
          <a:bodyPr/>
          <a:lstStyle/>
          <a:p>
            <a:pPr marL="342900" indent="-342900" eaLnBrk="1" fontAlgn="auto" hangingPunct="1">
              <a:spcBef>
                <a:spcPts val="0"/>
              </a:spcBef>
              <a:buSzPts val="1680"/>
              <a:buFont typeface="Noto Sans Symbols"/>
              <a:buChar char="⬤"/>
              <a:defRPr/>
            </a:pPr>
            <a:r>
              <a:rPr lang="en-US" sz="2800" dirty="0">
                <a:solidFill>
                  <a:schemeClr val="dk1"/>
                </a:solidFill>
                <a:sym typeface="Arial"/>
              </a:rPr>
              <a:t>Streptococcal toxic shock syndrome (TSS)</a:t>
            </a:r>
            <a:endParaRPr sz="2800" dirty="0">
              <a:solidFill>
                <a:schemeClr val="dk1"/>
              </a:solidFill>
              <a:sym typeface="Arial"/>
            </a:endParaRPr>
          </a:p>
          <a:p>
            <a:pPr marL="742950" lvl="1" indent="-285750" eaLnBrk="1" fontAlgn="auto" hangingPunct="1">
              <a:spcBef>
                <a:spcPts val="480"/>
              </a:spcBef>
              <a:buSzPts val="1920"/>
              <a:buFont typeface="Noto Sans Symbols"/>
              <a:buChar char="⮚"/>
              <a:defRPr/>
            </a:pPr>
            <a:r>
              <a:rPr lang="en-US" sz="2400" dirty="0">
                <a:solidFill>
                  <a:schemeClr val="dk1"/>
                </a:solidFill>
                <a:sym typeface="Arial"/>
              </a:rPr>
              <a:t>Exact portal of entry is unknown</a:t>
            </a:r>
          </a:p>
          <a:p>
            <a:pPr marL="742950" lvl="1" indent="-285750" eaLnBrk="1" fontAlgn="auto" hangingPunct="1">
              <a:spcBef>
                <a:spcPts val="480"/>
              </a:spcBef>
              <a:buSzPts val="1920"/>
              <a:buFont typeface="Noto Sans Symbols"/>
              <a:buChar char="⮚"/>
              <a:defRPr/>
            </a:pPr>
            <a:r>
              <a:rPr lang="en-US" sz="2400" dirty="0">
                <a:solidFill>
                  <a:schemeClr val="dk1"/>
                </a:solidFill>
                <a:sym typeface="Arial"/>
              </a:rPr>
              <a:t>Entire organ system collapses leading to death</a:t>
            </a:r>
            <a:endParaRPr sz="2400" strike="sngStrike" dirty="0">
              <a:solidFill>
                <a:schemeClr val="dk1"/>
              </a:solidFill>
              <a:sym typeface="Arial"/>
            </a:endParaRPr>
          </a:p>
          <a:p>
            <a:pPr marL="742950" lvl="1" indent="-285750" eaLnBrk="1" fontAlgn="auto" hangingPunct="1">
              <a:spcBef>
                <a:spcPts val="480"/>
              </a:spcBef>
              <a:buSzPts val="1920"/>
              <a:buFont typeface="Noto Sans Symbols"/>
              <a:buChar char="⮚"/>
              <a:defRPr/>
            </a:pPr>
            <a:r>
              <a:rPr lang="en-US" sz="2400" dirty="0">
                <a:solidFill>
                  <a:schemeClr val="dk1"/>
                </a:solidFill>
                <a:sym typeface="Arial"/>
              </a:rPr>
              <a:t>Initial severe streptococcal infection occurs</a:t>
            </a:r>
            <a:r>
              <a:rPr lang="en-US" sz="2400" strike="sngStrike" dirty="0">
                <a:solidFill>
                  <a:schemeClr val="dk1"/>
                </a:solidFill>
                <a:sym typeface="Arial"/>
              </a:rPr>
              <a:t> </a:t>
            </a:r>
            <a:endParaRPr sz="2400" strike="sngStrike" dirty="0">
              <a:solidFill>
                <a:schemeClr val="dk1"/>
              </a:solidFill>
              <a:sym typeface="Arial"/>
            </a:endParaRPr>
          </a:p>
          <a:p>
            <a:pPr marL="742950" lvl="1" indent="-285750" eaLnBrk="1" fontAlgn="auto" hangingPunct="1">
              <a:spcBef>
                <a:spcPts val="480"/>
              </a:spcBef>
              <a:buSzPts val="1920"/>
              <a:buFont typeface="Noto Sans Symbols"/>
              <a:buChar char="⮚"/>
              <a:defRPr/>
            </a:pPr>
            <a:r>
              <a:rPr lang="en-US" sz="2400" dirty="0">
                <a:solidFill>
                  <a:schemeClr val="dk1"/>
                </a:solidFill>
                <a:sym typeface="Arial"/>
              </a:rPr>
              <a:t>Patients are often </a:t>
            </a:r>
            <a:r>
              <a:rPr lang="en-US" sz="2400" dirty="0" err="1">
                <a:solidFill>
                  <a:schemeClr val="dk1"/>
                </a:solidFill>
                <a:sym typeface="Arial"/>
              </a:rPr>
              <a:t>bacteremic</a:t>
            </a:r>
            <a:r>
              <a:rPr lang="en-US" sz="2400" dirty="0">
                <a:solidFill>
                  <a:schemeClr val="dk1"/>
                </a:solidFill>
                <a:sym typeface="Arial"/>
              </a:rPr>
              <a:t> and have NF</a:t>
            </a:r>
            <a:endParaRPr sz="2400" strike="sngStrike" dirty="0">
              <a:solidFill>
                <a:schemeClr val="dk1"/>
              </a:solidFill>
              <a:sym typeface="Arial"/>
            </a:endParaRPr>
          </a:p>
          <a:p>
            <a:pPr marL="742950" lvl="1" indent="-285750" eaLnBrk="1" fontAlgn="auto" hangingPunct="1">
              <a:spcBef>
                <a:spcPts val="480"/>
              </a:spcBef>
              <a:buSzPts val="1920"/>
              <a:buFont typeface="Noto Sans Symbols"/>
              <a:buChar char="⮚"/>
              <a:defRPr/>
            </a:pPr>
            <a:r>
              <a:rPr lang="en-US" sz="2400" dirty="0">
                <a:solidFill>
                  <a:schemeClr val="dk1"/>
                </a:solidFill>
                <a:sym typeface="Arial"/>
              </a:rPr>
              <a:t>At risk populations</a:t>
            </a:r>
            <a:endParaRPr sz="2400" dirty="0">
              <a:solidFill>
                <a:schemeClr val="dk1"/>
              </a:solidFill>
              <a:sym typeface="Arial"/>
            </a:endParaRPr>
          </a:p>
          <a:p>
            <a:pPr marL="1143000" lvl="2" indent="-228600" eaLnBrk="1" fontAlgn="auto" hangingPunct="1">
              <a:spcBef>
                <a:spcPts val="400"/>
              </a:spcBef>
              <a:buSzPts val="2300"/>
              <a:buFont typeface="Arial"/>
              <a:buChar char="•"/>
              <a:defRPr/>
            </a:pPr>
            <a:r>
              <a:rPr lang="en-US" sz="2000" dirty="0">
                <a:solidFill>
                  <a:schemeClr val="dk1"/>
                </a:solidFill>
                <a:sym typeface="Arial"/>
              </a:rPr>
              <a:t>Young children, especially those with chicken pox (varicella) and older adults</a:t>
            </a:r>
          </a:p>
          <a:p>
            <a:pPr marL="800100" lvl="1" indent="-342900" eaLnBrk="1" fontAlgn="auto" hangingPunct="1">
              <a:spcBef>
                <a:spcPts val="400"/>
              </a:spcBef>
              <a:buSzPts val="2300"/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chemeClr val="dk1"/>
                </a:solidFill>
                <a:sym typeface="Arial"/>
              </a:rPr>
              <a:t>Associated with pyrogenic exotoxin- notably </a:t>
            </a:r>
            <a:r>
              <a:rPr lang="en-US" sz="2400" dirty="0" err="1">
                <a:solidFill>
                  <a:schemeClr val="dk1"/>
                </a:solidFill>
                <a:sym typeface="Arial"/>
              </a:rPr>
              <a:t>SpeA</a:t>
            </a:r>
            <a:endParaRPr lang="en-US" sz="2400" dirty="0">
              <a:solidFill>
                <a:schemeClr val="dk1"/>
              </a:solidFill>
              <a:sym typeface="Arial"/>
            </a:endParaRPr>
          </a:p>
          <a:p>
            <a:pPr marL="1257300" lvl="2" indent="-342900" eaLnBrk="1" fontAlgn="auto" hangingPunct="1">
              <a:spcBef>
                <a:spcPts val="400"/>
              </a:spcBef>
              <a:buSzPts val="2300"/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chemeClr val="dk1"/>
                </a:solidFill>
                <a:sym typeface="Arial"/>
              </a:rPr>
              <a:t>Toxins function as superantigens</a:t>
            </a:r>
            <a:endParaRPr sz="2000" dirty="0">
              <a:solidFill>
                <a:schemeClr val="dk1"/>
              </a:solidFill>
              <a:sym typeface="Arial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6">
            <a:extLst>
              <a:ext uri="{FF2B5EF4-FFF2-40B4-BE49-F238E27FC236}">
                <a16:creationId xmlns:a16="http://schemas.microsoft.com/office/drawing/2014/main" id="{BA22FAA6-FCEF-3831-916A-3197A080EB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1434" y="76200"/>
            <a:ext cx="7772400" cy="1905000"/>
          </a:xfrm>
        </p:spPr>
        <p:txBody>
          <a:bodyPr>
            <a:normAutofit/>
          </a:bodyPr>
          <a:lstStyle/>
          <a:p>
            <a:pPr algn="ctr" eaLnBrk="1" fontAlgn="auto" hangingPunct="1">
              <a:buClr>
                <a:schemeClr val="dk1"/>
              </a:buClr>
              <a:buSzPts val="3600"/>
              <a:buFont typeface="Arial"/>
              <a:buNone/>
              <a:defRPr/>
            </a:pPr>
            <a:r>
              <a:rPr lang="en-US" sz="3600" i="1" dirty="0">
                <a:solidFill>
                  <a:srgbClr val="002060"/>
                </a:solidFill>
                <a:sym typeface="Arial"/>
              </a:rPr>
              <a:t>S. pyogenes </a:t>
            </a:r>
            <a:r>
              <a:rPr lang="en-US" sz="3600" dirty="0">
                <a:solidFill>
                  <a:srgbClr val="002060"/>
                </a:solidFill>
                <a:sym typeface="Arial"/>
              </a:rPr>
              <a:t>(Group A) </a:t>
            </a:r>
            <a:r>
              <a:rPr lang="en-US" sz="3600" dirty="0" smtClean="0">
                <a:solidFill>
                  <a:srgbClr val="002060"/>
                </a:solidFill>
                <a:sym typeface="Arial"/>
              </a:rPr>
              <a:t>Post-Strep Sequelae</a:t>
            </a:r>
            <a:endParaRPr sz="4000" dirty="0">
              <a:solidFill>
                <a:srgbClr val="002060"/>
              </a:solidFill>
              <a:sym typeface="Arial"/>
            </a:endParaRPr>
          </a:p>
        </p:txBody>
      </p:sp>
      <p:sp>
        <p:nvSpPr>
          <p:cNvPr id="77827" name="Google Shape;284;p26">
            <a:extLst>
              <a:ext uri="{FF2B5EF4-FFF2-40B4-BE49-F238E27FC236}">
                <a16:creationId xmlns:a16="http://schemas.microsoft.com/office/drawing/2014/main" id="{17C47832-17F3-962C-752C-4A351368575E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661434" y="1788253"/>
            <a:ext cx="7772400" cy="4876800"/>
          </a:xfrm>
        </p:spPr>
        <p:txBody>
          <a:bodyPr/>
          <a:lstStyle/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7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Post-Streptococcal Sequelae—two serious complications</a:t>
            </a:r>
            <a:endParaRPr lang="en-US" altLang="en-US" sz="2800" strike="sngStrike" dirty="0">
              <a:cs typeface="Arial" panose="020B0604020202020204" pitchFamily="34" charset="0"/>
            </a:endParaRPr>
          </a:p>
          <a:p>
            <a:pPr marL="742950" lvl="1" indent="-28575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Rheumatic fever</a:t>
            </a:r>
          </a:p>
          <a:p>
            <a:pPr marL="1143000" lvl="2" indent="-228600" eaLnBrk="1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ts val="2300"/>
            </a:pPr>
            <a:r>
              <a:rPr lang="en-US" altLang="en-US" sz="2000" dirty="0">
                <a:cs typeface="Arial" panose="020B0604020202020204" pitchFamily="34" charset="0"/>
              </a:rPr>
              <a:t>Occurs after pharyngitis-attacks </a:t>
            </a:r>
          </a:p>
          <a:p>
            <a:pPr marL="1143000" lvl="2" indent="-228600" eaLnBrk="1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ts val="2300"/>
            </a:pPr>
            <a:r>
              <a:rPr lang="en-US" altLang="en-US" sz="2000" dirty="0">
                <a:cs typeface="Arial" panose="020B0604020202020204" pitchFamily="34" charset="0"/>
              </a:rPr>
              <a:t>Usually begins 1 month after infection</a:t>
            </a:r>
          </a:p>
          <a:p>
            <a:pPr marL="1143000" lvl="2" indent="-228600" eaLnBrk="1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ts val="2300"/>
            </a:pPr>
            <a:r>
              <a:rPr lang="en-US" altLang="en-US" sz="2000" dirty="0">
                <a:cs typeface="Arial" panose="020B0604020202020204" pitchFamily="34" charset="0"/>
              </a:rPr>
              <a:t>Inflammation of the joints, heart, blood vessels, and subcutaneous tissues occurs</a:t>
            </a:r>
          </a:p>
          <a:p>
            <a:pPr marL="1143000" lvl="2" indent="-228600" eaLnBrk="1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ts val="2300"/>
            </a:pPr>
            <a:r>
              <a:rPr lang="en-US" altLang="en-US" sz="2000" dirty="0">
                <a:cs typeface="Arial" panose="020B0604020202020204" pitchFamily="34" charset="0"/>
              </a:rPr>
              <a:t>Can cause serious damage to the heart valves</a:t>
            </a:r>
          </a:p>
          <a:p>
            <a:pPr marL="1143000" lvl="2" indent="-228600" eaLnBrk="1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ts val="2300"/>
            </a:pPr>
            <a:r>
              <a:rPr lang="en-US" altLang="en-US" sz="2000" dirty="0">
                <a:cs typeface="Arial" panose="020B0604020202020204" pitchFamily="34" charset="0"/>
              </a:rPr>
              <a:t>Repeated infections can produce further valve damage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6">
            <a:extLst>
              <a:ext uri="{FF2B5EF4-FFF2-40B4-BE49-F238E27FC236}">
                <a16:creationId xmlns:a16="http://schemas.microsoft.com/office/drawing/2014/main" id="{05916A91-F676-E0D6-DAF4-9BA59D1513A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buClr>
                <a:schemeClr val="dk1"/>
              </a:buClr>
              <a:buSzPts val="3600"/>
              <a:buFont typeface="Arial"/>
              <a:buNone/>
              <a:defRPr/>
            </a:pPr>
            <a:r>
              <a:rPr lang="en-US" sz="3600" i="1">
                <a:solidFill>
                  <a:schemeClr val="dk1"/>
                </a:solidFill>
                <a:sym typeface="Arial"/>
              </a:rPr>
              <a:t>S. pyogenes </a:t>
            </a:r>
            <a:r>
              <a:rPr lang="en-US" sz="3600">
                <a:solidFill>
                  <a:schemeClr val="dk1"/>
                </a:solidFill>
                <a:sym typeface="Arial"/>
              </a:rPr>
              <a:t>(Group A) </a:t>
            </a:r>
            <a:br>
              <a:rPr lang="en-US" sz="3600">
                <a:solidFill>
                  <a:schemeClr val="dk1"/>
                </a:solidFill>
                <a:sym typeface="Arial"/>
              </a:rPr>
            </a:br>
            <a:r>
              <a:rPr lang="en-US" sz="3600">
                <a:solidFill>
                  <a:schemeClr val="dk1"/>
                </a:solidFill>
                <a:sym typeface="Arial"/>
              </a:rPr>
              <a:t>Post-Strep Sequelae</a:t>
            </a:r>
            <a:endParaRPr sz="4000">
              <a:solidFill>
                <a:schemeClr val="dk1"/>
              </a:solidFill>
              <a:sym typeface="Arial"/>
            </a:endParaRPr>
          </a:p>
        </p:txBody>
      </p:sp>
      <p:sp>
        <p:nvSpPr>
          <p:cNvPr id="284" name="Google Shape;284;p26">
            <a:extLst>
              <a:ext uri="{FF2B5EF4-FFF2-40B4-BE49-F238E27FC236}">
                <a16:creationId xmlns:a16="http://schemas.microsoft.com/office/drawing/2014/main" id="{1C12B05F-46E1-9399-C200-084281749B3F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eaLnBrk="1" fontAlgn="auto" hangingPunct="1">
              <a:spcBef>
                <a:spcPts val="0"/>
              </a:spcBef>
              <a:buSzPts val="1680"/>
              <a:buFont typeface="Noto Sans Symbols"/>
              <a:buChar char="⬤"/>
              <a:defRPr/>
            </a:pPr>
            <a:r>
              <a:rPr lang="en-US" sz="2800" dirty="0">
                <a:solidFill>
                  <a:schemeClr val="dk1"/>
                </a:solidFill>
                <a:sym typeface="Arial"/>
              </a:rPr>
              <a:t>Post-Streptococcal Sequelae—two serious complications</a:t>
            </a:r>
            <a:endParaRPr sz="2800" strike="sngStrike" dirty="0">
              <a:solidFill>
                <a:schemeClr val="dk1"/>
              </a:solidFill>
              <a:sym typeface="Arial"/>
            </a:endParaRPr>
          </a:p>
          <a:p>
            <a:pPr marL="742950" lvl="1" indent="-285750" eaLnBrk="1" fontAlgn="auto" hangingPunct="1">
              <a:spcBef>
                <a:spcPts val="480"/>
              </a:spcBef>
              <a:buSzPts val="1920"/>
              <a:buFont typeface="Noto Sans Symbols"/>
              <a:buChar char="⮚"/>
              <a:defRPr/>
            </a:pPr>
            <a:r>
              <a:rPr lang="en-US" sz="2400" dirty="0">
                <a:solidFill>
                  <a:schemeClr val="dk1"/>
                </a:solidFill>
                <a:sym typeface="Arial"/>
              </a:rPr>
              <a:t>Rheumatic fever</a:t>
            </a:r>
          </a:p>
          <a:p>
            <a:pPr marL="1200150" lvl="2" indent="-285750" eaLnBrk="1" fontAlgn="auto" hangingPunct="1">
              <a:spcBef>
                <a:spcPts val="480"/>
              </a:spcBef>
              <a:buSzPts val="1920"/>
              <a:buFont typeface="Noto Sans Symbols"/>
              <a:buChar char="⮚"/>
              <a:defRPr/>
            </a:pPr>
            <a:r>
              <a:rPr lang="en-US" sz="2000" dirty="0">
                <a:solidFill>
                  <a:schemeClr val="dk1"/>
                </a:solidFill>
                <a:sym typeface="Arial"/>
              </a:rPr>
              <a:t>In some instances, antibodies from streptococcal sequelae cross-react with the brain to produce a neurologic manifestation of acute rheumatic fever called Sydenham chorea</a:t>
            </a:r>
            <a:r>
              <a:rPr lang="en-US" sz="2000" strike="sngStrike" dirty="0">
                <a:solidFill>
                  <a:schemeClr val="dk1"/>
                </a:solidFill>
                <a:sym typeface="Arial"/>
              </a:rPr>
              <a:t>.</a:t>
            </a:r>
            <a:r>
              <a:rPr lang="en-US" sz="2000" dirty="0">
                <a:solidFill>
                  <a:schemeClr val="dk1"/>
                </a:solidFill>
                <a:sym typeface="Arial"/>
              </a:rPr>
              <a:t> </a:t>
            </a:r>
          </a:p>
          <a:p>
            <a:pPr marL="1257300" lvl="2" indent="-342900" eaLnBrk="1" fontAlgn="auto" hangingPunct="1">
              <a:spcBef>
                <a:spcPts val="480"/>
              </a:spcBef>
              <a:buSzPts val="1920"/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chemeClr val="dk1"/>
                </a:solidFill>
                <a:sym typeface="Arial"/>
              </a:rPr>
              <a:t>Rare in most developed countries; remains problematic in developing countries and in some poor populations in industrialized countries</a:t>
            </a:r>
          </a:p>
          <a:p>
            <a:pPr marL="1257300" lvl="2" indent="-342900" eaLnBrk="1" fontAlgn="auto" hangingPunct="1">
              <a:spcBef>
                <a:spcPts val="480"/>
              </a:spcBef>
              <a:buSzPts val="1920"/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chemeClr val="dk1"/>
                </a:solidFill>
                <a:sym typeface="Arial"/>
              </a:rPr>
              <a:t>Pathogenesis is caused by antigenic cross-reactivity between streptococcal antigens and heart tissue</a:t>
            </a:r>
            <a:endParaRPr sz="2000" dirty="0">
              <a:solidFill>
                <a:schemeClr val="dk1"/>
              </a:solidFill>
              <a:sym typeface="Arial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6">
            <a:extLst>
              <a:ext uri="{FF2B5EF4-FFF2-40B4-BE49-F238E27FC236}">
                <a16:creationId xmlns:a16="http://schemas.microsoft.com/office/drawing/2014/main" id="{C7B10B07-C4DA-2685-0BCF-0432F7E32F5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buClr>
                <a:schemeClr val="dk1"/>
              </a:buClr>
              <a:buSzPts val="3600"/>
              <a:buFont typeface="Arial"/>
              <a:buNone/>
              <a:defRPr/>
            </a:pPr>
            <a:r>
              <a:rPr lang="en-US" sz="3600" i="1">
                <a:solidFill>
                  <a:schemeClr val="dk1"/>
                </a:solidFill>
                <a:sym typeface="Arial"/>
              </a:rPr>
              <a:t>S. pyogenes </a:t>
            </a:r>
            <a:r>
              <a:rPr lang="en-US" sz="3600">
                <a:solidFill>
                  <a:schemeClr val="dk1"/>
                </a:solidFill>
                <a:sym typeface="Arial"/>
              </a:rPr>
              <a:t>(Group A) </a:t>
            </a:r>
            <a:br>
              <a:rPr lang="en-US" sz="3600">
                <a:solidFill>
                  <a:schemeClr val="dk1"/>
                </a:solidFill>
                <a:sym typeface="Arial"/>
              </a:rPr>
            </a:br>
            <a:r>
              <a:rPr lang="en-US" sz="3600">
                <a:solidFill>
                  <a:schemeClr val="dk1"/>
                </a:solidFill>
                <a:sym typeface="Arial"/>
              </a:rPr>
              <a:t>Post-Strep Sequelae</a:t>
            </a:r>
            <a:endParaRPr sz="4000">
              <a:solidFill>
                <a:schemeClr val="dk1"/>
              </a:solidFill>
              <a:sym typeface="Arial"/>
            </a:endParaRPr>
          </a:p>
        </p:txBody>
      </p:sp>
      <p:sp>
        <p:nvSpPr>
          <p:cNvPr id="284" name="Google Shape;284;p26">
            <a:extLst>
              <a:ext uri="{FF2B5EF4-FFF2-40B4-BE49-F238E27FC236}">
                <a16:creationId xmlns:a16="http://schemas.microsoft.com/office/drawing/2014/main" id="{EC29B472-69F1-FF66-46BC-0D68BFC7C7AD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eaLnBrk="1" fontAlgn="auto" hangingPunct="1">
              <a:spcBef>
                <a:spcPts val="0"/>
              </a:spcBef>
              <a:buSzPts val="1680"/>
              <a:buFont typeface="Noto Sans Symbols"/>
              <a:buChar char="⬤"/>
              <a:defRPr/>
            </a:pPr>
            <a:r>
              <a:rPr lang="en-US" sz="2800" dirty="0">
                <a:solidFill>
                  <a:schemeClr val="dk1"/>
                </a:solidFill>
                <a:sym typeface="Arial"/>
              </a:rPr>
              <a:t>Post-Streptococcal Sequelae—two serious complications of GAS</a:t>
            </a:r>
            <a:endParaRPr sz="2800" dirty="0">
              <a:solidFill>
                <a:schemeClr val="dk1"/>
              </a:solidFill>
              <a:sym typeface="Arial"/>
            </a:endParaRPr>
          </a:p>
          <a:p>
            <a:pPr marL="742950" lvl="1" indent="-285750" eaLnBrk="1" fontAlgn="auto" hangingPunct="1">
              <a:spcBef>
                <a:spcPts val="480"/>
              </a:spcBef>
              <a:buSzPts val="1920"/>
              <a:buFont typeface="Noto Sans Symbols"/>
              <a:buChar char="⮚"/>
              <a:defRPr/>
            </a:pPr>
            <a:r>
              <a:rPr lang="en-US" sz="2400" dirty="0">
                <a:solidFill>
                  <a:schemeClr val="dk1"/>
                </a:solidFill>
                <a:sym typeface="Arial"/>
              </a:rPr>
              <a:t>Acute glomerulonephritis (AGN)</a:t>
            </a:r>
            <a:endParaRPr sz="2400" dirty="0">
              <a:solidFill>
                <a:schemeClr val="dk1"/>
              </a:solidFill>
              <a:sym typeface="Arial"/>
            </a:endParaRPr>
          </a:p>
          <a:p>
            <a:pPr marL="1143000" lvl="2" indent="-228600" eaLnBrk="1" fontAlgn="auto" hangingPunct="1">
              <a:spcBef>
                <a:spcPts val="400"/>
              </a:spcBef>
              <a:buSzPts val="2300"/>
              <a:buFont typeface="Arial"/>
              <a:buChar char="•"/>
              <a:defRPr/>
            </a:pPr>
            <a:r>
              <a:rPr lang="en-US" sz="2000" dirty="0">
                <a:solidFill>
                  <a:schemeClr val="dk1"/>
                </a:solidFill>
                <a:sym typeface="Arial"/>
              </a:rPr>
              <a:t>Can occur after pharyngitis or cutaneous infection</a:t>
            </a:r>
          </a:p>
          <a:p>
            <a:pPr marL="1143000" lvl="2" indent="-228600" eaLnBrk="1" fontAlgn="auto" hangingPunct="1">
              <a:spcBef>
                <a:spcPts val="400"/>
              </a:spcBef>
              <a:buSzPts val="2300"/>
              <a:buFont typeface="Arial"/>
              <a:buChar char="•"/>
              <a:defRPr/>
            </a:pPr>
            <a:r>
              <a:rPr lang="en-US" sz="2000" dirty="0">
                <a:solidFill>
                  <a:schemeClr val="dk1"/>
                </a:solidFill>
                <a:sym typeface="Arial"/>
              </a:rPr>
              <a:t>Pathogenesis appears to be immunologically mediated</a:t>
            </a:r>
          </a:p>
          <a:p>
            <a:pPr marL="1600200" lvl="3" indent="-228600" eaLnBrk="1" fontAlgn="auto" hangingPunct="1">
              <a:spcBef>
                <a:spcPts val="400"/>
              </a:spcBef>
              <a:buSzPts val="2300"/>
              <a:buFont typeface="Arial"/>
              <a:buChar char="•"/>
              <a:defRPr/>
            </a:pPr>
            <a:r>
              <a:rPr lang="en-US" sz="1800" dirty="0">
                <a:solidFill>
                  <a:schemeClr val="dk1"/>
                </a:solidFill>
                <a:sym typeface="Arial"/>
              </a:rPr>
              <a:t>Circling complexes are found in the plasma of AGN patients</a:t>
            </a:r>
          </a:p>
          <a:p>
            <a:pPr marL="1600200" lvl="3" indent="-228600" eaLnBrk="1" fontAlgn="auto" hangingPunct="1">
              <a:spcBef>
                <a:spcPts val="400"/>
              </a:spcBef>
              <a:buSzPts val="2300"/>
              <a:buFont typeface="Arial"/>
              <a:buChar char="•"/>
              <a:defRPr/>
            </a:pPr>
            <a:r>
              <a:rPr lang="en-US" sz="1800" dirty="0">
                <a:solidFill>
                  <a:schemeClr val="dk1"/>
                </a:solidFill>
                <a:sym typeface="Arial"/>
              </a:rPr>
              <a:t>It is postulated that these antigen-antibody complexes deposit in the glomeruli resulting in kidney damage</a:t>
            </a:r>
            <a:endParaRPr lang="en-US" sz="2000" dirty="0">
              <a:solidFill>
                <a:schemeClr val="dk1"/>
              </a:solidFill>
              <a:sym typeface="Arial"/>
            </a:endParaRPr>
          </a:p>
          <a:p>
            <a:pPr marL="1143000" lvl="2" indent="-228600" eaLnBrk="1" fontAlgn="auto" hangingPunct="1">
              <a:spcBef>
                <a:spcPts val="400"/>
              </a:spcBef>
              <a:buSzPts val="2300"/>
              <a:buFont typeface="Arial"/>
              <a:buChar char="•"/>
              <a:defRPr/>
            </a:pPr>
            <a:r>
              <a:rPr lang="en-US" sz="2000" dirty="0">
                <a:solidFill>
                  <a:schemeClr val="dk1"/>
                </a:solidFill>
                <a:sym typeface="Arial"/>
              </a:rPr>
              <a:t>More common in children than in adults</a:t>
            </a:r>
          </a:p>
          <a:p>
            <a:pPr marL="685800" lvl="1" indent="-228600" eaLnBrk="1" fontAlgn="auto" hangingPunct="1">
              <a:spcBef>
                <a:spcPts val="400"/>
              </a:spcBef>
              <a:buSzPts val="2300"/>
              <a:buFont typeface="Arial"/>
              <a:buChar char="•"/>
              <a:defRPr/>
            </a:pPr>
            <a:r>
              <a:rPr lang="en-US" sz="2400" dirty="0">
                <a:solidFill>
                  <a:schemeClr val="dk1"/>
                </a:solidFill>
                <a:sym typeface="Arial"/>
              </a:rPr>
              <a:t>Drug of choice – penicillin; erythromycin as an alternative</a:t>
            </a:r>
            <a:endParaRPr sz="2400" dirty="0">
              <a:solidFill>
                <a:schemeClr val="dk1"/>
              </a:solidFill>
              <a:sym typeface="Arial"/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7">
            <a:extLst>
              <a:ext uri="{FF2B5EF4-FFF2-40B4-BE49-F238E27FC236}">
                <a16:creationId xmlns:a16="http://schemas.microsoft.com/office/drawing/2014/main" id="{11CC809E-0760-99B9-2898-0FA6FCA090E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buClr>
                <a:schemeClr val="dk1"/>
              </a:buClr>
              <a:buSzPts val="3600"/>
              <a:buFont typeface="Arial"/>
              <a:buNone/>
              <a:defRPr/>
            </a:pPr>
            <a:r>
              <a:rPr lang="en-US" sz="3600" i="1" dirty="0">
                <a:solidFill>
                  <a:schemeClr val="dk1"/>
                </a:solidFill>
                <a:sym typeface="Arial"/>
              </a:rPr>
              <a:t>S. pyogenes </a:t>
            </a:r>
            <a:r>
              <a:rPr lang="en-US" sz="3600" dirty="0">
                <a:solidFill>
                  <a:schemeClr val="dk1"/>
                </a:solidFill>
                <a:sym typeface="Arial"/>
              </a:rPr>
              <a:t>(Group A)</a:t>
            </a:r>
            <a:br>
              <a:rPr lang="en-US" sz="3600" dirty="0">
                <a:solidFill>
                  <a:schemeClr val="dk1"/>
                </a:solidFill>
                <a:sym typeface="Arial"/>
              </a:rPr>
            </a:br>
            <a:r>
              <a:rPr lang="en-US" sz="3600" dirty="0">
                <a:solidFill>
                  <a:schemeClr val="dk1"/>
                </a:solidFill>
                <a:sym typeface="Arial"/>
              </a:rPr>
              <a:t>Specimen Collection and Recovery </a:t>
            </a:r>
            <a:endParaRPr sz="4000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291" name="Google Shape;291;p27">
            <a:extLst>
              <a:ext uri="{FF2B5EF4-FFF2-40B4-BE49-F238E27FC236}">
                <a16:creationId xmlns:a16="http://schemas.microsoft.com/office/drawing/2014/main" id="{2CC71BA8-2591-84D2-2DF1-B2017745DA5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3400" y="1641475"/>
            <a:ext cx="8153400" cy="4454525"/>
          </a:xfrm>
        </p:spPr>
        <p:txBody>
          <a:bodyPr/>
          <a:lstStyle/>
          <a:p>
            <a:pPr marL="342900" indent="-342900" eaLnBrk="1" fontAlgn="auto" hangingPunct="1">
              <a:spcBef>
                <a:spcPts val="0"/>
              </a:spcBef>
              <a:buSzPts val="1440"/>
              <a:buFont typeface="Noto Sans Symbols"/>
              <a:buChar char="⬤"/>
              <a:defRPr/>
            </a:pPr>
            <a:r>
              <a:rPr lang="en-US" sz="2400" dirty="0">
                <a:solidFill>
                  <a:schemeClr val="dk1"/>
                </a:solidFill>
                <a:sym typeface="Arial"/>
              </a:rPr>
              <a:t>Specimen collection</a:t>
            </a:r>
            <a:endParaRPr sz="2800" dirty="0">
              <a:solidFill>
                <a:schemeClr val="dk1"/>
              </a:solidFill>
              <a:sym typeface="Arial"/>
            </a:endParaRPr>
          </a:p>
          <a:p>
            <a:pPr marL="742950" lvl="1" indent="-285750" eaLnBrk="1" fontAlgn="auto" hangingPunct="1">
              <a:spcBef>
                <a:spcPts val="400"/>
              </a:spcBef>
              <a:buSzPts val="1600"/>
              <a:buFont typeface="Noto Sans Symbols"/>
              <a:buChar char="⮚"/>
              <a:defRPr/>
            </a:pPr>
            <a:r>
              <a:rPr lang="en-US" sz="2000" dirty="0">
                <a:solidFill>
                  <a:schemeClr val="dk1"/>
                </a:solidFill>
                <a:sym typeface="Arial"/>
              </a:rPr>
              <a:t>Swab rubbed over the posterior pharynx and each tonsillar area</a:t>
            </a:r>
            <a:endParaRPr sz="2300" dirty="0">
              <a:solidFill>
                <a:schemeClr val="dk1"/>
              </a:solidFill>
              <a:sym typeface="Arial"/>
            </a:endParaRPr>
          </a:p>
          <a:p>
            <a:pPr marL="1143000" lvl="2" indent="-228600" eaLnBrk="1" fontAlgn="auto" hangingPunct="1">
              <a:buFont typeface="Arial"/>
              <a:buChar char="•"/>
              <a:defRPr/>
            </a:pPr>
            <a:r>
              <a:rPr lang="en-US" sz="1800" dirty="0">
                <a:solidFill>
                  <a:schemeClr val="dk1"/>
                </a:solidFill>
                <a:sym typeface="Arial"/>
              </a:rPr>
              <a:t>If exudate is present, it should also be touched with the swab</a:t>
            </a:r>
            <a:endParaRPr sz="1900" strike="sngStrike" dirty="0">
              <a:solidFill>
                <a:schemeClr val="dk1"/>
              </a:solidFill>
              <a:sym typeface="Arial"/>
            </a:endParaRPr>
          </a:p>
          <a:p>
            <a:pPr marL="742950" lvl="1" indent="-285750" eaLnBrk="1" fontAlgn="auto" hangingPunct="1">
              <a:spcBef>
                <a:spcPts val="400"/>
              </a:spcBef>
              <a:buSzPts val="1600"/>
              <a:buFont typeface="Noto Sans Symbols"/>
              <a:buChar char="⮚"/>
              <a:defRPr/>
            </a:pPr>
            <a:r>
              <a:rPr lang="en-US" sz="2000" dirty="0">
                <a:solidFill>
                  <a:schemeClr val="dk1"/>
                </a:solidFill>
                <a:sym typeface="Arial"/>
              </a:rPr>
              <a:t>Avoid contamination by tongue and uvula</a:t>
            </a:r>
            <a:endParaRPr sz="2300" strike="sngStrike" dirty="0">
              <a:solidFill>
                <a:schemeClr val="dk1"/>
              </a:solidFill>
              <a:sym typeface="Arial"/>
            </a:endParaRPr>
          </a:p>
          <a:p>
            <a:pPr marL="285750" indent="-285750" eaLnBrk="1" fontAlgn="auto" hangingPunct="1">
              <a:spcBef>
                <a:spcPts val="400"/>
              </a:spcBef>
              <a:buSzPts val="1600"/>
              <a:buFont typeface="Noto Sans Symbols"/>
              <a:buChar char="⮚"/>
              <a:defRPr/>
            </a:pPr>
            <a:r>
              <a:rPr lang="en-US" sz="2400" dirty="0">
                <a:solidFill>
                  <a:schemeClr val="dk1"/>
                </a:solidFill>
                <a:sym typeface="Arial"/>
              </a:rPr>
              <a:t>Recovery</a:t>
            </a:r>
            <a:endParaRPr sz="2700" dirty="0">
              <a:solidFill>
                <a:schemeClr val="dk1"/>
              </a:solidFill>
              <a:sym typeface="Arial"/>
            </a:endParaRPr>
          </a:p>
          <a:p>
            <a:pPr marL="685800" lvl="1" indent="-228600" eaLnBrk="1" fontAlgn="auto" hangingPunct="1">
              <a:buSzPts val="2070"/>
              <a:buFont typeface="Arial"/>
              <a:buChar char="•"/>
              <a:defRPr/>
            </a:pPr>
            <a:r>
              <a:rPr lang="en-US" sz="2200" dirty="0">
                <a:solidFill>
                  <a:schemeClr val="dk1"/>
                </a:solidFill>
                <a:sym typeface="Arial"/>
              </a:rPr>
              <a:t>Direct Gram-stained </a:t>
            </a:r>
            <a:r>
              <a:rPr lang="en-US" sz="2200" strike="sngStrike" dirty="0">
                <a:solidFill>
                  <a:schemeClr val="dk1"/>
                </a:solidFill>
                <a:sym typeface="Arial"/>
              </a:rPr>
              <a:t>s </a:t>
            </a:r>
            <a:r>
              <a:rPr lang="en-US" sz="2200" dirty="0">
                <a:solidFill>
                  <a:schemeClr val="dk1"/>
                </a:solidFill>
                <a:sym typeface="Arial"/>
              </a:rPr>
              <a:t>smears are of little value since nonpathogenic gram-positive cocci are part of normal bacterial biota</a:t>
            </a:r>
          </a:p>
          <a:p>
            <a:pPr marL="685800" lvl="1" indent="-228600" eaLnBrk="1" fontAlgn="auto" hangingPunct="1">
              <a:buSzPts val="2070"/>
              <a:buFont typeface="Arial"/>
              <a:buChar char="•"/>
              <a:defRPr/>
            </a:pPr>
            <a:r>
              <a:rPr lang="en-US" sz="2200" dirty="0">
                <a:solidFill>
                  <a:schemeClr val="dk1"/>
                </a:solidFill>
                <a:sym typeface="Arial"/>
              </a:rPr>
              <a:t>Sheep blood agar (SBA) plate is inoculated and streaked for isolation</a:t>
            </a:r>
            <a:endParaRPr sz="2400" strike="sngStrike" dirty="0">
              <a:solidFill>
                <a:schemeClr val="dk1"/>
              </a:solidFill>
              <a:sym typeface="Arial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>
            <a:extLst>
              <a:ext uri="{FF2B5EF4-FFF2-40B4-BE49-F238E27FC236}">
                <a16:creationId xmlns:a16="http://schemas.microsoft.com/office/drawing/2014/main" id="{C41B73A4-F172-5CD7-5029-71BE7FCC6EB2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S. pyogenes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(Group A)</a:t>
            </a:r>
            <a:b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Specimen Collection and Recovery (Cont.)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86214B-5CDC-CDCF-1F98-AB800C8EE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2100"/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Recovery</a:t>
            </a:r>
          </a:p>
          <a:p>
            <a:pPr marL="685800" lvl="1" indent="-228600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2100"/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Example of selective agar plate that may be used- SBA containing sulfamethoxazole (SMZ)</a:t>
            </a:r>
            <a:endParaRPr lang="en-US" alt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0" lvl="2" indent="-228600" eaLnBrk="1" hangingPunct="1">
              <a:spcBef>
                <a:spcPts val="325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Noto Sans Symbols"/>
              <a:buChar char="⮚"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Improves recovery of </a:t>
            </a:r>
            <a:r>
              <a:rPr lang="el-G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β-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hemolytic streptococci from throat cultures 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28600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2100"/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Observe after 24 hours at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35°C (anaerobic or ambient air conditions) 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for the presence of </a:t>
            </a:r>
            <a:r>
              <a:rPr lang="el-GR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β-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hemolytic colonies.</a:t>
            </a:r>
            <a:endParaRPr lang="en-US" alt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0" lvl="2" indent="-228600" eaLnBrk="1" hangingPunct="1">
              <a:spcBef>
                <a:spcPts val="325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Noto Sans Symbols"/>
              <a:buChar char="⮚"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If none, incubate for an additional 24 hours.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28600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False-negative results can occur from overgrowth of normal microbiota and lack of </a:t>
            </a:r>
            <a:r>
              <a:rPr lang="el-GR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-hemolysis</a:t>
            </a:r>
          </a:p>
          <a:p>
            <a:pPr marL="228600" indent="-228600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Noto Sans Symbols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>
            <a:extLst>
              <a:ext uri="{FF2B5EF4-FFF2-40B4-BE49-F238E27FC236}">
                <a16:creationId xmlns:a16="http://schemas.microsoft.com/office/drawing/2014/main" id="{246E8DD3-1D33-BB78-D595-EDFF63F195B8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i="1">
                <a:latin typeface="Arial" panose="020B0604020202020204" pitchFamily="34" charset="0"/>
                <a:cs typeface="Arial" panose="020B0604020202020204" pitchFamily="34" charset="0"/>
              </a:rPr>
              <a:t>S. pyogenes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(Group A)</a:t>
            </a:r>
            <a:b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Specimen Collection and Recovery (Cont.)</a:t>
            </a:r>
          </a:p>
        </p:txBody>
      </p:sp>
      <p:sp>
        <p:nvSpPr>
          <p:cNvPr id="87043" name="Text Placeholder 2">
            <a:extLst>
              <a:ext uri="{FF2B5EF4-FFF2-40B4-BE49-F238E27FC236}">
                <a16:creationId xmlns:a16="http://schemas.microsoft.com/office/drawing/2014/main" id="{E5AE8CCE-9300-B7F9-6467-6878943DFA32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indent="-296863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Noto Sans Symbols"/>
              <a:buChar char="⬤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Recovery</a:t>
            </a:r>
          </a:p>
          <a:p>
            <a:pPr lvl="1" indent="-319088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 BAP, GAS colonies are small, transparent, and smooth with a well-defined area of </a:t>
            </a:r>
            <a:r>
              <a:rPr lang="el-GR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-hemolysis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319088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Gram–stained smear reveals</a:t>
            </a:r>
          </a:p>
          <a:p>
            <a:pPr lvl="2" indent="-358775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2100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Gram-positive cocci with some short chains</a:t>
            </a:r>
          </a:p>
          <a:p>
            <a:pPr lvl="1" indent="-319088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Suspected colonies can be examined further via</a:t>
            </a:r>
          </a:p>
          <a:p>
            <a:pPr lvl="2" indent="-358775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2100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Lancefield-typed using serologic methods</a:t>
            </a:r>
          </a:p>
          <a:p>
            <a:pPr lvl="3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Noto Sans Symbols"/>
              <a:buChar char="⮞"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Definitive, rapid identification method</a:t>
            </a:r>
          </a:p>
          <a:p>
            <a:pPr lvl="2" indent="-358775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2100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Rapid identification</a:t>
            </a:r>
          </a:p>
          <a:p>
            <a:pPr lvl="2" indent="-358775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2100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Biochemical methods</a:t>
            </a:r>
          </a:p>
          <a:p>
            <a:pPr lvl="2" indent="-358775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2100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Google Shape;297;p28">
            <a:extLst>
              <a:ext uri="{FF2B5EF4-FFF2-40B4-BE49-F238E27FC236}">
                <a16:creationId xmlns:a16="http://schemas.microsoft.com/office/drawing/2014/main" id="{D918027A-C38F-DD0F-9CF7-54D707D1FDC5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SzPts val="3600"/>
            </a:pPr>
            <a:r>
              <a:rPr lang="en-US" altLang="en-US" sz="3600" i="1">
                <a:latin typeface="Arial" panose="020B0604020202020204" pitchFamily="34" charset="0"/>
                <a:cs typeface="Arial" panose="020B0604020202020204" pitchFamily="34" charset="0"/>
              </a:rPr>
              <a:t>S. pyogenes </a:t>
            </a:r>
            <a:r>
              <a:rPr lang="en-US" altLang="en-US" sz="3600">
                <a:latin typeface="Arial" panose="020B0604020202020204" pitchFamily="34" charset="0"/>
                <a:cs typeface="Arial" panose="020B0604020202020204" pitchFamily="34" charset="0"/>
              </a:rPr>
              <a:t>(Group A)</a:t>
            </a:r>
            <a:br>
              <a:rPr lang="en-US" altLang="en-US" sz="3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>
                <a:latin typeface="Arial" panose="020B0604020202020204" pitchFamily="34" charset="0"/>
                <a:cs typeface="Arial" panose="020B0604020202020204" pitchFamily="34" charset="0"/>
              </a:rPr>
              <a:t>Traditional and Rapid Detection Methods</a:t>
            </a:r>
            <a:endParaRPr lang="en-US" alt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67" name="Google Shape;298;p28">
            <a:extLst>
              <a:ext uri="{FF2B5EF4-FFF2-40B4-BE49-F238E27FC236}">
                <a16:creationId xmlns:a16="http://schemas.microsoft.com/office/drawing/2014/main" id="{0D1C5E16-8B2C-E124-3A74-66D47EB7A4DF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654050" y="1657350"/>
            <a:ext cx="7772400" cy="4454525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700"/>
              <a:buFont typeface="Noto Sans Symbols"/>
              <a:buChar char="⬤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Key traditional tests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throat specimens-Bacitracin susceptibility or,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pyrrolidonyl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l-G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naphthylamide (PYR) hydrolysis</a:t>
            </a:r>
          </a:p>
          <a:p>
            <a:pPr marL="1200150" lvl="2" indent="-285750" eaLnBrk="1" hangingPunct="1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GAS is susceptible to bacitracin and hydrolyzes PYR</a:t>
            </a:r>
          </a:p>
          <a:p>
            <a:pPr marL="1200150" lvl="2" indent="-285750" eaLnBrk="1" hangingPunct="1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Most other groups are bacitracin resistant and PYR-negative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Differentiate group C and G streptococci from GAS with Lancefield typing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SzPts val="1700"/>
              <a:buFont typeface="Noto Sans Symbols"/>
              <a:buChar char="⬤"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Google Shape;297;p28">
            <a:extLst>
              <a:ext uri="{FF2B5EF4-FFF2-40B4-BE49-F238E27FC236}">
                <a16:creationId xmlns:a16="http://schemas.microsoft.com/office/drawing/2014/main" id="{C1E383E9-3856-12F9-2C86-78118D4256D7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SzPts val="3600"/>
            </a:pPr>
            <a:r>
              <a:rPr lang="en-US" altLang="en-US" sz="3600" i="1">
                <a:latin typeface="Arial" panose="020B0604020202020204" pitchFamily="34" charset="0"/>
                <a:cs typeface="Arial" panose="020B0604020202020204" pitchFamily="34" charset="0"/>
              </a:rPr>
              <a:t>S. pyogenes </a:t>
            </a:r>
            <a:r>
              <a:rPr lang="en-US" altLang="en-US" sz="3600">
                <a:latin typeface="Arial" panose="020B0604020202020204" pitchFamily="34" charset="0"/>
                <a:cs typeface="Arial" panose="020B0604020202020204" pitchFamily="34" charset="0"/>
              </a:rPr>
              <a:t>(Group A)</a:t>
            </a:r>
            <a:br>
              <a:rPr lang="en-US" altLang="en-US" sz="3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>
                <a:latin typeface="Arial" panose="020B0604020202020204" pitchFamily="34" charset="0"/>
                <a:cs typeface="Arial" panose="020B0604020202020204" pitchFamily="34" charset="0"/>
              </a:rPr>
              <a:t>Traditional and Rapid Detection Methods</a:t>
            </a:r>
            <a:endParaRPr lang="en-US" alt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115" name="Google Shape;298;p28">
            <a:extLst>
              <a:ext uri="{FF2B5EF4-FFF2-40B4-BE49-F238E27FC236}">
                <a16:creationId xmlns:a16="http://schemas.microsoft.com/office/drawing/2014/main" id="{F03A4C7B-C6FA-4A38-79BB-B44B7FD95080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654050" y="1657350"/>
            <a:ext cx="7772400" cy="4454525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700"/>
              <a:buFont typeface="Noto Sans Symbols"/>
              <a:buChar char="⬤"/>
            </a:pP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Key traditional tests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For specimens other than throat: hippurate hydrolysis, Christie Atkins Munch-Petersen (CAMP) test, bile esculin test, 6.5% sodium chloride (NaCl) broth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SzPts val="1700"/>
              <a:buFont typeface="Noto Sans Symbols"/>
              <a:buChar char="⬤"/>
            </a:pP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Rapid detection tests (RADTs) for detection of GAS in throat swabs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Enzyme immunoassays (EIAs)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Optical immunoassays (OIAs)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Rapid polymerase chain reaction (PCR)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9">
            <a:extLst>
              <a:ext uri="{FF2B5EF4-FFF2-40B4-BE49-F238E27FC236}">
                <a16:creationId xmlns:a16="http://schemas.microsoft.com/office/drawing/2014/main" id="{7E51EF96-BC9D-C06B-AEED-407210B6F0B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buClr>
                <a:schemeClr val="dk1"/>
              </a:buClr>
              <a:buSzPts val="3600"/>
              <a:buFont typeface="Arial"/>
              <a:buNone/>
              <a:defRPr/>
            </a:pPr>
            <a:r>
              <a:rPr lang="en-US" sz="3600" i="1">
                <a:solidFill>
                  <a:schemeClr val="dk1"/>
                </a:solidFill>
                <a:sym typeface="Arial"/>
              </a:rPr>
              <a:t>S. pyogenes </a:t>
            </a:r>
            <a:r>
              <a:rPr lang="en-US" sz="3600">
                <a:solidFill>
                  <a:schemeClr val="dk1"/>
                </a:solidFill>
                <a:sym typeface="Arial"/>
              </a:rPr>
              <a:t>(Group A)</a:t>
            </a:r>
            <a:br>
              <a:rPr lang="en-US" sz="3600">
                <a:solidFill>
                  <a:schemeClr val="dk1"/>
                </a:solidFill>
                <a:sym typeface="Arial"/>
              </a:rPr>
            </a:br>
            <a:r>
              <a:rPr lang="en-US" sz="3600">
                <a:solidFill>
                  <a:schemeClr val="dk1"/>
                </a:solidFill>
                <a:sym typeface="Arial"/>
              </a:rPr>
              <a:t>Commercial ID Systems</a:t>
            </a:r>
            <a:endParaRPr sz="4000">
              <a:solidFill>
                <a:schemeClr val="dk1"/>
              </a:solidFill>
              <a:sym typeface="Arial"/>
            </a:endParaRPr>
          </a:p>
        </p:txBody>
      </p:sp>
      <p:sp>
        <p:nvSpPr>
          <p:cNvPr id="92163" name="Google Shape;305;p29">
            <a:extLst>
              <a:ext uri="{FF2B5EF4-FFF2-40B4-BE49-F238E27FC236}">
                <a16:creationId xmlns:a16="http://schemas.microsoft.com/office/drawing/2014/main" id="{243C6D5B-835F-38B0-256E-A5BC05C370AC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700"/>
              <a:buFont typeface="Noto Sans Symbols"/>
              <a:buChar char="⬤"/>
            </a:pP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Commercial systems for direct ID from blood cultures</a:t>
            </a:r>
          </a:p>
          <a:p>
            <a:pPr marL="742950" lvl="1" indent="-28575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Verigene Gram-positive blood-culture (BC-GP) nucleic acid test</a:t>
            </a:r>
          </a:p>
          <a:p>
            <a:pPr marL="742950" lvl="1" indent="-28575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FilmArray blood culture identification (BCID)</a:t>
            </a:r>
          </a:p>
          <a:p>
            <a:pPr marL="742950" lvl="1" indent="-28575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Matrix-assisted laser desorption ionization–time-of-flight</a:t>
            </a: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MALDI-TOF) bacterial identification systems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C23C99CB-F236-30BC-3EA9-7B8B4F6C6FD0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669824" y="67811"/>
            <a:ext cx="7772400" cy="1905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>
                <a:cs typeface="Arial" panose="020B0604020202020204" pitchFamily="34" charset="0"/>
              </a:rPr>
              <a:t>What’s Ahead?</a:t>
            </a:r>
          </a:p>
        </p:txBody>
      </p:sp>
      <p:sp>
        <p:nvSpPr>
          <p:cNvPr id="28675" name="Text Placeholder 2">
            <a:extLst>
              <a:ext uri="{FF2B5EF4-FFF2-40B4-BE49-F238E27FC236}">
                <a16:creationId xmlns:a16="http://schemas.microsoft.com/office/drawing/2014/main" id="{E4FBA8FA-88B9-F062-51DC-5B1ADC7882FF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669824" y="1662418"/>
            <a:ext cx="7772400" cy="4876800"/>
          </a:xfrm>
        </p:spPr>
        <p:txBody>
          <a:bodyPr/>
          <a:lstStyle/>
          <a:p>
            <a:pPr marL="542925" indent="-457200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Wingdings" panose="05000000000000000000" pitchFamily="2" charset="2"/>
              <a:buChar char="Ø"/>
            </a:pPr>
            <a:r>
              <a:rPr lang="en-US" altLang="en-US" sz="2800" dirty="0">
                <a:cs typeface="Arial" panose="020B0604020202020204" pitchFamily="34" charset="0"/>
              </a:rPr>
              <a:t>The role of </a:t>
            </a:r>
            <a:r>
              <a:rPr lang="en-US" altLang="en-US" sz="2800" i="1" dirty="0">
                <a:cs typeface="Arial" panose="020B0604020202020204" pitchFamily="34" charset="0"/>
              </a:rPr>
              <a:t>Streptococcus</a:t>
            </a:r>
            <a:r>
              <a:rPr lang="en-US" altLang="en-US" sz="2800" dirty="0">
                <a:cs typeface="Arial" panose="020B0604020202020204" pitchFamily="34" charset="0"/>
              </a:rPr>
              <a:t> spp., </a:t>
            </a:r>
            <a:r>
              <a:rPr lang="en-US" altLang="en-US" sz="2800" i="1" dirty="0">
                <a:cs typeface="Arial" panose="020B0604020202020204" pitchFamily="34" charset="0"/>
              </a:rPr>
              <a:t>Enterococcus </a:t>
            </a:r>
            <a:r>
              <a:rPr lang="en-US" altLang="en-US" sz="2800" dirty="0">
                <a:cs typeface="Arial" panose="020B0604020202020204" pitchFamily="34" charset="0"/>
              </a:rPr>
              <a:t>spp., and other catalase-negative, gram-positive cocci in human disease</a:t>
            </a:r>
          </a:p>
          <a:p>
            <a:pPr marL="542925" indent="-457200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Wingdings" panose="05000000000000000000" pitchFamily="2" charset="2"/>
              <a:buChar char="Ø"/>
            </a:pPr>
            <a:r>
              <a:rPr lang="en-US" altLang="en-US" sz="2800" dirty="0">
                <a:cs typeface="Arial" panose="020B0604020202020204" pitchFamily="34" charset="0"/>
              </a:rPr>
              <a:t>Characteristics of the members in each genus</a:t>
            </a:r>
          </a:p>
          <a:p>
            <a:pPr marL="542925" indent="-457200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Wingdings" panose="05000000000000000000" pitchFamily="2" charset="2"/>
              <a:buChar char="Ø"/>
            </a:pPr>
            <a:r>
              <a:rPr lang="en-US" altLang="en-US" sz="2800" dirty="0">
                <a:cs typeface="Arial" panose="020B0604020202020204" pitchFamily="34" charset="0"/>
              </a:rPr>
              <a:t>How isolates are identified in the clinical microbiology laboratory</a:t>
            </a:r>
            <a:endParaRPr lang="en-US" altLang="en-US" sz="2800" strike="sngStrike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0">
            <a:extLst>
              <a:ext uri="{FF2B5EF4-FFF2-40B4-BE49-F238E27FC236}">
                <a16:creationId xmlns:a16="http://schemas.microsoft.com/office/drawing/2014/main" id="{1D28DC68-98A6-5C3E-3985-08DA6AA6C8F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buClr>
                <a:schemeClr val="dk1"/>
              </a:buClr>
              <a:buSzPts val="3600"/>
              <a:buFont typeface="Arial"/>
              <a:buNone/>
              <a:defRPr/>
            </a:pPr>
            <a:r>
              <a:rPr lang="en-US" sz="3600">
                <a:solidFill>
                  <a:schemeClr val="dk1"/>
                </a:solidFill>
                <a:sym typeface="Arial"/>
              </a:rPr>
              <a:t>Biochemical ID of </a:t>
            </a:r>
            <a:r>
              <a:rPr lang="en-US" sz="3600" i="1">
                <a:solidFill>
                  <a:schemeClr val="dk1"/>
                </a:solidFill>
                <a:sym typeface="Arial"/>
              </a:rPr>
              <a:t>Streptococcus </a:t>
            </a:r>
            <a:r>
              <a:rPr lang="en-US" sz="3600">
                <a:solidFill>
                  <a:schemeClr val="dk1"/>
                </a:solidFill>
                <a:sym typeface="Arial"/>
              </a:rPr>
              <a:t>and Similar Organisms</a:t>
            </a:r>
            <a:endParaRPr sz="4000">
              <a:solidFill>
                <a:schemeClr val="dk1"/>
              </a:solidFill>
              <a:sym typeface="Arial"/>
            </a:endParaRPr>
          </a:p>
        </p:txBody>
      </p:sp>
      <p:pic>
        <p:nvPicPr>
          <p:cNvPr id="94212" name="Google Shape;313;p30" descr="C:\Users\12994\Desktop\Mahon\table15.3.jpg">
            <a:extLst>
              <a:ext uri="{FF2B5EF4-FFF2-40B4-BE49-F238E27FC236}">
                <a16:creationId xmlns:a16="http://schemas.microsoft.com/office/drawing/2014/main" id="{67A6DC07-EEC8-EB6C-4951-5E3F47548C6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1981200"/>
            <a:ext cx="82327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1">
            <a:extLst>
              <a:ext uri="{FF2B5EF4-FFF2-40B4-BE49-F238E27FC236}">
                <a16:creationId xmlns:a16="http://schemas.microsoft.com/office/drawing/2014/main" id="{D89BA3C3-5EF6-90CE-4831-9A32F4880AF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buClr>
                <a:schemeClr val="dk1"/>
              </a:buClr>
              <a:buSzPts val="3600"/>
              <a:buFont typeface="Arial"/>
              <a:buNone/>
              <a:defRPr/>
            </a:pPr>
            <a:r>
              <a:rPr lang="en-US" sz="3600" i="1">
                <a:solidFill>
                  <a:schemeClr val="dk1"/>
                </a:solidFill>
                <a:sym typeface="Arial"/>
              </a:rPr>
              <a:t>S. agalactiae </a:t>
            </a:r>
            <a:r>
              <a:rPr lang="en-US" sz="3600">
                <a:solidFill>
                  <a:schemeClr val="dk1"/>
                </a:solidFill>
                <a:sym typeface="Arial"/>
              </a:rPr>
              <a:t>(Group B) (GBS)</a:t>
            </a:r>
            <a:br>
              <a:rPr lang="en-US" sz="3600">
                <a:solidFill>
                  <a:schemeClr val="dk1"/>
                </a:solidFill>
                <a:sym typeface="Arial"/>
              </a:rPr>
            </a:br>
            <a:r>
              <a:rPr lang="en-US" sz="3600">
                <a:solidFill>
                  <a:schemeClr val="dk1"/>
                </a:solidFill>
                <a:sym typeface="Arial"/>
              </a:rPr>
              <a:t> Antigenic Structure</a:t>
            </a:r>
            <a:endParaRPr sz="4000">
              <a:solidFill>
                <a:schemeClr val="dk1"/>
              </a:solidFill>
              <a:sym typeface="Arial"/>
            </a:endParaRPr>
          </a:p>
        </p:txBody>
      </p:sp>
      <p:sp>
        <p:nvSpPr>
          <p:cNvPr id="96259" name="Google Shape;319;p31">
            <a:extLst>
              <a:ext uri="{FF2B5EF4-FFF2-40B4-BE49-F238E27FC236}">
                <a16:creationId xmlns:a16="http://schemas.microsoft.com/office/drawing/2014/main" id="{740F6408-1CD2-49C4-B0FD-01E323AC72EB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685800" y="1666875"/>
            <a:ext cx="7772400" cy="4454525"/>
          </a:xfrm>
        </p:spPr>
        <p:txBody>
          <a:bodyPr/>
          <a:lstStyle/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700"/>
              <a:buFont typeface="Noto Sans Symbols"/>
              <a:buChar char="⬤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Possess the Group B specific antigen</a:t>
            </a:r>
          </a:p>
          <a:p>
            <a:pPr marL="742950" lvl="1" indent="-28575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Acid-stable polysaccharide in cell wall</a:t>
            </a:r>
          </a:p>
          <a:p>
            <a:pPr marL="742950" lvl="1" indent="-28575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Also known as Group B </a:t>
            </a:r>
            <a:r>
              <a:rPr lang="en-US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Streptococcus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(GBS)</a:t>
            </a:r>
          </a:p>
          <a:p>
            <a:pPr marL="342900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SzPts val="1700"/>
              <a:buFont typeface="Noto Sans Symbols"/>
              <a:buChar char="⬤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Nine recognized capsular polysaccharide serotypes</a:t>
            </a:r>
          </a:p>
          <a:p>
            <a:pPr marL="742950" lvl="1" indent="-28575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Three major serotypes: 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Ib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II</a:t>
            </a:r>
          </a:p>
          <a:p>
            <a:pPr marL="1143000" lvl="2" indent="-228600" eaLnBrk="1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ts val="2300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Contain a terminal residue of sialic acid</a:t>
            </a:r>
          </a:p>
          <a:p>
            <a:pPr marL="1143000" lvl="2" indent="-228600" eaLnBrk="1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ts val="2300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Weakly immunogenic and can inhibit activation of alternative complement pathway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2">
            <a:extLst>
              <a:ext uri="{FF2B5EF4-FFF2-40B4-BE49-F238E27FC236}">
                <a16:creationId xmlns:a16="http://schemas.microsoft.com/office/drawing/2014/main" id="{C7825676-3FEF-96B9-9116-20D8B450952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buClr>
                <a:schemeClr val="dk1"/>
              </a:buClr>
              <a:buSzPts val="3600"/>
              <a:buFont typeface="Arial"/>
              <a:buNone/>
              <a:defRPr/>
            </a:pPr>
            <a:r>
              <a:rPr lang="en-US" sz="3600" i="1">
                <a:solidFill>
                  <a:schemeClr val="dk1"/>
                </a:solidFill>
                <a:sym typeface="Arial"/>
              </a:rPr>
              <a:t>S. agalactiae </a:t>
            </a:r>
            <a:r>
              <a:rPr lang="en-US" sz="3600">
                <a:solidFill>
                  <a:schemeClr val="dk1"/>
                </a:solidFill>
                <a:sym typeface="Arial"/>
              </a:rPr>
              <a:t>(Group B) </a:t>
            </a:r>
            <a:br>
              <a:rPr lang="en-US" sz="3600">
                <a:solidFill>
                  <a:schemeClr val="dk1"/>
                </a:solidFill>
                <a:sym typeface="Arial"/>
              </a:rPr>
            </a:br>
            <a:r>
              <a:rPr lang="en-US" sz="3600">
                <a:solidFill>
                  <a:schemeClr val="dk1"/>
                </a:solidFill>
                <a:sym typeface="Arial"/>
              </a:rPr>
              <a:t>Virulence Factors</a:t>
            </a:r>
            <a:endParaRPr sz="4000">
              <a:solidFill>
                <a:schemeClr val="dk1"/>
              </a:solidFill>
              <a:sym typeface="Arial"/>
            </a:endParaRPr>
          </a:p>
        </p:txBody>
      </p:sp>
      <p:sp>
        <p:nvSpPr>
          <p:cNvPr id="98307" name="Google Shape;326;p32">
            <a:extLst>
              <a:ext uri="{FF2B5EF4-FFF2-40B4-BE49-F238E27FC236}">
                <a16:creationId xmlns:a16="http://schemas.microsoft.com/office/drawing/2014/main" id="{EEFACD63-32B2-2A1E-DC3E-F4EA88A5B5B0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700"/>
              <a:buFont typeface="Noto Sans Symbols"/>
              <a:buChar char="⬤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Capsule—prevents phagocytosis but is ineffective after opsonization</a:t>
            </a:r>
          </a:p>
          <a:p>
            <a:pPr marL="742950" lvl="1" indent="-28575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Sialic acid—most significant component of capsule and critical virulence determinant</a:t>
            </a:r>
          </a:p>
          <a:p>
            <a:pPr marL="742950" lvl="1" indent="-28575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Studies with mutant strains showed loss of capsular sialic acid was associated with loss of virulence</a:t>
            </a:r>
            <a:endParaRPr lang="en-US" altLang="en-US" sz="2400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3">
            <a:extLst>
              <a:ext uri="{FF2B5EF4-FFF2-40B4-BE49-F238E27FC236}">
                <a16:creationId xmlns:a16="http://schemas.microsoft.com/office/drawing/2014/main" id="{6BC0B4A9-CF93-D89B-5910-1031AB6B1E0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buClr>
                <a:schemeClr val="dk1"/>
              </a:buClr>
              <a:buSzPts val="3200"/>
              <a:buFont typeface="Arial"/>
              <a:buNone/>
              <a:defRPr/>
            </a:pPr>
            <a:r>
              <a:rPr lang="en-US" sz="3200" i="1">
                <a:solidFill>
                  <a:schemeClr val="dk1"/>
                </a:solidFill>
                <a:sym typeface="Arial"/>
              </a:rPr>
              <a:t/>
            </a:r>
            <a:br>
              <a:rPr lang="en-US" sz="3200" i="1">
                <a:solidFill>
                  <a:schemeClr val="dk1"/>
                </a:solidFill>
                <a:sym typeface="Arial"/>
              </a:rPr>
            </a:br>
            <a:r>
              <a:rPr lang="en-US" sz="3600">
                <a:solidFill>
                  <a:schemeClr val="dk1"/>
                </a:solidFill>
                <a:sym typeface="Arial"/>
              </a:rPr>
              <a:t>Products Produced by</a:t>
            </a:r>
            <a:r>
              <a:rPr lang="en-US" sz="3600" i="1">
                <a:solidFill>
                  <a:schemeClr val="dk1"/>
                </a:solidFill>
                <a:sym typeface="Arial"/>
              </a:rPr>
              <a:t/>
            </a:r>
            <a:br>
              <a:rPr lang="en-US" sz="3600" i="1">
                <a:solidFill>
                  <a:schemeClr val="dk1"/>
                </a:solidFill>
                <a:sym typeface="Arial"/>
              </a:rPr>
            </a:br>
            <a:r>
              <a:rPr lang="en-US" sz="3600" i="1">
                <a:solidFill>
                  <a:schemeClr val="dk1"/>
                </a:solidFill>
                <a:sym typeface="Arial"/>
              </a:rPr>
              <a:t>S. agalactiae </a:t>
            </a:r>
            <a:r>
              <a:rPr lang="en-US" sz="3600">
                <a:solidFill>
                  <a:schemeClr val="dk1"/>
                </a:solidFill>
                <a:sym typeface="Arial"/>
              </a:rPr>
              <a:t>(Group B)</a:t>
            </a:r>
            <a:r>
              <a:rPr lang="en-US" sz="4000">
                <a:solidFill>
                  <a:schemeClr val="dk1"/>
                </a:solidFill>
                <a:sym typeface="Arial"/>
              </a:rPr>
              <a:t> </a:t>
            </a:r>
            <a:br>
              <a:rPr lang="en-US" sz="4000">
                <a:solidFill>
                  <a:schemeClr val="dk1"/>
                </a:solidFill>
                <a:sym typeface="Arial"/>
              </a:rPr>
            </a:br>
            <a:endParaRPr sz="4000">
              <a:solidFill>
                <a:schemeClr val="dk1"/>
              </a:solidFill>
              <a:sym typeface="Arial"/>
            </a:endParaRPr>
          </a:p>
        </p:txBody>
      </p:sp>
      <p:sp>
        <p:nvSpPr>
          <p:cNvPr id="100355" name="Google Shape;333;p33">
            <a:extLst>
              <a:ext uri="{FF2B5EF4-FFF2-40B4-BE49-F238E27FC236}">
                <a16:creationId xmlns:a16="http://schemas.microsoft.com/office/drawing/2014/main" id="{735F2F62-CD81-FE8F-7120-D05E5A60BF79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700"/>
              <a:buFont typeface="Noto Sans Symbols"/>
              <a:buChar char="⬤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Other products produced by GBS </a:t>
            </a:r>
          </a:p>
          <a:p>
            <a:pPr marL="742950" lvl="1" indent="-28575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Hemolysin</a:t>
            </a:r>
          </a:p>
          <a:p>
            <a:pPr marL="742950" lvl="1" indent="-28575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CAMP factor</a:t>
            </a:r>
          </a:p>
          <a:p>
            <a:pPr marL="742950" lvl="1" indent="-28575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Neuraminidase</a:t>
            </a:r>
          </a:p>
          <a:p>
            <a:pPr marL="742950" lvl="1" indent="-28575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DNases</a:t>
            </a:r>
          </a:p>
          <a:p>
            <a:pPr marL="742950" lvl="1" indent="-28575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Hyaluronidase</a:t>
            </a:r>
          </a:p>
          <a:p>
            <a:pPr marL="742950" lvl="1" indent="-28575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Protease</a:t>
            </a:r>
          </a:p>
          <a:p>
            <a:pPr marL="342900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SzPts val="1700"/>
              <a:buFont typeface="Noto Sans Symbols"/>
              <a:buChar char="⬤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No evidence that any of these products plays a role in virulence.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4">
            <a:extLst>
              <a:ext uri="{FF2B5EF4-FFF2-40B4-BE49-F238E27FC236}">
                <a16:creationId xmlns:a16="http://schemas.microsoft.com/office/drawing/2014/main" id="{1D779EFC-C7BF-362F-45CC-F28759BA701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buClr>
                <a:schemeClr val="dk1"/>
              </a:buClr>
              <a:buSzPts val="3600"/>
              <a:buFont typeface="Arial"/>
              <a:buNone/>
              <a:defRPr/>
            </a:pPr>
            <a:r>
              <a:rPr lang="en-US" sz="3600" i="1">
                <a:solidFill>
                  <a:schemeClr val="dk1"/>
                </a:solidFill>
                <a:sym typeface="Arial"/>
              </a:rPr>
              <a:t>S. agalactiae </a:t>
            </a:r>
            <a:r>
              <a:rPr lang="en-US" sz="3600">
                <a:solidFill>
                  <a:schemeClr val="dk1"/>
                </a:solidFill>
                <a:sym typeface="Arial"/>
              </a:rPr>
              <a:t>(Group B)</a:t>
            </a:r>
            <a:r>
              <a:rPr lang="en-US" sz="3600" i="1">
                <a:solidFill>
                  <a:schemeClr val="dk1"/>
                </a:solidFill>
                <a:sym typeface="Arial"/>
              </a:rPr>
              <a:t/>
            </a:r>
            <a:br>
              <a:rPr lang="en-US" sz="3600" i="1">
                <a:solidFill>
                  <a:schemeClr val="dk1"/>
                </a:solidFill>
                <a:sym typeface="Arial"/>
              </a:rPr>
            </a:br>
            <a:r>
              <a:rPr lang="en-US" sz="3600">
                <a:solidFill>
                  <a:schemeClr val="dk1"/>
                </a:solidFill>
                <a:sym typeface="Arial"/>
              </a:rPr>
              <a:t>Clinical Infections</a:t>
            </a:r>
            <a:endParaRPr sz="4000">
              <a:solidFill>
                <a:schemeClr val="dk1"/>
              </a:solidFill>
              <a:sym typeface="Arial"/>
            </a:endParaRPr>
          </a:p>
        </p:txBody>
      </p:sp>
      <p:sp>
        <p:nvSpPr>
          <p:cNvPr id="102403" name="Google Shape;340;p34">
            <a:extLst>
              <a:ext uri="{FF2B5EF4-FFF2-40B4-BE49-F238E27FC236}">
                <a16:creationId xmlns:a16="http://schemas.microsoft.com/office/drawing/2014/main" id="{B51C477A-E910-639C-4FB0-0C4F6463F37B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700"/>
              <a:buFont typeface="Noto Sans Symbols"/>
              <a:buChar char="⬤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Significant cause of invasive disease in newborns</a:t>
            </a:r>
          </a:p>
          <a:p>
            <a:pPr marL="342900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SzPts val="1700"/>
              <a:buFont typeface="Noto Sans Symbols"/>
              <a:buChar char="⬤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Known as the leading cause of death in infants in the United States even though the incidence decreased dramatically from the 1990s to 2008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5">
            <a:extLst>
              <a:ext uri="{FF2B5EF4-FFF2-40B4-BE49-F238E27FC236}">
                <a16:creationId xmlns:a16="http://schemas.microsoft.com/office/drawing/2014/main" id="{577BA3E5-0AF9-6FC4-4F6B-3A469B3AF44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buClr>
                <a:schemeClr val="dk1"/>
              </a:buClr>
              <a:buSzPts val="3600"/>
              <a:buFont typeface="Arial"/>
              <a:buNone/>
              <a:defRPr/>
            </a:pPr>
            <a:r>
              <a:rPr lang="en-US" sz="3600" i="1">
                <a:solidFill>
                  <a:schemeClr val="dk1"/>
                </a:solidFill>
                <a:sym typeface="Arial"/>
              </a:rPr>
              <a:t>S. agalactiae </a:t>
            </a:r>
            <a:r>
              <a:rPr lang="en-US" sz="3600">
                <a:solidFill>
                  <a:schemeClr val="dk1"/>
                </a:solidFill>
                <a:sym typeface="Arial"/>
              </a:rPr>
              <a:t>(Group B) </a:t>
            </a:r>
            <a:br>
              <a:rPr lang="en-US" sz="3600">
                <a:solidFill>
                  <a:schemeClr val="dk1"/>
                </a:solidFill>
                <a:sym typeface="Arial"/>
              </a:rPr>
            </a:br>
            <a:r>
              <a:rPr lang="en-US" sz="3600">
                <a:solidFill>
                  <a:schemeClr val="dk1"/>
                </a:solidFill>
                <a:sym typeface="Arial"/>
              </a:rPr>
              <a:t>Early and Late Onset Infections </a:t>
            </a:r>
            <a:endParaRPr sz="4000">
              <a:solidFill>
                <a:schemeClr val="dk1"/>
              </a:solidFill>
              <a:sym typeface="Arial"/>
            </a:endParaRPr>
          </a:p>
        </p:txBody>
      </p:sp>
      <p:sp>
        <p:nvSpPr>
          <p:cNvPr id="347" name="Google Shape;347;p35">
            <a:extLst>
              <a:ext uri="{FF2B5EF4-FFF2-40B4-BE49-F238E27FC236}">
                <a16:creationId xmlns:a16="http://schemas.microsoft.com/office/drawing/2014/main" id="{E3D1A7AD-FE51-E9B0-B6AB-2E60E7B2C35A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buSzPts val="1680"/>
              <a:buFont typeface="Noto Sans Symbols"/>
              <a:buChar char="⬤"/>
              <a:defRPr/>
            </a:pPr>
            <a:r>
              <a:rPr lang="en-US" sz="2800" dirty="0">
                <a:solidFill>
                  <a:schemeClr val="dk1"/>
                </a:solidFill>
                <a:sym typeface="Arial"/>
              </a:rPr>
              <a:t>Early onset infection</a:t>
            </a:r>
            <a:endParaRPr sz="2800" dirty="0">
              <a:solidFill>
                <a:schemeClr val="dk1"/>
              </a:solidFill>
              <a:sym typeface="Arial"/>
            </a:endParaRPr>
          </a:p>
          <a:p>
            <a:pPr marL="742950" lvl="1" indent="-285750" eaLnBrk="1" fontAlgn="auto" hangingPunct="1">
              <a:lnSpc>
                <a:spcPct val="90000"/>
              </a:lnSpc>
              <a:spcBef>
                <a:spcPts val="480"/>
              </a:spcBef>
              <a:buSzPts val="1920"/>
              <a:buFont typeface="Noto Sans Symbols"/>
              <a:buChar char="⮚"/>
              <a:defRPr/>
            </a:pPr>
            <a:r>
              <a:rPr lang="en-US" sz="2400" dirty="0">
                <a:solidFill>
                  <a:schemeClr val="dk1"/>
                </a:solidFill>
                <a:sym typeface="Arial"/>
              </a:rPr>
              <a:t>Less than 7 days old</a:t>
            </a:r>
            <a:endParaRPr sz="2400" dirty="0">
              <a:solidFill>
                <a:schemeClr val="dk1"/>
              </a:solidFill>
              <a:sym typeface="Arial"/>
            </a:endParaRPr>
          </a:p>
          <a:p>
            <a:pPr marL="742950" lvl="1" indent="-285750" eaLnBrk="1" fontAlgn="auto" hangingPunct="1">
              <a:lnSpc>
                <a:spcPct val="90000"/>
              </a:lnSpc>
              <a:spcBef>
                <a:spcPts val="480"/>
              </a:spcBef>
              <a:buSzPts val="1920"/>
              <a:buFont typeface="Noto Sans Symbols"/>
              <a:buChar char="⮚"/>
              <a:defRPr/>
            </a:pPr>
            <a:r>
              <a:rPr lang="en-US" sz="2400" dirty="0">
                <a:solidFill>
                  <a:schemeClr val="dk1"/>
                </a:solidFill>
                <a:sym typeface="Arial"/>
              </a:rPr>
              <a:t>80% of cases vertical transmission from mother during birth</a:t>
            </a:r>
            <a:endParaRPr sz="2400" dirty="0">
              <a:solidFill>
                <a:schemeClr val="dk1"/>
              </a:solidFill>
              <a:sym typeface="Arial"/>
            </a:endParaRPr>
          </a:p>
          <a:p>
            <a:pPr marL="742950" lvl="1" indent="-285750" eaLnBrk="1" fontAlgn="auto" hangingPunct="1">
              <a:lnSpc>
                <a:spcPct val="90000"/>
              </a:lnSpc>
              <a:spcBef>
                <a:spcPts val="480"/>
              </a:spcBef>
              <a:buSzPts val="1920"/>
              <a:buFont typeface="Noto Sans Symbols"/>
              <a:buChar char="⮚"/>
              <a:defRPr/>
            </a:pPr>
            <a:r>
              <a:rPr lang="en-US" sz="2400" dirty="0">
                <a:solidFill>
                  <a:schemeClr val="dk1"/>
                </a:solidFill>
                <a:sym typeface="Arial"/>
              </a:rPr>
              <a:t>Premature birth, membrane rupture, develops into pneumonia or meningitis with bacteremia.</a:t>
            </a:r>
            <a:endParaRPr sz="2400" dirty="0">
              <a:solidFill>
                <a:schemeClr val="dk1"/>
              </a:solidFill>
              <a:sym typeface="Arial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560"/>
              </a:spcBef>
              <a:buSzPts val="1680"/>
              <a:buFont typeface="Noto Sans Symbols"/>
              <a:buChar char="⬤"/>
              <a:defRPr/>
            </a:pPr>
            <a:r>
              <a:rPr lang="en-US" sz="2800" dirty="0">
                <a:solidFill>
                  <a:schemeClr val="dk1"/>
                </a:solidFill>
                <a:sym typeface="Arial"/>
              </a:rPr>
              <a:t>Late onset infection</a:t>
            </a:r>
            <a:endParaRPr sz="2800" dirty="0">
              <a:solidFill>
                <a:schemeClr val="dk1"/>
              </a:solidFill>
              <a:sym typeface="Arial"/>
            </a:endParaRPr>
          </a:p>
          <a:p>
            <a:pPr marL="742950" lvl="1" indent="-285750" eaLnBrk="1" fontAlgn="auto" hangingPunct="1">
              <a:lnSpc>
                <a:spcPct val="90000"/>
              </a:lnSpc>
              <a:spcBef>
                <a:spcPts val="480"/>
              </a:spcBef>
              <a:buSzPts val="1920"/>
              <a:buFont typeface="Noto Sans Symbols"/>
              <a:buChar char="⮚"/>
              <a:defRPr/>
            </a:pPr>
            <a:r>
              <a:rPr lang="en-US" sz="2400" dirty="0">
                <a:solidFill>
                  <a:schemeClr val="dk1"/>
                </a:solidFill>
                <a:sym typeface="Arial"/>
              </a:rPr>
              <a:t>1 week to 3 months after birth-meningitis</a:t>
            </a:r>
          </a:p>
          <a:p>
            <a:pPr marL="285750" indent="-285750" eaLnBrk="1" fontAlgn="auto" hangingPunct="1">
              <a:lnSpc>
                <a:spcPct val="90000"/>
              </a:lnSpc>
              <a:spcBef>
                <a:spcPts val="480"/>
              </a:spcBef>
              <a:buSzPts val="1920"/>
              <a:buFont typeface="Noto Sans Symbols"/>
              <a:buChar char="⮚"/>
              <a:defRPr/>
            </a:pPr>
            <a:r>
              <a:rPr lang="en-US" sz="2800" dirty="0">
                <a:solidFill>
                  <a:schemeClr val="dk1"/>
                </a:solidFill>
                <a:sym typeface="Arial"/>
              </a:rPr>
              <a:t>Mortality rate is of serious concern, death occurs if treatment is not started immediately</a:t>
            </a:r>
            <a:endParaRPr sz="2800" dirty="0">
              <a:solidFill>
                <a:schemeClr val="dk1"/>
              </a:solidFill>
              <a:sym typeface="Arial"/>
            </a:endParaRP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6">
            <a:extLst>
              <a:ext uri="{FF2B5EF4-FFF2-40B4-BE49-F238E27FC236}">
                <a16:creationId xmlns:a16="http://schemas.microsoft.com/office/drawing/2014/main" id="{0333A504-F8EB-F000-BFF5-E71D99AB937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buClr>
                <a:schemeClr val="dk1"/>
              </a:buClr>
              <a:buSzPts val="3600"/>
              <a:buFont typeface="Arial"/>
              <a:buNone/>
              <a:defRPr/>
            </a:pPr>
            <a:r>
              <a:rPr lang="en-US" sz="3600" i="1">
                <a:solidFill>
                  <a:schemeClr val="dk1"/>
                </a:solidFill>
                <a:sym typeface="Arial"/>
              </a:rPr>
              <a:t>S. agalactiae </a:t>
            </a:r>
            <a:r>
              <a:rPr lang="en-US" sz="3600">
                <a:solidFill>
                  <a:schemeClr val="dk1"/>
                </a:solidFill>
                <a:sym typeface="Arial"/>
              </a:rPr>
              <a:t>(Group B) </a:t>
            </a:r>
            <a:br>
              <a:rPr lang="en-US" sz="3600">
                <a:solidFill>
                  <a:schemeClr val="dk1"/>
                </a:solidFill>
                <a:sym typeface="Arial"/>
              </a:rPr>
            </a:br>
            <a:r>
              <a:rPr lang="en-US" sz="3600">
                <a:solidFill>
                  <a:schemeClr val="dk1"/>
                </a:solidFill>
                <a:sym typeface="Arial"/>
              </a:rPr>
              <a:t>Adult Infections and Treatment</a:t>
            </a:r>
            <a:endParaRPr sz="4000">
              <a:solidFill>
                <a:schemeClr val="dk1"/>
              </a:solidFill>
              <a:sym typeface="Arial"/>
            </a:endParaRPr>
          </a:p>
        </p:txBody>
      </p:sp>
      <p:sp>
        <p:nvSpPr>
          <p:cNvPr id="354" name="Google Shape;354;p36">
            <a:extLst>
              <a:ext uri="{FF2B5EF4-FFF2-40B4-BE49-F238E27FC236}">
                <a16:creationId xmlns:a16="http://schemas.microsoft.com/office/drawing/2014/main" id="{74A27B57-CAF9-3775-6FF4-E5EBC7D371A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eaLnBrk="1" fontAlgn="auto" hangingPunct="1">
              <a:spcBef>
                <a:spcPts val="0"/>
              </a:spcBef>
              <a:buSzPts val="1680"/>
              <a:buFont typeface="Noto Sans Symbols"/>
              <a:buChar char="⬤"/>
              <a:defRPr/>
            </a:pPr>
            <a:r>
              <a:rPr lang="en-US" sz="2800" dirty="0">
                <a:solidFill>
                  <a:schemeClr val="dk1"/>
                </a:solidFill>
                <a:sym typeface="Arial"/>
              </a:rPr>
              <a:t>Adult infections</a:t>
            </a:r>
            <a:endParaRPr sz="2800" dirty="0">
              <a:solidFill>
                <a:schemeClr val="dk1"/>
              </a:solidFill>
              <a:sym typeface="Arial"/>
            </a:endParaRPr>
          </a:p>
          <a:p>
            <a:pPr marL="742950" lvl="1" indent="-285750" eaLnBrk="1" fontAlgn="auto" hangingPunct="1">
              <a:spcBef>
                <a:spcPts val="480"/>
              </a:spcBef>
              <a:buSzPts val="1920"/>
              <a:buFont typeface="Noto Sans Symbols"/>
              <a:buChar char="⮚"/>
              <a:defRPr/>
            </a:pPr>
            <a:r>
              <a:rPr lang="en-US" sz="2400" dirty="0">
                <a:solidFill>
                  <a:schemeClr val="dk1"/>
                </a:solidFill>
                <a:sym typeface="Arial"/>
              </a:rPr>
              <a:t>Mother after childbirth or abortion</a:t>
            </a:r>
            <a:endParaRPr sz="2400" dirty="0">
              <a:solidFill>
                <a:schemeClr val="dk1"/>
              </a:solidFill>
              <a:sym typeface="Arial"/>
            </a:endParaRPr>
          </a:p>
          <a:p>
            <a:pPr marL="1143000" lvl="2" indent="-228600" eaLnBrk="1" fontAlgn="auto" hangingPunct="1">
              <a:spcBef>
                <a:spcPts val="400"/>
              </a:spcBef>
              <a:buSzPts val="2300"/>
              <a:buFont typeface="Arial"/>
              <a:buChar char="•"/>
              <a:defRPr/>
            </a:pPr>
            <a:r>
              <a:rPr lang="en-US" sz="2000" dirty="0">
                <a:solidFill>
                  <a:schemeClr val="dk1"/>
                </a:solidFill>
                <a:sym typeface="Arial"/>
              </a:rPr>
              <a:t>Endometritis or wound infections</a:t>
            </a:r>
            <a:endParaRPr sz="2000" dirty="0">
              <a:solidFill>
                <a:schemeClr val="dk1"/>
              </a:solidFill>
              <a:sym typeface="Arial"/>
            </a:endParaRPr>
          </a:p>
          <a:p>
            <a:pPr marL="1143000" lvl="2" indent="-228600" eaLnBrk="1" fontAlgn="auto" hangingPunct="1">
              <a:spcBef>
                <a:spcPts val="400"/>
              </a:spcBef>
              <a:buSzPts val="2300"/>
              <a:buFont typeface="Arial"/>
              <a:buChar char="•"/>
              <a:defRPr/>
            </a:pPr>
            <a:r>
              <a:rPr lang="en-US" sz="2000" dirty="0">
                <a:solidFill>
                  <a:schemeClr val="dk1"/>
                </a:solidFill>
                <a:sym typeface="Arial"/>
              </a:rPr>
              <a:t>Endocarditis </a:t>
            </a:r>
            <a:endParaRPr sz="2000" dirty="0">
              <a:solidFill>
                <a:schemeClr val="dk1"/>
              </a:solidFill>
              <a:sym typeface="Arial"/>
            </a:endParaRPr>
          </a:p>
          <a:p>
            <a:pPr marL="742950" lvl="1" indent="-285750" eaLnBrk="1" fontAlgn="auto" hangingPunct="1">
              <a:spcBef>
                <a:spcPts val="480"/>
              </a:spcBef>
              <a:buSzPts val="1920"/>
              <a:buFont typeface="Noto Sans Symbols"/>
              <a:buChar char="⮚"/>
              <a:defRPr/>
            </a:pPr>
            <a:r>
              <a:rPr lang="en-US" sz="2400" dirty="0">
                <a:solidFill>
                  <a:schemeClr val="dk1"/>
                </a:solidFill>
                <a:sym typeface="Arial"/>
              </a:rPr>
              <a:t>Older adults</a:t>
            </a:r>
            <a:endParaRPr sz="2400" dirty="0">
              <a:solidFill>
                <a:schemeClr val="dk1"/>
              </a:solidFill>
              <a:sym typeface="Arial"/>
            </a:endParaRPr>
          </a:p>
          <a:p>
            <a:pPr marL="1143000" lvl="2" indent="-228600" eaLnBrk="1" fontAlgn="auto" hangingPunct="1">
              <a:spcBef>
                <a:spcPts val="400"/>
              </a:spcBef>
              <a:buSzPts val="2300"/>
              <a:buFont typeface="Arial"/>
              <a:buChar char="•"/>
              <a:defRPr/>
            </a:pPr>
            <a:r>
              <a:rPr lang="en-US" sz="2000" dirty="0">
                <a:solidFill>
                  <a:schemeClr val="dk1"/>
                </a:solidFill>
                <a:sym typeface="Arial"/>
              </a:rPr>
              <a:t>Immunodeficiency</a:t>
            </a:r>
            <a:endParaRPr sz="2000" dirty="0">
              <a:solidFill>
                <a:schemeClr val="dk1"/>
              </a:solidFill>
              <a:sym typeface="Arial"/>
            </a:endParaRPr>
          </a:p>
          <a:p>
            <a:pPr marL="1143000" lvl="2" indent="-228600" eaLnBrk="1" fontAlgn="auto" hangingPunct="1">
              <a:spcBef>
                <a:spcPts val="400"/>
              </a:spcBef>
              <a:buSzPts val="2300"/>
              <a:buFont typeface="Arial"/>
              <a:buChar char="•"/>
              <a:defRPr/>
            </a:pPr>
            <a:r>
              <a:rPr lang="en-US" sz="2000" dirty="0">
                <a:solidFill>
                  <a:schemeClr val="dk1"/>
                </a:solidFill>
                <a:sym typeface="Arial"/>
              </a:rPr>
              <a:t>Skin and soft tissue infections, intraabdominal abscess, bacteremia, pneumonia</a:t>
            </a:r>
            <a:endParaRPr sz="2000" dirty="0">
              <a:solidFill>
                <a:schemeClr val="dk1"/>
              </a:solidFill>
              <a:sym typeface="Arial"/>
            </a:endParaRPr>
          </a:p>
          <a:p>
            <a:pPr marL="342900" indent="-342900" eaLnBrk="1" fontAlgn="auto" hangingPunct="1">
              <a:spcBef>
                <a:spcPts val="560"/>
              </a:spcBef>
              <a:buSzPts val="1680"/>
              <a:buFont typeface="Noto Sans Symbols"/>
              <a:buChar char="⬤"/>
              <a:defRPr/>
            </a:pPr>
            <a:r>
              <a:rPr lang="en-US" sz="2800" dirty="0">
                <a:solidFill>
                  <a:schemeClr val="dk1"/>
                </a:solidFill>
                <a:sym typeface="Arial"/>
              </a:rPr>
              <a:t>Treatment</a:t>
            </a:r>
            <a:endParaRPr sz="2800" dirty="0">
              <a:solidFill>
                <a:schemeClr val="dk1"/>
              </a:solidFill>
              <a:sym typeface="Arial"/>
            </a:endParaRPr>
          </a:p>
          <a:p>
            <a:pPr marL="742950" lvl="1" indent="-285750" eaLnBrk="1" fontAlgn="auto" hangingPunct="1">
              <a:spcBef>
                <a:spcPts val="480"/>
              </a:spcBef>
              <a:buSzPts val="1920"/>
              <a:buFont typeface="Noto Sans Symbols"/>
              <a:buChar char="⮚"/>
              <a:defRPr/>
            </a:pPr>
            <a:r>
              <a:rPr lang="en-US" sz="2400" dirty="0">
                <a:solidFill>
                  <a:schemeClr val="dk1"/>
                </a:solidFill>
                <a:sym typeface="Arial"/>
              </a:rPr>
              <a:t>Drug of choice is penicillin</a:t>
            </a:r>
          </a:p>
          <a:p>
            <a:pPr marL="457200" lvl="1" indent="0" eaLnBrk="1" fontAlgn="auto" hangingPunct="1">
              <a:spcBef>
                <a:spcPts val="480"/>
              </a:spcBef>
              <a:buSzPts val="1920"/>
              <a:buFont typeface="Noto Sans Symbols"/>
              <a:buNone/>
              <a:defRPr/>
            </a:pPr>
            <a:endParaRPr sz="2400" dirty="0">
              <a:solidFill>
                <a:schemeClr val="dk1"/>
              </a:solidFill>
              <a:sym typeface="Arial"/>
            </a:endParaRP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8">
            <a:extLst>
              <a:ext uri="{FF2B5EF4-FFF2-40B4-BE49-F238E27FC236}">
                <a16:creationId xmlns:a16="http://schemas.microsoft.com/office/drawing/2014/main" id="{CCBD7AE0-28A4-487B-6BBD-1C5DEC0E23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8546" y="76200"/>
            <a:ext cx="7772400" cy="1905000"/>
          </a:xfrm>
        </p:spPr>
        <p:txBody>
          <a:bodyPr>
            <a:normAutofit/>
          </a:bodyPr>
          <a:lstStyle/>
          <a:p>
            <a:pPr algn="ctr" eaLnBrk="1" fontAlgn="auto" hangingPunct="1">
              <a:buClr>
                <a:schemeClr val="dk1"/>
              </a:buClr>
              <a:buSzPts val="3600"/>
              <a:buFont typeface="Arial"/>
              <a:buNone/>
              <a:defRPr/>
            </a:pPr>
            <a:r>
              <a:rPr lang="en-US" sz="3600" i="1" dirty="0">
                <a:solidFill>
                  <a:srgbClr val="002060"/>
                </a:solidFill>
                <a:sym typeface="Arial"/>
              </a:rPr>
              <a:t>S. </a:t>
            </a:r>
            <a:r>
              <a:rPr lang="en-US" sz="3600" i="1" dirty="0" err="1">
                <a:solidFill>
                  <a:srgbClr val="002060"/>
                </a:solidFill>
                <a:sym typeface="Arial"/>
              </a:rPr>
              <a:t>agalactiae</a:t>
            </a:r>
            <a:r>
              <a:rPr lang="en-US" sz="3600" i="1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3600" dirty="0">
                <a:solidFill>
                  <a:srgbClr val="002060"/>
                </a:solidFill>
                <a:sym typeface="Arial"/>
              </a:rPr>
              <a:t>(Group B) </a:t>
            </a:r>
            <a:r>
              <a:rPr lang="en-US" sz="3600" dirty="0" smtClean="0">
                <a:solidFill>
                  <a:srgbClr val="002060"/>
                </a:solidFill>
                <a:sym typeface="Arial"/>
              </a:rPr>
              <a:t/>
            </a:r>
            <a:br>
              <a:rPr lang="en-US" sz="3600" dirty="0" smtClean="0">
                <a:solidFill>
                  <a:srgbClr val="002060"/>
                </a:solidFill>
                <a:sym typeface="Arial"/>
              </a:rPr>
            </a:br>
            <a:r>
              <a:rPr lang="en-US" sz="3600" dirty="0" smtClean="0">
                <a:solidFill>
                  <a:srgbClr val="002060"/>
                </a:solidFill>
                <a:sym typeface="Arial"/>
              </a:rPr>
              <a:t>Morphology </a:t>
            </a:r>
            <a:r>
              <a:rPr lang="en-US" sz="3600" dirty="0">
                <a:solidFill>
                  <a:srgbClr val="002060"/>
                </a:solidFill>
                <a:sym typeface="Arial"/>
              </a:rPr>
              <a:t>and ID Tests</a:t>
            </a:r>
            <a:endParaRPr sz="4000" dirty="0">
              <a:solidFill>
                <a:srgbClr val="002060"/>
              </a:solidFill>
              <a:sym typeface="Arial"/>
            </a:endParaRPr>
          </a:p>
        </p:txBody>
      </p:sp>
      <p:sp>
        <p:nvSpPr>
          <p:cNvPr id="368" name="Google Shape;368;p38">
            <a:extLst>
              <a:ext uri="{FF2B5EF4-FFF2-40B4-BE49-F238E27FC236}">
                <a16:creationId xmlns:a16="http://schemas.microsoft.com/office/drawing/2014/main" id="{814299FD-9480-7275-1F00-B31DC694A3B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28546" y="1746308"/>
            <a:ext cx="7772400" cy="4876800"/>
          </a:xfrm>
        </p:spPr>
        <p:txBody>
          <a:bodyPr/>
          <a:lstStyle/>
          <a:p>
            <a:pPr indent="-457200" eaLnBrk="1" hangingPunct="1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On SBA, grayish white mucoid colonies surrounded by a small zone of β-hemolysis after 24 to 48 hours incubation at 35° C</a:t>
            </a:r>
          </a:p>
          <a:p>
            <a:pPr indent="-457200" eaLnBrk="1" hangingPunct="1">
              <a:spcBef>
                <a:spcPts val="563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Gram-positive cocci in chains</a:t>
            </a:r>
          </a:p>
          <a:p>
            <a:pPr marL="742950" lvl="1" indent="-28575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Short chains in clinical specimens</a:t>
            </a:r>
          </a:p>
          <a:p>
            <a:pPr marL="742950" lvl="1" indent="-28575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Longer chains in culture</a:t>
            </a:r>
          </a:p>
          <a:p>
            <a:pPr indent="-457200" eaLnBrk="1" hangingPunct="1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SzPts val="17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Presumptive ID based on antigen detection or biochemical </a:t>
            </a:r>
            <a:r>
              <a:rPr lang="en-US" altLang="en-US" sz="2800" dirty="0" smtClean="0">
                <a:cs typeface="Arial" panose="020B0604020202020204" pitchFamily="34" charset="0"/>
              </a:rPr>
              <a:t>reactions.</a:t>
            </a:r>
            <a:endParaRPr lang="en-US" altLang="en-US" sz="28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9">
            <a:extLst>
              <a:ext uri="{FF2B5EF4-FFF2-40B4-BE49-F238E27FC236}">
                <a16:creationId xmlns:a16="http://schemas.microsoft.com/office/drawing/2014/main" id="{430A79E9-8596-2846-CA40-3A7627D7B9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4213" y="66676"/>
            <a:ext cx="7772400" cy="1905000"/>
          </a:xfrm>
        </p:spPr>
        <p:txBody>
          <a:bodyPr>
            <a:normAutofit/>
          </a:bodyPr>
          <a:lstStyle/>
          <a:p>
            <a:pPr algn="ctr" eaLnBrk="1" fontAlgn="auto" hangingPunct="1">
              <a:buClr>
                <a:schemeClr val="dk1"/>
              </a:buClr>
              <a:buSzPts val="3600"/>
              <a:buFont typeface="Arial"/>
              <a:buNone/>
              <a:defRPr/>
            </a:pPr>
            <a:r>
              <a:rPr lang="en-US" sz="3600" i="1" dirty="0">
                <a:solidFill>
                  <a:srgbClr val="002060"/>
                </a:solidFill>
                <a:sym typeface="Arial"/>
              </a:rPr>
              <a:t>S. </a:t>
            </a:r>
            <a:r>
              <a:rPr lang="en-US" sz="3600" i="1" dirty="0" err="1">
                <a:solidFill>
                  <a:srgbClr val="002060"/>
                </a:solidFill>
                <a:sym typeface="Arial"/>
              </a:rPr>
              <a:t>agalactiae</a:t>
            </a:r>
            <a:r>
              <a:rPr lang="en-US" sz="3600" i="1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3600" dirty="0">
                <a:solidFill>
                  <a:srgbClr val="002060"/>
                </a:solidFill>
                <a:sym typeface="Arial"/>
              </a:rPr>
              <a:t>(Group B) </a:t>
            </a:r>
            <a:br>
              <a:rPr lang="en-US" sz="3600" dirty="0">
                <a:solidFill>
                  <a:srgbClr val="002060"/>
                </a:solidFill>
                <a:sym typeface="Arial"/>
              </a:rPr>
            </a:br>
            <a:r>
              <a:rPr lang="en-US" sz="3600" dirty="0">
                <a:solidFill>
                  <a:srgbClr val="002060"/>
                </a:solidFill>
                <a:sym typeface="Arial"/>
              </a:rPr>
              <a:t>Laboratory Diagnosis</a:t>
            </a:r>
            <a:endParaRPr sz="4000" dirty="0">
              <a:solidFill>
                <a:srgbClr val="002060"/>
              </a:solidFill>
              <a:sym typeface="Arial"/>
            </a:endParaRPr>
          </a:p>
        </p:txBody>
      </p:sp>
      <p:sp>
        <p:nvSpPr>
          <p:cNvPr id="110595" name="Google Shape;375;p39">
            <a:extLst>
              <a:ext uri="{FF2B5EF4-FFF2-40B4-BE49-F238E27FC236}">
                <a16:creationId xmlns:a16="http://schemas.microsoft.com/office/drawing/2014/main" id="{769F6125-0B00-4FB4-285B-0A985CFFE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648200"/>
            <a:ext cx="381000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marL="342900" indent="-3429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0B0F0"/>
              </a:buClr>
              <a:buSzPct val="50000"/>
              <a:buFont typeface="Noto Sans Symbols"/>
              <a:buChar char="⬤"/>
            </a:pPr>
            <a:r>
              <a:rPr lang="en-US" altLang="en-US" sz="2800" dirty="0">
                <a:latin typeface="+mn-lt"/>
              </a:rPr>
              <a:t>Small zone β-hemolysis</a:t>
            </a:r>
            <a:endParaRPr lang="en-US" altLang="en-US" dirty="0">
              <a:latin typeface="+mn-lt"/>
            </a:endParaRPr>
          </a:p>
        </p:txBody>
      </p:sp>
      <p:sp>
        <p:nvSpPr>
          <p:cNvPr id="110596" name="Google Shape;376;p39">
            <a:extLst>
              <a:ext uri="{FF2B5EF4-FFF2-40B4-BE49-F238E27FC236}">
                <a16:creationId xmlns:a16="http://schemas.microsoft.com/office/drawing/2014/main" id="{61CD964B-C671-BDD4-1078-337060BDF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3" y="4958593"/>
            <a:ext cx="413861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marL="342900" indent="-3429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0B0F0"/>
              </a:buClr>
              <a:buSzPct val="50000"/>
              <a:buFont typeface="Noto Sans Symbols"/>
              <a:buChar char="⬤"/>
            </a:pPr>
            <a:r>
              <a:rPr lang="en-US" altLang="en-US" sz="2800" dirty="0">
                <a:latin typeface="+mn-lt"/>
              </a:rPr>
              <a:t>Bacitracin, </a:t>
            </a:r>
            <a:r>
              <a:rPr lang="en-US" altLang="en-US" sz="2800" dirty="0" err="1">
                <a:latin typeface="+mn-lt"/>
              </a:rPr>
              <a:t>Hippurate</a:t>
            </a:r>
            <a:r>
              <a:rPr lang="en-US" altLang="en-US" sz="2800" dirty="0">
                <a:latin typeface="+mn-lt"/>
              </a:rPr>
              <a:t> hydrolysis, and CAMP test</a:t>
            </a:r>
            <a:endParaRPr lang="en-US" altLang="en-US" dirty="0">
              <a:latin typeface="+mn-lt"/>
            </a:endParaRPr>
          </a:p>
        </p:txBody>
      </p:sp>
      <p:pic>
        <p:nvPicPr>
          <p:cNvPr id="110598" name="Google Shape;378;p39" descr="Y:\ELS00000-IW26_[Mahon 6e]\ELS00000-IW26-SRC\Course-N\Construction\IC\jpg\Chapter015\015005.jpg">
            <a:extLst>
              <a:ext uri="{FF2B5EF4-FFF2-40B4-BE49-F238E27FC236}">
                <a16:creationId xmlns:a16="http://schemas.microsoft.com/office/drawing/2014/main" id="{B6539D26-B2A5-73C3-6D53-197ABF24143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1798638"/>
            <a:ext cx="3508375" cy="254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9" name="Google Shape;379;p39" descr="Y:\ELS00000-IW26_[Mahon 6e]\ELS00000-IW26-SRC\Course-N\Construction\IC\jpg\Chapter015\015006.jpg">
            <a:extLst>
              <a:ext uri="{FF2B5EF4-FFF2-40B4-BE49-F238E27FC236}">
                <a16:creationId xmlns:a16="http://schemas.microsoft.com/office/drawing/2014/main" id="{C23E31BD-E1EF-94F3-360B-058E7844EC2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1570038"/>
            <a:ext cx="3732212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Google Shape;360;p37">
            <a:extLst>
              <a:ext uri="{FF2B5EF4-FFF2-40B4-BE49-F238E27FC236}">
                <a16:creationId xmlns:a16="http://schemas.microsoft.com/office/drawing/2014/main" id="{7DD45FF1-88FC-1C38-02FE-0B149CF1FA1F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644656" y="134923"/>
            <a:ext cx="7772400" cy="1905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SzPts val="3600"/>
            </a:pPr>
            <a:r>
              <a:rPr lang="en-US" alt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en-US" alt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agalactiae</a:t>
            </a:r>
            <a:r>
              <a:rPr lang="en-US" alt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(Group </a:t>
            </a:r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b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Laboratory 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Diagnosis (Cont.)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1" name="Google Shape;361;p37">
            <a:extLst>
              <a:ext uri="{FF2B5EF4-FFF2-40B4-BE49-F238E27FC236}">
                <a16:creationId xmlns:a16="http://schemas.microsoft.com/office/drawing/2014/main" id="{E2ADB954-61EC-D072-DB4F-D6F660AD1A5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44656" y="1763086"/>
            <a:ext cx="7772400" cy="4876800"/>
          </a:xfrm>
        </p:spPr>
        <p:txBody>
          <a:bodyPr/>
          <a:lstStyle/>
          <a:p>
            <a:pPr marL="342900" indent="-342900" eaLnBrk="1" fontAlgn="auto" hangingPunct="1">
              <a:spcBef>
                <a:spcPts val="0"/>
              </a:spcBef>
              <a:buSzPts val="1680"/>
              <a:buFont typeface="Noto Sans Symbols"/>
              <a:buChar char="⬤"/>
              <a:defRPr/>
            </a:pPr>
            <a:r>
              <a:rPr lang="en-US" sz="2800" dirty="0">
                <a:solidFill>
                  <a:schemeClr val="dk1"/>
                </a:solidFill>
                <a:sym typeface="Arial"/>
              </a:rPr>
              <a:t>In pregnant women</a:t>
            </a:r>
            <a:endParaRPr sz="2800" dirty="0">
              <a:solidFill>
                <a:schemeClr val="dk1"/>
              </a:solidFill>
              <a:sym typeface="Arial"/>
            </a:endParaRPr>
          </a:p>
          <a:p>
            <a:pPr marL="742950" lvl="1" indent="-285750" eaLnBrk="1" fontAlgn="auto" hangingPunct="1">
              <a:spcBef>
                <a:spcPts val="480"/>
              </a:spcBef>
              <a:buSzPts val="1920"/>
              <a:buFont typeface="Noto Sans Symbols"/>
              <a:buChar char="⮚"/>
              <a:defRPr/>
            </a:pPr>
            <a:r>
              <a:rPr lang="en-US" sz="2400" dirty="0">
                <a:solidFill>
                  <a:schemeClr val="dk1"/>
                </a:solidFill>
                <a:sym typeface="Arial"/>
              </a:rPr>
              <a:t>Collect vaginal and rectal material during the 35 to 37 weeks gestation</a:t>
            </a:r>
            <a:endParaRPr sz="2400" dirty="0">
              <a:solidFill>
                <a:schemeClr val="dk1"/>
              </a:solidFill>
              <a:sym typeface="Arial"/>
            </a:endParaRPr>
          </a:p>
          <a:p>
            <a:pPr marL="742950" lvl="1" indent="-285750" eaLnBrk="1" fontAlgn="auto" hangingPunct="1">
              <a:spcBef>
                <a:spcPts val="480"/>
              </a:spcBef>
              <a:buSzPts val="1920"/>
              <a:buFont typeface="Noto Sans Symbols"/>
              <a:buChar char="⮚"/>
              <a:defRPr/>
            </a:pPr>
            <a:r>
              <a:rPr lang="en-US" sz="2400" dirty="0">
                <a:solidFill>
                  <a:schemeClr val="dk1"/>
                </a:solidFill>
                <a:sym typeface="Arial"/>
              </a:rPr>
              <a:t>Inoculate to selective broth, such as Todd Hewitt broth with antimicrobials (Lim), </a:t>
            </a:r>
            <a:r>
              <a:rPr lang="en-US" sz="2400" dirty="0" err="1">
                <a:solidFill>
                  <a:schemeClr val="dk1"/>
                </a:solidFill>
                <a:sym typeface="Arial"/>
              </a:rPr>
              <a:t>TransVag</a:t>
            </a:r>
            <a:r>
              <a:rPr lang="en-US" sz="2400" dirty="0">
                <a:solidFill>
                  <a:schemeClr val="dk1"/>
                </a:solidFill>
                <a:sym typeface="Arial"/>
              </a:rPr>
              <a:t> broth, </a:t>
            </a:r>
            <a:r>
              <a:rPr lang="en-US" sz="2400" dirty="0" err="1">
                <a:solidFill>
                  <a:schemeClr val="dk1"/>
                </a:solidFill>
                <a:sym typeface="Arial"/>
              </a:rPr>
              <a:t>StrepBCarrot</a:t>
            </a:r>
            <a:r>
              <a:rPr lang="en-US" sz="2400" dirty="0">
                <a:solidFill>
                  <a:schemeClr val="dk1"/>
                </a:solidFill>
                <a:sym typeface="Arial"/>
              </a:rPr>
              <a:t> broth</a:t>
            </a:r>
            <a:endParaRPr sz="2400" dirty="0">
              <a:solidFill>
                <a:schemeClr val="dk1"/>
              </a:solidFill>
              <a:sym typeface="Arial"/>
            </a:endParaRPr>
          </a:p>
          <a:p>
            <a:pPr marL="742950" lvl="1" indent="-285750" eaLnBrk="1" fontAlgn="auto" hangingPunct="1">
              <a:spcBef>
                <a:spcPts val="480"/>
              </a:spcBef>
              <a:buSzPts val="1920"/>
              <a:buFont typeface="Noto Sans Symbols"/>
              <a:buChar char="⮚"/>
              <a:defRPr/>
            </a:pPr>
            <a:r>
              <a:rPr lang="en-US" sz="2400" dirty="0">
                <a:solidFill>
                  <a:schemeClr val="dk1"/>
                </a:solidFill>
                <a:sym typeface="Arial"/>
              </a:rPr>
              <a:t>Subculture to SBA</a:t>
            </a:r>
          </a:p>
          <a:p>
            <a:pPr marL="285750" indent="-285750" eaLnBrk="1" fontAlgn="auto" hangingPunct="1">
              <a:spcBef>
                <a:spcPts val="480"/>
              </a:spcBef>
              <a:buSzPts val="1920"/>
              <a:buFont typeface="Noto Sans Symbols"/>
              <a:buChar char="⮚"/>
              <a:defRPr/>
            </a:pPr>
            <a:r>
              <a:rPr lang="en-US" sz="2800" dirty="0">
                <a:solidFill>
                  <a:schemeClr val="dk1"/>
                </a:solidFill>
                <a:sym typeface="Arial"/>
              </a:rPr>
              <a:t>Numerous nucleic acid amplification tests for nonenriched clinical specimens and culture-enriched specimens are available</a:t>
            </a:r>
            <a:endParaRPr sz="2800" dirty="0">
              <a:solidFill>
                <a:schemeClr val="dk1"/>
              </a:solidFill>
              <a:sym typeface="Arial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/>
        </p:nvSpPr>
        <p:spPr bwMode="auto">
          <a:xfrm>
            <a:off x="1543050" y="4279434"/>
            <a:ext cx="600075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Staphylococcus &amp; </a:t>
            </a:r>
            <a:r>
              <a:rPr lang="en-US" altLang="en-US" sz="1800" b="1" i="1" dirty="0">
                <a:solidFill>
                  <a:srgbClr val="FFFFFF"/>
                </a:solidFill>
                <a:cs typeface="Segoe UI" panose="020B0502040204020203" pitchFamily="34" charset="0"/>
              </a:rPr>
              <a:t>S</a:t>
            </a: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imilar Organisms</a:t>
            </a:r>
          </a:p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endParaRPr lang="en-US" altLang="en-US" sz="1800" b="1" i="1" dirty="0">
              <a:solidFill>
                <a:srgbClr val="FFFFFF"/>
              </a:solidFill>
              <a:cs typeface="Segoe UI" panose="020B0502040204020203" pitchFamily="34" charset="0"/>
            </a:endParaRPr>
          </a:p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>
                <a:solidFill>
                  <a:srgbClr val="FFFFFF"/>
                </a:solidFill>
                <a:cs typeface="Segoe UI" panose="020B0502040204020203" pitchFamily="34" charset="0"/>
              </a:rPr>
              <a:t>Streptococcus, Enterococcus, and Other Catalase-Negative, Gram-Positive </a:t>
            </a: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Cocci</a:t>
            </a:r>
          </a:p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endParaRPr lang="en-US" altLang="en-US" sz="1800" b="1" i="1" dirty="0">
              <a:solidFill>
                <a:srgbClr val="FFFFFF"/>
              </a:solidFill>
              <a:cs typeface="Segoe UI" panose="020B0502040204020203" pitchFamily="34" charset="0"/>
            </a:endParaRPr>
          </a:p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General Characteristics</a:t>
            </a:r>
          </a:p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endParaRPr lang="en-US" altLang="en-US" sz="1800" b="1" i="1" dirty="0">
              <a:solidFill>
                <a:srgbClr val="FFFFFF"/>
              </a:solidFill>
              <a:cs typeface="Segoe UI" panose="020B0502040204020203" pitchFamily="34" charset="0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/>
        </p:nvSpPr>
        <p:spPr bwMode="auto">
          <a:xfrm>
            <a:off x="1543050" y="2209800"/>
            <a:ext cx="600075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>
                <a:solidFill>
                  <a:srgbClr val="FFFFFF"/>
                </a:solidFill>
                <a:cs typeface="Segoe UI" panose="020B0502040204020203" pitchFamily="34" charset="0"/>
              </a:rPr>
              <a:t>Clinical &amp; Diagnostic Microbiology</a:t>
            </a:r>
          </a:p>
        </p:txBody>
      </p:sp>
    </p:spTree>
    <p:extLst>
      <p:ext uri="{BB962C8B-B14F-4D97-AF65-F5344CB8AC3E}">
        <p14:creationId xmlns:p14="http://schemas.microsoft.com/office/powerpoint/2010/main" val="481830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0">
            <a:extLst>
              <a:ext uri="{FF2B5EF4-FFF2-40B4-BE49-F238E27FC236}">
                <a16:creationId xmlns:a16="http://schemas.microsoft.com/office/drawing/2014/main" id="{C4706A97-8E97-7665-5EB0-7A62E3BC0A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9823" y="76200"/>
            <a:ext cx="7772400" cy="1905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buClr>
                <a:schemeClr val="dk1"/>
              </a:buClr>
              <a:buSzPts val="3600"/>
              <a:buFont typeface="Arial"/>
              <a:buNone/>
              <a:defRPr/>
            </a:pPr>
            <a:r>
              <a:rPr lang="en-US" sz="3600" i="1" dirty="0">
                <a:solidFill>
                  <a:srgbClr val="002060"/>
                </a:solidFill>
                <a:sym typeface="Arial"/>
              </a:rPr>
              <a:t/>
            </a:r>
            <a:br>
              <a:rPr lang="en-US" sz="3600" i="1" dirty="0">
                <a:solidFill>
                  <a:srgbClr val="002060"/>
                </a:solidFill>
                <a:sym typeface="Arial"/>
              </a:rPr>
            </a:br>
            <a:r>
              <a:rPr lang="en-US" sz="3600" i="1" dirty="0">
                <a:solidFill>
                  <a:srgbClr val="002060"/>
                </a:solidFill>
                <a:sym typeface="Arial"/>
              </a:rPr>
              <a:t>S. </a:t>
            </a:r>
            <a:r>
              <a:rPr lang="en-US" sz="3600" i="1" dirty="0" err="1">
                <a:solidFill>
                  <a:srgbClr val="002060"/>
                </a:solidFill>
                <a:sym typeface="Arial"/>
              </a:rPr>
              <a:t>agalactiae</a:t>
            </a:r>
            <a:r>
              <a:rPr lang="en-US" sz="3600" i="1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3600" dirty="0">
                <a:solidFill>
                  <a:srgbClr val="002060"/>
                </a:solidFill>
                <a:sym typeface="Arial"/>
              </a:rPr>
              <a:t>(Group B) </a:t>
            </a:r>
            <a:br>
              <a:rPr lang="en-US" sz="3600" dirty="0">
                <a:solidFill>
                  <a:srgbClr val="002060"/>
                </a:solidFill>
                <a:sym typeface="Arial"/>
              </a:rPr>
            </a:br>
            <a:r>
              <a:rPr lang="en-US" sz="3600" dirty="0">
                <a:solidFill>
                  <a:srgbClr val="002060"/>
                </a:solidFill>
                <a:sym typeface="Arial"/>
              </a:rPr>
              <a:t>CDC Recommendations</a:t>
            </a:r>
            <a:br>
              <a:rPr lang="en-US" sz="3600" dirty="0">
                <a:solidFill>
                  <a:srgbClr val="002060"/>
                </a:solidFill>
                <a:sym typeface="Arial"/>
              </a:rPr>
            </a:br>
            <a:endParaRPr sz="4000" dirty="0">
              <a:solidFill>
                <a:srgbClr val="002060"/>
              </a:solidFill>
              <a:sym typeface="Arial"/>
            </a:endParaRPr>
          </a:p>
        </p:txBody>
      </p:sp>
      <p:sp>
        <p:nvSpPr>
          <p:cNvPr id="114691" name="Google Shape;385;p40">
            <a:extLst>
              <a:ext uri="{FF2B5EF4-FFF2-40B4-BE49-F238E27FC236}">
                <a16:creationId xmlns:a16="http://schemas.microsoft.com/office/drawing/2014/main" id="{C16DB8C0-FCCD-455E-70A2-3DC1D62D698C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669823" y="1595306"/>
            <a:ext cx="7772400" cy="4876800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Pct val="500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Universal vaginal and rectal screening of all pregnant females late in the 3rd trimester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>
                <a:srgbClr val="00B0F0"/>
              </a:buClr>
              <a:buSzPct val="500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Screen pregnant women with asymptomatic bacteriuria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>
                <a:srgbClr val="00B0F0"/>
              </a:buClr>
              <a:buSzPct val="500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Prophylactic antimicrobial therapy for women whose samples test positive: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Vaginal and rectal screenings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Urine culture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Women with previous history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An unknown status of GBS at time of delivery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1">
            <a:extLst>
              <a:ext uri="{FF2B5EF4-FFF2-40B4-BE49-F238E27FC236}">
                <a16:creationId xmlns:a16="http://schemas.microsoft.com/office/drawing/2014/main" id="{02ADA872-A227-C050-C206-98289CCD2A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4991" y="76200"/>
            <a:ext cx="7772400" cy="1905000"/>
          </a:xfrm>
        </p:spPr>
        <p:txBody>
          <a:bodyPr>
            <a:normAutofit/>
          </a:bodyPr>
          <a:lstStyle/>
          <a:p>
            <a:pPr algn="ctr" eaLnBrk="1" fontAlgn="auto" hangingPunct="1">
              <a:buClr>
                <a:schemeClr val="dk1"/>
              </a:buClr>
              <a:buSzPts val="3600"/>
              <a:buFont typeface="Arial"/>
              <a:buNone/>
              <a:defRPr/>
            </a:pPr>
            <a:r>
              <a:rPr lang="en-US" sz="3600" dirty="0">
                <a:solidFill>
                  <a:srgbClr val="002060"/>
                </a:solidFill>
                <a:sym typeface="Arial"/>
              </a:rPr>
              <a:t>Groups C and G Streptococci</a:t>
            </a:r>
            <a:br>
              <a:rPr lang="en-US" sz="3600" dirty="0">
                <a:solidFill>
                  <a:srgbClr val="002060"/>
                </a:solidFill>
                <a:sym typeface="Arial"/>
              </a:rPr>
            </a:br>
            <a:r>
              <a:rPr lang="en-US" sz="3600" dirty="0">
                <a:solidFill>
                  <a:srgbClr val="002060"/>
                </a:solidFill>
                <a:sym typeface="Arial"/>
              </a:rPr>
              <a:t>Large and Small Colony Isolates</a:t>
            </a:r>
            <a:endParaRPr sz="4000" dirty="0">
              <a:solidFill>
                <a:srgbClr val="002060"/>
              </a:solidFill>
              <a:sym typeface="Arial"/>
            </a:endParaRPr>
          </a:p>
        </p:txBody>
      </p:sp>
      <p:sp>
        <p:nvSpPr>
          <p:cNvPr id="116739" name="Google Shape;392;p41">
            <a:extLst>
              <a:ext uri="{FF2B5EF4-FFF2-40B4-BE49-F238E27FC236}">
                <a16:creationId xmlns:a16="http://schemas.microsoft.com/office/drawing/2014/main" id="{E08E2299-9AE6-54DF-2541-10A5B45930FB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694991" y="1712752"/>
            <a:ext cx="7772400" cy="4876800"/>
          </a:xfrm>
        </p:spPr>
        <p:txBody>
          <a:bodyPr/>
          <a:lstStyle/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Pct val="52000"/>
              <a:buFont typeface="Noto Sans Symbols"/>
              <a:buChar char="⬤"/>
            </a:pPr>
            <a:r>
              <a:rPr lang="en-US" altLang="en-US" sz="2800" dirty="0">
                <a:cs typeface="Calibri" panose="020F0502020204030204" pitchFamily="34" charset="0"/>
              </a:rPr>
              <a:t>β-hemolytic</a:t>
            </a:r>
            <a:endParaRPr lang="en-US" altLang="en-US" sz="2800" dirty="0"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Pct val="520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Large colony isolates</a:t>
            </a:r>
          </a:p>
          <a:p>
            <a:pPr marL="742950" lvl="1" indent="-28575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400" i="1" dirty="0">
                <a:cs typeface="Arial" panose="020B0604020202020204" pitchFamily="34" charset="0"/>
              </a:rPr>
              <a:t>S. </a:t>
            </a:r>
            <a:r>
              <a:rPr lang="en-US" altLang="en-US" sz="2400" i="1" dirty="0" err="1">
                <a:cs typeface="Arial" panose="020B0604020202020204" pitchFamily="34" charset="0"/>
              </a:rPr>
              <a:t>dysgalactiae</a:t>
            </a:r>
            <a:r>
              <a:rPr lang="en-US" altLang="en-US" sz="2400" dirty="0">
                <a:cs typeface="Arial" panose="020B0604020202020204" pitchFamily="34" charset="0"/>
              </a:rPr>
              <a:t>, subspecies </a:t>
            </a:r>
            <a:r>
              <a:rPr lang="en-US" altLang="en-US" sz="2400" i="1" dirty="0" err="1">
                <a:cs typeface="Arial" panose="020B0604020202020204" pitchFamily="34" charset="0"/>
              </a:rPr>
              <a:t>equisimilis</a:t>
            </a:r>
            <a:endParaRPr lang="en-US" altLang="en-US" sz="2400" dirty="0">
              <a:cs typeface="Arial" panose="020B0604020202020204" pitchFamily="34" charset="0"/>
            </a:endParaRPr>
          </a:p>
          <a:p>
            <a:pPr marL="1143000" lvl="2" indent="-228600" eaLnBrk="1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ts val="2300"/>
            </a:pPr>
            <a:r>
              <a:rPr lang="en-US" altLang="en-US" sz="2000" dirty="0">
                <a:cs typeface="Arial" panose="020B0604020202020204" pitchFamily="34" charset="0"/>
              </a:rPr>
              <a:t>Sometimes type Group A and L antigens are classified with the pyogenic streptococci</a:t>
            </a:r>
          </a:p>
          <a:p>
            <a:pPr marL="742950" lvl="1" indent="-28575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Spectrum of infections resemble that of Group A </a:t>
            </a:r>
            <a:r>
              <a:rPr lang="en-US" altLang="en-US" sz="2400" i="1" dirty="0">
                <a:cs typeface="Arial" panose="020B0604020202020204" pitchFamily="34" charset="0"/>
              </a:rPr>
              <a:t>Streptococcus</a:t>
            </a:r>
          </a:p>
          <a:p>
            <a:pPr marL="342900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00B0F0"/>
              </a:buClr>
              <a:buSzPct val="520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Small colony isolates</a:t>
            </a:r>
          </a:p>
          <a:p>
            <a:pPr marL="742950" lvl="1" indent="-28575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400" i="1" dirty="0">
                <a:cs typeface="Arial" panose="020B0604020202020204" pitchFamily="34" charset="0"/>
              </a:rPr>
              <a:t>S. </a:t>
            </a:r>
            <a:r>
              <a:rPr lang="en-US" altLang="en-US" sz="2400" i="1" dirty="0" err="1">
                <a:cs typeface="Arial" panose="020B0604020202020204" pitchFamily="34" charset="0"/>
              </a:rPr>
              <a:t>anginosus</a:t>
            </a:r>
            <a:r>
              <a:rPr lang="en-US" altLang="en-US" sz="2400" i="1" dirty="0">
                <a:cs typeface="Arial" panose="020B0604020202020204" pitchFamily="34" charset="0"/>
              </a:rPr>
              <a:t> </a:t>
            </a:r>
            <a:r>
              <a:rPr lang="en-US" altLang="en-US" sz="2400" dirty="0">
                <a:cs typeface="Arial" panose="020B0604020202020204" pitchFamily="34" charset="0"/>
              </a:rPr>
              <a:t>group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2">
            <a:extLst>
              <a:ext uri="{FF2B5EF4-FFF2-40B4-BE49-F238E27FC236}">
                <a16:creationId xmlns:a16="http://schemas.microsoft.com/office/drawing/2014/main" id="{6CF7BBA4-6F1B-6055-09BD-CC190ED6BC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8212" y="84589"/>
            <a:ext cx="7772400" cy="1905000"/>
          </a:xfrm>
        </p:spPr>
        <p:txBody>
          <a:bodyPr>
            <a:normAutofit/>
          </a:bodyPr>
          <a:lstStyle/>
          <a:p>
            <a:pPr algn="ctr" eaLnBrk="1" fontAlgn="auto" hangingPunct="1">
              <a:buClr>
                <a:schemeClr val="dk1"/>
              </a:buClr>
              <a:buSzPts val="3600"/>
              <a:buFont typeface="Arial"/>
              <a:buNone/>
              <a:defRPr/>
            </a:pPr>
            <a:r>
              <a:rPr lang="en-US" sz="3600" i="1" dirty="0">
                <a:solidFill>
                  <a:srgbClr val="002060"/>
                </a:solidFill>
                <a:sym typeface="Arial"/>
              </a:rPr>
              <a:t>S. </a:t>
            </a:r>
            <a:r>
              <a:rPr lang="en-US" sz="3600" i="1" dirty="0" err="1">
                <a:solidFill>
                  <a:srgbClr val="002060"/>
                </a:solidFill>
                <a:sym typeface="Arial"/>
              </a:rPr>
              <a:t>pneumoniae</a:t>
            </a:r>
            <a:r>
              <a:rPr lang="en-US" sz="3600" i="1" dirty="0">
                <a:solidFill>
                  <a:srgbClr val="002060"/>
                </a:solidFill>
                <a:sym typeface="Arial"/>
              </a:rPr>
              <a:t> </a:t>
            </a:r>
            <a:br>
              <a:rPr lang="en-US" sz="3600" i="1" dirty="0">
                <a:solidFill>
                  <a:srgbClr val="002060"/>
                </a:solidFill>
                <a:sym typeface="Arial"/>
              </a:rPr>
            </a:br>
            <a:r>
              <a:rPr lang="en-US" sz="3600" dirty="0">
                <a:solidFill>
                  <a:srgbClr val="002060"/>
                </a:solidFill>
                <a:sym typeface="Arial"/>
              </a:rPr>
              <a:t>Antigenic Structure</a:t>
            </a:r>
            <a:endParaRPr sz="4000" dirty="0">
              <a:solidFill>
                <a:srgbClr val="002060"/>
              </a:solidFill>
              <a:sym typeface="Arial"/>
            </a:endParaRPr>
          </a:p>
        </p:txBody>
      </p:sp>
      <p:sp>
        <p:nvSpPr>
          <p:cNvPr id="118787" name="Google Shape;399;p42">
            <a:extLst>
              <a:ext uri="{FF2B5EF4-FFF2-40B4-BE49-F238E27FC236}">
                <a16:creationId xmlns:a16="http://schemas.microsoft.com/office/drawing/2014/main" id="{0C755999-3AE0-1BC1-E9F4-B59A60A34448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678212" y="1788253"/>
            <a:ext cx="7772400" cy="4876800"/>
          </a:xfrm>
        </p:spPr>
        <p:txBody>
          <a:bodyPr/>
          <a:lstStyle/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Pct val="50000"/>
              <a:buFont typeface="Noto Sans Symbols"/>
              <a:buChar char="⬤"/>
            </a:pPr>
            <a:r>
              <a:rPr lang="en-US" altLang="en-US" sz="2400" dirty="0">
                <a:cs typeface="Arial" panose="020B0604020202020204" pitchFamily="34" charset="0"/>
              </a:rPr>
              <a:t>Also known as pneumococcus</a:t>
            </a:r>
          </a:p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Pct val="50000"/>
              <a:buFont typeface="Noto Sans Symbols"/>
              <a:buChar char="⬤"/>
            </a:pPr>
            <a:r>
              <a:rPr lang="en-US" altLang="en-US" sz="2400" dirty="0">
                <a:cs typeface="Arial" panose="020B0604020202020204" pitchFamily="34" charset="0"/>
              </a:rPr>
              <a:t>Isolated from a variety of clinical specimens</a:t>
            </a:r>
          </a:p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Pct val="50000"/>
              <a:buFont typeface="Noto Sans Symbols"/>
              <a:buChar char="⬤"/>
            </a:pPr>
            <a:r>
              <a:rPr lang="en-US" altLang="en-US" sz="2400" dirty="0">
                <a:cs typeface="Arial" panose="020B0604020202020204" pitchFamily="34" charset="0"/>
              </a:rPr>
              <a:t>Member of the </a:t>
            </a:r>
            <a:r>
              <a:rPr lang="en-US" altLang="en-US" sz="2400" i="1" dirty="0">
                <a:cs typeface="Arial" panose="020B0604020202020204" pitchFamily="34" charset="0"/>
              </a:rPr>
              <a:t>S. mitis </a:t>
            </a:r>
            <a:r>
              <a:rPr lang="en-US" altLang="en-US" sz="2400" dirty="0">
                <a:cs typeface="Arial" panose="020B0604020202020204" pitchFamily="34" charset="0"/>
              </a:rPr>
              <a:t>group</a:t>
            </a:r>
          </a:p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Pct val="50000"/>
              <a:buFont typeface="Noto Sans Symbols"/>
              <a:buChar char="⬤"/>
            </a:pPr>
            <a:r>
              <a:rPr lang="en-US" altLang="en-US" sz="2400" dirty="0">
                <a:cs typeface="Arial" panose="020B0604020202020204" pitchFamily="34" charset="0"/>
              </a:rPr>
              <a:t>Cell wall contains an antigen, called C substance that is similar to the C carbohydrate of the various Lancefield groups</a:t>
            </a:r>
          </a:p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Pct val="50000"/>
              <a:buFont typeface="Noto Sans Symbols"/>
              <a:buChar char="⬤"/>
            </a:pPr>
            <a:r>
              <a:rPr lang="en-US" altLang="en-US" sz="2400" dirty="0">
                <a:cs typeface="Arial" panose="020B0604020202020204" pitchFamily="34" charset="0"/>
              </a:rPr>
              <a:t>C-reactive protein (CRP), a </a:t>
            </a:r>
            <a:r>
              <a:rPr lang="en-US" altLang="en-US" sz="2400" dirty="0">
                <a:cs typeface="Calibri" panose="020F0502020204030204" pitchFamily="34" charset="0"/>
              </a:rPr>
              <a:t>β-globulin in human serum, reacts with C substance to form a precipitate</a:t>
            </a:r>
          </a:p>
          <a:p>
            <a:pPr marL="800100" lvl="1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Pct val="50000"/>
              <a:buFont typeface="Noto Sans Symbols"/>
              <a:buChar char="⬤"/>
            </a:pPr>
            <a:r>
              <a:rPr lang="en-US" altLang="en-US" sz="2000" dirty="0">
                <a:cs typeface="Calibri" panose="020F0502020204030204" pitchFamily="34" charset="0"/>
              </a:rPr>
              <a:t>This is not a chemical reaction, not an antigen-antibody combination</a:t>
            </a:r>
          </a:p>
          <a:p>
            <a:pPr marL="800100" lvl="1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Pct val="50000"/>
              <a:buFont typeface="Noto Sans Symbols"/>
              <a:buChar char="⬤"/>
            </a:pPr>
            <a:r>
              <a:rPr lang="en-US" altLang="en-US" sz="2000" dirty="0">
                <a:cs typeface="Calibri" panose="020F0502020204030204" pitchFamily="34" charset="0"/>
              </a:rPr>
              <a:t>CRP increases during inflammation and infection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2">
            <a:extLst>
              <a:ext uri="{FF2B5EF4-FFF2-40B4-BE49-F238E27FC236}">
                <a16:creationId xmlns:a16="http://schemas.microsoft.com/office/drawing/2014/main" id="{349F4BE9-1B40-4091-BC0C-A24094C74C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8213" y="76200"/>
            <a:ext cx="7772400" cy="1905000"/>
          </a:xfrm>
        </p:spPr>
        <p:txBody>
          <a:bodyPr>
            <a:normAutofit/>
          </a:bodyPr>
          <a:lstStyle/>
          <a:p>
            <a:pPr algn="ctr" eaLnBrk="1" fontAlgn="auto" hangingPunct="1">
              <a:buClr>
                <a:schemeClr val="dk1"/>
              </a:buClr>
              <a:buSzPts val="3600"/>
              <a:buFont typeface="Arial"/>
              <a:buNone/>
              <a:defRPr/>
            </a:pPr>
            <a:r>
              <a:rPr lang="en-US" sz="3600" i="1" dirty="0">
                <a:solidFill>
                  <a:srgbClr val="002060"/>
                </a:solidFill>
                <a:sym typeface="Arial"/>
              </a:rPr>
              <a:t>S. </a:t>
            </a:r>
            <a:r>
              <a:rPr lang="en-US" sz="3600" i="1" dirty="0" err="1">
                <a:solidFill>
                  <a:srgbClr val="002060"/>
                </a:solidFill>
                <a:sym typeface="Arial"/>
              </a:rPr>
              <a:t>pneumoniae</a:t>
            </a:r>
            <a:r>
              <a:rPr lang="en-US" sz="3600" i="1" dirty="0">
                <a:solidFill>
                  <a:srgbClr val="002060"/>
                </a:solidFill>
                <a:sym typeface="Arial"/>
              </a:rPr>
              <a:t> </a:t>
            </a:r>
            <a:br>
              <a:rPr lang="en-US" sz="3600" i="1" dirty="0">
                <a:solidFill>
                  <a:srgbClr val="002060"/>
                </a:solidFill>
                <a:sym typeface="Arial"/>
              </a:rPr>
            </a:br>
            <a:r>
              <a:rPr lang="en-US" sz="3600" dirty="0">
                <a:solidFill>
                  <a:srgbClr val="002060"/>
                </a:solidFill>
                <a:sym typeface="Arial"/>
              </a:rPr>
              <a:t>Antigenic Structure</a:t>
            </a:r>
            <a:endParaRPr sz="4000" dirty="0">
              <a:solidFill>
                <a:srgbClr val="002060"/>
              </a:solidFill>
              <a:sym typeface="Arial"/>
            </a:endParaRPr>
          </a:p>
        </p:txBody>
      </p:sp>
      <p:sp>
        <p:nvSpPr>
          <p:cNvPr id="120835" name="Google Shape;399;p42">
            <a:extLst>
              <a:ext uri="{FF2B5EF4-FFF2-40B4-BE49-F238E27FC236}">
                <a16:creationId xmlns:a16="http://schemas.microsoft.com/office/drawing/2014/main" id="{087B24BB-AA93-111C-371D-9857C48BAE5B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678213" y="1637251"/>
            <a:ext cx="7772400" cy="4876800"/>
          </a:xfrm>
        </p:spPr>
        <p:txBody>
          <a:bodyPr/>
          <a:lstStyle/>
          <a:p>
            <a:pPr marL="342900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SzPts val="1700"/>
              <a:buFont typeface="Noto Sans Symbols"/>
              <a:buChar char="⬤"/>
            </a:pPr>
            <a:r>
              <a:rPr lang="en-US" altLang="en-US" sz="2800" i="1" dirty="0">
                <a:cs typeface="Arial" panose="020B0604020202020204" pitchFamily="34" charset="0"/>
              </a:rPr>
              <a:t>S. pneumoniae</a:t>
            </a:r>
          </a:p>
          <a:p>
            <a:pPr marL="742950" lvl="1" indent="-28575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Can express 1 of 90 different capsular types based on chemical variations of the capsular polysaccharide</a:t>
            </a:r>
          </a:p>
          <a:p>
            <a:pPr marL="742950" lvl="1" indent="-28575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Antibody directed against the capsular antigen is protective</a:t>
            </a:r>
          </a:p>
          <a:p>
            <a:pPr marL="742950" lvl="1" indent="-28575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The capsule is antigenic and can be identified with appropriate antisera in the Neufeld test</a:t>
            </a:r>
          </a:p>
          <a:p>
            <a:pPr marL="1200150" lvl="2" indent="-28575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000" dirty="0">
                <a:cs typeface="Arial" panose="020B0604020202020204" pitchFamily="34" charset="0"/>
              </a:rPr>
              <a:t>Presence of specific </a:t>
            </a:r>
            <a:r>
              <a:rPr lang="en-US" altLang="en-US" sz="2000" dirty="0" err="1">
                <a:cs typeface="Arial" panose="020B0604020202020204" pitchFamily="34" charset="0"/>
              </a:rPr>
              <a:t>anticapsular</a:t>
            </a:r>
            <a:r>
              <a:rPr lang="en-US" altLang="en-US" sz="2000" dirty="0">
                <a:cs typeface="Arial" panose="020B0604020202020204" pitchFamily="34" charset="0"/>
              </a:rPr>
              <a:t> serum causes the capsule to swell (</a:t>
            </a:r>
            <a:r>
              <a:rPr lang="en-US" altLang="en-US" sz="2000" dirty="0" err="1">
                <a:cs typeface="Arial" panose="020B0604020202020204" pitchFamily="34" charset="0"/>
              </a:rPr>
              <a:t>Quellung</a:t>
            </a:r>
            <a:r>
              <a:rPr lang="en-US" altLang="en-US" sz="2000" dirty="0">
                <a:cs typeface="Arial" panose="020B0604020202020204" pitchFamily="34" charset="0"/>
              </a:rPr>
              <a:t> reaction).</a:t>
            </a:r>
          </a:p>
          <a:p>
            <a:pPr marL="1200150" lvl="2" indent="-28575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000" dirty="0">
                <a:cs typeface="Arial" panose="020B0604020202020204" pitchFamily="34" charset="0"/>
              </a:rPr>
              <a:t>This test allows for identification and serotyping</a:t>
            </a: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3">
            <a:extLst>
              <a:ext uri="{FF2B5EF4-FFF2-40B4-BE49-F238E27FC236}">
                <a16:creationId xmlns:a16="http://schemas.microsoft.com/office/drawing/2014/main" id="{6073D781-1AA7-DB03-3756-FD31CC7531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9823" y="76200"/>
            <a:ext cx="7772400" cy="1905000"/>
          </a:xfrm>
        </p:spPr>
        <p:txBody>
          <a:bodyPr>
            <a:normAutofit/>
          </a:bodyPr>
          <a:lstStyle/>
          <a:p>
            <a:pPr algn="ctr" eaLnBrk="1" fontAlgn="auto" hangingPunct="1">
              <a:buClr>
                <a:schemeClr val="dk1"/>
              </a:buClr>
              <a:buSzPts val="3600"/>
              <a:buFont typeface="Arial"/>
              <a:buNone/>
              <a:defRPr/>
            </a:pPr>
            <a:r>
              <a:rPr lang="en-US" sz="3600" i="1" dirty="0">
                <a:solidFill>
                  <a:srgbClr val="002060"/>
                </a:solidFill>
                <a:sym typeface="Arial"/>
              </a:rPr>
              <a:t>S. </a:t>
            </a:r>
            <a:r>
              <a:rPr lang="en-US" sz="3600" i="1" dirty="0" err="1">
                <a:solidFill>
                  <a:srgbClr val="002060"/>
                </a:solidFill>
                <a:sym typeface="Arial"/>
              </a:rPr>
              <a:t>pneumoniae</a:t>
            </a:r>
            <a:r>
              <a:rPr lang="en-US" sz="3600" i="1" dirty="0">
                <a:solidFill>
                  <a:srgbClr val="002060"/>
                </a:solidFill>
                <a:sym typeface="Arial"/>
              </a:rPr>
              <a:t> </a:t>
            </a:r>
            <a:br>
              <a:rPr lang="en-US" sz="3600" i="1" dirty="0">
                <a:solidFill>
                  <a:srgbClr val="002060"/>
                </a:solidFill>
                <a:sym typeface="Arial"/>
              </a:rPr>
            </a:br>
            <a:r>
              <a:rPr lang="en-US" sz="3600" dirty="0">
                <a:solidFill>
                  <a:srgbClr val="002060"/>
                </a:solidFill>
                <a:sym typeface="Arial"/>
              </a:rPr>
              <a:t>Virulence Factors</a:t>
            </a:r>
            <a:endParaRPr sz="4000" dirty="0">
              <a:solidFill>
                <a:srgbClr val="002060"/>
              </a:solidFill>
              <a:sym typeface="Arial"/>
            </a:endParaRPr>
          </a:p>
        </p:txBody>
      </p:sp>
      <p:sp>
        <p:nvSpPr>
          <p:cNvPr id="406" name="Google Shape;406;p43">
            <a:extLst>
              <a:ext uri="{FF2B5EF4-FFF2-40B4-BE49-F238E27FC236}">
                <a16:creationId xmlns:a16="http://schemas.microsoft.com/office/drawing/2014/main" id="{7951F7AB-247C-155C-EADB-EA0FFCC9C3F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69823" y="1754697"/>
            <a:ext cx="7772400" cy="4876800"/>
          </a:xfrm>
        </p:spPr>
        <p:txBody>
          <a:bodyPr/>
          <a:lstStyle/>
          <a:p>
            <a:pPr marL="342900" indent="-342900" eaLnBrk="1" fontAlgn="auto" hangingPunct="1">
              <a:spcBef>
                <a:spcPts val="0"/>
              </a:spcBef>
              <a:buSzPts val="1680"/>
              <a:buFont typeface="Noto Sans Symbols"/>
              <a:buChar char="⬤"/>
              <a:defRPr/>
            </a:pPr>
            <a:r>
              <a:rPr lang="en-US" sz="2400" dirty="0">
                <a:solidFill>
                  <a:schemeClr val="dk1"/>
                </a:solidFill>
                <a:sym typeface="Arial"/>
              </a:rPr>
              <a:t>Capsule</a:t>
            </a:r>
            <a:endParaRPr sz="2400" dirty="0">
              <a:solidFill>
                <a:schemeClr val="dk1"/>
              </a:solidFill>
              <a:sym typeface="Arial"/>
            </a:endParaRPr>
          </a:p>
          <a:p>
            <a:pPr marL="742950" lvl="1" indent="-285750" eaLnBrk="1" fontAlgn="auto" hangingPunct="1">
              <a:spcBef>
                <a:spcPts val="480"/>
              </a:spcBef>
              <a:buSzPts val="1920"/>
              <a:buFont typeface="Noto Sans Symbols"/>
              <a:buChar char="⮚"/>
              <a:defRPr/>
            </a:pPr>
            <a:r>
              <a:rPr lang="en-US" sz="2000" dirty="0">
                <a:solidFill>
                  <a:schemeClr val="dk1"/>
                </a:solidFill>
                <a:sym typeface="Arial"/>
              </a:rPr>
              <a:t>Capsular polysaccharide</a:t>
            </a:r>
            <a:endParaRPr sz="2000" dirty="0">
              <a:solidFill>
                <a:schemeClr val="dk1"/>
              </a:solidFill>
              <a:sym typeface="Arial"/>
            </a:endParaRPr>
          </a:p>
          <a:p>
            <a:pPr marL="342900" indent="-342900" eaLnBrk="1" fontAlgn="auto" hangingPunct="1">
              <a:spcBef>
                <a:spcPts val="560"/>
              </a:spcBef>
              <a:buSzPts val="1680"/>
              <a:buFont typeface="Noto Sans Symbols"/>
              <a:buChar char="⬤"/>
              <a:defRPr/>
            </a:pPr>
            <a:r>
              <a:rPr lang="en-US" sz="2400" dirty="0">
                <a:solidFill>
                  <a:schemeClr val="dk1"/>
                </a:solidFill>
                <a:sym typeface="Arial"/>
              </a:rPr>
              <a:t>Strains with no capsule are nonpathogenic</a:t>
            </a:r>
          </a:p>
          <a:p>
            <a:pPr marL="342900" indent="-342900" eaLnBrk="1" fontAlgn="auto" hangingPunct="1">
              <a:spcBef>
                <a:spcPts val="560"/>
              </a:spcBef>
              <a:buSzPts val="1680"/>
              <a:buFont typeface="Noto Sans Symbols"/>
              <a:buChar char="⬤"/>
              <a:defRPr/>
            </a:pPr>
            <a:r>
              <a:rPr lang="en-US" sz="2400" dirty="0">
                <a:solidFill>
                  <a:schemeClr val="dk1"/>
                </a:solidFill>
                <a:sym typeface="Arial"/>
              </a:rPr>
              <a:t>Toxins produced</a:t>
            </a:r>
            <a:endParaRPr sz="2400" dirty="0">
              <a:solidFill>
                <a:schemeClr val="dk1"/>
              </a:solidFill>
              <a:sym typeface="Arial"/>
            </a:endParaRPr>
          </a:p>
          <a:p>
            <a:pPr marL="742950" lvl="1" indent="-285750" eaLnBrk="1" fontAlgn="auto" hangingPunct="1">
              <a:spcBef>
                <a:spcPts val="480"/>
              </a:spcBef>
              <a:buSzPts val="1920"/>
              <a:buFont typeface="Noto Sans Symbols"/>
              <a:buChar char="⮚"/>
              <a:defRPr/>
            </a:pPr>
            <a:r>
              <a:rPr lang="en-US" sz="2000" dirty="0">
                <a:solidFill>
                  <a:schemeClr val="dk1"/>
                </a:solidFill>
                <a:sym typeface="Arial"/>
              </a:rPr>
              <a:t>Hemolysins</a:t>
            </a:r>
            <a:endParaRPr sz="2000" dirty="0">
              <a:solidFill>
                <a:schemeClr val="dk1"/>
              </a:solidFill>
              <a:sym typeface="Arial"/>
            </a:endParaRPr>
          </a:p>
          <a:p>
            <a:pPr marL="742950" lvl="1" indent="-285750" eaLnBrk="1" fontAlgn="auto" hangingPunct="1">
              <a:spcBef>
                <a:spcPts val="480"/>
              </a:spcBef>
              <a:buSzPts val="1920"/>
              <a:buFont typeface="Noto Sans Symbols"/>
              <a:buChar char="⮚"/>
              <a:defRPr/>
            </a:pPr>
            <a:r>
              <a:rPr lang="en-US" sz="2000" dirty="0">
                <a:solidFill>
                  <a:schemeClr val="dk1"/>
                </a:solidFill>
                <a:sym typeface="Arial"/>
              </a:rPr>
              <a:t>Immunoglobulin A protease</a:t>
            </a:r>
            <a:endParaRPr sz="2000" dirty="0">
              <a:solidFill>
                <a:schemeClr val="dk1"/>
              </a:solidFill>
              <a:sym typeface="Arial"/>
            </a:endParaRPr>
          </a:p>
          <a:p>
            <a:pPr marL="742950" lvl="1" indent="-285750" eaLnBrk="1" fontAlgn="auto" hangingPunct="1">
              <a:spcBef>
                <a:spcPts val="480"/>
              </a:spcBef>
              <a:buSzPts val="1920"/>
              <a:buFont typeface="Noto Sans Symbols"/>
              <a:buChar char="⮚"/>
              <a:defRPr/>
            </a:pPr>
            <a:r>
              <a:rPr lang="en-US" sz="2000" dirty="0">
                <a:solidFill>
                  <a:schemeClr val="dk1"/>
                </a:solidFill>
                <a:sym typeface="Arial"/>
              </a:rPr>
              <a:t>Neuraminidase</a:t>
            </a:r>
            <a:endParaRPr sz="2000" dirty="0">
              <a:solidFill>
                <a:schemeClr val="dk1"/>
              </a:solidFill>
              <a:sym typeface="Arial"/>
            </a:endParaRPr>
          </a:p>
          <a:p>
            <a:pPr marL="742950" lvl="1" indent="-285750" eaLnBrk="1" fontAlgn="auto" hangingPunct="1">
              <a:spcBef>
                <a:spcPts val="480"/>
              </a:spcBef>
              <a:buSzPts val="1920"/>
              <a:buFont typeface="Noto Sans Symbols"/>
              <a:buChar char="⮚"/>
              <a:defRPr/>
            </a:pPr>
            <a:r>
              <a:rPr lang="en-US" sz="2000" dirty="0">
                <a:solidFill>
                  <a:schemeClr val="dk1"/>
                </a:solidFill>
                <a:sym typeface="Arial"/>
              </a:rPr>
              <a:t>Hyaluronidase</a:t>
            </a:r>
          </a:p>
          <a:p>
            <a:pPr marL="285750" indent="-285750" eaLnBrk="1" fontAlgn="auto" hangingPunct="1">
              <a:spcBef>
                <a:spcPts val="480"/>
              </a:spcBef>
              <a:buSzPts val="1920"/>
              <a:buFont typeface="Noto Sans Symbols"/>
              <a:buChar char="⮚"/>
              <a:defRPr/>
            </a:pPr>
            <a:r>
              <a:rPr lang="en-US" sz="2400" dirty="0">
                <a:solidFill>
                  <a:schemeClr val="dk1"/>
                </a:solidFill>
                <a:sym typeface="Arial"/>
              </a:rPr>
              <a:t>None of these toxins have shown to have a role in disease production</a:t>
            </a:r>
            <a:endParaRPr sz="2400" dirty="0">
              <a:solidFill>
                <a:schemeClr val="dk1"/>
              </a:solidFill>
              <a:sym typeface="Arial"/>
            </a:endParaRP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>
            <a:extLst>
              <a:ext uri="{FF2B5EF4-FFF2-40B4-BE49-F238E27FC236}">
                <a16:creationId xmlns:a16="http://schemas.microsoft.com/office/drawing/2014/main" id="{29DF5924-B1C0-BC91-7D45-69542C7F4FB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636268" y="76200"/>
            <a:ext cx="7772400" cy="1905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en-US" alt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Pneumoniae</a:t>
            </a:r>
            <a:r>
              <a:rPr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Clinical 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Infections</a:t>
            </a:r>
          </a:p>
        </p:txBody>
      </p:sp>
      <p:sp>
        <p:nvSpPr>
          <p:cNvPr id="124931" name="Text Placeholder 2">
            <a:extLst>
              <a:ext uri="{FF2B5EF4-FFF2-40B4-BE49-F238E27FC236}">
                <a16:creationId xmlns:a16="http://schemas.microsoft.com/office/drawing/2014/main" id="{8791CFCF-C49B-3AAD-4B9B-504755DD2EFB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636268" y="1511416"/>
            <a:ext cx="7772400" cy="4876800"/>
          </a:xfrm>
        </p:spPr>
        <p:txBody>
          <a:bodyPr/>
          <a:lstStyle/>
          <a:p>
            <a:pPr indent="-296863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Important human pathogen that causes</a:t>
            </a:r>
          </a:p>
          <a:p>
            <a:pPr lvl="1" indent="-319088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Pneumonia-prevalent in older adults and in patients with underlying disease</a:t>
            </a:r>
          </a:p>
          <a:p>
            <a:pPr lvl="1" indent="-319088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Sinusitis</a:t>
            </a:r>
          </a:p>
          <a:p>
            <a:pPr lvl="1" indent="-319088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Otitis media-frequent isolate in children younger than 3 years of age</a:t>
            </a:r>
          </a:p>
          <a:p>
            <a:pPr lvl="1" indent="-319088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Bacteremia</a:t>
            </a:r>
          </a:p>
          <a:p>
            <a:pPr lvl="1" indent="-319088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Meningitis</a:t>
            </a:r>
          </a:p>
          <a:p>
            <a:pPr lvl="1" indent="-319088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1">
            <a:extLst>
              <a:ext uri="{FF2B5EF4-FFF2-40B4-BE49-F238E27FC236}">
                <a16:creationId xmlns:a16="http://schemas.microsoft.com/office/drawing/2014/main" id="{C3D2FCD6-2007-381C-1ABC-5CEBBFB72FCD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678212" y="76200"/>
            <a:ext cx="7772400" cy="1905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i="1" dirty="0">
                <a:solidFill>
                  <a:srgbClr val="002060"/>
                </a:solidFill>
                <a:cs typeface="Arial" panose="020B0604020202020204" pitchFamily="34" charset="0"/>
              </a:rPr>
              <a:t>S. pneumoniae</a:t>
            </a:r>
            <a:r>
              <a:rPr lang="en-US" altLang="en-US" sz="4000" dirty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en-US" altLang="en-US" sz="4000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en-US" altLang="en-US" sz="4000" dirty="0">
                <a:solidFill>
                  <a:srgbClr val="002060"/>
                </a:solidFill>
                <a:cs typeface="Arial" panose="020B0604020202020204" pitchFamily="34" charset="0"/>
              </a:rPr>
              <a:t>Clinical Infections (Cont.)</a:t>
            </a:r>
          </a:p>
        </p:txBody>
      </p:sp>
      <p:sp>
        <p:nvSpPr>
          <p:cNvPr id="125955" name="Text Placeholder 2">
            <a:extLst>
              <a:ext uri="{FF2B5EF4-FFF2-40B4-BE49-F238E27FC236}">
                <a16:creationId xmlns:a16="http://schemas.microsoft.com/office/drawing/2014/main" id="{927E2738-A192-145A-5BE6-D7CAE65B88F4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678212" y="1763086"/>
            <a:ext cx="7772400" cy="4876800"/>
          </a:xfrm>
        </p:spPr>
        <p:txBody>
          <a:bodyPr/>
          <a:lstStyle/>
          <a:p>
            <a:pPr indent="-296863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There are over 100 capsular serotypes</a:t>
            </a:r>
          </a:p>
          <a:p>
            <a:pPr lvl="1" indent="-319088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About ¼ of these accounts for most pneumococcal pneumonia cases</a:t>
            </a:r>
          </a:p>
          <a:p>
            <a:pPr indent="-296863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Conditions required for developing</a:t>
            </a:r>
            <a:r>
              <a:rPr lang="en-US" altLang="en-US" sz="2800" strike="sngStrike" dirty="0">
                <a:cs typeface="Arial" panose="020B0604020202020204" pitchFamily="34" charset="0"/>
              </a:rPr>
              <a:t> </a:t>
            </a:r>
            <a:r>
              <a:rPr lang="en-US" altLang="en-US" sz="2800" dirty="0">
                <a:cs typeface="Arial" panose="020B0604020202020204" pitchFamily="34" charset="0"/>
              </a:rPr>
              <a:t>pneumococcal pneumonia</a:t>
            </a:r>
          </a:p>
          <a:p>
            <a:pPr lvl="1" indent="-319088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Organism must be present in the nasopharynx</a:t>
            </a:r>
          </a:p>
          <a:p>
            <a:pPr lvl="1" indent="-319088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The individuals must be </a:t>
            </a:r>
            <a:r>
              <a:rPr lang="en-US" altLang="en-US" sz="2400" b="1" dirty="0">
                <a:cs typeface="Arial" panose="020B0604020202020204" pitchFamily="34" charset="0"/>
              </a:rPr>
              <a:t>deficient</a:t>
            </a:r>
            <a:r>
              <a:rPr lang="en-US" altLang="en-US" sz="2400" dirty="0">
                <a:cs typeface="Arial" panose="020B0604020202020204" pitchFamily="34" charset="0"/>
              </a:rPr>
              <a:t> in the specific circulating antibody against the capsular type of the colonizing strain of </a:t>
            </a:r>
            <a:r>
              <a:rPr lang="en-US" altLang="en-US" sz="2400" i="1" dirty="0">
                <a:cs typeface="Arial" panose="020B0604020202020204" pitchFamily="34" charset="0"/>
              </a:rPr>
              <a:t>S. pneumoniae</a:t>
            </a: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le 1">
            <a:extLst>
              <a:ext uri="{FF2B5EF4-FFF2-40B4-BE49-F238E27FC236}">
                <a16:creationId xmlns:a16="http://schemas.microsoft.com/office/drawing/2014/main" id="{B1B5D777-E78E-A339-888B-76261D6F9573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627879" y="76200"/>
            <a:ext cx="7772400" cy="1905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i="1" dirty="0">
                <a:cs typeface="Arial" panose="020B0604020202020204" pitchFamily="34" charset="0"/>
              </a:rPr>
              <a:t>S. </a:t>
            </a:r>
            <a:r>
              <a:rPr lang="en-US" altLang="en-US" sz="4000" i="1" dirty="0" err="1" smtClean="0">
                <a:cs typeface="Arial" panose="020B0604020202020204" pitchFamily="34" charset="0"/>
              </a:rPr>
              <a:t>Pneumoniae</a:t>
            </a:r>
            <a:r>
              <a:rPr lang="en-US" altLang="en-US" sz="4000" dirty="0" smtClean="0">
                <a:cs typeface="Arial" panose="020B0604020202020204" pitchFamily="34" charset="0"/>
              </a:rPr>
              <a:t> Clinical </a:t>
            </a:r>
            <a:r>
              <a:rPr lang="en-US" altLang="en-US" sz="4000" dirty="0">
                <a:cs typeface="Arial" panose="020B0604020202020204" pitchFamily="34" charset="0"/>
              </a:rPr>
              <a:t>Infections (Cont.)</a:t>
            </a:r>
          </a:p>
        </p:txBody>
      </p:sp>
      <p:sp>
        <p:nvSpPr>
          <p:cNvPr id="126979" name="Text Placeholder 2">
            <a:extLst>
              <a:ext uri="{FF2B5EF4-FFF2-40B4-BE49-F238E27FC236}">
                <a16:creationId xmlns:a16="http://schemas.microsoft.com/office/drawing/2014/main" id="{8143A4EF-540B-CA40-4C2E-000CF3DEC731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627879" y="1695974"/>
            <a:ext cx="7772400" cy="4876800"/>
          </a:xfrm>
        </p:spPr>
        <p:txBody>
          <a:bodyPr/>
          <a:lstStyle/>
          <a:p>
            <a:pPr marL="542925" indent="-457200" eaLnBrk="1" hangingPunct="1">
              <a:spcBef>
                <a:spcPts val="363"/>
              </a:spcBef>
              <a:spcAft>
                <a:spcPct val="0"/>
              </a:spcAft>
              <a:buClr>
                <a:srgbClr val="00B0F0"/>
              </a:buClr>
              <a:buSzPct val="50000"/>
              <a:buFont typeface="Wingdings" panose="05000000000000000000" pitchFamily="2" charset="2"/>
              <a:buChar char="Ø"/>
            </a:pPr>
            <a:r>
              <a:rPr lang="en-US" altLang="en-US" sz="2800" dirty="0">
                <a:cs typeface="Arial" panose="020B0604020202020204" pitchFamily="34" charset="0"/>
              </a:rPr>
              <a:t>After colonization, the bacteria can persist for weeks or months without causing disease</a:t>
            </a:r>
          </a:p>
          <a:p>
            <a:pPr marL="542925" indent="-457200" eaLnBrk="1" hangingPunct="1">
              <a:spcBef>
                <a:spcPts val="363"/>
              </a:spcBef>
              <a:spcAft>
                <a:spcPct val="0"/>
              </a:spcAft>
              <a:buClr>
                <a:srgbClr val="00B0F0"/>
              </a:buClr>
              <a:buSzPct val="50000"/>
              <a:buFont typeface="Wingdings" panose="05000000000000000000" pitchFamily="2" charset="2"/>
              <a:buChar char="Ø"/>
            </a:pPr>
            <a:r>
              <a:rPr lang="en-US" altLang="en-US" sz="2800" dirty="0">
                <a:cs typeface="Arial" panose="020B0604020202020204" pitchFamily="34" charset="0"/>
              </a:rPr>
              <a:t>In some individuals, invasive disease occurs that leads to community-acquired pneumonia</a:t>
            </a:r>
          </a:p>
          <a:p>
            <a:pPr marL="542925" indent="-457200" eaLnBrk="1" hangingPunct="1">
              <a:spcBef>
                <a:spcPts val="363"/>
              </a:spcBef>
              <a:spcAft>
                <a:spcPct val="0"/>
              </a:spcAft>
              <a:buClr>
                <a:srgbClr val="00B0F0"/>
              </a:buClr>
              <a:buSzPct val="50000"/>
              <a:buFont typeface="Wingdings" panose="05000000000000000000" pitchFamily="2" charset="2"/>
              <a:buChar char="Ø"/>
            </a:pPr>
            <a:r>
              <a:rPr lang="en-US" altLang="en-US" sz="2800" dirty="0">
                <a:cs typeface="Arial" panose="020B0604020202020204" pitchFamily="34" charset="0"/>
              </a:rPr>
              <a:t>Usually occurs as a result of disturbance of the normal defense barriers, </a:t>
            </a:r>
            <a:r>
              <a:rPr lang="en-US" altLang="en-US" sz="2800" i="1" dirty="0">
                <a:cs typeface="Arial" panose="020B0604020202020204" pitchFamily="34" charset="0"/>
              </a:rPr>
              <a:t>not</a:t>
            </a:r>
            <a:r>
              <a:rPr lang="en-US" altLang="en-US" sz="2800" dirty="0">
                <a:cs typeface="Arial" panose="020B0604020202020204" pitchFamily="34" charset="0"/>
              </a:rPr>
              <a:t> a primary infection</a:t>
            </a:r>
          </a:p>
          <a:p>
            <a:pPr indent="-296863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Noto Sans Symbols"/>
              <a:buChar char="⬤"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itle 1">
            <a:extLst>
              <a:ext uri="{FF2B5EF4-FFF2-40B4-BE49-F238E27FC236}">
                <a16:creationId xmlns:a16="http://schemas.microsoft.com/office/drawing/2014/main" id="{5266041D-9061-7F33-06F2-C1B651CCE5E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644656" y="0"/>
            <a:ext cx="7772400" cy="1905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i="1" dirty="0">
                <a:cs typeface="Arial" panose="020B0604020202020204" pitchFamily="34" charset="0"/>
              </a:rPr>
              <a:t>S. </a:t>
            </a:r>
            <a:r>
              <a:rPr lang="en-US" altLang="en-US" sz="4000" i="1" dirty="0" err="1" smtClean="0">
                <a:cs typeface="Arial" panose="020B0604020202020204" pitchFamily="34" charset="0"/>
              </a:rPr>
              <a:t>Pneumoniae</a:t>
            </a:r>
            <a:r>
              <a:rPr lang="en-US" altLang="en-US" sz="4000" dirty="0">
                <a:cs typeface="Arial" panose="020B0604020202020204" pitchFamily="34" charset="0"/>
              </a:rPr>
              <a:t/>
            </a:r>
            <a:br>
              <a:rPr lang="en-US" altLang="en-US" sz="4000" dirty="0">
                <a:cs typeface="Arial" panose="020B0604020202020204" pitchFamily="34" charset="0"/>
              </a:rPr>
            </a:br>
            <a:r>
              <a:rPr lang="en-US" altLang="en-US" sz="4000" dirty="0" smtClean="0">
                <a:cs typeface="Arial" panose="020B0604020202020204" pitchFamily="34" charset="0"/>
              </a:rPr>
              <a:t>Clinical </a:t>
            </a:r>
            <a:r>
              <a:rPr lang="en-US" altLang="en-US" sz="4000" dirty="0">
                <a:cs typeface="Arial" panose="020B0604020202020204" pitchFamily="34" charset="0"/>
              </a:rPr>
              <a:t>Infections (Cont.)</a:t>
            </a:r>
          </a:p>
        </p:txBody>
      </p:sp>
      <p:sp>
        <p:nvSpPr>
          <p:cNvPr id="128003" name="Text Placeholder 2">
            <a:extLst>
              <a:ext uri="{FF2B5EF4-FFF2-40B4-BE49-F238E27FC236}">
                <a16:creationId xmlns:a16="http://schemas.microsoft.com/office/drawing/2014/main" id="{E160FE79-DC01-0D83-7698-78562D9F5BC3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644656" y="1654029"/>
            <a:ext cx="7772400" cy="4876800"/>
          </a:xfrm>
        </p:spPr>
        <p:txBody>
          <a:bodyPr/>
          <a:lstStyle/>
          <a:p>
            <a:pPr indent="-296863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Predisposing conditions</a:t>
            </a:r>
          </a:p>
          <a:p>
            <a:pPr lvl="1" indent="-319088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Alcoholism</a:t>
            </a:r>
          </a:p>
          <a:p>
            <a:pPr lvl="1" indent="-319088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Anesthesia</a:t>
            </a:r>
          </a:p>
          <a:p>
            <a:pPr lvl="1" indent="-319088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Malnutrition</a:t>
            </a:r>
          </a:p>
          <a:p>
            <a:pPr lvl="1" indent="-319088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Viral infections of the upper respiratory tract</a:t>
            </a:r>
          </a:p>
          <a:p>
            <a:pPr lvl="1" indent="-319088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Age- older adults at increased risk</a:t>
            </a: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le 1">
            <a:extLst>
              <a:ext uri="{FF2B5EF4-FFF2-40B4-BE49-F238E27FC236}">
                <a16:creationId xmlns:a16="http://schemas.microsoft.com/office/drawing/2014/main" id="{637A4C60-9E18-A939-9AE7-2CEC4B529FE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636267" y="76200"/>
            <a:ext cx="7772400" cy="1905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S. pneumoniae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Clinical Infections (Cont.)</a:t>
            </a:r>
          </a:p>
        </p:txBody>
      </p:sp>
      <p:sp>
        <p:nvSpPr>
          <p:cNvPr id="129027" name="Text Placeholder 2">
            <a:extLst>
              <a:ext uri="{FF2B5EF4-FFF2-40B4-BE49-F238E27FC236}">
                <a16:creationId xmlns:a16="http://schemas.microsoft.com/office/drawing/2014/main" id="{11E0E9E3-E14A-39B9-B1F4-79054A311E50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636267" y="1771475"/>
            <a:ext cx="7772400" cy="4876800"/>
          </a:xfrm>
        </p:spPr>
        <p:txBody>
          <a:bodyPr/>
          <a:lstStyle/>
          <a:p>
            <a:pPr indent="-296863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Infection begins with aspiration of respiratory secretions, which often contain pneumococci</a:t>
            </a:r>
          </a:p>
          <a:p>
            <a:pPr indent="-296863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The infecting organisms in the alveoli stimulate an outpouring of fluid that</a:t>
            </a:r>
          </a:p>
          <a:p>
            <a:pPr lvl="1" indent="-319088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Serves to facilitate the spread of the organism to adjacent alveoli</a:t>
            </a:r>
          </a:p>
          <a:p>
            <a:pPr indent="-296863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Process stops when fluid reaches fibrous septa that separate the major lung lobes</a:t>
            </a:r>
          </a:p>
          <a:p>
            <a:pPr lvl="1" indent="-319088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Hence the use of the term “lobar”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3">
            <a:extLst>
              <a:ext uri="{FF2B5EF4-FFF2-40B4-BE49-F238E27FC236}">
                <a16:creationId xmlns:a16="http://schemas.microsoft.com/office/drawing/2014/main" id="{9BF46995-035D-19C6-B2A2-6864A167923A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611101" y="168479"/>
            <a:ext cx="7772400" cy="1905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>
                <a:cs typeface="Arial" panose="020B0604020202020204" pitchFamily="34" charset="0"/>
              </a:rPr>
              <a:t>General Characteristics</a:t>
            </a:r>
          </a:p>
        </p:txBody>
      </p:sp>
      <p:sp>
        <p:nvSpPr>
          <p:cNvPr id="31747" name="Text Placeholder 4">
            <a:extLst>
              <a:ext uri="{FF2B5EF4-FFF2-40B4-BE49-F238E27FC236}">
                <a16:creationId xmlns:a16="http://schemas.microsoft.com/office/drawing/2014/main" id="{1E8D01E9-4078-B934-3B2D-18E0871BA1BB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611101" y="1687585"/>
            <a:ext cx="7772400" cy="4876800"/>
          </a:xfrm>
        </p:spPr>
        <p:txBody>
          <a:bodyPr/>
          <a:lstStyle/>
          <a:p>
            <a:pPr marL="542925" indent="-457200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Wingdings" panose="05000000000000000000" pitchFamily="2" charset="2"/>
              <a:buChar char="Ø"/>
            </a:pPr>
            <a:r>
              <a:rPr lang="en-US" altLang="en-US" sz="2800" dirty="0">
                <a:cs typeface="Arial" panose="020B0604020202020204" pitchFamily="34" charset="0"/>
              </a:rPr>
              <a:t>Catalase-negative</a:t>
            </a:r>
          </a:p>
          <a:p>
            <a:pPr lvl="1" indent="-319088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Catalase test differentiates streptococci and enterococci from staphylococci (which are catalase positive)</a:t>
            </a:r>
          </a:p>
          <a:p>
            <a:pPr lvl="1" indent="-319088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Weak positive catalase tests may occur when growth is taken from media containing blood</a:t>
            </a:r>
          </a:p>
          <a:p>
            <a:pPr marL="542925" indent="-457200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Wingdings" panose="05000000000000000000" pitchFamily="2" charset="2"/>
              <a:buChar char="Ø"/>
            </a:pPr>
            <a:r>
              <a:rPr lang="en-US" altLang="en-US" sz="2800" dirty="0">
                <a:cs typeface="Arial" panose="020B0604020202020204" pitchFamily="34" charset="0"/>
              </a:rPr>
              <a:t>Gram-positive cocci usually arranged in pairs or chains</a:t>
            </a: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5">
            <a:extLst>
              <a:ext uri="{FF2B5EF4-FFF2-40B4-BE49-F238E27FC236}">
                <a16:creationId xmlns:a16="http://schemas.microsoft.com/office/drawing/2014/main" id="{815B0D2F-AC64-51FF-A07C-6558CCC804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1435" y="76200"/>
            <a:ext cx="7772400" cy="1905000"/>
          </a:xfrm>
        </p:spPr>
        <p:txBody>
          <a:bodyPr>
            <a:normAutofit/>
          </a:bodyPr>
          <a:lstStyle/>
          <a:p>
            <a:pPr algn="ctr" eaLnBrk="1" fontAlgn="auto" hangingPunct="1">
              <a:buClr>
                <a:schemeClr val="dk1"/>
              </a:buClr>
              <a:buSzPts val="3600"/>
              <a:buFont typeface="Arial"/>
              <a:buNone/>
              <a:defRPr/>
            </a:pPr>
            <a:r>
              <a:rPr lang="en-US" sz="3600" i="1" dirty="0">
                <a:solidFill>
                  <a:srgbClr val="002060"/>
                </a:solidFill>
                <a:sym typeface="Arial"/>
              </a:rPr>
              <a:t>S. pneumoniae</a:t>
            </a:r>
            <a:br>
              <a:rPr lang="en-US" sz="3600" i="1" dirty="0">
                <a:solidFill>
                  <a:srgbClr val="002060"/>
                </a:solidFill>
                <a:sym typeface="Arial"/>
              </a:rPr>
            </a:br>
            <a:r>
              <a:rPr lang="en-US" sz="3600" dirty="0">
                <a:solidFill>
                  <a:srgbClr val="002060"/>
                </a:solidFill>
                <a:sym typeface="Arial"/>
              </a:rPr>
              <a:t>Clinical Infections (Cont.)</a:t>
            </a:r>
            <a:endParaRPr sz="4000" dirty="0">
              <a:solidFill>
                <a:srgbClr val="002060"/>
              </a:solidFill>
              <a:sym typeface="Arial"/>
            </a:endParaRPr>
          </a:p>
        </p:txBody>
      </p:sp>
      <p:sp>
        <p:nvSpPr>
          <p:cNvPr id="420" name="Google Shape;420;p45">
            <a:extLst>
              <a:ext uri="{FF2B5EF4-FFF2-40B4-BE49-F238E27FC236}">
                <a16:creationId xmlns:a16="http://schemas.microsoft.com/office/drawing/2014/main" id="{06FD1C16-A1EA-895E-A179-B6B53D4B41A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61435" y="1838587"/>
            <a:ext cx="7772400" cy="4876800"/>
          </a:xfrm>
        </p:spPr>
        <p:txBody>
          <a:bodyPr/>
          <a:lstStyle/>
          <a:p>
            <a:pPr marL="342900" indent="-342900" eaLnBrk="1" fontAlgn="auto" hangingPunct="1">
              <a:spcBef>
                <a:spcPts val="0"/>
              </a:spcBef>
              <a:buSzPts val="1680"/>
              <a:buFont typeface="Noto Sans Symbols"/>
              <a:buChar char="⬤"/>
              <a:defRPr/>
            </a:pPr>
            <a:r>
              <a:rPr lang="en-US" sz="2800" dirty="0">
                <a:solidFill>
                  <a:schemeClr val="dk1"/>
                </a:solidFill>
                <a:sym typeface="Arial"/>
              </a:rPr>
              <a:t>Pneumococcal (lobar) pneumoniae</a:t>
            </a:r>
            <a:endParaRPr sz="2800" dirty="0">
              <a:solidFill>
                <a:schemeClr val="dk1"/>
              </a:solidFill>
              <a:sym typeface="Arial"/>
            </a:endParaRPr>
          </a:p>
          <a:p>
            <a:pPr marL="742950" lvl="1" indent="-285750" eaLnBrk="1" fontAlgn="auto" hangingPunct="1">
              <a:spcBef>
                <a:spcPts val="480"/>
              </a:spcBef>
              <a:buSzPts val="1920"/>
              <a:buFont typeface="Noto Sans Symbols"/>
              <a:buChar char="⮚"/>
              <a:defRPr/>
            </a:pPr>
            <a:r>
              <a:rPr lang="en-US" sz="2400" dirty="0">
                <a:solidFill>
                  <a:schemeClr val="dk1"/>
                </a:solidFill>
                <a:sym typeface="Arial"/>
              </a:rPr>
              <a:t>Chills, cough, dyspnea (shortness of breath)</a:t>
            </a:r>
          </a:p>
          <a:p>
            <a:pPr marL="285750" indent="-285750" eaLnBrk="1" fontAlgn="auto" hangingPunct="1">
              <a:spcBef>
                <a:spcPts val="480"/>
              </a:spcBef>
              <a:buSzPts val="1920"/>
              <a:buFont typeface="Noto Sans Symbols"/>
              <a:buChar char="⮚"/>
              <a:defRPr/>
            </a:pPr>
            <a:r>
              <a:rPr lang="en-US" sz="2800" dirty="0">
                <a:solidFill>
                  <a:schemeClr val="dk1"/>
                </a:solidFill>
                <a:sym typeface="Arial"/>
              </a:rPr>
              <a:t>Pneumonia may be complicated by a pleural effusion that is usually sterile (empyema)</a:t>
            </a:r>
          </a:p>
          <a:p>
            <a:pPr marL="742950" lvl="1" indent="-285750" eaLnBrk="1" fontAlgn="auto" hangingPunct="1">
              <a:spcBef>
                <a:spcPts val="480"/>
              </a:spcBef>
              <a:buSzPts val="1920"/>
              <a:buFont typeface="Noto Sans Symbols"/>
              <a:buChar char="⮚"/>
              <a:defRPr/>
            </a:pPr>
            <a:r>
              <a:rPr lang="en-US" sz="2400" dirty="0">
                <a:solidFill>
                  <a:schemeClr val="dk1"/>
                </a:solidFill>
                <a:sym typeface="Arial"/>
              </a:rPr>
              <a:t>Infected effusion usually contains many white blood cells (WBCs) and pneumococci, which are visible on Gram-stained smears</a:t>
            </a:r>
          </a:p>
          <a:p>
            <a:pPr marL="285750" indent="-285750" eaLnBrk="1" fontAlgn="auto" hangingPunct="1">
              <a:spcBef>
                <a:spcPts val="480"/>
              </a:spcBef>
              <a:buSzPts val="1920"/>
              <a:buFont typeface="Noto Sans Symbols"/>
              <a:buChar char="⮚"/>
              <a:defRPr/>
            </a:pPr>
            <a:endParaRPr lang="en-US" sz="2800" dirty="0">
              <a:solidFill>
                <a:schemeClr val="dk1"/>
              </a:solidFill>
              <a:sym typeface="Arial"/>
            </a:endParaRPr>
          </a:p>
          <a:p>
            <a:pPr marL="0" indent="0" eaLnBrk="1" fontAlgn="auto" hangingPunct="1">
              <a:spcBef>
                <a:spcPts val="480"/>
              </a:spcBef>
              <a:buSzPts val="1920"/>
              <a:buFont typeface="Noto Sans Symbols"/>
              <a:buNone/>
              <a:defRPr/>
            </a:pPr>
            <a:endParaRPr lang="en-US" sz="2800" dirty="0">
              <a:solidFill>
                <a:schemeClr val="dk1"/>
              </a:solidFill>
              <a:sym typeface="Arial"/>
            </a:endParaRPr>
          </a:p>
          <a:p>
            <a:pPr marL="742950" lvl="1" indent="-285750" eaLnBrk="1" fontAlgn="auto" hangingPunct="1">
              <a:spcBef>
                <a:spcPts val="480"/>
              </a:spcBef>
              <a:buSzPts val="1920"/>
              <a:buFont typeface="Noto Sans Symbols"/>
              <a:buChar char="⮚"/>
              <a:defRPr/>
            </a:pPr>
            <a:endParaRPr lang="en-US" sz="2400" dirty="0">
              <a:solidFill>
                <a:schemeClr val="dk1"/>
              </a:solidFill>
              <a:sym typeface="Arial"/>
            </a:endParaRPr>
          </a:p>
          <a:p>
            <a:pPr marL="742950" lvl="1" indent="-285750" eaLnBrk="1" fontAlgn="auto" hangingPunct="1">
              <a:spcBef>
                <a:spcPts val="480"/>
              </a:spcBef>
              <a:buSzPts val="1920"/>
              <a:buFont typeface="Noto Sans Symbols"/>
              <a:buChar char="⮚"/>
              <a:defRPr/>
            </a:pPr>
            <a:endParaRPr sz="2400" dirty="0">
              <a:solidFill>
                <a:schemeClr val="dk1"/>
              </a:solidFill>
              <a:sym typeface="Arial"/>
            </a:endParaRP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7">
            <a:extLst>
              <a:ext uri="{FF2B5EF4-FFF2-40B4-BE49-F238E27FC236}">
                <a16:creationId xmlns:a16="http://schemas.microsoft.com/office/drawing/2014/main" id="{842961A9-3FB3-569C-506F-0FE4352FBC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4657" y="76200"/>
            <a:ext cx="7772400" cy="1905000"/>
          </a:xfrm>
        </p:spPr>
        <p:txBody>
          <a:bodyPr>
            <a:normAutofit/>
          </a:bodyPr>
          <a:lstStyle/>
          <a:p>
            <a:pPr algn="ctr" eaLnBrk="1" fontAlgn="auto" hangingPunct="1">
              <a:buClr>
                <a:schemeClr val="dk1"/>
              </a:buClr>
              <a:buSzPts val="3600"/>
              <a:buFont typeface="Arial"/>
              <a:buNone/>
              <a:defRPr/>
            </a:pPr>
            <a:r>
              <a:rPr lang="en-US" sz="3600" i="1" dirty="0">
                <a:solidFill>
                  <a:srgbClr val="002060"/>
                </a:solidFill>
                <a:sym typeface="Arial"/>
              </a:rPr>
              <a:t>S. pneumoniae</a:t>
            </a:r>
            <a:br>
              <a:rPr lang="en-US" sz="3600" i="1" dirty="0">
                <a:solidFill>
                  <a:srgbClr val="002060"/>
                </a:solidFill>
                <a:sym typeface="Arial"/>
              </a:rPr>
            </a:br>
            <a:r>
              <a:rPr lang="en-US" sz="3600" dirty="0">
                <a:solidFill>
                  <a:srgbClr val="002060"/>
                </a:solidFill>
                <a:sym typeface="Arial"/>
              </a:rPr>
              <a:t>Clinical Infections (Cont.)</a:t>
            </a:r>
            <a:endParaRPr sz="4000" dirty="0">
              <a:solidFill>
                <a:srgbClr val="002060"/>
              </a:solidFill>
              <a:sym typeface="Arial"/>
            </a:endParaRPr>
          </a:p>
        </p:txBody>
      </p:sp>
      <p:sp>
        <p:nvSpPr>
          <p:cNvPr id="434" name="Google Shape;434;p47">
            <a:extLst>
              <a:ext uri="{FF2B5EF4-FFF2-40B4-BE49-F238E27FC236}">
                <a16:creationId xmlns:a16="http://schemas.microsoft.com/office/drawing/2014/main" id="{09B65751-B5F0-027B-0419-D3B9BA654F1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44657" y="1695974"/>
            <a:ext cx="7772400" cy="4876800"/>
          </a:xfrm>
        </p:spPr>
        <p:txBody>
          <a:bodyPr/>
          <a:lstStyle/>
          <a:p>
            <a:pPr marL="342900" indent="-342900" eaLnBrk="1" fontAlgn="auto" hangingPunct="1">
              <a:spcBef>
                <a:spcPts val="0"/>
              </a:spcBef>
              <a:buSzPts val="1680"/>
              <a:buFont typeface="Noto Sans Symbols"/>
              <a:buChar char="⬤"/>
              <a:defRPr/>
            </a:pPr>
            <a:r>
              <a:rPr lang="en-US" sz="2800" dirty="0">
                <a:solidFill>
                  <a:schemeClr val="dk1"/>
                </a:solidFill>
                <a:sym typeface="Arial"/>
              </a:rPr>
              <a:t>Can also be involved in</a:t>
            </a:r>
            <a:endParaRPr sz="2800" dirty="0">
              <a:solidFill>
                <a:schemeClr val="dk1"/>
              </a:solidFill>
              <a:sym typeface="Arial"/>
            </a:endParaRPr>
          </a:p>
          <a:p>
            <a:pPr marL="742950" lvl="1" indent="-285750" eaLnBrk="1" fontAlgn="auto" hangingPunct="1">
              <a:spcBef>
                <a:spcPts val="480"/>
              </a:spcBef>
              <a:buSzPts val="1920"/>
              <a:buFont typeface="Noto Sans Symbols"/>
              <a:buChar char="⮚"/>
              <a:defRPr/>
            </a:pPr>
            <a:r>
              <a:rPr lang="en-US" sz="2400" dirty="0">
                <a:solidFill>
                  <a:schemeClr val="dk1"/>
                </a:solidFill>
                <a:sym typeface="Arial"/>
              </a:rPr>
              <a:t>endocarditis</a:t>
            </a:r>
            <a:endParaRPr sz="2400" strike="sngStrike" dirty="0">
              <a:solidFill>
                <a:schemeClr val="dk1"/>
              </a:solidFill>
              <a:sym typeface="Arial"/>
            </a:endParaRPr>
          </a:p>
          <a:p>
            <a:pPr marL="742950" lvl="1" indent="-285750" eaLnBrk="1" fontAlgn="auto" hangingPunct="1">
              <a:spcBef>
                <a:spcPts val="480"/>
              </a:spcBef>
              <a:buSzPts val="1920"/>
              <a:buFont typeface="Noto Sans Symbols"/>
              <a:buChar char="⮚"/>
              <a:defRPr/>
            </a:pPr>
            <a:r>
              <a:rPr lang="en-US" sz="2400" dirty="0">
                <a:solidFill>
                  <a:schemeClr val="dk1"/>
                </a:solidFill>
                <a:sym typeface="Arial"/>
              </a:rPr>
              <a:t>peritonitis</a:t>
            </a:r>
            <a:endParaRPr lang="en-US" sz="2400" strike="sngStrike" dirty="0">
              <a:solidFill>
                <a:schemeClr val="dk1"/>
              </a:solidFill>
              <a:sym typeface="Arial"/>
            </a:endParaRPr>
          </a:p>
          <a:p>
            <a:pPr marL="285750" indent="-285750" eaLnBrk="1" fontAlgn="auto" hangingPunct="1">
              <a:spcBef>
                <a:spcPts val="480"/>
              </a:spcBef>
              <a:buSzPts val="1920"/>
              <a:buFont typeface="Noto Sans Symbols"/>
              <a:buChar char="⮚"/>
              <a:defRPr/>
            </a:pPr>
            <a:r>
              <a:rPr lang="en-US" sz="2800" dirty="0">
                <a:solidFill>
                  <a:schemeClr val="dk1"/>
                </a:solidFill>
                <a:sym typeface="Arial"/>
              </a:rPr>
              <a:t>Bacteremia often occurs during the course of a serious infection. Consequently, samples for blood culture are often taken simultaneously with sputum or a fluid aspirate </a:t>
            </a:r>
            <a:endParaRPr sz="2800" dirty="0">
              <a:solidFill>
                <a:schemeClr val="dk1"/>
              </a:solidFill>
              <a:sym typeface="Arial"/>
            </a:endParaRPr>
          </a:p>
          <a:p>
            <a:pPr marL="457200" lvl="1" indent="0" eaLnBrk="1" fontAlgn="auto" hangingPunct="1">
              <a:spcBef>
                <a:spcPts val="480"/>
              </a:spcBef>
              <a:buSzPts val="1920"/>
              <a:buFont typeface="Noto Sans Symbols"/>
              <a:buNone/>
              <a:defRPr/>
            </a:pPr>
            <a:endParaRPr sz="2400" dirty="0">
              <a:solidFill>
                <a:schemeClr val="dk1"/>
              </a:solidFill>
              <a:sym typeface="Arial"/>
            </a:endParaRP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tle 1">
            <a:extLst>
              <a:ext uri="{FF2B5EF4-FFF2-40B4-BE49-F238E27FC236}">
                <a16:creationId xmlns:a16="http://schemas.microsoft.com/office/drawing/2014/main" id="{F16E5C20-573A-EF69-2FF7-10989ABC7797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711768" y="76200"/>
            <a:ext cx="7772400" cy="1905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S. pneumoniae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Clinical Infections (Cont.)</a:t>
            </a:r>
          </a:p>
        </p:txBody>
      </p:sp>
      <p:sp>
        <p:nvSpPr>
          <p:cNvPr id="134147" name="Text Placeholder 2">
            <a:extLst>
              <a:ext uri="{FF2B5EF4-FFF2-40B4-BE49-F238E27FC236}">
                <a16:creationId xmlns:a16="http://schemas.microsoft.com/office/drawing/2014/main" id="{4F903F4E-AEF4-ED03-4CCA-9AA0E0853DC9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711768" y="1754697"/>
            <a:ext cx="7772400" cy="4876800"/>
          </a:xfrm>
        </p:spPr>
        <p:txBody>
          <a:bodyPr/>
          <a:lstStyle/>
          <a:p>
            <a:pPr indent="-296863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There are two pneumococcal vaccines currently available</a:t>
            </a:r>
          </a:p>
          <a:p>
            <a:pPr lvl="1" indent="-319088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PCV13- protects against 13 serotypes commonly affecting young children</a:t>
            </a:r>
          </a:p>
          <a:p>
            <a:pPr lvl="2" indent="-358775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2100"/>
            </a:pPr>
            <a:r>
              <a:rPr lang="en-US" altLang="en-US" sz="2000" dirty="0">
                <a:cs typeface="Arial" panose="020B0604020202020204" pitchFamily="34" charset="0"/>
              </a:rPr>
              <a:t>Part of routine pediatric immunization</a:t>
            </a:r>
          </a:p>
          <a:p>
            <a:pPr lvl="2" indent="-358775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2100"/>
            </a:pPr>
            <a:r>
              <a:rPr lang="en-US" altLang="en-US" sz="2000" dirty="0">
                <a:cs typeface="Arial" panose="020B0604020202020204" pitchFamily="34" charset="0"/>
              </a:rPr>
              <a:t>Involves four doses beginning at 2 months of age</a:t>
            </a:r>
          </a:p>
          <a:p>
            <a:pPr lvl="1" indent="-319088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PPSV23 (23-valent pneumococcal polysaccharide vaccine</a:t>
            </a:r>
          </a:p>
          <a:p>
            <a:pPr lvl="2" indent="-358775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2100"/>
            </a:pPr>
            <a:r>
              <a:rPr lang="en-US" altLang="en-US" sz="2000" dirty="0">
                <a:cs typeface="Arial" panose="020B0604020202020204" pitchFamily="34" charset="0"/>
              </a:rPr>
              <a:t>Recommended for older adults- those older than 65 years of age or patients with a long-term health problem </a:t>
            </a: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8">
            <a:extLst>
              <a:ext uri="{FF2B5EF4-FFF2-40B4-BE49-F238E27FC236}">
                <a16:creationId xmlns:a16="http://schemas.microsoft.com/office/drawing/2014/main" id="{55B11CA9-59F6-6E5E-6831-844F63283E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1435" y="101367"/>
            <a:ext cx="7772400" cy="1905000"/>
          </a:xfrm>
        </p:spPr>
        <p:txBody>
          <a:bodyPr>
            <a:normAutofit/>
          </a:bodyPr>
          <a:lstStyle/>
          <a:p>
            <a:pPr algn="ctr" eaLnBrk="1" fontAlgn="auto" hangingPunct="1">
              <a:buClr>
                <a:schemeClr val="dk1"/>
              </a:buClr>
              <a:buSzPts val="3600"/>
              <a:buFont typeface="Arial"/>
              <a:buNone/>
              <a:defRPr/>
            </a:pPr>
            <a:r>
              <a:rPr lang="en-US" sz="3600" i="1" dirty="0">
                <a:solidFill>
                  <a:srgbClr val="002060"/>
                </a:solidFill>
                <a:sym typeface="Arial"/>
              </a:rPr>
              <a:t>S. </a:t>
            </a:r>
            <a:r>
              <a:rPr lang="en-US" sz="3600" i="1" dirty="0" err="1">
                <a:solidFill>
                  <a:srgbClr val="002060"/>
                </a:solidFill>
                <a:sym typeface="Arial"/>
              </a:rPr>
              <a:t>pneumoniae</a:t>
            </a:r>
            <a:r>
              <a:rPr lang="en-US" sz="3600" i="1" dirty="0">
                <a:solidFill>
                  <a:srgbClr val="002060"/>
                </a:solidFill>
                <a:sym typeface="Arial"/>
              </a:rPr>
              <a:t/>
            </a:r>
            <a:br>
              <a:rPr lang="en-US" sz="3600" i="1" dirty="0">
                <a:solidFill>
                  <a:srgbClr val="002060"/>
                </a:solidFill>
                <a:sym typeface="Arial"/>
              </a:rPr>
            </a:br>
            <a:r>
              <a:rPr lang="en-US" sz="3600" dirty="0">
                <a:solidFill>
                  <a:srgbClr val="002060"/>
                </a:solidFill>
                <a:sym typeface="Arial"/>
              </a:rPr>
              <a:t>Laboratory Diagnosis</a:t>
            </a:r>
            <a:endParaRPr sz="4000" dirty="0">
              <a:solidFill>
                <a:srgbClr val="002060"/>
              </a:solidFill>
              <a:sym typeface="Arial"/>
            </a:endParaRPr>
          </a:p>
        </p:txBody>
      </p:sp>
      <p:sp>
        <p:nvSpPr>
          <p:cNvPr id="135171" name="Google Shape;441;p48">
            <a:extLst>
              <a:ext uri="{FF2B5EF4-FFF2-40B4-BE49-F238E27FC236}">
                <a16:creationId xmlns:a16="http://schemas.microsoft.com/office/drawing/2014/main" id="{0B9E590E-A25D-9FEE-C013-79A3A338E5F4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661435" y="1830198"/>
            <a:ext cx="7772400" cy="4876800"/>
          </a:xfrm>
        </p:spPr>
        <p:txBody>
          <a:bodyPr/>
          <a:lstStyle/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Characteristic gram-positive diplococci with lancet shape in pairs (mostly) or short chains</a:t>
            </a:r>
          </a:p>
          <a:p>
            <a:pPr marL="342900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As culture ages, Gram stain reaction becomes variable</a:t>
            </a:r>
            <a:endParaRPr lang="en-US" altLang="en-US" sz="2800" strike="sngStrike" dirty="0"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Capsule stain</a:t>
            </a:r>
          </a:p>
          <a:p>
            <a:pPr marL="742950" lvl="1" indent="-28575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Can reveal the capsule</a:t>
            </a: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Google Shape;447;p49">
            <a:extLst>
              <a:ext uri="{FF2B5EF4-FFF2-40B4-BE49-F238E27FC236}">
                <a16:creationId xmlns:a16="http://schemas.microsoft.com/office/drawing/2014/main" id="{42D35220-ECF1-E8F7-B205-874F2E5FC9E4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76200" y="381000"/>
            <a:ext cx="8991600" cy="12192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SzPts val="3600"/>
            </a:pPr>
            <a:r>
              <a:rPr lang="en-US" altLang="en-US" sz="3600" i="1" dirty="0">
                <a:cs typeface="Arial" panose="020B0604020202020204" pitchFamily="34" charset="0"/>
              </a:rPr>
              <a:t>S. </a:t>
            </a:r>
            <a:r>
              <a:rPr lang="en-US" altLang="en-US" sz="3600" i="1" dirty="0" err="1" smtClean="0">
                <a:cs typeface="Arial" panose="020B0604020202020204" pitchFamily="34" charset="0"/>
              </a:rPr>
              <a:t>Pneumoniae</a:t>
            </a:r>
            <a:r>
              <a:rPr lang="en-US" altLang="en-US" sz="3600" i="1" dirty="0" smtClean="0">
                <a:cs typeface="Arial" panose="020B0604020202020204" pitchFamily="34" charset="0"/>
              </a:rPr>
              <a:t> </a:t>
            </a:r>
            <a:r>
              <a:rPr lang="en-US" altLang="en-US" sz="3600" dirty="0" smtClean="0">
                <a:cs typeface="Arial" panose="020B0604020202020204" pitchFamily="34" charset="0"/>
              </a:rPr>
              <a:t>Culture </a:t>
            </a:r>
            <a:r>
              <a:rPr lang="en-US" altLang="en-US" sz="3600" dirty="0">
                <a:cs typeface="Arial" panose="020B0604020202020204" pitchFamily="34" charset="0"/>
              </a:rPr>
              <a:t>Media</a:t>
            </a:r>
            <a:endParaRPr lang="en-US" altLang="en-US" sz="4000" dirty="0">
              <a:cs typeface="Arial" panose="020B0604020202020204" pitchFamily="34" charset="0"/>
            </a:endParaRPr>
          </a:p>
        </p:txBody>
      </p:sp>
      <p:sp>
        <p:nvSpPr>
          <p:cNvPr id="137219" name="Google Shape;448;p49">
            <a:extLst>
              <a:ext uri="{FF2B5EF4-FFF2-40B4-BE49-F238E27FC236}">
                <a16:creationId xmlns:a16="http://schemas.microsoft.com/office/drawing/2014/main" id="{C2F877A7-6667-65D5-F327-7C4D6140C07E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685800" y="1895708"/>
            <a:ext cx="7772400" cy="4454525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Pct val="50000"/>
              <a:buFont typeface="Wingdings" panose="05000000000000000000" pitchFamily="2" charset="2"/>
              <a:buChar char="Ø"/>
            </a:pPr>
            <a:r>
              <a:rPr lang="en-US" altLang="en-US" sz="2800" dirty="0">
                <a:cs typeface="Arial" panose="020B0604020202020204" pitchFamily="34" charset="0"/>
              </a:rPr>
              <a:t>Culture</a:t>
            </a:r>
          </a:p>
          <a:p>
            <a:pPr marL="742950" lvl="1" indent="-28575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Complex media required </a:t>
            </a:r>
          </a:p>
          <a:p>
            <a:pPr marL="1200150" lvl="2" indent="-28575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000" dirty="0">
                <a:cs typeface="Arial" panose="020B0604020202020204" pitchFamily="34" charset="0"/>
              </a:rPr>
              <a:t>Brain-heart infusion</a:t>
            </a:r>
          </a:p>
          <a:p>
            <a:pPr marL="1200150" lvl="2" indent="-28575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000" dirty="0" err="1">
                <a:cs typeface="Arial" panose="020B0604020202020204" pitchFamily="34" charset="0"/>
              </a:rPr>
              <a:t>Trypticase</a:t>
            </a:r>
            <a:r>
              <a:rPr lang="en-US" altLang="en-US" sz="2000" dirty="0">
                <a:cs typeface="Arial" panose="020B0604020202020204" pitchFamily="34" charset="0"/>
              </a:rPr>
              <a:t> soy agar with 5% sheep RBCs</a:t>
            </a:r>
          </a:p>
          <a:p>
            <a:pPr marL="1200150" lvl="2" indent="-28575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000" dirty="0">
                <a:cs typeface="Arial" panose="020B0604020202020204" pitchFamily="34" charset="0"/>
              </a:rPr>
              <a:t>Chocolate agar</a:t>
            </a:r>
          </a:p>
          <a:p>
            <a:pPr marL="1200150" lvl="2" indent="-28575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000" dirty="0">
                <a:cs typeface="Arial" panose="020B0604020202020204" pitchFamily="34" charset="0"/>
              </a:rPr>
              <a:t>Some strains need increased CO</a:t>
            </a:r>
            <a:r>
              <a:rPr lang="en-US" altLang="en-US" sz="2000" baseline="-25000" dirty="0">
                <a:cs typeface="Arial" panose="020B0604020202020204" pitchFamily="34" charset="0"/>
              </a:rPr>
              <a:t>2</a:t>
            </a:r>
            <a:r>
              <a:rPr lang="en-US" altLang="en-US" sz="2000" dirty="0">
                <a:cs typeface="Arial" panose="020B0604020202020204" pitchFamily="34" charset="0"/>
              </a:rPr>
              <a:t> concentration for growth during primary isolation</a:t>
            </a:r>
          </a:p>
          <a:p>
            <a:pPr marL="742950" lvl="1" indent="-28575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Google Shape;447;p49">
            <a:extLst>
              <a:ext uri="{FF2B5EF4-FFF2-40B4-BE49-F238E27FC236}">
                <a16:creationId xmlns:a16="http://schemas.microsoft.com/office/drawing/2014/main" id="{117F523C-F312-F8AA-FCFA-5F474FC424B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76200" y="381000"/>
            <a:ext cx="8991600" cy="12192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SzPts val="3600"/>
            </a:pPr>
            <a:r>
              <a:rPr lang="en-US" altLang="en-US" sz="3600" i="1" dirty="0">
                <a:cs typeface="Arial" panose="020B0604020202020204" pitchFamily="34" charset="0"/>
              </a:rPr>
              <a:t>S. </a:t>
            </a:r>
            <a:r>
              <a:rPr lang="en-US" altLang="en-US" sz="3600" i="1" dirty="0" err="1" smtClean="0">
                <a:cs typeface="Arial" panose="020B0604020202020204" pitchFamily="34" charset="0"/>
              </a:rPr>
              <a:t>Pneumoniae</a:t>
            </a:r>
            <a:r>
              <a:rPr lang="en-US" altLang="en-US" sz="3600" i="1" dirty="0" smtClean="0">
                <a:cs typeface="Arial" panose="020B0604020202020204" pitchFamily="34" charset="0"/>
              </a:rPr>
              <a:t> </a:t>
            </a:r>
            <a:r>
              <a:rPr lang="en-US" altLang="en-US" sz="3600" dirty="0" smtClean="0">
                <a:cs typeface="Arial" panose="020B0604020202020204" pitchFamily="34" charset="0"/>
              </a:rPr>
              <a:t>Colony </a:t>
            </a:r>
            <a:r>
              <a:rPr lang="en-US" altLang="en-US" sz="3600" dirty="0">
                <a:cs typeface="Arial" panose="020B0604020202020204" pitchFamily="34" charset="0"/>
              </a:rPr>
              <a:t>Appearance</a:t>
            </a:r>
            <a:endParaRPr lang="en-US" altLang="en-US" sz="4000" dirty="0">
              <a:cs typeface="Arial" panose="020B0604020202020204" pitchFamily="34" charset="0"/>
            </a:endParaRPr>
          </a:p>
        </p:txBody>
      </p:sp>
      <p:sp>
        <p:nvSpPr>
          <p:cNvPr id="448" name="Google Shape;448;p49">
            <a:extLst>
              <a:ext uri="{FF2B5EF4-FFF2-40B4-BE49-F238E27FC236}">
                <a16:creationId xmlns:a16="http://schemas.microsoft.com/office/drawing/2014/main" id="{1670B148-4875-1B5F-9DFE-CB637783BAA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85800" y="1920875"/>
            <a:ext cx="7772400" cy="4454525"/>
          </a:xfrm>
        </p:spPr>
        <p:txBody>
          <a:bodyPr/>
          <a:lstStyle/>
          <a:p>
            <a:pPr marL="342900" indent="-342900" eaLnBrk="1" hangingPunct="1">
              <a:spcBef>
                <a:spcPts val="475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Isolates produce a typical large zone of α-hemolysis on blood agar surrounding the colonies</a:t>
            </a:r>
          </a:p>
          <a:p>
            <a:pPr marL="342900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Young Cultures</a:t>
            </a:r>
          </a:p>
          <a:p>
            <a:pPr marL="742950" lvl="1" indent="-28575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Round, glistening, wet, mucoid, dome-shaped appearance </a:t>
            </a:r>
          </a:p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As colonies in culture grow older</a:t>
            </a:r>
          </a:p>
          <a:p>
            <a:pPr marL="742950" lvl="1" indent="-28575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Autolytic changes result in a collapse of each colony’s center giving it the appearance of a coin with a raised rim.</a:t>
            </a:r>
          </a:p>
          <a:p>
            <a:pPr marL="342900" indent="-34290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51">
            <a:extLst>
              <a:ext uri="{FF2B5EF4-FFF2-40B4-BE49-F238E27FC236}">
                <a16:creationId xmlns:a16="http://schemas.microsoft.com/office/drawing/2014/main" id="{AC40711D-0244-5E7C-674B-C1341C6665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1988" y="152400"/>
            <a:ext cx="7772400" cy="1905000"/>
          </a:xfrm>
        </p:spPr>
        <p:txBody>
          <a:bodyPr>
            <a:normAutofit/>
          </a:bodyPr>
          <a:lstStyle/>
          <a:p>
            <a:pPr eaLnBrk="1" fontAlgn="auto" hangingPunct="1">
              <a:buClr>
                <a:schemeClr val="dk1"/>
              </a:buClr>
              <a:buSzPts val="3600"/>
              <a:buFont typeface="Arial"/>
              <a:buNone/>
              <a:defRPr/>
            </a:pPr>
            <a:r>
              <a:rPr lang="en-US" sz="3600" i="1" dirty="0">
                <a:solidFill>
                  <a:srgbClr val="002060"/>
                </a:solidFill>
                <a:sym typeface="Arial"/>
              </a:rPr>
              <a:t>S. </a:t>
            </a:r>
            <a:r>
              <a:rPr lang="en-US" sz="3600" i="1" dirty="0" err="1" smtClean="0">
                <a:solidFill>
                  <a:srgbClr val="002060"/>
                </a:solidFill>
                <a:sym typeface="Arial"/>
              </a:rPr>
              <a:t>Pneumoniae</a:t>
            </a:r>
            <a:r>
              <a:rPr lang="en-US" sz="3600" i="1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sym typeface="Arial"/>
              </a:rPr>
              <a:t>Laboratory </a:t>
            </a:r>
            <a:r>
              <a:rPr lang="en-US" sz="3600" dirty="0">
                <a:solidFill>
                  <a:srgbClr val="002060"/>
                </a:solidFill>
                <a:sym typeface="Arial"/>
              </a:rPr>
              <a:t>Diagnosis</a:t>
            </a:r>
            <a:endParaRPr sz="4000" dirty="0">
              <a:solidFill>
                <a:srgbClr val="002060"/>
              </a:solidFill>
              <a:sym typeface="Arial"/>
            </a:endParaRPr>
          </a:p>
        </p:txBody>
      </p:sp>
      <p:pic>
        <p:nvPicPr>
          <p:cNvPr id="141316" name="Google Shape;463;p51" descr="Y:\ELS00000-IW26_[Mahon 6e]\ELS00000-IW26-SRC\Course-N\Construction\IC\jpg\Chapter015\015007.jpg">
            <a:extLst>
              <a:ext uri="{FF2B5EF4-FFF2-40B4-BE49-F238E27FC236}">
                <a16:creationId xmlns:a16="http://schemas.microsoft.com/office/drawing/2014/main" id="{960D2C57-94F3-3034-195F-1C9D5ABA14C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401478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7" name="Google Shape;464;p51" descr="Y:\ELS00000-IW26_[Mahon 6e]\ELS00000-IW26-SRC\Course-N\Construction\IC\jpg\Chapter015\015008.jpg">
            <a:extLst>
              <a:ext uri="{FF2B5EF4-FFF2-40B4-BE49-F238E27FC236}">
                <a16:creationId xmlns:a16="http://schemas.microsoft.com/office/drawing/2014/main" id="{72AFB86D-65F8-BB68-C8A9-06482D1761D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89150"/>
            <a:ext cx="4062413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itle 1">
            <a:extLst>
              <a:ext uri="{FF2B5EF4-FFF2-40B4-BE49-F238E27FC236}">
                <a16:creationId xmlns:a16="http://schemas.microsoft.com/office/drawing/2014/main" id="{9DAAB05E-B158-9691-1883-A8F9E038B970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678213" y="76200"/>
            <a:ext cx="7772400" cy="1905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>
                <a:cs typeface="Arial" panose="020B0604020202020204" pitchFamily="34" charset="0"/>
              </a:rPr>
              <a:t>Distinguishing</a:t>
            </a:r>
            <a:r>
              <a:rPr lang="en-US" altLang="en-US" sz="4000" i="1" dirty="0">
                <a:cs typeface="Arial" panose="020B0604020202020204" pitchFamily="34" charset="0"/>
              </a:rPr>
              <a:t> S. </a:t>
            </a:r>
            <a:r>
              <a:rPr lang="en-US" altLang="en-US" sz="4000" i="1" dirty="0" err="1">
                <a:cs typeface="Arial" panose="020B0604020202020204" pitchFamily="34" charset="0"/>
              </a:rPr>
              <a:t>pneumoniae</a:t>
            </a:r>
            <a:r>
              <a:rPr lang="en-US" altLang="en-US" sz="4000" i="1" dirty="0">
                <a:cs typeface="Arial" panose="020B0604020202020204" pitchFamily="34" charset="0"/>
              </a:rPr>
              <a:t> </a:t>
            </a:r>
            <a:r>
              <a:rPr lang="en-US" altLang="en-US" sz="4000" dirty="0">
                <a:cs typeface="Arial" panose="020B0604020202020204" pitchFamily="34" charset="0"/>
              </a:rPr>
              <a:t>from the </a:t>
            </a:r>
            <a:r>
              <a:rPr lang="en-US" altLang="en-US" sz="4000" dirty="0" err="1">
                <a:cs typeface="Arial" panose="020B0604020202020204" pitchFamily="34" charset="0"/>
              </a:rPr>
              <a:t>viridans</a:t>
            </a:r>
            <a:r>
              <a:rPr lang="en-US" altLang="en-US" sz="4000" dirty="0">
                <a:cs typeface="Arial" panose="020B0604020202020204" pitchFamily="34" charset="0"/>
              </a:rPr>
              <a:t> streptococci</a:t>
            </a:r>
          </a:p>
        </p:txBody>
      </p:sp>
      <p:sp>
        <p:nvSpPr>
          <p:cNvPr id="143363" name="Text Placeholder 2">
            <a:extLst>
              <a:ext uri="{FF2B5EF4-FFF2-40B4-BE49-F238E27FC236}">
                <a16:creationId xmlns:a16="http://schemas.microsoft.com/office/drawing/2014/main" id="{9E41B432-E6DF-2A9A-AE82-0133C9607EDF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678213" y="1855365"/>
            <a:ext cx="7772400" cy="4876800"/>
          </a:xfrm>
        </p:spPr>
        <p:txBody>
          <a:bodyPr/>
          <a:lstStyle/>
          <a:p>
            <a:pPr indent="-296863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Colonies may look strikingly similar</a:t>
            </a:r>
          </a:p>
          <a:p>
            <a:pPr indent="-296863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Techniques to distinguish such colonies</a:t>
            </a:r>
          </a:p>
          <a:p>
            <a:pPr lvl="1" indent="-319088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Optochin susceptibility (more commonly used)</a:t>
            </a:r>
          </a:p>
          <a:p>
            <a:pPr lvl="2" indent="-358775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2100"/>
            </a:pPr>
            <a:r>
              <a:rPr lang="en-US" altLang="en-US" sz="2000" i="1" dirty="0">
                <a:cs typeface="Arial" panose="020B0604020202020204" pitchFamily="34" charset="0"/>
              </a:rPr>
              <a:t>S. pneumoniae </a:t>
            </a:r>
            <a:r>
              <a:rPr lang="en-US" altLang="en-US" sz="2000" dirty="0">
                <a:cs typeface="Arial" panose="020B0604020202020204" pitchFamily="34" charset="0"/>
              </a:rPr>
              <a:t>is susceptible</a:t>
            </a:r>
          </a:p>
          <a:p>
            <a:pPr lvl="2" indent="-358775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2100"/>
            </a:pPr>
            <a:r>
              <a:rPr lang="en-US" altLang="en-US" sz="2000" dirty="0">
                <a:cs typeface="Arial" panose="020B0604020202020204" pitchFamily="34" charset="0"/>
              </a:rPr>
              <a:t>Other α-hemolytic species are resistant</a:t>
            </a:r>
          </a:p>
          <a:p>
            <a:pPr lvl="1" indent="-319088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Bile solubility test- determines the lysis of </a:t>
            </a:r>
            <a:r>
              <a:rPr lang="en-US" altLang="en-US" sz="2400" i="1" dirty="0">
                <a:cs typeface="Arial" panose="020B0604020202020204" pitchFamily="34" charset="0"/>
              </a:rPr>
              <a:t>S. pneumoniae</a:t>
            </a:r>
            <a:r>
              <a:rPr lang="en-US" altLang="en-US" sz="2400" dirty="0">
                <a:cs typeface="Arial" panose="020B0604020202020204" pitchFamily="34" charset="0"/>
              </a:rPr>
              <a:t> in the presence of bile salts</a:t>
            </a:r>
          </a:p>
          <a:p>
            <a:pPr lvl="2" indent="-358775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2100"/>
            </a:pPr>
            <a:r>
              <a:rPr lang="en-US" altLang="en-US" sz="2000" i="1" dirty="0">
                <a:cs typeface="Arial" panose="020B0604020202020204" pitchFamily="34" charset="0"/>
              </a:rPr>
              <a:t>S. pneumoniae </a:t>
            </a:r>
            <a:r>
              <a:rPr lang="en-US" altLang="en-US" sz="2000" dirty="0">
                <a:cs typeface="Arial" panose="020B0604020202020204" pitchFamily="34" charset="0"/>
              </a:rPr>
              <a:t>is bile soluble</a:t>
            </a:r>
          </a:p>
          <a:p>
            <a:pPr lvl="2" indent="-358775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2100"/>
            </a:pPr>
            <a:r>
              <a:rPr lang="en-US" altLang="en-US" sz="2000" dirty="0">
                <a:cs typeface="Arial" panose="020B0604020202020204" pitchFamily="34" charset="0"/>
              </a:rPr>
              <a:t>Other α-hemolytic species are not bile soluble</a:t>
            </a:r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2">
            <a:extLst>
              <a:ext uri="{FF2B5EF4-FFF2-40B4-BE49-F238E27FC236}">
                <a16:creationId xmlns:a16="http://schemas.microsoft.com/office/drawing/2014/main" id="{75505A04-4570-B935-2740-6F6B391001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3045" y="76200"/>
            <a:ext cx="7772400" cy="1905000"/>
          </a:xfrm>
        </p:spPr>
        <p:txBody>
          <a:bodyPr>
            <a:normAutofit/>
          </a:bodyPr>
          <a:lstStyle/>
          <a:p>
            <a:pPr algn="ctr" eaLnBrk="1" fontAlgn="auto" hangingPunct="1">
              <a:buClr>
                <a:schemeClr val="dk1"/>
              </a:buClr>
              <a:buSzPts val="3600"/>
              <a:buFont typeface="Arial"/>
              <a:buNone/>
              <a:defRPr/>
            </a:pPr>
            <a:r>
              <a:rPr lang="en-US" sz="3600" i="1" dirty="0">
                <a:solidFill>
                  <a:srgbClr val="002060"/>
                </a:solidFill>
                <a:sym typeface="Arial"/>
              </a:rPr>
              <a:t>S. </a:t>
            </a:r>
            <a:r>
              <a:rPr lang="en-US" sz="3600" i="1" dirty="0" err="1" smtClean="0">
                <a:solidFill>
                  <a:srgbClr val="002060"/>
                </a:solidFill>
                <a:sym typeface="Arial"/>
              </a:rPr>
              <a:t>Pneumoniae</a:t>
            </a:r>
            <a:r>
              <a:rPr lang="en-US" sz="3600" i="1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sym typeface="Arial"/>
              </a:rPr>
              <a:t>Identification </a:t>
            </a:r>
            <a:r>
              <a:rPr lang="en-US" sz="3600" dirty="0">
                <a:solidFill>
                  <a:srgbClr val="002060"/>
                </a:solidFill>
                <a:sym typeface="Arial"/>
              </a:rPr>
              <a:t>Methods</a:t>
            </a:r>
            <a:endParaRPr sz="4000" dirty="0">
              <a:solidFill>
                <a:srgbClr val="002060"/>
              </a:solidFill>
              <a:sym typeface="Arial"/>
            </a:endParaRPr>
          </a:p>
        </p:txBody>
      </p:sp>
      <p:sp>
        <p:nvSpPr>
          <p:cNvPr id="144387" name="Google Shape;470;p52">
            <a:extLst>
              <a:ext uri="{FF2B5EF4-FFF2-40B4-BE49-F238E27FC236}">
                <a16:creationId xmlns:a16="http://schemas.microsoft.com/office/drawing/2014/main" id="{AD693204-9B27-510B-55AE-FA1D3C6BF5DE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653045" y="1670807"/>
            <a:ext cx="7772400" cy="4876800"/>
          </a:xfrm>
        </p:spPr>
        <p:txBody>
          <a:bodyPr/>
          <a:lstStyle/>
          <a:p>
            <a:pPr indent="-457200" eaLnBrk="1" hangingPunct="1">
              <a:spcBef>
                <a:spcPts val="475"/>
              </a:spcBef>
              <a:spcAft>
                <a:spcPct val="0"/>
              </a:spcAft>
              <a:buClr>
                <a:srgbClr val="00B0F0"/>
              </a:buClr>
              <a:buSzPct val="50000"/>
              <a:buFont typeface="Noto Sans Symbols"/>
              <a:buChar char="⬤"/>
            </a:pPr>
            <a:r>
              <a:rPr lang="en-US" altLang="en-US" sz="2800" dirty="0" err="1">
                <a:cs typeface="Arial" panose="020B0604020202020204" pitchFamily="34" charset="0"/>
              </a:rPr>
              <a:t>Phadebact</a:t>
            </a:r>
            <a:r>
              <a:rPr lang="en-US" altLang="en-US" sz="2800" dirty="0">
                <a:cs typeface="Arial" panose="020B0604020202020204" pitchFamily="34" charset="0"/>
              </a:rPr>
              <a:t> Pneumococcus Test (rapid test)</a:t>
            </a:r>
          </a:p>
          <a:p>
            <a:pPr indent="-457200" eaLnBrk="1" hangingPunct="1">
              <a:spcBef>
                <a:spcPts val="475"/>
              </a:spcBef>
              <a:spcAft>
                <a:spcPct val="0"/>
              </a:spcAft>
              <a:buClr>
                <a:srgbClr val="00B0F0"/>
              </a:buClr>
              <a:buSzPct val="500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Coagglutination assay uses </a:t>
            </a:r>
            <a:r>
              <a:rPr lang="en-US" altLang="en-US" sz="2800" dirty="0" err="1">
                <a:cs typeface="Arial" panose="020B0604020202020204" pitchFamily="34" charset="0"/>
              </a:rPr>
              <a:t>anticapsular</a:t>
            </a:r>
            <a:r>
              <a:rPr lang="en-US" altLang="en-US" sz="2800" dirty="0">
                <a:cs typeface="Arial" panose="020B0604020202020204" pitchFamily="34" charset="0"/>
              </a:rPr>
              <a:t> antibodies produced in rabbits</a:t>
            </a:r>
          </a:p>
          <a:p>
            <a:pPr indent="-457200" eaLnBrk="1" hangingPunct="1">
              <a:spcBef>
                <a:spcPts val="475"/>
              </a:spcBef>
              <a:spcAft>
                <a:spcPct val="0"/>
              </a:spcAft>
              <a:buClr>
                <a:srgbClr val="00B0F0"/>
              </a:buClr>
              <a:buSzPct val="500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MALDI-TOF MS</a:t>
            </a:r>
          </a:p>
          <a:p>
            <a:pPr indent="-457200" eaLnBrk="1" hangingPunct="1">
              <a:spcBef>
                <a:spcPts val="475"/>
              </a:spcBef>
              <a:spcAft>
                <a:spcPct val="0"/>
              </a:spcAft>
              <a:buClr>
                <a:srgbClr val="00B0F0"/>
              </a:buClr>
              <a:buSzPct val="500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BinaxNOW-</a:t>
            </a:r>
            <a:r>
              <a:rPr lang="en-US" altLang="en-US" sz="2800" dirty="0" err="1">
                <a:cs typeface="Arial" panose="020B0604020202020204" pitchFamily="34" charset="0"/>
              </a:rPr>
              <a:t>immunochromatographic</a:t>
            </a:r>
            <a:r>
              <a:rPr lang="en-US" altLang="en-US" sz="2800" dirty="0">
                <a:cs typeface="Arial" panose="020B0604020202020204" pitchFamily="34" charset="0"/>
              </a:rPr>
              <a:t> test</a:t>
            </a:r>
          </a:p>
          <a:p>
            <a:pPr lvl="1" indent="-45720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Designed to detect a C polysaccharide common to all S. </a:t>
            </a:r>
            <a:r>
              <a:rPr lang="en-US" altLang="en-US" sz="2400" i="1" dirty="0" err="1">
                <a:cs typeface="Arial" panose="020B0604020202020204" pitchFamily="34" charset="0"/>
              </a:rPr>
              <a:t>pneumoniae</a:t>
            </a:r>
            <a:endParaRPr lang="en-US" altLang="en-US" sz="2400" i="1" dirty="0">
              <a:cs typeface="Arial" panose="020B0604020202020204" pitchFamily="34" charset="0"/>
            </a:endParaRPr>
          </a:p>
          <a:p>
            <a:pPr indent="-457200" eaLnBrk="1" hangingPunct="1">
              <a:spcBef>
                <a:spcPts val="475"/>
              </a:spcBef>
              <a:spcAft>
                <a:spcPct val="0"/>
              </a:spcAft>
              <a:buClr>
                <a:srgbClr val="00B0F0"/>
              </a:buClr>
              <a:buSzPct val="50000"/>
              <a:buFont typeface="Noto Sans Symbols"/>
              <a:buChar char="⬤"/>
            </a:pPr>
            <a:r>
              <a:rPr lang="en-US" altLang="en-US" sz="2800" dirty="0" err="1">
                <a:cs typeface="Arial" panose="020B0604020202020204" pitchFamily="34" charset="0"/>
              </a:rPr>
              <a:t>FilmArray</a:t>
            </a:r>
            <a:r>
              <a:rPr lang="en-US" altLang="en-US" sz="2800" dirty="0">
                <a:cs typeface="Arial" panose="020B0604020202020204" pitchFamily="34" charset="0"/>
              </a:rPr>
              <a:t> BCID Panel—for ID in blood cultures</a:t>
            </a: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53">
            <a:extLst>
              <a:ext uri="{FF2B5EF4-FFF2-40B4-BE49-F238E27FC236}">
                <a16:creationId xmlns:a16="http://schemas.microsoft.com/office/drawing/2014/main" id="{7E0C918C-3FD7-F181-3316-7E2F6DCA62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3379" y="76200"/>
            <a:ext cx="7772400" cy="1905000"/>
          </a:xfrm>
        </p:spPr>
        <p:txBody>
          <a:bodyPr>
            <a:normAutofit/>
          </a:bodyPr>
          <a:lstStyle/>
          <a:p>
            <a:pPr algn="ctr" eaLnBrk="1" fontAlgn="auto" hangingPunct="1">
              <a:buClr>
                <a:schemeClr val="dk1"/>
              </a:buClr>
              <a:buSzPts val="3600"/>
              <a:buFont typeface="Arial"/>
              <a:buNone/>
              <a:defRPr/>
            </a:pPr>
            <a:r>
              <a:rPr lang="en-US" sz="3600" i="1" dirty="0">
                <a:solidFill>
                  <a:srgbClr val="002060"/>
                </a:solidFill>
                <a:sym typeface="Arial"/>
              </a:rPr>
              <a:t>S. pneumoniae</a:t>
            </a:r>
            <a:r>
              <a:rPr lang="en-US" sz="3600" dirty="0">
                <a:solidFill>
                  <a:srgbClr val="002060"/>
                </a:solidFill>
                <a:sym typeface="Arial"/>
              </a:rPr>
              <a:t/>
            </a:r>
            <a:br>
              <a:rPr lang="en-US" sz="3600" dirty="0">
                <a:solidFill>
                  <a:srgbClr val="002060"/>
                </a:solidFill>
                <a:sym typeface="Arial"/>
              </a:rPr>
            </a:br>
            <a:r>
              <a:rPr lang="en-US" sz="3600" dirty="0">
                <a:solidFill>
                  <a:srgbClr val="002060"/>
                </a:solidFill>
                <a:sym typeface="Arial"/>
              </a:rPr>
              <a:t>Antimicrobial Resistance</a:t>
            </a:r>
            <a:endParaRPr sz="4000" dirty="0">
              <a:solidFill>
                <a:srgbClr val="002060"/>
              </a:solidFill>
              <a:sym typeface="Arial"/>
            </a:endParaRPr>
          </a:p>
        </p:txBody>
      </p:sp>
      <p:sp>
        <p:nvSpPr>
          <p:cNvPr id="146435" name="Google Shape;477;p53">
            <a:extLst>
              <a:ext uri="{FF2B5EF4-FFF2-40B4-BE49-F238E27FC236}">
                <a16:creationId xmlns:a16="http://schemas.microsoft.com/office/drawing/2014/main" id="{E72B1659-92E1-8BAB-7D23-8903246BAA94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703379" y="1679196"/>
            <a:ext cx="7772400" cy="48768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Wingdings" panose="05000000000000000000" pitchFamily="2" charset="2"/>
              <a:buChar char="Ø"/>
            </a:pPr>
            <a:r>
              <a:rPr lang="en-US" altLang="en-US" sz="2800" dirty="0">
                <a:cs typeface="Arial" panose="020B0604020202020204" pitchFamily="34" charset="0"/>
              </a:rPr>
              <a:t>Penicillin remains the drug of choice even though resistant strains exist</a:t>
            </a:r>
          </a:p>
          <a:p>
            <a:pPr marL="457200" indent="-457200" eaLnBrk="1" hangingPunct="1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Wingdings" panose="05000000000000000000" pitchFamily="2" charset="2"/>
              <a:buChar char="Ø"/>
            </a:pPr>
            <a:r>
              <a:rPr lang="en-US" altLang="en-US" sz="2800" dirty="0">
                <a:cs typeface="Arial" panose="020B0604020202020204" pitchFamily="34" charset="0"/>
              </a:rPr>
              <a:t>Resistance is caused by altered penicillin-binding proteins</a:t>
            </a:r>
          </a:p>
          <a:p>
            <a:pPr marL="457200" indent="-457200" eaLnBrk="1" hangingPunct="1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Wingdings" panose="05000000000000000000" pitchFamily="2" charset="2"/>
              <a:buChar char="Ø"/>
            </a:pPr>
            <a:r>
              <a:rPr lang="en-US" altLang="en-US" sz="2800" dirty="0">
                <a:cs typeface="Arial" panose="020B0604020202020204" pitchFamily="34" charset="0"/>
              </a:rPr>
              <a:t>When penicillin is resistant, other classes of antimicrobials show resistance as well</a:t>
            </a:r>
          </a:p>
          <a:p>
            <a:pPr marL="800100" lvl="1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700"/>
              <a:buFont typeface="Noto Sans Symbols"/>
              <a:buChar char="⮚"/>
            </a:pPr>
            <a:r>
              <a:rPr lang="en-US" altLang="en-US" sz="2400" dirty="0">
                <a:cs typeface="Calibri" panose="020F0502020204030204" pitchFamily="34" charset="0"/>
              </a:rPr>
              <a:t>b-lactams, macrolides, tetracyclines</a:t>
            </a:r>
          </a:p>
          <a:p>
            <a:pPr marL="457200" indent="-457200" eaLnBrk="1" hangingPunct="1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Wingdings" panose="05000000000000000000" pitchFamily="2" charset="2"/>
              <a:buChar char="Ø"/>
            </a:pPr>
            <a:r>
              <a:rPr lang="en-US" altLang="en-US" sz="2800" dirty="0">
                <a:cs typeface="Calibri" panose="020F0502020204030204" pitchFamily="34" charset="0"/>
              </a:rPr>
              <a:t>Resistance to extended-spectrum cephalosporins has increased but can still be used to treat serious </a:t>
            </a:r>
            <a:r>
              <a:rPr lang="en-US" altLang="en-US" sz="2800" dirty="0" smtClean="0">
                <a:cs typeface="Calibri" panose="020F0502020204030204" pitchFamily="34" charset="0"/>
              </a:rPr>
              <a:t>infections.</a:t>
            </a:r>
            <a:endParaRPr lang="en-US" altLang="en-US" sz="2800" dirty="0">
              <a:cs typeface="Arial" panose="020B0604020202020204" pitchFamily="34" charset="0"/>
            </a:endParaRPr>
          </a:p>
          <a:p>
            <a:pPr marL="800100" lvl="1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700"/>
              <a:buFont typeface="Noto Sans Symbols"/>
              <a:buChar char="⬤"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">
            <a:extLst>
              <a:ext uri="{FF2B5EF4-FFF2-40B4-BE49-F238E27FC236}">
                <a16:creationId xmlns:a16="http://schemas.microsoft.com/office/drawing/2014/main" id="{D26640D8-5DF7-063E-9E9B-953E7C95F8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4657" y="59422"/>
            <a:ext cx="7772400" cy="1905000"/>
          </a:xfrm>
        </p:spPr>
        <p:txBody>
          <a:bodyPr>
            <a:normAutofit/>
          </a:bodyPr>
          <a:lstStyle/>
          <a:p>
            <a:pPr algn="ctr" eaLnBrk="1" fontAlgn="auto" hangingPunct="1">
              <a:buClr>
                <a:schemeClr val="dk1"/>
              </a:buClr>
              <a:buSzPts val="3600"/>
              <a:buFont typeface="Arial"/>
              <a:buNone/>
              <a:defRPr/>
            </a:pPr>
            <a:r>
              <a:rPr lang="en-US" sz="3200" dirty="0">
                <a:solidFill>
                  <a:srgbClr val="002060"/>
                </a:solidFill>
                <a:sym typeface="Arial"/>
              </a:rPr>
              <a:t>Gram Stain Morphology </a:t>
            </a:r>
            <a:r>
              <a:rPr lang="en-US" sz="3200" dirty="0" smtClean="0">
                <a:solidFill>
                  <a:srgbClr val="002060"/>
                </a:solidFill>
                <a:sym typeface="Arial"/>
              </a:rPr>
              <a:t>of Streptococci </a:t>
            </a:r>
            <a:r>
              <a:rPr lang="en-US" sz="3200" dirty="0">
                <a:solidFill>
                  <a:srgbClr val="002060"/>
                </a:solidFill>
                <a:sym typeface="Arial"/>
              </a:rPr>
              <a:t>in </a:t>
            </a:r>
            <a:r>
              <a:rPr lang="en-US" sz="3200" dirty="0" smtClean="0">
                <a:solidFill>
                  <a:srgbClr val="002060"/>
                </a:solidFill>
                <a:sym typeface="Arial"/>
              </a:rPr>
              <a:t>Medium—Left </a:t>
            </a:r>
            <a:r>
              <a:rPr lang="en-US" sz="3200" dirty="0">
                <a:solidFill>
                  <a:srgbClr val="002060"/>
                </a:solidFill>
                <a:sym typeface="Arial"/>
              </a:rPr>
              <a:t>Solid, Right Liquid </a:t>
            </a:r>
            <a:endParaRPr sz="3600" dirty="0">
              <a:solidFill>
                <a:srgbClr val="002060"/>
              </a:solidFill>
              <a:sym typeface="Arial"/>
            </a:endParaRPr>
          </a:p>
        </p:txBody>
      </p:sp>
      <p:pic>
        <p:nvPicPr>
          <p:cNvPr id="32772" name="Google Shape;154;p8" descr="Y:\ELS00000-IW26_[Mahon 6e]\ELS00000-IW26-SRC\Course-N\Construction\IC\jpg\Chapter015\015001A.jpg">
            <a:extLst>
              <a:ext uri="{FF2B5EF4-FFF2-40B4-BE49-F238E27FC236}">
                <a16:creationId xmlns:a16="http://schemas.microsoft.com/office/drawing/2014/main" id="{2BE27425-58C2-6D46-1526-D2EE0CD6E10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0" r="14949"/>
          <a:stretch>
            <a:fillRect/>
          </a:stretch>
        </p:blipFill>
        <p:spPr bwMode="auto">
          <a:xfrm>
            <a:off x="1131887" y="1790700"/>
            <a:ext cx="3617913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Google Shape;155;p8" descr="Y:\ELS00000-IW26_[Mahon 6e]\ELS00000-IW26-SRC\Course-N\Construction\IC\jpg\Chapter015\015001B.jpg">
            <a:extLst>
              <a:ext uri="{FF2B5EF4-FFF2-40B4-BE49-F238E27FC236}">
                <a16:creationId xmlns:a16="http://schemas.microsoft.com/office/drawing/2014/main" id="{497CB908-B60C-58FA-8DC1-0212313873F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0" r="16360"/>
          <a:stretch>
            <a:fillRect/>
          </a:stretch>
        </p:blipFill>
        <p:spPr bwMode="auto">
          <a:xfrm>
            <a:off x="4791076" y="1790700"/>
            <a:ext cx="3454400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1">
            <a:extLst>
              <a:ext uri="{FF2B5EF4-FFF2-40B4-BE49-F238E27FC236}">
                <a16:creationId xmlns:a16="http://schemas.microsoft.com/office/drawing/2014/main" id="{FFFFF503-0FEB-19A6-2E5D-54773BDBFC4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703380" y="76200"/>
            <a:ext cx="7772400" cy="1905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i="1" dirty="0">
                <a:cs typeface="Arial" panose="020B0604020202020204" pitchFamily="34" charset="0"/>
              </a:rPr>
              <a:t>S. </a:t>
            </a:r>
            <a:r>
              <a:rPr lang="en-US" altLang="en-US" sz="4000" i="1" dirty="0" err="1">
                <a:cs typeface="Arial" panose="020B0604020202020204" pitchFamily="34" charset="0"/>
              </a:rPr>
              <a:t>pneumoniae</a:t>
            </a:r>
            <a:r>
              <a:rPr lang="en-US" altLang="en-US" sz="4000" dirty="0">
                <a:cs typeface="Arial" panose="020B0604020202020204" pitchFamily="34" charset="0"/>
              </a:rPr>
              <a:t/>
            </a:r>
            <a:br>
              <a:rPr lang="en-US" altLang="en-US" sz="4000" dirty="0">
                <a:cs typeface="Arial" panose="020B0604020202020204" pitchFamily="34" charset="0"/>
              </a:rPr>
            </a:br>
            <a:r>
              <a:rPr lang="en-US" altLang="en-US" sz="4000" dirty="0">
                <a:cs typeface="Arial" panose="020B0604020202020204" pitchFamily="34" charset="0"/>
              </a:rPr>
              <a:t>Antimicrobial Resistance (Cont.)</a:t>
            </a:r>
          </a:p>
        </p:txBody>
      </p:sp>
      <p:sp>
        <p:nvSpPr>
          <p:cNvPr id="148483" name="Text Placeholder 2">
            <a:extLst>
              <a:ext uri="{FF2B5EF4-FFF2-40B4-BE49-F238E27FC236}">
                <a16:creationId xmlns:a16="http://schemas.microsoft.com/office/drawing/2014/main" id="{AED0DFA8-32F5-75C1-D9A5-EEC22B69DE7C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703380" y="1981200"/>
            <a:ext cx="7772400" cy="4876800"/>
          </a:xfrm>
        </p:spPr>
        <p:txBody>
          <a:bodyPr/>
          <a:lstStyle/>
          <a:p>
            <a:pPr indent="-296863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Multidrug-resistant strains occur</a:t>
            </a:r>
          </a:p>
          <a:p>
            <a:pPr lvl="1" indent="-319088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Defined as resistant in vitro to two or more classes of antimicrobials</a:t>
            </a:r>
          </a:p>
          <a:p>
            <a:pPr lvl="1" indent="-319088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Can occur in the presence or absence of penicillin resistance</a:t>
            </a:r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Google Shape;483;p54">
            <a:extLst>
              <a:ext uri="{FF2B5EF4-FFF2-40B4-BE49-F238E27FC236}">
                <a16:creationId xmlns:a16="http://schemas.microsoft.com/office/drawing/2014/main" id="{B4041538-3AAF-C061-BDD4-01C86AC00928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647700" y="76200"/>
            <a:ext cx="7772400" cy="12192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SzPts val="3600"/>
            </a:pPr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Viridans Streptococci</a:t>
            </a:r>
            <a:b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Characteristics</a:t>
            </a:r>
            <a:endParaRPr lang="en-US" altLang="en-US" sz="40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484" name="Google Shape;484;p54">
            <a:extLst>
              <a:ext uri="{FF2B5EF4-FFF2-40B4-BE49-F238E27FC236}">
                <a16:creationId xmlns:a16="http://schemas.microsoft.com/office/drawing/2014/main" id="{DB6ED2FB-9D15-539C-2839-68B291E8C2D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52911" y="1489046"/>
            <a:ext cx="7772400" cy="4454525"/>
          </a:xfrm>
        </p:spPr>
        <p:txBody>
          <a:bodyPr>
            <a:normAutofit/>
          </a:bodyPr>
          <a:lstStyle/>
          <a:p>
            <a:pPr marL="342900" indent="-342900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Noto Sans Symbols"/>
              <a:buChar char="⬤"/>
            </a:pPr>
            <a:r>
              <a:rPr lang="en-US" altLang="en-US" sz="2400" dirty="0">
                <a:cs typeface="Arial" panose="020B0604020202020204" pitchFamily="34" charset="0"/>
              </a:rPr>
              <a:t>Normal biota of </a:t>
            </a:r>
            <a:endParaRPr lang="en-US" altLang="en-US" sz="2600" dirty="0">
              <a:cs typeface="Arial" panose="020B0604020202020204" pitchFamily="34" charset="0"/>
            </a:endParaRPr>
          </a:p>
          <a:p>
            <a:pPr marL="742950" lvl="1" indent="-285750" eaLnBrk="1" hangingPunct="1">
              <a:lnSpc>
                <a:spcPct val="80000"/>
              </a:lnSpc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lang="en-US" altLang="en-US" sz="2000" dirty="0">
                <a:cs typeface="Arial" panose="020B0604020202020204" pitchFamily="34" charset="0"/>
              </a:rPr>
              <a:t>Upper respiratory tract (URT), female genital tract, and gastrointestinal (GI) tract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lang="en-US" altLang="en-US" sz="2600" dirty="0" err="1">
                <a:cs typeface="Arial" panose="020B0604020202020204" pitchFamily="34" charset="0"/>
              </a:rPr>
              <a:t>Viridans</a:t>
            </a:r>
            <a:r>
              <a:rPr lang="en-US" altLang="en-US" sz="2600" dirty="0">
                <a:cs typeface="Arial" panose="020B0604020202020204" pitchFamily="34" charset="0"/>
              </a:rPr>
              <a:t> means “green”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525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Noto Sans Symbols"/>
              <a:buChar char="⬤"/>
            </a:pPr>
            <a:r>
              <a:rPr lang="en-US" altLang="en-US" sz="2400" dirty="0">
                <a:cs typeface="Arial" panose="020B0604020202020204" pitchFamily="34" charset="0"/>
              </a:rPr>
              <a:t>Many show α-hemolysis</a:t>
            </a:r>
            <a:endParaRPr lang="en-US" altLang="en-US" sz="2600" dirty="0"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ts val="525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Noto Sans Symbols"/>
              <a:buChar char="⬤"/>
            </a:pPr>
            <a:r>
              <a:rPr lang="en-US" altLang="en-US" sz="2400" dirty="0">
                <a:cs typeface="Arial" panose="020B0604020202020204" pitchFamily="34" charset="0"/>
              </a:rPr>
              <a:t>Fastidious, with some requiring CO</a:t>
            </a:r>
            <a:r>
              <a:rPr lang="en-US" altLang="en-US" sz="2400" baseline="-25000" dirty="0">
                <a:cs typeface="Arial" panose="020B0604020202020204" pitchFamily="34" charset="0"/>
              </a:rPr>
              <a:t>2</a:t>
            </a:r>
            <a:endParaRPr lang="en-US" altLang="en-US" sz="2600" dirty="0"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ts val="525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Noto Sans Symbols"/>
              <a:buChar char="⬤"/>
            </a:pPr>
            <a:r>
              <a:rPr lang="en-US" altLang="en-US" sz="2400" dirty="0" err="1">
                <a:cs typeface="Arial" panose="020B0604020202020204" pitchFamily="34" charset="0"/>
              </a:rPr>
              <a:t>Viridans</a:t>
            </a:r>
            <a:r>
              <a:rPr lang="en-US" altLang="en-US" sz="2400" dirty="0">
                <a:cs typeface="Arial" panose="020B0604020202020204" pitchFamily="34" charset="0"/>
              </a:rPr>
              <a:t> streptococci have more than 30 species in five groups (several species remain unclassified)</a:t>
            </a:r>
            <a:endParaRPr lang="en-US" altLang="en-US" sz="2600" dirty="0">
              <a:cs typeface="Arial" panose="020B0604020202020204" pitchFamily="34" charset="0"/>
            </a:endParaRPr>
          </a:p>
          <a:p>
            <a:pPr marL="742950" lvl="1" indent="-285750" eaLnBrk="1" hangingPunct="1">
              <a:lnSpc>
                <a:spcPct val="80000"/>
              </a:lnSpc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lang="en-US" altLang="en-US" sz="2000" i="1" dirty="0">
                <a:cs typeface="Arial" panose="020B0604020202020204" pitchFamily="34" charset="0"/>
              </a:rPr>
              <a:t>S. mitis </a:t>
            </a:r>
            <a:r>
              <a:rPr lang="en-US" altLang="en-US" sz="2000" dirty="0">
                <a:cs typeface="Arial" panose="020B0604020202020204" pitchFamily="34" charset="0"/>
              </a:rPr>
              <a:t>group </a:t>
            </a:r>
            <a:endParaRPr lang="en-US" altLang="en-US" sz="2200" dirty="0">
              <a:cs typeface="Arial" panose="020B0604020202020204" pitchFamily="34" charset="0"/>
            </a:endParaRPr>
          </a:p>
          <a:p>
            <a:pPr marL="742950" lvl="1" indent="-285750" eaLnBrk="1" hangingPunct="1">
              <a:lnSpc>
                <a:spcPct val="80000"/>
              </a:lnSpc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lang="en-US" altLang="en-US" sz="2000" i="1" dirty="0">
                <a:cs typeface="Arial" panose="020B0604020202020204" pitchFamily="34" charset="0"/>
              </a:rPr>
              <a:t>S. mutans </a:t>
            </a:r>
            <a:r>
              <a:rPr lang="en-US" altLang="en-US" sz="2000" dirty="0">
                <a:cs typeface="Arial" panose="020B0604020202020204" pitchFamily="34" charset="0"/>
              </a:rPr>
              <a:t>group</a:t>
            </a:r>
            <a:endParaRPr lang="en-US" altLang="en-US" sz="2200" dirty="0">
              <a:cs typeface="Arial" panose="020B0604020202020204" pitchFamily="34" charset="0"/>
            </a:endParaRPr>
          </a:p>
          <a:p>
            <a:pPr marL="742950" lvl="1" indent="-285750" eaLnBrk="1" hangingPunct="1">
              <a:lnSpc>
                <a:spcPct val="80000"/>
              </a:lnSpc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lang="en-US" altLang="en-US" sz="2000" i="1" dirty="0">
                <a:cs typeface="Arial" panose="020B0604020202020204" pitchFamily="34" charset="0"/>
              </a:rPr>
              <a:t>S. </a:t>
            </a:r>
            <a:r>
              <a:rPr lang="en-US" altLang="en-US" sz="2000" i="1" dirty="0" err="1">
                <a:cs typeface="Arial" panose="020B0604020202020204" pitchFamily="34" charset="0"/>
              </a:rPr>
              <a:t>salvarius</a:t>
            </a:r>
            <a:r>
              <a:rPr lang="en-US" altLang="en-US" sz="2000" i="1" dirty="0">
                <a:cs typeface="Arial" panose="020B0604020202020204" pitchFamily="34" charset="0"/>
              </a:rPr>
              <a:t> </a:t>
            </a:r>
            <a:r>
              <a:rPr lang="en-US" altLang="en-US" sz="2000" dirty="0">
                <a:cs typeface="Arial" panose="020B0604020202020204" pitchFamily="34" charset="0"/>
              </a:rPr>
              <a:t>group</a:t>
            </a:r>
            <a:endParaRPr lang="en-US" altLang="en-US" sz="2200" dirty="0">
              <a:cs typeface="Arial" panose="020B0604020202020204" pitchFamily="34" charset="0"/>
            </a:endParaRPr>
          </a:p>
          <a:p>
            <a:pPr marL="742950" lvl="1" indent="-285750" eaLnBrk="1" hangingPunct="1">
              <a:lnSpc>
                <a:spcPct val="80000"/>
              </a:lnSpc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lang="en-US" altLang="en-US" sz="2000" i="1" dirty="0">
                <a:cs typeface="Arial" panose="020B0604020202020204" pitchFamily="34" charset="0"/>
              </a:rPr>
              <a:t>S. </a:t>
            </a:r>
            <a:r>
              <a:rPr lang="en-US" altLang="en-US" sz="2000" i="1" dirty="0" err="1">
                <a:cs typeface="Arial" panose="020B0604020202020204" pitchFamily="34" charset="0"/>
              </a:rPr>
              <a:t>bovis</a:t>
            </a:r>
            <a:r>
              <a:rPr lang="en-US" altLang="en-US" sz="2000" i="1" dirty="0">
                <a:cs typeface="Arial" panose="020B0604020202020204" pitchFamily="34" charset="0"/>
              </a:rPr>
              <a:t> </a:t>
            </a:r>
            <a:r>
              <a:rPr lang="en-US" altLang="en-US" sz="2000" dirty="0">
                <a:cs typeface="Arial" panose="020B0604020202020204" pitchFamily="34" charset="0"/>
              </a:rPr>
              <a:t>group</a:t>
            </a:r>
            <a:endParaRPr lang="en-US" altLang="en-US" sz="2200" dirty="0">
              <a:cs typeface="Arial" panose="020B0604020202020204" pitchFamily="34" charset="0"/>
            </a:endParaRPr>
          </a:p>
          <a:p>
            <a:pPr marL="742950" lvl="1" indent="-285750" eaLnBrk="1" hangingPunct="1">
              <a:lnSpc>
                <a:spcPct val="80000"/>
              </a:lnSpc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lang="en-US" altLang="en-US" sz="2000" i="1" dirty="0">
                <a:cs typeface="Arial" panose="020B0604020202020204" pitchFamily="34" charset="0"/>
              </a:rPr>
              <a:t>S. </a:t>
            </a:r>
            <a:r>
              <a:rPr lang="en-US" altLang="en-US" sz="2000" i="1" dirty="0" err="1">
                <a:cs typeface="Arial" panose="020B0604020202020204" pitchFamily="34" charset="0"/>
              </a:rPr>
              <a:t>anginosus</a:t>
            </a:r>
            <a:r>
              <a:rPr lang="en-US" altLang="en-US" sz="2000" i="1" dirty="0">
                <a:cs typeface="Arial" panose="020B0604020202020204" pitchFamily="34" charset="0"/>
              </a:rPr>
              <a:t> </a:t>
            </a:r>
            <a:r>
              <a:rPr lang="en-US" altLang="en-US" sz="2000" dirty="0">
                <a:cs typeface="Arial" panose="020B0604020202020204" pitchFamily="34" charset="0"/>
              </a:rPr>
              <a:t>group </a:t>
            </a:r>
            <a:endParaRPr lang="en-US" altLang="en-US" sz="22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itle 1">
            <a:extLst>
              <a:ext uri="{FF2B5EF4-FFF2-40B4-BE49-F238E27FC236}">
                <a16:creationId xmlns:a16="http://schemas.microsoft.com/office/drawing/2014/main" id="{244F660E-2C9E-D7C9-62A4-8E234788E0B2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>
                <a:cs typeface="Arial" panose="020B0604020202020204" pitchFamily="34" charset="0"/>
              </a:rPr>
              <a:t>Viridans </a:t>
            </a:r>
            <a:r>
              <a:rPr lang="en-US" altLang="en-US" sz="4000" dirty="0" smtClean="0">
                <a:cs typeface="Arial" panose="020B0604020202020204" pitchFamily="34" charset="0"/>
              </a:rPr>
              <a:t>Streptococci Characteristics </a:t>
            </a:r>
            <a:r>
              <a:rPr lang="en-US" altLang="en-US" sz="4000" dirty="0">
                <a:cs typeface="Arial" panose="020B0604020202020204" pitchFamily="34" charset="0"/>
              </a:rPr>
              <a:t>(Cont.)</a:t>
            </a:r>
          </a:p>
        </p:txBody>
      </p:sp>
      <p:sp>
        <p:nvSpPr>
          <p:cNvPr id="151555" name="Text Placeholder 2">
            <a:extLst>
              <a:ext uri="{FF2B5EF4-FFF2-40B4-BE49-F238E27FC236}">
                <a16:creationId xmlns:a16="http://schemas.microsoft.com/office/drawing/2014/main" id="{A3E176A9-CEB8-0E40-0C62-E3FA7CAD6A76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627879" y="1763086"/>
            <a:ext cx="7772400" cy="4876800"/>
          </a:xfrm>
        </p:spPr>
        <p:txBody>
          <a:bodyPr/>
          <a:lstStyle/>
          <a:p>
            <a:pPr indent="-296863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Noto Sans Symbols"/>
              <a:buChar char="⬤"/>
            </a:pPr>
            <a:r>
              <a:rPr lang="en-US" altLang="en-US" sz="2800" i="1" dirty="0">
                <a:cs typeface="Arial" panose="020B0604020202020204" pitchFamily="34" charset="0"/>
              </a:rPr>
              <a:t>S. </a:t>
            </a:r>
            <a:r>
              <a:rPr lang="en-US" altLang="en-US" sz="2800" i="1" dirty="0" err="1">
                <a:cs typeface="Arial" panose="020B0604020202020204" pitchFamily="34" charset="0"/>
              </a:rPr>
              <a:t>bovis</a:t>
            </a:r>
            <a:r>
              <a:rPr lang="en-US" altLang="en-US" sz="2800" i="1" dirty="0">
                <a:cs typeface="Arial" panose="020B0604020202020204" pitchFamily="34" charset="0"/>
              </a:rPr>
              <a:t> </a:t>
            </a:r>
            <a:r>
              <a:rPr lang="en-US" altLang="en-US" sz="2800" dirty="0">
                <a:cs typeface="Arial" panose="020B0604020202020204" pitchFamily="34" charset="0"/>
              </a:rPr>
              <a:t>groups belong to group D streptococci</a:t>
            </a:r>
          </a:p>
          <a:p>
            <a:pPr lvl="1" indent="-319088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Possess the group D antigen</a:t>
            </a:r>
          </a:p>
          <a:p>
            <a:pPr indent="-296863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Noto Sans Symbols"/>
              <a:buChar char="⬤"/>
            </a:pPr>
            <a:r>
              <a:rPr lang="en-US" altLang="en-US" sz="2800" i="1" dirty="0">
                <a:cs typeface="Arial" panose="020B0604020202020204" pitchFamily="34" charset="0"/>
              </a:rPr>
              <a:t>S. </a:t>
            </a:r>
            <a:r>
              <a:rPr lang="en-US" altLang="en-US" sz="2800" i="1" dirty="0" err="1">
                <a:cs typeface="Arial" panose="020B0604020202020204" pitchFamily="34" charset="0"/>
              </a:rPr>
              <a:t>bovis</a:t>
            </a:r>
            <a:r>
              <a:rPr lang="en-US" altLang="en-US" sz="2800" i="1" dirty="0">
                <a:cs typeface="Arial" panose="020B0604020202020204" pitchFamily="34" charset="0"/>
              </a:rPr>
              <a:t> </a:t>
            </a:r>
            <a:r>
              <a:rPr lang="en-US" altLang="en-US" sz="2800" dirty="0">
                <a:cs typeface="Arial" panose="020B0604020202020204" pitchFamily="34" charset="0"/>
              </a:rPr>
              <a:t>is no longer a valid species name</a:t>
            </a:r>
          </a:p>
          <a:p>
            <a:pPr lvl="1" indent="-319088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DNA studies found that </a:t>
            </a:r>
            <a:r>
              <a:rPr lang="en-US" altLang="en-US" sz="2400" i="1" dirty="0">
                <a:cs typeface="Arial" panose="020B0604020202020204" pitchFamily="34" charset="0"/>
              </a:rPr>
              <a:t>S. </a:t>
            </a:r>
            <a:r>
              <a:rPr lang="en-US" altLang="en-US" sz="2400" i="1" dirty="0" err="1">
                <a:cs typeface="Arial" panose="020B0604020202020204" pitchFamily="34" charset="0"/>
              </a:rPr>
              <a:t>bovis</a:t>
            </a:r>
            <a:r>
              <a:rPr lang="en-US" altLang="en-US" sz="2400" i="1" dirty="0">
                <a:cs typeface="Arial" panose="020B0604020202020204" pitchFamily="34" charset="0"/>
              </a:rPr>
              <a:t> </a:t>
            </a:r>
            <a:r>
              <a:rPr lang="en-US" altLang="en-US" sz="2400" dirty="0">
                <a:cs typeface="Arial" panose="020B0604020202020204" pitchFamily="34" charset="0"/>
              </a:rPr>
              <a:t>and </a:t>
            </a:r>
            <a:r>
              <a:rPr lang="en-US" altLang="en-US" sz="2400" i="1" dirty="0">
                <a:cs typeface="Arial" panose="020B0604020202020204" pitchFamily="34" charset="0"/>
              </a:rPr>
              <a:t>S. </a:t>
            </a:r>
            <a:r>
              <a:rPr lang="en-US" altLang="en-US" sz="2400" i="1" dirty="0" err="1">
                <a:cs typeface="Arial" panose="020B0604020202020204" pitchFamily="34" charset="0"/>
              </a:rPr>
              <a:t>equinus</a:t>
            </a:r>
            <a:r>
              <a:rPr lang="en-US" altLang="en-US" sz="2400" i="1" dirty="0">
                <a:cs typeface="Arial" panose="020B0604020202020204" pitchFamily="34" charset="0"/>
              </a:rPr>
              <a:t> </a:t>
            </a:r>
            <a:r>
              <a:rPr lang="en-US" altLang="en-US" sz="2400" dirty="0">
                <a:cs typeface="Arial" panose="020B0604020202020204" pitchFamily="34" charset="0"/>
              </a:rPr>
              <a:t>are the same, </a:t>
            </a:r>
            <a:r>
              <a:rPr lang="en-US" altLang="en-US" sz="2400" i="1" dirty="0">
                <a:cs typeface="Arial" panose="020B0604020202020204" pitchFamily="34" charset="0"/>
              </a:rPr>
              <a:t>S. </a:t>
            </a:r>
            <a:r>
              <a:rPr lang="en-US" altLang="en-US" sz="2400" i="1" dirty="0" err="1">
                <a:cs typeface="Arial" panose="020B0604020202020204" pitchFamily="34" charset="0"/>
              </a:rPr>
              <a:t>equinus</a:t>
            </a:r>
            <a:r>
              <a:rPr lang="en-US" altLang="en-US" sz="2400" i="1" dirty="0">
                <a:cs typeface="Arial" panose="020B0604020202020204" pitchFamily="34" charset="0"/>
              </a:rPr>
              <a:t> </a:t>
            </a:r>
            <a:r>
              <a:rPr lang="en-US" altLang="en-US" sz="2400" dirty="0">
                <a:cs typeface="Arial" panose="020B0604020202020204" pitchFamily="34" charset="0"/>
              </a:rPr>
              <a:t>was adopted as the new name</a:t>
            </a:r>
          </a:p>
          <a:p>
            <a:pPr lvl="1" indent="-319088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Now, all human isolates of </a:t>
            </a:r>
            <a:r>
              <a:rPr lang="en-US" altLang="en-US" sz="2400" i="1" dirty="0">
                <a:cs typeface="Arial" panose="020B0604020202020204" pitchFamily="34" charset="0"/>
              </a:rPr>
              <a:t>S. </a:t>
            </a:r>
            <a:r>
              <a:rPr lang="en-US" altLang="en-US" sz="2400" i="1" dirty="0" err="1">
                <a:cs typeface="Arial" panose="020B0604020202020204" pitchFamily="34" charset="0"/>
              </a:rPr>
              <a:t>bovis</a:t>
            </a:r>
            <a:r>
              <a:rPr lang="en-US" altLang="en-US" sz="2400" i="1" dirty="0">
                <a:cs typeface="Arial" panose="020B0604020202020204" pitchFamily="34" charset="0"/>
              </a:rPr>
              <a:t> </a:t>
            </a:r>
            <a:r>
              <a:rPr lang="en-US" altLang="en-US" sz="2400" dirty="0">
                <a:cs typeface="Arial" panose="020B0604020202020204" pitchFamily="34" charset="0"/>
              </a:rPr>
              <a:t>are</a:t>
            </a:r>
            <a:r>
              <a:rPr lang="en-US" altLang="en-US" sz="2400" i="1" dirty="0">
                <a:cs typeface="Arial" panose="020B0604020202020204" pitchFamily="34" charset="0"/>
              </a:rPr>
              <a:t> </a:t>
            </a:r>
            <a:r>
              <a:rPr lang="en-US" altLang="en-US" sz="2400" dirty="0">
                <a:cs typeface="Arial" panose="020B0604020202020204" pitchFamily="34" charset="0"/>
              </a:rPr>
              <a:t>identical assuming the name </a:t>
            </a:r>
            <a:r>
              <a:rPr lang="en-US" altLang="en-US" sz="2400" i="1" dirty="0">
                <a:cs typeface="Arial" panose="020B0604020202020204" pitchFamily="34" charset="0"/>
              </a:rPr>
              <a:t>S. </a:t>
            </a:r>
            <a:r>
              <a:rPr lang="en-US" altLang="en-US" sz="2400" i="1" dirty="0" err="1">
                <a:cs typeface="Arial" panose="020B0604020202020204" pitchFamily="34" charset="0"/>
              </a:rPr>
              <a:t>gallolyticus</a:t>
            </a:r>
            <a:endParaRPr lang="en-US" altLang="en-US" sz="2400" i="1" dirty="0">
              <a:cs typeface="Arial" panose="020B0604020202020204" pitchFamily="34" charset="0"/>
            </a:endParaRPr>
          </a:p>
          <a:p>
            <a:pPr lvl="1" indent="-319088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endParaRPr lang="en-US" alt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itle 1">
            <a:extLst>
              <a:ext uri="{FF2B5EF4-FFF2-40B4-BE49-F238E27FC236}">
                <a16:creationId xmlns:a16="http://schemas.microsoft.com/office/drawing/2014/main" id="{DC35B462-8C66-0B8E-EFD5-323A35E2539A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636268" y="76200"/>
            <a:ext cx="7772400" cy="1905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 err="1">
                <a:cs typeface="Arial" panose="020B0604020202020204" pitchFamily="34" charset="0"/>
              </a:rPr>
              <a:t>Viridans</a:t>
            </a:r>
            <a:r>
              <a:rPr lang="en-US" altLang="en-US" sz="4000" dirty="0">
                <a:cs typeface="Arial" panose="020B0604020202020204" pitchFamily="34" charset="0"/>
              </a:rPr>
              <a:t> Streptococci</a:t>
            </a:r>
            <a:br>
              <a:rPr lang="en-US" altLang="en-US" sz="4000" dirty="0">
                <a:cs typeface="Arial" panose="020B0604020202020204" pitchFamily="34" charset="0"/>
              </a:rPr>
            </a:br>
            <a:r>
              <a:rPr lang="en-US" altLang="en-US" sz="4000" dirty="0">
                <a:cs typeface="Arial" panose="020B0604020202020204" pitchFamily="34" charset="0"/>
              </a:rPr>
              <a:t>Characteristics (Cont.)</a:t>
            </a:r>
          </a:p>
        </p:txBody>
      </p:sp>
      <p:sp>
        <p:nvSpPr>
          <p:cNvPr id="152579" name="Text Placeholder 2">
            <a:extLst>
              <a:ext uri="{FF2B5EF4-FFF2-40B4-BE49-F238E27FC236}">
                <a16:creationId xmlns:a16="http://schemas.microsoft.com/office/drawing/2014/main" id="{5554E856-36C5-4C11-0FC0-0F4656B8DC63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636268" y="1788253"/>
            <a:ext cx="7772400" cy="4876800"/>
          </a:xfrm>
        </p:spPr>
        <p:txBody>
          <a:bodyPr/>
          <a:lstStyle/>
          <a:p>
            <a:pPr indent="-296863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Group D streptococci: historically two groups</a:t>
            </a:r>
          </a:p>
          <a:p>
            <a:pPr lvl="1" indent="-319088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n-US" altLang="en-US" sz="2400" dirty="0" err="1">
                <a:cs typeface="Arial" panose="020B0604020202020204" pitchFamily="34" charset="0"/>
              </a:rPr>
              <a:t>Enterococcal</a:t>
            </a:r>
            <a:r>
              <a:rPr lang="en-US" altLang="en-US" sz="2400" dirty="0">
                <a:cs typeface="Arial" panose="020B0604020202020204" pitchFamily="34" charset="0"/>
              </a:rPr>
              <a:t> – bile positive, growth in 6.5% </a:t>
            </a:r>
            <a:r>
              <a:rPr lang="en-US" altLang="en-US" sz="2400" dirty="0" err="1">
                <a:cs typeface="Arial" panose="020B0604020202020204" pitchFamily="34" charset="0"/>
              </a:rPr>
              <a:t>NaCL</a:t>
            </a:r>
            <a:endParaRPr lang="en-US" altLang="en-US" sz="2400" dirty="0">
              <a:cs typeface="Arial" panose="020B0604020202020204" pitchFamily="34" charset="0"/>
            </a:endParaRPr>
          </a:p>
          <a:p>
            <a:pPr lvl="1" indent="-319088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n-US" altLang="en-US" sz="2400" dirty="0" err="1">
                <a:cs typeface="Arial" panose="020B0604020202020204" pitchFamily="34" charset="0"/>
              </a:rPr>
              <a:t>Nonenterococcal</a:t>
            </a:r>
            <a:r>
              <a:rPr lang="en-US" altLang="en-US" sz="2400" dirty="0">
                <a:cs typeface="Arial" panose="020B0604020202020204" pitchFamily="34" charset="0"/>
              </a:rPr>
              <a:t>- bile positive, no growth in 6.5% </a:t>
            </a:r>
            <a:r>
              <a:rPr lang="en-US" altLang="en-US" sz="2400" dirty="0" err="1">
                <a:cs typeface="Arial" panose="020B0604020202020204" pitchFamily="34" charset="0"/>
              </a:rPr>
              <a:t>NaCL</a:t>
            </a:r>
            <a:endParaRPr lang="en-US" altLang="en-US" sz="2400" dirty="0">
              <a:cs typeface="Arial" panose="020B0604020202020204" pitchFamily="34" charset="0"/>
            </a:endParaRPr>
          </a:p>
          <a:p>
            <a:pPr indent="-296863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More is now known about the molecular characteristics of the two groups</a:t>
            </a:r>
          </a:p>
          <a:p>
            <a:pPr lvl="1" indent="-319088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n-US" altLang="en-US" sz="2400" dirty="0" err="1">
                <a:cs typeface="Arial" panose="020B0604020202020204" pitchFamily="34" charset="0"/>
              </a:rPr>
              <a:t>Enterococcal</a:t>
            </a:r>
            <a:r>
              <a:rPr lang="en-US" altLang="en-US" sz="2400" dirty="0">
                <a:cs typeface="Arial" panose="020B0604020202020204" pitchFamily="34" charset="0"/>
              </a:rPr>
              <a:t> group is now in the genus </a:t>
            </a:r>
            <a:r>
              <a:rPr lang="en-US" altLang="en-US" sz="2400" i="1" dirty="0">
                <a:cs typeface="Arial" panose="020B0604020202020204" pitchFamily="34" charset="0"/>
              </a:rPr>
              <a:t>Enterococcus</a:t>
            </a:r>
          </a:p>
          <a:p>
            <a:pPr lvl="1" indent="-319088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n-US" altLang="en-US" sz="2400" dirty="0" err="1">
                <a:cs typeface="Arial" panose="020B0604020202020204" pitchFamily="34" charset="0"/>
              </a:rPr>
              <a:t>Nonenterococcal</a:t>
            </a:r>
            <a:r>
              <a:rPr lang="en-US" altLang="en-US" sz="2400" dirty="0">
                <a:cs typeface="Arial" panose="020B0604020202020204" pitchFamily="34" charset="0"/>
              </a:rPr>
              <a:t> group is still part of group D streptococci</a:t>
            </a:r>
          </a:p>
        </p:txBody>
      </p: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itle 1">
            <a:extLst>
              <a:ext uri="{FF2B5EF4-FFF2-40B4-BE49-F238E27FC236}">
                <a16:creationId xmlns:a16="http://schemas.microsoft.com/office/drawing/2014/main" id="{F300E30A-697E-129D-2C4B-823BCD359B53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619489" y="76200"/>
            <a:ext cx="7772400" cy="1905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>
                <a:cs typeface="Arial" panose="020B0604020202020204" pitchFamily="34" charset="0"/>
              </a:rPr>
              <a:t>Viridians </a:t>
            </a:r>
            <a:r>
              <a:rPr lang="en-US" altLang="en-US" sz="4000" dirty="0" smtClean="0">
                <a:cs typeface="Arial" panose="020B0604020202020204" pitchFamily="34" charset="0"/>
              </a:rPr>
              <a:t>Streptococci</a:t>
            </a:r>
            <a:br>
              <a:rPr lang="en-US" altLang="en-US" sz="4000" dirty="0" smtClean="0">
                <a:cs typeface="Arial" panose="020B0604020202020204" pitchFamily="34" charset="0"/>
              </a:rPr>
            </a:br>
            <a:r>
              <a:rPr lang="en-US" altLang="en-US" sz="4000" dirty="0" smtClean="0">
                <a:cs typeface="Arial" panose="020B0604020202020204" pitchFamily="34" charset="0"/>
              </a:rPr>
              <a:t>Clinical </a:t>
            </a:r>
            <a:r>
              <a:rPr lang="en-US" altLang="en-US" sz="4000" dirty="0">
                <a:cs typeface="Arial" panose="020B0604020202020204" pitchFamily="34" charset="0"/>
              </a:rPr>
              <a:t>Infections (Cont.)</a:t>
            </a:r>
          </a:p>
        </p:txBody>
      </p:sp>
      <p:sp>
        <p:nvSpPr>
          <p:cNvPr id="153603" name="Text Placeholder 2">
            <a:extLst>
              <a:ext uri="{FF2B5EF4-FFF2-40B4-BE49-F238E27FC236}">
                <a16:creationId xmlns:a16="http://schemas.microsoft.com/office/drawing/2014/main" id="{19F282BC-DBCB-2971-D725-5E0F04D36175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619489" y="1788253"/>
            <a:ext cx="7772400" cy="4876800"/>
          </a:xfrm>
        </p:spPr>
        <p:txBody>
          <a:bodyPr/>
          <a:lstStyle/>
          <a:p>
            <a:pPr indent="-296863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Oropharyngeal commensals that are considered opportunistic pathogens </a:t>
            </a:r>
          </a:p>
          <a:p>
            <a:pPr lvl="1" indent="-319088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Virulence is low but they can cause disease if host defenses are compromised</a:t>
            </a:r>
          </a:p>
          <a:p>
            <a:pPr indent="-296863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Most common cause of subacute bacterial endocarditis</a:t>
            </a:r>
          </a:p>
          <a:p>
            <a:pPr lvl="1" indent="-319088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Associate with transient bacteremia</a:t>
            </a:r>
          </a:p>
        </p:txBody>
      </p:sp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itle 1">
            <a:extLst>
              <a:ext uri="{FF2B5EF4-FFF2-40B4-BE49-F238E27FC236}">
                <a16:creationId xmlns:a16="http://schemas.microsoft.com/office/drawing/2014/main" id="{073CE238-5EF9-5732-D73E-FE5566B9CF86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905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>
                <a:latin typeface="+mn-lt"/>
                <a:cs typeface="Arial" panose="020B0604020202020204" pitchFamily="34" charset="0"/>
              </a:rPr>
              <a:t>Viridians Streptococci</a:t>
            </a:r>
            <a:br>
              <a:rPr lang="en-US" altLang="en-US" sz="4000" dirty="0">
                <a:latin typeface="+mn-lt"/>
                <a:cs typeface="Arial" panose="020B0604020202020204" pitchFamily="34" charset="0"/>
              </a:rPr>
            </a:br>
            <a:r>
              <a:rPr lang="en-US" altLang="en-US" sz="4000" dirty="0">
                <a:latin typeface="+mn-lt"/>
                <a:cs typeface="Arial" panose="020B0604020202020204" pitchFamily="34" charset="0"/>
              </a:rPr>
              <a:t>Clinical Infections (Cont.)</a:t>
            </a:r>
            <a:endParaRPr lang="en-US" altLang="en-US" sz="4000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54627" name="Text Placeholder 2">
            <a:extLst>
              <a:ext uri="{FF2B5EF4-FFF2-40B4-BE49-F238E27FC236}">
                <a16:creationId xmlns:a16="http://schemas.microsoft.com/office/drawing/2014/main" id="{5EE5F03E-46E7-14C4-6C68-7B05797B2B57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457200" y="1634613"/>
            <a:ext cx="8229600" cy="4525963"/>
          </a:xfrm>
        </p:spPr>
        <p:txBody>
          <a:bodyPr/>
          <a:lstStyle/>
          <a:p>
            <a:pPr indent="-296863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Bacteremia is more common in children than in adults and more prevalent in patients with hematologic malignancies</a:t>
            </a:r>
          </a:p>
          <a:p>
            <a:pPr lvl="1" indent="-319088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Fatal cases have been characterized by fulminant cardiovascular collapse or meningitis</a:t>
            </a:r>
          </a:p>
          <a:p>
            <a:pPr indent="-296863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Course of endocarditis is slow</a:t>
            </a:r>
          </a:p>
          <a:p>
            <a:pPr lvl="1" indent="-319088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Individuals whose heart valves have been damaged by rheumatic fever are especially susceptible to endocarditis from </a:t>
            </a:r>
            <a:r>
              <a:rPr lang="en-US" altLang="en-US" sz="2400" dirty="0" err="1">
                <a:cs typeface="Arial" panose="020B0604020202020204" pitchFamily="34" charset="0"/>
              </a:rPr>
              <a:t>viridans</a:t>
            </a:r>
            <a:r>
              <a:rPr lang="en-US" altLang="en-US" sz="2400" dirty="0">
                <a:cs typeface="Arial" panose="020B0604020202020204" pitchFamily="34" charset="0"/>
              </a:rPr>
              <a:t> streptococci</a:t>
            </a:r>
          </a:p>
        </p:txBody>
      </p:sp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56">
            <a:extLst>
              <a:ext uri="{FF2B5EF4-FFF2-40B4-BE49-F238E27FC236}">
                <a16:creationId xmlns:a16="http://schemas.microsoft.com/office/drawing/2014/main" id="{303FD5A7-F5CF-398C-E2FC-35E099C874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3045" y="76200"/>
            <a:ext cx="7772400" cy="1905000"/>
          </a:xfrm>
        </p:spPr>
        <p:txBody>
          <a:bodyPr>
            <a:normAutofit/>
          </a:bodyPr>
          <a:lstStyle/>
          <a:p>
            <a:pPr algn="ctr" eaLnBrk="1" fontAlgn="auto" hangingPunct="1">
              <a:buClr>
                <a:schemeClr val="dk1"/>
              </a:buClr>
              <a:buSzPts val="3600"/>
              <a:buFont typeface="Arial"/>
              <a:buNone/>
              <a:defRPr/>
            </a:pPr>
            <a:r>
              <a:rPr lang="en-US" sz="3600" dirty="0">
                <a:solidFill>
                  <a:srgbClr val="002060"/>
                </a:solidFill>
                <a:sym typeface="Arial"/>
              </a:rPr>
              <a:t>Viridans Streptococci </a:t>
            </a:r>
            <a:br>
              <a:rPr lang="en-US" sz="3600" dirty="0">
                <a:solidFill>
                  <a:srgbClr val="002060"/>
                </a:solidFill>
                <a:sym typeface="Arial"/>
              </a:rPr>
            </a:br>
            <a:r>
              <a:rPr lang="en-US" sz="3600" dirty="0">
                <a:solidFill>
                  <a:srgbClr val="002060"/>
                </a:solidFill>
                <a:sym typeface="Arial"/>
              </a:rPr>
              <a:t>Clinical Infections</a:t>
            </a:r>
            <a:endParaRPr sz="4000" dirty="0">
              <a:solidFill>
                <a:srgbClr val="002060"/>
              </a:solidFill>
              <a:sym typeface="Arial"/>
            </a:endParaRPr>
          </a:p>
        </p:txBody>
      </p:sp>
      <p:sp>
        <p:nvSpPr>
          <p:cNvPr id="498" name="Google Shape;498;p56">
            <a:extLst>
              <a:ext uri="{FF2B5EF4-FFF2-40B4-BE49-F238E27FC236}">
                <a16:creationId xmlns:a16="http://schemas.microsoft.com/office/drawing/2014/main" id="{53CBFB8A-EF14-F1FD-BB67-BF6859A7DD3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53045" y="1695974"/>
            <a:ext cx="7772400" cy="4876800"/>
          </a:xfrm>
        </p:spPr>
        <p:txBody>
          <a:bodyPr/>
          <a:lstStyle/>
          <a:p>
            <a:pPr marL="342900" indent="-342900" eaLnBrk="1" fontAlgn="auto" hangingPunct="1">
              <a:spcBef>
                <a:spcPts val="480"/>
              </a:spcBef>
              <a:buSzPts val="1440"/>
              <a:buFont typeface="Noto Sans Symbols"/>
              <a:buChar char="⬤"/>
              <a:defRPr/>
            </a:pPr>
            <a:r>
              <a:rPr lang="en-US" sz="2000" dirty="0">
                <a:solidFill>
                  <a:schemeClr val="dk1"/>
                </a:solidFill>
                <a:sym typeface="Arial"/>
              </a:rPr>
              <a:t>Other infections</a:t>
            </a:r>
            <a:endParaRPr sz="2400" dirty="0">
              <a:solidFill>
                <a:schemeClr val="dk1"/>
              </a:solidFill>
              <a:sym typeface="Arial"/>
            </a:endParaRPr>
          </a:p>
          <a:p>
            <a:pPr marL="742950" lvl="1" indent="-285750" eaLnBrk="1" fontAlgn="auto" hangingPunct="1">
              <a:spcBef>
                <a:spcPts val="440"/>
              </a:spcBef>
              <a:buSzPts val="1760"/>
              <a:buFont typeface="Noto Sans Symbols"/>
              <a:buChar char="⮚"/>
              <a:defRPr/>
            </a:pPr>
            <a:r>
              <a:rPr lang="en-US" sz="2000" dirty="0">
                <a:solidFill>
                  <a:schemeClr val="dk1"/>
                </a:solidFill>
                <a:sym typeface="Arial"/>
              </a:rPr>
              <a:t>Gingivitis</a:t>
            </a:r>
          </a:p>
          <a:p>
            <a:pPr marL="742950" lvl="1" indent="-285750" eaLnBrk="1" fontAlgn="auto" hangingPunct="1">
              <a:spcBef>
                <a:spcPts val="440"/>
              </a:spcBef>
              <a:buSzPts val="1760"/>
              <a:buFont typeface="Noto Sans Symbols"/>
              <a:buChar char="⮚"/>
              <a:defRPr/>
            </a:pPr>
            <a:r>
              <a:rPr lang="en-US" sz="2000" dirty="0">
                <a:solidFill>
                  <a:schemeClr val="dk1"/>
                </a:solidFill>
                <a:sym typeface="Arial"/>
              </a:rPr>
              <a:t>Tooth decay</a:t>
            </a:r>
          </a:p>
          <a:p>
            <a:pPr marL="742950" lvl="1" indent="-285750" eaLnBrk="1" fontAlgn="auto" hangingPunct="1">
              <a:spcBef>
                <a:spcPts val="440"/>
              </a:spcBef>
              <a:buSzPts val="1760"/>
              <a:buFont typeface="Noto Sans Symbols"/>
              <a:buChar char="⮚"/>
              <a:defRPr/>
            </a:pPr>
            <a:r>
              <a:rPr lang="en-US" sz="2000" dirty="0">
                <a:solidFill>
                  <a:schemeClr val="dk1"/>
                </a:solidFill>
                <a:sym typeface="Arial"/>
              </a:rPr>
              <a:t>Meningitis</a:t>
            </a:r>
          </a:p>
          <a:p>
            <a:pPr marL="742950" lvl="1" indent="-285750" eaLnBrk="1" fontAlgn="auto" hangingPunct="1">
              <a:spcBef>
                <a:spcPts val="440"/>
              </a:spcBef>
              <a:buSzPts val="1760"/>
              <a:buFont typeface="Noto Sans Symbols"/>
              <a:buChar char="⮚"/>
              <a:defRPr/>
            </a:pPr>
            <a:r>
              <a:rPr lang="en-US" sz="2000" dirty="0">
                <a:solidFill>
                  <a:schemeClr val="dk1"/>
                </a:solidFill>
                <a:sym typeface="Arial"/>
              </a:rPr>
              <a:t>Abscesses</a:t>
            </a:r>
          </a:p>
          <a:p>
            <a:pPr marL="742950" lvl="1" indent="-285750" eaLnBrk="1" fontAlgn="auto" hangingPunct="1">
              <a:spcBef>
                <a:spcPts val="440"/>
              </a:spcBef>
              <a:buSzPts val="1760"/>
              <a:buFont typeface="Noto Sans Symbols"/>
              <a:buChar char="⮚"/>
              <a:defRPr/>
            </a:pPr>
            <a:r>
              <a:rPr lang="en-US" sz="2000" dirty="0">
                <a:solidFill>
                  <a:schemeClr val="dk1"/>
                </a:solidFill>
                <a:sym typeface="Arial"/>
              </a:rPr>
              <a:t>Osteomyelitis</a:t>
            </a:r>
          </a:p>
          <a:p>
            <a:pPr marL="742950" lvl="1" indent="-285750" eaLnBrk="1" fontAlgn="auto" hangingPunct="1">
              <a:spcBef>
                <a:spcPts val="440"/>
              </a:spcBef>
              <a:buSzPts val="1760"/>
              <a:buFont typeface="Noto Sans Symbols"/>
              <a:buChar char="⮚"/>
              <a:defRPr/>
            </a:pPr>
            <a:r>
              <a:rPr lang="en-US" sz="2000" dirty="0">
                <a:solidFill>
                  <a:schemeClr val="dk1"/>
                </a:solidFill>
                <a:sym typeface="Arial"/>
              </a:rPr>
              <a:t>Empyema</a:t>
            </a:r>
            <a:endParaRPr sz="2000" dirty="0">
              <a:solidFill>
                <a:schemeClr val="dk1"/>
              </a:solidFill>
              <a:sym typeface="Arial"/>
            </a:endParaRPr>
          </a:p>
          <a:p>
            <a:pPr marL="342900" indent="-342900" eaLnBrk="1" fontAlgn="auto" hangingPunct="1">
              <a:spcBef>
                <a:spcPts val="480"/>
              </a:spcBef>
              <a:buSzPts val="1440"/>
              <a:buFont typeface="Noto Sans Symbols"/>
              <a:buChar char="⬤"/>
              <a:defRPr/>
            </a:pPr>
            <a:r>
              <a:rPr lang="en-US" sz="2000" dirty="0">
                <a:solidFill>
                  <a:schemeClr val="dk1"/>
                </a:solidFill>
                <a:sym typeface="Arial"/>
              </a:rPr>
              <a:t>Most are penicillin susceptible</a:t>
            </a:r>
          </a:p>
          <a:p>
            <a:pPr marL="800100" lvl="1" indent="-342900" eaLnBrk="1" fontAlgn="auto" hangingPunct="1">
              <a:spcBef>
                <a:spcPts val="480"/>
              </a:spcBef>
              <a:buClr>
                <a:srgbClr val="00B0F0"/>
              </a:buClr>
              <a:buSzPct val="55000"/>
              <a:buFont typeface="Noto Sans Symbols"/>
              <a:buChar char="⬤"/>
              <a:defRPr/>
            </a:pPr>
            <a:r>
              <a:rPr lang="en-US" sz="2000" dirty="0">
                <a:solidFill>
                  <a:schemeClr val="dk1"/>
                </a:solidFill>
                <a:sym typeface="Arial"/>
              </a:rPr>
              <a:t>Some resistant strains have been reported</a:t>
            </a:r>
            <a:endParaRPr sz="2000" dirty="0">
              <a:solidFill>
                <a:schemeClr val="dk1"/>
              </a:solidFill>
              <a:sym typeface="Arial"/>
            </a:endParaRPr>
          </a:p>
        </p:txBody>
      </p:sp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55">
            <a:extLst>
              <a:ext uri="{FF2B5EF4-FFF2-40B4-BE49-F238E27FC236}">
                <a16:creationId xmlns:a16="http://schemas.microsoft.com/office/drawing/2014/main" id="{45138EFF-E398-648B-02FE-74260A049E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3046" y="76200"/>
            <a:ext cx="7772400" cy="1905000"/>
          </a:xfrm>
        </p:spPr>
        <p:txBody>
          <a:bodyPr>
            <a:normAutofit/>
          </a:bodyPr>
          <a:lstStyle/>
          <a:p>
            <a:pPr algn="ctr" eaLnBrk="1" fontAlgn="auto" hangingPunct="1">
              <a:buClr>
                <a:schemeClr val="dk1"/>
              </a:buClr>
              <a:buSzPts val="3600"/>
              <a:buFont typeface="Arial"/>
              <a:buNone/>
              <a:defRPr/>
            </a:pPr>
            <a:r>
              <a:rPr lang="en-US" sz="3600" dirty="0">
                <a:solidFill>
                  <a:srgbClr val="002060"/>
                </a:solidFill>
                <a:sym typeface="Arial"/>
              </a:rPr>
              <a:t>Viridans Streptococci</a:t>
            </a:r>
            <a:br>
              <a:rPr lang="en-US" sz="3600" dirty="0">
                <a:solidFill>
                  <a:srgbClr val="002060"/>
                </a:solidFill>
                <a:sym typeface="Arial"/>
              </a:rPr>
            </a:br>
            <a:r>
              <a:rPr lang="en-US" sz="3600" dirty="0">
                <a:solidFill>
                  <a:srgbClr val="002060"/>
                </a:solidFill>
                <a:sym typeface="Arial"/>
              </a:rPr>
              <a:t>Virulence Factors</a:t>
            </a:r>
            <a:endParaRPr sz="4000" dirty="0">
              <a:solidFill>
                <a:srgbClr val="002060"/>
              </a:solidFill>
              <a:sym typeface="Arial"/>
            </a:endParaRPr>
          </a:p>
        </p:txBody>
      </p:sp>
      <p:sp>
        <p:nvSpPr>
          <p:cNvPr id="157699" name="Google Shape;491;p55">
            <a:extLst>
              <a:ext uri="{FF2B5EF4-FFF2-40B4-BE49-F238E27FC236}">
                <a16:creationId xmlns:a16="http://schemas.microsoft.com/office/drawing/2014/main" id="{45F4857E-5168-7D96-B4CC-4A564F0BF224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653046" y="1712752"/>
            <a:ext cx="7772400" cy="4876800"/>
          </a:xfrm>
        </p:spPr>
        <p:txBody>
          <a:bodyPr/>
          <a:lstStyle/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Pct val="600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Not well established</a:t>
            </a:r>
          </a:p>
          <a:p>
            <a:pPr marL="342900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00B0F0"/>
              </a:buClr>
              <a:buSzPct val="600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A polysaccharide capsule and cytolysin have been identified in some members of the </a:t>
            </a:r>
            <a:r>
              <a:rPr lang="en-US" altLang="en-US" sz="2800" i="1" dirty="0">
                <a:cs typeface="Arial" panose="020B0604020202020204" pitchFamily="34" charset="0"/>
              </a:rPr>
              <a:t>S. </a:t>
            </a:r>
            <a:r>
              <a:rPr lang="en-US" altLang="en-US" sz="2800" i="1" dirty="0" err="1">
                <a:cs typeface="Arial" panose="020B0604020202020204" pitchFamily="34" charset="0"/>
              </a:rPr>
              <a:t>anginosus</a:t>
            </a:r>
            <a:r>
              <a:rPr lang="en-US" altLang="en-US" sz="2800" i="1" dirty="0">
                <a:cs typeface="Arial" panose="020B0604020202020204" pitchFamily="34" charset="0"/>
              </a:rPr>
              <a:t> </a:t>
            </a:r>
            <a:r>
              <a:rPr lang="en-US" altLang="en-US" sz="2800" dirty="0">
                <a:cs typeface="Arial" panose="020B0604020202020204" pitchFamily="34" charset="0"/>
              </a:rPr>
              <a:t>group.</a:t>
            </a:r>
          </a:p>
          <a:p>
            <a:pPr marL="342900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00B0F0"/>
              </a:buClr>
              <a:buSzPct val="600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Other factors with possible virulence tendencies</a:t>
            </a:r>
          </a:p>
          <a:p>
            <a:pPr marL="742950" lvl="1" indent="-28575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Extracellular dextran</a:t>
            </a:r>
          </a:p>
          <a:p>
            <a:pPr marL="742950" lvl="1" indent="-28575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Cell surface-associated proteins</a:t>
            </a:r>
          </a:p>
          <a:p>
            <a:pPr marL="742950" lvl="1" indent="-28575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Extracellular enzymes</a:t>
            </a:r>
          </a:p>
        </p:txBody>
      </p:sp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57">
            <a:extLst>
              <a:ext uri="{FF2B5EF4-FFF2-40B4-BE49-F238E27FC236}">
                <a16:creationId xmlns:a16="http://schemas.microsoft.com/office/drawing/2014/main" id="{067CBAAB-F354-2870-4780-09AB55BB29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198" y="76200"/>
            <a:ext cx="7772400" cy="1905000"/>
          </a:xfrm>
        </p:spPr>
        <p:txBody>
          <a:bodyPr>
            <a:normAutofit/>
          </a:bodyPr>
          <a:lstStyle/>
          <a:p>
            <a:pPr algn="ctr" eaLnBrk="1" fontAlgn="auto" hangingPunct="1">
              <a:buClr>
                <a:schemeClr val="dk1"/>
              </a:buClr>
              <a:buSzPts val="3600"/>
              <a:buFont typeface="Arial"/>
              <a:buNone/>
              <a:defRPr/>
            </a:pPr>
            <a:r>
              <a:rPr lang="en-US" sz="3600" dirty="0" err="1">
                <a:solidFill>
                  <a:srgbClr val="002060"/>
                </a:solidFill>
                <a:sym typeface="Arial"/>
              </a:rPr>
              <a:t>Viridans</a:t>
            </a:r>
            <a:r>
              <a:rPr lang="en-US" sz="3600" dirty="0">
                <a:solidFill>
                  <a:srgbClr val="002060"/>
                </a:solidFill>
                <a:sym typeface="Arial"/>
              </a:rPr>
              <a:t> Streptococci</a:t>
            </a:r>
            <a:br>
              <a:rPr lang="en-US" sz="3600" dirty="0">
                <a:solidFill>
                  <a:srgbClr val="002060"/>
                </a:solidFill>
                <a:sym typeface="Arial"/>
              </a:rPr>
            </a:br>
            <a:r>
              <a:rPr lang="en-US" sz="3600" dirty="0">
                <a:solidFill>
                  <a:srgbClr val="002060"/>
                </a:solidFill>
                <a:sym typeface="Arial"/>
              </a:rPr>
              <a:t>Laboratory Diagnosis</a:t>
            </a:r>
            <a:endParaRPr sz="4000" dirty="0">
              <a:solidFill>
                <a:srgbClr val="002060"/>
              </a:solidFill>
              <a:sym typeface="Arial"/>
            </a:endParaRPr>
          </a:p>
        </p:txBody>
      </p:sp>
      <p:sp>
        <p:nvSpPr>
          <p:cNvPr id="159747" name="Google Shape;505;p57">
            <a:extLst>
              <a:ext uri="{FF2B5EF4-FFF2-40B4-BE49-F238E27FC236}">
                <a16:creationId xmlns:a16="http://schemas.microsoft.com/office/drawing/2014/main" id="{4BA33649-1889-1256-9D6A-C5B6649485FC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687198" y="1704363"/>
            <a:ext cx="7772400" cy="4876800"/>
          </a:xfrm>
        </p:spPr>
        <p:txBody>
          <a:bodyPr/>
          <a:lstStyle/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Pct val="600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Extremely difficult to identify isolates </a:t>
            </a:r>
          </a:p>
          <a:p>
            <a:pPr marL="342900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00B0F0"/>
              </a:buClr>
              <a:buSzPct val="600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Laboratories should be satisfied to place isolates into one of the five groups. </a:t>
            </a:r>
          </a:p>
          <a:p>
            <a:pPr marL="342900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00B0F0"/>
              </a:buClr>
              <a:buSzPct val="600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Typical characteristics on Gram-stained smears</a:t>
            </a:r>
          </a:p>
          <a:p>
            <a:pPr marL="342900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00B0F0"/>
              </a:buClr>
              <a:buSzPct val="600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Culture colonies are small and surrounded by a zone of α-hemolysis.</a:t>
            </a:r>
          </a:p>
          <a:p>
            <a:pPr marL="742950" lvl="1" indent="-28575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Some strains may be either β-hemolytic or nonhemolytic.</a:t>
            </a:r>
          </a:p>
        </p:txBody>
      </p:sp>
      <p:sp>
        <p:nvSpPr>
          <p:cNvPr id="159748" name="Google Shape;506;p57">
            <a:extLst>
              <a:ext uri="{FF2B5EF4-FFF2-40B4-BE49-F238E27FC236}">
                <a16:creationId xmlns:a16="http://schemas.microsoft.com/office/drawing/2014/main" id="{26A21387-A11B-75B4-50A7-A03917127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041775"/>
            <a:ext cx="77724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itle 1">
            <a:extLst>
              <a:ext uri="{FF2B5EF4-FFF2-40B4-BE49-F238E27FC236}">
                <a16:creationId xmlns:a16="http://schemas.microsoft.com/office/drawing/2014/main" id="{6338529A-B2EA-40CE-AA24-F7405E128D6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686602" y="76200"/>
            <a:ext cx="7772400" cy="1905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>
                <a:cs typeface="Arial" panose="020B0604020202020204" pitchFamily="34" charset="0"/>
              </a:rPr>
              <a:t>Viridans </a:t>
            </a:r>
            <a:r>
              <a:rPr lang="en-US" altLang="en-US" sz="4000" dirty="0" smtClean="0">
                <a:cs typeface="Arial" panose="020B0604020202020204" pitchFamily="34" charset="0"/>
              </a:rPr>
              <a:t>Streptococci</a:t>
            </a:r>
            <a:br>
              <a:rPr lang="en-US" altLang="en-US" sz="4000" dirty="0" smtClean="0">
                <a:cs typeface="Arial" panose="020B0604020202020204" pitchFamily="34" charset="0"/>
              </a:rPr>
            </a:br>
            <a:r>
              <a:rPr lang="en-US" altLang="en-US" sz="4000" dirty="0" smtClean="0">
                <a:cs typeface="Arial" panose="020B0604020202020204" pitchFamily="34" charset="0"/>
              </a:rPr>
              <a:t>Laboratory </a:t>
            </a:r>
            <a:r>
              <a:rPr lang="en-US" altLang="en-US" sz="4000" dirty="0">
                <a:cs typeface="Arial" panose="020B0604020202020204" pitchFamily="34" charset="0"/>
              </a:rPr>
              <a:t>Diagnosis (Cont.)</a:t>
            </a:r>
          </a:p>
        </p:txBody>
      </p:sp>
      <p:sp>
        <p:nvSpPr>
          <p:cNvPr id="161795" name="Text Placeholder 2">
            <a:extLst>
              <a:ext uri="{FF2B5EF4-FFF2-40B4-BE49-F238E27FC236}">
                <a16:creationId xmlns:a16="http://schemas.microsoft.com/office/drawing/2014/main" id="{43F5FA22-343C-5A97-BADA-BE66A8E0F929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686602" y="1838587"/>
            <a:ext cx="7772400" cy="4876800"/>
          </a:xfrm>
        </p:spPr>
        <p:txBody>
          <a:bodyPr/>
          <a:lstStyle/>
          <a:p>
            <a:pPr marL="542925" indent="-457200" eaLnBrk="1" hangingPunct="1">
              <a:spcBef>
                <a:spcPts val="363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Wingdings" panose="05000000000000000000" pitchFamily="2" charset="2"/>
              <a:buChar char="Ø"/>
            </a:pPr>
            <a:r>
              <a:rPr lang="en-US" altLang="en-US" sz="2800" dirty="0">
                <a:cs typeface="Arial" panose="020B0604020202020204" pitchFamily="34" charset="0"/>
              </a:rPr>
              <a:t>The lack of β-hemolysis separates the </a:t>
            </a:r>
            <a:r>
              <a:rPr lang="en-US" altLang="en-US" sz="2800" dirty="0" err="1">
                <a:cs typeface="Arial" panose="020B0604020202020204" pitchFamily="34" charset="0"/>
              </a:rPr>
              <a:t>viridans</a:t>
            </a:r>
            <a:r>
              <a:rPr lang="en-US" altLang="en-US" sz="2800" dirty="0">
                <a:cs typeface="Arial" panose="020B0604020202020204" pitchFamily="34" charset="0"/>
              </a:rPr>
              <a:t> streptococci from groups A, B, C, and G</a:t>
            </a:r>
          </a:p>
          <a:p>
            <a:pPr marL="542925" indent="-457200" eaLnBrk="1" hangingPunct="1">
              <a:spcBef>
                <a:spcPts val="363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Wingdings" panose="05000000000000000000" pitchFamily="2" charset="2"/>
              <a:buChar char="Ø"/>
            </a:pPr>
            <a:r>
              <a:rPr lang="en-US" altLang="en-US" sz="2800" dirty="0">
                <a:cs typeface="Arial" panose="020B0604020202020204" pitchFamily="34" charset="0"/>
              </a:rPr>
              <a:t>Differentiate </a:t>
            </a:r>
            <a:r>
              <a:rPr lang="el-GR" altLang="en-US" sz="2800" dirty="0">
                <a:cs typeface="Arial" panose="020B0604020202020204" pitchFamily="34" charset="0"/>
              </a:rPr>
              <a:t>α-</a:t>
            </a:r>
            <a:r>
              <a:rPr lang="en-US" altLang="en-US" sz="2800" dirty="0">
                <a:cs typeface="Arial" panose="020B0604020202020204" pitchFamily="34" charset="0"/>
              </a:rPr>
              <a:t>hemolytic </a:t>
            </a:r>
            <a:r>
              <a:rPr lang="en-US" altLang="en-US" sz="2800" dirty="0" err="1">
                <a:cs typeface="Arial" panose="020B0604020202020204" pitchFamily="34" charset="0"/>
              </a:rPr>
              <a:t>viridans</a:t>
            </a:r>
            <a:r>
              <a:rPr lang="en-US" altLang="en-US" sz="2800" dirty="0">
                <a:cs typeface="Arial" panose="020B0604020202020204" pitchFamily="34" charset="0"/>
              </a:rPr>
              <a:t> streptococci from </a:t>
            </a:r>
            <a:r>
              <a:rPr lang="en-US" altLang="en-US" sz="2800" i="1" dirty="0">
                <a:cs typeface="Arial" panose="020B0604020202020204" pitchFamily="34" charset="0"/>
              </a:rPr>
              <a:t>S. pneumoniae</a:t>
            </a:r>
            <a:r>
              <a:rPr lang="en-US" altLang="en-US" sz="2800" dirty="0">
                <a:cs typeface="Arial" panose="020B0604020202020204" pitchFamily="34" charset="0"/>
              </a:rPr>
              <a:t>, also </a:t>
            </a:r>
            <a:r>
              <a:rPr lang="el-GR" altLang="en-US" sz="2800" dirty="0">
                <a:cs typeface="Arial" panose="020B0604020202020204" pitchFamily="34" charset="0"/>
              </a:rPr>
              <a:t>α-</a:t>
            </a:r>
            <a:r>
              <a:rPr lang="en-US" altLang="en-US" sz="2800" dirty="0">
                <a:cs typeface="Arial" panose="020B0604020202020204" pitchFamily="34" charset="0"/>
              </a:rPr>
              <a:t>hemolytic based on </a:t>
            </a:r>
            <a:endParaRPr lang="en-US" altLang="en-US" sz="2400" dirty="0">
              <a:cs typeface="Arial" panose="020B0604020202020204" pitchFamily="34" charset="0"/>
            </a:endParaRPr>
          </a:p>
          <a:p>
            <a:pPr lvl="1" indent="-319088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Optochin sensitivity </a:t>
            </a:r>
          </a:p>
          <a:p>
            <a:pPr lvl="1" indent="-319088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Bile solubility</a:t>
            </a:r>
          </a:p>
          <a:p>
            <a:pPr lvl="1" indent="-319088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n-US" altLang="en-US" sz="2400" dirty="0" err="1">
                <a:cs typeface="Arial" panose="020B0604020202020204" pitchFamily="34" charset="0"/>
              </a:rPr>
              <a:t>Anticapsular</a:t>
            </a:r>
            <a:r>
              <a:rPr lang="en-US" altLang="en-US" sz="2400" dirty="0">
                <a:cs typeface="Arial" panose="020B0604020202020204" pitchFamily="34" charset="0"/>
              </a:rPr>
              <a:t> antibody tests. 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Google Shape;138;p6">
            <a:extLst>
              <a:ext uri="{FF2B5EF4-FFF2-40B4-BE49-F238E27FC236}">
                <a16:creationId xmlns:a16="http://schemas.microsoft.com/office/drawing/2014/main" id="{E0802F29-CAC9-0083-B0A3-F67A3E90787F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636268" y="76200"/>
            <a:ext cx="7772400" cy="1905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SzPts val="3600"/>
            </a:pPr>
            <a:r>
              <a:rPr lang="en-US" altLang="en-US" sz="4000" dirty="0">
                <a:cs typeface="Arial" panose="020B0604020202020204" pitchFamily="34" charset="0"/>
              </a:rPr>
              <a:t>General Characteristics</a:t>
            </a:r>
          </a:p>
        </p:txBody>
      </p:sp>
      <p:sp>
        <p:nvSpPr>
          <p:cNvPr id="139" name="Google Shape;139;p6">
            <a:extLst>
              <a:ext uri="{FF2B5EF4-FFF2-40B4-BE49-F238E27FC236}">
                <a16:creationId xmlns:a16="http://schemas.microsoft.com/office/drawing/2014/main" id="{BE017CFF-C616-BF65-233B-CE09FD6E634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36268" y="1586917"/>
            <a:ext cx="7772400" cy="4876800"/>
          </a:xfrm>
        </p:spPr>
        <p:txBody>
          <a:bodyPr/>
          <a:lstStyle/>
          <a:p>
            <a:pPr marL="457200" indent="-457200" eaLnBrk="1" fontAlgn="auto" hangingPunct="1">
              <a:spcBef>
                <a:spcPts val="0"/>
              </a:spcBef>
              <a:buSzPct val="50000"/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chemeClr val="dk1"/>
                </a:solidFill>
                <a:sym typeface="Arial"/>
              </a:rPr>
              <a:t>Most behave like facultative anaerobes</a:t>
            </a:r>
            <a:endParaRPr sz="2800" strike="sngStrike" dirty="0">
              <a:solidFill>
                <a:schemeClr val="dk1"/>
              </a:solidFill>
              <a:sym typeface="Arial"/>
            </a:endParaRPr>
          </a:p>
          <a:p>
            <a:pPr marL="742950" lvl="1" indent="-285750" eaLnBrk="1" fontAlgn="auto" hangingPunct="1">
              <a:spcBef>
                <a:spcPts val="480"/>
              </a:spcBef>
              <a:buSzPts val="1920"/>
              <a:buFont typeface="Noto Sans Symbols"/>
              <a:buChar char="⮚"/>
              <a:defRPr/>
            </a:pPr>
            <a:r>
              <a:rPr lang="en-US" sz="2400" dirty="0">
                <a:solidFill>
                  <a:schemeClr val="dk1"/>
                </a:solidFill>
                <a:sym typeface="Arial"/>
              </a:rPr>
              <a:t>Aerotolerant anaerobes</a:t>
            </a:r>
            <a:endParaRPr sz="2400" dirty="0">
              <a:solidFill>
                <a:schemeClr val="dk1"/>
              </a:solidFill>
              <a:sym typeface="Arial"/>
            </a:endParaRPr>
          </a:p>
          <a:p>
            <a:pPr marL="1143000" lvl="2" indent="-228600" eaLnBrk="1" fontAlgn="auto" hangingPunct="1">
              <a:spcBef>
                <a:spcPts val="400"/>
              </a:spcBef>
              <a:buSzPts val="2300"/>
              <a:buFont typeface="Arial"/>
              <a:buChar char="•"/>
              <a:defRPr/>
            </a:pPr>
            <a:r>
              <a:rPr lang="en-US" sz="2000" dirty="0">
                <a:solidFill>
                  <a:schemeClr val="dk1"/>
                </a:solidFill>
                <a:sym typeface="Arial"/>
              </a:rPr>
              <a:t>Grow in the presence of oxygen but do not use it for respiration</a:t>
            </a:r>
          </a:p>
          <a:p>
            <a:pPr marL="1143000" lvl="2" indent="-228600" eaLnBrk="1" fontAlgn="auto" hangingPunct="1">
              <a:spcBef>
                <a:spcPts val="400"/>
              </a:spcBef>
              <a:buSzPts val="2300"/>
              <a:buFont typeface="Arial"/>
              <a:buChar char="•"/>
              <a:defRPr/>
            </a:pPr>
            <a:r>
              <a:rPr lang="en-US" sz="2000" dirty="0">
                <a:solidFill>
                  <a:schemeClr val="dk1"/>
                </a:solidFill>
                <a:sym typeface="Arial"/>
              </a:rPr>
              <a:t>Carbohydrates are metabolized fermentatively with lactic acid as the major end-product; gas is not produced</a:t>
            </a:r>
          </a:p>
          <a:p>
            <a:pPr marL="800100" lvl="1" indent="-342900" eaLnBrk="1" fontAlgn="auto" hangingPunct="1">
              <a:spcBef>
                <a:spcPts val="400"/>
              </a:spcBef>
              <a:buSzPct val="45000"/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chemeClr val="dk1"/>
                </a:solidFill>
                <a:sym typeface="Arial"/>
              </a:rPr>
              <a:t>Some species are capnophilic, requiring an increased concentration of CO</a:t>
            </a:r>
            <a:r>
              <a:rPr lang="en-US" sz="2400" baseline="-25000" dirty="0">
                <a:solidFill>
                  <a:schemeClr val="dk1"/>
                </a:solidFill>
                <a:sym typeface="Arial"/>
              </a:rPr>
              <a:t>2</a:t>
            </a:r>
            <a:endParaRPr sz="2400" dirty="0">
              <a:solidFill>
                <a:schemeClr val="dk1"/>
              </a:solidFill>
              <a:sym typeface="Arial"/>
            </a:endParaRPr>
          </a:p>
          <a:p>
            <a:pPr marL="457200" indent="-457200" eaLnBrk="1" fontAlgn="auto" hangingPunct="1">
              <a:spcBef>
                <a:spcPts val="560"/>
              </a:spcBef>
              <a:buSzPct val="50000"/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chemeClr val="dk1"/>
                </a:solidFill>
                <a:sym typeface="Arial"/>
              </a:rPr>
              <a:t>Grow best on enriched media with blood or serum</a:t>
            </a:r>
          </a:p>
          <a:p>
            <a:pPr marL="457200" indent="-457200" eaLnBrk="1" fontAlgn="auto" hangingPunct="1">
              <a:spcBef>
                <a:spcPts val="560"/>
              </a:spcBef>
              <a:buSzPct val="50000"/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chemeClr val="dk1"/>
                </a:solidFill>
                <a:sym typeface="Arial"/>
              </a:rPr>
              <a:t>Colonies are usually small and transparent</a:t>
            </a:r>
            <a:endParaRPr sz="2800" dirty="0">
              <a:solidFill>
                <a:schemeClr val="dk1"/>
              </a:solidFill>
              <a:sym typeface="Arial"/>
            </a:endParaRPr>
          </a:p>
        </p:txBody>
      </p:sp>
    </p:spTree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itle 1">
            <a:extLst>
              <a:ext uri="{FF2B5EF4-FFF2-40B4-BE49-F238E27FC236}">
                <a16:creationId xmlns:a16="http://schemas.microsoft.com/office/drawing/2014/main" id="{D0140F09-F09A-C1BE-1C06-E6D1B7F1BA5D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703380" y="76200"/>
            <a:ext cx="7772400" cy="1905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 err="1">
                <a:latin typeface="+mn-lt"/>
                <a:cs typeface="Arial" panose="020B0604020202020204" pitchFamily="34" charset="0"/>
              </a:rPr>
              <a:t>Viridans</a:t>
            </a:r>
            <a:r>
              <a:rPr lang="en-US" altLang="en-US" sz="4000" dirty="0">
                <a:latin typeface="+mn-lt"/>
                <a:cs typeface="Arial" panose="020B0604020202020204" pitchFamily="34" charset="0"/>
              </a:rPr>
              <a:t> Streptococci</a:t>
            </a:r>
            <a:br>
              <a:rPr lang="en-US" altLang="en-US" sz="4000" dirty="0">
                <a:latin typeface="+mn-lt"/>
                <a:cs typeface="Arial" panose="020B0604020202020204" pitchFamily="34" charset="0"/>
              </a:rPr>
            </a:br>
            <a:r>
              <a:rPr lang="en-US" altLang="en-US" sz="4000" dirty="0">
                <a:latin typeface="+mn-lt"/>
                <a:cs typeface="Arial" panose="020B0604020202020204" pitchFamily="34" charset="0"/>
              </a:rPr>
              <a:t>Laboratory Diagnosis (Cont.)</a:t>
            </a:r>
          </a:p>
        </p:txBody>
      </p:sp>
      <p:sp>
        <p:nvSpPr>
          <p:cNvPr id="162819" name="Text Placeholder 2">
            <a:extLst>
              <a:ext uri="{FF2B5EF4-FFF2-40B4-BE49-F238E27FC236}">
                <a16:creationId xmlns:a16="http://schemas.microsoft.com/office/drawing/2014/main" id="{C2F73C81-D3FD-F4C2-7F06-297C6E7EDBE5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703380" y="1981200"/>
            <a:ext cx="7772400" cy="4876800"/>
          </a:xfrm>
        </p:spPr>
        <p:txBody>
          <a:bodyPr/>
          <a:lstStyle/>
          <a:p>
            <a:pPr indent="-296863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Tests to differentiate species within the </a:t>
            </a:r>
            <a:r>
              <a:rPr lang="en-US" altLang="en-US" sz="2800" dirty="0" err="1">
                <a:cs typeface="Arial" panose="020B0604020202020204" pitchFamily="34" charset="0"/>
              </a:rPr>
              <a:t>viridans</a:t>
            </a:r>
            <a:r>
              <a:rPr lang="en-US" altLang="en-US" sz="2800" dirty="0">
                <a:cs typeface="Arial" panose="020B0604020202020204" pitchFamily="34" charset="0"/>
              </a:rPr>
              <a:t> group</a:t>
            </a:r>
          </a:p>
          <a:p>
            <a:pPr lvl="1" indent="-319088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Voges-Proskauer (VP) reaction</a:t>
            </a:r>
          </a:p>
          <a:p>
            <a:pPr lvl="1" indent="-319088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n-US" altLang="en-US" sz="2400" dirty="0">
                <a:cs typeface="Calibri" panose="020F0502020204030204" pitchFamily="34" charset="0"/>
              </a:rPr>
              <a:t>b </a:t>
            </a:r>
            <a:r>
              <a:rPr lang="en-US" altLang="en-US" sz="1800" dirty="0">
                <a:cs typeface="Calibri" panose="020F0502020204030204" pitchFamily="34" charset="0"/>
              </a:rPr>
              <a:t>D-</a:t>
            </a:r>
            <a:r>
              <a:rPr lang="en-US" altLang="en-US" sz="2400" dirty="0">
                <a:cs typeface="Calibri" panose="020F0502020204030204" pitchFamily="34" charset="0"/>
              </a:rPr>
              <a:t>glucuronidase activity</a:t>
            </a:r>
          </a:p>
          <a:p>
            <a:pPr lvl="1" indent="-319088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n-US" altLang="en-US" sz="2400" dirty="0">
                <a:cs typeface="Calibri" panose="020F0502020204030204" pitchFamily="34" charset="0"/>
              </a:rPr>
              <a:t>Hippurate hydrolysis</a:t>
            </a:r>
          </a:p>
          <a:p>
            <a:pPr lvl="1" indent="-319088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n-US" altLang="en-US" sz="2400" dirty="0" err="1">
                <a:cs typeface="Calibri" panose="020F0502020204030204" pitchFamily="34" charset="0"/>
              </a:rPr>
              <a:t>Multitest</a:t>
            </a:r>
            <a:r>
              <a:rPr lang="en-US" altLang="en-US" sz="2400" dirty="0">
                <a:cs typeface="Calibri" panose="020F0502020204030204" pitchFamily="34" charset="0"/>
              </a:rPr>
              <a:t> kits available to identify the more commonly isolated species</a:t>
            </a:r>
          </a:p>
        </p:txBody>
      </p:sp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58">
            <a:extLst>
              <a:ext uri="{FF2B5EF4-FFF2-40B4-BE49-F238E27FC236}">
                <a16:creationId xmlns:a16="http://schemas.microsoft.com/office/drawing/2014/main" id="{1E799235-C90A-4D7E-56FA-7687ADBE86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2000" y="144463"/>
            <a:ext cx="7772400" cy="1905000"/>
          </a:xfrm>
        </p:spPr>
        <p:txBody>
          <a:bodyPr>
            <a:normAutofit/>
          </a:bodyPr>
          <a:lstStyle/>
          <a:p>
            <a:pPr algn="ctr" eaLnBrk="1" fontAlgn="auto" hangingPunct="1">
              <a:buClr>
                <a:schemeClr val="dk1"/>
              </a:buClr>
              <a:buSzPts val="3600"/>
              <a:buFont typeface="Arial"/>
              <a:buNone/>
              <a:defRPr/>
            </a:pPr>
            <a:r>
              <a:rPr lang="en-US" sz="3600" dirty="0" err="1">
                <a:solidFill>
                  <a:srgbClr val="002060"/>
                </a:solidFill>
                <a:sym typeface="Arial"/>
              </a:rPr>
              <a:t>Viridans</a:t>
            </a:r>
            <a:r>
              <a:rPr lang="en-US" sz="3600" dirty="0">
                <a:solidFill>
                  <a:srgbClr val="002060"/>
                </a:solidFill>
                <a:sym typeface="Arial"/>
              </a:rPr>
              <a:t> Streptococci</a:t>
            </a:r>
            <a:br>
              <a:rPr lang="en-US" sz="3600" dirty="0">
                <a:solidFill>
                  <a:srgbClr val="002060"/>
                </a:solidFill>
                <a:sym typeface="Arial"/>
              </a:rPr>
            </a:br>
            <a:r>
              <a:rPr lang="en-US" sz="3600" dirty="0">
                <a:solidFill>
                  <a:srgbClr val="002060"/>
                </a:solidFill>
                <a:sym typeface="Arial"/>
              </a:rPr>
              <a:t>Laboratory Diagnosis (Cont.)</a:t>
            </a:r>
            <a:endParaRPr sz="4000" dirty="0">
              <a:solidFill>
                <a:srgbClr val="002060"/>
              </a:solidFill>
              <a:sym typeface="Arial"/>
            </a:endParaRPr>
          </a:p>
        </p:txBody>
      </p:sp>
      <p:sp>
        <p:nvSpPr>
          <p:cNvPr id="163843" name="Google Shape;513;p58">
            <a:extLst>
              <a:ext uri="{FF2B5EF4-FFF2-40B4-BE49-F238E27FC236}">
                <a16:creationId xmlns:a16="http://schemas.microsoft.com/office/drawing/2014/main" id="{39D3B90B-EE0E-4003-B3CA-084843DFB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254" y="1766888"/>
            <a:ext cx="77724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marL="342900" indent="-3429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indent="0" algn="ctr" eaLnBrk="1" hangingPunct="1">
              <a:buSzPts val="1200"/>
            </a:pPr>
            <a:r>
              <a:rPr lang="en-US" altLang="en-US" sz="2000" dirty="0">
                <a:latin typeface="+mn-lt"/>
              </a:rPr>
              <a:t>All members are PYR negative and leucine aminopeptidase (LAP) positive</a:t>
            </a:r>
            <a:endParaRPr lang="en-US" altLang="en-US" dirty="0">
              <a:latin typeface="+mn-lt"/>
            </a:endParaRPr>
          </a:p>
        </p:txBody>
      </p:sp>
      <p:pic>
        <p:nvPicPr>
          <p:cNvPr id="163845" name="Google Shape;515;p58" descr="C:\Users\12994\Desktop\Mahon\table15.4.jpg">
            <a:extLst>
              <a:ext uri="{FF2B5EF4-FFF2-40B4-BE49-F238E27FC236}">
                <a16:creationId xmlns:a16="http://schemas.microsoft.com/office/drawing/2014/main" id="{8900B763-A661-A85B-0D05-4BF957AAA93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2844800"/>
            <a:ext cx="71437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65">
            <a:extLst>
              <a:ext uri="{FF2B5EF4-FFF2-40B4-BE49-F238E27FC236}">
                <a16:creationId xmlns:a16="http://schemas.microsoft.com/office/drawing/2014/main" id="{68A552BA-552E-67EF-790C-EFEDB052BF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1435" y="143312"/>
            <a:ext cx="7772400" cy="1905000"/>
          </a:xfrm>
        </p:spPr>
        <p:txBody>
          <a:bodyPr>
            <a:normAutofit/>
          </a:bodyPr>
          <a:lstStyle/>
          <a:p>
            <a:pPr algn="ctr" eaLnBrk="1" fontAlgn="auto" hangingPunct="1">
              <a:buClr>
                <a:schemeClr val="dk1"/>
              </a:buClr>
              <a:buSzPts val="3600"/>
              <a:buFont typeface="Arial"/>
              <a:buNone/>
              <a:defRPr/>
            </a:pPr>
            <a:r>
              <a:rPr lang="en-US" sz="3600" i="1" dirty="0">
                <a:solidFill>
                  <a:srgbClr val="002060"/>
                </a:solidFill>
                <a:sym typeface="Arial"/>
              </a:rPr>
              <a:t>Enterococci</a:t>
            </a:r>
            <a:br>
              <a:rPr lang="en-US" sz="3600" i="1" dirty="0">
                <a:solidFill>
                  <a:srgbClr val="002060"/>
                </a:solidFill>
                <a:sym typeface="Arial"/>
              </a:rPr>
            </a:br>
            <a:r>
              <a:rPr lang="en-US" sz="3600" dirty="0">
                <a:solidFill>
                  <a:srgbClr val="002060"/>
                </a:solidFill>
                <a:sym typeface="Arial"/>
              </a:rPr>
              <a:t>General Characteristics</a:t>
            </a:r>
            <a:endParaRPr sz="4000" dirty="0">
              <a:solidFill>
                <a:srgbClr val="002060"/>
              </a:solidFill>
              <a:sym typeface="Arial"/>
            </a:endParaRPr>
          </a:p>
        </p:txBody>
      </p:sp>
      <p:sp>
        <p:nvSpPr>
          <p:cNvPr id="174083" name="Google Shape;563;p65">
            <a:extLst>
              <a:ext uri="{FF2B5EF4-FFF2-40B4-BE49-F238E27FC236}">
                <a16:creationId xmlns:a16="http://schemas.microsoft.com/office/drawing/2014/main" id="{2A3191D6-7E2A-1B04-ACF0-21F72F92FA1B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661435" y="1846976"/>
            <a:ext cx="7772400" cy="48768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Wingdings" panose="05000000000000000000" pitchFamily="2" charset="2"/>
              <a:buChar char="Ø"/>
            </a:pPr>
            <a:r>
              <a:rPr lang="en-US" altLang="en-US" sz="2800" dirty="0">
                <a:cs typeface="Arial" panose="020B0604020202020204" pitchFamily="34" charset="0"/>
              </a:rPr>
              <a:t>Enterococci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Natural inhabitants of human and animal intestinal tracts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Two most common species:</a:t>
            </a:r>
            <a:r>
              <a:rPr lang="en-US" altLang="en-US" sz="2400" i="1" dirty="0">
                <a:cs typeface="Arial" panose="020B0604020202020204" pitchFamily="34" charset="0"/>
              </a:rPr>
              <a:t>  E. </a:t>
            </a:r>
            <a:r>
              <a:rPr lang="en-US" altLang="en-US" sz="2400" i="1" dirty="0" err="1">
                <a:cs typeface="Arial" panose="020B0604020202020204" pitchFamily="34" charset="0"/>
              </a:rPr>
              <a:t>faecalis</a:t>
            </a:r>
            <a:r>
              <a:rPr lang="en-US" altLang="en-US" sz="2400" i="1" dirty="0">
                <a:cs typeface="Arial" panose="020B0604020202020204" pitchFamily="34" charset="0"/>
              </a:rPr>
              <a:t> </a:t>
            </a:r>
            <a:r>
              <a:rPr lang="en-US" altLang="en-US" sz="2400" dirty="0">
                <a:cs typeface="Arial" panose="020B0604020202020204" pitchFamily="34" charset="0"/>
              </a:rPr>
              <a:t>and</a:t>
            </a:r>
            <a:r>
              <a:rPr lang="en-US" altLang="en-US" sz="2400" i="1" dirty="0">
                <a:cs typeface="Arial" panose="020B0604020202020204" pitchFamily="34" charset="0"/>
              </a:rPr>
              <a:t> E. </a:t>
            </a:r>
            <a:r>
              <a:rPr lang="en-US" altLang="en-US" sz="2400" i="1" dirty="0" err="1">
                <a:cs typeface="Arial" panose="020B0604020202020204" pitchFamily="34" charset="0"/>
              </a:rPr>
              <a:t>faecium</a:t>
            </a:r>
            <a:endParaRPr lang="en-US" altLang="en-US" sz="2400" dirty="0">
              <a:cs typeface="Arial" panose="020B0604020202020204" pitchFamily="34" charset="0"/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All species produce D antigen and thus belong to the Lancefield D group.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Weak bubbling in catalase test (</a:t>
            </a:r>
            <a:r>
              <a:rPr lang="en-US" altLang="en-US" sz="2400" dirty="0" err="1">
                <a:cs typeface="Arial" panose="020B0604020202020204" pitchFamily="34" charset="0"/>
              </a:rPr>
              <a:t>pseudocatalase</a:t>
            </a:r>
            <a:r>
              <a:rPr lang="en-US" altLang="en-US" sz="2400" dirty="0">
                <a:cs typeface="Arial" panose="020B0604020202020204" pitchFamily="34" charset="0"/>
              </a:rPr>
              <a:t> reaction)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Can grow under extreme conditions like bile, salt, or alkaline pH</a:t>
            </a:r>
          </a:p>
        </p:txBody>
      </p:sp>
    </p:spTree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59">
            <a:extLst>
              <a:ext uri="{FF2B5EF4-FFF2-40B4-BE49-F238E27FC236}">
                <a16:creationId xmlns:a16="http://schemas.microsoft.com/office/drawing/2014/main" id="{A631B6FF-11EA-6D69-2E84-281B396019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1769" y="76200"/>
            <a:ext cx="7772400" cy="1905000"/>
          </a:xfrm>
        </p:spPr>
        <p:txBody>
          <a:bodyPr>
            <a:normAutofit/>
          </a:bodyPr>
          <a:lstStyle/>
          <a:p>
            <a:pPr algn="ctr" eaLnBrk="1" fontAlgn="auto" hangingPunct="1">
              <a:buClr>
                <a:schemeClr val="dk1"/>
              </a:buClr>
              <a:buSzPts val="3600"/>
              <a:buFont typeface="Arial"/>
              <a:buNone/>
              <a:defRPr/>
            </a:pPr>
            <a:r>
              <a:rPr lang="en-US" sz="3600" dirty="0">
                <a:solidFill>
                  <a:srgbClr val="002060"/>
                </a:solidFill>
                <a:sym typeface="Arial"/>
              </a:rPr>
              <a:t>Viridans Streptococci</a:t>
            </a:r>
            <a:br>
              <a:rPr lang="en-US" sz="3600" dirty="0">
                <a:solidFill>
                  <a:srgbClr val="002060"/>
                </a:solidFill>
                <a:sym typeface="Arial"/>
              </a:rPr>
            </a:br>
            <a:r>
              <a:rPr lang="en-US" sz="3600" dirty="0">
                <a:solidFill>
                  <a:srgbClr val="002060"/>
                </a:solidFill>
                <a:sym typeface="Arial"/>
              </a:rPr>
              <a:t>Newer Identification Methods</a:t>
            </a:r>
            <a:endParaRPr sz="4000" dirty="0">
              <a:solidFill>
                <a:srgbClr val="002060"/>
              </a:solidFill>
              <a:sym typeface="Arial"/>
            </a:endParaRPr>
          </a:p>
        </p:txBody>
      </p:sp>
      <p:sp>
        <p:nvSpPr>
          <p:cNvPr id="172035" name="Google Shape;521;p59">
            <a:extLst>
              <a:ext uri="{FF2B5EF4-FFF2-40B4-BE49-F238E27FC236}">
                <a16:creationId xmlns:a16="http://schemas.microsoft.com/office/drawing/2014/main" id="{DDB01484-0363-D1DB-BD1A-95BF93E4961A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711769" y="1805031"/>
            <a:ext cx="7772400" cy="48768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Wingdings" panose="05000000000000000000" pitchFamily="2" charset="2"/>
              <a:buChar char="Ø"/>
            </a:pPr>
            <a:r>
              <a:rPr lang="en-US" altLang="en-US" sz="2800" dirty="0">
                <a:cs typeface="Arial" panose="020B0604020202020204" pitchFamily="34" charset="0"/>
              </a:rPr>
              <a:t>Development of molecular methods (e.g., DNA hybridization and PCR) for the identification of </a:t>
            </a:r>
            <a:r>
              <a:rPr lang="en-US" altLang="en-US" sz="2800" dirty="0" err="1">
                <a:cs typeface="Arial" panose="020B0604020202020204" pitchFamily="34" charset="0"/>
              </a:rPr>
              <a:t>viridans</a:t>
            </a:r>
            <a:r>
              <a:rPr lang="en-US" altLang="en-US" sz="2800" dirty="0">
                <a:cs typeface="Arial" panose="020B0604020202020204" pitchFamily="34" charset="0"/>
              </a:rPr>
              <a:t> streptococci has been </a:t>
            </a:r>
            <a:r>
              <a:rPr lang="en-US" altLang="en-US" sz="2800" dirty="0" smtClean="0">
                <a:cs typeface="Arial" panose="020B0604020202020204" pitchFamily="34" charset="0"/>
              </a:rPr>
              <a:t>challenging.</a:t>
            </a:r>
            <a:endParaRPr lang="en-US" altLang="en-US" sz="2800" dirty="0"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ts val="563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Wingdings" panose="05000000000000000000" pitchFamily="2" charset="2"/>
              <a:buChar char="Ø"/>
            </a:pPr>
            <a:r>
              <a:rPr lang="en-US" altLang="en-US" sz="2800" dirty="0" err="1">
                <a:cs typeface="Arial" panose="020B0604020202020204" pitchFamily="34" charset="0"/>
              </a:rPr>
              <a:t>Multilocus</a:t>
            </a:r>
            <a:r>
              <a:rPr lang="en-US" altLang="en-US" sz="2800" dirty="0">
                <a:cs typeface="Arial" panose="020B0604020202020204" pitchFamily="34" charset="0"/>
              </a:rPr>
              <a:t> sequence analysis may be used to ID unknown streptococci species</a:t>
            </a:r>
          </a:p>
          <a:p>
            <a:pPr marL="457200" indent="-457200" eaLnBrk="1" hangingPunct="1">
              <a:spcBef>
                <a:spcPts val="563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Wingdings" panose="05000000000000000000" pitchFamily="2" charset="2"/>
              <a:buChar char="Ø"/>
            </a:pPr>
            <a:r>
              <a:rPr lang="en-US" altLang="en-US" sz="2800" dirty="0">
                <a:cs typeface="Arial" panose="020B0604020202020204" pitchFamily="34" charset="0"/>
              </a:rPr>
              <a:t>MALDI-TOF systems are in the evaluation </a:t>
            </a:r>
            <a:r>
              <a:rPr lang="en-US" altLang="en-US" sz="2800" dirty="0" smtClean="0">
                <a:cs typeface="Arial" panose="020B0604020202020204" pitchFamily="34" charset="0"/>
              </a:rPr>
              <a:t>stage.</a:t>
            </a:r>
            <a:endParaRPr lang="en-US" altLang="en-US" sz="28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63">
            <a:extLst>
              <a:ext uri="{FF2B5EF4-FFF2-40B4-BE49-F238E27FC236}">
                <a16:creationId xmlns:a16="http://schemas.microsoft.com/office/drawing/2014/main" id="{FA5F0E5D-1633-3045-8109-153E8BBCE1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118145"/>
            <a:ext cx="7772400" cy="1905000"/>
          </a:xfrm>
        </p:spPr>
        <p:txBody>
          <a:bodyPr>
            <a:normAutofit/>
          </a:bodyPr>
          <a:lstStyle/>
          <a:p>
            <a:pPr algn="ctr" eaLnBrk="1" fontAlgn="auto" hangingPunct="1">
              <a:buClr>
                <a:schemeClr val="dk1"/>
              </a:buClr>
              <a:buSzPts val="3600"/>
              <a:buFont typeface="Arial"/>
              <a:buNone/>
              <a:defRPr/>
            </a:pPr>
            <a:r>
              <a:rPr lang="en-US" sz="3600" dirty="0">
                <a:solidFill>
                  <a:srgbClr val="002060"/>
                </a:solidFill>
                <a:sym typeface="Arial"/>
              </a:rPr>
              <a:t>Schematic for the ID of </a:t>
            </a:r>
            <a:r>
              <a:rPr lang="en-US" sz="3600" dirty="0" err="1">
                <a:solidFill>
                  <a:srgbClr val="002060"/>
                </a:solidFill>
                <a:sym typeface="Arial"/>
              </a:rPr>
              <a:t>Nonhemolytic</a:t>
            </a:r>
            <a:r>
              <a:rPr lang="en-US" sz="3600" dirty="0">
                <a:solidFill>
                  <a:srgbClr val="002060"/>
                </a:solidFill>
                <a:sym typeface="Arial"/>
              </a:rPr>
              <a:t> Streptococci</a:t>
            </a:r>
            <a:endParaRPr sz="4000" dirty="0">
              <a:solidFill>
                <a:srgbClr val="002060"/>
              </a:solidFill>
              <a:sym typeface="Arial"/>
            </a:endParaRPr>
          </a:p>
        </p:txBody>
      </p:sp>
      <p:pic>
        <p:nvPicPr>
          <p:cNvPr id="176132" name="Google Shape;550;p63" descr="Y:\ELS00000-IW26_[Mahon 6e]\ELS00000-IW26-SRC\Course-N\Construction\IC\jpg\Chapter015\015010.jpg">
            <a:extLst>
              <a:ext uri="{FF2B5EF4-FFF2-40B4-BE49-F238E27FC236}">
                <a16:creationId xmlns:a16="http://schemas.microsoft.com/office/drawing/2014/main" id="{73C65C2A-2996-7327-7E48-04DA30FF137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29" y="1686187"/>
            <a:ext cx="7553342" cy="450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64">
            <a:extLst>
              <a:ext uri="{FF2B5EF4-FFF2-40B4-BE49-F238E27FC236}">
                <a16:creationId xmlns:a16="http://schemas.microsoft.com/office/drawing/2014/main" id="{B3A41E79-EDC5-092F-C457-4A7E950EAB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2150" y="59422"/>
            <a:ext cx="7772400" cy="1905000"/>
          </a:xfrm>
        </p:spPr>
        <p:txBody>
          <a:bodyPr>
            <a:normAutofit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SzPts val="3600"/>
            </a:pPr>
            <a:r>
              <a:rPr lang="en-US" altLang="en-US" sz="32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Differentiation of α-Hemolytic Streptococci from Enterococci</a:t>
            </a:r>
            <a:endParaRPr lang="en-US" altLang="en-US" sz="3600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78180" name="Google Shape;557;p64" descr="Y:\ELS00000-IW26_[Mahon 6e]\ELS00000-IW26-SRC\Course-N\Construction\IC\jpg\Chapter015\015011.jpg">
            <a:extLst>
              <a:ext uri="{FF2B5EF4-FFF2-40B4-BE49-F238E27FC236}">
                <a16:creationId xmlns:a16="http://schemas.microsoft.com/office/drawing/2014/main" id="{F2FD3696-5653-F4B1-FFA1-8635D24527A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1600200"/>
            <a:ext cx="50165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itle 1">
            <a:extLst>
              <a:ext uri="{FF2B5EF4-FFF2-40B4-BE49-F238E27FC236}">
                <a16:creationId xmlns:a16="http://schemas.microsoft.com/office/drawing/2014/main" id="{8ACF8A2F-0104-1372-FBDE-65DE82D32FC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636268" y="76200"/>
            <a:ext cx="7772400" cy="1905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>
                <a:cs typeface="Arial" panose="020B0604020202020204" pitchFamily="34" charset="0"/>
              </a:rPr>
              <a:t>Enterococci</a:t>
            </a:r>
            <a:br>
              <a:rPr lang="en-US" altLang="en-US" sz="4000" dirty="0">
                <a:cs typeface="Arial" panose="020B0604020202020204" pitchFamily="34" charset="0"/>
              </a:rPr>
            </a:br>
            <a:r>
              <a:rPr lang="en-US" altLang="en-US" sz="4000" dirty="0">
                <a:cs typeface="Arial" panose="020B0604020202020204" pitchFamily="34" charset="0"/>
              </a:rPr>
              <a:t>Virulence Factors</a:t>
            </a:r>
          </a:p>
        </p:txBody>
      </p:sp>
      <p:sp>
        <p:nvSpPr>
          <p:cNvPr id="180227" name="Text Placeholder 2">
            <a:extLst>
              <a:ext uri="{FF2B5EF4-FFF2-40B4-BE49-F238E27FC236}">
                <a16:creationId xmlns:a16="http://schemas.microsoft.com/office/drawing/2014/main" id="{340A3491-FBB6-DDC0-DC57-7039C8D10A4F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636268" y="1796642"/>
            <a:ext cx="7772400" cy="4876800"/>
          </a:xfrm>
        </p:spPr>
        <p:txBody>
          <a:bodyPr/>
          <a:lstStyle/>
          <a:p>
            <a:pPr indent="-296863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Virulence factors that contribute to pathogenicity are incompletely understood</a:t>
            </a:r>
          </a:p>
          <a:p>
            <a:pPr indent="-296863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Can grow in extreme conditions</a:t>
            </a:r>
          </a:p>
          <a:p>
            <a:pPr indent="-296863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Resistant to multiple antimicrobial agents</a:t>
            </a:r>
          </a:p>
          <a:p>
            <a:pPr marL="593725" lvl="1" indent="0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itle 1">
            <a:extLst>
              <a:ext uri="{FF2B5EF4-FFF2-40B4-BE49-F238E27FC236}">
                <a16:creationId xmlns:a16="http://schemas.microsoft.com/office/drawing/2014/main" id="{55885C7F-BB8E-80EB-F8D2-327E4AA432B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678212" y="76200"/>
            <a:ext cx="7772400" cy="1905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>
                <a:cs typeface="Arial" panose="020B0604020202020204" pitchFamily="34" charset="0"/>
              </a:rPr>
              <a:t>Enterococci</a:t>
            </a:r>
            <a:br>
              <a:rPr lang="en-US" altLang="en-US" sz="4000" dirty="0">
                <a:cs typeface="Arial" panose="020B0604020202020204" pitchFamily="34" charset="0"/>
              </a:rPr>
            </a:br>
            <a:r>
              <a:rPr lang="en-US" altLang="en-US" sz="4000" dirty="0">
                <a:cs typeface="Arial" panose="020B0604020202020204" pitchFamily="34" charset="0"/>
              </a:rPr>
              <a:t>Virulence Factors (Cont.)</a:t>
            </a:r>
          </a:p>
        </p:txBody>
      </p:sp>
      <p:sp>
        <p:nvSpPr>
          <p:cNvPr id="181251" name="Text Placeholder 2">
            <a:extLst>
              <a:ext uri="{FF2B5EF4-FFF2-40B4-BE49-F238E27FC236}">
                <a16:creationId xmlns:a16="http://schemas.microsoft.com/office/drawing/2014/main" id="{C8FDDC2B-FE46-E309-3151-C7CF459C9222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678212" y="1888921"/>
            <a:ext cx="7772400" cy="4876800"/>
          </a:xfrm>
        </p:spPr>
        <p:txBody>
          <a:bodyPr/>
          <a:lstStyle/>
          <a:p>
            <a:pPr indent="-296863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Possible virulence factors of </a:t>
            </a:r>
            <a:r>
              <a:rPr lang="en-US" altLang="en-US" sz="2800" i="1" dirty="0">
                <a:cs typeface="Arial" panose="020B0604020202020204" pitchFamily="34" charset="0"/>
              </a:rPr>
              <a:t>E. faecalis </a:t>
            </a:r>
            <a:r>
              <a:rPr lang="en-US" altLang="en-US" sz="2800" dirty="0">
                <a:cs typeface="Arial" panose="020B0604020202020204" pitchFamily="34" charset="0"/>
              </a:rPr>
              <a:t>that might play a role in colonization and adherence to heart valves and renal epithelial cells</a:t>
            </a:r>
            <a:endParaRPr lang="en-US" altLang="en-US" sz="2800" i="1" dirty="0">
              <a:cs typeface="Arial" panose="020B0604020202020204" pitchFamily="34" charset="0"/>
            </a:endParaRPr>
          </a:p>
          <a:p>
            <a:pPr lvl="1" indent="-319088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Surface adhesin proteins</a:t>
            </a:r>
          </a:p>
          <a:p>
            <a:pPr lvl="1" indent="-319088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Extracellular protease</a:t>
            </a:r>
          </a:p>
          <a:p>
            <a:pPr lvl="1" indent="-319088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n-US" altLang="en-US" sz="2400" dirty="0" err="1">
                <a:cs typeface="Arial" panose="020B0604020202020204" pitchFamily="34" charset="0"/>
              </a:rPr>
              <a:t>Gelantinase</a:t>
            </a:r>
            <a:endParaRPr lang="en-US" altLang="en-US" sz="2400" dirty="0">
              <a:cs typeface="Arial" panose="020B0604020202020204" pitchFamily="34" charset="0"/>
            </a:endParaRPr>
          </a:p>
          <a:p>
            <a:pPr lvl="1" indent="-319088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itle 1">
            <a:extLst>
              <a:ext uri="{FF2B5EF4-FFF2-40B4-BE49-F238E27FC236}">
                <a16:creationId xmlns:a16="http://schemas.microsoft.com/office/drawing/2014/main" id="{2B2012EF-FAF8-4908-5F12-E0D9750A39C2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686602" y="76200"/>
            <a:ext cx="7772400" cy="1905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>
                <a:solidFill>
                  <a:srgbClr val="002060"/>
                </a:solidFill>
                <a:cs typeface="Arial" panose="020B0604020202020204" pitchFamily="34" charset="0"/>
              </a:rPr>
              <a:t>Enterococci</a:t>
            </a:r>
            <a:br>
              <a:rPr lang="en-US" altLang="en-US" sz="4000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en-US" altLang="en-US" sz="4000" dirty="0">
                <a:solidFill>
                  <a:srgbClr val="002060"/>
                </a:solidFill>
                <a:cs typeface="Arial" panose="020B0604020202020204" pitchFamily="34" charset="0"/>
              </a:rPr>
              <a:t>Virulence Factors (Cont.)</a:t>
            </a:r>
          </a:p>
        </p:txBody>
      </p:sp>
      <p:sp>
        <p:nvSpPr>
          <p:cNvPr id="182275" name="Text Placeholder 2">
            <a:extLst>
              <a:ext uri="{FF2B5EF4-FFF2-40B4-BE49-F238E27FC236}">
                <a16:creationId xmlns:a16="http://schemas.microsoft.com/office/drawing/2014/main" id="{DC64D15C-2E3C-BB3C-FDA0-B3F8A1D00651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686602" y="1830198"/>
            <a:ext cx="7772400" cy="4876800"/>
          </a:xfrm>
        </p:spPr>
        <p:txBody>
          <a:bodyPr/>
          <a:lstStyle/>
          <a:p>
            <a:pPr indent="-296863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Noto Sans Symbols"/>
              <a:buChar char="⬤"/>
            </a:pPr>
            <a:r>
              <a:rPr lang="en-US" altLang="en-US" sz="2800" i="1" dirty="0">
                <a:cs typeface="Arial" panose="020B0604020202020204" pitchFamily="34" charset="0"/>
              </a:rPr>
              <a:t>E. faecalis </a:t>
            </a:r>
            <a:r>
              <a:rPr lang="en-US" altLang="en-US" sz="2800" dirty="0">
                <a:cs typeface="Arial" panose="020B0604020202020204" pitchFamily="34" charset="0"/>
              </a:rPr>
              <a:t>also produces a two-subunit toxin, termed cytolysin </a:t>
            </a:r>
          </a:p>
          <a:p>
            <a:pPr marL="960437" lvl="1" indent="-342900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Wingdings" panose="05000000000000000000" pitchFamily="2" charset="2"/>
              <a:buChar char="Ø"/>
            </a:pPr>
            <a:r>
              <a:rPr lang="en-US" altLang="en-US" sz="2400" dirty="0">
                <a:cs typeface="Arial" panose="020B0604020202020204" pitchFamily="34" charset="0"/>
              </a:rPr>
              <a:t>Shows similarity to bacteriocins produced by other gram-positive bacteria and is expressed by a quorum-sensing mechanism</a:t>
            </a:r>
          </a:p>
        </p:txBody>
      </p:sp>
    </p:spTree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67">
            <a:extLst>
              <a:ext uri="{FF2B5EF4-FFF2-40B4-BE49-F238E27FC236}">
                <a16:creationId xmlns:a16="http://schemas.microsoft.com/office/drawing/2014/main" id="{84781325-C3A0-3BE5-7B1B-ADC56095B3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1435" y="76200"/>
            <a:ext cx="7772400" cy="1905000"/>
          </a:xfrm>
        </p:spPr>
        <p:txBody>
          <a:bodyPr>
            <a:normAutofit/>
          </a:bodyPr>
          <a:lstStyle/>
          <a:p>
            <a:pPr algn="ctr" eaLnBrk="1" fontAlgn="auto" hangingPunct="1">
              <a:buClr>
                <a:schemeClr val="dk1"/>
              </a:buClr>
              <a:buSzPts val="3600"/>
              <a:buFont typeface="Arial"/>
              <a:buNone/>
              <a:defRPr/>
            </a:pPr>
            <a:r>
              <a:rPr lang="en-US" sz="3600" i="1" dirty="0">
                <a:solidFill>
                  <a:srgbClr val="002060"/>
                </a:solidFill>
                <a:sym typeface="Arial"/>
              </a:rPr>
              <a:t>Enterococcus</a:t>
            </a:r>
            <a:r>
              <a:rPr lang="en-US" sz="3600" dirty="0">
                <a:solidFill>
                  <a:srgbClr val="002060"/>
                </a:solidFill>
                <a:sym typeface="Arial"/>
              </a:rPr>
              <a:t> </a:t>
            </a:r>
            <a:br>
              <a:rPr lang="en-US" sz="3600" dirty="0">
                <a:solidFill>
                  <a:srgbClr val="002060"/>
                </a:solidFill>
                <a:sym typeface="Arial"/>
              </a:rPr>
            </a:br>
            <a:r>
              <a:rPr lang="en-US" sz="3600" dirty="0">
                <a:solidFill>
                  <a:srgbClr val="002060"/>
                </a:solidFill>
                <a:sym typeface="Arial"/>
              </a:rPr>
              <a:t>Clinical Infections</a:t>
            </a:r>
            <a:endParaRPr sz="4000" dirty="0">
              <a:solidFill>
                <a:srgbClr val="002060"/>
              </a:solidFill>
              <a:sym typeface="Arial"/>
            </a:endParaRPr>
          </a:p>
        </p:txBody>
      </p:sp>
      <p:sp>
        <p:nvSpPr>
          <p:cNvPr id="577" name="Google Shape;577;p67">
            <a:extLst>
              <a:ext uri="{FF2B5EF4-FFF2-40B4-BE49-F238E27FC236}">
                <a16:creationId xmlns:a16="http://schemas.microsoft.com/office/drawing/2014/main" id="{F7721607-6780-A4B7-1BAA-83BAF856A57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61435" y="1796642"/>
            <a:ext cx="7772400" cy="4876800"/>
          </a:xfrm>
        </p:spPr>
        <p:txBody>
          <a:bodyPr/>
          <a:lstStyle/>
          <a:p>
            <a:pPr marL="342900" indent="-342900" eaLnBrk="1" fontAlgn="auto" hangingPunct="1">
              <a:spcBef>
                <a:spcPts val="0"/>
              </a:spcBef>
              <a:buSzPts val="1680"/>
              <a:buFont typeface="Noto Sans Symbols"/>
              <a:buChar char="⬤"/>
              <a:defRPr/>
            </a:pPr>
            <a:r>
              <a:rPr lang="en-US" sz="2800" dirty="0">
                <a:solidFill>
                  <a:schemeClr val="dk1"/>
                </a:solidFill>
                <a:sym typeface="Arial"/>
              </a:rPr>
              <a:t>Nosocomial infections</a:t>
            </a:r>
            <a:endParaRPr sz="2800" dirty="0">
              <a:solidFill>
                <a:schemeClr val="dk1"/>
              </a:solidFill>
              <a:sym typeface="Arial"/>
            </a:endParaRPr>
          </a:p>
          <a:p>
            <a:pPr marL="742950" lvl="1" indent="-285750" eaLnBrk="1" fontAlgn="auto" hangingPunct="1">
              <a:spcBef>
                <a:spcPts val="480"/>
              </a:spcBef>
              <a:buSzPts val="1920"/>
              <a:buFont typeface="Noto Sans Symbols"/>
              <a:buChar char="⮚"/>
              <a:defRPr/>
            </a:pPr>
            <a:r>
              <a:rPr lang="en-US" sz="2400" dirty="0">
                <a:solidFill>
                  <a:schemeClr val="dk1"/>
                </a:solidFill>
                <a:sym typeface="Arial"/>
              </a:rPr>
              <a:t>UTI is most common, often associated with urinary catheterization or other urologic manipulations</a:t>
            </a:r>
            <a:endParaRPr sz="2400" strike="sngStrike" dirty="0">
              <a:solidFill>
                <a:schemeClr val="dk1"/>
              </a:solidFill>
              <a:sym typeface="Arial"/>
            </a:endParaRPr>
          </a:p>
          <a:p>
            <a:pPr marL="742950" lvl="1" indent="-285750" eaLnBrk="1" fontAlgn="auto" hangingPunct="1">
              <a:spcBef>
                <a:spcPts val="480"/>
              </a:spcBef>
              <a:buSzPts val="1920"/>
              <a:buFont typeface="Noto Sans Symbols"/>
              <a:buChar char="⮚"/>
              <a:defRPr/>
            </a:pPr>
            <a:r>
              <a:rPr lang="en-US" sz="2400" dirty="0">
                <a:solidFill>
                  <a:schemeClr val="dk1"/>
                </a:solidFill>
                <a:sym typeface="Arial"/>
              </a:rPr>
              <a:t>Prolonged hospitalization</a:t>
            </a:r>
            <a:endParaRPr sz="2400" dirty="0">
              <a:solidFill>
                <a:schemeClr val="dk1"/>
              </a:solidFill>
              <a:sym typeface="Arial"/>
            </a:endParaRPr>
          </a:p>
          <a:p>
            <a:pPr marL="742950" lvl="1" indent="-285750" eaLnBrk="1" fontAlgn="auto" hangingPunct="1">
              <a:spcBef>
                <a:spcPts val="480"/>
              </a:spcBef>
              <a:buSzPts val="1920"/>
              <a:buFont typeface="Noto Sans Symbols"/>
              <a:buChar char="⮚"/>
              <a:defRPr/>
            </a:pPr>
            <a:r>
              <a:rPr lang="en-US" sz="2400" dirty="0">
                <a:solidFill>
                  <a:schemeClr val="dk1"/>
                </a:solidFill>
                <a:sym typeface="Arial"/>
              </a:rPr>
              <a:t>Bacteremia may occur in:</a:t>
            </a:r>
            <a:endParaRPr lang="en-US" sz="2400" strike="sngStrike" dirty="0">
              <a:solidFill>
                <a:schemeClr val="dk1"/>
              </a:solidFill>
              <a:sym typeface="Arial"/>
            </a:endParaRPr>
          </a:p>
          <a:p>
            <a:pPr marL="1200150" lvl="2" indent="-285750" eaLnBrk="1" fontAlgn="auto" hangingPunct="1">
              <a:spcBef>
                <a:spcPts val="480"/>
              </a:spcBef>
              <a:buSzPts val="1920"/>
              <a:buFont typeface="Noto Sans Symbols"/>
              <a:buChar char="⮚"/>
              <a:defRPr/>
            </a:pPr>
            <a:r>
              <a:rPr lang="en-US" sz="2000" dirty="0">
                <a:solidFill>
                  <a:schemeClr val="dk1"/>
                </a:solidFill>
                <a:sym typeface="Arial"/>
              </a:rPr>
              <a:t>Hemodialysis patients</a:t>
            </a:r>
          </a:p>
          <a:p>
            <a:pPr marL="1200150" lvl="2" indent="-285750" eaLnBrk="1" fontAlgn="auto" hangingPunct="1">
              <a:spcBef>
                <a:spcPts val="480"/>
              </a:spcBef>
              <a:buSzPts val="1920"/>
              <a:buFont typeface="Noto Sans Symbols"/>
              <a:buChar char="⮚"/>
              <a:defRPr/>
            </a:pPr>
            <a:r>
              <a:rPr lang="en-US" sz="2000" dirty="0">
                <a:solidFill>
                  <a:schemeClr val="dk1"/>
                </a:solidFill>
                <a:sym typeface="Arial"/>
              </a:rPr>
              <a:t>Immunocompromised patients with underlying disease</a:t>
            </a:r>
          </a:p>
          <a:p>
            <a:pPr marL="1200150" lvl="2" indent="-285750" eaLnBrk="1" fontAlgn="auto" hangingPunct="1">
              <a:spcBef>
                <a:spcPts val="480"/>
              </a:spcBef>
              <a:buSzPts val="1920"/>
              <a:buFont typeface="Noto Sans Symbols"/>
              <a:buChar char="⮚"/>
              <a:defRPr/>
            </a:pPr>
            <a:r>
              <a:rPr lang="en-US" sz="2000" dirty="0">
                <a:solidFill>
                  <a:schemeClr val="dk1"/>
                </a:solidFill>
                <a:sym typeface="Arial"/>
              </a:rPr>
              <a:t>Patients who have undergone a prior surgical procedure</a:t>
            </a:r>
            <a:endParaRPr sz="2000" dirty="0">
              <a:solidFill>
                <a:schemeClr val="dk1"/>
              </a:solidFill>
              <a:sym typeface="Arial"/>
            </a:endParaRPr>
          </a:p>
          <a:p>
            <a:pPr marL="742950" lvl="1" indent="-285750" eaLnBrk="1" fontAlgn="auto" hangingPunct="1">
              <a:spcBef>
                <a:spcPts val="480"/>
              </a:spcBef>
              <a:buSzPts val="1920"/>
              <a:buFont typeface="Noto Sans Symbols"/>
              <a:buChar char="⮚"/>
              <a:defRPr/>
            </a:pPr>
            <a:r>
              <a:rPr lang="en-US" sz="2400" dirty="0">
                <a:solidFill>
                  <a:schemeClr val="dk1"/>
                </a:solidFill>
                <a:sym typeface="Arial"/>
              </a:rPr>
              <a:t>Endocarditis</a:t>
            </a:r>
            <a:endParaRPr sz="2400" dirty="0">
              <a:solidFill>
                <a:schemeClr val="dk1"/>
              </a:solidFill>
              <a:sym typeface="Arial"/>
            </a:endParaRPr>
          </a:p>
          <a:p>
            <a:pPr marL="1143000" lvl="2" indent="-228600" eaLnBrk="1" fontAlgn="auto" hangingPunct="1">
              <a:spcBef>
                <a:spcPts val="400"/>
              </a:spcBef>
              <a:buSzPts val="2300"/>
              <a:buFont typeface="Arial"/>
              <a:buChar char="•"/>
              <a:defRPr/>
            </a:pPr>
            <a:r>
              <a:rPr lang="en-US" sz="2000" dirty="0">
                <a:solidFill>
                  <a:schemeClr val="dk1"/>
                </a:solidFill>
                <a:sym typeface="Arial"/>
              </a:rPr>
              <a:t>Accounts for 5% to 10% of bacterial endocarditis</a:t>
            </a:r>
            <a:endParaRPr sz="2000" dirty="0">
              <a:solidFill>
                <a:schemeClr val="dk1"/>
              </a:solidFill>
              <a:sym typeface="Arial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Google Shape;160;p9">
            <a:extLst>
              <a:ext uri="{FF2B5EF4-FFF2-40B4-BE49-F238E27FC236}">
                <a16:creationId xmlns:a16="http://schemas.microsoft.com/office/drawing/2014/main" id="{9E3E523E-5297-87CF-BCAE-F39FF469E475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653046" y="76200"/>
            <a:ext cx="7772400" cy="1905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SzPts val="4000"/>
            </a:pPr>
            <a:r>
              <a:rPr lang="en-US" altLang="en-US" sz="4000" dirty="0">
                <a:cs typeface="Arial" panose="020B0604020202020204" pitchFamily="34" charset="0"/>
              </a:rPr>
              <a:t>Cell Wall Structure</a:t>
            </a:r>
          </a:p>
        </p:txBody>
      </p:sp>
      <p:sp>
        <p:nvSpPr>
          <p:cNvPr id="36867" name="Google Shape;161;p9">
            <a:extLst>
              <a:ext uri="{FF2B5EF4-FFF2-40B4-BE49-F238E27FC236}">
                <a16:creationId xmlns:a16="http://schemas.microsoft.com/office/drawing/2014/main" id="{D0DDB42F-3D44-6818-4A31-5384DF051B71}"/>
              </a:ext>
            </a:extLst>
          </p:cNvPr>
          <p:cNvSpPr txBox="1">
            <a:spLocks noGrp="1" noChangeArrowheads="1"/>
          </p:cNvSpPr>
          <p:nvPr>
            <p:ph sz="half" idx="1"/>
          </p:nvPr>
        </p:nvSpPr>
        <p:spPr>
          <a:xfrm>
            <a:off x="699083" y="1654029"/>
            <a:ext cx="3810000" cy="48768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Pct val="50000"/>
              <a:buFont typeface="Wingdings" panose="05000000000000000000" pitchFamily="2" charset="2"/>
              <a:buChar char="Ø"/>
            </a:pPr>
            <a:r>
              <a:rPr lang="en-US" altLang="en-US" sz="2600" dirty="0">
                <a:latin typeface="+mj-lt"/>
                <a:cs typeface="Arial" panose="020B0604020202020204" pitchFamily="34" charset="0"/>
              </a:rPr>
              <a:t>Thick peptidoglycan layer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>
                <a:srgbClr val="00B0F0"/>
              </a:buClr>
              <a:buSzPct val="50000"/>
              <a:buFont typeface="Wingdings" panose="05000000000000000000" pitchFamily="2" charset="2"/>
              <a:buChar char="Ø"/>
            </a:pPr>
            <a:r>
              <a:rPr lang="en-US" altLang="en-US" sz="2600" dirty="0">
                <a:latin typeface="+mj-lt"/>
                <a:cs typeface="Arial" panose="020B0604020202020204" pitchFamily="34" charset="0"/>
              </a:rPr>
              <a:t>Teichoic acid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>
                <a:srgbClr val="00B0F0"/>
              </a:buClr>
              <a:buSzPct val="50000"/>
              <a:buFont typeface="Wingdings" panose="05000000000000000000" pitchFamily="2" charset="2"/>
              <a:buChar char="Ø"/>
            </a:pPr>
            <a:r>
              <a:rPr lang="en-US" altLang="en-US" sz="2600" dirty="0">
                <a:latin typeface="+mj-lt"/>
                <a:cs typeface="Arial" panose="020B0604020202020204" pitchFamily="34" charset="0"/>
              </a:rPr>
              <a:t>C = carbohydrate layer present except in </a:t>
            </a:r>
            <a:r>
              <a:rPr lang="en-US" altLang="en-US" sz="2600" dirty="0" err="1">
                <a:latin typeface="+mj-lt"/>
                <a:cs typeface="Arial" panose="020B0604020202020204" pitchFamily="34" charset="0"/>
              </a:rPr>
              <a:t>viridans</a:t>
            </a:r>
            <a:r>
              <a:rPr lang="en-US" altLang="en-US" sz="2600" dirty="0">
                <a:latin typeface="+mj-lt"/>
                <a:cs typeface="Arial" panose="020B0604020202020204" pitchFamily="34" charset="0"/>
              </a:rPr>
              <a:t> group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>
                <a:srgbClr val="00B0F0"/>
              </a:buClr>
              <a:buSzPct val="50000"/>
              <a:buFont typeface="Wingdings" panose="05000000000000000000" pitchFamily="2" charset="2"/>
              <a:buChar char="Ø"/>
            </a:pPr>
            <a:r>
              <a:rPr lang="en-US" altLang="en-US" sz="2600" dirty="0">
                <a:latin typeface="+mj-lt"/>
                <a:cs typeface="Arial" panose="020B0604020202020204" pitchFamily="34" charset="0"/>
              </a:rPr>
              <a:t>Capsule in </a:t>
            </a:r>
            <a:r>
              <a:rPr lang="en-US" altLang="en-US" sz="2600" i="1" dirty="0">
                <a:latin typeface="+mj-lt"/>
                <a:cs typeface="Arial" panose="020B0604020202020204" pitchFamily="34" charset="0"/>
              </a:rPr>
              <a:t>S. </a:t>
            </a:r>
            <a:r>
              <a:rPr lang="en-US" altLang="en-US" sz="2600" i="1" dirty="0" err="1">
                <a:latin typeface="+mj-lt"/>
                <a:cs typeface="Arial" panose="020B0604020202020204" pitchFamily="34" charset="0"/>
              </a:rPr>
              <a:t>pneumoniae</a:t>
            </a:r>
            <a:r>
              <a:rPr lang="en-US" altLang="en-US" sz="2600" i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600" dirty="0">
                <a:latin typeface="+mj-lt"/>
                <a:cs typeface="Arial" panose="020B0604020202020204" pitchFamily="34" charset="0"/>
              </a:rPr>
              <a:t>and in young cultures of most species</a:t>
            </a:r>
          </a:p>
        </p:txBody>
      </p:sp>
      <p:sp>
        <p:nvSpPr>
          <p:cNvPr id="36868" name="Google Shape;162;p9">
            <a:extLst>
              <a:ext uri="{FF2B5EF4-FFF2-40B4-BE49-F238E27FC236}">
                <a16:creationId xmlns:a16="http://schemas.microsoft.com/office/drawing/2014/main" id="{46E1CA91-B3ED-B612-18B5-6A4E0657DB91}"/>
              </a:ext>
            </a:extLst>
          </p:cNvPr>
          <p:cNvSpPr txBox="1">
            <a:spLocks noGrp="1" noChangeArrowheads="1"/>
          </p:cNvSpPr>
          <p:nvPr>
            <p:ph sz="half" idx="2"/>
          </p:nvPr>
        </p:nvSpPr>
        <p:spPr>
          <a:xfrm>
            <a:off x="4850338" y="1654029"/>
            <a:ext cx="3810000" cy="48768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Pct val="50000"/>
              <a:buFont typeface="Wingdings" panose="05000000000000000000" pitchFamily="2" charset="2"/>
              <a:buChar char="Ø"/>
            </a:pPr>
            <a:r>
              <a:rPr lang="en-US" altLang="en-US" sz="2600" dirty="0">
                <a:cs typeface="Arial" panose="020B0604020202020204" pitchFamily="34" charset="0"/>
              </a:rPr>
              <a:t>Streptococcal Cell Wall</a:t>
            </a:r>
          </a:p>
        </p:txBody>
      </p:sp>
      <p:pic>
        <p:nvPicPr>
          <p:cNvPr id="36870" name="Google Shape;164;p9" descr="Y:\ELS00000-IW26_[Mahon 6e]\ELS00000-IW26-SRC\Course-N\Construction\IC\jpg\Chapter015\015002.jpg">
            <a:extLst>
              <a:ext uri="{FF2B5EF4-FFF2-40B4-BE49-F238E27FC236}">
                <a16:creationId xmlns:a16="http://schemas.microsoft.com/office/drawing/2014/main" id="{562759C8-CE8A-BFAD-31FB-13931B47277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781" y="3045204"/>
            <a:ext cx="3313113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69">
            <a:extLst>
              <a:ext uri="{FF2B5EF4-FFF2-40B4-BE49-F238E27FC236}">
                <a16:creationId xmlns:a16="http://schemas.microsoft.com/office/drawing/2014/main" id="{8A8C7497-2CCC-9FCF-8E35-AF3FE2EB74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6602" y="76200"/>
            <a:ext cx="7772400" cy="1905000"/>
          </a:xfrm>
        </p:spPr>
        <p:txBody>
          <a:bodyPr>
            <a:normAutofit/>
          </a:bodyPr>
          <a:lstStyle/>
          <a:p>
            <a:pPr algn="ctr" eaLnBrk="1" fontAlgn="auto" hangingPunct="1">
              <a:buClr>
                <a:schemeClr val="dk1"/>
              </a:buClr>
              <a:buSzPts val="3600"/>
              <a:buFont typeface="Arial"/>
              <a:buNone/>
              <a:defRPr/>
            </a:pPr>
            <a:r>
              <a:rPr lang="en-US" sz="3600" i="1" dirty="0">
                <a:solidFill>
                  <a:srgbClr val="002060"/>
                </a:solidFill>
                <a:sym typeface="Arial"/>
              </a:rPr>
              <a:t>Enterococcus </a:t>
            </a:r>
            <a:r>
              <a:rPr lang="en-US" sz="3600" dirty="0">
                <a:solidFill>
                  <a:srgbClr val="002060"/>
                </a:solidFill>
                <a:sym typeface="Arial"/>
              </a:rPr>
              <a:t>Growth Criteria and  Characteristics</a:t>
            </a:r>
            <a:endParaRPr sz="4000" dirty="0">
              <a:solidFill>
                <a:srgbClr val="002060"/>
              </a:solidFill>
              <a:sym typeface="Arial"/>
            </a:endParaRPr>
          </a:p>
        </p:txBody>
      </p:sp>
      <p:sp>
        <p:nvSpPr>
          <p:cNvPr id="185347" name="Google Shape;591;p69">
            <a:extLst>
              <a:ext uri="{FF2B5EF4-FFF2-40B4-BE49-F238E27FC236}">
                <a16:creationId xmlns:a16="http://schemas.microsoft.com/office/drawing/2014/main" id="{A6B2AE14-0F2A-CFA2-5651-03DBFB59C0F9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686602" y="1679196"/>
            <a:ext cx="7772400" cy="4876800"/>
          </a:xfrm>
        </p:spPr>
        <p:txBody>
          <a:bodyPr/>
          <a:lstStyle/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Standard collection and handling procedures</a:t>
            </a:r>
          </a:p>
          <a:p>
            <a:pPr marL="342900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Specimens should be cultured ASAP</a:t>
            </a:r>
            <a:r>
              <a:rPr lang="en-US" altLang="en-US" sz="2800" strike="sngStrike" dirty="0">
                <a:highlight>
                  <a:srgbClr val="FFFF00"/>
                </a:highlight>
                <a:cs typeface="Arial" panose="020B0604020202020204" pitchFamily="34" charset="0"/>
              </a:rPr>
              <a:t> </a:t>
            </a:r>
          </a:p>
          <a:p>
            <a:pPr marL="342900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Trypticase soy or BHI agar supplemented with 5% sheep blood often used</a:t>
            </a:r>
          </a:p>
          <a:p>
            <a:pPr marL="342900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Organisms grow well at 35° C in the presence of low level of CO</a:t>
            </a:r>
            <a:r>
              <a:rPr lang="en-US" altLang="en-US" sz="2800" baseline="-25000" dirty="0">
                <a:cs typeface="Arial" panose="020B0604020202020204" pitchFamily="34" charset="0"/>
              </a:rPr>
              <a:t>2.</a:t>
            </a:r>
          </a:p>
          <a:p>
            <a:pPr marL="342900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Selective media can be used if clinical specimen is obtained from contaminated site or if multiple microorganisms (gram-negative) are likely</a:t>
            </a:r>
          </a:p>
        </p:txBody>
      </p:sp>
    </p:spTree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Google Shape;541;p62">
            <a:extLst>
              <a:ext uri="{FF2B5EF4-FFF2-40B4-BE49-F238E27FC236}">
                <a16:creationId xmlns:a16="http://schemas.microsoft.com/office/drawing/2014/main" id="{318596F4-2A8A-8AE2-9B92-9C106FC9B1B6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685800" y="118145"/>
            <a:ext cx="7772400" cy="1905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SzPts val="4000"/>
            </a:pPr>
            <a:r>
              <a:rPr lang="en-US" altLang="en-US" sz="4000" dirty="0">
                <a:solidFill>
                  <a:srgbClr val="002060"/>
                </a:solidFill>
                <a:cs typeface="Arial" panose="020B0604020202020204" pitchFamily="34" charset="0"/>
              </a:rPr>
              <a:t>Enterococci on Blood Agar</a:t>
            </a:r>
          </a:p>
        </p:txBody>
      </p:sp>
      <p:pic>
        <p:nvPicPr>
          <p:cNvPr id="165892" name="Google Shape;543;p62" descr="Y:\ELS00000-IW26_[Mahon 6e]\ELS00000-IW26-SRC\Course-N\Construction\IC\jpg\Chapter015\015009.jpg">
            <a:extLst>
              <a:ext uri="{FF2B5EF4-FFF2-40B4-BE49-F238E27FC236}">
                <a16:creationId xmlns:a16="http://schemas.microsoft.com/office/drawing/2014/main" id="{F1B67582-1D04-C239-8B24-5D810434464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33563"/>
            <a:ext cx="76200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671768"/>
      </p:ext>
    </p:extLst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70">
            <a:extLst>
              <a:ext uri="{FF2B5EF4-FFF2-40B4-BE49-F238E27FC236}">
                <a16:creationId xmlns:a16="http://schemas.microsoft.com/office/drawing/2014/main" id="{D6A5A914-676F-E20C-6265-C661D6296E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3380" y="76200"/>
            <a:ext cx="7772400" cy="1905000"/>
          </a:xfrm>
        </p:spPr>
        <p:txBody>
          <a:bodyPr>
            <a:normAutofit/>
          </a:bodyPr>
          <a:lstStyle/>
          <a:p>
            <a:pPr algn="ctr" eaLnBrk="1" fontAlgn="auto" hangingPunct="1">
              <a:buClr>
                <a:schemeClr val="dk1"/>
              </a:buClr>
              <a:buSzPts val="3600"/>
              <a:buFont typeface="Arial"/>
              <a:buNone/>
              <a:defRPr/>
            </a:pPr>
            <a:r>
              <a:rPr lang="en-US" sz="3600" i="1" dirty="0">
                <a:solidFill>
                  <a:srgbClr val="002060"/>
                </a:solidFill>
                <a:sym typeface="Arial"/>
              </a:rPr>
              <a:t>Enterococcus</a:t>
            </a:r>
            <a:br>
              <a:rPr lang="en-US" sz="3600" i="1" dirty="0">
                <a:solidFill>
                  <a:srgbClr val="002060"/>
                </a:solidFill>
                <a:sym typeface="Arial"/>
              </a:rPr>
            </a:br>
            <a:r>
              <a:rPr lang="en-US" sz="3600" dirty="0">
                <a:solidFill>
                  <a:srgbClr val="002060"/>
                </a:solidFill>
                <a:sym typeface="Arial"/>
              </a:rPr>
              <a:t>Identification Methods</a:t>
            </a:r>
            <a:endParaRPr sz="4000" dirty="0">
              <a:solidFill>
                <a:srgbClr val="002060"/>
              </a:solidFill>
              <a:sym typeface="Arial"/>
            </a:endParaRPr>
          </a:p>
        </p:txBody>
      </p:sp>
      <p:sp>
        <p:nvSpPr>
          <p:cNvPr id="187395" name="Google Shape;598;p70">
            <a:extLst>
              <a:ext uri="{FF2B5EF4-FFF2-40B4-BE49-F238E27FC236}">
                <a16:creationId xmlns:a16="http://schemas.microsoft.com/office/drawing/2014/main" id="{7D77BABA-A14F-9E32-21C1-BF1BAFE02BC5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703380" y="1830198"/>
            <a:ext cx="7772400" cy="4876800"/>
          </a:xfrm>
        </p:spPr>
        <p:txBody>
          <a:bodyPr/>
          <a:lstStyle/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Biochemical tests</a:t>
            </a:r>
          </a:p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Commercially available </a:t>
            </a:r>
            <a:r>
              <a:rPr lang="en-US" altLang="en-US" sz="2800" dirty="0" err="1">
                <a:cs typeface="Arial" panose="020B0604020202020204" pitchFamily="34" charset="0"/>
              </a:rPr>
              <a:t>multitest</a:t>
            </a:r>
            <a:r>
              <a:rPr lang="en-US" altLang="en-US" sz="2800" dirty="0">
                <a:cs typeface="Arial" panose="020B0604020202020204" pitchFamily="34" charset="0"/>
              </a:rPr>
              <a:t> kits may be useful for the identification of </a:t>
            </a:r>
            <a:r>
              <a:rPr lang="en-US" altLang="en-US" sz="2800" i="1" dirty="0">
                <a:cs typeface="Arial" panose="020B0604020202020204" pitchFamily="34" charset="0"/>
              </a:rPr>
              <a:t>E. faecalis</a:t>
            </a:r>
          </a:p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Molecular typing methods</a:t>
            </a:r>
          </a:p>
          <a:p>
            <a:pPr marL="800100" lvl="1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700"/>
              <a:buFont typeface="Wingdings" panose="05000000000000000000" pitchFamily="2" charset="2"/>
              <a:buChar char="Ø"/>
            </a:pPr>
            <a:r>
              <a:rPr lang="en-US" altLang="en-US" sz="2400" dirty="0">
                <a:cs typeface="Arial" panose="020B0604020202020204" pitchFamily="34" charset="0"/>
              </a:rPr>
              <a:t>Used mainly to type </a:t>
            </a:r>
            <a:r>
              <a:rPr lang="en-US" altLang="en-US" sz="2400" i="1" dirty="0">
                <a:cs typeface="Arial" panose="020B0604020202020204" pitchFamily="34" charset="0"/>
              </a:rPr>
              <a:t>Enterococcus </a:t>
            </a:r>
            <a:r>
              <a:rPr lang="en-US" altLang="en-US" sz="2400" dirty="0">
                <a:cs typeface="Arial" panose="020B0604020202020204" pitchFamily="34" charset="0"/>
              </a:rPr>
              <a:t>spp. in epidemiologic studies and investigations of vancomycin-resistant enterococci (VRE) </a:t>
            </a:r>
          </a:p>
        </p:txBody>
      </p:sp>
    </p:spTree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Google Shape;604;p71">
            <a:extLst>
              <a:ext uri="{FF2B5EF4-FFF2-40B4-BE49-F238E27FC236}">
                <a16:creationId xmlns:a16="http://schemas.microsoft.com/office/drawing/2014/main" id="{C1E8C91B-9A52-D68C-CF20-1F3F5686180F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711769" y="92978"/>
            <a:ext cx="7772400" cy="1905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SzPts val="3600"/>
            </a:pPr>
            <a:r>
              <a:rPr lang="en-US" alt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Laboratory Diagnosis of </a:t>
            </a:r>
            <a:r>
              <a:rPr lang="en-US" altLang="en-US" sz="3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Enterococcus </a:t>
            </a:r>
            <a:endParaRPr lang="en-US" alt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9444" name="Google Shape;606;p71" descr="C:\Users\12994\Desktop\Mahon\table15.5.jpg">
            <a:extLst>
              <a:ext uri="{FF2B5EF4-FFF2-40B4-BE49-F238E27FC236}">
                <a16:creationId xmlns:a16="http://schemas.microsoft.com/office/drawing/2014/main" id="{C87B7935-D0D2-8475-C4DD-38EDCB46BE0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1997978"/>
            <a:ext cx="46386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72">
            <a:extLst>
              <a:ext uri="{FF2B5EF4-FFF2-40B4-BE49-F238E27FC236}">
                <a16:creationId xmlns:a16="http://schemas.microsoft.com/office/drawing/2014/main" id="{69C1FFDC-2595-E7CE-306C-7781E99B73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1768" y="76200"/>
            <a:ext cx="7772400" cy="1905000"/>
          </a:xfrm>
        </p:spPr>
        <p:txBody>
          <a:bodyPr>
            <a:normAutofit/>
          </a:bodyPr>
          <a:lstStyle/>
          <a:p>
            <a:pPr algn="ctr" eaLnBrk="1" fontAlgn="auto" hangingPunct="1">
              <a:buClr>
                <a:schemeClr val="dk1"/>
              </a:buClr>
              <a:buSzPts val="3600"/>
              <a:buFont typeface="Arial"/>
              <a:buNone/>
              <a:defRPr/>
            </a:pPr>
            <a:r>
              <a:rPr lang="en-US" sz="3600" i="1" dirty="0">
                <a:solidFill>
                  <a:srgbClr val="002060"/>
                </a:solidFill>
                <a:sym typeface="Arial"/>
              </a:rPr>
              <a:t>Enterococcus </a:t>
            </a:r>
            <a:r>
              <a:rPr lang="en-US" sz="3600" dirty="0">
                <a:solidFill>
                  <a:srgbClr val="002060"/>
                </a:solidFill>
                <a:sym typeface="Arial"/>
              </a:rPr>
              <a:t>and Antimicrobial Resistance</a:t>
            </a:r>
            <a:endParaRPr sz="4000" dirty="0">
              <a:solidFill>
                <a:srgbClr val="002060"/>
              </a:solidFill>
              <a:sym typeface="Arial"/>
            </a:endParaRPr>
          </a:p>
        </p:txBody>
      </p:sp>
      <p:sp>
        <p:nvSpPr>
          <p:cNvPr id="191491" name="Google Shape;612;p72">
            <a:extLst>
              <a:ext uri="{FF2B5EF4-FFF2-40B4-BE49-F238E27FC236}">
                <a16:creationId xmlns:a16="http://schemas.microsoft.com/office/drawing/2014/main" id="{08CA2ECC-D7ED-B593-4CF2-212634B62D64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711768" y="1914088"/>
            <a:ext cx="7772400" cy="48768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Resistance to several agents</a:t>
            </a:r>
          </a:p>
          <a:p>
            <a:pPr marL="742950" lvl="1" indent="-28575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Acquired resistance to aminoglycosides, β-lactams, and glycopeptides</a:t>
            </a:r>
          </a:p>
          <a:p>
            <a:pPr marL="457200" indent="-457200" eaLnBrk="1" hangingPunct="1">
              <a:spcBef>
                <a:spcPts val="563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Vancomycin-resistant enterococci (VRE)</a:t>
            </a:r>
          </a:p>
          <a:p>
            <a:pPr marL="742950" lvl="1" indent="-28575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Nine phenotypes have been described</a:t>
            </a:r>
            <a:endParaRPr lang="en-US" altLang="en-US" sz="2400" strike="sngStrike" dirty="0">
              <a:highlight>
                <a:srgbClr val="FFFF00"/>
              </a:highlight>
              <a:cs typeface="Arial" panose="020B0604020202020204" pitchFamily="34" charset="0"/>
            </a:endParaRPr>
          </a:p>
          <a:p>
            <a:pPr marL="742950" lvl="1" indent="-28575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400" dirty="0" err="1">
                <a:cs typeface="Arial" panose="020B0604020202020204" pitchFamily="34" charset="0"/>
              </a:rPr>
              <a:t>VanA</a:t>
            </a:r>
            <a:r>
              <a:rPr lang="en-US" altLang="en-US" sz="2400" dirty="0">
                <a:cs typeface="Arial" panose="020B0604020202020204" pitchFamily="34" charset="0"/>
              </a:rPr>
              <a:t> and </a:t>
            </a:r>
            <a:r>
              <a:rPr lang="en-US" altLang="en-US" sz="2400" dirty="0" err="1">
                <a:cs typeface="Arial" panose="020B0604020202020204" pitchFamily="34" charset="0"/>
              </a:rPr>
              <a:t>VanB</a:t>
            </a:r>
            <a:r>
              <a:rPr lang="en-US" altLang="en-US" sz="2400" dirty="0">
                <a:cs typeface="Arial" panose="020B0604020202020204" pitchFamily="34" charset="0"/>
              </a:rPr>
              <a:t> most frequently encountered</a:t>
            </a:r>
          </a:p>
          <a:p>
            <a:pPr marL="742950" lvl="1" indent="-28575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PCR-based assays have been used to detect VRE</a:t>
            </a:r>
          </a:p>
        </p:txBody>
      </p:sp>
    </p:spTree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74">
            <a:extLst>
              <a:ext uri="{FF2B5EF4-FFF2-40B4-BE49-F238E27FC236}">
                <a16:creationId xmlns:a16="http://schemas.microsoft.com/office/drawing/2014/main" id="{C3D33570-FD3F-E684-D8FE-F8AE746FEF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1101" y="59422"/>
            <a:ext cx="7772400" cy="1905000"/>
          </a:xfrm>
        </p:spPr>
        <p:txBody>
          <a:bodyPr>
            <a:normAutofit/>
          </a:bodyPr>
          <a:lstStyle/>
          <a:p>
            <a:pPr algn="ctr" eaLnBrk="1" fontAlgn="auto" hangingPunct="1">
              <a:buClr>
                <a:schemeClr val="dk1"/>
              </a:buClr>
              <a:buSzPts val="3600"/>
              <a:buFont typeface="Arial"/>
              <a:buNone/>
              <a:defRPr/>
            </a:pPr>
            <a:r>
              <a:rPr lang="en-US" sz="3600" i="1" dirty="0">
                <a:solidFill>
                  <a:srgbClr val="002060"/>
                </a:solidFill>
                <a:sym typeface="Arial"/>
              </a:rPr>
              <a:t>Streptococcus</a:t>
            </a:r>
            <a:r>
              <a:rPr lang="en-US" sz="3600" dirty="0">
                <a:solidFill>
                  <a:srgbClr val="002060"/>
                </a:solidFill>
                <a:sym typeface="Arial"/>
              </a:rPr>
              <a:t>-like Organisms</a:t>
            </a:r>
            <a:br>
              <a:rPr lang="en-US" sz="3600" dirty="0">
                <a:solidFill>
                  <a:srgbClr val="002060"/>
                </a:solidFill>
                <a:sym typeface="Arial"/>
              </a:rPr>
            </a:br>
            <a:r>
              <a:rPr lang="en-US" sz="3600" dirty="0">
                <a:solidFill>
                  <a:srgbClr val="002060"/>
                </a:solidFill>
                <a:sym typeface="Arial"/>
              </a:rPr>
              <a:t>General Characteristics</a:t>
            </a:r>
            <a:endParaRPr sz="4000" dirty="0">
              <a:solidFill>
                <a:srgbClr val="002060"/>
              </a:solidFill>
              <a:sym typeface="Arial"/>
            </a:endParaRPr>
          </a:p>
        </p:txBody>
      </p:sp>
      <p:sp>
        <p:nvSpPr>
          <p:cNvPr id="620" name="Google Shape;620;p74">
            <a:extLst>
              <a:ext uri="{FF2B5EF4-FFF2-40B4-BE49-F238E27FC236}">
                <a16:creationId xmlns:a16="http://schemas.microsoft.com/office/drawing/2014/main" id="{48CDA698-78DA-6567-1D1A-61D15BFFBB0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11101" y="1838587"/>
            <a:ext cx="7772400" cy="4876800"/>
          </a:xfrm>
        </p:spPr>
        <p:txBody>
          <a:bodyPr>
            <a:normAutofit/>
          </a:bodyPr>
          <a:lstStyle/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buSzPct val="55000"/>
              <a:buFont typeface="Noto Sans Symbols"/>
              <a:buChar char="⬤"/>
              <a:defRPr/>
            </a:pPr>
            <a:r>
              <a:rPr lang="en-US" sz="2800" dirty="0">
                <a:solidFill>
                  <a:schemeClr val="dk1"/>
                </a:solidFill>
                <a:sym typeface="Arial"/>
              </a:rPr>
              <a:t>Five genera in this group consist of organisms that resemble </a:t>
            </a:r>
            <a:r>
              <a:rPr lang="en-US" sz="2800" dirty="0" err="1">
                <a:solidFill>
                  <a:schemeClr val="dk1"/>
                </a:solidFill>
                <a:sym typeface="Arial"/>
              </a:rPr>
              <a:t>viridans</a:t>
            </a:r>
            <a:r>
              <a:rPr lang="en-US" sz="2800" dirty="0">
                <a:solidFill>
                  <a:schemeClr val="dk1"/>
                </a:solidFill>
                <a:sym typeface="Arial"/>
              </a:rPr>
              <a:t> streptococci</a:t>
            </a:r>
            <a:endParaRPr sz="2800" dirty="0">
              <a:solidFill>
                <a:schemeClr val="dk1"/>
              </a:solidFill>
              <a:sym typeface="Arial"/>
            </a:endParaRPr>
          </a:p>
          <a:p>
            <a:pPr marL="742950" lvl="1" indent="-285750" eaLnBrk="1" fontAlgn="auto" hangingPunct="1">
              <a:lnSpc>
                <a:spcPct val="90000"/>
              </a:lnSpc>
              <a:spcBef>
                <a:spcPts val="480"/>
              </a:spcBef>
              <a:buSzPts val="1920"/>
              <a:buFont typeface="Noto Sans Symbols"/>
              <a:buChar char="⮚"/>
              <a:defRPr/>
            </a:pPr>
            <a:r>
              <a:rPr lang="en-US" sz="2400" i="1" dirty="0" err="1">
                <a:solidFill>
                  <a:schemeClr val="dk1"/>
                </a:solidFill>
                <a:sym typeface="Arial"/>
              </a:rPr>
              <a:t>Aerococcus</a:t>
            </a:r>
            <a:r>
              <a:rPr lang="en-US" sz="2400" i="1" dirty="0">
                <a:solidFill>
                  <a:schemeClr val="dk1"/>
                </a:solidFill>
                <a:sym typeface="Arial"/>
              </a:rPr>
              <a:t>, </a:t>
            </a:r>
            <a:r>
              <a:rPr lang="en-US" sz="2400" i="1" dirty="0" err="1">
                <a:solidFill>
                  <a:schemeClr val="dk1"/>
                </a:solidFill>
                <a:sym typeface="Arial"/>
              </a:rPr>
              <a:t>Gemella</a:t>
            </a:r>
            <a:r>
              <a:rPr lang="en-US" sz="2400" i="1" dirty="0">
                <a:solidFill>
                  <a:schemeClr val="dk1"/>
                </a:solidFill>
                <a:sym typeface="Arial"/>
              </a:rPr>
              <a:t>, Lactococcus, </a:t>
            </a:r>
            <a:r>
              <a:rPr lang="en-US" sz="2400" i="1" dirty="0" err="1">
                <a:solidFill>
                  <a:schemeClr val="dk1"/>
                </a:solidFill>
                <a:sym typeface="Arial"/>
              </a:rPr>
              <a:t>Leuconostoc</a:t>
            </a:r>
            <a:r>
              <a:rPr lang="en-US" sz="2400" i="1" dirty="0">
                <a:solidFill>
                  <a:schemeClr val="dk1"/>
                </a:solidFill>
                <a:sym typeface="Arial"/>
              </a:rPr>
              <a:t>, </a:t>
            </a:r>
            <a:r>
              <a:rPr lang="en-US" sz="2400" i="1" dirty="0" err="1">
                <a:solidFill>
                  <a:schemeClr val="dk1"/>
                </a:solidFill>
                <a:sym typeface="Arial"/>
              </a:rPr>
              <a:t>Pediococcus</a:t>
            </a:r>
            <a:endParaRPr lang="en-US" sz="2400" i="1" dirty="0">
              <a:solidFill>
                <a:schemeClr val="dk1"/>
              </a:solidFill>
              <a:sym typeface="Arial"/>
            </a:endParaRPr>
          </a:p>
          <a:p>
            <a:pPr indent="-457200" eaLnBrk="1" fontAlgn="auto" hangingPunct="1">
              <a:lnSpc>
                <a:spcPct val="90000"/>
              </a:lnSpc>
              <a:spcBef>
                <a:spcPts val="480"/>
              </a:spcBef>
              <a:buSzPct val="55000"/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chemeClr val="dk1"/>
                </a:solidFill>
                <a:sym typeface="Arial"/>
              </a:rPr>
              <a:t>Isolated in clinical specimens</a:t>
            </a:r>
          </a:p>
          <a:p>
            <a:pPr indent="-457200" eaLnBrk="1" fontAlgn="auto" hangingPunct="1">
              <a:lnSpc>
                <a:spcPct val="90000"/>
              </a:lnSpc>
              <a:spcBef>
                <a:spcPts val="480"/>
              </a:spcBef>
              <a:buSzPct val="55000"/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chemeClr val="dk1"/>
                </a:solidFill>
                <a:sym typeface="Arial"/>
              </a:rPr>
              <a:t>Vancomycin resistant</a:t>
            </a:r>
            <a:endParaRPr sz="2800" dirty="0">
              <a:solidFill>
                <a:schemeClr val="dk1"/>
              </a:solidFill>
              <a:sym typeface="Arial"/>
            </a:endParaRPr>
          </a:p>
          <a:p>
            <a:pPr marL="457200" indent="-457200" eaLnBrk="1" fontAlgn="auto" hangingPunct="1">
              <a:lnSpc>
                <a:spcPct val="90000"/>
              </a:lnSpc>
              <a:spcBef>
                <a:spcPts val="560"/>
              </a:spcBef>
              <a:buSzPct val="55000"/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chemeClr val="dk1"/>
                </a:solidFill>
                <a:sym typeface="Arial"/>
              </a:rPr>
              <a:t>Associated with infections resembling enterococci and streptococci</a:t>
            </a:r>
            <a:endParaRPr sz="2800" dirty="0">
              <a:solidFill>
                <a:schemeClr val="dk1"/>
              </a:solidFill>
              <a:sym typeface="Arial"/>
            </a:endParaRPr>
          </a:p>
        </p:txBody>
      </p:sp>
    </p:spTree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Google Shape;626;p75">
            <a:extLst>
              <a:ext uri="{FF2B5EF4-FFF2-40B4-BE49-F238E27FC236}">
                <a16:creationId xmlns:a16="http://schemas.microsoft.com/office/drawing/2014/main" id="{FD40C240-A3B6-0906-37B8-82C7F3200692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685800" y="101367"/>
            <a:ext cx="7772400" cy="1905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SzPts val="4000"/>
            </a:pPr>
            <a:r>
              <a:rPr lang="en-US" altLang="en-US" sz="4000" i="1" dirty="0">
                <a:cs typeface="Arial" panose="020B0604020202020204" pitchFamily="34" charset="0"/>
              </a:rPr>
              <a:t>Abiotrophia</a:t>
            </a:r>
            <a:r>
              <a:rPr lang="en-US" altLang="en-US" sz="4000" dirty="0">
                <a:cs typeface="Arial" panose="020B0604020202020204" pitchFamily="34" charset="0"/>
              </a:rPr>
              <a:t> and </a:t>
            </a:r>
            <a:r>
              <a:rPr lang="en-US" altLang="en-US" sz="4000" i="1" dirty="0">
                <a:cs typeface="Arial" panose="020B0604020202020204" pitchFamily="34" charset="0"/>
              </a:rPr>
              <a:t>Granulicatella</a:t>
            </a:r>
            <a:endParaRPr lang="en-US" altLang="en-US" sz="4000" dirty="0">
              <a:cs typeface="Arial" panose="020B0604020202020204" pitchFamily="34" charset="0"/>
            </a:endParaRPr>
          </a:p>
        </p:txBody>
      </p:sp>
      <p:sp>
        <p:nvSpPr>
          <p:cNvPr id="195587" name="Google Shape;627;p75">
            <a:extLst>
              <a:ext uri="{FF2B5EF4-FFF2-40B4-BE49-F238E27FC236}">
                <a16:creationId xmlns:a16="http://schemas.microsoft.com/office/drawing/2014/main" id="{D4237273-AB3A-DCC4-E99D-F71ADEC78DCC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457200" y="1664282"/>
            <a:ext cx="8229600" cy="4525963"/>
          </a:xfrm>
        </p:spPr>
        <p:txBody>
          <a:bodyPr/>
          <a:lstStyle/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Bacteria grow as satellite colonies</a:t>
            </a:r>
          </a:p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Media supplemented with 10 mg/L pyridoxal hydrochloride alternative to BAP</a:t>
            </a:r>
          </a:p>
          <a:p>
            <a:pPr marL="342900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Formerly known as nutritionally variant streptococci (NVS)</a:t>
            </a:r>
          </a:p>
          <a:p>
            <a:pPr marL="342900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Part of human oral and gastrointestinal microbiota</a:t>
            </a:r>
          </a:p>
          <a:p>
            <a:pPr marL="342900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Significant cause of</a:t>
            </a:r>
          </a:p>
          <a:p>
            <a:pPr marL="742950" lvl="1" indent="-28575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Bacteremia, endocarditis, otitis media</a:t>
            </a:r>
          </a:p>
        </p:txBody>
      </p:sp>
    </p:spTree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Google Shape;633;p76">
            <a:extLst>
              <a:ext uri="{FF2B5EF4-FFF2-40B4-BE49-F238E27FC236}">
                <a16:creationId xmlns:a16="http://schemas.microsoft.com/office/drawing/2014/main" id="{AA155AF3-DD93-F35A-B179-422A6ED37170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653046" y="67811"/>
            <a:ext cx="7772400" cy="1905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SzPts val="4000"/>
            </a:pPr>
            <a:r>
              <a:rPr lang="en-US" altLang="en-US" sz="4000" i="1" dirty="0" err="1">
                <a:cs typeface="Arial" panose="020B0604020202020204" pitchFamily="34" charset="0"/>
              </a:rPr>
              <a:t>Aerococcus</a:t>
            </a:r>
            <a:endParaRPr lang="en-US" altLang="en-US" sz="4000" dirty="0">
              <a:cs typeface="Arial" panose="020B0604020202020204" pitchFamily="34" charset="0"/>
            </a:endParaRPr>
          </a:p>
        </p:txBody>
      </p:sp>
      <p:sp>
        <p:nvSpPr>
          <p:cNvPr id="197635" name="Google Shape;634;p76">
            <a:extLst>
              <a:ext uri="{FF2B5EF4-FFF2-40B4-BE49-F238E27FC236}">
                <a16:creationId xmlns:a16="http://schemas.microsoft.com/office/drawing/2014/main" id="{0975A55C-3879-C47B-010A-298A64039328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653046" y="1637251"/>
            <a:ext cx="7772400" cy="4876800"/>
          </a:xfrm>
        </p:spPr>
        <p:txBody>
          <a:bodyPr/>
          <a:lstStyle/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700"/>
              <a:buFont typeface="Noto Sans Symbols"/>
              <a:buChar char="⬤"/>
            </a:pPr>
            <a:r>
              <a:rPr lang="en-US" altLang="en-US" sz="2800" i="1" dirty="0" err="1">
                <a:cs typeface="Arial" panose="020B0604020202020204" pitchFamily="34" charset="0"/>
              </a:rPr>
              <a:t>Aerococcus</a:t>
            </a:r>
            <a:r>
              <a:rPr lang="en-US" altLang="en-US" sz="2800" i="1" dirty="0">
                <a:cs typeface="Arial" panose="020B0604020202020204" pitchFamily="34" charset="0"/>
              </a:rPr>
              <a:t>—</a:t>
            </a:r>
            <a:r>
              <a:rPr lang="en-US" altLang="en-US" sz="2800" dirty="0">
                <a:cs typeface="Arial" panose="020B0604020202020204" pitchFamily="34" charset="0"/>
              </a:rPr>
              <a:t>common airborne organism</a:t>
            </a:r>
          </a:p>
          <a:p>
            <a:pPr marL="742950" lvl="1" indent="-28575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Opportunistic pathogen</a:t>
            </a:r>
          </a:p>
          <a:p>
            <a:pPr marL="1143000" lvl="2" indent="-228600" eaLnBrk="1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ts val="2300"/>
            </a:pPr>
            <a:r>
              <a:rPr lang="en-US" altLang="en-US" sz="2000" dirty="0">
                <a:cs typeface="Arial" panose="020B0604020202020204" pitchFamily="34" charset="0"/>
              </a:rPr>
              <a:t>Bacteremia, endocarditis, and UTI in immunocompromised patients</a:t>
            </a:r>
          </a:p>
          <a:p>
            <a:pPr marL="742950" lvl="1" indent="-28575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Resembles </a:t>
            </a:r>
            <a:r>
              <a:rPr lang="en-US" altLang="en-US" sz="2400" dirty="0" err="1">
                <a:cs typeface="Arial" panose="020B0604020202020204" pitchFamily="34" charset="0"/>
              </a:rPr>
              <a:t>viridans</a:t>
            </a:r>
            <a:r>
              <a:rPr lang="en-US" altLang="en-US" sz="2400" dirty="0">
                <a:cs typeface="Arial" panose="020B0604020202020204" pitchFamily="34" charset="0"/>
              </a:rPr>
              <a:t> streptococci on culture</a:t>
            </a:r>
          </a:p>
          <a:p>
            <a:pPr marL="742950" lvl="1" indent="-28575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Resembles staphylococci on Gram-stained smears</a:t>
            </a:r>
          </a:p>
          <a:p>
            <a:pPr marL="1143000" lvl="2" indent="-228600" eaLnBrk="1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ts val="2300"/>
            </a:pPr>
            <a:r>
              <a:rPr lang="en-US" altLang="en-US" sz="2000" dirty="0">
                <a:cs typeface="Arial" panose="020B0604020202020204" pitchFamily="34" charset="0"/>
              </a:rPr>
              <a:t>Gram-positive cocci in tetrads or clusters</a:t>
            </a:r>
          </a:p>
          <a:p>
            <a:pPr marL="1143000" lvl="2" indent="-228600" eaLnBrk="1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ts val="2300"/>
            </a:pPr>
            <a:r>
              <a:rPr lang="en-US" altLang="en-US" sz="2000" dirty="0">
                <a:cs typeface="Arial" panose="020B0604020202020204" pitchFamily="34" charset="0"/>
              </a:rPr>
              <a:t>Weak catalase (a.k.a. </a:t>
            </a:r>
            <a:r>
              <a:rPr lang="en-US" altLang="en-US" sz="2000" dirty="0" err="1">
                <a:cs typeface="Arial" panose="020B0604020202020204" pitchFamily="34" charset="0"/>
              </a:rPr>
              <a:t>pseudocatalase</a:t>
            </a:r>
            <a:r>
              <a:rPr lang="en-US" altLang="en-US" sz="2000" dirty="0">
                <a:cs typeface="Arial" panose="020B0604020202020204" pitchFamily="34" charset="0"/>
              </a:rPr>
              <a:t> reaction)</a:t>
            </a:r>
          </a:p>
          <a:p>
            <a:pPr marL="1143000" lvl="2" indent="-228600" eaLnBrk="1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ts val="2300"/>
            </a:pPr>
            <a:r>
              <a:rPr lang="en-US" altLang="en-US" sz="2000" dirty="0">
                <a:cs typeface="Arial" panose="020B0604020202020204" pitchFamily="34" charset="0"/>
              </a:rPr>
              <a:t>Susceptibility patterns similar to enterococci</a:t>
            </a:r>
          </a:p>
        </p:txBody>
      </p:sp>
    </p:spTree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itle 1">
            <a:extLst>
              <a:ext uri="{FF2B5EF4-FFF2-40B4-BE49-F238E27FC236}">
                <a16:creationId xmlns:a16="http://schemas.microsoft.com/office/drawing/2014/main" id="{4BA3F55C-4B1C-7866-AFB1-23765B52F993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686602" y="76200"/>
            <a:ext cx="7772400" cy="1905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i="1" dirty="0" err="1">
                <a:latin typeface="+mn-lt"/>
                <a:cs typeface="Arial" panose="020B0604020202020204" pitchFamily="34" charset="0"/>
              </a:rPr>
              <a:t>Dolosicoccus</a:t>
            </a:r>
            <a:r>
              <a:rPr lang="en-US" altLang="en-US" sz="4000" dirty="0">
                <a:latin typeface="+mn-lt"/>
                <a:cs typeface="Arial" panose="020B0604020202020204" pitchFamily="34" charset="0"/>
              </a:rPr>
              <a:t> and </a:t>
            </a:r>
            <a:r>
              <a:rPr lang="en-US" altLang="en-US" sz="4000" i="1" dirty="0" err="1">
                <a:latin typeface="+mn-lt"/>
                <a:cs typeface="Arial" panose="020B0604020202020204" pitchFamily="34" charset="0"/>
              </a:rPr>
              <a:t>Globicatella</a:t>
            </a:r>
            <a:endParaRPr lang="en-US" altLang="en-US" sz="4000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99683" name="Text Placeholder 2">
            <a:extLst>
              <a:ext uri="{FF2B5EF4-FFF2-40B4-BE49-F238E27FC236}">
                <a16:creationId xmlns:a16="http://schemas.microsoft.com/office/drawing/2014/main" id="{0F976E35-EBBA-AFE0-64F2-24221695F7E0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686602" y="1754697"/>
            <a:ext cx="7772400" cy="4876800"/>
          </a:xfrm>
        </p:spPr>
        <p:txBody>
          <a:bodyPr/>
          <a:lstStyle/>
          <a:p>
            <a:pPr indent="-296863" eaLnBrk="1" hangingPunct="1">
              <a:spcBef>
                <a:spcPts val="363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Minor genera in the family </a:t>
            </a:r>
            <a:r>
              <a:rPr lang="en-US" altLang="en-US" sz="2800" dirty="0" err="1">
                <a:cs typeface="Arial" panose="020B0604020202020204" pitchFamily="34" charset="0"/>
              </a:rPr>
              <a:t>Aerococcaceae</a:t>
            </a:r>
            <a:endParaRPr lang="en-US" altLang="en-US" sz="2800" dirty="0">
              <a:cs typeface="Arial" panose="020B0604020202020204" pitchFamily="34" charset="0"/>
            </a:endParaRPr>
          </a:p>
          <a:p>
            <a:pPr indent="-296863" eaLnBrk="1" hangingPunct="1">
              <a:spcBef>
                <a:spcPts val="363"/>
              </a:spcBef>
              <a:spcAft>
                <a:spcPct val="0"/>
              </a:spcAft>
              <a:buClr>
                <a:srgbClr val="00B0F0"/>
              </a:buClr>
              <a:buSzPct val="55000"/>
              <a:buFont typeface="Noto Sans Symbols"/>
              <a:buChar char="⬤"/>
            </a:pPr>
            <a:r>
              <a:rPr lang="en-US" altLang="en-US" sz="2800" i="1" dirty="0" err="1">
                <a:cs typeface="Arial" panose="020B0604020202020204" pitchFamily="34" charset="0"/>
              </a:rPr>
              <a:t>Dolosicococcus</a:t>
            </a:r>
            <a:r>
              <a:rPr lang="en-US" altLang="en-US" sz="2800" i="1" dirty="0"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cs typeface="Arial" panose="020B0604020202020204" pitchFamily="34" charset="0"/>
              </a:rPr>
              <a:t>paucivoran</a:t>
            </a:r>
            <a:endParaRPr lang="en-US" altLang="en-US" sz="2800" i="1" dirty="0">
              <a:cs typeface="Arial" panose="020B0604020202020204" pitchFamily="34" charset="0"/>
            </a:endParaRPr>
          </a:p>
          <a:p>
            <a:pPr lvl="1" indent="-319088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Single species in the genus</a:t>
            </a:r>
          </a:p>
          <a:p>
            <a:pPr lvl="1" indent="-319088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Isolated in blood specimens</a:t>
            </a:r>
          </a:p>
          <a:p>
            <a:pPr lvl="1" indent="-319088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Biochemical and molecular tests differentiate this species from </a:t>
            </a:r>
            <a:r>
              <a:rPr lang="en-US" altLang="en-US" sz="2400" i="1" dirty="0" err="1">
                <a:cs typeface="Arial" panose="020B0604020202020204" pitchFamily="34" charset="0"/>
              </a:rPr>
              <a:t>Globicatella</a:t>
            </a:r>
            <a:r>
              <a:rPr lang="en-US" altLang="en-US" sz="2400" dirty="0">
                <a:cs typeface="Arial" panose="020B0604020202020204" pitchFamily="34" charset="0"/>
              </a:rPr>
              <a:t> spp. </a:t>
            </a:r>
          </a:p>
        </p:txBody>
      </p:sp>
    </p:spTree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itle 1">
            <a:extLst>
              <a:ext uri="{FF2B5EF4-FFF2-40B4-BE49-F238E27FC236}">
                <a16:creationId xmlns:a16="http://schemas.microsoft.com/office/drawing/2014/main" id="{FC76A74F-D6BA-0BF7-799E-8376E2540D70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636268" y="76200"/>
            <a:ext cx="7772400" cy="1905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i="1" dirty="0" err="1">
                <a:solidFill>
                  <a:srgbClr val="002060"/>
                </a:solidFill>
                <a:cs typeface="Arial" panose="020B0604020202020204" pitchFamily="34" charset="0"/>
              </a:rPr>
              <a:t>Dolosicoccus</a:t>
            </a:r>
            <a:r>
              <a:rPr lang="en-US" altLang="en-US" sz="4000" dirty="0">
                <a:solidFill>
                  <a:srgbClr val="002060"/>
                </a:solidFill>
                <a:cs typeface="Arial" panose="020B0604020202020204" pitchFamily="34" charset="0"/>
              </a:rPr>
              <a:t> and </a:t>
            </a:r>
            <a:r>
              <a:rPr lang="en-US" altLang="en-US" sz="4000" i="1" dirty="0" err="1">
                <a:solidFill>
                  <a:srgbClr val="002060"/>
                </a:solidFill>
                <a:cs typeface="Arial" panose="020B0604020202020204" pitchFamily="34" charset="0"/>
              </a:rPr>
              <a:t>Globicatella</a:t>
            </a:r>
            <a:endParaRPr lang="en-US" altLang="en-US" sz="4000" i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200707" name="Text Placeholder 2">
            <a:extLst>
              <a:ext uri="{FF2B5EF4-FFF2-40B4-BE49-F238E27FC236}">
                <a16:creationId xmlns:a16="http://schemas.microsoft.com/office/drawing/2014/main" id="{474FD46F-5B48-82A8-FC90-910A496C0FC8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636268" y="1704363"/>
            <a:ext cx="7772400" cy="4876800"/>
          </a:xfrm>
        </p:spPr>
        <p:txBody>
          <a:bodyPr/>
          <a:lstStyle/>
          <a:p>
            <a:pPr indent="-296863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Noto Sans Symbols"/>
              <a:buChar char="⬤"/>
            </a:pPr>
            <a:r>
              <a:rPr lang="en-US" altLang="en-US" sz="2800" dirty="0">
                <a:cs typeface="Arial" panose="020B0604020202020204" pitchFamily="34" charset="0"/>
              </a:rPr>
              <a:t>Minor genera in the family </a:t>
            </a:r>
            <a:r>
              <a:rPr lang="en-US" altLang="en-US" sz="2800" dirty="0" err="1">
                <a:cs typeface="Arial" panose="020B0604020202020204" pitchFamily="34" charset="0"/>
              </a:rPr>
              <a:t>Aerococcaceae</a:t>
            </a:r>
            <a:endParaRPr lang="en-US" altLang="en-US" sz="2800" dirty="0">
              <a:cs typeface="Arial" panose="020B0604020202020204" pitchFamily="34" charset="0"/>
            </a:endParaRPr>
          </a:p>
          <a:p>
            <a:pPr indent="-296863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Noto Sans Symbols"/>
              <a:buChar char="⬤"/>
            </a:pPr>
            <a:r>
              <a:rPr lang="en-US" altLang="en-US" sz="2800" i="1" dirty="0" err="1">
                <a:cs typeface="Arial" panose="020B0604020202020204" pitchFamily="34" charset="0"/>
              </a:rPr>
              <a:t>Globicatella</a:t>
            </a:r>
            <a:r>
              <a:rPr lang="en-US" altLang="en-US" sz="2800" dirty="0">
                <a:cs typeface="Arial" panose="020B0604020202020204" pitchFamily="34" charset="0"/>
              </a:rPr>
              <a:t> spp.</a:t>
            </a:r>
          </a:p>
          <a:p>
            <a:pPr lvl="1" indent="-319088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Isolated from blood, urine, and CSF in patients with bacteremia, UTI, and meningitis</a:t>
            </a:r>
          </a:p>
          <a:p>
            <a:pPr lvl="1" indent="-319088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Facultative anaerobic</a:t>
            </a:r>
          </a:p>
          <a:p>
            <a:pPr lvl="1" indent="-319088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Catalase negative</a:t>
            </a:r>
          </a:p>
          <a:p>
            <a:pPr lvl="1" indent="-319088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l-GR" altLang="en-US" sz="2400" dirty="0">
                <a:cs typeface="Arial" panose="020B0604020202020204" pitchFamily="34" charset="0"/>
              </a:rPr>
              <a:t>α</a:t>
            </a:r>
            <a:r>
              <a:rPr lang="en-US" altLang="en-US" sz="2400" dirty="0">
                <a:cs typeface="Arial" panose="020B0604020202020204" pitchFamily="34" charset="0"/>
              </a:rPr>
              <a:t>-hemolytic, gram-positive cocci</a:t>
            </a:r>
          </a:p>
          <a:p>
            <a:pPr lvl="1" indent="-319088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Rarely isolated, often misidentified</a:t>
            </a:r>
          </a:p>
          <a:p>
            <a:pPr lvl="1" indent="-319088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n-US" altLang="en-US" sz="2400" dirty="0">
                <a:cs typeface="Arial" panose="020B0604020202020204" pitchFamily="34" charset="0"/>
              </a:rPr>
              <a:t>One known species:  </a:t>
            </a:r>
            <a:r>
              <a:rPr lang="en-US" altLang="en-US" sz="2400" i="1" dirty="0">
                <a:cs typeface="Arial" panose="020B0604020202020204" pitchFamily="34" charset="0"/>
              </a:rPr>
              <a:t>G. </a:t>
            </a:r>
            <a:r>
              <a:rPr lang="en-US" altLang="en-US" sz="2400" i="1" dirty="0" err="1">
                <a:cs typeface="Arial" panose="020B0604020202020204" pitchFamily="34" charset="0"/>
              </a:rPr>
              <a:t>sanguinis</a:t>
            </a:r>
            <a:endParaRPr lang="en-US" altLang="en-US" sz="2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Micro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99CC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2D8A"/>
      </a:accent6>
      <a:hlink>
        <a:srgbClr val="009999"/>
      </a:hlink>
      <a:folHlink>
        <a:srgbClr val="99CC00"/>
      </a:folHlink>
    </a:clrScheme>
    <a:fontScheme name="Microsoft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9CC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anose="02020603050405020304" pitchFamily="18" charset="0"/>
            <a:cs typeface="ヒラギノ明朝 ProN W3" charset="0"/>
            <a:sym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9CC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anose="02020603050405020304" pitchFamily="18" charset="0"/>
            <a:cs typeface="ヒラギノ明朝 ProN W3" charset="0"/>
            <a:sym typeface="Times New Roman" panose="02020603050405020304" pitchFamily="18" charset="0"/>
          </a:defRPr>
        </a:defPPr>
      </a:lstStyle>
    </a:lnDef>
  </a:objectDefaults>
  <a:extraClrSchemeLst>
    <a:extraClrScheme>
      <a:clrScheme name="Dads 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icroTheme" id="{E52B85CB-C9B7-412B-A7AA-E3B990D6E901}" vid="{8DFE26A6-A5DD-420C-B145-63F78B5CD578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MicroTheme</Template>
  <TotalTime>6309</TotalTime>
  <Words>6185</Words>
  <Application>Microsoft Office PowerPoint</Application>
  <PresentationFormat>On-screen Show (4:3)</PresentationFormat>
  <Paragraphs>810</Paragraphs>
  <Slides>142</Slides>
  <Notes>106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142</vt:i4>
      </vt:variant>
    </vt:vector>
  </HeadingPairs>
  <TitlesOfParts>
    <vt:vector size="153" baseType="lpstr">
      <vt:lpstr>Arial</vt:lpstr>
      <vt:lpstr>Calibri</vt:lpstr>
      <vt:lpstr>Courier New</vt:lpstr>
      <vt:lpstr>Noto Sans Symbols</vt:lpstr>
      <vt:lpstr>Segoe UI</vt:lpstr>
      <vt:lpstr>Segoe UI Semibold</vt:lpstr>
      <vt:lpstr>Times</vt:lpstr>
      <vt:lpstr>Times New Roman</vt:lpstr>
      <vt:lpstr>Wingdings</vt:lpstr>
      <vt:lpstr>ヒラギノ明朝 ProN W3</vt:lpstr>
      <vt:lpstr>MicroTheme</vt:lpstr>
      <vt:lpstr>PowerPoint Presentation</vt:lpstr>
      <vt:lpstr>Taxonomy</vt:lpstr>
      <vt:lpstr>Lancefield Classification of the Streptococci</vt:lpstr>
      <vt:lpstr>What’s Ahead?</vt:lpstr>
      <vt:lpstr>PowerPoint Presentation</vt:lpstr>
      <vt:lpstr>General Characteristics</vt:lpstr>
      <vt:lpstr>Gram Stain Morphology of Streptococci in Medium—Left Solid, Right Liquid </vt:lpstr>
      <vt:lpstr>General Characteristics</vt:lpstr>
      <vt:lpstr>Cell Wall Structure</vt:lpstr>
      <vt:lpstr>Hemolysis</vt:lpstr>
      <vt:lpstr>Types of Hemolysis</vt:lpstr>
      <vt:lpstr>Streptococci Colonies on Sheep Blood Agar: Left β-hemolytic, Right α-hemolytic</vt:lpstr>
      <vt:lpstr>PowerPoint Presentation</vt:lpstr>
      <vt:lpstr>General Comments</vt:lpstr>
      <vt:lpstr>Clinically Significant Streptococci and Streptococcus-Like Organisms</vt:lpstr>
      <vt:lpstr>S. pyogenes (Group A) Antigen Structure</vt:lpstr>
      <vt:lpstr>S. pyogenes (Group A) Virulence Factors</vt:lpstr>
      <vt:lpstr>S. pyogenes (Group A) Virulence Factors</vt:lpstr>
      <vt:lpstr>S. pyogenes (Group A) Virulence Factors (Cont.)</vt:lpstr>
      <vt:lpstr>S. pyogenes (Group A)  Virulence Factors (Cont.)</vt:lpstr>
      <vt:lpstr>S. pyogenes (Group A) Virulence Factors (Cont.)</vt:lpstr>
      <vt:lpstr>S. pyogenes (Group A) Virulence Factors (Cont.)</vt:lpstr>
      <vt:lpstr>S. pyogenes (Group A)  Virulence Factors (Cont.)</vt:lpstr>
      <vt:lpstr>S. pyogenes (Group A) Clinical Infections</vt:lpstr>
      <vt:lpstr>S. pyogenes (Group A)  Bacterial Pharyngitis</vt:lpstr>
      <vt:lpstr>S. pyogenes (Group A)  Pyodermal Infections</vt:lpstr>
      <vt:lpstr>S. pyogenes (Group A)  Pyodermal Infections (Cont.)</vt:lpstr>
      <vt:lpstr>S. pyogenes (Group A)  Pyodermal Infection: Scarlet Fever</vt:lpstr>
      <vt:lpstr>S. pyogenes (Group A) Necrotizing Fasciitis (NF)</vt:lpstr>
      <vt:lpstr>S. pyogenes (Group A)  Streptococcal TSS</vt:lpstr>
      <vt:lpstr>S. pyogenes (Group A) Post-Strep Sequelae</vt:lpstr>
      <vt:lpstr>S. pyogenes (Group A)  Post-Strep Sequelae</vt:lpstr>
      <vt:lpstr>S. pyogenes (Group A)  Post-Strep Sequelae</vt:lpstr>
      <vt:lpstr>S. pyogenes (Group A) Specimen Collection and Recovery </vt:lpstr>
      <vt:lpstr>S. pyogenes (Group A) Specimen Collection and Recovery (Cont.)</vt:lpstr>
      <vt:lpstr>S. pyogenes (Group A) Specimen Collection and Recovery (Cont.)</vt:lpstr>
      <vt:lpstr>S. pyogenes (Group A) Traditional and Rapid Detection Methods</vt:lpstr>
      <vt:lpstr>S. pyogenes (Group A) Traditional and Rapid Detection Methods</vt:lpstr>
      <vt:lpstr>S. pyogenes (Group A) Commercial ID Systems</vt:lpstr>
      <vt:lpstr>Biochemical ID of Streptococcus and Similar Organisms</vt:lpstr>
      <vt:lpstr>S. agalactiae (Group B) (GBS)  Antigenic Structure</vt:lpstr>
      <vt:lpstr>S. agalactiae (Group B)  Virulence Factors</vt:lpstr>
      <vt:lpstr> Products Produced by S. agalactiae (Group B)  </vt:lpstr>
      <vt:lpstr>S. agalactiae (Group B) Clinical Infections</vt:lpstr>
      <vt:lpstr>S. agalactiae (Group B)  Early and Late Onset Infections </vt:lpstr>
      <vt:lpstr>S. agalactiae (Group B)  Adult Infections and Treatment</vt:lpstr>
      <vt:lpstr>S. agalactiae (Group B)  Morphology and ID Tests</vt:lpstr>
      <vt:lpstr>S. agalactiae (Group B)  Laboratory Diagnosis</vt:lpstr>
      <vt:lpstr>S. agalactiae (Group B) Laboratory Diagnosis (Cont.)</vt:lpstr>
      <vt:lpstr> S. agalactiae (Group B)  CDC Recommendations </vt:lpstr>
      <vt:lpstr>Groups C and G Streptococci Large and Small Colony Isolates</vt:lpstr>
      <vt:lpstr>S. pneumoniae  Antigenic Structure</vt:lpstr>
      <vt:lpstr>S. pneumoniae  Antigenic Structure</vt:lpstr>
      <vt:lpstr>S. pneumoniae  Virulence Factors</vt:lpstr>
      <vt:lpstr>S. Pneumoniae Clinical Infections</vt:lpstr>
      <vt:lpstr>S. pneumoniae Clinical Infections (Cont.)</vt:lpstr>
      <vt:lpstr>S. Pneumoniae Clinical Infections (Cont.)</vt:lpstr>
      <vt:lpstr>S. Pneumoniae Clinical Infections (Cont.)</vt:lpstr>
      <vt:lpstr>S. pneumoniae Clinical Infections (Cont.)</vt:lpstr>
      <vt:lpstr>S. pneumoniae Clinical Infections (Cont.)</vt:lpstr>
      <vt:lpstr>S. pneumoniae Clinical Infections (Cont.)</vt:lpstr>
      <vt:lpstr>S. pneumoniae Clinical Infections (Cont.)</vt:lpstr>
      <vt:lpstr>S. pneumoniae Laboratory Diagnosis</vt:lpstr>
      <vt:lpstr>S. Pneumoniae Culture Media</vt:lpstr>
      <vt:lpstr>S. Pneumoniae Colony Appearance</vt:lpstr>
      <vt:lpstr>S. Pneumoniae Laboratory Diagnosis</vt:lpstr>
      <vt:lpstr>Distinguishing S. pneumoniae from the viridans streptococci</vt:lpstr>
      <vt:lpstr>S. Pneumoniae Identification Methods</vt:lpstr>
      <vt:lpstr>S. pneumoniae Antimicrobial Resistance</vt:lpstr>
      <vt:lpstr>S. pneumoniae Antimicrobial Resistance (Cont.)</vt:lpstr>
      <vt:lpstr>Viridans Streptococci Characteristics</vt:lpstr>
      <vt:lpstr>Viridans Streptococci Characteristics (Cont.)</vt:lpstr>
      <vt:lpstr>Viridans Streptococci Characteristics (Cont.)</vt:lpstr>
      <vt:lpstr>Viridians Streptococci Clinical Infections (Cont.)</vt:lpstr>
      <vt:lpstr>Viridians Streptococci Clinical Infections (Cont.)</vt:lpstr>
      <vt:lpstr>Viridans Streptococci  Clinical Infections</vt:lpstr>
      <vt:lpstr>Viridans Streptococci Virulence Factors</vt:lpstr>
      <vt:lpstr>Viridans Streptococci Laboratory Diagnosis</vt:lpstr>
      <vt:lpstr>Viridans Streptococci Laboratory Diagnosis (Cont.)</vt:lpstr>
      <vt:lpstr>Viridans Streptococci Laboratory Diagnosis (Cont.)</vt:lpstr>
      <vt:lpstr>Viridans Streptococci Laboratory Diagnosis (Cont.)</vt:lpstr>
      <vt:lpstr>Enterococci General Characteristics</vt:lpstr>
      <vt:lpstr>Viridans Streptococci Newer Identification Methods</vt:lpstr>
      <vt:lpstr>Schematic for the ID of Nonhemolytic Streptococci</vt:lpstr>
      <vt:lpstr>Differentiation of α-Hemolytic Streptococci from Enterococci</vt:lpstr>
      <vt:lpstr>Enterococci Virulence Factors</vt:lpstr>
      <vt:lpstr>Enterococci Virulence Factors (Cont.)</vt:lpstr>
      <vt:lpstr>Enterococci Virulence Factors (Cont.)</vt:lpstr>
      <vt:lpstr>Enterococcus  Clinical Infections</vt:lpstr>
      <vt:lpstr>Enterococcus Growth Criteria and  Characteristics</vt:lpstr>
      <vt:lpstr>Enterococci on Blood Agar</vt:lpstr>
      <vt:lpstr>Enterococcus Identification Methods</vt:lpstr>
      <vt:lpstr>Laboratory Diagnosis of Enterococcus </vt:lpstr>
      <vt:lpstr>Enterococcus and Antimicrobial Resistance</vt:lpstr>
      <vt:lpstr>Streptococcus-like Organisms General Characteristics</vt:lpstr>
      <vt:lpstr>Abiotrophia and Granulicatella</vt:lpstr>
      <vt:lpstr>Aerococcus</vt:lpstr>
      <vt:lpstr>Dolosicoccus and Globicatella</vt:lpstr>
      <vt:lpstr>Dolosicoccus and Globicatella</vt:lpstr>
      <vt:lpstr>Dolosigranulum and Facklamia</vt:lpstr>
      <vt:lpstr>Gemella</vt:lpstr>
      <vt:lpstr>Lactococcus</vt:lpstr>
      <vt:lpstr>Leuconostoc</vt:lpstr>
      <vt:lpstr>Leuconostoc (Cont.)</vt:lpstr>
      <vt:lpstr>Pediococcus</vt:lpstr>
      <vt:lpstr>Vagococcus</vt:lpstr>
      <vt:lpstr>PowerPoint Presentation</vt:lpstr>
      <vt:lpstr>Classification Schemes</vt:lpstr>
      <vt:lpstr>Hemolytic Patterns</vt:lpstr>
      <vt:lpstr>Physiologic Characteristics</vt:lpstr>
      <vt:lpstr>Lancefield Classification Scheme</vt:lpstr>
      <vt:lpstr>Biochemical Identification</vt:lpstr>
      <vt:lpstr>Biochemical Identification (Cont.)</vt:lpstr>
      <vt:lpstr>RapID STR Panel for Identification of Streptococcus spp.</vt:lpstr>
      <vt:lpstr>Bacitracin Susceptibility</vt:lpstr>
      <vt:lpstr>CAMP Test Description</vt:lpstr>
      <vt:lpstr>CAMP Test Principle</vt:lpstr>
      <vt:lpstr>Rapid CAMP Test</vt:lpstr>
      <vt:lpstr>Hippurate Hydrolysis Test</vt:lpstr>
      <vt:lpstr> Pyrrolidonyl-α-Naphthylamide Hydrolysis (PYR) </vt:lpstr>
      <vt:lpstr> Pyrrolidonyl-α-Naphthylamide Hydrolysis (PYR) (Cont.) </vt:lpstr>
      <vt:lpstr>PYR Test</vt:lpstr>
      <vt:lpstr>Leucine Aminopeptidase (LAP)</vt:lpstr>
      <vt:lpstr>Leucine Aminopeptidase (LAP)</vt:lpstr>
      <vt:lpstr>Voges-Proskauer Test</vt:lpstr>
      <vt:lpstr>Voges-Proskauer (VP) Test</vt:lpstr>
      <vt:lpstr>β-D-Glucuronidase (BGUR)</vt:lpstr>
      <vt:lpstr>Bile Esculin Test</vt:lpstr>
      <vt:lpstr>Salt-Tolerance Test</vt:lpstr>
      <vt:lpstr>Optochin Susceptibility Test</vt:lpstr>
      <vt:lpstr>Optochin Susceptibility Test (Cont.)</vt:lpstr>
      <vt:lpstr>Bile Solubility Test</vt:lpstr>
      <vt:lpstr>Immunoassays</vt:lpstr>
      <vt:lpstr>Slide Agglutination Test</vt:lpstr>
      <vt:lpstr>Nucleic Acid Probes</vt:lpstr>
      <vt:lpstr>Susceptibility Testing</vt:lpstr>
      <vt:lpstr>Susceptibility Testing Resistance</vt:lpstr>
      <vt:lpstr>Points to Remember</vt:lpstr>
      <vt:lpstr>Points to Remember (Cont.)</vt:lpstr>
      <vt:lpstr>Points to Remember (Cont.)</vt:lpstr>
      <vt:lpstr>Points to Remember (Cont.)</vt:lpstr>
      <vt:lpstr>Points to Remember (Cont.)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Blessing</dc:creator>
  <cp:lastModifiedBy>Tyler Thomas</cp:lastModifiedBy>
  <cp:revision>137</cp:revision>
  <dcterms:created xsi:type="dcterms:W3CDTF">2006-03-30T22:26:44Z</dcterms:created>
  <dcterms:modified xsi:type="dcterms:W3CDTF">2024-06-05T12:32:37Z</dcterms:modified>
</cp:coreProperties>
</file>